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840" r:id="rId1"/>
  </p:sldMasterIdLst>
  <p:notesMasterIdLst>
    <p:notesMasterId r:id="rId22"/>
  </p:notesMasterIdLst>
  <p:sldIdLst>
    <p:sldId id="257" r:id="rId2"/>
    <p:sldId id="313" r:id="rId3"/>
    <p:sldId id="301" r:id="rId4"/>
    <p:sldId id="302" r:id="rId5"/>
    <p:sldId id="314" r:id="rId6"/>
    <p:sldId id="303" r:id="rId7"/>
    <p:sldId id="304" r:id="rId8"/>
    <p:sldId id="305" r:id="rId9"/>
    <p:sldId id="315" r:id="rId10"/>
    <p:sldId id="321" r:id="rId11"/>
    <p:sldId id="316" r:id="rId12"/>
    <p:sldId id="317" r:id="rId13"/>
    <p:sldId id="318" r:id="rId14"/>
    <p:sldId id="319" r:id="rId15"/>
    <p:sldId id="320" r:id="rId16"/>
    <p:sldId id="306" r:id="rId17"/>
    <p:sldId id="307" r:id="rId18"/>
    <p:sldId id="308" r:id="rId19"/>
    <p:sldId id="310" r:id="rId20"/>
    <p:sldId id="311" r:id="rId21"/>
  </p:sldIdLst>
  <p:sldSz cx="12192000" cy="6858000"/>
  <p:notesSz cx="6858000" cy="9144000"/>
  <p:embeddedFontLst>
    <p:embeddedFont>
      <p:font typeface="Tw Cen MT" panose="020B0602020104020603" pitchFamily="34" charset="0"/>
      <p:regular r:id="rId23"/>
      <p:bold r:id="rId24"/>
      <p:italic r:id="rId25"/>
      <p:boldItalic r:id="rId26"/>
    </p:embeddedFont>
    <p:embeddedFont>
      <p:font typeface="Tw Cen MT Condensed" panose="020B0606020104020203" pitchFamily="34" charset="0"/>
      <p:regular r:id="rId27"/>
      <p:bold r:id="rId28"/>
    </p:embeddedFont>
    <p:embeddedFont>
      <p:font typeface="Wingdings 3" panose="05040102010807070707" pitchFamily="18" charset="2"/>
      <p:regular r:id="rId29"/>
    </p:embeddedFont>
    <p:embeddedFont>
      <p:font typeface="Calibri" panose="020F0502020204030204" pitchFamily="34" charset="0"/>
      <p:regular r:id="rId30"/>
      <p:bold r:id="rId31"/>
      <p:italic r:id="rId32"/>
      <p:boldItalic r:id="rId33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 showGuides="1">
      <p:cViewPr varScale="1">
        <p:scale>
          <a:sx n="83" d="100"/>
          <a:sy n="83" d="100"/>
        </p:scale>
        <p:origin x="45" y="22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font" Target="fonts/font11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8AE66-3524-4E8B-9E47-FF68E5D3151E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DEA4D6-B027-42B4-A724-437B4F85FD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02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4665E195-C89C-4871-8AE9-903FDB8B6D9D}" type="datetimeFigureOut">
              <a:rPr lang="en-US" smtClean="0"/>
              <a:t>9/27/2020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453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9/27/2020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60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9/27/2020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4599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9/27/2020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48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9/27/2020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359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9/27/2020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955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9/27/2020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708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9/27/2020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794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9/27/2020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1595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9/27/2020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721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9/27/2020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0453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665E195-C89C-4871-8AE9-903FDB8B6D9D}" type="datetimeFigureOut">
              <a:rPr lang="en-US" smtClean="0"/>
              <a:pPr/>
              <a:t>9/27/2020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8904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ounsellingtutor.com/online-and-telephone-counselling-course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channel/UCSnEXvOOpzPkB01mvlUl-2g" TargetMode="External"/><Relationship Id="rId2" Type="http://schemas.openxmlformats.org/officeDocument/2006/relationships/hyperlink" Target="https://www.onlinevents.co.uk/learn-more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59&amp;v=7bZCATLqqrQ&amp;feature=emb_lo@go" TargetMode="External"/><Relationship Id="rId2" Type="http://schemas.openxmlformats.org/officeDocument/2006/relationships/hyperlink" Target="https://www.youtube.com/watch?v=8mnm17MqFq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34186" y="2070979"/>
            <a:ext cx="8825658" cy="2677648"/>
          </a:xfrm>
        </p:spPr>
        <p:txBody>
          <a:bodyPr>
            <a:noAutofit/>
          </a:bodyPr>
          <a:lstStyle/>
          <a:p>
            <a:r>
              <a:rPr lang="en-US" sz="8000" dirty="0" smtClean="0"/>
              <a:t>ECHC6004</a:t>
            </a:r>
            <a:br>
              <a:rPr lang="en-US" sz="8000" dirty="0" smtClean="0"/>
            </a:br>
            <a:r>
              <a:rPr lang="en-US" sz="8000" b="1" dirty="0" smtClean="0"/>
              <a:t>Practicum 3 </a:t>
            </a:r>
            <a:r>
              <a:rPr lang="en-US" sz="8000" dirty="0" smtClean="0"/>
              <a:t> </a:t>
            </a:r>
            <a:br>
              <a:rPr lang="en-US" sz="8000" dirty="0" smtClean="0"/>
            </a:br>
            <a:endParaRPr lang="en-US" sz="8000" dirty="0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152181"/>
            <a:ext cx="9484290" cy="1486619"/>
          </a:xfrm>
        </p:spPr>
        <p:txBody>
          <a:bodyPr>
            <a:normAutofit/>
          </a:bodyPr>
          <a:lstStyle/>
          <a:p>
            <a:r>
              <a:rPr lang="en-US" sz="4800" dirty="0" smtClean="0"/>
              <a:t>Week 1 Introduction 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756136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en-GB" dirty="0"/>
              <a:t>Courage to </a:t>
            </a:r>
            <a:r>
              <a:rPr lang="en-GB" dirty="0" smtClean="0"/>
              <a:t>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708577" cy="3416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“Technique is what you use until the Therapist arrives”. </a:t>
            </a:r>
          </a:p>
          <a:p>
            <a:pPr marL="0" indent="0">
              <a:buNone/>
            </a:pPr>
            <a:r>
              <a:rPr lang="en-GB" sz="2400" dirty="0" smtClean="0"/>
              <a:t>“Good methods can helps a therapist find away into the client’s dilemma, but good therapy does not begin until the real-life therapist joins with the real life of the client”.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 Courage to Teach, Parker J, Palmer 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5272" y="359083"/>
            <a:ext cx="2842883" cy="2103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331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Induction Information</a:t>
            </a:r>
          </a:p>
          <a:p>
            <a:r>
              <a:rPr lang="en-GB" sz="2800" dirty="0" smtClean="0"/>
              <a:t>Module Expectations &amp; Learning Outcomes</a:t>
            </a:r>
          </a:p>
          <a:p>
            <a:r>
              <a:rPr lang="en-GB" sz="2800" dirty="0" smtClean="0"/>
              <a:t>Module Structure &amp; Delivery – Weekly Planner</a:t>
            </a:r>
          </a:p>
          <a:p>
            <a:r>
              <a:rPr lang="en-GB" sz="2800" dirty="0" smtClean="0"/>
              <a:t>Assessments</a:t>
            </a:r>
          </a:p>
          <a:p>
            <a:r>
              <a:rPr lang="en-GB" sz="2800" dirty="0" smtClean="0"/>
              <a:t>Reading List/Online Resource List - </a:t>
            </a:r>
            <a:r>
              <a:rPr lang="en-GB" sz="2800" dirty="0" err="1" smtClean="0"/>
              <a:t>Leganto</a:t>
            </a:r>
            <a:endParaRPr lang="en-GB" sz="2800" dirty="0" smtClean="0"/>
          </a:p>
          <a:p>
            <a:r>
              <a:rPr lang="en-GB" sz="2800" dirty="0" smtClean="0"/>
              <a:t>Contracting with group/on-line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993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Expectations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234381"/>
            <a:ext cx="9559053" cy="395994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Engagement within your your continued development within counselling skills and practice. </a:t>
            </a:r>
          </a:p>
          <a:p>
            <a:r>
              <a:rPr lang="en-GB" sz="2800" dirty="0" smtClean="0"/>
              <a:t>Engagement with Moodle and the resources that have been provided. </a:t>
            </a:r>
          </a:p>
          <a:p>
            <a:r>
              <a:rPr lang="en-GB" sz="2800" dirty="0" smtClean="0"/>
              <a:t>Keeping a </a:t>
            </a:r>
            <a:r>
              <a:rPr lang="en-GB" sz="2800" i="1" dirty="0" smtClean="0"/>
              <a:t>Reflective Journal </a:t>
            </a:r>
          </a:p>
          <a:p>
            <a:r>
              <a:rPr lang="en-GB" sz="2800" dirty="0" smtClean="0"/>
              <a:t>Take Care of Self  </a:t>
            </a:r>
            <a:r>
              <a:rPr lang="en-GB" sz="2800" b="1" i="1" dirty="0" smtClean="0"/>
              <a:t>(Resilience is how you recharge not how you endure</a:t>
            </a:r>
            <a:r>
              <a:rPr lang="en-GB" sz="2800" i="1" dirty="0" smtClean="0"/>
              <a:t>} </a:t>
            </a:r>
            <a:r>
              <a:rPr lang="en-GB" sz="2800" dirty="0" smtClean="0"/>
              <a:t>Suzie Tarrant…Twitter) </a:t>
            </a:r>
          </a:p>
          <a:p>
            <a:r>
              <a:rPr lang="en-GB" sz="2800" dirty="0" smtClean="0"/>
              <a:t>Flexibility &amp; Patience…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17234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5" y="2603500"/>
            <a:ext cx="9846600" cy="3416300"/>
          </a:xfrm>
        </p:spPr>
        <p:txBody>
          <a:bodyPr>
            <a:normAutofit/>
          </a:bodyPr>
          <a:lstStyle/>
          <a:p>
            <a:pPr lvl="0" fontAlgn="base"/>
            <a:r>
              <a:rPr lang="en-GB" sz="2000" b="1" dirty="0"/>
              <a:t>To complete supervised practice in a counselling agency and reflect critically on that experience. </a:t>
            </a:r>
          </a:p>
          <a:p>
            <a:pPr lvl="0" fontAlgn="base"/>
            <a:r>
              <a:rPr lang="en-GB" sz="2000" b="1" dirty="0"/>
              <a:t>To continue to maintain appropriate relationships with other professionals and stakeholders and meet assessment of readiness to practice guidelines. </a:t>
            </a:r>
          </a:p>
          <a:p>
            <a:pPr lvl="0" fontAlgn="base"/>
            <a:r>
              <a:rPr lang="en-GB" sz="2000" b="1" dirty="0"/>
              <a:t>To demonstrate that </a:t>
            </a:r>
            <a:r>
              <a:rPr lang="en-GB" sz="2000" b="1" dirty="0" smtClean="0"/>
              <a:t>you </a:t>
            </a:r>
            <a:r>
              <a:rPr lang="en-GB" sz="2000" b="1" dirty="0"/>
              <a:t>can work safely, ethically and competently taking account of appropriate guidance given by tutors, supervisors and mentors. </a:t>
            </a:r>
          </a:p>
          <a:p>
            <a:pPr lvl="0" fontAlgn="base"/>
            <a:r>
              <a:rPr lang="en-GB" sz="2000" b="1" dirty="0"/>
              <a:t>To demonstrate professional reflective practice.  </a:t>
            </a:r>
          </a:p>
        </p:txBody>
      </p:sp>
    </p:spTree>
    <p:extLst>
      <p:ext uri="{BB962C8B-B14F-4D97-AF65-F5344CB8AC3E}">
        <p14:creationId xmlns:p14="http://schemas.microsoft.com/office/powerpoint/2010/main" val="3209587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1665" y="1991031"/>
            <a:ext cx="10279625" cy="4461387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dirty="0"/>
              <a:t>Upon the successful completion of this module, the student should be able to demonstrate the ability to: </a:t>
            </a:r>
          </a:p>
          <a:p>
            <a:pPr lvl="0" fontAlgn="base">
              <a:buFont typeface="Courier New" panose="02070309020205020404" pitchFamily="49" charset="0"/>
              <a:buChar char="o"/>
            </a:pPr>
            <a:r>
              <a:rPr lang="en-GB" dirty="0"/>
              <a:t>Reflectively apply learning from the course, in order to complete required hours of counselling, within an appropriate placement agency. </a:t>
            </a:r>
          </a:p>
          <a:p>
            <a:pPr lvl="0" fontAlgn="base">
              <a:buFont typeface="Courier New" panose="02070309020205020404" pitchFamily="49" charset="0"/>
              <a:buChar char="o"/>
            </a:pPr>
            <a:r>
              <a:rPr lang="en-GB" dirty="0" smtClean="0"/>
              <a:t>Work </a:t>
            </a:r>
            <a:r>
              <a:rPr lang="en-GB" dirty="0"/>
              <a:t>at an appropriate level within professional body guidelines, and maintain appropriate relationships with all stakeholders. </a:t>
            </a:r>
          </a:p>
          <a:p>
            <a:pPr lvl="0" fontAlgn="base">
              <a:buFont typeface="Courier New" panose="02070309020205020404" pitchFamily="49" charset="0"/>
              <a:buChar char="o"/>
            </a:pPr>
            <a:r>
              <a:rPr lang="en-GB" dirty="0"/>
              <a:t>Critically appraise own ability to work in a suitable supervised counselling placement, and develop own model of practice which is safe and ethical. </a:t>
            </a:r>
          </a:p>
          <a:p>
            <a:pPr lvl="0" fontAlgn="base">
              <a:buFont typeface="Courier New" panose="02070309020205020404" pitchFamily="49" charset="0"/>
              <a:buChar char="o"/>
            </a:pPr>
            <a:r>
              <a:rPr lang="en-GB" dirty="0"/>
              <a:t>Meet assessment of readiness to practise criteria, including making appropriate modifications to own practice when advised appropriately to do so by tutors, supervisors and mentors. </a:t>
            </a:r>
          </a:p>
        </p:txBody>
      </p:sp>
    </p:spTree>
    <p:extLst>
      <p:ext uri="{BB962C8B-B14F-4D97-AF65-F5344CB8AC3E}">
        <p14:creationId xmlns:p14="http://schemas.microsoft.com/office/powerpoint/2010/main" val="1751843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764875"/>
            <a:ext cx="8825659" cy="1265208"/>
          </a:xfrm>
        </p:spPr>
        <p:txBody>
          <a:bodyPr/>
          <a:lstStyle/>
          <a:p>
            <a:r>
              <a:rPr lang="en-GB" dirty="0" smtClean="0"/>
              <a:t>Module Structure and Delivery</a:t>
            </a:r>
            <a:br>
              <a:rPr lang="en-GB" dirty="0" smtClean="0"/>
            </a:br>
            <a:r>
              <a:rPr lang="en-GB" sz="2400" i="1" dirty="0" smtClean="0">
                <a:solidFill>
                  <a:schemeClr val="tx1"/>
                </a:solidFill>
              </a:rPr>
              <a:t>Blended Learning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955" y="2322871"/>
            <a:ext cx="10835890" cy="40491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 smtClean="0"/>
              <a:t>Weekly Planner </a:t>
            </a:r>
            <a:r>
              <a:rPr lang="en-GB" sz="2800" i="1" dirty="0" smtClean="0"/>
              <a:t>(</a:t>
            </a:r>
            <a:r>
              <a:rPr lang="en-GB" sz="2800" b="1" i="1" dirty="0" smtClean="0">
                <a:solidFill>
                  <a:srgbClr val="FF0000"/>
                </a:solidFill>
              </a:rPr>
              <a:t>Subject to adaptations and changes</a:t>
            </a:r>
            <a:r>
              <a:rPr lang="en-GB" sz="2800" dirty="0" smtClean="0"/>
              <a:t>) </a:t>
            </a:r>
          </a:p>
          <a:p>
            <a:pPr marL="0" indent="0">
              <a:buNone/>
            </a:pPr>
            <a:r>
              <a:rPr lang="en-GB" sz="2800" b="1" i="1" dirty="0" smtClean="0"/>
              <a:t>Continue to look at your personalised timetables for updated information</a:t>
            </a:r>
          </a:p>
          <a:p>
            <a:r>
              <a:rPr lang="en-GB" sz="2800" dirty="0" smtClean="0"/>
              <a:t>On-Campus Teaching – Mondays 10-1pm</a:t>
            </a:r>
          </a:p>
          <a:p>
            <a:r>
              <a:rPr lang="en-GB" sz="2800" dirty="0" smtClean="0"/>
              <a:t>Online Sessions </a:t>
            </a:r>
            <a:r>
              <a:rPr lang="en-GB" sz="2800" smtClean="0"/>
              <a:t>– </a:t>
            </a:r>
            <a:r>
              <a:rPr lang="en-GB" sz="2800" smtClean="0"/>
              <a:t>Wednesday </a:t>
            </a:r>
            <a:r>
              <a:rPr lang="en-GB" sz="2800" dirty="0" smtClean="0"/>
              <a:t>12-2pm  – Synchronous and Asynchronous Teaching 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800" b="1" dirty="0" smtClean="0"/>
              <a:t>Synchronous (Online Sessions through Microsoft Teams) TEAMS GROUP WILL BE SET UP FOR SKILLS PRACTICE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800" b="1" dirty="0" smtClean="0"/>
              <a:t>Asynchronous (Recorded Lectures or Recorded Resources to view)  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53425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7186" y="2603499"/>
            <a:ext cx="9914626" cy="3780047"/>
          </a:xfrm>
        </p:spPr>
        <p:txBody>
          <a:bodyPr>
            <a:noAutofit/>
          </a:bodyPr>
          <a:lstStyle/>
          <a:p>
            <a:r>
              <a:rPr lang="en-GB" sz="2800" dirty="0" smtClean="0"/>
              <a:t>Placement Sessions and Updates</a:t>
            </a:r>
          </a:p>
          <a:p>
            <a:r>
              <a:rPr lang="en-GB" sz="2800" dirty="0" smtClean="0"/>
              <a:t>Theoretical Approaches – Theory and Application</a:t>
            </a:r>
          </a:p>
          <a:p>
            <a:r>
              <a:rPr lang="en-GB" sz="2800" dirty="0" smtClean="0"/>
              <a:t>Supervision/Peer Supervision</a:t>
            </a:r>
          </a:p>
          <a:p>
            <a:r>
              <a:rPr lang="en-GB" sz="2800" dirty="0" smtClean="0"/>
              <a:t>Journal Reflective Exercises – Reflective practice; linking theory to practice </a:t>
            </a:r>
          </a:p>
          <a:p>
            <a:r>
              <a:rPr lang="en-GB" sz="2800" dirty="0" smtClean="0"/>
              <a:t>Practice Skills – Recordings</a:t>
            </a:r>
          </a:p>
          <a:p>
            <a:r>
              <a:rPr lang="en-GB" sz="2800" dirty="0" smtClean="0"/>
              <a:t>Competency and Ethical Framework</a:t>
            </a:r>
          </a:p>
          <a:p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365393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557842"/>
            <a:ext cx="8761413" cy="1122790"/>
          </a:xfrm>
        </p:spPr>
        <p:txBody>
          <a:bodyPr>
            <a:normAutofit/>
          </a:bodyPr>
          <a:lstStyle/>
          <a:p>
            <a:r>
              <a:rPr lang="en-GB" dirty="0" smtClean="0"/>
              <a:t>Placement Sessions (Oct 5 and Oct 12</a:t>
            </a:r>
            <a:r>
              <a:rPr lang="en-GB" baseline="30000" dirty="0" smtClean="0"/>
              <a:t>th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2642" y="1680632"/>
            <a:ext cx="9690339" cy="5007762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7000" dirty="0" smtClean="0"/>
              <a:t>DBS </a:t>
            </a:r>
            <a:r>
              <a:rPr lang="en-GB" sz="7000" dirty="0"/>
              <a:t>Form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/>
              <a:t>Readiness to practice letter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/>
              <a:t>PD6 Placement Agreement Document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/>
              <a:t>Placement agreement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/>
              <a:t>Proof of relevant Insurance	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/>
              <a:t>Proof of BACP membership	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/>
              <a:t>Supervision Contract	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/>
              <a:t>Supervisor Report, Year 1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/>
              <a:t>Supervisor Report, Year 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/>
              <a:t>Supervision log, signed off by supervisor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/>
              <a:t>Counselling Log, signed off by supervisor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/>
              <a:t>Proof of 25 hours personal therapy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/>
              <a:t>Personal Development </a:t>
            </a:r>
            <a:r>
              <a:rPr lang="en-GB" sz="7000" dirty="0" smtClean="0"/>
              <a:t>Plan (</a:t>
            </a:r>
            <a:r>
              <a:rPr lang="en-GB" sz="7000" b="1" dirty="0" smtClean="0"/>
              <a:t>Ruth Has these)</a:t>
            </a:r>
            <a:endParaRPr lang="en-GB" sz="7000" b="1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1825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713117"/>
            <a:ext cx="8761413" cy="967515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Counselling Online/Telephone Session – October 12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2128" y="2603500"/>
            <a:ext cx="10771517" cy="3416300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sz="2400" dirty="0"/>
              <a:t>Telephone and Online Counselling: </a:t>
            </a:r>
            <a:r>
              <a:rPr lang="en-GB" sz="2400" dirty="0" smtClean="0"/>
              <a:t>Best </a:t>
            </a:r>
            <a:r>
              <a:rPr lang="en-GB" sz="2400" dirty="0"/>
              <a:t>practice and core </a:t>
            </a:r>
            <a:r>
              <a:rPr lang="en-GB" sz="2400" dirty="0" smtClean="0"/>
              <a:t>competencies </a:t>
            </a:r>
            <a:r>
              <a:rPr lang="en-GB" sz="2400" i="1" dirty="0" smtClean="0"/>
              <a:t>(Please see on Moodle) </a:t>
            </a:r>
          </a:p>
          <a:p>
            <a:endParaRPr lang="en-GB" sz="2400" i="1" dirty="0"/>
          </a:p>
          <a:p>
            <a:r>
              <a:rPr lang="en-GB" sz="2400" dirty="0" smtClean="0"/>
              <a:t>Counselling </a:t>
            </a:r>
            <a:r>
              <a:rPr lang="en-GB" sz="2400" dirty="0"/>
              <a:t>Tutor - £89.99 Certified Online and Telephone Counselling Training</a:t>
            </a:r>
            <a:r>
              <a:rPr lang="en-GB" sz="2400" dirty="0">
                <a:hlinkClick r:id="rId2"/>
              </a:rPr>
              <a:t> </a:t>
            </a:r>
            <a:r>
              <a:rPr lang="en-GB" sz="2400" b="1" dirty="0">
                <a:hlinkClick r:id="rId2"/>
              </a:rPr>
              <a:t>https://counsellingtutor.com/online-and-telephone-counselling-course/</a:t>
            </a:r>
            <a:r>
              <a:rPr lang="en-GB" sz="2400" b="1" dirty="0"/>
              <a:t> (Oct 1</a:t>
            </a:r>
            <a:r>
              <a:rPr lang="en-GB" sz="2400" b="1" baseline="30000" dirty="0"/>
              <a:t>st</a:t>
            </a:r>
            <a:r>
              <a:rPr lang="en-GB" sz="2400" b="1" dirty="0"/>
              <a:t>) 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76370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Theoretical Approaches/Application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Humanistic </a:t>
            </a:r>
            <a:r>
              <a:rPr lang="en-GB" b="1" dirty="0"/>
              <a:t>Approaches 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/>
              <a:t>Person </a:t>
            </a:r>
            <a:r>
              <a:rPr lang="en-GB" dirty="0"/>
              <a:t>Centred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/>
              <a:t>Gestalt</a:t>
            </a: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/>
              <a:t>Emotion </a:t>
            </a:r>
            <a:r>
              <a:rPr lang="en-GB" dirty="0"/>
              <a:t>Focused Therapy (EFT)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/>
              <a:t>Transactional </a:t>
            </a:r>
            <a:r>
              <a:rPr lang="en-GB" dirty="0"/>
              <a:t>Analysis (TA)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Working with Relational Depth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Pluralistic Practice – Integrated Method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770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Supervision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Supervision is a key part of your learning process and practice.  </a:t>
            </a: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Continue to monitor your supervision experience within placement.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Peer Supervision – take place in module.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08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638355"/>
            <a:ext cx="8761413" cy="1042277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Journal </a:t>
            </a:r>
            <a:r>
              <a:rPr lang="en-GB" b="1" dirty="0"/>
              <a:t>Reflective </a:t>
            </a:r>
            <a:r>
              <a:rPr lang="en-GB" b="1" dirty="0" smtClean="0"/>
              <a:t>Exercise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5" y="2603500"/>
            <a:ext cx="9823596" cy="3416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This </a:t>
            </a:r>
            <a:r>
              <a:rPr lang="en-GB" sz="2400" dirty="0"/>
              <a:t>activity is about expanding your knowledge; linking theory to practice, by researching </a:t>
            </a:r>
            <a:r>
              <a:rPr lang="en-GB" sz="2400" dirty="0" smtClean="0"/>
              <a:t>peer </a:t>
            </a:r>
            <a:r>
              <a:rPr lang="en-GB" sz="2400" dirty="0"/>
              <a:t>reviewed journal articles that discuss humanistic counselling </a:t>
            </a:r>
            <a:r>
              <a:rPr lang="en-GB" sz="2400" dirty="0" smtClean="0"/>
              <a:t>practice.</a:t>
            </a:r>
          </a:p>
          <a:p>
            <a:pPr marL="0" indent="0">
              <a:buNone/>
            </a:pPr>
            <a:r>
              <a:rPr lang="en-GB" sz="2400" b="1" dirty="0" smtClean="0"/>
              <a:t>Expectation</a:t>
            </a:r>
            <a:r>
              <a:rPr lang="en-GB" sz="2400" dirty="0" smtClean="0"/>
              <a:t> –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/>
              <a:t>E</a:t>
            </a:r>
            <a:r>
              <a:rPr lang="en-GB" sz="2400" dirty="0" smtClean="0"/>
              <a:t>ngage/reflect on at least one peer reviewed journal article a week that explores the currency of a humanistic counselling approach.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 smtClean="0"/>
              <a:t>Prepare to share with peers either online or on campus sessions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55675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Practice Skills Sessions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Practice Skills and recordings are to take place online via Microsoft Teams.  </a:t>
            </a:r>
          </a:p>
          <a:p>
            <a:r>
              <a:rPr lang="en-GB" dirty="0" smtClean="0"/>
              <a:t>Triads/Dyads will be set up in a Teams Group with Module lead in attendance for feedback.</a:t>
            </a:r>
          </a:p>
          <a:p>
            <a:r>
              <a:rPr lang="en-GB" dirty="0" smtClean="0"/>
              <a:t>The Triads/Dyads will remain private/recorded to only those in the groups.</a:t>
            </a:r>
          </a:p>
          <a:p>
            <a:r>
              <a:rPr lang="en-GB" dirty="0" smtClean="0"/>
              <a:t>Recordings will be downloaded for assessment purposes</a:t>
            </a:r>
          </a:p>
          <a:p>
            <a:r>
              <a:rPr lang="en-GB" dirty="0" smtClean="0"/>
              <a:t>Practice Skills will not begin until the 4</a:t>
            </a:r>
            <a:r>
              <a:rPr lang="en-GB" baseline="30000" dirty="0" smtClean="0"/>
              <a:t>th</a:t>
            </a:r>
            <a:r>
              <a:rPr lang="en-GB" dirty="0" smtClean="0"/>
              <a:t> week of term to allow.</a:t>
            </a:r>
          </a:p>
          <a:p>
            <a:r>
              <a:rPr lang="en-GB" dirty="0" smtClean="0"/>
              <a:t>Additional protocols will follow in due course.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535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Competency and Ethical Framework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Meet assessment of readiness to practise criteria, including making appropriate modifications to own practice when advised appropriately to do so by tutors, supervisors and mentors. </a:t>
            </a:r>
          </a:p>
          <a:p>
            <a:r>
              <a:rPr lang="en-GB" dirty="0"/>
              <a:t>To demonstrate that </a:t>
            </a:r>
            <a:r>
              <a:rPr lang="en-GB" dirty="0" smtClean="0"/>
              <a:t>you can </a:t>
            </a:r>
            <a:r>
              <a:rPr lang="en-GB" dirty="0"/>
              <a:t>work safely, ethically and competently taking account of appropriate guidance given by tutors, supervisors and mentors. </a:t>
            </a:r>
            <a:endParaRPr lang="en-GB" dirty="0" smtClean="0"/>
          </a:p>
          <a:p>
            <a:r>
              <a:rPr lang="en-GB" dirty="0" smtClean="0"/>
              <a:t>Abiding by Ethical Framework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6968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626854"/>
            <a:ext cx="8825659" cy="1431984"/>
          </a:xfrm>
        </p:spPr>
        <p:txBody>
          <a:bodyPr/>
          <a:lstStyle/>
          <a:p>
            <a:r>
              <a:rPr lang="en-GB" b="1" dirty="0" smtClean="0"/>
              <a:t>Assessments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>
                <a:solidFill>
                  <a:schemeClr val="bg1"/>
                </a:solidFill>
              </a:rPr>
              <a:t>(Subject to External Approval)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530299" cy="3774296"/>
          </a:xfrm>
        </p:spPr>
        <p:txBody>
          <a:bodyPr>
            <a:normAutofit/>
          </a:bodyPr>
          <a:lstStyle/>
          <a:p>
            <a:pPr fontAlgn="base"/>
            <a:r>
              <a:rPr lang="en-GB" b="1" dirty="0"/>
              <a:t>Assessment Component 1: 50%</a:t>
            </a:r>
            <a:r>
              <a:rPr lang="en-GB" dirty="0"/>
              <a:t> (</a:t>
            </a:r>
            <a:r>
              <a:rPr lang="en-GB" b="1" dirty="0">
                <a:solidFill>
                  <a:srgbClr val="FF0000"/>
                </a:solidFill>
              </a:rPr>
              <a:t>please review the </a:t>
            </a:r>
            <a:r>
              <a:rPr lang="en-GB" b="1" dirty="0" err="1">
                <a:solidFill>
                  <a:srgbClr val="FF0000"/>
                </a:solidFill>
              </a:rPr>
              <a:t>proformas</a:t>
            </a:r>
            <a:r>
              <a:rPr lang="en-GB" b="1" dirty="0">
                <a:solidFill>
                  <a:srgbClr val="FF0000"/>
                </a:solidFill>
              </a:rPr>
              <a:t> on Moodle</a:t>
            </a:r>
            <a:r>
              <a:rPr lang="en-GB" dirty="0"/>
              <a:t>) </a:t>
            </a:r>
            <a:endParaRPr lang="en-GB" dirty="0" smtClean="0"/>
          </a:p>
          <a:p>
            <a:pPr marL="0" indent="0" fontAlgn="base">
              <a:buNone/>
            </a:pPr>
            <a:r>
              <a:rPr lang="en-GB" dirty="0" smtClean="0"/>
              <a:t>Practical</a:t>
            </a:r>
            <a:r>
              <a:rPr lang="en-GB" dirty="0"/>
              <a:t>: </a:t>
            </a:r>
            <a:r>
              <a:rPr lang="en-GB" dirty="0" smtClean="0"/>
              <a:t>recording </a:t>
            </a:r>
            <a:r>
              <a:rPr lang="en-GB" dirty="0"/>
              <a:t>(50 minutes session)  </a:t>
            </a:r>
            <a:endParaRPr lang="en-GB" dirty="0" smtClean="0"/>
          </a:p>
          <a:p>
            <a:pPr fontAlgn="base"/>
            <a:r>
              <a:rPr lang="en-GB" b="1" dirty="0"/>
              <a:t>Assessment Component 2: 25%</a:t>
            </a:r>
            <a:r>
              <a:rPr lang="en-GB" dirty="0"/>
              <a:t> </a:t>
            </a:r>
            <a:endParaRPr lang="en-GB" dirty="0" smtClean="0"/>
          </a:p>
          <a:p>
            <a:pPr marL="0" indent="0" fontAlgn="base">
              <a:buNone/>
            </a:pPr>
            <a:r>
              <a:rPr lang="en-GB" dirty="0" smtClean="0"/>
              <a:t>Coursework</a:t>
            </a:r>
            <a:r>
              <a:rPr lang="en-GB" dirty="0"/>
              <a:t>: Assignment (3000 words)  </a:t>
            </a:r>
          </a:p>
          <a:p>
            <a:pPr fontAlgn="base"/>
            <a:r>
              <a:rPr lang="en-GB" b="1" dirty="0"/>
              <a:t>Assessment Component 3: 25%</a:t>
            </a:r>
            <a:r>
              <a:rPr lang="en-GB" dirty="0"/>
              <a:t> </a:t>
            </a:r>
          </a:p>
          <a:p>
            <a:pPr marL="0" indent="0" fontAlgn="base">
              <a:buNone/>
            </a:pPr>
            <a:r>
              <a:rPr lang="en-GB" dirty="0" smtClean="0"/>
              <a:t>Portfolio </a:t>
            </a:r>
            <a:r>
              <a:rPr lang="en-GB" dirty="0"/>
              <a:t>(4 </a:t>
            </a:r>
            <a:r>
              <a:rPr lang="en-GB" dirty="0" smtClean="0"/>
              <a:t>elements)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336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Online Resource List – </a:t>
            </a:r>
            <a:r>
              <a:rPr lang="en-GB" dirty="0" err="1" smtClean="0"/>
              <a:t>Leganto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sz="3600" dirty="0" smtClean="0"/>
              <a:t>Available on Moodle (</a:t>
            </a:r>
            <a:r>
              <a:rPr lang="en-GB" sz="3600" i="1" dirty="0" smtClean="0"/>
              <a:t>please go to your Moodle Page) </a:t>
            </a:r>
            <a:endParaRPr lang="en-GB" sz="3600" i="1" dirty="0"/>
          </a:p>
          <a:p>
            <a:r>
              <a:rPr lang="en-GB" sz="3600" dirty="0" smtClean="0"/>
              <a:t>Provides you with easy access to the see the resources that are being recommend for you to review.</a:t>
            </a:r>
          </a:p>
          <a:p>
            <a:r>
              <a:rPr lang="en-GB" sz="3600" dirty="0" smtClean="0"/>
              <a:t>Both </a:t>
            </a:r>
            <a:r>
              <a:rPr lang="en-GB" sz="3600" dirty="0"/>
              <a:t>o</a:t>
            </a:r>
            <a:r>
              <a:rPr lang="en-GB" sz="3600" dirty="0" smtClean="0"/>
              <a:t>nline resources and books that are available through Click and Collect via the Library.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95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Resources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Continue to review Humanistic Approaches:  Person Centred, Gestalt, EFT and TA.  These will be the core theories for your practicum module.  </a:t>
            </a:r>
            <a:endParaRPr lang="en-GB" b="1" dirty="0" smtClean="0"/>
          </a:p>
          <a:p>
            <a:pPr marL="0" indent="0">
              <a:buNone/>
            </a:pPr>
            <a:endParaRPr lang="en-GB" b="1" dirty="0"/>
          </a:p>
          <a:p>
            <a:r>
              <a:rPr lang="en-GB" b="1" dirty="0" smtClean="0"/>
              <a:t>Take </a:t>
            </a:r>
            <a:r>
              <a:rPr lang="en-GB" b="1" dirty="0"/>
              <a:t>a look at the BACP Website and CPD Hub or </a:t>
            </a:r>
            <a:r>
              <a:rPr lang="en-GB" b="1" dirty="0" smtClean="0"/>
              <a:t> </a:t>
            </a:r>
            <a:r>
              <a:rPr lang="en-GB" b="1" dirty="0" err="1" smtClean="0"/>
              <a:t>Onlinevents</a:t>
            </a:r>
            <a:r>
              <a:rPr lang="en-GB" b="1" dirty="0"/>
              <a:t> </a:t>
            </a:r>
            <a:r>
              <a:rPr lang="en-GB" b="1" dirty="0">
                <a:hlinkClick r:id="rId2"/>
              </a:rPr>
              <a:t>https://www.onlinevents.co.uk/learn-more/</a:t>
            </a:r>
            <a:r>
              <a:rPr lang="en-GB" b="1" dirty="0"/>
              <a:t> </a:t>
            </a: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Counsellingtutor.com </a:t>
            </a:r>
          </a:p>
          <a:p>
            <a:pPr marL="0" indent="0">
              <a:buNone/>
            </a:pPr>
            <a:r>
              <a:rPr lang="en-GB" b="1" dirty="0" smtClean="0"/>
              <a:t>You Tube </a:t>
            </a:r>
            <a:r>
              <a:rPr lang="en-GB" b="1" dirty="0" err="1" smtClean="0"/>
              <a:t>Counsellingtutor</a:t>
            </a:r>
            <a:r>
              <a:rPr lang="en-GB" b="1" dirty="0" smtClean="0"/>
              <a:t> </a:t>
            </a:r>
          </a:p>
          <a:p>
            <a:r>
              <a:rPr lang="en-GB" b="1" dirty="0">
                <a:hlinkClick r:id="rId3"/>
              </a:rPr>
              <a:t>https://www.youtube.com/channel/UCSnEXvOOpzPkB01mvlUl-2g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51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Contracting with the Group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499"/>
            <a:ext cx="8825659" cy="3463745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On-campus </a:t>
            </a:r>
          </a:p>
          <a:p>
            <a:pPr marL="0" indent="0">
              <a:buNone/>
            </a:pPr>
            <a:r>
              <a:rPr lang="en-GB" b="1" dirty="0" smtClean="0"/>
              <a:t>Online</a:t>
            </a:r>
          </a:p>
          <a:p>
            <a:pPr marL="0" indent="0">
              <a:buNone/>
            </a:pPr>
            <a:r>
              <a:rPr lang="en-GB" b="1" dirty="0" smtClean="0"/>
              <a:t>What needs to be in the contract?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38150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Wednesday Session – September 30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/>
              <a:t>Your first Wednesday session will be (Asynchronous).  You are expected to review the following links and be prepared to discuss for next week sessions </a:t>
            </a:r>
          </a:p>
          <a:p>
            <a:endParaRPr lang="en-GB" sz="2800" dirty="0"/>
          </a:p>
          <a:p>
            <a:r>
              <a:rPr lang="en-GB" sz="2800" dirty="0"/>
              <a:t> (A)Review of Relational Depth (Mick Cooper) </a:t>
            </a:r>
            <a:r>
              <a:rPr lang="en-GB" sz="2800" dirty="0">
                <a:hlinkClick r:id="rId2"/>
              </a:rPr>
              <a:t>https://</a:t>
            </a:r>
            <a:r>
              <a:rPr lang="en-GB" sz="2800" dirty="0" smtClean="0">
                <a:hlinkClick r:id="rId2"/>
              </a:rPr>
              <a:t>www.youtube.com/watch?v=8mnm17MqFqw</a:t>
            </a:r>
            <a:endParaRPr lang="en-GB" sz="2800" dirty="0" smtClean="0"/>
          </a:p>
          <a:p>
            <a:r>
              <a:rPr lang="en-GB" sz="2800" dirty="0" smtClean="0"/>
              <a:t>Rory </a:t>
            </a:r>
            <a:r>
              <a:rPr lang="en-GB" sz="2800" dirty="0"/>
              <a:t>Lee Oakes:  Relational Depth – Dialogical Self. </a:t>
            </a:r>
          </a:p>
          <a:p>
            <a:r>
              <a:rPr lang="en-GB" sz="2800" dirty="0"/>
              <a:t>Martin Buber – ‘I Thou’</a:t>
            </a:r>
          </a:p>
          <a:p>
            <a:r>
              <a:rPr lang="en-GB" sz="2800" dirty="0">
                <a:hlinkClick r:id="rId3"/>
              </a:rPr>
              <a:t>https://</a:t>
            </a:r>
            <a:r>
              <a:rPr lang="en-GB" sz="2800" dirty="0" smtClean="0">
                <a:hlinkClick r:id="rId3"/>
              </a:rPr>
              <a:t>www.youtube.com/watch?time_continue=59&amp;v=7bZCATLqqrQ&amp;feature=emb_lo@go</a:t>
            </a:r>
            <a:endParaRPr lang="en-GB" sz="2800" dirty="0" smtClean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65408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5494</TotalTime>
  <Words>1062</Words>
  <Application>Microsoft Office PowerPoint</Application>
  <PresentationFormat>Widescreen</PresentationFormat>
  <Paragraphs>124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Wingdings</vt:lpstr>
      <vt:lpstr>Tw Cen MT</vt:lpstr>
      <vt:lpstr>Tw Cen MT Condensed</vt:lpstr>
      <vt:lpstr>Courier New</vt:lpstr>
      <vt:lpstr>Wingdings 3</vt:lpstr>
      <vt:lpstr>Arial</vt:lpstr>
      <vt:lpstr>Calibri</vt:lpstr>
      <vt:lpstr>Integral</vt:lpstr>
      <vt:lpstr>ECHC6004 Practicum 3   </vt:lpstr>
      <vt:lpstr>Courage to Practice</vt:lpstr>
      <vt:lpstr>Aims for today</vt:lpstr>
      <vt:lpstr>Module Expectations</vt:lpstr>
      <vt:lpstr>Module Aims</vt:lpstr>
      <vt:lpstr>Learning Outcomes</vt:lpstr>
      <vt:lpstr>Module Structure and Delivery Blended Learning Approach</vt:lpstr>
      <vt:lpstr>MODULE CONTENT</vt:lpstr>
      <vt:lpstr>Placement Sessions (Oct 5 and Oct 12th)</vt:lpstr>
      <vt:lpstr>Counselling Online/Telephone Session – October 12th </vt:lpstr>
      <vt:lpstr>Theoretical Approaches/Application </vt:lpstr>
      <vt:lpstr>Supervision</vt:lpstr>
      <vt:lpstr> Journal Reflective Exercise </vt:lpstr>
      <vt:lpstr>Practice Skills Sessions</vt:lpstr>
      <vt:lpstr>Competency and Ethical Framework</vt:lpstr>
      <vt:lpstr>Assessments  (Subject to External Approval) </vt:lpstr>
      <vt:lpstr>Online Resource List – Leganto </vt:lpstr>
      <vt:lpstr>Additional Resources </vt:lpstr>
      <vt:lpstr>Contracting with the Group </vt:lpstr>
      <vt:lpstr>Wednesday Session – September 30th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Relationships</dc:title>
  <dc:creator>Andrea Williams</dc:creator>
  <cp:lastModifiedBy>Ruth Groff</cp:lastModifiedBy>
  <cp:revision>109</cp:revision>
  <dcterms:created xsi:type="dcterms:W3CDTF">2018-10-15T20:48:49Z</dcterms:created>
  <dcterms:modified xsi:type="dcterms:W3CDTF">2020-09-27T17:04:01Z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74064600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