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8" r:id="rId3"/>
    <p:sldId id="273" r:id="rId4"/>
    <p:sldId id="259" r:id="rId5"/>
    <p:sldId id="258" r:id="rId6"/>
    <p:sldId id="261" r:id="rId7"/>
    <p:sldId id="260" r:id="rId8"/>
    <p:sldId id="271" r:id="rId9"/>
    <p:sldId id="274" r:id="rId10"/>
    <p:sldId id="275" r:id="rId11"/>
    <p:sldId id="262" r:id="rId12"/>
    <p:sldId id="263" r:id="rId13"/>
    <p:sldId id="264" r:id="rId14"/>
    <p:sldId id="265" r:id="rId15"/>
    <p:sldId id="266" r:id="rId16"/>
    <p:sldId id="267" r:id="rId17"/>
    <p:sldId id="276" r:id="rId18"/>
    <p:sldId id="270" r:id="rId19"/>
    <p:sldId id="25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DD355"/>
    <a:srgbClr val="B9E4ED"/>
    <a:srgbClr val="F26E6E"/>
    <a:srgbClr val="DEF2F6"/>
    <a:srgbClr val="00FFFF"/>
    <a:srgbClr val="CC00CC"/>
    <a:srgbClr val="1C59A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62" autoAdjust="0"/>
    <p:restoredTop sz="94660"/>
  </p:normalViewPr>
  <p:slideViewPr>
    <p:cSldViewPr snapToGrid="0">
      <p:cViewPr varScale="1">
        <p:scale>
          <a:sx n="70" d="100"/>
          <a:sy n="70" d="100"/>
        </p:scale>
        <p:origin x="1094" y="2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1/22/2026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5044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1/22/2026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48906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1/22/2026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15153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1/22/2026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10407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1/22/2026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66220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1/22/2026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134702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1/22/2026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00533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1/22/2026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74357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1/22/2026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52382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1/22/2026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04007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1/22/2026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82404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1/22/2026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485492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6.xml"/><Relationship Id="rId5" Type="http://schemas.openxmlformats.org/officeDocument/2006/relationships/image" Target="../media/image7.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ummer forest or mountain tourist campground or campsite with tents and ...">
            <a:extLst>
              <a:ext uri="{FF2B5EF4-FFF2-40B4-BE49-F238E27FC236}">
                <a16:creationId xmlns:a16="http://schemas.microsoft.com/office/drawing/2014/main" id="{361C5C21-0760-F147-4764-A34F1F9D68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22CCA7D-9C90-6020-14FE-C8E27D794D02}"/>
              </a:ext>
            </a:extLst>
          </p:cNvPr>
          <p:cNvSpPr>
            <a:spLocks noGrp="1"/>
          </p:cNvSpPr>
          <p:nvPr>
            <p:ph type="title"/>
          </p:nvPr>
        </p:nvSpPr>
        <p:spPr>
          <a:xfrm>
            <a:off x="285134" y="0"/>
            <a:ext cx="11493911" cy="1455173"/>
          </a:xfrm>
          <a:solidFill>
            <a:srgbClr val="DEF2F6"/>
          </a:solidFill>
        </p:spPr>
        <p:txBody>
          <a:bodyPr>
            <a:noAutofit/>
          </a:bodyPr>
          <a:lstStyle/>
          <a:p>
            <a:pPr algn="ctr"/>
            <a:r>
              <a:rPr lang="en-GB" sz="4800" dirty="0">
                <a:latin typeface="ADLaM Display" panose="02010000000000000000" pitchFamily="2" charset="0"/>
                <a:ea typeface="ADLaM Display" panose="02010000000000000000" pitchFamily="2" charset="0"/>
                <a:cs typeface="ADLaM Display" panose="02010000000000000000" pitchFamily="2" charset="0"/>
              </a:rPr>
              <a:t>KS3 UNIT OF WORK-ADVENTUROUS ACTIVITIES -CAMPING </a:t>
            </a:r>
          </a:p>
        </p:txBody>
      </p:sp>
      <p:sp>
        <p:nvSpPr>
          <p:cNvPr id="3" name="Rectangle 2">
            <a:extLst>
              <a:ext uri="{FF2B5EF4-FFF2-40B4-BE49-F238E27FC236}">
                <a16:creationId xmlns:a16="http://schemas.microsoft.com/office/drawing/2014/main" id="{54C2F013-2BEF-A184-83F3-F9C7D681ABED}"/>
              </a:ext>
            </a:extLst>
          </p:cNvPr>
          <p:cNvSpPr/>
          <p:nvPr/>
        </p:nvSpPr>
        <p:spPr>
          <a:xfrm>
            <a:off x="4168877" y="5417575"/>
            <a:ext cx="3854245" cy="838199"/>
          </a:xfrm>
          <a:prstGeom prst="rect">
            <a:avLst/>
          </a:prstGeom>
          <a:solidFill>
            <a:schemeClr val="bg2">
              <a:lumMod val="5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latin typeface="ADLaM Display" panose="02010000000000000000" pitchFamily="2" charset="0"/>
                <a:ea typeface="ADLaM Display" panose="02010000000000000000" pitchFamily="2" charset="0"/>
                <a:cs typeface="ADLaM Display" panose="02010000000000000000" pitchFamily="2" charset="0"/>
              </a:rPr>
              <a:t>By Lucy Richards -2318074</a:t>
            </a:r>
          </a:p>
        </p:txBody>
      </p:sp>
    </p:spTree>
    <p:extLst>
      <p:ext uri="{BB962C8B-B14F-4D97-AF65-F5344CB8AC3E}">
        <p14:creationId xmlns:p14="http://schemas.microsoft.com/office/powerpoint/2010/main" val="1418381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C4E3536-6EB5-1CAE-7B3B-FFC6BE8702F9}"/>
              </a:ext>
            </a:extLst>
          </p:cNvPr>
          <p:cNvPicPr>
            <a:picLocks noChangeAspect="1"/>
          </p:cNvPicPr>
          <p:nvPr/>
        </p:nvPicPr>
        <p:blipFill>
          <a:blip r:embed="rId2"/>
          <a:stretch>
            <a:fillRect/>
          </a:stretch>
        </p:blipFill>
        <p:spPr>
          <a:xfrm>
            <a:off x="1" y="76200"/>
            <a:ext cx="12192000" cy="6781800"/>
          </a:xfrm>
          <a:prstGeom prst="rect">
            <a:avLst/>
          </a:prstGeom>
        </p:spPr>
      </p:pic>
      <p:sp>
        <p:nvSpPr>
          <p:cNvPr id="2" name="Title 1">
            <a:extLst>
              <a:ext uri="{FF2B5EF4-FFF2-40B4-BE49-F238E27FC236}">
                <a16:creationId xmlns:a16="http://schemas.microsoft.com/office/drawing/2014/main" id="{2EAF314E-F74C-9938-BE69-FDD3CD515E40}"/>
              </a:ext>
            </a:extLst>
          </p:cNvPr>
          <p:cNvSpPr>
            <a:spLocks noGrp="1"/>
          </p:cNvSpPr>
          <p:nvPr>
            <p:ph type="title"/>
          </p:nvPr>
        </p:nvSpPr>
        <p:spPr>
          <a:xfrm>
            <a:off x="1" y="0"/>
            <a:ext cx="12192000" cy="1034143"/>
          </a:xfrm>
          <a:solidFill>
            <a:schemeClr val="accent5">
              <a:lumMod val="40000"/>
              <a:lumOff val="60000"/>
            </a:schemeClr>
          </a:solidFill>
        </p:spPr>
        <p:txBody>
          <a:bodyPr>
            <a:normAutofit/>
          </a:bodyPr>
          <a:lstStyle/>
          <a:p>
            <a:pPr algn="ctr"/>
            <a:r>
              <a:rPr lang="en-GB" sz="4400" b="1" dirty="0"/>
              <a:t>WHY is the project focused on CAMPING? </a:t>
            </a:r>
          </a:p>
        </p:txBody>
      </p:sp>
      <p:sp>
        <p:nvSpPr>
          <p:cNvPr id="3" name="Content Placeholder 2">
            <a:extLst>
              <a:ext uri="{FF2B5EF4-FFF2-40B4-BE49-F238E27FC236}">
                <a16:creationId xmlns:a16="http://schemas.microsoft.com/office/drawing/2014/main" id="{EC8A19EC-0AB6-B9E7-7589-A9D17381C4DF}"/>
              </a:ext>
            </a:extLst>
          </p:cNvPr>
          <p:cNvSpPr>
            <a:spLocks noGrp="1"/>
          </p:cNvSpPr>
          <p:nvPr>
            <p:ph idx="1"/>
          </p:nvPr>
        </p:nvSpPr>
        <p:spPr>
          <a:xfrm>
            <a:off x="195943" y="1360714"/>
            <a:ext cx="11800114" cy="2394857"/>
          </a:xfrm>
          <a:solidFill>
            <a:schemeClr val="accent4">
              <a:lumMod val="40000"/>
              <a:lumOff val="60000"/>
            </a:schemeClr>
          </a:solidFill>
        </p:spPr>
        <p:txBody>
          <a:bodyPr>
            <a:normAutofit lnSpcReduction="10000"/>
          </a:bodyPr>
          <a:lstStyle/>
          <a:p>
            <a:pPr marL="0" indent="0" algn="ctr">
              <a:buNone/>
            </a:pPr>
            <a:r>
              <a:rPr lang="en-GB" sz="2800" b="1" dirty="0">
                <a:solidFill>
                  <a:schemeClr val="tx1">
                    <a:lumMod val="85000"/>
                    <a:lumOff val="15000"/>
                  </a:schemeClr>
                </a:solidFill>
                <a:latin typeface="Abadi ExtraLight" panose="020B0204020104020204" pitchFamily="34" charset="0"/>
                <a:ea typeface="ADLaM Display" panose="02010000000000000000" pitchFamily="2" charset="0"/>
                <a:cs typeface="ADLaM Display" panose="02010000000000000000" pitchFamily="2" charset="0"/>
              </a:rPr>
              <a:t>Camping offers students the opportunity to connect with nature, develop essential outdoor skills and learn about the environment around them. The camping curriculum experience will centre around the experiential learning theory (Kolb and Kolb., 2018). Experiential learning emphasises learning through experience and reflecting upon this, rather than just being given information. </a:t>
            </a:r>
          </a:p>
        </p:txBody>
      </p:sp>
    </p:spTree>
    <p:extLst>
      <p:ext uri="{BB962C8B-B14F-4D97-AF65-F5344CB8AC3E}">
        <p14:creationId xmlns:p14="http://schemas.microsoft.com/office/powerpoint/2010/main" val="1944681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B446B25-30E7-25D3-1AC5-1D837F1F67D5}"/>
              </a:ext>
            </a:extLst>
          </p:cNvPr>
          <p:cNvPicPr>
            <a:picLocks noChangeAspect="1"/>
          </p:cNvPicPr>
          <p:nvPr/>
        </p:nvPicPr>
        <p:blipFill>
          <a:blip r:embed="rId2"/>
          <a:srcRect r="5724"/>
          <a:stretch>
            <a:fillRect/>
          </a:stretch>
        </p:blipFill>
        <p:spPr>
          <a:xfrm>
            <a:off x="-1" y="0"/>
            <a:ext cx="12192001" cy="6872514"/>
          </a:xfrm>
          <a:prstGeom prst="rect">
            <a:avLst/>
          </a:prstGeom>
        </p:spPr>
      </p:pic>
      <p:sp>
        <p:nvSpPr>
          <p:cNvPr id="3" name="Title 1">
            <a:extLst>
              <a:ext uri="{FF2B5EF4-FFF2-40B4-BE49-F238E27FC236}">
                <a16:creationId xmlns:a16="http://schemas.microsoft.com/office/drawing/2014/main" id="{6F498E87-83AE-B57B-0532-73D9206A9968}"/>
              </a:ext>
            </a:extLst>
          </p:cNvPr>
          <p:cNvSpPr>
            <a:spLocks noGrp="1"/>
          </p:cNvSpPr>
          <p:nvPr>
            <p:ph type="title"/>
          </p:nvPr>
        </p:nvSpPr>
        <p:spPr>
          <a:xfrm>
            <a:off x="750094" y="97971"/>
            <a:ext cx="10691812" cy="685800"/>
          </a:xfrm>
          <a:solidFill>
            <a:schemeClr val="accent3">
              <a:lumMod val="20000"/>
              <a:lumOff val="80000"/>
            </a:schemeClr>
          </a:solidFill>
        </p:spPr>
        <p:txBody>
          <a:bodyPr>
            <a:normAutofit fontScale="90000"/>
          </a:bodyPr>
          <a:lstStyle/>
          <a:p>
            <a:pPr algn="ctr"/>
            <a:r>
              <a:rPr lang="en-GB" dirty="0"/>
              <a:t>What is the purpose of this unit of work?</a:t>
            </a:r>
          </a:p>
        </p:txBody>
      </p:sp>
      <p:sp>
        <p:nvSpPr>
          <p:cNvPr id="4" name="TextBox 3">
            <a:extLst>
              <a:ext uri="{FF2B5EF4-FFF2-40B4-BE49-F238E27FC236}">
                <a16:creationId xmlns:a16="http://schemas.microsoft.com/office/drawing/2014/main" id="{F134504B-7C0F-C88F-3D46-341F99A7AF22}"/>
              </a:ext>
            </a:extLst>
          </p:cNvPr>
          <p:cNvSpPr txBox="1"/>
          <p:nvPr/>
        </p:nvSpPr>
        <p:spPr>
          <a:xfrm>
            <a:off x="136070" y="1025719"/>
            <a:ext cx="7538357" cy="5509200"/>
          </a:xfrm>
          <a:prstGeom prst="rect">
            <a:avLst/>
          </a:prstGeom>
          <a:solidFill>
            <a:schemeClr val="bg2">
              <a:lumMod val="90000"/>
            </a:schemeClr>
          </a:solidFill>
        </p:spPr>
        <p:txBody>
          <a:bodyPr wrap="square" rtlCol="0">
            <a:spAutoFit/>
          </a:bodyPr>
          <a:lstStyle/>
          <a:p>
            <a:pPr marL="285750" indent="-285750">
              <a:buFontTx/>
              <a:buChar char="-"/>
            </a:pPr>
            <a:r>
              <a:rPr lang="en-GB" sz="2200" b="1" dirty="0">
                <a:latin typeface="Abadi ExtraLight" panose="020B0204020104020204" pitchFamily="34" charset="0"/>
              </a:rPr>
              <a:t>In the current PE curriculum for Wales, adventurous activities are stated as one of the core elements of the PE curriculum. This unit of work would be sufficient to complete adventurous activities teaching for that year. </a:t>
            </a:r>
          </a:p>
          <a:p>
            <a:pPr marL="285750" indent="-285750">
              <a:buFontTx/>
              <a:buChar char="-"/>
            </a:pPr>
            <a:r>
              <a:rPr lang="en-GB" sz="2200" b="1" dirty="0">
                <a:latin typeface="Abadi ExtraLight" panose="020B0204020104020204" pitchFamily="34" charset="0"/>
              </a:rPr>
              <a:t>Stress relief is also a vital component of why PE is included in the curriculum in the first place. Physical activity and the outdoors has been proven to help relieve stress, particularly in teens who may be facing many stressors like exams etc (</a:t>
            </a:r>
            <a:r>
              <a:rPr lang="en-GB" sz="2200" b="1" dirty="0" err="1">
                <a:latin typeface="Abadi ExtraLight" panose="020B0204020104020204" pitchFamily="34" charset="0"/>
              </a:rPr>
              <a:t>Rodemaker</a:t>
            </a:r>
            <a:r>
              <a:rPr lang="en-GB" sz="2200" b="1" dirty="0">
                <a:latin typeface="Abadi ExtraLight" panose="020B0204020104020204" pitchFamily="34" charset="0"/>
              </a:rPr>
              <a:t>., 2023). This unit of work could provide an ideal outlet for this.</a:t>
            </a:r>
          </a:p>
          <a:p>
            <a:pPr marL="285750" indent="-285750">
              <a:buFontTx/>
              <a:buChar char="-"/>
            </a:pPr>
            <a:r>
              <a:rPr lang="en-GB" sz="2200" b="1" dirty="0">
                <a:latin typeface="Abadi ExtraLight" panose="020B0204020104020204" pitchFamily="34" charset="0"/>
              </a:rPr>
              <a:t>Camping is also a great opportunity for children to get involved in and experience in school, as they may not get the chance to do something like this with their parents/guardians due to finance etc. </a:t>
            </a:r>
          </a:p>
          <a:p>
            <a:pPr marL="285750" indent="-285750">
              <a:buFontTx/>
              <a:buChar char="-"/>
            </a:pPr>
            <a:r>
              <a:rPr lang="en-GB" sz="2200" b="1" dirty="0">
                <a:latin typeface="Abadi ExtraLight" panose="020B0204020104020204" pitchFamily="34" charset="0"/>
              </a:rPr>
              <a:t>It can also teach them to have fun whilst engaging in an activity that promotes lifelong physical activity. </a:t>
            </a:r>
          </a:p>
        </p:txBody>
      </p:sp>
    </p:spTree>
    <p:extLst>
      <p:ext uri="{BB962C8B-B14F-4D97-AF65-F5344CB8AC3E}">
        <p14:creationId xmlns:p14="http://schemas.microsoft.com/office/powerpoint/2010/main" val="2952861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9E798-5384-1D2D-544C-292CE7E1C265}"/>
              </a:ext>
            </a:extLst>
          </p:cNvPr>
          <p:cNvSpPr>
            <a:spLocks noGrp="1"/>
          </p:cNvSpPr>
          <p:nvPr>
            <p:ph type="title"/>
          </p:nvPr>
        </p:nvSpPr>
        <p:spPr>
          <a:xfrm>
            <a:off x="750367" y="117987"/>
            <a:ext cx="10691265" cy="825910"/>
          </a:xfrm>
          <a:solidFill>
            <a:schemeClr val="accent1">
              <a:lumMod val="40000"/>
              <a:lumOff val="60000"/>
            </a:schemeClr>
          </a:solidFill>
        </p:spPr>
        <p:txBody>
          <a:bodyPr>
            <a:normAutofit fontScale="90000"/>
          </a:bodyPr>
          <a:lstStyle/>
          <a:p>
            <a:pPr algn="ctr"/>
            <a:r>
              <a:rPr lang="en-GB" sz="5400" dirty="0">
                <a:ea typeface="ADLaM Display" panose="02010000000000000000" pitchFamily="2" charset="0"/>
                <a:cs typeface="ADLaM Display" panose="02010000000000000000" pitchFamily="2" charset="0"/>
              </a:rPr>
              <a:t>The Benefits of camping </a:t>
            </a:r>
          </a:p>
        </p:txBody>
      </p:sp>
      <p:sp>
        <p:nvSpPr>
          <p:cNvPr id="3" name="Rectangle: Rounded Corners 2">
            <a:extLst>
              <a:ext uri="{FF2B5EF4-FFF2-40B4-BE49-F238E27FC236}">
                <a16:creationId xmlns:a16="http://schemas.microsoft.com/office/drawing/2014/main" id="{76067AD0-C5DB-1398-D32B-21F06ABCEDE8}"/>
              </a:ext>
            </a:extLst>
          </p:cNvPr>
          <p:cNvSpPr/>
          <p:nvPr/>
        </p:nvSpPr>
        <p:spPr>
          <a:xfrm>
            <a:off x="181896" y="1091380"/>
            <a:ext cx="3778044" cy="3077497"/>
          </a:xfrm>
          <a:prstGeom prst="roundRect">
            <a:avLst/>
          </a:prstGeom>
          <a:solidFill>
            <a:schemeClr val="accent5">
              <a:lumMod val="7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DLaM Display" panose="02010000000000000000" pitchFamily="2" charset="0"/>
                <a:ea typeface="ADLaM Display" panose="02010000000000000000" pitchFamily="2" charset="0"/>
                <a:cs typeface="ADLaM Display" panose="02010000000000000000" pitchFamily="2" charset="0"/>
              </a:rPr>
              <a:t>In today’s society, one of the biggest problems we face is the little amount of time people are spending outdoors</a:t>
            </a:r>
          </a:p>
          <a:p>
            <a:pPr algn="ctr"/>
            <a:r>
              <a:rPr lang="en-GB" dirty="0">
                <a:latin typeface="ADLaM Display" panose="02010000000000000000" pitchFamily="2" charset="0"/>
                <a:ea typeface="ADLaM Display" panose="02010000000000000000" pitchFamily="2" charset="0"/>
                <a:cs typeface="ADLaM Display" panose="02010000000000000000" pitchFamily="2" charset="0"/>
              </a:rPr>
              <a:t>(use a UK based source instead) (SHAPE America, </a:t>
            </a:r>
            <a:r>
              <a:rPr lang="en-GB" sz="2400" dirty="0">
                <a:latin typeface="ADLaM Display" panose="02010000000000000000" pitchFamily="2" charset="0"/>
                <a:ea typeface="ADLaM Display" panose="02010000000000000000" pitchFamily="2" charset="0"/>
                <a:cs typeface="ADLaM Display" panose="02010000000000000000" pitchFamily="2" charset="0"/>
              </a:rPr>
              <a:t>2016). </a:t>
            </a:r>
          </a:p>
        </p:txBody>
      </p:sp>
      <p:sp>
        <p:nvSpPr>
          <p:cNvPr id="4" name="Rectangle: Rounded Corners 3">
            <a:extLst>
              <a:ext uri="{FF2B5EF4-FFF2-40B4-BE49-F238E27FC236}">
                <a16:creationId xmlns:a16="http://schemas.microsoft.com/office/drawing/2014/main" id="{23ACC6AE-71E5-BEB0-98D7-834803C853BF}"/>
              </a:ext>
            </a:extLst>
          </p:cNvPr>
          <p:cNvSpPr/>
          <p:nvPr/>
        </p:nvSpPr>
        <p:spPr>
          <a:xfrm>
            <a:off x="7708489" y="1091380"/>
            <a:ext cx="4358149" cy="3342968"/>
          </a:xfrm>
          <a:prstGeom prst="roundRect">
            <a:avLst/>
          </a:prstGeom>
          <a:solidFill>
            <a:srgbClr val="6DD355"/>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Nowadays, where technology is ever present, places where children can have access to the outdoors such as camping, is vital to thei</a:t>
            </a:r>
            <a:r>
              <a:rPr lang="en-US" sz="24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r growth and well being </a:t>
            </a:r>
            <a:r>
              <a:rPr lang="en-US" sz="2400" b="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a:t>
            </a:r>
            <a:r>
              <a:rPr lang="en-US" sz="2400" b="0" i="0" dirty="0" err="1">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Louv</a:t>
            </a:r>
            <a:r>
              <a:rPr lang="en-US" sz="2400" b="0" i="0" dirty="0">
                <a:solidFill>
                  <a:schemeClr val="bg1"/>
                </a:solidFill>
                <a:effectLst/>
                <a:latin typeface="ADLaM Display" panose="02010000000000000000" pitchFamily="2" charset="0"/>
                <a:ea typeface="ADLaM Display" panose="02010000000000000000" pitchFamily="2" charset="0"/>
                <a:cs typeface="ADLaM Display" panose="02010000000000000000" pitchFamily="2" charset="0"/>
              </a:rPr>
              <a:t>, 2005).</a:t>
            </a:r>
            <a:r>
              <a:rPr lang="en-GB" sz="2400" dirty="0">
                <a:solidFill>
                  <a:schemeClr val="bg1"/>
                </a:solidFill>
                <a:latin typeface="ADLaM Display" panose="02010000000000000000" pitchFamily="2" charset="0"/>
                <a:ea typeface="ADLaM Display" panose="02010000000000000000" pitchFamily="2" charset="0"/>
                <a:cs typeface="ADLaM Display" panose="02010000000000000000" pitchFamily="2" charset="0"/>
              </a:rPr>
              <a:t> </a:t>
            </a:r>
          </a:p>
        </p:txBody>
      </p:sp>
      <p:sp>
        <p:nvSpPr>
          <p:cNvPr id="5" name="Rectangle: Rounded Corners 4">
            <a:extLst>
              <a:ext uri="{FF2B5EF4-FFF2-40B4-BE49-F238E27FC236}">
                <a16:creationId xmlns:a16="http://schemas.microsoft.com/office/drawing/2014/main" id="{84792A72-3CC8-F5CA-5479-328B104F7851}"/>
              </a:ext>
            </a:extLst>
          </p:cNvPr>
          <p:cNvSpPr/>
          <p:nvPr/>
        </p:nvSpPr>
        <p:spPr>
          <a:xfrm>
            <a:off x="3871453" y="3947651"/>
            <a:ext cx="3778044" cy="2861187"/>
          </a:xfrm>
          <a:prstGeom prst="roundRect">
            <a:avLst/>
          </a:prstGeom>
          <a:solidFill>
            <a:schemeClr val="tx2">
              <a:lumMod val="50000"/>
              <a:lumOff val="5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latin typeface="ADLaM Display" panose="02010000000000000000" pitchFamily="2" charset="0"/>
                <a:ea typeface="ADLaM Display" panose="02010000000000000000" pitchFamily="2" charset="0"/>
                <a:cs typeface="ADLaM Display" panose="02010000000000000000" pitchFamily="2" charset="0"/>
              </a:rPr>
              <a:t>Research has shown that camping in an outdoor setting, has positive impacts on youth development (Chawla, 2015).</a:t>
            </a:r>
            <a:endParaRPr lang="en-GB" sz="2400" dirty="0">
              <a:latin typeface="ADLaM Display" panose="02010000000000000000" pitchFamily="2" charset="0"/>
              <a:ea typeface="ADLaM Display" panose="02010000000000000000" pitchFamily="2" charset="0"/>
              <a:cs typeface="ADLaM Display" panose="02010000000000000000" pitchFamily="2" charset="0"/>
            </a:endParaRPr>
          </a:p>
        </p:txBody>
      </p:sp>
      <p:pic>
        <p:nvPicPr>
          <p:cNvPr id="7" name="Picture 6">
            <a:extLst>
              <a:ext uri="{FF2B5EF4-FFF2-40B4-BE49-F238E27FC236}">
                <a16:creationId xmlns:a16="http://schemas.microsoft.com/office/drawing/2014/main" id="{773CD1DD-2131-42F1-8E6B-7266387C9C34}"/>
              </a:ext>
            </a:extLst>
          </p:cNvPr>
          <p:cNvPicPr>
            <a:picLocks noChangeAspect="1"/>
          </p:cNvPicPr>
          <p:nvPr/>
        </p:nvPicPr>
        <p:blipFill>
          <a:blip r:embed="rId3"/>
          <a:stretch>
            <a:fillRect/>
          </a:stretch>
        </p:blipFill>
        <p:spPr>
          <a:xfrm>
            <a:off x="159466" y="4316360"/>
            <a:ext cx="3527632" cy="2390775"/>
          </a:xfrm>
          <a:prstGeom prst="rect">
            <a:avLst/>
          </a:prstGeom>
        </p:spPr>
      </p:pic>
      <p:pic>
        <p:nvPicPr>
          <p:cNvPr id="2052" name="Picture 4" descr="Campfire Free Stock Photo - Public Domain Pictures">
            <a:extLst>
              <a:ext uri="{FF2B5EF4-FFF2-40B4-BE49-F238E27FC236}">
                <a16:creationId xmlns:a16="http://schemas.microsoft.com/office/drawing/2014/main" id="{49FC60DB-EB70-37FF-13C3-59D8C539A34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59837" y="1150375"/>
            <a:ext cx="3589660" cy="2649794"/>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BE6DCCA3-2EFD-D3ED-0B40-41A242184097}"/>
              </a:ext>
            </a:extLst>
          </p:cNvPr>
          <p:cNvPicPr>
            <a:picLocks noChangeAspect="1"/>
          </p:cNvPicPr>
          <p:nvPr/>
        </p:nvPicPr>
        <p:blipFill>
          <a:blip r:embed="rId5"/>
          <a:stretch>
            <a:fillRect/>
          </a:stretch>
        </p:blipFill>
        <p:spPr>
          <a:xfrm>
            <a:off x="7843681" y="4532978"/>
            <a:ext cx="4087763" cy="2207035"/>
          </a:xfrm>
          <a:prstGeom prst="rect">
            <a:avLst/>
          </a:prstGeom>
        </p:spPr>
      </p:pic>
    </p:spTree>
    <p:extLst>
      <p:ext uri="{BB962C8B-B14F-4D97-AF65-F5344CB8AC3E}">
        <p14:creationId xmlns:p14="http://schemas.microsoft.com/office/powerpoint/2010/main" val="1496379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A7D20BF2-EB2E-6063-DD3A-ABDA96353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4A93EB-B90A-AEF9-0D5F-C9A6005A6424}"/>
              </a:ext>
            </a:extLst>
          </p:cNvPr>
          <p:cNvSpPr>
            <a:spLocks noGrp="1"/>
          </p:cNvSpPr>
          <p:nvPr>
            <p:ph type="title"/>
          </p:nvPr>
        </p:nvSpPr>
        <p:spPr>
          <a:xfrm>
            <a:off x="447368" y="103023"/>
            <a:ext cx="11297264" cy="1116178"/>
          </a:xfrm>
          <a:solidFill>
            <a:srgbClr val="B9E4ED"/>
          </a:solidFill>
        </p:spPr>
        <p:txBody>
          <a:bodyPr vert="horz" lIns="91440" tIns="45720" rIns="91440" bIns="45720" rtlCol="0" anchor="t">
            <a:normAutofit/>
          </a:bodyPr>
          <a:lstStyle/>
          <a:p>
            <a:pPr algn="ctr"/>
            <a:r>
              <a:rPr lang="en-US" sz="6000" dirty="0"/>
              <a:t>End of unit aims for students </a:t>
            </a:r>
          </a:p>
        </p:txBody>
      </p:sp>
      <p:cxnSp>
        <p:nvCxnSpPr>
          <p:cNvPr id="13" name="Straight Connector 12">
            <a:extLst>
              <a:ext uri="{FF2B5EF4-FFF2-40B4-BE49-F238E27FC236}">
                <a16:creationId xmlns:a16="http://schemas.microsoft.com/office/drawing/2014/main" id="{90FB7F1C-B2F7-27EA-1F8A-D4A3232318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Rectangle: Rounded Corners 2">
            <a:extLst>
              <a:ext uri="{FF2B5EF4-FFF2-40B4-BE49-F238E27FC236}">
                <a16:creationId xmlns:a16="http://schemas.microsoft.com/office/drawing/2014/main" id="{16ABAEEE-5FDA-C2F4-25F9-C11F2D4C79C8}"/>
              </a:ext>
            </a:extLst>
          </p:cNvPr>
          <p:cNvSpPr/>
          <p:nvPr/>
        </p:nvSpPr>
        <p:spPr>
          <a:xfrm>
            <a:off x="137652" y="1344779"/>
            <a:ext cx="3647766" cy="2689122"/>
          </a:xfrm>
          <a:prstGeom prst="roundRect">
            <a:avLst/>
          </a:prstGeom>
          <a:solidFill>
            <a:schemeClr val="accent5">
              <a:lumMod val="60000"/>
              <a:lumOff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Wingdings" panose="05000000000000000000" pitchFamily="2" charset="2"/>
              <a:buChar char="q"/>
            </a:pPr>
            <a:r>
              <a:rPr lang="en-GB" sz="24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Be able to competently, and confidently set up a camp, in the wild, using only natural resources.</a:t>
            </a:r>
          </a:p>
        </p:txBody>
      </p:sp>
      <p:sp>
        <p:nvSpPr>
          <p:cNvPr id="4" name="Rectangle: Rounded Corners 3">
            <a:extLst>
              <a:ext uri="{FF2B5EF4-FFF2-40B4-BE49-F238E27FC236}">
                <a16:creationId xmlns:a16="http://schemas.microsoft.com/office/drawing/2014/main" id="{E4D1FD63-18D3-6E9D-04D4-2891D95B552F}"/>
              </a:ext>
            </a:extLst>
          </p:cNvPr>
          <p:cNvSpPr/>
          <p:nvPr/>
        </p:nvSpPr>
        <p:spPr>
          <a:xfrm>
            <a:off x="3864077" y="1344779"/>
            <a:ext cx="4463845" cy="2689122"/>
          </a:xfrm>
          <a:prstGeom prst="roundRect">
            <a:avLst/>
          </a:prstGeom>
          <a:solidFill>
            <a:schemeClr val="accent2">
              <a:lumMod val="75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Font typeface="Wingdings" panose="05000000000000000000" pitchFamily="2" charset="2"/>
              <a:buChar char="q"/>
            </a:pPr>
            <a:r>
              <a:rPr lang="en-GB" sz="24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To understand the potential risks associated with camping in the wild and have the knowledge of how to mitigate them.  </a:t>
            </a:r>
          </a:p>
        </p:txBody>
      </p:sp>
      <p:sp>
        <p:nvSpPr>
          <p:cNvPr id="5" name="Rectangle: Rounded Corners 4">
            <a:extLst>
              <a:ext uri="{FF2B5EF4-FFF2-40B4-BE49-F238E27FC236}">
                <a16:creationId xmlns:a16="http://schemas.microsoft.com/office/drawing/2014/main" id="{762A1DD8-4916-09A6-2075-5B061D5A245F}"/>
              </a:ext>
            </a:extLst>
          </p:cNvPr>
          <p:cNvSpPr/>
          <p:nvPr/>
        </p:nvSpPr>
        <p:spPr>
          <a:xfrm>
            <a:off x="8436078" y="1368694"/>
            <a:ext cx="3647766" cy="2689123"/>
          </a:xfrm>
          <a:prstGeom prst="roundRect">
            <a:avLst/>
          </a:prstGeom>
          <a:solidFill>
            <a:schemeClr val="accent1">
              <a:lumMod val="60000"/>
              <a:lumOff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Font typeface="Wingdings" panose="05000000000000000000" pitchFamily="2" charset="2"/>
              <a:buChar char="q"/>
            </a:pPr>
            <a:r>
              <a:rPr lang="en-GB" sz="20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To have the awareness of where they can go camping in their local area, and have the confidence to pursue if they wish to.</a:t>
            </a:r>
          </a:p>
        </p:txBody>
      </p:sp>
      <p:sp>
        <p:nvSpPr>
          <p:cNvPr id="6" name="Rectangle: Rounded Corners 5">
            <a:extLst>
              <a:ext uri="{FF2B5EF4-FFF2-40B4-BE49-F238E27FC236}">
                <a16:creationId xmlns:a16="http://schemas.microsoft.com/office/drawing/2014/main" id="{E14B0992-480E-7A53-84ED-0CE8E13F2F43}"/>
              </a:ext>
            </a:extLst>
          </p:cNvPr>
          <p:cNvSpPr/>
          <p:nvPr/>
        </p:nvSpPr>
        <p:spPr>
          <a:xfrm>
            <a:off x="196646" y="4335403"/>
            <a:ext cx="5309420" cy="2221094"/>
          </a:xfrm>
          <a:prstGeom prst="roundRect">
            <a:avLst/>
          </a:prstGeom>
          <a:solidFill>
            <a:srgbClr val="6DD355"/>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buFont typeface="Wingdings" panose="05000000000000000000" pitchFamily="2" charset="2"/>
              <a:buChar char="q"/>
            </a:pPr>
            <a:r>
              <a:rPr lang="en-GB" sz="24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To possess the ability to safely create a campfire, using only natural resources.</a:t>
            </a:r>
          </a:p>
        </p:txBody>
      </p:sp>
      <p:sp>
        <p:nvSpPr>
          <p:cNvPr id="8" name="Rectangle: Rounded Corners 7">
            <a:extLst>
              <a:ext uri="{FF2B5EF4-FFF2-40B4-BE49-F238E27FC236}">
                <a16:creationId xmlns:a16="http://schemas.microsoft.com/office/drawing/2014/main" id="{A6B7B2E5-1A24-3E17-0077-B7E06BC06069}"/>
              </a:ext>
            </a:extLst>
          </p:cNvPr>
          <p:cNvSpPr/>
          <p:nvPr/>
        </p:nvSpPr>
        <p:spPr>
          <a:xfrm>
            <a:off x="5658465" y="4376351"/>
            <a:ext cx="6336890" cy="2221094"/>
          </a:xfrm>
          <a:prstGeom prst="roundRect">
            <a:avLst/>
          </a:prstGeom>
          <a:solidFill>
            <a:schemeClr val="bg2">
              <a:lumMod val="5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Font typeface="Wingdings" panose="05000000000000000000" pitchFamily="2" charset="2"/>
              <a:buChar char="q"/>
            </a:pPr>
            <a:r>
              <a:rPr lang="en-GB" sz="2400" dirty="0">
                <a:solidFill>
                  <a:schemeClr val="tx1">
                    <a:lumMod val="85000"/>
                    <a:lumOff val="15000"/>
                  </a:schemeClr>
                </a:solidFill>
                <a:latin typeface="ADLaM Display" panose="02010000000000000000" pitchFamily="2" charset="0"/>
                <a:ea typeface="ADLaM Display" panose="02010000000000000000" pitchFamily="2" charset="0"/>
                <a:cs typeface="ADLaM Display" panose="02010000000000000000" pitchFamily="2" charset="0"/>
              </a:rPr>
              <a:t>Reflect on the personal development the students have achieved throughout the unit of work, (for example, build confidence, self- esteem, social skills). </a:t>
            </a:r>
          </a:p>
        </p:txBody>
      </p:sp>
    </p:spTree>
    <p:extLst>
      <p:ext uri="{BB962C8B-B14F-4D97-AF65-F5344CB8AC3E}">
        <p14:creationId xmlns:p14="http://schemas.microsoft.com/office/powerpoint/2010/main" val="1213280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11C2F0-1AD2-0874-1707-9C4B8B9901AE}"/>
              </a:ext>
            </a:extLst>
          </p:cNvPr>
          <p:cNvSpPr>
            <a:spLocks noGrp="1"/>
          </p:cNvSpPr>
          <p:nvPr>
            <p:ph type="title"/>
          </p:nvPr>
        </p:nvSpPr>
        <p:spPr>
          <a:xfrm>
            <a:off x="4206240" y="59435"/>
            <a:ext cx="8058618" cy="1307592"/>
          </a:xfrm>
          <a:solidFill>
            <a:schemeClr val="bg2">
              <a:lumMod val="75000"/>
            </a:schemeClr>
          </a:solidFill>
        </p:spPr>
        <p:txBody>
          <a:bodyPr vert="horz" lIns="91440" tIns="45720" rIns="91440" bIns="45720" rtlCol="0" anchor="t">
            <a:normAutofit/>
          </a:bodyPr>
          <a:lstStyle/>
          <a:p>
            <a:pPr algn="ctr">
              <a:lnSpc>
                <a:spcPct val="90000"/>
              </a:lnSpc>
            </a:pPr>
            <a:r>
              <a:rPr lang="en-US" u="sng" dirty="0"/>
              <a:t>ASSESSMENT OPPORTUNITIES </a:t>
            </a:r>
          </a:p>
        </p:txBody>
      </p:sp>
      <p:pic>
        <p:nvPicPr>
          <p:cNvPr id="2050" name="Picture 2" descr="Image result for assessment">
            <a:extLst>
              <a:ext uri="{FF2B5EF4-FFF2-40B4-BE49-F238E27FC236}">
                <a16:creationId xmlns:a16="http://schemas.microsoft.com/office/drawing/2014/main" id="{20A1274E-0D46-DF83-6501-C06F320154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1922" r="16691" b="-1"/>
          <a:stretch>
            <a:fillRect/>
          </a:stretch>
        </p:blipFill>
        <p:spPr bwMode="auto">
          <a:xfrm>
            <a:off x="20" y="-17929"/>
            <a:ext cx="4206220" cy="6875929"/>
          </a:xfrm>
          <a:prstGeom prst="rect">
            <a:avLst/>
          </a:prstGeom>
          <a:noFill/>
          <a:extLst>
            <a:ext uri="{909E8E84-426E-40DD-AFC4-6F175D3DCCD1}">
              <a14:hiddenFill xmlns:a14="http://schemas.microsoft.com/office/drawing/2010/main">
                <a:solidFill>
                  <a:srgbClr val="FFFFFF"/>
                </a:solidFill>
              </a14:hiddenFill>
            </a:ext>
          </a:extLst>
        </p:spPr>
      </p:pic>
      <p:cxnSp>
        <p:nvCxnSpPr>
          <p:cNvPr id="2057" name="Straight Connector 2056">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9D74BCD8-8B10-4FCC-6B7D-C02CC7C68955}"/>
              </a:ext>
            </a:extLst>
          </p:cNvPr>
          <p:cNvSpPr/>
          <p:nvPr/>
        </p:nvSpPr>
        <p:spPr>
          <a:xfrm>
            <a:off x="4206240" y="1088898"/>
            <a:ext cx="7985740" cy="5769102"/>
          </a:xfrm>
          <a:prstGeom prst="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indent="-228600" algn="ctr">
              <a:spcAft>
                <a:spcPts val="600"/>
              </a:spcAft>
              <a:buFont typeface="Arial" panose="020B0604020202020204" pitchFamily="34" charset="0"/>
              <a:buChar char="•"/>
            </a:pPr>
            <a:r>
              <a:rPr lang="en-US" sz="2800" b="1" dirty="0">
                <a:solidFill>
                  <a:schemeClr val="tx1"/>
                </a:solidFill>
                <a:latin typeface="Abadi ExtraLight" panose="020B0204020104020204" pitchFamily="34" charset="0"/>
              </a:rPr>
              <a:t>- Reflective journals will be filled out by students for personal use. These will highlight to them the growth they’ve made over the course of the unit of work</a:t>
            </a:r>
          </a:p>
          <a:p>
            <a:pPr marL="285750" indent="-228600" algn="ctr">
              <a:spcAft>
                <a:spcPts val="600"/>
              </a:spcAft>
              <a:buFont typeface="Arial" panose="020B0604020202020204" pitchFamily="34" charset="0"/>
              <a:buChar char="•"/>
            </a:pPr>
            <a:r>
              <a:rPr lang="en-US" sz="2800" b="1" dirty="0">
                <a:solidFill>
                  <a:schemeClr val="tx1"/>
                </a:solidFill>
                <a:latin typeface="Abadi ExtraLight" panose="020B0204020104020204" pitchFamily="34" charset="0"/>
              </a:rPr>
              <a:t>Questioning will be continually form the basis of most sessions, checking in on children's knowledge. </a:t>
            </a:r>
          </a:p>
          <a:p>
            <a:pPr marL="457200" indent="-228600" algn="ctr">
              <a:spcAft>
                <a:spcPts val="600"/>
              </a:spcAft>
              <a:buFont typeface="Arial" panose="020B0604020202020204" pitchFamily="34" charset="0"/>
              <a:buChar char="•"/>
            </a:pPr>
            <a:r>
              <a:rPr lang="en-US" sz="2800" b="1" dirty="0">
                <a:solidFill>
                  <a:schemeClr val="tx1"/>
                </a:solidFill>
                <a:latin typeface="Abadi ExtraLight" panose="020B0204020104020204" pitchFamily="34" charset="0"/>
              </a:rPr>
              <a:t>End of unit presentation will be completed  by students to peers who haven’t learnt about camping. This will demonstrate how well they have understood the unit of work. </a:t>
            </a:r>
          </a:p>
          <a:p>
            <a:pPr marL="457200" indent="-228600" algn="ctr">
              <a:spcAft>
                <a:spcPts val="600"/>
              </a:spcAft>
              <a:buFont typeface="Arial" panose="020B0604020202020204" pitchFamily="34" charset="0"/>
              <a:buChar char="•"/>
            </a:pPr>
            <a:r>
              <a:rPr lang="en-US" sz="2800" b="1" dirty="0">
                <a:solidFill>
                  <a:schemeClr val="tx1"/>
                </a:solidFill>
                <a:latin typeface="Abadi ExtraLight" panose="020B0204020104020204" pitchFamily="34" charset="0"/>
              </a:rPr>
              <a:t>Physical competence will be assessed continually, making sure children are able to complete the camping tasks proficiently. </a:t>
            </a:r>
          </a:p>
        </p:txBody>
      </p:sp>
      <p:cxnSp>
        <p:nvCxnSpPr>
          <p:cNvPr id="2059" name="Straight Connector 2058">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9129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CDADC-817E-A608-20D5-096A69248746}"/>
              </a:ext>
            </a:extLst>
          </p:cNvPr>
          <p:cNvSpPr>
            <a:spLocks noGrp="1"/>
          </p:cNvSpPr>
          <p:nvPr>
            <p:ph type="title"/>
          </p:nvPr>
        </p:nvSpPr>
        <p:spPr>
          <a:xfrm>
            <a:off x="464617" y="185057"/>
            <a:ext cx="11262765" cy="740229"/>
          </a:xfrm>
          <a:solidFill>
            <a:schemeClr val="accent2"/>
          </a:solidFill>
        </p:spPr>
        <p:txBody>
          <a:bodyPr>
            <a:normAutofit/>
          </a:bodyPr>
          <a:lstStyle/>
          <a:p>
            <a:pPr algn="ctr"/>
            <a:r>
              <a:rPr lang="en-GB" b="1" u="sng" dirty="0"/>
              <a:t>Learner initiated</a:t>
            </a:r>
          </a:p>
        </p:txBody>
      </p:sp>
      <p:pic>
        <p:nvPicPr>
          <p:cNvPr id="6" name="Picture 5" descr="A group of children in a camp&#10;&#10;AI-generated content may be incorrect.">
            <a:extLst>
              <a:ext uri="{FF2B5EF4-FFF2-40B4-BE49-F238E27FC236}">
                <a16:creationId xmlns:a16="http://schemas.microsoft.com/office/drawing/2014/main" id="{D5F9B182-664E-8AA8-ADC7-1B71E7CADCBA}"/>
              </a:ext>
            </a:extLst>
          </p:cNvPr>
          <p:cNvPicPr>
            <a:picLocks noChangeAspect="1"/>
          </p:cNvPicPr>
          <p:nvPr/>
        </p:nvPicPr>
        <p:blipFill>
          <a:blip r:embed="rId2"/>
          <a:stretch>
            <a:fillRect/>
          </a:stretch>
        </p:blipFill>
        <p:spPr>
          <a:xfrm>
            <a:off x="464617" y="1166771"/>
            <a:ext cx="11262765" cy="5506172"/>
          </a:xfrm>
          <a:prstGeom prst="rect">
            <a:avLst/>
          </a:prstGeom>
        </p:spPr>
      </p:pic>
    </p:spTree>
    <p:extLst>
      <p:ext uri="{BB962C8B-B14F-4D97-AF65-F5344CB8AC3E}">
        <p14:creationId xmlns:p14="http://schemas.microsoft.com/office/powerpoint/2010/main" val="812577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 name="Picture 10" descr="GRADE 7 ENGLISH LANGUAGE PG 2">
            <a:extLst>
              <a:ext uri="{FF2B5EF4-FFF2-40B4-BE49-F238E27FC236}">
                <a16:creationId xmlns:a16="http://schemas.microsoft.com/office/drawing/2014/main" id="{ECD15CE8-1C6A-0BDB-F5E1-AA80C5C20B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324" y="1658234"/>
            <a:ext cx="2758629" cy="13268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52E704E-DBFC-1310-5818-9A5F82C0DA3A}"/>
              </a:ext>
            </a:extLst>
          </p:cNvPr>
          <p:cNvSpPr>
            <a:spLocks noGrp="1"/>
          </p:cNvSpPr>
          <p:nvPr>
            <p:ph type="title"/>
          </p:nvPr>
        </p:nvSpPr>
        <p:spPr>
          <a:xfrm>
            <a:off x="3085727" y="-10886"/>
            <a:ext cx="6107632" cy="740229"/>
          </a:xfrm>
        </p:spPr>
        <p:txBody>
          <a:bodyPr/>
          <a:lstStyle/>
          <a:p>
            <a:r>
              <a:rPr lang="en-GB" dirty="0"/>
              <a:t>Cross curricular links</a:t>
            </a:r>
          </a:p>
        </p:txBody>
      </p:sp>
      <p:sp>
        <p:nvSpPr>
          <p:cNvPr id="4" name="Oval 3">
            <a:extLst>
              <a:ext uri="{FF2B5EF4-FFF2-40B4-BE49-F238E27FC236}">
                <a16:creationId xmlns:a16="http://schemas.microsoft.com/office/drawing/2014/main" id="{6392D2F3-4709-DDB7-1BAB-DA430453C340}"/>
              </a:ext>
            </a:extLst>
          </p:cNvPr>
          <p:cNvSpPr/>
          <p:nvPr/>
        </p:nvSpPr>
        <p:spPr>
          <a:xfrm>
            <a:off x="4430486" y="2412230"/>
            <a:ext cx="3565606" cy="2033539"/>
          </a:xfrm>
          <a:prstGeom prst="ellipse">
            <a:avLst/>
          </a:prstGeom>
          <a:solidFill>
            <a:schemeClr val="accent5">
              <a:lumMod val="60000"/>
              <a:lumOff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latin typeface="ADLaM Display" panose="02010000000000000000" pitchFamily="2" charset="0"/>
                <a:ea typeface="ADLaM Display" panose="02010000000000000000" pitchFamily="2" charset="0"/>
                <a:cs typeface="ADLaM Display" panose="02010000000000000000" pitchFamily="2" charset="0"/>
              </a:rPr>
              <a:t>Cross curricular links </a:t>
            </a:r>
          </a:p>
        </p:txBody>
      </p:sp>
      <p:sp>
        <p:nvSpPr>
          <p:cNvPr id="5" name="Arrow: Right 4">
            <a:extLst>
              <a:ext uri="{FF2B5EF4-FFF2-40B4-BE49-F238E27FC236}">
                <a16:creationId xmlns:a16="http://schemas.microsoft.com/office/drawing/2014/main" id="{79A945FC-6E48-5905-8724-5910EC0F43F1}"/>
              </a:ext>
            </a:extLst>
          </p:cNvPr>
          <p:cNvSpPr/>
          <p:nvPr/>
        </p:nvSpPr>
        <p:spPr>
          <a:xfrm rot="19550076">
            <a:off x="7305337" y="2336697"/>
            <a:ext cx="1384759" cy="810249"/>
          </a:xfrm>
          <a:prstGeom prst="rightArrow">
            <a:avLst/>
          </a:prstGeom>
          <a:solidFill>
            <a:schemeClr val="accent5">
              <a:lumMod val="60000"/>
              <a:lumOff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7F906EC3-9F53-8272-474D-9AC5505B8F50}"/>
              </a:ext>
            </a:extLst>
          </p:cNvPr>
          <p:cNvSpPr txBox="1"/>
          <p:nvPr/>
        </p:nvSpPr>
        <p:spPr>
          <a:xfrm>
            <a:off x="8693834" y="1390658"/>
            <a:ext cx="3374571" cy="1323439"/>
          </a:xfrm>
          <a:prstGeom prst="rect">
            <a:avLst/>
          </a:prstGeom>
          <a:solidFill>
            <a:schemeClr val="bg1"/>
          </a:solidFill>
        </p:spPr>
        <p:txBody>
          <a:bodyPr wrap="square" rtlCol="0">
            <a:spAutoFit/>
          </a:bodyPr>
          <a:lstStyle/>
          <a:p>
            <a:pPr algn="ctr"/>
            <a:r>
              <a:rPr lang="en-GB" sz="2000" b="1" u="sng" dirty="0">
                <a:latin typeface="Abadi ExtraLight" panose="020B0204020104020204" pitchFamily="34" charset="0"/>
              </a:rPr>
              <a:t>GEOGRAPHY</a:t>
            </a:r>
            <a:r>
              <a:rPr lang="en-GB" sz="2000" b="1" dirty="0">
                <a:latin typeface="Abadi ExtraLight" panose="020B0204020104020204" pitchFamily="34" charset="0"/>
              </a:rPr>
              <a:t> </a:t>
            </a:r>
          </a:p>
          <a:p>
            <a:pPr algn="ctr"/>
            <a:r>
              <a:rPr lang="en-GB" sz="2000" dirty="0">
                <a:latin typeface="Abadi ExtraLight" panose="020B0204020104020204" pitchFamily="34" charset="0"/>
              </a:rPr>
              <a:t>- Map reading </a:t>
            </a:r>
          </a:p>
          <a:p>
            <a:pPr marL="285750" indent="-285750" algn="ctr">
              <a:buFontTx/>
              <a:buChar char="-"/>
            </a:pPr>
            <a:r>
              <a:rPr lang="en-GB" sz="2000" dirty="0">
                <a:latin typeface="Abadi ExtraLight" panose="020B0204020104020204" pitchFamily="34" charset="0"/>
              </a:rPr>
              <a:t>Weather warnings/ forecast</a:t>
            </a:r>
          </a:p>
          <a:p>
            <a:pPr marL="285750" indent="-285750" algn="ctr">
              <a:buFontTx/>
              <a:buChar char="-"/>
            </a:pPr>
            <a:r>
              <a:rPr lang="en-GB" sz="2000" dirty="0">
                <a:latin typeface="Abadi ExtraLight" panose="020B0204020104020204" pitchFamily="34" charset="0"/>
              </a:rPr>
              <a:t>Environments/ rural location </a:t>
            </a:r>
          </a:p>
        </p:txBody>
      </p:sp>
      <p:pic>
        <p:nvPicPr>
          <p:cNvPr id="1026" name="Picture 2" descr="St Andrew's CE VA Primary School ...">
            <a:extLst>
              <a:ext uri="{FF2B5EF4-FFF2-40B4-BE49-F238E27FC236}">
                <a16:creationId xmlns:a16="http://schemas.microsoft.com/office/drawing/2014/main" id="{487C7BEB-C6F8-2540-6027-63EA3E4033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67801" y="6929"/>
            <a:ext cx="3124200" cy="1320385"/>
          </a:xfrm>
          <a:prstGeom prst="rect">
            <a:avLst/>
          </a:prstGeom>
          <a:noFill/>
          <a:extLst>
            <a:ext uri="{909E8E84-426E-40DD-AFC4-6F175D3DCCD1}">
              <a14:hiddenFill xmlns:a14="http://schemas.microsoft.com/office/drawing/2010/main">
                <a:solidFill>
                  <a:srgbClr val="FFFFFF"/>
                </a:solidFill>
              </a14:hiddenFill>
            </a:ext>
          </a:extLst>
        </p:spPr>
      </p:pic>
      <p:sp>
        <p:nvSpPr>
          <p:cNvPr id="7" name="Arrow: Down 6">
            <a:extLst>
              <a:ext uri="{FF2B5EF4-FFF2-40B4-BE49-F238E27FC236}">
                <a16:creationId xmlns:a16="http://schemas.microsoft.com/office/drawing/2014/main" id="{1C6BA57D-6429-5B1E-3E85-B955B1EBCE80}"/>
              </a:ext>
            </a:extLst>
          </p:cNvPr>
          <p:cNvSpPr/>
          <p:nvPr/>
        </p:nvSpPr>
        <p:spPr>
          <a:xfrm rot="10800000">
            <a:off x="5959101" y="1851505"/>
            <a:ext cx="878880" cy="940349"/>
          </a:xfrm>
          <a:prstGeom prst="downArrow">
            <a:avLst/>
          </a:prstGeom>
          <a:solidFill>
            <a:schemeClr val="accent5">
              <a:lumMod val="60000"/>
              <a:lumOff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68A079A-78EA-1BDE-BDC5-16F15C111935}"/>
              </a:ext>
            </a:extLst>
          </p:cNvPr>
          <p:cNvSpPr txBox="1"/>
          <p:nvPr/>
        </p:nvSpPr>
        <p:spPr>
          <a:xfrm>
            <a:off x="5931929" y="717133"/>
            <a:ext cx="1306287" cy="677108"/>
          </a:xfrm>
          <a:prstGeom prst="rect">
            <a:avLst/>
          </a:prstGeom>
          <a:noFill/>
        </p:spPr>
        <p:txBody>
          <a:bodyPr wrap="square" rtlCol="0">
            <a:spAutoFit/>
          </a:bodyPr>
          <a:lstStyle/>
          <a:p>
            <a:pPr algn="ctr"/>
            <a:r>
              <a:rPr lang="en-GB" sz="2000" b="1" u="sng" dirty="0">
                <a:latin typeface="Abadi ExtraLight" panose="020B0204020104020204" pitchFamily="34" charset="0"/>
              </a:rPr>
              <a:t>SCIENCE</a:t>
            </a:r>
          </a:p>
          <a:p>
            <a:pPr algn="ctr"/>
            <a:r>
              <a:rPr lang="en-GB" dirty="0"/>
              <a:t>  </a:t>
            </a:r>
          </a:p>
        </p:txBody>
      </p:sp>
      <p:sp>
        <p:nvSpPr>
          <p:cNvPr id="9" name="TextBox 8">
            <a:extLst>
              <a:ext uri="{FF2B5EF4-FFF2-40B4-BE49-F238E27FC236}">
                <a16:creationId xmlns:a16="http://schemas.microsoft.com/office/drawing/2014/main" id="{0D9B31BA-402A-7440-52FA-4A50B2DEAF12}"/>
              </a:ext>
            </a:extLst>
          </p:cNvPr>
          <p:cNvSpPr txBox="1"/>
          <p:nvPr/>
        </p:nvSpPr>
        <p:spPr>
          <a:xfrm>
            <a:off x="4531747" y="1055687"/>
            <a:ext cx="4668326" cy="1107996"/>
          </a:xfrm>
          <a:prstGeom prst="rect">
            <a:avLst/>
          </a:prstGeom>
          <a:noFill/>
        </p:spPr>
        <p:txBody>
          <a:bodyPr wrap="square" rtlCol="0">
            <a:spAutoFit/>
          </a:bodyPr>
          <a:lstStyle/>
          <a:p>
            <a:r>
              <a:rPr lang="en-GB" sz="1600" dirty="0">
                <a:latin typeface="Abadi ExtraLight" panose="020B0204020104020204" pitchFamily="34" charset="0"/>
              </a:rPr>
              <a:t>Materials – for example what is waterproof for shelters</a:t>
            </a:r>
          </a:p>
          <a:p>
            <a:r>
              <a:rPr lang="en-GB" sz="1600" dirty="0">
                <a:latin typeface="Abadi ExtraLight" panose="020B0204020104020204" pitchFamily="34" charset="0"/>
              </a:rPr>
              <a:t>Forces – for example tent stability and wind force </a:t>
            </a:r>
          </a:p>
          <a:p>
            <a:r>
              <a:rPr lang="en-GB" sz="1600" dirty="0">
                <a:latin typeface="Abadi ExtraLight" panose="020B0204020104020204" pitchFamily="34" charset="0"/>
              </a:rPr>
              <a:t>Camp fire- fire safety, how to put out a fire safely  </a:t>
            </a:r>
          </a:p>
          <a:p>
            <a:pPr marL="285750" indent="-285750" algn="ctr">
              <a:buFontTx/>
              <a:buChar char="-"/>
            </a:pPr>
            <a:endParaRPr lang="en-GB" dirty="0">
              <a:latin typeface="Abadi ExtraLight" panose="020B0204020104020204" pitchFamily="34" charset="0"/>
            </a:endParaRPr>
          </a:p>
        </p:txBody>
      </p:sp>
      <p:pic>
        <p:nvPicPr>
          <p:cNvPr id="11" name="Picture 10">
            <a:extLst>
              <a:ext uri="{FF2B5EF4-FFF2-40B4-BE49-F238E27FC236}">
                <a16:creationId xmlns:a16="http://schemas.microsoft.com/office/drawing/2014/main" id="{513C7426-16CB-81AD-D063-0D09920A2431}"/>
              </a:ext>
            </a:extLst>
          </p:cNvPr>
          <p:cNvPicPr>
            <a:picLocks noChangeAspect="1"/>
          </p:cNvPicPr>
          <p:nvPr/>
        </p:nvPicPr>
        <p:blipFill>
          <a:blip r:embed="rId4"/>
          <a:stretch>
            <a:fillRect/>
          </a:stretch>
        </p:blipFill>
        <p:spPr>
          <a:xfrm>
            <a:off x="3156869" y="729343"/>
            <a:ext cx="1392158" cy="1392158"/>
          </a:xfrm>
          <a:prstGeom prst="rect">
            <a:avLst/>
          </a:prstGeom>
        </p:spPr>
      </p:pic>
      <p:sp>
        <p:nvSpPr>
          <p:cNvPr id="12" name="Arrow: Down 11">
            <a:extLst>
              <a:ext uri="{FF2B5EF4-FFF2-40B4-BE49-F238E27FC236}">
                <a16:creationId xmlns:a16="http://schemas.microsoft.com/office/drawing/2014/main" id="{C01309D0-C03D-7918-E63C-222ED5A72C55}"/>
              </a:ext>
            </a:extLst>
          </p:cNvPr>
          <p:cNvSpPr/>
          <p:nvPr/>
        </p:nvSpPr>
        <p:spPr>
          <a:xfrm rot="17817246">
            <a:off x="7960267" y="3179125"/>
            <a:ext cx="799971" cy="1415192"/>
          </a:xfrm>
          <a:prstGeom prst="downArrow">
            <a:avLst/>
          </a:prstGeom>
          <a:solidFill>
            <a:schemeClr val="accent5">
              <a:lumMod val="60000"/>
              <a:lumOff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F8304D5B-5A10-A60A-4CFA-CA233114722B}"/>
              </a:ext>
            </a:extLst>
          </p:cNvPr>
          <p:cNvSpPr txBox="1"/>
          <p:nvPr/>
        </p:nvSpPr>
        <p:spPr>
          <a:xfrm>
            <a:off x="9012457" y="4771261"/>
            <a:ext cx="3124201" cy="2062103"/>
          </a:xfrm>
          <a:prstGeom prst="rect">
            <a:avLst/>
          </a:prstGeom>
          <a:solidFill>
            <a:schemeClr val="bg1"/>
          </a:solidFill>
        </p:spPr>
        <p:txBody>
          <a:bodyPr wrap="square" rtlCol="0">
            <a:spAutoFit/>
          </a:bodyPr>
          <a:lstStyle/>
          <a:p>
            <a:r>
              <a:rPr lang="en-GB" sz="2000" b="1" u="sng" dirty="0">
                <a:latin typeface="Abadi ExtraLight" panose="020B0204020104020204" pitchFamily="34" charset="0"/>
              </a:rPr>
              <a:t>HISTORY</a:t>
            </a:r>
            <a:r>
              <a:rPr lang="en-GB" dirty="0">
                <a:latin typeface="Abadi ExtraLight" panose="020B0204020104020204" pitchFamily="34" charset="0"/>
              </a:rPr>
              <a:t> </a:t>
            </a:r>
          </a:p>
          <a:p>
            <a:pPr marL="285750" indent="-285750">
              <a:buFontTx/>
              <a:buChar char="-"/>
            </a:pPr>
            <a:r>
              <a:rPr lang="en-GB" dirty="0">
                <a:latin typeface="Abadi ExtraLight" panose="020B0204020104020204" pitchFamily="34" charset="0"/>
              </a:rPr>
              <a:t>Traditional camping</a:t>
            </a:r>
          </a:p>
          <a:p>
            <a:pPr marL="285750" indent="-285750">
              <a:buFontTx/>
              <a:buChar char="-"/>
            </a:pPr>
            <a:r>
              <a:rPr lang="en-GB" dirty="0">
                <a:latin typeface="Abadi ExtraLight" panose="020B0204020104020204" pitchFamily="34" charset="0"/>
              </a:rPr>
              <a:t>How people used to live in the outdoors (for example explorers etc.,) </a:t>
            </a:r>
          </a:p>
          <a:p>
            <a:pPr marL="285750" indent="-285750">
              <a:buFontTx/>
              <a:buChar char="-"/>
            </a:pPr>
            <a:r>
              <a:rPr lang="en-GB" dirty="0">
                <a:latin typeface="Abadi ExtraLight" panose="020B0204020104020204" pitchFamily="34" charset="0"/>
              </a:rPr>
              <a:t>How camping equipment has evolved and developed</a:t>
            </a:r>
          </a:p>
        </p:txBody>
      </p:sp>
      <p:pic>
        <p:nvPicPr>
          <p:cNvPr id="1030" name="Picture 6" descr="8 Historical Facts Every Student Needs to Know - Dual Credit at Home">
            <a:extLst>
              <a:ext uri="{FF2B5EF4-FFF2-40B4-BE49-F238E27FC236}">
                <a16:creationId xmlns:a16="http://schemas.microsoft.com/office/drawing/2014/main" id="{144FCA3C-E5A1-7AF1-AAA5-6011653F16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334512" y="3239888"/>
            <a:ext cx="2480090" cy="1454427"/>
          </a:xfrm>
          <a:prstGeom prst="rect">
            <a:avLst/>
          </a:prstGeom>
          <a:noFill/>
          <a:extLst>
            <a:ext uri="{909E8E84-426E-40DD-AFC4-6F175D3DCCD1}">
              <a14:hiddenFill xmlns:a14="http://schemas.microsoft.com/office/drawing/2010/main">
                <a:solidFill>
                  <a:srgbClr val="FFFFFF"/>
                </a:solidFill>
              </a14:hiddenFill>
            </a:ext>
          </a:extLst>
        </p:spPr>
      </p:pic>
      <p:sp>
        <p:nvSpPr>
          <p:cNvPr id="14" name="Arrow: Down 13">
            <a:extLst>
              <a:ext uri="{FF2B5EF4-FFF2-40B4-BE49-F238E27FC236}">
                <a16:creationId xmlns:a16="http://schemas.microsoft.com/office/drawing/2014/main" id="{362AF424-7B2E-0029-56E3-2E021EF537EC}"/>
              </a:ext>
            </a:extLst>
          </p:cNvPr>
          <p:cNvSpPr/>
          <p:nvPr/>
        </p:nvSpPr>
        <p:spPr>
          <a:xfrm rot="21406320">
            <a:off x="6093234" y="4208323"/>
            <a:ext cx="722961" cy="794163"/>
          </a:xfrm>
          <a:prstGeom prst="downArrow">
            <a:avLst/>
          </a:prstGeom>
          <a:solidFill>
            <a:schemeClr val="accent5">
              <a:lumMod val="60000"/>
              <a:lumOff val="40000"/>
            </a:schemeClr>
          </a:solidFill>
          <a:ln w="12700" cap="flat" cmpd="sng" algn="ctr">
            <a:solidFill>
              <a:schemeClr val="accent5">
                <a:lumMod val="60000"/>
                <a:lumOff val="4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71A90534-D4E7-0389-2CAA-B50F8DAF6405}"/>
              </a:ext>
            </a:extLst>
          </p:cNvPr>
          <p:cNvSpPr txBox="1"/>
          <p:nvPr/>
        </p:nvSpPr>
        <p:spPr>
          <a:xfrm>
            <a:off x="5187085" y="5113939"/>
            <a:ext cx="4031037" cy="1569660"/>
          </a:xfrm>
          <a:prstGeom prst="rect">
            <a:avLst/>
          </a:prstGeom>
          <a:solidFill>
            <a:schemeClr val="bg1"/>
          </a:solidFill>
        </p:spPr>
        <p:txBody>
          <a:bodyPr wrap="square" rtlCol="0">
            <a:spAutoFit/>
          </a:bodyPr>
          <a:lstStyle/>
          <a:p>
            <a:r>
              <a:rPr lang="en-GB" sz="2400" b="1" u="sng" dirty="0">
                <a:latin typeface="Abadi ExtraLight" panose="020B0204020104020204" pitchFamily="34" charset="0"/>
              </a:rPr>
              <a:t>PSE</a:t>
            </a:r>
            <a:endParaRPr lang="en-GB" b="1" u="sng" dirty="0">
              <a:latin typeface="Abadi ExtraLight" panose="020B0204020104020204" pitchFamily="34" charset="0"/>
            </a:endParaRPr>
          </a:p>
          <a:p>
            <a:pPr marL="285750" indent="-285750">
              <a:buFontTx/>
              <a:buChar char="-"/>
            </a:pPr>
            <a:r>
              <a:rPr lang="en-GB" dirty="0">
                <a:latin typeface="Abadi ExtraLight" panose="020B0204020104020204" pitchFamily="34" charset="0"/>
              </a:rPr>
              <a:t>Teamwork and communication work</a:t>
            </a:r>
          </a:p>
          <a:p>
            <a:pPr marL="285750" indent="-285750">
              <a:buFontTx/>
              <a:buChar char="-"/>
            </a:pPr>
            <a:r>
              <a:rPr lang="en-GB" dirty="0">
                <a:latin typeface="Abadi ExtraLight" panose="020B0204020104020204" pitchFamily="34" charset="0"/>
              </a:rPr>
              <a:t>Building healthy friendships </a:t>
            </a:r>
          </a:p>
          <a:p>
            <a:pPr marL="285750" indent="-285750">
              <a:buFontTx/>
              <a:buChar char="-"/>
            </a:pPr>
            <a:r>
              <a:rPr lang="en-GB" dirty="0">
                <a:latin typeface="Abadi ExtraLight" panose="020B0204020104020204" pitchFamily="34" charset="0"/>
              </a:rPr>
              <a:t>Independence, resilience and confidence building</a:t>
            </a:r>
          </a:p>
        </p:txBody>
      </p:sp>
      <p:pic>
        <p:nvPicPr>
          <p:cNvPr id="1032" name="Picture 8" descr="Image result for health and wellbeing ">
            <a:extLst>
              <a:ext uri="{FF2B5EF4-FFF2-40B4-BE49-F238E27FC236}">
                <a16:creationId xmlns:a16="http://schemas.microsoft.com/office/drawing/2014/main" id="{542B3347-2D38-53F9-7871-36D4DEF932B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74719" y="4373466"/>
            <a:ext cx="1579759" cy="1085045"/>
          </a:xfrm>
          <a:prstGeom prst="rect">
            <a:avLst/>
          </a:prstGeom>
          <a:noFill/>
          <a:extLst>
            <a:ext uri="{909E8E84-426E-40DD-AFC4-6F175D3DCCD1}">
              <a14:hiddenFill xmlns:a14="http://schemas.microsoft.com/office/drawing/2010/main">
                <a:solidFill>
                  <a:srgbClr val="FFFFFF"/>
                </a:solidFill>
              </a14:hiddenFill>
            </a:ext>
          </a:extLst>
        </p:spPr>
      </p:pic>
      <p:sp>
        <p:nvSpPr>
          <p:cNvPr id="16" name="Arrow: Down 15">
            <a:extLst>
              <a:ext uri="{FF2B5EF4-FFF2-40B4-BE49-F238E27FC236}">
                <a16:creationId xmlns:a16="http://schemas.microsoft.com/office/drawing/2014/main" id="{2AE96D07-4243-C700-8C62-9853EDB21478}"/>
              </a:ext>
            </a:extLst>
          </p:cNvPr>
          <p:cNvSpPr/>
          <p:nvPr/>
        </p:nvSpPr>
        <p:spPr>
          <a:xfrm rot="6281927">
            <a:off x="3907431" y="1727392"/>
            <a:ext cx="776502" cy="2094959"/>
          </a:xfrm>
          <a:prstGeom prst="downArrow">
            <a:avLst/>
          </a:prstGeom>
          <a:solidFill>
            <a:schemeClr val="accent5">
              <a:lumMod val="60000"/>
              <a:lumOff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262FE75A-259B-2B0F-8FD2-F2FDA2D6F993}"/>
              </a:ext>
            </a:extLst>
          </p:cNvPr>
          <p:cNvSpPr/>
          <p:nvPr/>
        </p:nvSpPr>
        <p:spPr>
          <a:xfrm>
            <a:off x="38638" y="167285"/>
            <a:ext cx="2902254" cy="168422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u="sng" dirty="0">
                <a:solidFill>
                  <a:schemeClr val="tx1"/>
                </a:solidFill>
                <a:latin typeface="Abadi ExtraLight" panose="020B0204020104020204" pitchFamily="34" charset="0"/>
              </a:rPr>
              <a:t>ENGLISH</a:t>
            </a:r>
          </a:p>
          <a:p>
            <a:pPr marL="285750" indent="-285750" algn="ctr">
              <a:buFontTx/>
              <a:buChar char="-"/>
            </a:pPr>
            <a:r>
              <a:rPr lang="en-GB" dirty="0">
                <a:solidFill>
                  <a:schemeClr val="tx1"/>
                </a:solidFill>
                <a:latin typeface="Abadi ExtraLight" panose="020B0204020104020204" pitchFamily="34" charset="0"/>
              </a:rPr>
              <a:t>Writing reflections on the camping trip</a:t>
            </a:r>
          </a:p>
          <a:p>
            <a:pPr marL="285750" indent="-285750" algn="ctr">
              <a:buFontTx/>
              <a:buChar char="-"/>
            </a:pPr>
            <a:r>
              <a:rPr lang="en-GB" dirty="0">
                <a:solidFill>
                  <a:schemeClr val="tx1"/>
                </a:solidFill>
                <a:latin typeface="Abadi ExtraLight" panose="020B0204020104020204" pitchFamily="34" charset="0"/>
              </a:rPr>
              <a:t>Reading maps, signs</a:t>
            </a:r>
          </a:p>
          <a:p>
            <a:pPr marL="285750" indent="-285750" algn="ctr">
              <a:buFontTx/>
              <a:buChar char="-"/>
            </a:pPr>
            <a:r>
              <a:rPr lang="en-GB" dirty="0">
                <a:solidFill>
                  <a:schemeClr val="tx1"/>
                </a:solidFill>
                <a:latin typeface="Abadi ExtraLight" panose="020B0204020104020204" pitchFamily="34" charset="0"/>
              </a:rPr>
              <a:t>Speaking and listening through the group discussions</a:t>
            </a:r>
          </a:p>
        </p:txBody>
      </p:sp>
      <p:sp>
        <p:nvSpPr>
          <p:cNvPr id="18" name="Arrow: Down 17">
            <a:extLst>
              <a:ext uri="{FF2B5EF4-FFF2-40B4-BE49-F238E27FC236}">
                <a16:creationId xmlns:a16="http://schemas.microsoft.com/office/drawing/2014/main" id="{08031863-AEA9-1388-9C62-11236FBE808B}"/>
              </a:ext>
            </a:extLst>
          </p:cNvPr>
          <p:cNvSpPr/>
          <p:nvPr/>
        </p:nvSpPr>
        <p:spPr>
          <a:xfrm rot="5019029">
            <a:off x="3773059" y="3127874"/>
            <a:ext cx="876221" cy="1204189"/>
          </a:xfrm>
          <a:prstGeom prst="downArrow">
            <a:avLst/>
          </a:prstGeom>
          <a:solidFill>
            <a:schemeClr val="accent5">
              <a:lumMod val="60000"/>
              <a:lumOff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0C948493-671F-2E37-155F-3FFA7FD55BF7}"/>
              </a:ext>
            </a:extLst>
          </p:cNvPr>
          <p:cNvSpPr txBox="1"/>
          <p:nvPr/>
        </p:nvSpPr>
        <p:spPr>
          <a:xfrm>
            <a:off x="-39656" y="2774871"/>
            <a:ext cx="2146273" cy="1938992"/>
          </a:xfrm>
          <a:prstGeom prst="rect">
            <a:avLst/>
          </a:prstGeom>
          <a:noFill/>
        </p:spPr>
        <p:txBody>
          <a:bodyPr wrap="square" rtlCol="0">
            <a:spAutoFit/>
          </a:bodyPr>
          <a:lstStyle/>
          <a:p>
            <a:pPr algn="ctr"/>
            <a:r>
              <a:rPr lang="en-GB" sz="2000" b="1" u="sng" dirty="0">
                <a:latin typeface="Abadi ExtraLight" panose="020B0204020104020204" pitchFamily="34" charset="0"/>
              </a:rPr>
              <a:t>PE</a:t>
            </a:r>
          </a:p>
          <a:p>
            <a:pPr algn="ctr"/>
            <a:r>
              <a:rPr lang="en-GB" sz="2000" dirty="0">
                <a:latin typeface="Abadi ExtraLight" panose="020B0204020104020204" pitchFamily="34" charset="0"/>
              </a:rPr>
              <a:t>-Fitness through hiking, orienteering, and outdoor games</a:t>
            </a:r>
          </a:p>
          <a:p>
            <a:pPr algn="ctr"/>
            <a:r>
              <a:rPr lang="en-GB" sz="2000" dirty="0">
                <a:latin typeface="Abadi ExtraLight" panose="020B0204020104020204" pitchFamily="34" charset="0"/>
              </a:rPr>
              <a:t>-Outdoor adventure education</a:t>
            </a:r>
          </a:p>
        </p:txBody>
      </p:sp>
      <p:pic>
        <p:nvPicPr>
          <p:cNvPr id="1036" name="Picture 12" descr="Image result for PE">
            <a:extLst>
              <a:ext uri="{FF2B5EF4-FFF2-40B4-BE49-F238E27FC236}">
                <a16:creationId xmlns:a16="http://schemas.microsoft.com/office/drawing/2014/main" id="{128C7B2F-3E7D-1ED5-8ED4-628E23A938C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111566" y="2960951"/>
            <a:ext cx="1452750" cy="1743587"/>
          </a:xfrm>
          <a:prstGeom prst="rect">
            <a:avLst/>
          </a:prstGeom>
          <a:noFill/>
          <a:extLst>
            <a:ext uri="{909E8E84-426E-40DD-AFC4-6F175D3DCCD1}">
              <a14:hiddenFill xmlns:a14="http://schemas.microsoft.com/office/drawing/2010/main">
                <a:solidFill>
                  <a:srgbClr val="FFFFFF"/>
                </a:solidFill>
              </a14:hiddenFill>
            </a:ext>
          </a:extLst>
        </p:spPr>
      </p:pic>
      <p:sp>
        <p:nvSpPr>
          <p:cNvPr id="20" name="Arrow: Down 19">
            <a:extLst>
              <a:ext uri="{FF2B5EF4-FFF2-40B4-BE49-F238E27FC236}">
                <a16:creationId xmlns:a16="http://schemas.microsoft.com/office/drawing/2014/main" id="{2CB21107-EB07-BD8A-7E42-45B25DF5F91F}"/>
              </a:ext>
            </a:extLst>
          </p:cNvPr>
          <p:cNvSpPr/>
          <p:nvPr/>
        </p:nvSpPr>
        <p:spPr>
          <a:xfrm rot="2224988">
            <a:off x="4542525" y="3805953"/>
            <a:ext cx="772134" cy="1365482"/>
          </a:xfrm>
          <a:prstGeom prst="downArrow">
            <a:avLst/>
          </a:prstGeom>
          <a:solidFill>
            <a:schemeClr val="accent5">
              <a:lumMod val="60000"/>
              <a:lumOff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824EC728-8C75-3153-A551-22B4F6C55221}"/>
              </a:ext>
            </a:extLst>
          </p:cNvPr>
          <p:cNvSpPr txBox="1"/>
          <p:nvPr/>
        </p:nvSpPr>
        <p:spPr>
          <a:xfrm>
            <a:off x="5457" y="4771261"/>
            <a:ext cx="3618962" cy="1938992"/>
          </a:xfrm>
          <a:prstGeom prst="rect">
            <a:avLst/>
          </a:prstGeom>
          <a:solidFill>
            <a:schemeClr val="bg1"/>
          </a:solidFill>
        </p:spPr>
        <p:txBody>
          <a:bodyPr wrap="square" rtlCol="0">
            <a:spAutoFit/>
          </a:bodyPr>
          <a:lstStyle/>
          <a:p>
            <a:pPr algn="ctr"/>
            <a:r>
              <a:rPr lang="en-GB" sz="2000" u="sng" dirty="0">
                <a:latin typeface="Abadi ExtraLight" panose="020B0204020104020204" pitchFamily="34" charset="0"/>
              </a:rPr>
              <a:t>ICT</a:t>
            </a:r>
          </a:p>
          <a:p>
            <a:r>
              <a:rPr lang="en-GB" sz="2000" dirty="0">
                <a:latin typeface="Abadi ExtraLight" panose="020B0204020104020204" pitchFamily="34" charset="0"/>
              </a:rPr>
              <a:t>-Creating a digital presentation on the trip</a:t>
            </a:r>
          </a:p>
          <a:p>
            <a:r>
              <a:rPr lang="en-GB" sz="2000" dirty="0">
                <a:latin typeface="Abadi ExtraLight" panose="020B0204020104020204" pitchFamily="34" charset="0"/>
              </a:rPr>
              <a:t>-Researching weather forecasts and locations </a:t>
            </a:r>
          </a:p>
          <a:p>
            <a:r>
              <a:rPr lang="en-GB" sz="2000" dirty="0">
                <a:latin typeface="Abadi ExtraLight" panose="020B0204020104020204" pitchFamily="34" charset="0"/>
              </a:rPr>
              <a:t>-Researching equipment needed </a:t>
            </a:r>
          </a:p>
        </p:txBody>
      </p:sp>
      <p:pic>
        <p:nvPicPr>
          <p:cNvPr id="1038" name="Picture 14" descr="Image result for ict">
            <a:extLst>
              <a:ext uri="{FF2B5EF4-FFF2-40B4-BE49-F238E27FC236}">
                <a16:creationId xmlns:a16="http://schemas.microsoft.com/office/drawing/2014/main" id="{6A247B61-F899-2B2E-BDF5-EE0BBAFB1EEC}"/>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22377"/>
          <a:stretch>
            <a:fillRect/>
          </a:stretch>
        </p:blipFill>
        <p:spPr bwMode="auto">
          <a:xfrm>
            <a:off x="3579675" y="5156315"/>
            <a:ext cx="1682216" cy="16770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47400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55" name="Straight Connector 205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57" name="Straight Connector 205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59" name="Rectangle 205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hallenge by Choice? Social Pedagogy in Practice: Why, What, How ...">
            <a:extLst>
              <a:ext uri="{FF2B5EF4-FFF2-40B4-BE49-F238E27FC236}">
                <a16:creationId xmlns:a16="http://schemas.microsoft.com/office/drawing/2014/main" id="{A36399ED-D27C-9599-1A1F-A0AC2EA3FB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132" r="28569" b="1"/>
          <a:stretch>
            <a:fillRect/>
          </a:stretch>
        </p:blipFill>
        <p:spPr bwMode="auto">
          <a:xfrm>
            <a:off x="260698" y="0"/>
            <a:ext cx="4206220" cy="6875929"/>
          </a:xfrm>
          <a:prstGeom prst="rect">
            <a:avLst/>
          </a:prstGeom>
          <a:noFill/>
          <a:extLst>
            <a:ext uri="{909E8E84-426E-40DD-AFC4-6F175D3DCCD1}">
              <a14:hiddenFill xmlns:a14="http://schemas.microsoft.com/office/drawing/2010/main">
                <a:solidFill>
                  <a:srgbClr val="FFFFFF"/>
                </a:solidFill>
              </a14:hiddenFill>
            </a:ext>
          </a:extLst>
        </p:spPr>
      </p:pic>
      <p:cxnSp>
        <p:nvCxnSpPr>
          <p:cNvPr id="2061" name="Straight Connector 206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63" name="Straight Connector 206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1CAF317-1DDF-B777-9E6A-4545DE1EEAA9}"/>
              </a:ext>
            </a:extLst>
          </p:cNvPr>
          <p:cNvSpPr txBox="1"/>
          <p:nvPr/>
        </p:nvSpPr>
        <p:spPr>
          <a:xfrm>
            <a:off x="4917665" y="1047189"/>
            <a:ext cx="6848161" cy="2348063"/>
          </a:xfrm>
          <a:prstGeom prst="rect">
            <a:avLst/>
          </a:prstGeom>
          <a:solidFill>
            <a:srgbClr val="00B0F0"/>
          </a:solidFill>
        </p:spPr>
        <p:txBody>
          <a:bodyPr vert="horz" lIns="91440" tIns="45720" rIns="91440" bIns="45720" rtlCol="0">
            <a:normAutofit/>
          </a:bodyPr>
          <a:lstStyle/>
          <a:p>
            <a:pPr indent="-228600" algn="ctr">
              <a:spcAft>
                <a:spcPts val="600"/>
              </a:spcAft>
              <a:buFont typeface="Arial" panose="020B0604020202020204" pitchFamily="34" charset="0"/>
              <a:buChar char="•"/>
            </a:pPr>
            <a:r>
              <a:rPr lang="en-US" sz="2000" dirty="0">
                <a:solidFill>
                  <a:schemeClr val="bg1"/>
                </a:solidFill>
                <a:latin typeface="+mj-lt"/>
              </a:rPr>
              <a:t>The project will center around the challenge by choice initiative (Singh., 2008). The idea behind challenge by choice is that it gives people an option to choose how much they want to join in with the activity. Some children may not feel fully confident in the camping experience, and therefore giving them a choice of how much, or how little they want to take part in, can improve overall participation levels and confidence. </a:t>
            </a:r>
          </a:p>
        </p:txBody>
      </p:sp>
      <p:sp>
        <p:nvSpPr>
          <p:cNvPr id="2" name="Title 1">
            <a:extLst>
              <a:ext uri="{FF2B5EF4-FFF2-40B4-BE49-F238E27FC236}">
                <a16:creationId xmlns:a16="http://schemas.microsoft.com/office/drawing/2014/main" id="{86EBEA0D-CDA8-5032-C200-2689375C43E5}"/>
              </a:ext>
            </a:extLst>
          </p:cNvPr>
          <p:cNvSpPr>
            <a:spLocks noGrp="1"/>
          </p:cNvSpPr>
          <p:nvPr>
            <p:ph type="title"/>
          </p:nvPr>
        </p:nvSpPr>
        <p:spPr>
          <a:xfrm>
            <a:off x="4917665" y="44817"/>
            <a:ext cx="6627924" cy="871513"/>
          </a:xfrm>
          <a:solidFill>
            <a:schemeClr val="bg2"/>
          </a:solidFill>
        </p:spPr>
        <p:txBody>
          <a:bodyPr vert="horz" lIns="91440" tIns="45720" rIns="91440" bIns="45720" rtlCol="0" anchor="t">
            <a:normAutofit/>
          </a:bodyPr>
          <a:lstStyle/>
          <a:p>
            <a:pPr algn="ctr"/>
            <a:r>
              <a:rPr lang="en-US" dirty="0"/>
              <a:t>Challenge by choice </a:t>
            </a:r>
          </a:p>
        </p:txBody>
      </p:sp>
      <p:sp>
        <p:nvSpPr>
          <p:cNvPr id="4" name="Rectangle 3">
            <a:extLst>
              <a:ext uri="{FF2B5EF4-FFF2-40B4-BE49-F238E27FC236}">
                <a16:creationId xmlns:a16="http://schemas.microsoft.com/office/drawing/2014/main" id="{82A3B471-8353-B1F2-8071-A226A8DD467D}"/>
              </a:ext>
            </a:extLst>
          </p:cNvPr>
          <p:cNvSpPr/>
          <p:nvPr/>
        </p:nvSpPr>
        <p:spPr>
          <a:xfrm>
            <a:off x="4917665" y="3526111"/>
            <a:ext cx="6848161" cy="1873342"/>
          </a:xfrm>
          <a:prstGeom prst="rect">
            <a:avLst/>
          </a:prstGeom>
          <a:solidFill>
            <a:srgbClr val="92D05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228600" algn="ctr">
              <a:spcAft>
                <a:spcPts val="600"/>
              </a:spcAft>
              <a:buFont typeface="Arial" panose="020B0604020202020204" pitchFamily="34" charset="0"/>
              <a:buChar char="•"/>
            </a:pPr>
            <a:r>
              <a:rPr lang="en-US" sz="2000" b="1" dirty="0">
                <a:latin typeface="Abadi ExtraLight" panose="020B0204020104020204" pitchFamily="34" charset="0"/>
              </a:rPr>
              <a:t>An example of this learning relating to this unit of work would be having different levels of risk within the wildfire camp making. Some students may just feel confident enough to collect the sticks and materials, whilst the more confident children can get involved with the lighting and refueling of the fire and so fourth. </a:t>
            </a:r>
          </a:p>
        </p:txBody>
      </p:sp>
      <p:sp>
        <p:nvSpPr>
          <p:cNvPr id="5" name="Rectangle 4">
            <a:extLst>
              <a:ext uri="{FF2B5EF4-FFF2-40B4-BE49-F238E27FC236}">
                <a16:creationId xmlns:a16="http://schemas.microsoft.com/office/drawing/2014/main" id="{DFC48CBC-1A85-928A-E8F8-D210C59A9E7A}"/>
              </a:ext>
            </a:extLst>
          </p:cNvPr>
          <p:cNvSpPr/>
          <p:nvPr/>
        </p:nvSpPr>
        <p:spPr>
          <a:xfrm>
            <a:off x="4917665" y="5593406"/>
            <a:ext cx="6848161" cy="1081388"/>
          </a:xfrm>
          <a:prstGeom prst="rect">
            <a:avLst/>
          </a:prstGeom>
          <a:solidFill>
            <a:srgbClr val="F26E6E"/>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indent="-228600" algn="ctr">
              <a:spcAft>
                <a:spcPts val="600"/>
              </a:spcAft>
              <a:buFont typeface="Arial" panose="020B0604020202020204" pitchFamily="34" charset="0"/>
              <a:buChar char="•"/>
            </a:pPr>
            <a:r>
              <a:rPr lang="en-US" sz="2000" b="1" dirty="0">
                <a:latin typeface="Abadi ExtraLight" panose="020B0204020104020204" pitchFamily="34" charset="0"/>
              </a:rPr>
              <a:t>It is vital that we encourage children to step out of their comfort zone as this is when they will start to grow as an individual. </a:t>
            </a:r>
          </a:p>
        </p:txBody>
      </p:sp>
    </p:spTree>
    <p:extLst>
      <p:ext uri="{BB962C8B-B14F-4D97-AF65-F5344CB8AC3E}">
        <p14:creationId xmlns:p14="http://schemas.microsoft.com/office/powerpoint/2010/main" val="36378128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Learning Zone A Diagram Showing The Different Zones Of A Person, With">
            <a:extLst>
              <a:ext uri="{FF2B5EF4-FFF2-40B4-BE49-F238E27FC236}">
                <a16:creationId xmlns:a16="http://schemas.microsoft.com/office/drawing/2014/main" id="{66E25767-B475-DC00-2AFE-56909C7C28A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05199" y="0"/>
            <a:ext cx="8882743"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94ADFB5-CB5A-FACE-9023-18026347F4E6}"/>
              </a:ext>
            </a:extLst>
          </p:cNvPr>
          <p:cNvSpPr>
            <a:spLocks noGrp="1"/>
          </p:cNvSpPr>
          <p:nvPr>
            <p:ph type="title"/>
          </p:nvPr>
        </p:nvSpPr>
        <p:spPr>
          <a:xfrm>
            <a:off x="348343" y="1151164"/>
            <a:ext cx="3570514" cy="4555672"/>
          </a:xfrm>
          <a:solidFill>
            <a:srgbClr val="DEF2F6"/>
          </a:solidFill>
        </p:spPr>
        <p:txBody>
          <a:bodyPr>
            <a:normAutofit fontScale="90000"/>
          </a:bodyPr>
          <a:lstStyle/>
          <a:p>
            <a:pPr algn="ctr"/>
            <a:r>
              <a:rPr lang="en-GB" sz="6000" dirty="0"/>
              <a:t>The learning zones</a:t>
            </a:r>
            <a:br>
              <a:rPr lang="en-GB" sz="6000" dirty="0"/>
            </a:br>
            <a:r>
              <a:rPr lang="en-GB" sz="6000" dirty="0"/>
              <a:t>(Tom sennigar)</a:t>
            </a:r>
          </a:p>
        </p:txBody>
      </p:sp>
    </p:spTree>
    <p:extLst>
      <p:ext uri="{BB962C8B-B14F-4D97-AF65-F5344CB8AC3E}">
        <p14:creationId xmlns:p14="http://schemas.microsoft.com/office/powerpoint/2010/main" val="15600376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0D208-6A1E-E930-DCEC-5B4A3A858215}"/>
              </a:ext>
            </a:extLst>
          </p:cNvPr>
          <p:cNvSpPr>
            <a:spLocks noGrp="1"/>
          </p:cNvSpPr>
          <p:nvPr>
            <p:ph type="title"/>
          </p:nvPr>
        </p:nvSpPr>
        <p:spPr>
          <a:xfrm>
            <a:off x="700635" y="0"/>
            <a:ext cx="10691265" cy="839232"/>
          </a:xfrm>
          <a:solidFill>
            <a:schemeClr val="bg1">
              <a:lumMod val="85000"/>
            </a:schemeClr>
          </a:solidFill>
        </p:spPr>
        <p:txBody>
          <a:bodyPr/>
          <a:lstStyle/>
          <a:p>
            <a:pPr algn="ctr"/>
            <a:r>
              <a:rPr lang="en-GB" dirty="0"/>
              <a:t>Week 1 – introduction to camping </a:t>
            </a:r>
          </a:p>
        </p:txBody>
      </p:sp>
      <p:sp>
        <p:nvSpPr>
          <p:cNvPr id="3" name="Content Placeholder 2">
            <a:extLst>
              <a:ext uri="{FF2B5EF4-FFF2-40B4-BE49-F238E27FC236}">
                <a16:creationId xmlns:a16="http://schemas.microsoft.com/office/drawing/2014/main" id="{CECF094F-4434-09F3-4A58-4C2A54A5012E}"/>
              </a:ext>
            </a:extLst>
          </p:cNvPr>
          <p:cNvSpPr>
            <a:spLocks noGrp="1"/>
          </p:cNvSpPr>
          <p:nvPr>
            <p:ph idx="1"/>
          </p:nvPr>
        </p:nvSpPr>
        <p:spPr>
          <a:xfrm>
            <a:off x="141514" y="839232"/>
            <a:ext cx="11887199" cy="5851619"/>
          </a:xfrm>
          <a:solidFill>
            <a:schemeClr val="bg1"/>
          </a:solidFill>
        </p:spPr>
        <p:txBody>
          <a:bodyPr>
            <a:normAutofit fontScale="92500" lnSpcReduction="20000"/>
          </a:bodyPr>
          <a:lstStyle/>
          <a:p>
            <a:pPr marL="0" indent="0">
              <a:buNone/>
            </a:pPr>
            <a:r>
              <a:rPr lang="en-GB" sz="2400" u="sng" dirty="0"/>
              <a:t>Aims and objectives of the session </a:t>
            </a:r>
          </a:p>
          <a:p>
            <a:pPr>
              <a:lnSpc>
                <a:spcPct val="100000"/>
              </a:lnSpc>
              <a:buFontTx/>
              <a:buChar char="-"/>
            </a:pPr>
            <a:r>
              <a:rPr lang="en-GB" dirty="0"/>
              <a:t>Define what camping is and identify different types of camping</a:t>
            </a:r>
          </a:p>
          <a:p>
            <a:pPr>
              <a:lnSpc>
                <a:spcPct val="100000"/>
              </a:lnSpc>
              <a:buFontTx/>
              <a:buChar char="-"/>
            </a:pPr>
            <a:r>
              <a:rPr lang="en-GB" dirty="0"/>
              <a:t>Demonstrate what needs to be planned for a camping trip</a:t>
            </a:r>
          </a:p>
          <a:p>
            <a:pPr>
              <a:lnSpc>
                <a:spcPct val="100000"/>
              </a:lnSpc>
              <a:buFontTx/>
              <a:buChar char="-"/>
            </a:pPr>
            <a:r>
              <a:rPr lang="en-GB" dirty="0"/>
              <a:t>Identify basic camping equipment and its purpose. </a:t>
            </a:r>
          </a:p>
          <a:p>
            <a:pPr>
              <a:lnSpc>
                <a:spcPct val="100000"/>
              </a:lnSpc>
              <a:buFontTx/>
              <a:buChar char="-"/>
            </a:pPr>
            <a:r>
              <a:rPr lang="en-GB" dirty="0"/>
              <a:t>Explain the basic safety measures and responsibilities required for camping.  </a:t>
            </a:r>
          </a:p>
          <a:p>
            <a:pPr marL="0" indent="0">
              <a:buNone/>
            </a:pPr>
            <a:r>
              <a:rPr lang="en-GB" sz="2400" u="sng" dirty="0"/>
              <a:t>Session outline </a:t>
            </a:r>
          </a:p>
          <a:p>
            <a:r>
              <a:rPr lang="en-GB" dirty="0"/>
              <a:t>Explain the different types of camping – Wild camping; backpacking; campsite camping. </a:t>
            </a:r>
          </a:p>
          <a:p>
            <a:r>
              <a:rPr lang="en-GB" dirty="0"/>
              <a:t>Explain the importance of picking a safe and sheltered location, being aware of the weather, how to respect nature and wildlife, and the importance of staying with your group. </a:t>
            </a:r>
          </a:p>
          <a:p>
            <a:r>
              <a:rPr lang="en-GB" dirty="0"/>
              <a:t>In small groups, assigned the task to plan a camping trip for their group. Noting down the location, the equipment they will require, safety rules, and who will be in charge of different aspects of the trip. Then present at the end of lesson. </a:t>
            </a:r>
            <a:endParaRPr lang="en-GB" sz="2400" dirty="0"/>
          </a:p>
          <a:p>
            <a:pPr marL="0" indent="0">
              <a:buNone/>
            </a:pPr>
            <a:r>
              <a:rPr lang="en-GB" sz="2400" u="sng" dirty="0"/>
              <a:t>Progression and assessment – </a:t>
            </a:r>
          </a:p>
          <a:p>
            <a:pPr marL="0" indent="0">
              <a:buNone/>
            </a:pPr>
            <a:r>
              <a:rPr lang="en-GB" dirty="0"/>
              <a:t>- To progress the task, children can explain how they will get to their location, and provide a route planned.</a:t>
            </a:r>
          </a:p>
          <a:p>
            <a:pPr>
              <a:buFontTx/>
              <a:buChar char="-"/>
            </a:pPr>
            <a:r>
              <a:rPr lang="en-GB" dirty="0"/>
              <a:t>Children will be </a:t>
            </a:r>
            <a:r>
              <a:rPr lang="en-GB" sz="2400" dirty="0"/>
              <a:t>assessed</a:t>
            </a:r>
            <a:r>
              <a:rPr lang="en-GB" dirty="0"/>
              <a:t> through questioning during the discussion and how well they have presented and worked together in a group. </a:t>
            </a:r>
          </a:p>
          <a:p>
            <a:pPr>
              <a:buFontTx/>
              <a:buChar char="-"/>
            </a:pPr>
            <a:endParaRPr lang="en-GB" u="sng" dirty="0"/>
          </a:p>
        </p:txBody>
      </p:sp>
    </p:spTree>
    <p:extLst>
      <p:ext uri="{BB962C8B-B14F-4D97-AF65-F5344CB8AC3E}">
        <p14:creationId xmlns:p14="http://schemas.microsoft.com/office/powerpoint/2010/main" val="3715084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2542D-E04B-F54B-ADC6-9E51188F54A8}"/>
              </a:ext>
            </a:extLst>
          </p:cNvPr>
          <p:cNvSpPr>
            <a:spLocks noGrp="1"/>
          </p:cNvSpPr>
          <p:nvPr>
            <p:ph type="title"/>
          </p:nvPr>
        </p:nvSpPr>
        <p:spPr>
          <a:xfrm>
            <a:off x="424543" y="127819"/>
            <a:ext cx="11332028" cy="943897"/>
          </a:xfrm>
          <a:solidFill>
            <a:schemeClr val="accent1">
              <a:lumMod val="40000"/>
              <a:lumOff val="60000"/>
            </a:schemeClr>
          </a:solidFill>
        </p:spPr>
        <p:txBody>
          <a:bodyPr/>
          <a:lstStyle/>
          <a:p>
            <a:r>
              <a:rPr lang="en-GB" dirty="0"/>
              <a:t>lesson 2 – Shelter building </a:t>
            </a:r>
          </a:p>
        </p:txBody>
      </p:sp>
      <p:sp>
        <p:nvSpPr>
          <p:cNvPr id="3" name="Content Placeholder 2">
            <a:extLst>
              <a:ext uri="{FF2B5EF4-FFF2-40B4-BE49-F238E27FC236}">
                <a16:creationId xmlns:a16="http://schemas.microsoft.com/office/drawing/2014/main" id="{5C2B148B-4819-5F42-1957-16C097EBAEC4}"/>
              </a:ext>
            </a:extLst>
          </p:cNvPr>
          <p:cNvSpPr txBox="1">
            <a:spLocks/>
          </p:cNvSpPr>
          <p:nvPr/>
        </p:nvSpPr>
        <p:spPr>
          <a:xfrm>
            <a:off x="212271" y="874719"/>
            <a:ext cx="11756571" cy="5983281"/>
          </a:xfrm>
          <a:prstGeom prst="rect">
            <a:avLst/>
          </a:prstGeom>
          <a:solidFill>
            <a:schemeClr val="bg1"/>
          </a:solidFill>
        </p:spPr>
        <p:txBody>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u="sng" dirty="0"/>
              <a:t>Aims and objectives of the session</a:t>
            </a:r>
            <a:r>
              <a:rPr lang="en-GB" dirty="0"/>
              <a:t>                                                         </a:t>
            </a:r>
            <a:r>
              <a:rPr lang="en-GB" u="sng" dirty="0"/>
              <a:t>Location – Colby woodlands garden</a:t>
            </a:r>
          </a:p>
          <a:p>
            <a:pPr marL="0" indent="0">
              <a:buNone/>
            </a:pPr>
            <a:r>
              <a:rPr lang="en-GB" dirty="0"/>
              <a:t>- </a:t>
            </a:r>
            <a:r>
              <a:rPr lang="en-US" dirty="0"/>
              <a:t>to work with others in a group to create a shelter</a:t>
            </a:r>
          </a:p>
          <a:p>
            <a:pPr marL="0" indent="0">
              <a:buNone/>
            </a:pPr>
            <a:r>
              <a:rPr lang="en-US" dirty="0"/>
              <a:t>- to develop many skills involved in group work, such as negotiating, problem-solving, debating</a:t>
            </a:r>
          </a:p>
          <a:p>
            <a:pPr marL="0" indent="0">
              <a:buNone/>
            </a:pPr>
            <a:r>
              <a:rPr lang="en-US" dirty="0"/>
              <a:t>- Reflect on their teamwork skills by identifying strengths and areas they feel they need to development </a:t>
            </a:r>
          </a:p>
          <a:p>
            <a:pPr marL="0" indent="0">
              <a:buFont typeface="Arial" panose="020B0604020202020204" pitchFamily="34" charset="0"/>
              <a:buNone/>
            </a:pPr>
            <a:r>
              <a:rPr lang="en-GB" u="sng" dirty="0"/>
              <a:t>Session outline </a:t>
            </a:r>
          </a:p>
          <a:p>
            <a:pPr>
              <a:buFontTx/>
              <a:buChar char="-"/>
            </a:pPr>
            <a:r>
              <a:rPr lang="en-GB" dirty="0"/>
              <a:t>Introduction - teach shelter basics, Importance of location, size, insulation, weather protection etc. Show examples. </a:t>
            </a:r>
          </a:p>
          <a:p>
            <a:pPr>
              <a:buFontTx/>
              <a:buChar char="-"/>
            </a:pPr>
            <a:r>
              <a:rPr lang="en-GB" dirty="0"/>
              <a:t>Divide group into 5 groups of 5-6. Assign the group a scenario that their group have to prepare for (rain, cold, wind, etc). Teach group not to cut wild plants, and which materials are suitable for them. At least one person has to fit in the shelter. </a:t>
            </a:r>
          </a:p>
          <a:p>
            <a:pPr marL="0" indent="0">
              <a:buNone/>
            </a:pPr>
            <a:r>
              <a:rPr lang="en-GB" u="sng" dirty="0"/>
              <a:t>Progression and assessment </a:t>
            </a:r>
          </a:p>
          <a:p>
            <a:pPr>
              <a:buFontTx/>
              <a:buChar char="-"/>
            </a:pPr>
            <a:r>
              <a:rPr lang="en-GB" dirty="0"/>
              <a:t>For those who create their shelters quickly with no hassle, build within a set time limit. </a:t>
            </a:r>
          </a:p>
          <a:p>
            <a:pPr>
              <a:buFontTx/>
              <a:buChar char="-"/>
            </a:pPr>
            <a:r>
              <a:rPr lang="en-GB" dirty="0"/>
              <a:t>Question the group over, why they chose their location, how their shelter protects from wind and test the durability. </a:t>
            </a:r>
          </a:p>
        </p:txBody>
      </p:sp>
    </p:spTree>
    <p:extLst>
      <p:ext uri="{BB962C8B-B14F-4D97-AF65-F5344CB8AC3E}">
        <p14:creationId xmlns:p14="http://schemas.microsoft.com/office/powerpoint/2010/main" val="6638681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C2E1A-BCD4-C47E-DC97-6FED6764320D}"/>
              </a:ext>
            </a:extLst>
          </p:cNvPr>
          <p:cNvSpPr>
            <a:spLocks noGrp="1"/>
          </p:cNvSpPr>
          <p:nvPr>
            <p:ph type="title"/>
          </p:nvPr>
        </p:nvSpPr>
        <p:spPr>
          <a:xfrm>
            <a:off x="788468" y="14396"/>
            <a:ext cx="10691265" cy="606090"/>
          </a:xfrm>
          <a:solidFill>
            <a:srgbClr val="92D050"/>
          </a:solidFill>
        </p:spPr>
        <p:txBody>
          <a:bodyPr>
            <a:normAutofit fontScale="90000"/>
          </a:bodyPr>
          <a:lstStyle/>
          <a:p>
            <a:pPr algn="ctr"/>
            <a:r>
              <a:rPr lang="en-GB" dirty="0"/>
              <a:t>lesson 3 – How to build a campfire </a:t>
            </a:r>
          </a:p>
        </p:txBody>
      </p:sp>
      <p:sp>
        <p:nvSpPr>
          <p:cNvPr id="3" name="Content Placeholder 2">
            <a:extLst>
              <a:ext uri="{FF2B5EF4-FFF2-40B4-BE49-F238E27FC236}">
                <a16:creationId xmlns:a16="http://schemas.microsoft.com/office/drawing/2014/main" id="{A5740D5C-8191-0CD7-4832-7DF96511B9B6}"/>
              </a:ext>
            </a:extLst>
          </p:cNvPr>
          <p:cNvSpPr txBox="1">
            <a:spLocks/>
          </p:cNvSpPr>
          <p:nvPr/>
        </p:nvSpPr>
        <p:spPr>
          <a:xfrm>
            <a:off x="76202" y="620486"/>
            <a:ext cx="12115798" cy="6103375"/>
          </a:xfrm>
          <a:prstGeom prst="rect">
            <a:avLst/>
          </a:prstGeom>
          <a:solidFill>
            <a:schemeClr val="bg1"/>
          </a:solidFill>
        </p:spPr>
        <p:txBody>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600" b="1" u="sng" dirty="0"/>
              <a:t>Session outline - Introduction to building a campfire (15 mins);  </a:t>
            </a:r>
            <a:r>
              <a:rPr lang="en-US" sz="1600" dirty="0"/>
              <a:t>Health and safety brief to be given explaining the risks and hazards and the importance of group participation. Pupils will be taught how to choose the right area to build the campfire, the correct wood and materials to collect and how to build the fire safely and keep it lit. Explain the importance of having water close by to the campfire to extinguish if required. </a:t>
            </a:r>
          </a:p>
          <a:p>
            <a:pPr marL="0" indent="0">
              <a:buNone/>
            </a:pPr>
            <a:r>
              <a:rPr lang="en-US" sz="1600" b="1" u="sng" dirty="0"/>
              <a:t>Activity 1 (15 mins); </a:t>
            </a:r>
            <a:r>
              <a:rPr lang="en-US" sz="1600" dirty="0"/>
              <a:t>Pupils will be asked to search around the woodland within a designated boundary to collect wood and materials to build the fire and bring them back to the pre-selected fire building area. This will test the pupils listening and navigational skills. </a:t>
            </a:r>
          </a:p>
          <a:p>
            <a:pPr marL="0" indent="0">
              <a:buNone/>
            </a:pPr>
            <a:r>
              <a:rPr lang="en-US" sz="1600" b="1" u="sng" dirty="0"/>
              <a:t>Activity 2 (15 mins); </a:t>
            </a:r>
            <a:r>
              <a:rPr lang="en-US" sz="1600" dirty="0"/>
              <a:t>When the materials have been collected, pupils will be asked to take turns to build the campfire based on what they were taught in the introduction. This will test the pupil’s listening and understanding skills and group participation. </a:t>
            </a:r>
          </a:p>
          <a:p>
            <a:pPr marL="0" indent="0">
              <a:buNone/>
            </a:pPr>
            <a:r>
              <a:rPr lang="en-US" sz="1600" b="1" u="sng" dirty="0"/>
              <a:t>Lighting the fire (5 mins); </a:t>
            </a:r>
            <a:r>
              <a:rPr lang="en-US" sz="1600" dirty="0"/>
              <a:t>The group will be asked if they feel the fire is built correctly and will serve its purpose. They will be given the opportunity to make any additions or changes to improve the build. They will be taught how to understand any errors made and how to learn from any mistakes. The fire will be lit by a group leader, and pupils will be asked to stand back at a safe pre-designated distance. </a:t>
            </a:r>
          </a:p>
          <a:p>
            <a:pPr marL="0" indent="0">
              <a:buNone/>
            </a:pPr>
            <a:r>
              <a:rPr lang="en-US" sz="1600" b="1" u="sng" dirty="0"/>
              <a:t>Enjoying the experience (30 mins); </a:t>
            </a:r>
            <a:r>
              <a:rPr lang="en-US" sz="1600" dirty="0"/>
              <a:t>Pupils will be encouraged to look at the colors of the fire and note the changes. The leader will explain what the different colors mean e.g. white, red, yellow and how the oxygen levels affect this. They will be encouraged to notice the sounds and smells of the campfire and how this makes them feel. </a:t>
            </a:r>
          </a:p>
          <a:p>
            <a:pPr marL="0" indent="0">
              <a:buNone/>
            </a:pPr>
            <a:r>
              <a:rPr lang="en-US" sz="1600" b="1" u="sng" dirty="0"/>
              <a:t>Extinguishing the campfire (5 mins); </a:t>
            </a:r>
            <a:r>
              <a:rPr lang="en-US" sz="1600" dirty="0"/>
              <a:t>The pupils will be taught how water and fire react and how to successfully put out a campfire ensuring it is completely extinguished.</a:t>
            </a:r>
            <a:r>
              <a:rPr lang="en-GB" sz="1600" dirty="0"/>
              <a:t> </a:t>
            </a:r>
            <a:endParaRPr lang="en-US" sz="1600" dirty="0"/>
          </a:p>
          <a:p>
            <a:pPr marL="0" indent="0">
              <a:buNone/>
            </a:pPr>
            <a:r>
              <a:rPr lang="en-GB" sz="1600" b="1" u="sng" dirty="0"/>
              <a:t>Progression and assessment- </a:t>
            </a:r>
            <a:r>
              <a:rPr lang="en-US" sz="1600" dirty="0"/>
              <a:t>Observations will be made on whether pupils follow safety instructions, their willingness to learn and critical thinking skills. The activity should be adapted for those less able bodied, for example by having a fire bowl which will be raised up for them to use the fire if they are in a wheelchair for example. Overall assessments on individual pupil’s learning outcomes, understanding of safety procedures and any improvements to personal/social skills will be noted.  </a:t>
            </a:r>
            <a:endParaRPr lang="en-GB" sz="1600" dirty="0"/>
          </a:p>
        </p:txBody>
      </p:sp>
    </p:spTree>
    <p:extLst>
      <p:ext uri="{BB962C8B-B14F-4D97-AF65-F5344CB8AC3E}">
        <p14:creationId xmlns:p14="http://schemas.microsoft.com/office/powerpoint/2010/main" val="23700112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2BA56-DAC6-7589-C853-C20EDFFF7BB5}"/>
              </a:ext>
            </a:extLst>
          </p:cNvPr>
          <p:cNvSpPr>
            <a:spLocks noGrp="1"/>
          </p:cNvSpPr>
          <p:nvPr>
            <p:ph type="title"/>
          </p:nvPr>
        </p:nvSpPr>
        <p:spPr>
          <a:xfrm>
            <a:off x="446314" y="0"/>
            <a:ext cx="11593285" cy="993058"/>
          </a:xfrm>
          <a:solidFill>
            <a:srgbClr val="CC00CC"/>
          </a:solidFill>
        </p:spPr>
        <p:txBody>
          <a:bodyPr/>
          <a:lstStyle/>
          <a:p>
            <a:r>
              <a:rPr lang="en-GB" dirty="0"/>
              <a:t>lesson 4 – Walking/ orienteering   </a:t>
            </a:r>
          </a:p>
        </p:txBody>
      </p:sp>
      <p:sp>
        <p:nvSpPr>
          <p:cNvPr id="3" name="Content Placeholder 2">
            <a:extLst>
              <a:ext uri="{FF2B5EF4-FFF2-40B4-BE49-F238E27FC236}">
                <a16:creationId xmlns:a16="http://schemas.microsoft.com/office/drawing/2014/main" id="{3BDEB556-F832-6580-E61F-1D2B36C0E47D}"/>
              </a:ext>
            </a:extLst>
          </p:cNvPr>
          <p:cNvSpPr txBox="1">
            <a:spLocks/>
          </p:cNvSpPr>
          <p:nvPr/>
        </p:nvSpPr>
        <p:spPr>
          <a:xfrm>
            <a:off x="152401" y="776748"/>
            <a:ext cx="12039599" cy="6005052"/>
          </a:xfrm>
          <a:prstGeom prst="rect">
            <a:avLst/>
          </a:prstGeom>
          <a:solidFill>
            <a:schemeClr val="bg1"/>
          </a:solidFill>
        </p:spPr>
        <p:txBody>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800" u="sng" dirty="0"/>
              <a:t>Aims and objectives of the session</a:t>
            </a:r>
          </a:p>
          <a:p>
            <a:pPr marL="0" indent="0">
              <a:buFont typeface="Arial" panose="020B0604020202020204" pitchFamily="34" charset="0"/>
              <a:buNone/>
            </a:pPr>
            <a:r>
              <a:rPr lang="en-GB" sz="1800" dirty="0"/>
              <a:t>- Read a basic orienteering map and identify symbols.  </a:t>
            </a:r>
          </a:p>
          <a:p>
            <a:pPr>
              <a:buFontTx/>
              <a:buChar char="-"/>
            </a:pPr>
            <a:r>
              <a:rPr lang="en-GB" sz="1800" dirty="0"/>
              <a:t>Navigate to a point using map-reading skills.</a:t>
            </a:r>
          </a:p>
          <a:p>
            <a:pPr>
              <a:buFontTx/>
              <a:buChar char="-"/>
            </a:pPr>
            <a:r>
              <a:rPr lang="en-GB" sz="1800" dirty="0"/>
              <a:t>Work cooperatively with peers and practice safe outdoor activity. </a:t>
            </a:r>
          </a:p>
          <a:p>
            <a:pPr marL="0" indent="0">
              <a:buFont typeface="Arial" panose="020B0604020202020204" pitchFamily="34" charset="0"/>
              <a:buNone/>
            </a:pPr>
            <a:r>
              <a:rPr lang="en-GB" sz="1800" u="sng" dirty="0"/>
              <a:t>Session outline </a:t>
            </a:r>
          </a:p>
          <a:p>
            <a:r>
              <a:rPr lang="en-GB" sz="1800" dirty="0"/>
              <a:t>Light jog around the area to warm up (5-10 mins).</a:t>
            </a:r>
          </a:p>
          <a:p>
            <a:r>
              <a:rPr lang="en-GB" sz="1800" dirty="0"/>
              <a:t>Teacher points out landmarks like trees etc. Pupils match things in their surrounding to things on the map.</a:t>
            </a:r>
          </a:p>
          <a:p>
            <a:r>
              <a:rPr lang="en-GB" sz="1800" dirty="0"/>
              <a:t>8-10 checkpoints are set up around the woods on fence posts, tree branches, hedges, walkways, monuments etc. Pupils work in pairs, to navigate to the checkpoint. Each checkpoint will have a number or letter for pupils to record. Once all checkpoints are found a word can be created. First group to find their word wins.</a:t>
            </a:r>
          </a:p>
          <a:p>
            <a:r>
              <a:rPr lang="en-GB" sz="1800" dirty="0"/>
              <a:t>Cool down walk around the area, ask group what they enjoyed, what they found challenging, how could they improve next time?</a:t>
            </a:r>
          </a:p>
          <a:p>
            <a:pPr marL="0" indent="0">
              <a:buFont typeface="Arial" panose="020B0604020202020204" pitchFamily="34" charset="0"/>
              <a:buNone/>
            </a:pPr>
            <a:r>
              <a:rPr lang="en-GB" sz="1800" u="sng" dirty="0"/>
              <a:t>Progression and assessment </a:t>
            </a:r>
          </a:p>
          <a:p>
            <a:pPr marL="0" lvl="0" indent="0" eaLnBrk="0" fontAlgn="base" hangingPunct="0">
              <a:lnSpc>
                <a:spcPct val="100000"/>
              </a:lnSpc>
              <a:spcBef>
                <a:spcPct val="0"/>
              </a:spcBef>
              <a:spcAft>
                <a:spcPct val="0"/>
              </a:spcAft>
              <a:buFontTx/>
              <a:buChar char="•"/>
            </a:pPr>
            <a:r>
              <a:rPr lang="en-US" altLang="en-US" sz="1800" dirty="0"/>
              <a:t>Easier course with clearer checkpoints to find. Harder course; include use of a compass. </a:t>
            </a:r>
          </a:p>
          <a:p>
            <a:pPr marL="0" lvl="0" indent="0" eaLnBrk="0" fontAlgn="base" hangingPunct="0">
              <a:lnSpc>
                <a:spcPct val="100000"/>
              </a:lnSpc>
              <a:spcBef>
                <a:spcPct val="0"/>
              </a:spcBef>
              <a:spcAft>
                <a:spcPct val="0"/>
              </a:spcAft>
              <a:buFontTx/>
              <a:buChar char="•"/>
            </a:pPr>
            <a:r>
              <a:rPr lang="en-US" altLang="en-US" sz="1800" dirty="0"/>
              <a:t>Assess how well the pairs work together, did they find all the checkpoints without assistance. Leaving question about the lesson answered correctly. </a:t>
            </a:r>
          </a:p>
          <a:p>
            <a:pPr marL="0" indent="0">
              <a:buFont typeface="Arial" panose="020B0604020202020204" pitchFamily="34" charset="0"/>
              <a:buNone/>
            </a:pPr>
            <a:endParaRPr lang="en-GB" sz="1800"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8623444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0CC43-FE83-6083-0E41-762DF89D872A}"/>
              </a:ext>
            </a:extLst>
          </p:cNvPr>
          <p:cNvSpPr>
            <a:spLocks noGrp="1"/>
          </p:cNvSpPr>
          <p:nvPr>
            <p:ph type="title"/>
          </p:nvPr>
        </p:nvSpPr>
        <p:spPr>
          <a:xfrm>
            <a:off x="671709" y="0"/>
            <a:ext cx="10691265" cy="884903"/>
          </a:xfrm>
          <a:solidFill>
            <a:srgbClr val="00FFFF"/>
          </a:solidFill>
        </p:spPr>
        <p:txBody>
          <a:bodyPr/>
          <a:lstStyle/>
          <a:p>
            <a:r>
              <a:rPr lang="en-GB" dirty="0"/>
              <a:t>lesson 5- camping survival session</a:t>
            </a:r>
          </a:p>
        </p:txBody>
      </p:sp>
      <p:sp>
        <p:nvSpPr>
          <p:cNvPr id="3" name="Content Placeholder 2">
            <a:extLst>
              <a:ext uri="{FF2B5EF4-FFF2-40B4-BE49-F238E27FC236}">
                <a16:creationId xmlns:a16="http://schemas.microsoft.com/office/drawing/2014/main" id="{767E0EB9-85D6-F4E7-3933-3AC35D18DD2D}"/>
              </a:ext>
            </a:extLst>
          </p:cNvPr>
          <p:cNvSpPr txBox="1">
            <a:spLocks/>
          </p:cNvSpPr>
          <p:nvPr/>
        </p:nvSpPr>
        <p:spPr>
          <a:xfrm>
            <a:off x="273589" y="598714"/>
            <a:ext cx="11711581" cy="6259286"/>
          </a:xfrm>
          <a:prstGeom prst="rect">
            <a:avLst/>
          </a:prstGeom>
          <a:solidFill>
            <a:schemeClr val="bg1"/>
          </a:solidFill>
        </p:spPr>
        <p:txBody>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700" u="sng" dirty="0"/>
              <a:t>Aims and objectives of the session </a:t>
            </a:r>
          </a:p>
          <a:p>
            <a:pPr>
              <a:buFontTx/>
              <a:buChar char="-"/>
            </a:pPr>
            <a:r>
              <a:rPr lang="en-GB" sz="1700" dirty="0"/>
              <a:t>Display cooperation and communication throughout the team games and work well in their groups. </a:t>
            </a:r>
          </a:p>
          <a:p>
            <a:pPr>
              <a:buFontTx/>
              <a:buChar char="-"/>
            </a:pPr>
            <a:r>
              <a:rPr lang="en-GB" sz="1700" dirty="0"/>
              <a:t>Improve fitness and problem- solving skills</a:t>
            </a:r>
          </a:p>
          <a:p>
            <a:pPr>
              <a:buFontTx/>
              <a:buChar char="-"/>
            </a:pPr>
            <a:r>
              <a:rPr lang="en-GB" sz="1700" dirty="0"/>
              <a:t>Develop confidence and build self esteem through team games and challenges. </a:t>
            </a:r>
          </a:p>
          <a:p>
            <a:pPr marL="0" indent="0">
              <a:buFont typeface="Arial" panose="020B0604020202020204" pitchFamily="34" charset="0"/>
              <a:buNone/>
            </a:pPr>
            <a:r>
              <a:rPr lang="en-GB" sz="1700" u="sng" dirty="0"/>
              <a:t>Session outline </a:t>
            </a:r>
          </a:p>
          <a:p>
            <a:r>
              <a:rPr lang="en-GB" sz="1700" dirty="0"/>
              <a:t>Warm up (10mins) - pupils to run around, when a camping term is called out, they have to make a specific action, for example, (tent = downward dog)</a:t>
            </a:r>
          </a:p>
          <a:p>
            <a:r>
              <a:rPr lang="en-GB" sz="1700" dirty="0"/>
              <a:t>Camp set up relay (15 mins) – split group into 5 teams. Line up behind cones, in turn each pupil has to run to the opposite cone where various items of camping equipment will be laid out, and bring it back to their group, one item at a time, first group to have all items for camp wins.</a:t>
            </a:r>
          </a:p>
          <a:p>
            <a:r>
              <a:rPr lang="en-GB" sz="1700" dirty="0"/>
              <a:t>Water transport challenge (15 mins) - In the same groups, using cups, team has to transport water from the barrel to another </a:t>
            </a:r>
            <a:r>
              <a:rPr lang="en-GB" sz="1700" dirty="0" err="1"/>
              <a:t>barrell</a:t>
            </a:r>
            <a:r>
              <a:rPr lang="en-GB" sz="1700" dirty="0"/>
              <a:t>, trying not to spill much along the way. First team to fill the barrel up, wins.</a:t>
            </a:r>
          </a:p>
          <a:p>
            <a:r>
              <a:rPr lang="en-GB" sz="1700" dirty="0"/>
              <a:t>Cool down (10 mins) walk around, stretching, questioning children what they enjoyed and learnt.</a:t>
            </a:r>
          </a:p>
          <a:p>
            <a:pPr marL="0" indent="0">
              <a:buFont typeface="Arial" panose="020B0604020202020204" pitchFamily="34" charset="0"/>
              <a:buNone/>
            </a:pPr>
            <a:r>
              <a:rPr lang="en-GB" sz="1700" u="sng" dirty="0"/>
              <a:t>Progression and assessment </a:t>
            </a:r>
          </a:p>
          <a:p>
            <a:r>
              <a:rPr lang="en-GB" sz="1700" dirty="0"/>
              <a:t>Less equipment to collect or fill water to a lower point of the barrel. </a:t>
            </a:r>
          </a:p>
          <a:p>
            <a:r>
              <a:rPr lang="en-GB" sz="1700" dirty="0"/>
              <a:t>Assessing by observing team-work skills, listening to queues, and willingness to take part, physical ability during session.</a:t>
            </a:r>
          </a:p>
        </p:txBody>
      </p:sp>
    </p:spTree>
    <p:extLst>
      <p:ext uri="{BB962C8B-B14F-4D97-AF65-F5344CB8AC3E}">
        <p14:creationId xmlns:p14="http://schemas.microsoft.com/office/powerpoint/2010/main" val="49906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EF9D0-4D48-70E0-3C76-29DFD4ECA9EE}"/>
              </a:ext>
            </a:extLst>
          </p:cNvPr>
          <p:cNvSpPr>
            <a:spLocks noGrp="1"/>
          </p:cNvSpPr>
          <p:nvPr>
            <p:ph type="title"/>
          </p:nvPr>
        </p:nvSpPr>
        <p:spPr>
          <a:xfrm>
            <a:off x="458758" y="137652"/>
            <a:ext cx="11274484" cy="865239"/>
          </a:xfrm>
          <a:solidFill>
            <a:srgbClr val="F26E6E"/>
          </a:solidFill>
        </p:spPr>
        <p:txBody>
          <a:bodyPr>
            <a:normAutofit/>
          </a:bodyPr>
          <a:lstStyle/>
          <a:p>
            <a:r>
              <a:rPr lang="en-GB" dirty="0"/>
              <a:t>Week 6 – camping Olympics!!!!</a:t>
            </a:r>
          </a:p>
        </p:txBody>
      </p:sp>
      <p:sp>
        <p:nvSpPr>
          <p:cNvPr id="3" name="Content Placeholder 2">
            <a:extLst>
              <a:ext uri="{FF2B5EF4-FFF2-40B4-BE49-F238E27FC236}">
                <a16:creationId xmlns:a16="http://schemas.microsoft.com/office/drawing/2014/main" id="{065EC530-FF8C-9C79-179F-95D01C6FFE03}"/>
              </a:ext>
            </a:extLst>
          </p:cNvPr>
          <p:cNvSpPr txBox="1">
            <a:spLocks/>
          </p:cNvSpPr>
          <p:nvPr/>
        </p:nvSpPr>
        <p:spPr>
          <a:xfrm>
            <a:off x="157843" y="1002891"/>
            <a:ext cx="11876314" cy="5855109"/>
          </a:xfrm>
          <a:prstGeom prst="rect">
            <a:avLst/>
          </a:prstGeom>
          <a:solidFill>
            <a:schemeClr val="bg1"/>
          </a:solidFill>
        </p:spPr>
        <p:txBody>
          <a:bodyPr/>
          <a:lst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700" u="sng" dirty="0"/>
              <a:t>Aims and objectives of the session</a:t>
            </a:r>
          </a:p>
          <a:p>
            <a:pPr>
              <a:buFontTx/>
              <a:buChar char="-"/>
            </a:pPr>
            <a:r>
              <a:rPr lang="en-GB" sz="1700" dirty="0"/>
              <a:t>Demonstrate good sportsmanship and winning and losing.</a:t>
            </a:r>
          </a:p>
          <a:p>
            <a:pPr>
              <a:buFontTx/>
              <a:buChar char="-"/>
            </a:pPr>
            <a:r>
              <a:rPr lang="en-GB" sz="1700" dirty="0"/>
              <a:t>Developing balance, agility and coordination skills</a:t>
            </a:r>
          </a:p>
          <a:p>
            <a:pPr>
              <a:buFontTx/>
              <a:buChar char="-"/>
            </a:pPr>
            <a:r>
              <a:rPr lang="en-GB" sz="1700" dirty="0"/>
              <a:t>Improve teamwork and confidence. </a:t>
            </a:r>
          </a:p>
          <a:p>
            <a:pPr marL="0" indent="0">
              <a:buFont typeface="Arial" panose="020B0604020202020204" pitchFamily="34" charset="0"/>
              <a:buNone/>
            </a:pPr>
            <a:r>
              <a:rPr lang="en-GB" sz="1700" dirty="0"/>
              <a:t>Session outline </a:t>
            </a:r>
          </a:p>
          <a:p>
            <a:r>
              <a:rPr lang="en-GB" sz="1700" dirty="0"/>
              <a:t>Warm up (10 mins), walk around the space, various exercises like jumping jacks, squats, lunges etc. </a:t>
            </a:r>
          </a:p>
          <a:p>
            <a:r>
              <a:rPr lang="en-GB" sz="1700" dirty="0"/>
              <a:t>Divide pupils into 5 groups. Each group will be assigned a station, they will record their result on their own individual scorecard, each get a point for participation, extra points given to those in 1</a:t>
            </a:r>
            <a:r>
              <a:rPr lang="en-GB" sz="1700" baseline="30000" dirty="0"/>
              <a:t>st</a:t>
            </a:r>
            <a:r>
              <a:rPr lang="en-GB" sz="1700" dirty="0"/>
              <a:t>, 2</a:t>
            </a:r>
            <a:r>
              <a:rPr lang="en-GB" sz="1700" baseline="30000" dirty="0"/>
              <a:t>nd, </a:t>
            </a:r>
            <a:r>
              <a:rPr lang="en-GB" sz="1700" dirty="0"/>
              <a:t>3</a:t>
            </a:r>
            <a:r>
              <a:rPr lang="en-GB" sz="1700" baseline="30000" dirty="0"/>
              <a:t>rd</a:t>
            </a:r>
            <a:endParaRPr lang="en-GB" sz="1700" dirty="0"/>
          </a:p>
          <a:p>
            <a:r>
              <a:rPr lang="en-GB" sz="1700" dirty="0"/>
              <a:t>Different stations include; team obstacle course; hiking endurance lap; knot tying; bear crawl challenge; firewood carry. </a:t>
            </a:r>
          </a:p>
          <a:p>
            <a:r>
              <a:rPr lang="en-GB" sz="1700" dirty="0"/>
              <a:t>Cool down (stretches, team talks)</a:t>
            </a:r>
          </a:p>
          <a:p>
            <a:pPr marL="0" indent="0">
              <a:buFont typeface="Arial" panose="020B0604020202020204" pitchFamily="34" charset="0"/>
              <a:buNone/>
            </a:pPr>
            <a:r>
              <a:rPr lang="en-GB" sz="1700" u="sng" dirty="0"/>
              <a:t>Progression and assessment </a:t>
            </a:r>
          </a:p>
          <a:p>
            <a:r>
              <a:rPr lang="en-GB" sz="1700" dirty="0"/>
              <a:t>Regression for pupils, for example, shorter route for hiker endurance lap for those struggling or walk instead of run, less firewood to carry for those less able. </a:t>
            </a:r>
          </a:p>
          <a:p>
            <a:r>
              <a:rPr lang="en-GB" sz="1700" dirty="0"/>
              <a:t>Participation levels, teamwork/ collaboration skills, listening skills, physical fitness in running etc. </a:t>
            </a:r>
          </a:p>
        </p:txBody>
      </p:sp>
    </p:spTree>
    <p:extLst>
      <p:ext uri="{BB962C8B-B14F-4D97-AF65-F5344CB8AC3E}">
        <p14:creationId xmlns:p14="http://schemas.microsoft.com/office/powerpoint/2010/main" val="28927694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3" name="Rectangle 1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505B0CA-6C5B-E42F-2080-3F38984180D7}"/>
              </a:ext>
            </a:extLst>
          </p:cNvPr>
          <p:cNvPicPr>
            <a:picLocks noChangeAspect="1"/>
          </p:cNvPicPr>
          <p:nvPr/>
        </p:nvPicPr>
        <p:blipFill>
          <a:blip r:embed="rId2"/>
          <a:srcRect t="19738" b="5262"/>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F01852-5CF6-3F66-18D7-DE1CD34FEAC6}"/>
              </a:ext>
            </a:extLst>
          </p:cNvPr>
          <p:cNvSpPr>
            <a:spLocks noGrp="1"/>
          </p:cNvSpPr>
          <p:nvPr>
            <p:ph type="title"/>
          </p:nvPr>
        </p:nvSpPr>
        <p:spPr>
          <a:xfrm>
            <a:off x="704087" y="871759"/>
            <a:ext cx="9920369" cy="1642841"/>
          </a:xfrm>
          <a:solidFill>
            <a:srgbClr val="00B050"/>
          </a:solidFill>
        </p:spPr>
        <p:txBody>
          <a:bodyPr vert="horz" lIns="91440" tIns="45720" rIns="91440" bIns="45720" rtlCol="0" anchor="t">
            <a:normAutofit/>
          </a:bodyPr>
          <a:lstStyle/>
          <a:p>
            <a:pPr algn="ctr"/>
            <a:r>
              <a:rPr lang="en-US" sz="5000" dirty="0">
                <a:solidFill>
                  <a:srgbClr val="FFFFFF"/>
                </a:solidFill>
              </a:rPr>
              <a:t>Culminating event – camping trip to north Wales </a:t>
            </a: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668782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58429-CCE9-3731-A613-E611F97888E0}"/>
              </a:ext>
            </a:extLst>
          </p:cNvPr>
          <p:cNvSpPr>
            <a:spLocks noGrp="1"/>
          </p:cNvSpPr>
          <p:nvPr>
            <p:ph type="title"/>
          </p:nvPr>
        </p:nvSpPr>
        <p:spPr>
          <a:xfrm>
            <a:off x="1626293" y="914400"/>
            <a:ext cx="8295662" cy="729343"/>
          </a:xfrm>
          <a:solidFill>
            <a:schemeClr val="bg2">
              <a:lumMod val="90000"/>
            </a:schemeClr>
          </a:solidFill>
        </p:spPr>
        <p:txBody>
          <a:bodyPr/>
          <a:lstStyle/>
          <a:p>
            <a:pPr algn="ctr"/>
            <a:r>
              <a:rPr lang="en-GB" dirty="0"/>
              <a:t>AI ACKNOWLEDGEMENT </a:t>
            </a:r>
          </a:p>
        </p:txBody>
      </p:sp>
      <p:sp>
        <p:nvSpPr>
          <p:cNvPr id="3" name="Content Placeholder 2">
            <a:extLst>
              <a:ext uri="{FF2B5EF4-FFF2-40B4-BE49-F238E27FC236}">
                <a16:creationId xmlns:a16="http://schemas.microsoft.com/office/drawing/2014/main" id="{6EB7AA11-587C-207B-4B99-1DB2A4FA3B9A}"/>
              </a:ext>
            </a:extLst>
          </p:cNvPr>
          <p:cNvSpPr>
            <a:spLocks noGrp="1"/>
          </p:cNvSpPr>
          <p:nvPr>
            <p:ph idx="1"/>
          </p:nvPr>
        </p:nvSpPr>
        <p:spPr>
          <a:xfrm>
            <a:off x="428492" y="1984683"/>
            <a:ext cx="10691265" cy="3958917"/>
          </a:xfrm>
          <a:solidFill>
            <a:schemeClr val="bg2">
              <a:lumMod val="90000"/>
            </a:schemeClr>
          </a:solidFill>
        </p:spPr>
        <p:txBody>
          <a:bodyPr/>
          <a:lstStyle/>
          <a:p>
            <a:pPr algn="ctr"/>
            <a:r>
              <a:rPr lang="en-GB" sz="3200"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endParaRPr lang="en-GB" dirty="0"/>
          </a:p>
        </p:txBody>
      </p:sp>
    </p:spTree>
    <p:extLst>
      <p:ext uri="{BB962C8B-B14F-4D97-AF65-F5344CB8AC3E}">
        <p14:creationId xmlns:p14="http://schemas.microsoft.com/office/powerpoint/2010/main" val="2252024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E52DF2-6802-459B-AC2A-AF976DEB1D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153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C6509804-BD59-F91E-F306-A3D2FF1245CE}"/>
              </a:ext>
            </a:extLst>
          </p:cNvPr>
          <p:cNvSpPr txBox="1"/>
          <p:nvPr/>
        </p:nvSpPr>
        <p:spPr>
          <a:xfrm>
            <a:off x="275302" y="275303"/>
            <a:ext cx="11916697" cy="5355312"/>
          </a:xfrm>
          <a:prstGeom prst="rect">
            <a:avLst/>
          </a:prstGeom>
          <a:noFill/>
        </p:spPr>
        <p:txBody>
          <a:bodyPr wrap="square" rtlCol="0">
            <a:spAutoFit/>
          </a:bodyPr>
          <a:lstStyle/>
          <a:p>
            <a:r>
              <a:rPr lang="en-GB" dirty="0"/>
              <a:t>Reference list</a:t>
            </a:r>
          </a:p>
          <a:p>
            <a:endParaRPr lang="en-GB" dirty="0"/>
          </a:p>
          <a:p>
            <a:r>
              <a:rPr lang="en-US" dirty="0"/>
              <a:t>Chawla, L. (2015). Benefits of Nature Contact for Children. Journal of Planning Literature,30 (4), 433-452.</a:t>
            </a:r>
            <a:endParaRPr lang="en-GB" dirty="0"/>
          </a:p>
          <a:p>
            <a:endParaRPr lang="en-GB" dirty="0"/>
          </a:p>
          <a:p>
            <a:r>
              <a:rPr lang="en-US" dirty="0"/>
              <a:t>SHAPE America (2016). Shape of the Nation: Status of Physical Education in the </a:t>
            </a:r>
            <a:r>
              <a:rPr lang="en-US" dirty="0" err="1"/>
              <a:t>USA.Shape</a:t>
            </a:r>
            <a:r>
              <a:rPr lang="en-US" dirty="0"/>
              <a:t> America – Society of Health and Physical Educators. Accessed on December 3,2025</a:t>
            </a:r>
          </a:p>
          <a:p>
            <a:endParaRPr lang="en-US" dirty="0"/>
          </a:p>
          <a:p>
            <a:r>
              <a:rPr lang="en-US" dirty="0" err="1"/>
              <a:t>Louv</a:t>
            </a:r>
            <a:r>
              <a:rPr lang="en-US" dirty="0"/>
              <a:t>, R. (2005). Last child in the woods: Saving our children from nature-deficit </a:t>
            </a:r>
            <a:r>
              <a:rPr lang="en-US" dirty="0" err="1"/>
              <a:t>disorder.Chapel</a:t>
            </a:r>
            <a:r>
              <a:rPr lang="en-US" dirty="0"/>
              <a:t> Hill, NC: Algonquin Books of Chapel Hill.</a:t>
            </a:r>
          </a:p>
          <a:p>
            <a:endParaRPr lang="en-US" dirty="0"/>
          </a:p>
          <a:p>
            <a:r>
              <a:rPr lang="en-US" dirty="0"/>
              <a:t>Kolb, A. and Kolb, D., 2018. Eight important things to know about the experiential learning cycle. </a:t>
            </a:r>
            <a:r>
              <a:rPr lang="en-US" i="1" dirty="0"/>
              <a:t>Australian educational leader</a:t>
            </a:r>
            <a:r>
              <a:rPr lang="en-US" dirty="0"/>
              <a:t>, </a:t>
            </a:r>
            <a:r>
              <a:rPr lang="en-US" i="1" dirty="0"/>
              <a:t>40</a:t>
            </a:r>
            <a:r>
              <a:rPr lang="en-US" dirty="0"/>
              <a:t>(3), pp.8-14.</a:t>
            </a:r>
          </a:p>
          <a:p>
            <a:endParaRPr lang="en-US" dirty="0"/>
          </a:p>
          <a:p>
            <a:r>
              <a:rPr lang="en-US" dirty="0" err="1"/>
              <a:t>Rodemaker</a:t>
            </a:r>
            <a:r>
              <a:rPr lang="en-US" dirty="0"/>
              <a:t>, Riley N. "The Effect of Walking Outdoors on Stress." (2023).</a:t>
            </a:r>
          </a:p>
          <a:p>
            <a:endParaRPr lang="en-US" dirty="0"/>
          </a:p>
          <a:p>
            <a:r>
              <a:rPr lang="en-US" dirty="0"/>
              <a:t>Singh Wallia, S., 2008. Challenge by choice: A sojourn at the intersection of challenge and choice. </a:t>
            </a:r>
            <a:r>
              <a:rPr lang="en-US" i="1" dirty="0"/>
              <a:t>Journal of Outdoor and Environmental Education</a:t>
            </a:r>
            <a:r>
              <a:rPr lang="en-US" dirty="0"/>
              <a:t>, </a:t>
            </a:r>
            <a:r>
              <a:rPr lang="en-US" i="1" dirty="0"/>
              <a:t>12</a:t>
            </a:r>
            <a:r>
              <a:rPr lang="en-US" dirty="0"/>
              <a:t>(2), pp.39-46.</a:t>
            </a:r>
          </a:p>
          <a:p>
            <a:endParaRPr lang="en-US" dirty="0"/>
          </a:p>
          <a:p>
            <a:endParaRPr lang="en-GB" dirty="0"/>
          </a:p>
        </p:txBody>
      </p:sp>
    </p:spTree>
    <p:extLst>
      <p:ext uri="{BB962C8B-B14F-4D97-AF65-F5344CB8AC3E}">
        <p14:creationId xmlns:p14="http://schemas.microsoft.com/office/powerpoint/2010/main" val="1303700828"/>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3951</TotalTime>
  <Words>2602</Words>
  <Application>Microsoft Office PowerPoint</Application>
  <PresentationFormat>Widescreen</PresentationFormat>
  <Paragraphs>148</Paragraphs>
  <Slides>19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Abadi ExtraLight</vt:lpstr>
      <vt:lpstr>ADLaM Display</vt:lpstr>
      <vt:lpstr>Arial</vt:lpstr>
      <vt:lpstr>Calisto MT</vt:lpstr>
      <vt:lpstr>Univers Condensed</vt:lpstr>
      <vt:lpstr>Wingdings</vt:lpstr>
      <vt:lpstr>ChronicleVTI</vt:lpstr>
      <vt:lpstr>KS3 UNIT OF WORK-ADVENTUROUS ACTIVITIES -CAMPING </vt:lpstr>
      <vt:lpstr>WHY is the project focused on CAMPING? </vt:lpstr>
      <vt:lpstr>What is the purpose of this unit of work?</vt:lpstr>
      <vt:lpstr>The Benefits of camping </vt:lpstr>
      <vt:lpstr>End of unit aims for students </vt:lpstr>
      <vt:lpstr>ASSESSMENT OPPORTUNITIES </vt:lpstr>
      <vt:lpstr>Learner initiated</vt:lpstr>
      <vt:lpstr>Cross curricular links</vt:lpstr>
      <vt:lpstr>Challenge by choice </vt:lpstr>
      <vt:lpstr>The learning zones (Tom sennigar)</vt:lpstr>
      <vt:lpstr>Week 1 – introduction to camping </vt:lpstr>
      <vt:lpstr>lesson 2 – Shelter building </vt:lpstr>
      <vt:lpstr>lesson 3 – How to build a campfire </vt:lpstr>
      <vt:lpstr>lesson 4 – Walking/ orienteering   </vt:lpstr>
      <vt:lpstr>lesson 5- camping survival session</vt:lpstr>
      <vt:lpstr>Week 6 – camping Olympics!!!!</vt:lpstr>
      <vt:lpstr>Culminating event – camping trip to north Wales </vt:lpstr>
      <vt:lpstr>AI ACKNOWLEDGEMENT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KS3 UNIT OF WORK-ADVENTUROUS ACTIVITIES -CAMPING</dc:title>
  <dc:creator>lucy richards</dc:creator>
  <cp:lastModifiedBy>lucy richards</cp:lastModifiedBy>
  <cp:revision>4</cp:revision>
  <dcterms:created xsi:type="dcterms:W3CDTF">2025-12-05T09:53:02Z</dcterms:created>
  <dcterms:modified xsi:type="dcterms:W3CDTF">2026-01-22T17:11:07Z</dcterms:modified>
</cp:coreProperties>
</file>