
<file path=[Content_Types].xml><?xml version="1.0" encoding="utf-8"?>
<Types xmlns="http://schemas.openxmlformats.org/package/2006/content-types">
  <Default Extension="wmf" ContentType="image/x-wmf"/>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22"/>
  </p:notesMasterIdLst>
  <p:sldIdLst>
    <p:sldId id="256" r:id="rId5"/>
    <p:sldId id="470" r:id="rId6"/>
    <p:sldId id="264" r:id="rId7"/>
    <p:sldId id="265" r:id="rId8"/>
    <p:sldId id="483" r:id="rId9"/>
    <p:sldId id="280" r:id="rId10"/>
    <p:sldId id="266" r:id="rId11"/>
    <p:sldId id="358" r:id="rId12"/>
    <p:sldId id="267" r:id="rId13"/>
    <p:sldId id="268" r:id="rId14"/>
    <p:sldId id="408" r:id="rId15"/>
    <p:sldId id="409" r:id="rId16"/>
    <p:sldId id="271" r:id="rId17"/>
    <p:sldId id="272" r:id="rId18"/>
    <p:sldId id="484" r:id="rId19"/>
    <p:sldId id="339" r:id="rId20"/>
    <p:sldId id="485" r:id="rId21"/>
  </p:sldIdLst>
  <p:sldSz cx="9144000" cy="6858000" type="screen4x3"/>
  <p:notesSz cx="6870700" cy="97742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1048" autoAdjust="0"/>
  </p:normalViewPr>
  <p:slideViewPr>
    <p:cSldViewPr>
      <p:cViewPr varScale="1">
        <p:scale>
          <a:sx n="77" d="100"/>
          <a:sy n="77" d="100"/>
        </p:scale>
        <p:origin x="594" y="57"/>
      </p:cViewPr>
      <p:guideLst>
        <p:guide orient="horz" pos="2160"/>
        <p:guide pos="2880"/>
      </p:guideLst>
    </p:cSldViewPr>
  </p:slideViewPr>
  <p:notesTextViewPr>
    <p:cViewPr>
      <p:scale>
        <a:sx n="100" d="100"/>
        <a:sy n="100" d="100"/>
      </p:scale>
      <p:origin x="0" y="0"/>
    </p:cViewPr>
  </p:notesTextViewPr>
  <p:sorterViewPr>
    <p:cViewPr varScale="1">
      <p:scale>
        <a:sx n="1" d="1"/>
        <a:sy n="1" d="1"/>
      </p:scale>
      <p:origin x="0" y="12186"/>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tableStyles" Target="tableStyle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7303" cy="488712"/>
          </a:xfrm>
          <a:prstGeom prst="rect">
            <a:avLst/>
          </a:prstGeom>
        </p:spPr>
        <p:txBody>
          <a:bodyPr vert="horz" lIns="95107" tIns="47553" rIns="95107" bIns="47553" rtlCol="0"/>
          <a:lstStyle>
            <a:lvl1pPr algn="l">
              <a:defRPr sz="1200"/>
            </a:lvl1pPr>
          </a:lstStyle>
          <a:p>
            <a:endParaRPr lang="en-GB"/>
          </a:p>
        </p:txBody>
      </p:sp>
      <p:sp>
        <p:nvSpPr>
          <p:cNvPr id="3" name="Date Placeholder 2"/>
          <p:cNvSpPr>
            <a:spLocks noGrp="1"/>
          </p:cNvSpPr>
          <p:nvPr>
            <p:ph type="dt" idx="1"/>
          </p:nvPr>
        </p:nvSpPr>
        <p:spPr>
          <a:xfrm>
            <a:off x="3891807" y="0"/>
            <a:ext cx="2977303" cy="488712"/>
          </a:xfrm>
          <a:prstGeom prst="rect">
            <a:avLst/>
          </a:prstGeom>
        </p:spPr>
        <p:txBody>
          <a:bodyPr vert="horz" lIns="95107" tIns="47553" rIns="95107" bIns="47553" rtlCol="0"/>
          <a:lstStyle>
            <a:lvl1pPr algn="r">
              <a:defRPr sz="1200"/>
            </a:lvl1pPr>
          </a:lstStyle>
          <a:p>
            <a:fld id="{1D3F13AD-46B3-4F57-8EEB-B4D9F57F9402}" type="datetimeFigureOut">
              <a:rPr lang="en-GB" smtClean="0"/>
              <a:pPr/>
              <a:t>13/07/2021</a:t>
            </a:fld>
            <a:endParaRPr lang="en-GB"/>
          </a:p>
        </p:txBody>
      </p:sp>
      <p:sp>
        <p:nvSpPr>
          <p:cNvPr id="4" name="Slide Image Placeholder 3"/>
          <p:cNvSpPr>
            <a:spLocks noGrp="1" noRot="1" noChangeAspect="1"/>
          </p:cNvSpPr>
          <p:nvPr>
            <p:ph type="sldImg" idx="2"/>
          </p:nvPr>
        </p:nvSpPr>
        <p:spPr>
          <a:xfrm>
            <a:off x="992188" y="733425"/>
            <a:ext cx="4886325" cy="3665538"/>
          </a:xfrm>
          <a:prstGeom prst="rect">
            <a:avLst/>
          </a:prstGeom>
          <a:noFill/>
          <a:ln w="12700">
            <a:solidFill>
              <a:prstClr val="black"/>
            </a:solidFill>
          </a:ln>
        </p:spPr>
        <p:txBody>
          <a:bodyPr vert="horz" lIns="95107" tIns="47553" rIns="95107" bIns="47553" rtlCol="0" anchor="ctr"/>
          <a:lstStyle/>
          <a:p>
            <a:endParaRPr lang="en-GB"/>
          </a:p>
        </p:txBody>
      </p:sp>
      <p:sp>
        <p:nvSpPr>
          <p:cNvPr id="5" name="Notes Placeholder 4"/>
          <p:cNvSpPr>
            <a:spLocks noGrp="1"/>
          </p:cNvSpPr>
          <p:nvPr>
            <p:ph type="body" sz="quarter" idx="3"/>
          </p:nvPr>
        </p:nvSpPr>
        <p:spPr>
          <a:xfrm>
            <a:off x="687070" y="4642763"/>
            <a:ext cx="5496560" cy="4398407"/>
          </a:xfrm>
          <a:prstGeom prst="rect">
            <a:avLst/>
          </a:prstGeom>
        </p:spPr>
        <p:txBody>
          <a:bodyPr vert="horz" lIns="95107" tIns="47553" rIns="95107" bIns="47553"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283830"/>
            <a:ext cx="2977303" cy="488712"/>
          </a:xfrm>
          <a:prstGeom prst="rect">
            <a:avLst/>
          </a:prstGeom>
        </p:spPr>
        <p:txBody>
          <a:bodyPr vert="horz" lIns="95107" tIns="47553" rIns="95107" bIns="47553" rtlCol="0" anchor="b"/>
          <a:lstStyle>
            <a:lvl1pPr algn="l">
              <a:defRPr sz="1200"/>
            </a:lvl1pPr>
          </a:lstStyle>
          <a:p>
            <a:endParaRPr lang="en-GB"/>
          </a:p>
        </p:txBody>
      </p:sp>
      <p:sp>
        <p:nvSpPr>
          <p:cNvPr id="7" name="Slide Number Placeholder 6"/>
          <p:cNvSpPr>
            <a:spLocks noGrp="1"/>
          </p:cNvSpPr>
          <p:nvPr>
            <p:ph type="sldNum" sz="quarter" idx="5"/>
          </p:nvPr>
        </p:nvSpPr>
        <p:spPr>
          <a:xfrm>
            <a:off x="3891807" y="9283830"/>
            <a:ext cx="2977303" cy="488712"/>
          </a:xfrm>
          <a:prstGeom prst="rect">
            <a:avLst/>
          </a:prstGeom>
        </p:spPr>
        <p:txBody>
          <a:bodyPr vert="horz" lIns="95107" tIns="47553" rIns="95107" bIns="47553" rtlCol="0" anchor="b"/>
          <a:lstStyle>
            <a:lvl1pPr algn="r">
              <a:defRPr sz="1200"/>
            </a:lvl1pPr>
          </a:lstStyle>
          <a:p>
            <a:fld id="{73013CA7-1C65-4902-8737-9204EBA09923}" type="slidenum">
              <a:rPr lang="en-GB" smtClean="0"/>
              <a:pPr/>
              <a:t>‹#›</a:t>
            </a:fld>
            <a:endParaRPr lang="en-GB"/>
          </a:p>
        </p:txBody>
      </p:sp>
    </p:spTree>
    <p:extLst>
      <p:ext uri="{BB962C8B-B14F-4D97-AF65-F5344CB8AC3E}">
        <p14:creationId xmlns:p14="http://schemas.microsoft.com/office/powerpoint/2010/main" val="98861064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30723" name="Rectangle 3"/>
          <p:cNvSpPr>
            <a:spLocks noGrp="1" noChangeArrowheads="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GB" dirty="0" smtClean="0">
              <a:latin typeface="Arial" charset="0"/>
              <a:cs typeface="Arial" charset="0"/>
            </a:endParaRPr>
          </a:p>
          <a:p>
            <a:pPr eaLnBrk="1" hangingPunct="1">
              <a:spcBef>
                <a:spcPct val="0"/>
              </a:spcBef>
            </a:pPr>
            <a:r>
              <a:rPr lang="en-GB" dirty="0" smtClean="0">
                <a:latin typeface="Arial" charset="0"/>
                <a:cs typeface="Arial" charset="0"/>
              </a:rPr>
              <a:t>1 min (00:40)</a:t>
            </a:r>
          </a:p>
          <a:p>
            <a:pPr eaLnBrk="1" hangingPunct="1">
              <a:spcBef>
                <a:spcPct val="0"/>
              </a:spcBef>
            </a:pPr>
            <a:endParaRPr lang="en-GB" dirty="0" smtClean="0">
              <a:latin typeface="Arial" charset="0"/>
              <a:cs typeface="Arial" charset="0"/>
            </a:endParaRPr>
          </a:p>
          <a:p>
            <a:pPr eaLnBrk="1" hangingPunct="1">
              <a:spcBef>
                <a:spcPct val="0"/>
              </a:spcBef>
            </a:pPr>
            <a:r>
              <a:rPr lang="en-GB" dirty="0" smtClean="0">
                <a:latin typeface="Arial" charset="0"/>
                <a:cs typeface="Arial" charset="0"/>
              </a:rPr>
              <a:t>Ask</a:t>
            </a:r>
            <a:r>
              <a:rPr lang="en-GB" baseline="0" dirty="0" smtClean="0">
                <a:latin typeface="Arial" charset="0"/>
                <a:cs typeface="Arial" charset="0"/>
              </a:rPr>
              <a:t> how many people already use </a:t>
            </a:r>
            <a:r>
              <a:rPr lang="en-GB" baseline="0" dirty="0" err="1" smtClean="0">
                <a:latin typeface="Arial" charset="0"/>
                <a:cs typeface="Arial" charset="0"/>
              </a:rPr>
              <a:t>mindmaps</a:t>
            </a:r>
            <a:endParaRPr lang="en-GB" dirty="0" smtClean="0">
              <a:latin typeface="Arial" charset="0"/>
              <a:cs typeface="Arial" charset="0"/>
            </a:endParaRPr>
          </a:p>
          <a:p>
            <a:pPr eaLnBrk="1" hangingPunct="1">
              <a:spcBef>
                <a:spcPct val="0"/>
              </a:spcBef>
            </a:pPr>
            <a:endParaRPr lang="en-GB" dirty="0" smtClean="0">
              <a:latin typeface="Arial" charset="0"/>
              <a:cs typeface="Arial" charset="0"/>
            </a:endParaRPr>
          </a:p>
          <a:p>
            <a:pPr eaLnBrk="1" hangingPunct="1">
              <a:spcBef>
                <a:spcPct val="0"/>
              </a:spcBef>
            </a:pPr>
            <a:r>
              <a:rPr lang="en-GB" dirty="0" smtClean="0">
                <a:latin typeface="Arial" charset="0"/>
                <a:cs typeface="Arial" charset="0"/>
              </a:rPr>
              <a:t>Highlight use for </a:t>
            </a:r>
            <a:r>
              <a:rPr lang="en-GB" dirty="0" err="1" smtClean="0">
                <a:latin typeface="Arial" charset="0"/>
                <a:cs typeface="Arial" charset="0"/>
              </a:rPr>
              <a:t>notemaking</a:t>
            </a:r>
            <a:r>
              <a:rPr lang="en-GB" dirty="0" smtClean="0">
                <a:latin typeface="Arial" charset="0"/>
                <a:cs typeface="Arial" charset="0"/>
              </a:rPr>
              <a:t> too</a:t>
            </a:r>
          </a:p>
          <a:p>
            <a:pPr eaLnBrk="1" hangingPunct="1">
              <a:spcBef>
                <a:spcPct val="0"/>
              </a:spcBef>
            </a:pPr>
            <a:endParaRPr lang="en-GB" dirty="0" smtClean="0">
              <a:latin typeface="Arial" charset="0"/>
              <a:cs typeface="Arial" charset="0"/>
            </a:endParaRPr>
          </a:p>
          <a:p>
            <a:pPr eaLnBrk="1" hangingPunct="1">
              <a:spcBef>
                <a:spcPct val="0"/>
              </a:spcBef>
            </a:pPr>
            <a:endParaRPr lang="en-GB" dirty="0" smtClean="0">
              <a:latin typeface="Arial" charset="0"/>
              <a:cs typeface="Arial" charset="0"/>
            </a:endParaRPr>
          </a:p>
          <a:p>
            <a:pPr eaLnBrk="1" hangingPunct="1">
              <a:spcBef>
                <a:spcPct val="0"/>
              </a:spcBef>
            </a:pPr>
            <a:r>
              <a:rPr lang="en-GB" dirty="0" smtClean="0">
                <a:latin typeface="Arial" charset="0"/>
                <a:cs typeface="Arial" charset="0"/>
              </a:rPr>
              <a:t>Students often talk of </a:t>
            </a:r>
            <a:r>
              <a:rPr lang="en-GB" dirty="0" err="1" smtClean="0">
                <a:latin typeface="Arial" charset="0"/>
                <a:cs typeface="Arial" charset="0"/>
              </a:rPr>
              <a:t>mindmaps</a:t>
            </a:r>
            <a:r>
              <a:rPr lang="en-GB" dirty="0" smtClean="0">
                <a:latin typeface="Arial" charset="0"/>
                <a:cs typeface="Arial" charset="0"/>
              </a:rPr>
              <a:t>, but confuse them with glorified spider diagrams.  </a:t>
            </a:r>
            <a:r>
              <a:rPr lang="en-GB" dirty="0" err="1" smtClean="0">
                <a:latin typeface="Arial" charset="0"/>
                <a:cs typeface="Arial" charset="0"/>
              </a:rPr>
              <a:t>Mindmaps</a:t>
            </a:r>
            <a:r>
              <a:rPr lang="en-GB" dirty="0" smtClean="0">
                <a:latin typeface="Arial" charset="0"/>
                <a:cs typeface="Arial" charset="0"/>
              </a:rPr>
              <a:t> are structured and therefore require the student to make sense of the information rather than just randomly put things on to paper. </a:t>
            </a:r>
          </a:p>
          <a:p>
            <a:pPr eaLnBrk="1" hangingPunct="1">
              <a:spcBef>
                <a:spcPct val="0"/>
              </a:spcBef>
            </a:pPr>
            <a:endParaRPr lang="en-GB" dirty="0" smtClean="0">
              <a:latin typeface="Arial" charset="0"/>
              <a:cs typeface="Arial" charset="0"/>
            </a:endParaRPr>
          </a:p>
          <a:p>
            <a:pPr eaLnBrk="1" hangingPunct="1">
              <a:spcBef>
                <a:spcPct val="0"/>
              </a:spcBef>
            </a:pPr>
            <a:r>
              <a:rPr lang="en-GB" dirty="0" smtClean="0">
                <a:latin typeface="Arial" charset="0"/>
                <a:cs typeface="Arial" charset="0"/>
              </a:rPr>
              <a:t>This screen demonstrates how </a:t>
            </a:r>
            <a:r>
              <a:rPr lang="en-GB" dirty="0" err="1" smtClean="0">
                <a:latin typeface="Arial" charset="0"/>
                <a:cs typeface="Arial" charset="0"/>
              </a:rPr>
              <a:t>mindmaps</a:t>
            </a:r>
            <a:r>
              <a:rPr lang="en-GB" dirty="0" smtClean="0">
                <a:latin typeface="Arial" charset="0"/>
                <a:cs typeface="Arial" charset="0"/>
              </a:rPr>
              <a:t> are formed and also presents some of the recommendations made by </a:t>
            </a:r>
            <a:r>
              <a:rPr lang="en-GB" dirty="0" err="1" smtClean="0">
                <a:latin typeface="Arial" charset="0"/>
                <a:cs typeface="Arial" charset="0"/>
              </a:rPr>
              <a:t>mindmap</a:t>
            </a:r>
            <a:r>
              <a:rPr lang="en-GB" dirty="0" smtClean="0">
                <a:latin typeface="Arial" charset="0"/>
                <a:cs typeface="Arial" charset="0"/>
              </a:rPr>
              <a:t> creators such as Tony </a:t>
            </a:r>
            <a:r>
              <a:rPr lang="en-GB" dirty="0" err="1" smtClean="0">
                <a:latin typeface="Arial" charset="0"/>
                <a:cs typeface="Arial" charset="0"/>
              </a:rPr>
              <a:t>Buzan</a:t>
            </a:r>
            <a:r>
              <a:rPr lang="en-GB" dirty="0" smtClean="0">
                <a:latin typeface="Arial" charset="0"/>
                <a:cs typeface="Arial" charset="0"/>
              </a:rPr>
              <a:t> and Michael Gelb.</a:t>
            </a:r>
          </a:p>
          <a:p>
            <a:pPr eaLnBrk="1" hangingPunct="1">
              <a:spcBef>
                <a:spcPct val="0"/>
              </a:spcBef>
            </a:pPr>
            <a:endParaRPr lang="en-GB" dirty="0" smtClean="0">
              <a:latin typeface="Arial" charset="0"/>
              <a:cs typeface="Arial"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827253F6-F0A8-4046-A4FF-393E8DFE7AF2}" type="datetimeFigureOut">
              <a:rPr lang="en-GB" smtClean="0"/>
              <a:pPr/>
              <a:t>13/07/2021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5A10BE7-B5BF-41CA-B101-2B31AA62C906}"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827253F6-F0A8-4046-A4FF-393E8DFE7AF2}" type="datetimeFigureOut">
              <a:rPr lang="en-GB" smtClean="0"/>
              <a:pPr/>
              <a:t>13/07/2021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5A10BE7-B5BF-41CA-B101-2B31AA62C906}" type="slidenum">
              <a:rPr lang="en-GB" smtClean="0"/>
              <a:pPr/>
              <a:t>‹#›</a:t>
            </a:fld>
            <a:endParaRPr lang="en-GB"/>
          </a:p>
        </p:txBody>
      </p:sp>
    </p:spTree>
  </p:cSld>
  <p:clrMapOvr>
    <a:masterClrMapping/>
  </p:clrMapOvr>
  <p:timing>
    <p:tnLst>
      <p:par>
        <p:cTn id="1" dur="indefinite" restart="never" nodeType="tmRoot"/>
      </p:par>
    </p:tnLst>
  </p:timing>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827253F6-F0A8-4046-A4FF-393E8DFE7AF2}" type="datetimeFigureOut">
              <a:rPr lang="en-GB" smtClean="0"/>
              <a:pPr/>
              <a:t>13/07/2021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5A10BE7-B5BF-41CA-B101-2B31AA62C906}" type="slidenum">
              <a:rPr lang="en-GB" smtClean="0"/>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827253F6-F0A8-4046-A4FF-393E8DFE7AF2}" type="datetimeFigureOut">
              <a:rPr lang="en-GB" smtClean="0"/>
              <a:pPr/>
              <a:t>13/07/2021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5A10BE7-B5BF-41CA-B101-2B31AA62C906}"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827253F6-F0A8-4046-A4FF-393E8DFE7AF2}" type="datetimeFigureOut">
              <a:rPr lang="en-GB" smtClean="0"/>
              <a:pPr/>
              <a:t>13/07/2021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5A10BE7-B5BF-41CA-B101-2B31AA62C906}"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827253F6-F0A8-4046-A4FF-393E8DFE7AF2}" type="datetimeFigureOut">
              <a:rPr lang="en-GB" smtClean="0"/>
              <a:pPr/>
              <a:t>13/07/2021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5A10BE7-B5BF-41CA-B101-2B31AA62C906}"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27253F6-F0A8-4046-A4FF-393E8DFE7AF2}" type="datetimeFigureOut">
              <a:rPr lang="en-GB" smtClean="0"/>
              <a:pPr/>
              <a:t>13/07/2021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E5A10BE7-B5BF-41CA-B101-2B31AA62C906}"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827253F6-F0A8-4046-A4FF-393E8DFE7AF2}" type="datetimeFigureOut">
              <a:rPr lang="en-GB" smtClean="0"/>
              <a:pPr/>
              <a:t>13/07/2021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5A10BE7-B5BF-41CA-B101-2B31AA62C906}"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827253F6-F0A8-4046-A4FF-393E8DFE7AF2}" type="datetimeFigureOut">
              <a:rPr lang="en-GB" smtClean="0"/>
              <a:pPr/>
              <a:t>13/07/2021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5A10BE7-B5BF-41CA-B101-2B31AA62C906}"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827253F6-F0A8-4046-A4FF-393E8DFE7AF2}" type="datetimeFigureOut">
              <a:rPr lang="en-GB" smtClean="0"/>
              <a:pPr/>
              <a:t>13/07/2021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5A10BE7-B5BF-41CA-B101-2B31AA62C906}"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827253F6-F0A8-4046-A4FF-393E8DFE7AF2}" type="datetimeFigureOut">
              <a:rPr lang="en-GB" smtClean="0"/>
              <a:pPr/>
              <a:t>13/07/2021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5A10BE7-B5BF-41CA-B101-2B31AA62C906}"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27253F6-F0A8-4046-A4FF-393E8DFE7AF2}" type="datetimeFigureOut">
              <a:rPr lang="en-GB" smtClean="0"/>
              <a:pPr/>
              <a:t>13/07/2021</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5A10BE7-B5BF-41CA-B101-2B31AA62C906}" type="slidenum">
              <a:rPr lang="en-GB" smtClean="0"/>
              <a:pPr/>
              <a:t>‹#›</a:t>
            </a:fld>
            <a:endParaRPr lang="en-GB"/>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wmf"/><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image" Target="../media/image4.wmf"/><Relationship Id="rId5" Type="http://schemas.openxmlformats.org/officeDocument/2006/relationships/image" Target="../media/image3.wmf"/><Relationship Id="rId4" Type="http://schemas.openxmlformats.org/officeDocument/2006/relationships/image" Target="../media/image2.wmf"/></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772816"/>
            <a:ext cx="7772400" cy="1730623"/>
          </a:xfrm>
        </p:spPr>
        <p:txBody>
          <a:bodyPr>
            <a:noAutofit/>
          </a:bodyPr>
          <a:lstStyle/>
          <a:p>
            <a:r>
              <a:rPr lang="en-GB" sz="5400" b="1" dirty="0" smtClean="0">
                <a:effectLst>
                  <a:outerShdw blurRad="38100" dist="38100" dir="2700000" algn="tl">
                    <a:srgbClr val="000000">
                      <a:alpha val="43137"/>
                    </a:srgbClr>
                  </a:outerShdw>
                </a:effectLst>
              </a:rPr>
              <a:t>Developing and Writing the Research Proposal</a:t>
            </a:r>
            <a:endParaRPr lang="en-GB" sz="5400" b="1" dirty="0">
              <a:effectLst>
                <a:outerShdw blurRad="38100" dist="38100" dir="2700000" algn="tl">
                  <a:srgbClr val="000000">
                    <a:alpha val="43137"/>
                  </a:srgbClr>
                </a:outerShdw>
              </a:effectLst>
            </a:endParaRPr>
          </a:p>
        </p:txBody>
      </p:sp>
      <p:sp>
        <p:nvSpPr>
          <p:cNvPr id="5" name="Subtitle 2"/>
          <p:cNvSpPr>
            <a:spLocks noGrp="1"/>
          </p:cNvSpPr>
          <p:nvPr>
            <p:ph type="subTitle" idx="1"/>
          </p:nvPr>
        </p:nvSpPr>
        <p:spPr>
          <a:xfrm>
            <a:off x="1187450" y="3789363"/>
            <a:ext cx="7129463" cy="1295821"/>
          </a:xfrm>
        </p:spPr>
        <p:txBody>
          <a:bodyPr>
            <a:normAutofit fontScale="62500" lnSpcReduction="20000"/>
          </a:bodyPr>
          <a:lstStyle/>
          <a:p>
            <a:r>
              <a:rPr lang="en-GB" dirty="0"/>
              <a:t>By Dr Sarah </a:t>
            </a:r>
            <a:r>
              <a:rPr lang="en-GB" dirty="0" smtClean="0"/>
              <a:t>Tuck, Plymouth Business School, Plymouth, Devon</a:t>
            </a:r>
          </a:p>
          <a:p>
            <a:r>
              <a:rPr lang="en-GB" dirty="0" smtClean="0"/>
              <a:t>and </a:t>
            </a:r>
          </a:p>
          <a:p>
            <a:r>
              <a:rPr lang="en-GB" dirty="0" smtClean="0"/>
              <a:t>Dr Irina Neaga, School of Engineering and Manufacturing, University of Wales Trinity St David, Swansea</a:t>
            </a:r>
            <a:endParaRPr lang="en-GB" dirty="0"/>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3568" y="2060848"/>
            <a:ext cx="7772400" cy="1362075"/>
          </a:xfrm>
        </p:spPr>
        <p:txBody>
          <a:bodyPr>
            <a:normAutofit/>
          </a:bodyPr>
          <a:lstStyle/>
          <a:p>
            <a:pPr lvl="0"/>
            <a:r>
              <a:rPr lang="en-GB" dirty="0" smtClean="0"/>
              <a:t>The Research topic And narrowing Down</a:t>
            </a:r>
            <a:endParaRPr lang="en-GB" dirty="0"/>
          </a:p>
        </p:txBody>
      </p:sp>
      <p:sp>
        <p:nvSpPr>
          <p:cNvPr id="3" name="Content Placeholder 2"/>
          <p:cNvSpPr>
            <a:spLocks noGrp="1"/>
          </p:cNvSpPr>
          <p:nvPr>
            <p:ph type="body" idx="1"/>
          </p:nvPr>
        </p:nvSpPr>
        <p:spPr>
          <a:xfrm>
            <a:off x="683568" y="3501008"/>
            <a:ext cx="7772400" cy="2220267"/>
          </a:xfrm>
        </p:spPr>
        <p:txBody>
          <a:bodyPr>
            <a:normAutofit/>
          </a:bodyPr>
          <a:lstStyle/>
          <a:p>
            <a:r>
              <a:rPr lang="en-GB" sz="2400" dirty="0" smtClean="0"/>
              <a:t>What makes a good research topic</a:t>
            </a:r>
          </a:p>
          <a:p>
            <a:r>
              <a:rPr lang="en-GB" sz="2400" dirty="0" smtClean="0"/>
              <a:t>Generating research ideas</a:t>
            </a:r>
          </a:p>
          <a:p>
            <a:r>
              <a:rPr lang="en-GB" sz="2400" dirty="0" smtClean="0"/>
              <a:t>Refining the idea</a:t>
            </a:r>
          </a:p>
          <a:p>
            <a:r>
              <a:rPr lang="en-GB" sz="2400" dirty="0" smtClean="0"/>
              <a:t>Aim and Objectives</a:t>
            </a:r>
          </a:p>
          <a:p>
            <a:endParaRPr lang="en-GB" sz="2400" dirty="0" smtClean="0"/>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effectLst>
                  <a:outerShdw blurRad="38100" dist="38100" dir="2700000" algn="tl">
                    <a:srgbClr val="000000">
                      <a:alpha val="43137"/>
                    </a:srgbClr>
                  </a:outerShdw>
                </a:effectLst>
              </a:rPr>
              <a:t>What Makes a Good Research Topic?</a:t>
            </a:r>
          </a:p>
        </p:txBody>
      </p:sp>
      <p:sp>
        <p:nvSpPr>
          <p:cNvPr id="3" name="Content Placeholder 2"/>
          <p:cNvSpPr>
            <a:spLocks noGrp="1"/>
          </p:cNvSpPr>
          <p:nvPr>
            <p:ph idx="1"/>
          </p:nvPr>
        </p:nvSpPr>
        <p:spPr>
          <a:xfrm>
            <a:off x="323528" y="1484784"/>
            <a:ext cx="8568952" cy="4752528"/>
          </a:xfrm>
        </p:spPr>
        <p:txBody>
          <a:bodyPr>
            <a:noAutofit/>
          </a:bodyPr>
          <a:lstStyle/>
          <a:p>
            <a:r>
              <a:rPr lang="en-GB" sz="2400" dirty="0"/>
              <a:t>You have a clear research </a:t>
            </a:r>
            <a:r>
              <a:rPr lang="en-GB" sz="2400" dirty="0" smtClean="0"/>
              <a:t>aim </a:t>
            </a:r>
            <a:r>
              <a:rPr lang="en-GB" sz="2400" dirty="0"/>
              <a:t>and </a:t>
            </a:r>
            <a:r>
              <a:rPr lang="en-GB" sz="2400" dirty="0" smtClean="0"/>
              <a:t>objectives</a:t>
            </a:r>
          </a:p>
          <a:p>
            <a:r>
              <a:rPr lang="en-GB" sz="2400" dirty="0" smtClean="0"/>
              <a:t>You have identified research questions and/ or gaps in the existing approaches</a:t>
            </a:r>
            <a:endParaRPr lang="en-GB" sz="2400" dirty="0"/>
          </a:p>
          <a:p>
            <a:r>
              <a:rPr lang="en-GB" sz="2400" dirty="0"/>
              <a:t>Your results will have value </a:t>
            </a:r>
            <a:r>
              <a:rPr lang="en-GB" sz="2400" dirty="0" smtClean="0"/>
              <a:t>and impact the practice</a:t>
            </a:r>
          </a:p>
          <a:p>
            <a:r>
              <a:rPr lang="en-GB" sz="2400" dirty="0" smtClean="0"/>
              <a:t>The </a:t>
            </a:r>
            <a:r>
              <a:rPr lang="en-GB" sz="2400" dirty="0"/>
              <a:t>project is relevant to your future career</a:t>
            </a:r>
          </a:p>
          <a:p>
            <a:r>
              <a:rPr lang="en-GB" sz="2400" dirty="0" smtClean="0"/>
              <a:t>It is interesting, excites </a:t>
            </a:r>
            <a:r>
              <a:rPr lang="en-GB" sz="2400" dirty="0"/>
              <a:t>your </a:t>
            </a:r>
            <a:r>
              <a:rPr lang="en-GB" sz="2400" dirty="0" smtClean="0"/>
              <a:t>imagination and provides motivation</a:t>
            </a:r>
            <a:endParaRPr lang="en-GB" sz="2400" dirty="0"/>
          </a:p>
          <a:p>
            <a:r>
              <a:rPr lang="en-GB" sz="2400" dirty="0" smtClean="0"/>
              <a:t>You </a:t>
            </a:r>
            <a:r>
              <a:rPr lang="en-GB" sz="2400" dirty="0"/>
              <a:t>have the time to complete it</a:t>
            </a:r>
          </a:p>
          <a:p>
            <a:r>
              <a:rPr lang="en-GB" sz="2400" dirty="0" smtClean="0"/>
              <a:t>You have the background knowledge on the </a:t>
            </a:r>
            <a:r>
              <a:rPr lang="en-GB" sz="2400" dirty="0"/>
              <a:t>subject area</a:t>
            </a:r>
          </a:p>
          <a:p>
            <a:r>
              <a:rPr lang="en-GB" sz="2400" dirty="0" smtClean="0"/>
              <a:t>The industry / practical issues </a:t>
            </a:r>
            <a:r>
              <a:rPr lang="en-GB" sz="2400" dirty="0"/>
              <a:t>within the research can be linked to </a:t>
            </a:r>
            <a:r>
              <a:rPr lang="en-GB" sz="2400" dirty="0" smtClean="0"/>
              <a:t>theory</a:t>
            </a:r>
            <a:endParaRPr lang="en-GB" sz="2400" dirty="0"/>
          </a:p>
        </p:txBody>
      </p:sp>
    </p:spTree>
  </p:cSld>
  <p:clrMapOvr>
    <a:masterClrMapping/>
  </p:clrMapOvr>
  <p:transition/>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p:txBody>
          <a:bodyPr/>
          <a:lstStyle/>
          <a:p>
            <a:r>
              <a:rPr lang="en-GB" b="1" dirty="0">
                <a:effectLst>
                  <a:outerShdw blurRad="38100" dist="38100" dir="2700000" algn="tl">
                    <a:srgbClr val="000000">
                      <a:alpha val="43137"/>
                    </a:srgbClr>
                  </a:outerShdw>
                </a:effectLst>
              </a:rPr>
              <a:t>Generating Research Ideas</a:t>
            </a:r>
          </a:p>
        </p:txBody>
      </p:sp>
      <p:sp>
        <p:nvSpPr>
          <p:cNvPr id="9220" name="Rectangle 4"/>
          <p:cNvSpPr>
            <a:spLocks noGrp="1" noChangeArrowheads="1"/>
          </p:cNvSpPr>
          <p:nvPr>
            <p:ph sz="half" idx="1"/>
          </p:nvPr>
        </p:nvSpPr>
        <p:spPr/>
        <p:txBody>
          <a:bodyPr/>
          <a:lstStyle/>
          <a:p>
            <a:pPr>
              <a:lnSpc>
                <a:spcPct val="90000"/>
              </a:lnSpc>
              <a:buFont typeface="Wingdings" pitchFamily="2" charset="2"/>
              <a:buNone/>
            </a:pPr>
            <a:r>
              <a:rPr lang="en-GB" b="1" i="1" dirty="0"/>
              <a:t>Rational Thinking</a:t>
            </a:r>
          </a:p>
          <a:p>
            <a:pPr>
              <a:lnSpc>
                <a:spcPct val="90000"/>
              </a:lnSpc>
            </a:pPr>
            <a:r>
              <a:rPr lang="en-GB" dirty="0"/>
              <a:t>Examine your own strengths and interests</a:t>
            </a:r>
          </a:p>
          <a:p>
            <a:pPr>
              <a:lnSpc>
                <a:spcPct val="90000"/>
              </a:lnSpc>
            </a:pPr>
            <a:r>
              <a:rPr lang="en-GB" dirty="0"/>
              <a:t>Discussion with </a:t>
            </a:r>
            <a:r>
              <a:rPr lang="en-GB" dirty="0" smtClean="0"/>
              <a:t>colleagues your initial ideas</a:t>
            </a:r>
            <a:endParaRPr lang="en-GB" dirty="0"/>
          </a:p>
          <a:p>
            <a:pPr>
              <a:lnSpc>
                <a:spcPct val="90000"/>
              </a:lnSpc>
            </a:pPr>
            <a:r>
              <a:rPr lang="en-GB" dirty="0"/>
              <a:t>Searching </a:t>
            </a:r>
            <a:r>
              <a:rPr lang="en-GB" dirty="0" smtClean="0"/>
              <a:t>journals, news </a:t>
            </a:r>
            <a:r>
              <a:rPr lang="en-GB" dirty="0"/>
              <a:t>and academic sources</a:t>
            </a:r>
          </a:p>
        </p:txBody>
      </p:sp>
      <p:sp>
        <p:nvSpPr>
          <p:cNvPr id="9221" name="Rectangle 5"/>
          <p:cNvSpPr>
            <a:spLocks noGrp="1" noChangeArrowheads="1"/>
          </p:cNvSpPr>
          <p:nvPr>
            <p:ph sz="half" idx="2"/>
          </p:nvPr>
        </p:nvSpPr>
        <p:spPr/>
        <p:txBody>
          <a:bodyPr/>
          <a:lstStyle/>
          <a:p>
            <a:pPr>
              <a:lnSpc>
                <a:spcPct val="90000"/>
              </a:lnSpc>
              <a:buFont typeface="Wingdings" pitchFamily="2" charset="2"/>
              <a:buNone/>
            </a:pPr>
            <a:r>
              <a:rPr lang="en-GB" b="1" i="1" dirty="0"/>
              <a:t>Creative Thinking</a:t>
            </a:r>
          </a:p>
          <a:p>
            <a:pPr>
              <a:lnSpc>
                <a:spcPct val="90000"/>
              </a:lnSpc>
            </a:pPr>
            <a:endParaRPr lang="en-GB" dirty="0"/>
          </a:p>
          <a:p>
            <a:pPr>
              <a:lnSpc>
                <a:spcPct val="90000"/>
              </a:lnSpc>
            </a:pPr>
            <a:r>
              <a:rPr lang="en-GB" dirty="0"/>
              <a:t>Keep a note of ideas</a:t>
            </a:r>
          </a:p>
          <a:p>
            <a:pPr>
              <a:lnSpc>
                <a:spcPct val="90000"/>
              </a:lnSpc>
            </a:pPr>
            <a:r>
              <a:rPr lang="en-GB" dirty="0"/>
              <a:t>Relevance trees</a:t>
            </a:r>
          </a:p>
          <a:p>
            <a:pPr>
              <a:lnSpc>
                <a:spcPct val="90000"/>
              </a:lnSpc>
            </a:pPr>
            <a:r>
              <a:rPr lang="en-GB" dirty="0"/>
              <a:t>Brainstorming</a:t>
            </a:r>
          </a:p>
          <a:p>
            <a:pPr>
              <a:lnSpc>
                <a:spcPct val="90000"/>
              </a:lnSpc>
            </a:pPr>
            <a:endParaRPr lang="en-GB" dirty="0"/>
          </a:p>
        </p:txBody>
      </p:sp>
    </p:spTree>
  </p:cSld>
  <p:clrMapOvr>
    <a:masterClrMapping/>
  </p:clrMapOvr>
  <p:transition/>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2"/>
          <p:cNvSpPr>
            <a:spLocks noGrp="1" noChangeArrowheads="1"/>
          </p:cNvSpPr>
          <p:nvPr>
            <p:ph type="title"/>
          </p:nvPr>
        </p:nvSpPr>
        <p:spPr/>
        <p:txBody>
          <a:bodyPr>
            <a:normAutofit/>
          </a:bodyPr>
          <a:lstStyle/>
          <a:p>
            <a:r>
              <a:rPr lang="en-GB" b="1" dirty="0">
                <a:effectLst>
                  <a:outerShdw blurRad="38100" dist="38100" dir="2700000" algn="tl">
                    <a:srgbClr val="000000">
                      <a:alpha val="43137"/>
                    </a:srgbClr>
                  </a:outerShdw>
                </a:effectLst>
              </a:rPr>
              <a:t>Tasks</a:t>
            </a:r>
          </a:p>
        </p:txBody>
      </p:sp>
      <p:sp>
        <p:nvSpPr>
          <p:cNvPr id="32771" name="Rectangle 3"/>
          <p:cNvSpPr>
            <a:spLocks noGrp="1" noChangeArrowheads="1"/>
          </p:cNvSpPr>
          <p:nvPr>
            <p:ph idx="1"/>
          </p:nvPr>
        </p:nvSpPr>
        <p:spPr>
          <a:xfrm>
            <a:off x="457200" y="1428736"/>
            <a:ext cx="8229600" cy="4880584"/>
          </a:xfrm>
        </p:spPr>
        <p:txBody>
          <a:bodyPr>
            <a:normAutofit fontScale="92500"/>
          </a:bodyPr>
          <a:lstStyle/>
          <a:p>
            <a:pPr>
              <a:lnSpc>
                <a:spcPct val="90000"/>
              </a:lnSpc>
            </a:pPr>
            <a:r>
              <a:rPr lang="en-GB" sz="2800" dirty="0"/>
              <a:t>Choose and remain focused on a workable research topic</a:t>
            </a:r>
          </a:p>
          <a:p>
            <a:pPr lvl="1">
              <a:lnSpc>
                <a:spcPct val="90000"/>
              </a:lnSpc>
            </a:pPr>
            <a:r>
              <a:rPr lang="en-GB" sz="2400" dirty="0" smtClean="0"/>
              <a:t>Develop </a:t>
            </a:r>
            <a:r>
              <a:rPr lang="en-GB" sz="2400" dirty="0"/>
              <a:t>a research question</a:t>
            </a:r>
          </a:p>
          <a:p>
            <a:pPr lvl="1">
              <a:lnSpc>
                <a:spcPct val="90000"/>
              </a:lnSpc>
            </a:pPr>
            <a:r>
              <a:rPr lang="en-GB" sz="2400" dirty="0" smtClean="0"/>
              <a:t>Identify gaps in the literature</a:t>
            </a:r>
          </a:p>
          <a:p>
            <a:pPr lvl="1">
              <a:lnSpc>
                <a:spcPct val="90000"/>
              </a:lnSpc>
            </a:pPr>
            <a:r>
              <a:rPr lang="en-GB" sz="2400" dirty="0" smtClean="0"/>
              <a:t>Define </a:t>
            </a:r>
            <a:r>
              <a:rPr lang="en-GB" sz="2400" dirty="0"/>
              <a:t>a clear research aim</a:t>
            </a:r>
          </a:p>
          <a:p>
            <a:pPr lvl="1">
              <a:lnSpc>
                <a:spcPct val="90000"/>
              </a:lnSpc>
            </a:pPr>
            <a:r>
              <a:rPr lang="en-GB" sz="2400" dirty="0"/>
              <a:t>Define objectives</a:t>
            </a:r>
          </a:p>
          <a:p>
            <a:pPr>
              <a:lnSpc>
                <a:spcPct val="90000"/>
              </a:lnSpc>
            </a:pPr>
            <a:r>
              <a:rPr lang="en-GB" sz="2800" dirty="0"/>
              <a:t>Collect and examine </a:t>
            </a:r>
            <a:r>
              <a:rPr lang="en-GB" sz="2800" dirty="0" smtClean="0"/>
              <a:t>background information </a:t>
            </a:r>
            <a:r>
              <a:rPr lang="en-GB" sz="2800" dirty="0"/>
              <a:t>about your </a:t>
            </a:r>
            <a:r>
              <a:rPr lang="en-GB" sz="2800" dirty="0" smtClean="0"/>
              <a:t>topic</a:t>
            </a:r>
          </a:p>
          <a:p>
            <a:pPr>
              <a:lnSpc>
                <a:spcPct val="90000"/>
              </a:lnSpc>
            </a:pPr>
            <a:r>
              <a:rPr lang="en-GB" sz="2800" dirty="0" smtClean="0"/>
              <a:t>Analyse the relevance to industry</a:t>
            </a:r>
          </a:p>
          <a:p>
            <a:pPr>
              <a:lnSpc>
                <a:spcPct val="90000"/>
              </a:lnSpc>
            </a:pPr>
            <a:r>
              <a:rPr lang="en-GB" sz="2800" dirty="0" smtClean="0"/>
              <a:t>Define a good research methodology</a:t>
            </a:r>
            <a:endParaRPr lang="en-GB" sz="2800" dirty="0"/>
          </a:p>
          <a:p>
            <a:pPr>
              <a:lnSpc>
                <a:spcPct val="90000"/>
              </a:lnSpc>
            </a:pPr>
            <a:r>
              <a:rPr lang="en-GB" sz="2800" dirty="0" smtClean="0"/>
              <a:t>Select a </a:t>
            </a:r>
            <a:r>
              <a:rPr lang="en-GB" sz="2800" dirty="0"/>
              <a:t>good method for collecting and analysing </a:t>
            </a:r>
            <a:r>
              <a:rPr lang="en-GB" sz="2800" dirty="0" smtClean="0"/>
              <a:t>data</a:t>
            </a:r>
          </a:p>
          <a:p>
            <a:pPr>
              <a:lnSpc>
                <a:spcPct val="90000"/>
              </a:lnSpc>
            </a:pPr>
            <a:r>
              <a:rPr lang="en-GB" sz="2800" dirty="0" smtClean="0"/>
              <a:t>Use the given template for writing the research proposal</a:t>
            </a:r>
            <a:endParaRPr lang="en-GB" sz="2800" dirty="0"/>
          </a:p>
        </p:txBody>
      </p:sp>
    </p:spTree>
    <p:extLst>
      <p:ext uri="{BB962C8B-B14F-4D97-AF65-F5344CB8AC3E}">
        <p14:creationId xmlns:p14="http://schemas.microsoft.com/office/powerpoint/2010/main" val="759455200"/>
      </p:ext>
    </p:extLst>
  </p:cSld>
  <p:clrMapOvr>
    <a:masterClrMapping/>
  </p:clrMapOvr>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p:cNvSpPr>
            <a:spLocks noGrp="1" noChangeArrowheads="1"/>
          </p:cNvSpPr>
          <p:nvPr>
            <p:ph type="title"/>
          </p:nvPr>
        </p:nvSpPr>
        <p:spPr/>
        <p:txBody>
          <a:bodyPr/>
          <a:lstStyle/>
          <a:p>
            <a:r>
              <a:rPr lang="en-GB" sz="4000" b="1" dirty="0">
                <a:effectLst>
                  <a:outerShdw blurRad="38100" dist="38100" dir="2700000" algn="tl">
                    <a:srgbClr val="000000">
                      <a:alpha val="43137"/>
                    </a:srgbClr>
                  </a:outerShdw>
                </a:effectLst>
              </a:rPr>
              <a:t>Setting up your Project</a:t>
            </a:r>
          </a:p>
        </p:txBody>
      </p:sp>
      <p:sp>
        <p:nvSpPr>
          <p:cNvPr id="4099" name="Rectangle 3"/>
          <p:cNvSpPr>
            <a:spLocks noGrp="1" noChangeArrowheads="1"/>
          </p:cNvSpPr>
          <p:nvPr>
            <p:ph idx="1"/>
          </p:nvPr>
        </p:nvSpPr>
        <p:spPr>
          <a:xfrm>
            <a:off x="457200" y="1571612"/>
            <a:ext cx="8229600" cy="5133988"/>
          </a:xfrm>
        </p:spPr>
        <p:txBody>
          <a:bodyPr/>
          <a:lstStyle/>
          <a:p>
            <a:pPr>
              <a:lnSpc>
                <a:spcPct val="90000"/>
              </a:lnSpc>
              <a:buNone/>
            </a:pPr>
            <a:r>
              <a:rPr lang="en-GB" sz="2800" dirty="0"/>
              <a:t>Reading the literature helps you:</a:t>
            </a:r>
          </a:p>
          <a:p>
            <a:pPr>
              <a:lnSpc>
                <a:spcPct val="90000"/>
              </a:lnSpc>
            </a:pPr>
            <a:r>
              <a:rPr lang="en-GB" sz="2800" dirty="0"/>
              <a:t>Identify current issues in your field</a:t>
            </a:r>
          </a:p>
          <a:p>
            <a:pPr>
              <a:lnSpc>
                <a:spcPct val="90000"/>
              </a:lnSpc>
            </a:pPr>
            <a:r>
              <a:rPr lang="en-GB" sz="2800" dirty="0"/>
              <a:t>To find a research possibility that has so far been overlooked </a:t>
            </a:r>
          </a:p>
          <a:p>
            <a:pPr lvl="1">
              <a:lnSpc>
                <a:spcPct val="90000"/>
              </a:lnSpc>
            </a:pPr>
            <a:r>
              <a:rPr lang="en-GB" sz="2400" dirty="0"/>
              <a:t>Identify theories and ideas to test using data</a:t>
            </a:r>
          </a:p>
          <a:p>
            <a:pPr>
              <a:lnSpc>
                <a:spcPct val="90000"/>
              </a:lnSpc>
            </a:pPr>
            <a:r>
              <a:rPr lang="en-GB" sz="2800" dirty="0"/>
              <a:t>To avoid repeating work that has already been done</a:t>
            </a:r>
          </a:p>
          <a:p>
            <a:pPr>
              <a:lnSpc>
                <a:spcPct val="90000"/>
              </a:lnSpc>
            </a:pPr>
            <a:r>
              <a:rPr lang="en-GB" sz="2800" dirty="0"/>
              <a:t>Refine further your research questions and objectives</a:t>
            </a:r>
          </a:p>
          <a:p>
            <a:pPr>
              <a:lnSpc>
                <a:spcPct val="90000"/>
              </a:lnSpc>
            </a:pPr>
            <a:r>
              <a:rPr lang="en-GB" sz="2800" dirty="0"/>
              <a:t>To choose your the research approach and methods</a:t>
            </a:r>
          </a:p>
          <a:p>
            <a:pPr>
              <a:lnSpc>
                <a:spcPct val="90000"/>
              </a:lnSpc>
              <a:buFont typeface="Wingdings" pitchFamily="2" charset="2"/>
              <a:buNone/>
            </a:pPr>
            <a:endParaRPr lang="en-GB" sz="2800" dirty="0"/>
          </a:p>
        </p:txBody>
      </p:sp>
    </p:spTree>
  </p:cSld>
  <p:clrMapOvr>
    <a:masterClrMapping/>
  </p:clrMapOvr>
  <p:transition/>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p:txBody>
          <a:bodyPr/>
          <a:lstStyle/>
          <a:p>
            <a:r>
              <a:rPr lang="en-GB" b="1" dirty="0">
                <a:effectLst>
                  <a:outerShdw blurRad="38100" dist="38100" dir="2700000" algn="tl">
                    <a:srgbClr val="000000">
                      <a:alpha val="43137"/>
                    </a:srgbClr>
                  </a:outerShdw>
                </a:effectLst>
              </a:rPr>
              <a:t>Refining </a:t>
            </a:r>
            <a:r>
              <a:rPr lang="en-GB" b="1" dirty="0" smtClean="0">
                <a:effectLst>
                  <a:outerShdw blurRad="38100" dist="38100" dir="2700000" algn="tl">
                    <a:srgbClr val="000000">
                      <a:alpha val="43137"/>
                    </a:srgbClr>
                  </a:outerShdw>
                </a:effectLst>
              </a:rPr>
              <a:t>the </a:t>
            </a:r>
            <a:r>
              <a:rPr lang="en-GB" b="1" dirty="0">
                <a:effectLst>
                  <a:outerShdw blurRad="38100" dist="38100" dir="2700000" algn="tl">
                    <a:srgbClr val="000000">
                      <a:alpha val="43137"/>
                    </a:srgbClr>
                  </a:outerShdw>
                </a:effectLst>
              </a:rPr>
              <a:t>Research </a:t>
            </a:r>
            <a:r>
              <a:rPr lang="en-GB" b="1" dirty="0" smtClean="0">
                <a:effectLst>
                  <a:outerShdw blurRad="38100" dist="38100" dir="2700000" algn="tl">
                    <a:srgbClr val="000000">
                      <a:alpha val="43137"/>
                    </a:srgbClr>
                  </a:outerShdw>
                </a:effectLst>
              </a:rPr>
              <a:t>Idea</a:t>
            </a:r>
            <a:endParaRPr lang="en-GB" b="1" dirty="0">
              <a:effectLst>
                <a:outerShdw blurRad="38100" dist="38100" dir="2700000" algn="tl">
                  <a:srgbClr val="000000">
                    <a:alpha val="43137"/>
                  </a:srgbClr>
                </a:outerShdw>
              </a:effectLst>
            </a:endParaRPr>
          </a:p>
        </p:txBody>
      </p:sp>
      <p:sp>
        <p:nvSpPr>
          <p:cNvPr id="11267" name="Rectangle 3"/>
          <p:cNvSpPr>
            <a:spLocks noGrp="1" noChangeArrowheads="1"/>
          </p:cNvSpPr>
          <p:nvPr>
            <p:ph idx="1"/>
          </p:nvPr>
        </p:nvSpPr>
        <p:spPr>
          <a:xfrm>
            <a:off x="457200" y="2071679"/>
            <a:ext cx="8229600" cy="3157522"/>
          </a:xfrm>
        </p:spPr>
        <p:txBody>
          <a:bodyPr/>
          <a:lstStyle/>
          <a:p>
            <a:pPr>
              <a:lnSpc>
                <a:spcPct val="90000"/>
              </a:lnSpc>
            </a:pPr>
            <a:r>
              <a:rPr lang="en-GB" dirty="0"/>
              <a:t>The initial idea is nearly always too broad</a:t>
            </a:r>
          </a:p>
          <a:p>
            <a:pPr>
              <a:lnSpc>
                <a:spcPct val="90000"/>
              </a:lnSpc>
            </a:pPr>
            <a:r>
              <a:rPr lang="en-GB" dirty="0"/>
              <a:t>You have to narrow it down into something that can be done </a:t>
            </a:r>
            <a:r>
              <a:rPr lang="en-GB" dirty="0" smtClean="0"/>
              <a:t>within a timeframe </a:t>
            </a:r>
            <a:endParaRPr lang="en-GB" dirty="0"/>
          </a:p>
          <a:p>
            <a:pPr>
              <a:lnSpc>
                <a:spcPct val="90000"/>
              </a:lnSpc>
            </a:pPr>
            <a:r>
              <a:rPr lang="en-GB" dirty="0"/>
              <a:t>Use discussion and brainstorming </a:t>
            </a:r>
            <a:r>
              <a:rPr lang="en-GB" dirty="0" smtClean="0"/>
              <a:t>your ideas</a:t>
            </a:r>
            <a:endParaRPr lang="en-GB" dirty="0"/>
          </a:p>
        </p:txBody>
      </p:sp>
    </p:spTree>
  </p:cSld>
  <p:clrMapOvr>
    <a:masterClrMapping/>
  </p:clrMapOvr>
  <p:transition/>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8306" name="Text Box 2"/>
          <p:cNvSpPr txBox="1">
            <a:spLocks noChangeArrowheads="1"/>
          </p:cNvSpPr>
          <p:nvPr/>
        </p:nvSpPr>
        <p:spPr bwMode="auto">
          <a:xfrm>
            <a:off x="3681413" y="2806700"/>
            <a:ext cx="1727200" cy="369888"/>
          </a:xfrm>
          <a:prstGeom prst="rect">
            <a:avLst/>
          </a:prstGeom>
          <a:solidFill>
            <a:srgbClr val="99CCFF"/>
          </a:solidFill>
          <a:ln w="9525">
            <a:solidFill>
              <a:schemeClr val="tx1"/>
            </a:solidFill>
            <a:miter lim="800000"/>
            <a:headEnd/>
            <a:tailEnd/>
          </a:ln>
        </p:spPr>
        <p:txBody>
          <a:bodyPr>
            <a:spAutoFit/>
          </a:bodyPr>
          <a:lstStyle/>
          <a:p>
            <a:pPr algn="ctr" eaLnBrk="0" hangingPunct="0">
              <a:spcBef>
                <a:spcPct val="50000"/>
              </a:spcBef>
            </a:pPr>
            <a:r>
              <a:rPr lang="en-GB" sz="1800" b="1">
                <a:solidFill>
                  <a:srgbClr val="800000"/>
                </a:solidFill>
                <a:latin typeface="Arial" charset="0"/>
              </a:rPr>
              <a:t>Mindmapping</a:t>
            </a:r>
          </a:p>
        </p:txBody>
      </p:sp>
      <p:sp>
        <p:nvSpPr>
          <p:cNvPr id="98307" name="Line 3"/>
          <p:cNvSpPr>
            <a:spLocks noChangeShapeType="1"/>
          </p:cNvSpPr>
          <p:nvPr/>
        </p:nvSpPr>
        <p:spPr bwMode="auto">
          <a:xfrm flipH="1" flipV="1">
            <a:off x="2195513" y="2492375"/>
            <a:ext cx="1439862" cy="288925"/>
          </a:xfrm>
          <a:prstGeom prst="line">
            <a:avLst/>
          </a:prstGeom>
          <a:noFill/>
          <a:ln w="28575">
            <a:solidFill>
              <a:srgbClr val="FF9900"/>
            </a:solidFill>
            <a:round/>
            <a:headEnd/>
            <a:tailEnd/>
          </a:ln>
        </p:spPr>
        <p:txBody>
          <a:bodyPr/>
          <a:lstStyle/>
          <a:p>
            <a:endParaRPr lang="en-GB"/>
          </a:p>
        </p:txBody>
      </p:sp>
      <p:sp>
        <p:nvSpPr>
          <p:cNvPr id="98308" name="Text Box 4"/>
          <p:cNvSpPr txBox="1">
            <a:spLocks noChangeArrowheads="1"/>
          </p:cNvSpPr>
          <p:nvPr/>
        </p:nvSpPr>
        <p:spPr bwMode="auto">
          <a:xfrm rot="653256">
            <a:off x="2090738" y="2614613"/>
            <a:ext cx="1727200" cy="368300"/>
          </a:xfrm>
          <a:prstGeom prst="rect">
            <a:avLst/>
          </a:prstGeom>
          <a:noFill/>
          <a:ln w="9525">
            <a:noFill/>
            <a:miter lim="800000"/>
            <a:headEnd/>
            <a:tailEnd/>
          </a:ln>
        </p:spPr>
        <p:txBody>
          <a:bodyPr>
            <a:spAutoFit/>
          </a:bodyPr>
          <a:lstStyle/>
          <a:p>
            <a:pPr eaLnBrk="0" hangingPunct="0">
              <a:spcBef>
                <a:spcPct val="50000"/>
              </a:spcBef>
            </a:pPr>
            <a:r>
              <a:rPr lang="en-GB" sz="1800" b="1">
                <a:solidFill>
                  <a:srgbClr val="FF9900"/>
                </a:solidFill>
                <a:latin typeface="Arial" charset="0"/>
              </a:rPr>
              <a:t>Flexible style</a:t>
            </a:r>
          </a:p>
        </p:txBody>
      </p:sp>
      <p:sp>
        <p:nvSpPr>
          <p:cNvPr id="98309" name="Line 5"/>
          <p:cNvSpPr>
            <a:spLocks noChangeShapeType="1"/>
          </p:cNvSpPr>
          <p:nvPr/>
        </p:nvSpPr>
        <p:spPr bwMode="auto">
          <a:xfrm flipH="1">
            <a:off x="1042988" y="2492375"/>
            <a:ext cx="1152525" cy="865188"/>
          </a:xfrm>
          <a:prstGeom prst="line">
            <a:avLst/>
          </a:prstGeom>
          <a:noFill/>
          <a:ln w="28575">
            <a:solidFill>
              <a:srgbClr val="FF9900"/>
            </a:solidFill>
            <a:round/>
            <a:headEnd/>
            <a:tailEnd/>
          </a:ln>
        </p:spPr>
        <p:txBody>
          <a:bodyPr/>
          <a:lstStyle/>
          <a:p>
            <a:endParaRPr lang="en-GB"/>
          </a:p>
        </p:txBody>
      </p:sp>
      <p:sp>
        <p:nvSpPr>
          <p:cNvPr id="98310" name="Line 6"/>
          <p:cNvSpPr>
            <a:spLocks noChangeShapeType="1"/>
          </p:cNvSpPr>
          <p:nvPr/>
        </p:nvSpPr>
        <p:spPr bwMode="auto">
          <a:xfrm flipV="1">
            <a:off x="4714875" y="1357313"/>
            <a:ext cx="571500" cy="1428750"/>
          </a:xfrm>
          <a:prstGeom prst="line">
            <a:avLst/>
          </a:prstGeom>
          <a:noFill/>
          <a:ln w="31750">
            <a:solidFill>
              <a:srgbClr val="CC99FF"/>
            </a:solidFill>
            <a:round/>
            <a:headEnd/>
            <a:tailEnd/>
          </a:ln>
        </p:spPr>
        <p:txBody>
          <a:bodyPr/>
          <a:lstStyle/>
          <a:p>
            <a:endParaRPr lang="en-GB"/>
          </a:p>
        </p:txBody>
      </p:sp>
      <p:sp>
        <p:nvSpPr>
          <p:cNvPr id="98311" name="Text Box 7"/>
          <p:cNvSpPr txBox="1">
            <a:spLocks noChangeArrowheads="1"/>
          </p:cNvSpPr>
          <p:nvPr/>
        </p:nvSpPr>
        <p:spPr bwMode="auto">
          <a:xfrm rot="-4004209">
            <a:off x="3872706" y="1748632"/>
            <a:ext cx="1831975" cy="369888"/>
          </a:xfrm>
          <a:prstGeom prst="rect">
            <a:avLst/>
          </a:prstGeom>
          <a:noFill/>
          <a:ln w="9525">
            <a:noFill/>
            <a:miter lim="800000"/>
            <a:headEnd/>
            <a:tailEnd/>
          </a:ln>
        </p:spPr>
        <p:txBody>
          <a:bodyPr>
            <a:spAutoFit/>
          </a:bodyPr>
          <a:lstStyle/>
          <a:p>
            <a:pPr eaLnBrk="0" hangingPunct="0">
              <a:spcBef>
                <a:spcPct val="50000"/>
              </a:spcBef>
            </a:pPr>
            <a:r>
              <a:rPr lang="en-GB" sz="1800" b="1">
                <a:solidFill>
                  <a:srgbClr val="CC99FF"/>
                </a:solidFill>
                <a:latin typeface="Arial" charset="0"/>
              </a:rPr>
              <a:t>Principles</a:t>
            </a:r>
          </a:p>
        </p:txBody>
      </p:sp>
      <p:sp>
        <p:nvSpPr>
          <p:cNvPr id="98312" name="Line 8"/>
          <p:cNvSpPr>
            <a:spLocks noChangeShapeType="1"/>
          </p:cNvSpPr>
          <p:nvPr/>
        </p:nvSpPr>
        <p:spPr bwMode="auto">
          <a:xfrm>
            <a:off x="5286375" y="1357313"/>
            <a:ext cx="1874838" cy="287337"/>
          </a:xfrm>
          <a:prstGeom prst="line">
            <a:avLst/>
          </a:prstGeom>
          <a:noFill/>
          <a:ln w="31750">
            <a:solidFill>
              <a:srgbClr val="CC99FF"/>
            </a:solidFill>
            <a:round/>
            <a:headEnd/>
            <a:tailEnd/>
          </a:ln>
        </p:spPr>
        <p:txBody>
          <a:bodyPr/>
          <a:lstStyle/>
          <a:p>
            <a:endParaRPr lang="en-GB"/>
          </a:p>
        </p:txBody>
      </p:sp>
      <p:sp>
        <p:nvSpPr>
          <p:cNvPr id="98313" name="Text Box 9"/>
          <p:cNvSpPr txBox="1">
            <a:spLocks noChangeArrowheads="1"/>
          </p:cNvSpPr>
          <p:nvPr/>
        </p:nvSpPr>
        <p:spPr bwMode="auto">
          <a:xfrm rot="457203">
            <a:off x="5386388" y="1489075"/>
            <a:ext cx="2027237" cy="368300"/>
          </a:xfrm>
          <a:prstGeom prst="rect">
            <a:avLst/>
          </a:prstGeom>
          <a:noFill/>
          <a:ln w="9525">
            <a:noFill/>
            <a:miter lim="800000"/>
            <a:headEnd/>
            <a:tailEnd/>
          </a:ln>
        </p:spPr>
        <p:txBody>
          <a:bodyPr>
            <a:spAutoFit/>
          </a:bodyPr>
          <a:lstStyle/>
          <a:p>
            <a:pPr eaLnBrk="0" hangingPunct="0">
              <a:spcBef>
                <a:spcPct val="50000"/>
              </a:spcBef>
            </a:pPr>
            <a:r>
              <a:rPr lang="en-GB" sz="1800">
                <a:solidFill>
                  <a:srgbClr val="FFFF99"/>
                </a:solidFill>
                <a:latin typeface="Arial" charset="0"/>
              </a:rPr>
              <a:t>work in threads</a:t>
            </a:r>
          </a:p>
        </p:txBody>
      </p:sp>
      <p:sp>
        <p:nvSpPr>
          <p:cNvPr id="98314" name="Line 10"/>
          <p:cNvSpPr>
            <a:spLocks noChangeShapeType="1"/>
          </p:cNvSpPr>
          <p:nvPr/>
        </p:nvSpPr>
        <p:spPr bwMode="auto">
          <a:xfrm flipV="1">
            <a:off x="7161213" y="1428750"/>
            <a:ext cx="1798637" cy="215900"/>
          </a:xfrm>
          <a:prstGeom prst="line">
            <a:avLst/>
          </a:prstGeom>
          <a:noFill/>
          <a:ln w="31750">
            <a:solidFill>
              <a:srgbClr val="CC99FF"/>
            </a:solidFill>
            <a:round/>
            <a:headEnd/>
            <a:tailEnd/>
          </a:ln>
        </p:spPr>
        <p:txBody>
          <a:bodyPr/>
          <a:lstStyle/>
          <a:p>
            <a:endParaRPr lang="en-GB"/>
          </a:p>
        </p:txBody>
      </p:sp>
      <p:sp>
        <p:nvSpPr>
          <p:cNvPr id="98315" name="Text Box 11"/>
          <p:cNvSpPr txBox="1">
            <a:spLocks noChangeArrowheads="1"/>
          </p:cNvSpPr>
          <p:nvPr/>
        </p:nvSpPr>
        <p:spPr bwMode="auto">
          <a:xfrm rot="-374779">
            <a:off x="7304088" y="1209675"/>
            <a:ext cx="2124075" cy="646113"/>
          </a:xfrm>
          <a:prstGeom prst="rect">
            <a:avLst/>
          </a:prstGeom>
          <a:noFill/>
          <a:ln w="9525">
            <a:noFill/>
            <a:miter lim="800000"/>
            <a:headEnd/>
            <a:tailEnd/>
          </a:ln>
        </p:spPr>
        <p:txBody>
          <a:bodyPr>
            <a:spAutoFit/>
          </a:bodyPr>
          <a:lstStyle/>
          <a:p>
            <a:pPr eaLnBrk="0" hangingPunct="0">
              <a:spcBef>
                <a:spcPct val="50000"/>
              </a:spcBef>
            </a:pPr>
            <a:r>
              <a:rPr lang="en-GB" sz="1800">
                <a:solidFill>
                  <a:srgbClr val="FFFF99"/>
                </a:solidFill>
                <a:latin typeface="Arial" charset="0"/>
              </a:rPr>
              <a:t>as idea grows extend thread</a:t>
            </a:r>
          </a:p>
        </p:txBody>
      </p:sp>
      <p:sp>
        <p:nvSpPr>
          <p:cNvPr id="98316" name="Line 12"/>
          <p:cNvSpPr>
            <a:spLocks noChangeShapeType="1"/>
          </p:cNvSpPr>
          <p:nvPr/>
        </p:nvSpPr>
        <p:spPr bwMode="auto">
          <a:xfrm flipV="1">
            <a:off x="7161213" y="60325"/>
            <a:ext cx="1150937" cy="1584325"/>
          </a:xfrm>
          <a:prstGeom prst="line">
            <a:avLst/>
          </a:prstGeom>
          <a:noFill/>
          <a:ln w="31750">
            <a:solidFill>
              <a:srgbClr val="CC99FF"/>
            </a:solidFill>
            <a:round/>
            <a:headEnd/>
            <a:tailEnd/>
          </a:ln>
        </p:spPr>
        <p:txBody>
          <a:bodyPr/>
          <a:lstStyle/>
          <a:p>
            <a:endParaRPr lang="en-GB"/>
          </a:p>
        </p:txBody>
      </p:sp>
      <p:sp>
        <p:nvSpPr>
          <p:cNvPr id="98317" name="Text Box 13"/>
          <p:cNvSpPr txBox="1">
            <a:spLocks noChangeArrowheads="1"/>
          </p:cNvSpPr>
          <p:nvPr/>
        </p:nvSpPr>
        <p:spPr bwMode="auto">
          <a:xfrm rot="-3187722">
            <a:off x="7154862" y="206375"/>
            <a:ext cx="1660526" cy="647700"/>
          </a:xfrm>
          <a:prstGeom prst="rect">
            <a:avLst/>
          </a:prstGeom>
          <a:noFill/>
          <a:ln w="9525">
            <a:noFill/>
            <a:miter lim="800000"/>
            <a:headEnd/>
            <a:tailEnd/>
          </a:ln>
        </p:spPr>
        <p:txBody>
          <a:bodyPr>
            <a:spAutoFit/>
          </a:bodyPr>
          <a:lstStyle/>
          <a:p>
            <a:pPr eaLnBrk="0" hangingPunct="0">
              <a:spcBef>
                <a:spcPct val="50000"/>
              </a:spcBef>
            </a:pPr>
            <a:r>
              <a:rPr lang="en-GB" sz="1800">
                <a:solidFill>
                  <a:srgbClr val="FFFF99"/>
                </a:solidFill>
                <a:latin typeface="Arial" charset="0"/>
              </a:rPr>
              <a:t>thread must be one topic</a:t>
            </a:r>
          </a:p>
        </p:txBody>
      </p:sp>
      <p:sp>
        <p:nvSpPr>
          <p:cNvPr id="98318" name="Line 14"/>
          <p:cNvSpPr>
            <a:spLocks noChangeShapeType="1"/>
          </p:cNvSpPr>
          <p:nvPr/>
        </p:nvSpPr>
        <p:spPr bwMode="auto">
          <a:xfrm>
            <a:off x="7161213" y="1644650"/>
            <a:ext cx="1798637" cy="1439863"/>
          </a:xfrm>
          <a:prstGeom prst="line">
            <a:avLst/>
          </a:prstGeom>
          <a:noFill/>
          <a:ln w="31750">
            <a:solidFill>
              <a:srgbClr val="CC99FF"/>
            </a:solidFill>
            <a:round/>
            <a:headEnd/>
            <a:tailEnd/>
          </a:ln>
        </p:spPr>
        <p:txBody>
          <a:bodyPr/>
          <a:lstStyle/>
          <a:p>
            <a:endParaRPr lang="en-GB"/>
          </a:p>
        </p:txBody>
      </p:sp>
      <p:sp>
        <p:nvSpPr>
          <p:cNvPr id="98319" name="Text Box 15"/>
          <p:cNvSpPr txBox="1">
            <a:spLocks noChangeArrowheads="1"/>
          </p:cNvSpPr>
          <p:nvPr/>
        </p:nvSpPr>
        <p:spPr bwMode="auto">
          <a:xfrm rot="2307474">
            <a:off x="7712075" y="2359025"/>
            <a:ext cx="1589088" cy="646113"/>
          </a:xfrm>
          <a:prstGeom prst="rect">
            <a:avLst/>
          </a:prstGeom>
          <a:noFill/>
          <a:ln w="9525">
            <a:noFill/>
            <a:miter lim="800000"/>
            <a:headEnd/>
            <a:tailEnd/>
          </a:ln>
        </p:spPr>
        <p:txBody>
          <a:bodyPr>
            <a:spAutoFit/>
          </a:bodyPr>
          <a:lstStyle/>
          <a:p>
            <a:pPr eaLnBrk="0" hangingPunct="0">
              <a:spcBef>
                <a:spcPct val="50000"/>
              </a:spcBef>
            </a:pPr>
            <a:r>
              <a:rPr lang="en-GB" sz="1800">
                <a:solidFill>
                  <a:srgbClr val="FFFF99"/>
                </a:solidFill>
                <a:latin typeface="Arial" charset="0"/>
              </a:rPr>
              <a:t>new subtopic new thread</a:t>
            </a:r>
          </a:p>
        </p:txBody>
      </p:sp>
      <p:sp>
        <p:nvSpPr>
          <p:cNvPr id="98320" name="Text Box 16"/>
          <p:cNvSpPr txBox="1">
            <a:spLocks noChangeArrowheads="1"/>
          </p:cNvSpPr>
          <p:nvPr/>
        </p:nvSpPr>
        <p:spPr bwMode="auto">
          <a:xfrm rot="-2643510">
            <a:off x="4953000" y="341313"/>
            <a:ext cx="1800225" cy="368300"/>
          </a:xfrm>
          <a:prstGeom prst="rect">
            <a:avLst/>
          </a:prstGeom>
          <a:noFill/>
          <a:ln w="9525">
            <a:noFill/>
            <a:miter lim="800000"/>
            <a:headEnd/>
            <a:tailEnd/>
          </a:ln>
        </p:spPr>
        <p:txBody>
          <a:bodyPr>
            <a:spAutoFit/>
          </a:bodyPr>
          <a:lstStyle/>
          <a:p>
            <a:pPr eaLnBrk="0" hangingPunct="0">
              <a:spcBef>
                <a:spcPct val="50000"/>
              </a:spcBef>
            </a:pPr>
            <a:r>
              <a:rPr lang="en-GB" sz="1800">
                <a:solidFill>
                  <a:srgbClr val="FFFF99"/>
                </a:solidFill>
                <a:latin typeface="Arial" charset="0"/>
              </a:rPr>
              <a:t>colour code</a:t>
            </a:r>
          </a:p>
        </p:txBody>
      </p:sp>
      <p:sp>
        <p:nvSpPr>
          <p:cNvPr id="98321" name="Line 17"/>
          <p:cNvSpPr>
            <a:spLocks noChangeShapeType="1"/>
          </p:cNvSpPr>
          <p:nvPr/>
        </p:nvSpPr>
        <p:spPr bwMode="auto">
          <a:xfrm flipV="1">
            <a:off x="5286375" y="214313"/>
            <a:ext cx="1143000" cy="1143000"/>
          </a:xfrm>
          <a:prstGeom prst="line">
            <a:avLst/>
          </a:prstGeom>
          <a:noFill/>
          <a:ln w="31750">
            <a:solidFill>
              <a:srgbClr val="CC99FF"/>
            </a:solidFill>
            <a:round/>
            <a:headEnd/>
            <a:tailEnd/>
          </a:ln>
        </p:spPr>
        <p:txBody>
          <a:bodyPr/>
          <a:lstStyle/>
          <a:p>
            <a:endParaRPr lang="en-GB"/>
          </a:p>
        </p:txBody>
      </p:sp>
      <p:sp>
        <p:nvSpPr>
          <p:cNvPr id="98322" name="Text Box 18"/>
          <p:cNvSpPr txBox="1">
            <a:spLocks noChangeArrowheads="1"/>
          </p:cNvSpPr>
          <p:nvPr/>
        </p:nvSpPr>
        <p:spPr bwMode="auto">
          <a:xfrm rot="-2174506">
            <a:off x="755650" y="2635250"/>
            <a:ext cx="1439863" cy="369888"/>
          </a:xfrm>
          <a:prstGeom prst="rect">
            <a:avLst/>
          </a:prstGeom>
          <a:noFill/>
          <a:ln w="9525">
            <a:noFill/>
            <a:miter lim="800000"/>
            <a:headEnd/>
            <a:tailEnd/>
          </a:ln>
        </p:spPr>
        <p:txBody>
          <a:bodyPr>
            <a:spAutoFit/>
          </a:bodyPr>
          <a:lstStyle/>
          <a:p>
            <a:pPr eaLnBrk="0" hangingPunct="0">
              <a:spcBef>
                <a:spcPct val="50000"/>
              </a:spcBef>
            </a:pPr>
            <a:r>
              <a:rPr lang="en-GB" sz="1800">
                <a:solidFill>
                  <a:srgbClr val="FFFF99"/>
                </a:solidFill>
                <a:latin typeface="Arial" charset="0"/>
              </a:rPr>
              <a:t>along lines</a:t>
            </a:r>
          </a:p>
        </p:txBody>
      </p:sp>
      <p:sp>
        <p:nvSpPr>
          <p:cNvPr id="98323" name="Line 19"/>
          <p:cNvSpPr>
            <a:spLocks noChangeShapeType="1"/>
          </p:cNvSpPr>
          <p:nvPr/>
        </p:nvSpPr>
        <p:spPr bwMode="auto">
          <a:xfrm flipH="1">
            <a:off x="250825" y="2492375"/>
            <a:ext cx="1944688" cy="0"/>
          </a:xfrm>
          <a:prstGeom prst="line">
            <a:avLst/>
          </a:prstGeom>
          <a:noFill/>
          <a:ln w="28575">
            <a:solidFill>
              <a:srgbClr val="FF9900"/>
            </a:solidFill>
            <a:round/>
            <a:headEnd/>
            <a:tailEnd/>
          </a:ln>
        </p:spPr>
        <p:txBody>
          <a:bodyPr/>
          <a:lstStyle/>
          <a:p>
            <a:endParaRPr lang="en-GB"/>
          </a:p>
        </p:txBody>
      </p:sp>
      <p:sp>
        <p:nvSpPr>
          <p:cNvPr id="98324" name="Text Box 20"/>
          <p:cNvSpPr txBox="1">
            <a:spLocks noChangeArrowheads="1"/>
          </p:cNvSpPr>
          <p:nvPr/>
        </p:nvSpPr>
        <p:spPr bwMode="auto">
          <a:xfrm>
            <a:off x="250825" y="2205038"/>
            <a:ext cx="1873250" cy="646112"/>
          </a:xfrm>
          <a:prstGeom prst="rect">
            <a:avLst/>
          </a:prstGeom>
          <a:noFill/>
          <a:ln w="9525">
            <a:noFill/>
            <a:miter lim="800000"/>
            <a:headEnd/>
            <a:tailEnd/>
          </a:ln>
        </p:spPr>
        <p:txBody>
          <a:bodyPr>
            <a:spAutoFit/>
          </a:bodyPr>
          <a:lstStyle/>
          <a:p>
            <a:pPr eaLnBrk="0" hangingPunct="0">
              <a:spcBef>
                <a:spcPct val="50000"/>
              </a:spcBef>
            </a:pPr>
            <a:r>
              <a:rPr lang="en-GB" sz="1800">
                <a:solidFill>
                  <a:srgbClr val="FFFF99"/>
                </a:solidFill>
                <a:latin typeface="Arial" charset="0"/>
              </a:rPr>
              <a:t>grouped in boxes</a:t>
            </a:r>
          </a:p>
        </p:txBody>
      </p:sp>
      <p:sp>
        <p:nvSpPr>
          <p:cNvPr id="98325" name="Line 21"/>
          <p:cNvSpPr>
            <a:spLocks noChangeShapeType="1"/>
          </p:cNvSpPr>
          <p:nvPr/>
        </p:nvSpPr>
        <p:spPr bwMode="auto">
          <a:xfrm flipH="1" flipV="1">
            <a:off x="468313" y="692150"/>
            <a:ext cx="1727200" cy="1800225"/>
          </a:xfrm>
          <a:prstGeom prst="line">
            <a:avLst/>
          </a:prstGeom>
          <a:noFill/>
          <a:ln w="28575">
            <a:solidFill>
              <a:srgbClr val="FF9900"/>
            </a:solidFill>
            <a:round/>
            <a:headEnd/>
            <a:tailEnd/>
          </a:ln>
        </p:spPr>
        <p:txBody>
          <a:bodyPr/>
          <a:lstStyle/>
          <a:p>
            <a:endParaRPr lang="en-GB"/>
          </a:p>
        </p:txBody>
      </p:sp>
      <p:sp>
        <p:nvSpPr>
          <p:cNvPr id="98326" name="Text Box 22"/>
          <p:cNvSpPr txBox="1">
            <a:spLocks noChangeArrowheads="1"/>
          </p:cNvSpPr>
          <p:nvPr/>
        </p:nvSpPr>
        <p:spPr bwMode="auto">
          <a:xfrm rot="-3469552">
            <a:off x="2532063" y="3208338"/>
            <a:ext cx="1511300" cy="368300"/>
          </a:xfrm>
          <a:prstGeom prst="rect">
            <a:avLst/>
          </a:prstGeom>
          <a:noFill/>
          <a:ln w="9525">
            <a:noFill/>
            <a:miter lim="800000"/>
            <a:headEnd/>
            <a:tailEnd/>
          </a:ln>
        </p:spPr>
        <p:txBody>
          <a:bodyPr>
            <a:spAutoFit/>
          </a:bodyPr>
          <a:lstStyle/>
          <a:p>
            <a:pPr eaLnBrk="0" hangingPunct="0">
              <a:spcBef>
                <a:spcPct val="50000"/>
              </a:spcBef>
            </a:pPr>
            <a:r>
              <a:rPr lang="en-GB" sz="1800" b="1">
                <a:solidFill>
                  <a:srgbClr val="339933"/>
                </a:solidFill>
                <a:latin typeface="Arial" charset="0"/>
              </a:rPr>
              <a:t>Pictures</a:t>
            </a:r>
          </a:p>
        </p:txBody>
      </p:sp>
      <p:sp>
        <p:nvSpPr>
          <p:cNvPr id="98327" name="Line 23"/>
          <p:cNvSpPr>
            <a:spLocks noChangeShapeType="1"/>
          </p:cNvSpPr>
          <p:nvPr/>
        </p:nvSpPr>
        <p:spPr bwMode="auto">
          <a:xfrm flipH="1">
            <a:off x="2987675" y="3141663"/>
            <a:ext cx="647700" cy="1008062"/>
          </a:xfrm>
          <a:prstGeom prst="line">
            <a:avLst/>
          </a:prstGeom>
          <a:noFill/>
          <a:ln w="31750">
            <a:solidFill>
              <a:srgbClr val="339933"/>
            </a:solidFill>
            <a:round/>
            <a:headEnd/>
            <a:tailEnd/>
          </a:ln>
        </p:spPr>
        <p:txBody>
          <a:bodyPr/>
          <a:lstStyle/>
          <a:p>
            <a:endParaRPr lang="en-GB"/>
          </a:p>
        </p:txBody>
      </p:sp>
      <p:sp>
        <p:nvSpPr>
          <p:cNvPr id="98328" name="Line 24"/>
          <p:cNvSpPr>
            <a:spLocks noChangeShapeType="1"/>
          </p:cNvSpPr>
          <p:nvPr/>
        </p:nvSpPr>
        <p:spPr bwMode="auto">
          <a:xfrm flipH="1">
            <a:off x="1403350" y="4149725"/>
            <a:ext cx="1584325" cy="142875"/>
          </a:xfrm>
          <a:prstGeom prst="line">
            <a:avLst/>
          </a:prstGeom>
          <a:noFill/>
          <a:ln w="31750">
            <a:solidFill>
              <a:srgbClr val="339933"/>
            </a:solidFill>
            <a:round/>
            <a:headEnd/>
            <a:tailEnd/>
          </a:ln>
        </p:spPr>
        <p:txBody>
          <a:bodyPr/>
          <a:lstStyle/>
          <a:p>
            <a:endParaRPr lang="en-GB"/>
          </a:p>
        </p:txBody>
      </p:sp>
      <p:sp>
        <p:nvSpPr>
          <p:cNvPr id="98329" name="Text Box 25"/>
          <p:cNvSpPr txBox="1">
            <a:spLocks noChangeArrowheads="1"/>
          </p:cNvSpPr>
          <p:nvPr/>
        </p:nvSpPr>
        <p:spPr bwMode="auto">
          <a:xfrm rot="-236711">
            <a:off x="1403350" y="3859213"/>
            <a:ext cx="1728788" cy="369887"/>
          </a:xfrm>
          <a:prstGeom prst="rect">
            <a:avLst/>
          </a:prstGeom>
          <a:noFill/>
          <a:ln w="9525">
            <a:noFill/>
            <a:miter lim="800000"/>
            <a:headEnd/>
            <a:tailEnd/>
          </a:ln>
        </p:spPr>
        <p:txBody>
          <a:bodyPr>
            <a:spAutoFit/>
          </a:bodyPr>
          <a:lstStyle/>
          <a:p>
            <a:pPr eaLnBrk="0" hangingPunct="0">
              <a:spcBef>
                <a:spcPct val="50000"/>
              </a:spcBef>
            </a:pPr>
            <a:r>
              <a:rPr lang="en-GB" sz="1800">
                <a:solidFill>
                  <a:srgbClr val="FFFF99"/>
                </a:solidFill>
                <a:latin typeface="Arial" charset="0"/>
              </a:rPr>
              <a:t>as triggers</a:t>
            </a:r>
          </a:p>
        </p:txBody>
      </p:sp>
      <p:sp>
        <p:nvSpPr>
          <p:cNvPr id="98330" name="Line 26"/>
          <p:cNvSpPr>
            <a:spLocks noChangeShapeType="1"/>
          </p:cNvSpPr>
          <p:nvPr/>
        </p:nvSpPr>
        <p:spPr bwMode="auto">
          <a:xfrm>
            <a:off x="2987675" y="4149725"/>
            <a:ext cx="1871663" cy="215900"/>
          </a:xfrm>
          <a:prstGeom prst="line">
            <a:avLst/>
          </a:prstGeom>
          <a:noFill/>
          <a:ln w="31750">
            <a:solidFill>
              <a:srgbClr val="339933"/>
            </a:solidFill>
            <a:round/>
            <a:headEnd/>
            <a:tailEnd/>
          </a:ln>
        </p:spPr>
        <p:txBody>
          <a:bodyPr/>
          <a:lstStyle/>
          <a:p>
            <a:endParaRPr lang="en-GB"/>
          </a:p>
        </p:txBody>
      </p:sp>
      <p:sp>
        <p:nvSpPr>
          <p:cNvPr id="98331" name="Text Box 27"/>
          <p:cNvSpPr txBox="1">
            <a:spLocks noChangeArrowheads="1"/>
          </p:cNvSpPr>
          <p:nvPr/>
        </p:nvSpPr>
        <p:spPr bwMode="auto">
          <a:xfrm rot="375768">
            <a:off x="3276600" y="3930650"/>
            <a:ext cx="1295400" cy="647700"/>
          </a:xfrm>
          <a:prstGeom prst="rect">
            <a:avLst/>
          </a:prstGeom>
          <a:noFill/>
          <a:ln w="9525">
            <a:noFill/>
            <a:miter lim="800000"/>
            <a:headEnd/>
            <a:tailEnd/>
          </a:ln>
        </p:spPr>
        <p:txBody>
          <a:bodyPr>
            <a:spAutoFit/>
          </a:bodyPr>
          <a:lstStyle/>
          <a:p>
            <a:pPr eaLnBrk="0" hangingPunct="0">
              <a:spcBef>
                <a:spcPct val="50000"/>
              </a:spcBef>
            </a:pPr>
            <a:r>
              <a:rPr lang="en-GB" sz="1800">
                <a:solidFill>
                  <a:srgbClr val="FFFF99"/>
                </a:solidFill>
                <a:latin typeface="Arial" charset="0"/>
              </a:rPr>
              <a:t>connected to text</a:t>
            </a:r>
          </a:p>
        </p:txBody>
      </p:sp>
      <p:sp>
        <p:nvSpPr>
          <p:cNvPr id="98332" name="Line 28"/>
          <p:cNvSpPr>
            <a:spLocks noChangeShapeType="1"/>
          </p:cNvSpPr>
          <p:nvPr/>
        </p:nvSpPr>
        <p:spPr bwMode="auto">
          <a:xfrm flipH="1">
            <a:off x="1619250" y="4149725"/>
            <a:ext cx="1368425" cy="1366838"/>
          </a:xfrm>
          <a:prstGeom prst="line">
            <a:avLst/>
          </a:prstGeom>
          <a:noFill/>
          <a:ln w="31750">
            <a:solidFill>
              <a:srgbClr val="339933"/>
            </a:solidFill>
            <a:round/>
            <a:headEnd/>
            <a:tailEnd/>
          </a:ln>
        </p:spPr>
        <p:txBody>
          <a:bodyPr/>
          <a:lstStyle/>
          <a:p>
            <a:endParaRPr lang="en-GB"/>
          </a:p>
        </p:txBody>
      </p:sp>
      <p:sp>
        <p:nvSpPr>
          <p:cNvPr id="98333" name="Text Box 29"/>
          <p:cNvSpPr txBox="1">
            <a:spLocks noChangeArrowheads="1"/>
          </p:cNvSpPr>
          <p:nvPr/>
        </p:nvSpPr>
        <p:spPr bwMode="auto">
          <a:xfrm rot="-2565710">
            <a:off x="1587500" y="4611688"/>
            <a:ext cx="1150938" cy="369887"/>
          </a:xfrm>
          <a:prstGeom prst="rect">
            <a:avLst/>
          </a:prstGeom>
          <a:noFill/>
          <a:ln w="9525">
            <a:noFill/>
            <a:miter lim="800000"/>
            <a:headEnd/>
            <a:tailEnd/>
          </a:ln>
        </p:spPr>
        <p:txBody>
          <a:bodyPr>
            <a:spAutoFit/>
          </a:bodyPr>
          <a:lstStyle/>
          <a:p>
            <a:pPr eaLnBrk="0" hangingPunct="0">
              <a:spcBef>
                <a:spcPct val="50000"/>
              </a:spcBef>
            </a:pPr>
            <a:r>
              <a:rPr lang="en-GB" sz="1800">
                <a:solidFill>
                  <a:srgbClr val="FFFF99"/>
                </a:solidFill>
                <a:latin typeface="Arial" charset="0"/>
              </a:rPr>
              <a:t>simple</a:t>
            </a:r>
          </a:p>
        </p:txBody>
      </p:sp>
      <p:sp>
        <p:nvSpPr>
          <p:cNvPr id="98334" name="Line 30"/>
          <p:cNvSpPr>
            <a:spLocks noChangeShapeType="1"/>
          </p:cNvSpPr>
          <p:nvPr/>
        </p:nvSpPr>
        <p:spPr bwMode="auto">
          <a:xfrm>
            <a:off x="2987675" y="4149725"/>
            <a:ext cx="288925" cy="1584325"/>
          </a:xfrm>
          <a:prstGeom prst="line">
            <a:avLst/>
          </a:prstGeom>
          <a:noFill/>
          <a:ln w="31750">
            <a:solidFill>
              <a:srgbClr val="339933"/>
            </a:solidFill>
            <a:round/>
            <a:headEnd/>
            <a:tailEnd/>
          </a:ln>
        </p:spPr>
        <p:txBody>
          <a:bodyPr/>
          <a:lstStyle/>
          <a:p>
            <a:endParaRPr lang="en-GB"/>
          </a:p>
        </p:txBody>
      </p:sp>
      <p:sp>
        <p:nvSpPr>
          <p:cNvPr id="98335" name="Text Box 31"/>
          <p:cNvSpPr txBox="1">
            <a:spLocks noChangeArrowheads="1"/>
          </p:cNvSpPr>
          <p:nvPr/>
        </p:nvSpPr>
        <p:spPr bwMode="auto">
          <a:xfrm rot="4862602">
            <a:off x="2371725" y="4760913"/>
            <a:ext cx="1584325" cy="647700"/>
          </a:xfrm>
          <a:prstGeom prst="rect">
            <a:avLst/>
          </a:prstGeom>
          <a:noFill/>
          <a:ln w="9525">
            <a:noFill/>
            <a:miter lim="800000"/>
            <a:headEnd/>
            <a:tailEnd/>
          </a:ln>
        </p:spPr>
        <p:txBody>
          <a:bodyPr>
            <a:spAutoFit/>
          </a:bodyPr>
          <a:lstStyle/>
          <a:p>
            <a:pPr eaLnBrk="0" hangingPunct="0">
              <a:spcBef>
                <a:spcPct val="50000"/>
              </a:spcBef>
            </a:pPr>
            <a:r>
              <a:rPr lang="en-GB" sz="1800">
                <a:solidFill>
                  <a:srgbClr val="FFFF99"/>
                </a:solidFill>
                <a:latin typeface="Arial" charset="0"/>
              </a:rPr>
              <a:t>or graphs &amp; diagrams</a:t>
            </a:r>
          </a:p>
        </p:txBody>
      </p:sp>
      <p:sp>
        <p:nvSpPr>
          <p:cNvPr id="98336" name="Text Box 32"/>
          <p:cNvSpPr txBox="1">
            <a:spLocks noChangeArrowheads="1"/>
          </p:cNvSpPr>
          <p:nvPr/>
        </p:nvSpPr>
        <p:spPr bwMode="auto">
          <a:xfrm rot="2771837">
            <a:off x="176212" y="1196976"/>
            <a:ext cx="2232025" cy="647700"/>
          </a:xfrm>
          <a:prstGeom prst="rect">
            <a:avLst/>
          </a:prstGeom>
          <a:noFill/>
          <a:ln w="9525">
            <a:noFill/>
            <a:miter lim="800000"/>
            <a:headEnd/>
            <a:tailEnd/>
          </a:ln>
        </p:spPr>
        <p:txBody>
          <a:bodyPr>
            <a:spAutoFit/>
          </a:bodyPr>
          <a:lstStyle/>
          <a:p>
            <a:pPr eaLnBrk="0" hangingPunct="0">
              <a:spcBef>
                <a:spcPct val="50000"/>
              </a:spcBef>
            </a:pPr>
            <a:r>
              <a:rPr lang="en-GB" sz="1800">
                <a:solidFill>
                  <a:srgbClr val="FFFF99"/>
                </a:solidFill>
                <a:latin typeface="Arial" charset="0"/>
              </a:rPr>
              <a:t>within pictures – if you’re artistic!</a:t>
            </a:r>
          </a:p>
        </p:txBody>
      </p:sp>
      <p:sp>
        <p:nvSpPr>
          <p:cNvPr id="98337" name="Line 33"/>
          <p:cNvSpPr>
            <a:spLocks noChangeShapeType="1"/>
          </p:cNvSpPr>
          <p:nvPr/>
        </p:nvSpPr>
        <p:spPr bwMode="auto">
          <a:xfrm>
            <a:off x="5364163" y="3141663"/>
            <a:ext cx="1008062" cy="647700"/>
          </a:xfrm>
          <a:prstGeom prst="line">
            <a:avLst/>
          </a:prstGeom>
          <a:noFill/>
          <a:ln w="31750">
            <a:solidFill>
              <a:srgbClr val="FFCC00"/>
            </a:solidFill>
            <a:round/>
            <a:headEnd/>
            <a:tailEnd/>
          </a:ln>
        </p:spPr>
        <p:txBody>
          <a:bodyPr/>
          <a:lstStyle/>
          <a:p>
            <a:endParaRPr lang="en-GB"/>
          </a:p>
        </p:txBody>
      </p:sp>
      <p:sp>
        <p:nvSpPr>
          <p:cNvPr id="98338" name="Text Box 34"/>
          <p:cNvSpPr txBox="1">
            <a:spLocks noChangeArrowheads="1"/>
          </p:cNvSpPr>
          <p:nvPr/>
        </p:nvSpPr>
        <p:spPr bwMode="auto">
          <a:xfrm rot="2070512">
            <a:off x="5292725" y="3186113"/>
            <a:ext cx="1511300" cy="368300"/>
          </a:xfrm>
          <a:prstGeom prst="rect">
            <a:avLst/>
          </a:prstGeom>
          <a:noFill/>
          <a:ln w="9525">
            <a:noFill/>
            <a:miter lim="800000"/>
            <a:headEnd/>
            <a:tailEnd/>
          </a:ln>
        </p:spPr>
        <p:txBody>
          <a:bodyPr>
            <a:spAutoFit/>
          </a:bodyPr>
          <a:lstStyle/>
          <a:p>
            <a:pPr eaLnBrk="0" hangingPunct="0">
              <a:spcBef>
                <a:spcPct val="50000"/>
              </a:spcBef>
            </a:pPr>
            <a:r>
              <a:rPr lang="en-GB" sz="1800" b="1">
                <a:solidFill>
                  <a:srgbClr val="FFCC00"/>
                </a:solidFill>
                <a:latin typeface="Arial" charset="0"/>
              </a:rPr>
              <a:t>Wording</a:t>
            </a:r>
          </a:p>
        </p:txBody>
      </p:sp>
      <p:sp>
        <p:nvSpPr>
          <p:cNvPr id="98339" name="Line 35"/>
          <p:cNvSpPr>
            <a:spLocks noChangeShapeType="1"/>
          </p:cNvSpPr>
          <p:nvPr/>
        </p:nvSpPr>
        <p:spPr bwMode="auto">
          <a:xfrm>
            <a:off x="6372225" y="3789363"/>
            <a:ext cx="1512888" cy="0"/>
          </a:xfrm>
          <a:prstGeom prst="line">
            <a:avLst/>
          </a:prstGeom>
          <a:noFill/>
          <a:ln w="31750">
            <a:solidFill>
              <a:srgbClr val="FFCC00"/>
            </a:solidFill>
            <a:round/>
            <a:headEnd/>
            <a:tailEnd/>
          </a:ln>
        </p:spPr>
        <p:txBody>
          <a:bodyPr/>
          <a:lstStyle/>
          <a:p>
            <a:endParaRPr lang="en-GB"/>
          </a:p>
        </p:txBody>
      </p:sp>
      <p:sp>
        <p:nvSpPr>
          <p:cNvPr id="98340" name="Text Box 36"/>
          <p:cNvSpPr txBox="1">
            <a:spLocks noChangeArrowheads="1"/>
          </p:cNvSpPr>
          <p:nvPr/>
        </p:nvSpPr>
        <p:spPr bwMode="auto">
          <a:xfrm>
            <a:off x="6916738" y="3429000"/>
            <a:ext cx="1584325" cy="369888"/>
          </a:xfrm>
          <a:prstGeom prst="rect">
            <a:avLst/>
          </a:prstGeom>
          <a:noFill/>
          <a:ln w="9525">
            <a:noFill/>
            <a:miter lim="800000"/>
            <a:headEnd/>
            <a:tailEnd/>
          </a:ln>
        </p:spPr>
        <p:txBody>
          <a:bodyPr>
            <a:spAutoFit/>
          </a:bodyPr>
          <a:lstStyle/>
          <a:p>
            <a:pPr eaLnBrk="0" hangingPunct="0">
              <a:spcBef>
                <a:spcPct val="50000"/>
              </a:spcBef>
            </a:pPr>
            <a:r>
              <a:rPr lang="en-GB" sz="1800">
                <a:solidFill>
                  <a:srgbClr val="FFFF99"/>
                </a:solidFill>
                <a:latin typeface="Arial" charset="0"/>
              </a:rPr>
              <a:t>succinct</a:t>
            </a:r>
          </a:p>
        </p:txBody>
      </p:sp>
      <p:sp>
        <p:nvSpPr>
          <p:cNvPr id="98341" name="Line 37"/>
          <p:cNvSpPr>
            <a:spLocks noChangeShapeType="1"/>
          </p:cNvSpPr>
          <p:nvPr/>
        </p:nvSpPr>
        <p:spPr bwMode="auto">
          <a:xfrm>
            <a:off x="6372225" y="3789363"/>
            <a:ext cx="2520950" cy="1295400"/>
          </a:xfrm>
          <a:prstGeom prst="line">
            <a:avLst/>
          </a:prstGeom>
          <a:noFill/>
          <a:ln w="31750">
            <a:solidFill>
              <a:srgbClr val="FFCC00"/>
            </a:solidFill>
            <a:round/>
            <a:headEnd/>
            <a:tailEnd/>
          </a:ln>
        </p:spPr>
        <p:txBody>
          <a:bodyPr/>
          <a:lstStyle/>
          <a:p>
            <a:endParaRPr lang="en-GB"/>
          </a:p>
        </p:txBody>
      </p:sp>
      <p:sp>
        <p:nvSpPr>
          <p:cNvPr id="98342" name="Text Box 38"/>
          <p:cNvSpPr txBox="1">
            <a:spLocks noChangeArrowheads="1"/>
          </p:cNvSpPr>
          <p:nvPr/>
        </p:nvSpPr>
        <p:spPr bwMode="auto">
          <a:xfrm rot="1596992">
            <a:off x="6551613" y="4219575"/>
            <a:ext cx="2592387" cy="369888"/>
          </a:xfrm>
          <a:prstGeom prst="rect">
            <a:avLst/>
          </a:prstGeom>
          <a:noFill/>
          <a:ln w="9525">
            <a:noFill/>
            <a:miter lim="800000"/>
            <a:headEnd/>
            <a:tailEnd/>
          </a:ln>
        </p:spPr>
        <p:txBody>
          <a:bodyPr>
            <a:spAutoFit/>
          </a:bodyPr>
          <a:lstStyle/>
          <a:p>
            <a:pPr eaLnBrk="0" hangingPunct="0">
              <a:spcBef>
                <a:spcPct val="50000"/>
              </a:spcBef>
            </a:pPr>
            <a:r>
              <a:rPr lang="en-GB" sz="1800">
                <a:solidFill>
                  <a:srgbClr val="FFFF99"/>
                </a:solidFill>
                <a:latin typeface="Arial" charset="0"/>
              </a:rPr>
              <a:t>develop own shorthand</a:t>
            </a:r>
          </a:p>
        </p:txBody>
      </p:sp>
      <p:sp>
        <p:nvSpPr>
          <p:cNvPr id="98343" name="Line 39"/>
          <p:cNvSpPr>
            <a:spLocks noChangeShapeType="1"/>
          </p:cNvSpPr>
          <p:nvPr/>
        </p:nvSpPr>
        <p:spPr bwMode="auto">
          <a:xfrm flipH="1">
            <a:off x="7885113" y="5084763"/>
            <a:ext cx="1008062" cy="1584325"/>
          </a:xfrm>
          <a:prstGeom prst="line">
            <a:avLst/>
          </a:prstGeom>
          <a:noFill/>
          <a:ln w="31750">
            <a:solidFill>
              <a:srgbClr val="FFCC00"/>
            </a:solidFill>
            <a:round/>
            <a:headEnd/>
            <a:tailEnd/>
          </a:ln>
        </p:spPr>
        <p:txBody>
          <a:bodyPr/>
          <a:lstStyle/>
          <a:p>
            <a:endParaRPr lang="en-GB"/>
          </a:p>
        </p:txBody>
      </p:sp>
      <p:sp>
        <p:nvSpPr>
          <p:cNvPr id="98344" name="Text Box 40"/>
          <p:cNvSpPr txBox="1">
            <a:spLocks noChangeArrowheads="1"/>
          </p:cNvSpPr>
          <p:nvPr/>
        </p:nvSpPr>
        <p:spPr bwMode="auto">
          <a:xfrm rot="-3434008">
            <a:off x="7636668" y="5609432"/>
            <a:ext cx="1439863" cy="647700"/>
          </a:xfrm>
          <a:prstGeom prst="rect">
            <a:avLst/>
          </a:prstGeom>
          <a:noFill/>
          <a:ln w="9525">
            <a:noFill/>
            <a:miter lim="800000"/>
            <a:headEnd/>
            <a:tailEnd/>
          </a:ln>
        </p:spPr>
        <p:txBody>
          <a:bodyPr>
            <a:spAutoFit/>
          </a:bodyPr>
          <a:lstStyle/>
          <a:p>
            <a:pPr eaLnBrk="0" hangingPunct="0">
              <a:spcBef>
                <a:spcPct val="20000"/>
              </a:spcBef>
            </a:pPr>
            <a:r>
              <a:rPr lang="en-GB" sz="1800">
                <a:solidFill>
                  <a:srgbClr val="FFFF99"/>
                </a:solidFill>
                <a:latin typeface="Arial" charset="0"/>
              </a:rPr>
              <a:t>+ positives  - negatives</a:t>
            </a:r>
          </a:p>
        </p:txBody>
      </p:sp>
      <p:sp>
        <p:nvSpPr>
          <p:cNvPr id="98345" name="Line 41"/>
          <p:cNvSpPr>
            <a:spLocks noChangeShapeType="1"/>
          </p:cNvSpPr>
          <p:nvPr/>
        </p:nvSpPr>
        <p:spPr bwMode="auto">
          <a:xfrm>
            <a:off x="6372225" y="3789363"/>
            <a:ext cx="1079500" cy="1871662"/>
          </a:xfrm>
          <a:prstGeom prst="line">
            <a:avLst/>
          </a:prstGeom>
          <a:noFill/>
          <a:ln w="31750">
            <a:solidFill>
              <a:srgbClr val="FFCC00"/>
            </a:solidFill>
            <a:round/>
            <a:headEnd/>
            <a:tailEnd/>
          </a:ln>
        </p:spPr>
        <p:txBody>
          <a:bodyPr/>
          <a:lstStyle/>
          <a:p>
            <a:endParaRPr lang="en-GB"/>
          </a:p>
        </p:txBody>
      </p:sp>
      <p:sp>
        <p:nvSpPr>
          <p:cNvPr id="98346" name="Text Box 42"/>
          <p:cNvSpPr txBox="1">
            <a:spLocks noChangeArrowheads="1"/>
          </p:cNvSpPr>
          <p:nvPr/>
        </p:nvSpPr>
        <p:spPr bwMode="auto">
          <a:xfrm rot="3598780">
            <a:off x="6231731" y="4575969"/>
            <a:ext cx="1800225" cy="369888"/>
          </a:xfrm>
          <a:prstGeom prst="rect">
            <a:avLst/>
          </a:prstGeom>
          <a:noFill/>
          <a:ln w="9525">
            <a:noFill/>
            <a:miter lim="800000"/>
            <a:headEnd/>
            <a:tailEnd/>
          </a:ln>
        </p:spPr>
        <p:txBody>
          <a:bodyPr>
            <a:spAutoFit/>
          </a:bodyPr>
          <a:lstStyle/>
          <a:p>
            <a:pPr eaLnBrk="0" hangingPunct="0">
              <a:spcBef>
                <a:spcPct val="50000"/>
              </a:spcBef>
            </a:pPr>
            <a:r>
              <a:rPr lang="en-GB" sz="1800">
                <a:solidFill>
                  <a:srgbClr val="FFFF99"/>
                </a:solidFill>
                <a:latin typeface="Arial" charset="0"/>
              </a:rPr>
              <a:t>trigger words</a:t>
            </a:r>
          </a:p>
        </p:txBody>
      </p:sp>
      <p:sp>
        <p:nvSpPr>
          <p:cNvPr id="98347" name="Line 43"/>
          <p:cNvSpPr>
            <a:spLocks noChangeShapeType="1"/>
          </p:cNvSpPr>
          <p:nvPr/>
        </p:nvSpPr>
        <p:spPr bwMode="auto">
          <a:xfrm>
            <a:off x="3563938" y="1916113"/>
            <a:ext cx="792162" cy="865187"/>
          </a:xfrm>
          <a:prstGeom prst="line">
            <a:avLst/>
          </a:prstGeom>
          <a:noFill/>
          <a:ln w="31750">
            <a:solidFill>
              <a:srgbClr val="C00000"/>
            </a:solidFill>
            <a:round/>
            <a:headEnd/>
            <a:tailEnd/>
          </a:ln>
        </p:spPr>
        <p:txBody>
          <a:bodyPr/>
          <a:lstStyle/>
          <a:p>
            <a:endParaRPr lang="en-GB"/>
          </a:p>
        </p:txBody>
      </p:sp>
      <p:sp>
        <p:nvSpPr>
          <p:cNvPr id="98348" name="Text Box 44"/>
          <p:cNvSpPr txBox="1">
            <a:spLocks noChangeArrowheads="1"/>
          </p:cNvSpPr>
          <p:nvPr/>
        </p:nvSpPr>
        <p:spPr bwMode="auto">
          <a:xfrm rot="2687713">
            <a:off x="3582988" y="2058988"/>
            <a:ext cx="1039812" cy="369887"/>
          </a:xfrm>
          <a:prstGeom prst="rect">
            <a:avLst/>
          </a:prstGeom>
          <a:noFill/>
          <a:ln w="9525">
            <a:noFill/>
            <a:miter lim="800000"/>
            <a:headEnd/>
            <a:tailEnd/>
          </a:ln>
        </p:spPr>
        <p:txBody>
          <a:bodyPr>
            <a:spAutoFit/>
          </a:bodyPr>
          <a:lstStyle/>
          <a:p>
            <a:pPr eaLnBrk="0" hangingPunct="0">
              <a:spcBef>
                <a:spcPct val="50000"/>
              </a:spcBef>
            </a:pPr>
            <a:r>
              <a:rPr lang="en-GB" sz="1800" b="1">
                <a:solidFill>
                  <a:srgbClr val="C00000"/>
                </a:solidFill>
                <a:latin typeface="Arial" charset="0"/>
              </a:rPr>
              <a:t>Uses</a:t>
            </a:r>
          </a:p>
        </p:txBody>
      </p:sp>
      <p:sp>
        <p:nvSpPr>
          <p:cNvPr id="98349" name="Line 45"/>
          <p:cNvSpPr>
            <a:spLocks noChangeShapeType="1"/>
          </p:cNvSpPr>
          <p:nvPr/>
        </p:nvSpPr>
        <p:spPr bwMode="auto">
          <a:xfrm flipV="1">
            <a:off x="3563938" y="908050"/>
            <a:ext cx="1368425" cy="1008063"/>
          </a:xfrm>
          <a:prstGeom prst="line">
            <a:avLst/>
          </a:prstGeom>
          <a:noFill/>
          <a:ln w="31750">
            <a:solidFill>
              <a:srgbClr val="C00000"/>
            </a:solidFill>
            <a:round/>
            <a:headEnd/>
            <a:tailEnd/>
          </a:ln>
        </p:spPr>
        <p:txBody>
          <a:bodyPr/>
          <a:lstStyle/>
          <a:p>
            <a:endParaRPr lang="en-GB"/>
          </a:p>
        </p:txBody>
      </p:sp>
      <p:sp>
        <p:nvSpPr>
          <p:cNvPr id="98350" name="Text Box 46"/>
          <p:cNvSpPr txBox="1">
            <a:spLocks noChangeArrowheads="1"/>
          </p:cNvSpPr>
          <p:nvPr/>
        </p:nvSpPr>
        <p:spPr bwMode="auto">
          <a:xfrm rot="-2307223">
            <a:off x="3635375" y="1050925"/>
            <a:ext cx="1081088" cy="369888"/>
          </a:xfrm>
          <a:prstGeom prst="rect">
            <a:avLst/>
          </a:prstGeom>
          <a:noFill/>
          <a:ln w="9525">
            <a:noFill/>
            <a:miter lim="800000"/>
            <a:headEnd/>
            <a:tailEnd/>
          </a:ln>
        </p:spPr>
        <p:txBody>
          <a:bodyPr>
            <a:spAutoFit/>
          </a:bodyPr>
          <a:lstStyle/>
          <a:p>
            <a:pPr eaLnBrk="0" hangingPunct="0">
              <a:spcBef>
                <a:spcPct val="50000"/>
              </a:spcBef>
            </a:pPr>
            <a:r>
              <a:rPr lang="en-GB" sz="1800">
                <a:solidFill>
                  <a:srgbClr val="FFFF99"/>
                </a:solidFill>
                <a:latin typeface="Arial" charset="0"/>
              </a:rPr>
              <a:t>reading</a:t>
            </a:r>
          </a:p>
        </p:txBody>
      </p:sp>
      <p:sp>
        <p:nvSpPr>
          <p:cNvPr id="98351" name="Line 47"/>
          <p:cNvSpPr>
            <a:spLocks noChangeShapeType="1"/>
          </p:cNvSpPr>
          <p:nvPr/>
        </p:nvSpPr>
        <p:spPr bwMode="auto">
          <a:xfrm flipH="1" flipV="1">
            <a:off x="2843213" y="692150"/>
            <a:ext cx="720725" cy="1223963"/>
          </a:xfrm>
          <a:prstGeom prst="line">
            <a:avLst/>
          </a:prstGeom>
          <a:noFill/>
          <a:ln w="31750">
            <a:solidFill>
              <a:srgbClr val="C00000"/>
            </a:solidFill>
            <a:round/>
            <a:headEnd/>
            <a:tailEnd/>
          </a:ln>
        </p:spPr>
        <p:txBody>
          <a:bodyPr/>
          <a:lstStyle/>
          <a:p>
            <a:endParaRPr lang="en-GB"/>
          </a:p>
        </p:txBody>
      </p:sp>
      <p:sp>
        <p:nvSpPr>
          <p:cNvPr id="98352" name="Text Box 48"/>
          <p:cNvSpPr txBox="1">
            <a:spLocks noChangeArrowheads="1"/>
          </p:cNvSpPr>
          <p:nvPr/>
        </p:nvSpPr>
        <p:spPr bwMode="auto">
          <a:xfrm rot="3328927">
            <a:off x="2630488" y="1047750"/>
            <a:ext cx="1512888" cy="369887"/>
          </a:xfrm>
          <a:prstGeom prst="rect">
            <a:avLst/>
          </a:prstGeom>
          <a:noFill/>
          <a:ln w="9525">
            <a:noFill/>
            <a:miter lim="800000"/>
            <a:headEnd/>
            <a:tailEnd/>
          </a:ln>
        </p:spPr>
        <p:txBody>
          <a:bodyPr>
            <a:spAutoFit/>
          </a:bodyPr>
          <a:lstStyle/>
          <a:p>
            <a:pPr eaLnBrk="0" hangingPunct="0">
              <a:spcBef>
                <a:spcPct val="50000"/>
              </a:spcBef>
            </a:pPr>
            <a:r>
              <a:rPr lang="en-GB" sz="1800">
                <a:solidFill>
                  <a:srgbClr val="FFFF99"/>
                </a:solidFill>
                <a:latin typeface="Arial" charset="0"/>
              </a:rPr>
              <a:t>in lectures</a:t>
            </a:r>
          </a:p>
        </p:txBody>
      </p:sp>
      <p:sp>
        <p:nvSpPr>
          <p:cNvPr id="98353" name="Line 49"/>
          <p:cNvSpPr>
            <a:spLocks noChangeShapeType="1"/>
          </p:cNvSpPr>
          <p:nvPr/>
        </p:nvSpPr>
        <p:spPr bwMode="auto">
          <a:xfrm flipH="1" flipV="1">
            <a:off x="2000250" y="857250"/>
            <a:ext cx="1563688" cy="1058863"/>
          </a:xfrm>
          <a:prstGeom prst="line">
            <a:avLst/>
          </a:prstGeom>
          <a:noFill/>
          <a:ln w="31750">
            <a:solidFill>
              <a:srgbClr val="C00000"/>
            </a:solidFill>
            <a:round/>
            <a:headEnd/>
            <a:tailEnd/>
          </a:ln>
        </p:spPr>
        <p:txBody>
          <a:bodyPr/>
          <a:lstStyle/>
          <a:p>
            <a:endParaRPr lang="en-GB"/>
          </a:p>
        </p:txBody>
      </p:sp>
      <p:sp>
        <p:nvSpPr>
          <p:cNvPr id="98354" name="Text Box 50"/>
          <p:cNvSpPr txBox="1">
            <a:spLocks noChangeArrowheads="1"/>
          </p:cNvSpPr>
          <p:nvPr/>
        </p:nvSpPr>
        <p:spPr bwMode="auto">
          <a:xfrm rot="2031674">
            <a:off x="2309813" y="1082675"/>
            <a:ext cx="1008062" cy="369888"/>
          </a:xfrm>
          <a:prstGeom prst="rect">
            <a:avLst/>
          </a:prstGeom>
          <a:noFill/>
          <a:ln w="9525">
            <a:noFill/>
            <a:miter lim="800000"/>
            <a:headEnd/>
            <a:tailEnd/>
          </a:ln>
        </p:spPr>
        <p:txBody>
          <a:bodyPr>
            <a:spAutoFit/>
          </a:bodyPr>
          <a:lstStyle/>
          <a:p>
            <a:pPr eaLnBrk="0" hangingPunct="0">
              <a:spcBef>
                <a:spcPct val="50000"/>
              </a:spcBef>
            </a:pPr>
            <a:r>
              <a:rPr lang="en-GB" sz="1800">
                <a:solidFill>
                  <a:srgbClr val="FFFF99"/>
                </a:solidFill>
                <a:latin typeface="Arial" charset="0"/>
              </a:rPr>
              <a:t>revision</a:t>
            </a:r>
          </a:p>
        </p:txBody>
      </p:sp>
      <p:sp>
        <p:nvSpPr>
          <p:cNvPr id="98355" name="Line 51"/>
          <p:cNvSpPr>
            <a:spLocks noChangeShapeType="1"/>
          </p:cNvSpPr>
          <p:nvPr/>
        </p:nvSpPr>
        <p:spPr bwMode="auto">
          <a:xfrm flipH="1" flipV="1">
            <a:off x="468313" y="333375"/>
            <a:ext cx="2374900" cy="358775"/>
          </a:xfrm>
          <a:prstGeom prst="line">
            <a:avLst/>
          </a:prstGeom>
          <a:noFill/>
          <a:ln w="31750">
            <a:solidFill>
              <a:srgbClr val="C00000"/>
            </a:solidFill>
            <a:round/>
            <a:headEnd/>
            <a:tailEnd/>
          </a:ln>
        </p:spPr>
        <p:txBody>
          <a:bodyPr/>
          <a:lstStyle/>
          <a:p>
            <a:endParaRPr lang="en-GB"/>
          </a:p>
        </p:txBody>
      </p:sp>
      <p:sp>
        <p:nvSpPr>
          <p:cNvPr id="98356" name="Text Box 52"/>
          <p:cNvSpPr txBox="1">
            <a:spLocks noChangeArrowheads="1"/>
          </p:cNvSpPr>
          <p:nvPr/>
        </p:nvSpPr>
        <p:spPr bwMode="auto">
          <a:xfrm rot="507769">
            <a:off x="755650" y="258763"/>
            <a:ext cx="2449513" cy="369887"/>
          </a:xfrm>
          <a:prstGeom prst="rect">
            <a:avLst/>
          </a:prstGeom>
          <a:noFill/>
          <a:ln w="9525">
            <a:noFill/>
            <a:miter lim="800000"/>
            <a:headEnd/>
            <a:tailEnd/>
          </a:ln>
        </p:spPr>
        <p:txBody>
          <a:bodyPr>
            <a:spAutoFit/>
          </a:bodyPr>
          <a:lstStyle/>
          <a:p>
            <a:pPr eaLnBrk="0" hangingPunct="0">
              <a:spcBef>
                <a:spcPct val="50000"/>
              </a:spcBef>
            </a:pPr>
            <a:r>
              <a:rPr lang="en-GB" sz="1800">
                <a:solidFill>
                  <a:srgbClr val="FFFF99"/>
                </a:solidFill>
                <a:latin typeface="Arial" charset="0"/>
              </a:rPr>
              <a:t>only after practice!</a:t>
            </a:r>
          </a:p>
        </p:txBody>
      </p:sp>
      <p:sp>
        <p:nvSpPr>
          <p:cNvPr id="98357" name="Line 53"/>
          <p:cNvSpPr>
            <a:spLocks noChangeShapeType="1"/>
          </p:cNvSpPr>
          <p:nvPr/>
        </p:nvSpPr>
        <p:spPr bwMode="auto">
          <a:xfrm>
            <a:off x="4787900" y="3213100"/>
            <a:ext cx="504825" cy="1584325"/>
          </a:xfrm>
          <a:prstGeom prst="line">
            <a:avLst/>
          </a:prstGeom>
          <a:noFill/>
          <a:ln w="31750">
            <a:solidFill>
              <a:srgbClr val="FF6699"/>
            </a:solidFill>
            <a:round/>
            <a:headEnd/>
            <a:tailEnd/>
          </a:ln>
        </p:spPr>
        <p:txBody>
          <a:bodyPr/>
          <a:lstStyle/>
          <a:p>
            <a:endParaRPr lang="en-GB"/>
          </a:p>
        </p:txBody>
      </p:sp>
      <p:sp>
        <p:nvSpPr>
          <p:cNvPr id="98358" name="Text Box 54"/>
          <p:cNvSpPr txBox="1">
            <a:spLocks noChangeArrowheads="1"/>
          </p:cNvSpPr>
          <p:nvPr/>
        </p:nvSpPr>
        <p:spPr bwMode="auto">
          <a:xfrm rot="4431746">
            <a:off x="4784725" y="3905250"/>
            <a:ext cx="863600" cy="368300"/>
          </a:xfrm>
          <a:prstGeom prst="rect">
            <a:avLst/>
          </a:prstGeom>
          <a:noFill/>
          <a:ln w="9525">
            <a:noFill/>
            <a:miter lim="800000"/>
            <a:headEnd/>
            <a:tailEnd/>
          </a:ln>
        </p:spPr>
        <p:txBody>
          <a:bodyPr>
            <a:spAutoFit/>
          </a:bodyPr>
          <a:lstStyle/>
          <a:p>
            <a:pPr eaLnBrk="0" hangingPunct="0">
              <a:spcBef>
                <a:spcPct val="50000"/>
              </a:spcBef>
            </a:pPr>
            <a:r>
              <a:rPr lang="en-GB" sz="1800" b="1">
                <a:solidFill>
                  <a:srgbClr val="FF6699"/>
                </a:solidFill>
                <a:latin typeface="Arial" charset="0"/>
              </a:rPr>
              <a:t>Tips</a:t>
            </a:r>
          </a:p>
        </p:txBody>
      </p:sp>
      <p:sp>
        <p:nvSpPr>
          <p:cNvPr id="98359" name="Line 55"/>
          <p:cNvSpPr>
            <a:spLocks noChangeShapeType="1"/>
          </p:cNvSpPr>
          <p:nvPr/>
        </p:nvSpPr>
        <p:spPr bwMode="auto">
          <a:xfrm flipH="1">
            <a:off x="4284663" y="4797425"/>
            <a:ext cx="1008062" cy="1008063"/>
          </a:xfrm>
          <a:prstGeom prst="line">
            <a:avLst/>
          </a:prstGeom>
          <a:noFill/>
          <a:ln w="31750">
            <a:solidFill>
              <a:srgbClr val="FF6699"/>
            </a:solidFill>
            <a:round/>
            <a:headEnd/>
            <a:tailEnd/>
          </a:ln>
        </p:spPr>
        <p:txBody>
          <a:bodyPr/>
          <a:lstStyle/>
          <a:p>
            <a:endParaRPr lang="en-GB"/>
          </a:p>
        </p:txBody>
      </p:sp>
      <p:sp>
        <p:nvSpPr>
          <p:cNvPr id="98360" name="Text Box 56"/>
          <p:cNvSpPr txBox="1">
            <a:spLocks noChangeArrowheads="1"/>
          </p:cNvSpPr>
          <p:nvPr/>
        </p:nvSpPr>
        <p:spPr bwMode="auto">
          <a:xfrm rot="-2726390">
            <a:off x="3855244" y="5009356"/>
            <a:ext cx="1657350" cy="369888"/>
          </a:xfrm>
          <a:prstGeom prst="rect">
            <a:avLst/>
          </a:prstGeom>
          <a:noFill/>
          <a:ln w="9525">
            <a:noFill/>
            <a:miter lim="800000"/>
            <a:headEnd/>
            <a:tailEnd/>
          </a:ln>
        </p:spPr>
        <p:txBody>
          <a:bodyPr>
            <a:spAutoFit/>
          </a:bodyPr>
          <a:lstStyle/>
          <a:p>
            <a:pPr eaLnBrk="0" hangingPunct="0">
              <a:spcBef>
                <a:spcPct val="50000"/>
              </a:spcBef>
            </a:pPr>
            <a:r>
              <a:rPr lang="en-GB" sz="1800">
                <a:solidFill>
                  <a:srgbClr val="FFFF99"/>
                </a:solidFill>
                <a:latin typeface="Arial" charset="0"/>
              </a:rPr>
              <a:t>on plain paper</a:t>
            </a:r>
          </a:p>
        </p:txBody>
      </p:sp>
      <p:sp>
        <p:nvSpPr>
          <p:cNvPr id="98361" name="Line 57"/>
          <p:cNvSpPr>
            <a:spLocks noChangeShapeType="1"/>
          </p:cNvSpPr>
          <p:nvPr/>
        </p:nvSpPr>
        <p:spPr bwMode="auto">
          <a:xfrm flipH="1">
            <a:off x="2195513" y="5805488"/>
            <a:ext cx="2089150" cy="576262"/>
          </a:xfrm>
          <a:prstGeom prst="line">
            <a:avLst/>
          </a:prstGeom>
          <a:noFill/>
          <a:ln w="31750">
            <a:solidFill>
              <a:srgbClr val="FF6699"/>
            </a:solidFill>
            <a:round/>
            <a:headEnd/>
            <a:tailEnd/>
          </a:ln>
        </p:spPr>
        <p:txBody>
          <a:bodyPr/>
          <a:lstStyle/>
          <a:p>
            <a:endParaRPr lang="en-GB"/>
          </a:p>
        </p:txBody>
      </p:sp>
      <p:sp>
        <p:nvSpPr>
          <p:cNvPr id="98362" name="Text Box 58"/>
          <p:cNvSpPr txBox="1">
            <a:spLocks noChangeArrowheads="1"/>
          </p:cNvSpPr>
          <p:nvPr/>
        </p:nvSpPr>
        <p:spPr bwMode="auto">
          <a:xfrm rot="-892097">
            <a:off x="2195513" y="5803900"/>
            <a:ext cx="1584325" cy="369888"/>
          </a:xfrm>
          <a:prstGeom prst="rect">
            <a:avLst/>
          </a:prstGeom>
          <a:noFill/>
          <a:ln w="9525">
            <a:noFill/>
            <a:miter lim="800000"/>
            <a:headEnd/>
            <a:tailEnd/>
          </a:ln>
        </p:spPr>
        <p:txBody>
          <a:bodyPr>
            <a:spAutoFit/>
          </a:bodyPr>
          <a:lstStyle/>
          <a:p>
            <a:pPr eaLnBrk="0" hangingPunct="0">
              <a:spcBef>
                <a:spcPct val="50000"/>
              </a:spcBef>
            </a:pPr>
            <a:r>
              <a:rPr lang="en-GB" sz="1800">
                <a:solidFill>
                  <a:srgbClr val="FFFF99"/>
                </a:solidFill>
                <a:latin typeface="Arial" charset="0"/>
              </a:rPr>
              <a:t>looks neater!</a:t>
            </a:r>
          </a:p>
        </p:txBody>
      </p:sp>
      <p:sp>
        <p:nvSpPr>
          <p:cNvPr id="98363" name="Line 59"/>
          <p:cNvSpPr>
            <a:spLocks noChangeShapeType="1"/>
          </p:cNvSpPr>
          <p:nvPr/>
        </p:nvSpPr>
        <p:spPr bwMode="auto">
          <a:xfrm>
            <a:off x="5292725" y="4797425"/>
            <a:ext cx="358775" cy="1584325"/>
          </a:xfrm>
          <a:prstGeom prst="line">
            <a:avLst/>
          </a:prstGeom>
          <a:noFill/>
          <a:ln w="31750">
            <a:solidFill>
              <a:srgbClr val="FF6699"/>
            </a:solidFill>
            <a:round/>
            <a:headEnd/>
            <a:tailEnd/>
          </a:ln>
        </p:spPr>
        <p:txBody>
          <a:bodyPr/>
          <a:lstStyle/>
          <a:p>
            <a:endParaRPr lang="en-GB"/>
          </a:p>
        </p:txBody>
      </p:sp>
      <p:sp>
        <p:nvSpPr>
          <p:cNvPr id="98364" name="Text Box 60"/>
          <p:cNvSpPr txBox="1">
            <a:spLocks noChangeArrowheads="1"/>
          </p:cNvSpPr>
          <p:nvPr/>
        </p:nvSpPr>
        <p:spPr bwMode="auto">
          <a:xfrm rot="4688759">
            <a:off x="4605338" y="5408613"/>
            <a:ext cx="1727200" cy="647700"/>
          </a:xfrm>
          <a:prstGeom prst="rect">
            <a:avLst/>
          </a:prstGeom>
          <a:noFill/>
          <a:ln w="9525">
            <a:noFill/>
            <a:miter lim="800000"/>
            <a:headEnd/>
            <a:tailEnd/>
          </a:ln>
        </p:spPr>
        <p:txBody>
          <a:bodyPr>
            <a:spAutoFit/>
          </a:bodyPr>
          <a:lstStyle/>
          <a:p>
            <a:pPr eaLnBrk="0" hangingPunct="0">
              <a:spcBef>
                <a:spcPct val="50000"/>
              </a:spcBef>
            </a:pPr>
            <a:r>
              <a:rPr lang="en-GB" sz="1800">
                <a:solidFill>
                  <a:srgbClr val="FFFF99"/>
                </a:solidFill>
                <a:latin typeface="Arial" charset="0"/>
              </a:rPr>
              <a:t>practice in private study</a:t>
            </a:r>
          </a:p>
        </p:txBody>
      </p:sp>
      <p:sp>
        <p:nvSpPr>
          <p:cNvPr id="98365" name="Line 61"/>
          <p:cNvSpPr>
            <a:spLocks noChangeShapeType="1"/>
          </p:cNvSpPr>
          <p:nvPr/>
        </p:nvSpPr>
        <p:spPr bwMode="auto">
          <a:xfrm flipH="1">
            <a:off x="2643188" y="6381750"/>
            <a:ext cx="3008312" cy="190500"/>
          </a:xfrm>
          <a:prstGeom prst="line">
            <a:avLst/>
          </a:prstGeom>
          <a:noFill/>
          <a:ln w="31750">
            <a:solidFill>
              <a:srgbClr val="FF6699"/>
            </a:solidFill>
            <a:round/>
            <a:headEnd/>
            <a:tailEnd/>
          </a:ln>
        </p:spPr>
        <p:txBody>
          <a:bodyPr/>
          <a:lstStyle/>
          <a:p>
            <a:endParaRPr lang="en-GB"/>
          </a:p>
        </p:txBody>
      </p:sp>
      <p:sp>
        <p:nvSpPr>
          <p:cNvPr id="98366" name="Text Box 62"/>
          <p:cNvSpPr txBox="1">
            <a:spLocks noChangeArrowheads="1"/>
          </p:cNvSpPr>
          <p:nvPr/>
        </p:nvSpPr>
        <p:spPr bwMode="auto">
          <a:xfrm rot="-244346">
            <a:off x="3348038" y="6151563"/>
            <a:ext cx="1800225" cy="646112"/>
          </a:xfrm>
          <a:prstGeom prst="rect">
            <a:avLst/>
          </a:prstGeom>
          <a:noFill/>
          <a:ln w="9525">
            <a:noFill/>
            <a:miter lim="800000"/>
            <a:headEnd/>
            <a:tailEnd/>
          </a:ln>
        </p:spPr>
        <p:txBody>
          <a:bodyPr>
            <a:spAutoFit/>
          </a:bodyPr>
          <a:lstStyle/>
          <a:p>
            <a:pPr eaLnBrk="0" hangingPunct="0">
              <a:spcBef>
                <a:spcPct val="50000"/>
              </a:spcBef>
            </a:pPr>
            <a:r>
              <a:rPr lang="en-GB" sz="1800">
                <a:solidFill>
                  <a:srgbClr val="FFFF99"/>
                </a:solidFill>
                <a:latin typeface="Arial" charset="0"/>
              </a:rPr>
              <a:t>use in lectures when confident</a:t>
            </a:r>
          </a:p>
        </p:txBody>
      </p:sp>
      <p:sp>
        <p:nvSpPr>
          <p:cNvPr id="12351" name="Text Box 63"/>
          <p:cNvSpPr txBox="1">
            <a:spLocks noChangeArrowheads="1"/>
          </p:cNvSpPr>
          <p:nvPr/>
        </p:nvSpPr>
        <p:spPr bwMode="auto">
          <a:xfrm>
            <a:off x="357188" y="6072188"/>
            <a:ext cx="1368425" cy="646112"/>
          </a:xfrm>
          <a:prstGeom prst="rect">
            <a:avLst/>
          </a:prstGeom>
          <a:noFill/>
          <a:ln w="38100">
            <a:solidFill>
              <a:srgbClr val="FFFFCC"/>
            </a:solidFill>
            <a:miter lim="800000"/>
            <a:headEnd/>
            <a:tailEnd/>
          </a:ln>
        </p:spPr>
        <p:txBody>
          <a:bodyPr>
            <a:spAutoFit/>
          </a:bodyPr>
          <a:lstStyle/>
          <a:p>
            <a:pPr eaLnBrk="0" hangingPunct="0">
              <a:spcBef>
                <a:spcPct val="50000"/>
              </a:spcBef>
            </a:pPr>
            <a:r>
              <a:rPr lang="en-GB" sz="1800">
                <a:solidFill>
                  <a:srgbClr val="FFFF99"/>
                </a:solidFill>
                <a:latin typeface="Arial" charset="0"/>
              </a:rPr>
              <a:t>Example of a Mindmap</a:t>
            </a:r>
          </a:p>
        </p:txBody>
      </p:sp>
      <p:pic>
        <p:nvPicPr>
          <p:cNvPr id="98368" name="Picture 64" descr="j0287201[1]"/>
          <p:cNvPicPr>
            <a:picLocks noChangeAspect="1" noChangeArrowheads="1"/>
          </p:cNvPicPr>
          <p:nvPr/>
        </p:nvPicPr>
        <p:blipFill>
          <a:blip r:embed="rId3" cstate="print"/>
          <a:srcRect/>
          <a:stretch>
            <a:fillRect/>
          </a:stretch>
        </p:blipFill>
        <p:spPr bwMode="auto">
          <a:xfrm>
            <a:off x="5867400" y="1989138"/>
            <a:ext cx="1492250" cy="1052512"/>
          </a:xfrm>
          <a:prstGeom prst="rect">
            <a:avLst/>
          </a:prstGeom>
          <a:noFill/>
          <a:ln w="9525">
            <a:noFill/>
            <a:miter lim="800000"/>
            <a:headEnd/>
            <a:tailEnd/>
          </a:ln>
        </p:spPr>
      </p:pic>
      <p:pic>
        <p:nvPicPr>
          <p:cNvPr id="98369" name="Picture 65" descr="j0351492[1]"/>
          <p:cNvPicPr>
            <a:picLocks noChangeAspect="1" noChangeArrowheads="1"/>
          </p:cNvPicPr>
          <p:nvPr/>
        </p:nvPicPr>
        <p:blipFill>
          <a:blip r:embed="rId4" cstate="print"/>
          <a:srcRect/>
          <a:stretch>
            <a:fillRect/>
          </a:stretch>
        </p:blipFill>
        <p:spPr bwMode="auto">
          <a:xfrm>
            <a:off x="6084888" y="5300663"/>
            <a:ext cx="1619250" cy="1357312"/>
          </a:xfrm>
          <a:prstGeom prst="rect">
            <a:avLst/>
          </a:prstGeom>
          <a:noFill/>
          <a:ln w="9525">
            <a:noFill/>
            <a:miter lim="800000"/>
            <a:headEnd/>
            <a:tailEnd/>
          </a:ln>
        </p:spPr>
      </p:pic>
      <p:pic>
        <p:nvPicPr>
          <p:cNvPr id="98370" name="Picture 66" descr="j0188283[1]"/>
          <p:cNvPicPr>
            <a:picLocks noChangeAspect="1" noChangeArrowheads="1"/>
          </p:cNvPicPr>
          <p:nvPr/>
        </p:nvPicPr>
        <p:blipFill>
          <a:blip r:embed="rId5" cstate="print"/>
          <a:srcRect/>
          <a:stretch>
            <a:fillRect/>
          </a:stretch>
        </p:blipFill>
        <p:spPr bwMode="auto">
          <a:xfrm>
            <a:off x="214313" y="4289425"/>
            <a:ext cx="1160462" cy="1538288"/>
          </a:xfrm>
          <a:prstGeom prst="rect">
            <a:avLst/>
          </a:prstGeom>
          <a:noFill/>
          <a:ln w="9525">
            <a:noFill/>
            <a:miter lim="800000"/>
            <a:headEnd/>
            <a:tailEnd/>
          </a:ln>
        </p:spPr>
      </p:pic>
      <p:pic>
        <p:nvPicPr>
          <p:cNvPr id="98371" name="Picture 67" descr="j0290053[1]"/>
          <p:cNvPicPr>
            <a:picLocks noChangeAspect="1" noChangeArrowheads="1"/>
          </p:cNvPicPr>
          <p:nvPr/>
        </p:nvPicPr>
        <p:blipFill>
          <a:blip r:embed="rId6" cstate="print"/>
          <a:srcRect/>
          <a:stretch>
            <a:fillRect/>
          </a:stretch>
        </p:blipFill>
        <p:spPr bwMode="auto">
          <a:xfrm>
            <a:off x="3276600" y="117475"/>
            <a:ext cx="1357313" cy="1008063"/>
          </a:xfrm>
          <a:prstGeom prst="rect">
            <a:avLst/>
          </a:prstGeom>
          <a:noFill/>
          <a:ln w="9525">
            <a:noFill/>
            <a:miter lim="800000"/>
            <a:headEnd/>
            <a:tailEnd/>
          </a:ln>
        </p:spPr>
      </p:pic>
      <p:cxnSp>
        <p:nvCxnSpPr>
          <p:cNvPr id="69" name="Straight Connector 68"/>
          <p:cNvCxnSpPr>
            <a:stCxn id="98353" idx="0"/>
          </p:cNvCxnSpPr>
          <p:nvPr/>
        </p:nvCxnSpPr>
        <p:spPr>
          <a:xfrm rot="16200000" flipV="1">
            <a:off x="2752725" y="1104900"/>
            <a:ext cx="201613" cy="1420813"/>
          </a:xfrm>
          <a:prstGeom prst="line">
            <a:avLst/>
          </a:prstGeom>
          <a:ln w="28575">
            <a:solidFill>
              <a:srgbClr val="C00000"/>
            </a:solidFill>
          </a:ln>
        </p:spPr>
        <p:style>
          <a:lnRef idx="1">
            <a:schemeClr val="accent1"/>
          </a:lnRef>
          <a:fillRef idx="0">
            <a:schemeClr val="accent1"/>
          </a:fillRef>
          <a:effectRef idx="0">
            <a:schemeClr val="accent1"/>
          </a:effectRef>
          <a:fontRef idx="minor">
            <a:schemeClr val="tx1"/>
          </a:fontRef>
        </p:style>
      </p:cxnSp>
      <p:sp>
        <p:nvSpPr>
          <p:cNvPr id="71" name="Text Box 50"/>
          <p:cNvSpPr txBox="1">
            <a:spLocks noChangeArrowheads="1"/>
          </p:cNvSpPr>
          <p:nvPr/>
        </p:nvSpPr>
        <p:spPr bwMode="auto">
          <a:xfrm rot="568853">
            <a:off x="2068513" y="1449388"/>
            <a:ext cx="1173162" cy="646112"/>
          </a:xfrm>
          <a:prstGeom prst="rect">
            <a:avLst/>
          </a:prstGeom>
          <a:noFill/>
          <a:ln w="9525">
            <a:noFill/>
            <a:miter lim="800000"/>
            <a:headEnd/>
            <a:tailEnd/>
          </a:ln>
        </p:spPr>
        <p:txBody>
          <a:bodyPr>
            <a:spAutoFit/>
          </a:bodyPr>
          <a:lstStyle/>
          <a:p>
            <a:pPr eaLnBrk="0" hangingPunct="0">
              <a:spcBef>
                <a:spcPct val="50000"/>
              </a:spcBef>
            </a:pPr>
            <a:r>
              <a:rPr lang="en-GB" sz="1800">
                <a:solidFill>
                  <a:srgbClr val="FFFF99"/>
                </a:solidFill>
                <a:latin typeface="Arial" charset="0"/>
              </a:rPr>
              <a:t>essay planning</a:t>
            </a:r>
          </a:p>
        </p:txBody>
      </p:sp>
      <p:sp>
        <p:nvSpPr>
          <p:cNvPr id="70" name="TextBox 69"/>
          <p:cNvSpPr txBox="1">
            <a:spLocks noChangeArrowheads="1"/>
          </p:cNvSpPr>
          <p:nvPr/>
        </p:nvSpPr>
        <p:spPr bwMode="auto">
          <a:xfrm>
            <a:off x="1928813" y="2214563"/>
            <a:ext cx="357187" cy="400050"/>
          </a:xfrm>
          <a:prstGeom prst="rect">
            <a:avLst/>
          </a:prstGeom>
          <a:noFill/>
          <a:ln w="9525">
            <a:noFill/>
            <a:miter lim="800000"/>
            <a:headEnd/>
            <a:tailEnd/>
          </a:ln>
        </p:spPr>
        <p:txBody>
          <a:bodyPr>
            <a:spAutoFit/>
          </a:bodyPr>
          <a:lstStyle/>
          <a:p>
            <a:pPr eaLnBrk="0" hangingPunct="0"/>
            <a:r>
              <a:rPr lang="en-GB" sz="2000" b="1">
                <a:solidFill>
                  <a:schemeClr val="bg1"/>
                </a:solidFill>
                <a:latin typeface="Arial" charset="0"/>
              </a:rPr>
              <a:t>1</a:t>
            </a:r>
            <a:endParaRPr lang="en-GB" sz="1800" b="1">
              <a:solidFill>
                <a:schemeClr val="bg1"/>
              </a:solidFill>
              <a:latin typeface="Arial" charset="0"/>
            </a:endParaRPr>
          </a:p>
        </p:txBody>
      </p:sp>
      <p:sp>
        <p:nvSpPr>
          <p:cNvPr id="72" name="TextBox 71"/>
          <p:cNvSpPr txBox="1">
            <a:spLocks noChangeArrowheads="1"/>
          </p:cNvSpPr>
          <p:nvPr/>
        </p:nvSpPr>
        <p:spPr bwMode="auto">
          <a:xfrm>
            <a:off x="5143500" y="4357688"/>
            <a:ext cx="357188" cy="400050"/>
          </a:xfrm>
          <a:prstGeom prst="rect">
            <a:avLst/>
          </a:prstGeom>
          <a:noFill/>
          <a:ln w="9525">
            <a:noFill/>
            <a:miter lim="800000"/>
            <a:headEnd/>
            <a:tailEnd/>
          </a:ln>
        </p:spPr>
        <p:txBody>
          <a:bodyPr>
            <a:spAutoFit/>
          </a:bodyPr>
          <a:lstStyle/>
          <a:p>
            <a:pPr eaLnBrk="0" hangingPunct="0"/>
            <a:r>
              <a:rPr lang="en-GB" sz="2000" b="1">
                <a:solidFill>
                  <a:schemeClr val="bg1"/>
                </a:solidFill>
                <a:latin typeface="Arial" charset="0"/>
              </a:rPr>
              <a:t>6</a:t>
            </a:r>
            <a:endParaRPr lang="en-GB" sz="1800" b="1">
              <a:solidFill>
                <a:schemeClr val="bg1"/>
              </a:solidFill>
              <a:latin typeface="Arial" charset="0"/>
            </a:endParaRPr>
          </a:p>
        </p:txBody>
      </p:sp>
      <p:sp>
        <p:nvSpPr>
          <p:cNvPr id="73" name="TextBox 72"/>
          <p:cNvSpPr txBox="1">
            <a:spLocks noChangeArrowheads="1"/>
          </p:cNvSpPr>
          <p:nvPr/>
        </p:nvSpPr>
        <p:spPr bwMode="auto">
          <a:xfrm flipH="1">
            <a:off x="2643188" y="3929063"/>
            <a:ext cx="1000125" cy="400050"/>
          </a:xfrm>
          <a:prstGeom prst="rect">
            <a:avLst/>
          </a:prstGeom>
          <a:noFill/>
          <a:ln w="9525">
            <a:noFill/>
            <a:miter lim="800000"/>
            <a:headEnd/>
            <a:tailEnd/>
          </a:ln>
        </p:spPr>
        <p:txBody>
          <a:bodyPr>
            <a:spAutoFit/>
          </a:bodyPr>
          <a:lstStyle/>
          <a:p>
            <a:pPr eaLnBrk="0" hangingPunct="0"/>
            <a:r>
              <a:rPr lang="en-GB" sz="2000" b="1">
                <a:solidFill>
                  <a:schemeClr val="bg1"/>
                </a:solidFill>
                <a:latin typeface="Arial" charset="0"/>
              </a:rPr>
              <a:t>5</a:t>
            </a:r>
            <a:endParaRPr lang="en-GB" sz="1800" b="1">
              <a:solidFill>
                <a:schemeClr val="bg1"/>
              </a:solidFill>
              <a:latin typeface="Arial" charset="0"/>
            </a:endParaRPr>
          </a:p>
        </p:txBody>
      </p:sp>
      <p:sp>
        <p:nvSpPr>
          <p:cNvPr id="74" name="TextBox 73"/>
          <p:cNvSpPr txBox="1">
            <a:spLocks noChangeArrowheads="1"/>
          </p:cNvSpPr>
          <p:nvPr/>
        </p:nvSpPr>
        <p:spPr bwMode="auto">
          <a:xfrm>
            <a:off x="6286500" y="3786188"/>
            <a:ext cx="357188" cy="400050"/>
          </a:xfrm>
          <a:prstGeom prst="rect">
            <a:avLst/>
          </a:prstGeom>
          <a:noFill/>
          <a:ln w="9525">
            <a:noFill/>
            <a:miter lim="800000"/>
            <a:headEnd/>
            <a:tailEnd/>
          </a:ln>
        </p:spPr>
        <p:txBody>
          <a:bodyPr>
            <a:spAutoFit/>
          </a:bodyPr>
          <a:lstStyle/>
          <a:p>
            <a:pPr eaLnBrk="0" hangingPunct="0"/>
            <a:r>
              <a:rPr lang="en-GB" sz="2000" b="1">
                <a:solidFill>
                  <a:schemeClr val="bg1"/>
                </a:solidFill>
                <a:latin typeface="Arial" charset="0"/>
              </a:rPr>
              <a:t>4</a:t>
            </a:r>
            <a:endParaRPr lang="en-GB" sz="1800" b="1">
              <a:solidFill>
                <a:schemeClr val="bg1"/>
              </a:solidFill>
              <a:latin typeface="Arial" charset="0"/>
            </a:endParaRPr>
          </a:p>
        </p:txBody>
      </p:sp>
      <p:sp>
        <p:nvSpPr>
          <p:cNvPr id="75" name="TextBox 74"/>
          <p:cNvSpPr txBox="1">
            <a:spLocks noChangeArrowheads="1"/>
          </p:cNvSpPr>
          <p:nvPr/>
        </p:nvSpPr>
        <p:spPr bwMode="auto">
          <a:xfrm>
            <a:off x="6643688" y="1285875"/>
            <a:ext cx="714375" cy="369888"/>
          </a:xfrm>
          <a:prstGeom prst="rect">
            <a:avLst/>
          </a:prstGeom>
          <a:noFill/>
          <a:ln w="9525">
            <a:noFill/>
            <a:miter lim="800000"/>
            <a:headEnd/>
            <a:tailEnd/>
          </a:ln>
        </p:spPr>
        <p:txBody>
          <a:bodyPr>
            <a:spAutoFit/>
          </a:bodyPr>
          <a:lstStyle/>
          <a:p>
            <a:pPr eaLnBrk="0" hangingPunct="0"/>
            <a:r>
              <a:rPr lang="en-GB" sz="1800" b="1">
                <a:solidFill>
                  <a:schemeClr val="bg1"/>
                </a:solidFill>
                <a:latin typeface="Arial" charset="0"/>
              </a:rPr>
              <a:t>3b</a:t>
            </a:r>
            <a:endParaRPr lang="en-GB" sz="1200" b="1">
              <a:solidFill>
                <a:schemeClr val="bg1"/>
              </a:solidFill>
              <a:latin typeface="Arial" charset="0"/>
            </a:endParaRPr>
          </a:p>
        </p:txBody>
      </p:sp>
      <p:sp>
        <p:nvSpPr>
          <p:cNvPr id="76" name="TextBox 75"/>
          <p:cNvSpPr txBox="1">
            <a:spLocks noChangeArrowheads="1"/>
          </p:cNvSpPr>
          <p:nvPr/>
        </p:nvSpPr>
        <p:spPr bwMode="auto">
          <a:xfrm>
            <a:off x="5072063" y="1071563"/>
            <a:ext cx="357187" cy="400050"/>
          </a:xfrm>
          <a:prstGeom prst="rect">
            <a:avLst/>
          </a:prstGeom>
          <a:noFill/>
          <a:ln w="9525">
            <a:noFill/>
            <a:miter lim="800000"/>
            <a:headEnd/>
            <a:tailEnd/>
          </a:ln>
        </p:spPr>
        <p:txBody>
          <a:bodyPr>
            <a:spAutoFit/>
          </a:bodyPr>
          <a:lstStyle/>
          <a:p>
            <a:pPr eaLnBrk="0" hangingPunct="0"/>
            <a:r>
              <a:rPr lang="en-GB" sz="2000" b="1">
                <a:solidFill>
                  <a:schemeClr val="bg1"/>
                </a:solidFill>
                <a:latin typeface="Arial" charset="0"/>
              </a:rPr>
              <a:t>3</a:t>
            </a:r>
            <a:endParaRPr lang="en-GB" sz="1800" b="1">
              <a:solidFill>
                <a:schemeClr val="bg1"/>
              </a:solidFill>
              <a:latin typeface="Arial" charset="0"/>
            </a:endParaRPr>
          </a:p>
        </p:txBody>
      </p:sp>
      <p:sp>
        <p:nvSpPr>
          <p:cNvPr id="77" name="TextBox 76"/>
          <p:cNvSpPr txBox="1">
            <a:spLocks noChangeArrowheads="1"/>
          </p:cNvSpPr>
          <p:nvPr/>
        </p:nvSpPr>
        <p:spPr bwMode="auto">
          <a:xfrm>
            <a:off x="3357563" y="1571625"/>
            <a:ext cx="357187" cy="400050"/>
          </a:xfrm>
          <a:prstGeom prst="rect">
            <a:avLst/>
          </a:prstGeom>
          <a:noFill/>
          <a:ln w="9525">
            <a:noFill/>
            <a:miter lim="800000"/>
            <a:headEnd/>
            <a:tailEnd/>
          </a:ln>
        </p:spPr>
        <p:txBody>
          <a:bodyPr>
            <a:spAutoFit/>
          </a:bodyPr>
          <a:lstStyle/>
          <a:p>
            <a:pPr eaLnBrk="0" hangingPunct="0"/>
            <a:r>
              <a:rPr lang="en-GB" sz="2000" b="1">
                <a:solidFill>
                  <a:schemeClr val="bg1"/>
                </a:solidFill>
                <a:latin typeface="Arial" charset="0"/>
              </a:rPr>
              <a:t>2</a:t>
            </a:r>
            <a:endParaRPr lang="en-GB" sz="1800" b="1">
              <a:solidFill>
                <a:schemeClr val="bg1"/>
              </a:solidFill>
              <a:latin typeface="Arial" charset="0"/>
            </a:endParaRPr>
          </a:p>
        </p:txBody>
      </p:sp>
      <p:sp>
        <p:nvSpPr>
          <p:cNvPr id="78" name="TextBox 77"/>
          <p:cNvSpPr txBox="1">
            <a:spLocks noChangeArrowheads="1"/>
          </p:cNvSpPr>
          <p:nvPr/>
        </p:nvSpPr>
        <p:spPr bwMode="auto">
          <a:xfrm>
            <a:off x="142875" y="428625"/>
            <a:ext cx="571500" cy="369888"/>
          </a:xfrm>
          <a:prstGeom prst="rect">
            <a:avLst/>
          </a:prstGeom>
          <a:noFill/>
          <a:ln w="9525">
            <a:noFill/>
            <a:miter lim="800000"/>
            <a:headEnd/>
            <a:tailEnd/>
          </a:ln>
        </p:spPr>
        <p:txBody>
          <a:bodyPr>
            <a:spAutoFit/>
          </a:bodyPr>
          <a:lstStyle/>
          <a:p>
            <a:pPr eaLnBrk="0" hangingPunct="0"/>
            <a:r>
              <a:rPr lang="en-GB" sz="1800" b="1">
                <a:solidFill>
                  <a:schemeClr val="bg1"/>
                </a:solidFill>
                <a:latin typeface="Arial" charset="0"/>
              </a:rPr>
              <a:t>1a</a:t>
            </a:r>
            <a:endParaRPr lang="en-GB" sz="1200" b="1">
              <a:solidFill>
                <a:schemeClr val="bg1"/>
              </a:solidFill>
              <a:latin typeface="Arial" charset="0"/>
            </a:endParaRPr>
          </a:p>
        </p:txBody>
      </p:sp>
      <p:sp>
        <p:nvSpPr>
          <p:cNvPr id="79" name="TextBox 78"/>
          <p:cNvSpPr txBox="1">
            <a:spLocks noChangeArrowheads="1"/>
          </p:cNvSpPr>
          <p:nvPr/>
        </p:nvSpPr>
        <p:spPr bwMode="auto">
          <a:xfrm>
            <a:off x="0" y="1857375"/>
            <a:ext cx="571500" cy="369888"/>
          </a:xfrm>
          <a:prstGeom prst="rect">
            <a:avLst/>
          </a:prstGeom>
          <a:noFill/>
          <a:ln w="9525">
            <a:noFill/>
            <a:miter lim="800000"/>
            <a:headEnd/>
            <a:tailEnd/>
          </a:ln>
        </p:spPr>
        <p:txBody>
          <a:bodyPr>
            <a:spAutoFit/>
          </a:bodyPr>
          <a:lstStyle/>
          <a:p>
            <a:pPr eaLnBrk="0" hangingPunct="0"/>
            <a:r>
              <a:rPr lang="en-GB" sz="1800" b="1">
                <a:solidFill>
                  <a:schemeClr val="bg1"/>
                </a:solidFill>
                <a:latin typeface="Arial" charset="0"/>
              </a:rPr>
              <a:t>1b</a:t>
            </a:r>
            <a:endParaRPr lang="en-GB" sz="1200" b="1">
              <a:solidFill>
                <a:schemeClr val="bg1"/>
              </a:solidFill>
              <a:latin typeface="Arial" charset="0"/>
            </a:endParaRPr>
          </a:p>
        </p:txBody>
      </p:sp>
      <p:sp>
        <p:nvSpPr>
          <p:cNvPr id="80" name="TextBox 79"/>
          <p:cNvSpPr txBox="1">
            <a:spLocks noChangeArrowheads="1"/>
          </p:cNvSpPr>
          <p:nvPr/>
        </p:nvSpPr>
        <p:spPr bwMode="auto">
          <a:xfrm>
            <a:off x="500063" y="3071813"/>
            <a:ext cx="571500" cy="369887"/>
          </a:xfrm>
          <a:prstGeom prst="rect">
            <a:avLst/>
          </a:prstGeom>
          <a:noFill/>
          <a:ln w="9525">
            <a:noFill/>
            <a:miter lim="800000"/>
            <a:headEnd/>
            <a:tailEnd/>
          </a:ln>
        </p:spPr>
        <p:txBody>
          <a:bodyPr>
            <a:spAutoFit/>
          </a:bodyPr>
          <a:lstStyle/>
          <a:p>
            <a:pPr eaLnBrk="0" hangingPunct="0"/>
            <a:r>
              <a:rPr lang="en-GB" sz="1800" b="1">
                <a:solidFill>
                  <a:schemeClr val="bg1"/>
                </a:solidFill>
                <a:latin typeface="Arial" charset="0"/>
              </a:rPr>
              <a:t>1c</a:t>
            </a:r>
            <a:endParaRPr lang="en-GB" sz="1200" b="1">
              <a:solidFill>
                <a:schemeClr val="bg1"/>
              </a:solidFill>
              <a:latin typeface="Arial" charset="0"/>
            </a:endParaRPr>
          </a:p>
        </p:txBody>
      </p:sp>
      <p:sp>
        <p:nvSpPr>
          <p:cNvPr id="81" name="TextBox 80"/>
          <p:cNvSpPr txBox="1">
            <a:spLocks noChangeArrowheads="1"/>
          </p:cNvSpPr>
          <p:nvPr/>
        </p:nvSpPr>
        <p:spPr bwMode="auto">
          <a:xfrm>
            <a:off x="8429625" y="0"/>
            <a:ext cx="714375" cy="369888"/>
          </a:xfrm>
          <a:prstGeom prst="rect">
            <a:avLst/>
          </a:prstGeom>
          <a:noFill/>
          <a:ln w="9525">
            <a:noFill/>
            <a:miter lim="800000"/>
            <a:headEnd/>
            <a:tailEnd/>
          </a:ln>
        </p:spPr>
        <p:txBody>
          <a:bodyPr>
            <a:spAutoFit/>
          </a:bodyPr>
          <a:lstStyle/>
          <a:p>
            <a:pPr eaLnBrk="0" hangingPunct="0"/>
            <a:r>
              <a:rPr lang="en-GB" sz="1800" b="1">
                <a:solidFill>
                  <a:schemeClr val="bg1"/>
                </a:solidFill>
                <a:latin typeface="Arial" charset="0"/>
              </a:rPr>
              <a:t>3b1</a:t>
            </a:r>
            <a:endParaRPr lang="en-GB" sz="1200" b="1">
              <a:solidFill>
                <a:schemeClr val="bg1"/>
              </a:solidFill>
              <a:latin typeface="Arial" charset="0"/>
            </a:endParaRPr>
          </a:p>
        </p:txBody>
      </p:sp>
      <p:sp>
        <p:nvSpPr>
          <p:cNvPr id="82" name="TextBox 81"/>
          <p:cNvSpPr txBox="1">
            <a:spLocks noChangeArrowheads="1"/>
          </p:cNvSpPr>
          <p:nvPr/>
        </p:nvSpPr>
        <p:spPr bwMode="auto">
          <a:xfrm>
            <a:off x="8501063" y="752475"/>
            <a:ext cx="714375" cy="369888"/>
          </a:xfrm>
          <a:prstGeom prst="rect">
            <a:avLst/>
          </a:prstGeom>
          <a:noFill/>
          <a:ln w="9525">
            <a:noFill/>
            <a:miter lim="800000"/>
            <a:headEnd/>
            <a:tailEnd/>
          </a:ln>
        </p:spPr>
        <p:txBody>
          <a:bodyPr>
            <a:spAutoFit/>
          </a:bodyPr>
          <a:lstStyle/>
          <a:p>
            <a:pPr eaLnBrk="0" hangingPunct="0"/>
            <a:r>
              <a:rPr lang="en-GB" sz="1800" b="1">
                <a:solidFill>
                  <a:schemeClr val="bg1"/>
                </a:solidFill>
                <a:latin typeface="Arial" charset="0"/>
              </a:rPr>
              <a:t>3b2</a:t>
            </a:r>
            <a:endParaRPr lang="en-GB" sz="1200" b="1">
              <a:solidFill>
                <a:schemeClr val="bg1"/>
              </a:solidFill>
              <a:latin typeface="Arial" charset="0"/>
            </a:endParaRPr>
          </a:p>
        </p:txBody>
      </p:sp>
      <p:sp>
        <p:nvSpPr>
          <p:cNvPr id="83" name="TextBox 82"/>
          <p:cNvSpPr txBox="1">
            <a:spLocks noChangeArrowheads="1"/>
          </p:cNvSpPr>
          <p:nvPr/>
        </p:nvSpPr>
        <p:spPr bwMode="auto">
          <a:xfrm>
            <a:off x="8358188" y="3038475"/>
            <a:ext cx="714375" cy="369888"/>
          </a:xfrm>
          <a:prstGeom prst="rect">
            <a:avLst/>
          </a:prstGeom>
          <a:noFill/>
          <a:ln w="9525">
            <a:noFill/>
            <a:miter lim="800000"/>
            <a:headEnd/>
            <a:tailEnd/>
          </a:ln>
        </p:spPr>
        <p:txBody>
          <a:bodyPr>
            <a:spAutoFit/>
          </a:bodyPr>
          <a:lstStyle/>
          <a:p>
            <a:pPr eaLnBrk="0" hangingPunct="0"/>
            <a:r>
              <a:rPr lang="en-GB" sz="1800" b="1">
                <a:solidFill>
                  <a:schemeClr val="bg1"/>
                </a:solidFill>
                <a:latin typeface="Arial" charset="0"/>
              </a:rPr>
              <a:t>3b3</a:t>
            </a:r>
            <a:endParaRPr lang="en-GB" sz="1200" b="1">
              <a:solidFill>
                <a:schemeClr val="bg1"/>
              </a:solidFill>
              <a:latin typeface="Arial" charset="0"/>
            </a:endParaRPr>
          </a:p>
        </p:txBody>
      </p:sp>
      <p:sp>
        <p:nvSpPr>
          <p:cNvPr id="84" name="TextBox 83"/>
          <p:cNvSpPr txBox="1">
            <a:spLocks noChangeArrowheads="1"/>
          </p:cNvSpPr>
          <p:nvPr/>
        </p:nvSpPr>
        <p:spPr bwMode="auto">
          <a:xfrm>
            <a:off x="6143625" y="-33338"/>
            <a:ext cx="1366838" cy="369888"/>
          </a:xfrm>
          <a:prstGeom prst="rect">
            <a:avLst/>
          </a:prstGeom>
          <a:noFill/>
          <a:ln w="9525">
            <a:noFill/>
            <a:miter lim="800000"/>
            <a:headEnd/>
            <a:tailEnd/>
          </a:ln>
        </p:spPr>
        <p:txBody>
          <a:bodyPr>
            <a:spAutoFit/>
          </a:bodyPr>
          <a:lstStyle/>
          <a:p>
            <a:pPr eaLnBrk="0" hangingPunct="0"/>
            <a:r>
              <a:rPr lang="en-GB" sz="1800" b="1">
                <a:solidFill>
                  <a:schemeClr val="bg1"/>
                </a:solidFill>
                <a:latin typeface="Arial" charset="0"/>
              </a:rPr>
              <a:t>3a</a:t>
            </a:r>
            <a:endParaRPr lang="en-GB" sz="1200" b="1">
              <a:solidFill>
                <a:schemeClr val="bg1"/>
              </a:solidFill>
              <a:latin typeface="Arial" charset="0"/>
            </a:endParaRPr>
          </a:p>
        </p:txBody>
      </p:sp>
      <p:sp>
        <p:nvSpPr>
          <p:cNvPr id="95" name="TextBox 94"/>
          <p:cNvSpPr txBox="1">
            <a:spLocks noChangeArrowheads="1"/>
          </p:cNvSpPr>
          <p:nvPr/>
        </p:nvSpPr>
        <p:spPr bwMode="auto">
          <a:xfrm>
            <a:off x="5286375" y="6396038"/>
            <a:ext cx="571500" cy="369887"/>
          </a:xfrm>
          <a:prstGeom prst="rect">
            <a:avLst/>
          </a:prstGeom>
          <a:noFill/>
          <a:ln w="9525">
            <a:noFill/>
            <a:miter lim="800000"/>
            <a:headEnd/>
            <a:tailEnd/>
          </a:ln>
        </p:spPr>
        <p:txBody>
          <a:bodyPr>
            <a:spAutoFit/>
          </a:bodyPr>
          <a:lstStyle/>
          <a:p>
            <a:pPr eaLnBrk="0" hangingPunct="0"/>
            <a:r>
              <a:rPr lang="en-GB" sz="1800" b="1">
                <a:solidFill>
                  <a:schemeClr val="bg1"/>
                </a:solidFill>
                <a:latin typeface="Arial" charset="0"/>
              </a:rPr>
              <a:t>6b</a:t>
            </a:r>
            <a:endParaRPr lang="en-GB" sz="1200" b="1">
              <a:solidFill>
                <a:schemeClr val="bg1"/>
              </a:solidFill>
              <a:latin typeface="Arial" charset="0"/>
            </a:endParaRPr>
          </a:p>
        </p:txBody>
      </p:sp>
      <p:sp>
        <p:nvSpPr>
          <p:cNvPr id="96" name="TextBox 95"/>
          <p:cNvSpPr txBox="1">
            <a:spLocks noChangeArrowheads="1"/>
          </p:cNvSpPr>
          <p:nvPr/>
        </p:nvSpPr>
        <p:spPr bwMode="auto">
          <a:xfrm>
            <a:off x="3571875" y="5429250"/>
            <a:ext cx="571500" cy="369888"/>
          </a:xfrm>
          <a:prstGeom prst="rect">
            <a:avLst/>
          </a:prstGeom>
          <a:noFill/>
          <a:ln w="9525">
            <a:noFill/>
            <a:miter lim="800000"/>
            <a:headEnd/>
            <a:tailEnd/>
          </a:ln>
        </p:spPr>
        <p:txBody>
          <a:bodyPr>
            <a:spAutoFit/>
          </a:bodyPr>
          <a:lstStyle/>
          <a:p>
            <a:pPr eaLnBrk="0" hangingPunct="0"/>
            <a:r>
              <a:rPr lang="en-GB" sz="1800" b="1">
                <a:solidFill>
                  <a:schemeClr val="bg1"/>
                </a:solidFill>
                <a:latin typeface="Arial" charset="0"/>
              </a:rPr>
              <a:t>6a</a:t>
            </a:r>
            <a:endParaRPr lang="en-GB" sz="1200" b="1">
              <a:solidFill>
                <a:schemeClr val="bg1"/>
              </a:solidFill>
              <a:latin typeface="Arial" charset="0"/>
            </a:endParaRPr>
          </a:p>
        </p:txBody>
      </p:sp>
      <p:sp>
        <p:nvSpPr>
          <p:cNvPr id="97" name="TextBox 96"/>
          <p:cNvSpPr txBox="1">
            <a:spLocks noChangeArrowheads="1"/>
          </p:cNvSpPr>
          <p:nvPr/>
        </p:nvSpPr>
        <p:spPr bwMode="auto">
          <a:xfrm>
            <a:off x="7358063" y="5181600"/>
            <a:ext cx="571500" cy="369888"/>
          </a:xfrm>
          <a:prstGeom prst="rect">
            <a:avLst/>
          </a:prstGeom>
          <a:noFill/>
          <a:ln w="9525">
            <a:noFill/>
            <a:miter lim="800000"/>
            <a:headEnd/>
            <a:tailEnd/>
          </a:ln>
        </p:spPr>
        <p:txBody>
          <a:bodyPr>
            <a:spAutoFit/>
          </a:bodyPr>
          <a:lstStyle/>
          <a:p>
            <a:pPr eaLnBrk="0" hangingPunct="0"/>
            <a:r>
              <a:rPr lang="en-GB" sz="1800" b="1">
                <a:solidFill>
                  <a:schemeClr val="bg1"/>
                </a:solidFill>
                <a:latin typeface="Arial" charset="0"/>
              </a:rPr>
              <a:t>4c</a:t>
            </a:r>
            <a:endParaRPr lang="en-GB" sz="1200" b="1">
              <a:solidFill>
                <a:schemeClr val="bg1"/>
              </a:solidFill>
              <a:latin typeface="Arial" charset="0"/>
            </a:endParaRPr>
          </a:p>
        </p:txBody>
      </p:sp>
      <p:sp>
        <p:nvSpPr>
          <p:cNvPr id="98" name="TextBox 97"/>
          <p:cNvSpPr txBox="1">
            <a:spLocks noChangeArrowheads="1"/>
          </p:cNvSpPr>
          <p:nvPr/>
        </p:nvSpPr>
        <p:spPr bwMode="auto">
          <a:xfrm>
            <a:off x="8143875" y="4929188"/>
            <a:ext cx="571500" cy="369887"/>
          </a:xfrm>
          <a:prstGeom prst="rect">
            <a:avLst/>
          </a:prstGeom>
          <a:noFill/>
          <a:ln w="9525">
            <a:noFill/>
            <a:miter lim="800000"/>
            <a:headEnd/>
            <a:tailEnd/>
          </a:ln>
        </p:spPr>
        <p:txBody>
          <a:bodyPr>
            <a:spAutoFit/>
          </a:bodyPr>
          <a:lstStyle/>
          <a:p>
            <a:pPr eaLnBrk="0" hangingPunct="0"/>
            <a:r>
              <a:rPr lang="en-GB" sz="1800" b="1">
                <a:solidFill>
                  <a:schemeClr val="bg1"/>
                </a:solidFill>
                <a:latin typeface="Arial" charset="0"/>
              </a:rPr>
              <a:t>4b</a:t>
            </a:r>
            <a:endParaRPr lang="en-GB" sz="1200" b="1">
              <a:solidFill>
                <a:schemeClr val="bg1"/>
              </a:solidFill>
              <a:latin typeface="Arial" charset="0"/>
            </a:endParaRPr>
          </a:p>
        </p:txBody>
      </p:sp>
      <p:sp>
        <p:nvSpPr>
          <p:cNvPr id="99" name="TextBox 98"/>
          <p:cNvSpPr txBox="1">
            <a:spLocks noChangeArrowheads="1"/>
          </p:cNvSpPr>
          <p:nvPr/>
        </p:nvSpPr>
        <p:spPr bwMode="auto">
          <a:xfrm>
            <a:off x="7786688" y="3429000"/>
            <a:ext cx="571500" cy="369888"/>
          </a:xfrm>
          <a:prstGeom prst="rect">
            <a:avLst/>
          </a:prstGeom>
          <a:noFill/>
          <a:ln w="9525">
            <a:noFill/>
            <a:miter lim="800000"/>
            <a:headEnd/>
            <a:tailEnd/>
          </a:ln>
        </p:spPr>
        <p:txBody>
          <a:bodyPr>
            <a:spAutoFit/>
          </a:bodyPr>
          <a:lstStyle/>
          <a:p>
            <a:pPr eaLnBrk="0" hangingPunct="0"/>
            <a:r>
              <a:rPr lang="en-GB" sz="1800" b="1">
                <a:solidFill>
                  <a:schemeClr val="bg1"/>
                </a:solidFill>
                <a:latin typeface="Arial" charset="0"/>
              </a:rPr>
              <a:t>4a</a:t>
            </a:r>
            <a:endParaRPr lang="en-GB" sz="1200" b="1">
              <a:solidFill>
                <a:schemeClr val="bg1"/>
              </a:solidFill>
              <a:latin typeface="Arial" charset="0"/>
            </a:endParaRPr>
          </a:p>
        </p:txBody>
      </p:sp>
      <p:sp>
        <p:nvSpPr>
          <p:cNvPr id="100" name="TextBox 99"/>
          <p:cNvSpPr txBox="1">
            <a:spLocks noChangeArrowheads="1"/>
          </p:cNvSpPr>
          <p:nvPr/>
        </p:nvSpPr>
        <p:spPr bwMode="auto">
          <a:xfrm>
            <a:off x="4500563" y="571500"/>
            <a:ext cx="571500" cy="369888"/>
          </a:xfrm>
          <a:prstGeom prst="rect">
            <a:avLst/>
          </a:prstGeom>
          <a:noFill/>
          <a:ln w="9525">
            <a:noFill/>
            <a:miter lim="800000"/>
            <a:headEnd/>
            <a:tailEnd/>
          </a:ln>
        </p:spPr>
        <p:txBody>
          <a:bodyPr>
            <a:spAutoFit/>
          </a:bodyPr>
          <a:lstStyle/>
          <a:p>
            <a:pPr eaLnBrk="0" hangingPunct="0"/>
            <a:r>
              <a:rPr lang="en-GB" sz="1800" b="1">
                <a:solidFill>
                  <a:schemeClr val="bg1"/>
                </a:solidFill>
                <a:latin typeface="Arial" charset="0"/>
              </a:rPr>
              <a:t>2d</a:t>
            </a:r>
            <a:endParaRPr lang="en-GB" sz="1200" b="1">
              <a:solidFill>
                <a:schemeClr val="bg1"/>
              </a:solidFill>
              <a:latin typeface="Arial" charset="0"/>
            </a:endParaRPr>
          </a:p>
        </p:txBody>
      </p:sp>
      <p:sp>
        <p:nvSpPr>
          <p:cNvPr id="101" name="TextBox 100"/>
          <p:cNvSpPr txBox="1">
            <a:spLocks noChangeArrowheads="1"/>
          </p:cNvSpPr>
          <p:nvPr/>
        </p:nvSpPr>
        <p:spPr bwMode="auto">
          <a:xfrm>
            <a:off x="1785938" y="1143000"/>
            <a:ext cx="571500" cy="369888"/>
          </a:xfrm>
          <a:prstGeom prst="rect">
            <a:avLst/>
          </a:prstGeom>
          <a:noFill/>
          <a:ln w="9525">
            <a:noFill/>
            <a:miter lim="800000"/>
            <a:headEnd/>
            <a:tailEnd/>
          </a:ln>
        </p:spPr>
        <p:txBody>
          <a:bodyPr>
            <a:spAutoFit/>
          </a:bodyPr>
          <a:lstStyle/>
          <a:p>
            <a:pPr eaLnBrk="0" hangingPunct="0"/>
            <a:r>
              <a:rPr lang="en-GB" sz="1800" b="1">
                <a:solidFill>
                  <a:schemeClr val="bg1"/>
                </a:solidFill>
                <a:latin typeface="Arial" charset="0"/>
              </a:rPr>
              <a:t>2a</a:t>
            </a:r>
            <a:endParaRPr lang="en-GB" sz="1200" b="1">
              <a:solidFill>
                <a:schemeClr val="bg1"/>
              </a:solidFill>
              <a:latin typeface="Arial" charset="0"/>
            </a:endParaRPr>
          </a:p>
        </p:txBody>
      </p:sp>
      <p:sp>
        <p:nvSpPr>
          <p:cNvPr id="102" name="TextBox 101"/>
          <p:cNvSpPr txBox="1">
            <a:spLocks noChangeArrowheads="1"/>
          </p:cNvSpPr>
          <p:nvPr/>
        </p:nvSpPr>
        <p:spPr bwMode="auto">
          <a:xfrm>
            <a:off x="2000250" y="714375"/>
            <a:ext cx="571500" cy="369888"/>
          </a:xfrm>
          <a:prstGeom prst="rect">
            <a:avLst/>
          </a:prstGeom>
          <a:noFill/>
          <a:ln w="9525">
            <a:noFill/>
            <a:miter lim="800000"/>
            <a:headEnd/>
            <a:tailEnd/>
          </a:ln>
        </p:spPr>
        <p:txBody>
          <a:bodyPr>
            <a:spAutoFit/>
          </a:bodyPr>
          <a:lstStyle/>
          <a:p>
            <a:pPr eaLnBrk="0" hangingPunct="0"/>
            <a:r>
              <a:rPr lang="en-GB" sz="1800" b="1">
                <a:solidFill>
                  <a:schemeClr val="bg1"/>
                </a:solidFill>
                <a:latin typeface="Arial" charset="0"/>
              </a:rPr>
              <a:t>2b</a:t>
            </a:r>
            <a:endParaRPr lang="en-GB" sz="1200" b="1">
              <a:solidFill>
                <a:schemeClr val="bg1"/>
              </a:solidFill>
              <a:latin typeface="Arial" charset="0"/>
            </a:endParaRPr>
          </a:p>
        </p:txBody>
      </p:sp>
      <p:sp>
        <p:nvSpPr>
          <p:cNvPr id="103" name="TextBox 102"/>
          <p:cNvSpPr txBox="1">
            <a:spLocks noChangeArrowheads="1"/>
          </p:cNvSpPr>
          <p:nvPr/>
        </p:nvSpPr>
        <p:spPr bwMode="auto">
          <a:xfrm>
            <a:off x="2714625" y="214313"/>
            <a:ext cx="571500" cy="369887"/>
          </a:xfrm>
          <a:prstGeom prst="rect">
            <a:avLst/>
          </a:prstGeom>
          <a:noFill/>
          <a:ln w="9525">
            <a:noFill/>
            <a:miter lim="800000"/>
            <a:headEnd/>
            <a:tailEnd/>
          </a:ln>
        </p:spPr>
        <p:txBody>
          <a:bodyPr>
            <a:spAutoFit/>
          </a:bodyPr>
          <a:lstStyle/>
          <a:p>
            <a:pPr eaLnBrk="0" hangingPunct="0"/>
            <a:r>
              <a:rPr lang="en-GB" sz="1800" b="1">
                <a:solidFill>
                  <a:schemeClr val="bg1"/>
                </a:solidFill>
                <a:latin typeface="Arial" charset="0"/>
              </a:rPr>
              <a:t>2c</a:t>
            </a:r>
            <a:endParaRPr lang="en-GB" sz="1200" b="1">
              <a:solidFill>
                <a:schemeClr val="bg1"/>
              </a:solidFill>
              <a:latin typeface="Arial" charset="0"/>
            </a:endParaRPr>
          </a:p>
        </p:txBody>
      </p:sp>
      <p:sp>
        <p:nvSpPr>
          <p:cNvPr id="104" name="TextBox 103"/>
          <p:cNvSpPr txBox="1">
            <a:spLocks noChangeArrowheads="1"/>
          </p:cNvSpPr>
          <p:nvPr/>
        </p:nvSpPr>
        <p:spPr bwMode="auto">
          <a:xfrm>
            <a:off x="1214438" y="5143500"/>
            <a:ext cx="571500" cy="369888"/>
          </a:xfrm>
          <a:prstGeom prst="rect">
            <a:avLst/>
          </a:prstGeom>
          <a:noFill/>
          <a:ln w="9525">
            <a:noFill/>
            <a:miter lim="800000"/>
            <a:headEnd/>
            <a:tailEnd/>
          </a:ln>
        </p:spPr>
        <p:txBody>
          <a:bodyPr>
            <a:spAutoFit/>
          </a:bodyPr>
          <a:lstStyle/>
          <a:p>
            <a:pPr eaLnBrk="0" hangingPunct="0"/>
            <a:r>
              <a:rPr lang="en-GB" sz="1800" b="1">
                <a:solidFill>
                  <a:schemeClr val="bg1"/>
                </a:solidFill>
                <a:latin typeface="Arial" charset="0"/>
              </a:rPr>
              <a:t>5b</a:t>
            </a:r>
            <a:endParaRPr lang="en-GB" sz="1200" b="1">
              <a:solidFill>
                <a:schemeClr val="bg1"/>
              </a:solidFill>
              <a:latin typeface="Arial" charset="0"/>
            </a:endParaRPr>
          </a:p>
        </p:txBody>
      </p:sp>
      <p:sp>
        <p:nvSpPr>
          <p:cNvPr id="105" name="TextBox 104"/>
          <p:cNvSpPr txBox="1">
            <a:spLocks noChangeArrowheads="1"/>
          </p:cNvSpPr>
          <p:nvPr/>
        </p:nvSpPr>
        <p:spPr bwMode="auto">
          <a:xfrm>
            <a:off x="2500313" y="5214938"/>
            <a:ext cx="571500" cy="369887"/>
          </a:xfrm>
          <a:prstGeom prst="rect">
            <a:avLst/>
          </a:prstGeom>
          <a:noFill/>
          <a:ln w="9525">
            <a:noFill/>
            <a:miter lim="800000"/>
            <a:headEnd/>
            <a:tailEnd/>
          </a:ln>
        </p:spPr>
        <p:txBody>
          <a:bodyPr>
            <a:spAutoFit/>
          </a:bodyPr>
          <a:lstStyle/>
          <a:p>
            <a:pPr eaLnBrk="0" hangingPunct="0"/>
            <a:r>
              <a:rPr lang="en-GB" sz="1800" b="1">
                <a:solidFill>
                  <a:schemeClr val="bg1"/>
                </a:solidFill>
                <a:latin typeface="Arial" charset="0"/>
              </a:rPr>
              <a:t>5a</a:t>
            </a:r>
            <a:endParaRPr lang="en-GB" sz="1200" b="1">
              <a:solidFill>
                <a:schemeClr val="bg1"/>
              </a:solidFill>
              <a:latin typeface="Arial" charset="0"/>
            </a:endParaRPr>
          </a:p>
        </p:txBody>
      </p:sp>
      <p:sp>
        <p:nvSpPr>
          <p:cNvPr id="106" name="TextBox 105"/>
          <p:cNvSpPr txBox="1">
            <a:spLocks noChangeArrowheads="1"/>
          </p:cNvSpPr>
          <p:nvPr/>
        </p:nvSpPr>
        <p:spPr bwMode="auto">
          <a:xfrm>
            <a:off x="4071938" y="4214813"/>
            <a:ext cx="571500" cy="369887"/>
          </a:xfrm>
          <a:prstGeom prst="rect">
            <a:avLst/>
          </a:prstGeom>
          <a:noFill/>
          <a:ln w="9525">
            <a:noFill/>
            <a:miter lim="800000"/>
            <a:headEnd/>
            <a:tailEnd/>
          </a:ln>
        </p:spPr>
        <p:txBody>
          <a:bodyPr>
            <a:spAutoFit/>
          </a:bodyPr>
          <a:lstStyle/>
          <a:p>
            <a:pPr eaLnBrk="0" hangingPunct="0"/>
            <a:r>
              <a:rPr lang="en-GB" sz="1800" b="1">
                <a:solidFill>
                  <a:schemeClr val="bg1"/>
                </a:solidFill>
                <a:latin typeface="Arial" charset="0"/>
              </a:rPr>
              <a:t>5c</a:t>
            </a:r>
            <a:endParaRPr lang="en-GB" sz="1200" b="1">
              <a:solidFill>
                <a:schemeClr val="bg1"/>
              </a:solidFill>
              <a:latin typeface="Arial" charset="0"/>
            </a:endParaRPr>
          </a:p>
        </p:txBody>
      </p:sp>
      <p:sp>
        <p:nvSpPr>
          <p:cNvPr id="107" name="TextBox 106"/>
          <p:cNvSpPr txBox="1">
            <a:spLocks noChangeArrowheads="1"/>
          </p:cNvSpPr>
          <p:nvPr/>
        </p:nvSpPr>
        <p:spPr bwMode="auto">
          <a:xfrm>
            <a:off x="928688" y="3786188"/>
            <a:ext cx="571500" cy="369887"/>
          </a:xfrm>
          <a:prstGeom prst="rect">
            <a:avLst/>
          </a:prstGeom>
          <a:noFill/>
          <a:ln w="9525">
            <a:noFill/>
            <a:miter lim="800000"/>
            <a:headEnd/>
            <a:tailEnd/>
          </a:ln>
        </p:spPr>
        <p:txBody>
          <a:bodyPr>
            <a:spAutoFit/>
          </a:bodyPr>
          <a:lstStyle/>
          <a:p>
            <a:pPr eaLnBrk="0" hangingPunct="0"/>
            <a:r>
              <a:rPr lang="en-GB" sz="1800" b="1">
                <a:solidFill>
                  <a:schemeClr val="bg1"/>
                </a:solidFill>
                <a:latin typeface="Arial" charset="0"/>
              </a:rPr>
              <a:t>5d</a:t>
            </a:r>
            <a:endParaRPr lang="en-GB" sz="1200" b="1">
              <a:solidFill>
                <a:schemeClr val="bg1"/>
              </a:solidFill>
              <a:latin typeface="Arial"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afterEffect">
                                  <p:stCondLst>
                                    <p:cond delay="0"/>
                                  </p:stCondLst>
                                  <p:childTnLst>
                                    <p:set>
                                      <p:cBhvr>
                                        <p:cTn id="6" dur="1" fill="hold">
                                          <p:stCondLst>
                                            <p:cond delay="0"/>
                                          </p:stCondLst>
                                        </p:cTn>
                                        <p:tgtEl>
                                          <p:spTgt spid="9830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2" presetClass="entr" presetSubtype="4" fill="hold" grpId="0" nodeType="clickEffect">
                                  <p:stCondLst>
                                    <p:cond delay="0"/>
                                  </p:stCondLst>
                                  <p:childTnLst>
                                    <p:set>
                                      <p:cBhvr>
                                        <p:cTn id="10" dur="1" fill="hold">
                                          <p:stCondLst>
                                            <p:cond delay="0"/>
                                          </p:stCondLst>
                                        </p:cTn>
                                        <p:tgtEl>
                                          <p:spTgt spid="98347"/>
                                        </p:tgtEl>
                                        <p:attrNameLst>
                                          <p:attrName>style.visibility</p:attrName>
                                        </p:attrNameLst>
                                      </p:cBhvr>
                                      <p:to>
                                        <p:strVal val="visible"/>
                                      </p:to>
                                    </p:set>
                                    <p:animEffect transition="in" filter="wipe(down)">
                                      <p:cBhvr>
                                        <p:cTn id="11" dur="500"/>
                                        <p:tgtEl>
                                          <p:spTgt spid="98347"/>
                                        </p:tgtEl>
                                      </p:cBhvr>
                                    </p:animEffect>
                                  </p:childTnLst>
                                </p:cTn>
                              </p:par>
                            </p:childTnLst>
                          </p:cTn>
                        </p:par>
                        <p:par>
                          <p:cTn id="12" fill="hold">
                            <p:stCondLst>
                              <p:cond delay="500"/>
                            </p:stCondLst>
                            <p:childTnLst>
                              <p:par>
                                <p:cTn id="13" presetID="1" presetClass="entr" presetSubtype="0" fill="hold" nodeType="afterEffect">
                                  <p:stCondLst>
                                    <p:cond delay="0"/>
                                  </p:stCondLst>
                                  <p:childTnLst>
                                    <p:set>
                                      <p:cBhvr>
                                        <p:cTn id="14" dur="1" fill="hold">
                                          <p:stCondLst>
                                            <p:cond delay="0"/>
                                          </p:stCondLst>
                                        </p:cTn>
                                        <p:tgtEl>
                                          <p:spTgt spid="98348">
                                            <p:txEl>
                                              <p:pRg st="0" end="0"/>
                                            </p:txEl>
                                          </p:spTgt>
                                        </p:tgtEl>
                                        <p:attrNameLst>
                                          <p:attrName>style.visibility</p:attrName>
                                        </p:attrNameLst>
                                      </p:cBhvr>
                                      <p:to>
                                        <p:strVal val="visible"/>
                                      </p:to>
                                    </p:set>
                                  </p:childTnLst>
                                </p:cTn>
                              </p:par>
                            </p:childTnLst>
                          </p:cTn>
                        </p:par>
                        <p:par>
                          <p:cTn id="15" fill="hold">
                            <p:stCondLst>
                              <p:cond delay="500"/>
                            </p:stCondLst>
                            <p:childTnLst>
                              <p:par>
                                <p:cTn id="16" presetID="22" presetClass="entr" presetSubtype="4" fill="hold" grpId="0" nodeType="afterEffect">
                                  <p:stCondLst>
                                    <p:cond delay="1000"/>
                                  </p:stCondLst>
                                  <p:childTnLst>
                                    <p:set>
                                      <p:cBhvr>
                                        <p:cTn id="17" dur="1" fill="hold">
                                          <p:stCondLst>
                                            <p:cond delay="0"/>
                                          </p:stCondLst>
                                        </p:cTn>
                                        <p:tgtEl>
                                          <p:spTgt spid="98349"/>
                                        </p:tgtEl>
                                        <p:attrNameLst>
                                          <p:attrName>style.visibility</p:attrName>
                                        </p:attrNameLst>
                                      </p:cBhvr>
                                      <p:to>
                                        <p:strVal val="visible"/>
                                      </p:to>
                                    </p:set>
                                    <p:animEffect transition="in" filter="wipe(down)">
                                      <p:cBhvr>
                                        <p:cTn id="18" dur="500"/>
                                        <p:tgtEl>
                                          <p:spTgt spid="98349"/>
                                        </p:tgtEl>
                                      </p:cBhvr>
                                    </p:animEffect>
                                  </p:childTnLst>
                                </p:cTn>
                              </p:par>
                            </p:childTnLst>
                          </p:cTn>
                        </p:par>
                        <p:par>
                          <p:cTn id="19" fill="hold">
                            <p:stCondLst>
                              <p:cond delay="2000"/>
                            </p:stCondLst>
                            <p:childTnLst>
                              <p:par>
                                <p:cTn id="20" presetID="1" presetClass="entr" presetSubtype="0" fill="hold" grpId="0" nodeType="afterEffect">
                                  <p:stCondLst>
                                    <p:cond delay="0"/>
                                  </p:stCondLst>
                                  <p:childTnLst>
                                    <p:set>
                                      <p:cBhvr>
                                        <p:cTn id="21" dur="1" fill="hold">
                                          <p:stCondLst>
                                            <p:cond delay="0"/>
                                          </p:stCondLst>
                                        </p:cTn>
                                        <p:tgtEl>
                                          <p:spTgt spid="98350"/>
                                        </p:tgtEl>
                                        <p:attrNameLst>
                                          <p:attrName>style.visibility</p:attrName>
                                        </p:attrNameLst>
                                      </p:cBhvr>
                                      <p:to>
                                        <p:strVal val="visible"/>
                                      </p:to>
                                    </p:set>
                                  </p:childTnLst>
                                </p:cTn>
                              </p:par>
                            </p:childTnLst>
                          </p:cTn>
                        </p:par>
                        <p:par>
                          <p:cTn id="22" fill="hold">
                            <p:stCondLst>
                              <p:cond delay="2000"/>
                            </p:stCondLst>
                            <p:childTnLst>
                              <p:par>
                                <p:cTn id="23" presetID="10" presetClass="entr" presetSubtype="0" fill="hold" nodeType="afterEffect">
                                  <p:stCondLst>
                                    <p:cond delay="0"/>
                                  </p:stCondLst>
                                  <p:childTnLst>
                                    <p:set>
                                      <p:cBhvr>
                                        <p:cTn id="24" dur="1" fill="hold">
                                          <p:stCondLst>
                                            <p:cond delay="0"/>
                                          </p:stCondLst>
                                        </p:cTn>
                                        <p:tgtEl>
                                          <p:spTgt spid="98371"/>
                                        </p:tgtEl>
                                        <p:attrNameLst>
                                          <p:attrName>style.visibility</p:attrName>
                                        </p:attrNameLst>
                                      </p:cBhvr>
                                      <p:to>
                                        <p:strVal val="visible"/>
                                      </p:to>
                                    </p:set>
                                    <p:animEffect transition="in" filter="fade">
                                      <p:cBhvr>
                                        <p:cTn id="25" dur="2000"/>
                                        <p:tgtEl>
                                          <p:spTgt spid="98371"/>
                                        </p:tgtEl>
                                      </p:cBhvr>
                                    </p:animEffect>
                                  </p:childTnLst>
                                </p:cTn>
                              </p:par>
                            </p:childTnLst>
                          </p:cTn>
                        </p:par>
                        <p:par>
                          <p:cTn id="26" fill="hold">
                            <p:stCondLst>
                              <p:cond delay="4000"/>
                            </p:stCondLst>
                            <p:childTnLst>
                              <p:par>
                                <p:cTn id="27" presetID="22" presetClass="entr" presetSubtype="4" fill="hold" grpId="0" nodeType="afterEffect">
                                  <p:stCondLst>
                                    <p:cond delay="1000"/>
                                  </p:stCondLst>
                                  <p:childTnLst>
                                    <p:set>
                                      <p:cBhvr>
                                        <p:cTn id="28" dur="1" fill="hold">
                                          <p:stCondLst>
                                            <p:cond delay="0"/>
                                          </p:stCondLst>
                                        </p:cTn>
                                        <p:tgtEl>
                                          <p:spTgt spid="98351"/>
                                        </p:tgtEl>
                                        <p:attrNameLst>
                                          <p:attrName>style.visibility</p:attrName>
                                        </p:attrNameLst>
                                      </p:cBhvr>
                                      <p:to>
                                        <p:strVal val="visible"/>
                                      </p:to>
                                    </p:set>
                                    <p:animEffect transition="in" filter="wipe(down)">
                                      <p:cBhvr>
                                        <p:cTn id="29" dur="500"/>
                                        <p:tgtEl>
                                          <p:spTgt spid="98351"/>
                                        </p:tgtEl>
                                      </p:cBhvr>
                                    </p:animEffect>
                                  </p:childTnLst>
                                </p:cTn>
                              </p:par>
                            </p:childTnLst>
                          </p:cTn>
                        </p:par>
                        <p:par>
                          <p:cTn id="30" fill="hold">
                            <p:stCondLst>
                              <p:cond delay="5500"/>
                            </p:stCondLst>
                            <p:childTnLst>
                              <p:par>
                                <p:cTn id="31" presetID="1" presetClass="entr" presetSubtype="0" fill="hold" grpId="0" nodeType="afterEffect">
                                  <p:stCondLst>
                                    <p:cond delay="0"/>
                                  </p:stCondLst>
                                  <p:childTnLst>
                                    <p:set>
                                      <p:cBhvr>
                                        <p:cTn id="32" dur="1" fill="hold">
                                          <p:stCondLst>
                                            <p:cond delay="0"/>
                                          </p:stCondLst>
                                        </p:cTn>
                                        <p:tgtEl>
                                          <p:spTgt spid="98352"/>
                                        </p:tgtEl>
                                        <p:attrNameLst>
                                          <p:attrName>style.visibility</p:attrName>
                                        </p:attrNameLst>
                                      </p:cBhvr>
                                      <p:to>
                                        <p:strVal val="visible"/>
                                      </p:to>
                                    </p:set>
                                  </p:childTnLst>
                                </p:cTn>
                              </p:par>
                            </p:childTnLst>
                          </p:cTn>
                        </p:par>
                        <p:par>
                          <p:cTn id="33" fill="hold">
                            <p:stCondLst>
                              <p:cond delay="5500"/>
                            </p:stCondLst>
                            <p:childTnLst>
                              <p:par>
                                <p:cTn id="34" presetID="22" presetClass="entr" presetSubtype="4" fill="hold" grpId="0" nodeType="afterEffect">
                                  <p:stCondLst>
                                    <p:cond delay="1000"/>
                                  </p:stCondLst>
                                  <p:childTnLst>
                                    <p:set>
                                      <p:cBhvr>
                                        <p:cTn id="35" dur="1" fill="hold">
                                          <p:stCondLst>
                                            <p:cond delay="0"/>
                                          </p:stCondLst>
                                        </p:cTn>
                                        <p:tgtEl>
                                          <p:spTgt spid="98355"/>
                                        </p:tgtEl>
                                        <p:attrNameLst>
                                          <p:attrName>style.visibility</p:attrName>
                                        </p:attrNameLst>
                                      </p:cBhvr>
                                      <p:to>
                                        <p:strVal val="visible"/>
                                      </p:to>
                                    </p:set>
                                    <p:animEffect transition="in" filter="wipe(down)">
                                      <p:cBhvr>
                                        <p:cTn id="36" dur="500"/>
                                        <p:tgtEl>
                                          <p:spTgt spid="98355"/>
                                        </p:tgtEl>
                                      </p:cBhvr>
                                    </p:animEffect>
                                  </p:childTnLst>
                                </p:cTn>
                              </p:par>
                            </p:childTnLst>
                          </p:cTn>
                        </p:par>
                        <p:par>
                          <p:cTn id="37" fill="hold">
                            <p:stCondLst>
                              <p:cond delay="7000"/>
                            </p:stCondLst>
                            <p:childTnLst>
                              <p:par>
                                <p:cTn id="38" presetID="1" presetClass="entr" presetSubtype="0" fill="hold" grpId="0" nodeType="afterEffect">
                                  <p:stCondLst>
                                    <p:cond delay="0"/>
                                  </p:stCondLst>
                                  <p:childTnLst>
                                    <p:set>
                                      <p:cBhvr>
                                        <p:cTn id="39" dur="1" fill="hold">
                                          <p:stCondLst>
                                            <p:cond delay="0"/>
                                          </p:stCondLst>
                                        </p:cTn>
                                        <p:tgtEl>
                                          <p:spTgt spid="98356"/>
                                        </p:tgtEl>
                                        <p:attrNameLst>
                                          <p:attrName>style.visibility</p:attrName>
                                        </p:attrNameLst>
                                      </p:cBhvr>
                                      <p:to>
                                        <p:strVal val="visible"/>
                                      </p:to>
                                    </p:set>
                                  </p:childTnLst>
                                </p:cTn>
                              </p:par>
                            </p:childTnLst>
                          </p:cTn>
                        </p:par>
                        <p:par>
                          <p:cTn id="40" fill="hold">
                            <p:stCondLst>
                              <p:cond delay="7000"/>
                            </p:stCondLst>
                            <p:childTnLst>
                              <p:par>
                                <p:cTn id="41" presetID="22" presetClass="entr" presetSubtype="4" fill="hold" grpId="0" nodeType="afterEffect">
                                  <p:stCondLst>
                                    <p:cond delay="1000"/>
                                  </p:stCondLst>
                                  <p:childTnLst>
                                    <p:set>
                                      <p:cBhvr>
                                        <p:cTn id="42" dur="1" fill="hold">
                                          <p:stCondLst>
                                            <p:cond delay="0"/>
                                          </p:stCondLst>
                                        </p:cTn>
                                        <p:tgtEl>
                                          <p:spTgt spid="98353"/>
                                        </p:tgtEl>
                                        <p:attrNameLst>
                                          <p:attrName>style.visibility</p:attrName>
                                        </p:attrNameLst>
                                      </p:cBhvr>
                                      <p:to>
                                        <p:strVal val="visible"/>
                                      </p:to>
                                    </p:set>
                                    <p:animEffect transition="in" filter="wipe(down)">
                                      <p:cBhvr>
                                        <p:cTn id="43" dur="500"/>
                                        <p:tgtEl>
                                          <p:spTgt spid="98353"/>
                                        </p:tgtEl>
                                      </p:cBhvr>
                                    </p:animEffect>
                                  </p:childTnLst>
                                </p:cTn>
                              </p:par>
                            </p:childTnLst>
                          </p:cTn>
                        </p:par>
                      </p:childTnLst>
                    </p:cTn>
                  </p:par>
                  <p:par>
                    <p:cTn id="44" fill="hold">
                      <p:stCondLst>
                        <p:cond delay="indefinite"/>
                      </p:stCondLst>
                      <p:childTnLst>
                        <p:par>
                          <p:cTn id="45" fill="hold">
                            <p:stCondLst>
                              <p:cond delay="0"/>
                            </p:stCondLst>
                            <p:childTnLst>
                              <p:par>
                                <p:cTn id="46" presetID="1" presetClass="entr" presetSubtype="0" fill="hold" nodeType="clickEffect">
                                  <p:stCondLst>
                                    <p:cond delay="0"/>
                                  </p:stCondLst>
                                  <p:childTnLst>
                                    <p:set>
                                      <p:cBhvr>
                                        <p:cTn id="47" dur="1" fill="hold">
                                          <p:stCondLst>
                                            <p:cond delay="0"/>
                                          </p:stCondLst>
                                        </p:cTn>
                                        <p:tgtEl>
                                          <p:spTgt spid="69"/>
                                        </p:tgtEl>
                                        <p:attrNameLst>
                                          <p:attrName>style.visibility</p:attrName>
                                        </p:attrNameLst>
                                      </p:cBhvr>
                                      <p:to>
                                        <p:strVal val="visible"/>
                                      </p:to>
                                    </p:set>
                                  </p:childTnLst>
                                </p:cTn>
                              </p:par>
                            </p:childTnLst>
                          </p:cTn>
                        </p:par>
                        <p:par>
                          <p:cTn id="48" fill="hold">
                            <p:stCondLst>
                              <p:cond delay="0"/>
                            </p:stCondLst>
                            <p:childTnLst>
                              <p:par>
                                <p:cTn id="49" presetID="1" presetClass="entr" presetSubtype="0" fill="hold" grpId="0" nodeType="afterEffect">
                                  <p:stCondLst>
                                    <p:cond delay="0"/>
                                  </p:stCondLst>
                                  <p:childTnLst>
                                    <p:set>
                                      <p:cBhvr>
                                        <p:cTn id="50" dur="1" fill="hold">
                                          <p:stCondLst>
                                            <p:cond delay="0"/>
                                          </p:stCondLst>
                                        </p:cTn>
                                        <p:tgtEl>
                                          <p:spTgt spid="71"/>
                                        </p:tgtEl>
                                        <p:attrNameLst>
                                          <p:attrName>style.visibility</p:attrName>
                                        </p:attrNameLst>
                                      </p:cBhvr>
                                      <p:to>
                                        <p:strVal val="visible"/>
                                      </p:to>
                                    </p:set>
                                  </p:childTnLst>
                                </p:cTn>
                              </p:par>
                            </p:childTnLst>
                          </p:cTn>
                        </p:par>
                        <p:par>
                          <p:cTn id="51" fill="hold">
                            <p:stCondLst>
                              <p:cond delay="0"/>
                            </p:stCondLst>
                            <p:childTnLst>
                              <p:par>
                                <p:cTn id="52" presetID="1" presetClass="entr" presetSubtype="0" fill="hold" grpId="0" nodeType="afterEffect">
                                  <p:stCondLst>
                                    <p:cond delay="0"/>
                                  </p:stCondLst>
                                  <p:childTnLst>
                                    <p:set>
                                      <p:cBhvr>
                                        <p:cTn id="53" dur="1" fill="hold">
                                          <p:stCondLst>
                                            <p:cond delay="0"/>
                                          </p:stCondLst>
                                        </p:cTn>
                                        <p:tgtEl>
                                          <p:spTgt spid="98354"/>
                                        </p:tgtEl>
                                        <p:attrNameLst>
                                          <p:attrName>style.visibility</p:attrName>
                                        </p:attrNameLst>
                                      </p:cBhvr>
                                      <p:to>
                                        <p:strVal val="visible"/>
                                      </p:to>
                                    </p:set>
                                  </p:childTnLst>
                                </p:cTn>
                              </p:par>
                            </p:childTnLst>
                          </p:cTn>
                        </p:par>
                      </p:childTnLst>
                    </p:cTn>
                  </p:par>
                  <p:par>
                    <p:cTn id="54" fill="hold">
                      <p:stCondLst>
                        <p:cond delay="indefinite"/>
                      </p:stCondLst>
                      <p:childTnLst>
                        <p:par>
                          <p:cTn id="55" fill="hold">
                            <p:stCondLst>
                              <p:cond delay="0"/>
                            </p:stCondLst>
                            <p:childTnLst>
                              <p:par>
                                <p:cTn id="56" presetID="22" presetClass="entr" presetSubtype="4" fill="hold" grpId="0" nodeType="clickEffect">
                                  <p:stCondLst>
                                    <p:cond delay="0"/>
                                  </p:stCondLst>
                                  <p:childTnLst>
                                    <p:set>
                                      <p:cBhvr>
                                        <p:cTn id="57" dur="1" fill="hold">
                                          <p:stCondLst>
                                            <p:cond delay="0"/>
                                          </p:stCondLst>
                                        </p:cTn>
                                        <p:tgtEl>
                                          <p:spTgt spid="98310"/>
                                        </p:tgtEl>
                                        <p:attrNameLst>
                                          <p:attrName>style.visibility</p:attrName>
                                        </p:attrNameLst>
                                      </p:cBhvr>
                                      <p:to>
                                        <p:strVal val="visible"/>
                                      </p:to>
                                    </p:set>
                                    <p:animEffect transition="in" filter="wipe(down)">
                                      <p:cBhvr>
                                        <p:cTn id="58" dur="500"/>
                                        <p:tgtEl>
                                          <p:spTgt spid="98310"/>
                                        </p:tgtEl>
                                      </p:cBhvr>
                                    </p:animEffect>
                                  </p:childTnLst>
                                </p:cTn>
                              </p:par>
                            </p:childTnLst>
                          </p:cTn>
                        </p:par>
                        <p:par>
                          <p:cTn id="59" fill="hold">
                            <p:stCondLst>
                              <p:cond delay="500"/>
                            </p:stCondLst>
                            <p:childTnLst>
                              <p:par>
                                <p:cTn id="60" presetID="1" presetClass="entr" presetSubtype="0" fill="hold" grpId="0" nodeType="afterEffect">
                                  <p:stCondLst>
                                    <p:cond delay="0"/>
                                  </p:stCondLst>
                                  <p:childTnLst>
                                    <p:set>
                                      <p:cBhvr>
                                        <p:cTn id="61" dur="1" fill="hold">
                                          <p:stCondLst>
                                            <p:cond delay="0"/>
                                          </p:stCondLst>
                                        </p:cTn>
                                        <p:tgtEl>
                                          <p:spTgt spid="98311"/>
                                        </p:tgtEl>
                                        <p:attrNameLst>
                                          <p:attrName>style.visibility</p:attrName>
                                        </p:attrNameLst>
                                      </p:cBhvr>
                                      <p:to>
                                        <p:strVal val="visible"/>
                                      </p:to>
                                    </p:set>
                                  </p:childTnLst>
                                </p:cTn>
                              </p:par>
                            </p:childTnLst>
                          </p:cTn>
                        </p:par>
                        <p:par>
                          <p:cTn id="62" fill="hold">
                            <p:stCondLst>
                              <p:cond delay="500"/>
                            </p:stCondLst>
                            <p:childTnLst>
                              <p:par>
                                <p:cTn id="63" presetID="22" presetClass="entr" presetSubtype="4" fill="hold" grpId="0" nodeType="afterEffect">
                                  <p:stCondLst>
                                    <p:cond delay="1000"/>
                                  </p:stCondLst>
                                  <p:childTnLst>
                                    <p:set>
                                      <p:cBhvr>
                                        <p:cTn id="64" dur="1" fill="hold">
                                          <p:stCondLst>
                                            <p:cond delay="0"/>
                                          </p:stCondLst>
                                        </p:cTn>
                                        <p:tgtEl>
                                          <p:spTgt spid="98312"/>
                                        </p:tgtEl>
                                        <p:attrNameLst>
                                          <p:attrName>style.visibility</p:attrName>
                                        </p:attrNameLst>
                                      </p:cBhvr>
                                      <p:to>
                                        <p:strVal val="visible"/>
                                      </p:to>
                                    </p:set>
                                    <p:animEffect transition="in" filter="wipe(down)">
                                      <p:cBhvr>
                                        <p:cTn id="65" dur="500"/>
                                        <p:tgtEl>
                                          <p:spTgt spid="98312"/>
                                        </p:tgtEl>
                                      </p:cBhvr>
                                    </p:animEffect>
                                  </p:childTnLst>
                                </p:cTn>
                              </p:par>
                            </p:childTnLst>
                          </p:cTn>
                        </p:par>
                        <p:par>
                          <p:cTn id="66" fill="hold">
                            <p:stCondLst>
                              <p:cond delay="2000"/>
                            </p:stCondLst>
                            <p:childTnLst>
                              <p:par>
                                <p:cTn id="67" presetID="1" presetClass="entr" presetSubtype="0" fill="hold" grpId="0" nodeType="afterEffect">
                                  <p:stCondLst>
                                    <p:cond delay="0"/>
                                  </p:stCondLst>
                                  <p:childTnLst>
                                    <p:set>
                                      <p:cBhvr>
                                        <p:cTn id="68" dur="1" fill="hold">
                                          <p:stCondLst>
                                            <p:cond delay="0"/>
                                          </p:stCondLst>
                                        </p:cTn>
                                        <p:tgtEl>
                                          <p:spTgt spid="98313"/>
                                        </p:tgtEl>
                                        <p:attrNameLst>
                                          <p:attrName>style.visibility</p:attrName>
                                        </p:attrNameLst>
                                      </p:cBhvr>
                                      <p:to>
                                        <p:strVal val="visible"/>
                                      </p:to>
                                    </p:set>
                                  </p:childTnLst>
                                </p:cTn>
                              </p:par>
                            </p:childTnLst>
                          </p:cTn>
                        </p:par>
                        <p:par>
                          <p:cTn id="69" fill="hold">
                            <p:stCondLst>
                              <p:cond delay="2000"/>
                            </p:stCondLst>
                            <p:childTnLst>
                              <p:par>
                                <p:cTn id="70" presetID="10" presetClass="entr" presetSubtype="0" fill="hold" nodeType="afterEffect">
                                  <p:stCondLst>
                                    <p:cond delay="0"/>
                                  </p:stCondLst>
                                  <p:childTnLst>
                                    <p:set>
                                      <p:cBhvr>
                                        <p:cTn id="71" dur="1" fill="hold">
                                          <p:stCondLst>
                                            <p:cond delay="0"/>
                                          </p:stCondLst>
                                        </p:cTn>
                                        <p:tgtEl>
                                          <p:spTgt spid="98368"/>
                                        </p:tgtEl>
                                        <p:attrNameLst>
                                          <p:attrName>style.visibility</p:attrName>
                                        </p:attrNameLst>
                                      </p:cBhvr>
                                      <p:to>
                                        <p:strVal val="visible"/>
                                      </p:to>
                                    </p:set>
                                    <p:animEffect transition="in" filter="fade">
                                      <p:cBhvr>
                                        <p:cTn id="72" dur="2000"/>
                                        <p:tgtEl>
                                          <p:spTgt spid="98368"/>
                                        </p:tgtEl>
                                      </p:cBhvr>
                                    </p:animEffect>
                                  </p:childTnLst>
                                </p:cTn>
                              </p:par>
                            </p:childTnLst>
                          </p:cTn>
                        </p:par>
                        <p:par>
                          <p:cTn id="73" fill="hold">
                            <p:stCondLst>
                              <p:cond delay="4000"/>
                            </p:stCondLst>
                            <p:childTnLst>
                              <p:par>
                                <p:cTn id="74" presetID="22" presetClass="entr" presetSubtype="4" fill="hold" grpId="0" nodeType="afterEffect">
                                  <p:stCondLst>
                                    <p:cond delay="1000"/>
                                  </p:stCondLst>
                                  <p:childTnLst>
                                    <p:set>
                                      <p:cBhvr>
                                        <p:cTn id="75" dur="1" fill="hold">
                                          <p:stCondLst>
                                            <p:cond delay="0"/>
                                          </p:stCondLst>
                                        </p:cTn>
                                        <p:tgtEl>
                                          <p:spTgt spid="98316"/>
                                        </p:tgtEl>
                                        <p:attrNameLst>
                                          <p:attrName>style.visibility</p:attrName>
                                        </p:attrNameLst>
                                      </p:cBhvr>
                                      <p:to>
                                        <p:strVal val="visible"/>
                                      </p:to>
                                    </p:set>
                                    <p:animEffect transition="in" filter="wipe(down)">
                                      <p:cBhvr>
                                        <p:cTn id="76" dur="500"/>
                                        <p:tgtEl>
                                          <p:spTgt spid="98316"/>
                                        </p:tgtEl>
                                      </p:cBhvr>
                                    </p:animEffect>
                                  </p:childTnLst>
                                </p:cTn>
                              </p:par>
                            </p:childTnLst>
                          </p:cTn>
                        </p:par>
                        <p:par>
                          <p:cTn id="77" fill="hold">
                            <p:stCondLst>
                              <p:cond delay="5500"/>
                            </p:stCondLst>
                            <p:childTnLst>
                              <p:par>
                                <p:cTn id="78" presetID="1" presetClass="entr" presetSubtype="0" fill="hold" nodeType="afterEffect">
                                  <p:stCondLst>
                                    <p:cond delay="0"/>
                                  </p:stCondLst>
                                  <p:childTnLst>
                                    <p:set>
                                      <p:cBhvr>
                                        <p:cTn id="79" dur="1" fill="hold">
                                          <p:stCondLst>
                                            <p:cond delay="0"/>
                                          </p:stCondLst>
                                        </p:cTn>
                                        <p:tgtEl>
                                          <p:spTgt spid="98317">
                                            <p:txEl>
                                              <p:pRg st="0" end="0"/>
                                            </p:txEl>
                                          </p:spTgt>
                                        </p:tgtEl>
                                        <p:attrNameLst>
                                          <p:attrName>style.visibility</p:attrName>
                                        </p:attrNameLst>
                                      </p:cBhvr>
                                      <p:to>
                                        <p:strVal val="visible"/>
                                      </p:to>
                                    </p:set>
                                  </p:childTnLst>
                                </p:cTn>
                              </p:par>
                            </p:childTnLst>
                          </p:cTn>
                        </p:par>
                        <p:par>
                          <p:cTn id="80" fill="hold">
                            <p:stCondLst>
                              <p:cond delay="5500"/>
                            </p:stCondLst>
                            <p:childTnLst>
                              <p:par>
                                <p:cTn id="81" presetID="22" presetClass="entr" presetSubtype="4" fill="hold" grpId="0" nodeType="afterEffect">
                                  <p:stCondLst>
                                    <p:cond delay="1000"/>
                                  </p:stCondLst>
                                  <p:childTnLst>
                                    <p:set>
                                      <p:cBhvr>
                                        <p:cTn id="82" dur="1" fill="hold">
                                          <p:stCondLst>
                                            <p:cond delay="0"/>
                                          </p:stCondLst>
                                        </p:cTn>
                                        <p:tgtEl>
                                          <p:spTgt spid="98314"/>
                                        </p:tgtEl>
                                        <p:attrNameLst>
                                          <p:attrName>style.visibility</p:attrName>
                                        </p:attrNameLst>
                                      </p:cBhvr>
                                      <p:to>
                                        <p:strVal val="visible"/>
                                      </p:to>
                                    </p:set>
                                    <p:animEffect transition="in" filter="wipe(down)">
                                      <p:cBhvr>
                                        <p:cTn id="83" dur="500"/>
                                        <p:tgtEl>
                                          <p:spTgt spid="98314"/>
                                        </p:tgtEl>
                                      </p:cBhvr>
                                    </p:animEffect>
                                  </p:childTnLst>
                                </p:cTn>
                              </p:par>
                            </p:childTnLst>
                          </p:cTn>
                        </p:par>
                        <p:par>
                          <p:cTn id="84" fill="hold">
                            <p:stCondLst>
                              <p:cond delay="7000"/>
                            </p:stCondLst>
                            <p:childTnLst>
                              <p:par>
                                <p:cTn id="85" presetID="1" presetClass="entr" presetSubtype="0" fill="hold" grpId="0" nodeType="afterEffect">
                                  <p:stCondLst>
                                    <p:cond delay="0"/>
                                  </p:stCondLst>
                                  <p:childTnLst>
                                    <p:set>
                                      <p:cBhvr>
                                        <p:cTn id="86" dur="1" fill="hold">
                                          <p:stCondLst>
                                            <p:cond delay="0"/>
                                          </p:stCondLst>
                                        </p:cTn>
                                        <p:tgtEl>
                                          <p:spTgt spid="98315"/>
                                        </p:tgtEl>
                                        <p:attrNameLst>
                                          <p:attrName>style.visibility</p:attrName>
                                        </p:attrNameLst>
                                      </p:cBhvr>
                                      <p:to>
                                        <p:strVal val="visible"/>
                                      </p:to>
                                    </p:set>
                                  </p:childTnLst>
                                </p:cTn>
                              </p:par>
                            </p:childTnLst>
                          </p:cTn>
                        </p:par>
                        <p:par>
                          <p:cTn id="87" fill="hold">
                            <p:stCondLst>
                              <p:cond delay="7000"/>
                            </p:stCondLst>
                            <p:childTnLst>
                              <p:par>
                                <p:cTn id="88" presetID="22" presetClass="entr" presetSubtype="1" fill="hold" grpId="0" nodeType="afterEffect">
                                  <p:stCondLst>
                                    <p:cond delay="1000"/>
                                  </p:stCondLst>
                                  <p:childTnLst>
                                    <p:set>
                                      <p:cBhvr>
                                        <p:cTn id="89" dur="1" fill="hold">
                                          <p:stCondLst>
                                            <p:cond delay="0"/>
                                          </p:stCondLst>
                                        </p:cTn>
                                        <p:tgtEl>
                                          <p:spTgt spid="98318"/>
                                        </p:tgtEl>
                                        <p:attrNameLst>
                                          <p:attrName>style.visibility</p:attrName>
                                        </p:attrNameLst>
                                      </p:cBhvr>
                                      <p:to>
                                        <p:strVal val="visible"/>
                                      </p:to>
                                    </p:set>
                                    <p:animEffect transition="in" filter="wipe(up)">
                                      <p:cBhvr>
                                        <p:cTn id="90" dur="500"/>
                                        <p:tgtEl>
                                          <p:spTgt spid="98318"/>
                                        </p:tgtEl>
                                      </p:cBhvr>
                                    </p:animEffect>
                                  </p:childTnLst>
                                </p:cTn>
                              </p:par>
                            </p:childTnLst>
                          </p:cTn>
                        </p:par>
                        <p:par>
                          <p:cTn id="91" fill="hold">
                            <p:stCondLst>
                              <p:cond delay="8500"/>
                            </p:stCondLst>
                            <p:childTnLst>
                              <p:par>
                                <p:cTn id="92" presetID="1" presetClass="entr" presetSubtype="0" fill="hold" nodeType="afterEffect">
                                  <p:stCondLst>
                                    <p:cond delay="0"/>
                                  </p:stCondLst>
                                  <p:childTnLst>
                                    <p:set>
                                      <p:cBhvr>
                                        <p:cTn id="93" dur="1" fill="hold">
                                          <p:stCondLst>
                                            <p:cond delay="0"/>
                                          </p:stCondLst>
                                        </p:cTn>
                                        <p:tgtEl>
                                          <p:spTgt spid="98319">
                                            <p:txEl>
                                              <p:pRg st="0" end="0"/>
                                            </p:txEl>
                                          </p:spTgt>
                                        </p:tgtEl>
                                        <p:attrNameLst>
                                          <p:attrName>style.visibility</p:attrName>
                                        </p:attrNameLst>
                                      </p:cBhvr>
                                      <p:to>
                                        <p:strVal val="visible"/>
                                      </p:to>
                                    </p:set>
                                  </p:childTnLst>
                                </p:cTn>
                              </p:par>
                            </p:childTnLst>
                          </p:cTn>
                        </p:par>
                        <p:par>
                          <p:cTn id="94" fill="hold">
                            <p:stCondLst>
                              <p:cond delay="8500"/>
                            </p:stCondLst>
                            <p:childTnLst>
                              <p:par>
                                <p:cTn id="95" presetID="22" presetClass="entr" presetSubtype="4" fill="hold" grpId="0" nodeType="afterEffect">
                                  <p:stCondLst>
                                    <p:cond delay="0"/>
                                  </p:stCondLst>
                                  <p:childTnLst>
                                    <p:set>
                                      <p:cBhvr>
                                        <p:cTn id="96" dur="1" fill="hold">
                                          <p:stCondLst>
                                            <p:cond delay="0"/>
                                          </p:stCondLst>
                                        </p:cTn>
                                        <p:tgtEl>
                                          <p:spTgt spid="98321"/>
                                        </p:tgtEl>
                                        <p:attrNameLst>
                                          <p:attrName>style.visibility</p:attrName>
                                        </p:attrNameLst>
                                      </p:cBhvr>
                                      <p:to>
                                        <p:strVal val="visible"/>
                                      </p:to>
                                    </p:set>
                                    <p:animEffect transition="in" filter="wipe(down)">
                                      <p:cBhvr>
                                        <p:cTn id="97" dur="500"/>
                                        <p:tgtEl>
                                          <p:spTgt spid="98321"/>
                                        </p:tgtEl>
                                      </p:cBhvr>
                                    </p:animEffect>
                                  </p:childTnLst>
                                </p:cTn>
                              </p:par>
                            </p:childTnLst>
                          </p:cTn>
                        </p:par>
                        <p:par>
                          <p:cTn id="98" fill="hold">
                            <p:stCondLst>
                              <p:cond delay="9000"/>
                            </p:stCondLst>
                            <p:childTnLst>
                              <p:par>
                                <p:cTn id="99" presetID="1" presetClass="entr" presetSubtype="0" fill="hold" grpId="0" nodeType="afterEffect">
                                  <p:stCondLst>
                                    <p:cond delay="0"/>
                                  </p:stCondLst>
                                  <p:childTnLst>
                                    <p:set>
                                      <p:cBhvr>
                                        <p:cTn id="100" dur="1" fill="hold">
                                          <p:stCondLst>
                                            <p:cond delay="0"/>
                                          </p:stCondLst>
                                        </p:cTn>
                                        <p:tgtEl>
                                          <p:spTgt spid="98320"/>
                                        </p:tgtEl>
                                        <p:attrNameLst>
                                          <p:attrName>style.visibility</p:attrName>
                                        </p:attrNameLst>
                                      </p:cBhvr>
                                      <p:to>
                                        <p:strVal val="visible"/>
                                      </p:to>
                                    </p:set>
                                  </p:childTnLst>
                                </p:cTn>
                              </p:par>
                            </p:childTnLst>
                          </p:cTn>
                        </p:par>
                      </p:childTnLst>
                    </p:cTn>
                  </p:par>
                  <p:par>
                    <p:cTn id="101" fill="hold">
                      <p:stCondLst>
                        <p:cond delay="indefinite"/>
                      </p:stCondLst>
                      <p:childTnLst>
                        <p:par>
                          <p:cTn id="102" fill="hold">
                            <p:stCondLst>
                              <p:cond delay="0"/>
                            </p:stCondLst>
                            <p:childTnLst>
                              <p:par>
                                <p:cTn id="103" presetID="22" presetClass="entr" presetSubtype="1" fill="hold" grpId="0" nodeType="clickEffect">
                                  <p:stCondLst>
                                    <p:cond delay="0"/>
                                  </p:stCondLst>
                                  <p:childTnLst>
                                    <p:set>
                                      <p:cBhvr>
                                        <p:cTn id="104" dur="1" fill="hold">
                                          <p:stCondLst>
                                            <p:cond delay="0"/>
                                          </p:stCondLst>
                                        </p:cTn>
                                        <p:tgtEl>
                                          <p:spTgt spid="98327"/>
                                        </p:tgtEl>
                                        <p:attrNameLst>
                                          <p:attrName>style.visibility</p:attrName>
                                        </p:attrNameLst>
                                      </p:cBhvr>
                                      <p:to>
                                        <p:strVal val="visible"/>
                                      </p:to>
                                    </p:set>
                                    <p:animEffect transition="in" filter="wipe(up)">
                                      <p:cBhvr>
                                        <p:cTn id="105" dur="500"/>
                                        <p:tgtEl>
                                          <p:spTgt spid="98327"/>
                                        </p:tgtEl>
                                      </p:cBhvr>
                                    </p:animEffect>
                                  </p:childTnLst>
                                </p:cTn>
                              </p:par>
                            </p:childTnLst>
                          </p:cTn>
                        </p:par>
                        <p:par>
                          <p:cTn id="106" fill="hold">
                            <p:stCondLst>
                              <p:cond delay="500"/>
                            </p:stCondLst>
                            <p:childTnLst>
                              <p:par>
                                <p:cTn id="107" presetID="1" presetClass="entr" presetSubtype="0" fill="hold" nodeType="afterEffect">
                                  <p:stCondLst>
                                    <p:cond delay="0"/>
                                  </p:stCondLst>
                                  <p:childTnLst>
                                    <p:set>
                                      <p:cBhvr>
                                        <p:cTn id="108" dur="1" fill="hold">
                                          <p:stCondLst>
                                            <p:cond delay="0"/>
                                          </p:stCondLst>
                                        </p:cTn>
                                        <p:tgtEl>
                                          <p:spTgt spid="98326">
                                            <p:txEl>
                                              <p:pRg st="0" end="0"/>
                                            </p:txEl>
                                          </p:spTgt>
                                        </p:tgtEl>
                                        <p:attrNameLst>
                                          <p:attrName>style.visibility</p:attrName>
                                        </p:attrNameLst>
                                      </p:cBhvr>
                                      <p:to>
                                        <p:strVal val="visible"/>
                                      </p:to>
                                    </p:set>
                                  </p:childTnLst>
                                </p:cTn>
                              </p:par>
                            </p:childTnLst>
                          </p:cTn>
                        </p:par>
                        <p:par>
                          <p:cTn id="109" fill="hold">
                            <p:stCondLst>
                              <p:cond delay="500"/>
                            </p:stCondLst>
                            <p:childTnLst>
                              <p:par>
                                <p:cTn id="110" presetID="22" presetClass="entr" presetSubtype="1" fill="hold" grpId="0" nodeType="afterEffect">
                                  <p:stCondLst>
                                    <p:cond delay="1000"/>
                                  </p:stCondLst>
                                  <p:childTnLst>
                                    <p:set>
                                      <p:cBhvr>
                                        <p:cTn id="111" dur="1" fill="hold">
                                          <p:stCondLst>
                                            <p:cond delay="0"/>
                                          </p:stCondLst>
                                        </p:cTn>
                                        <p:tgtEl>
                                          <p:spTgt spid="98334"/>
                                        </p:tgtEl>
                                        <p:attrNameLst>
                                          <p:attrName>style.visibility</p:attrName>
                                        </p:attrNameLst>
                                      </p:cBhvr>
                                      <p:to>
                                        <p:strVal val="visible"/>
                                      </p:to>
                                    </p:set>
                                    <p:animEffect transition="in" filter="wipe(up)">
                                      <p:cBhvr>
                                        <p:cTn id="112" dur="500"/>
                                        <p:tgtEl>
                                          <p:spTgt spid="98334"/>
                                        </p:tgtEl>
                                      </p:cBhvr>
                                    </p:animEffect>
                                  </p:childTnLst>
                                </p:cTn>
                              </p:par>
                            </p:childTnLst>
                          </p:cTn>
                        </p:par>
                        <p:par>
                          <p:cTn id="113" fill="hold">
                            <p:stCondLst>
                              <p:cond delay="2000"/>
                            </p:stCondLst>
                            <p:childTnLst>
                              <p:par>
                                <p:cTn id="114" presetID="1" presetClass="entr" presetSubtype="0" fill="hold" grpId="0" nodeType="afterEffect">
                                  <p:stCondLst>
                                    <p:cond delay="0"/>
                                  </p:stCondLst>
                                  <p:childTnLst>
                                    <p:set>
                                      <p:cBhvr>
                                        <p:cTn id="115" dur="1" fill="hold">
                                          <p:stCondLst>
                                            <p:cond delay="0"/>
                                          </p:stCondLst>
                                        </p:cTn>
                                        <p:tgtEl>
                                          <p:spTgt spid="98335"/>
                                        </p:tgtEl>
                                        <p:attrNameLst>
                                          <p:attrName>style.visibility</p:attrName>
                                        </p:attrNameLst>
                                      </p:cBhvr>
                                      <p:to>
                                        <p:strVal val="visible"/>
                                      </p:to>
                                    </p:set>
                                  </p:childTnLst>
                                </p:cTn>
                              </p:par>
                            </p:childTnLst>
                          </p:cTn>
                        </p:par>
                        <p:par>
                          <p:cTn id="116" fill="hold">
                            <p:stCondLst>
                              <p:cond delay="2000"/>
                            </p:stCondLst>
                            <p:childTnLst>
                              <p:par>
                                <p:cTn id="117" presetID="22" presetClass="entr" presetSubtype="1" fill="hold" grpId="0" nodeType="afterEffect">
                                  <p:stCondLst>
                                    <p:cond delay="1000"/>
                                  </p:stCondLst>
                                  <p:childTnLst>
                                    <p:set>
                                      <p:cBhvr>
                                        <p:cTn id="118" dur="1" fill="hold">
                                          <p:stCondLst>
                                            <p:cond delay="0"/>
                                          </p:stCondLst>
                                        </p:cTn>
                                        <p:tgtEl>
                                          <p:spTgt spid="98328"/>
                                        </p:tgtEl>
                                        <p:attrNameLst>
                                          <p:attrName>style.visibility</p:attrName>
                                        </p:attrNameLst>
                                      </p:cBhvr>
                                      <p:to>
                                        <p:strVal val="visible"/>
                                      </p:to>
                                    </p:set>
                                    <p:animEffect transition="in" filter="wipe(up)">
                                      <p:cBhvr>
                                        <p:cTn id="119" dur="500"/>
                                        <p:tgtEl>
                                          <p:spTgt spid="98328"/>
                                        </p:tgtEl>
                                      </p:cBhvr>
                                    </p:animEffect>
                                  </p:childTnLst>
                                </p:cTn>
                              </p:par>
                            </p:childTnLst>
                          </p:cTn>
                        </p:par>
                        <p:par>
                          <p:cTn id="120" fill="hold">
                            <p:stCondLst>
                              <p:cond delay="3500"/>
                            </p:stCondLst>
                            <p:childTnLst>
                              <p:par>
                                <p:cTn id="121" presetID="1" presetClass="entr" presetSubtype="0" fill="hold" grpId="0" nodeType="afterEffect">
                                  <p:stCondLst>
                                    <p:cond delay="0"/>
                                  </p:stCondLst>
                                  <p:childTnLst>
                                    <p:set>
                                      <p:cBhvr>
                                        <p:cTn id="122" dur="1" fill="hold">
                                          <p:stCondLst>
                                            <p:cond delay="0"/>
                                          </p:stCondLst>
                                        </p:cTn>
                                        <p:tgtEl>
                                          <p:spTgt spid="98329"/>
                                        </p:tgtEl>
                                        <p:attrNameLst>
                                          <p:attrName>style.visibility</p:attrName>
                                        </p:attrNameLst>
                                      </p:cBhvr>
                                      <p:to>
                                        <p:strVal val="visible"/>
                                      </p:to>
                                    </p:set>
                                  </p:childTnLst>
                                </p:cTn>
                              </p:par>
                            </p:childTnLst>
                          </p:cTn>
                        </p:par>
                        <p:par>
                          <p:cTn id="123" fill="hold">
                            <p:stCondLst>
                              <p:cond delay="3500"/>
                            </p:stCondLst>
                            <p:childTnLst>
                              <p:par>
                                <p:cTn id="124" presetID="10" presetClass="entr" presetSubtype="0" fill="hold" nodeType="afterEffect">
                                  <p:stCondLst>
                                    <p:cond delay="0"/>
                                  </p:stCondLst>
                                  <p:childTnLst>
                                    <p:set>
                                      <p:cBhvr>
                                        <p:cTn id="125" dur="1" fill="hold">
                                          <p:stCondLst>
                                            <p:cond delay="0"/>
                                          </p:stCondLst>
                                        </p:cTn>
                                        <p:tgtEl>
                                          <p:spTgt spid="98370"/>
                                        </p:tgtEl>
                                        <p:attrNameLst>
                                          <p:attrName>style.visibility</p:attrName>
                                        </p:attrNameLst>
                                      </p:cBhvr>
                                      <p:to>
                                        <p:strVal val="visible"/>
                                      </p:to>
                                    </p:set>
                                    <p:animEffect transition="in" filter="fade">
                                      <p:cBhvr>
                                        <p:cTn id="126" dur="2000"/>
                                        <p:tgtEl>
                                          <p:spTgt spid="98370"/>
                                        </p:tgtEl>
                                      </p:cBhvr>
                                    </p:animEffect>
                                  </p:childTnLst>
                                </p:cTn>
                              </p:par>
                            </p:childTnLst>
                          </p:cTn>
                        </p:par>
                        <p:par>
                          <p:cTn id="127" fill="hold">
                            <p:stCondLst>
                              <p:cond delay="5500"/>
                            </p:stCondLst>
                            <p:childTnLst>
                              <p:par>
                                <p:cTn id="128" presetID="22" presetClass="entr" presetSubtype="8" fill="hold" grpId="0" nodeType="afterEffect">
                                  <p:stCondLst>
                                    <p:cond delay="1000"/>
                                  </p:stCondLst>
                                  <p:childTnLst>
                                    <p:set>
                                      <p:cBhvr>
                                        <p:cTn id="129" dur="1" fill="hold">
                                          <p:stCondLst>
                                            <p:cond delay="0"/>
                                          </p:stCondLst>
                                        </p:cTn>
                                        <p:tgtEl>
                                          <p:spTgt spid="98330"/>
                                        </p:tgtEl>
                                        <p:attrNameLst>
                                          <p:attrName>style.visibility</p:attrName>
                                        </p:attrNameLst>
                                      </p:cBhvr>
                                      <p:to>
                                        <p:strVal val="visible"/>
                                      </p:to>
                                    </p:set>
                                    <p:animEffect transition="in" filter="wipe(left)">
                                      <p:cBhvr>
                                        <p:cTn id="130" dur="500"/>
                                        <p:tgtEl>
                                          <p:spTgt spid="98330"/>
                                        </p:tgtEl>
                                      </p:cBhvr>
                                    </p:animEffect>
                                  </p:childTnLst>
                                </p:cTn>
                              </p:par>
                            </p:childTnLst>
                          </p:cTn>
                        </p:par>
                        <p:par>
                          <p:cTn id="131" fill="hold">
                            <p:stCondLst>
                              <p:cond delay="7000"/>
                            </p:stCondLst>
                            <p:childTnLst>
                              <p:par>
                                <p:cTn id="132" presetID="1" presetClass="entr" presetSubtype="0" fill="hold" grpId="0" nodeType="afterEffect">
                                  <p:stCondLst>
                                    <p:cond delay="0"/>
                                  </p:stCondLst>
                                  <p:childTnLst>
                                    <p:set>
                                      <p:cBhvr>
                                        <p:cTn id="133" dur="1" fill="hold">
                                          <p:stCondLst>
                                            <p:cond delay="0"/>
                                          </p:stCondLst>
                                        </p:cTn>
                                        <p:tgtEl>
                                          <p:spTgt spid="98331"/>
                                        </p:tgtEl>
                                        <p:attrNameLst>
                                          <p:attrName>style.visibility</p:attrName>
                                        </p:attrNameLst>
                                      </p:cBhvr>
                                      <p:to>
                                        <p:strVal val="visible"/>
                                      </p:to>
                                    </p:set>
                                  </p:childTnLst>
                                </p:cTn>
                              </p:par>
                            </p:childTnLst>
                          </p:cTn>
                        </p:par>
                        <p:par>
                          <p:cTn id="134" fill="hold">
                            <p:stCondLst>
                              <p:cond delay="7000"/>
                            </p:stCondLst>
                            <p:childTnLst>
                              <p:par>
                                <p:cTn id="135" presetID="22" presetClass="entr" presetSubtype="1" fill="hold" grpId="0" nodeType="afterEffect">
                                  <p:stCondLst>
                                    <p:cond delay="1000"/>
                                  </p:stCondLst>
                                  <p:childTnLst>
                                    <p:set>
                                      <p:cBhvr>
                                        <p:cTn id="136" dur="1" fill="hold">
                                          <p:stCondLst>
                                            <p:cond delay="0"/>
                                          </p:stCondLst>
                                        </p:cTn>
                                        <p:tgtEl>
                                          <p:spTgt spid="98332"/>
                                        </p:tgtEl>
                                        <p:attrNameLst>
                                          <p:attrName>style.visibility</p:attrName>
                                        </p:attrNameLst>
                                      </p:cBhvr>
                                      <p:to>
                                        <p:strVal val="visible"/>
                                      </p:to>
                                    </p:set>
                                    <p:animEffect transition="in" filter="wipe(up)">
                                      <p:cBhvr>
                                        <p:cTn id="137" dur="500"/>
                                        <p:tgtEl>
                                          <p:spTgt spid="98332"/>
                                        </p:tgtEl>
                                      </p:cBhvr>
                                    </p:animEffect>
                                  </p:childTnLst>
                                </p:cTn>
                              </p:par>
                            </p:childTnLst>
                          </p:cTn>
                        </p:par>
                        <p:par>
                          <p:cTn id="138" fill="hold">
                            <p:stCondLst>
                              <p:cond delay="8500"/>
                            </p:stCondLst>
                            <p:childTnLst>
                              <p:par>
                                <p:cTn id="139" presetID="1" presetClass="entr" presetSubtype="0" fill="hold" grpId="0" nodeType="afterEffect">
                                  <p:stCondLst>
                                    <p:cond delay="0"/>
                                  </p:stCondLst>
                                  <p:childTnLst>
                                    <p:set>
                                      <p:cBhvr>
                                        <p:cTn id="140" dur="1" fill="hold">
                                          <p:stCondLst>
                                            <p:cond delay="0"/>
                                          </p:stCondLst>
                                        </p:cTn>
                                        <p:tgtEl>
                                          <p:spTgt spid="98333"/>
                                        </p:tgtEl>
                                        <p:attrNameLst>
                                          <p:attrName>style.visibility</p:attrName>
                                        </p:attrNameLst>
                                      </p:cBhvr>
                                      <p:to>
                                        <p:strVal val="visible"/>
                                      </p:to>
                                    </p:set>
                                  </p:childTnLst>
                                </p:cTn>
                              </p:par>
                            </p:childTnLst>
                          </p:cTn>
                        </p:par>
                      </p:childTnLst>
                    </p:cTn>
                  </p:par>
                  <p:par>
                    <p:cTn id="141" fill="hold">
                      <p:stCondLst>
                        <p:cond delay="indefinite"/>
                      </p:stCondLst>
                      <p:childTnLst>
                        <p:par>
                          <p:cTn id="142" fill="hold">
                            <p:stCondLst>
                              <p:cond delay="0"/>
                            </p:stCondLst>
                            <p:childTnLst>
                              <p:par>
                                <p:cTn id="143" presetID="22" presetClass="entr" presetSubtype="1" fill="hold" grpId="0" nodeType="clickEffect">
                                  <p:stCondLst>
                                    <p:cond delay="0"/>
                                  </p:stCondLst>
                                  <p:childTnLst>
                                    <p:set>
                                      <p:cBhvr>
                                        <p:cTn id="144" dur="1" fill="hold">
                                          <p:stCondLst>
                                            <p:cond delay="0"/>
                                          </p:stCondLst>
                                        </p:cTn>
                                        <p:tgtEl>
                                          <p:spTgt spid="98337"/>
                                        </p:tgtEl>
                                        <p:attrNameLst>
                                          <p:attrName>style.visibility</p:attrName>
                                        </p:attrNameLst>
                                      </p:cBhvr>
                                      <p:to>
                                        <p:strVal val="visible"/>
                                      </p:to>
                                    </p:set>
                                    <p:animEffect transition="in" filter="wipe(up)">
                                      <p:cBhvr>
                                        <p:cTn id="145" dur="500"/>
                                        <p:tgtEl>
                                          <p:spTgt spid="98337"/>
                                        </p:tgtEl>
                                      </p:cBhvr>
                                    </p:animEffect>
                                  </p:childTnLst>
                                </p:cTn>
                              </p:par>
                            </p:childTnLst>
                          </p:cTn>
                        </p:par>
                        <p:par>
                          <p:cTn id="146" fill="hold">
                            <p:stCondLst>
                              <p:cond delay="500"/>
                            </p:stCondLst>
                            <p:childTnLst>
                              <p:par>
                                <p:cTn id="147" presetID="1" presetClass="entr" presetSubtype="0" fill="hold" grpId="0" nodeType="afterEffect">
                                  <p:stCondLst>
                                    <p:cond delay="0"/>
                                  </p:stCondLst>
                                  <p:childTnLst>
                                    <p:set>
                                      <p:cBhvr>
                                        <p:cTn id="148" dur="1" fill="hold">
                                          <p:stCondLst>
                                            <p:cond delay="0"/>
                                          </p:stCondLst>
                                        </p:cTn>
                                        <p:tgtEl>
                                          <p:spTgt spid="98338"/>
                                        </p:tgtEl>
                                        <p:attrNameLst>
                                          <p:attrName>style.visibility</p:attrName>
                                        </p:attrNameLst>
                                      </p:cBhvr>
                                      <p:to>
                                        <p:strVal val="visible"/>
                                      </p:to>
                                    </p:set>
                                  </p:childTnLst>
                                </p:cTn>
                              </p:par>
                            </p:childTnLst>
                          </p:cTn>
                        </p:par>
                        <p:par>
                          <p:cTn id="149" fill="hold">
                            <p:stCondLst>
                              <p:cond delay="500"/>
                            </p:stCondLst>
                            <p:childTnLst>
                              <p:par>
                                <p:cTn id="150" presetID="22" presetClass="entr" presetSubtype="8" fill="hold" grpId="0" nodeType="afterEffect">
                                  <p:stCondLst>
                                    <p:cond delay="1000"/>
                                  </p:stCondLst>
                                  <p:childTnLst>
                                    <p:set>
                                      <p:cBhvr>
                                        <p:cTn id="151" dur="1" fill="hold">
                                          <p:stCondLst>
                                            <p:cond delay="0"/>
                                          </p:stCondLst>
                                        </p:cTn>
                                        <p:tgtEl>
                                          <p:spTgt spid="98339"/>
                                        </p:tgtEl>
                                        <p:attrNameLst>
                                          <p:attrName>style.visibility</p:attrName>
                                        </p:attrNameLst>
                                      </p:cBhvr>
                                      <p:to>
                                        <p:strVal val="visible"/>
                                      </p:to>
                                    </p:set>
                                    <p:animEffect transition="in" filter="wipe(left)">
                                      <p:cBhvr>
                                        <p:cTn id="152" dur="500"/>
                                        <p:tgtEl>
                                          <p:spTgt spid="98339"/>
                                        </p:tgtEl>
                                      </p:cBhvr>
                                    </p:animEffect>
                                  </p:childTnLst>
                                </p:cTn>
                              </p:par>
                            </p:childTnLst>
                          </p:cTn>
                        </p:par>
                        <p:par>
                          <p:cTn id="153" fill="hold">
                            <p:stCondLst>
                              <p:cond delay="2000"/>
                            </p:stCondLst>
                            <p:childTnLst>
                              <p:par>
                                <p:cTn id="154" presetID="1" presetClass="entr" presetSubtype="0" fill="hold" grpId="0" nodeType="afterEffect">
                                  <p:stCondLst>
                                    <p:cond delay="0"/>
                                  </p:stCondLst>
                                  <p:childTnLst>
                                    <p:set>
                                      <p:cBhvr>
                                        <p:cTn id="155" dur="1" fill="hold">
                                          <p:stCondLst>
                                            <p:cond delay="0"/>
                                          </p:stCondLst>
                                        </p:cTn>
                                        <p:tgtEl>
                                          <p:spTgt spid="98340"/>
                                        </p:tgtEl>
                                        <p:attrNameLst>
                                          <p:attrName>style.visibility</p:attrName>
                                        </p:attrNameLst>
                                      </p:cBhvr>
                                      <p:to>
                                        <p:strVal val="visible"/>
                                      </p:to>
                                    </p:set>
                                  </p:childTnLst>
                                </p:cTn>
                              </p:par>
                            </p:childTnLst>
                          </p:cTn>
                        </p:par>
                        <p:par>
                          <p:cTn id="156" fill="hold">
                            <p:stCondLst>
                              <p:cond delay="2000"/>
                            </p:stCondLst>
                            <p:childTnLst>
                              <p:par>
                                <p:cTn id="157" presetID="22" presetClass="entr" presetSubtype="1" fill="hold" grpId="0" nodeType="afterEffect">
                                  <p:stCondLst>
                                    <p:cond delay="1000"/>
                                  </p:stCondLst>
                                  <p:childTnLst>
                                    <p:set>
                                      <p:cBhvr>
                                        <p:cTn id="158" dur="1" fill="hold">
                                          <p:stCondLst>
                                            <p:cond delay="0"/>
                                          </p:stCondLst>
                                        </p:cTn>
                                        <p:tgtEl>
                                          <p:spTgt spid="98341"/>
                                        </p:tgtEl>
                                        <p:attrNameLst>
                                          <p:attrName>style.visibility</p:attrName>
                                        </p:attrNameLst>
                                      </p:cBhvr>
                                      <p:to>
                                        <p:strVal val="visible"/>
                                      </p:to>
                                    </p:set>
                                    <p:animEffect transition="in" filter="wipe(up)">
                                      <p:cBhvr>
                                        <p:cTn id="159" dur="500"/>
                                        <p:tgtEl>
                                          <p:spTgt spid="98341"/>
                                        </p:tgtEl>
                                      </p:cBhvr>
                                    </p:animEffect>
                                  </p:childTnLst>
                                </p:cTn>
                              </p:par>
                            </p:childTnLst>
                          </p:cTn>
                        </p:par>
                        <p:par>
                          <p:cTn id="160" fill="hold">
                            <p:stCondLst>
                              <p:cond delay="3500"/>
                            </p:stCondLst>
                            <p:childTnLst>
                              <p:par>
                                <p:cTn id="161" presetID="1" presetClass="entr" presetSubtype="0" fill="hold" grpId="0" nodeType="afterEffect">
                                  <p:stCondLst>
                                    <p:cond delay="0"/>
                                  </p:stCondLst>
                                  <p:childTnLst>
                                    <p:set>
                                      <p:cBhvr>
                                        <p:cTn id="162" dur="1" fill="hold">
                                          <p:stCondLst>
                                            <p:cond delay="0"/>
                                          </p:stCondLst>
                                        </p:cTn>
                                        <p:tgtEl>
                                          <p:spTgt spid="98342"/>
                                        </p:tgtEl>
                                        <p:attrNameLst>
                                          <p:attrName>style.visibility</p:attrName>
                                        </p:attrNameLst>
                                      </p:cBhvr>
                                      <p:to>
                                        <p:strVal val="visible"/>
                                      </p:to>
                                    </p:set>
                                  </p:childTnLst>
                                </p:cTn>
                              </p:par>
                            </p:childTnLst>
                          </p:cTn>
                        </p:par>
                        <p:par>
                          <p:cTn id="163" fill="hold">
                            <p:stCondLst>
                              <p:cond delay="3500"/>
                            </p:stCondLst>
                            <p:childTnLst>
                              <p:par>
                                <p:cTn id="164" presetID="22" presetClass="entr" presetSubtype="1" fill="hold" grpId="0" nodeType="afterEffect">
                                  <p:stCondLst>
                                    <p:cond delay="1000"/>
                                  </p:stCondLst>
                                  <p:childTnLst>
                                    <p:set>
                                      <p:cBhvr>
                                        <p:cTn id="165" dur="1" fill="hold">
                                          <p:stCondLst>
                                            <p:cond delay="0"/>
                                          </p:stCondLst>
                                        </p:cTn>
                                        <p:tgtEl>
                                          <p:spTgt spid="98343"/>
                                        </p:tgtEl>
                                        <p:attrNameLst>
                                          <p:attrName>style.visibility</p:attrName>
                                        </p:attrNameLst>
                                      </p:cBhvr>
                                      <p:to>
                                        <p:strVal val="visible"/>
                                      </p:to>
                                    </p:set>
                                    <p:animEffect transition="in" filter="wipe(up)">
                                      <p:cBhvr>
                                        <p:cTn id="166" dur="500"/>
                                        <p:tgtEl>
                                          <p:spTgt spid="98343"/>
                                        </p:tgtEl>
                                      </p:cBhvr>
                                    </p:animEffect>
                                  </p:childTnLst>
                                </p:cTn>
                              </p:par>
                            </p:childTnLst>
                          </p:cTn>
                        </p:par>
                        <p:par>
                          <p:cTn id="167" fill="hold">
                            <p:stCondLst>
                              <p:cond delay="5000"/>
                            </p:stCondLst>
                            <p:childTnLst>
                              <p:par>
                                <p:cTn id="168" presetID="1" presetClass="entr" presetSubtype="0" fill="hold" nodeType="afterEffect">
                                  <p:stCondLst>
                                    <p:cond delay="0"/>
                                  </p:stCondLst>
                                  <p:childTnLst>
                                    <p:set>
                                      <p:cBhvr>
                                        <p:cTn id="169" dur="1" fill="hold">
                                          <p:stCondLst>
                                            <p:cond delay="0"/>
                                          </p:stCondLst>
                                        </p:cTn>
                                        <p:tgtEl>
                                          <p:spTgt spid="98344">
                                            <p:txEl>
                                              <p:pRg st="0" end="0"/>
                                            </p:txEl>
                                          </p:spTgt>
                                        </p:tgtEl>
                                        <p:attrNameLst>
                                          <p:attrName>style.visibility</p:attrName>
                                        </p:attrNameLst>
                                      </p:cBhvr>
                                      <p:to>
                                        <p:strVal val="visible"/>
                                      </p:to>
                                    </p:set>
                                  </p:childTnLst>
                                </p:cTn>
                              </p:par>
                            </p:childTnLst>
                          </p:cTn>
                        </p:par>
                        <p:par>
                          <p:cTn id="170" fill="hold">
                            <p:stCondLst>
                              <p:cond delay="5000"/>
                            </p:stCondLst>
                            <p:childTnLst>
                              <p:par>
                                <p:cTn id="171" presetID="22" presetClass="entr" presetSubtype="1" fill="hold" grpId="0" nodeType="afterEffect">
                                  <p:stCondLst>
                                    <p:cond delay="1000"/>
                                  </p:stCondLst>
                                  <p:childTnLst>
                                    <p:set>
                                      <p:cBhvr>
                                        <p:cTn id="172" dur="1" fill="hold">
                                          <p:stCondLst>
                                            <p:cond delay="0"/>
                                          </p:stCondLst>
                                        </p:cTn>
                                        <p:tgtEl>
                                          <p:spTgt spid="98345"/>
                                        </p:tgtEl>
                                        <p:attrNameLst>
                                          <p:attrName>style.visibility</p:attrName>
                                        </p:attrNameLst>
                                      </p:cBhvr>
                                      <p:to>
                                        <p:strVal val="visible"/>
                                      </p:to>
                                    </p:set>
                                    <p:animEffect transition="in" filter="wipe(up)">
                                      <p:cBhvr>
                                        <p:cTn id="173" dur="500"/>
                                        <p:tgtEl>
                                          <p:spTgt spid="98345"/>
                                        </p:tgtEl>
                                      </p:cBhvr>
                                    </p:animEffect>
                                  </p:childTnLst>
                                </p:cTn>
                              </p:par>
                            </p:childTnLst>
                          </p:cTn>
                        </p:par>
                        <p:par>
                          <p:cTn id="174" fill="hold">
                            <p:stCondLst>
                              <p:cond delay="6500"/>
                            </p:stCondLst>
                            <p:childTnLst>
                              <p:par>
                                <p:cTn id="175" presetID="1" presetClass="entr" presetSubtype="0" fill="hold" grpId="0" nodeType="afterEffect">
                                  <p:stCondLst>
                                    <p:cond delay="0"/>
                                  </p:stCondLst>
                                  <p:childTnLst>
                                    <p:set>
                                      <p:cBhvr>
                                        <p:cTn id="176" dur="1" fill="hold">
                                          <p:stCondLst>
                                            <p:cond delay="0"/>
                                          </p:stCondLst>
                                        </p:cTn>
                                        <p:tgtEl>
                                          <p:spTgt spid="98346"/>
                                        </p:tgtEl>
                                        <p:attrNameLst>
                                          <p:attrName>style.visibility</p:attrName>
                                        </p:attrNameLst>
                                      </p:cBhvr>
                                      <p:to>
                                        <p:strVal val="visible"/>
                                      </p:to>
                                    </p:set>
                                  </p:childTnLst>
                                </p:cTn>
                              </p:par>
                            </p:childTnLst>
                          </p:cTn>
                        </p:par>
                        <p:par>
                          <p:cTn id="177" fill="hold">
                            <p:stCondLst>
                              <p:cond delay="6500"/>
                            </p:stCondLst>
                            <p:childTnLst>
                              <p:par>
                                <p:cTn id="178" presetID="10" presetClass="entr" presetSubtype="0" fill="hold" nodeType="afterEffect">
                                  <p:stCondLst>
                                    <p:cond delay="0"/>
                                  </p:stCondLst>
                                  <p:childTnLst>
                                    <p:set>
                                      <p:cBhvr>
                                        <p:cTn id="179" dur="1" fill="hold">
                                          <p:stCondLst>
                                            <p:cond delay="0"/>
                                          </p:stCondLst>
                                        </p:cTn>
                                        <p:tgtEl>
                                          <p:spTgt spid="98369"/>
                                        </p:tgtEl>
                                        <p:attrNameLst>
                                          <p:attrName>style.visibility</p:attrName>
                                        </p:attrNameLst>
                                      </p:cBhvr>
                                      <p:to>
                                        <p:strVal val="visible"/>
                                      </p:to>
                                    </p:set>
                                    <p:animEffect transition="in" filter="fade">
                                      <p:cBhvr>
                                        <p:cTn id="180" dur="2000"/>
                                        <p:tgtEl>
                                          <p:spTgt spid="98369"/>
                                        </p:tgtEl>
                                      </p:cBhvr>
                                    </p:animEffect>
                                  </p:childTnLst>
                                </p:cTn>
                              </p:par>
                            </p:childTnLst>
                          </p:cTn>
                        </p:par>
                      </p:childTnLst>
                    </p:cTn>
                  </p:par>
                  <p:par>
                    <p:cTn id="181" fill="hold">
                      <p:stCondLst>
                        <p:cond delay="indefinite"/>
                      </p:stCondLst>
                      <p:childTnLst>
                        <p:par>
                          <p:cTn id="182" fill="hold">
                            <p:stCondLst>
                              <p:cond delay="0"/>
                            </p:stCondLst>
                            <p:childTnLst>
                              <p:par>
                                <p:cTn id="183" presetID="22" presetClass="entr" presetSubtype="4" fill="hold" grpId="0" nodeType="clickEffect">
                                  <p:stCondLst>
                                    <p:cond delay="0"/>
                                  </p:stCondLst>
                                  <p:childTnLst>
                                    <p:set>
                                      <p:cBhvr>
                                        <p:cTn id="184" dur="1" fill="hold">
                                          <p:stCondLst>
                                            <p:cond delay="0"/>
                                          </p:stCondLst>
                                        </p:cTn>
                                        <p:tgtEl>
                                          <p:spTgt spid="98307"/>
                                        </p:tgtEl>
                                        <p:attrNameLst>
                                          <p:attrName>style.visibility</p:attrName>
                                        </p:attrNameLst>
                                      </p:cBhvr>
                                      <p:to>
                                        <p:strVal val="visible"/>
                                      </p:to>
                                    </p:set>
                                    <p:animEffect transition="in" filter="wipe(down)">
                                      <p:cBhvr>
                                        <p:cTn id="185" dur="500"/>
                                        <p:tgtEl>
                                          <p:spTgt spid="98307"/>
                                        </p:tgtEl>
                                      </p:cBhvr>
                                    </p:animEffect>
                                  </p:childTnLst>
                                </p:cTn>
                              </p:par>
                            </p:childTnLst>
                          </p:cTn>
                        </p:par>
                        <p:par>
                          <p:cTn id="186" fill="hold">
                            <p:stCondLst>
                              <p:cond delay="500"/>
                            </p:stCondLst>
                            <p:childTnLst>
                              <p:par>
                                <p:cTn id="187" presetID="1" presetClass="entr" presetSubtype="0" fill="hold" grpId="0" nodeType="afterEffect">
                                  <p:stCondLst>
                                    <p:cond delay="0"/>
                                  </p:stCondLst>
                                  <p:childTnLst>
                                    <p:set>
                                      <p:cBhvr>
                                        <p:cTn id="188" dur="1" fill="hold">
                                          <p:stCondLst>
                                            <p:cond delay="0"/>
                                          </p:stCondLst>
                                        </p:cTn>
                                        <p:tgtEl>
                                          <p:spTgt spid="98308"/>
                                        </p:tgtEl>
                                        <p:attrNameLst>
                                          <p:attrName>style.visibility</p:attrName>
                                        </p:attrNameLst>
                                      </p:cBhvr>
                                      <p:to>
                                        <p:strVal val="visible"/>
                                      </p:to>
                                    </p:set>
                                  </p:childTnLst>
                                </p:cTn>
                              </p:par>
                            </p:childTnLst>
                          </p:cTn>
                        </p:par>
                        <p:par>
                          <p:cTn id="189" fill="hold">
                            <p:stCondLst>
                              <p:cond delay="500"/>
                            </p:stCondLst>
                            <p:childTnLst>
                              <p:par>
                                <p:cTn id="190" presetID="22" presetClass="entr" presetSubtype="1" fill="hold" grpId="0" nodeType="afterEffect">
                                  <p:stCondLst>
                                    <p:cond delay="1000"/>
                                  </p:stCondLst>
                                  <p:childTnLst>
                                    <p:set>
                                      <p:cBhvr>
                                        <p:cTn id="191" dur="1" fill="hold">
                                          <p:stCondLst>
                                            <p:cond delay="0"/>
                                          </p:stCondLst>
                                        </p:cTn>
                                        <p:tgtEl>
                                          <p:spTgt spid="98309"/>
                                        </p:tgtEl>
                                        <p:attrNameLst>
                                          <p:attrName>style.visibility</p:attrName>
                                        </p:attrNameLst>
                                      </p:cBhvr>
                                      <p:to>
                                        <p:strVal val="visible"/>
                                      </p:to>
                                    </p:set>
                                    <p:animEffect transition="in" filter="wipe(up)">
                                      <p:cBhvr>
                                        <p:cTn id="192" dur="500"/>
                                        <p:tgtEl>
                                          <p:spTgt spid="98309"/>
                                        </p:tgtEl>
                                      </p:cBhvr>
                                    </p:animEffect>
                                  </p:childTnLst>
                                </p:cTn>
                              </p:par>
                            </p:childTnLst>
                          </p:cTn>
                        </p:par>
                        <p:par>
                          <p:cTn id="193" fill="hold">
                            <p:stCondLst>
                              <p:cond delay="2000"/>
                            </p:stCondLst>
                            <p:childTnLst>
                              <p:par>
                                <p:cTn id="194" presetID="1" presetClass="entr" presetSubtype="0" fill="hold" grpId="0" nodeType="afterEffect">
                                  <p:stCondLst>
                                    <p:cond delay="0"/>
                                  </p:stCondLst>
                                  <p:childTnLst>
                                    <p:set>
                                      <p:cBhvr>
                                        <p:cTn id="195" dur="1" fill="hold">
                                          <p:stCondLst>
                                            <p:cond delay="0"/>
                                          </p:stCondLst>
                                        </p:cTn>
                                        <p:tgtEl>
                                          <p:spTgt spid="98322"/>
                                        </p:tgtEl>
                                        <p:attrNameLst>
                                          <p:attrName>style.visibility</p:attrName>
                                        </p:attrNameLst>
                                      </p:cBhvr>
                                      <p:to>
                                        <p:strVal val="visible"/>
                                      </p:to>
                                    </p:set>
                                  </p:childTnLst>
                                </p:cTn>
                              </p:par>
                            </p:childTnLst>
                          </p:cTn>
                        </p:par>
                        <p:par>
                          <p:cTn id="196" fill="hold">
                            <p:stCondLst>
                              <p:cond delay="2000"/>
                            </p:stCondLst>
                            <p:childTnLst>
                              <p:par>
                                <p:cTn id="197" presetID="22" presetClass="entr" presetSubtype="2" fill="hold" grpId="0" nodeType="afterEffect">
                                  <p:stCondLst>
                                    <p:cond delay="1000"/>
                                  </p:stCondLst>
                                  <p:childTnLst>
                                    <p:set>
                                      <p:cBhvr>
                                        <p:cTn id="198" dur="1" fill="hold">
                                          <p:stCondLst>
                                            <p:cond delay="0"/>
                                          </p:stCondLst>
                                        </p:cTn>
                                        <p:tgtEl>
                                          <p:spTgt spid="98323"/>
                                        </p:tgtEl>
                                        <p:attrNameLst>
                                          <p:attrName>style.visibility</p:attrName>
                                        </p:attrNameLst>
                                      </p:cBhvr>
                                      <p:to>
                                        <p:strVal val="visible"/>
                                      </p:to>
                                    </p:set>
                                    <p:animEffect transition="in" filter="wipe(right)">
                                      <p:cBhvr>
                                        <p:cTn id="199" dur="500"/>
                                        <p:tgtEl>
                                          <p:spTgt spid="98323"/>
                                        </p:tgtEl>
                                      </p:cBhvr>
                                    </p:animEffect>
                                  </p:childTnLst>
                                </p:cTn>
                              </p:par>
                            </p:childTnLst>
                          </p:cTn>
                        </p:par>
                        <p:par>
                          <p:cTn id="200" fill="hold">
                            <p:stCondLst>
                              <p:cond delay="3500"/>
                            </p:stCondLst>
                            <p:childTnLst>
                              <p:par>
                                <p:cTn id="201" presetID="1" presetClass="entr" presetSubtype="0" fill="hold" grpId="0" nodeType="afterEffect">
                                  <p:stCondLst>
                                    <p:cond delay="1000"/>
                                  </p:stCondLst>
                                  <p:childTnLst>
                                    <p:set>
                                      <p:cBhvr>
                                        <p:cTn id="202" dur="1" fill="hold">
                                          <p:stCondLst>
                                            <p:cond delay="0"/>
                                          </p:stCondLst>
                                        </p:cTn>
                                        <p:tgtEl>
                                          <p:spTgt spid="98324"/>
                                        </p:tgtEl>
                                        <p:attrNameLst>
                                          <p:attrName>style.visibility</p:attrName>
                                        </p:attrNameLst>
                                      </p:cBhvr>
                                      <p:to>
                                        <p:strVal val="visible"/>
                                      </p:to>
                                    </p:set>
                                  </p:childTnLst>
                                </p:cTn>
                              </p:par>
                            </p:childTnLst>
                          </p:cTn>
                        </p:par>
                        <p:par>
                          <p:cTn id="203" fill="hold">
                            <p:stCondLst>
                              <p:cond delay="4500"/>
                            </p:stCondLst>
                            <p:childTnLst>
                              <p:par>
                                <p:cTn id="204" presetID="22" presetClass="entr" presetSubtype="4" fill="hold" grpId="0" nodeType="afterEffect">
                                  <p:stCondLst>
                                    <p:cond delay="1000"/>
                                  </p:stCondLst>
                                  <p:childTnLst>
                                    <p:set>
                                      <p:cBhvr>
                                        <p:cTn id="205" dur="1" fill="hold">
                                          <p:stCondLst>
                                            <p:cond delay="0"/>
                                          </p:stCondLst>
                                        </p:cTn>
                                        <p:tgtEl>
                                          <p:spTgt spid="98325"/>
                                        </p:tgtEl>
                                        <p:attrNameLst>
                                          <p:attrName>style.visibility</p:attrName>
                                        </p:attrNameLst>
                                      </p:cBhvr>
                                      <p:to>
                                        <p:strVal val="visible"/>
                                      </p:to>
                                    </p:set>
                                    <p:animEffect transition="in" filter="wipe(down)">
                                      <p:cBhvr>
                                        <p:cTn id="206" dur="500"/>
                                        <p:tgtEl>
                                          <p:spTgt spid="98325"/>
                                        </p:tgtEl>
                                      </p:cBhvr>
                                    </p:animEffect>
                                  </p:childTnLst>
                                </p:cTn>
                              </p:par>
                            </p:childTnLst>
                          </p:cTn>
                        </p:par>
                        <p:par>
                          <p:cTn id="207" fill="hold">
                            <p:stCondLst>
                              <p:cond delay="6000"/>
                            </p:stCondLst>
                            <p:childTnLst>
                              <p:par>
                                <p:cTn id="208" presetID="1" presetClass="entr" presetSubtype="0" fill="hold" nodeType="afterEffect">
                                  <p:stCondLst>
                                    <p:cond delay="0"/>
                                  </p:stCondLst>
                                  <p:childTnLst>
                                    <p:set>
                                      <p:cBhvr>
                                        <p:cTn id="209" dur="1" fill="hold">
                                          <p:stCondLst>
                                            <p:cond delay="0"/>
                                          </p:stCondLst>
                                        </p:cTn>
                                        <p:tgtEl>
                                          <p:spTgt spid="98336">
                                            <p:txEl>
                                              <p:pRg st="0" end="0"/>
                                            </p:txEl>
                                          </p:spTgt>
                                        </p:tgtEl>
                                        <p:attrNameLst>
                                          <p:attrName>style.visibility</p:attrName>
                                        </p:attrNameLst>
                                      </p:cBhvr>
                                      <p:to>
                                        <p:strVal val="visible"/>
                                      </p:to>
                                    </p:set>
                                  </p:childTnLst>
                                </p:cTn>
                              </p:par>
                            </p:childTnLst>
                          </p:cTn>
                        </p:par>
                      </p:childTnLst>
                    </p:cTn>
                  </p:par>
                  <p:par>
                    <p:cTn id="210" fill="hold">
                      <p:stCondLst>
                        <p:cond delay="indefinite"/>
                      </p:stCondLst>
                      <p:childTnLst>
                        <p:par>
                          <p:cTn id="211" fill="hold">
                            <p:stCondLst>
                              <p:cond delay="0"/>
                            </p:stCondLst>
                            <p:childTnLst>
                              <p:par>
                                <p:cTn id="212" presetID="22" presetClass="entr" presetSubtype="1" fill="hold" grpId="0" nodeType="clickEffect">
                                  <p:stCondLst>
                                    <p:cond delay="0"/>
                                  </p:stCondLst>
                                  <p:childTnLst>
                                    <p:set>
                                      <p:cBhvr>
                                        <p:cTn id="213" dur="1" fill="hold">
                                          <p:stCondLst>
                                            <p:cond delay="0"/>
                                          </p:stCondLst>
                                        </p:cTn>
                                        <p:tgtEl>
                                          <p:spTgt spid="98357"/>
                                        </p:tgtEl>
                                        <p:attrNameLst>
                                          <p:attrName>style.visibility</p:attrName>
                                        </p:attrNameLst>
                                      </p:cBhvr>
                                      <p:to>
                                        <p:strVal val="visible"/>
                                      </p:to>
                                    </p:set>
                                    <p:animEffect transition="in" filter="wipe(up)">
                                      <p:cBhvr>
                                        <p:cTn id="214" dur="500"/>
                                        <p:tgtEl>
                                          <p:spTgt spid="98357"/>
                                        </p:tgtEl>
                                      </p:cBhvr>
                                    </p:animEffect>
                                  </p:childTnLst>
                                </p:cTn>
                              </p:par>
                            </p:childTnLst>
                          </p:cTn>
                        </p:par>
                        <p:par>
                          <p:cTn id="215" fill="hold">
                            <p:stCondLst>
                              <p:cond delay="500"/>
                            </p:stCondLst>
                            <p:childTnLst>
                              <p:par>
                                <p:cTn id="216" presetID="1" presetClass="entr" presetSubtype="0" fill="hold" grpId="0" nodeType="afterEffect">
                                  <p:stCondLst>
                                    <p:cond delay="1000"/>
                                  </p:stCondLst>
                                  <p:childTnLst>
                                    <p:set>
                                      <p:cBhvr>
                                        <p:cTn id="217" dur="1" fill="hold">
                                          <p:stCondLst>
                                            <p:cond delay="0"/>
                                          </p:stCondLst>
                                        </p:cTn>
                                        <p:tgtEl>
                                          <p:spTgt spid="98358"/>
                                        </p:tgtEl>
                                        <p:attrNameLst>
                                          <p:attrName>style.visibility</p:attrName>
                                        </p:attrNameLst>
                                      </p:cBhvr>
                                      <p:to>
                                        <p:strVal val="visible"/>
                                      </p:to>
                                    </p:set>
                                  </p:childTnLst>
                                </p:cTn>
                              </p:par>
                            </p:childTnLst>
                          </p:cTn>
                        </p:par>
                        <p:par>
                          <p:cTn id="218" fill="hold">
                            <p:stCondLst>
                              <p:cond delay="1500"/>
                            </p:stCondLst>
                            <p:childTnLst>
                              <p:par>
                                <p:cTn id="219" presetID="22" presetClass="entr" presetSubtype="1" fill="hold" grpId="0" nodeType="afterEffect">
                                  <p:stCondLst>
                                    <p:cond delay="1000"/>
                                  </p:stCondLst>
                                  <p:childTnLst>
                                    <p:set>
                                      <p:cBhvr>
                                        <p:cTn id="220" dur="1" fill="hold">
                                          <p:stCondLst>
                                            <p:cond delay="0"/>
                                          </p:stCondLst>
                                        </p:cTn>
                                        <p:tgtEl>
                                          <p:spTgt spid="98359"/>
                                        </p:tgtEl>
                                        <p:attrNameLst>
                                          <p:attrName>style.visibility</p:attrName>
                                        </p:attrNameLst>
                                      </p:cBhvr>
                                      <p:to>
                                        <p:strVal val="visible"/>
                                      </p:to>
                                    </p:set>
                                    <p:animEffect transition="in" filter="wipe(up)">
                                      <p:cBhvr>
                                        <p:cTn id="221" dur="500"/>
                                        <p:tgtEl>
                                          <p:spTgt spid="98359"/>
                                        </p:tgtEl>
                                      </p:cBhvr>
                                    </p:animEffect>
                                  </p:childTnLst>
                                </p:cTn>
                              </p:par>
                            </p:childTnLst>
                          </p:cTn>
                        </p:par>
                        <p:par>
                          <p:cTn id="222" fill="hold">
                            <p:stCondLst>
                              <p:cond delay="3000"/>
                            </p:stCondLst>
                            <p:childTnLst>
                              <p:par>
                                <p:cTn id="223" presetID="1" presetClass="entr" presetSubtype="0" fill="hold" nodeType="afterEffect">
                                  <p:stCondLst>
                                    <p:cond delay="0"/>
                                  </p:stCondLst>
                                  <p:childTnLst>
                                    <p:set>
                                      <p:cBhvr>
                                        <p:cTn id="224" dur="1" fill="hold">
                                          <p:stCondLst>
                                            <p:cond delay="0"/>
                                          </p:stCondLst>
                                        </p:cTn>
                                        <p:tgtEl>
                                          <p:spTgt spid="98360">
                                            <p:txEl>
                                              <p:pRg st="0" end="0"/>
                                            </p:txEl>
                                          </p:spTgt>
                                        </p:tgtEl>
                                        <p:attrNameLst>
                                          <p:attrName>style.visibility</p:attrName>
                                        </p:attrNameLst>
                                      </p:cBhvr>
                                      <p:to>
                                        <p:strVal val="visible"/>
                                      </p:to>
                                    </p:set>
                                  </p:childTnLst>
                                </p:cTn>
                              </p:par>
                            </p:childTnLst>
                          </p:cTn>
                        </p:par>
                        <p:par>
                          <p:cTn id="225" fill="hold">
                            <p:stCondLst>
                              <p:cond delay="3000"/>
                            </p:stCondLst>
                            <p:childTnLst>
                              <p:par>
                                <p:cTn id="226" presetID="22" presetClass="entr" presetSubtype="2" fill="hold" grpId="0" nodeType="afterEffect">
                                  <p:stCondLst>
                                    <p:cond delay="1000"/>
                                  </p:stCondLst>
                                  <p:childTnLst>
                                    <p:set>
                                      <p:cBhvr>
                                        <p:cTn id="227" dur="1" fill="hold">
                                          <p:stCondLst>
                                            <p:cond delay="0"/>
                                          </p:stCondLst>
                                        </p:cTn>
                                        <p:tgtEl>
                                          <p:spTgt spid="98361"/>
                                        </p:tgtEl>
                                        <p:attrNameLst>
                                          <p:attrName>style.visibility</p:attrName>
                                        </p:attrNameLst>
                                      </p:cBhvr>
                                      <p:to>
                                        <p:strVal val="visible"/>
                                      </p:to>
                                    </p:set>
                                    <p:animEffect transition="in" filter="wipe(right)">
                                      <p:cBhvr>
                                        <p:cTn id="228" dur="500"/>
                                        <p:tgtEl>
                                          <p:spTgt spid="98361"/>
                                        </p:tgtEl>
                                      </p:cBhvr>
                                    </p:animEffect>
                                  </p:childTnLst>
                                </p:cTn>
                              </p:par>
                            </p:childTnLst>
                          </p:cTn>
                        </p:par>
                        <p:par>
                          <p:cTn id="229" fill="hold">
                            <p:stCondLst>
                              <p:cond delay="4500"/>
                            </p:stCondLst>
                            <p:childTnLst>
                              <p:par>
                                <p:cTn id="230" presetID="1" presetClass="entr" presetSubtype="0" fill="hold" grpId="0" nodeType="afterEffect">
                                  <p:stCondLst>
                                    <p:cond delay="0"/>
                                  </p:stCondLst>
                                  <p:childTnLst>
                                    <p:set>
                                      <p:cBhvr>
                                        <p:cTn id="231" dur="1" fill="hold">
                                          <p:stCondLst>
                                            <p:cond delay="0"/>
                                          </p:stCondLst>
                                        </p:cTn>
                                        <p:tgtEl>
                                          <p:spTgt spid="98362"/>
                                        </p:tgtEl>
                                        <p:attrNameLst>
                                          <p:attrName>style.visibility</p:attrName>
                                        </p:attrNameLst>
                                      </p:cBhvr>
                                      <p:to>
                                        <p:strVal val="visible"/>
                                      </p:to>
                                    </p:set>
                                  </p:childTnLst>
                                </p:cTn>
                              </p:par>
                            </p:childTnLst>
                          </p:cTn>
                        </p:par>
                        <p:par>
                          <p:cTn id="232" fill="hold">
                            <p:stCondLst>
                              <p:cond delay="4500"/>
                            </p:stCondLst>
                            <p:childTnLst>
                              <p:par>
                                <p:cTn id="233" presetID="22" presetClass="entr" presetSubtype="1" fill="hold" grpId="0" nodeType="afterEffect">
                                  <p:stCondLst>
                                    <p:cond delay="1000"/>
                                  </p:stCondLst>
                                  <p:childTnLst>
                                    <p:set>
                                      <p:cBhvr>
                                        <p:cTn id="234" dur="1" fill="hold">
                                          <p:stCondLst>
                                            <p:cond delay="0"/>
                                          </p:stCondLst>
                                        </p:cTn>
                                        <p:tgtEl>
                                          <p:spTgt spid="98363"/>
                                        </p:tgtEl>
                                        <p:attrNameLst>
                                          <p:attrName>style.visibility</p:attrName>
                                        </p:attrNameLst>
                                      </p:cBhvr>
                                      <p:to>
                                        <p:strVal val="visible"/>
                                      </p:to>
                                    </p:set>
                                    <p:animEffect transition="in" filter="wipe(up)">
                                      <p:cBhvr>
                                        <p:cTn id="235" dur="500"/>
                                        <p:tgtEl>
                                          <p:spTgt spid="98363"/>
                                        </p:tgtEl>
                                      </p:cBhvr>
                                    </p:animEffect>
                                  </p:childTnLst>
                                </p:cTn>
                              </p:par>
                            </p:childTnLst>
                          </p:cTn>
                        </p:par>
                        <p:par>
                          <p:cTn id="236" fill="hold">
                            <p:stCondLst>
                              <p:cond delay="6000"/>
                            </p:stCondLst>
                            <p:childTnLst>
                              <p:par>
                                <p:cTn id="237" presetID="1" presetClass="entr" presetSubtype="0" fill="hold" grpId="0" nodeType="afterEffect">
                                  <p:stCondLst>
                                    <p:cond delay="0"/>
                                  </p:stCondLst>
                                  <p:childTnLst>
                                    <p:set>
                                      <p:cBhvr>
                                        <p:cTn id="238" dur="1" fill="hold">
                                          <p:stCondLst>
                                            <p:cond delay="0"/>
                                          </p:stCondLst>
                                        </p:cTn>
                                        <p:tgtEl>
                                          <p:spTgt spid="98364"/>
                                        </p:tgtEl>
                                        <p:attrNameLst>
                                          <p:attrName>style.visibility</p:attrName>
                                        </p:attrNameLst>
                                      </p:cBhvr>
                                      <p:to>
                                        <p:strVal val="visible"/>
                                      </p:to>
                                    </p:set>
                                  </p:childTnLst>
                                </p:cTn>
                              </p:par>
                            </p:childTnLst>
                          </p:cTn>
                        </p:par>
                        <p:par>
                          <p:cTn id="239" fill="hold">
                            <p:stCondLst>
                              <p:cond delay="6000"/>
                            </p:stCondLst>
                            <p:childTnLst>
                              <p:par>
                                <p:cTn id="240" presetID="22" presetClass="entr" presetSubtype="2" fill="hold" grpId="0" nodeType="afterEffect">
                                  <p:stCondLst>
                                    <p:cond delay="1000"/>
                                  </p:stCondLst>
                                  <p:childTnLst>
                                    <p:set>
                                      <p:cBhvr>
                                        <p:cTn id="241" dur="1" fill="hold">
                                          <p:stCondLst>
                                            <p:cond delay="0"/>
                                          </p:stCondLst>
                                        </p:cTn>
                                        <p:tgtEl>
                                          <p:spTgt spid="98365"/>
                                        </p:tgtEl>
                                        <p:attrNameLst>
                                          <p:attrName>style.visibility</p:attrName>
                                        </p:attrNameLst>
                                      </p:cBhvr>
                                      <p:to>
                                        <p:strVal val="visible"/>
                                      </p:to>
                                    </p:set>
                                    <p:animEffect transition="in" filter="wipe(right)">
                                      <p:cBhvr>
                                        <p:cTn id="242" dur="500"/>
                                        <p:tgtEl>
                                          <p:spTgt spid="98365"/>
                                        </p:tgtEl>
                                      </p:cBhvr>
                                    </p:animEffect>
                                  </p:childTnLst>
                                </p:cTn>
                              </p:par>
                            </p:childTnLst>
                          </p:cTn>
                        </p:par>
                        <p:par>
                          <p:cTn id="243" fill="hold">
                            <p:stCondLst>
                              <p:cond delay="7500"/>
                            </p:stCondLst>
                            <p:childTnLst>
                              <p:par>
                                <p:cTn id="244" presetID="1" presetClass="entr" presetSubtype="0" fill="hold" grpId="0" nodeType="afterEffect">
                                  <p:stCondLst>
                                    <p:cond delay="0"/>
                                  </p:stCondLst>
                                  <p:childTnLst>
                                    <p:set>
                                      <p:cBhvr>
                                        <p:cTn id="245" dur="1" fill="hold">
                                          <p:stCondLst>
                                            <p:cond delay="0"/>
                                          </p:stCondLst>
                                        </p:cTn>
                                        <p:tgtEl>
                                          <p:spTgt spid="98366"/>
                                        </p:tgtEl>
                                        <p:attrNameLst>
                                          <p:attrName>style.visibility</p:attrName>
                                        </p:attrNameLst>
                                      </p:cBhvr>
                                      <p:to>
                                        <p:strVal val="visible"/>
                                      </p:to>
                                    </p:set>
                                  </p:childTnLst>
                                </p:cTn>
                              </p:par>
                            </p:childTnLst>
                          </p:cTn>
                        </p:par>
                      </p:childTnLst>
                    </p:cTn>
                  </p:par>
                  <p:par>
                    <p:cTn id="246" fill="hold">
                      <p:stCondLst>
                        <p:cond delay="indefinite"/>
                      </p:stCondLst>
                      <p:childTnLst>
                        <p:par>
                          <p:cTn id="247" fill="hold">
                            <p:stCondLst>
                              <p:cond delay="0"/>
                            </p:stCondLst>
                            <p:childTnLst>
                              <p:par>
                                <p:cTn id="248" presetID="1" presetClass="entr" presetSubtype="0" fill="hold" grpId="0" nodeType="clickEffect">
                                  <p:stCondLst>
                                    <p:cond delay="0"/>
                                  </p:stCondLst>
                                  <p:childTnLst>
                                    <p:set>
                                      <p:cBhvr>
                                        <p:cTn id="249" dur="1" fill="hold">
                                          <p:stCondLst>
                                            <p:cond delay="0"/>
                                          </p:stCondLst>
                                        </p:cTn>
                                        <p:tgtEl>
                                          <p:spTgt spid="78"/>
                                        </p:tgtEl>
                                        <p:attrNameLst>
                                          <p:attrName>style.visibility</p:attrName>
                                        </p:attrNameLst>
                                      </p:cBhvr>
                                      <p:to>
                                        <p:strVal val="visible"/>
                                      </p:to>
                                    </p:set>
                                  </p:childTnLst>
                                </p:cTn>
                              </p:par>
                              <p:par>
                                <p:cTn id="250" presetID="1" presetClass="entr" presetSubtype="0" fill="hold" grpId="0" nodeType="withEffect">
                                  <p:stCondLst>
                                    <p:cond delay="0"/>
                                  </p:stCondLst>
                                  <p:childTnLst>
                                    <p:set>
                                      <p:cBhvr>
                                        <p:cTn id="251" dur="1" fill="hold">
                                          <p:stCondLst>
                                            <p:cond delay="0"/>
                                          </p:stCondLst>
                                        </p:cTn>
                                        <p:tgtEl>
                                          <p:spTgt spid="70"/>
                                        </p:tgtEl>
                                        <p:attrNameLst>
                                          <p:attrName>style.visibility</p:attrName>
                                        </p:attrNameLst>
                                      </p:cBhvr>
                                      <p:to>
                                        <p:strVal val="visible"/>
                                      </p:to>
                                    </p:set>
                                  </p:childTnLst>
                                </p:cTn>
                              </p:par>
                              <p:par>
                                <p:cTn id="252" presetID="1" presetClass="entr" presetSubtype="0" fill="hold" grpId="0" nodeType="withEffect">
                                  <p:stCondLst>
                                    <p:cond delay="0"/>
                                  </p:stCondLst>
                                  <p:childTnLst>
                                    <p:set>
                                      <p:cBhvr>
                                        <p:cTn id="253" dur="1" fill="hold">
                                          <p:stCondLst>
                                            <p:cond delay="0"/>
                                          </p:stCondLst>
                                        </p:cTn>
                                        <p:tgtEl>
                                          <p:spTgt spid="79"/>
                                        </p:tgtEl>
                                        <p:attrNameLst>
                                          <p:attrName>style.visibility</p:attrName>
                                        </p:attrNameLst>
                                      </p:cBhvr>
                                      <p:to>
                                        <p:strVal val="visible"/>
                                      </p:to>
                                    </p:set>
                                  </p:childTnLst>
                                </p:cTn>
                              </p:par>
                              <p:par>
                                <p:cTn id="254" presetID="1" presetClass="entr" presetSubtype="0" fill="hold" grpId="0" nodeType="withEffect">
                                  <p:stCondLst>
                                    <p:cond delay="0"/>
                                  </p:stCondLst>
                                  <p:childTnLst>
                                    <p:set>
                                      <p:cBhvr>
                                        <p:cTn id="255" dur="1" fill="hold">
                                          <p:stCondLst>
                                            <p:cond delay="0"/>
                                          </p:stCondLst>
                                        </p:cTn>
                                        <p:tgtEl>
                                          <p:spTgt spid="80"/>
                                        </p:tgtEl>
                                        <p:attrNameLst>
                                          <p:attrName>style.visibility</p:attrName>
                                        </p:attrNameLst>
                                      </p:cBhvr>
                                      <p:to>
                                        <p:strVal val="visible"/>
                                      </p:to>
                                    </p:set>
                                  </p:childTnLst>
                                </p:cTn>
                              </p:par>
                            </p:childTnLst>
                          </p:cTn>
                        </p:par>
                      </p:childTnLst>
                    </p:cTn>
                  </p:par>
                  <p:par>
                    <p:cTn id="256" fill="hold">
                      <p:stCondLst>
                        <p:cond delay="indefinite"/>
                      </p:stCondLst>
                      <p:childTnLst>
                        <p:par>
                          <p:cTn id="257" fill="hold">
                            <p:stCondLst>
                              <p:cond delay="0"/>
                            </p:stCondLst>
                            <p:childTnLst>
                              <p:par>
                                <p:cTn id="258" presetID="1" presetClass="entr" presetSubtype="0" fill="hold" grpId="0" nodeType="clickEffect">
                                  <p:stCondLst>
                                    <p:cond delay="0"/>
                                  </p:stCondLst>
                                  <p:childTnLst>
                                    <p:set>
                                      <p:cBhvr>
                                        <p:cTn id="259" dur="1" fill="hold">
                                          <p:stCondLst>
                                            <p:cond delay="0"/>
                                          </p:stCondLst>
                                        </p:cTn>
                                        <p:tgtEl>
                                          <p:spTgt spid="77"/>
                                        </p:tgtEl>
                                        <p:attrNameLst>
                                          <p:attrName>style.visibility</p:attrName>
                                        </p:attrNameLst>
                                      </p:cBhvr>
                                      <p:to>
                                        <p:strVal val="visible"/>
                                      </p:to>
                                    </p:set>
                                  </p:childTnLst>
                                </p:cTn>
                              </p:par>
                              <p:par>
                                <p:cTn id="260" presetID="1" presetClass="entr" presetSubtype="0" fill="hold" grpId="0" nodeType="withEffect">
                                  <p:stCondLst>
                                    <p:cond delay="0"/>
                                  </p:stCondLst>
                                  <p:childTnLst>
                                    <p:set>
                                      <p:cBhvr>
                                        <p:cTn id="261" dur="1" fill="hold">
                                          <p:stCondLst>
                                            <p:cond delay="0"/>
                                          </p:stCondLst>
                                        </p:cTn>
                                        <p:tgtEl>
                                          <p:spTgt spid="101"/>
                                        </p:tgtEl>
                                        <p:attrNameLst>
                                          <p:attrName>style.visibility</p:attrName>
                                        </p:attrNameLst>
                                      </p:cBhvr>
                                      <p:to>
                                        <p:strVal val="visible"/>
                                      </p:to>
                                    </p:set>
                                  </p:childTnLst>
                                </p:cTn>
                              </p:par>
                              <p:par>
                                <p:cTn id="262" presetID="1" presetClass="entr" presetSubtype="0" fill="hold" grpId="0" nodeType="withEffect">
                                  <p:stCondLst>
                                    <p:cond delay="0"/>
                                  </p:stCondLst>
                                  <p:childTnLst>
                                    <p:set>
                                      <p:cBhvr>
                                        <p:cTn id="263" dur="1" fill="hold">
                                          <p:stCondLst>
                                            <p:cond delay="0"/>
                                          </p:stCondLst>
                                        </p:cTn>
                                        <p:tgtEl>
                                          <p:spTgt spid="102"/>
                                        </p:tgtEl>
                                        <p:attrNameLst>
                                          <p:attrName>style.visibility</p:attrName>
                                        </p:attrNameLst>
                                      </p:cBhvr>
                                      <p:to>
                                        <p:strVal val="visible"/>
                                      </p:to>
                                    </p:set>
                                  </p:childTnLst>
                                </p:cTn>
                              </p:par>
                              <p:par>
                                <p:cTn id="264" presetID="1" presetClass="entr" presetSubtype="0" fill="hold" grpId="0" nodeType="withEffect">
                                  <p:stCondLst>
                                    <p:cond delay="0"/>
                                  </p:stCondLst>
                                  <p:childTnLst>
                                    <p:set>
                                      <p:cBhvr>
                                        <p:cTn id="265" dur="1" fill="hold">
                                          <p:stCondLst>
                                            <p:cond delay="0"/>
                                          </p:stCondLst>
                                        </p:cTn>
                                        <p:tgtEl>
                                          <p:spTgt spid="103"/>
                                        </p:tgtEl>
                                        <p:attrNameLst>
                                          <p:attrName>style.visibility</p:attrName>
                                        </p:attrNameLst>
                                      </p:cBhvr>
                                      <p:to>
                                        <p:strVal val="visible"/>
                                      </p:to>
                                    </p:set>
                                  </p:childTnLst>
                                </p:cTn>
                              </p:par>
                              <p:par>
                                <p:cTn id="266" presetID="1" presetClass="entr" presetSubtype="0" fill="hold" grpId="0" nodeType="withEffect">
                                  <p:stCondLst>
                                    <p:cond delay="0"/>
                                  </p:stCondLst>
                                  <p:childTnLst>
                                    <p:set>
                                      <p:cBhvr>
                                        <p:cTn id="267" dur="1" fill="hold">
                                          <p:stCondLst>
                                            <p:cond delay="0"/>
                                          </p:stCondLst>
                                        </p:cTn>
                                        <p:tgtEl>
                                          <p:spTgt spid="100"/>
                                        </p:tgtEl>
                                        <p:attrNameLst>
                                          <p:attrName>style.visibility</p:attrName>
                                        </p:attrNameLst>
                                      </p:cBhvr>
                                      <p:to>
                                        <p:strVal val="visible"/>
                                      </p:to>
                                    </p:set>
                                  </p:childTnLst>
                                </p:cTn>
                              </p:par>
                            </p:childTnLst>
                          </p:cTn>
                        </p:par>
                      </p:childTnLst>
                    </p:cTn>
                  </p:par>
                  <p:par>
                    <p:cTn id="268" fill="hold">
                      <p:stCondLst>
                        <p:cond delay="indefinite"/>
                      </p:stCondLst>
                      <p:childTnLst>
                        <p:par>
                          <p:cTn id="269" fill="hold">
                            <p:stCondLst>
                              <p:cond delay="0"/>
                            </p:stCondLst>
                            <p:childTnLst>
                              <p:par>
                                <p:cTn id="270" presetID="1" presetClass="entr" presetSubtype="0" fill="hold" grpId="0" nodeType="clickEffect">
                                  <p:stCondLst>
                                    <p:cond delay="0"/>
                                  </p:stCondLst>
                                  <p:childTnLst>
                                    <p:set>
                                      <p:cBhvr>
                                        <p:cTn id="271" dur="1" fill="hold">
                                          <p:stCondLst>
                                            <p:cond delay="0"/>
                                          </p:stCondLst>
                                        </p:cTn>
                                        <p:tgtEl>
                                          <p:spTgt spid="76"/>
                                        </p:tgtEl>
                                        <p:attrNameLst>
                                          <p:attrName>style.visibility</p:attrName>
                                        </p:attrNameLst>
                                      </p:cBhvr>
                                      <p:to>
                                        <p:strVal val="visible"/>
                                      </p:to>
                                    </p:set>
                                  </p:childTnLst>
                                </p:cTn>
                              </p:par>
                              <p:par>
                                <p:cTn id="272" presetID="1" presetClass="entr" presetSubtype="0" fill="hold" grpId="0" nodeType="withEffect">
                                  <p:stCondLst>
                                    <p:cond delay="0"/>
                                  </p:stCondLst>
                                  <p:childTnLst>
                                    <p:set>
                                      <p:cBhvr>
                                        <p:cTn id="273" dur="1" fill="hold">
                                          <p:stCondLst>
                                            <p:cond delay="0"/>
                                          </p:stCondLst>
                                        </p:cTn>
                                        <p:tgtEl>
                                          <p:spTgt spid="84"/>
                                        </p:tgtEl>
                                        <p:attrNameLst>
                                          <p:attrName>style.visibility</p:attrName>
                                        </p:attrNameLst>
                                      </p:cBhvr>
                                      <p:to>
                                        <p:strVal val="visible"/>
                                      </p:to>
                                    </p:set>
                                  </p:childTnLst>
                                </p:cTn>
                              </p:par>
                              <p:par>
                                <p:cTn id="274" presetID="1" presetClass="entr" presetSubtype="0" fill="hold" grpId="0" nodeType="withEffect">
                                  <p:stCondLst>
                                    <p:cond delay="0"/>
                                  </p:stCondLst>
                                  <p:childTnLst>
                                    <p:set>
                                      <p:cBhvr>
                                        <p:cTn id="275" dur="1" fill="hold">
                                          <p:stCondLst>
                                            <p:cond delay="0"/>
                                          </p:stCondLst>
                                        </p:cTn>
                                        <p:tgtEl>
                                          <p:spTgt spid="75"/>
                                        </p:tgtEl>
                                        <p:attrNameLst>
                                          <p:attrName>style.visibility</p:attrName>
                                        </p:attrNameLst>
                                      </p:cBhvr>
                                      <p:to>
                                        <p:strVal val="visible"/>
                                      </p:to>
                                    </p:set>
                                  </p:childTnLst>
                                </p:cTn>
                              </p:par>
                              <p:par>
                                <p:cTn id="276" presetID="1" presetClass="entr" presetSubtype="0" fill="hold" grpId="0" nodeType="withEffect">
                                  <p:stCondLst>
                                    <p:cond delay="0"/>
                                  </p:stCondLst>
                                  <p:childTnLst>
                                    <p:set>
                                      <p:cBhvr>
                                        <p:cTn id="277" dur="1" fill="hold">
                                          <p:stCondLst>
                                            <p:cond delay="0"/>
                                          </p:stCondLst>
                                        </p:cTn>
                                        <p:tgtEl>
                                          <p:spTgt spid="81"/>
                                        </p:tgtEl>
                                        <p:attrNameLst>
                                          <p:attrName>style.visibility</p:attrName>
                                        </p:attrNameLst>
                                      </p:cBhvr>
                                      <p:to>
                                        <p:strVal val="visible"/>
                                      </p:to>
                                    </p:set>
                                  </p:childTnLst>
                                </p:cTn>
                              </p:par>
                              <p:par>
                                <p:cTn id="278" presetID="1" presetClass="entr" presetSubtype="0" fill="hold" grpId="0" nodeType="withEffect">
                                  <p:stCondLst>
                                    <p:cond delay="0"/>
                                  </p:stCondLst>
                                  <p:childTnLst>
                                    <p:set>
                                      <p:cBhvr>
                                        <p:cTn id="279" dur="1" fill="hold">
                                          <p:stCondLst>
                                            <p:cond delay="0"/>
                                          </p:stCondLst>
                                        </p:cTn>
                                        <p:tgtEl>
                                          <p:spTgt spid="82"/>
                                        </p:tgtEl>
                                        <p:attrNameLst>
                                          <p:attrName>style.visibility</p:attrName>
                                        </p:attrNameLst>
                                      </p:cBhvr>
                                      <p:to>
                                        <p:strVal val="visible"/>
                                      </p:to>
                                    </p:set>
                                  </p:childTnLst>
                                </p:cTn>
                              </p:par>
                              <p:par>
                                <p:cTn id="280" presetID="1" presetClass="entr" presetSubtype="0" fill="hold" grpId="0" nodeType="withEffect">
                                  <p:stCondLst>
                                    <p:cond delay="0"/>
                                  </p:stCondLst>
                                  <p:childTnLst>
                                    <p:set>
                                      <p:cBhvr>
                                        <p:cTn id="281" dur="1" fill="hold">
                                          <p:stCondLst>
                                            <p:cond delay="0"/>
                                          </p:stCondLst>
                                        </p:cTn>
                                        <p:tgtEl>
                                          <p:spTgt spid="83"/>
                                        </p:tgtEl>
                                        <p:attrNameLst>
                                          <p:attrName>style.visibility</p:attrName>
                                        </p:attrNameLst>
                                      </p:cBhvr>
                                      <p:to>
                                        <p:strVal val="visible"/>
                                      </p:to>
                                    </p:set>
                                  </p:childTnLst>
                                </p:cTn>
                              </p:par>
                            </p:childTnLst>
                          </p:cTn>
                        </p:par>
                      </p:childTnLst>
                    </p:cTn>
                  </p:par>
                  <p:par>
                    <p:cTn id="282" fill="hold">
                      <p:stCondLst>
                        <p:cond delay="indefinite"/>
                      </p:stCondLst>
                      <p:childTnLst>
                        <p:par>
                          <p:cTn id="283" fill="hold">
                            <p:stCondLst>
                              <p:cond delay="0"/>
                            </p:stCondLst>
                            <p:childTnLst>
                              <p:par>
                                <p:cTn id="284" presetID="1" presetClass="entr" presetSubtype="0" fill="hold" grpId="0" nodeType="clickEffect">
                                  <p:stCondLst>
                                    <p:cond delay="0"/>
                                  </p:stCondLst>
                                  <p:childTnLst>
                                    <p:set>
                                      <p:cBhvr>
                                        <p:cTn id="285" dur="1" fill="hold">
                                          <p:stCondLst>
                                            <p:cond delay="0"/>
                                          </p:stCondLst>
                                        </p:cTn>
                                        <p:tgtEl>
                                          <p:spTgt spid="74"/>
                                        </p:tgtEl>
                                        <p:attrNameLst>
                                          <p:attrName>style.visibility</p:attrName>
                                        </p:attrNameLst>
                                      </p:cBhvr>
                                      <p:to>
                                        <p:strVal val="visible"/>
                                      </p:to>
                                    </p:set>
                                  </p:childTnLst>
                                </p:cTn>
                              </p:par>
                              <p:par>
                                <p:cTn id="286" presetID="1" presetClass="entr" presetSubtype="0" fill="hold" grpId="0" nodeType="withEffect">
                                  <p:stCondLst>
                                    <p:cond delay="0"/>
                                  </p:stCondLst>
                                  <p:childTnLst>
                                    <p:set>
                                      <p:cBhvr>
                                        <p:cTn id="287" dur="1" fill="hold">
                                          <p:stCondLst>
                                            <p:cond delay="0"/>
                                          </p:stCondLst>
                                        </p:cTn>
                                        <p:tgtEl>
                                          <p:spTgt spid="99"/>
                                        </p:tgtEl>
                                        <p:attrNameLst>
                                          <p:attrName>style.visibility</p:attrName>
                                        </p:attrNameLst>
                                      </p:cBhvr>
                                      <p:to>
                                        <p:strVal val="visible"/>
                                      </p:to>
                                    </p:set>
                                  </p:childTnLst>
                                </p:cTn>
                              </p:par>
                              <p:par>
                                <p:cTn id="288" presetID="1" presetClass="entr" presetSubtype="0" fill="hold" grpId="0" nodeType="withEffect">
                                  <p:stCondLst>
                                    <p:cond delay="0"/>
                                  </p:stCondLst>
                                  <p:childTnLst>
                                    <p:set>
                                      <p:cBhvr>
                                        <p:cTn id="289" dur="1" fill="hold">
                                          <p:stCondLst>
                                            <p:cond delay="0"/>
                                          </p:stCondLst>
                                        </p:cTn>
                                        <p:tgtEl>
                                          <p:spTgt spid="98"/>
                                        </p:tgtEl>
                                        <p:attrNameLst>
                                          <p:attrName>style.visibility</p:attrName>
                                        </p:attrNameLst>
                                      </p:cBhvr>
                                      <p:to>
                                        <p:strVal val="visible"/>
                                      </p:to>
                                    </p:set>
                                  </p:childTnLst>
                                </p:cTn>
                              </p:par>
                              <p:par>
                                <p:cTn id="290" presetID="1" presetClass="entr" presetSubtype="0" fill="hold" grpId="0" nodeType="withEffect">
                                  <p:stCondLst>
                                    <p:cond delay="0"/>
                                  </p:stCondLst>
                                  <p:childTnLst>
                                    <p:set>
                                      <p:cBhvr>
                                        <p:cTn id="291" dur="1" fill="hold">
                                          <p:stCondLst>
                                            <p:cond delay="0"/>
                                          </p:stCondLst>
                                        </p:cTn>
                                        <p:tgtEl>
                                          <p:spTgt spid="97"/>
                                        </p:tgtEl>
                                        <p:attrNameLst>
                                          <p:attrName>style.visibility</p:attrName>
                                        </p:attrNameLst>
                                      </p:cBhvr>
                                      <p:to>
                                        <p:strVal val="visible"/>
                                      </p:to>
                                    </p:set>
                                  </p:childTnLst>
                                </p:cTn>
                              </p:par>
                            </p:childTnLst>
                          </p:cTn>
                        </p:par>
                      </p:childTnLst>
                    </p:cTn>
                  </p:par>
                  <p:par>
                    <p:cTn id="292" fill="hold">
                      <p:stCondLst>
                        <p:cond delay="indefinite"/>
                      </p:stCondLst>
                      <p:childTnLst>
                        <p:par>
                          <p:cTn id="293" fill="hold">
                            <p:stCondLst>
                              <p:cond delay="0"/>
                            </p:stCondLst>
                            <p:childTnLst>
                              <p:par>
                                <p:cTn id="294" presetID="1" presetClass="entr" presetSubtype="0" fill="hold" grpId="0" nodeType="clickEffect">
                                  <p:stCondLst>
                                    <p:cond delay="0"/>
                                  </p:stCondLst>
                                  <p:childTnLst>
                                    <p:set>
                                      <p:cBhvr>
                                        <p:cTn id="295" dur="1" fill="hold">
                                          <p:stCondLst>
                                            <p:cond delay="0"/>
                                          </p:stCondLst>
                                        </p:cTn>
                                        <p:tgtEl>
                                          <p:spTgt spid="73"/>
                                        </p:tgtEl>
                                        <p:attrNameLst>
                                          <p:attrName>style.visibility</p:attrName>
                                        </p:attrNameLst>
                                      </p:cBhvr>
                                      <p:to>
                                        <p:strVal val="visible"/>
                                      </p:to>
                                    </p:set>
                                  </p:childTnLst>
                                </p:cTn>
                              </p:par>
                              <p:par>
                                <p:cTn id="296" presetID="1" presetClass="entr" presetSubtype="0" fill="hold" grpId="0" nodeType="withEffect">
                                  <p:stCondLst>
                                    <p:cond delay="0"/>
                                  </p:stCondLst>
                                  <p:childTnLst>
                                    <p:set>
                                      <p:cBhvr>
                                        <p:cTn id="297" dur="1" fill="hold">
                                          <p:stCondLst>
                                            <p:cond delay="0"/>
                                          </p:stCondLst>
                                        </p:cTn>
                                        <p:tgtEl>
                                          <p:spTgt spid="105"/>
                                        </p:tgtEl>
                                        <p:attrNameLst>
                                          <p:attrName>style.visibility</p:attrName>
                                        </p:attrNameLst>
                                      </p:cBhvr>
                                      <p:to>
                                        <p:strVal val="visible"/>
                                      </p:to>
                                    </p:set>
                                  </p:childTnLst>
                                </p:cTn>
                              </p:par>
                              <p:par>
                                <p:cTn id="298" presetID="1" presetClass="entr" presetSubtype="0" fill="hold" grpId="0" nodeType="withEffect">
                                  <p:stCondLst>
                                    <p:cond delay="0"/>
                                  </p:stCondLst>
                                  <p:childTnLst>
                                    <p:set>
                                      <p:cBhvr>
                                        <p:cTn id="299" dur="1" fill="hold">
                                          <p:stCondLst>
                                            <p:cond delay="0"/>
                                          </p:stCondLst>
                                        </p:cTn>
                                        <p:tgtEl>
                                          <p:spTgt spid="104"/>
                                        </p:tgtEl>
                                        <p:attrNameLst>
                                          <p:attrName>style.visibility</p:attrName>
                                        </p:attrNameLst>
                                      </p:cBhvr>
                                      <p:to>
                                        <p:strVal val="visible"/>
                                      </p:to>
                                    </p:set>
                                  </p:childTnLst>
                                </p:cTn>
                              </p:par>
                              <p:par>
                                <p:cTn id="300" presetID="1" presetClass="entr" presetSubtype="0" fill="hold" grpId="0" nodeType="withEffect">
                                  <p:stCondLst>
                                    <p:cond delay="0"/>
                                  </p:stCondLst>
                                  <p:childTnLst>
                                    <p:set>
                                      <p:cBhvr>
                                        <p:cTn id="301" dur="1" fill="hold">
                                          <p:stCondLst>
                                            <p:cond delay="0"/>
                                          </p:stCondLst>
                                        </p:cTn>
                                        <p:tgtEl>
                                          <p:spTgt spid="106"/>
                                        </p:tgtEl>
                                        <p:attrNameLst>
                                          <p:attrName>style.visibility</p:attrName>
                                        </p:attrNameLst>
                                      </p:cBhvr>
                                      <p:to>
                                        <p:strVal val="visible"/>
                                      </p:to>
                                    </p:set>
                                  </p:childTnLst>
                                </p:cTn>
                              </p:par>
                              <p:par>
                                <p:cTn id="302" presetID="1" presetClass="entr" presetSubtype="0" fill="hold" grpId="0" nodeType="withEffect">
                                  <p:stCondLst>
                                    <p:cond delay="0"/>
                                  </p:stCondLst>
                                  <p:childTnLst>
                                    <p:set>
                                      <p:cBhvr>
                                        <p:cTn id="303" dur="1" fill="hold">
                                          <p:stCondLst>
                                            <p:cond delay="0"/>
                                          </p:stCondLst>
                                        </p:cTn>
                                        <p:tgtEl>
                                          <p:spTgt spid="107"/>
                                        </p:tgtEl>
                                        <p:attrNameLst>
                                          <p:attrName>style.visibility</p:attrName>
                                        </p:attrNameLst>
                                      </p:cBhvr>
                                      <p:to>
                                        <p:strVal val="visible"/>
                                      </p:to>
                                    </p:set>
                                  </p:childTnLst>
                                </p:cTn>
                              </p:par>
                            </p:childTnLst>
                          </p:cTn>
                        </p:par>
                      </p:childTnLst>
                    </p:cTn>
                  </p:par>
                  <p:par>
                    <p:cTn id="304" fill="hold">
                      <p:stCondLst>
                        <p:cond delay="indefinite"/>
                      </p:stCondLst>
                      <p:childTnLst>
                        <p:par>
                          <p:cTn id="305" fill="hold">
                            <p:stCondLst>
                              <p:cond delay="0"/>
                            </p:stCondLst>
                            <p:childTnLst>
                              <p:par>
                                <p:cTn id="306" presetID="1" presetClass="entr" presetSubtype="0" fill="hold" grpId="0" nodeType="clickEffect">
                                  <p:stCondLst>
                                    <p:cond delay="0"/>
                                  </p:stCondLst>
                                  <p:childTnLst>
                                    <p:set>
                                      <p:cBhvr>
                                        <p:cTn id="307" dur="1" fill="hold">
                                          <p:stCondLst>
                                            <p:cond delay="0"/>
                                          </p:stCondLst>
                                        </p:cTn>
                                        <p:tgtEl>
                                          <p:spTgt spid="72"/>
                                        </p:tgtEl>
                                        <p:attrNameLst>
                                          <p:attrName>style.visibility</p:attrName>
                                        </p:attrNameLst>
                                      </p:cBhvr>
                                      <p:to>
                                        <p:strVal val="visible"/>
                                      </p:to>
                                    </p:set>
                                  </p:childTnLst>
                                </p:cTn>
                              </p:par>
                              <p:par>
                                <p:cTn id="308" presetID="1" presetClass="entr" presetSubtype="0" fill="hold" grpId="0" nodeType="withEffect">
                                  <p:stCondLst>
                                    <p:cond delay="0"/>
                                  </p:stCondLst>
                                  <p:childTnLst>
                                    <p:set>
                                      <p:cBhvr>
                                        <p:cTn id="309" dur="1" fill="hold">
                                          <p:stCondLst>
                                            <p:cond delay="0"/>
                                          </p:stCondLst>
                                        </p:cTn>
                                        <p:tgtEl>
                                          <p:spTgt spid="96"/>
                                        </p:tgtEl>
                                        <p:attrNameLst>
                                          <p:attrName>style.visibility</p:attrName>
                                        </p:attrNameLst>
                                      </p:cBhvr>
                                      <p:to>
                                        <p:strVal val="visible"/>
                                      </p:to>
                                    </p:set>
                                  </p:childTnLst>
                                </p:cTn>
                              </p:par>
                              <p:par>
                                <p:cTn id="310" presetID="1" presetClass="entr" presetSubtype="0" fill="hold" grpId="0" nodeType="withEffect">
                                  <p:stCondLst>
                                    <p:cond delay="0"/>
                                  </p:stCondLst>
                                  <p:childTnLst>
                                    <p:set>
                                      <p:cBhvr>
                                        <p:cTn id="311" dur="1" fill="hold">
                                          <p:stCondLst>
                                            <p:cond delay="0"/>
                                          </p:stCondLst>
                                        </p:cTn>
                                        <p:tgtEl>
                                          <p:spTgt spid="9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8306" grpId="0" animBg="1"/>
      <p:bldP spid="98307" grpId="0" animBg="1"/>
      <p:bldP spid="98308" grpId="0"/>
      <p:bldP spid="98309" grpId="0" animBg="1"/>
      <p:bldP spid="98310" grpId="0" animBg="1"/>
      <p:bldP spid="98311" grpId="0"/>
      <p:bldP spid="98312" grpId="0" animBg="1"/>
      <p:bldP spid="98313" grpId="0"/>
      <p:bldP spid="98314" grpId="0" animBg="1"/>
      <p:bldP spid="98315" grpId="0"/>
      <p:bldP spid="98316" grpId="0" animBg="1"/>
      <p:bldP spid="98318" grpId="0" animBg="1"/>
      <p:bldP spid="98320" grpId="0"/>
      <p:bldP spid="98321" grpId="0" animBg="1"/>
      <p:bldP spid="98322" grpId="0"/>
      <p:bldP spid="98323" grpId="0" animBg="1"/>
      <p:bldP spid="98324" grpId="0"/>
      <p:bldP spid="98325" grpId="0" animBg="1"/>
      <p:bldP spid="98327" grpId="0" animBg="1"/>
      <p:bldP spid="98328" grpId="0" animBg="1"/>
      <p:bldP spid="98329" grpId="0"/>
      <p:bldP spid="98330" grpId="0" animBg="1"/>
      <p:bldP spid="98331" grpId="0"/>
      <p:bldP spid="98332" grpId="0" animBg="1"/>
      <p:bldP spid="98333" grpId="0"/>
      <p:bldP spid="98334" grpId="0" animBg="1"/>
      <p:bldP spid="98335" grpId="0"/>
      <p:bldP spid="98337" grpId="0" animBg="1"/>
      <p:bldP spid="98338" grpId="0"/>
      <p:bldP spid="98339" grpId="0" animBg="1"/>
      <p:bldP spid="98340" grpId="0"/>
      <p:bldP spid="98341" grpId="0" animBg="1"/>
      <p:bldP spid="98342" grpId="0"/>
      <p:bldP spid="98343" grpId="0" animBg="1"/>
      <p:bldP spid="98345" grpId="0" animBg="1"/>
      <p:bldP spid="98346" grpId="0"/>
      <p:bldP spid="98347" grpId="0" animBg="1"/>
      <p:bldP spid="98349" grpId="0" animBg="1"/>
      <p:bldP spid="98350" grpId="0"/>
      <p:bldP spid="98351" grpId="0" animBg="1"/>
      <p:bldP spid="98352" grpId="0"/>
      <p:bldP spid="98353" grpId="0" animBg="1"/>
      <p:bldP spid="98354" grpId="0"/>
      <p:bldP spid="98355" grpId="0" animBg="1"/>
      <p:bldP spid="98356" grpId="0"/>
      <p:bldP spid="98357" grpId="0" animBg="1"/>
      <p:bldP spid="98358" grpId="0"/>
      <p:bldP spid="98359" grpId="0" animBg="1"/>
      <p:bldP spid="98361" grpId="0" animBg="1"/>
      <p:bldP spid="98362" grpId="0"/>
      <p:bldP spid="98363" grpId="0" animBg="1"/>
      <p:bldP spid="98364" grpId="0"/>
      <p:bldP spid="98365" grpId="0" animBg="1"/>
      <p:bldP spid="98366" grpId="0"/>
      <p:bldP spid="71" grpId="0"/>
      <p:bldP spid="70" grpId="0"/>
      <p:bldP spid="72" grpId="0"/>
      <p:bldP spid="73" grpId="0"/>
      <p:bldP spid="74" grpId="0"/>
      <p:bldP spid="75" grpId="0"/>
      <p:bldP spid="76" grpId="0"/>
      <p:bldP spid="77" grpId="0"/>
      <p:bldP spid="78" grpId="0"/>
      <p:bldP spid="79" grpId="0"/>
      <p:bldP spid="80" grpId="0"/>
      <p:bldP spid="81" grpId="0"/>
      <p:bldP spid="82" grpId="0"/>
      <p:bldP spid="83" grpId="0"/>
      <p:bldP spid="84" grpId="0"/>
      <p:bldP spid="95" grpId="0"/>
      <p:bldP spid="96" grpId="0"/>
      <p:bldP spid="97" grpId="0"/>
      <p:bldP spid="98" grpId="0"/>
      <p:bldP spid="99" grpId="0"/>
      <p:bldP spid="100" grpId="0"/>
      <p:bldP spid="101" grpId="0"/>
      <p:bldP spid="102" grpId="0"/>
      <p:bldP spid="103" grpId="0"/>
      <p:bldP spid="104" grpId="0"/>
      <p:bldP spid="105" grpId="0"/>
      <p:bldP spid="106" grpId="0"/>
      <p:bldP spid="107"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p:txBody>
          <a:bodyPr/>
          <a:lstStyle/>
          <a:p>
            <a:r>
              <a:rPr lang="en-GB" b="1" dirty="0">
                <a:effectLst>
                  <a:outerShdw blurRad="38100" dist="38100" dir="2700000" algn="tl">
                    <a:srgbClr val="000000">
                      <a:alpha val="43137"/>
                    </a:srgbClr>
                  </a:outerShdw>
                </a:effectLst>
              </a:rPr>
              <a:t>Writing a Research Question</a:t>
            </a:r>
          </a:p>
        </p:txBody>
      </p:sp>
      <p:sp>
        <p:nvSpPr>
          <p:cNvPr id="13315" name="Rectangle 3"/>
          <p:cNvSpPr>
            <a:spLocks noGrp="1" noChangeArrowheads="1"/>
          </p:cNvSpPr>
          <p:nvPr>
            <p:ph idx="1"/>
          </p:nvPr>
        </p:nvSpPr>
        <p:spPr>
          <a:xfrm>
            <a:off x="457200" y="1714488"/>
            <a:ext cx="8229600" cy="4594832"/>
          </a:xfrm>
        </p:spPr>
        <p:txBody>
          <a:bodyPr>
            <a:normAutofit/>
          </a:bodyPr>
          <a:lstStyle/>
          <a:p>
            <a:pPr>
              <a:lnSpc>
                <a:spcPct val="90000"/>
              </a:lnSpc>
            </a:pPr>
            <a:r>
              <a:rPr lang="en-GB" dirty="0"/>
              <a:t>Your narrow research idea </a:t>
            </a:r>
            <a:r>
              <a:rPr lang="en-GB" dirty="0" smtClean="0"/>
              <a:t>and then it has </a:t>
            </a:r>
            <a:r>
              <a:rPr lang="en-GB" dirty="0"/>
              <a:t>to be turned into a research question</a:t>
            </a:r>
            <a:endParaRPr lang="en-GB" i="1" dirty="0"/>
          </a:p>
          <a:p>
            <a:pPr>
              <a:lnSpc>
                <a:spcPct val="90000"/>
              </a:lnSpc>
            </a:pPr>
            <a:r>
              <a:rPr lang="en-GB" dirty="0"/>
              <a:t>This is </a:t>
            </a:r>
            <a:r>
              <a:rPr lang="en-GB" dirty="0" smtClean="0"/>
              <a:t>an</a:t>
            </a:r>
            <a:r>
              <a:rPr lang="en-GB" b="1" dirty="0" smtClean="0"/>
              <a:t> </a:t>
            </a:r>
            <a:r>
              <a:rPr lang="en-GB" b="1" dirty="0"/>
              <a:t>important </a:t>
            </a:r>
            <a:r>
              <a:rPr lang="en-GB" b="1" dirty="0" smtClean="0"/>
              <a:t>aspect</a:t>
            </a:r>
            <a:r>
              <a:rPr lang="en-GB" dirty="0" smtClean="0"/>
              <a:t> </a:t>
            </a:r>
            <a:r>
              <a:rPr lang="en-GB" dirty="0"/>
              <a:t>of the project</a:t>
            </a:r>
          </a:p>
          <a:p>
            <a:pPr>
              <a:lnSpc>
                <a:spcPct val="90000"/>
              </a:lnSpc>
            </a:pPr>
            <a:r>
              <a:rPr lang="en-GB" dirty="0" smtClean="0"/>
              <a:t>You </a:t>
            </a:r>
            <a:r>
              <a:rPr lang="en-GB" dirty="0"/>
              <a:t>must have a question to answer </a:t>
            </a:r>
            <a:r>
              <a:rPr lang="en-GB" dirty="0" smtClean="0"/>
              <a:t>and/or </a:t>
            </a:r>
            <a:r>
              <a:rPr lang="en-GB" dirty="0"/>
              <a:t>a </a:t>
            </a:r>
            <a:r>
              <a:rPr lang="en-GB" dirty="0" smtClean="0"/>
              <a:t>problem </a:t>
            </a:r>
            <a:r>
              <a:rPr lang="en-GB" dirty="0"/>
              <a:t>that needs a </a:t>
            </a:r>
            <a:r>
              <a:rPr lang="en-GB" dirty="0" smtClean="0"/>
              <a:t>solution</a:t>
            </a:r>
          </a:p>
          <a:p>
            <a:pPr lvl="1">
              <a:lnSpc>
                <a:spcPct val="90000"/>
              </a:lnSpc>
            </a:pPr>
            <a:r>
              <a:rPr lang="en-GB" dirty="0" smtClean="0"/>
              <a:t>It must be based on critical thinking, not description</a:t>
            </a:r>
          </a:p>
          <a:p>
            <a:pPr lvl="1">
              <a:lnSpc>
                <a:spcPct val="90000"/>
              </a:lnSpc>
            </a:pPr>
            <a:r>
              <a:rPr lang="en-GB" dirty="0" smtClean="0"/>
              <a:t>It must be of use in the real world – to businesses or  other communities of practice</a:t>
            </a:r>
            <a:endParaRPr lang="en-GB" dirty="0"/>
          </a:p>
          <a:p>
            <a:pPr>
              <a:lnSpc>
                <a:spcPct val="90000"/>
              </a:lnSpc>
            </a:pPr>
            <a:endParaRPr lang="en-GB" dirty="0"/>
          </a:p>
        </p:txBody>
      </p:sp>
    </p:spTree>
  </p:cSld>
  <p:clrMapOvr>
    <a:masterClrMapping/>
  </p:clrMapOvr>
  <p:transition/>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p:txBody>
          <a:bodyPr/>
          <a:lstStyle/>
          <a:p>
            <a:r>
              <a:rPr lang="en-GB" b="1" dirty="0">
                <a:effectLst>
                  <a:outerShdw blurRad="38100" dist="38100" dir="2700000" algn="tl">
                    <a:srgbClr val="000000">
                      <a:alpha val="43137"/>
                    </a:srgbClr>
                  </a:outerShdw>
                </a:effectLst>
              </a:rPr>
              <a:t>Writing a Research Question</a:t>
            </a:r>
          </a:p>
        </p:txBody>
      </p:sp>
      <p:sp>
        <p:nvSpPr>
          <p:cNvPr id="14340" name="Rectangle 4"/>
          <p:cNvSpPr>
            <a:spLocks noGrp="1" noChangeArrowheads="1"/>
          </p:cNvSpPr>
          <p:nvPr>
            <p:ph sz="half" idx="1"/>
          </p:nvPr>
        </p:nvSpPr>
        <p:spPr/>
        <p:txBody>
          <a:bodyPr/>
          <a:lstStyle/>
          <a:p>
            <a:pPr>
              <a:buFont typeface="Wingdings" pitchFamily="2" charset="2"/>
              <a:buNone/>
            </a:pPr>
            <a:r>
              <a:rPr lang="en-GB" sz="2400" b="1"/>
              <a:t>Research Idea</a:t>
            </a:r>
          </a:p>
          <a:p>
            <a:r>
              <a:rPr lang="en-GB" sz="2400"/>
              <a:t>Recruitment of seafarers via the internet</a:t>
            </a:r>
          </a:p>
          <a:p>
            <a:endParaRPr lang="en-GB" sz="2400"/>
          </a:p>
          <a:p>
            <a:r>
              <a:rPr lang="en-GB" sz="2400"/>
              <a:t>Rejuvenating short sea shipping as part of the supply chain</a:t>
            </a:r>
          </a:p>
        </p:txBody>
      </p:sp>
      <p:sp>
        <p:nvSpPr>
          <p:cNvPr id="14341" name="Rectangle 5"/>
          <p:cNvSpPr>
            <a:spLocks noGrp="1" noChangeArrowheads="1"/>
          </p:cNvSpPr>
          <p:nvPr>
            <p:ph sz="half" idx="2"/>
          </p:nvPr>
        </p:nvSpPr>
        <p:spPr/>
        <p:txBody>
          <a:bodyPr/>
          <a:lstStyle/>
          <a:p>
            <a:pPr>
              <a:buFont typeface="Wingdings" pitchFamily="2" charset="2"/>
              <a:buNone/>
            </a:pPr>
            <a:r>
              <a:rPr lang="en-GB" sz="2400" b="1" dirty="0"/>
              <a:t>Research Question</a:t>
            </a:r>
          </a:p>
          <a:p>
            <a:r>
              <a:rPr lang="en-GB" sz="2400" dirty="0"/>
              <a:t>How effective is recruitment of seafarers via the internet?</a:t>
            </a:r>
          </a:p>
          <a:p>
            <a:r>
              <a:rPr lang="en-GB" sz="2400" dirty="0"/>
              <a:t>What specific measures by the UK government will encourage the use of short sea shipping as part of the supply chain?</a:t>
            </a:r>
          </a:p>
        </p:txBody>
      </p:sp>
    </p:spTree>
  </p:cSld>
  <p:clrMapOvr>
    <a:masterClrMapping/>
  </p:clrMapOvr>
  <p:transition/>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b="1" dirty="0">
                <a:effectLst>
                  <a:outerShdw blurRad="38100" dist="38100" dir="2700000" algn="tl">
                    <a:srgbClr val="000000">
                      <a:alpha val="43137"/>
                    </a:srgbClr>
                  </a:outerShdw>
                </a:effectLst>
              </a:rPr>
              <a:t>Writing a Research Aim</a:t>
            </a:r>
          </a:p>
        </p:txBody>
      </p:sp>
      <p:sp>
        <p:nvSpPr>
          <p:cNvPr id="6" name="Content Placeholder 5"/>
          <p:cNvSpPr>
            <a:spLocks noGrp="1"/>
          </p:cNvSpPr>
          <p:nvPr>
            <p:ph idx="1"/>
          </p:nvPr>
        </p:nvSpPr>
        <p:spPr/>
        <p:txBody>
          <a:bodyPr/>
          <a:lstStyle/>
          <a:p>
            <a:pPr>
              <a:buNone/>
            </a:pPr>
            <a:r>
              <a:rPr lang="en-GB" b="1" dirty="0"/>
              <a:t>Research Question</a:t>
            </a:r>
          </a:p>
          <a:p>
            <a:r>
              <a:rPr lang="en-GB" dirty="0"/>
              <a:t>How effective is recruitment of seafarers via the internet?</a:t>
            </a:r>
          </a:p>
          <a:p>
            <a:pPr>
              <a:buNone/>
            </a:pPr>
            <a:endParaRPr lang="en-GB" dirty="0"/>
          </a:p>
          <a:p>
            <a:pPr>
              <a:buNone/>
            </a:pPr>
            <a:r>
              <a:rPr lang="en-GB" b="1" dirty="0"/>
              <a:t>Research Aim</a:t>
            </a:r>
          </a:p>
          <a:p>
            <a:r>
              <a:rPr lang="en-GB" dirty="0"/>
              <a:t>The aim of this research is to test the effectiveness of internet recruitment of seafarers.</a:t>
            </a:r>
          </a:p>
        </p:txBody>
      </p:sp>
    </p:spTree>
  </p:cSld>
  <p:clrMapOvr>
    <a:masterClrMapping/>
  </p:clrMapOvr>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p:txBody>
          <a:bodyPr/>
          <a:lstStyle/>
          <a:p>
            <a:r>
              <a:rPr lang="en-GB" b="1" dirty="0">
                <a:effectLst>
                  <a:outerShdw blurRad="38100" dist="38100" dir="2700000" algn="tl">
                    <a:srgbClr val="000000">
                      <a:alpha val="43137"/>
                    </a:srgbClr>
                  </a:outerShdw>
                </a:effectLst>
              </a:rPr>
              <a:t>Research Objectives</a:t>
            </a:r>
          </a:p>
        </p:txBody>
      </p:sp>
      <p:sp>
        <p:nvSpPr>
          <p:cNvPr id="17411" name="Rectangle 3"/>
          <p:cNvSpPr>
            <a:spLocks noGrp="1" noChangeArrowheads="1"/>
          </p:cNvSpPr>
          <p:nvPr>
            <p:ph type="body" idx="1"/>
          </p:nvPr>
        </p:nvSpPr>
        <p:spPr/>
        <p:txBody>
          <a:bodyPr/>
          <a:lstStyle/>
          <a:p>
            <a:pPr>
              <a:lnSpc>
                <a:spcPct val="90000"/>
              </a:lnSpc>
            </a:pPr>
            <a:r>
              <a:rPr lang="en-GB"/>
              <a:t>Your research question now has to be broken down into a number of research objectives</a:t>
            </a:r>
          </a:p>
          <a:p>
            <a:pPr>
              <a:lnSpc>
                <a:spcPct val="90000"/>
              </a:lnSpc>
            </a:pPr>
            <a:r>
              <a:rPr lang="en-GB"/>
              <a:t>A good objective is SMART (specific, measurable, achievable, relevant, and time-bound)</a:t>
            </a:r>
          </a:p>
          <a:p>
            <a:pPr>
              <a:lnSpc>
                <a:spcPct val="90000"/>
              </a:lnSpc>
            </a:pPr>
            <a:r>
              <a:rPr lang="en-GB"/>
              <a:t>Each objective gives you a task which you have to complete to answer your research question</a:t>
            </a:r>
          </a:p>
        </p:txBody>
      </p:sp>
    </p:spTree>
  </p:cSld>
  <p:clrMapOvr>
    <a:masterClrMapping/>
  </p:clrMapOvr>
  <p:transition/>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p:txBody>
          <a:bodyPr/>
          <a:lstStyle/>
          <a:p>
            <a:r>
              <a:rPr lang="en-GB" b="1" dirty="0">
                <a:effectLst>
                  <a:outerShdw blurRad="38100" dist="38100" dir="2700000" algn="tl">
                    <a:srgbClr val="000000">
                      <a:alpha val="43137"/>
                    </a:srgbClr>
                  </a:outerShdw>
                </a:effectLst>
              </a:rPr>
              <a:t>Writing Research Objectives</a:t>
            </a:r>
          </a:p>
        </p:txBody>
      </p:sp>
      <p:sp>
        <p:nvSpPr>
          <p:cNvPr id="18436" name="Rectangle 4"/>
          <p:cNvSpPr>
            <a:spLocks noGrp="1" noChangeArrowheads="1"/>
          </p:cNvSpPr>
          <p:nvPr>
            <p:ph sz="half" idx="1"/>
          </p:nvPr>
        </p:nvSpPr>
        <p:spPr>
          <a:xfrm>
            <a:off x="467544" y="2348880"/>
            <a:ext cx="3394720" cy="2764904"/>
          </a:xfrm>
        </p:spPr>
        <p:txBody>
          <a:bodyPr>
            <a:normAutofit fontScale="92500"/>
          </a:bodyPr>
          <a:lstStyle/>
          <a:p>
            <a:pPr>
              <a:lnSpc>
                <a:spcPct val="90000"/>
              </a:lnSpc>
              <a:buFont typeface="Wingdings" pitchFamily="2" charset="2"/>
              <a:buNone/>
            </a:pPr>
            <a:r>
              <a:rPr lang="en-GB" sz="2400" b="1" dirty="0"/>
              <a:t>Research Question</a:t>
            </a:r>
          </a:p>
          <a:p>
            <a:pPr>
              <a:lnSpc>
                <a:spcPct val="90000"/>
              </a:lnSpc>
              <a:buClr>
                <a:schemeClr val="tx1"/>
              </a:buClr>
              <a:buFont typeface="Wingdings" pitchFamily="2" charset="2"/>
              <a:buChar char="Ø"/>
            </a:pPr>
            <a:r>
              <a:rPr lang="en-GB" sz="2400" dirty="0"/>
              <a:t>What specific measures by the UK government will encourage the use of short sea shipping </a:t>
            </a:r>
            <a:r>
              <a:rPr lang="en-GB" sz="2400" dirty="0" smtClean="0"/>
              <a:t>(SSS) as </a:t>
            </a:r>
            <a:r>
              <a:rPr lang="en-GB" sz="2400" dirty="0"/>
              <a:t>part of the supply chain?</a:t>
            </a:r>
          </a:p>
          <a:p>
            <a:pPr>
              <a:lnSpc>
                <a:spcPct val="90000"/>
              </a:lnSpc>
              <a:buClr>
                <a:schemeClr val="tx1"/>
              </a:buClr>
              <a:buFont typeface="Wingdings" pitchFamily="2" charset="2"/>
              <a:buChar char="v"/>
            </a:pPr>
            <a:endParaRPr lang="en-GB" sz="2400" dirty="0"/>
          </a:p>
        </p:txBody>
      </p:sp>
      <p:sp>
        <p:nvSpPr>
          <p:cNvPr id="18437" name="Rectangle 5"/>
          <p:cNvSpPr>
            <a:spLocks noGrp="1" noChangeArrowheads="1"/>
          </p:cNvSpPr>
          <p:nvPr>
            <p:ph sz="half" idx="2"/>
          </p:nvPr>
        </p:nvSpPr>
        <p:spPr>
          <a:xfrm>
            <a:off x="4356100" y="1600200"/>
            <a:ext cx="4330700" cy="4530725"/>
          </a:xfrm>
        </p:spPr>
        <p:txBody>
          <a:bodyPr>
            <a:normAutofit fontScale="92500"/>
          </a:bodyPr>
          <a:lstStyle/>
          <a:p>
            <a:pPr>
              <a:lnSpc>
                <a:spcPct val="90000"/>
              </a:lnSpc>
              <a:buFont typeface="Wingdings" pitchFamily="2" charset="2"/>
              <a:buNone/>
            </a:pPr>
            <a:r>
              <a:rPr lang="en-GB" sz="2400" b="1" dirty="0"/>
              <a:t>Research objectives</a:t>
            </a:r>
          </a:p>
          <a:p>
            <a:pPr>
              <a:lnSpc>
                <a:spcPct val="90000"/>
              </a:lnSpc>
            </a:pPr>
            <a:r>
              <a:rPr lang="en-GB" sz="2400" dirty="0"/>
              <a:t>To identify the reasons why SSS is not used more widely</a:t>
            </a:r>
          </a:p>
          <a:p>
            <a:pPr>
              <a:lnSpc>
                <a:spcPct val="90000"/>
              </a:lnSpc>
            </a:pPr>
            <a:r>
              <a:rPr lang="en-GB" sz="2400" dirty="0"/>
              <a:t>To identify government measures that could encourage more use</a:t>
            </a:r>
          </a:p>
          <a:p>
            <a:pPr>
              <a:lnSpc>
                <a:spcPct val="90000"/>
              </a:lnSpc>
            </a:pPr>
            <a:r>
              <a:rPr lang="en-GB" sz="2400" dirty="0"/>
              <a:t>To identify shippers who could use short sea shipping</a:t>
            </a:r>
          </a:p>
          <a:p>
            <a:pPr>
              <a:lnSpc>
                <a:spcPct val="90000"/>
              </a:lnSpc>
            </a:pPr>
            <a:r>
              <a:rPr lang="en-GB" sz="2400" dirty="0"/>
              <a:t>To ask a sample of shippers what measures would encourage their use of short sea </a:t>
            </a:r>
            <a:r>
              <a:rPr lang="en-GB" sz="2400" dirty="0" smtClean="0"/>
              <a:t>shipping</a:t>
            </a:r>
          </a:p>
          <a:p>
            <a:pPr>
              <a:lnSpc>
                <a:spcPct val="90000"/>
              </a:lnSpc>
            </a:pPr>
            <a:r>
              <a:rPr lang="en-GB" sz="2400" dirty="0" smtClean="0"/>
              <a:t>To make recommendations for encouraging the use of SSS</a:t>
            </a:r>
            <a:endParaRPr lang="en-GB" sz="2400" dirty="0"/>
          </a:p>
          <a:p>
            <a:pPr>
              <a:lnSpc>
                <a:spcPct val="90000"/>
              </a:lnSpc>
            </a:pPr>
            <a:endParaRPr lang="en-GB" sz="2400" dirty="0"/>
          </a:p>
        </p:txBody>
      </p:sp>
    </p:spTree>
  </p:cSld>
  <p:clrMapOvr>
    <a:masterClrMapping/>
  </p:clrMapOvr>
  <p:transition/>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Grp="1" noChangeArrowheads="1"/>
          </p:cNvSpPr>
          <p:nvPr>
            <p:ph type="title"/>
          </p:nvPr>
        </p:nvSpPr>
        <p:spPr/>
        <p:txBody>
          <a:bodyPr/>
          <a:lstStyle/>
          <a:p>
            <a:r>
              <a:rPr lang="en-GB" b="1" dirty="0">
                <a:effectLst>
                  <a:outerShdw blurRad="38100" dist="38100" dir="2700000" algn="tl">
                    <a:srgbClr val="000000">
                      <a:alpha val="43137"/>
                    </a:srgbClr>
                  </a:outerShdw>
                </a:effectLst>
              </a:rPr>
              <a:t>Writing Research Objectives</a:t>
            </a:r>
          </a:p>
        </p:txBody>
      </p:sp>
      <p:sp>
        <p:nvSpPr>
          <p:cNvPr id="20483" name="Rectangle 3"/>
          <p:cNvSpPr>
            <a:spLocks noGrp="1" noChangeArrowheads="1"/>
          </p:cNvSpPr>
          <p:nvPr>
            <p:ph idx="1"/>
          </p:nvPr>
        </p:nvSpPr>
        <p:spPr/>
        <p:txBody>
          <a:bodyPr/>
          <a:lstStyle/>
          <a:p>
            <a:r>
              <a:rPr lang="en-GB" dirty="0"/>
              <a:t>Good research objectives will make planning and carrying out </a:t>
            </a:r>
            <a:r>
              <a:rPr lang="en-GB" dirty="0" smtClean="0"/>
              <a:t>effectively your research.</a:t>
            </a:r>
            <a:endParaRPr lang="en-GB" dirty="0"/>
          </a:p>
          <a:p>
            <a:r>
              <a:rPr lang="en-GB" dirty="0"/>
              <a:t>Try to put a time on each objective</a:t>
            </a:r>
          </a:p>
          <a:p>
            <a:r>
              <a:rPr lang="en-GB" dirty="0"/>
              <a:t>Check that you have the resources to carry out each objective</a:t>
            </a:r>
          </a:p>
          <a:p>
            <a:r>
              <a:rPr lang="en-GB" dirty="0"/>
              <a:t>If you cannot write SMART objectives, go back and revise your research question.</a:t>
            </a:r>
          </a:p>
        </p:txBody>
      </p:sp>
    </p:spTree>
  </p:cSld>
  <p:clrMapOvr>
    <a:masterClrMapping/>
  </p:clrMapOvr>
  <p:transition/>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116632"/>
            <a:ext cx="8229600" cy="1143000"/>
          </a:xfrm>
        </p:spPr>
        <p:txBody>
          <a:bodyPr/>
          <a:lstStyle/>
          <a:p>
            <a:r>
              <a:rPr lang="en-GB" b="1" dirty="0" smtClean="0"/>
              <a:t>Research Methodology</a:t>
            </a:r>
            <a:endParaRPr lang="en-GB" b="1" dirty="0"/>
          </a:p>
        </p:txBody>
      </p:sp>
      <p:sp>
        <p:nvSpPr>
          <p:cNvPr id="3" name="Content Placeholder 2"/>
          <p:cNvSpPr>
            <a:spLocks noGrp="1"/>
          </p:cNvSpPr>
          <p:nvPr>
            <p:ph idx="1"/>
          </p:nvPr>
        </p:nvSpPr>
        <p:spPr>
          <a:xfrm>
            <a:off x="457200" y="1196752"/>
            <a:ext cx="8435280" cy="5328592"/>
          </a:xfrm>
        </p:spPr>
        <p:txBody>
          <a:bodyPr>
            <a:normAutofit fontScale="92500" lnSpcReduction="10000"/>
          </a:bodyPr>
          <a:lstStyle/>
          <a:p>
            <a:pPr marL="0" indent="0">
              <a:buNone/>
            </a:pPr>
            <a:r>
              <a:rPr lang="en-GB" sz="2400" dirty="0" smtClean="0"/>
              <a:t>Theory </a:t>
            </a:r>
            <a:r>
              <a:rPr lang="en-GB" sz="2400" dirty="0"/>
              <a:t>should </a:t>
            </a:r>
            <a:r>
              <a:rPr lang="en-GB" sz="2400" dirty="0" smtClean="0"/>
              <a:t>be </a:t>
            </a:r>
            <a:r>
              <a:rPr lang="en-GB" sz="2400" dirty="0"/>
              <a:t>used </a:t>
            </a:r>
            <a:r>
              <a:rPr lang="en-GB" sz="2400" dirty="0" smtClean="0"/>
              <a:t>and explained to </a:t>
            </a:r>
            <a:r>
              <a:rPr lang="en-GB" sz="2400" dirty="0"/>
              <a:t>justify your </a:t>
            </a:r>
            <a:r>
              <a:rPr lang="en-GB" sz="2400" dirty="0" smtClean="0"/>
              <a:t>methodological choices</a:t>
            </a:r>
            <a:r>
              <a:rPr lang="en-GB" sz="2400" dirty="0"/>
              <a:t>. For example, under primary research, you should avoid explaining every single type of quantitative research tool available, and use theory to justify how the selected method is the most appropriate for the research in hand. </a:t>
            </a:r>
            <a:r>
              <a:rPr lang="en-GB" sz="2400" dirty="0" smtClean="0"/>
              <a:t>The  </a:t>
            </a:r>
            <a:r>
              <a:rPr lang="en-GB" sz="2400" dirty="0"/>
              <a:t>key areas of your </a:t>
            </a:r>
            <a:r>
              <a:rPr lang="en-GB" sz="2400" dirty="0" smtClean="0"/>
              <a:t>methodology are</a:t>
            </a:r>
            <a:r>
              <a:rPr lang="en-GB" sz="2800" dirty="0" smtClean="0"/>
              <a:t>:</a:t>
            </a:r>
            <a:endParaRPr lang="en-GB" sz="2800" dirty="0"/>
          </a:p>
          <a:p>
            <a:pPr lvl="2"/>
            <a:r>
              <a:rPr lang="en-GB" dirty="0"/>
              <a:t>Research philosophy</a:t>
            </a:r>
          </a:p>
          <a:p>
            <a:pPr lvl="2"/>
            <a:r>
              <a:rPr lang="en-GB" dirty="0"/>
              <a:t>Research approach</a:t>
            </a:r>
          </a:p>
          <a:p>
            <a:pPr lvl="2"/>
            <a:r>
              <a:rPr lang="en-GB" dirty="0"/>
              <a:t>Research design</a:t>
            </a:r>
          </a:p>
          <a:p>
            <a:pPr lvl="2"/>
            <a:r>
              <a:rPr lang="en-GB" dirty="0"/>
              <a:t>Research methods</a:t>
            </a:r>
          </a:p>
          <a:p>
            <a:pPr lvl="3"/>
            <a:r>
              <a:rPr lang="en-GB" sz="2400" dirty="0"/>
              <a:t>Population size and sample size</a:t>
            </a:r>
          </a:p>
          <a:p>
            <a:pPr lvl="3"/>
            <a:r>
              <a:rPr lang="en-GB" sz="2400" dirty="0"/>
              <a:t>Sampling method</a:t>
            </a:r>
          </a:p>
          <a:p>
            <a:pPr lvl="2"/>
            <a:r>
              <a:rPr lang="en-GB" dirty="0"/>
              <a:t>Analytical tools</a:t>
            </a:r>
          </a:p>
          <a:p>
            <a:pPr lvl="2"/>
            <a:r>
              <a:rPr lang="en-GB" dirty="0"/>
              <a:t>Research limitations</a:t>
            </a:r>
          </a:p>
          <a:p>
            <a:pPr lvl="2"/>
            <a:r>
              <a:rPr lang="en-GB" dirty="0"/>
              <a:t>Research </a:t>
            </a:r>
            <a:r>
              <a:rPr lang="en-GB" dirty="0" smtClean="0"/>
              <a:t>ethics</a:t>
            </a:r>
            <a:endParaRPr lang="en-GB" dirty="0"/>
          </a:p>
        </p:txBody>
      </p:sp>
    </p:spTree>
    <p:extLst>
      <p:ext uri="{BB962C8B-B14F-4D97-AF65-F5344CB8AC3E}">
        <p14:creationId xmlns:p14="http://schemas.microsoft.com/office/powerpoint/2010/main" val="358005049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Referencing</a:t>
            </a:r>
          </a:p>
        </p:txBody>
      </p:sp>
      <p:sp>
        <p:nvSpPr>
          <p:cNvPr id="3" name="Content Placeholder 2"/>
          <p:cNvSpPr>
            <a:spLocks noGrp="1"/>
          </p:cNvSpPr>
          <p:nvPr>
            <p:ph idx="1"/>
          </p:nvPr>
        </p:nvSpPr>
        <p:spPr/>
        <p:txBody>
          <a:bodyPr>
            <a:normAutofit/>
          </a:bodyPr>
          <a:lstStyle/>
          <a:p>
            <a:r>
              <a:rPr lang="en-GB" dirty="0"/>
              <a:t>Use </a:t>
            </a:r>
            <a:r>
              <a:rPr lang="en-GB" dirty="0" smtClean="0"/>
              <a:t>consistently Harvard </a:t>
            </a:r>
            <a:r>
              <a:rPr lang="en-GB" dirty="0"/>
              <a:t>system (surname and year or organisation and year)</a:t>
            </a:r>
          </a:p>
          <a:p>
            <a:pPr lvl="1"/>
            <a:r>
              <a:rPr lang="en-GB" dirty="0"/>
              <a:t>NO FOOTNOTES, NO NUMBERS</a:t>
            </a:r>
          </a:p>
          <a:p>
            <a:r>
              <a:rPr lang="en-GB" dirty="0" smtClean="0"/>
              <a:t>Pay </a:t>
            </a:r>
            <a:r>
              <a:rPr lang="en-GB" dirty="0"/>
              <a:t>careful attention to the formatting of your </a:t>
            </a:r>
            <a:r>
              <a:rPr lang="en-GB" dirty="0" smtClean="0"/>
              <a:t>references</a:t>
            </a:r>
          </a:p>
          <a:p>
            <a:r>
              <a:rPr lang="en-GB" dirty="0" smtClean="0"/>
              <a:t>Please find details in the School of Engineering Hub </a:t>
            </a:r>
          </a:p>
          <a:p>
            <a:endParaRPr lang="en-GB"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476672"/>
            <a:ext cx="8229600" cy="940966"/>
          </a:xfrm>
        </p:spPr>
        <p:txBody>
          <a:bodyPr/>
          <a:lstStyle/>
          <a:p>
            <a:r>
              <a:rPr lang="en-GB" b="1" dirty="0" smtClean="0">
                <a:effectLst>
                  <a:outerShdw blurRad="38100" dist="38100" dir="2700000" algn="tl">
                    <a:srgbClr val="000000">
                      <a:alpha val="43137"/>
                    </a:srgbClr>
                  </a:outerShdw>
                </a:effectLst>
              </a:rPr>
              <a:t>Further Guidance</a:t>
            </a:r>
            <a:endParaRPr lang="en-GB" b="1" dirty="0">
              <a:effectLst>
                <a:outerShdw blurRad="38100" dist="38100" dir="2700000" algn="tl">
                  <a:srgbClr val="000000">
                    <a:alpha val="43137"/>
                  </a:srgbClr>
                </a:outerShdw>
              </a:effectLst>
            </a:endParaRPr>
          </a:p>
        </p:txBody>
      </p:sp>
      <p:sp>
        <p:nvSpPr>
          <p:cNvPr id="3" name="Content Placeholder 2"/>
          <p:cNvSpPr>
            <a:spLocks noGrp="1"/>
          </p:cNvSpPr>
          <p:nvPr>
            <p:ph idx="1"/>
          </p:nvPr>
        </p:nvSpPr>
        <p:spPr>
          <a:xfrm>
            <a:off x="107504" y="1600200"/>
            <a:ext cx="8856984" cy="4525963"/>
          </a:xfrm>
        </p:spPr>
        <p:txBody>
          <a:bodyPr>
            <a:normAutofit/>
          </a:bodyPr>
          <a:lstStyle/>
          <a:p>
            <a:r>
              <a:rPr lang="en-GB" sz="2600" dirty="0"/>
              <a:t>Saunders, M., Lewis, P. and Thornhill, A. (2000) </a:t>
            </a:r>
            <a:r>
              <a:rPr lang="en-GB" sz="2600" i="1" dirty="0"/>
              <a:t>Writing your research proposal</a:t>
            </a:r>
            <a:r>
              <a:rPr lang="en-GB" sz="2600" dirty="0"/>
              <a:t>, Pearson Education.</a:t>
            </a:r>
          </a:p>
          <a:p>
            <a:r>
              <a:rPr lang="en-GB" sz="2600" dirty="0" err="1"/>
              <a:t>Easterby</a:t>
            </a:r>
            <a:r>
              <a:rPr lang="en-GB" sz="2600" dirty="0"/>
              <a:t>-Smith, M., Thorpe, R. and Lowe, A. (2002) </a:t>
            </a:r>
            <a:r>
              <a:rPr lang="en-GB" sz="2600" i="1" dirty="0"/>
              <a:t>Management Research: An Introduction.</a:t>
            </a:r>
            <a:r>
              <a:rPr lang="en-GB" sz="2600" dirty="0"/>
              <a:t> Sage Publications.</a:t>
            </a:r>
          </a:p>
          <a:p>
            <a:r>
              <a:rPr lang="en-GB" sz="2600" dirty="0"/>
              <a:t>Riley, M., Wood, R.C., Clark, M.A., </a:t>
            </a:r>
            <a:r>
              <a:rPr lang="en-GB" sz="2600" dirty="0" err="1"/>
              <a:t>Wilkie</a:t>
            </a:r>
            <a:r>
              <a:rPr lang="en-GB" sz="2600" dirty="0"/>
              <a:t>, E. and </a:t>
            </a:r>
            <a:r>
              <a:rPr lang="en-GB" sz="2600" dirty="0" err="1"/>
              <a:t>Szivas</a:t>
            </a:r>
            <a:r>
              <a:rPr lang="en-GB" sz="2600" dirty="0"/>
              <a:t>, E. (2000) </a:t>
            </a:r>
            <a:r>
              <a:rPr lang="en-GB" sz="2600" i="1" dirty="0"/>
              <a:t>Researching and Writing Dissertations in Business and </a:t>
            </a:r>
            <a:r>
              <a:rPr lang="en-GB" sz="2600" i="1" dirty="0" smtClean="0"/>
              <a:t>Management </a:t>
            </a:r>
            <a:r>
              <a:rPr lang="en-GB" sz="2600" dirty="0" smtClean="0"/>
              <a:t>Thomson </a:t>
            </a:r>
            <a:r>
              <a:rPr lang="en-GB" sz="2600" dirty="0"/>
              <a:t>Learning.</a:t>
            </a:r>
          </a:p>
          <a:p>
            <a:endParaRPr lang="en-GB" dirty="0"/>
          </a:p>
        </p:txBody>
      </p:sp>
    </p:spTree>
    <p:extLst>
      <p:ext uri="{BB962C8B-B14F-4D97-AF65-F5344CB8AC3E}">
        <p14:creationId xmlns:p14="http://schemas.microsoft.com/office/powerpoint/2010/main" val="3663433690"/>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F43CD1AC58CC0E47B544EBC3417F2D00" ma:contentTypeVersion="13" ma:contentTypeDescription="Create a new document." ma:contentTypeScope="" ma:versionID="26a84e5c379b4c85d7f5e8a32710107e">
  <xsd:schema xmlns:xsd="http://www.w3.org/2001/XMLSchema" xmlns:xs="http://www.w3.org/2001/XMLSchema" xmlns:p="http://schemas.microsoft.com/office/2006/metadata/properties" xmlns:ns3="6448fc0f-0ce1-43bc-9c1d-04ce2047b4a9" xmlns:ns4="6caffe59-4a57-4907-acc5-b924458de78f" targetNamespace="http://schemas.microsoft.com/office/2006/metadata/properties" ma:root="true" ma:fieldsID="5380fae53ee7012495c03d580401c759" ns3:_="" ns4:_="">
    <xsd:import namespace="6448fc0f-0ce1-43bc-9c1d-04ce2047b4a9"/>
    <xsd:import namespace="6caffe59-4a57-4907-acc5-b924458de78f"/>
    <xsd:element name="properties">
      <xsd:complexType>
        <xsd:sequence>
          <xsd:element name="documentManagement">
            <xsd:complexType>
              <xsd:all>
                <xsd:element ref="ns3:MediaServiceMetadata" minOccurs="0"/>
                <xsd:element ref="ns3:MediaServiceFastMetadata" minOccurs="0"/>
                <xsd:element ref="ns3:MediaServiceAutoTags" minOccurs="0"/>
                <xsd:element ref="ns3:MediaServiceDateTaken" minOccurs="0"/>
                <xsd:element ref="ns4:SharedWithUsers" minOccurs="0"/>
                <xsd:element ref="ns4:SharedWithDetails" minOccurs="0"/>
                <xsd:element ref="ns4:SharingHintHash" minOccurs="0"/>
                <xsd:element ref="ns3:MediaServiceOCR" minOccurs="0"/>
                <xsd:element ref="ns3:MediaServiceAutoKeyPoints" minOccurs="0"/>
                <xsd:element ref="ns3:MediaServiceKeyPoints" minOccurs="0"/>
                <xsd:element ref="ns3:MediaServiceGenerationTime" minOccurs="0"/>
                <xsd:element ref="ns3:MediaServiceEventHashCode" minOccurs="0"/>
                <xsd:element ref="ns3: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6448fc0f-0ce1-43bc-9c1d-04ce2047b4a9" elementFormDefault="qualified">
    <xsd:import namespace="http://schemas.microsoft.com/office/2006/documentManagement/types"/>
    <xsd:import namespace="http://schemas.microsoft.com/office/infopath/2007/PartnerControls"/>
    <xsd:element name="MediaServiceMetadata" ma:index="8" nillable="true" ma:displayName="MediaServiceMetadata" ma:description="" ma:hidden="true" ma:internalName="MediaServiceMetadata" ma:readOnly="true">
      <xsd:simpleType>
        <xsd:restriction base="dms:Note"/>
      </xsd:simpleType>
    </xsd:element>
    <xsd:element name="MediaServiceFastMetadata" ma:index="9" nillable="true" ma:displayName="MediaServiceFastMetadata" ma:description="" ma:hidden="true" ma:internalName="MediaServiceFastMetadata" ma:readOnly="true">
      <xsd:simpleType>
        <xsd:restriction base="dms:Note"/>
      </xsd:simpleType>
    </xsd:element>
    <xsd:element name="MediaServiceAutoTags" ma:index="10" nillable="true" ma:displayName="MediaServiceAutoTags" ma:description="" ma:internalName="MediaServiceAutoTags" ma:readOnly="true">
      <xsd:simpleType>
        <xsd:restriction base="dms:Text"/>
      </xsd:simpleType>
    </xsd:element>
    <xsd:element name="MediaServiceDateTaken" ma:index="11" nillable="true" ma:displayName="MediaServiceDateTaken" ma:description="" ma:hidden="true" ma:internalName="MediaServiceDateTaken" ma:readOnly="true">
      <xsd:simpleType>
        <xsd:restriction base="dms:Text"/>
      </xsd:simpleType>
    </xsd:element>
    <xsd:element name="MediaServiceOCR" ma:index="15" nillable="true" ma:displayName="MediaServiceOCR" ma:internalName="MediaServiceOCR" ma:readOnly="true">
      <xsd:simpleType>
        <xsd:restriction base="dms:Note">
          <xsd:maxLength value="255"/>
        </xsd:restriction>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true">
      <xsd:simpleType>
        <xsd:restriction base="dms:Note">
          <xsd:maxLength value="255"/>
        </xsd:restriction>
      </xsd:simpleType>
    </xsd:element>
    <xsd:element name="MediaServiceGenerationTime" ma:index="18" nillable="true" ma:displayName="MediaServiceGenerationTime" ma:hidden="true" ma:internalName="MediaServiceGenerationTime" ma:readOnly="true">
      <xsd:simpleType>
        <xsd:restriction base="dms:Text"/>
      </xsd:simpleType>
    </xsd:element>
    <xsd:element name="MediaServiceEventHashCode" ma:index="19" nillable="true" ma:displayName="MediaServiceEventHashCode" ma:hidden="true" ma:internalName="MediaServiceEventHashCode" ma:readOnly="true">
      <xsd:simpleType>
        <xsd:restriction base="dms:Text"/>
      </xsd:simpleType>
    </xsd:element>
    <xsd:element name="MediaServiceLocation" ma:index="20" nillable="true" ma:displayName="Location" ma:internalName="MediaServiceLocatio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6caffe59-4a57-4907-acc5-b924458de78f" elementFormDefault="qualified">
    <xsd:import namespace="http://schemas.microsoft.com/office/2006/documentManagement/types"/>
    <xsd:import namespace="http://schemas.microsoft.com/office/infopath/2007/PartnerControls"/>
    <xsd:element name="SharedWithUsers" ma:index="12"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A238CD84-3DB8-42CA-AF00-1ACB14F57D7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6448fc0f-0ce1-43bc-9c1d-04ce2047b4a9"/>
    <ds:schemaRef ds:uri="6caffe59-4a57-4907-acc5-b924458de78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B58EFED8-92AB-4E9B-9EE2-4B001FA59CF5}">
  <ds:schemaRefs>
    <ds:schemaRef ds:uri="http://schemas.microsoft.com/sharepoint/v3/contenttype/forms"/>
  </ds:schemaRefs>
</ds:datastoreItem>
</file>

<file path=customXml/itemProps3.xml><?xml version="1.0" encoding="utf-8"?>
<ds:datastoreItem xmlns:ds="http://schemas.openxmlformats.org/officeDocument/2006/customXml" ds:itemID="{210EE041-2AEE-4114-9B17-3034FA7C9527}">
  <ds:schemaRefs>
    <ds:schemaRef ds:uri="http://schemas.microsoft.com/office/infopath/2007/PartnerControls"/>
    <ds:schemaRef ds:uri="http://purl.org/dc/elements/1.1/"/>
    <ds:schemaRef ds:uri="http://schemas.microsoft.com/office/2006/metadata/properties"/>
    <ds:schemaRef ds:uri="6448fc0f-0ce1-43bc-9c1d-04ce2047b4a9"/>
    <ds:schemaRef ds:uri="http://schemas.microsoft.com/office/2006/documentManagement/types"/>
    <ds:schemaRef ds:uri="http://purl.org/dc/terms/"/>
    <ds:schemaRef ds:uri="http://schemas.openxmlformats.org/package/2006/metadata/core-properties"/>
    <ds:schemaRef ds:uri="http://purl.org/dc/dcmitype/"/>
    <ds:schemaRef ds:uri="6caffe59-4a57-4907-acc5-b924458de78f"/>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
  <TotalTime>593</TotalTime>
  <Words>1079</Words>
  <Application>Microsoft Office PowerPoint</Application>
  <PresentationFormat>On-screen Show (4:3)</PresentationFormat>
  <Paragraphs>180</Paragraphs>
  <Slides>17</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17</vt:i4>
      </vt:variant>
    </vt:vector>
  </HeadingPairs>
  <TitlesOfParts>
    <vt:vector size="21" baseType="lpstr">
      <vt:lpstr>Arial</vt:lpstr>
      <vt:lpstr>Calibri</vt:lpstr>
      <vt:lpstr>Wingdings</vt:lpstr>
      <vt:lpstr>Office Theme</vt:lpstr>
      <vt:lpstr>Developing and Writing the Research Proposal</vt:lpstr>
      <vt:lpstr>The Research topic And narrowing Down</vt:lpstr>
      <vt:lpstr>What Makes a Good Research Topic?</vt:lpstr>
      <vt:lpstr>Generating Research Ideas</vt:lpstr>
      <vt:lpstr>Tasks</vt:lpstr>
      <vt:lpstr>Setting up your Project</vt:lpstr>
      <vt:lpstr>Refining the Research Idea</vt:lpstr>
      <vt:lpstr>PowerPoint Presentation</vt:lpstr>
      <vt:lpstr>Writing a Research Question</vt:lpstr>
      <vt:lpstr>Writing a Research Question</vt:lpstr>
      <vt:lpstr>Writing a Research Aim</vt:lpstr>
      <vt:lpstr>Research Objectives</vt:lpstr>
      <vt:lpstr>Writing Research Objectives</vt:lpstr>
      <vt:lpstr>Writing Research Objectives</vt:lpstr>
      <vt:lpstr>Research Methodology</vt:lpstr>
      <vt:lpstr>Referencing</vt:lpstr>
      <vt:lpstr>Further Guidance</vt:lpstr>
    </vt:vector>
  </TitlesOfParts>
  <Company>University of Plymouth</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MAR311HK Introduction to Your Project Dissertation</dc:title>
  <dc:creator>tuck</dc:creator>
  <cp:lastModifiedBy>Irina Neaga</cp:lastModifiedBy>
  <cp:revision>74</cp:revision>
  <dcterms:created xsi:type="dcterms:W3CDTF">2010-11-19T10:59:48Z</dcterms:created>
  <dcterms:modified xsi:type="dcterms:W3CDTF">2021-07-13T19:17:20Z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0x010100F43CD1AC58CC0E47B544EBC3417F2D00</vt:lpwstr>
  </property>
</Properties>
</file>