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28"/>
  </p:notesMasterIdLst>
  <p:sldIdLst>
    <p:sldId id="261" r:id="rId2"/>
    <p:sldId id="262" r:id="rId3"/>
    <p:sldId id="264" r:id="rId4"/>
    <p:sldId id="263" r:id="rId5"/>
    <p:sldId id="265" r:id="rId6"/>
    <p:sldId id="266" r:id="rId7"/>
    <p:sldId id="267" r:id="rId8"/>
    <p:sldId id="269" r:id="rId9"/>
    <p:sldId id="270" r:id="rId10"/>
    <p:sldId id="268" r:id="rId11"/>
    <p:sldId id="271" r:id="rId12"/>
    <p:sldId id="273" r:id="rId13"/>
    <p:sldId id="272" r:id="rId14"/>
    <p:sldId id="278" r:id="rId15"/>
    <p:sldId id="274" r:id="rId16"/>
    <p:sldId id="275" r:id="rId17"/>
    <p:sldId id="276" r:id="rId18"/>
    <p:sldId id="277" r:id="rId19"/>
    <p:sldId id="279" r:id="rId20"/>
    <p:sldId id="283" r:id="rId21"/>
    <p:sldId id="284" r:id="rId22"/>
    <p:sldId id="287" r:id="rId23"/>
    <p:sldId id="286" r:id="rId24"/>
    <p:sldId id="288" r:id="rId25"/>
    <p:sldId id="285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94697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=gOtlN4pNArk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35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StMXk_cHPAhUFBcAKHS1iCdMQjRwIBw&amp;url=http://www.iemoji.com/view/emoji/1853/people/thinking-face&amp;psig=AFQjCNGFwl8YdPlK2ZTUOUjaASiuPCL9TQ&amp;ust=147569912407718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lty9gsLPAhVpJMAKHbCpA5YQjRwIBw&amp;url=http://www.123rf.com/clipart-vector/graduate.html&amp;bvm=bv.134495766,d.ZGg&amp;psig=AFQjCNHg19Nsyv4YvnbWpGtYqT1gRKULCw&amp;ust=1475700373326845" TargetMode="External"/><Relationship Id="rId7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siaTwg8LPAhVKDsAKHYq0A6oQjRwIBw&amp;url=https://emojiisland.com/products/very-angry-emoji-icon&amp;bvm=bv.134495766,d.ZGg&amp;psig=AFQjCNGmy9AvO_s2KlUzKyrIwVJHjlPrpw&amp;ust=1475700689237900" TargetMode="External"/><Relationship Id="rId5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source=images&amp;cd=&amp;cad=rja&amp;uact=8&amp;ved=0ahUKEwiUr9XLmtfOAhVlJ8AKHTuhAFMQjRwIBw&amp;url=http://www.leaguewebsite.co.uk/wrexhamdistrictyouthfootballleague/LeagueNews/view/34303&amp;bvm=bv.129759880,d.ZGg&amp;psig=AFQjCNFth6D-5i-2dacsaB6sQowz1TJq3g&amp;ust=1472030365126747" TargetMode="External"/><Relationship Id="rId13" Type="http://schemas.openxmlformats.org/officeDocument/2006/relationships/hyperlink" Target="https://www.google.co.uk/url?sa=i&amp;rct=j&amp;q=&amp;esrc=s&amp;source=images&amp;cd=&amp;cad=rja&amp;uact=8&amp;ved=0ahUKEwiE5_vDg8fPAhWGK8AKHa4oBnwQjRwIBw&amp;url=https://www.testvalley.hants.sch.uk/2015/2015-youth-sport-trust-young-ambassador-conference/&amp;bvm=bv.134495766,d.ZGg&amp;psig=AFQjCNEmKMQlnzX7sTwHPNwhA-FH0_Tsxg&amp;ust=1475872433506215" TargetMode="External"/><Relationship Id="rId3" Type="http://schemas.openxmlformats.org/officeDocument/2006/relationships/image" Target="../media/image26.jpg"/><Relationship Id="rId7" Type="http://schemas.openxmlformats.org/officeDocument/2006/relationships/image" Target="../media/image28.png"/><Relationship Id="rId12" Type="http://schemas.openxmlformats.org/officeDocument/2006/relationships/image" Target="../media/image31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X2OSrmtfOAhUmC8AKHQpaDCAQjRwIBw&amp;url=https://www.parklives.com/&amp;psig=AFQjCNEzRi8lvUVvL7Xbe1zfLmzn3X5ZCQ&amp;ust=1472030297136314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27.jpeg"/><Relationship Id="rId15" Type="http://schemas.openxmlformats.org/officeDocument/2006/relationships/image" Target="../media/image32.jpeg"/><Relationship Id="rId10" Type="http://schemas.openxmlformats.org/officeDocument/2006/relationships/hyperlink" Target="http://www.google.co.uk/url?sa=i&amp;rct=j&amp;q=&amp;esrc=s&amp;source=images&amp;cd=&amp;cad=rja&amp;uact=8&amp;ved=0ahUKEwit7qnNgsfPAhWJJ8AKHacACBoQjRwIBw&amp;url=http://www.valeofglamorgan.gov.uk/en/enjoying/Sports-and-Play/Active-Young-People/5x60.aspx&amp;psig=AFQjCNFzFrI04lyx_6CH92wbXROc9uV6gg&amp;ust=1475872200980427" TargetMode="External"/><Relationship Id="rId4" Type="http://schemas.openxmlformats.org/officeDocument/2006/relationships/hyperlink" Target="http://www.google.co.uk/url?sa=i&amp;rct=j&amp;q=&amp;esrc=s&amp;source=images&amp;cd=&amp;cad=rja&amp;uact=8&amp;ved=0ahUKEwjPzLHxtvLNAhXICsAKHd1AA2MQjRwIBw&amp;url=http://www.streetgames.org/bookings/2012/03/sports-volunteer-research-network/&amp;psig=AFQjCNF6IP0OG2Pp17tFDWXEQZm78gTttw&amp;ust=1468567619439540" TargetMode="External"/><Relationship Id="rId9" Type="http://schemas.openxmlformats.org/officeDocument/2006/relationships/image" Target="../media/image29.jpeg"/><Relationship Id="rId14" Type="http://schemas.openxmlformats.org/officeDocument/2006/relationships/hyperlink" Target="http://www.google.co.uk/url?sa=i&amp;rct=j&amp;q=&amp;esrc=s&amp;source=images&amp;cd=&amp;cad=rja&amp;uact=8&amp;ved=0ahUKEwjWue_Wg8fPAhVMDcAKHeJxBoEQjRwIBw&amp;url=http://www.powys.gov.uk/en/sports-development/sports-coaching-volunteering/&amp;bvm=bv.134495766,d.ZGg&amp;psig=AFQjCNGLTl_2lRN6ls9DmhBJW5am4BUjfg&amp;ust=1475872505248203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Who Am I? How did I get a job in the sports industry: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Brought up in Wales (</a:t>
            </a:r>
            <a:r>
              <a:rPr lang="en-GB" dirty="0" err="1" smtClean="0"/>
              <a:t>Clydach</a:t>
            </a:r>
            <a:r>
              <a:rPr lang="en-GB" dirty="0" smtClean="0"/>
              <a:t>) small village outside Swansea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Played Sport from a young age – Dad a huge influence sport / rugby mad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 Levels at </a:t>
            </a:r>
            <a:r>
              <a:rPr lang="en-GB" dirty="0" err="1" smtClean="0"/>
              <a:t>Gorseinon</a:t>
            </a:r>
            <a:r>
              <a:rPr lang="en-GB" dirty="0" smtClean="0"/>
              <a:t> College (football reasons)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Attended Plymouth College of St Mark and St John to study Sport and recreation, leisure and tourism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Year 1 ???? Year 2/3 </a:t>
            </a:r>
            <a:endParaRPr lang="en-GB" dirty="0"/>
          </a:p>
        </p:txBody>
      </p:sp>
      <p:pic>
        <p:nvPicPr>
          <p:cNvPr id="4098" name="Picture 2" descr="https://scontent.xx.fbcdn.net/v/t1.0-0/p206x206/13082677_957571007695256_8977248180713882748_n.jpg?oh=a5e99142796b68402af4e28101a27c01&amp;oe=58AA63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4632757" cy="298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scontent.xx.fbcdn.net/v/t1.0-9/13124576_957571247695232_2140319985990952953_n.jpg?oh=8facd07790580f3c4462760af3577fbd&amp;oe=58608C3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7" y="4255253"/>
            <a:ext cx="2147517" cy="16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Who Am I / My Journey:</a:t>
            </a:r>
          </a:p>
          <a:p>
            <a:endParaRPr lang="en-GB" dirty="0"/>
          </a:p>
          <a:p>
            <a:r>
              <a:rPr lang="en-GB" dirty="0" smtClean="0"/>
              <a:t>Wanted to work in Sports development</a:t>
            </a:r>
          </a:p>
          <a:p>
            <a:r>
              <a:rPr lang="en-GB" dirty="0" smtClean="0"/>
              <a:t>when leaving university.</a:t>
            </a:r>
          </a:p>
        </p:txBody>
      </p:sp>
      <p:pic>
        <p:nvPicPr>
          <p:cNvPr id="2050" name="Picture 2" descr="Image result for custard pie in fa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716" y="1772816"/>
            <a:ext cx="3595497" cy="505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67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us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7" y="2566267"/>
            <a:ext cx="3740729" cy="234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 descr="https://www.facebook.com/images/photos/profile/gradient.p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 descr="https://scontent.xx.fbcdn.net/v/t1.0-0/p206x206/1969303_10151896648152581_1875870956_n.jpg?oh=8cccdfce84dfb236d73c1951cc81c0e3&amp;oe=5862994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63222"/>
            <a:ext cx="4790007" cy="36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nutrition healt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491" y="2070247"/>
            <a:ext cx="33337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personal train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6" y="4425974"/>
            <a:ext cx="3552329" cy="140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lifeguar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35" y="4032466"/>
            <a:ext cx="2448271" cy="25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3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mage result for cwrt sart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100" y="1932013"/>
            <a:ext cx="5755857" cy="386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18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610" y="2636912"/>
            <a:ext cx="4233118" cy="166723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Image result for physical activity sport service NP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90" y="2378848"/>
            <a:ext cx="4053095" cy="169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8" name="Picture 12" descr="Image result for SPort w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485" y="4508991"/>
            <a:ext cx="504825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90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Outside Of Work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2" name="Picture 2" descr="https://scontent.xx.fbcdn.net/v/t1.0-9/14034792_10154541846463701_4232036327203330599_n.jpg?oh=02fd60fdb4959426db6c65c29d205094&amp;oe=586A78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1802098"/>
            <a:ext cx="3600400" cy="358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scontent.xx.fbcdn.net/v/t1.0-0/s526x395/14441047_10153726705686968_1813754301301208983_n.jpg?oh=9b7bcf48b1b5e373c7fbc48b337b53c3&amp;oe=58784F9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15485"/>
            <a:ext cx="2114550" cy="376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7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Outside Of Work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70" name="Picture 2" descr="https://scontent.xx.fbcdn.net/v/t1.0-9/423938_3084989296772_658480544_n.jpg?oh=0b75d61756fd3cdec8581396d3186b77&amp;oe=58AC57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04" y="1732206"/>
            <a:ext cx="5649667" cy="344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s://scontent.xx.fbcdn.net/v/t1.0-9/12105844_10153725752328701_7828051083280547302_n.jpg?oh=1fb2477bee3cc4cd59677cf98418c565&amp;oe=587404A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339" y="1186950"/>
            <a:ext cx="2549969" cy="453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90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well do you know each other?</a:t>
            </a:r>
          </a:p>
          <a:p>
            <a:endParaRPr lang="en-GB" dirty="0"/>
          </a:p>
          <a:p>
            <a:r>
              <a:rPr lang="en-GB" b="1" dirty="0" smtClean="0"/>
              <a:t>Circle task / 3 rotation</a:t>
            </a:r>
          </a:p>
          <a:p>
            <a:endParaRPr lang="en-GB" dirty="0"/>
          </a:p>
          <a:p>
            <a:r>
              <a:rPr lang="en-GB" dirty="0" smtClean="0"/>
              <a:t>Name</a:t>
            </a:r>
          </a:p>
          <a:p>
            <a:r>
              <a:rPr lang="en-GB" dirty="0" smtClean="0"/>
              <a:t>Where you are from</a:t>
            </a:r>
          </a:p>
          <a:p>
            <a:r>
              <a:rPr lang="en-GB" dirty="0" smtClean="0"/>
              <a:t>Where you currently live</a:t>
            </a:r>
          </a:p>
          <a:p>
            <a:r>
              <a:rPr lang="en-GB" dirty="0" smtClean="0"/>
              <a:t>What you did over the summer</a:t>
            </a:r>
          </a:p>
          <a:p>
            <a:r>
              <a:rPr lang="en-GB" dirty="0" smtClean="0"/>
              <a:t>Where you work</a:t>
            </a:r>
          </a:p>
          <a:p>
            <a:r>
              <a:rPr lang="en-GB" dirty="0" smtClean="0"/>
              <a:t>Your main interests </a:t>
            </a:r>
          </a:p>
          <a:p>
            <a:r>
              <a:rPr lang="en-GB" dirty="0" smtClean="0"/>
              <a:t>How you got to this point on your course (academically) </a:t>
            </a:r>
          </a:p>
          <a:p>
            <a:endParaRPr lang="en-GB" dirty="0"/>
          </a:p>
          <a:p>
            <a:r>
              <a:rPr lang="en-GB" dirty="0" smtClean="0"/>
              <a:t>Feedback to group- present your friend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7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My expectations / standards:</a:t>
            </a:r>
          </a:p>
          <a:p>
            <a:endParaRPr lang="en-GB" dirty="0"/>
          </a:p>
          <a:p>
            <a:r>
              <a:rPr lang="en-GB" dirty="0" smtClean="0"/>
              <a:t>Attendance- If you cant attend email me before the lecture starts</a:t>
            </a:r>
          </a:p>
          <a:p>
            <a:r>
              <a:rPr lang="en-GB" dirty="0" smtClean="0"/>
              <a:t>Professionalism / language</a:t>
            </a:r>
          </a:p>
          <a:p>
            <a:r>
              <a:rPr lang="en-GB" dirty="0" smtClean="0"/>
              <a:t>Mobile Phones</a:t>
            </a:r>
          </a:p>
          <a:p>
            <a:r>
              <a:rPr lang="en-GB" dirty="0" smtClean="0"/>
              <a:t>Hand in work on time</a:t>
            </a:r>
          </a:p>
          <a:p>
            <a:r>
              <a:rPr lang="en-GB" dirty="0" smtClean="0"/>
              <a:t>Value everyone's views, challenge, agree and disagree</a:t>
            </a:r>
          </a:p>
          <a:p>
            <a:endParaRPr lang="en-GB" dirty="0"/>
          </a:p>
          <a:p>
            <a:r>
              <a:rPr lang="en-GB" b="1" dirty="0" smtClean="0"/>
              <a:t>My way of delivering:</a:t>
            </a:r>
          </a:p>
          <a:p>
            <a:endParaRPr lang="en-GB" dirty="0"/>
          </a:p>
          <a:p>
            <a:r>
              <a:rPr lang="en-GB" dirty="0" smtClean="0"/>
              <a:t>Practical tasks</a:t>
            </a:r>
          </a:p>
          <a:p>
            <a:r>
              <a:rPr lang="en-GB" dirty="0" smtClean="0"/>
              <a:t>Use of technology</a:t>
            </a:r>
          </a:p>
          <a:p>
            <a:r>
              <a:rPr lang="en-GB" dirty="0" smtClean="0"/>
              <a:t>Real life experiences </a:t>
            </a:r>
          </a:p>
          <a:p>
            <a:r>
              <a:rPr lang="en-GB" dirty="0" smtClean="0"/>
              <a:t>Energisers / brain mash </a:t>
            </a:r>
          </a:p>
          <a:p>
            <a:r>
              <a:rPr lang="en-GB" dirty="0" smtClean="0"/>
              <a:t>Breaks- </a:t>
            </a:r>
          </a:p>
          <a:p>
            <a:r>
              <a:rPr lang="en-GB" dirty="0" smtClean="0"/>
              <a:t>Research / further reading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74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 smtClean="0"/>
              <a:t>What you need to bring?</a:t>
            </a:r>
          </a:p>
          <a:p>
            <a:endParaRPr lang="en-GB" b="1" dirty="0"/>
          </a:p>
          <a:p>
            <a:r>
              <a:rPr lang="en-GB" b="1" dirty="0" smtClean="0"/>
              <a:t>Pen</a:t>
            </a:r>
          </a:p>
          <a:p>
            <a:r>
              <a:rPr lang="en-GB" b="1" dirty="0" smtClean="0"/>
              <a:t>Notepad</a:t>
            </a:r>
          </a:p>
          <a:p>
            <a:r>
              <a:rPr lang="en-GB" b="1" dirty="0" smtClean="0"/>
              <a:t>Smart Phone- QR Code Reader</a:t>
            </a:r>
          </a:p>
          <a:p>
            <a:r>
              <a:rPr lang="en-GB" b="1" dirty="0" smtClean="0"/>
              <a:t>Drink / non fizzy </a:t>
            </a:r>
          </a:p>
          <a:p>
            <a:r>
              <a:rPr lang="en-GB" b="1" dirty="0" smtClean="0"/>
              <a:t>Energy</a:t>
            </a:r>
          </a:p>
          <a:p>
            <a:r>
              <a:rPr lang="en-GB" b="1" dirty="0" smtClean="0"/>
              <a:t>Concentration</a:t>
            </a:r>
          </a:p>
          <a:p>
            <a:r>
              <a:rPr lang="en-GB" b="1" dirty="0" smtClean="0"/>
              <a:t>Ideas / creativity / an open mind!</a:t>
            </a:r>
          </a:p>
          <a:p>
            <a:endParaRPr lang="en-GB" b="1" dirty="0"/>
          </a:p>
          <a:p>
            <a:r>
              <a:rPr lang="en-GB" b="1" i="1" u="sng" dirty="0" smtClean="0"/>
              <a:t>Timings</a:t>
            </a:r>
          </a:p>
          <a:p>
            <a:endParaRPr lang="en-GB" b="1" dirty="0"/>
          </a:p>
          <a:p>
            <a:r>
              <a:rPr lang="en-GB" b="1" dirty="0" smtClean="0"/>
              <a:t>10am- This room</a:t>
            </a:r>
          </a:p>
          <a:p>
            <a:r>
              <a:rPr lang="en-GB" b="1" dirty="0" smtClean="0"/>
              <a:t>11:25- Break</a:t>
            </a:r>
          </a:p>
          <a:p>
            <a:r>
              <a:rPr lang="en-GB" b="1" smtClean="0"/>
              <a:t>11:40- </a:t>
            </a:r>
            <a:r>
              <a:rPr lang="en-GB" b="1" dirty="0" smtClean="0"/>
              <a:t>IT room</a:t>
            </a:r>
          </a:p>
          <a:p>
            <a:endParaRPr lang="en-GB" b="1" dirty="0"/>
          </a:p>
          <a:p>
            <a:r>
              <a:rPr lang="en-GB" b="1" dirty="0" smtClean="0"/>
              <a:t>Times may vary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88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2" descr="Image result for thinking emoj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1946929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77481" y="4721192"/>
            <a:ext cx="913892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What do I expect from this module- Think, Pair, share</a:t>
            </a:r>
            <a:endParaRPr lang="en-US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27293" y="6475518"/>
            <a:ext cx="591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Post it note feedback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0986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165304"/>
            <a:ext cx="6480720" cy="709366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</a:rPr>
              <a:t>Break, On your return, Monkey cucumber / grapes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60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Aims of this module: </a:t>
            </a:r>
          </a:p>
          <a:p>
            <a:endParaRPr lang="en-GB" dirty="0"/>
          </a:p>
          <a:p>
            <a:r>
              <a:rPr lang="en-GB" dirty="0" smtClean="0"/>
              <a:t>Develop an understanding of issues relevant to sports development, planning, managing sport infrastructures and key initiatives and programmes.</a:t>
            </a:r>
          </a:p>
          <a:p>
            <a:endParaRPr lang="en-GB" dirty="0"/>
          </a:p>
          <a:p>
            <a:r>
              <a:rPr lang="en-GB" dirty="0" smtClean="0"/>
              <a:t>Evaluate arguments, assumptions and current strategies that are focused on creating pathways of opportunities for all individuals to achieve their potential through and in sport.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75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will we be doing?</a:t>
            </a:r>
          </a:p>
          <a:p>
            <a:endParaRPr lang="en-GB" dirty="0"/>
          </a:p>
          <a:p>
            <a:r>
              <a:rPr lang="en-GB" dirty="0" smtClean="0"/>
              <a:t>Presentations </a:t>
            </a:r>
          </a:p>
          <a:p>
            <a:r>
              <a:rPr lang="en-GB" dirty="0" smtClean="0"/>
              <a:t>Discussions / tasks / practical tasks in the classroom</a:t>
            </a:r>
          </a:p>
          <a:p>
            <a:r>
              <a:rPr lang="en-GB" dirty="0" smtClean="0"/>
              <a:t>Student research and presentation</a:t>
            </a:r>
          </a:p>
          <a:p>
            <a:r>
              <a:rPr lang="en-GB" dirty="0" smtClean="0"/>
              <a:t>Offsite visits to see sports development in practice </a:t>
            </a:r>
          </a:p>
          <a:p>
            <a:r>
              <a:rPr lang="en-GB" dirty="0" smtClean="0"/>
              <a:t>A real life practical task- your project could be brought to life</a:t>
            </a:r>
          </a:p>
          <a:p>
            <a:r>
              <a:rPr lang="en-GB" dirty="0" smtClean="0"/>
              <a:t>Use of technology where possible- You will need a QR code reader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39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student emoj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991" y="1946929"/>
            <a:ext cx="4410075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11" y="1946929"/>
            <a:ext cx="357777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How to get</a:t>
            </a:r>
          </a:p>
          <a:p>
            <a:pPr algn="ctr"/>
            <a:r>
              <a:rPr lang="en-US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Your grade?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9456" y="5805264"/>
            <a:ext cx="8098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Hand your work in on time!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AutoShape 4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964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8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85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Flip Chart Rotation Task- 4 groups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</a:t>
            </a:r>
            <a:r>
              <a:rPr lang="en-GB" dirty="0" smtClean="0"/>
              <a:t>- </a:t>
            </a:r>
            <a:r>
              <a:rPr lang="en-GB" dirty="0" smtClean="0"/>
              <a:t>Where does / should it happen</a:t>
            </a:r>
          </a:p>
          <a:p>
            <a:endParaRPr lang="en-GB" dirty="0"/>
          </a:p>
          <a:p>
            <a:r>
              <a:rPr lang="en-GB" dirty="0"/>
              <a:t>2</a:t>
            </a:r>
            <a:r>
              <a:rPr lang="en-GB" dirty="0" smtClean="0"/>
              <a:t>-  </a:t>
            </a:r>
            <a:r>
              <a:rPr lang="en-GB" dirty="0" smtClean="0"/>
              <a:t>What does it look like</a:t>
            </a:r>
          </a:p>
          <a:p>
            <a:endParaRPr lang="en-GB" dirty="0"/>
          </a:p>
          <a:p>
            <a:r>
              <a:rPr lang="en-GB" dirty="0"/>
              <a:t>3</a:t>
            </a:r>
            <a:r>
              <a:rPr lang="en-GB" dirty="0" smtClean="0"/>
              <a:t>- </a:t>
            </a:r>
            <a:r>
              <a:rPr lang="en-GB" dirty="0" smtClean="0"/>
              <a:t>What are the day to day tasks of a sports development officer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84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My department </a:t>
            </a:r>
          </a:p>
          <a:p>
            <a:r>
              <a:rPr lang="en-GB" dirty="0" smtClean="0"/>
              <a:t>My team</a:t>
            </a:r>
          </a:p>
          <a:p>
            <a:r>
              <a:rPr lang="en-GB" dirty="0" smtClean="0"/>
              <a:t>The projects / what we deliver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My budget- Just under £500000 per year for all projects</a:t>
            </a:r>
          </a:p>
          <a:p>
            <a:r>
              <a:rPr lang="en-GB" dirty="0" smtClean="0"/>
              <a:t>2/3 from Sport Wales</a:t>
            </a:r>
          </a:p>
          <a:p>
            <a:r>
              <a:rPr lang="en-GB" dirty="0" smtClean="0"/>
              <a:t>1/3 working in partnership and taking leads on projects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46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Neath Port Talbot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820" y="1700808"/>
            <a:ext cx="3190875" cy="41052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7" y="3106041"/>
            <a:ext cx="3255483" cy="129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00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Neath Port Talbot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38892"/>
            <a:ext cx="4846101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0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792088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Staff Structure  </a:t>
            </a:r>
            <a:endParaRPr lang="en-GB" sz="4000" dirty="0"/>
          </a:p>
        </p:txBody>
      </p:sp>
      <p:sp>
        <p:nvSpPr>
          <p:cNvPr id="4" name="Rectangle 3"/>
          <p:cNvSpPr/>
          <p:nvPr/>
        </p:nvSpPr>
        <p:spPr>
          <a:xfrm>
            <a:off x="2195736" y="1052736"/>
            <a:ext cx="475252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AYP CO-ORDINATORS</a:t>
            </a:r>
          </a:p>
          <a:p>
            <a:pPr algn="ctr"/>
            <a:r>
              <a:rPr lang="en-GB" dirty="0" smtClean="0"/>
              <a:t>Mark Napieralla</a:t>
            </a:r>
          </a:p>
          <a:p>
            <a:pPr algn="ctr"/>
            <a:r>
              <a:rPr lang="en-GB" dirty="0" smtClean="0"/>
              <a:t>Michelle Hall</a:t>
            </a:r>
          </a:p>
        </p:txBody>
      </p:sp>
      <p:sp>
        <p:nvSpPr>
          <p:cNvPr id="5" name="Oval 4"/>
          <p:cNvSpPr/>
          <p:nvPr/>
        </p:nvSpPr>
        <p:spPr>
          <a:xfrm>
            <a:off x="3864554" y="4437113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Swansea Valley AYP- 37 HOURS</a:t>
            </a:r>
          </a:p>
          <a:p>
            <a:pPr algn="ctr"/>
            <a:r>
              <a:rPr lang="en-GB" dirty="0" err="1" smtClean="0"/>
              <a:t>Carwyn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555776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Afan</a:t>
            </a:r>
            <a:r>
              <a:rPr lang="en-GB" dirty="0" smtClean="0"/>
              <a:t> Valley </a:t>
            </a:r>
          </a:p>
          <a:p>
            <a:pPr algn="ctr"/>
            <a:r>
              <a:rPr lang="en-GB" dirty="0" smtClean="0"/>
              <a:t>21 HOURS</a:t>
            </a:r>
          </a:p>
          <a:p>
            <a:pPr algn="ctr"/>
            <a:r>
              <a:rPr lang="en-GB" dirty="0" smtClean="0"/>
              <a:t>Kyle </a:t>
            </a:r>
            <a:r>
              <a:rPr lang="en-GB" dirty="0" err="1" smtClean="0"/>
              <a:t>Harkett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788024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Bae Baglan Area- 21 HOURS</a:t>
            </a:r>
          </a:p>
          <a:p>
            <a:pPr algn="ctr"/>
            <a:r>
              <a:rPr lang="en-GB" dirty="0" smtClean="0"/>
              <a:t>Hayley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7418295" y="718442"/>
            <a:ext cx="1658965" cy="116043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Admin </a:t>
            </a:r>
            <a:r>
              <a:rPr lang="mr-IN" dirty="0" smtClean="0"/>
              <a:t>–</a:t>
            </a:r>
            <a:r>
              <a:rPr lang="en-GB" dirty="0" smtClean="0"/>
              <a:t> Jess Davies / Alison Edwards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2108077" y="2515319"/>
            <a:ext cx="2520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444467" y="2492896"/>
            <a:ext cx="19158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6588224" y="2492896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983914" y="1168482"/>
            <a:ext cx="360040" cy="1742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2979796" y="5949281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Coaches</a:t>
            </a:r>
            <a:endParaRPr lang="en-GB" dirty="0"/>
          </a:p>
        </p:txBody>
      </p:sp>
      <p:sp>
        <p:nvSpPr>
          <p:cNvPr id="27" name="Rounded Rectangle 26"/>
          <p:cNvSpPr/>
          <p:nvPr/>
        </p:nvSpPr>
        <p:spPr>
          <a:xfrm>
            <a:off x="5210084" y="5933906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</p:txBody>
      </p:sp>
      <p:sp>
        <p:nvSpPr>
          <p:cNvPr id="22" name="Oval 21"/>
          <p:cNvSpPr/>
          <p:nvPr/>
        </p:nvSpPr>
        <p:spPr>
          <a:xfrm>
            <a:off x="1825289" y="4509120"/>
            <a:ext cx="1800200" cy="14401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PT Central / West 37 HOURS</a:t>
            </a:r>
          </a:p>
          <a:p>
            <a:pPr algn="ctr"/>
            <a:r>
              <a:rPr lang="en-GB" dirty="0" smtClean="0"/>
              <a:t>Sharon</a:t>
            </a:r>
          </a:p>
        </p:txBody>
      </p:sp>
      <p:sp>
        <p:nvSpPr>
          <p:cNvPr id="20" name="Oval 19"/>
          <p:cNvSpPr/>
          <p:nvPr/>
        </p:nvSpPr>
        <p:spPr>
          <a:xfrm>
            <a:off x="7035923" y="2498545"/>
            <a:ext cx="2067864" cy="193856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Neath Valley AYP / Community 37 HOURS</a:t>
            </a:r>
          </a:p>
          <a:p>
            <a:pPr algn="ctr"/>
            <a:r>
              <a:rPr lang="en-GB" dirty="0" smtClean="0"/>
              <a:t>Claire</a:t>
            </a:r>
            <a:endParaRPr lang="en-GB" dirty="0"/>
          </a:p>
        </p:txBody>
      </p:sp>
      <p:sp>
        <p:nvSpPr>
          <p:cNvPr id="29" name="Oval 28"/>
          <p:cNvSpPr/>
          <p:nvPr/>
        </p:nvSpPr>
        <p:spPr>
          <a:xfrm>
            <a:off x="215516" y="3241340"/>
            <a:ext cx="1800200" cy="16998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Neath Central- 15 hours Martin Kelly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 flipH="1">
            <a:off x="1507468" y="2553426"/>
            <a:ext cx="1376536" cy="2871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82078" y="5563166"/>
            <a:ext cx="1753618" cy="11967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Inclusive Clubs</a:t>
            </a:r>
          </a:p>
          <a:p>
            <a:pPr algn="ctr"/>
            <a:r>
              <a:rPr lang="en-GB" dirty="0" smtClean="0"/>
              <a:t>Development</a:t>
            </a:r>
          </a:p>
          <a:p>
            <a:pPr algn="ctr"/>
            <a:r>
              <a:rPr lang="en-GB" dirty="0" smtClean="0"/>
              <a:t>7hours a week</a:t>
            </a:r>
          </a:p>
          <a:p>
            <a:pPr algn="ctr"/>
            <a:r>
              <a:rPr lang="en-GB" dirty="0" err="1" smtClean="0"/>
              <a:t>Mich</a:t>
            </a:r>
            <a:r>
              <a:rPr lang="en-GB" dirty="0" smtClean="0"/>
              <a:t> Lewis</a:t>
            </a:r>
          </a:p>
          <a:p>
            <a:pPr algn="ctr"/>
            <a:endParaRPr lang="en-GB" dirty="0"/>
          </a:p>
        </p:txBody>
      </p:sp>
      <p:sp>
        <p:nvSpPr>
          <p:cNvPr id="32" name="Rounded Rectangle 31"/>
          <p:cNvSpPr/>
          <p:nvPr/>
        </p:nvSpPr>
        <p:spPr>
          <a:xfrm>
            <a:off x="7395963" y="5563166"/>
            <a:ext cx="1707824" cy="1294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Volunteers</a:t>
            </a:r>
          </a:p>
          <a:p>
            <a:pPr algn="ctr"/>
            <a:r>
              <a:rPr lang="en-GB" dirty="0" smtClean="0"/>
              <a:t>SG Offer</a:t>
            </a:r>
          </a:p>
          <a:p>
            <a:pPr algn="ctr"/>
            <a:r>
              <a:rPr lang="en-GB" dirty="0" smtClean="0"/>
              <a:t>Students</a:t>
            </a:r>
            <a:endParaRPr lang="en-GB" dirty="0"/>
          </a:p>
        </p:txBody>
      </p:sp>
      <p:sp>
        <p:nvSpPr>
          <p:cNvPr id="24" name="Rectangle 23"/>
          <p:cNvSpPr/>
          <p:nvPr/>
        </p:nvSpPr>
        <p:spPr>
          <a:xfrm>
            <a:off x="118179" y="335158"/>
            <a:ext cx="1584176" cy="12241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Physical literacy- </a:t>
            </a:r>
            <a:r>
              <a:rPr lang="en-GB" dirty="0" err="1" smtClean="0"/>
              <a:t>Lowri</a:t>
            </a:r>
            <a:r>
              <a:rPr lang="en-GB" dirty="0" smtClean="0"/>
              <a:t> </a:t>
            </a:r>
            <a:r>
              <a:rPr lang="en-GB" dirty="0" err="1" smtClean="0"/>
              <a:t>Norkett</a:t>
            </a:r>
            <a:r>
              <a:rPr lang="en-GB" dirty="0" smtClean="0"/>
              <a:t> 7 hrs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 flipV="1">
            <a:off x="1776696" y="1078886"/>
            <a:ext cx="400110" cy="179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al 33"/>
          <p:cNvSpPr/>
          <p:nvPr/>
        </p:nvSpPr>
        <p:spPr>
          <a:xfrm>
            <a:off x="5954692" y="4229600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Neath </a:t>
            </a:r>
            <a:r>
              <a:rPr lang="en-GB" dirty="0" err="1" smtClean="0"/>
              <a:t>Cimla</a:t>
            </a:r>
            <a:r>
              <a:rPr lang="en-GB" dirty="0" smtClean="0"/>
              <a:t> AYP- 21 HOURS</a:t>
            </a:r>
          </a:p>
          <a:p>
            <a:pPr algn="ctr"/>
            <a:r>
              <a:rPr lang="en-GB" dirty="0" smtClean="0"/>
              <a:t>Stephanie</a:t>
            </a:r>
            <a:endParaRPr lang="en-GB" dirty="0"/>
          </a:p>
        </p:txBody>
      </p:sp>
      <p:sp>
        <p:nvSpPr>
          <p:cNvPr id="35" name="Rectangle 34"/>
          <p:cNvSpPr/>
          <p:nvPr/>
        </p:nvSpPr>
        <p:spPr>
          <a:xfrm>
            <a:off x="151510" y="1903251"/>
            <a:ext cx="1584176" cy="12241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AYP Support- Hayley Williams </a:t>
            </a:r>
          </a:p>
          <a:p>
            <a:pPr algn="ctr"/>
            <a:r>
              <a:rPr lang="en-GB" dirty="0" smtClean="0"/>
              <a:t>16 hrs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5" y="4220001"/>
            <a:ext cx="1922826" cy="24482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899" y="3421742"/>
            <a:ext cx="2141053" cy="3436258"/>
          </a:xfrm>
          <a:prstGeom prst="rect">
            <a:avLst/>
          </a:prstGeom>
        </p:spPr>
      </p:pic>
      <p:pic>
        <p:nvPicPr>
          <p:cNvPr id="4" name="Picture 4" descr="http://www.streetgames.org/bookings/wp-content/uploads/2012/02/StreetGames-log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704256" cy="159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rklives.com/public/site/images/logo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010" y="3576617"/>
            <a:ext cx="2800350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lwuserimages.s3.amazonaws.com/welshfootballtrust_543ab00bdeaad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1" y="-266731"/>
            <a:ext cx="28957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 descr="Image result for 5x60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5x60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5x6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60" y="1414441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ulti-Skills Dragon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443" y="799270"/>
            <a:ext cx="215900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864578" y="1720423"/>
            <a:ext cx="226055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</a:t>
            </a:r>
          </a:p>
          <a:p>
            <a:pPr algn="ctr"/>
            <a:r>
              <a:rPr lang="en-US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Sport</a:t>
            </a:r>
          </a:p>
          <a:p>
            <a:pPr algn="ctr"/>
            <a:r>
              <a:rPr lang="en-US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Pathway</a:t>
            </a:r>
            <a:endParaRPr lang="en-US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AutoShape 8" descr="Image result for young ambassadors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53975" y="-2587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2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206375" y="-1063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mage result for young sport ambassadors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50" y="4797152"/>
            <a:ext cx="2177626" cy="164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68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LAPA-Community Clubs</a:t>
            </a:r>
            <a:endParaRPr lang="en-US" sz="5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Focus for this year and lead officers:</a:t>
            </a:r>
          </a:p>
          <a:p>
            <a:endParaRPr lang="en-GB" sz="2400" b="1" dirty="0"/>
          </a:p>
          <a:p>
            <a:r>
              <a:rPr lang="en-GB" sz="2400" b="1" dirty="0" smtClean="0"/>
              <a:t>Netball- MN – Swansea Bay Netball </a:t>
            </a:r>
            <a:r>
              <a:rPr lang="en-GB" sz="2400" b="1" dirty="0"/>
              <a:t>L</a:t>
            </a:r>
            <a:r>
              <a:rPr lang="en-GB" sz="2400" b="1" dirty="0" smtClean="0"/>
              <a:t>eague</a:t>
            </a:r>
          </a:p>
          <a:p>
            <a:r>
              <a:rPr lang="en-GB" sz="2400" b="1" dirty="0" smtClean="0"/>
              <a:t>Badminton- CE / KH</a:t>
            </a:r>
          </a:p>
          <a:p>
            <a:r>
              <a:rPr lang="en-GB" sz="2400" b="1" dirty="0" smtClean="0"/>
              <a:t>Table Tennis- SW</a:t>
            </a:r>
          </a:p>
          <a:p>
            <a:r>
              <a:rPr lang="en-GB" sz="2400" b="1" dirty="0" smtClean="0"/>
              <a:t>Inclusive Sports Clubs- ML</a:t>
            </a:r>
          </a:p>
          <a:p>
            <a:r>
              <a:rPr lang="en-GB" sz="2400" b="1" dirty="0" smtClean="0"/>
              <a:t>Basketball- CW / KH</a:t>
            </a:r>
          </a:p>
          <a:p>
            <a:r>
              <a:rPr lang="en-GB" sz="2400" b="1" dirty="0" smtClean="0"/>
              <a:t>M/skills / Play 2 Learn- MH</a:t>
            </a:r>
          </a:p>
          <a:p>
            <a:r>
              <a:rPr lang="en-GB" sz="2400" b="1" dirty="0" smtClean="0"/>
              <a:t>Regional Bid- MN</a:t>
            </a:r>
          </a:p>
          <a:p>
            <a:r>
              <a:rPr lang="en-GB" sz="2400" b="1" dirty="0" smtClean="0"/>
              <a:t>MTB- MN</a:t>
            </a:r>
          </a:p>
          <a:p>
            <a:r>
              <a:rPr lang="en-GB" sz="2400" b="1" dirty="0" smtClean="0"/>
              <a:t>Hockey- HW</a:t>
            </a:r>
          </a:p>
        </p:txBody>
      </p:sp>
    </p:spTree>
    <p:extLst>
      <p:ext uri="{BB962C8B-B14F-4D97-AF65-F5344CB8AC3E}">
        <p14:creationId xmlns:p14="http://schemas.microsoft.com/office/powerpoint/2010/main" val="190155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2178008" cy="1224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57" y="2814636"/>
            <a:ext cx="3714750" cy="1228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48" y="4555940"/>
            <a:ext cx="1905000" cy="1905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00407" y="1059122"/>
            <a:ext cx="40719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@</a:t>
            </a:r>
            <a:r>
              <a:rPr lang="en-US" sz="5400" b="1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nptpass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509048" y="5157192"/>
            <a:ext cx="6095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283968" y="2551835"/>
            <a:ext cx="459712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903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72200" y="1268760"/>
            <a:ext cx="23963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20</a:t>
            </a:r>
            <a:r>
              <a:rPr lang="en-GB" baseline="30000" dirty="0" smtClean="0">
                <a:latin typeface="Arial Rounded MT Bold" panose="020F0704030504030204" pitchFamily="34" charset="0"/>
              </a:rPr>
              <a:t>TH</a:t>
            </a:r>
            <a:r>
              <a:rPr lang="en-GB" dirty="0" smtClean="0">
                <a:latin typeface="Arial Rounded MT Bold" panose="020F0704030504030204" pitchFamily="34" charset="0"/>
              </a:rPr>
              <a:t> October</a:t>
            </a:r>
          </a:p>
          <a:p>
            <a:r>
              <a:rPr lang="en-GB" dirty="0" smtClean="0">
                <a:latin typeface="Arial Rounded MT Bold" panose="020F0704030504030204" pitchFamily="34" charset="0"/>
              </a:rPr>
              <a:t>11am- Prepare questions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11:45 am depart</a:t>
            </a:r>
          </a:p>
          <a:p>
            <a:endParaRPr lang="en-GB" dirty="0" smtClean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Practical activity 30 mins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15-30 mins Q+A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Transport provided from </a:t>
            </a:r>
            <a:r>
              <a:rPr lang="en-GB" dirty="0" err="1">
                <a:latin typeface="Arial Rounded MT Bold" panose="020F0704030504030204" pitchFamily="34" charset="0"/>
              </a:rPr>
              <a:t>U</a:t>
            </a:r>
            <a:r>
              <a:rPr lang="en-GB" dirty="0" err="1" smtClean="0">
                <a:latin typeface="Arial Rounded MT Bold" panose="020F0704030504030204" pitchFamily="34" charset="0"/>
              </a:rPr>
              <a:t>ni</a:t>
            </a:r>
            <a:r>
              <a:rPr lang="en-GB" dirty="0" smtClean="0">
                <a:latin typeface="Arial Rounded MT Bold" panose="020F0704030504030204" pitchFamily="34" charset="0"/>
              </a:rPr>
              <a:t> for 16 in the bus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Arrive back 13:30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5112568" cy="511256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87624" y="630932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Wear practical kit. Bring a note pad and pen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1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335</TotalTime>
  <Words>695</Words>
  <Application>Microsoft Office PowerPoint</Application>
  <PresentationFormat>On-screen Show (4:3)</PresentationFormat>
  <Paragraphs>181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Arial Rounded MT Bold</vt:lpstr>
      <vt:lpstr>Calibri</vt:lpstr>
      <vt:lpstr>Calibri Light</vt:lpstr>
      <vt:lpstr>Mangal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Break, On your return, Monkey cucumber / grapes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Neath Port Talbot </vt:lpstr>
      <vt:lpstr>Neath Port Talbot </vt:lpstr>
      <vt:lpstr>Staff Structure  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40</cp:revision>
  <dcterms:created xsi:type="dcterms:W3CDTF">2015-11-12T12:40:24Z</dcterms:created>
  <dcterms:modified xsi:type="dcterms:W3CDTF">2017-10-06T10:41:25Z</dcterms:modified>
</cp:coreProperties>
</file>