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Lst>
  <p:notesMasterIdLst>
    <p:notesMasterId r:id="rId12"/>
  </p:notesMasterIdLst>
  <p:sldIdLst>
    <p:sldId id="257" r:id="rId2"/>
    <p:sldId id="258" r:id="rId3"/>
    <p:sldId id="259" r:id="rId4"/>
    <p:sldId id="303" r:id="rId5"/>
    <p:sldId id="312" r:id="rId6"/>
    <p:sldId id="308" r:id="rId7"/>
    <p:sldId id="313" r:id="rId8"/>
    <p:sldId id="302" r:id="rId9"/>
    <p:sldId id="307" r:id="rId10"/>
    <p:sldId id="31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623" autoAdjust="0"/>
  </p:normalViewPr>
  <p:slideViewPr>
    <p:cSldViewPr snapToGrid="0">
      <p:cViewPr varScale="1">
        <p:scale>
          <a:sx n="55" d="100"/>
          <a:sy n="55" d="100"/>
        </p:scale>
        <p:origin x="131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D841DD-E884-4B70-A8CE-C8B5611147F3}" type="doc">
      <dgm:prSet loTypeId="urn:microsoft.com/office/officeart/2005/8/layout/vList5" loCatId="list" qsTypeId="urn:microsoft.com/office/officeart/2005/8/quickstyle/3d3" qsCatId="3D" csTypeId="urn:microsoft.com/office/officeart/2005/8/colors/colorful1" csCatId="colorful" phldr="1"/>
      <dgm:spPr/>
      <dgm:t>
        <a:bodyPr/>
        <a:lstStyle/>
        <a:p>
          <a:endParaRPr lang="en-US"/>
        </a:p>
      </dgm:t>
    </dgm:pt>
    <dgm:pt modelId="{780A5212-0F22-419C-B4BA-DEB3DF978FF1}">
      <dgm:prSet phldrT="[Text]"/>
      <dgm:spPr/>
      <dgm:t>
        <a:bodyPr/>
        <a:lstStyle/>
        <a:p>
          <a:r>
            <a:rPr lang="en-US" dirty="0"/>
            <a:t>Target Market</a:t>
          </a:r>
        </a:p>
      </dgm:t>
    </dgm:pt>
    <dgm:pt modelId="{7AB1E670-87FF-46C8-B373-675665AD1BEE}" type="parTrans" cxnId="{73BB92CC-F625-47F6-A2AF-2784C7349E5F}">
      <dgm:prSet/>
      <dgm:spPr/>
      <dgm:t>
        <a:bodyPr/>
        <a:lstStyle/>
        <a:p>
          <a:endParaRPr lang="en-US"/>
        </a:p>
      </dgm:t>
    </dgm:pt>
    <dgm:pt modelId="{DD9A228F-4BBC-4FD7-97C6-DEFA61F96117}" type="sibTrans" cxnId="{73BB92CC-F625-47F6-A2AF-2784C7349E5F}">
      <dgm:prSet/>
      <dgm:spPr/>
      <dgm:t>
        <a:bodyPr/>
        <a:lstStyle/>
        <a:p>
          <a:endParaRPr lang="en-US"/>
        </a:p>
      </dgm:t>
    </dgm:pt>
    <dgm:pt modelId="{1B5EC2C7-E54F-4128-A0A5-23877CD05DC8}">
      <dgm:prSet phldrT="[Text]" custT="1"/>
      <dgm:spPr/>
      <dgm:t>
        <a:bodyPr/>
        <a:lstStyle/>
        <a:p>
          <a:pPr algn="just"/>
          <a:r>
            <a:rPr lang="en-US" sz="2000" dirty="0">
              <a:latin typeface="Arial" panose="020B0604020202020204" pitchFamily="34" charset="0"/>
              <a:cs typeface="Arial" panose="020B0604020202020204" pitchFamily="34" charset="0"/>
            </a:rPr>
            <a:t>Rent a car in the UK Promotion is broken down into sub-segments based on booking and application types in addition to the rental period. In 2021, the market value of the United Kingdom's automobile rental industry was estimated at GBP 1.37 billion, and by 2027, that number was projected to rise to GBP 3.02 billion (Weinstein, 2019). </a:t>
          </a:r>
        </a:p>
      </dgm:t>
    </dgm:pt>
    <dgm:pt modelId="{CD46A742-D74A-4078-868D-554CA36B27F1}" type="parTrans" cxnId="{B331D8F0-4690-4EDE-BE4A-A3BCBE8682DB}">
      <dgm:prSet/>
      <dgm:spPr/>
      <dgm:t>
        <a:bodyPr/>
        <a:lstStyle/>
        <a:p>
          <a:endParaRPr lang="en-US"/>
        </a:p>
      </dgm:t>
    </dgm:pt>
    <dgm:pt modelId="{D0A0099A-5F0F-4EF7-AAA1-B2D766E63746}" type="sibTrans" cxnId="{B331D8F0-4690-4EDE-BE4A-A3BCBE8682DB}">
      <dgm:prSet/>
      <dgm:spPr/>
      <dgm:t>
        <a:bodyPr/>
        <a:lstStyle/>
        <a:p>
          <a:endParaRPr lang="en-US"/>
        </a:p>
      </dgm:t>
    </dgm:pt>
    <dgm:pt modelId="{76AAD8EF-5983-4367-87E9-69539010E916}">
      <dgm:prSet phldrT="[Text]"/>
      <dgm:spPr/>
      <dgm:t>
        <a:bodyPr/>
        <a:lstStyle/>
        <a:p>
          <a:r>
            <a:rPr lang="en-US" dirty="0"/>
            <a:t>Marketing Strategies</a:t>
          </a:r>
        </a:p>
      </dgm:t>
    </dgm:pt>
    <dgm:pt modelId="{28D49B4A-B685-434E-9C10-8D773A9D544C}" type="parTrans" cxnId="{CEF83A75-05CB-4E17-909B-820E0A447BA4}">
      <dgm:prSet/>
      <dgm:spPr/>
      <dgm:t>
        <a:bodyPr/>
        <a:lstStyle/>
        <a:p>
          <a:endParaRPr lang="en-US"/>
        </a:p>
      </dgm:t>
    </dgm:pt>
    <dgm:pt modelId="{EE5A86D4-440E-4027-A306-9ACD055CB47F}" type="sibTrans" cxnId="{CEF83A75-05CB-4E17-909B-820E0A447BA4}">
      <dgm:prSet/>
      <dgm:spPr/>
      <dgm:t>
        <a:bodyPr/>
        <a:lstStyle/>
        <a:p>
          <a:endParaRPr lang="en-US"/>
        </a:p>
      </dgm:t>
    </dgm:pt>
    <dgm:pt modelId="{B4E4397C-1296-483C-A909-3E9BF1BF2463}">
      <dgm:prSet phldrT="[Text]"/>
      <dgm:spPr/>
      <dgm:t>
        <a:bodyPr/>
        <a:lstStyle/>
        <a:p>
          <a:pPr algn="just"/>
          <a:r>
            <a:rPr lang="en-US" dirty="0">
              <a:latin typeface="Arial" panose="020B0604020202020204" pitchFamily="34" charset="0"/>
              <a:cs typeface="Arial" panose="020B0604020202020204" pitchFamily="34" charset="0"/>
            </a:rPr>
            <a:t>Car Companion needs to zero in on the line of marketing strategies that will be useful for meeting and managing every marketing strategy in an accurate way to overcome all the difficulties associated with the competitive threads of various competitors. </a:t>
          </a:r>
        </a:p>
      </dgm:t>
    </dgm:pt>
    <dgm:pt modelId="{149BB9D2-1C51-45C7-A072-3ADC1957BC4E}" type="parTrans" cxnId="{6AFC5993-0835-4C17-B126-C7E7403A015D}">
      <dgm:prSet/>
      <dgm:spPr/>
      <dgm:t>
        <a:bodyPr/>
        <a:lstStyle/>
        <a:p>
          <a:endParaRPr lang="en-US"/>
        </a:p>
      </dgm:t>
    </dgm:pt>
    <dgm:pt modelId="{A6014148-345A-46ED-820A-195BE3135E51}" type="sibTrans" cxnId="{6AFC5993-0835-4C17-B126-C7E7403A015D}">
      <dgm:prSet/>
      <dgm:spPr/>
      <dgm:t>
        <a:bodyPr/>
        <a:lstStyle/>
        <a:p>
          <a:endParaRPr lang="en-US"/>
        </a:p>
      </dgm:t>
    </dgm:pt>
    <dgm:pt modelId="{79044252-CB83-42DA-85F1-1D37945953CE}" type="pres">
      <dgm:prSet presAssocID="{94D841DD-E884-4B70-A8CE-C8B5611147F3}" presName="Name0" presStyleCnt="0">
        <dgm:presLayoutVars>
          <dgm:dir/>
          <dgm:animLvl val="lvl"/>
          <dgm:resizeHandles val="exact"/>
        </dgm:presLayoutVars>
      </dgm:prSet>
      <dgm:spPr/>
    </dgm:pt>
    <dgm:pt modelId="{E5ADD89C-4BE1-40AF-94DA-A73529170DAF}" type="pres">
      <dgm:prSet presAssocID="{780A5212-0F22-419C-B4BA-DEB3DF978FF1}" presName="linNode" presStyleCnt="0"/>
      <dgm:spPr/>
    </dgm:pt>
    <dgm:pt modelId="{A6AD6661-463C-4D38-9623-B99A91BD0F68}" type="pres">
      <dgm:prSet presAssocID="{780A5212-0F22-419C-B4BA-DEB3DF978FF1}" presName="parentText" presStyleLbl="node1" presStyleIdx="0" presStyleCnt="2">
        <dgm:presLayoutVars>
          <dgm:chMax val="1"/>
          <dgm:bulletEnabled val="1"/>
        </dgm:presLayoutVars>
      </dgm:prSet>
      <dgm:spPr/>
    </dgm:pt>
    <dgm:pt modelId="{CCF0A1A9-6DB4-48DD-BE32-6DB15D5C72D1}" type="pres">
      <dgm:prSet presAssocID="{780A5212-0F22-419C-B4BA-DEB3DF978FF1}" presName="descendantText" presStyleLbl="alignAccFollowNode1" presStyleIdx="0" presStyleCnt="2" custScaleY="167030">
        <dgm:presLayoutVars>
          <dgm:bulletEnabled val="1"/>
        </dgm:presLayoutVars>
      </dgm:prSet>
      <dgm:spPr/>
    </dgm:pt>
    <dgm:pt modelId="{3A7BE01E-BA8E-4EC1-BB08-61C9AF88193A}" type="pres">
      <dgm:prSet presAssocID="{DD9A228F-4BBC-4FD7-97C6-DEFA61F96117}" presName="sp" presStyleCnt="0"/>
      <dgm:spPr/>
    </dgm:pt>
    <dgm:pt modelId="{99B74111-1064-4634-A707-9E016B0F0E9A}" type="pres">
      <dgm:prSet presAssocID="{76AAD8EF-5983-4367-87E9-69539010E916}" presName="linNode" presStyleCnt="0"/>
      <dgm:spPr/>
    </dgm:pt>
    <dgm:pt modelId="{E4C82CEE-EDD2-4DD0-ADD3-625E129295CA}" type="pres">
      <dgm:prSet presAssocID="{76AAD8EF-5983-4367-87E9-69539010E916}" presName="parentText" presStyleLbl="node1" presStyleIdx="1" presStyleCnt="2">
        <dgm:presLayoutVars>
          <dgm:chMax val="1"/>
          <dgm:bulletEnabled val="1"/>
        </dgm:presLayoutVars>
      </dgm:prSet>
      <dgm:spPr/>
    </dgm:pt>
    <dgm:pt modelId="{BC2C4DE9-3AFA-4E1F-8E41-A2301E089BFB}" type="pres">
      <dgm:prSet presAssocID="{76AAD8EF-5983-4367-87E9-69539010E916}" presName="descendantText" presStyleLbl="alignAccFollowNode1" presStyleIdx="1" presStyleCnt="2">
        <dgm:presLayoutVars>
          <dgm:bulletEnabled val="1"/>
        </dgm:presLayoutVars>
      </dgm:prSet>
      <dgm:spPr/>
    </dgm:pt>
  </dgm:ptLst>
  <dgm:cxnLst>
    <dgm:cxn modelId="{749D3E6E-AFD9-4C18-8F9C-7120FC04E18F}" type="presOf" srcId="{94D841DD-E884-4B70-A8CE-C8B5611147F3}" destId="{79044252-CB83-42DA-85F1-1D37945953CE}" srcOrd="0" destOrd="0" presId="urn:microsoft.com/office/officeart/2005/8/layout/vList5"/>
    <dgm:cxn modelId="{CEF83A75-05CB-4E17-909B-820E0A447BA4}" srcId="{94D841DD-E884-4B70-A8CE-C8B5611147F3}" destId="{76AAD8EF-5983-4367-87E9-69539010E916}" srcOrd="1" destOrd="0" parTransId="{28D49B4A-B685-434E-9C10-8D773A9D544C}" sibTransId="{EE5A86D4-440E-4027-A306-9ACD055CB47F}"/>
    <dgm:cxn modelId="{DD6D8E78-F211-4772-A1FA-DC35D71E85B7}" type="presOf" srcId="{1B5EC2C7-E54F-4128-A0A5-23877CD05DC8}" destId="{CCF0A1A9-6DB4-48DD-BE32-6DB15D5C72D1}" srcOrd="0" destOrd="0" presId="urn:microsoft.com/office/officeart/2005/8/layout/vList5"/>
    <dgm:cxn modelId="{E87CCE59-87DD-4EBA-87C4-D71BBAA4A527}" type="presOf" srcId="{76AAD8EF-5983-4367-87E9-69539010E916}" destId="{E4C82CEE-EDD2-4DD0-ADD3-625E129295CA}" srcOrd="0" destOrd="0" presId="urn:microsoft.com/office/officeart/2005/8/layout/vList5"/>
    <dgm:cxn modelId="{4B1F4186-DAD0-4E02-8F07-82E18058D97D}" type="presOf" srcId="{780A5212-0F22-419C-B4BA-DEB3DF978FF1}" destId="{A6AD6661-463C-4D38-9623-B99A91BD0F68}" srcOrd="0" destOrd="0" presId="urn:microsoft.com/office/officeart/2005/8/layout/vList5"/>
    <dgm:cxn modelId="{6AFC5993-0835-4C17-B126-C7E7403A015D}" srcId="{76AAD8EF-5983-4367-87E9-69539010E916}" destId="{B4E4397C-1296-483C-A909-3E9BF1BF2463}" srcOrd="0" destOrd="0" parTransId="{149BB9D2-1C51-45C7-A072-3ADC1957BC4E}" sibTransId="{A6014148-345A-46ED-820A-195BE3135E51}"/>
    <dgm:cxn modelId="{73BB92CC-F625-47F6-A2AF-2784C7349E5F}" srcId="{94D841DD-E884-4B70-A8CE-C8B5611147F3}" destId="{780A5212-0F22-419C-B4BA-DEB3DF978FF1}" srcOrd="0" destOrd="0" parTransId="{7AB1E670-87FF-46C8-B373-675665AD1BEE}" sibTransId="{DD9A228F-4BBC-4FD7-97C6-DEFA61F96117}"/>
    <dgm:cxn modelId="{8D2E0FDD-7FF6-435C-BF92-448991880E3D}" type="presOf" srcId="{B4E4397C-1296-483C-A909-3E9BF1BF2463}" destId="{BC2C4DE9-3AFA-4E1F-8E41-A2301E089BFB}" srcOrd="0" destOrd="0" presId="urn:microsoft.com/office/officeart/2005/8/layout/vList5"/>
    <dgm:cxn modelId="{B331D8F0-4690-4EDE-BE4A-A3BCBE8682DB}" srcId="{780A5212-0F22-419C-B4BA-DEB3DF978FF1}" destId="{1B5EC2C7-E54F-4128-A0A5-23877CD05DC8}" srcOrd="0" destOrd="0" parTransId="{CD46A742-D74A-4078-868D-554CA36B27F1}" sibTransId="{D0A0099A-5F0F-4EF7-AAA1-B2D766E63746}"/>
    <dgm:cxn modelId="{7BADD4C6-0C6E-43BB-BB99-8D81F6AC1E16}" type="presParOf" srcId="{79044252-CB83-42DA-85F1-1D37945953CE}" destId="{E5ADD89C-4BE1-40AF-94DA-A73529170DAF}" srcOrd="0" destOrd="0" presId="urn:microsoft.com/office/officeart/2005/8/layout/vList5"/>
    <dgm:cxn modelId="{FDF1B8B5-41F1-47C8-910A-73560722A5C4}" type="presParOf" srcId="{E5ADD89C-4BE1-40AF-94DA-A73529170DAF}" destId="{A6AD6661-463C-4D38-9623-B99A91BD0F68}" srcOrd="0" destOrd="0" presId="urn:microsoft.com/office/officeart/2005/8/layout/vList5"/>
    <dgm:cxn modelId="{F66C59B9-7B33-48C1-8242-DB12722C54C8}" type="presParOf" srcId="{E5ADD89C-4BE1-40AF-94DA-A73529170DAF}" destId="{CCF0A1A9-6DB4-48DD-BE32-6DB15D5C72D1}" srcOrd="1" destOrd="0" presId="urn:microsoft.com/office/officeart/2005/8/layout/vList5"/>
    <dgm:cxn modelId="{58202310-6C61-4661-9F37-40E2F58CE64E}" type="presParOf" srcId="{79044252-CB83-42DA-85F1-1D37945953CE}" destId="{3A7BE01E-BA8E-4EC1-BB08-61C9AF88193A}" srcOrd="1" destOrd="0" presId="urn:microsoft.com/office/officeart/2005/8/layout/vList5"/>
    <dgm:cxn modelId="{5F8CEFDE-4827-45B2-9E50-8F78471EDAA8}" type="presParOf" srcId="{79044252-CB83-42DA-85F1-1D37945953CE}" destId="{99B74111-1064-4634-A707-9E016B0F0E9A}" srcOrd="2" destOrd="0" presId="urn:microsoft.com/office/officeart/2005/8/layout/vList5"/>
    <dgm:cxn modelId="{6E26789A-E084-4CA4-99B2-1463F7AFD92F}" type="presParOf" srcId="{99B74111-1064-4634-A707-9E016B0F0E9A}" destId="{E4C82CEE-EDD2-4DD0-ADD3-625E129295CA}" srcOrd="0" destOrd="0" presId="urn:microsoft.com/office/officeart/2005/8/layout/vList5"/>
    <dgm:cxn modelId="{B4118B8F-040E-4983-9982-5DDE93B3F1FB}" type="presParOf" srcId="{99B74111-1064-4634-A707-9E016B0F0E9A}" destId="{BC2C4DE9-3AFA-4E1F-8E41-A2301E089BF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0A1A9-6DB4-48DD-BE32-6DB15D5C72D1}">
      <dsp:nvSpPr>
        <dsp:cNvPr id="0" name=""/>
        <dsp:cNvSpPr/>
      </dsp:nvSpPr>
      <dsp:spPr>
        <a:xfrm rot="5400000">
          <a:off x="5257945" y="-1745729"/>
          <a:ext cx="2749733" cy="6242646"/>
        </a:xfrm>
        <a:prstGeom prst="round2SameRect">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0490" tIns="55245" rIns="110490" bIns="55245" numCol="1" spcCol="1270" anchor="ctr" anchorCtr="0">
          <a:noAutofit/>
        </a:bodyPr>
        <a:lstStyle/>
        <a:p>
          <a:pPr marL="228600" lvl="1" indent="-228600" algn="just" defTabSz="889000">
            <a:lnSpc>
              <a:spcPct val="90000"/>
            </a:lnSpc>
            <a:spcBef>
              <a:spcPct val="0"/>
            </a:spcBef>
            <a:spcAft>
              <a:spcPct val="15000"/>
            </a:spcAft>
            <a:buChar char="•"/>
          </a:pPr>
          <a:r>
            <a:rPr lang="en-US" sz="2000" kern="1200" dirty="0">
              <a:latin typeface="Arial" panose="020B0604020202020204" pitchFamily="34" charset="0"/>
              <a:cs typeface="Arial" panose="020B0604020202020204" pitchFamily="34" charset="0"/>
            </a:rPr>
            <a:t>Rent a car in the UK Promotion is broken down into sub-segments based on booking and application types in addition to the rental period. In 2021, the market value of the United Kingdom's automobile rental industry was estimated at GBP 1.37 billion, and by 2027, that number was projected to rise to GBP 3.02 billion (Weinstein, 2019). </a:t>
          </a:r>
        </a:p>
      </dsp:txBody>
      <dsp:txXfrm rot="-5400000">
        <a:off x="3511489" y="134958"/>
        <a:ext cx="6108415" cy="2481271"/>
      </dsp:txXfrm>
    </dsp:sp>
    <dsp:sp modelId="{A6AD6661-463C-4D38-9623-B99A91BD0F68}">
      <dsp:nvSpPr>
        <dsp:cNvPr id="0" name=""/>
        <dsp:cNvSpPr/>
      </dsp:nvSpPr>
      <dsp:spPr>
        <a:xfrm>
          <a:off x="0" y="346686"/>
          <a:ext cx="3511488" cy="2057814"/>
        </a:xfrm>
        <a:prstGeom prst="roundRect">
          <a:avLst/>
        </a:prstGeom>
        <a:solidFill>
          <a:schemeClr val="accent2">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US" sz="4500" kern="1200" dirty="0"/>
            <a:t>Target Market</a:t>
          </a:r>
        </a:p>
      </dsp:txBody>
      <dsp:txXfrm>
        <a:off x="100454" y="447140"/>
        <a:ext cx="3310580" cy="1856906"/>
      </dsp:txXfrm>
    </dsp:sp>
    <dsp:sp modelId="{BC2C4DE9-3AFA-4E1F-8E41-A2301E089BFB}">
      <dsp:nvSpPr>
        <dsp:cNvPr id="0" name=""/>
        <dsp:cNvSpPr/>
      </dsp:nvSpPr>
      <dsp:spPr>
        <a:xfrm rot="5400000">
          <a:off x="5822659" y="754829"/>
          <a:ext cx="1646251" cy="6254856"/>
        </a:xfrm>
        <a:prstGeom prst="round2SameRect">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just" defTabSz="844550">
            <a:lnSpc>
              <a:spcPct val="90000"/>
            </a:lnSpc>
            <a:spcBef>
              <a:spcPct val="0"/>
            </a:spcBef>
            <a:spcAft>
              <a:spcPct val="15000"/>
            </a:spcAft>
            <a:buChar char="•"/>
          </a:pPr>
          <a:r>
            <a:rPr lang="en-US" sz="1900" kern="1200" dirty="0">
              <a:latin typeface="Arial" panose="020B0604020202020204" pitchFamily="34" charset="0"/>
              <a:cs typeface="Arial" panose="020B0604020202020204" pitchFamily="34" charset="0"/>
            </a:rPr>
            <a:t>Car Companion needs to zero in on the line of marketing strategies that will be useful for meeting and managing every marketing strategy in an accurate way to overcome all the difficulties associated with the competitive threads of various competitors. </a:t>
          </a:r>
        </a:p>
      </dsp:txBody>
      <dsp:txXfrm rot="-5400000">
        <a:off x="3518357" y="3139495"/>
        <a:ext cx="6174493" cy="1485525"/>
      </dsp:txXfrm>
    </dsp:sp>
    <dsp:sp modelId="{E4C82CEE-EDD2-4DD0-ADD3-625E129295CA}">
      <dsp:nvSpPr>
        <dsp:cNvPr id="0" name=""/>
        <dsp:cNvSpPr/>
      </dsp:nvSpPr>
      <dsp:spPr>
        <a:xfrm>
          <a:off x="0" y="2853351"/>
          <a:ext cx="3518357" cy="2057814"/>
        </a:xfrm>
        <a:prstGeom prst="roundRect">
          <a:avLst/>
        </a:prstGeom>
        <a:solidFill>
          <a:schemeClr val="accent3">
            <a:hueOff val="0"/>
            <a:satOff val="0"/>
            <a:lumOff val="0"/>
            <a:alphaOff val="0"/>
          </a:schemeClr>
        </a:solidFill>
        <a:ln>
          <a:noFill/>
        </a:ln>
        <a:effectLst>
          <a:outerShdw blurRad="38100" dist="25400" dir="5400000" rotWithShape="0">
            <a:srgbClr val="000000">
              <a:alpha val="2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US" sz="4500" kern="1200" dirty="0"/>
            <a:t>Marketing Strategies</a:t>
          </a:r>
        </a:p>
      </dsp:txBody>
      <dsp:txXfrm>
        <a:off x="100454" y="2953805"/>
        <a:ext cx="3317449" cy="185690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7181ED-0D61-4D1C-8F76-7F2FB867A5E6}" type="datetimeFigureOut">
              <a:rPr lang="en-US" smtClean="0"/>
              <a:t>3/23/2023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EBCD4E-300A-4E95-8E32-5C6F6E69095F}" type="slidenum">
              <a:rPr lang="en-US" smtClean="0"/>
              <a:t>‹#›</a:t>
            </a:fld>
            <a:endParaRPr lang="en-US"/>
          </a:p>
        </p:txBody>
      </p:sp>
    </p:spTree>
    <p:extLst>
      <p:ext uri="{BB962C8B-B14F-4D97-AF65-F5344CB8AC3E}">
        <p14:creationId xmlns:p14="http://schemas.microsoft.com/office/powerpoint/2010/main" val="400670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AC4E64D-F640-46AF-9619-F298E18515B4}" type="slidenum">
              <a:rPr lang="en-US" smtClean="0"/>
              <a:t>1</a:t>
            </a:fld>
            <a:endParaRPr lang="en-US"/>
          </a:p>
        </p:txBody>
      </p:sp>
    </p:spTree>
    <p:extLst>
      <p:ext uri="{BB962C8B-B14F-4D97-AF65-F5344CB8AC3E}">
        <p14:creationId xmlns:p14="http://schemas.microsoft.com/office/powerpoint/2010/main" val="1767536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Entrepreneurship is characterized by the ability and desire to conceive, manage, and execute a business </a:t>
            </a:r>
            <a:r>
              <a:rPr lang="en-US" sz="1800" dirty="0" err="1">
                <a:effectLst/>
                <a:latin typeface="Arial" panose="020B0604020202020204" pitchFamily="34" charset="0"/>
                <a:ea typeface="Calibri" panose="020F0502020204030204" pitchFamily="34" charset="0"/>
                <a:cs typeface="Arial" panose="020B0604020202020204" pitchFamily="34" charset="0"/>
              </a:rPr>
              <a:t>endeavour</a:t>
            </a:r>
            <a:r>
              <a:rPr lang="en-US" sz="1800" dirty="0">
                <a:effectLst/>
                <a:latin typeface="Arial" panose="020B0604020202020204" pitchFamily="34" charset="0"/>
                <a:ea typeface="Calibri" panose="020F0502020204030204" pitchFamily="34" charset="0"/>
                <a:cs typeface="Arial" panose="020B0604020202020204" pitchFamily="34" charset="0"/>
              </a:rPr>
              <a:t> despite known and unknown difficulties (Agarwal, 2020). This presentation will make from the perspective of Car Companion which is the UK base rental car service provider. This assessment will provide the overview, business ideas, and services of the company. Then this presentation will illustrate the ownership, management team, and legal status of this business. SWOT and 4Ps marketing mix will also provide in this assessment</a:t>
            </a:r>
            <a:r>
              <a:rPr lang="en-US" sz="1800" dirty="0">
                <a:effectLst/>
                <a:latin typeface="Times New Roman" panose="02020603050405020304" pitchFamily="18" charset="0"/>
                <a:ea typeface="Calibri" panose="020F0502020204030204" pitchFamily="34"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GB" sz="2800" b="0" i="0" dirty="0">
                <a:solidFill>
                  <a:srgbClr val="000000"/>
                </a:solidFill>
                <a:effectLst/>
                <a:latin typeface="Calibri" panose="020F0502020204030204" pitchFamily="34" charset="0"/>
              </a:rPr>
              <a:t> In 2021, the market value of the United Kingdom's automobile rental industry was estimated at GBP 1.37 billion, and by 2027, that number was projected to rise to GBP 3.02 billion (Weinstein,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Leasing a vehicle via this service will be far more cost-effective than using a traditional automobile rental agency in the United Kingdom. Costumers will be able to hire automobiles from the companies, making this a service-based venture. The new automobile rental company will be called Car Companion. This company will provide the following services:</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Several companies that cater to motorists offer additions to their vehicles that are meant to improve the time spent behind the wheel. Range of accessories from phone holders to floor mats to air fresheners and more.</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Companies in this sector can offer navigation devices to aid motorists in navigating new territory. These systems come preinstalled in the vehicle or as separate units that attach to the dashboard.</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Car companion services also include audio and video playback choices in the form of entertainment systems for the benefit of its customers. Equipment like satellite radios and MP3 players are examples of this (E Snook, 2020).</a:t>
            </a: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Safety Products: In the auto accoutrement industry, safety is of the utmost importance. To aid drivers in staying safe on the road, the company can provide devices like alarms, cameras, and sensors.</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Oil changes,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tyres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rotations, and brake checks are just a few of the common maintenance services provided by the companies that provide automobile accoutrements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Denislamov</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2022). Either a fixed facility or a mobile service that comes to the consumer is possible for providing these services.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Under a sole proprietorship business structure, the car rental company will begin an entirely new operation (Behnke, 2021). Due to the owner's skill in monitoring and adjusting the company's progress towards its benchmarking objectives, I will be responsible for managing the new venture's cash flow and debt. </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addition, the corporation will increase its workforce by adding more entry-level employees who will have more direct interaction with consumers. As the frontline employees will regularly communicate the offers and benefits of using the services to the clients, they will be chosen based on their communication and presentation skills, which will aid in attracting a greater range of customers to the new company.</a:t>
            </a: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Automotive engineers and car modifiers will be engaged as support personnel, as their abilities will be beneficial to the company in terms of customizing the cars and ensuring their quality so that they deliver the best service possible to their clients (Cho, 2019). Workers will be one of the most valuable assets because they enable it to meet the demands of a broad range of clients and deliver a variety of services in response to those needs.</a:t>
            </a:r>
          </a:p>
          <a:p>
            <a:pPr marL="0" marR="0" algn="just">
              <a:lnSpc>
                <a:spcPct val="150000"/>
              </a:lnSpc>
              <a:spcBef>
                <a:spcPts val="0"/>
              </a:spcBef>
              <a:spcAft>
                <a:spcPts val="8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51280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Several companies now provide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aditional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services aimed at making costumers time spent in their cars more pleasant. Services like GPS navigation, live traffic updates, and in-car entertainment fall under this category (Zucker, 2020).</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services provided by companies providing car companions may be tailored to the specific requirements of any individual client. Customers may choose the services that work best for their needs and preferences while behind the wheel.</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Using technology effectively is crucial to the success of car companion companies. The customer service experience might be significantly impacted by technical difficulties.</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car companion industry is a cutthroat one, with several companies fighting for customers. Because of this, it may be challenging for startups to break into the market and become successful.</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Offering additional transportation-related services, such as vehicle rental, car sharing, or shuttle service, is one way for companies that provide car companions to expand their offerings.</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Artificial intelligence, machine learning, and the Internet of Things (IoT) are just a few examples of the cutting-edge tech that Car Companion may use to wow their clientele with superior, individualized service.</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Businesses providing car companion services may feel the effects of economic factors including recessions and shifts in consumer expenditure.</a:t>
            </a:r>
          </a:p>
          <a:p>
            <a:pPr marL="342900" marR="0" lvl="0" indent="-342900" algn="just">
              <a:lnSpc>
                <a:spcPct val="150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Threats from Disruptive Technologies Self-driving automobiles and ride-sharing services are two examples of disruptive technologies that might threaten the car companion industry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Kyropoulos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2022).</a:t>
            </a:r>
          </a:p>
        </p:txBody>
      </p:sp>
    </p:spTree>
    <p:extLst>
      <p:ext uri="{BB962C8B-B14F-4D97-AF65-F5344CB8AC3E}">
        <p14:creationId xmlns:p14="http://schemas.microsoft.com/office/powerpoint/2010/main" val="3342171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Product / Services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Car Companion is a business that connects customers with several different car rental agencies. The company's main goal will be on providing rental management services for laser and business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vechiles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as well as car-sharing options.</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Price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Vechile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rentals with basic features will cost £18 per day, while those with premium features would cost £42. By taking advantage of the reduced expenses brought on by the switch to this pricing model, businesses in the United Kingdom may better manage their competitive advantages and react swiftly and correctly to changes in the market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Sitzia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Place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Several new stores are scheduled to open in London as part of the company's strategy to expand its footprint in the market. The new company's several channels of distribution will enable them to attract a diverse clientele, all of whom it will be better equipped to serve.</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Promotion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The marketing campaign for the in-vehicle assistant app will focus on a combination of conventional and social media tactics.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40382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Target Market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Rent a car in the UK Promotion is broken down into sub-segments based on booking and application types in addition to the rental period. In 2021, the market value of the United Kingdom's automobile rental industry was estimated at GBP 1.37 billion, and by 2027, that number was projected to rise to GBP 3.02 billion (Weinstein, 2019). The company will provide four distinct car categories—budget, economic, premium, and luxury—to meet the needs of its diverse clientele. The rental service's main selling point will be its moderate emphasis on electric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vechiles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Through its marketing strategy, the company will appeal to customers of all ages. Car Companion now offers electric car rentals to anybody with a valid UK driver's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licence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50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Marketing Strategies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Car Companion needs to zero in on the line of marketing strategies that will be useful for meeting and managing every marketing strategy in an accurate way to overcome all the difficulties associated with the competitive threads of various competitors. To effectively oversee the company's marketing efforts, the mentioned considerations must be prioritized (Faisal, 2020).</a:t>
            </a:r>
          </a:p>
        </p:txBody>
      </p:sp>
    </p:spTree>
    <p:extLst>
      <p:ext uri="{BB962C8B-B14F-4D97-AF65-F5344CB8AC3E}">
        <p14:creationId xmlns:p14="http://schemas.microsoft.com/office/powerpoint/2010/main" val="2290523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be an entrepreneur, one needs to be willing and able to create, manage, and carry out a business venture despite known and unexpected challenges. In this presentation I provided elements from Car Companion's vantage point, as the one offering rental care services in the UK. The scope, business model, and offerings of the firm was all  detailed, the legal structure, and management staff was outlined in this presentation. This presentation also include the use of the SWOT and 4Ps marketing frameworks.</a:t>
            </a:r>
          </a:p>
        </p:txBody>
      </p:sp>
    </p:spTree>
    <p:extLst>
      <p:ext uri="{BB962C8B-B14F-4D97-AF65-F5344CB8AC3E}">
        <p14:creationId xmlns:p14="http://schemas.microsoft.com/office/powerpoint/2010/main" val="1075766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pPr>
            <a:endParaRPr lang="en-GB" dirty="0"/>
          </a:p>
        </p:txBody>
      </p:sp>
    </p:spTree>
    <p:extLst>
      <p:ext uri="{BB962C8B-B14F-4D97-AF65-F5344CB8AC3E}">
        <p14:creationId xmlns:p14="http://schemas.microsoft.com/office/powerpoint/2010/main" val="1576498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pPr>
            <a:endParaRPr lang="en-GB" dirty="0"/>
          </a:p>
        </p:txBody>
      </p:sp>
    </p:spTree>
    <p:extLst>
      <p:ext uri="{BB962C8B-B14F-4D97-AF65-F5344CB8AC3E}">
        <p14:creationId xmlns:p14="http://schemas.microsoft.com/office/powerpoint/2010/main" val="2895833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11CCA6-CE1E-41A3-BC32-3E4493DE1E5E}" type="datetimeFigureOut">
              <a:rPr lang="en-US" smtClean="0"/>
              <a:t>3/23/2023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689930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11CCA6-CE1E-41A3-BC32-3E4493DE1E5E}" type="datetimeFigureOut">
              <a:rPr lang="en-US" smtClean="0"/>
              <a:t>3/23/2023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2422824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11CCA6-CE1E-41A3-BC32-3E4493DE1E5E}" type="datetimeFigureOut">
              <a:rPr lang="en-US" smtClean="0"/>
              <a:t>3/23/2023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4002935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11CCA6-CE1E-41A3-BC32-3E4493DE1E5E}" type="datetimeFigureOut">
              <a:rPr lang="en-US" smtClean="0"/>
              <a:t>3/23/2023</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1204085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11CCA6-CE1E-41A3-BC32-3E4493DE1E5E}" type="datetimeFigureOut">
              <a:rPr lang="en-US" smtClean="0"/>
              <a:t>3/23/2023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3786913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11CCA6-CE1E-41A3-BC32-3E4493DE1E5E}" type="datetimeFigureOut">
              <a:rPr lang="en-US" smtClean="0"/>
              <a:t>3/23/2023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3370697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11CCA6-CE1E-41A3-BC32-3E4493DE1E5E}" type="datetimeFigureOut">
              <a:rPr lang="en-US" smtClean="0"/>
              <a:t>3/23/2023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7455702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11CCA6-CE1E-41A3-BC32-3E4493DE1E5E}" type="datetimeFigureOut">
              <a:rPr lang="en-US" smtClean="0"/>
              <a:t>3/23/2023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1707556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11CCA6-CE1E-41A3-BC32-3E4493DE1E5E}" type="datetimeFigureOut">
              <a:rPr lang="en-US" smtClean="0"/>
              <a:t>3/23/2023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2455887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11CCA6-CE1E-41A3-BC32-3E4493DE1E5E}" type="datetimeFigureOut">
              <a:rPr lang="en-US" smtClean="0"/>
              <a:t>3/23/2023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160412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11CCA6-CE1E-41A3-BC32-3E4493DE1E5E}" type="datetimeFigureOut">
              <a:rPr lang="en-US" smtClean="0"/>
              <a:t>3/23/2023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51D3688-6812-4517-B1B8-3ADB4AF6BF29}"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871306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A11CCA6-CE1E-41A3-BC32-3E4493DE1E5E}" type="datetimeFigureOut">
              <a:rPr lang="en-US" smtClean="0"/>
              <a:t>3/23/2023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883302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A11CCA6-CE1E-41A3-BC32-3E4493DE1E5E}" type="datetimeFigureOut">
              <a:rPr lang="en-US" smtClean="0"/>
              <a:t>3/23/2023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51D3688-6812-4517-B1B8-3ADB4AF6BF29}"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1507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A11CCA6-CE1E-41A3-BC32-3E4493DE1E5E}" type="datetimeFigureOut">
              <a:rPr lang="en-US" smtClean="0"/>
              <a:t>3/23/2023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42341451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11CCA6-CE1E-41A3-BC32-3E4493DE1E5E}" type="datetimeFigureOut">
              <a:rPr lang="en-US" smtClean="0"/>
              <a:t>3/23/2023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944314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11CCA6-CE1E-41A3-BC32-3E4493DE1E5E}" type="datetimeFigureOut">
              <a:rPr lang="en-US" smtClean="0"/>
              <a:t>3/23/2023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51D3688-6812-4517-B1B8-3ADB4AF6BF29}" type="slidenum">
              <a:rPr lang="en-US" smtClean="0"/>
              <a:t>‹#›</a:t>
            </a:fld>
            <a:endParaRPr lang="en-US"/>
          </a:p>
        </p:txBody>
      </p:sp>
    </p:spTree>
    <p:extLst>
      <p:ext uri="{BB962C8B-B14F-4D97-AF65-F5344CB8AC3E}">
        <p14:creationId xmlns:p14="http://schemas.microsoft.com/office/powerpoint/2010/main" val="2517978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13"/>
        <p:cNvGrpSpPr/>
        <p:nvPr/>
      </p:nvGrpSpPr>
      <p:grpSpPr>
        <a:xfrm>
          <a:off x="0" y="0"/>
          <a:ext cx="0" cy="0"/>
          <a:chOff x="0" y="0"/>
          <a:chExt cx="0" cy="0"/>
        </a:xfrm>
      </p:grpSpPr>
      <p:sp>
        <p:nvSpPr>
          <p:cNvPr id="16" name="Google Shape;16;p3"/>
          <p:cNvSpPr txBox="1">
            <a:spLocks noGrp="1"/>
          </p:cNvSpPr>
          <p:nvPr>
            <p:ph type="ctrTitle"/>
          </p:nvPr>
        </p:nvSpPr>
        <p:spPr>
          <a:xfrm>
            <a:off x="864400" y="2111133"/>
            <a:ext cx="4696400" cy="39864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
        <p:nvSpPr>
          <p:cNvPr id="17" name="Google Shape;17;p3"/>
          <p:cNvSpPr txBox="1">
            <a:spLocks noGrp="1"/>
          </p:cNvSpPr>
          <p:nvPr>
            <p:ph type="subTitle" idx="1"/>
          </p:nvPr>
        </p:nvSpPr>
        <p:spPr>
          <a:xfrm>
            <a:off x="8966600" y="4659067"/>
            <a:ext cx="2541600" cy="1375600"/>
          </a:xfrm>
          <a:prstGeom prst="rect">
            <a:avLst/>
          </a:prstGeom>
        </p:spPr>
        <p:txBody>
          <a:bodyPr spcFirstLastPara="1" wrap="square" lIns="91425" tIns="91425" rIns="91425" bIns="91425" anchor="b" anchorCtr="0">
            <a:noAutofit/>
          </a:bodyPr>
          <a:lstStyle>
            <a:lvl1pPr lvl="0" algn="r" rtl="0">
              <a:spcBef>
                <a:spcPts val="0"/>
              </a:spcBef>
              <a:spcAft>
                <a:spcPts val="0"/>
              </a:spcAft>
              <a:buClr>
                <a:schemeClr val="lt1"/>
              </a:buClr>
              <a:buSzPts val="1800"/>
              <a:buNone/>
              <a:defRPr sz="2400">
                <a:solidFill>
                  <a:schemeClr val="lt1"/>
                </a:solidFill>
              </a:defRPr>
            </a:lvl1pPr>
            <a:lvl2pPr lvl="1" algn="r" rtl="0">
              <a:spcBef>
                <a:spcPts val="0"/>
              </a:spcBef>
              <a:spcAft>
                <a:spcPts val="0"/>
              </a:spcAft>
              <a:buClr>
                <a:schemeClr val="lt1"/>
              </a:buClr>
              <a:buSzPts val="1800"/>
              <a:buNone/>
              <a:defRPr sz="2400">
                <a:solidFill>
                  <a:schemeClr val="lt1"/>
                </a:solidFill>
              </a:defRPr>
            </a:lvl2pPr>
            <a:lvl3pPr lvl="2" algn="r" rtl="0">
              <a:spcBef>
                <a:spcPts val="0"/>
              </a:spcBef>
              <a:spcAft>
                <a:spcPts val="0"/>
              </a:spcAft>
              <a:buClr>
                <a:schemeClr val="lt1"/>
              </a:buClr>
              <a:buSzPts val="1800"/>
              <a:buNone/>
              <a:defRPr sz="2400">
                <a:solidFill>
                  <a:schemeClr val="lt1"/>
                </a:solidFill>
              </a:defRPr>
            </a:lvl3pPr>
            <a:lvl4pPr lvl="3" algn="r" rtl="0">
              <a:spcBef>
                <a:spcPts val="0"/>
              </a:spcBef>
              <a:spcAft>
                <a:spcPts val="0"/>
              </a:spcAft>
              <a:buClr>
                <a:schemeClr val="lt1"/>
              </a:buClr>
              <a:buSzPts val="1800"/>
              <a:buNone/>
              <a:defRPr sz="2400">
                <a:solidFill>
                  <a:schemeClr val="lt1"/>
                </a:solidFill>
              </a:defRPr>
            </a:lvl4pPr>
            <a:lvl5pPr lvl="4" algn="r" rtl="0">
              <a:spcBef>
                <a:spcPts val="0"/>
              </a:spcBef>
              <a:spcAft>
                <a:spcPts val="0"/>
              </a:spcAft>
              <a:buClr>
                <a:schemeClr val="lt1"/>
              </a:buClr>
              <a:buSzPts val="1800"/>
              <a:buNone/>
              <a:defRPr sz="2400">
                <a:solidFill>
                  <a:schemeClr val="lt1"/>
                </a:solidFill>
              </a:defRPr>
            </a:lvl5pPr>
            <a:lvl6pPr lvl="5" algn="r" rtl="0">
              <a:spcBef>
                <a:spcPts val="0"/>
              </a:spcBef>
              <a:spcAft>
                <a:spcPts val="0"/>
              </a:spcAft>
              <a:buClr>
                <a:schemeClr val="lt1"/>
              </a:buClr>
              <a:buSzPts val="1800"/>
              <a:buNone/>
              <a:defRPr sz="2400">
                <a:solidFill>
                  <a:schemeClr val="lt1"/>
                </a:solidFill>
              </a:defRPr>
            </a:lvl6pPr>
            <a:lvl7pPr lvl="6" algn="r" rtl="0">
              <a:spcBef>
                <a:spcPts val="0"/>
              </a:spcBef>
              <a:spcAft>
                <a:spcPts val="0"/>
              </a:spcAft>
              <a:buClr>
                <a:schemeClr val="lt1"/>
              </a:buClr>
              <a:buSzPts val="1800"/>
              <a:buNone/>
              <a:defRPr sz="2400">
                <a:solidFill>
                  <a:schemeClr val="lt1"/>
                </a:solidFill>
              </a:defRPr>
            </a:lvl7pPr>
            <a:lvl8pPr lvl="7" algn="r" rtl="0">
              <a:spcBef>
                <a:spcPts val="0"/>
              </a:spcBef>
              <a:spcAft>
                <a:spcPts val="0"/>
              </a:spcAft>
              <a:buClr>
                <a:schemeClr val="lt1"/>
              </a:buClr>
              <a:buSzPts val="1800"/>
              <a:buNone/>
              <a:defRPr sz="2400">
                <a:solidFill>
                  <a:schemeClr val="lt1"/>
                </a:solidFill>
              </a:defRPr>
            </a:lvl8pPr>
            <a:lvl9pPr lvl="8" algn="r" rtl="0">
              <a:spcBef>
                <a:spcPts val="0"/>
              </a:spcBef>
              <a:spcAft>
                <a:spcPts val="0"/>
              </a:spcAft>
              <a:buClr>
                <a:schemeClr val="lt1"/>
              </a:buClr>
              <a:buSzPts val="1800"/>
              <a:buNone/>
              <a:defRPr sz="2400">
                <a:solidFill>
                  <a:schemeClr val="lt1"/>
                </a:solidFill>
              </a:defRPr>
            </a:lvl9pPr>
          </a:lstStyle>
          <a:p>
            <a:endParaRPr/>
          </a:p>
        </p:txBody>
      </p:sp>
    </p:spTree>
    <p:extLst>
      <p:ext uri="{BB962C8B-B14F-4D97-AF65-F5344CB8AC3E}">
        <p14:creationId xmlns:p14="http://schemas.microsoft.com/office/powerpoint/2010/main" val="2886704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A11CCA6-CE1E-41A3-BC32-3E4493DE1E5E}" type="datetimeFigureOut">
              <a:rPr lang="en-US" smtClean="0"/>
              <a:t>3/23/2023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51D3688-6812-4517-B1B8-3ADB4AF6BF29}" type="slidenum">
              <a:rPr lang="en-US" smtClean="0"/>
              <a:t>‹#›</a:t>
            </a:fld>
            <a:endParaRPr lang="en-US"/>
          </a:p>
        </p:txBody>
      </p:sp>
    </p:spTree>
    <p:extLst>
      <p:ext uri="{BB962C8B-B14F-4D97-AF65-F5344CB8AC3E}">
        <p14:creationId xmlns:p14="http://schemas.microsoft.com/office/powerpoint/2010/main" val="139030614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06381-EC30-A404-1CA2-02F4F4153A90}"/>
              </a:ext>
            </a:extLst>
          </p:cNvPr>
          <p:cNvSpPr>
            <a:spLocks noGrp="1"/>
          </p:cNvSpPr>
          <p:nvPr>
            <p:ph type="ctrTitle"/>
          </p:nvPr>
        </p:nvSpPr>
        <p:spPr>
          <a:xfrm>
            <a:off x="2486465" y="661660"/>
            <a:ext cx="8825658" cy="707887"/>
          </a:xfrm>
          <a:solidFill>
            <a:schemeClr val="accent2">
              <a:alpha val="5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rgbClr r="0" g="0" b="0"/>
          </a:lnRef>
          <a:fillRef idx="0">
            <a:scrgbClr r="0" g="0" b="0"/>
          </a:fillRef>
          <a:effectRef idx="0">
            <a:scrgbClr r="0" g="0" b="0"/>
          </a:effectRef>
          <a:fontRef idx="minor">
            <a:schemeClr val="lt1"/>
          </a:fontRef>
        </p:style>
        <p:txBody>
          <a:bodyPr/>
          <a:lstStyle/>
          <a:p>
            <a:pPr algn="ctr"/>
            <a:r>
              <a:rPr lang="en-US" sz="3600" dirty="0">
                <a:latin typeface="Arial Black" panose="020B0A04020102020204" pitchFamily="34" charset="0"/>
              </a:rPr>
              <a:t>LCBB5001 Entrepreneurship</a:t>
            </a:r>
          </a:p>
        </p:txBody>
      </p:sp>
      <p:sp>
        <p:nvSpPr>
          <p:cNvPr id="3" name="Subtitle 2">
            <a:extLst>
              <a:ext uri="{FF2B5EF4-FFF2-40B4-BE49-F238E27FC236}">
                <a16:creationId xmlns:a16="http://schemas.microsoft.com/office/drawing/2014/main" id="{0E457AE4-2B76-BC3F-A28E-830E59F82C6D}"/>
              </a:ext>
            </a:extLst>
          </p:cNvPr>
          <p:cNvSpPr>
            <a:spLocks noGrp="1"/>
          </p:cNvSpPr>
          <p:nvPr>
            <p:ph type="subTitle" idx="1"/>
          </p:nvPr>
        </p:nvSpPr>
        <p:spPr>
          <a:xfrm>
            <a:off x="2827227" y="3043701"/>
            <a:ext cx="8144134" cy="1117687"/>
          </a:xfrm>
        </p:spPr>
        <p:txBody>
          <a:bodyPr>
            <a:normAutofit/>
          </a:bodyPr>
          <a:lstStyle/>
          <a:p>
            <a:pPr algn="ctr"/>
            <a:r>
              <a:rPr lang="en-US" sz="3000" dirty="0">
                <a:solidFill>
                  <a:schemeClr val="tx1"/>
                </a:solidFill>
                <a:latin typeface="Arial Black" panose="020B0A04020102020204" pitchFamily="34" charset="0"/>
              </a:rPr>
              <a:t>Car Companion</a:t>
            </a:r>
          </a:p>
          <a:p>
            <a:pPr algn="ctr"/>
            <a:r>
              <a:rPr lang="en-US" sz="2400" dirty="0">
                <a:solidFill>
                  <a:schemeClr val="tx1"/>
                </a:solidFill>
                <a:latin typeface="Arial Black" panose="020B0A04020102020204" pitchFamily="34" charset="0"/>
              </a:rPr>
              <a:t>Presentation</a:t>
            </a:r>
          </a:p>
        </p:txBody>
      </p:sp>
      <p:sp>
        <p:nvSpPr>
          <p:cNvPr id="4" name="TextBox 3">
            <a:extLst>
              <a:ext uri="{FF2B5EF4-FFF2-40B4-BE49-F238E27FC236}">
                <a16:creationId xmlns:a16="http://schemas.microsoft.com/office/drawing/2014/main" id="{54E059E3-129B-08E1-BA0A-374E29772DEE}"/>
              </a:ext>
            </a:extLst>
          </p:cNvPr>
          <p:cNvSpPr txBox="1"/>
          <p:nvPr/>
        </p:nvSpPr>
        <p:spPr>
          <a:xfrm>
            <a:off x="4972307" y="4895262"/>
            <a:ext cx="3742006" cy="1077218"/>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Aleksandar Petrov</a:t>
            </a:r>
          </a:p>
          <a:p>
            <a:r>
              <a:rPr lang="en-US" sz="3200" dirty="0">
                <a:latin typeface="Arial" panose="020B0604020202020204" pitchFamily="34" charset="0"/>
                <a:cs typeface="Arial" panose="020B0604020202020204" pitchFamily="34" charset="0"/>
              </a:rPr>
              <a:t>2112978</a:t>
            </a:r>
          </a:p>
        </p:txBody>
      </p:sp>
    </p:spTree>
    <p:extLst>
      <p:ext uri="{BB962C8B-B14F-4D97-AF65-F5344CB8AC3E}">
        <p14:creationId xmlns:p14="http://schemas.microsoft.com/office/powerpoint/2010/main" val="3478046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13" name="Google Shape;89;p15">
            <a:extLst>
              <a:ext uri="{FF2B5EF4-FFF2-40B4-BE49-F238E27FC236}">
                <a16:creationId xmlns:a16="http://schemas.microsoft.com/office/drawing/2014/main" id="{694B24FE-2737-E53C-237F-38A0E8514083}"/>
              </a:ext>
            </a:extLst>
          </p:cNvPr>
          <p:cNvSpPr txBox="1">
            <a:spLocks/>
          </p:cNvSpPr>
          <p:nvPr/>
        </p:nvSpPr>
        <p:spPr>
          <a:xfrm>
            <a:off x="2332930" y="198120"/>
            <a:ext cx="7242288" cy="701040"/>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3600" b="1" u="sng" dirty="0">
                <a:solidFill>
                  <a:schemeClr val="tx1"/>
                </a:solidFill>
                <a:latin typeface="Arial Black" panose="020B0A04020102020204" pitchFamily="34" charset="0"/>
              </a:rPr>
              <a:t>Introduction</a:t>
            </a:r>
          </a:p>
        </p:txBody>
      </p:sp>
      <p:sp>
        <p:nvSpPr>
          <p:cNvPr id="14" name="Google Shape;90;p15">
            <a:extLst>
              <a:ext uri="{FF2B5EF4-FFF2-40B4-BE49-F238E27FC236}">
                <a16:creationId xmlns:a16="http://schemas.microsoft.com/office/drawing/2014/main" id="{EC14C962-BDA8-C75D-BA59-C3770F26E74A}"/>
              </a:ext>
            </a:extLst>
          </p:cNvPr>
          <p:cNvSpPr txBox="1"/>
          <p:nvPr/>
        </p:nvSpPr>
        <p:spPr>
          <a:xfrm>
            <a:off x="544255" y="1305063"/>
            <a:ext cx="7242288" cy="475283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1">
            <a:schemeClr val="accent4"/>
          </a:lnRef>
          <a:fillRef idx="2">
            <a:schemeClr val="accent4"/>
          </a:fillRef>
          <a:effectRef idx="1">
            <a:schemeClr val="accent4"/>
          </a:effectRef>
          <a:fontRef idx="minor">
            <a:schemeClr val="dk1"/>
          </a:fontRef>
        </p:style>
        <p:txBody>
          <a:bodyPr spcFirstLastPara="1" wrap="square" lIns="121900" tIns="121900" rIns="121900" bIns="121900" anchor="t" anchorCtr="0">
            <a:noAutofit/>
          </a:bodyPr>
          <a:lstStyle/>
          <a:p>
            <a:pPr algn="just">
              <a:lnSpc>
                <a:spcPct val="150000"/>
              </a:lnSpc>
              <a:spcBef>
                <a:spcPts val="800"/>
              </a:spcBef>
            </a:pPr>
            <a:r>
              <a:rPr lang="en-US" sz="2000" dirty="0">
                <a:effectLst/>
                <a:latin typeface="Arial" panose="020B0604020202020204" pitchFamily="34" charset="0"/>
                <a:ea typeface="Calibri" panose="020F0502020204030204" pitchFamily="34" charset="0"/>
                <a:cs typeface="Arial" panose="020B0604020202020204" pitchFamily="34" charset="0"/>
              </a:rPr>
              <a:t>Entrepreneurship is characterized by the ability and desire to conceive, manage, and execute a business </a:t>
            </a:r>
            <a:r>
              <a:rPr lang="en-US" sz="2000" dirty="0" err="1">
                <a:effectLst/>
                <a:latin typeface="Arial" panose="020B0604020202020204" pitchFamily="34" charset="0"/>
                <a:ea typeface="Calibri" panose="020F0502020204030204" pitchFamily="34" charset="0"/>
                <a:cs typeface="Arial" panose="020B0604020202020204" pitchFamily="34" charset="0"/>
              </a:rPr>
              <a:t>endeavour</a:t>
            </a:r>
            <a:r>
              <a:rPr lang="en-US" sz="2000" dirty="0">
                <a:effectLst/>
                <a:latin typeface="Arial" panose="020B0604020202020204" pitchFamily="34" charset="0"/>
                <a:ea typeface="Calibri" panose="020F0502020204030204" pitchFamily="34" charset="0"/>
                <a:cs typeface="Arial" panose="020B0604020202020204" pitchFamily="34" charset="0"/>
              </a:rPr>
              <a:t> despite known and unknown difficulties (Agarwal, 2020). This presentation will make from the perspective of Car Companion which is a UK base rental car service provider. This assessment will provide the overview, business ideas, and services of the company. Then this presentation will illustrate the ownership, management team, and legal status of this business. SWOT and 4Ps marketing mix will also provide in this assessment</a:t>
            </a:r>
            <a:r>
              <a:rPr lang="en-US" sz="2000" dirty="0">
                <a:effectLst/>
                <a:latin typeface="Times New Roman" panose="02020603050405020304" pitchFamily="18" charset="0"/>
                <a:ea typeface="Calibri" panose="020F0502020204030204" pitchFamily="34" charset="0"/>
              </a:rPr>
              <a:t>. </a:t>
            </a:r>
            <a:endParaRPr lang="en-US" sz="3200" b="1" dirty="0">
              <a:latin typeface="Arial Narrow" panose="020B0606020202030204" pitchFamily="34" charset="0"/>
              <a:ea typeface="Karla"/>
              <a:cs typeface="Karla"/>
              <a:sym typeface="Karla"/>
            </a:endParaRPr>
          </a:p>
        </p:txBody>
      </p:sp>
      <p:pic>
        <p:nvPicPr>
          <p:cNvPr id="2" name="Picture 1">
            <a:extLst>
              <a:ext uri="{FF2B5EF4-FFF2-40B4-BE49-F238E27FC236}">
                <a16:creationId xmlns:a16="http://schemas.microsoft.com/office/drawing/2014/main" id="{7AEA16F5-AAD9-7445-3365-FC29FE358CAD}"/>
              </a:ext>
            </a:extLst>
          </p:cNvPr>
          <p:cNvPicPr>
            <a:picLocks noChangeAspect="1"/>
          </p:cNvPicPr>
          <p:nvPr/>
        </p:nvPicPr>
        <p:blipFill>
          <a:blip r:embed="rId3"/>
          <a:stretch>
            <a:fillRect/>
          </a:stretch>
        </p:blipFill>
        <p:spPr>
          <a:xfrm>
            <a:off x="7786543" y="1973041"/>
            <a:ext cx="4271606" cy="37242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8" name="Google Shape;89;p15">
            <a:extLst>
              <a:ext uri="{FF2B5EF4-FFF2-40B4-BE49-F238E27FC236}">
                <a16:creationId xmlns:a16="http://schemas.microsoft.com/office/drawing/2014/main" id="{12373231-B932-3A0D-58B1-E5DE6BFE809B}"/>
              </a:ext>
            </a:extLst>
          </p:cNvPr>
          <p:cNvSpPr txBox="1">
            <a:spLocks/>
          </p:cNvSpPr>
          <p:nvPr/>
        </p:nvSpPr>
        <p:spPr>
          <a:xfrm>
            <a:off x="983763" y="328863"/>
            <a:ext cx="10224473" cy="101867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1pPr>
            <a:lvl2pPr marR="0" lvl="1"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2pPr>
            <a:lvl3pPr marR="0" lvl="2"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3pPr>
            <a:lvl4pPr marR="0" lvl="3"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4pPr>
            <a:lvl5pPr marR="0" lvl="4"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5pPr>
            <a:lvl6pPr marR="0" lvl="5"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6pPr>
            <a:lvl7pPr marR="0" lvl="6"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7pPr>
            <a:lvl8pPr marR="0" lvl="7"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8pPr>
            <a:lvl9pPr marR="0" lvl="8"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9pPr>
          </a:lstStyle>
          <a:p>
            <a:pPr algn="ctr"/>
            <a:r>
              <a:rPr lang="en-US" sz="3200" u="sng" dirty="0">
                <a:solidFill>
                  <a:schemeClr val="tx1"/>
                </a:solidFill>
                <a:latin typeface="Arial Black" panose="020B0A04020102020204" pitchFamily="34" charset="0"/>
              </a:rPr>
              <a:t>Overview of Car Companion, Products, and Services</a:t>
            </a:r>
            <a:endParaRPr lang="en-GB" sz="3200" u="sng" dirty="0">
              <a:solidFill>
                <a:schemeClr val="tx1"/>
              </a:solidFill>
              <a:latin typeface="Arial Black" panose="020B0A04020102020204" pitchFamily="34" charset="0"/>
            </a:endParaRPr>
          </a:p>
        </p:txBody>
      </p:sp>
      <p:sp>
        <p:nvSpPr>
          <p:cNvPr id="4" name="TextBox 3">
            <a:extLst>
              <a:ext uri="{FF2B5EF4-FFF2-40B4-BE49-F238E27FC236}">
                <a16:creationId xmlns:a16="http://schemas.microsoft.com/office/drawing/2014/main" id="{00896330-A226-6D89-C6FE-2998477F5E93}"/>
              </a:ext>
            </a:extLst>
          </p:cNvPr>
          <p:cNvSpPr txBox="1"/>
          <p:nvPr/>
        </p:nvSpPr>
        <p:spPr>
          <a:xfrm>
            <a:off x="2347342" y="1779143"/>
            <a:ext cx="8160237" cy="3970318"/>
          </a:xfrm>
          <a:prstGeom prst="rect">
            <a:avLst/>
          </a:prstGeom>
        </p:spPr>
        <p:style>
          <a:lnRef idx="3">
            <a:schemeClr val="lt1"/>
          </a:lnRef>
          <a:fillRef idx="1">
            <a:schemeClr val="accent4"/>
          </a:fillRef>
          <a:effectRef idx="1">
            <a:schemeClr val="accent4"/>
          </a:effectRef>
          <a:fontRef idx="minor">
            <a:schemeClr val="lt1"/>
          </a:fontRef>
        </p:style>
        <p:txBody>
          <a:bodyPr wrap="square">
            <a:spAutoFit/>
          </a:bodyPr>
          <a:lstStyle/>
          <a:p>
            <a:pPr marL="285750" indent="-285750" algn="just">
              <a:buFont typeface="Arial" panose="020B0604020202020204" pitchFamily="34" charset="0"/>
              <a:buChar char="•"/>
            </a:pPr>
            <a:r>
              <a:rPr lang="en-US" dirty="0"/>
              <a:t>Several companies that cater to motorists offer additions to their vehicles that are meant to improve the time spent behind the wheel. Range of accessories from phone holders to floor mats to air fresheners and more.</a:t>
            </a:r>
          </a:p>
          <a:p>
            <a:pPr marL="285750" indent="-285750" algn="just">
              <a:buFont typeface="Arial" panose="020B0604020202020204" pitchFamily="34" charset="0"/>
              <a:buChar char="•"/>
            </a:pPr>
            <a:r>
              <a:rPr lang="en-US" dirty="0"/>
              <a:t>Companies in this sector can offer navigation devices to aid motorists in navigating new territory. These systems come preinstalled in the vehicle or as separate units that attach to the dashboard.</a:t>
            </a:r>
          </a:p>
          <a:p>
            <a:pPr marL="285750" indent="-285750" algn="just">
              <a:buFont typeface="Arial" panose="020B0604020202020204" pitchFamily="34" charset="0"/>
              <a:buChar char="•"/>
            </a:pPr>
            <a:r>
              <a:rPr lang="en-US" dirty="0"/>
              <a:t>Car companion services also include audio and video playback choices in the form of entertainment systems for the benefit of its customers. Equipment like satellite radios and MP3 players are examples of this (E Snook, 2020).</a:t>
            </a:r>
          </a:p>
          <a:p>
            <a:pPr marL="285750" indent="-285750" algn="just">
              <a:buFont typeface="Arial" panose="020B0604020202020204" pitchFamily="34" charset="0"/>
              <a:buChar char="•"/>
            </a:pPr>
            <a:r>
              <a:rPr lang="en-US" dirty="0"/>
              <a:t>Safety Products: In the auto accoutrement industry, safety is of the utmost importance. To aid drivers in staying safe on the road, the company can provide devices like alarms, cameras, and sensors.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8" name="Google Shape;89;p15">
            <a:extLst>
              <a:ext uri="{FF2B5EF4-FFF2-40B4-BE49-F238E27FC236}">
                <a16:creationId xmlns:a16="http://schemas.microsoft.com/office/drawing/2014/main" id="{12373231-B932-3A0D-58B1-E5DE6BFE809B}"/>
              </a:ext>
            </a:extLst>
          </p:cNvPr>
          <p:cNvSpPr txBox="1">
            <a:spLocks/>
          </p:cNvSpPr>
          <p:nvPr/>
        </p:nvSpPr>
        <p:spPr>
          <a:xfrm>
            <a:off x="792871" y="401525"/>
            <a:ext cx="10606257" cy="63628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1pPr>
            <a:lvl2pPr marR="0" lvl="1"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2pPr>
            <a:lvl3pPr marR="0" lvl="2"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3pPr>
            <a:lvl4pPr marR="0" lvl="3"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4pPr>
            <a:lvl5pPr marR="0" lvl="4"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5pPr>
            <a:lvl6pPr marR="0" lvl="5"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6pPr>
            <a:lvl7pPr marR="0" lvl="6"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7pPr>
            <a:lvl8pPr marR="0" lvl="7"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8pPr>
            <a:lvl9pPr marR="0" lvl="8"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9pPr>
          </a:lstStyle>
          <a:p>
            <a:pPr algn="ctr"/>
            <a:r>
              <a:rPr lang="en-US" sz="3200" u="sng" dirty="0">
                <a:solidFill>
                  <a:schemeClr val="tx1"/>
                </a:solidFill>
                <a:latin typeface="Arial Black" panose="020B0A04020102020204" pitchFamily="34" charset="0"/>
              </a:rPr>
              <a:t>Ownership, Legal Format and Management</a:t>
            </a:r>
          </a:p>
        </p:txBody>
      </p:sp>
      <p:sp>
        <p:nvSpPr>
          <p:cNvPr id="4" name="TextBox 3">
            <a:extLst>
              <a:ext uri="{FF2B5EF4-FFF2-40B4-BE49-F238E27FC236}">
                <a16:creationId xmlns:a16="http://schemas.microsoft.com/office/drawing/2014/main" id="{C9897F64-CF73-2CE2-D42D-B30D2B2A8958}"/>
              </a:ext>
            </a:extLst>
          </p:cNvPr>
          <p:cNvSpPr txBox="1"/>
          <p:nvPr/>
        </p:nvSpPr>
        <p:spPr>
          <a:xfrm>
            <a:off x="2486527" y="1378162"/>
            <a:ext cx="6882062" cy="3970318"/>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Under a sole proprietorship business structure, the car rental company will begin an entirely new operation (Behnke, 2021). Due to the owner's skill in monitoring and adjusting the company's progress towards its benchmarking objectives, I will be responsible for managing the new venture's cash flow and debt.</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In addition, the corporation will increase its workforce by adding more entry-level employees who will have more direct interaction with consumers. As the frontline employees will regularly communicate the offers and benefits of using the services to the clients, they will be chosen based on their communication and presentation skills, which will aid in attracting a greater range of customers to the new company.</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678173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8" name="Google Shape;89;p15">
            <a:extLst>
              <a:ext uri="{FF2B5EF4-FFF2-40B4-BE49-F238E27FC236}">
                <a16:creationId xmlns:a16="http://schemas.microsoft.com/office/drawing/2014/main" id="{12373231-B932-3A0D-58B1-E5DE6BFE809B}"/>
              </a:ext>
            </a:extLst>
          </p:cNvPr>
          <p:cNvSpPr txBox="1">
            <a:spLocks/>
          </p:cNvSpPr>
          <p:nvPr/>
        </p:nvSpPr>
        <p:spPr>
          <a:xfrm>
            <a:off x="792871" y="401525"/>
            <a:ext cx="10606257" cy="636284"/>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1pPr>
            <a:lvl2pPr marR="0" lvl="1"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2pPr>
            <a:lvl3pPr marR="0" lvl="2"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3pPr>
            <a:lvl4pPr marR="0" lvl="3"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4pPr>
            <a:lvl5pPr marR="0" lvl="4"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5pPr>
            <a:lvl6pPr marR="0" lvl="5"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6pPr>
            <a:lvl7pPr marR="0" lvl="6"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7pPr>
            <a:lvl8pPr marR="0" lvl="7"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8pPr>
            <a:lvl9pPr marR="0" lvl="8"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9pPr>
          </a:lstStyle>
          <a:p>
            <a:pPr algn="ctr"/>
            <a:r>
              <a:rPr lang="en-US" sz="3200" u="sng" dirty="0">
                <a:solidFill>
                  <a:schemeClr val="tx1"/>
                </a:solidFill>
                <a:latin typeface="Arial Black" panose="020B0A04020102020204" pitchFamily="34" charset="0"/>
              </a:rPr>
              <a:t>SWOT Analysis</a:t>
            </a:r>
          </a:p>
        </p:txBody>
      </p:sp>
      <p:pic>
        <p:nvPicPr>
          <p:cNvPr id="2" name="Picture 1">
            <a:extLst>
              <a:ext uri="{FF2B5EF4-FFF2-40B4-BE49-F238E27FC236}">
                <a16:creationId xmlns:a16="http://schemas.microsoft.com/office/drawing/2014/main" id="{A89490D0-E225-A5CB-9C1A-62496E4BE72A}"/>
              </a:ext>
            </a:extLst>
          </p:cNvPr>
          <p:cNvPicPr>
            <a:picLocks noChangeAspect="1"/>
          </p:cNvPicPr>
          <p:nvPr/>
        </p:nvPicPr>
        <p:blipFill>
          <a:blip r:embed="rId3"/>
          <a:stretch>
            <a:fillRect/>
          </a:stretch>
        </p:blipFill>
        <p:spPr>
          <a:xfrm>
            <a:off x="2695072" y="1459830"/>
            <a:ext cx="7154779" cy="5109411"/>
          </a:xfrm>
          <a:prstGeom prst="rect">
            <a:avLst/>
          </a:prstGeom>
        </p:spPr>
      </p:pic>
    </p:spTree>
    <p:extLst>
      <p:ext uri="{BB962C8B-B14F-4D97-AF65-F5344CB8AC3E}">
        <p14:creationId xmlns:p14="http://schemas.microsoft.com/office/powerpoint/2010/main" val="1371930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8" name="Google Shape;89;p15">
            <a:extLst>
              <a:ext uri="{FF2B5EF4-FFF2-40B4-BE49-F238E27FC236}">
                <a16:creationId xmlns:a16="http://schemas.microsoft.com/office/drawing/2014/main" id="{12373231-B932-3A0D-58B1-E5DE6BFE809B}"/>
              </a:ext>
            </a:extLst>
          </p:cNvPr>
          <p:cNvSpPr txBox="1">
            <a:spLocks/>
          </p:cNvSpPr>
          <p:nvPr/>
        </p:nvSpPr>
        <p:spPr>
          <a:xfrm>
            <a:off x="1331858" y="352925"/>
            <a:ext cx="10117756" cy="801505"/>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1pPr>
            <a:lvl2pPr marR="0" lvl="1"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2pPr>
            <a:lvl3pPr marR="0" lvl="2"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3pPr>
            <a:lvl4pPr marR="0" lvl="3"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4pPr>
            <a:lvl5pPr marR="0" lvl="4"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5pPr>
            <a:lvl6pPr marR="0" lvl="5"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6pPr>
            <a:lvl7pPr marR="0" lvl="6"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7pPr>
            <a:lvl8pPr marR="0" lvl="7"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8pPr>
            <a:lvl9pPr marR="0" lvl="8"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9pPr>
          </a:lstStyle>
          <a:p>
            <a:pPr algn="ctr"/>
            <a:r>
              <a:rPr lang="en-US" sz="3200" dirty="0">
                <a:solidFill>
                  <a:schemeClr val="tx1"/>
                </a:solidFill>
                <a:latin typeface="Arial Black" panose="020B0A04020102020204" pitchFamily="34" charset="0"/>
              </a:rPr>
              <a:t>4Ps Marketing Mix</a:t>
            </a:r>
          </a:p>
        </p:txBody>
      </p:sp>
      <p:pic>
        <p:nvPicPr>
          <p:cNvPr id="2" name="Picture 1">
            <a:extLst>
              <a:ext uri="{FF2B5EF4-FFF2-40B4-BE49-F238E27FC236}">
                <a16:creationId xmlns:a16="http://schemas.microsoft.com/office/drawing/2014/main" id="{E40C66A2-7FAE-B7F4-93CC-3D3AF0B23096}"/>
              </a:ext>
            </a:extLst>
          </p:cNvPr>
          <p:cNvPicPr>
            <a:picLocks noChangeAspect="1"/>
          </p:cNvPicPr>
          <p:nvPr/>
        </p:nvPicPr>
        <p:blipFill>
          <a:blip r:embed="rId3"/>
          <a:stretch>
            <a:fillRect/>
          </a:stretch>
        </p:blipFill>
        <p:spPr>
          <a:xfrm>
            <a:off x="3653927" y="1154430"/>
            <a:ext cx="5473617" cy="5473617"/>
          </a:xfrm>
          <a:prstGeom prst="rect">
            <a:avLst/>
          </a:prstGeom>
        </p:spPr>
      </p:pic>
    </p:spTree>
    <p:extLst>
      <p:ext uri="{BB962C8B-B14F-4D97-AF65-F5344CB8AC3E}">
        <p14:creationId xmlns:p14="http://schemas.microsoft.com/office/powerpoint/2010/main" val="543357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8" name="Google Shape;89;p15">
            <a:extLst>
              <a:ext uri="{FF2B5EF4-FFF2-40B4-BE49-F238E27FC236}">
                <a16:creationId xmlns:a16="http://schemas.microsoft.com/office/drawing/2014/main" id="{12373231-B932-3A0D-58B1-E5DE6BFE809B}"/>
              </a:ext>
            </a:extLst>
          </p:cNvPr>
          <p:cNvSpPr txBox="1">
            <a:spLocks/>
          </p:cNvSpPr>
          <p:nvPr/>
        </p:nvSpPr>
        <p:spPr>
          <a:xfrm>
            <a:off x="1031508" y="417095"/>
            <a:ext cx="10870494" cy="705251"/>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1pPr>
            <a:lvl2pPr marR="0" lvl="1"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2pPr>
            <a:lvl3pPr marR="0" lvl="2"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3pPr>
            <a:lvl4pPr marR="0" lvl="3"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4pPr>
            <a:lvl5pPr marR="0" lvl="4"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5pPr>
            <a:lvl6pPr marR="0" lvl="5"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6pPr>
            <a:lvl7pPr marR="0" lvl="6"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7pPr>
            <a:lvl8pPr marR="0" lvl="7"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8pPr>
            <a:lvl9pPr marR="0" lvl="8" algn="l" rtl="0">
              <a:lnSpc>
                <a:spcPct val="100000"/>
              </a:lnSpc>
              <a:spcBef>
                <a:spcPts val="0"/>
              </a:spcBef>
              <a:spcAft>
                <a:spcPts val="0"/>
              </a:spcAft>
              <a:buClr>
                <a:schemeClr val="dk2"/>
              </a:buClr>
              <a:buSzPts val="3000"/>
              <a:buFont typeface="Montserrat"/>
              <a:buNone/>
              <a:defRPr sz="3000" b="1" i="0" u="none" strike="noStrike" cap="none">
                <a:solidFill>
                  <a:schemeClr val="dk2"/>
                </a:solidFill>
                <a:latin typeface="Montserrat"/>
                <a:ea typeface="Montserrat"/>
                <a:cs typeface="Montserrat"/>
                <a:sym typeface="Montserrat"/>
              </a:defRPr>
            </a:lvl9pPr>
          </a:lstStyle>
          <a:p>
            <a:pPr algn="ctr"/>
            <a:r>
              <a:rPr lang="en-US" sz="3200" dirty="0">
                <a:solidFill>
                  <a:schemeClr val="tx1"/>
                </a:solidFill>
                <a:latin typeface="Arial Black" panose="020B0A04020102020204" pitchFamily="34" charset="0"/>
              </a:rPr>
              <a:t>Target Market and Marketing Strategies</a:t>
            </a:r>
          </a:p>
        </p:txBody>
      </p:sp>
      <p:graphicFrame>
        <p:nvGraphicFramePr>
          <p:cNvPr id="4" name="Diagram 3">
            <a:extLst>
              <a:ext uri="{FF2B5EF4-FFF2-40B4-BE49-F238E27FC236}">
                <a16:creationId xmlns:a16="http://schemas.microsoft.com/office/drawing/2014/main" id="{592F2446-6142-29D2-60E0-D44EFFB06681}"/>
              </a:ext>
            </a:extLst>
          </p:cNvPr>
          <p:cNvGraphicFramePr/>
          <p:nvPr>
            <p:extLst>
              <p:ext uri="{D42A27DB-BD31-4B8C-83A1-F6EECF244321}">
                <p14:modId xmlns:p14="http://schemas.microsoft.com/office/powerpoint/2010/main" val="877634243"/>
              </p:ext>
            </p:extLst>
          </p:nvPr>
        </p:nvGraphicFramePr>
        <p:xfrm>
          <a:off x="1676400" y="1946108"/>
          <a:ext cx="9773214" cy="49118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7754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4" name="Google Shape;89;p15">
            <a:extLst>
              <a:ext uri="{FF2B5EF4-FFF2-40B4-BE49-F238E27FC236}">
                <a16:creationId xmlns:a16="http://schemas.microsoft.com/office/drawing/2014/main" id="{144BAE0F-2418-EA90-2BA5-191B0021D5D7}"/>
              </a:ext>
            </a:extLst>
          </p:cNvPr>
          <p:cNvSpPr txBox="1">
            <a:spLocks/>
          </p:cNvSpPr>
          <p:nvPr/>
        </p:nvSpPr>
        <p:spPr>
          <a:xfrm>
            <a:off x="2090354" y="594360"/>
            <a:ext cx="7242288" cy="579120"/>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3200" b="1" u="sng" dirty="0">
                <a:solidFill>
                  <a:schemeClr val="tx1"/>
                </a:solidFill>
                <a:latin typeface="Arial Black" panose="020B0A04020102020204" pitchFamily="34" charset="0"/>
              </a:rPr>
              <a:t>Conclusion</a:t>
            </a:r>
          </a:p>
        </p:txBody>
      </p:sp>
      <p:sp>
        <p:nvSpPr>
          <p:cNvPr id="15" name="Google Shape;90;p15">
            <a:extLst>
              <a:ext uri="{FF2B5EF4-FFF2-40B4-BE49-F238E27FC236}">
                <a16:creationId xmlns:a16="http://schemas.microsoft.com/office/drawing/2014/main" id="{F247A01C-A887-5459-1481-C6B150E355B1}"/>
              </a:ext>
            </a:extLst>
          </p:cNvPr>
          <p:cNvSpPr txBox="1"/>
          <p:nvPr/>
        </p:nvSpPr>
        <p:spPr>
          <a:xfrm>
            <a:off x="2090354" y="1359969"/>
            <a:ext cx="7242288" cy="4742251"/>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5"/>
          </a:lnRef>
          <a:fillRef idx="2">
            <a:schemeClr val="accent5"/>
          </a:fillRef>
          <a:effectRef idx="1">
            <a:schemeClr val="accent5"/>
          </a:effectRef>
          <a:fontRef idx="minor">
            <a:schemeClr val="dk1"/>
          </a:fontRef>
        </p:style>
        <p:txBody>
          <a:bodyPr spcFirstLastPara="1" wrap="square" lIns="121900" tIns="121900" rIns="121900" bIns="121900" anchor="t" anchorCtr="0">
            <a:noAutofit/>
          </a:bodyPr>
          <a:lstStyle/>
          <a:p>
            <a:pPr algn="just">
              <a:lnSpc>
                <a:spcPct val="150000"/>
              </a:lnSpc>
              <a:spcBef>
                <a:spcPts val="800"/>
              </a:spcBef>
            </a:pPr>
            <a:r>
              <a:rPr lang="en-US" sz="2000" dirty="0">
                <a:effectLst/>
                <a:latin typeface="Arial" panose="020B0604020202020204" pitchFamily="34" charset="0"/>
                <a:ea typeface="Calibri" panose="020F0502020204030204" pitchFamily="34" charset="0"/>
                <a:cs typeface="Arial" panose="020B0604020202020204" pitchFamily="34" charset="0"/>
              </a:rPr>
              <a:t>To be an entrepreneur, one needs to be willing and able to create, manage, and carry out a business venture despite known and unexpected challenges. In this presentation I provided elements from Car Companion's vantage point, as the one offering rental care services in the UK. The scope, business model, and offerings of the firm was all detailed, the legal structure, and management staff was outlined in this presentation. This presentation also include the use of the SWOT and 4Ps marketing frameworks</a:t>
            </a:r>
            <a:r>
              <a:rPr lang="en-US" sz="2000" dirty="0">
                <a:effectLst/>
                <a:latin typeface="Arial Narrow" panose="020B0606020202030204" pitchFamily="34" charset="0"/>
                <a:ea typeface="Calibri" panose="020F0502020204030204" pitchFamily="34" charset="0"/>
                <a:cs typeface="Times New Roman" panose="02020603050405020304" pitchFamily="18" charset="0"/>
              </a:rPr>
              <a:t>.</a:t>
            </a:r>
            <a:endParaRPr lang="en-US" sz="3200" b="1" dirty="0">
              <a:latin typeface="Arial Narrow" panose="020B0606020202030204" pitchFamily="34" charset="0"/>
              <a:ea typeface="Karla"/>
              <a:cs typeface="Karla"/>
              <a:sym typeface="Karla"/>
            </a:endParaRPr>
          </a:p>
        </p:txBody>
      </p:sp>
    </p:spTree>
    <p:extLst>
      <p:ext uri="{BB962C8B-B14F-4D97-AF65-F5344CB8AC3E}">
        <p14:creationId xmlns:p14="http://schemas.microsoft.com/office/powerpoint/2010/main" val="754053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4" name="Google Shape;89;p15">
            <a:extLst>
              <a:ext uri="{FF2B5EF4-FFF2-40B4-BE49-F238E27FC236}">
                <a16:creationId xmlns:a16="http://schemas.microsoft.com/office/drawing/2014/main" id="{144BAE0F-2418-EA90-2BA5-191B0021D5D7}"/>
              </a:ext>
            </a:extLst>
          </p:cNvPr>
          <p:cNvSpPr txBox="1">
            <a:spLocks/>
          </p:cNvSpPr>
          <p:nvPr/>
        </p:nvSpPr>
        <p:spPr>
          <a:xfrm>
            <a:off x="2221879" y="123436"/>
            <a:ext cx="7242288" cy="546000"/>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1">
            <a:schemeClr val="accent2"/>
          </a:lnRef>
          <a:fillRef idx="2">
            <a:schemeClr val="accent2"/>
          </a:fillRef>
          <a:effectRef idx="1">
            <a:schemeClr val="accent2"/>
          </a:effectRef>
          <a:fontRef idx="minor">
            <a:schemeClr val="dk1"/>
          </a:fontRef>
        </p:style>
        <p:txBody>
          <a:bodyPr spcFirstLastPara="1" wrap="square" lIns="121900" tIns="121900" rIns="121900" bIns="121900"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3200" b="1" u="sng" dirty="0">
                <a:solidFill>
                  <a:schemeClr val="tx1"/>
                </a:solidFill>
                <a:latin typeface="Arial Black" panose="020B0A04020102020204" pitchFamily="34" charset="0"/>
              </a:rPr>
              <a:t>References</a:t>
            </a:r>
          </a:p>
        </p:txBody>
      </p:sp>
      <p:sp>
        <p:nvSpPr>
          <p:cNvPr id="15" name="Google Shape;90;p15">
            <a:extLst>
              <a:ext uri="{FF2B5EF4-FFF2-40B4-BE49-F238E27FC236}">
                <a16:creationId xmlns:a16="http://schemas.microsoft.com/office/drawing/2014/main" id="{F247A01C-A887-5459-1481-C6B150E355B1}"/>
              </a:ext>
            </a:extLst>
          </p:cNvPr>
          <p:cNvSpPr txBox="1"/>
          <p:nvPr/>
        </p:nvSpPr>
        <p:spPr>
          <a:xfrm>
            <a:off x="182880" y="717562"/>
            <a:ext cx="11932920" cy="5963976"/>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1">
            <a:schemeClr val="accent2"/>
          </a:lnRef>
          <a:fillRef idx="2">
            <a:schemeClr val="accent2"/>
          </a:fillRef>
          <a:effectRef idx="1">
            <a:schemeClr val="accent2"/>
          </a:effectRef>
          <a:fontRef idx="minor">
            <a:schemeClr val="dk1"/>
          </a:fontRef>
        </p:style>
        <p:txBody>
          <a:bodyPr spcFirstLastPara="1" wrap="square" lIns="121900" tIns="121900" rIns="121900" bIns="121900" anchor="t" anchorCtr="0">
            <a:noAutofit/>
          </a:bodyPr>
          <a:lstStyle/>
          <a:p>
            <a:pPr marL="285750" marR="0" indent="-285750" algn="just">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Agarwal, R. (2020). Industry Evolution and Entrepreneurship: Steven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Klepper’s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Contributions to Industrial Organization, Strategy, Technological Change, and Entrepreneurship. Strategic Entrepreneurship Journal, 9(4), pp.380–397.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://doi.org/10.1002/sej.1179.</a:t>
            </a:r>
          </a:p>
          <a:p>
            <a:pPr marL="285750" marR="0" indent="-285750" algn="just">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Behnke, C.A. (2021). A Music Therapist and Sole Proprietorship. Music Therapy Perspectives, 14(1), pp.63–65.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://doi.org/10.1093/</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mtp</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/14.1.63.</a:t>
            </a:r>
          </a:p>
          <a:p>
            <a:pPr marL="285750" marR="0" indent="-285750" algn="just">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Cho, J.-U. (2019). Durability Analysis on Automotive Engine Mount. Transactions of the Korean Society of Automotive Engineers, 20(2), pp.141–147.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://doi.org/10.7467/ksae.2012.20.2.141.</a:t>
            </a:r>
          </a:p>
          <a:p>
            <a:pPr marL="285750" marR="0" indent="-285750" algn="just">
              <a:spcBef>
                <a:spcPts val="0"/>
              </a:spcBef>
              <a:spcAft>
                <a:spcPts val="800"/>
              </a:spcAft>
              <a:buFont typeface="Arial" panose="020B0604020202020204" pitchFamily="34" charset="0"/>
              <a:buChar char="•"/>
            </a:pP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Denislamov</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I.Z. (2022). REFERENCE TECHNOLOGIES IN OIL PRODUCTION AS A CHANGE IN SUBSTANCE CONCENTRATION. Problems of Gathering, Treatment and Transportation of Oil and Oil Products, 96(5), p.73.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://doi.org/10.17122/ntj-oil-2022-5-73-81.</a:t>
            </a:r>
          </a:p>
          <a:p>
            <a:pPr marL="285750" marR="0" indent="-285750" algn="just">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E Snook, A. (2020). Companion vaccines for CAR T-cell therapy: applying basic immunology to enhance therapeutic efficacy. Future Medicinal Chemistry, 12(15), pp.1359–1362.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://doi.org/10.4155/fmc-2020-0081.</a:t>
            </a:r>
          </a:p>
          <a:p>
            <a:pPr marL="285750" marR="0" indent="-285750" algn="just">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Faisal, A. (2020). Marketing Strategies in Online/Digital Marketing. Account and Financial Management Journal, 1(1).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://doi.org/10.18535/</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afmj</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/v1i8.01.</a:t>
            </a:r>
          </a:p>
          <a:p>
            <a:pPr marL="285750" marR="0" indent="-285750" algn="just">
              <a:spcBef>
                <a:spcPts val="0"/>
              </a:spcBef>
              <a:spcAft>
                <a:spcPts val="800"/>
              </a:spcAft>
              <a:buFont typeface="Arial" panose="020B0604020202020204" pitchFamily="34" charset="0"/>
              <a:buChar char="•"/>
            </a:pP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Kyropoulos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P. (2022). Automobile Quarterly. Technology and Culture, 5(1), p.97.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://doi.org/10.2307/3101132.</a:t>
            </a:r>
          </a:p>
          <a:p>
            <a:pPr marL="285750" marR="0" indent="-285750" algn="just">
              <a:spcBef>
                <a:spcPts val="0"/>
              </a:spcBef>
              <a:spcAft>
                <a:spcPts val="800"/>
              </a:spcAft>
              <a:buFont typeface="Arial" panose="020B0604020202020204" pitchFamily="34" charset="0"/>
              <a:buChar char="•"/>
            </a:pP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Sitzia</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 S. (2020). Price Low and then Price High or Price High and then Price Low? SSRN Electronic Journal, 35(14).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://doi.org/10.2139/ssrn.1640474.</a:t>
            </a:r>
          </a:p>
          <a:p>
            <a:pPr marL="285750" marR="0" indent="-285750" algn="just">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Weinstein, A. (2019). Target market selection in B2B technology markets. Journal of Marketing Analytics, 2(1), pp.59–69.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://doi.org/10.1057/jma.2014.6.</a:t>
            </a:r>
          </a:p>
          <a:p>
            <a:pPr marL="285750" marR="0" indent="-285750" algn="just">
              <a:spcBef>
                <a:spcPts val="0"/>
              </a:spcBef>
              <a:spcAft>
                <a:spcPts val="800"/>
              </a:spcAft>
              <a:buFont typeface="Arial" panose="020B0604020202020204" pitchFamily="34" charset="0"/>
              <a:buChar char="•"/>
            </a:pP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Zucker, H.R. (2020). Navigating the human hippocampus without a GPS. Hippocampus, 25(6), pp.697–703. </a:t>
            </a:r>
            <a:r>
              <a:rPr lang="en-US" sz="16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US" sz="1600" dirty="0">
                <a:effectLst/>
                <a:latin typeface="Times New Roman" panose="02020603050405020304" pitchFamily="18" charset="0"/>
                <a:ea typeface="Calibri" panose="020F0502020204030204" pitchFamily="34" charset="0"/>
                <a:cs typeface="Times New Roman" panose="02020603050405020304" pitchFamily="18" charset="0"/>
              </a:rPr>
              <a:t>://doi.org/10.1002/hipo.22447.</a:t>
            </a:r>
          </a:p>
        </p:txBody>
      </p:sp>
    </p:spTree>
    <p:extLst>
      <p:ext uri="{BB962C8B-B14F-4D97-AF65-F5344CB8AC3E}">
        <p14:creationId xmlns:p14="http://schemas.microsoft.com/office/powerpoint/2010/main" val="1137760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pic>
        <p:nvPicPr>
          <p:cNvPr id="2" name="Picture 2" descr="How to Respond to Thank You (In All Kind of Situations)">
            <a:extLst>
              <a:ext uri="{FF2B5EF4-FFF2-40B4-BE49-F238E27FC236}">
                <a16:creationId xmlns:a16="http://schemas.microsoft.com/office/drawing/2014/main" id="{81234FB2-EBCF-503C-7A79-6419BB8EAB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0463" y="690391"/>
            <a:ext cx="8215827" cy="5477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105411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2222</TotalTime>
  <Words>2357</Words>
  <Application>Microsoft Office PowerPoint</Application>
  <PresentationFormat>Widescreen</PresentationFormat>
  <Paragraphs>72</Paragraphs>
  <Slides>10</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Arial</vt:lpstr>
      <vt:lpstr>Arial Black</vt:lpstr>
      <vt:lpstr>Arial Narrow</vt:lpstr>
      <vt:lpstr>Calibri</vt:lpstr>
      <vt:lpstr>Century Gothic</vt:lpstr>
      <vt:lpstr>Montserrat</vt:lpstr>
      <vt:lpstr>Symbol</vt:lpstr>
      <vt:lpstr>Times New Roman</vt:lpstr>
      <vt:lpstr>Wingdings 3</vt:lpstr>
      <vt:lpstr>Wisp</vt:lpstr>
      <vt:lpstr>LCBB5001 Entrepreneurship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LCBB5001 Entrepreneurship</dc:title>
  <dc:creator>MY Computer</dc:creator>
  <cp:lastModifiedBy>Aleksandar Petrov (2112978)</cp:lastModifiedBy>
  <cp:revision>3</cp:revision>
  <dcterms:created xsi:type="dcterms:W3CDTF">2023-03-14T08:09:16Z</dcterms:created>
  <dcterms:modified xsi:type="dcterms:W3CDTF">2023-03-24T20:46:58Z</dcterms:modified>
</cp:coreProperties>
</file>