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58" r:id="rId4"/>
  </p:sldMasterIdLst>
  <p:notesMasterIdLst>
    <p:notesMasterId r:id="rId49"/>
  </p:notesMasterIdLst>
  <p:handoutMasterIdLst>
    <p:handoutMasterId r:id="rId50"/>
  </p:handoutMasterIdLst>
  <p:sldIdLst>
    <p:sldId id="350" r:id="rId5"/>
    <p:sldId id="352" r:id="rId6"/>
    <p:sldId id="365" r:id="rId7"/>
    <p:sldId id="361" r:id="rId8"/>
    <p:sldId id="367" r:id="rId9"/>
    <p:sldId id="366" r:id="rId10"/>
    <p:sldId id="368" r:id="rId11"/>
    <p:sldId id="369" r:id="rId12"/>
    <p:sldId id="370" r:id="rId13"/>
    <p:sldId id="373" r:id="rId14"/>
    <p:sldId id="371" r:id="rId15"/>
    <p:sldId id="372" r:id="rId16"/>
    <p:sldId id="374" r:id="rId17"/>
    <p:sldId id="375" r:id="rId18"/>
    <p:sldId id="376" r:id="rId19"/>
    <p:sldId id="378" r:id="rId20"/>
    <p:sldId id="377" r:id="rId21"/>
    <p:sldId id="379" r:id="rId22"/>
    <p:sldId id="380" r:id="rId23"/>
    <p:sldId id="381" r:id="rId24"/>
    <p:sldId id="382" r:id="rId25"/>
    <p:sldId id="383" r:id="rId26"/>
    <p:sldId id="384" r:id="rId27"/>
    <p:sldId id="385" r:id="rId28"/>
    <p:sldId id="386" r:id="rId29"/>
    <p:sldId id="387" r:id="rId30"/>
    <p:sldId id="388" r:id="rId31"/>
    <p:sldId id="390" r:id="rId32"/>
    <p:sldId id="389" r:id="rId33"/>
    <p:sldId id="391" r:id="rId34"/>
    <p:sldId id="392" r:id="rId35"/>
    <p:sldId id="394" r:id="rId36"/>
    <p:sldId id="393" r:id="rId37"/>
    <p:sldId id="395" r:id="rId38"/>
    <p:sldId id="396" r:id="rId39"/>
    <p:sldId id="397" r:id="rId40"/>
    <p:sldId id="398" r:id="rId41"/>
    <p:sldId id="399" r:id="rId42"/>
    <p:sldId id="400" r:id="rId43"/>
    <p:sldId id="401" r:id="rId44"/>
    <p:sldId id="402" r:id="rId45"/>
    <p:sldId id="403" r:id="rId46"/>
    <p:sldId id="404" r:id="rId47"/>
    <p:sldId id="405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5226" autoAdjust="0"/>
  </p:normalViewPr>
  <p:slideViewPr>
    <p:cSldViewPr snapToGrid="0">
      <p:cViewPr varScale="1">
        <p:scale>
          <a:sx n="107" d="100"/>
          <a:sy n="107" d="100"/>
        </p:scale>
        <p:origin x="612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 showGuides="1">
      <p:cViewPr varScale="1">
        <p:scale>
          <a:sx n="60" d="100"/>
          <a:sy n="60" d="100"/>
        </p:scale>
        <p:origin x="3187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handoutMaster" Target="handoutMasters/handoutMaster1.xml"/><Relationship Id="rId55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8" Type="http://schemas.openxmlformats.org/officeDocument/2006/relationships/slide" Target="slides/slide4.xml"/><Relationship Id="rId51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8F7CF7-E336-423D-BD2B-63BCC625D320}" type="doc">
      <dgm:prSet loTypeId="urn:microsoft.com/office/officeart/2005/8/layout/default#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784C18F-32E2-4F5B-B042-0298C9C9C2DD}">
      <dgm:prSet custT="1"/>
      <dgm:spPr/>
      <dgm:t>
        <a:bodyPr/>
        <a:lstStyle/>
        <a:p>
          <a:pPr rtl="0"/>
          <a:r>
            <a:rPr lang="en-US" sz="1800" b="1" dirty="0"/>
            <a:t>Age</a:t>
          </a:r>
        </a:p>
      </dgm:t>
    </dgm:pt>
    <dgm:pt modelId="{391A3914-647D-4093-950E-10101FF990E3}" type="parTrans" cxnId="{FC8EF1B6-8AC7-4C42-9BE9-445D3A30970F}">
      <dgm:prSet/>
      <dgm:spPr/>
      <dgm:t>
        <a:bodyPr/>
        <a:lstStyle/>
        <a:p>
          <a:endParaRPr lang="en-US" sz="2800" b="1"/>
        </a:p>
      </dgm:t>
    </dgm:pt>
    <dgm:pt modelId="{FA88DDC3-123F-4C9B-9948-44F4236525B2}" type="sibTrans" cxnId="{FC8EF1B6-8AC7-4C42-9BE9-445D3A30970F}">
      <dgm:prSet/>
      <dgm:spPr/>
      <dgm:t>
        <a:bodyPr/>
        <a:lstStyle/>
        <a:p>
          <a:endParaRPr lang="en-US" sz="2800" b="1"/>
        </a:p>
      </dgm:t>
    </dgm:pt>
    <dgm:pt modelId="{BC96357F-305A-4F43-A601-FF1730241C42}">
      <dgm:prSet custT="1"/>
      <dgm:spPr/>
      <dgm:t>
        <a:bodyPr/>
        <a:lstStyle/>
        <a:p>
          <a:pPr rtl="0"/>
          <a:r>
            <a:rPr lang="en-US" sz="1800" b="1" dirty="0"/>
            <a:t>Gender</a:t>
          </a:r>
        </a:p>
      </dgm:t>
    </dgm:pt>
    <dgm:pt modelId="{3297BE77-F54A-4DA3-B947-A018A337D1AF}" type="parTrans" cxnId="{978E2386-BA63-4F11-9197-CE63495200D9}">
      <dgm:prSet/>
      <dgm:spPr/>
      <dgm:t>
        <a:bodyPr/>
        <a:lstStyle/>
        <a:p>
          <a:endParaRPr lang="en-US" sz="2800" b="1"/>
        </a:p>
      </dgm:t>
    </dgm:pt>
    <dgm:pt modelId="{1E8BBCC3-733C-47BD-AD34-2CDCDD03F583}" type="sibTrans" cxnId="{978E2386-BA63-4F11-9197-CE63495200D9}">
      <dgm:prSet/>
      <dgm:spPr/>
      <dgm:t>
        <a:bodyPr/>
        <a:lstStyle/>
        <a:p>
          <a:endParaRPr lang="en-US" sz="2800" b="1"/>
        </a:p>
      </dgm:t>
    </dgm:pt>
    <dgm:pt modelId="{3A2957AB-9B91-4690-9CE2-F315C4B1C7A2}">
      <dgm:prSet custT="1"/>
      <dgm:spPr/>
      <dgm:t>
        <a:bodyPr/>
        <a:lstStyle/>
        <a:p>
          <a:pPr rtl="0"/>
          <a:r>
            <a:rPr lang="en-US" sz="1800" b="1" dirty="0"/>
            <a:t>Family Size</a:t>
          </a:r>
        </a:p>
      </dgm:t>
    </dgm:pt>
    <dgm:pt modelId="{607F986B-5F79-46C2-890A-FD1D82D42CE5}" type="parTrans" cxnId="{99FC2C16-C4A8-4F69-87B2-3E8EFC117D10}">
      <dgm:prSet/>
      <dgm:spPr/>
      <dgm:t>
        <a:bodyPr/>
        <a:lstStyle/>
        <a:p>
          <a:endParaRPr lang="en-US" sz="2800" b="1"/>
        </a:p>
      </dgm:t>
    </dgm:pt>
    <dgm:pt modelId="{1A59FAA1-E966-466C-8DE7-3E5EB056F039}" type="sibTrans" cxnId="{99FC2C16-C4A8-4F69-87B2-3E8EFC117D10}">
      <dgm:prSet/>
      <dgm:spPr/>
      <dgm:t>
        <a:bodyPr/>
        <a:lstStyle/>
        <a:p>
          <a:endParaRPr lang="en-US" sz="2800" b="1"/>
        </a:p>
      </dgm:t>
    </dgm:pt>
    <dgm:pt modelId="{8F5A4B18-55EB-41A6-BC38-85D8987A9F27}">
      <dgm:prSet custT="1"/>
      <dgm:spPr/>
      <dgm:t>
        <a:bodyPr/>
        <a:lstStyle/>
        <a:p>
          <a:pPr rtl="0"/>
          <a:r>
            <a:rPr lang="en-US" sz="1800" b="1" dirty="0"/>
            <a:t>Family Life Cycle</a:t>
          </a:r>
        </a:p>
      </dgm:t>
    </dgm:pt>
    <dgm:pt modelId="{4CE49C65-B7FE-4F82-A67F-6CE95B901313}" type="parTrans" cxnId="{16CC500C-BD96-447B-93EB-03A04F8A2A04}">
      <dgm:prSet/>
      <dgm:spPr/>
      <dgm:t>
        <a:bodyPr/>
        <a:lstStyle/>
        <a:p>
          <a:endParaRPr lang="en-US" sz="2800" b="1"/>
        </a:p>
      </dgm:t>
    </dgm:pt>
    <dgm:pt modelId="{7E52AE74-37DF-408A-AC00-10458112C814}" type="sibTrans" cxnId="{16CC500C-BD96-447B-93EB-03A04F8A2A04}">
      <dgm:prSet/>
      <dgm:spPr/>
      <dgm:t>
        <a:bodyPr/>
        <a:lstStyle/>
        <a:p>
          <a:endParaRPr lang="en-US" sz="2800" b="1"/>
        </a:p>
      </dgm:t>
    </dgm:pt>
    <dgm:pt modelId="{24002E76-2553-4959-AC73-8D42D8495F97}">
      <dgm:prSet custT="1"/>
      <dgm:spPr/>
      <dgm:t>
        <a:bodyPr/>
        <a:lstStyle/>
        <a:p>
          <a:pPr rtl="0"/>
          <a:r>
            <a:rPr lang="en-US" sz="1800" b="1" dirty="0"/>
            <a:t>Income</a:t>
          </a:r>
        </a:p>
      </dgm:t>
    </dgm:pt>
    <dgm:pt modelId="{51FA3C00-60F3-4FA2-9F2B-DD23EA3D0297}" type="parTrans" cxnId="{78206F7B-CFBA-4C80-B058-8B9243B25A68}">
      <dgm:prSet/>
      <dgm:spPr/>
      <dgm:t>
        <a:bodyPr/>
        <a:lstStyle/>
        <a:p>
          <a:endParaRPr lang="en-US" sz="2800" b="1"/>
        </a:p>
      </dgm:t>
    </dgm:pt>
    <dgm:pt modelId="{C51FAB6A-354F-43B0-B106-15FF126CF3F8}" type="sibTrans" cxnId="{78206F7B-CFBA-4C80-B058-8B9243B25A68}">
      <dgm:prSet/>
      <dgm:spPr/>
      <dgm:t>
        <a:bodyPr/>
        <a:lstStyle/>
        <a:p>
          <a:endParaRPr lang="en-US" sz="2800" b="1"/>
        </a:p>
      </dgm:t>
    </dgm:pt>
    <dgm:pt modelId="{8BCBA539-CE4F-4384-B82A-015E020BEF3B}">
      <dgm:prSet custT="1"/>
      <dgm:spPr/>
      <dgm:t>
        <a:bodyPr/>
        <a:lstStyle/>
        <a:p>
          <a:pPr rtl="0"/>
          <a:r>
            <a:rPr lang="en-US" sz="1800" b="1" dirty="0"/>
            <a:t>Occupation</a:t>
          </a:r>
        </a:p>
      </dgm:t>
    </dgm:pt>
    <dgm:pt modelId="{929FB328-6766-4206-BF22-6715EC0CF797}" type="parTrans" cxnId="{EC4AF3BE-363D-4A5D-8307-CC4747B7DD60}">
      <dgm:prSet/>
      <dgm:spPr/>
      <dgm:t>
        <a:bodyPr/>
        <a:lstStyle/>
        <a:p>
          <a:endParaRPr lang="en-US" sz="2800" b="1"/>
        </a:p>
      </dgm:t>
    </dgm:pt>
    <dgm:pt modelId="{097C8E89-6675-4FF2-AFDE-37DB621D5338}" type="sibTrans" cxnId="{EC4AF3BE-363D-4A5D-8307-CC4747B7DD60}">
      <dgm:prSet/>
      <dgm:spPr/>
      <dgm:t>
        <a:bodyPr/>
        <a:lstStyle/>
        <a:p>
          <a:endParaRPr lang="en-US" sz="2800" b="1"/>
        </a:p>
      </dgm:t>
    </dgm:pt>
    <dgm:pt modelId="{13A03C9E-DA20-4696-A795-890B18FF5C29}">
      <dgm:prSet custT="1"/>
      <dgm:spPr/>
      <dgm:t>
        <a:bodyPr/>
        <a:lstStyle/>
        <a:p>
          <a:pPr rtl="0"/>
          <a:r>
            <a:rPr lang="en-US" sz="1800" b="1" dirty="0"/>
            <a:t>Education</a:t>
          </a:r>
        </a:p>
      </dgm:t>
    </dgm:pt>
    <dgm:pt modelId="{4FF80882-DDBB-4EFC-9998-4366110D3D53}" type="parTrans" cxnId="{EC8C9376-379F-444B-BD5C-44D7841F7DDE}">
      <dgm:prSet/>
      <dgm:spPr/>
      <dgm:t>
        <a:bodyPr/>
        <a:lstStyle/>
        <a:p>
          <a:endParaRPr lang="en-US" sz="2800" b="1"/>
        </a:p>
      </dgm:t>
    </dgm:pt>
    <dgm:pt modelId="{A506E0EE-3B46-478B-85F7-C05613D40C9E}" type="sibTrans" cxnId="{EC8C9376-379F-444B-BD5C-44D7841F7DDE}">
      <dgm:prSet/>
      <dgm:spPr/>
      <dgm:t>
        <a:bodyPr/>
        <a:lstStyle/>
        <a:p>
          <a:endParaRPr lang="en-US" sz="2800" b="1"/>
        </a:p>
      </dgm:t>
    </dgm:pt>
    <dgm:pt modelId="{43BBB3A7-B827-4CB2-82D3-49C850560B78}">
      <dgm:prSet custT="1"/>
      <dgm:spPr/>
      <dgm:t>
        <a:bodyPr/>
        <a:lstStyle/>
        <a:p>
          <a:pPr rtl="0"/>
          <a:r>
            <a:rPr lang="en-US" sz="1800" b="1" dirty="0"/>
            <a:t>Religion</a:t>
          </a:r>
        </a:p>
      </dgm:t>
    </dgm:pt>
    <dgm:pt modelId="{08065EB0-A255-41B8-9820-89A7FC78BE9F}" type="parTrans" cxnId="{424BDD16-BECE-4043-99D0-867192B0AF59}">
      <dgm:prSet/>
      <dgm:spPr/>
      <dgm:t>
        <a:bodyPr/>
        <a:lstStyle/>
        <a:p>
          <a:endParaRPr lang="en-US" sz="2800" b="1"/>
        </a:p>
      </dgm:t>
    </dgm:pt>
    <dgm:pt modelId="{272B5E9A-1937-4EB9-8C29-3C835C774134}" type="sibTrans" cxnId="{424BDD16-BECE-4043-99D0-867192B0AF59}">
      <dgm:prSet/>
      <dgm:spPr/>
      <dgm:t>
        <a:bodyPr/>
        <a:lstStyle/>
        <a:p>
          <a:endParaRPr lang="en-US" sz="2800" b="1"/>
        </a:p>
      </dgm:t>
    </dgm:pt>
    <dgm:pt modelId="{17326615-687F-48BF-8D9A-C8B40E1CCDE6}">
      <dgm:prSet custT="1"/>
      <dgm:spPr/>
      <dgm:t>
        <a:bodyPr/>
        <a:lstStyle/>
        <a:p>
          <a:pPr rtl="0"/>
          <a:r>
            <a:rPr lang="en-US" sz="1800" b="1" dirty="0"/>
            <a:t>Race</a:t>
          </a:r>
        </a:p>
      </dgm:t>
    </dgm:pt>
    <dgm:pt modelId="{D6523FFF-5B69-4D53-BB1F-52508A534261}" type="parTrans" cxnId="{AE07ADB1-798E-48C3-88A1-B4B7691E882B}">
      <dgm:prSet/>
      <dgm:spPr/>
      <dgm:t>
        <a:bodyPr/>
        <a:lstStyle/>
        <a:p>
          <a:endParaRPr lang="en-US" sz="2800" b="1"/>
        </a:p>
      </dgm:t>
    </dgm:pt>
    <dgm:pt modelId="{F3A31327-6974-4092-A243-03481BF6DE7D}" type="sibTrans" cxnId="{AE07ADB1-798E-48C3-88A1-B4B7691E882B}">
      <dgm:prSet/>
      <dgm:spPr/>
      <dgm:t>
        <a:bodyPr/>
        <a:lstStyle/>
        <a:p>
          <a:endParaRPr lang="en-US" sz="2800" b="1"/>
        </a:p>
      </dgm:t>
    </dgm:pt>
    <dgm:pt modelId="{F4BD73A6-7F1E-4B55-A4C3-6E6BE96B3F39}">
      <dgm:prSet custT="1"/>
      <dgm:spPr/>
      <dgm:t>
        <a:bodyPr/>
        <a:lstStyle/>
        <a:p>
          <a:pPr rtl="0"/>
          <a:r>
            <a:rPr lang="en-US" sz="1800" b="1" dirty="0"/>
            <a:t>Generation</a:t>
          </a:r>
        </a:p>
      </dgm:t>
    </dgm:pt>
    <dgm:pt modelId="{55CF7DFD-B0FB-4EE0-8DC6-8995B7510B49}" type="parTrans" cxnId="{CAD1FFB0-1345-49A1-A944-0B87838A7681}">
      <dgm:prSet/>
      <dgm:spPr/>
      <dgm:t>
        <a:bodyPr/>
        <a:lstStyle/>
        <a:p>
          <a:endParaRPr lang="en-US" sz="2800" b="1"/>
        </a:p>
      </dgm:t>
    </dgm:pt>
    <dgm:pt modelId="{5B7258D2-FDD0-416C-BC55-68D3F59CC631}" type="sibTrans" cxnId="{CAD1FFB0-1345-49A1-A944-0B87838A7681}">
      <dgm:prSet/>
      <dgm:spPr/>
      <dgm:t>
        <a:bodyPr/>
        <a:lstStyle/>
        <a:p>
          <a:endParaRPr lang="en-US" sz="2800" b="1"/>
        </a:p>
      </dgm:t>
    </dgm:pt>
    <dgm:pt modelId="{359129C5-72DF-488E-BBED-E75246EF0DBD}">
      <dgm:prSet custT="1"/>
      <dgm:spPr/>
      <dgm:t>
        <a:bodyPr/>
        <a:lstStyle/>
        <a:p>
          <a:pPr rtl="0"/>
          <a:r>
            <a:rPr lang="en-US" sz="1800" b="1" dirty="0"/>
            <a:t>Nationality</a:t>
          </a:r>
        </a:p>
      </dgm:t>
    </dgm:pt>
    <dgm:pt modelId="{B0DBD75E-EA5B-4831-A722-771982DF1F50}" type="parTrans" cxnId="{6C9BBAA0-0AA2-45B1-A3D2-84FBE77C6725}">
      <dgm:prSet/>
      <dgm:spPr/>
      <dgm:t>
        <a:bodyPr/>
        <a:lstStyle/>
        <a:p>
          <a:endParaRPr lang="en-US" sz="2800" b="1"/>
        </a:p>
      </dgm:t>
    </dgm:pt>
    <dgm:pt modelId="{6F547EB8-093C-44AA-B848-B139DBAEC209}" type="sibTrans" cxnId="{6C9BBAA0-0AA2-45B1-A3D2-84FBE77C6725}">
      <dgm:prSet/>
      <dgm:spPr/>
      <dgm:t>
        <a:bodyPr/>
        <a:lstStyle/>
        <a:p>
          <a:endParaRPr lang="en-US" sz="2800" b="1"/>
        </a:p>
      </dgm:t>
    </dgm:pt>
    <dgm:pt modelId="{440A0BEC-2D4D-4CA7-9F84-966BBA4CA71A}" type="pres">
      <dgm:prSet presAssocID="{828F7CF7-E336-423D-BD2B-63BCC625D320}" presName="diagram" presStyleCnt="0">
        <dgm:presLayoutVars>
          <dgm:dir/>
          <dgm:resizeHandles val="exact"/>
        </dgm:presLayoutVars>
      </dgm:prSet>
      <dgm:spPr/>
    </dgm:pt>
    <dgm:pt modelId="{8A226D56-6DD3-4E37-B9B0-FA3720A22493}" type="pres">
      <dgm:prSet presAssocID="{A784C18F-32E2-4F5B-B042-0298C9C9C2DD}" presName="node" presStyleLbl="node1" presStyleIdx="0" presStyleCnt="11">
        <dgm:presLayoutVars>
          <dgm:bulletEnabled val="1"/>
        </dgm:presLayoutVars>
      </dgm:prSet>
      <dgm:spPr/>
    </dgm:pt>
    <dgm:pt modelId="{7C9E66FD-A0DC-4A36-B853-234E9C8AB15E}" type="pres">
      <dgm:prSet presAssocID="{FA88DDC3-123F-4C9B-9948-44F4236525B2}" presName="sibTrans" presStyleCnt="0"/>
      <dgm:spPr/>
    </dgm:pt>
    <dgm:pt modelId="{240A8C5B-D002-481A-A932-256C4A5CE900}" type="pres">
      <dgm:prSet presAssocID="{BC96357F-305A-4F43-A601-FF1730241C42}" presName="node" presStyleLbl="node1" presStyleIdx="1" presStyleCnt="11">
        <dgm:presLayoutVars>
          <dgm:bulletEnabled val="1"/>
        </dgm:presLayoutVars>
      </dgm:prSet>
      <dgm:spPr/>
    </dgm:pt>
    <dgm:pt modelId="{DB16C75F-98BE-4EFA-98D1-847F6885AB2D}" type="pres">
      <dgm:prSet presAssocID="{1E8BBCC3-733C-47BD-AD34-2CDCDD03F583}" presName="sibTrans" presStyleCnt="0"/>
      <dgm:spPr/>
    </dgm:pt>
    <dgm:pt modelId="{79B4E462-FE0C-48D4-9ECC-88BF7857DEE6}" type="pres">
      <dgm:prSet presAssocID="{3A2957AB-9B91-4690-9CE2-F315C4B1C7A2}" presName="node" presStyleLbl="node1" presStyleIdx="2" presStyleCnt="11">
        <dgm:presLayoutVars>
          <dgm:bulletEnabled val="1"/>
        </dgm:presLayoutVars>
      </dgm:prSet>
      <dgm:spPr/>
    </dgm:pt>
    <dgm:pt modelId="{155AB933-8691-44D0-83DF-8231F369C97D}" type="pres">
      <dgm:prSet presAssocID="{1A59FAA1-E966-466C-8DE7-3E5EB056F039}" presName="sibTrans" presStyleCnt="0"/>
      <dgm:spPr/>
    </dgm:pt>
    <dgm:pt modelId="{AF427F78-D746-4EC9-B3F1-E8B6B4FC8C28}" type="pres">
      <dgm:prSet presAssocID="{8F5A4B18-55EB-41A6-BC38-85D8987A9F27}" presName="node" presStyleLbl="node1" presStyleIdx="3" presStyleCnt="11">
        <dgm:presLayoutVars>
          <dgm:bulletEnabled val="1"/>
        </dgm:presLayoutVars>
      </dgm:prSet>
      <dgm:spPr/>
    </dgm:pt>
    <dgm:pt modelId="{3A2341C4-0DE6-4AF0-9C5B-4676D225F26D}" type="pres">
      <dgm:prSet presAssocID="{7E52AE74-37DF-408A-AC00-10458112C814}" presName="sibTrans" presStyleCnt="0"/>
      <dgm:spPr/>
    </dgm:pt>
    <dgm:pt modelId="{2CC79A64-7A24-4A0A-83C2-1CA8F35A803B}" type="pres">
      <dgm:prSet presAssocID="{24002E76-2553-4959-AC73-8D42D8495F97}" presName="node" presStyleLbl="node1" presStyleIdx="4" presStyleCnt="11">
        <dgm:presLayoutVars>
          <dgm:bulletEnabled val="1"/>
        </dgm:presLayoutVars>
      </dgm:prSet>
      <dgm:spPr/>
    </dgm:pt>
    <dgm:pt modelId="{DBC26896-8193-403C-B91B-D34B99A5E64D}" type="pres">
      <dgm:prSet presAssocID="{C51FAB6A-354F-43B0-B106-15FF126CF3F8}" presName="sibTrans" presStyleCnt="0"/>
      <dgm:spPr/>
    </dgm:pt>
    <dgm:pt modelId="{5A1027CA-2600-491A-87AB-6B11F46B99B7}" type="pres">
      <dgm:prSet presAssocID="{8BCBA539-CE4F-4384-B82A-015E020BEF3B}" presName="node" presStyleLbl="node1" presStyleIdx="5" presStyleCnt="11">
        <dgm:presLayoutVars>
          <dgm:bulletEnabled val="1"/>
        </dgm:presLayoutVars>
      </dgm:prSet>
      <dgm:spPr/>
    </dgm:pt>
    <dgm:pt modelId="{0527EE1F-0EAE-4728-8359-E51E2D3A03FA}" type="pres">
      <dgm:prSet presAssocID="{097C8E89-6675-4FF2-AFDE-37DB621D5338}" presName="sibTrans" presStyleCnt="0"/>
      <dgm:spPr/>
    </dgm:pt>
    <dgm:pt modelId="{EA945155-692F-48E0-AD14-1720F776CE7E}" type="pres">
      <dgm:prSet presAssocID="{13A03C9E-DA20-4696-A795-890B18FF5C29}" presName="node" presStyleLbl="node1" presStyleIdx="6" presStyleCnt="11">
        <dgm:presLayoutVars>
          <dgm:bulletEnabled val="1"/>
        </dgm:presLayoutVars>
      </dgm:prSet>
      <dgm:spPr/>
    </dgm:pt>
    <dgm:pt modelId="{81210846-E068-4898-AC3C-2F65D7565689}" type="pres">
      <dgm:prSet presAssocID="{A506E0EE-3B46-478B-85F7-C05613D40C9E}" presName="sibTrans" presStyleCnt="0"/>
      <dgm:spPr/>
    </dgm:pt>
    <dgm:pt modelId="{CCE203FE-766A-48CD-BF80-0A799330CB36}" type="pres">
      <dgm:prSet presAssocID="{43BBB3A7-B827-4CB2-82D3-49C850560B78}" presName="node" presStyleLbl="node1" presStyleIdx="7" presStyleCnt="11">
        <dgm:presLayoutVars>
          <dgm:bulletEnabled val="1"/>
        </dgm:presLayoutVars>
      </dgm:prSet>
      <dgm:spPr/>
    </dgm:pt>
    <dgm:pt modelId="{852D5411-B4D0-41EE-9328-CBF92166D55B}" type="pres">
      <dgm:prSet presAssocID="{272B5E9A-1937-4EB9-8C29-3C835C774134}" presName="sibTrans" presStyleCnt="0"/>
      <dgm:spPr/>
    </dgm:pt>
    <dgm:pt modelId="{1CF6FD96-103D-4DEB-8961-7DE8CCD07799}" type="pres">
      <dgm:prSet presAssocID="{17326615-687F-48BF-8D9A-C8B40E1CCDE6}" presName="node" presStyleLbl="node1" presStyleIdx="8" presStyleCnt="11">
        <dgm:presLayoutVars>
          <dgm:bulletEnabled val="1"/>
        </dgm:presLayoutVars>
      </dgm:prSet>
      <dgm:spPr/>
    </dgm:pt>
    <dgm:pt modelId="{401849E0-93C9-4505-82B5-A7064E78DC46}" type="pres">
      <dgm:prSet presAssocID="{F3A31327-6974-4092-A243-03481BF6DE7D}" presName="sibTrans" presStyleCnt="0"/>
      <dgm:spPr/>
    </dgm:pt>
    <dgm:pt modelId="{C50BB8DA-C313-45B4-9BB2-4E1F88782C5A}" type="pres">
      <dgm:prSet presAssocID="{F4BD73A6-7F1E-4B55-A4C3-6E6BE96B3F39}" presName="node" presStyleLbl="node1" presStyleIdx="9" presStyleCnt="11">
        <dgm:presLayoutVars>
          <dgm:bulletEnabled val="1"/>
        </dgm:presLayoutVars>
      </dgm:prSet>
      <dgm:spPr/>
    </dgm:pt>
    <dgm:pt modelId="{97BBB853-25ED-441D-B333-883464B5A508}" type="pres">
      <dgm:prSet presAssocID="{5B7258D2-FDD0-416C-BC55-68D3F59CC631}" presName="sibTrans" presStyleCnt="0"/>
      <dgm:spPr/>
    </dgm:pt>
    <dgm:pt modelId="{AD31B689-D4A9-4C0D-AF9C-9128E4592F60}" type="pres">
      <dgm:prSet presAssocID="{359129C5-72DF-488E-BBED-E75246EF0DBD}" presName="node" presStyleLbl="node1" presStyleIdx="10" presStyleCnt="11">
        <dgm:presLayoutVars>
          <dgm:bulletEnabled val="1"/>
        </dgm:presLayoutVars>
      </dgm:prSet>
      <dgm:spPr/>
    </dgm:pt>
  </dgm:ptLst>
  <dgm:cxnLst>
    <dgm:cxn modelId="{16CC500C-BD96-447B-93EB-03A04F8A2A04}" srcId="{828F7CF7-E336-423D-BD2B-63BCC625D320}" destId="{8F5A4B18-55EB-41A6-BC38-85D8987A9F27}" srcOrd="3" destOrd="0" parTransId="{4CE49C65-B7FE-4F82-A67F-6CE95B901313}" sibTransId="{7E52AE74-37DF-408A-AC00-10458112C814}"/>
    <dgm:cxn modelId="{99FC2C16-C4A8-4F69-87B2-3E8EFC117D10}" srcId="{828F7CF7-E336-423D-BD2B-63BCC625D320}" destId="{3A2957AB-9B91-4690-9CE2-F315C4B1C7A2}" srcOrd="2" destOrd="0" parTransId="{607F986B-5F79-46C2-890A-FD1D82D42CE5}" sibTransId="{1A59FAA1-E966-466C-8DE7-3E5EB056F039}"/>
    <dgm:cxn modelId="{424BDD16-BECE-4043-99D0-867192B0AF59}" srcId="{828F7CF7-E336-423D-BD2B-63BCC625D320}" destId="{43BBB3A7-B827-4CB2-82D3-49C850560B78}" srcOrd="7" destOrd="0" parTransId="{08065EB0-A255-41B8-9820-89A7FC78BE9F}" sibTransId="{272B5E9A-1937-4EB9-8C29-3C835C774134}"/>
    <dgm:cxn modelId="{4E405723-AC55-4FB2-9A9B-B12A2A04CAA1}" type="presOf" srcId="{43BBB3A7-B827-4CB2-82D3-49C850560B78}" destId="{CCE203FE-766A-48CD-BF80-0A799330CB36}" srcOrd="0" destOrd="0" presId="urn:microsoft.com/office/officeart/2005/8/layout/default#1"/>
    <dgm:cxn modelId="{744C033A-28FA-4DBB-9585-012E3A9D07D0}" type="presOf" srcId="{3A2957AB-9B91-4690-9CE2-F315C4B1C7A2}" destId="{79B4E462-FE0C-48D4-9ECC-88BF7857DEE6}" srcOrd="0" destOrd="0" presId="urn:microsoft.com/office/officeart/2005/8/layout/default#1"/>
    <dgm:cxn modelId="{9CA4AB5B-9569-4675-9927-EAB37D365203}" type="presOf" srcId="{8F5A4B18-55EB-41A6-BC38-85D8987A9F27}" destId="{AF427F78-D746-4EC9-B3F1-E8B6B4FC8C28}" srcOrd="0" destOrd="0" presId="urn:microsoft.com/office/officeart/2005/8/layout/default#1"/>
    <dgm:cxn modelId="{412E5044-391F-4DD0-AC4C-EB2BB0B4FBD0}" type="presOf" srcId="{17326615-687F-48BF-8D9A-C8B40E1CCDE6}" destId="{1CF6FD96-103D-4DEB-8961-7DE8CCD07799}" srcOrd="0" destOrd="0" presId="urn:microsoft.com/office/officeart/2005/8/layout/default#1"/>
    <dgm:cxn modelId="{6A503C68-A404-49E0-AFD6-2D4EF50E7E8F}" type="presOf" srcId="{A784C18F-32E2-4F5B-B042-0298C9C9C2DD}" destId="{8A226D56-6DD3-4E37-B9B0-FA3720A22493}" srcOrd="0" destOrd="0" presId="urn:microsoft.com/office/officeart/2005/8/layout/default#1"/>
    <dgm:cxn modelId="{294B7D74-2535-40B5-A9F7-5B845E06C3F5}" type="presOf" srcId="{828F7CF7-E336-423D-BD2B-63BCC625D320}" destId="{440A0BEC-2D4D-4CA7-9F84-966BBA4CA71A}" srcOrd="0" destOrd="0" presId="urn:microsoft.com/office/officeart/2005/8/layout/default#1"/>
    <dgm:cxn modelId="{EC8C9376-379F-444B-BD5C-44D7841F7DDE}" srcId="{828F7CF7-E336-423D-BD2B-63BCC625D320}" destId="{13A03C9E-DA20-4696-A795-890B18FF5C29}" srcOrd="6" destOrd="0" parTransId="{4FF80882-DDBB-4EFC-9998-4366110D3D53}" sibTransId="{A506E0EE-3B46-478B-85F7-C05613D40C9E}"/>
    <dgm:cxn modelId="{52876857-1479-47F4-9F69-9ECF6B4516A2}" type="presOf" srcId="{24002E76-2553-4959-AC73-8D42D8495F97}" destId="{2CC79A64-7A24-4A0A-83C2-1CA8F35A803B}" srcOrd="0" destOrd="0" presId="urn:microsoft.com/office/officeart/2005/8/layout/default#1"/>
    <dgm:cxn modelId="{46F5A477-434A-4674-939E-1271FC3718A5}" type="presOf" srcId="{F4BD73A6-7F1E-4B55-A4C3-6E6BE96B3F39}" destId="{C50BB8DA-C313-45B4-9BB2-4E1F88782C5A}" srcOrd="0" destOrd="0" presId="urn:microsoft.com/office/officeart/2005/8/layout/default#1"/>
    <dgm:cxn modelId="{78206F7B-CFBA-4C80-B058-8B9243B25A68}" srcId="{828F7CF7-E336-423D-BD2B-63BCC625D320}" destId="{24002E76-2553-4959-AC73-8D42D8495F97}" srcOrd="4" destOrd="0" parTransId="{51FA3C00-60F3-4FA2-9F2B-DD23EA3D0297}" sibTransId="{C51FAB6A-354F-43B0-B106-15FF126CF3F8}"/>
    <dgm:cxn modelId="{978E2386-BA63-4F11-9197-CE63495200D9}" srcId="{828F7CF7-E336-423D-BD2B-63BCC625D320}" destId="{BC96357F-305A-4F43-A601-FF1730241C42}" srcOrd="1" destOrd="0" parTransId="{3297BE77-F54A-4DA3-B947-A018A337D1AF}" sibTransId="{1E8BBCC3-733C-47BD-AD34-2CDCDD03F583}"/>
    <dgm:cxn modelId="{B39E099E-17BC-4667-BF04-BE31F871C33C}" type="presOf" srcId="{8BCBA539-CE4F-4384-B82A-015E020BEF3B}" destId="{5A1027CA-2600-491A-87AB-6B11F46B99B7}" srcOrd="0" destOrd="0" presId="urn:microsoft.com/office/officeart/2005/8/layout/default#1"/>
    <dgm:cxn modelId="{6C9BBAA0-0AA2-45B1-A3D2-84FBE77C6725}" srcId="{828F7CF7-E336-423D-BD2B-63BCC625D320}" destId="{359129C5-72DF-488E-BBED-E75246EF0DBD}" srcOrd="10" destOrd="0" parTransId="{B0DBD75E-EA5B-4831-A722-771982DF1F50}" sibTransId="{6F547EB8-093C-44AA-B848-B139DBAEC209}"/>
    <dgm:cxn modelId="{CAD1FFB0-1345-49A1-A944-0B87838A7681}" srcId="{828F7CF7-E336-423D-BD2B-63BCC625D320}" destId="{F4BD73A6-7F1E-4B55-A4C3-6E6BE96B3F39}" srcOrd="9" destOrd="0" parTransId="{55CF7DFD-B0FB-4EE0-8DC6-8995B7510B49}" sibTransId="{5B7258D2-FDD0-416C-BC55-68D3F59CC631}"/>
    <dgm:cxn modelId="{AE07ADB1-798E-48C3-88A1-B4B7691E882B}" srcId="{828F7CF7-E336-423D-BD2B-63BCC625D320}" destId="{17326615-687F-48BF-8D9A-C8B40E1CCDE6}" srcOrd="8" destOrd="0" parTransId="{D6523FFF-5B69-4D53-BB1F-52508A534261}" sibTransId="{F3A31327-6974-4092-A243-03481BF6DE7D}"/>
    <dgm:cxn modelId="{FC8EF1B6-8AC7-4C42-9BE9-445D3A30970F}" srcId="{828F7CF7-E336-423D-BD2B-63BCC625D320}" destId="{A784C18F-32E2-4F5B-B042-0298C9C9C2DD}" srcOrd="0" destOrd="0" parTransId="{391A3914-647D-4093-950E-10101FF990E3}" sibTransId="{FA88DDC3-123F-4C9B-9948-44F4236525B2}"/>
    <dgm:cxn modelId="{B91B5AB7-9A04-4F47-909E-A1FDDE4D96E5}" type="presOf" srcId="{BC96357F-305A-4F43-A601-FF1730241C42}" destId="{240A8C5B-D002-481A-A932-256C4A5CE900}" srcOrd="0" destOrd="0" presId="urn:microsoft.com/office/officeart/2005/8/layout/default#1"/>
    <dgm:cxn modelId="{EC4AF3BE-363D-4A5D-8307-CC4747B7DD60}" srcId="{828F7CF7-E336-423D-BD2B-63BCC625D320}" destId="{8BCBA539-CE4F-4384-B82A-015E020BEF3B}" srcOrd="5" destOrd="0" parTransId="{929FB328-6766-4206-BF22-6715EC0CF797}" sibTransId="{097C8E89-6675-4FF2-AFDE-37DB621D5338}"/>
    <dgm:cxn modelId="{A8ACEBD8-E321-46DE-B938-E04A837460E1}" type="presOf" srcId="{359129C5-72DF-488E-BBED-E75246EF0DBD}" destId="{AD31B689-D4A9-4C0D-AF9C-9128E4592F60}" srcOrd="0" destOrd="0" presId="urn:microsoft.com/office/officeart/2005/8/layout/default#1"/>
    <dgm:cxn modelId="{3B51A3E8-C19A-43F0-9868-8BD1825CAA95}" type="presOf" srcId="{13A03C9E-DA20-4696-A795-890B18FF5C29}" destId="{EA945155-692F-48E0-AD14-1720F776CE7E}" srcOrd="0" destOrd="0" presId="urn:microsoft.com/office/officeart/2005/8/layout/default#1"/>
    <dgm:cxn modelId="{50ED261A-8FDB-4D38-A538-59FAEE22C5A5}" type="presParOf" srcId="{440A0BEC-2D4D-4CA7-9F84-966BBA4CA71A}" destId="{8A226D56-6DD3-4E37-B9B0-FA3720A22493}" srcOrd="0" destOrd="0" presId="urn:microsoft.com/office/officeart/2005/8/layout/default#1"/>
    <dgm:cxn modelId="{A0927A99-F2B8-4D50-B5BE-D627201E97C9}" type="presParOf" srcId="{440A0BEC-2D4D-4CA7-9F84-966BBA4CA71A}" destId="{7C9E66FD-A0DC-4A36-B853-234E9C8AB15E}" srcOrd="1" destOrd="0" presId="urn:microsoft.com/office/officeart/2005/8/layout/default#1"/>
    <dgm:cxn modelId="{C12519F0-C33E-4AB1-8D1A-C061BFE10493}" type="presParOf" srcId="{440A0BEC-2D4D-4CA7-9F84-966BBA4CA71A}" destId="{240A8C5B-D002-481A-A932-256C4A5CE900}" srcOrd="2" destOrd="0" presId="urn:microsoft.com/office/officeart/2005/8/layout/default#1"/>
    <dgm:cxn modelId="{4E7CA876-1F48-4550-ABA8-7E547B980EB2}" type="presParOf" srcId="{440A0BEC-2D4D-4CA7-9F84-966BBA4CA71A}" destId="{DB16C75F-98BE-4EFA-98D1-847F6885AB2D}" srcOrd="3" destOrd="0" presId="urn:microsoft.com/office/officeart/2005/8/layout/default#1"/>
    <dgm:cxn modelId="{0D9A8048-8475-4AC9-AD47-0678A0D7A2F0}" type="presParOf" srcId="{440A0BEC-2D4D-4CA7-9F84-966BBA4CA71A}" destId="{79B4E462-FE0C-48D4-9ECC-88BF7857DEE6}" srcOrd="4" destOrd="0" presId="urn:microsoft.com/office/officeart/2005/8/layout/default#1"/>
    <dgm:cxn modelId="{B2AB0DF4-600C-4DB9-8662-A7F15F7DF6D2}" type="presParOf" srcId="{440A0BEC-2D4D-4CA7-9F84-966BBA4CA71A}" destId="{155AB933-8691-44D0-83DF-8231F369C97D}" srcOrd="5" destOrd="0" presId="urn:microsoft.com/office/officeart/2005/8/layout/default#1"/>
    <dgm:cxn modelId="{ECC65C50-345A-4C4B-83F8-3450115DE2E3}" type="presParOf" srcId="{440A0BEC-2D4D-4CA7-9F84-966BBA4CA71A}" destId="{AF427F78-D746-4EC9-B3F1-E8B6B4FC8C28}" srcOrd="6" destOrd="0" presId="urn:microsoft.com/office/officeart/2005/8/layout/default#1"/>
    <dgm:cxn modelId="{376386D0-ADE0-422F-8978-EFF2C64FAB54}" type="presParOf" srcId="{440A0BEC-2D4D-4CA7-9F84-966BBA4CA71A}" destId="{3A2341C4-0DE6-4AF0-9C5B-4676D225F26D}" srcOrd="7" destOrd="0" presId="urn:microsoft.com/office/officeart/2005/8/layout/default#1"/>
    <dgm:cxn modelId="{19A9540E-E6C8-4F8B-98D2-F470634E2055}" type="presParOf" srcId="{440A0BEC-2D4D-4CA7-9F84-966BBA4CA71A}" destId="{2CC79A64-7A24-4A0A-83C2-1CA8F35A803B}" srcOrd="8" destOrd="0" presId="urn:microsoft.com/office/officeart/2005/8/layout/default#1"/>
    <dgm:cxn modelId="{450E3D1A-11A9-43E3-8BC3-26AFDB01E7FA}" type="presParOf" srcId="{440A0BEC-2D4D-4CA7-9F84-966BBA4CA71A}" destId="{DBC26896-8193-403C-B91B-D34B99A5E64D}" srcOrd="9" destOrd="0" presId="urn:microsoft.com/office/officeart/2005/8/layout/default#1"/>
    <dgm:cxn modelId="{7478FE73-7CB8-42C5-8A60-8AE030BF8AA7}" type="presParOf" srcId="{440A0BEC-2D4D-4CA7-9F84-966BBA4CA71A}" destId="{5A1027CA-2600-491A-87AB-6B11F46B99B7}" srcOrd="10" destOrd="0" presId="urn:microsoft.com/office/officeart/2005/8/layout/default#1"/>
    <dgm:cxn modelId="{96CD9E06-27E2-4000-B1FA-0A2BE0D639BE}" type="presParOf" srcId="{440A0BEC-2D4D-4CA7-9F84-966BBA4CA71A}" destId="{0527EE1F-0EAE-4728-8359-E51E2D3A03FA}" srcOrd="11" destOrd="0" presId="urn:microsoft.com/office/officeart/2005/8/layout/default#1"/>
    <dgm:cxn modelId="{294B6A7D-FFFD-4533-888E-983F80A832D3}" type="presParOf" srcId="{440A0BEC-2D4D-4CA7-9F84-966BBA4CA71A}" destId="{EA945155-692F-48E0-AD14-1720F776CE7E}" srcOrd="12" destOrd="0" presId="urn:microsoft.com/office/officeart/2005/8/layout/default#1"/>
    <dgm:cxn modelId="{65457690-4D5A-483F-BFC0-2AA97E34D881}" type="presParOf" srcId="{440A0BEC-2D4D-4CA7-9F84-966BBA4CA71A}" destId="{81210846-E068-4898-AC3C-2F65D7565689}" srcOrd="13" destOrd="0" presId="urn:microsoft.com/office/officeart/2005/8/layout/default#1"/>
    <dgm:cxn modelId="{9276E645-E240-4768-963A-0398E4402E05}" type="presParOf" srcId="{440A0BEC-2D4D-4CA7-9F84-966BBA4CA71A}" destId="{CCE203FE-766A-48CD-BF80-0A799330CB36}" srcOrd="14" destOrd="0" presId="urn:microsoft.com/office/officeart/2005/8/layout/default#1"/>
    <dgm:cxn modelId="{EC9A60A3-0EBE-4131-9E6A-D81C5F12CA37}" type="presParOf" srcId="{440A0BEC-2D4D-4CA7-9F84-966BBA4CA71A}" destId="{852D5411-B4D0-41EE-9328-CBF92166D55B}" srcOrd="15" destOrd="0" presId="urn:microsoft.com/office/officeart/2005/8/layout/default#1"/>
    <dgm:cxn modelId="{CE1A41B8-DFF6-4BC4-ABD6-7900F35A0FAF}" type="presParOf" srcId="{440A0BEC-2D4D-4CA7-9F84-966BBA4CA71A}" destId="{1CF6FD96-103D-4DEB-8961-7DE8CCD07799}" srcOrd="16" destOrd="0" presId="urn:microsoft.com/office/officeart/2005/8/layout/default#1"/>
    <dgm:cxn modelId="{33EB3508-985E-4443-BD1C-D0846D7225F8}" type="presParOf" srcId="{440A0BEC-2D4D-4CA7-9F84-966BBA4CA71A}" destId="{401849E0-93C9-4505-82B5-A7064E78DC46}" srcOrd="17" destOrd="0" presId="urn:microsoft.com/office/officeart/2005/8/layout/default#1"/>
    <dgm:cxn modelId="{A758044E-78E6-4FD0-90F9-925448D775DA}" type="presParOf" srcId="{440A0BEC-2D4D-4CA7-9F84-966BBA4CA71A}" destId="{C50BB8DA-C313-45B4-9BB2-4E1F88782C5A}" srcOrd="18" destOrd="0" presId="urn:microsoft.com/office/officeart/2005/8/layout/default#1"/>
    <dgm:cxn modelId="{A5DB80C7-1963-46B2-A34E-F19A7339FE8C}" type="presParOf" srcId="{440A0BEC-2D4D-4CA7-9F84-966BBA4CA71A}" destId="{97BBB853-25ED-441D-B333-883464B5A508}" srcOrd="19" destOrd="0" presId="urn:microsoft.com/office/officeart/2005/8/layout/default#1"/>
    <dgm:cxn modelId="{1495638D-88AD-4423-B9A9-1183BE9E3C09}" type="presParOf" srcId="{440A0BEC-2D4D-4CA7-9F84-966BBA4CA71A}" destId="{AD31B689-D4A9-4C0D-AF9C-9128E4592F60}" srcOrd="20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226D56-6DD3-4E37-B9B0-FA3720A22493}">
      <dsp:nvSpPr>
        <dsp:cNvPr id="0" name=""/>
        <dsp:cNvSpPr/>
      </dsp:nvSpPr>
      <dsp:spPr>
        <a:xfrm>
          <a:off x="0" y="681835"/>
          <a:ext cx="1655952" cy="99357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Age</a:t>
          </a:r>
        </a:p>
      </dsp:txBody>
      <dsp:txXfrm>
        <a:off x="0" y="681835"/>
        <a:ext cx="1655952" cy="993571"/>
      </dsp:txXfrm>
    </dsp:sp>
    <dsp:sp modelId="{240A8C5B-D002-481A-A932-256C4A5CE900}">
      <dsp:nvSpPr>
        <dsp:cNvPr id="0" name=""/>
        <dsp:cNvSpPr/>
      </dsp:nvSpPr>
      <dsp:spPr>
        <a:xfrm>
          <a:off x="1821548" y="681835"/>
          <a:ext cx="1655952" cy="993571"/>
        </a:xfrm>
        <a:prstGeom prst="rect">
          <a:avLst/>
        </a:prstGeom>
        <a:solidFill>
          <a:schemeClr val="accent2">
            <a:hueOff val="845427"/>
            <a:satOff val="-5283"/>
            <a:lumOff val="-3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Gender</a:t>
          </a:r>
        </a:p>
      </dsp:txBody>
      <dsp:txXfrm>
        <a:off x="1821548" y="681835"/>
        <a:ext cx="1655952" cy="993571"/>
      </dsp:txXfrm>
    </dsp:sp>
    <dsp:sp modelId="{79B4E462-FE0C-48D4-9ECC-88BF7857DEE6}">
      <dsp:nvSpPr>
        <dsp:cNvPr id="0" name=""/>
        <dsp:cNvSpPr/>
      </dsp:nvSpPr>
      <dsp:spPr>
        <a:xfrm>
          <a:off x="3643096" y="681835"/>
          <a:ext cx="1655952" cy="993571"/>
        </a:xfrm>
        <a:prstGeom prst="rect">
          <a:avLst/>
        </a:prstGeom>
        <a:solidFill>
          <a:schemeClr val="accent2">
            <a:hueOff val="1690854"/>
            <a:satOff val="-10567"/>
            <a:lumOff val="-6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Family Size</a:t>
          </a:r>
        </a:p>
      </dsp:txBody>
      <dsp:txXfrm>
        <a:off x="3643096" y="681835"/>
        <a:ext cx="1655952" cy="993571"/>
      </dsp:txXfrm>
    </dsp:sp>
    <dsp:sp modelId="{AF427F78-D746-4EC9-B3F1-E8B6B4FC8C28}">
      <dsp:nvSpPr>
        <dsp:cNvPr id="0" name=""/>
        <dsp:cNvSpPr/>
      </dsp:nvSpPr>
      <dsp:spPr>
        <a:xfrm>
          <a:off x="0" y="1841002"/>
          <a:ext cx="1655952" cy="993571"/>
        </a:xfrm>
        <a:prstGeom prst="rect">
          <a:avLst/>
        </a:prstGeom>
        <a:solidFill>
          <a:schemeClr val="accent2">
            <a:hueOff val="2536282"/>
            <a:satOff val="-15850"/>
            <a:lumOff val="-9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Family Life Cycle</a:t>
          </a:r>
        </a:p>
      </dsp:txBody>
      <dsp:txXfrm>
        <a:off x="0" y="1841002"/>
        <a:ext cx="1655952" cy="993571"/>
      </dsp:txXfrm>
    </dsp:sp>
    <dsp:sp modelId="{2CC79A64-7A24-4A0A-83C2-1CA8F35A803B}">
      <dsp:nvSpPr>
        <dsp:cNvPr id="0" name=""/>
        <dsp:cNvSpPr/>
      </dsp:nvSpPr>
      <dsp:spPr>
        <a:xfrm>
          <a:off x="1821548" y="1841002"/>
          <a:ext cx="1655952" cy="993571"/>
        </a:xfrm>
        <a:prstGeom prst="rect">
          <a:avLst/>
        </a:prstGeom>
        <a:solidFill>
          <a:schemeClr val="accent2">
            <a:hueOff val="3381709"/>
            <a:satOff val="-21133"/>
            <a:lumOff val="-12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Income</a:t>
          </a:r>
        </a:p>
      </dsp:txBody>
      <dsp:txXfrm>
        <a:off x="1821548" y="1841002"/>
        <a:ext cx="1655952" cy="993571"/>
      </dsp:txXfrm>
    </dsp:sp>
    <dsp:sp modelId="{5A1027CA-2600-491A-87AB-6B11F46B99B7}">
      <dsp:nvSpPr>
        <dsp:cNvPr id="0" name=""/>
        <dsp:cNvSpPr/>
      </dsp:nvSpPr>
      <dsp:spPr>
        <a:xfrm>
          <a:off x="3643096" y="1841002"/>
          <a:ext cx="1655952" cy="993571"/>
        </a:xfrm>
        <a:prstGeom prst="rect">
          <a:avLst/>
        </a:prstGeom>
        <a:solidFill>
          <a:schemeClr val="accent2">
            <a:hueOff val="4227136"/>
            <a:satOff val="-26416"/>
            <a:lumOff val="-15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Occupation</a:t>
          </a:r>
        </a:p>
      </dsp:txBody>
      <dsp:txXfrm>
        <a:off x="3643096" y="1841002"/>
        <a:ext cx="1655952" cy="993571"/>
      </dsp:txXfrm>
    </dsp:sp>
    <dsp:sp modelId="{EA945155-692F-48E0-AD14-1720F776CE7E}">
      <dsp:nvSpPr>
        <dsp:cNvPr id="0" name=""/>
        <dsp:cNvSpPr/>
      </dsp:nvSpPr>
      <dsp:spPr>
        <a:xfrm>
          <a:off x="0" y="3000169"/>
          <a:ext cx="1655952" cy="993571"/>
        </a:xfrm>
        <a:prstGeom prst="rect">
          <a:avLst/>
        </a:prstGeom>
        <a:solidFill>
          <a:schemeClr val="accent2">
            <a:hueOff val="5072563"/>
            <a:satOff val="-31700"/>
            <a:lumOff val="-1799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Education</a:t>
          </a:r>
        </a:p>
      </dsp:txBody>
      <dsp:txXfrm>
        <a:off x="0" y="3000169"/>
        <a:ext cx="1655952" cy="993571"/>
      </dsp:txXfrm>
    </dsp:sp>
    <dsp:sp modelId="{CCE203FE-766A-48CD-BF80-0A799330CB36}">
      <dsp:nvSpPr>
        <dsp:cNvPr id="0" name=""/>
        <dsp:cNvSpPr/>
      </dsp:nvSpPr>
      <dsp:spPr>
        <a:xfrm>
          <a:off x="1821548" y="3000169"/>
          <a:ext cx="1655952" cy="993571"/>
        </a:xfrm>
        <a:prstGeom prst="rect">
          <a:avLst/>
        </a:prstGeom>
        <a:solidFill>
          <a:schemeClr val="accent2">
            <a:hueOff val="5917990"/>
            <a:satOff val="-36983"/>
            <a:lumOff val="-2099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Religion</a:t>
          </a:r>
        </a:p>
      </dsp:txBody>
      <dsp:txXfrm>
        <a:off x="1821548" y="3000169"/>
        <a:ext cx="1655952" cy="993571"/>
      </dsp:txXfrm>
    </dsp:sp>
    <dsp:sp modelId="{1CF6FD96-103D-4DEB-8961-7DE8CCD07799}">
      <dsp:nvSpPr>
        <dsp:cNvPr id="0" name=""/>
        <dsp:cNvSpPr/>
      </dsp:nvSpPr>
      <dsp:spPr>
        <a:xfrm>
          <a:off x="3643096" y="3000169"/>
          <a:ext cx="1655952" cy="993571"/>
        </a:xfrm>
        <a:prstGeom prst="rect">
          <a:avLst/>
        </a:prstGeom>
        <a:solidFill>
          <a:schemeClr val="accent2">
            <a:hueOff val="6763418"/>
            <a:satOff val="-42266"/>
            <a:lumOff val="-2399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Race</a:t>
          </a:r>
        </a:p>
      </dsp:txBody>
      <dsp:txXfrm>
        <a:off x="3643096" y="3000169"/>
        <a:ext cx="1655952" cy="993571"/>
      </dsp:txXfrm>
    </dsp:sp>
    <dsp:sp modelId="{C50BB8DA-C313-45B4-9BB2-4E1F88782C5A}">
      <dsp:nvSpPr>
        <dsp:cNvPr id="0" name=""/>
        <dsp:cNvSpPr/>
      </dsp:nvSpPr>
      <dsp:spPr>
        <a:xfrm>
          <a:off x="910774" y="4159336"/>
          <a:ext cx="1655952" cy="993571"/>
        </a:xfrm>
        <a:prstGeom prst="rect">
          <a:avLst/>
        </a:prstGeom>
        <a:solidFill>
          <a:schemeClr val="accent2">
            <a:hueOff val="7608844"/>
            <a:satOff val="-47550"/>
            <a:lumOff val="-2699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Generation</a:t>
          </a:r>
        </a:p>
      </dsp:txBody>
      <dsp:txXfrm>
        <a:off x="910774" y="4159336"/>
        <a:ext cx="1655952" cy="993571"/>
      </dsp:txXfrm>
    </dsp:sp>
    <dsp:sp modelId="{AD31B689-D4A9-4C0D-AF9C-9128E4592F60}">
      <dsp:nvSpPr>
        <dsp:cNvPr id="0" name=""/>
        <dsp:cNvSpPr/>
      </dsp:nvSpPr>
      <dsp:spPr>
        <a:xfrm>
          <a:off x="2732322" y="4159336"/>
          <a:ext cx="1655952" cy="993571"/>
        </a:xfrm>
        <a:prstGeom prst="rect">
          <a:avLst/>
        </a:prstGeom>
        <a:solidFill>
          <a:schemeClr val="accent2">
            <a:hueOff val="8454272"/>
            <a:satOff val="-52833"/>
            <a:lumOff val="-2999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Nationality</a:t>
          </a:r>
        </a:p>
      </dsp:txBody>
      <dsp:txXfrm>
        <a:off x="2732322" y="4159336"/>
        <a:ext cx="1655952" cy="9935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95B66E5-15AA-4745-8A67-3CE257BEE39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844A45-21B3-834A-A491-E4E4B9DC117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039FDB-18A0-074D-8BA3-A4C3DE896AF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6D13E5-4CEC-3A4A-8E5D-AFCEE7512EEC}" type="slidenum"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32284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E7A52F-9D89-7442-A8E9-48D1527B5F6B}" type="datetimeFigureOut">
              <a:rPr lang="en-US" smtClean="0"/>
              <a:t>5/10/2022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9C7E07-3C67-C64C-8DA0-0404F630397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2528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6987D-0137-DE42-B76B-FF621E808D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67054" y="2116182"/>
            <a:ext cx="5491571" cy="1514019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>
            <a:lvl1pPr algn="l">
              <a:defRPr sz="6000" b="1" i="0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C26C18C3-ED25-DD4B-BA72-24932D54DE37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1" y="758752"/>
            <a:ext cx="6099248" cy="6099248"/>
            <a:chOff x="0" y="12289"/>
            <a:chExt cx="3550" cy="3551"/>
          </a:xfrm>
        </p:grpSpPr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C07CC263-2515-F147-8CC5-F8E9FF9FA8E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43B40037-7481-524B-8685-404D965690F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7B759713-8408-EE47-9394-3DA6F5E4B624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8" name="Text Placeholder 29">
            <a:extLst>
              <a:ext uri="{FF2B5EF4-FFF2-40B4-BE49-F238E27FC236}">
                <a16:creationId xmlns:a16="http://schemas.microsoft.com/office/drawing/2014/main" id="{276A9CD7-E675-3048-86D3-3546A2F6B45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367055" y="4549553"/>
            <a:ext cx="5491570" cy="953337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800" b="0" i="0">
                <a:solidFill>
                  <a:schemeClr val="tx2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69706A2-3726-FE4E-B923-E75D48597816}"/>
              </a:ext>
            </a:extLst>
          </p:cNvPr>
          <p:cNvCxnSpPr>
            <a:cxnSpLocks/>
          </p:cNvCxnSpPr>
          <p:nvPr userDrawn="1"/>
        </p:nvCxnSpPr>
        <p:spPr>
          <a:xfrm>
            <a:off x="6367055" y="4252111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71085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806C6F65-35CD-D64B-992A-0C1C1E00384D}"/>
              </a:ext>
            </a:extLst>
          </p:cNvPr>
          <p:cNvGrpSpPr/>
          <p:nvPr userDrawn="1"/>
        </p:nvGrpSpPr>
        <p:grpSpPr>
          <a:xfrm>
            <a:off x="6362700" y="0"/>
            <a:ext cx="5829298" cy="3235602"/>
            <a:chOff x="5612972" y="1"/>
            <a:chExt cx="6615961" cy="3672246"/>
          </a:xfrm>
        </p:grpSpPr>
        <p:sp>
          <p:nvSpPr>
            <p:cNvPr id="7" name="AutoShape 24">
              <a:extLst>
                <a:ext uri="{FF2B5EF4-FFF2-40B4-BE49-F238E27FC236}">
                  <a16:creationId xmlns:a16="http://schemas.microsoft.com/office/drawing/2014/main" id="{CFD467E2-FF13-7E4F-BEF9-EA1A17665B2D}"/>
                </a:ext>
              </a:extLst>
            </p:cNvPr>
            <p:cNvSpPr>
              <a:spLocks/>
            </p:cNvSpPr>
            <p:nvPr/>
          </p:nvSpPr>
          <p:spPr bwMode="auto">
            <a:xfrm>
              <a:off x="5612972" y="1"/>
              <a:ext cx="4408998" cy="3672246"/>
            </a:xfrm>
            <a:custGeom>
              <a:avLst/>
              <a:gdLst>
                <a:gd name="T0" fmla="+- 0 8372 6586"/>
                <a:gd name="T1" fmla="*/ T0 w 3578"/>
                <a:gd name="T2" fmla="*/ 591 h 2980"/>
                <a:gd name="T3" fmla="+- 0 7780 6586"/>
                <a:gd name="T4" fmla="*/ T3 w 3578"/>
                <a:gd name="T5" fmla="*/ 0 h 2980"/>
                <a:gd name="T6" fmla="+- 0 6586 6586"/>
                <a:gd name="T7" fmla="*/ T6 w 3578"/>
                <a:gd name="T8" fmla="*/ 0 h 2980"/>
                <a:gd name="T9" fmla="+- 0 7774 6586"/>
                <a:gd name="T10" fmla="*/ T9 w 3578"/>
                <a:gd name="T11" fmla="*/ 1188 h 2980"/>
                <a:gd name="T12" fmla="+- 0 8372 6586"/>
                <a:gd name="T13" fmla="*/ T12 w 3578"/>
                <a:gd name="T14" fmla="*/ 591 h 2980"/>
                <a:gd name="T15" fmla="+- 0 10163 6586"/>
                <a:gd name="T16" fmla="*/ T15 w 3578"/>
                <a:gd name="T17" fmla="*/ 2383 h 2980"/>
                <a:gd name="T18" fmla="+- 0 9566 6586"/>
                <a:gd name="T19" fmla="*/ T18 w 3578"/>
                <a:gd name="T20" fmla="*/ 1786 h 2980"/>
                <a:gd name="T21" fmla="+- 0 8969 6586"/>
                <a:gd name="T22" fmla="*/ T21 w 3578"/>
                <a:gd name="T23" fmla="*/ 2383 h 2980"/>
                <a:gd name="T24" fmla="+- 0 9566 6586"/>
                <a:gd name="T25" fmla="*/ T24 w 3578"/>
                <a:gd name="T26" fmla="*/ 2980 h 2980"/>
                <a:gd name="T27" fmla="+- 0 10163 6586"/>
                <a:gd name="T28" fmla="*/ T27 w 3578"/>
                <a:gd name="T29" fmla="*/ 2383 h 2980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  <a:cxn ang="0">
                  <a:pos x="T13" y="T14"/>
                </a:cxn>
                <a:cxn ang="0">
                  <a:pos x="T16" y="T17"/>
                </a:cxn>
                <a:cxn ang="0">
                  <a:pos x="T19" y="T20"/>
                </a:cxn>
                <a:cxn ang="0">
                  <a:pos x="T22" y="T23"/>
                </a:cxn>
                <a:cxn ang="0">
                  <a:pos x="T25" y="T26"/>
                </a:cxn>
                <a:cxn ang="0">
                  <a:pos x="T28" y="T29"/>
                </a:cxn>
              </a:cxnLst>
              <a:rect l="0" t="0" r="r" b="b"/>
              <a:pathLst>
                <a:path w="3578" h="2980">
                  <a:moveTo>
                    <a:pt x="1786" y="591"/>
                  </a:moveTo>
                  <a:lnTo>
                    <a:pt x="1194" y="0"/>
                  </a:lnTo>
                  <a:lnTo>
                    <a:pt x="0" y="0"/>
                  </a:lnTo>
                  <a:lnTo>
                    <a:pt x="1188" y="1188"/>
                  </a:lnTo>
                  <a:lnTo>
                    <a:pt x="1786" y="591"/>
                  </a:lnTo>
                  <a:moveTo>
                    <a:pt x="3577" y="2383"/>
                  </a:moveTo>
                  <a:lnTo>
                    <a:pt x="2980" y="1786"/>
                  </a:lnTo>
                  <a:lnTo>
                    <a:pt x="2383" y="2383"/>
                  </a:lnTo>
                  <a:lnTo>
                    <a:pt x="2980" y="2980"/>
                  </a:lnTo>
                  <a:lnTo>
                    <a:pt x="3577" y="2383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CA85A327-3157-B442-993A-6900F71249AC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1233" y="1463970"/>
              <a:ext cx="2208196" cy="2208277"/>
            </a:xfrm>
            <a:custGeom>
              <a:avLst/>
              <a:gdLst>
                <a:gd name="T0" fmla="+- 0 7774 7177"/>
                <a:gd name="T1" fmla="*/ T0 w 1792"/>
                <a:gd name="T2" fmla="+- 0 1188 1188"/>
                <a:gd name="T3" fmla="*/ 1188 h 1792"/>
                <a:gd name="T4" fmla="+- 0 7177 7177"/>
                <a:gd name="T5" fmla="*/ T4 w 1792"/>
                <a:gd name="T6" fmla="+- 0 1786 1188"/>
                <a:gd name="T7" fmla="*/ 1786 h 1792"/>
                <a:gd name="T8" fmla="+- 0 8372 7177"/>
                <a:gd name="T9" fmla="*/ T8 w 1792"/>
                <a:gd name="T10" fmla="+- 0 2980 1188"/>
                <a:gd name="T11" fmla="*/ 2980 h 1792"/>
                <a:gd name="T12" fmla="+- 0 8969 7177"/>
                <a:gd name="T13" fmla="*/ T12 w 1792"/>
                <a:gd name="T14" fmla="+- 0 2383 1188"/>
                <a:gd name="T15" fmla="*/ 2383 h 1792"/>
                <a:gd name="T16" fmla="+- 0 7774 7177"/>
                <a:gd name="T17" fmla="*/ T16 w 1792"/>
                <a:gd name="T18" fmla="+- 0 1188 1188"/>
                <a:gd name="T19" fmla="*/ 1188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7" y="0"/>
                  </a:moveTo>
                  <a:lnTo>
                    <a:pt x="0" y="598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9A459CB4-74AF-0544-AB1E-7CC6D10F84EB}"/>
                </a:ext>
              </a:extLst>
            </p:cNvPr>
            <p:cNvSpPr>
              <a:spLocks/>
            </p:cNvSpPr>
            <p:nvPr/>
          </p:nvSpPr>
          <p:spPr bwMode="auto">
            <a:xfrm>
              <a:off x="8555590" y="1"/>
              <a:ext cx="1457754" cy="729520"/>
            </a:xfrm>
            <a:custGeom>
              <a:avLst/>
              <a:gdLst>
                <a:gd name="T0" fmla="+- 0 10158 8975"/>
                <a:gd name="T1" fmla="*/ T0 w 1183"/>
                <a:gd name="T2" fmla="*/ 0 h 592"/>
                <a:gd name="T3" fmla="+- 0 8975 8975"/>
                <a:gd name="T4" fmla="*/ T3 w 1183"/>
                <a:gd name="T5" fmla="*/ 0 h 592"/>
                <a:gd name="T6" fmla="+- 0 9566 8975"/>
                <a:gd name="T7" fmla="*/ T6 w 1183"/>
                <a:gd name="T8" fmla="*/ 591 h 592"/>
                <a:gd name="T9" fmla="+- 0 10158 8975"/>
                <a:gd name="T10" fmla="*/ T9 w 1183"/>
                <a:gd name="T11" fmla="*/ 0 h 592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</a:cxnLst>
              <a:rect l="0" t="0" r="r" b="b"/>
              <a:pathLst>
                <a:path w="1183" h="592">
                  <a:moveTo>
                    <a:pt x="1183" y="0"/>
                  </a:moveTo>
                  <a:lnTo>
                    <a:pt x="0" y="0"/>
                  </a:lnTo>
                  <a:lnTo>
                    <a:pt x="591" y="591"/>
                  </a:lnTo>
                  <a:lnTo>
                    <a:pt x="118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95A20BFD-9142-D64A-A78A-61B75FCA0D76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87" y="728289"/>
              <a:ext cx="2208196" cy="2208277"/>
            </a:xfrm>
            <a:custGeom>
              <a:avLst/>
              <a:gdLst>
                <a:gd name="T0" fmla="+- 0 8372 7774"/>
                <a:gd name="T1" fmla="*/ T0 w 1792"/>
                <a:gd name="T2" fmla="+- 0 591 591"/>
                <a:gd name="T3" fmla="*/ 591 h 1792"/>
                <a:gd name="T4" fmla="+- 0 7774 7774"/>
                <a:gd name="T5" fmla="*/ T4 w 1792"/>
                <a:gd name="T6" fmla="+- 0 1188 591"/>
                <a:gd name="T7" fmla="*/ 1188 h 1792"/>
                <a:gd name="T8" fmla="+- 0 8969 7774"/>
                <a:gd name="T9" fmla="*/ T8 w 1792"/>
                <a:gd name="T10" fmla="+- 0 2383 591"/>
                <a:gd name="T11" fmla="*/ 2383 h 1792"/>
                <a:gd name="T12" fmla="+- 0 9566 7774"/>
                <a:gd name="T13" fmla="*/ T12 w 1792"/>
                <a:gd name="T14" fmla="+- 0 1786 591"/>
                <a:gd name="T15" fmla="*/ 1786 h 1792"/>
                <a:gd name="T16" fmla="+- 0 8372 7774"/>
                <a:gd name="T17" fmla="*/ T16 w 1792"/>
                <a:gd name="T18" fmla="+- 0 591 591"/>
                <a:gd name="T19" fmla="*/ 591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8" y="0"/>
                  </a:moveTo>
                  <a:lnTo>
                    <a:pt x="0" y="597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8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B80736DF-C890-DB47-AEAA-D3D92505E632}"/>
                </a:ext>
              </a:extLst>
            </p:cNvPr>
            <p:cNvSpPr>
              <a:spLocks/>
            </p:cNvSpPr>
            <p:nvPr/>
          </p:nvSpPr>
          <p:spPr bwMode="auto">
            <a:xfrm>
              <a:off x="9285083" y="728289"/>
              <a:ext cx="2943850" cy="2943958"/>
            </a:xfrm>
            <a:custGeom>
              <a:avLst/>
              <a:gdLst>
                <a:gd name="T0" fmla="+- 0 11955 9566"/>
                <a:gd name="T1" fmla="*/ T0 w 2389"/>
                <a:gd name="T2" fmla="+- 0 1786 591"/>
                <a:gd name="T3" fmla="*/ 1786 h 2389"/>
                <a:gd name="T4" fmla="+- 0 10760 9566"/>
                <a:gd name="T5" fmla="*/ T4 w 2389"/>
                <a:gd name="T6" fmla="+- 0 591 591"/>
                <a:gd name="T7" fmla="*/ 591 h 2389"/>
                <a:gd name="T8" fmla="+- 0 9566 9566"/>
                <a:gd name="T9" fmla="*/ T8 w 2389"/>
                <a:gd name="T10" fmla="+- 0 1786 591"/>
                <a:gd name="T11" fmla="*/ 1786 h 2389"/>
                <a:gd name="T12" fmla="+- 0 10760 9566"/>
                <a:gd name="T13" fmla="*/ T12 w 2389"/>
                <a:gd name="T14" fmla="+- 0 2980 591"/>
                <a:gd name="T15" fmla="*/ 2980 h 2389"/>
                <a:gd name="T16" fmla="+- 0 11955 9566"/>
                <a:gd name="T17" fmla="*/ T16 w 2389"/>
                <a:gd name="T18" fmla="+- 0 1786 591"/>
                <a:gd name="T19" fmla="*/ 1786 h 238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2389" h="2389">
                  <a:moveTo>
                    <a:pt x="2389" y="1195"/>
                  </a:moveTo>
                  <a:lnTo>
                    <a:pt x="1194" y="0"/>
                  </a:lnTo>
                  <a:lnTo>
                    <a:pt x="0" y="1195"/>
                  </a:lnTo>
                  <a:lnTo>
                    <a:pt x="1194" y="2389"/>
                  </a:lnTo>
                  <a:lnTo>
                    <a:pt x="2389" y="1195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2" name="Title 1">
            <a:extLst>
              <a:ext uri="{FF2B5EF4-FFF2-40B4-BE49-F238E27FC236}">
                <a16:creationId xmlns:a16="http://schemas.microsoft.com/office/drawing/2014/main" id="{39F93F26-ED5C-E74E-BFBD-E3054DC1B9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400" b="1" i="0" spc="50" baseline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F0FD074-81E2-0D4E-8446-C5B415B238A0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4655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 Placeholder 29">
            <a:extLst>
              <a:ext uri="{FF2B5EF4-FFF2-40B4-BE49-F238E27FC236}">
                <a16:creationId xmlns:a16="http://schemas.microsoft.com/office/drawing/2014/main" id="{58AAB058-5FFC-9E4E-AD2E-FB1B4EE5102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52500" y="2818296"/>
            <a:ext cx="2133600" cy="369332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29">
            <a:extLst>
              <a:ext uri="{FF2B5EF4-FFF2-40B4-BE49-F238E27FC236}">
                <a16:creationId xmlns:a16="http://schemas.microsoft.com/office/drawing/2014/main" id="{18ABDA74-C3EC-274D-BE87-AC5B825A2A4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52500" y="2209800"/>
            <a:ext cx="2133600" cy="205837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3DDE02E-BC75-2645-8725-CA2CFD327A3C}"/>
              </a:ext>
            </a:extLst>
          </p:cNvPr>
          <p:cNvCxnSpPr>
            <a:cxnSpLocks/>
          </p:cNvCxnSpPr>
          <p:nvPr userDrawn="1"/>
        </p:nvCxnSpPr>
        <p:spPr>
          <a:xfrm>
            <a:off x="3663043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Text Placeholder 29">
            <a:extLst>
              <a:ext uri="{FF2B5EF4-FFF2-40B4-BE49-F238E27FC236}">
                <a16:creationId xmlns:a16="http://schemas.microsoft.com/office/drawing/2014/main" id="{3ABA9FD1-9B74-F14F-81EF-7B3407196B0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63042" y="2818296"/>
            <a:ext cx="2128157" cy="369332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29">
            <a:extLst>
              <a:ext uri="{FF2B5EF4-FFF2-40B4-BE49-F238E27FC236}">
                <a16:creationId xmlns:a16="http://schemas.microsoft.com/office/drawing/2014/main" id="{0E9E9D03-0186-5B4C-A73F-95ADCD08A44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663042" y="2209800"/>
            <a:ext cx="2128157" cy="205837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01EE6FD-FABB-AD48-92DA-19805B502918}"/>
              </a:ext>
            </a:extLst>
          </p:cNvPr>
          <p:cNvCxnSpPr>
            <a:cxnSpLocks/>
          </p:cNvCxnSpPr>
          <p:nvPr userDrawn="1"/>
        </p:nvCxnSpPr>
        <p:spPr>
          <a:xfrm>
            <a:off x="952500" y="4248119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Text Placeholder 29">
            <a:extLst>
              <a:ext uri="{FF2B5EF4-FFF2-40B4-BE49-F238E27FC236}">
                <a16:creationId xmlns:a16="http://schemas.microsoft.com/office/drawing/2014/main" id="{F953BCFF-5CB8-784F-ACC1-A14670E62196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52500" y="5131299"/>
            <a:ext cx="2133600" cy="369332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29">
            <a:extLst>
              <a:ext uri="{FF2B5EF4-FFF2-40B4-BE49-F238E27FC236}">
                <a16:creationId xmlns:a16="http://schemas.microsoft.com/office/drawing/2014/main" id="{97DCC038-CDD3-1D48-B8BA-2617616935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52500" y="4522803"/>
            <a:ext cx="2133600" cy="205837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93BB36CC-7349-334D-A028-58D01025E726}"/>
              </a:ext>
            </a:extLst>
          </p:cNvPr>
          <p:cNvCxnSpPr>
            <a:cxnSpLocks/>
          </p:cNvCxnSpPr>
          <p:nvPr userDrawn="1"/>
        </p:nvCxnSpPr>
        <p:spPr>
          <a:xfrm>
            <a:off x="3663043" y="4252111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4" name="Text Placeholder 29">
            <a:extLst>
              <a:ext uri="{FF2B5EF4-FFF2-40B4-BE49-F238E27FC236}">
                <a16:creationId xmlns:a16="http://schemas.microsoft.com/office/drawing/2014/main" id="{C20DFC6E-CE65-E94B-921D-38F386E173F2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3663042" y="5131299"/>
            <a:ext cx="2128157" cy="369332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29">
            <a:extLst>
              <a:ext uri="{FF2B5EF4-FFF2-40B4-BE49-F238E27FC236}">
                <a16:creationId xmlns:a16="http://schemas.microsoft.com/office/drawing/2014/main" id="{773FBF72-A3D8-2F4E-BAD2-2755F0BE4A4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663042" y="4522803"/>
            <a:ext cx="2128157" cy="205837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C402C0D4-D9C4-F547-B996-38177302A3DC}"/>
              </a:ext>
            </a:extLst>
          </p:cNvPr>
          <p:cNvCxnSpPr>
            <a:cxnSpLocks/>
          </p:cNvCxnSpPr>
          <p:nvPr userDrawn="1"/>
        </p:nvCxnSpPr>
        <p:spPr>
          <a:xfrm>
            <a:off x="6367055" y="4252111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7" name="Text Placeholder 29">
            <a:extLst>
              <a:ext uri="{FF2B5EF4-FFF2-40B4-BE49-F238E27FC236}">
                <a16:creationId xmlns:a16="http://schemas.microsoft.com/office/drawing/2014/main" id="{9B18A1DC-4A61-514B-9F70-1DCC893EBB1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6367054" y="5131299"/>
            <a:ext cx="2129245" cy="369332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29">
            <a:extLst>
              <a:ext uri="{FF2B5EF4-FFF2-40B4-BE49-F238E27FC236}">
                <a16:creationId xmlns:a16="http://schemas.microsoft.com/office/drawing/2014/main" id="{DD138509-2AA1-D540-90D6-288474956619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6367054" y="4522803"/>
            <a:ext cx="2129245" cy="205837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spcBef>
                <a:spcPts val="400"/>
              </a:spcBef>
              <a:buNone/>
              <a:defRPr sz="1800" b="0" i="0">
                <a:solidFill>
                  <a:schemeClr val="tx2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2655503-4608-4F79-A5D4-B2F67958F263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/>
          <a:lstStyle/>
          <a:p>
            <a:fld id="{6FCA8E82-58CD-E045-8B98-B7A85B79B752}" type="datetime4">
              <a:rPr lang="en-US" smtClean="0"/>
              <a:pPr/>
              <a:t>May 10, 2022</a:t>
            </a:fld>
            <a:endParaRPr lang="en-US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AFA395-FE4C-4A99-A74E-57757D8473E1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/>
          <a:lstStyle/>
          <a:p>
            <a:r>
              <a:rPr lang="en-US"/>
              <a:t>Annual Review</a:t>
            </a: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A6A117-A0E8-43E1-9120-CE3B8B97667F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0930664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C82066DD-D313-D148-89C7-338EB873A730}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A5BBD7C7-99D1-E841-A081-6912D1F2B855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227A14EE-CB79-754A-8B19-EB9874B3158E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35B38B80-C3D3-4C47-B468-C41A8FF36F2A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4" name="Picture Placeholder 2">
            <a:extLst>
              <a:ext uri="{FF2B5EF4-FFF2-40B4-BE49-F238E27FC236}">
                <a16:creationId xmlns:a16="http://schemas.microsoft.com/office/drawing/2014/main" id="{F0C4E8C2-3240-594A-9D5E-1BCD1AF44C5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000" y="-22543"/>
            <a:ext cx="6096000" cy="6903086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5C37098-CEB2-1E45-989B-3DD92F3B1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D23F761-57FC-3649-AE84-0C3EF95EF561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Text Placeholder 29">
            <a:extLst>
              <a:ext uri="{FF2B5EF4-FFF2-40B4-BE49-F238E27FC236}">
                <a16:creationId xmlns:a16="http://schemas.microsoft.com/office/drawing/2014/main" id="{E66F2BC9-2F8A-1543-9AFD-9BAB0E75B31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4572001" cy="2795232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00000"/>
              </a:lnSpc>
              <a:buNone/>
              <a:defRPr sz="16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A64E0B3-57C5-4DAF-8531-F39610E77C0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FCA8E82-58CD-E045-8B98-B7A85B79B752}" type="datetime4">
              <a:rPr lang="en-US" smtClean="0"/>
              <a:pPr/>
              <a:t>May 10, 2022</a:t>
            </a:fld>
            <a:endParaRPr lang="en-US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7E0EC46-C626-4D58-AB64-0B3B850D148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Annual Review</a:t>
            </a: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25D00C-8F5C-4528-87FA-F9431D96755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0737695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6" pos="3480" userDrawn="1">
          <p15:clr>
            <a:srgbClr val="FBAE40"/>
          </p15:clr>
        </p15:guide>
        <p15:guide id="7" orient="horz" pos="1440" userDrawn="1">
          <p15:clr>
            <a:srgbClr val="FBAE40"/>
          </p15:clr>
        </p15:guide>
        <p15:guide id="9" orient="horz" pos="1224" userDrawn="1">
          <p15:clr>
            <a:srgbClr val="FBAE40"/>
          </p15:clr>
        </p15:guide>
        <p15:guide id="10" orient="horz" pos="552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rea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icture Placeholder 2">
            <a:extLst>
              <a:ext uri="{FF2B5EF4-FFF2-40B4-BE49-F238E27FC236}">
                <a16:creationId xmlns:a16="http://schemas.microsoft.com/office/drawing/2014/main" id="{50E2385F-F6FA-D345-AF77-A9EE8E49310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8" cy="6858000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8D492973-78E3-D34E-835E-CF2D45170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3943" y="3045437"/>
            <a:ext cx="49414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100" b="1" i="0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BE3A3D6-A0AD-C84D-8B2A-743F5F95432E}"/>
              </a:ext>
            </a:extLst>
          </p:cNvPr>
          <p:cNvCxnSpPr>
            <a:cxnSpLocks/>
          </p:cNvCxnSpPr>
          <p:nvPr userDrawn="1"/>
        </p:nvCxnSpPr>
        <p:spPr>
          <a:xfrm>
            <a:off x="7154721" y="4003877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4CB38BE-0FF2-694C-AA3C-D73DBF7C332C}"/>
              </a:ext>
            </a:extLst>
          </p:cNvPr>
          <p:cNvGrpSpPr>
            <a:grpSpLocks/>
          </p:cNvGrpSpPr>
          <p:nvPr userDrawn="1"/>
        </p:nvGrpSpPr>
        <p:grpSpPr bwMode="auto">
          <a:xfrm rot="10800000">
            <a:off x="9509760" y="-3"/>
            <a:ext cx="2682238" cy="2682238"/>
            <a:chOff x="0" y="12289"/>
            <a:chExt cx="3550" cy="3551"/>
          </a:xfrm>
          <a:solidFill>
            <a:schemeClr val="tx1"/>
          </a:solidFill>
        </p:grpSpPr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F0257420-2EA0-6348-8B9E-1414F5297265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7FE65C23-C0EF-BB41-884A-01C2A7356159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F73F5EB6-53C7-D44C-9003-FB5A81F9890D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3578891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pos="7104">
          <p15:clr>
            <a:srgbClr val="FBAE40"/>
          </p15:clr>
        </p15:guide>
        <p15:guide id="3" pos="4344" userDrawn="1">
          <p15:clr>
            <a:srgbClr val="FBAE40"/>
          </p15:clr>
        </p15:guide>
        <p15:guide id="4" pos="4560" userDrawn="1">
          <p15:clr>
            <a:srgbClr val="FBAE40"/>
          </p15:clr>
        </p15:guide>
        <p15:guide id="8" orient="horz" pos="1848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hart Placeholder 5">
            <a:extLst>
              <a:ext uri="{FF2B5EF4-FFF2-40B4-BE49-F238E27FC236}">
                <a16:creationId xmlns:a16="http://schemas.microsoft.com/office/drawing/2014/main" id="{75992517-0394-6B43-B15D-2A86A34512F3}"/>
              </a:ext>
            </a:extLst>
          </p:cNvPr>
          <p:cNvSpPr>
            <a:spLocks noGrp="1"/>
          </p:cNvSpPr>
          <p:nvPr>
            <p:ph type="chart" sz="quarter" idx="10"/>
          </p:nvPr>
        </p:nvSpPr>
        <p:spPr>
          <a:xfrm>
            <a:off x="952500" y="1939108"/>
            <a:ext cx="10352810" cy="411070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71012B1-809A-45CE-9FED-46D08DC8C42B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fld id="{6FCA8E82-58CD-E045-8B98-B7A85B79B752}" type="datetime4">
              <a:rPr lang="en-US" smtClean="0"/>
              <a:pPr/>
              <a:t>May 10, 2022</a:t>
            </a:fld>
            <a:endParaRPr lang="en-US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FB6FA27-6601-4107-A3C9-808CB4430246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/>
              <a:t>Annual Review</a:t>
            </a: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19432A-F8B5-4A96-AEE6-2E159658D5DD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0658628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 userDrawn="1">
          <p15:clr>
            <a:srgbClr val="FBAE40"/>
          </p15:clr>
        </p15:guide>
        <p15:guide id="3" pos="2880" userDrawn="1">
          <p15:clr>
            <a:srgbClr val="FBAE40"/>
          </p15:clr>
        </p15:guide>
        <p15:guide id="4" pos="5160" userDrawn="1">
          <p15:clr>
            <a:srgbClr val="FBAE40"/>
          </p15:clr>
        </p15:guide>
        <p15:guide id="5" pos="2520" userDrawn="1">
          <p15:clr>
            <a:srgbClr val="FBAE40"/>
          </p15:clr>
        </p15:guide>
        <p15:guide id="6" pos="4800" userDrawn="1">
          <p15:clr>
            <a:srgbClr val="FBAE40"/>
          </p15:clr>
        </p15:guide>
        <p15:guide id="7" orient="horz" pos="1224" userDrawn="1">
          <p15:clr>
            <a:srgbClr val="FBAE40"/>
          </p15:clr>
        </p15:guide>
        <p15:guide id="8" orient="horz" pos="1392" userDrawn="1">
          <p15:clr>
            <a:srgbClr val="FBAE40"/>
          </p15:clr>
        </p15:guide>
        <p15:guide id="10" orient="horz" pos="552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Table Placeholder 2">
            <a:extLst>
              <a:ext uri="{FF2B5EF4-FFF2-40B4-BE49-F238E27FC236}">
                <a16:creationId xmlns:a16="http://schemas.microsoft.com/office/drawing/2014/main" id="{1506B022-475A-6647-98FF-D5C319A0C7C4}"/>
              </a:ext>
            </a:extLst>
          </p:cNvPr>
          <p:cNvSpPr>
            <a:spLocks noGrp="1"/>
          </p:cNvSpPr>
          <p:nvPr>
            <p:ph type="tbl" sz="quarter" idx="10"/>
          </p:nvPr>
        </p:nvSpPr>
        <p:spPr>
          <a:xfrm>
            <a:off x="952500" y="2209800"/>
            <a:ext cx="10287000" cy="2593109"/>
          </a:xfrm>
        </p:spPr>
        <p:txBody>
          <a:bodyPr/>
          <a:lstStyle/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B2411D2-78FE-46C1-9EA9-C6A882903B5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fld id="{6FCA8E82-58CD-E045-8B98-B7A85B79B752}" type="datetime4">
              <a:rPr lang="en-US" smtClean="0"/>
              <a:pPr/>
              <a:t>May 10, 2022</a:t>
            </a:fld>
            <a:endParaRPr lang="en-US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4DAF8F-82DB-4DBE-9041-71217A4516CB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/>
              <a:t>Annual Review</a:t>
            </a: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2F761B-6706-439D-9C75-43E751AB195C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4013107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880">
          <p15:clr>
            <a:srgbClr val="FBAE40"/>
          </p15:clr>
        </p15:guide>
        <p15:guide id="4" pos="5160">
          <p15:clr>
            <a:srgbClr val="FBAE40"/>
          </p15:clr>
        </p15:guide>
        <p15:guide id="5" pos="2520">
          <p15:clr>
            <a:srgbClr val="FBAE40"/>
          </p15:clr>
        </p15:guide>
        <p15:guide id="6" pos="4800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392">
          <p15:clr>
            <a:srgbClr val="FBAE40"/>
          </p15:clr>
        </p15:guide>
        <p15:guide id="10" orient="horz" pos="552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5C37098-CEB2-1E45-989B-3DD92F3B1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2" y="2476500"/>
            <a:ext cx="7132320" cy="3289971"/>
          </a:xfrm>
          <a:prstGeom prst="rect">
            <a:avLst/>
          </a:prstGeom>
          <a:ln>
            <a:noFill/>
          </a:ln>
        </p:spPr>
        <p:txBody>
          <a:bodyPr lIns="0" tIns="0" rIns="0" bIns="0" anchor="t" anchorCtr="0">
            <a:normAutofit/>
          </a:bodyPr>
          <a:lstStyle>
            <a:lvl1pPr>
              <a:lnSpc>
                <a:spcPct val="100000"/>
              </a:lnSpc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902327D-DBD4-7A4E-ABF2-A946A559A8AD}"/>
              </a:ext>
            </a:extLst>
          </p:cNvPr>
          <p:cNvSpPr txBox="1"/>
          <p:nvPr userDrawn="1"/>
        </p:nvSpPr>
        <p:spPr>
          <a:xfrm>
            <a:off x="699948" y="548291"/>
            <a:ext cx="158937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0" b="1" dirty="0">
                <a:solidFill>
                  <a:schemeClr val="bg1"/>
                </a:solidFill>
              </a:rPr>
              <a:t>“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6ACB4ADD-D9F4-984E-B29D-A2CF6D19E810}"/>
              </a:ext>
            </a:extLst>
          </p:cNvPr>
          <p:cNvGrpSpPr/>
          <p:nvPr userDrawn="1"/>
        </p:nvGrpSpPr>
        <p:grpSpPr>
          <a:xfrm>
            <a:off x="6362700" y="0"/>
            <a:ext cx="5829298" cy="3235602"/>
            <a:chOff x="5612972" y="1"/>
            <a:chExt cx="6615961" cy="3672246"/>
          </a:xfrm>
        </p:grpSpPr>
        <p:sp>
          <p:nvSpPr>
            <p:cNvPr id="19" name="AutoShape 24">
              <a:extLst>
                <a:ext uri="{FF2B5EF4-FFF2-40B4-BE49-F238E27FC236}">
                  <a16:creationId xmlns:a16="http://schemas.microsoft.com/office/drawing/2014/main" id="{5017C477-A988-7041-8A67-3D8294D6AD7C}"/>
                </a:ext>
              </a:extLst>
            </p:cNvPr>
            <p:cNvSpPr>
              <a:spLocks/>
            </p:cNvSpPr>
            <p:nvPr/>
          </p:nvSpPr>
          <p:spPr bwMode="auto">
            <a:xfrm>
              <a:off x="5612972" y="1"/>
              <a:ext cx="4408998" cy="3672246"/>
            </a:xfrm>
            <a:custGeom>
              <a:avLst/>
              <a:gdLst>
                <a:gd name="T0" fmla="+- 0 8372 6586"/>
                <a:gd name="T1" fmla="*/ T0 w 3578"/>
                <a:gd name="T2" fmla="*/ 591 h 2980"/>
                <a:gd name="T3" fmla="+- 0 7780 6586"/>
                <a:gd name="T4" fmla="*/ T3 w 3578"/>
                <a:gd name="T5" fmla="*/ 0 h 2980"/>
                <a:gd name="T6" fmla="+- 0 6586 6586"/>
                <a:gd name="T7" fmla="*/ T6 w 3578"/>
                <a:gd name="T8" fmla="*/ 0 h 2980"/>
                <a:gd name="T9" fmla="+- 0 7774 6586"/>
                <a:gd name="T10" fmla="*/ T9 w 3578"/>
                <a:gd name="T11" fmla="*/ 1188 h 2980"/>
                <a:gd name="T12" fmla="+- 0 8372 6586"/>
                <a:gd name="T13" fmla="*/ T12 w 3578"/>
                <a:gd name="T14" fmla="*/ 591 h 2980"/>
                <a:gd name="T15" fmla="+- 0 10163 6586"/>
                <a:gd name="T16" fmla="*/ T15 w 3578"/>
                <a:gd name="T17" fmla="*/ 2383 h 2980"/>
                <a:gd name="T18" fmla="+- 0 9566 6586"/>
                <a:gd name="T19" fmla="*/ T18 w 3578"/>
                <a:gd name="T20" fmla="*/ 1786 h 2980"/>
                <a:gd name="T21" fmla="+- 0 8969 6586"/>
                <a:gd name="T22" fmla="*/ T21 w 3578"/>
                <a:gd name="T23" fmla="*/ 2383 h 2980"/>
                <a:gd name="T24" fmla="+- 0 9566 6586"/>
                <a:gd name="T25" fmla="*/ T24 w 3578"/>
                <a:gd name="T26" fmla="*/ 2980 h 2980"/>
                <a:gd name="T27" fmla="+- 0 10163 6586"/>
                <a:gd name="T28" fmla="*/ T27 w 3578"/>
                <a:gd name="T29" fmla="*/ 2383 h 2980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  <a:cxn ang="0">
                  <a:pos x="T13" y="T14"/>
                </a:cxn>
                <a:cxn ang="0">
                  <a:pos x="T16" y="T17"/>
                </a:cxn>
                <a:cxn ang="0">
                  <a:pos x="T19" y="T20"/>
                </a:cxn>
                <a:cxn ang="0">
                  <a:pos x="T22" y="T23"/>
                </a:cxn>
                <a:cxn ang="0">
                  <a:pos x="T25" y="T26"/>
                </a:cxn>
                <a:cxn ang="0">
                  <a:pos x="T28" y="T29"/>
                </a:cxn>
              </a:cxnLst>
              <a:rect l="0" t="0" r="r" b="b"/>
              <a:pathLst>
                <a:path w="3578" h="2980">
                  <a:moveTo>
                    <a:pt x="1786" y="591"/>
                  </a:moveTo>
                  <a:lnTo>
                    <a:pt x="1194" y="0"/>
                  </a:lnTo>
                  <a:lnTo>
                    <a:pt x="0" y="0"/>
                  </a:lnTo>
                  <a:lnTo>
                    <a:pt x="1188" y="1188"/>
                  </a:lnTo>
                  <a:lnTo>
                    <a:pt x="1786" y="591"/>
                  </a:lnTo>
                  <a:moveTo>
                    <a:pt x="3577" y="2383"/>
                  </a:moveTo>
                  <a:lnTo>
                    <a:pt x="2980" y="1786"/>
                  </a:lnTo>
                  <a:lnTo>
                    <a:pt x="2383" y="2383"/>
                  </a:lnTo>
                  <a:lnTo>
                    <a:pt x="2980" y="2980"/>
                  </a:lnTo>
                  <a:lnTo>
                    <a:pt x="3577" y="2383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206D7F37-5DD1-A24E-9CCA-84B2A168554D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1233" y="1463970"/>
              <a:ext cx="2208196" cy="2208277"/>
            </a:xfrm>
            <a:custGeom>
              <a:avLst/>
              <a:gdLst>
                <a:gd name="T0" fmla="+- 0 7774 7177"/>
                <a:gd name="T1" fmla="*/ T0 w 1792"/>
                <a:gd name="T2" fmla="+- 0 1188 1188"/>
                <a:gd name="T3" fmla="*/ 1188 h 1792"/>
                <a:gd name="T4" fmla="+- 0 7177 7177"/>
                <a:gd name="T5" fmla="*/ T4 w 1792"/>
                <a:gd name="T6" fmla="+- 0 1786 1188"/>
                <a:gd name="T7" fmla="*/ 1786 h 1792"/>
                <a:gd name="T8" fmla="+- 0 8372 7177"/>
                <a:gd name="T9" fmla="*/ T8 w 1792"/>
                <a:gd name="T10" fmla="+- 0 2980 1188"/>
                <a:gd name="T11" fmla="*/ 2980 h 1792"/>
                <a:gd name="T12" fmla="+- 0 8969 7177"/>
                <a:gd name="T13" fmla="*/ T12 w 1792"/>
                <a:gd name="T14" fmla="+- 0 2383 1188"/>
                <a:gd name="T15" fmla="*/ 2383 h 1792"/>
                <a:gd name="T16" fmla="+- 0 7774 7177"/>
                <a:gd name="T17" fmla="*/ T16 w 1792"/>
                <a:gd name="T18" fmla="+- 0 1188 1188"/>
                <a:gd name="T19" fmla="*/ 1188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7" y="0"/>
                  </a:moveTo>
                  <a:lnTo>
                    <a:pt x="0" y="598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6E321C8-096C-1B41-B14F-4CA7AE04BB16}"/>
                </a:ext>
              </a:extLst>
            </p:cNvPr>
            <p:cNvSpPr>
              <a:spLocks/>
            </p:cNvSpPr>
            <p:nvPr/>
          </p:nvSpPr>
          <p:spPr bwMode="auto">
            <a:xfrm>
              <a:off x="8555590" y="1"/>
              <a:ext cx="1457754" cy="729520"/>
            </a:xfrm>
            <a:custGeom>
              <a:avLst/>
              <a:gdLst>
                <a:gd name="T0" fmla="+- 0 10158 8975"/>
                <a:gd name="T1" fmla="*/ T0 w 1183"/>
                <a:gd name="T2" fmla="*/ 0 h 592"/>
                <a:gd name="T3" fmla="+- 0 8975 8975"/>
                <a:gd name="T4" fmla="*/ T3 w 1183"/>
                <a:gd name="T5" fmla="*/ 0 h 592"/>
                <a:gd name="T6" fmla="+- 0 9566 8975"/>
                <a:gd name="T7" fmla="*/ T6 w 1183"/>
                <a:gd name="T8" fmla="*/ 591 h 592"/>
                <a:gd name="T9" fmla="+- 0 10158 8975"/>
                <a:gd name="T10" fmla="*/ T9 w 1183"/>
                <a:gd name="T11" fmla="*/ 0 h 592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</a:cxnLst>
              <a:rect l="0" t="0" r="r" b="b"/>
              <a:pathLst>
                <a:path w="1183" h="592">
                  <a:moveTo>
                    <a:pt x="1183" y="0"/>
                  </a:moveTo>
                  <a:lnTo>
                    <a:pt x="0" y="0"/>
                  </a:lnTo>
                  <a:lnTo>
                    <a:pt x="591" y="591"/>
                  </a:lnTo>
                  <a:lnTo>
                    <a:pt x="118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32B3FDD4-EB13-F44F-99D0-BFAB06F00B3A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87" y="728289"/>
              <a:ext cx="2208196" cy="2208277"/>
            </a:xfrm>
            <a:custGeom>
              <a:avLst/>
              <a:gdLst>
                <a:gd name="T0" fmla="+- 0 8372 7774"/>
                <a:gd name="T1" fmla="*/ T0 w 1792"/>
                <a:gd name="T2" fmla="+- 0 591 591"/>
                <a:gd name="T3" fmla="*/ 591 h 1792"/>
                <a:gd name="T4" fmla="+- 0 7774 7774"/>
                <a:gd name="T5" fmla="*/ T4 w 1792"/>
                <a:gd name="T6" fmla="+- 0 1188 591"/>
                <a:gd name="T7" fmla="*/ 1188 h 1792"/>
                <a:gd name="T8" fmla="+- 0 8969 7774"/>
                <a:gd name="T9" fmla="*/ T8 w 1792"/>
                <a:gd name="T10" fmla="+- 0 2383 591"/>
                <a:gd name="T11" fmla="*/ 2383 h 1792"/>
                <a:gd name="T12" fmla="+- 0 9566 7774"/>
                <a:gd name="T13" fmla="*/ T12 w 1792"/>
                <a:gd name="T14" fmla="+- 0 1786 591"/>
                <a:gd name="T15" fmla="*/ 1786 h 1792"/>
                <a:gd name="T16" fmla="+- 0 8372 7774"/>
                <a:gd name="T17" fmla="*/ T16 w 1792"/>
                <a:gd name="T18" fmla="+- 0 591 591"/>
                <a:gd name="T19" fmla="*/ 591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8" y="0"/>
                  </a:moveTo>
                  <a:lnTo>
                    <a:pt x="0" y="597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8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A20BCBD2-A735-0C43-8C55-B384372AC62C}"/>
                </a:ext>
              </a:extLst>
            </p:cNvPr>
            <p:cNvSpPr>
              <a:spLocks/>
            </p:cNvSpPr>
            <p:nvPr/>
          </p:nvSpPr>
          <p:spPr bwMode="auto">
            <a:xfrm>
              <a:off x="9285083" y="728289"/>
              <a:ext cx="2943850" cy="2943958"/>
            </a:xfrm>
            <a:custGeom>
              <a:avLst/>
              <a:gdLst>
                <a:gd name="T0" fmla="+- 0 11955 9566"/>
                <a:gd name="T1" fmla="*/ T0 w 2389"/>
                <a:gd name="T2" fmla="+- 0 1786 591"/>
                <a:gd name="T3" fmla="*/ 1786 h 2389"/>
                <a:gd name="T4" fmla="+- 0 10760 9566"/>
                <a:gd name="T5" fmla="*/ T4 w 2389"/>
                <a:gd name="T6" fmla="+- 0 591 591"/>
                <a:gd name="T7" fmla="*/ 591 h 2389"/>
                <a:gd name="T8" fmla="+- 0 9566 9566"/>
                <a:gd name="T9" fmla="*/ T8 w 2389"/>
                <a:gd name="T10" fmla="+- 0 1786 591"/>
                <a:gd name="T11" fmla="*/ 1786 h 2389"/>
                <a:gd name="T12" fmla="+- 0 10760 9566"/>
                <a:gd name="T13" fmla="*/ T12 w 2389"/>
                <a:gd name="T14" fmla="+- 0 2980 591"/>
                <a:gd name="T15" fmla="*/ 2980 h 2389"/>
                <a:gd name="T16" fmla="+- 0 11955 9566"/>
                <a:gd name="T17" fmla="*/ T16 w 2389"/>
                <a:gd name="T18" fmla="+- 0 1786 591"/>
                <a:gd name="T19" fmla="*/ 1786 h 238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2389" h="2389">
                  <a:moveTo>
                    <a:pt x="2389" y="1195"/>
                  </a:moveTo>
                  <a:lnTo>
                    <a:pt x="1194" y="0"/>
                  </a:lnTo>
                  <a:lnTo>
                    <a:pt x="0" y="1195"/>
                  </a:lnTo>
                  <a:lnTo>
                    <a:pt x="1194" y="2389"/>
                  </a:lnTo>
                  <a:lnTo>
                    <a:pt x="2389" y="1195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669A90A7-BF26-684E-8C8B-638053DA1234}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861D8E86-886A-8744-BC4C-FE82B02438F1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2D967470-E96E-8843-AAD2-E0C8B807793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C8A27D09-765D-3949-BCCA-238C3514D4CF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4478292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 userDrawn="1">
          <p15:clr>
            <a:srgbClr val="FBAE40"/>
          </p15:clr>
        </p15:guide>
        <p15:guide id="3" pos="2880" userDrawn="1">
          <p15:clr>
            <a:srgbClr val="FBAE40"/>
          </p15:clr>
        </p15:guide>
        <p15:guide id="4" pos="5160" userDrawn="1">
          <p15:clr>
            <a:srgbClr val="FBAE40"/>
          </p15:clr>
        </p15:guide>
        <p15:guide id="5" pos="2520" userDrawn="1">
          <p15:clr>
            <a:srgbClr val="FBAE40"/>
          </p15:clr>
        </p15:guide>
        <p15:guide id="6" pos="4800" userDrawn="1">
          <p15:clr>
            <a:srgbClr val="FBAE40"/>
          </p15:clr>
        </p15:guide>
        <p15:guide id="7" orient="horz" pos="1560">
          <p15:clr>
            <a:srgbClr val="FBAE40"/>
          </p15:clr>
        </p15:guide>
        <p15:guide id="8" orient="horz" pos="1752" userDrawn="1">
          <p15:clr>
            <a:srgbClr val="FBAE40"/>
          </p15:clr>
        </p15:guide>
        <p15:guide id="9" orient="horz" pos="1248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A7D9F21A-75CF-6045-8FA1-C4F4E21B699C}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AEA7E377-BB07-FA43-B532-10A92EE030B0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F18DE645-B3D5-2F4E-AAD6-002FEF13A310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36" name="Freeform 35">
              <a:extLst>
                <a:ext uri="{FF2B5EF4-FFF2-40B4-BE49-F238E27FC236}">
                  <a16:creationId xmlns:a16="http://schemas.microsoft.com/office/drawing/2014/main" id="{B90F6499-BA50-2340-A026-32C79B6BFAF4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38" name="Picture Placeholder 25">
            <a:extLst>
              <a:ext uri="{FF2B5EF4-FFF2-40B4-BE49-F238E27FC236}">
                <a16:creationId xmlns:a16="http://schemas.microsoft.com/office/drawing/2014/main" id="{2274C164-503B-E746-A155-849A9BC2406E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954268" y="2572883"/>
            <a:ext cx="2118245" cy="2037217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1" name="Title 1">
            <a:extLst>
              <a:ext uri="{FF2B5EF4-FFF2-40B4-BE49-F238E27FC236}">
                <a16:creationId xmlns:a16="http://schemas.microsoft.com/office/drawing/2014/main" id="{E2F20AFE-B282-5146-B0D6-F2FC1B6D3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2" y="879063"/>
            <a:ext cx="75322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F777D2F0-DE3F-8343-B97A-E7FA440532FD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9108"/>
            <a:ext cx="2133600" cy="0"/>
          </a:xfrm>
          <a:prstGeom prst="line">
            <a:avLst/>
          </a:prstGeom>
          <a:ln w="1016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3" name="Picture Placeholder 25">
            <a:extLst>
              <a:ext uri="{FF2B5EF4-FFF2-40B4-BE49-F238E27FC236}">
                <a16:creationId xmlns:a16="http://schemas.microsoft.com/office/drawing/2014/main" id="{AF1B5ED8-33F6-FB44-AA92-F0D227BB310C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3658280" y="2572883"/>
            <a:ext cx="2118245" cy="2037217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2" name="Text Placeholder 29">
            <a:extLst>
              <a:ext uri="{FF2B5EF4-FFF2-40B4-BE49-F238E27FC236}">
                <a16:creationId xmlns:a16="http://schemas.microsoft.com/office/drawing/2014/main" id="{0D824BDD-2D23-C943-8FE9-60B7B23B5EC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52500" y="5393169"/>
            <a:ext cx="2133600" cy="369332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3" name="Text Placeholder 29">
            <a:extLst>
              <a:ext uri="{FF2B5EF4-FFF2-40B4-BE49-F238E27FC236}">
                <a16:creationId xmlns:a16="http://schemas.microsoft.com/office/drawing/2014/main" id="{2F3D441E-DFB1-084B-8192-C6CBECCA40B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500" y="4986745"/>
            <a:ext cx="2133600" cy="205837"/>
          </a:xfrm>
        </p:spPr>
        <p:txBody>
          <a:bodyPr lIns="0" tIns="0" rIns="0" bIns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4" name="Text Placeholder 29">
            <a:extLst>
              <a:ext uri="{FF2B5EF4-FFF2-40B4-BE49-F238E27FC236}">
                <a16:creationId xmlns:a16="http://schemas.microsoft.com/office/drawing/2014/main" id="{25797825-E7AE-2C41-A965-E6F0D70D974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663042" y="5393169"/>
            <a:ext cx="2128157" cy="369332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5" name="Text Placeholder 29">
            <a:extLst>
              <a:ext uri="{FF2B5EF4-FFF2-40B4-BE49-F238E27FC236}">
                <a16:creationId xmlns:a16="http://schemas.microsoft.com/office/drawing/2014/main" id="{63C1927C-E23B-204E-9F3A-2A67D2BF702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63042" y="4986745"/>
            <a:ext cx="2128157" cy="205837"/>
          </a:xfrm>
        </p:spPr>
        <p:txBody>
          <a:bodyPr lIns="0" tIns="0" rIns="0" bIns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6" name="Text Placeholder 29">
            <a:extLst>
              <a:ext uri="{FF2B5EF4-FFF2-40B4-BE49-F238E27FC236}">
                <a16:creationId xmlns:a16="http://schemas.microsoft.com/office/drawing/2014/main" id="{EC81F0F5-C204-7248-A336-A655814A8A3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367054" y="5393169"/>
            <a:ext cx="2129245" cy="369332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7" name="Text Placeholder 29">
            <a:extLst>
              <a:ext uri="{FF2B5EF4-FFF2-40B4-BE49-F238E27FC236}">
                <a16:creationId xmlns:a16="http://schemas.microsoft.com/office/drawing/2014/main" id="{C9FEF82E-4E9C-8343-9D36-C4A00D7137CC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367054" y="4986745"/>
            <a:ext cx="2129245" cy="205837"/>
          </a:xfrm>
        </p:spPr>
        <p:txBody>
          <a:bodyPr lIns="0" tIns="0" rIns="0" bIns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8" name="Text Placeholder 29">
            <a:extLst>
              <a:ext uri="{FF2B5EF4-FFF2-40B4-BE49-F238E27FC236}">
                <a16:creationId xmlns:a16="http://schemas.microsoft.com/office/drawing/2014/main" id="{F8AF6664-A005-7A42-9AEF-C5AA5603E4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110254" y="5393169"/>
            <a:ext cx="2129245" cy="369332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9" name="Text Placeholder 29">
            <a:extLst>
              <a:ext uri="{FF2B5EF4-FFF2-40B4-BE49-F238E27FC236}">
                <a16:creationId xmlns:a16="http://schemas.microsoft.com/office/drawing/2014/main" id="{5F6C1E52-E2B6-5F45-A863-5BB35ABAFCD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9110254" y="4986745"/>
            <a:ext cx="2129245" cy="205837"/>
          </a:xfrm>
        </p:spPr>
        <p:txBody>
          <a:bodyPr lIns="0" tIns="0" rIns="0" bIns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EFD0B2D5-B3C2-D847-A220-86CB6A37E418}"/>
              </a:ext>
            </a:extLst>
          </p:cNvPr>
          <p:cNvGrpSpPr/>
          <p:nvPr userDrawn="1"/>
        </p:nvGrpSpPr>
        <p:grpSpPr>
          <a:xfrm>
            <a:off x="6362700" y="0"/>
            <a:ext cx="5829298" cy="3235602"/>
            <a:chOff x="5612972" y="1"/>
            <a:chExt cx="6615961" cy="3672246"/>
          </a:xfrm>
        </p:grpSpPr>
        <p:sp>
          <p:nvSpPr>
            <p:cNvPr id="28" name="AutoShape 24">
              <a:extLst>
                <a:ext uri="{FF2B5EF4-FFF2-40B4-BE49-F238E27FC236}">
                  <a16:creationId xmlns:a16="http://schemas.microsoft.com/office/drawing/2014/main" id="{A7FD25A4-760F-814C-915F-DD6E89CA3A40}"/>
                </a:ext>
              </a:extLst>
            </p:cNvPr>
            <p:cNvSpPr>
              <a:spLocks/>
            </p:cNvSpPr>
            <p:nvPr/>
          </p:nvSpPr>
          <p:spPr bwMode="auto">
            <a:xfrm>
              <a:off x="5612972" y="1"/>
              <a:ext cx="4408998" cy="3672246"/>
            </a:xfrm>
            <a:custGeom>
              <a:avLst/>
              <a:gdLst>
                <a:gd name="T0" fmla="+- 0 8372 6586"/>
                <a:gd name="T1" fmla="*/ T0 w 3578"/>
                <a:gd name="T2" fmla="*/ 591 h 2980"/>
                <a:gd name="T3" fmla="+- 0 7780 6586"/>
                <a:gd name="T4" fmla="*/ T3 w 3578"/>
                <a:gd name="T5" fmla="*/ 0 h 2980"/>
                <a:gd name="T6" fmla="+- 0 6586 6586"/>
                <a:gd name="T7" fmla="*/ T6 w 3578"/>
                <a:gd name="T8" fmla="*/ 0 h 2980"/>
                <a:gd name="T9" fmla="+- 0 7774 6586"/>
                <a:gd name="T10" fmla="*/ T9 w 3578"/>
                <a:gd name="T11" fmla="*/ 1188 h 2980"/>
                <a:gd name="T12" fmla="+- 0 8372 6586"/>
                <a:gd name="T13" fmla="*/ T12 w 3578"/>
                <a:gd name="T14" fmla="*/ 591 h 2980"/>
                <a:gd name="T15" fmla="+- 0 10163 6586"/>
                <a:gd name="T16" fmla="*/ T15 w 3578"/>
                <a:gd name="T17" fmla="*/ 2383 h 2980"/>
                <a:gd name="T18" fmla="+- 0 9566 6586"/>
                <a:gd name="T19" fmla="*/ T18 w 3578"/>
                <a:gd name="T20" fmla="*/ 1786 h 2980"/>
                <a:gd name="T21" fmla="+- 0 8969 6586"/>
                <a:gd name="T22" fmla="*/ T21 w 3578"/>
                <a:gd name="T23" fmla="*/ 2383 h 2980"/>
                <a:gd name="T24" fmla="+- 0 9566 6586"/>
                <a:gd name="T25" fmla="*/ T24 w 3578"/>
                <a:gd name="T26" fmla="*/ 2980 h 2980"/>
                <a:gd name="T27" fmla="+- 0 10163 6586"/>
                <a:gd name="T28" fmla="*/ T27 w 3578"/>
                <a:gd name="T29" fmla="*/ 2383 h 2980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  <a:cxn ang="0">
                  <a:pos x="T13" y="T14"/>
                </a:cxn>
                <a:cxn ang="0">
                  <a:pos x="T16" y="T17"/>
                </a:cxn>
                <a:cxn ang="0">
                  <a:pos x="T19" y="T20"/>
                </a:cxn>
                <a:cxn ang="0">
                  <a:pos x="T22" y="T23"/>
                </a:cxn>
                <a:cxn ang="0">
                  <a:pos x="T25" y="T26"/>
                </a:cxn>
                <a:cxn ang="0">
                  <a:pos x="T28" y="T29"/>
                </a:cxn>
              </a:cxnLst>
              <a:rect l="0" t="0" r="r" b="b"/>
              <a:pathLst>
                <a:path w="3578" h="2980">
                  <a:moveTo>
                    <a:pt x="1786" y="591"/>
                  </a:moveTo>
                  <a:lnTo>
                    <a:pt x="1194" y="0"/>
                  </a:lnTo>
                  <a:lnTo>
                    <a:pt x="0" y="0"/>
                  </a:lnTo>
                  <a:lnTo>
                    <a:pt x="1188" y="1188"/>
                  </a:lnTo>
                  <a:lnTo>
                    <a:pt x="1786" y="591"/>
                  </a:lnTo>
                  <a:moveTo>
                    <a:pt x="3577" y="2383"/>
                  </a:moveTo>
                  <a:lnTo>
                    <a:pt x="2980" y="1786"/>
                  </a:lnTo>
                  <a:lnTo>
                    <a:pt x="2383" y="2383"/>
                  </a:lnTo>
                  <a:lnTo>
                    <a:pt x="2980" y="2980"/>
                  </a:lnTo>
                  <a:lnTo>
                    <a:pt x="3577" y="2383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A0CC8369-E81F-D447-87D8-1AF0C58EAC07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1233" y="1463970"/>
              <a:ext cx="2208196" cy="2208277"/>
            </a:xfrm>
            <a:custGeom>
              <a:avLst/>
              <a:gdLst>
                <a:gd name="T0" fmla="+- 0 7774 7177"/>
                <a:gd name="T1" fmla="*/ T0 w 1792"/>
                <a:gd name="T2" fmla="+- 0 1188 1188"/>
                <a:gd name="T3" fmla="*/ 1188 h 1792"/>
                <a:gd name="T4" fmla="+- 0 7177 7177"/>
                <a:gd name="T5" fmla="*/ T4 w 1792"/>
                <a:gd name="T6" fmla="+- 0 1786 1188"/>
                <a:gd name="T7" fmla="*/ 1786 h 1792"/>
                <a:gd name="T8" fmla="+- 0 8372 7177"/>
                <a:gd name="T9" fmla="*/ T8 w 1792"/>
                <a:gd name="T10" fmla="+- 0 2980 1188"/>
                <a:gd name="T11" fmla="*/ 2980 h 1792"/>
                <a:gd name="T12" fmla="+- 0 8969 7177"/>
                <a:gd name="T13" fmla="*/ T12 w 1792"/>
                <a:gd name="T14" fmla="+- 0 2383 1188"/>
                <a:gd name="T15" fmla="*/ 2383 h 1792"/>
                <a:gd name="T16" fmla="+- 0 7774 7177"/>
                <a:gd name="T17" fmla="*/ T16 w 1792"/>
                <a:gd name="T18" fmla="+- 0 1188 1188"/>
                <a:gd name="T19" fmla="*/ 1188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7" y="0"/>
                  </a:moveTo>
                  <a:lnTo>
                    <a:pt x="0" y="598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C41CA81E-EF54-D048-8775-CD4AB37A7DF6}"/>
                </a:ext>
              </a:extLst>
            </p:cNvPr>
            <p:cNvSpPr>
              <a:spLocks/>
            </p:cNvSpPr>
            <p:nvPr/>
          </p:nvSpPr>
          <p:spPr bwMode="auto">
            <a:xfrm>
              <a:off x="8555590" y="1"/>
              <a:ext cx="1457754" cy="729520"/>
            </a:xfrm>
            <a:custGeom>
              <a:avLst/>
              <a:gdLst>
                <a:gd name="T0" fmla="+- 0 10158 8975"/>
                <a:gd name="T1" fmla="*/ T0 w 1183"/>
                <a:gd name="T2" fmla="*/ 0 h 592"/>
                <a:gd name="T3" fmla="+- 0 8975 8975"/>
                <a:gd name="T4" fmla="*/ T3 w 1183"/>
                <a:gd name="T5" fmla="*/ 0 h 592"/>
                <a:gd name="T6" fmla="+- 0 9566 8975"/>
                <a:gd name="T7" fmla="*/ T6 w 1183"/>
                <a:gd name="T8" fmla="*/ 591 h 592"/>
                <a:gd name="T9" fmla="+- 0 10158 8975"/>
                <a:gd name="T10" fmla="*/ T9 w 1183"/>
                <a:gd name="T11" fmla="*/ 0 h 592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</a:cxnLst>
              <a:rect l="0" t="0" r="r" b="b"/>
              <a:pathLst>
                <a:path w="1183" h="592">
                  <a:moveTo>
                    <a:pt x="1183" y="0"/>
                  </a:moveTo>
                  <a:lnTo>
                    <a:pt x="0" y="0"/>
                  </a:lnTo>
                  <a:lnTo>
                    <a:pt x="591" y="591"/>
                  </a:lnTo>
                  <a:lnTo>
                    <a:pt x="118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D95A4B85-923E-B641-B239-2A1999AB294B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87" y="728289"/>
              <a:ext cx="2208196" cy="2208277"/>
            </a:xfrm>
            <a:custGeom>
              <a:avLst/>
              <a:gdLst>
                <a:gd name="T0" fmla="+- 0 8372 7774"/>
                <a:gd name="T1" fmla="*/ T0 w 1792"/>
                <a:gd name="T2" fmla="+- 0 591 591"/>
                <a:gd name="T3" fmla="*/ 591 h 1792"/>
                <a:gd name="T4" fmla="+- 0 7774 7774"/>
                <a:gd name="T5" fmla="*/ T4 w 1792"/>
                <a:gd name="T6" fmla="+- 0 1188 591"/>
                <a:gd name="T7" fmla="*/ 1188 h 1792"/>
                <a:gd name="T8" fmla="+- 0 8969 7774"/>
                <a:gd name="T9" fmla="*/ T8 w 1792"/>
                <a:gd name="T10" fmla="+- 0 2383 591"/>
                <a:gd name="T11" fmla="*/ 2383 h 1792"/>
                <a:gd name="T12" fmla="+- 0 9566 7774"/>
                <a:gd name="T13" fmla="*/ T12 w 1792"/>
                <a:gd name="T14" fmla="+- 0 1786 591"/>
                <a:gd name="T15" fmla="*/ 1786 h 1792"/>
                <a:gd name="T16" fmla="+- 0 8372 7774"/>
                <a:gd name="T17" fmla="*/ T16 w 1792"/>
                <a:gd name="T18" fmla="+- 0 591 591"/>
                <a:gd name="T19" fmla="*/ 591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8" y="0"/>
                  </a:moveTo>
                  <a:lnTo>
                    <a:pt x="0" y="597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8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501386DC-76EB-F34E-AD0E-22957D3B38D5}"/>
                </a:ext>
              </a:extLst>
            </p:cNvPr>
            <p:cNvSpPr>
              <a:spLocks/>
            </p:cNvSpPr>
            <p:nvPr/>
          </p:nvSpPr>
          <p:spPr bwMode="auto">
            <a:xfrm>
              <a:off x="9285083" y="728289"/>
              <a:ext cx="2943850" cy="2943958"/>
            </a:xfrm>
            <a:custGeom>
              <a:avLst/>
              <a:gdLst>
                <a:gd name="T0" fmla="+- 0 11955 9566"/>
                <a:gd name="T1" fmla="*/ T0 w 2389"/>
                <a:gd name="T2" fmla="+- 0 1786 591"/>
                <a:gd name="T3" fmla="*/ 1786 h 2389"/>
                <a:gd name="T4" fmla="+- 0 10760 9566"/>
                <a:gd name="T5" fmla="*/ T4 w 2389"/>
                <a:gd name="T6" fmla="+- 0 591 591"/>
                <a:gd name="T7" fmla="*/ 591 h 2389"/>
                <a:gd name="T8" fmla="+- 0 9566 9566"/>
                <a:gd name="T9" fmla="*/ T8 w 2389"/>
                <a:gd name="T10" fmla="+- 0 1786 591"/>
                <a:gd name="T11" fmla="*/ 1786 h 2389"/>
                <a:gd name="T12" fmla="+- 0 10760 9566"/>
                <a:gd name="T13" fmla="*/ T12 w 2389"/>
                <a:gd name="T14" fmla="+- 0 2980 591"/>
                <a:gd name="T15" fmla="*/ 2980 h 2389"/>
                <a:gd name="T16" fmla="+- 0 11955 9566"/>
                <a:gd name="T17" fmla="*/ T16 w 2389"/>
                <a:gd name="T18" fmla="+- 0 1786 591"/>
                <a:gd name="T19" fmla="*/ 1786 h 238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2389" h="2389">
                  <a:moveTo>
                    <a:pt x="2389" y="1195"/>
                  </a:moveTo>
                  <a:lnTo>
                    <a:pt x="1194" y="0"/>
                  </a:lnTo>
                  <a:lnTo>
                    <a:pt x="0" y="1195"/>
                  </a:lnTo>
                  <a:lnTo>
                    <a:pt x="1194" y="2389"/>
                  </a:lnTo>
                  <a:lnTo>
                    <a:pt x="2389" y="1195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66" name="Picture Placeholder 25">
            <a:extLst>
              <a:ext uri="{FF2B5EF4-FFF2-40B4-BE49-F238E27FC236}">
                <a16:creationId xmlns:a16="http://schemas.microsoft.com/office/drawing/2014/main" id="{2D21D633-C51E-E94E-BAE3-96F52F76E496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362292" y="2572883"/>
            <a:ext cx="2118245" cy="2037217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9" name="Picture Placeholder 25">
            <a:extLst>
              <a:ext uri="{FF2B5EF4-FFF2-40B4-BE49-F238E27FC236}">
                <a16:creationId xmlns:a16="http://schemas.microsoft.com/office/drawing/2014/main" id="{639EFA5A-9C69-DF4D-81B7-FA1F8CCCF934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9112023" y="2572883"/>
            <a:ext cx="2118245" cy="2037217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D89364-B1CB-4E72-A6BB-95A34B50661C}"/>
              </a:ext>
            </a:extLst>
          </p:cNvPr>
          <p:cNvSpPr>
            <a:spLocks noGrp="1"/>
          </p:cNvSpPr>
          <p:nvPr>
            <p:ph type="dt" sz="half" idx="32"/>
          </p:nvPr>
        </p:nvSpPr>
        <p:spPr/>
        <p:txBody>
          <a:bodyPr/>
          <a:lstStyle/>
          <a:p>
            <a:fld id="{6FCA8E82-58CD-E045-8B98-B7A85B79B752}" type="datetime4">
              <a:rPr lang="en-US" smtClean="0"/>
              <a:pPr/>
              <a:t>May 10, 2022</a:t>
            </a:fld>
            <a:endParaRPr lang="en-US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E09328F-B310-4BF3-883E-BA9A39676AF2}"/>
              </a:ext>
            </a:extLst>
          </p:cNvPr>
          <p:cNvSpPr>
            <a:spLocks noGrp="1"/>
          </p:cNvSpPr>
          <p:nvPr>
            <p:ph type="ftr" sz="quarter" idx="33"/>
          </p:nvPr>
        </p:nvSpPr>
        <p:spPr/>
        <p:txBody>
          <a:bodyPr/>
          <a:lstStyle/>
          <a:p>
            <a:r>
              <a:rPr lang="en-US"/>
              <a:t>Annual Review</a:t>
            </a: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192EF2-9336-43EF-A365-1F54000F7DE9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9963624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 userDrawn="1">
          <p15:clr>
            <a:srgbClr val="FBAE40"/>
          </p15:clr>
        </p15:guide>
        <p15:guide id="3" pos="2304" userDrawn="1">
          <p15:clr>
            <a:srgbClr val="FBAE40"/>
          </p15:clr>
        </p15:guide>
        <p15:guide id="4" pos="4008" userDrawn="1">
          <p15:clr>
            <a:srgbClr val="FBAE40"/>
          </p15:clr>
        </p15:guide>
        <p15:guide id="5" pos="1944" userDrawn="1">
          <p15:clr>
            <a:srgbClr val="FBAE40"/>
          </p15:clr>
        </p15:guide>
        <p15:guide id="6" pos="3648" userDrawn="1">
          <p15:clr>
            <a:srgbClr val="FBAE40"/>
          </p15:clr>
        </p15:guide>
        <p15:guide id="7" orient="horz" pos="1392" userDrawn="1">
          <p15:clr>
            <a:srgbClr val="FBAE40"/>
          </p15:clr>
        </p15:guide>
        <p15:guide id="8" orient="horz" pos="552" userDrawn="1">
          <p15:clr>
            <a:srgbClr val="FBAE40"/>
          </p15:clr>
        </p15:guide>
        <p15:guide id="9" orient="horz" pos="1224" userDrawn="1">
          <p15:clr>
            <a:srgbClr val="FBAE40"/>
          </p15:clr>
        </p15:guide>
        <p15:guide id="10" pos="5352" userDrawn="1">
          <p15:clr>
            <a:srgbClr val="FBAE40"/>
          </p15:clr>
        </p15:guide>
        <p15:guide id="11" pos="5736" userDrawn="1">
          <p15:clr>
            <a:srgbClr val="FBAE40"/>
          </p15:clr>
        </p15:guide>
        <p15:guide id="12" orient="horz" pos="2904" userDrawn="1">
          <p15:clr>
            <a:srgbClr val="FBAE40"/>
          </p15:clr>
        </p15:guide>
        <p15:guide id="13" orient="horz" pos="1608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040046AF-E5BF-854D-9986-7C3019770FE7}"/>
              </a:ext>
            </a:extLst>
          </p:cNvPr>
          <p:cNvCxnSpPr>
            <a:cxnSpLocks/>
          </p:cNvCxnSpPr>
          <p:nvPr userDrawn="1"/>
        </p:nvCxnSpPr>
        <p:spPr>
          <a:xfrm flipH="1">
            <a:off x="1045959" y="2213783"/>
            <a:ext cx="2136" cy="1828800"/>
          </a:xfrm>
          <a:prstGeom prst="line">
            <a:avLst/>
          </a:prstGeom>
          <a:ln w="165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76CA14A6-0144-BC49-A8D4-C979D13258C0}"/>
              </a:ext>
            </a:extLst>
          </p:cNvPr>
          <p:cNvCxnSpPr>
            <a:cxnSpLocks/>
          </p:cNvCxnSpPr>
          <p:nvPr userDrawn="1"/>
        </p:nvCxnSpPr>
        <p:spPr>
          <a:xfrm flipH="1">
            <a:off x="6180493" y="2213783"/>
            <a:ext cx="11102" cy="1828800"/>
          </a:xfrm>
          <a:prstGeom prst="line">
            <a:avLst/>
          </a:prstGeom>
          <a:ln w="165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A582FC2-A135-5743-B9C0-6AC7225B42E1}"/>
              </a:ext>
            </a:extLst>
          </p:cNvPr>
          <p:cNvCxnSpPr>
            <a:cxnSpLocks/>
          </p:cNvCxnSpPr>
          <p:nvPr userDrawn="1"/>
        </p:nvCxnSpPr>
        <p:spPr>
          <a:xfrm flipH="1">
            <a:off x="8745623" y="3904712"/>
            <a:ext cx="2136" cy="1828800"/>
          </a:xfrm>
          <a:prstGeom prst="line">
            <a:avLst/>
          </a:prstGeom>
          <a:ln w="165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7C43222-5868-0247-838F-58F4F6C8EE75}"/>
              </a:ext>
            </a:extLst>
          </p:cNvPr>
          <p:cNvCxnSpPr>
            <a:cxnSpLocks/>
          </p:cNvCxnSpPr>
          <p:nvPr userDrawn="1"/>
        </p:nvCxnSpPr>
        <p:spPr>
          <a:xfrm flipH="1">
            <a:off x="3611089" y="3895941"/>
            <a:ext cx="2136" cy="1828800"/>
          </a:xfrm>
          <a:prstGeom prst="line">
            <a:avLst/>
          </a:prstGeom>
          <a:ln w="1651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itle 1">
            <a:extLst>
              <a:ext uri="{FF2B5EF4-FFF2-40B4-BE49-F238E27FC236}">
                <a16:creationId xmlns:a16="http://schemas.microsoft.com/office/drawing/2014/main" id="{46EEE005-F78A-9D4F-B159-964376C38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6" name="Text Placeholder 29">
            <a:extLst>
              <a:ext uri="{FF2B5EF4-FFF2-40B4-BE49-F238E27FC236}">
                <a16:creationId xmlns:a16="http://schemas.microsoft.com/office/drawing/2014/main" id="{FC61536F-8EA7-5A48-AF76-8B0E251BD8C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296955" y="2934856"/>
            <a:ext cx="2133600" cy="369332"/>
          </a:xfrm>
          <a:ln>
            <a:noFill/>
          </a:ln>
        </p:spPr>
        <p:txBody>
          <a:bodyPr lIns="0" tIns="0" rIns="0" bIns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7" name="Text Placeholder 29">
            <a:extLst>
              <a:ext uri="{FF2B5EF4-FFF2-40B4-BE49-F238E27FC236}">
                <a16:creationId xmlns:a16="http://schemas.microsoft.com/office/drawing/2014/main" id="{64FFD994-BD97-ED49-8607-286ECBB1CDA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296955" y="2568686"/>
            <a:ext cx="2133600" cy="205837"/>
          </a:xfrm>
          <a:ln>
            <a:noFill/>
          </a:ln>
        </p:spPr>
        <p:txBody>
          <a:bodyPr lIns="0" tIns="0" rIns="0" bIns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2" name="Text Placeholder 29">
            <a:extLst>
              <a:ext uri="{FF2B5EF4-FFF2-40B4-BE49-F238E27FC236}">
                <a16:creationId xmlns:a16="http://schemas.microsoft.com/office/drawing/2014/main" id="{D1ADE805-BFBC-ED47-B9CB-6CB2FF02E868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897799" y="5087328"/>
            <a:ext cx="2133600" cy="369332"/>
          </a:xfrm>
          <a:ln>
            <a:noFill/>
          </a:ln>
        </p:spPr>
        <p:txBody>
          <a:bodyPr lIns="0" tIns="0" rIns="0" bIns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3" name="Text Placeholder 29">
            <a:extLst>
              <a:ext uri="{FF2B5EF4-FFF2-40B4-BE49-F238E27FC236}">
                <a16:creationId xmlns:a16="http://schemas.microsoft.com/office/drawing/2014/main" id="{334A3589-641F-F547-891B-149579153B75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897799" y="4701908"/>
            <a:ext cx="2133600" cy="205837"/>
          </a:xfrm>
          <a:ln>
            <a:noFill/>
          </a:ln>
        </p:spPr>
        <p:txBody>
          <a:bodyPr vert="horz"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lang="en-US" sz="1800" spc="0" baseline="0" dirty="0"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marL="0" lvl="0" indent="0">
              <a:spcBef>
                <a:spcPts val="4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6" name="Text Placeholder 29">
            <a:extLst>
              <a:ext uri="{FF2B5EF4-FFF2-40B4-BE49-F238E27FC236}">
                <a16:creationId xmlns:a16="http://schemas.microsoft.com/office/drawing/2014/main" id="{A63F8454-D12E-A641-ABD0-8977D3F5EC05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9001711" y="5087328"/>
            <a:ext cx="2133600" cy="369332"/>
          </a:xfrm>
          <a:ln>
            <a:noFill/>
          </a:ln>
        </p:spPr>
        <p:txBody>
          <a:bodyPr lIns="0" tIns="0" rIns="0" bIns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7" name="Text Placeholder 29">
            <a:extLst>
              <a:ext uri="{FF2B5EF4-FFF2-40B4-BE49-F238E27FC236}">
                <a16:creationId xmlns:a16="http://schemas.microsoft.com/office/drawing/2014/main" id="{F35AA15D-DBAD-9840-8764-A5B6D486A234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9001711" y="4701908"/>
            <a:ext cx="2133600" cy="205837"/>
          </a:xfrm>
          <a:ln>
            <a:noFill/>
          </a:ln>
        </p:spPr>
        <p:txBody>
          <a:bodyPr vert="horz" lIns="0" tIns="0" rIns="0" bIns="0" rtlCol="0">
            <a:noAutofit/>
          </a:bodyPr>
          <a:lstStyle>
            <a:lvl1pPr marL="0" indent="0">
              <a:spcBef>
                <a:spcPts val="400"/>
              </a:spcBef>
              <a:buNone/>
              <a:defRPr lang="en-US" sz="1800" spc="0" baseline="0" dirty="0"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marL="0" lvl="0" indent="0">
              <a:spcBef>
                <a:spcPts val="4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8" name="Text Placeholder 29">
            <a:extLst>
              <a:ext uri="{FF2B5EF4-FFF2-40B4-BE49-F238E27FC236}">
                <a16:creationId xmlns:a16="http://schemas.microsoft.com/office/drawing/2014/main" id="{8357CA0F-1A55-B145-8305-562F0DF22543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6438143" y="2934856"/>
            <a:ext cx="2133600" cy="369332"/>
          </a:xfrm>
          <a:ln>
            <a:noFill/>
          </a:ln>
        </p:spPr>
        <p:txBody>
          <a:bodyPr lIns="0" tIns="0" rIns="0" bIns="0">
            <a:noAutofit/>
          </a:bodyPr>
          <a:lstStyle>
            <a:lvl1pPr marL="0" indent="0">
              <a:buNone/>
              <a:defRPr sz="1400" b="0" i="0">
                <a:solidFill>
                  <a:schemeClr val="bg1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9" name="Text Placeholder 29">
            <a:extLst>
              <a:ext uri="{FF2B5EF4-FFF2-40B4-BE49-F238E27FC236}">
                <a16:creationId xmlns:a16="http://schemas.microsoft.com/office/drawing/2014/main" id="{D6C49F6F-AF28-8942-8442-8F54A1DC388B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6438143" y="2568686"/>
            <a:ext cx="2133600" cy="205837"/>
          </a:xfrm>
          <a:ln>
            <a:noFill/>
          </a:ln>
        </p:spPr>
        <p:txBody>
          <a:bodyPr lIns="0" tIns="0" rIns="0" bIns="0">
            <a:noAutofit/>
          </a:bodyPr>
          <a:lstStyle>
            <a:lvl1pPr marL="0" indent="0">
              <a:spcBef>
                <a:spcPts val="400"/>
              </a:spcBef>
              <a:buNone/>
              <a:defRPr sz="1800" b="0" i="0" spc="0" baseline="0">
                <a:solidFill>
                  <a:schemeClr val="bg1"/>
                </a:solidFill>
                <a:latin typeface="+mj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CE2724A-BCA1-604F-9D18-BF05746408C2}"/>
              </a:ext>
            </a:extLst>
          </p:cNvPr>
          <p:cNvCxnSpPr/>
          <p:nvPr userDrawn="1"/>
        </p:nvCxnSpPr>
        <p:spPr>
          <a:xfrm>
            <a:off x="967689" y="3968780"/>
            <a:ext cx="10275477" cy="0"/>
          </a:xfrm>
          <a:prstGeom prst="line">
            <a:avLst/>
          </a:prstGeom>
          <a:ln w="1651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Rectangle 43">
            <a:extLst>
              <a:ext uri="{FF2B5EF4-FFF2-40B4-BE49-F238E27FC236}">
                <a16:creationId xmlns:a16="http://schemas.microsoft.com/office/drawing/2014/main" id="{4923D7D1-A9CC-C34C-86FF-43B5C8978712}"/>
              </a:ext>
            </a:extLst>
          </p:cNvPr>
          <p:cNvSpPr/>
          <p:nvPr userDrawn="1"/>
        </p:nvSpPr>
        <p:spPr>
          <a:xfrm>
            <a:off x="964323" y="3883241"/>
            <a:ext cx="163271" cy="16327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6119FF13-13AB-3448-B24E-58E18B3CE2B6}"/>
              </a:ext>
            </a:extLst>
          </p:cNvPr>
          <p:cNvSpPr/>
          <p:nvPr userDrawn="1"/>
        </p:nvSpPr>
        <p:spPr>
          <a:xfrm>
            <a:off x="3531590" y="3892012"/>
            <a:ext cx="163271" cy="16327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2F8F982-870E-AE44-B0D3-B3313BC48DB7}"/>
              </a:ext>
            </a:extLst>
          </p:cNvPr>
          <p:cNvSpPr/>
          <p:nvPr userDrawn="1"/>
        </p:nvSpPr>
        <p:spPr>
          <a:xfrm>
            <a:off x="6098857" y="3883241"/>
            <a:ext cx="163271" cy="16327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549A137-DB5E-9C40-8C0A-ED607212022C}"/>
              </a:ext>
            </a:extLst>
          </p:cNvPr>
          <p:cNvSpPr/>
          <p:nvPr userDrawn="1"/>
        </p:nvSpPr>
        <p:spPr>
          <a:xfrm>
            <a:off x="8666124" y="3892012"/>
            <a:ext cx="163271" cy="16327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1DC2552-C347-4C3D-8C92-4A6981227C0E}"/>
              </a:ext>
            </a:extLst>
          </p:cNvPr>
          <p:cNvSpPr>
            <a:spLocks noGrp="1"/>
          </p:cNvSpPr>
          <p:nvPr>
            <p:ph type="dt" sz="half" idx="36"/>
          </p:nvPr>
        </p:nvSpPr>
        <p:spPr/>
        <p:txBody>
          <a:bodyPr/>
          <a:lstStyle/>
          <a:p>
            <a:fld id="{6FCA8E82-58CD-E045-8B98-B7A85B79B752}" type="datetime4">
              <a:rPr lang="en-US" smtClean="0"/>
              <a:pPr/>
              <a:t>May 10, 2022</a:t>
            </a:fld>
            <a:endParaRPr lang="en-US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B7C35C-F3E4-4522-8711-16E4F9052C2C}"/>
              </a:ext>
            </a:extLst>
          </p:cNvPr>
          <p:cNvSpPr>
            <a:spLocks noGrp="1"/>
          </p:cNvSpPr>
          <p:nvPr>
            <p:ph type="ftr" sz="quarter" idx="37"/>
          </p:nvPr>
        </p:nvSpPr>
        <p:spPr/>
        <p:txBody>
          <a:bodyPr/>
          <a:lstStyle/>
          <a:p>
            <a:r>
              <a:rPr lang="en-US"/>
              <a:t>Annual Review</a:t>
            </a: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4D6BAD-56F4-42F1-A2B3-FDB73364FD40}"/>
              </a:ext>
            </a:extLst>
          </p:cNvPr>
          <p:cNvSpPr>
            <a:spLocks noGrp="1"/>
          </p:cNvSpPr>
          <p:nvPr>
            <p:ph type="sldNum" sz="quarter" idx="38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861552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 userDrawn="1">
          <p15:clr>
            <a:srgbClr val="FBAE40"/>
          </p15:clr>
        </p15:guide>
        <p15:guide id="3" pos="2880" userDrawn="1">
          <p15:clr>
            <a:srgbClr val="FBAE40"/>
          </p15:clr>
        </p15:guide>
        <p15:guide id="4" pos="5160" userDrawn="1">
          <p15:clr>
            <a:srgbClr val="FBAE40"/>
          </p15:clr>
        </p15:guide>
        <p15:guide id="5" pos="2520" userDrawn="1">
          <p15:clr>
            <a:srgbClr val="FBAE40"/>
          </p15:clr>
        </p15:guide>
        <p15:guide id="6" pos="4800" userDrawn="1">
          <p15:clr>
            <a:srgbClr val="FBAE40"/>
          </p15:clr>
        </p15:guide>
        <p15:guide id="7" orient="horz" pos="1224" userDrawn="1">
          <p15:clr>
            <a:srgbClr val="FBAE40"/>
          </p15:clr>
        </p15:guide>
        <p15:guide id="8" orient="horz" pos="3768" userDrawn="1">
          <p15:clr>
            <a:srgbClr val="FBAE40"/>
          </p15:clr>
        </p15:guide>
        <p15:guide id="9" orient="horz" pos="552" userDrawn="1">
          <p15:clr>
            <a:srgbClr val="FBAE40"/>
          </p15:clr>
        </p15:guide>
        <p15:guide id="10" orient="horz" pos="1512" userDrawn="1">
          <p15:clr>
            <a:srgbClr val="FBAE40"/>
          </p15:clr>
        </p15:guide>
        <p15:guide id="11" orient="horz" pos="2832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BDEF3328-825B-3946-8472-DB93D6A32867}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4E4E09DF-AF21-0E4A-9838-14DFBFFED7D7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653F54AE-9BC1-3A45-A129-4028EADE406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254F6D22-4944-974A-999E-F9E22F159523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32" name="Title 1">
            <a:extLst>
              <a:ext uri="{FF2B5EF4-FFF2-40B4-BE49-F238E27FC236}">
                <a16:creationId xmlns:a16="http://schemas.microsoft.com/office/drawing/2014/main" id="{467E05B6-B7CB-1E4F-96BA-4B8CFE8B6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1DEB652-BD6A-BD41-B85E-704D2C41A1C4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A6147D10-E7D7-8F40-AF69-7263987293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4023" y="2300984"/>
            <a:ext cx="4827178" cy="404216"/>
          </a:xfrm>
          <a:prstGeom prst="rect">
            <a:avLst/>
          </a:prstGeom>
        </p:spPr>
        <p:txBody>
          <a:bodyPr lIns="0" tIns="0" rIns="0" bIns="0" anchor="t" anchorCtr="0">
            <a:normAutofit/>
          </a:bodyPr>
          <a:lstStyle>
            <a:lvl1pPr marL="0" indent="0">
              <a:buNone/>
              <a:defRPr sz="18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3A0EE708-F36B-444B-9A8B-D48D69535E45}"/>
              </a:ext>
            </a:extLst>
          </p:cNvPr>
          <p:cNvSpPr>
            <a:spLocks noGrp="1"/>
          </p:cNvSpPr>
          <p:nvPr>
            <p:ph type="body" idx="10"/>
          </p:nvPr>
        </p:nvSpPr>
        <p:spPr>
          <a:xfrm>
            <a:off x="6362700" y="2300984"/>
            <a:ext cx="4764829" cy="404216"/>
          </a:xfrm>
          <a:prstGeom prst="rect">
            <a:avLst/>
          </a:prstGeom>
        </p:spPr>
        <p:txBody>
          <a:bodyPr lIns="0" tIns="0" rIns="0" bIns="0" anchor="t" anchorCtr="0">
            <a:normAutofit/>
          </a:bodyPr>
          <a:lstStyle>
            <a:lvl1pPr marL="0" indent="0">
              <a:buNone/>
              <a:defRPr sz="18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E81957B7-CEA6-A446-A203-471CF9A57F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4023" y="2799146"/>
            <a:ext cx="4827178" cy="1942138"/>
          </a:xfrm>
          <a:prstGeom prst="rect">
            <a:avLst/>
          </a:prstGeom>
        </p:spPr>
        <p:txBody>
          <a:bodyPr lIns="0" tIns="0" rIns="0" bIns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Content Placeholder 3">
            <a:extLst>
              <a:ext uri="{FF2B5EF4-FFF2-40B4-BE49-F238E27FC236}">
                <a16:creationId xmlns:a16="http://schemas.microsoft.com/office/drawing/2014/main" id="{E40D4044-0F7B-0647-BAB5-16B23EBD9ECD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6362700" y="2799146"/>
            <a:ext cx="4756241" cy="1942138"/>
          </a:xfrm>
          <a:prstGeom prst="rect">
            <a:avLst/>
          </a:prstGeom>
        </p:spPr>
        <p:txBody>
          <a:bodyPr lIns="0" tIns="0" rIns="0" bIns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D51C063-0222-064B-8A2E-485FE9EAC10D}"/>
              </a:ext>
            </a:extLst>
          </p:cNvPr>
          <p:cNvCxnSpPr>
            <a:cxnSpLocks/>
          </p:cNvCxnSpPr>
          <p:nvPr userDrawn="1"/>
        </p:nvCxnSpPr>
        <p:spPr>
          <a:xfrm>
            <a:off x="63627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14D182-A7DD-4F7B-B207-262854316EDA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FCA8E82-58CD-E045-8B98-B7A85B79B752}" type="datetime4">
              <a:rPr lang="en-US" smtClean="0"/>
              <a:pPr/>
              <a:t>May 10, 2022</a:t>
            </a:fld>
            <a:endParaRPr lang="en-US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B29252-5D0B-4B9D-9FBD-8EC0929FE09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Annual Review</a:t>
            </a: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B4FEF6-E217-4110-BBF5-C4B77ADC845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5504253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304">
          <p15:clr>
            <a:srgbClr val="FBAE40"/>
          </p15:clr>
        </p15:guide>
        <p15:guide id="4" pos="5736">
          <p15:clr>
            <a:srgbClr val="FBAE40"/>
          </p15:clr>
        </p15:guide>
        <p15:guide id="5" pos="1944">
          <p15:clr>
            <a:srgbClr val="FBAE40"/>
          </p15:clr>
        </p15:guide>
        <p15:guide id="6" pos="4008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440">
          <p15:clr>
            <a:srgbClr val="FBAE40"/>
          </p15:clr>
        </p15:guide>
        <p15:guide id="9" orient="horz" pos="552">
          <p15:clr>
            <a:srgbClr val="FBAE40"/>
          </p15:clr>
        </p15:guide>
        <p15:guide id="10" pos="5352">
          <p15:clr>
            <a:srgbClr val="FBAE40"/>
          </p15:clr>
        </p15:guide>
        <p15:guide id="11" pos="3648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>
            <a:extLst>
              <a:ext uri="{FF2B5EF4-FFF2-40B4-BE49-F238E27FC236}">
                <a16:creationId xmlns:a16="http://schemas.microsoft.com/office/drawing/2014/main" id="{868B08E5-2F7C-7749-8BDF-386EAF974BB0}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38" name="Freeform 37">
              <a:extLst>
                <a:ext uri="{FF2B5EF4-FFF2-40B4-BE49-F238E27FC236}">
                  <a16:creationId xmlns:a16="http://schemas.microsoft.com/office/drawing/2014/main" id="{F3E300C0-0B72-9048-9E16-2166E1A88FE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39" name="Freeform 38">
              <a:extLst>
                <a:ext uri="{FF2B5EF4-FFF2-40B4-BE49-F238E27FC236}">
                  <a16:creationId xmlns:a16="http://schemas.microsoft.com/office/drawing/2014/main" id="{E4AA520D-9D51-3A42-B9B1-DF72169BC8DB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40" name="Freeform 39">
              <a:extLst>
                <a:ext uri="{FF2B5EF4-FFF2-40B4-BE49-F238E27FC236}">
                  <a16:creationId xmlns:a16="http://schemas.microsoft.com/office/drawing/2014/main" id="{D5F2735E-137C-DB47-AEF0-EFC871A32373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32" name="Title 1">
            <a:extLst>
              <a:ext uri="{FF2B5EF4-FFF2-40B4-BE49-F238E27FC236}">
                <a16:creationId xmlns:a16="http://schemas.microsoft.com/office/drawing/2014/main" id="{467E05B6-B7CB-1E4F-96BA-4B8CFE8B6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1DEB652-BD6A-BD41-B85E-704D2C41A1C4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A6147D10-E7D7-8F40-AF69-7263987293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500" y="2300156"/>
            <a:ext cx="3036477" cy="404216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0" indent="0">
              <a:buNone/>
              <a:defRPr lang="en-US" sz="1800" spc="0" baseline="0" dirty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E81957B7-CEA6-A446-A203-471CF9A57F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52500" y="2799146"/>
            <a:ext cx="3036477" cy="1942138"/>
          </a:xfrm>
          <a:prstGeom prst="rect">
            <a:avLst/>
          </a:prstGeom>
        </p:spPr>
        <p:txBody>
          <a:bodyPr lIns="0" tIns="0" rIns="0" bIns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2">
            <a:extLst>
              <a:ext uri="{FF2B5EF4-FFF2-40B4-BE49-F238E27FC236}">
                <a16:creationId xmlns:a16="http://schemas.microsoft.com/office/drawing/2014/main" id="{057DFE0A-61D9-1B48-8196-EA94D04685DD}"/>
              </a:ext>
            </a:extLst>
          </p:cNvPr>
          <p:cNvSpPr>
            <a:spLocks noGrp="1"/>
          </p:cNvSpPr>
          <p:nvPr>
            <p:ph type="body" idx="10"/>
          </p:nvPr>
        </p:nvSpPr>
        <p:spPr>
          <a:xfrm>
            <a:off x="4569372" y="2300156"/>
            <a:ext cx="3036477" cy="404216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0" indent="0">
              <a:buNone/>
              <a:defRPr lang="en-US" sz="1800" spc="0" baseline="0" dirty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C946754A-F105-644E-99A4-DC80B9944243}"/>
              </a:ext>
            </a:extLst>
          </p:cNvPr>
          <p:cNvSpPr>
            <a:spLocks noGrp="1"/>
          </p:cNvSpPr>
          <p:nvPr>
            <p:ph sz="half" idx="11"/>
          </p:nvPr>
        </p:nvSpPr>
        <p:spPr>
          <a:xfrm>
            <a:off x="4569372" y="2799146"/>
            <a:ext cx="3050628" cy="1942138"/>
          </a:xfrm>
          <a:prstGeom prst="rect">
            <a:avLst/>
          </a:prstGeom>
        </p:spPr>
        <p:txBody>
          <a:bodyPr lIns="0" tIns="0" rIns="0" bIns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368648FC-FC9A-5645-8F0C-390FFFAE180D}"/>
              </a:ext>
            </a:extLst>
          </p:cNvPr>
          <p:cNvSpPr>
            <a:spLocks noGrp="1"/>
          </p:cNvSpPr>
          <p:nvPr>
            <p:ph type="body" idx="12"/>
          </p:nvPr>
        </p:nvSpPr>
        <p:spPr>
          <a:xfrm>
            <a:off x="8187017" y="2300156"/>
            <a:ext cx="3036477" cy="404216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>
            <a:lvl1pPr marL="0" indent="0">
              <a:buNone/>
              <a:defRPr lang="en-US" sz="1800" spc="0" baseline="0" dirty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24" name="Content Placeholder 3">
            <a:extLst>
              <a:ext uri="{FF2B5EF4-FFF2-40B4-BE49-F238E27FC236}">
                <a16:creationId xmlns:a16="http://schemas.microsoft.com/office/drawing/2014/main" id="{BBB849DC-B114-D145-9879-4FE0688BF57E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8187017" y="2799146"/>
            <a:ext cx="3036477" cy="1942138"/>
          </a:xfrm>
          <a:prstGeom prst="rect">
            <a:avLst/>
          </a:prstGeom>
        </p:spPr>
        <p:txBody>
          <a:bodyPr lIns="0" tIns="0" rIns="0" bIns="0" anchor="t" anchorCtr="0">
            <a:normAutofit/>
          </a:bodyPr>
          <a:lstStyle>
            <a:lvl1pPr marL="285750" indent="-285750">
              <a:lnSpc>
                <a:spcPct val="100000"/>
              </a:lnSpc>
              <a:buFont typeface="Wingdings" pitchFamily="2" charset="2"/>
              <a:buChar char="§"/>
              <a:defRPr sz="1600">
                <a:latin typeface="+mn-lt"/>
              </a:defRPr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9F0C4CE5-5F02-B143-8FD1-1B235D270DAC}"/>
              </a:ext>
            </a:extLst>
          </p:cNvPr>
          <p:cNvCxnSpPr>
            <a:cxnSpLocks/>
          </p:cNvCxnSpPr>
          <p:nvPr userDrawn="1"/>
        </p:nvCxnSpPr>
        <p:spPr>
          <a:xfrm>
            <a:off x="4569372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289A8C14-DB28-F34E-8098-168D4C75AF23}"/>
              </a:ext>
            </a:extLst>
          </p:cNvPr>
          <p:cNvCxnSpPr>
            <a:cxnSpLocks/>
          </p:cNvCxnSpPr>
          <p:nvPr userDrawn="1"/>
        </p:nvCxnSpPr>
        <p:spPr>
          <a:xfrm>
            <a:off x="8187017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FA07F3-F8E4-4505-85EC-22734AC6879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FCA8E82-58CD-E045-8B98-B7A85B79B752}" type="datetime4">
              <a:rPr lang="en-US" smtClean="0"/>
              <a:pPr/>
              <a:t>May 10, 2022</a:t>
            </a:fld>
            <a:endParaRPr lang="en-US" dirty="0">
              <a:latin typeface="+mn-lt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165D22-FEF5-4F30-8822-5D2378806A9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Annual Review</a:t>
            </a: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40F86B-3DA3-4708-AAF5-387BA115C41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2279487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520" userDrawn="1">
          <p15:clr>
            <a:srgbClr val="FBAE40"/>
          </p15:clr>
        </p15:guide>
        <p15:guide id="4" pos="5160" userDrawn="1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440">
          <p15:clr>
            <a:srgbClr val="FBAE40"/>
          </p15:clr>
        </p15:guide>
        <p15:guide id="9" orient="horz" pos="552">
          <p15:clr>
            <a:srgbClr val="FBAE40"/>
          </p15:clr>
        </p15:guide>
        <p15:guide id="10" pos="4800" userDrawn="1">
          <p15:clr>
            <a:srgbClr val="FBAE40"/>
          </p15:clr>
        </p15:guide>
        <p15:guide id="11" pos="2880" userDrawn="1">
          <p15:clr>
            <a:srgbClr val="FBAE40"/>
          </p15:clr>
        </p15:guide>
        <p15:guide id="12" orient="horz" pos="1752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 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itle 1">
            <a:extLst>
              <a:ext uri="{FF2B5EF4-FFF2-40B4-BE49-F238E27FC236}">
                <a16:creationId xmlns:a16="http://schemas.microsoft.com/office/drawing/2014/main" id="{467E05B6-B7CB-1E4F-96BA-4B8CFE8B6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1DEB652-BD6A-BD41-B85E-704D2C41A1C4}"/>
              </a:ext>
            </a:extLst>
          </p:cNvPr>
          <p:cNvCxnSpPr>
            <a:cxnSpLocks/>
          </p:cNvCxnSpPr>
          <p:nvPr userDrawn="1"/>
        </p:nvCxnSpPr>
        <p:spPr>
          <a:xfrm>
            <a:off x="952500" y="1939108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A8C895-11B9-EA40-B0F8-0F4FE988151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952500" y="2656904"/>
            <a:ext cx="4838700" cy="574318"/>
          </a:xfrm>
        </p:spPr>
        <p:txBody>
          <a:bodyPr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47A1EE0-4011-3749-B01C-FC489EEDF880}"/>
              </a:ext>
            </a:extLst>
          </p:cNvPr>
          <p:cNvGrpSpPr>
            <a:grpSpLocks/>
          </p:cNvGrpSpPr>
          <p:nvPr userDrawn="1"/>
        </p:nvGrpSpPr>
        <p:grpSpPr bwMode="auto">
          <a:xfrm rot="10800000">
            <a:off x="8870040" y="0"/>
            <a:ext cx="3325208" cy="3325208"/>
            <a:chOff x="0" y="12289"/>
            <a:chExt cx="3550" cy="3551"/>
          </a:xfrm>
        </p:grpSpPr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17EED68A-6660-2643-BBFB-B6AB92A7C227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BECF9FB8-F6C7-C54D-99F4-11FDF26D7F9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46C7C62D-7D3B-934C-AFF9-0F10E727B42E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85D552-3AFC-4D21-A944-9D41E128A96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52500" y="2286000"/>
            <a:ext cx="4838700" cy="315915"/>
          </a:xfrm>
        </p:spPr>
        <p:txBody>
          <a:bodyPr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BE8C2EDB-9C70-49A2-865C-E5CD77D3E74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53655" y="3841846"/>
            <a:ext cx="4838700" cy="636754"/>
          </a:xfrm>
        </p:spPr>
        <p:txBody>
          <a:bodyPr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EE50320A-D017-45C6-9986-94BC43911E9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53655" y="3470942"/>
            <a:ext cx="4838700" cy="315915"/>
          </a:xfrm>
        </p:spPr>
        <p:txBody>
          <a:bodyPr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673EB498-F5D2-4E15-990A-2AFA4A377CB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52500" y="5017901"/>
            <a:ext cx="4838700" cy="908340"/>
          </a:xfrm>
        </p:spPr>
        <p:txBody>
          <a:bodyPr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1F528150-326B-4BB3-AC38-7FC805DB6BA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952500" y="4646997"/>
            <a:ext cx="4838700" cy="315915"/>
          </a:xfrm>
        </p:spPr>
        <p:txBody>
          <a:bodyPr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20EBEFF7-AECA-409B-9ACC-A63A168283B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99647" y="2656904"/>
            <a:ext cx="4838700" cy="574318"/>
          </a:xfrm>
        </p:spPr>
        <p:txBody>
          <a:bodyPr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3">
            <a:extLst>
              <a:ext uri="{FF2B5EF4-FFF2-40B4-BE49-F238E27FC236}">
                <a16:creationId xmlns:a16="http://schemas.microsoft.com/office/drawing/2014/main" id="{29E4D063-8666-4D7A-B8C8-2B9383F798E0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399647" y="2286000"/>
            <a:ext cx="4838700" cy="315915"/>
          </a:xfrm>
        </p:spPr>
        <p:txBody>
          <a:bodyPr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4717B7CD-A4F9-444E-82B9-8914CB574887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399647" y="3841846"/>
            <a:ext cx="4838700" cy="908340"/>
          </a:xfrm>
        </p:spPr>
        <p:txBody>
          <a:bodyPr>
            <a:noAutofit/>
          </a:bodyPr>
          <a:lstStyle>
            <a:lvl1pPr marL="0" indent="0"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">
            <a:extLst>
              <a:ext uri="{FF2B5EF4-FFF2-40B4-BE49-F238E27FC236}">
                <a16:creationId xmlns:a16="http://schemas.microsoft.com/office/drawing/2014/main" id="{2CF285B7-A950-4326-A4D5-F5D542D2D65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399647" y="3470942"/>
            <a:ext cx="4838700" cy="315915"/>
          </a:xfrm>
        </p:spPr>
        <p:txBody>
          <a:bodyPr>
            <a:noAutofit/>
          </a:bodyPr>
          <a:lstStyle>
            <a:lvl1pPr>
              <a:buNone/>
              <a:defRPr sz="1800" b="0" spc="0" baseline="0">
                <a:solidFill>
                  <a:schemeClr val="tx2"/>
                </a:solidFill>
                <a:latin typeface="+mj-lt"/>
              </a:defRPr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C45E38A-5516-4C3E-88FC-0DCBD876054B}"/>
              </a:ext>
            </a:extLst>
          </p:cNvPr>
          <p:cNvSpPr>
            <a:spLocks noGrp="1"/>
          </p:cNvSpPr>
          <p:nvPr>
            <p:ph type="dt" sz="half" idx="21"/>
          </p:nvPr>
        </p:nvSpPr>
        <p:spPr/>
        <p:txBody>
          <a:bodyPr/>
          <a:lstStyle/>
          <a:p>
            <a:fld id="{6FCA8E82-58CD-E045-8B98-B7A85B79B752}" type="datetime4">
              <a:rPr lang="en-US" smtClean="0"/>
              <a:pPr/>
              <a:t>May 10, 2022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225273-038D-4F51-A093-83D80104F21A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/>
          <a:lstStyle/>
          <a:p>
            <a:r>
              <a:rPr lang="en-US"/>
              <a:t>Annual Review</a:t>
            </a:r>
            <a:endParaRPr lang="en-US" b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F24E14-E0E0-44FA-A4AA-FA63A858730C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060135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304">
          <p15:clr>
            <a:srgbClr val="FBAE40"/>
          </p15:clr>
        </p15:guide>
        <p15:guide id="4" pos="5736">
          <p15:clr>
            <a:srgbClr val="FBAE40"/>
          </p15:clr>
        </p15:guide>
        <p15:guide id="5" pos="1944">
          <p15:clr>
            <a:srgbClr val="FBAE40"/>
          </p15:clr>
        </p15:guide>
        <p15:guide id="6" pos="4008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440">
          <p15:clr>
            <a:srgbClr val="FBAE40"/>
          </p15:clr>
        </p15:guide>
        <p15:guide id="9" orient="horz" pos="552">
          <p15:clr>
            <a:srgbClr val="FBAE40"/>
          </p15:clr>
        </p15:guide>
        <p15:guide id="10" pos="5352">
          <p15:clr>
            <a:srgbClr val="FBAE40"/>
          </p15:clr>
        </p15:guide>
        <p15:guide id="11" pos="3648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29">
            <a:extLst>
              <a:ext uri="{FF2B5EF4-FFF2-40B4-BE49-F238E27FC236}">
                <a16:creationId xmlns:a16="http://schemas.microsoft.com/office/drawing/2014/main" id="{BB778BC5-5409-574B-96E2-B45CDD940DF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896100" y="5102063"/>
            <a:ext cx="4914900" cy="588795"/>
          </a:xfrm>
        </p:spPr>
        <p:txBody>
          <a:bodyPr lIns="0" tIns="0" rIns="0" bIns="0" anchor="b">
            <a:noAutofit/>
          </a:bodyPr>
          <a:lstStyle>
            <a:lvl1pPr marL="0" indent="0">
              <a:buNone/>
              <a:defRPr sz="1600" b="0" i="0">
                <a:solidFill>
                  <a:schemeClr val="tx2"/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Subtitle 2">
            <a:extLst>
              <a:ext uri="{FF2B5EF4-FFF2-40B4-BE49-F238E27FC236}">
                <a16:creationId xmlns:a16="http://schemas.microsoft.com/office/drawing/2014/main" id="{32916F3A-28FA-9A4B-A780-0D687D9328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07623" y="3591098"/>
            <a:ext cx="4903377" cy="1057791"/>
          </a:xfrm>
        </p:spPr>
        <p:txBody>
          <a:bodyPr lIns="0" tIns="0" rIns="0" bIns="0">
            <a:normAutofit/>
          </a:bodyPr>
          <a:lstStyle>
            <a:lvl1pPr marL="0" indent="0" algn="l">
              <a:buNone/>
              <a:defRPr sz="1600" b="0" i="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E29321F6-59C5-6E4C-A846-6AD00848A4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7623" y="2173658"/>
            <a:ext cx="4903377" cy="610863"/>
          </a:xfrm>
          <a:prstGeom prst="rect">
            <a:avLst/>
          </a:prstGeom>
        </p:spPr>
        <p:txBody>
          <a:bodyPr lIns="0" tIns="0" rIns="0" bIns="0" anchor="b" anchorCtr="0">
            <a:normAutofit/>
          </a:bodyPr>
          <a:lstStyle>
            <a:lvl1pPr>
              <a:defRPr sz="4400" b="1" i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AB5C3BF3-A164-DD48-BD02-4587489DA105}"/>
              </a:ext>
            </a:extLst>
          </p:cNvPr>
          <p:cNvCxnSpPr>
            <a:cxnSpLocks/>
          </p:cNvCxnSpPr>
          <p:nvPr userDrawn="1"/>
        </p:nvCxnSpPr>
        <p:spPr>
          <a:xfrm>
            <a:off x="6896100" y="3233703"/>
            <a:ext cx="2133600" cy="3992"/>
          </a:xfrm>
          <a:prstGeom prst="line">
            <a:avLst/>
          </a:prstGeom>
          <a:ln w="101600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Picture Placeholder 2">
            <a:extLst>
              <a:ext uri="{FF2B5EF4-FFF2-40B4-BE49-F238E27FC236}">
                <a16:creationId xmlns:a16="http://schemas.microsoft.com/office/drawing/2014/main" id="{F8C225AD-C009-894E-8AFA-C94EAA06509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96000" cy="6858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FFEF81ED-50DF-3946-87D9-407C13C3CE9F}"/>
              </a:ext>
            </a:extLst>
          </p:cNvPr>
          <p:cNvGrpSpPr>
            <a:grpSpLocks/>
          </p:cNvGrpSpPr>
          <p:nvPr userDrawn="1"/>
        </p:nvGrpSpPr>
        <p:grpSpPr bwMode="auto">
          <a:xfrm rot="10800000">
            <a:off x="8870040" y="0"/>
            <a:ext cx="3325208" cy="3325208"/>
            <a:chOff x="0" y="12289"/>
            <a:chExt cx="3550" cy="3551"/>
          </a:xfrm>
        </p:grpSpPr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4B6857A0-601C-9C40-ADB4-7927C7A4ECA0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31562ACC-ECB3-4841-A52C-00DAFF438EBF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77C317B8-91B4-7040-AB8C-CE822CA28AAD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9991307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ED84C6-50E6-6C43-8031-AFF6268E0C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71550" y="1825625"/>
            <a:ext cx="1038225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Title Placeholder 11">
            <a:extLst>
              <a:ext uri="{FF2B5EF4-FFF2-40B4-BE49-F238E27FC236}">
                <a16:creationId xmlns:a16="http://schemas.microsoft.com/office/drawing/2014/main" id="{D41FC0AE-253D-D242-9C88-017078F8A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365125"/>
            <a:ext cx="104013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0" name="Date Placeholder 3">
            <a:extLst>
              <a:ext uri="{FF2B5EF4-FFF2-40B4-BE49-F238E27FC236}">
                <a16:creationId xmlns:a16="http://schemas.microsoft.com/office/drawing/2014/main" id="{EF47083A-6D76-4B4D-87CA-E08E212F78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992120" y="6332220"/>
            <a:ext cx="1313180" cy="247651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11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6FCA8E82-58CD-E045-8B98-B7A85B79B752}" type="datetime4">
              <a:rPr lang="en-US" smtClean="0"/>
              <a:pPr/>
              <a:t>May 10, 2022</a:t>
            </a:fld>
            <a:endParaRPr lang="en-US" dirty="0">
              <a:latin typeface="+mn-lt"/>
            </a:endParaRPr>
          </a:p>
        </p:txBody>
      </p:sp>
      <p:sp>
        <p:nvSpPr>
          <p:cNvPr id="31" name="Footer Placeholder 4">
            <a:extLst>
              <a:ext uri="{FF2B5EF4-FFF2-40B4-BE49-F238E27FC236}">
                <a16:creationId xmlns:a16="http://schemas.microsoft.com/office/drawing/2014/main" id="{C9955F1C-C0B1-BA44-8905-6991FA0D1E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494790" y="6332220"/>
            <a:ext cx="1497330" cy="247651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1100" b="0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Annual Review</a:t>
            </a:r>
            <a:endParaRPr lang="en-US" b="0" dirty="0"/>
          </a:p>
        </p:txBody>
      </p:sp>
      <p:sp>
        <p:nvSpPr>
          <p:cNvPr id="32" name="Slide Number Placeholder 5">
            <a:extLst>
              <a:ext uri="{FF2B5EF4-FFF2-40B4-BE49-F238E27FC236}">
                <a16:creationId xmlns:a16="http://schemas.microsoft.com/office/drawing/2014/main" id="{C8ADA0DF-3751-9A48-8A21-59F01C782D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71550" y="6332220"/>
            <a:ext cx="523240" cy="247651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11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5158922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59" r:id="rId1"/>
    <p:sldLayoutId id="2147483693" r:id="rId2"/>
    <p:sldLayoutId id="2147483671" r:id="rId3"/>
    <p:sldLayoutId id="2147483672" r:id="rId4"/>
    <p:sldLayoutId id="2147483673" r:id="rId5"/>
    <p:sldLayoutId id="2147483684" r:id="rId6"/>
    <p:sldLayoutId id="2147483675" r:id="rId7"/>
    <p:sldLayoutId id="2147483676" r:id="rId8"/>
    <p:sldLayoutId id="2147483677" r:id="rId9"/>
    <p:sldLayoutId id="2147483685" r:id="rId10"/>
    <p:sldLayoutId id="2147483688" r:id="rId11"/>
    <p:sldLayoutId id="2147483692" r:id="rId12"/>
    <p:sldLayoutId id="2147483682" r:id="rId1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i="0" kern="1200" spc="100" baseline="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0" i="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b="0" i="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  <p15:guide id="3" pos="240">
          <p15:clr>
            <a:srgbClr val="547EBF"/>
          </p15:clr>
        </p15:guide>
        <p15:guide id="4" orient="horz" pos="240">
          <p15:clr>
            <a:srgbClr val="547EBF"/>
          </p15:clr>
        </p15:guide>
        <p15:guide id="5" pos="7440">
          <p15:clr>
            <a:srgbClr val="547EBF"/>
          </p15:clr>
        </p15:guide>
        <p15:guide id="6" orient="horz" pos="4080">
          <p15:clr>
            <a:srgbClr val="547EBF"/>
          </p15:clr>
        </p15:guide>
        <p15:guide id="7" pos="600" userDrawn="1">
          <p15:clr>
            <a:srgbClr val="547EBF"/>
          </p15:clr>
        </p15:guide>
        <p15:guide id="8" pos="3720">
          <p15:clr>
            <a:srgbClr val="547EBF"/>
          </p15:clr>
        </p15:guide>
        <p15:guide id="9" pos="2112">
          <p15:clr>
            <a:srgbClr val="547EBF"/>
          </p15:clr>
        </p15:guide>
        <p15:guide id="10" pos="1848">
          <p15:clr>
            <a:srgbClr val="547EBF"/>
          </p15:clr>
        </p15:guide>
        <p15:guide id="11" pos="5568">
          <p15:clr>
            <a:srgbClr val="547EBF"/>
          </p15:clr>
        </p15:guide>
        <p15:guide id="12" pos="5832">
          <p15:clr>
            <a:srgbClr val="547EBF"/>
          </p15:clr>
        </p15:guide>
        <p15:guide id="13" pos="4968">
          <p15:clr>
            <a:srgbClr val="9FCC3B"/>
          </p15:clr>
        </p15:guide>
        <p15:guide id="14" pos="5208">
          <p15:clr>
            <a:srgbClr val="9FCC3B"/>
          </p15:clr>
        </p15:guide>
        <p15:guide id="15" pos="2712">
          <p15:clr>
            <a:srgbClr val="9FCC3B"/>
          </p15:clr>
        </p15:guide>
        <p15:guide id="16" pos="2472">
          <p15:clr>
            <a:srgbClr val="9FCC3B"/>
          </p15:clr>
        </p15:guide>
        <p15:guide id="17" pos="39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9.jp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3.jpe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hyperlink" Target="https://www.youtube.com/watch?v=8vqTH5eEO8A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7.jpeg"/><Relationship Id="rId4" Type="http://schemas.openxmlformats.org/officeDocument/2006/relationships/hyperlink" Target="https://www.youtube.com/watch?v=rDeu0IxTRl8" TargetMode="Externa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3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3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8E61D8-31A3-2D45-8E25-CBE846E26E1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367055" y="4549553"/>
            <a:ext cx="5491570" cy="953337"/>
          </a:xfrm>
        </p:spPr>
        <p:txBody>
          <a:bodyPr/>
          <a:lstStyle/>
          <a:p>
            <a:r>
              <a:rPr lang="en-US" sz="3000" dirty="0"/>
              <a:t>BMMB7012</a:t>
            </a:r>
          </a:p>
          <a:p>
            <a:r>
              <a:rPr lang="en-US" sz="3000" dirty="0"/>
              <a:t>Marketing Management</a:t>
            </a:r>
          </a:p>
          <a:p>
            <a:r>
              <a:rPr lang="en-US" sz="3000" dirty="0"/>
              <a:t>By: Davina Evans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F78749D-7BFD-42DC-B0A8-84EA4766FE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3062" y="444818"/>
            <a:ext cx="7753350" cy="3286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09507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D54756-A790-C845-A85F-35391529E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/>
          <a:lstStyle/>
          <a:p>
            <a:r>
              <a:rPr lang="en-US" dirty="0"/>
              <a:t>Session Objectives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EC6698-132B-1143-A2A9-00A97D9572D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952500" y="2209800"/>
            <a:ext cx="2133600" cy="205837"/>
          </a:xfrm>
        </p:spPr>
        <p:txBody>
          <a:bodyPr/>
          <a:lstStyle/>
          <a:p>
            <a:r>
              <a:rPr lang="en-US" dirty="0"/>
              <a:t>01. 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AA5D8C-0134-F046-A548-3465F817747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52500" y="2818296"/>
            <a:ext cx="2133600" cy="369332"/>
          </a:xfrm>
        </p:spPr>
        <p:txBody>
          <a:bodyPr/>
          <a:lstStyle/>
          <a:p>
            <a:r>
              <a:rPr lang="en-US" dirty="0"/>
              <a:t>Lorem ipsum dolor sit amet, consectetuer adipiscing elit, sed diam nonummy nibh.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0015C52-08ED-464E-B7E8-24892D9C131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663042" y="2209800"/>
            <a:ext cx="2128157" cy="205837"/>
          </a:xfrm>
        </p:spPr>
        <p:txBody>
          <a:bodyPr/>
          <a:lstStyle/>
          <a:p>
            <a:r>
              <a:rPr lang="en-US" dirty="0"/>
              <a:t>02. Results from </a:t>
            </a:r>
            <a:br>
              <a:rPr lang="en-US" dirty="0"/>
            </a:br>
            <a:r>
              <a:rPr lang="en-US" dirty="0"/>
              <a:t>last year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979C7D4-91CF-6443-91D5-65DC860B407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663042" y="2818296"/>
            <a:ext cx="2128157" cy="369332"/>
          </a:xfrm>
        </p:spPr>
        <p:txBody>
          <a:bodyPr/>
          <a:lstStyle/>
          <a:p>
            <a:r>
              <a:rPr lang="en-US" dirty="0"/>
              <a:t>Lorem ipsum dolor sit amet, consectetuer adipiscing elit, sed diam nonummy nibh.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B32B0C1D-C221-7C47-B7D6-77E7BDB41749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52500" y="4522803"/>
            <a:ext cx="2133600" cy="205837"/>
          </a:xfrm>
        </p:spPr>
        <p:txBody>
          <a:bodyPr/>
          <a:lstStyle/>
          <a:p>
            <a:r>
              <a:rPr lang="en-US" dirty="0"/>
              <a:t>03. Our team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E1C152D-1AA6-9242-B5C9-B06EEE4F9661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52500" y="5131299"/>
            <a:ext cx="2133600" cy="369332"/>
          </a:xfrm>
        </p:spPr>
        <p:txBody>
          <a:bodyPr/>
          <a:lstStyle/>
          <a:p>
            <a:r>
              <a:rPr lang="en-US" dirty="0"/>
              <a:t>Lorem ipsum dolor sit amet, consectetuer adipiscing elit, sed diam nonummy nibh.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9BD3932-D1D0-1045-BD96-8B26F11B8515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663042" y="4522803"/>
            <a:ext cx="2128157" cy="205837"/>
          </a:xfrm>
        </p:spPr>
        <p:txBody>
          <a:bodyPr/>
          <a:lstStyle/>
          <a:p>
            <a:r>
              <a:rPr lang="en-US" dirty="0"/>
              <a:t>04. What’s next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8FB4732-AB07-C54D-AF44-F8ADB6D2B8B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3777343" y="5131299"/>
            <a:ext cx="2128157" cy="369332"/>
          </a:xfrm>
        </p:spPr>
        <p:txBody>
          <a:bodyPr/>
          <a:lstStyle/>
          <a:p>
            <a:r>
              <a:rPr lang="en-US" dirty="0"/>
              <a:t>Lorem ipsum dolor sit amet, consectetuer adipiscing elit, sed diam nonummy nibh.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B115086E-2AC3-4F4D-8F85-104CFA64FECF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6367054" y="4522803"/>
            <a:ext cx="2129245" cy="205837"/>
          </a:xfrm>
        </p:spPr>
        <p:txBody>
          <a:bodyPr/>
          <a:lstStyle/>
          <a:p>
            <a:r>
              <a:rPr lang="en-US" dirty="0"/>
              <a:t>05. Closing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7F247A08-A350-EF44-9F10-FC72B5466602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6367054" y="5131299"/>
            <a:ext cx="2129245" cy="369332"/>
          </a:xfrm>
        </p:spPr>
        <p:txBody>
          <a:bodyPr/>
          <a:lstStyle/>
          <a:p>
            <a:r>
              <a:rPr lang="en-US" dirty="0"/>
              <a:t>Lorem ipsum dolor sit amet, consectetuer adipiscing elit, sed diam nonummy nibh.</a:t>
            </a:r>
          </a:p>
        </p:txBody>
      </p:sp>
    </p:spTree>
    <p:extLst>
      <p:ext uri="{BB962C8B-B14F-4D97-AF65-F5344CB8AC3E}">
        <p14:creationId xmlns:p14="http://schemas.microsoft.com/office/powerpoint/2010/main" val="2898609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City lights focused in magnifying glass">
            <a:extLst>
              <a:ext uri="{FF2B5EF4-FFF2-40B4-BE49-F238E27FC236}">
                <a16:creationId xmlns:a16="http://schemas.microsoft.com/office/drawing/2014/main" id="{3B50B477-B04F-4085-8D86-94352744581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27" r="20526" b="-1"/>
          <a:stretch/>
        </p:blipFill>
        <p:spPr>
          <a:xfrm>
            <a:off x="6096000" y="-22543"/>
            <a:ext cx="6096000" cy="69030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D353FDAD-AD35-4325-BDE8-CD4A275C6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867" y="879063"/>
            <a:ext cx="6096000" cy="610863"/>
          </a:xfrm>
        </p:spPr>
        <p:txBody>
          <a:bodyPr anchor="b">
            <a:normAutofit/>
          </a:bodyPr>
          <a:lstStyle/>
          <a:p>
            <a:r>
              <a:rPr lang="en-GB" b="0" dirty="0">
                <a:solidFill>
                  <a:schemeClr val="tx2"/>
                </a:solidFill>
              </a:rPr>
              <a:t>Introduction 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8A2A1589-7325-4C62-B6FF-F40A69479CD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37068" y="2407894"/>
            <a:ext cx="5808133" cy="2795232"/>
          </a:xfrm>
        </p:spPr>
        <p:txBody>
          <a:bodyPr/>
          <a:lstStyle/>
          <a:p>
            <a:pPr algn="ctr"/>
            <a:r>
              <a:rPr lang="en-US" sz="2500" dirty="0"/>
              <a:t>The segmentation concept was first developed by Smith (1957) and is concerned with grouping consumers in terms of their needs, habits, that can be addressed through marketing activities. </a:t>
            </a:r>
          </a:p>
          <a:p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10067238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353F689-2E51-BF4F-AE47-7CEB7CC4C5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tx2"/>
                </a:solidFill>
              </a:rPr>
              <a:t>Therefore……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7F80A9-6337-524E-AC61-32C5AFEE8E6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pPr algn="ctr"/>
            <a:r>
              <a:rPr lang="en-US" altLang="en-US" sz="2500" b="1" dirty="0"/>
              <a:t>Market segmentation </a:t>
            </a:r>
            <a:r>
              <a:rPr lang="en-US" altLang="en-US" sz="2500" dirty="0"/>
              <a:t>involves dividing a market into smaller segments of buyers with distinct needs, characteristics, or </a:t>
            </a:r>
            <a:r>
              <a:rPr lang="en-GB" altLang="en-US" sz="2500" dirty="0"/>
              <a:t>behaviours</a:t>
            </a:r>
            <a:r>
              <a:rPr lang="en-US" altLang="en-US" sz="2500" dirty="0"/>
              <a:t> that might require separate marketing strategies or mixes.  </a:t>
            </a:r>
          </a:p>
          <a:p>
            <a:endParaRPr lang="en-US" dirty="0"/>
          </a:p>
        </p:txBody>
      </p:sp>
      <p:pic>
        <p:nvPicPr>
          <p:cNvPr id="12" name="Picture 6">
            <a:extLst>
              <a:ext uri="{FF2B5EF4-FFF2-40B4-BE49-F238E27FC236}">
                <a16:creationId xmlns:a16="http://schemas.microsoft.com/office/drawing/2014/main" id="{658456DF-D1B2-4384-A940-2AA09045C6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5299" y="1915479"/>
            <a:ext cx="3677855" cy="30270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12460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nds holding each other">
            <a:extLst>
              <a:ext uri="{FF2B5EF4-FFF2-40B4-BE49-F238E27FC236}">
                <a16:creationId xmlns:a16="http://schemas.microsoft.com/office/drawing/2014/main" id="{6E2EE1B7-C971-41EB-ADB7-AB1E4D5F8B5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93" r="20461" b="-1"/>
          <a:stretch/>
        </p:blipFill>
        <p:spPr>
          <a:xfrm>
            <a:off x="6096000" y="-22543"/>
            <a:ext cx="6096000" cy="6903086"/>
          </a:xfrm>
          <a:prstGeom prst="rect">
            <a:avLst/>
          </a:prstGeo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1353F689-2E51-BF4F-AE47-7CEB7CC4C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 anchor="b">
            <a:normAutofit/>
          </a:bodyPr>
          <a:lstStyle/>
          <a:p>
            <a:r>
              <a:rPr lang="en-US" sz="3700" dirty="0">
                <a:solidFill>
                  <a:schemeClr val="tx2"/>
                </a:solidFill>
              </a:rPr>
              <a:t>Aim of Segmentation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7F80A9-6337-524E-AC61-32C5AFEE8E6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4572001" cy="2795232"/>
          </a:xfrm>
        </p:spPr>
        <p:txBody>
          <a:bodyPr>
            <a:normAutofit/>
          </a:bodyPr>
          <a:lstStyle/>
          <a:p>
            <a:pPr algn="ctr"/>
            <a:r>
              <a:rPr lang="en-US" sz="2500" dirty="0"/>
              <a:t>Identify groups of people who have a need that can be met by a single product/service in order to concentrate the marketing firms' efforts most effetely and economically.</a:t>
            </a:r>
          </a:p>
        </p:txBody>
      </p:sp>
    </p:spTree>
    <p:extLst>
      <p:ext uri="{BB962C8B-B14F-4D97-AF65-F5344CB8AC3E}">
        <p14:creationId xmlns:p14="http://schemas.microsoft.com/office/powerpoint/2010/main" val="39491168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Red striped umbrellas">
            <a:extLst>
              <a:ext uri="{FF2B5EF4-FFF2-40B4-BE49-F238E27FC236}">
                <a16:creationId xmlns:a16="http://schemas.microsoft.com/office/drawing/2014/main" id="{9B89349C-6173-46E1-805F-EDE5F32C65A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41" r="18013" b="-1"/>
          <a:stretch/>
        </p:blipFill>
        <p:spPr>
          <a:xfrm>
            <a:off x="6096000" y="-22543"/>
            <a:ext cx="6096000" cy="6903086"/>
          </a:xfrm>
          <a:prstGeom prst="rect">
            <a:avLst/>
          </a:prstGeom>
          <a:noFill/>
        </p:spPr>
      </p:pic>
      <p:sp>
        <p:nvSpPr>
          <p:cNvPr id="14" name="Title 2">
            <a:extLst>
              <a:ext uri="{FF2B5EF4-FFF2-40B4-BE49-F238E27FC236}">
                <a16:creationId xmlns:a16="http://schemas.microsoft.com/office/drawing/2014/main" id="{B385F855-E059-4875-9654-9C4D33185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/>
          <a:lstStyle/>
          <a:p>
            <a:r>
              <a:rPr lang="en-US" dirty="0">
                <a:solidFill>
                  <a:schemeClr val="tx2"/>
                </a:solidFill>
              </a:rPr>
              <a:t>For Example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D3F91C6E-1A57-4776-B973-FA2116A5B20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4572001" cy="2795232"/>
          </a:xfrm>
        </p:spPr>
        <p:txBody>
          <a:bodyPr/>
          <a:lstStyle/>
          <a:p>
            <a:pPr algn="ctr"/>
            <a:r>
              <a:rPr lang="en-US" sz="2500" dirty="0"/>
              <a:t>If a manufacturer produces a standardized product by a mass-production method, the firm will need to be sure that there are sufficient people with a need for the product to make it worthwhile.</a:t>
            </a:r>
          </a:p>
        </p:txBody>
      </p:sp>
    </p:spTree>
    <p:extLst>
      <p:ext uri="{BB962C8B-B14F-4D97-AF65-F5344CB8AC3E}">
        <p14:creationId xmlns:p14="http://schemas.microsoft.com/office/powerpoint/2010/main" val="8908011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Placeholder 18" descr="People celebrating">
            <a:extLst>
              <a:ext uri="{FF2B5EF4-FFF2-40B4-BE49-F238E27FC236}">
                <a16:creationId xmlns:a16="http://schemas.microsoft.com/office/drawing/2014/main" id="{05C6F2DA-2E7A-484E-AABC-28857EB65E3C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95" r="15395"/>
          <a:stretch>
            <a:fillRect/>
          </a:stretch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FC7981A1-22B2-4881-A4A7-D29C459D69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680" y="1192581"/>
            <a:ext cx="8322128" cy="610863"/>
          </a:xfrm>
        </p:spPr>
        <p:txBody>
          <a:bodyPr>
            <a:noAutofit/>
          </a:bodyPr>
          <a:lstStyle/>
          <a:p>
            <a:r>
              <a:rPr lang="en-GB" sz="3900" dirty="0">
                <a:solidFill>
                  <a:schemeClr val="tx2"/>
                </a:solidFill>
              </a:rPr>
              <a:t>The Assumptions Underlying Segmentation Are: </a:t>
            </a:r>
          </a:p>
        </p:txBody>
      </p:sp>
      <p:pic>
        <p:nvPicPr>
          <p:cNvPr id="21" name="Picture Placeholder 20" descr="Group of photographers">
            <a:extLst>
              <a:ext uri="{FF2B5EF4-FFF2-40B4-BE49-F238E27FC236}">
                <a16:creationId xmlns:a16="http://schemas.microsoft.com/office/drawing/2014/main" id="{5BCA2CBE-1931-47D6-B9B0-F5D269AA44F1}"/>
              </a:ext>
            </a:extLst>
          </p:cNvPr>
          <p:cNvPicPr>
            <a:picLocks noGrp="1" noChangeAspect="1"/>
          </p:cNvPicPr>
          <p:nvPr>
            <p:ph type="pic" sz="quarter" idx="2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97" r="18897"/>
          <a:stretch>
            <a:fillRect/>
          </a:stretch>
        </p:blipFill>
        <p:spPr/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A5B6185-C549-46B1-B4BE-A1DF0CD9EFBB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pPr algn="ctr"/>
            <a:r>
              <a:rPr lang="en-GB" dirty="0"/>
              <a:t>Not All Buyers Are Alike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AC285F9-2E92-44FF-98CF-A84E03F0DF6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pPr algn="ctr"/>
            <a:r>
              <a:rPr lang="en-GB" dirty="0"/>
              <a:t>Sub-groups of People with Similar Behaviour, Backgrounds, Values and Needs can be Identified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E4CC59D6-7D67-47C6-95C5-1B4A1081286B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/>
        <p:txBody>
          <a:bodyPr/>
          <a:lstStyle/>
          <a:p>
            <a:pPr algn="ctr"/>
            <a:r>
              <a:rPr lang="en-GB" dirty="0"/>
              <a:t>The Sub-groups Will be Smaller and more Homogeneous than the market as a whole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85093805-1404-4321-A433-7F55D319FCF3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pPr algn="ctr"/>
            <a:r>
              <a:rPr lang="en-GB" dirty="0"/>
              <a:t>It is easier to satisfy a small group of similar customers than to try and to satisfy large groups of dissimilar customers</a:t>
            </a:r>
          </a:p>
        </p:txBody>
      </p:sp>
      <p:pic>
        <p:nvPicPr>
          <p:cNvPr id="23" name="Picture Placeholder 22" descr="Stick figure families holding hands">
            <a:extLst>
              <a:ext uri="{FF2B5EF4-FFF2-40B4-BE49-F238E27FC236}">
                <a16:creationId xmlns:a16="http://schemas.microsoft.com/office/drawing/2014/main" id="{6715E085-8060-488F-87DA-85972F4AB810}"/>
              </a:ext>
            </a:extLst>
          </p:cNvPr>
          <p:cNvPicPr>
            <a:picLocks noGrp="1" noChangeAspect="1"/>
          </p:cNvPicPr>
          <p:nvPr>
            <p:ph type="pic" sz="quarter" idx="27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42" r="15342"/>
          <a:stretch>
            <a:fillRect/>
          </a:stretch>
        </p:blipFill>
        <p:spPr/>
      </p:pic>
      <p:pic>
        <p:nvPicPr>
          <p:cNvPr id="25" name="Picture Placeholder 24" descr="Group of people having fun at music concert">
            <a:extLst>
              <a:ext uri="{FF2B5EF4-FFF2-40B4-BE49-F238E27FC236}">
                <a16:creationId xmlns:a16="http://schemas.microsoft.com/office/drawing/2014/main" id="{6CA65941-A747-4EF1-A7B9-ADA00EE576AE}"/>
              </a:ext>
            </a:extLst>
          </p:cNvPr>
          <p:cNvPicPr>
            <a:picLocks noGrp="1" noChangeAspect="1"/>
          </p:cNvPicPr>
          <p:nvPr>
            <p:ph type="pic" sz="quarter" idx="30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01" r="15401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3386206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Red dot with arrows pointing to it">
            <a:extLst>
              <a:ext uri="{FF2B5EF4-FFF2-40B4-BE49-F238E27FC236}">
                <a16:creationId xmlns:a16="http://schemas.microsoft.com/office/drawing/2014/main" id="{A19DD44C-CD3B-40E2-A872-52167937402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27" r="20526" b="-1"/>
          <a:stretch/>
        </p:blipFill>
        <p:spPr>
          <a:xfrm>
            <a:off x="6096000" y="-22543"/>
            <a:ext cx="6096000" cy="6903086"/>
          </a:xfrm>
          <a:noFill/>
        </p:spPr>
      </p:pic>
      <p:sp>
        <p:nvSpPr>
          <p:cNvPr id="14" name="Title 2">
            <a:extLst>
              <a:ext uri="{FF2B5EF4-FFF2-40B4-BE49-F238E27FC236}">
                <a16:creationId xmlns:a16="http://schemas.microsoft.com/office/drawing/2014/main" id="{23E971E1-5EF4-4D81-A4BF-653F2290E5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/>
          <a:lstStyle/>
          <a:p>
            <a:r>
              <a:rPr lang="en-US" dirty="0">
                <a:solidFill>
                  <a:schemeClr val="tx2"/>
                </a:solidFill>
              </a:rPr>
              <a:t>Targeting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BB129440-BB4E-45A9-847F-7267DF32DFA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4572001" cy="2795232"/>
          </a:xfrm>
        </p:spPr>
        <p:txBody>
          <a:bodyPr/>
          <a:lstStyle/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sz="2500" dirty="0"/>
              <a:t>Is concerned with choosing which segments to aim for.</a:t>
            </a:r>
          </a:p>
          <a:p>
            <a:pPr>
              <a:buClr>
                <a:schemeClr val="tx2"/>
              </a:buClr>
            </a:pPr>
            <a:endParaRPr lang="en-US" sz="2500" dirty="0"/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sz="2500" dirty="0"/>
              <a:t>Is about the practicalities of doing business within the market.</a:t>
            </a:r>
          </a:p>
        </p:txBody>
      </p:sp>
    </p:spTree>
    <p:extLst>
      <p:ext uri="{BB962C8B-B14F-4D97-AF65-F5344CB8AC3E}">
        <p14:creationId xmlns:p14="http://schemas.microsoft.com/office/powerpoint/2010/main" val="34272921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3D rendering of a sphere balancing on a pyramid">
            <a:extLst>
              <a:ext uri="{FF2B5EF4-FFF2-40B4-BE49-F238E27FC236}">
                <a16:creationId xmlns:a16="http://schemas.microsoft.com/office/drawing/2014/main" id="{90BAC164-2D65-408F-85CE-4B9A709A28B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78" r="20378"/>
          <a:stretch>
            <a:fillRect/>
          </a:stretch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5D0B664B-4845-4FE9-86D3-1E6151E8B2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Positioning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C76870-BF2C-4ED7-A189-563831E71A2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GB" sz="2500" dirty="0"/>
              <a:t>Is concerned with the brand’s relationship with other brands aimed at the same segment.</a:t>
            </a: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GB" sz="2500" dirty="0"/>
              <a:t>Is about the place the brand occupies in the minds of the consumers, relative to other brands. </a:t>
            </a:r>
          </a:p>
        </p:txBody>
      </p:sp>
    </p:spTree>
    <p:extLst>
      <p:ext uri="{BB962C8B-B14F-4D97-AF65-F5344CB8AC3E}">
        <p14:creationId xmlns:p14="http://schemas.microsoft.com/office/powerpoint/2010/main" val="25111373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Market Segmentation Target Audience Target Market Brand PNG, Clipart, Blue,  Brand, Circle, Computer Icons, Computer Wallpaper">
            <a:extLst>
              <a:ext uri="{FF2B5EF4-FFF2-40B4-BE49-F238E27FC236}">
                <a16:creationId xmlns:a16="http://schemas.microsoft.com/office/drawing/2014/main" id="{DBB1C928-95B8-4EA7-9B2C-B2B683F999B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14" r="21571"/>
          <a:stretch/>
        </p:blipFill>
        <p:spPr bwMode="auto">
          <a:xfrm>
            <a:off x="8011886" y="1790700"/>
            <a:ext cx="3396344" cy="33985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F573893F-5B3A-44F5-A4D1-257DC43751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 anchor="b">
            <a:normAutofit/>
          </a:bodyPr>
          <a:lstStyle/>
          <a:p>
            <a:r>
              <a:rPr lang="en-GB" sz="3400" dirty="0">
                <a:solidFill>
                  <a:schemeClr val="tx2"/>
                </a:solidFill>
              </a:rPr>
              <a:t>Segmentation Variables </a:t>
            </a:r>
          </a:p>
        </p:txBody>
      </p:sp>
      <p:sp>
        <p:nvSpPr>
          <p:cNvPr id="73" name="Text Placeholder 3">
            <a:extLst>
              <a:ext uri="{FF2B5EF4-FFF2-40B4-BE49-F238E27FC236}">
                <a16:creationId xmlns:a16="http://schemas.microsoft.com/office/drawing/2014/main" id="{A883CEC2-014C-47B1-85E8-516B2A407B7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6658792" cy="2795232"/>
          </a:xfrm>
        </p:spPr>
        <p:txBody>
          <a:bodyPr/>
          <a:lstStyle/>
          <a:p>
            <a:r>
              <a:rPr lang="en-US" sz="2000" dirty="0"/>
              <a:t>A segment must fulfil the following requirements if it is to be successfully exploited: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sz="2000" dirty="0"/>
              <a:t>It must be measurable and definable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sz="2000" dirty="0"/>
              <a:t>It must be accessible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sz="2000" dirty="0"/>
              <a:t>It must be substantial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sz="2000" dirty="0"/>
              <a:t>It must be congruent (go well together)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sz="2000" dirty="0"/>
              <a:t>It must be stable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Ø"/>
            </a:pPr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1870158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ubtitle 2">
            <a:extLst>
              <a:ext uri="{FF2B5EF4-FFF2-40B4-BE49-F238E27FC236}">
                <a16:creationId xmlns:a16="http://schemas.microsoft.com/office/drawing/2014/main" id="{336DA8A9-0F51-4AAB-8A4D-E1E0A5A8AF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07623" y="3591098"/>
            <a:ext cx="4903377" cy="1057791"/>
          </a:xfrm>
        </p:spPr>
        <p:txBody>
          <a:bodyPr>
            <a:normAutofit/>
          </a:bodyPr>
          <a:lstStyle/>
          <a:p>
            <a:pPr algn="ctr"/>
            <a:r>
              <a:rPr lang="en-GB" sz="2500" dirty="0">
                <a:solidFill>
                  <a:schemeClr val="bg1"/>
                </a:solidFill>
              </a:rPr>
              <a:t>What are the Benefits of Market Segmentation?</a:t>
            </a:r>
          </a:p>
          <a:p>
            <a:pPr algn="ctr"/>
            <a:endParaRPr lang="en-US" sz="25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0B4F6CD-C0CE-494B-B970-50D97F4764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7623" y="2173658"/>
            <a:ext cx="4903377" cy="610863"/>
          </a:xfrm>
        </p:spPr>
        <p:txBody>
          <a:bodyPr anchor="b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Segmentation </a:t>
            </a:r>
          </a:p>
        </p:txBody>
      </p:sp>
      <p:pic>
        <p:nvPicPr>
          <p:cNvPr id="8" name="Picture 2">
            <a:extLst>
              <a:ext uri="{FF2B5EF4-FFF2-40B4-BE49-F238E27FC236}">
                <a16:creationId xmlns:a16="http://schemas.microsoft.com/office/drawing/2014/main" id="{C50F590B-8F0A-4504-BA5A-E629A9C922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1000" y="733370"/>
            <a:ext cx="6096000" cy="539126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759083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892A4BF-372D-447E-89BB-5FC62653CD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552450"/>
            <a:ext cx="9050834" cy="1312695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How Can We Segment The Market?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16EEE7E-4D3B-4EE0-B368-625683FB47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212" y="2266950"/>
            <a:ext cx="7644235" cy="37719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369306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Child holding the earth">
            <a:extLst>
              <a:ext uri="{FF2B5EF4-FFF2-40B4-BE49-F238E27FC236}">
                <a16:creationId xmlns:a16="http://schemas.microsoft.com/office/drawing/2014/main" id="{33293E96-AA7E-436F-A35D-04E8F317A4C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54" r="20654"/>
          <a:stretch>
            <a:fillRect/>
          </a:stretch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06F7504-AD60-4FA9-ADF8-A0C444D9F1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Geographical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6200D4-72C3-4892-8061-7DD7A483F1D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pPr algn="ctr"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en-US" sz="2500" b="1" dirty="0"/>
              <a:t>Geographic segmentation </a:t>
            </a:r>
            <a:r>
              <a:rPr lang="en-US" altLang="en-US" sz="2500" dirty="0"/>
              <a:t>calls for</a:t>
            </a:r>
          </a:p>
          <a:p>
            <a:pPr algn="ctr"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en-US" sz="2500" dirty="0"/>
              <a:t>dividing the market into different </a:t>
            </a:r>
          </a:p>
          <a:p>
            <a:pPr algn="ctr"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en-US" sz="2500" dirty="0"/>
              <a:t>geographical units </a:t>
            </a:r>
          </a:p>
          <a:p>
            <a:pPr algn="ctr"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en-US" sz="2500" dirty="0"/>
              <a:t>such as nations,</a:t>
            </a:r>
          </a:p>
          <a:p>
            <a:pPr algn="ctr"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en-US" sz="2500" dirty="0"/>
              <a:t>regions, states, </a:t>
            </a:r>
          </a:p>
          <a:p>
            <a:pPr algn="ctr"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en-US" sz="2500" dirty="0"/>
              <a:t>counties, cities, or </a:t>
            </a:r>
          </a:p>
          <a:p>
            <a:pPr algn="ctr" eaLnBrk="1" hangingPunct="1"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en-US" sz="2500" dirty="0"/>
              <a:t>even neighborhoods.</a:t>
            </a:r>
            <a:endParaRPr lang="en-GB" sz="2500" dirty="0"/>
          </a:p>
        </p:txBody>
      </p:sp>
    </p:spTree>
    <p:extLst>
      <p:ext uri="{BB962C8B-B14F-4D97-AF65-F5344CB8AC3E}">
        <p14:creationId xmlns:p14="http://schemas.microsoft.com/office/powerpoint/2010/main" val="28910682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Vintage english car">
            <a:extLst>
              <a:ext uri="{FF2B5EF4-FFF2-40B4-BE49-F238E27FC236}">
                <a16:creationId xmlns:a16="http://schemas.microsoft.com/office/drawing/2014/main" id="{583C6C37-6856-4AC9-AFEE-251AEED5A2B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68" r="20568"/>
          <a:stretch>
            <a:fillRect/>
          </a:stretch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A17234A3-39FB-4680-806F-71E3876989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For Example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9432A0-1980-4688-90AB-2407E6B8BA1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GB" sz="2000" dirty="0"/>
              <a:t>Cars in California almost always have air-conditioning</a:t>
            </a:r>
          </a:p>
          <a:p>
            <a:r>
              <a:rPr lang="en-GB" sz="2000" b="1" dirty="0">
                <a:solidFill>
                  <a:schemeClr val="tx2"/>
                </a:solidFill>
              </a:rPr>
              <a:t>WHY?</a:t>
            </a:r>
          </a:p>
          <a:p>
            <a:r>
              <a:rPr lang="en-GB" sz="2000" dirty="0"/>
              <a:t>Cars in Sweden have side-lights that stay on constantly</a:t>
            </a:r>
          </a:p>
          <a:p>
            <a:r>
              <a:rPr lang="en-GB" sz="2000" b="1" dirty="0">
                <a:solidFill>
                  <a:schemeClr val="tx2"/>
                </a:solidFill>
              </a:rPr>
              <a:t>WHY?</a:t>
            </a:r>
          </a:p>
        </p:txBody>
      </p:sp>
    </p:spTree>
    <p:extLst>
      <p:ext uri="{BB962C8B-B14F-4D97-AF65-F5344CB8AC3E}">
        <p14:creationId xmlns:p14="http://schemas.microsoft.com/office/powerpoint/2010/main" val="11814424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BD36A38-9DFB-4521-934E-8C49FD07A1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Demographic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19FD46-DAA4-404A-8A57-7888503CE34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8" y="2289362"/>
            <a:ext cx="4572001" cy="2795232"/>
          </a:xfrm>
        </p:spPr>
        <p:txBody>
          <a:bodyPr/>
          <a:lstStyle/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altLang="en-US" sz="2500" dirty="0"/>
              <a:t>Demographic factors are the most popular bases for segmentation.  </a:t>
            </a: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altLang="en-US" sz="2500" dirty="0"/>
              <a:t>Concerned with the structure of the population in terms of……………..</a:t>
            </a: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endParaRPr lang="en-GB" sz="2500" dirty="0"/>
          </a:p>
        </p:txBody>
      </p:sp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CF539727-AB16-418D-AF90-D7E11411037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75001790"/>
              </p:ext>
            </p:extLst>
          </p:nvPr>
        </p:nvGraphicFramePr>
        <p:xfrm>
          <a:off x="6344311" y="653143"/>
          <a:ext cx="5299049" cy="5834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714125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Woman with mohawk">
            <a:extLst>
              <a:ext uri="{FF2B5EF4-FFF2-40B4-BE49-F238E27FC236}">
                <a16:creationId xmlns:a16="http://schemas.microsoft.com/office/drawing/2014/main" id="{809C934B-6946-411F-B23C-6158F069549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94" r="4860" b="-1"/>
          <a:stretch/>
        </p:blipFill>
        <p:spPr>
          <a:xfrm>
            <a:off x="6096000" y="-48670"/>
            <a:ext cx="6096000" cy="6903086"/>
          </a:xfrm>
          <a:noFill/>
        </p:spPr>
      </p:pic>
      <p:sp>
        <p:nvSpPr>
          <p:cNvPr id="27" name="Title 2">
            <a:extLst>
              <a:ext uri="{FF2B5EF4-FFF2-40B4-BE49-F238E27FC236}">
                <a16:creationId xmlns:a16="http://schemas.microsoft.com/office/drawing/2014/main" id="{59AC3EBE-BD3E-4572-B84A-BED942306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/>
          <a:lstStyle/>
          <a:p>
            <a:r>
              <a:rPr lang="en-US" dirty="0">
                <a:solidFill>
                  <a:schemeClr val="tx2"/>
                </a:solidFill>
              </a:rPr>
              <a:t>Psychographic </a:t>
            </a:r>
          </a:p>
        </p:txBody>
      </p:sp>
      <p:sp>
        <p:nvSpPr>
          <p:cNvPr id="29" name="Text Placeholder 3">
            <a:extLst>
              <a:ext uri="{FF2B5EF4-FFF2-40B4-BE49-F238E27FC236}">
                <a16:creationId xmlns:a16="http://schemas.microsoft.com/office/drawing/2014/main" id="{DFAE581E-118E-4011-A1FF-FBA92E3D747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4572001" cy="2795232"/>
          </a:xfrm>
        </p:spPr>
        <p:txBody>
          <a:bodyPr/>
          <a:lstStyle/>
          <a:p>
            <a:r>
              <a:rPr lang="en-US" altLang="en-US" sz="2500" dirty="0"/>
              <a:t>Dividing your market based on different personality traits, values, attitudes, interests and lifestyle. </a:t>
            </a:r>
          </a:p>
          <a:p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14695528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Business man pulling a block from Jenga tower">
            <a:extLst>
              <a:ext uri="{FF2B5EF4-FFF2-40B4-BE49-F238E27FC236}">
                <a16:creationId xmlns:a16="http://schemas.microsoft.com/office/drawing/2014/main" id="{E1A97AFC-F865-47A5-BBAF-45D1E0DFCF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394460"/>
            <a:ext cx="6096000" cy="4069080"/>
          </a:xfrm>
          <a:prstGeom prst="rect">
            <a:avLst/>
          </a:prstGeo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DF0EB42-CCC3-45E6-A2E1-D9336FF369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 anchor="b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For Example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13304F-0786-4BDD-9DA4-940B739C01F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4572001" cy="2795232"/>
          </a:xfrm>
        </p:spPr>
        <p:txBody>
          <a:bodyPr>
            <a:normAutofit/>
          </a:bodyPr>
          <a:lstStyle/>
          <a:p>
            <a:r>
              <a:rPr lang="en-GB" sz="2000" dirty="0"/>
              <a:t>The home insurance market might segment into those who are:</a:t>
            </a: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GB" sz="2000" dirty="0"/>
              <a:t>Afraid of crime</a:t>
            </a: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GB" sz="2000" dirty="0"/>
              <a:t>Afraid of natural disasters</a:t>
            </a: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GB" sz="2000" dirty="0"/>
              <a:t>Afraid of accidental damage</a:t>
            </a:r>
          </a:p>
        </p:txBody>
      </p:sp>
    </p:spTree>
    <p:extLst>
      <p:ext uri="{BB962C8B-B14F-4D97-AF65-F5344CB8AC3E}">
        <p14:creationId xmlns:p14="http://schemas.microsoft.com/office/powerpoint/2010/main" val="37379061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Network connection abstract against a white background">
            <a:extLst>
              <a:ext uri="{FF2B5EF4-FFF2-40B4-BE49-F238E27FC236}">
                <a16:creationId xmlns:a16="http://schemas.microsoft.com/office/drawing/2014/main" id="{F40903F3-3F81-470F-A472-157BF30EA0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1054" b="-1"/>
          <a:stretch/>
        </p:blipFill>
        <p:spPr>
          <a:xfrm>
            <a:off x="6096000" y="-22543"/>
            <a:ext cx="6096000" cy="6903086"/>
          </a:xfrm>
          <a:prstGeom prst="rect">
            <a:avLst/>
          </a:prstGeo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415A5450-55F2-4A1F-90B5-3D425369D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 anchor="b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Behavioural </a:t>
            </a:r>
          </a:p>
        </p:txBody>
      </p:sp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509FC856-E9A1-4F5C-8A65-974DB39CAA1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4572001" cy="2795232"/>
          </a:xfrm>
        </p:spPr>
        <p:txBody>
          <a:bodyPr/>
          <a:lstStyle/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altLang="en-US" sz="2000" b="1" dirty="0"/>
              <a:t>Behavioral segmentation </a:t>
            </a:r>
            <a:r>
              <a:rPr lang="en-US" altLang="en-US" sz="2000" dirty="0"/>
              <a:t>divides a market into segments based on consumer knowledge, attitudes, uses, or responses to a product.</a:t>
            </a: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altLang="en-US" sz="2000" b="1" dirty="0"/>
              <a:t>Benefit segmentation </a:t>
            </a:r>
            <a:r>
              <a:rPr lang="en-US" altLang="en-US" sz="2000" dirty="0"/>
              <a:t>requires finding the major benefits people look for in the product class, the kinds of people who look for each benefit, and the major brands that deliver each benefit.</a:t>
            </a: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4200297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Person holding fishing rod">
            <a:extLst>
              <a:ext uri="{FF2B5EF4-FFF2-40B4-BE49-F238E27FC236}">
                <a16:creationId xmlns:a16="http://schemas.microsoft.com/office/drawing/2014/main" id="{4401BBBE-6F78-4B18-ADC6-1A5B2871375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03" r="6171" b="-2"/>
          <a:stretch/>
        </p:blipFill>
        <p:spPr>
          <a:xfrm>
            <a:off x="6096000" y="-22543"/>
            <a:ext cx="6096000" cy="6903086"/>
          </a:xfr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FBAC703D-9783-4331-8F65-8958E27F9C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 anchor="b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For Example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847B9984-EE7B-4971-BE8E-20C64BCD7DA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4572001" cy="2795232"/>
          </a:xfrm>
        </p:spPr>
        <p:txBody>
          <a:bodyPr/>
          <a:lstStyle/>
          <a:p>
            <a:r>
              <a:rPr lang="en-US" sz="2000" dirty="0"/>
              <a:t>A firm is marketing to anglers, they are not interested in how old the angler is, what their views are coffee or where they live.</a:t>
            </a:r>
          </a:p>
          <a:p>
            <a:r>
              <a:rPr lang="en-US" sz="2000" dirty="0"/>
              <a:t>All they care about is that they go fishing and that they might be interested in a new fishing rod!</a:t>
            </a:r>
          </a:p>
        </p:txBody>
      </p:sp>
    </p:spTree>
    <p:extLst>
      <p:ext uri="{BB962C8B-B14F-4D97-AF65-F5344CB8AC3E}">
        <p14:creationId xmlns:p14="http://schemas.microsoft.com/office/powerpoint/2010/main" val="36888661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Subtitle 2">
            <a:extLst>
              <a:ext uri="{FF2B5EF4-FFF2-40B4-BE49-F238E27FC236}">
                <a16:creationId xmlns:a16="http://schemas.microsoft.com/office/drawing/2014/main" id="{D10F0731-C8B7-4828-8F03-88D6D4364D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07623" y="3591098"/>
            <a:ext cx="4903377" cy="1057791"/>
          </a:xfrm>
        </p:spPr>
        <p:txBody>
          <a:bodyPr>
            <a:normAutofit/>
          </a:bodyPr>
          <a:lstStyle/>
          <a:p>
            <a:pPr algn="ctr"/>
            <a:r>
              <a:rPr lang="en-GB" sz="2000" dirty="0"/>
              <a:t>Think about the vast differences between people who look to be the same on paper based on their demographic profile.</a:t>
            </a:r>
            <a:endParaRPr lang="en-US" sz="20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93C819A-41C2-4B0F-B055-B8E8E7558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8286" y="2400081"/>
            <a:ext cx="4903377" cy="610863"/>
          </a:xfrm>
        </p:spPr>
        <p:txBody>
          <a:bodyPr anchor="b">
            <a:normAutofit/>
          </a:bodyPr>
          <a:lstStyle/>
          <a:p>
            <a:r>
              <a:rPr lang="en-GB" sz="2800" dirty="0"/>
              <a:t>Is It Easy To Classify People? </a:t>
            </a:r>
          </a:p>
        </p:txBody>
      </p:sp>
      <p:pic>
        <p:nvPicPr>
          <p:cNvPr id="11" name="Picture 10" descr="Group of people">
            <a:extLst>
              <a:ext uri="{FF2B5EF4-FFF2-40B4-BE49-F238E27FC236}">
                <a16:creationId xmlns:a16="http://schemas.microsoft.com/office/drawing/2014/main" id="{776070AF-F707-4DAE-A53A-7DE3BB2E7ED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22"/>
          <a:stretch/>
        </p:blipFill>
        <p:spPr>
          <a:xfrm>
            <a:off x="20" y="10"/>
            <a:ext cx="6095980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162836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1552395-338B-42F4-9CE2-E34A1019DF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 descr="YouTube intent targeting: Waarom dit veel beter scoort dan demografische  targeting">
            <a:extLst>
              <a:ext uri="{FF2B5EF4-FFF2-40B4-BE49-F238E27FC236}">
                <a16:creationId xmlns:a16="http://schemas.microsoft.com/office/drawing/2014/main" id="{5A7055CE-2345-448E-A550-82FFACB0D1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6674" y="0"/>
            <a:ext cx="1225867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73737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Mirror buildings">
            <a:extLst>
              <a:ext uri="{FF2B5EF4-FFF2-40B4-BE49-F238E27FC236}">
                <a16:creationId xmlns:a16="http://schemas.microsoft.com/office/drawing/2014/main" id="{45FA8760-9905-4395-8BC4-31F54D1D20C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16" r="25538" b="-1"/>
          <a:stretch/>
        </p:blipFill>
        <p:spPr>
          <a:xfrm>
            <a:off x="6096000" y="-22543"/>
            <a:ext cx="6096000" cy="6903086"/>
          </a:xfrm>
          <a:noFill/>
        </p:spPr>
      </p:pic>
      <p:sp>
        <p:nvSpPr>
          <p:cNvPr id="14" name="Title 2">
            <a:extLst>
              <a:ext uri="{FF2B5EF4-FFF2-40B4-BE49-F238E27FC236}">
                <a16:creationId xmlns:a16="http://schemas.microsoft.com/office/drawing/2014/main" id="{372A081A-1A16-4786-8BB8-1EFB750040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887" y="1009698"/>
            <a:ext cx="5513614" cy="610863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2"/>
                </a:solidFill>
              </a:rPr>
              <a:t>Segmenting Business Markets 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33532263-9C56-447D-9317-7C04C0EFA51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184860"/>
            <a:ext cx="4572001" cy="2795232"/>
          </a:xfrm>
        </p:spPr>
        <p:txBody>
          <a:bodyPr/>
          <a:lstStyle/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  <a:defRPr/>
            </a:pPr>
            <a:r>
              <a:rPr lang="en-GB" sz="2000" dirty="0"/>
              <a:t>Business markets are characterised by buyers who do not themselves use the product. </a:t>
            </a:r>
            <a:endParaRPr lang="en-US" sz="2000" dirty="0"/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  <a:defRPr/>
            </a:pPr>
            <a:r>
              <a:rPr lang="en-GB" sz="2000" dirty="0"/>
              <a:t>The number of potential customers in business markets is almost always smaller, so there is likely to be a greater degree of customisation necessary.</a:t>
            </a:r>
            <a:endParaRPr lang="en-US" sz="2000" dirty="0"/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  <a:defRPr/>
            </a:pPr>
            <a:r>
              <a:rPr lang="en-GB" sz="2000" dirty="0"/>
              <a:t>Psychographic and demographic variables are almost entirely inappropriate.</a:t>
            </a:r>
            <a:endParaRPr lang="en-US" sz="2000" dirty="0"/>
          </a:p>
          <a:p>
            <a:pPr>
              <a:buClr>
                <a:schemeClr val="tx2"/>
              </a:buClr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96429745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Arrow in a bulls eye">
            <a:extLst>
              <a:ext uri="{FF2B5EF4-FFF2-40B4-BE49-F238E27FC236}">
                <a16:creationId xmlns:a16="http://schemas.microsoft.com/office/drawing/2014/main" id="{F2F7F8F3-79AE-4552-891F-F8B96AE45E3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242" r="9811" b="-1"/>
          <a:stretch/>
        </p:blipFill>
        <p:spPr>
          <a:xfrm>
            <a:off x="6096000" y="-22543"/>
            <a:ext cx="6096000" cy="6903086"/>
          </a:xfr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ADBFD115-6D0B-4835-ADC6-D1F713693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 anchor="b">
            <a:noAutofit/>
          </a:bodyPr>
          <a:lstStyle/>
          <a:p>
            <a:r>
              <a:rPr lang="en-US" altLang="en-US" sz="3000" dirty="0">
                <a:solidFill>
                  <a:schemeClr val="tx2"/>
                </a:solidFill>
              </a:rPr>
              <a:t>Selecting Target Market Segments</a:t>
            </a:r>
            <a:endParaRPr lang="en-GB" sz="3000" dirty="0">
              <a:solidFill>
                <a:schemeClr val="tx2"/>
              </a:solidFill>
            </a:endParaRP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DFE6688C-F06B-4F58-BC1A-6F06F7563F1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4572001" cy="2795232"/>
          </a:xfrm>
        </p:spPr>
        <p:txBody>
          <a:bodyPr/>
          <a:lstStyle/>
          <a:p>
            <a:r>
              <a:rPr lang="en-US" altLang="en-US" sz="2500" dirty="0"/>
              <a:t>A </a:t>
            </a:r>
            <a:r>
              <a:rPr lang="en-US" altLang="en-US" sz="2500" b="1" dirty="0"/>
              <a:t>target market </a:t>
            </a:r>
            <a:r>
              <a:rPr lang="en-US" altLang="en-US" sz="2500" dirty="0"/>
              <a:t>consists of a set of buyers who share common needs or characteristics that the company decides to serve.</a:t>
            </a:r>
          </a:p>
          <a:p>
            <a:endParaRPr lang="en-US" altLang="en-US" sz="2500" dirty="0"/>
          </a:p>
          <a:p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20353490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B sign on figures">
            <a:extLst>
              <a:ext uri="{FF2B5EF4-FFF2-40B4-BE49-F238E27FC236}">
                <a16:creationId xmlns:a16="http://schemas.microsoft.com/office/drawing/2014/main" id="{8FADE48A-C1BF-4037-AAA7-C199CB19412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76" r="23919" b="-1"/>
          <a:stretch/>
        </p:blipFill>
        <p:spPr>
          <a:xfrm>
            <a:off x="6096000" y="-22543"/>
            <a:ext cx="6096000" cy="6903086"/>
          </a:xfr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5B3A5F23-3474-466F-93EB-129AF2478B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 anchor="b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Target Marketing 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655F8045-2743-4986-8D18-76AF498845B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4572001" cy="2795232"/>
          </a:xfrm>
        </p:spPr>
        <p:txBody>
          <a:bodyPr/>
          <a:lstStyle/>
          <a:p>
            <a:pPr marL="342900" indent="-342900" eaLnBrk="1" hangingPunct="1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altLang="en-US" sz="2000" dirty="0"/>
              <a:t>Target marketing refers to the choice of specific segments to serve and is a key element in marketing strategy.</a:t>
            </a:r>
          </a:p>
          <a:p>
            <a:pPr marL="342900" indent="-342900" eaLnBrk="1" hangingPunct="1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altLang="en-US" sz="2000" dirty="0"/>
              <a:t>Organizations need to evaluate the segments to decide which ones to serve using the five criteria for successful segmentation.</a:t>
            </a: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9781913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Powerade Berry/Tropical Fruit 500Ml - Tesco Groceries">
            <a:extLst>
              <a:ext uri="{FF2B5EF4-FFF2-40B4-BE49-F238E27FC236}">
                <a16:creationId xmlns:a16="http://schemas.microsoft.com/office/drawing/2014/main" id="{6C006D7D-CE14-406C-A466-C209AAA1FD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6000" y="381000"/>
            <a:ext cx="6096000" cy="609600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Title 2">
            <a:extLst>
              <a:ext uri="{FF2B5EF4-FFF2-40B4-BE49-F238E27FC236}">
                <a16:creationId xmlns:a16="http://schemas.microsoft.com/office/drawing/2014/main" id="{AC1F28D1-E350-454F-8DC8-F45400660E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/>
          <a:lstStyle/>
          <a:p>
            <a:r>
              <a:rPr lang="en-US" dirty="0">
                <a:solidFill>
                  <a:schemeClr val="tx2"/>
                </a:solidFill>
              </a:rPr>
              <a:t>For Example </a:t>
            </a:r>
          </a:p>
        </p:txBody>
      </p:sp>
      <p:sp>
        <p:nvSpPr>
          <p:cNvPr id="73" name="Text Placeholder 3">
            <a:extLst>
              <a:ext uri="{FF2B5EF4-FFF2-40B4-BE49-F238E27FC236}">
                <a16:creationId xmlns:a16="http://schemas.microsoft.com/office/drawing/2014/main" id="{B8E462FD-5512-42C4-8600-F300D1922D4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4572001" cy="2795232"/>
          </a:xfrm>
        </p:spPr>
        <p:txBody>
          <a:bodyPr/>
          <a:lstStyle/>
          <a:p>
            <a:r>
              <a:rPr lang="en-US" altLang="en-US" sz="2000" dirty="0"/>
              <a:t>The Coca-Cola brand Powerade conducted research across five European countries and identified seven consumer segments whose attitudes and needs varied significantly and chose to focus on the ‘true sportsman’ segment.</a:t>
            </a:r>
          </a:p>
          <a:p>
            <a:endParaRPr lang="en-US" sz="1000" dirty="0"/>
          </a:p>
          <a:p>
            <a:r>
              <a:rPr lang="en-US" sz="2000" b="1" dirty="0">
                <a:solidFill>
                  <a:schemeClr val="tx2"/>
                </a:solidFill>
              </a:rPr>
              <a:t>WHY?</a:t>
            </a:r>
          </a:p>
        </p:txBody>
      </p:sp>
    </p:spTree>
    <p:extLst>
      <p:ext uri="{BB962C8B-B14F-4D97-AF65-F5344CB8AC3E}">
        <p14:creationId xmlns:p14="http://schemas.microsoft.com/office/powerpoint/2010/main" val="292307728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Text Placeholder 1">
            <a:extLst>
              <a:ext uri="{FF2B5EF4-FFF2-40B4-BE49-F238E27FC236}">
                <a16:creationId xmlns:a16="http://schemas.microsoft.com/office/drawing/2014/main" id="{C1CF8E37-84D2-46A2-8FBB-05A3C880D72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711371" y="3779082"/>
            <a:ext cx="5295880" cy="588795"/>
          </a:xfrm>
        </p:spPr>
        <p:txBody>
          <a:bodyPr/>
          <a:lstStyle/>
          <a:p>
            <a:r>
              <a:rPr lang="en-IE" altLang="en-US" sz="2100" b="1" dirty="0">
                <a:solidFill>
                  <a:schemeClr val="bg1"/>
                </a:solidFill>
                <a:latin typeface="+mj-lt"/>
              </a:rPr>
              <a:t>Create a customer persona for this product.</a:t>
            </a:r>
          </a:p>
          <a:p>
            <a:endParaRPr lang="en-US" sz="2100" dirty="0">
              <a:latin typeface="+mj-lt"/>
            </a:endParaRPr>
          </a:p>
        </p:txBody>
      </p:sp>
      <p:sp>
        <p:nvSpPr>
          <p:cNvPr id="71" name="Title 2">
            <a:extLst>
              <a:ext uri="{FF2B5EF4-FFF2-40B4-BE49-F238E27FC236}">
                <a16:creationId xmlns:a16="http://schemas.microsoft.com/office/drawing/2014/main" id="{54224328-6692-46F2-A05F-F3009161B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20240" y="2217201"/>
            <a:ext cx="4903377" cy="610863"/>
          </a:xfrm>
        </p:spPr>
        <p:txBody>
          <a:bodyPr anchor="b">
            <a:normAutofit/>
          </a:bodyPr>
          <a:lstStyle/>
          <a:p>
            <a:r>
              <a:rPr lang="en-US" sz="2100" dirty="0"/>
              <a:t>Who is the Target Market for This?</a:t>
            </a:r>
          </a:p>
        </p:txBody>
      </p:sp>
      <p:pic>
        <p:nvPicPr>
          <p:cNvPr id="7170" name="Picture 2" descr="Fortnite | Free-to-Play Cross-Platform Game - Fortnite">
            <a:extLst>
              <a:ext uri="{FF2B5EF4-FFF2-40B4-BE49-F238E27FC236}">
                <a16:creationId xmlns:a16="http://schemas.microsoft.com/office/drawing/2014/main" id="{E1478C4E-57B4-434C-AE0E-C2115A17F43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15" r="27685"/>
          <a:stretch/>
        </p:blipFill>
        <p:spPr bwMode="auto">
          <a:xfrm>
            <a:off x="20" y="10"/>
            <a:ext cx="6095980" cy="685799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419270235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Network with pins">
            <a:extLst>
              <a:ext uri="{FF2B5EF4-FFF2-40B4-BE49-F238E27FC236}">
                <a16:creationId xmlns:a16="http://schemas.microsoft.com/office/drawing/2014/main" id="{63D1125E-A5CC-4BB1-8288-6C7526E94EA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45" r="21229" b="-2"/>
          <a:stretch/>
        </p:blipFill>
        <p:spPr>
          <a:xfrm>
            <a:off x="6096000" y="-22543"/>
            <a:ext cx="6096000" cy="6903086"/>
          </a:xfr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5E9AEE25-8972-4EA4-B7DC-04624EE1B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303" y="879063"/>
            <a:ext cx="4941477" cy="610863"/>
          </a:xfrm>
        </p:spPr>
        <p:txBody>
          <a:bodyPr anchor="b">
            <a:normAutofit/>
          </a:bodyPr>
          <a:lstStyle/>
          <a:p>
            <a:r>
              <a:rPr lang="en-GB" sz="3100" dirty="0">
                <a:solidFill>
                  <a:schemeClr val="tx2"/>
                </a:solidFill>
              </a:rPr>
              <a:t>Target Market Strategies 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7CE62235-71B9-4370-A2D7-A1D3D4FDDBE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00595" y="2106483"/>
            <a:ext cx="5504905" cy="2795232"/>
          </a:xfrm>
        </p:spPr>
        <p:txBody>
          <a:bodyPr/>
          <a:lstStyle/>
          <a:p>
            <a:pPr eaLnBrk="1" hangingPunct="1"/>
            <a:r>
              <a:rPr lang="en-US" altLang="en-US" sz="2000" b="1" dirty="0">
                <a:solidFill>
                  <a:schemeClr val="tx2"/>
                </a:solidFill>
              </a:rPr>
              <a:t>Undifferentiated marketing: </a:t>
            </a:r>
            <a:r>
              <a:rPr lang="en-US" altLang="en-US" sz="2000" dirty="0"/>
              <a:t>a company develops a single marketing mix for the whole market.</a:t>
            </a:r>
          </a:p>
          <a:p>
            <a:pPr eaLnBrk="1" hangingPunct="1"/>
            <a:r>
              <a:rPr lang="en-US" altLang="en-US" sz="2000" b="1" dirty="0">
                <a:solidFill>
                  <a:schemeClr val="tx2"/>
                </a:solidFill>
              </a:rPr>
              <a:t>Differentiated marketing:</a:t>
            </a:r>
            <a:r>
              <a:rPr lang="en-US" altLang="en-US" sz="2000" dirty="0">
                <a:solidFill>
                  <a:schemeClr val="tx2"/>
                </a:solidFill>
              </a:rPr>
              <a:t> </a:t>
            </a:r>
            <a:r>
              <a:rPr lang="en-US" altLang="en-US" sz="2000" dirty="0"/>
              <a:t>a company develops specific marketing mixes to appeal to all or some of the segments.</a:t>
            </a:r>
          </a:p>
          <a:p>
            <a:pPr eaLnBrk="1" hangingPunct="1"/>
            <a:r>
              <a:rPr lang="en-US" altLang="en-US" sz="2000" b="1" dirty="0">
                <a:solidFill>
                  <a:schemeClr val="tx2"/>
                </a:solidFill>
              </a:rPr>
              <a:t>Focused marketing: </a:t>
            </a:r>
            <a:r>
              <a:rPr lang="en-US" altLang="en-US" sz="2000" dirty="0"/>
              <a:t>a company develops a single marketing mix aimed at one target (niche) market.</a:t>
            </a:r>
          </a:p>
          <a:p>
            <a:pPr eaLnBrk="1" hangingPunct="1"/>
            <a:r>
              <a:rPr lang="en-US" altLang="en-US" sz="2000" b="1" dirty="0">
                <a:solidFill>
                  <a:schemeClr val="tx2"/>
                </a:solidFill>
              </a:rPr>
              <a:t>Customized marketing: </a:t>
            </a:r>
            <a:r>
              <a:rPr lang="en-US" altLang="en-US" sz="2000" dirty="0"/>
              <a:t>a company develops a discrete marketing mix for each customer.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4696543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Chess checkmate">
            <a:extLst>
              <a:ext uri="{FF2B5EF4-FFF2-40B4-BE49-F238E27FC236}">
                <a16:creationId xmlns:a16="http://schemas.microsoft.com/office/drawing/2014/main" id="{F09C1D8B-C8B7-47A8-9702-20F9A4E74A2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301" r="3753" b="-1"/>
          <a:stretch/>
        </p:blipFill>
        <p:spPr>
          <a:xfrm>
            <a:off x="6096000" y="-22543"/>
            <a:ext cx="6096000" cy="6903086"/>
          </a:xfrm>
          <a:noFill/>
        </p:spPr>
      </p:pic>
      <p:sp>
        <p:nvSpPr>
          <p:cNvPr id="14" name="Title 2">
            <a:extLst>
              <a:ext uri="{FF2B5EF4-FFF2-40B4-BE49-F238E27FC236}">
                <a16:creationId xmlns:a16="http://schemas.microsoft.com/office/drawing/2014/main" id="{F51452DF-99DA-4E25-A43B-575E3CF73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/>
          <a:lstStyle/>
          <a:p>
            <a:r>
              <a:rPr lang="en-US" dirty="0">
                <a:solidFill>
                  <a:schemeClr val="tx2"/>
                </a:solidFill>
              </a:rPr>
              <a:t>Which Strategy 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3EAA41BF-CCD7-4F4B-B5F0-110D97C6713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4572001" cy="2795232"/>
          </a:xfrm>
        </p:spPr>
        <p:txBody>
          <a:bodyPr/>
          <a:lstStyle/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sz="2500" dirty="0"/>
              <a:t>The companies resources</a:t>
            </a: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sz="2500" dirty="0"/>
              <a:t>The products features and benefits</a:t>
            </a: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sz="2500" dirty="0"/>
              <a:t>The characteristics of the segment</a:t>
            </a:r>
          </a:p>
        </p:txBody>
      </p:sp>
    </p:spTree>
    <p:extLst>
      <p:ext uri="{BB962C8B-B14F-4D97-AF65-F5344CB8AC3E}">
        <p14:creationId xmlns:p14="http://schemas.microsoft.com/office/powerpoint/2010/main" val="324157078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Colorful paper planes racing">
            <a:extLst>
              <a:ext uri="{FF2B5EF4-FFF2-40B4-BE49-F238E27FC236}">
                <a16:creationId xmlns:a16="http://schemas.microsoft.com/office/drawing/2014/main" id="{126DE7D5-AC32-4F48-BC89-27D0F759FCC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79" r="26174" b="-1"/>
          <a:stretch/>
        </p:blipFill>
        <p:spPr>
          <a:xfrm>
            <a:off x="6096000" y="-22543"/>
            <a:ext cx="6096000" cy="6903086"/>
          </a:xfr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47501DB9-B7DA-4918-8A42-6C421833CC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 anchor="b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For Example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5D6315EA-B2AE-4C18-86E2-C51AB4B48FC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4572001" cy="2795232"/>
          </a:xfrm>
        </p:spPr>
        <p:txBody>
          <a:bodyPr/>
          <a:lstStyle/>
          <a:p>
            <a:r>
              <a:rPr lang="en-GB" altLang="en-US" sz="2500" dirty="0"/>
              <a:t>Find examples of organisations who use each of these strategies.</a:t>
            </a:r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284801954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D267B10-394E-4076-8466-B77FB79EC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0343" y="1358537"/>
            <a:ext cx="7215077" cy="2297763"/>
          </a:xfrm>
        </p:spPr>
        <p:txBody>
          <a:bodyPr anchor="t"/>
          <a:lstStyle/>
          <a:p>
            <a:pPr algn="ctr"/>
            <a:r>
              <a:rPr lang="en-GB" dirty="0">
                <a:solidFill>
                  <a:schemeClr val="tx2"/>
                </a:solidFill>
              </a:rPr>
              <a:t>Should Companies Be Allowed To Target Children with Advertising?</a:t>
            </a:r>
          </a:p>
        </p:txBody>
      </p:sp>
      <p:pic>
        <p:nvPicPr>
          <p:cNvPr id="8194" name="Picture 2" descr="ASA overturns ad ban for Kellogg's Coco Pops Granola">
            <a:extLst>
              <a:ext uri="{FF2B5EF4-FFF2-40B4-BE49-F238E27FC236}">
                <a16:creationId xmlns:a16="http://schemas.microsoft.com/office/drawing/2014/main" id="{FFB38564-EBFE-4AF3-9632-6B2A9BA692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206909" cy="3476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Self-regulation of junk food advertising to kids doesn't work. Here's why.  | Sydney Health Law">
            <a:extLst>
              <a:ext uri="{FF2B5EF4-FFF2-40B4-BE49-F238E27FC236}">
                <a16:creationId xmlns:a16="http://schemas.microsoft.com/office/drawing/2014/main" id="{5872347A-C591-427C-B2E6-578740A9C3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429000"/>
            <a:ext cx="4572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adbury eggs and Chewits have adverts banned as new junk food rules kick in  | Metro News">
            <a:extLst>
              <a:ext uri="{FF2B5EF4-FFF2-40B4-BE49-F238E27FC236}">
                <a16:creationId xmlns:a16="http://schemas.microsoft.com/office/drawing/2014/main" id="{41DBD923-C711-49E4-8332-E5FF30F954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1" y="3476613"/>
            <a:ext cx="2389670" cy="3381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761748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EEE44DB-D11D-43D6-B17F-637E865A6F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27886" y="4473642"/>
            <a:ext cx="4941477" cy="610863"/>
          </a:xfrm>
        </p:spPr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Positioning Defined</a:t>
            </a:r>
          </a:p>
        </p:txBody>
      </p:sp>
      <p:sp>
        <p:nvSpPr>
          <p:cNvPr id="4" name="Rounded Rectangular Callout 3">
            <a:extLst>
              <a:ext uri="{FF2B5EF4-FFF2-40B4-BE49-F238E27FC236}">
                <a16:creationId xmlns:a16="http://schemas.microsoft.com/office/drawing/2014/main" id="{1D5EE94B-B481-4182-A02D-090B21AF33BC}"/>
              </a:ext>
            </a:extLst>
          </p:cNvPr>
          <p:cNvSpPr/>
          <p:nvPr/>
        </p:nvSpPr>
        <p:spPr>
          <a:xfrm>
            <a:off x="430988" y="2441317"/>
            <a:ext cx="3929063" cy="2643188"/>
          </a:xfrm>
          <a:prstGeom prst="wedgeRoundRectCallout">
            <a:avLst>
              <a:gd name="adj1" fmla="val 50686"/>
              <a:gd name="adj2" fmla="val 79191"/>
              <a:gd name="adj3" fmla="val 16667"/>
            </a:avLst>
          </a:prstGeom>
          <a:ln w="3810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b="1" dirty="0"/>
              <a:t>Positioning is the act of designing the company’s offering and image so that they occupy a meaningful and distinct competitive position in the target customer’s minds.</a:t>
            </a:r>
          </a:p>
          <a:p>
            <a:pPr algn="ctr" eaLnBrk="1" hangingPunct="1">
              <a:defRPr/>
            </a:pPr>
            <a:r>
              <a:rPr lang="en-GB" b="1" dirty="0" err="1"/>
              <a:t>Kotler</a:t>
            </a:r>
            <a:r>
              <a:rPr lang="en-GB" b="1" dirty="0"/>
              <a:t> (2003)</a:t>
            </a:r>
          </a:p>
        </p:txBody>
      </p:sp>
      <p:sp>
        <p:nvSpPr>
          <p:cNvPr id="5" name="Rounded Rectangular Callout 4">
            <a:extLst>
              <a:ext uri="{FF2B5EF4-FFF2-40B4-BE49-F238E27FC236}">
                <a16:creationId xmlns:a16="http://schemas.microsoft.com/office/drawing/2014/main" id="{1A2BB587-3B83-4849-8FD4-7FAFA3D90885}"/>
              </a:ext>
            </a:extLst>
          </p:cNvPr>
          <p:cNvSpPr/>
          <p:nvPr/>
        </p:nvSpPr>
        <p:spPr>
          <a:xfrm>
            <a:off x="6521242" y="206345"/>
            <a:ext cx="4634438" cy="2961012"/>
          </a:xfrm>
          <a:prstGeom prst="wedgeRoundRectCallout">
            <a:avLst>
              <a:gd name="adj1" fmla="val -57734"/>
              <a:gd name="adj2" fmla="val 83328"/>
              <a:gd name="adj3" fmla="val 16667"/>
            </a:avLst>
          </a:prstGeom>
          <a:ln w="3810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b="1" dirty="0"/>
              <a:t>Positioning is the process whereby information about the organisation and its product is communicate in such a way that the object is perceived by the consumer/stakeholder to be differentiated from the competition, to occupy a particular space in the market.</a:t>
            </a:r>
          </a:p>
          <a:p>
            <a:pPr algn="ctr" eaLnBrk="1" hangingPunct="1">
              <a:defRPr/>
            </a:pPr>
            <a:r>
              <a:rPr lang="en-GB" b="1" dirty="0"/>
              <a:t>Fill (2009)</a:t>
            </a:r>
          </a:p>
        </p:txBody>
      </p:sp>
    </p:spTree>
    <p:extLst>
      <p:ext uri="{BB962C8B-B14F-4D97-AF65-F5344CB8AC3E}">
        <p14:creationId xmlns:p14="http://schemas.microsoft.com/office/powerpoint/2010/main" val="367500407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Title 3">
            <a:extLst>
              <a:ext uri="{FF2B5EF4-FFF2-40B4-BE49-F238E27FC236}">
                <a16:creationId xmlns:a16="http://schemas.microsoft.com/office/drawing/2014/main" id="{DEA276C8-20AD-44B1-863E-6B13443F5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5290" y="3811958"/>
            <a:ext cx="4903377" cy="610863"/>
          </a:xfrm>
        </p:spPr>
        <p:txBody>
          <a:bodyPr/>
          <a:lstStyle/>
          <a:p>
            <a:r>
              <a:rPr lang="en-US" dirty="0"/>
              <a:t>What do you see?</a:t>
            </a:r>
          </a:p>
        </p:txBody>
      </p:sp>
      <p:pic>
        <p:nvPicPr>
          <p:cNvPr id="9218" name="Picture 2" descr="Selective Perception Marketing – Jixta">
            <a:extLst>
              <a:ext uri="{FF2B5EF4-FFF2-40B4-BE49-F238E27FC236}">
                <a16:creationId xmlns:a16="http://schemas.microsoft.com/office/drawing/2014/main" id="{78CA229C-87E5-4408-961D-3C0BB4CAB6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9288" y="0"/>
            <a:ext cx="5077424" cy="685800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0697170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Perception Psychology - How We Understand Our World - Owlcation">
            <a:extLst>
              <a:ext uri="{FF2B5EF4-FFF2-40B4-BE49-F238E27FC236}">
                <a16:creationId xmlns:a16="http://schemas.microsoft.com/office/drawing/2014/main" id="{CF35DAFB-ADD9-4932-B4D9-3F41CBB15A7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80" r="14238"/>
          <a:stretch/>
        </p:blipFill>
        <p:spPr bwMode="auto">
          <a:xfrm>
            <a:off x="6096000" y="-22543"/>
            <a:ext cx="6096000" cy="6903086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40E9BB9-30E3-4908-A29C-59CD6867A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 anchor="b">
            <a:normAutofit/>
          </a:bodyPr>
          <a:lstStyle/>
          <a:p>
            <a:r>
              <a:rPr lang="en-GB" altLang="en-US" sz="4100" dirty="0">
                <a:solidFill>
                  <a:schemeClr val="tx2"/>
                </a:solidFill>
              </a:rPr>
              <a:t>Buyers’ Perceptions</a:t>
            </a:r>
            <a:endParaRPr lang="en-GB" sz="4100" dirty="0">
              <a:solidFill>
                <a:schemeClr val="tx2"/>
              </a:solidFill>
            </a:endParaRPr>
          </a:p>
        </p:txBody>
      </p:sp>
      <p:sp>
        <p:nvSpPr>
          <p:cNvPr id="71" name="Text Placeholder 3">
            <a:extLst>
              <a:ext uri="{FF2B5EF4-FFF2-40B4-BE49-F238E27FC236}">
                <a16:creationId xmlns:a16="http://schemas.microsoft.com/office/drawing/2014/main" id="{1B1C61AC-610C-4D5A-9CF4-508F3DB009D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36025" y="2298071"/>
            <a:ext cx="5069476" cy="2795232"/>
          </a:xfrm>
        </p:spPr>
        <p:txBody>
          <a:bodyPr/>
          <a:lstStyle/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GB" altLang="en-US" dirty="0"/>
              <a:t>Positioning is about how customers perceive the product</a:t>
            </a:r>
          </a:p>
          <a:p>
            <a:pPr lvl="1"/>
            <a:r>
              <a:rPr lang="en-GB" altLang="en-US" sz="1600" dirty="0"/>
              <a:t>In terms of product attributes</a:t>
            </a:r>
          </a:p>
          <a:p>
            <a:pPr lvl="1"/>
            <a:r>
              <a:rPr lang="en-GB" altLang="en-US" sz="1600" dirty="0"/>
              <a:t>In terms of the benefits it conveys</a:t>
            </a:r>
          </a:p>
          <a:p>
            <a:pPr lvl="1"/>
            <a:r>
              <a:rPr lang="en-GB" altLang="en-US" sz="1600" dirty="0"/>
              <a:t>In relation to competitor products</a:t>
            </a:r>
          </a:p>
          <a:p>
            <a:pPr lvl="1"/>
            <a:r>
              <a:rPr lang="en-GB" altLang="en-US" sz="1600" dirty="0"/>
              <a:t>In relation to substitute products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GB" altLang="en-US" dirty="0"/>
              <a:t>The organisation may wish to be perceived in a certain way, but if customer perceptions are different there is a gap.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GB" altLang="en-US" dirty="0"/>
              <a:t>Marketing communications can attempt to bridge that gap by changing customer perceptions.</a:t>
            </a:r>
          </a:p>
        </p:txBody>
      </p:sp>
    </p:spTree>
    <p:extLst>
      <p:ext uri="{BB962C8B-B14F-4D97-AF65-F5344CB8AC3E}">
        <p14:creationId xmlns:p14="http://schemas.microsoft.com/office/powerpoint/2010/main" val="25200351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22FBBEF-38DC-42EB-8D0C-F4CB92703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2636" y="4215221"/>
            <a:ext cx="3706340" cy="1339820"/>
          </a:xfrm>
        </p:spPr>
        <p:txBody>
          <a:bodyPr anchor="t">
            <a:normAutofit fontScale="90000"/>
          </a:bodyPr>
          <a:lstStyle/>
          <a:p>
            <a:r>
              <a:rPr lang="en-GB" altLang="en-US" dirty="0">
                <a:solidFill>
                  <a:schemeClr val="tx2"/>
                </a:solidFill>
              </a:rPr>
              <a:t>Positioning of </a:t>
            </a:r>
            <a:br>
              <a:rPr lang="en-GB" altLang="en-US" dirty="0">
                <a:solidFill>
                  <a:schemeClr val="tx2"/>
                </a:solidFill>
              </a:rPr>
            </a:br>
            <a:r>
              <a:rPr lang="en-GB" altLang="en-US" dirty="0">
                <a:solidFill>
                  <a:schemeClr val="tx2"/>
                </a:solidFill>
              </a:rPr>
              <a:t>Similar Products</a:t>
            </a:r>
            <a:br>
              <a:rPr lang="en-GB" altLang="en-US" dirty="0">
                <a:solidFill>
                  <a:schemeClr val="tx2"/>
                </a:solidFill>
              </a:rPr>
            </a:br>
            <a:endParaRPr lang="en-GB" dirty="0">
              <a:solidFill>
                <a:schemeClr val="tx2"/>
              </a:solidFill>
            </a:endParaRPr>
          </a:p>
        </p:txBody>
      </p:sp>
      <p:pic>
        <p:nvPicPr>
          <p:cNvPr id="4" name="Picture 7" descr="image 1 of Diet Coke 500Ml">
            <a:hlinkClick r:id="rId2"/>
            <a:extLst>
              <a:ext uri="{FF2B5EF4-FFF2-40B4-BE49-F238E27FC236}">
                <a16:creationId xmlns:a16="http://schemas.microsoft.com/office/drawing/2014/main" id="{0FA247D9-A990-49D6-97FA-6C287F38A4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65" t="-139" r="25336"/>
          <a:stretch>
            <a:fillRect/>
          </a:stretch>
        </p:blipFill>
        <p:spPr bwMode="auto">
          <a:xfrm>
            <a:off x="730250" y="470293"/>
            <a:ext cx="2157413" cy="428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9" descr="Image result for coke zero sugar uk">
            <a:hlinkClick r:id="rId4"/>
            <a:extLst>
              <a:ext uri="{FF2B5EF4-FFF2-40B4-BE49-F238E27FC236}">
                <a16:creationId xmlns:a16="http://schemas.microsoft.com/office/drawing/2014/main" id="{F6914FE3-5F8F-4F12-8A11-BE4C526AE4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584" r="40520" b="-2"/>
          <a:stretch>
            <a:fillRect/>
          </a:stretch>
        </p:blipFill>
        <p:spPr bwMode="auto">
          <a:xfrm>
            <a:off x="4670425" y="470293"/>
            <a:ext cx="1944688" cy="4414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0064455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Man taking adhesive note from a glass wall in an office">
            <a:extLst>
              <a:ext uri="{FF2B5EF4-FFF2-40B4-BE49-F238E27FC236}">
                <a16:creationId xmlns:a16="http://schemas.microsoft.com/office/drawing/2014/main" id="{E54AAD94-BAD5-42CC-943A-DDFD8464D4A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27" r="20526" b="-1"/>
          <a:stretch/>
        </p:blipFill>
        <p:spPr>
          <a:xfrm>
            <a:off x="6096000" y="-22543"/>
            <a:ext cx="6096000" cy="6903086"/>
          </a:xfrm>
          <a:noFill/>
        </p:spPr>
      </p:pic>
      <p:sp>
        <p:nvSpPr>
          <p:cNvPr id="14" name="Title 2">
            <a:extLst>
              <a:ext uri="{FF2B5EF4-FFF2-40B4-BE49-F238E27FC236}">
                <a16:creationId xmlns:a16="http://schemas.microsoft.com/office/drawing/2014/main" id="{7B7CFFD8-EDFA-4FAC-BBFC-A405B87B1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1027116"/>
            <a:ext cx="4941477" cy="610863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2"/>
                </a:solidFill>
              </a:rPr>
              <a:t>Developing a Positioning Strategy 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B6458565-4317-40FF-9F78-449914D008F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4572001" cy="2795232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US" altLang="en-US" sz="2000" dirty="0"/>
              <a:t>Deciding what position to occupy in the market requires consideration of three variables:</a:t>
            </a:r>
          </a:p>
          <a:p>
            <a:pPr marL="971550" lvl="1" indent="-514350" eaLnBrk="1" hangingPunct="1">
              <a:buFont typeface="Arial" panose="020B0604020202020204" pitchFamily="34" charset="0"/>
              <a:buAutoNum type="arabicPeriod"/>
            </a:pPr>
            <a:r>
              <a:rPr lang="en-US" altLang="en-US" sz="2000" b="1" dirty="0">
                <a:solidFill>
                  <a:schemeClr val="tx2"/>
                </a:solidFill>
              </a:rPr>
              <a:t>The customers </a:t>
            </a:r>
            <a:r>
              <a:rPr lang="en-US" altLang="en-US" sz="2000" dirty="0"/>
              <a:t>– what attributes matter to them;</a:t>
            </a:r>
          </a:p>
          <a:p>
            <a:pPr marL="971550" lvl="1" indent="-514350" eaLnBrk="1" hangingPunct="1">
              <a:buFont typeface="Arial" panose="020B0604020202020204" pitchFamily="34" charset="0"/>
              <a:buAutoNum type="arabicPeriod"/>
            </a:pPr>
            <a:r>
              <a:rPr lang="en-US" altLang="en-US" sz="2000" b="1" dirty="0">
                <a:solidFill>
                  <a:schemeClr val="tx2"/>
                </a:solidFill>
              </a:rPr>
              <a:t>The competitors </a:t>
            </a:r>
            <a:r>
              <a:rPr lang="en-US" altLang="en-US" sz="2000" dirty="0"/>
              <a:t>– a differential advantage that ideally cannot be easily matched;</a:t>
            </a:r>
          </a:p>
          <a:p>
            <a:pPr marL="971550" lvl="1" indent="-514350" eaLnBrk="1" hangingPunct="1">
              <a:buFont typeface="Arial" panose="020B0604020202020204" pitchFamily="34" charset="0"/>
              <a:buAutoNum type="arabicPeriod"/>
            </a:pPr>
            <a:r>
              <a:rPr lang="en-US" altLang="en-US" sz="2000" b="1" dirty="0">
                <a:solidFill>
                  <a:schemeClr val="tx2"/>
                </a:solidFill>
              </a:rPr>
              <a:t>The company </a:t>
            </a:r>
            <a:r>
              <a:rPr lang="en-US" altLang="en-US" sz="2000" dirty="0"/>
              <a:t>– unique sustainable attributes.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45189656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F4CA6C-1442-4ED0-BB80-D7EDF1FEEB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>
                <a:solidFill>
                  <a:schemeClr val="tx2"/>
                </a:solidFill>
              </a:rPr>
              <a:t>Keys to Successful Positioning </a:t>
            </a:r>
            <a:endParaRPr lang="en-GB" dirty="0">
              <a:solidFill>
                <a:schemeClr val="tx2"/>
              </a:solidFill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565225A6-ED93-44B1-B3C3-539B55BC75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69020" y="1184494"/>
            <a:ext cx="5343525" cy="4962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788806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Businesswomen writing on glass in meeting">
            <a:extLst>
              <a:ext uri="{FF2B5EF4-FFF2-40B4-BE49-F238E27FC236}">
                <a16:creationId xmlns:a16="http://schemas.microsoft.com/office/drawing/2014/main" id="{4608CF35-A5C0-4149-8070-8FFB6771FB1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25" r="20525"/>
          <a:stretch>
            <a:fillRect/>
          </a:stretch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F5D7687-DEBD-4BD8-B56C-BCBF5DA2BE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z="4400" dirty="0">
                <a:solidFill>
                  <a:schemeClr val="tx2"/>
                </a:solidFill>
              </a:rPr>
              <a:t>The Perceptual Map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D22178-7294-4D9B-A375-FB10602A8D8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64023" y="2031384"/>
            <a:ext cx="4572001" cy="2795232"/>
          </a:xfrm>
        </p:spPr>
        <p:txBody>
          <a:bodyPr/>
          <a:lstStyle/>
          <a:p>
            <a:pPr marL="457200" indent="-457200" eaLnBrk="1" hangingPunct="1"/>
            <a:r>
              <a:rPr lang="en-US" altLang="en-US" sz="1800" dirty="0"/>
              <a:t>The perceptual map is a useful tool for determining the position of a brand in the marketplace.</a:t>
            </a:r>
          </a:p>
          <a:p>
            <a:pPr marL="457200" indent="-457200" eaLnBrk="1" hangingPunct="1"/>
            <a:r>
              <a:rPr lang="en-US" altLang="en-US" sz="1800" dirty="0"/>
              <a:t>The key steps in producing a perceptual map are:</a:t>
            </a:r>
          </a:p>
          <a:p>
            <a:pPr marL="1149350" lvl="1" indent="-342900">
              <a:buFont typeface="Courier New" panose="02070309020205020404" pitchFamily="49" charset="0"/>
              <a:buChar char="o"/>
            </a:pPr>
            <a:r>
              <a:rPr lang="en-US" altLang="en-US" sz="1800" dirty="0"/>
              <a:t>Identify a set of competing brands;</a:t>
            </a:r>
          </a:p>
          <a:p>
            <a:pPr marL="1149350" lvl="1" indent="-342900">
              <a:buFont typeface="Courier New" panose="02070309020205020404" pitchFamily="49" charset="0"/>
              <a:buChar char="o"/>
            </a:pPr>
            <a:r>
              <a:rPr lang="en-US" altLang="en-US" sz="1800" dirty="0"/>
              <a:t>Identify the important attributes consumers use when choosing between brands;</a:t>
            </a:r>
          </a:p>
          <a:p>
            <a:pPr marL="1149350" lvl="1" indent="-342900">
              <a:buFont typeface="Courier New" panose="02070309020205020404" pitchFamily="49" charset="0"/>
              <a:buChar char="o"/>
            </a:pPr>
            <a:r>
              <a:rPr lang="en-US" altLang="en-US" sz="1800" dirty="0"/>
              <a:t>Conduct quantitative marketing research where consumers score each brand on all key attributes;</a:t>
            </a:r>
          </a:p>
          <a:p>
            <a:pPr marL="1149350" lvl="1" indent="-342900">
              <a:buFont typeface="Courier New" panose="02070309020205020404" pitchFamily="49" charset="0"/>
              <a:buChar char="o"/>
            </a:pPr>
            <a:r>
              <a:rPr lang="en-US" altLang="en-US" sz="1800" dirty="0"/>
              <a:t>Plot brands on a two-dimensional map.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99863802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6D7A19FE-5334-429E-983A-6D3118BA73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8850" y="762000"/>
            <a:ext cx="6096000" cy="5333999"/>
          </a:xfrm>
          <a:prstGeom prst="rect">
            <a:avLst/>
          </a:prstGeom>
          <a:noFill/>
        </p:spPr>
      </p:pic>
      <p:sp>
        <p:nvSpPr>
          <p:cNvPr id="14" name="Title 2">
            <a:extLst>
              <a:ext uri="{FF2B5EF4-FFF2-40B4-BE49-F238E27FC236}">
                <a16:creationId xmlns:a16="http://schemas.microsoft.com/office/drawing/2014/main" id="{08D9F4CB-09B5-4A3C-AADE-FF2711422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/>
          <a:lstStyle/>
          <a:p>
            <a:r>
              <a:rPr lang="en-US" dirty="0">
                <a:solidFill>
                  <a:schemeClr val="tx2"/>
                </a:solidFill>
              </a:rPr>
              <a:t>For Example 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A5A45500-4733-4A69-B648-31E63A12BB1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47699" y="2315489"/>
            <a:ext cx="4941477" cy="2795232"/>
          </a:xfrm>
        </p:spPr>
        <p:txBody>
          <a:bodyPr/>
          <a:lstStyle/>
          <a:p>
            <a:r>
              <a:rPr lang="en-US" altLang="en-US" sz="2500" dirty="0"/>
              <a:t>A Perceptual Map of Supermarkets</a:t>
            </a:r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340255672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Pins in a map">
            <a:extLst>
              <a:ext uri="{FF2B5EF4-FFF2-40B4-BE49-F238E27FC236}">
                <a16:creationId xmlns:a16="http://schemas.microsoft.com/office/drawing/2014/main" id="{000FCC62-B544-4D2C-AB7B-6B50CD0C7C8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68" r="20568"/>
          <a:stretch>
            <a:fillRect/>
          </a:stretch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AA3BFBD-B685-4DDE-97ED-4A65720A5D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/>
                </a:solidFill>
              </a:rPr>
              <a:t>Repositioning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3749D2-8A96-4E88-BAD3-F1DCEA20920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64023" y="2031384"/>
            <a:ext cx="4572001" cy="279523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1800" dirty="0"/>
              <a:t>Repositioning involves changing:</a:t>
            </a:r>
          </a:p>
          <a:p>
            <a:pPr marL="1076325" lvl="1" indent="-184150">
              <a:buFont typeface="Courier New" panose="02070309020205020404" pitchFamily="49" charset="0"/>
              <a:buChar char="o"/>
              <a:defRPr/>
            </a:pPr>
            <a:r>
              <a:rPr lang="en-US" sz="1800" dirty="0"/>
              <a:t> the target markets;</a:t>
            </a:r>
          </a:p>
          <a:p>
            <a:pPr marL="1076325" lvl="1" indent="-184150">
              <a:buFont typeface="Courier New" panose="02070309020205020404" pitchFamily="49" charset="0"/>
              <a:buChar char="o"/>
              <a:defRPr/>
            </a:pPr>
            <a:r>
              <a:rPr lang="en-US" sz="1800" dirty="0"/>
              <a:t> the differential advantage;</a:t>
            </a:r>
          </a:p>
          <a:p>
            <a:pPr marL="1076325" lvl="1" indent="-184150">
              <a:buFont typeface="Courier New" panose="02070309020205020404" pitchFamily="49" charset="0"/>
              <a:buChar char="o"/>
              <a:defRPr/>
            </a:pPr>
            <a:r>
              <a:rPr lang="en-US" sz="1800" dirty="0"/>
              <a:t> or both.</a:t>
            </a:r>
          </a:p>
          <a:p>
            <a:pPr lvl="1">
              <a:defRPr/>
            </a:pPr>
            <a:r>
              <a:rPr lang="en-US" sz="1800" dirty="0"/>
              <a:t>The first option is to keep product and target market the same, but to change the image of the product.</a:t>
            </a:r>
          </a:p>
          <a:p>
            <a:pPr lvl="1">
              <a:defRPr/>
            </a:pPr>
            <a:r>
              <a:rPr lang="en-US" sz="1800" dirty="0"/>
              <a:t>Some repositioning strategies involve retaining the product but changing the market segment it is aimed at.</a:t>
            </a:r>
          </a:p>
          <a:p>
            <a:pPr lvl="1">
              <a:defRPr/>
            </a:pPr>
            <a:r>
              <a:rPr lang="en-US" sz="1800" dirty="0"/>
              <a:t>When both product and target market are changed, a company is said to be practicing ‘tangible repositioning.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74300455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14 Menu Items McDonald's Employees Won't Eat | Eat This Not That">
            <a:extLst>
              <a:ext uri="{FF2B5EF4-FFF2-40B4-BE49-F238E27FC236}">
                <a16:creationId xmlns:a16="http://schemas.microsoft.com/office/drawing/2014/main" id="{DDDEE584-2ED9-4B1B-8A50-34DF00AAF4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6000" y="1196340"/>
            <a:ext cx="6096000" cy="446532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Title 2">
            <a:extLst>
              <a:ext uri="{FF2B5EF4-FFF2-40B4-BE49-F238E27FC236}">
                <a16:creationId xmlns:a16="http://schemas.microsoft.com/office/drawing/2014/main" id="{37CDD048-3DCB-4505-938A-30A523816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/>
          <a:lstStyle/>
          <a:p>
            <a:r>
              <a:rPr lang="en-US" dirty="0">
                <a:solidFill>
                  <a:schemeClr val="tx2"/>
                </a:solidFill>
              </a:rPr>
              <a:t>For Example </a:t>
            </a:r>
          </a:p>
        </p:txBody>
      </p:sp>
      <p:sp>
        <p:nvSpPr>
          <p:cNvPr id="73" name="Text Placeholder 3">
            <a:extLst>
              <a:ext uri="{FF2B5EF4-FFF2-40B4-BE49-F238E27FC236}">
                <a16:creationId xmlns:a16="http://schemas.microsoft.com/office/drawing/2014/main" id="{D5EBCE62-6F09-49EB-8284-051B28D2DDA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52499" y="2289363"/>
            <a:ext cx="4572001" cy="2795232"/>
          </a:xfrm>
        </p:spPr>
        <p:txBody>
          <a:bodyPr/>
          <a:lstStyle/>
          <a:p>
            <a:pPr algn="ctr"/>
            <a:r>
              <a:rPr lang="en-US" sz="2500" dirty="0"/>
              <a:t>How have McDonald’s been trying to reposition themselves? </a:t>
            </a:r>
          </a:p>
        </p:txBody>
      </p:sp>
    </p:spTree>
    <p:extLst>
      <p:ext uri="{BB962C8B-B14F-4D97-AF65-F5344CB8AC3E}">
        <p14:creationId xmlns:p14="http://schemas.microsoft.com/office/powerpoint/2010/main" val="425161731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Title 2">
            <a:extLst>
              <a:ext uri="{FF2B5EF4-FFF2-40B4-BE49-F238E27FC236}">
                <a16:creationId xmlns:a16="http://schemas.microsoft.com/office/drawing/2014/main" id="{E7800146-48CB-4DAF-A523-D6C0F23E7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2"/>
                </a:solidFill>
              </a:rPr>
              <a:t>Benefits of the STP Process</a:t>
            </a:r>
          </a:p>
        </p:txBody>
      </p:sp>
      <p:sp>
        <p:nvSpPr>
          <p:cNvPr id="73" name="Text Placeholder 3">
            <a:extLst>
              <a:ext uri="{FF2B5EF4-FFF2-40B4-BE49-F238E27FC236}">
                <a16:creationId xmlns:a16="http://schemas.microsoft.com/office/drawing/2014/main" id="{EBA73A7E-03EA-4B91-9740-24C8108D27E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183380" y="1827807"/>
            <a:ext cx="6327866" cy="3824055"/>
          </a:xfrm>
        </p:spPr>
        <p:txBody>
          <a:bodyPr/>
          <a:lstStyle/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altLang="en-US" sz="2000" b="1" dirty="0">
                <a:solidFill>
                  <a:schemeClr val="tx2"/>
                </a:solidFill>
                <a:ea typeface="MS PGothic" panose="020B0600070205080204" pitchFamily="34" charset="-128"/>
              </a:rPr>
              <a:t>Enhancing a company’s competitive position</a:t>
            </a:r>
            <a:r>
              <a:rPr lang="en-US" altLang="en-US" sz="2000" dirty="0">
                <a:ea typeface="MS PGothic" panose="020B0600070205080204" pitchFamily="34" charset="-128"/>
              </a:rPr>
              <a:t>, providing direction and focus for marketing strategies, including targeted advertising, new proposition development, and brand differentiation, e.g. Coke Zero.</a:t>
            </a:r>
            <a:endParaRPr lang="en-GB" altLang="en-US" sz="2000" dirty="0">
              <a:ea typeface="MS PGothic" panose="020B0600070205080204" pitchFamily="34" charset="-128"/>
            </a:endParaRP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altLang="en-US" sz="2000" b="1" dirty="0">
                <a:solidFill>
                  <a:schemeClr val="tx2"/>
                </a:solidFill>
                <a:ea typeface="MS PGothic" panose="020B0600070205080204" pitchFamily="34" charset="-128"/>
              </a:rPr>
              <a:t>Examining and identifying market growth opportunities</a:t>
            </a:r>
            <a:r>
              <a:rPr lang="en-US" altLang="en-US" sz="2000" dirty="0">
                <a:solidFill>
                  <a:schemeClr val="tx2"/>
                </a:solidFill>
                <a:ea typeface="MS PGothic" panose="020B0600070205080204" pitchFamily="34" charset="-128"/>
              </a:rPr>
              <a:t> </a:t>
            </a:r>
            <a:r>
              <a:rPr lang="en-US" altLang="en-US" sz="2000" dirty="0">
                <a:ea typeface="MS PGothic" panose="020B0600070205080204" pitchFamily="34" charset="-128"/>
              </a:rPr>
              <a:t>through identification of new customers, growth segments, or proposition uses, e.g. Lucozade.</a:t>
            </a:r>
            <a:endParaRPr lang="en-GB" altLang="en-US" sz="2000" dirty="0">
              <a:ea typeface="MS PGothic" panose="020B0600070205080204" pitchFamily="34" charset="-128"/>
            </a:endParaRP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altLang="en-US" sz="2000" b="1" dirty="0">
                <a:solidFill>
                  <a:schemeClr val="tx2"/>
                </a:solidFill>
                <a:ea typeface="MS PGothic" panose="020B0600070205080204" pitchFamily="34" charset="-128"/>
              </a:rPr>
              <a:t>Effective and efficient matching of company resources </a:t>
            </a:r>
            <a:r>
              <a:rPr lang="en-US" altLang="en-US" sz="2000" dirty="0">
                <a:ea typeface="MS PGothic" panose="020B0600070205080204" pitchFamily="34" charset="-128"/>
              </a:rPr>
              <a:t>to targeted market segments, promising greater return on marketing investment (ROMI). For example, ASDA Wal-Mart.</a:t>
            </a:r>
            <a:endParaRPr lang="en-GB" altLang="en-US" sz="2000" dirty="0">
              <a:ea typeface="MS PGothic" panose="020B0600070205080204" pitchFamily="34" charset="-128"/>
            </a:endParaRP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13419220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Title 2">
            <a:extLst>
              <a:ext uri="{FF2B5EF4-FFF2-40B4-BE49-F238E27FC236}">
                <a16:creationId xmlns:a16="http://schemas.microsoft.com/office/drawing/2014/main" id="{E7800146-48CB-4DAF-A523-D6C0F23E7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>
            <a:normAutofit fontScale="90000"/>
          </a:bodyPr>
          <a:lstStyle/>
          <a:p>
            <a:r>
              <a:rPr lang="en-GB" altLang="en-US" dirty="0">
                <a:solidFill>
                  <a:schemeClr val="tx2"/>
                </a:solidFill>
              </a:rPr>
              <a:t>F</a:t>
            </a:r>
            <a:r>
              <a:rPr lang="en-GB" altLang="en-US" sz="4400" dirty="0">
                <a:solidFill>
                  <a:schemeClr val="tx2"/>
                </a:solidFill>
              </a:rPr>
              <a:t>ive-Stage </a:t>
            </a:r>
            <a:br>
              <a:rPr lang="en-GB" altLang="en-US" sz="4400" dirty="0">
                <a:solidFill>
                  <a:schemeClr val="tx2"/>
                </a:solidFill>
              </a:rPr>
            </a:br>
            <a:r>
              <a:rPr lang="en-GB" altLang="en-US" dirty="0">
                <a:solidFill>
                  <a:schemeClr val="tx2"/>
                </a:solidFill>
              </a:rPr>
              <a:t>P</a:t>
            </a:r>
            <a:r>
              <a:rPr lang="en-GB" altLang="en-US" sz="4400" dirty="0">
                <a:solidFill>
                  <a:schemeClr val="tx2"/>
                </a:solidFill>
              </a:rPr>
              <a:t>rocess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6" name="Rectangle 7">
            <a:extLst>
              <a:ext uri="{FF2B5EF4-FFF2-40B4-BE49-F238E27FC236}">
                <a16:creationId xmlns:a16="http://schemas.microsoft.com/office/drawing/2014/main" id="{79F7BA6F-2433-411C-994C-AC84CA9139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73238" y="965155"/>
            <a:ext cx="5761038" cy="647700"/>
          </a:xfrm>
          <a:prstGeom prst="rect">
            <a:avLst/>
          </a:prstGeom>
          <a:ln w="28575">
            <a:headEnd/>
            <a:tailEnd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400" dirty="0">
                <a:solidFill>
                  <a:schemeClr val="bg1"/>
                </a:solidFill>
              </a:rPr>
              <a:t>identify the total market</a:t>
            </a:r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5EB47570-3E2F-4BFA-9661-86592A1879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73238" y="1973217"/>
            <a:ext cx="5761038" cy="647700"/>
          </a:xfrm>
          <a:prstGeom prst="rect">
            <a:avLst/>
          </a:prstGeom>
          <a:ln w="28575">
            <a:headEnd/>
            <a:tailEnd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chemeClr val="bg1"/>
                </a:solidFill>
              </a:rPr>
              <a:t>identify market segments</a:t>
            </a:r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28921E1D-FA97-4B43-BC68-0BE1FDA1C7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73238" y="2981280"/>
            <a:ext cx="5761038" cy="647700"/>
          </a:xfrm>
          <a:prstGeom prst="rect">
            <a:avLst/>
          </a:prstGeom>
          <a:ln w="28575">
            <a:headEnd/>
            <a:tailEnd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chemeClr val="bg1"/>
                </a:solidFill>
              </a:rPr>
              <a:t>select target market segment(s)</a:t>
            </a:r>
          </a:p>
        </p:txBody>
      </p:sp>
      <p:sp>
        <p:nvSpPr>
          <p:cNvPr id="9" name="Rectangle 10">
            <a:extLst>
              <a:ext uri="{FF2B5EF4-FFF2-40B4-BE49-F238E27FC236}">
                <a16:creationId xmlns:a16="http://schemas.microsoft.com/office/drawing/2014/main" id="{89A7C92C-5D24-4D54-B7FB-9805903BC3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73238" y="3989342"/>
            <a:ext cx="5761038" cy="647700"/>
          </a:xfrm>
          <a:prstGeom prst="rect">
            <a:avLst/>
          </a:prstGeom>
          <a:ln w="28575">
            <a:headEnd/>
            <a:tailEnd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chemeClr val="bg1"/>
                </a:solidFill>
              </a:rPr>
              <a:t>establish competitors’ positions</a:t>
            </a:r>
          </a:p>
        </p:txBody>
      </p:sp>
      <p:sp>
        <p:nvSpPr>
          <p:cNvPr id="10" name="Rectangle 11">
            <a:extLst>
              <a:ext uri="{FF2B5EF4-FFF2-40B4-BE49-F238E27FC236}">
                <a16:creationId xmlns:a16="http://schemas.microsoft.com/office/drawing/2014/main" id="{8FF4E443-B86D-4D4A-BF9C-3A1CC9B627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73238" y="4997405"/>
            <a:ext cx="5761038" cy="647700"/>
          </a:xfrm>
          <a:prstGeom prst="rect">
            <a:avLst/>
          </a:prstGeom>
          <a:ln w="28575">
            <a:headEnd/>
            <a:tailEnd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chemeClr val="bg1"/>
                </a:solidFill>
              </a:rPr>
              <a:t>establish own position</a:t>
            </a:r>
          </a:p>
        </p:txBody>
      </p:sp>
      <p:cxnSp>
        <p:nvCxnSpPr>
          <p:cNvPr id="11" name="Straight Arrow Connector 13">
            <a:extLst>
              <a:ext uri="{FF2B5EF4-FFF2-40B4-BE49-F238E27FC236}">
                <a16:creationId xmlns:a16="http://schemas.microsoft.com/office/drawing/2014/main" id="{28E2E536-C617-4E8C-9758-E746CFDFDAA3}"/>
              </a:ext>
            </a:extLst>
          </p:cNvPr>
          <p:cNvCxnSpPr>
            <a:cxnSpLocks noChangeShapeType="1"/>
            <a:stCxn id="6" idx="2"/>
            <a:endCxn id="7" idx="0"/>
          </p:cNvCxnSpPr>
          <p:nvPr/>
        </p:nvCxnSpPr>
        <p:spPr bwMode="auto">
          <a:xfrm rot="5400000">
            <a:off x="8473576" y="1792242"/>
            <a:ext cx="360362" cy="1588"/>
          </a:xfrm>
          <a:prstGeom prst="straightConnector1">
            <a:avLst/>
          </a:prstGeom>
          <a:ln w="28575"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cxnSp>
      <p:cxnSp>
        <p:nvCxnSpPr>
          <p:cNvPr id="12" name="Straight Arrow Connector 15">
            <a:extLst>
              <a:ext uri="{FF2B5EF4-FFF2-40B4-BE49-F238E27FC236}">
                <a16:creationId xmlns:a16="http://schemas.microsoft.com/office/drawing/2014/main" id="{E04D7EF5-126E-46E2-A3B3-B8B649CF2B82}"/>
              </a:ext>
            </a:extLst>
          </p:cNvPr>
          <p:cNvCxnSpPr>
            <a:cxnSpLocks noChangeShapeType="1"/>
            <a:stCxn id="7" idx="2"/>
            <a:endCxn id="8" idx="0"/>
          </p:cNvCxnSpPr>
          <p:nvPr/>
        </p:nvCxnSpPr>
        <p:spPr bwMode="auto">
          <a:xfrm rot="5400000">
            <a:off x="8473575" y="2800305"/>
            <a:ext cx="360363" cy="1588"/>
          </a:xfrm>
          <a:prstGeom prst="straightConnector1">
            <a:avLst/>
          </a:prstGeom>
          <a:ln w="28575"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cxnSp>
      <p:cxnSp>
        <p:nvCxnSpPr>
          <p:cNvPr id="13" name="Straight Arrow Connector 17">
            <a:extLst>
              <a:ext uri="{FF2B5EF4-FFF2-40B4-BE49-F238E27FC236}">
                <a16:creationId xmlns:a16="http://schemas.microsoft.com/office/drawing/2014/main" id="{552AD040-EA20-47F9-B830-5CE21EE1002A}"/>
              </a:ext>
            </a:extLst>
          </p:cNvPr>
          <p:cNvCxnSpPr>
            <a:cxnSpLocks noChangeShapeType="1"/>
            <a:stCxn id="8" idx="2"/>
            <a:endCxn id="9" idx="0"/>
          </p:cNvCxnSpPr>
          <p:nvPr/>
        </p:nvCxnSpPr>
        <p:spPr bwMode="auto">
          <a:xfrm rot="5400000">
            <a:off x="8473576" y="3808367"/>
            <a:ext cx="360362" cy="1588"/>
          </a:xfrm>
          <a:prstGeom prst="straightConnector1">
            <a:avLst/>
          </a:prstGeom>
          <a:ln w="28575"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cxnSp>
      <p:cxnSp>
        <p:nvCxnSpPr>
          <p:cNvPr id="14" name="Straight Arrow Connector 21">
            <a:extLst>
              <a:ext uri="{FF2B5EF4-FFF2-40B4-BE49-F238E27FC236}">
                <a16:creationId xmlns:a16="http://schemas.microsoft.com/office/drawing/2014/main" id="{47415319-5B07-4D20-808D-CCA7F83FC8E7}"/>
              </a:ext>
            </a:extLst>
          </p:cNvPr>
          <p:cNvCxnSpPr>
            <a:cxnSpLocks noChangeShapeType="1"/>
            <a:stCxn id="9" idx="2"/>
            <a:endCxn id="10" idx="0"/>
          </p:cNvCxnSpPr>
          <p:nvPr/>
        </p:nvCxnSpPr>
        <p:spPr bwMode="auto">
          <a:xfrm rot="5400000">
            <a:off x="8473575" y="4816430"/>
            <a:ext cx="360363" cy="1588"/>
          </a:xfrm>
          <a:prstGeom prst="straightConnector1">
            <a:avLst/>
          </a:prstGeom>
          <a:ln w="28575"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cxnSp>
    </p:spTree>
    <p:extLst>
      <p:ext uri="{BB962C8B-B14F-4D97-AF65-F5344CB8AC3E}">
        <p14:creationId xmlns:p14="http://schemas.microsoft.com/office/powerpoint/2010/main" val="114586653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5" descr="V:\Graphics\Powerpoint\PE_UK\PE439-Solomon\Final files\GIF\ch06\M06NF001.gif">
            <a:extLst>
              <a:ext uri="{FF2B5EF4-FFF2-40B4-BE49-F238E27FC236}">
                <a16:creationId xmlns:a16="http://schemas.microsoft.com/office/drawing/2014/main" id="{9BCE3692-F85A-4350-BC2C-0F260F654D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1154540"/>
            <a:ext cx="12191998" cy="5627594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" name="Title 2">
            <a:extLst>
              <a:ext uri="{FF2B5EF4-FFF2-40B4-BE49-F238E27FC236}">
                <a16:creationId xmlns:a16="http://schemas.microsoft.com/office/drawing/2014/main" id="{E7800146-48CB-4DAF-A523-D6C0F23E7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155" y="398083"/>
            <a:ext cx="4941477" cy="610863"/>
          </a:xfrm>
        </p:spPr>
        <p:txBody>
          <a:bodyPr anchor="b">
            <a:normAutofit/>
          </a:bodyPr>
          <a:lstStyle/>
          <a:p>
            <a:r>
              <a:rPr lang="en-US" sz="2500" dirty="0">
                <a:solidFill>
                  <a:schemeClr val="bg1"/>
                </a:solidFill>
              </a:rPr>
              <a:t>Remember…………</a:t>
            </a:r>
          </a:p>
        </p:txBody>
      </p:sp>
    </p:spTree>
    <p:extLst>
      <p:ext uri="{BB962C8B-B14F-4D97-AF65-F5344CB8AC3E}">
        <p14:creationId xmlns:p14="http://schemas.microsoft.com/office/powerpoint/2010/main" val="5382152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'The End' typed on a typewriter">
            <a:extLst>
              <a:ext uri="{FF2B5EF4-FFF2-40B4-BE49-F238E27FC236}">
                <a16:creationId xmlns:a16="http://schemas.microsoft.com/office/drawing/2014/main" id="{7AB20C75-C5AB-4970-98B1-BB163A8AF21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38" r="20636" b="-2"/>
          <a:stretch/>
        </p:blipFill>
        <p:spPr>
          <a:xfrm>
            <a:off x="6096000" y="-22543"/>
            <a:ext cx="6096000" cy="6903086"/>
          </a:xfrm>
          <a:noFill/>
        </p:spPr>
      </p:pic>
      <p:sp>
        <p:nvSpPr>
          <p:cNvPr id="14" name="Title 2">
            <a:extLst>
              <a:ext uri="{FF2B5EF4-FFF2-40B4-BE49-F238E27FC236}">
                <a16:creationId xmlns:a16="http://schemas.microsoft.com/office/drawing/2014/main" id="{06EEDE1F-FA2F-48E0-8F10-CEBEBE9A00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023" y="879063"/>
            <a:ext cx="4941477" cy="610863"/>
          </a:xfrm>
        </p:spPr>
        <p:txBody>
          <a:bodyPr/>
          <a:lstStyle/>
          <a:p>
            <a:r>
              <a:rPr lang="en-US" dirty="0">
                <a:solidFill>
                  <a:schemeClr val="tx2"/>
                </a:solidFill>
              </a:rPr>
              <a:t>Summary </a:t>
            </a: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8CB8F16D-A03D-4291-94E2-5F640EC7C5F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64023" y="2141318"/>
            <a:ext cx="4572001" cy="2795232"/>
          </a:xfrm>
        </p:spPr>
        <p:txBody>
          <a:bodyPr/>
          <a:lstStyle/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GB" altLang="en-US" sz="1500" dirty="0"/>
              <a:t>The process of market segmentation is based on the principle that not all customers have the same needs.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GB" altLang="en-US" sz="1500" dirty="0"/>
              <a:t>They are many different variables which can be used for segmenting consumer and industrial markets.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GB" altLang="en-US" sz="1500" dirty="0"/>
              <a:t>The 5 criteria for successful segmentation are: effective, measurable, accessible, actionable and profitable.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GB" altLang="en-US" sz="1500" dirty="0"/>
              <a:t>There are 4 generic target marketing strategies: undifferentiated, differentiated, focus and customised marketing.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GB" altLang="en-US" sz="1500" dirty="0"/>
              <a:t>Positioning is the key tool for conveying how companies meet customer needs with products and services.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GB" altLang="en-US" sz="1500" dirty="0"/>
              <a:t>There are 4 repositioning strategies: image, product, intangible and tangible repositioning .</a:t>
            </a:r>
          </a:p>
          <a:p>
            <a:pPr marL="285750" indent="-285750">
              <a:buClr>
                <a:schemeClr val="tx2"/>
              </a:buClr>
              <a:buFont typeface="Wingdings" panose="05000000000000000000" pitchFamily="2" charset="2"/>
              <a:buChar char="Ø"/>
            </a:pP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2621261086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Swiss">
      <a:dk1>
        <a:srgbClr val="000000"/>
      </a:dk1>
      <a:lt1>
        <a:srgbClr val="FFFFFF"/>
      </a:lt1>
      <a:dk2>
        <a:srgbClr val="E4E4E4"/>
      </a:dk2>
      <a:lt2>
        <a:srgbClr val="7CA655"/>
      </a:lt2>
      <a:accent1>
        <a:srgbClr val="A9D4DB"/>
      </a:accent1>
      <a:accent2>
        <a:srgbClr val="FBE284"/>
      </a:accent2>
      <a:accent3>
        <a:srgbClr val="4495A2"/>
      </a:accent3>
      <a:accent4>
        <a:srgbClr val="AA5881"/>
      </a:accent4>
      <a:accent5>
        <a:srgbClr val="E06742"/>
      </a:accent5>
      <a:accent6>
        <a:srgbClr val="F9D448"/>
      </a:accent6>
      <a:hlink>
        <a:srgbClr val="4495A2"/>
      </a:hlink>
      <a:folHlink>
        <a:srgbClr val="AA5881"/>
      </a:folHlink>
    </a:clrScheme>
    <a:fontScheme name="Custom 175">
      <a:majorFont>
        <a:latin typeface="Franklin Gothic Demi"/>
        <a:ea typeface=""/>
        <a:cs typeface=""/>
      </a:majorFont>
      <a:minorFont>
        <a:latin typeface="Franklin Gothic Book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wissPresentation C_Win32_MW_JS_SL_v2.potx" id="{230A82CA-9023-4220-9E5B-0E652CF31B20}" vid="{96196EC2-C392-482E-BF29-9BD12A62668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1D20B6E4-879E-4E6C-BDE7-261540CD376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4F21D10-BD83-491A-AAA6-945C2DB1EB0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9EC1AB0-9704-404D-B6D3-819D938AC55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Geometric annual presentation</Template>
  <TotalTime>3527</TotalTime>
  <Words>1562</Words>
  <Application>Microsoft Office PowerPoint</Application>
  <PresentationFormat>Widescreen</PresentationFormat>
  <Paragraphs>171</Paragraphs>
  <Slides>44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1" baseType="lpstr">
      <vt:lpstr>Arial</vt:lpstr>
      <vt:lpstr>Calibri</vt:lpstr>
      <vt:lpstr>Courier New</vt:lpstr>
      <vt:lpstr>Franklin Gothic Book</vt:lpstr>
      <vt:lpstr>Franklin Gothic Demi</vt:lpstr>
      <vt:lpstr>Wingdings</vt:lpstr>
      <vt:lpstr>Theme1</vt:lpstr>
      <vt:lpstr>PowerPoint Presentation</vt:lpstr>
      <vt:lpstr>Session Objectives </vt:lpstr>
      <vt:lpstr>Introduction </vt:lpstr>
      <vt:lpstr>Therefore……</vt:lpstr>
      <vt:lpstr>Aim of Segmentation</vt:lpstr>
      <vt:lpstr>For Example</vt:lpstr>
      <vt:lpstr>The Assumptions Underlying Segmentation Are: </vt:lpstr>
      <vt:lpstr>Targeting</vt:lpstr>
      <vt:lpstr>Positioning </vt:lpstr>
      <vt:lpstr>Segmentation Variables </vt:lpstr>
      <vt:lpstr>Segmentation </vt:lpstr>
      <vt:lpstr>How Can We Segment The Market?</vt:lpstr>
      <vt:lpstr>Geographical </vt:lpstr>
      <vt:lpstr>For Example </vt:lpstr>
      <vt:lpstr>Demographic </vt:lpstr>
      <vt:lpstr>Psychographic </vt:lpstr>
      <vt:lpstr>For Example</vt:lpstr>
      <vt:lpstr>Behavioural </vt:lpstr>
      <vt:lpstr>For Example</vt:lpstr>
      <vt:lpstr>Is It Easy To Classify People? </vt:lpstr>
      <vt:lpstr>PowerPoint Presentation</vt:lpstr>
      <vt:lpstr>Segmenting Business Markets </vt:lpstr>
      <vt:lpstr>Selecting Target Market Segments</vt:lpstr>
      <vt:lpstr>Target Marketing </vt:lpstr>
      <vt:lpstr>For Example </vt:lpstr>
      <vt:lpstr>Who is the Target Market for This?</vt:lpstr>
      <vt:lpstr>Target Market Strategies </vt:lpstr>
      <vt:lpstr>Which Strategy </vt:lpstr>
      <vt:lpstr>For Example</vt:lpstr>
      <vt:lpstr>Should Companies Be Allowed To Target Children with Advertising?</vt:lpstr>
      <vt:lpstr>Positioning Defined</vt:lpstr>
      <vt:lpstr>What do you see?</vt:lpstr>
      <vt:lpstr>Buyers’ Perceptions</vt:lpstr>
      <vt:lpstr>Positioning of  Similar Products </vt:lpstr>
      <vt:lpstr>Developing a Positioning Strategy </vt:lpstr>
      <vt:lpstr>Keys to Successful Positioning </vt:lpstr>
      <vt:lpstr>The Perceptual Map</vt:lpstr>
      <vt:lpstr>For Example </vt:lpstr>
      <vt:lpstr>Repositioning </vt:lpstr>
      <vt:lpstr>For Example </vt:lpstr>
      <vt:lpstr>Benefits of the STP Process</vt:lpstr>
      <vt:lpstr>Five-Stage  Process</vt:lpstr>
      <vt:lpstr>Remember…………</vt:lpstr>
      <vt:lpstr>Summary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Annual Review</dc:title>
  <dc:creator>Davina Evans</dc:creator>
  <cp:lastModifiedBy>Davina Evans</cp:lastModifiedBy>
  <cp:revision>29</cp:revision>
  <dcterms:created xsi:type="dcterms:W3CDTF">2021-04-26T12:32:05Z</dcterms:created>
  <dcterms:modified xsi:type="dcterms:W3CDTF">2022-05-10T19:31:22Z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