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56" r:id="rId2"/>
    <p:sldId id="278" r:id="rId3"/>
    <p:sldId id="260" r:id="rId4"/>
    <p:sldId id="261" r:id="rId5"/>
    <p:sldId id="264" r:id="rId6"/>
    <p:sldId id="265" r:id="rId7"/>
    <p:sldId id="266" r:id="rId8"/>
    <p:sldId id="268" r:id="rId9"/>
    <p:sldId id="263" r:id="rId10"/>
    <p:sldId id="272" r:id="rId11"/>
    <p:sldId id="269" r:id="rId12"/>
    <p:sldId id="270" r:id="rId13"/>
    <p:sldId id="271" r:id="rId14"/>
    <p:sldId id="273" r:id="rId15"/>
    <p:sldId id="257" r:id="rId1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59" autoAdjust="0"/>
    <p:restoredTop sz="62657" autoAdjust="0"/>
  </p:normalViewPr>
  <p:slideViewPr>
    <p:cSldViewPr snapToGrid="0">
      <p:cViewPr varScale="1">
        <p:scale>
          <a:sx n="56" d="100"/>
          <a:sy n="56" d="100"/>
        </p:scale>
        <p:origin x="1314"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89785" tIns="44892" rIns="89785" bIns="44892" rtlCol="0"/>
          <a:lstStyle>
            <a:lvl1pPr algn="r">
              <a:defRPr sz="1200"/>
            </a:lvl1pPr>
          </a:lstStyle>
          <a:p>
            <a:fld id="{019EA45B-54DD-427F-966A-38859500F82B}" type="datetimeFigureOut">
              <a:rPr lang="en-GB" smtClean="0"/>
              <a:t>05/07/2018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89785" tIns="44892" rIns="89785" bIns="44892" rtlCol="0" anchor="b"/>
          <a:lstStyle>
            <a:lvl1pPr algn="r">
              <a:defRPr sz="1200"/>
            </a:lvl1pPr>
          </a:lstStyle>
          <a:p>
            <a:fld id="{A2B70586-9DA8-45EF-BD3D-BD007E499352}" type="slidenum">
              <a:rPr lang="en-GB" smtClean="0"/>
              <a:t>‹#›</a:t>
            </a:fld>
            <a:endParaRPr lang="en-GB"/>
          </a:p>
        </p:txBody>
      </p:sp>
    </p:spTree>
    <p:extLst>
      <p:ext uri="{BB962C8B-B14F-4D97-AF65-F5344CB8AC3E}">
        <p14:creationId xmlns:p14="http://schemas.microsoft.com/office/powerpoint/2010/main" val="23264117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52F581F2-8665-462B-9DD5-53EC4A681545}" type="datetimeFigureOut">
              <a:rPr lang="en-GB" smtClean="0"/>
              <a:t>05/07/2018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6BD6BD63-15C5-402E-8B9D-1D76DEA62FE5}" type="slidenum">
              <a:rPr lang="en-GB" smtClean="0"/>
              <a:t>‹#›</a:t>
            </a:fld>
            <a:endParaRPr lang="en-GB"/>
          </a:p>
        </p:txBody>
      </p:sp>
    </p:spTree>
    <p:extLst>
      <p:ext uri="{BB962C8B-B14F-4D97-AF65-F5344CB8AC3E}">
        <p14:creationId xmlns:p14="http://schemas.microsoft.com/office/powerpoint/2010/main" val="27483177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BD6BD63-15C5-402E-8B9D-1D76DEA62FE5}" type="slidenum">
              <a:rPr lang="en-GB" smtClean="0"/>
              <a:t>1</a:t>
            </a:fld>
            <a:endParaRPr lang="en-GB"/>
          </a:p>
        </p:txBody>
      </p:sp>
    </p:spTree>
    <p:extLst>
      <p:ext uri="{BB962C8B-B14F-4D97-AF65-F5344CB8AC3E}">
        <p14:creationId xmlns:p14="http://schemas.microsoft.com/office/powerpoint/2010/main" val="41107428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BD6BD63-15C5-402E-8B9D-1D76DEA62FE5}" type="slidenum">
              <a:rPr lang="en-GB" smtClean="0"/>
              <a:t>2</a:t>
            </a:fld>
            <a:endParaRPr lang="en-GB"/>
          </a:p>
        </p:txBody>
      </p:sp>
    </p:spTree>
    <p:extLst>
      <p:ext uri="{BB962C8B-B14F-4D97-AF65-F5344CB8AC3E}">
        <p14:creationId xmlns:p14="http://schemas.microsoft.com/office/powerpoint/2010/main" val="3744105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Start with a</a:t>
            </a:r>
            <a:r>
              <a:rPr lang="en-GB" baseline="0" dirty="0" smtClean="0"/>
              <a:t> ‘rally robin’ – pairs take it in turns to share something they know about attachment from previous learning – keep going until the time is up (1 minute). Pairs then decide jointly on the 3 most important aspects that they remember about attachment and should be prepared to feedback to class. Use this as a springboard for a discussion including the key points below: </a:t>
            </a:r>
            <a:endParaRPr lang="en-GB" dirty="0" smtClean="0"/>
          </a:p>
          <a:p>
            <a:endParaRPr lang="en-GB" dirty="0" smtClean="0"/>
          </a:p>
          <a:p>
            <a:r>
              <a:rPr lang="en-GB" dirty="0" smtClean="0"/>
              <a:t>Bowlby</a:t>
            </a:r>
            <a:r>
              <a:rPr lang="en-GB" baseline="0" dirty="0" smtClean="0"/>
              <a:t> referred to attachment behaviour as any form of activity that results in a child accessing and maintaining proximity to an individual who the child believes is better able to cope with the world – often seen when children are frightened, tired or ill. This person or caregiver makes the child feel secure and is linked to the child’s physical, emotional and cognitive connections with their caregiver. The extent to which the child feels this attachment is often closely linked to their development, as a child will most often seek to behave in a way which gets them the outcome that they need to survive. </a:t>
            </a:r>
          </a:p>
          <a:p>
            <a:endParaRPr lang="en-GB" baseline="0" dirty="0" smtClean="0"/>
          </a:p>
          <a:p>
            <a:r>
              <a:rPr lang="en-GB" dirty="0" smtClean="0"/>
              <a:t>This theory has since  been revised to acknowledge that multiple attachments can occur with other adults throughout the lifespan, although early experiences may continue to have an impact. Secure attachments support mental processes that enable the child to regulate emotions, reduce fear, attune to others, have self-understanding and insight, empathy for others and appropriate moral reasoning (Bowlby called these mental representations the internal working model). Insecure attachments, on the other hand, can have unfortunate consequences. If a child cannot rely on an adult to respond to their needs in times of stress, they are unable to learn how to soothe themselves, manage their emotions and engage in reciprocal relationships. </a:t>
            </a:r>
            <a:endParaRPr lang="en-GB" baseline="0" dirty="0" smtClean="0"/>
          </a:p>
          <a:p>
            <a:endParaRPr lang="en-GB" baseline="0" dirty="0" smtClean="0"/>
          </a:p>
          <a:p>
            <a:r>
              <a:rPr lang="en-GB" baseline="0" dirty="0" smtClean="0"/>
              <a:t>Mary Ainsworth also contributed important aspects to this field of work, by identifying four key attachment patterns which can describe the different types of attachment a child may hold towards their caregivers. </a:t>
            </a:r>
            <a:endParaRPr lang="en-GB" dirty="0"/>
          </a:p>
        </p:txBody>
      </p:sp>
      <p:sp>
        <p:nvSpPr>
          <p:cNvPr id="4" name="Slide Number Placeholder 3"/>
          <p:cNvSpPr>
            <a:spLocks noGrp="1"/>
          </p:cNvSpPr>
          <p:nvPr>
            <p:ph type="sldNum" sz="quarter" idx="10"/>
          </p:nvPr>
        </p:nvSpPr>
        <p:spPr/>
        <p:txBody>
          <a:bodyPr/>
          <a:lstStyle/>
          <a:p>
            <a:fld id="{6BD6BD63-15C5-402E-8B9D-1D76DEA62FE5}" type="slidenum">
              <a:rPr lang="en-GB" smtClean="0"/>
              <a:t>3</a:t>
            </a:fld>
            <a:endParaRPr lang="en-GB"/>
          </a:p>
        </p:txBody>
      </p:sp>
    </p:spTree>
    <p:extLst>
      <p:ext uri="{BB962C8B-B14F-4D97-AF65-F5344CB8AC3E}">
        <p14:creationId xmlns:p14="http://schemas.microsoft.com/office/powerpoint/2010/main" val="4055539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Look</a:t>
            </a:r>
            <a:r>
              <a:rPr lang="en-GB" baseline="0" dirty="0" smtClean="0"/>
              <a:t> in turn at each of the following descriptions of attachment based on Ainsworth’s work. </a:t>
            </a:r>
            <a:r>
              <a:rPr lang="en-GB" dirty="0" smtClean="0"/>
              <a:t>Secure –</a:t>
            </a:r>
            <a:r>
              <a:rPr lang="en-GB" baseline="0" dirty="0" smtClean="0"/>
              <a:t> in Western countries it is estimated that around 60% of 12-20 month </a:t>
            </a:r>
            <a:r>
              <a:rPr lang="en-GB" baseline="0" dirty="0" err="1" smtClean="0"/>
              <a:t>yr</a:t>
            </a:r>
            <a:r>
              <a:rPr lang="en-GB" baseline="0" dirty="0" smtClean="0"/>
              <a:t> olds will display secure attachment (Pearce, 2009) </a:t>
            </a:r>
          </a:p>
          <a:p>
            <a:endParaRPr lang="en-GB" baseline="0" dirty="0" smtClean="0"/>
          </a:p>
          <a:p>
            <a:r>
              <a:rPr lang="en-GB" baseline="0" dirty="0" smtClean="0"/>
              <a:t>Insecure-avoidant can appear on the surface to cope best with separations from their caregiver as they won’t always display a strong preference for them = they may prefer to be by themselves and this can be a result of absent or poor parenting, or a result of </a:t>
            </a:r>
            <a:r>
              <a:rPr lang="en-GB" baseline="0" dirty="0" err="1" smtClean="0"/>
              <a:t>parents’s</a:t>
            </a:r>
            <a:r>
              <a:rPr lang="en-GB" baseline="0" dirty="0" smtClean="0"/>
              <a:t> own avoidance of relating. </a:t>
            </a:r>
          </a:p>
          <a:p>
            <a:endParaRPr lang="en-GB" baseline="0" dirty="0" smtClean="0"/>
          </a:p>
          <a:p>
            <a:r>
              <a:rPr lang="en-GB" baseline="0" dirty="0" smtClean="0"/>
              <a:t>Insecure-ambivalent – tend to be very clingy and distressed during separation – sometimes angry. </a:t>
            </a:r>
          </a:p>
          <a:p>
            <a:endParaRPr lang="en-GB" baseline="0" dirty="0" smtClean="0"/>
          </a:p>
          <a:p>
            <a:r>
              <a:rPr lang="en-GB" baseline="0" dirty="0" smtClean="0"/>
              <a:t>Disorganised/disoriented infants and children exhibit no consistent behaviour – behaviour may be bizarre or contradictory e.g. reaching to be held </a:t>
            </a:r>
            <a:r>
              <a:rPr lang="en-GB" baseline="0" dirty="0" err="1" smtClean="0"/>
              <a:t>byt</a:t>
            </a:r>
            <a:r>
              <a:rPr lang="en-GB" baseline="0" dirty="0" smtClean="0"/>
              <a:t> then protest or freeze. This is often seen in severe cases. </a:t>
            </a:r>
          </a:p>
          <a:p>
            <a:endParaRPr lang="en-GB" baseline="0" dirty="0" smtClean="0"/>
          </a:p>
          <a:p>
            <a:r>
              <a:rPr lang="en-GB" dirty="0" smtClean="0"/>
              <a:t>The nature of attachment type is a predictor of emotional responses and later social behaviour and resilience </a:t>
            </a:r>
          </a:p>
          <a:p>
            <a:endParaRPr lang="en-GB" dirty="0" smtClean="0"/>
          </a:p>
          <a:p>
            <a:r>
              <a:rPr lang="en-GB" dirty="0" smtClean="0"/>
              <a:t>Note: Some research uses just two categories of attachment styles — secure vs. insecure—whilst other research uses a continuum of security in attachment (Bergin and Bergin 2009)</a:t>
            </a:r>
          </a:p>
          <a:p>
            <a:endParaRPr lang="en-GB" dirty="0" smtClean="0"/>
          </a:p>
          <a:p>
            <a:r>
              <a:rPr lang="en-GB" dirty="0" smtClean="0"/>
              <a:t>Current research suggests that: • At least one third of children have an insecure attachment with at least one caregiver (Bergin and Bergin 2009) • As many as 80% of children diagnosed with ADHD have attachment issues (Clarke et al 2002; Moss and St-Laurent 2001) • 98% of children surveyed experienced one or more trauma event – for one in four this trauma resulted in behavioural and/or emotional disturbance (O’Connor and Russell 2004) </a:t>
            </a:r>
            <a:endParaRPr lang="en-GB" dirty="0"/>
          </a:p>
        </p:txBody>
      </p:sp>
      <p:sp>
        <p:nvSpPr>
          <p:cNvPr id="4" name="Slide Number Placeholder 3"/>
          <p:cNvSpPr>
            <a:spLocks noGrp="1"/>
          </p:cNvSpPr>
          <p:nvPr>
            <p:ph type="sldNum" sz="quarter" idx="10"/>
          </p:nvPr>
        </p:nvSpPr>
        <p:spPr/>
        <p:txBody>
          <a:bodyPr/>
          <a:lstStyle/>
          <a:p>
            <a:fld id="{6BD6BD63-15C5-402E-8B9D-1D76DEA62FE5}" type="slidenum">
              <a:rPr lang="en-GB" smtClean="0"/>
              <a:t>4</a:t>
            </a:fld>
            <a:endParaRPr lang="en-GB"/>
          </a:p>
        </p:txBody>
      </p:sp>
    </p:spTree>
    <p:extLst>
      <p:ext uri="{BB962C8B-B14F-4D97-AF65-F5344CB8AC3E}">
        <p14:creationId xmlns:p14="http://schemas.microsoft.com/office/powerpoint/2010/main" val="22615891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addition to patterns of insecure attachment as seen earlier,</a:t>
            </a:r>
            <a:r>
              <a:rPr lang="en-GB" baseline="0" dirty="0" smtClean="0"/>
              <a:t> some children may be diagnosed as having an attachment disorder. This can occur among children who have failed to develop a secure selective attachment to primary caregivers or who have experienced trauma, inadequate or abusive care.” Pearce, 2009</a:t>
            </a:r>
          </a:p>
          <a:p>
            <a:endParaRPr lang="en-GB" baseline="0" dirty="0" smtClean="0"/>
          </a:p>
          <a:p>
            <a:r>
              <a:rPr lang="en-GB" baseline="0" dirty="0" smtClean="0"/>
              <a:t>This can manifest itself through avoidance of intimacy, extreme attempts to control relationships using threatening, angry or menacing behaviour. They may find it difficult to exhibit appropriate selective attachments – they may encourage a caregiver to become close through demanding or even charming behaviour, before pushing them away again – they may be </a:t>
            </a:r>
            <a:r>
              <a:rPr lang="en-GB" baseline="0" dirty="0" err="1" smtClean="0"/>
              <a:t>excesivelly</a:t>
            </a:r>
            <a:r>
              <a:rPr lang="en-GB" baseline="0" dirty="0" smtClean="0"/>
              <a:t> friendly towards strangers. Children who have experienced significant and frequent changes in care may find it difficult to trust and will avoid intimacy. </a:t>
            </a:r>
          </a:p>
          <a:p>
            <a:endParaRPr lang="en-GB" baseline="0" dirty="0" smtClean="0"/>
          </a:p>
          <a:p>
            <a:r>
              <a:rPr lang="en-GB" baseline="0" dirty="0" smtClean="0"/>
              <a:t>As teachers or educators, it’s not our place to diagnose attachment disorders, but it is important for us to be aware of them in the same way we are of other needs such as ADHD or autism. Understanding that all children have developed forms of attachment (some more positive than others) regardless of whether they have a disorder (which is at the more severe end of the continuum) is important as it helps give us an extra view through which to understand our pupils better. </a:t>
            </a:r>
            <a:endParaRPr lang="en-GB" dirty="0"/>
          </a:p>
        </p:txBody>
      </p:sp>
      <p:sp>
        <p:nvSpPr>
          <p:cNvPr id="4" name="Slide Number Placeholder 3"/>
          <p:cNvSpPr>
            <a:spLocks noGrp="1"/>
          </p:cNvSpPr>
          <p:nvPr>
            <p:ph type="sldNum" sz="quarter" idx="10"/>
          </p:nvPr>
        </p:nvSpPr>
        <p:spPr/>
        <p:txBody>
          <a:bodyPr/>
          <a:lstStyle/>
          <a:p>
            <a:fld id="{6BD6BD63-15C5-402E-8B9D-1D76DEA62FE5}" type="slidenum">
              <a:rPr lang="en-GB" smtClean="0"/>
              <a:t>5</a:t>
            </a:fld>
            <a:endParaRPr lang="en-GB"/>
          </a:p>
        </p:txBody>
      </p:sp>
    </p:spTree>
    <p:extLst>
      <p:ext uri="{BB962C8B-B14F-4D97-AF65-F5344CB8AC3E}">
        <p14:creationId xmlns:p14="http://schemas.microsoft.com/office/powerpoint/2010/main" val="11624897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dirty="0" smtClean="0"/>
              <a:t>Watch the clip (hyperlink</a:t>
            </a:r>
            <a:r>
              <a:rPr lang="en-GB" baseline="0" dirty="0" smtClean="0"/>
              <a:t> in title)</a:t>
            </a:r>
            <a:r>
              <a:rPr lang="en-GB" dirty="0" smtClean="0"/>
              <a:t>.</a:t>
            </a:r>
            <a:r>
              <a:rPr lang="en-GB" baseline="0" dirty="0" smtClean="0"/>
              <a:t> Discuss how children have learned behaviour over time as a way to meet their needs. </a:t>
            </a:r>
          </a:p>
          <a:p>
            <a:pPr defTabSz="897849">
              <a:defRPr/>
            </a:pPr>
            <a:endParaRPr lang="en-GB" dirty="0" smtClean="0"/>
          </a:p>
          <a:p>
            <a:r>
              <a:rPr lang="en-GB" dirty="0" smtClean="0"/>
              <a:t>Our minds are continually shaped by emotions, experiences, relationships, opportunities, attitudes, values and beliefs, knowledge and genes</a:t>
            </a:r>
            <a:r>
              <a:rPr lang="en-GB" baseline="0" dirty="0" smtClean="0"/>
              <a:t> – regardless of whether we may have an attachment issue or now.</a:t>
            </a:r>
            <a:r>
              <a:rPr lang="en-GB" dirty="0" smtClean="0"/>
              <a:t> However, there is an instinctive priority of attachment over the brain’s exploratory system – feeling Safe and Secure is more important than learning, as far as the brain is concerned. (NCTL, 2014)</a:t>
            </a:r>
            <a:r>
              <a:rPr lang="en-GB" baseline="0" dirty="0" smtClean="0"/>
              <a:t> Remind them about the earlier analogy of could you learn if a bear was chasing you at the same time? Children with attachment issues are often in a heightened state of over-arousal – the brain’s ‘fight or flight’ mode that we looked at in the past. This leaves them susceptible to anxiety and associated problems with learning, affecting regulation of one’s ability to control the intensity of emotions and/or behavioural control (Pearce, 2009)</a:t>
            </a:r>
            <a:endParaRPr lang="en-GB" dirty="0" smtClean="0"/>
          </a:p>
        </p:txBody>
      </p:sp>
      <p:sp>
        <p:nvSpPr>
          <p:cNvPr id="4" name="Slide Number Placeholder 3"/>
          <p:cNvSpPr>
            <a:spLocks noGrp="1"/>
          </p:cNvSpPr>
          <p:nvPr>
            <p:ph type="sldNum" sz="quarter" idx="10"/>
          </p:nvPr>
        </p:nvSpPr>
        <p:spPr/>
        <p:txBody>
          <a:bodyPr/>
          <a:lstStyle/>
          <a:p>
            <a:fld id="{6BD6BD63-15C5-402E-8B9D-1D76DEA62FE5}" type="slidenum">
              <a:rPr lang="en-GB" smtClean="0"/>
              <a:t>6</a:t>
            </a:fld>
            <a:endParaRPr lang="en-GB"/>
          </a:p>
        </p:txBody>
      </p:sp>
    </p:spTree>
    <p:extLst>
      <p:ext uri="{BB962C8B-B14F-4D97-AF65-F5344CB8AC3E}">
        <p14:creationId xmlns:p14="http://schemas.microsoft.com/office/powerpoint/2010/main" val="2562487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Before showing the next screen,</a:t>
            </a:r>
            <a:r>
              <a:rPr lang="en-GB" baseline="0" dirty="0" smtClean="0"/>
              <a:t> ask students to provide examples of which groups of children or people are therefore affected by these factors. </a:t>
            </a:r>
            <a:endParaRPr lang="en-GB" dirty="0"/>
          </a:p>
        </p:txBody>
      </p:sp>
      <p:sp>
        <p:nvSpPr>
          <p:cNvPr id="4" name="Slide Number Placeholder 3"/>
          <p:cNvSpPr>
            <a:spLocks noGrp="1"/>
          </p:cNvSpPr>
          <p:nvPr>
            <p:ph type="sldNum" sz="quarter" idx="10"/>
          </p:nvPr>
        </p:nvSpPr>
        <p:spPr/>
        <p:txBody>
          <a:bodyPr/>
          <a:lstStyle/>
          <a:p>
            <a:fld id="{6BD6BD63-15C5-402E-8B9D-1D76DEA62FE5}" type="slidenum">
              <a:rPr lang="en-GB" smtClean="0"/>
              <a:t>7</a:t>
            </a:fld>
            <a:endParaRPr lang="en-GB"/>
          </a:p>
        </p:txBody>
      </p:sp>
    </p:spTree>
    <p:extLst>
      <p:ext uri="{BB962C8B-B14F-4D97-AF65-F5344CB8AC3E}">
        <p14:creationId xmlns:p14="http://schemas.microsoft.com/office/powerpoint/2010/main" val="18961506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However, it is also important</a:t>
            </a:r>
            <a:r>
              <a:rPr lang="en-GB" baseline="0" dirty="0" smtClean="0"/>
              <a:t> to note that insecure attachment may also occur within non</a:t>
            </a:r>
          </a:p>
          <a:p>
            <a:pPr marL="168347" indent="-168347">
              <a:buFontTx/>
              <a:buChar char="-"/>
            </a:pPr>
            <a:r>
              <a:rPr lang="en-GB" baseline="0" dirty="0" smtClean="0"/>
              <a:t>vulnerable children as well (NCTL, 2014)  – for example, as a result of a parents’ own attachment issues affecting their parenting skills. </a:t>
            </a:r>
          </a:p>
          <a:p>
            <a:pPr marL="168347" indent="-168347">
              <a:buFontTx/>
              <a:buChar char="-"/>
            </a:pPr>
            <a:endParaRPr lang="en-GB" baseline="0" dirty="0" smtClean="0"/>
          </a:p>
          <a:p>
            <a:pPr marL="168347" indent="-168347">
              <a:buFontTx/>
              <a:buChar char="-"/>
            </a:pPr>
            <a:r>
              <a:rPr lang="en-GB" baseline="0" dirty="0" smtClean="0"/>
              <a:t>Given that approximately 1/3 children in Wales live in poverty and that around 5,700 children in Wales are in care, as well as 2,900 children last year who needed protection from abuse (NSPCC, 2016), then we can begin to see that insecure attachment issues are likely to play a significant role in the behaviour of the children we teach. However, on the whole, the recognition of insecure attachment as an important consideration within the context of classroom management is relatively new, despite attachment theory itself dating back to the 30s and 40s. Attachment disorders and insecure-disordered attachment tends to be quite rare, and affects only a small group of the pupils we are likely to teach. </a:t>
            </a:r>
          </a:p>
          <a:p>
            <a:pPr marL="168347" indent="-168347">
              <a:buFontTx/>
              <a:buChar char="-"/>
            </a:pPr>
            <a:endParaRPr lang="en-GB" baseline="0" dirty="0" smtClean="0"/>
          </a:p>
        </p:txBody>
      </p:sp>
      <p:sp>
        <p:nvSpPr>
          <p:cNvPr id="4" name="Slide Number Placeholder 3"/>
          <p:cNvSpPr>
            <a:spLocks noGrp="1"/>
          </p:cNvSpPr>
          <p:nvPr>
            <p:ph type="sldNum" sz="quarter" idx="10"/>
          </p:nvPr>
        </p:nvSpPr>
        <p:spPr/>
        <p:txBody>
          <a:bodyPr/>
          <a:lstStyle/>
          <a:p>
            <a:fld id="{6BD6BD63-15C5-402E-8B9D-1D76DEA62FE5}" type="slidenum">
              <a:rPr lang="en-GB" smtClean="0"/>
              <a:t>8</a:t>
            </a:fld>
            <a:endParaRPr lang="en-GB"/>
          </a:p>
        </p:txBody>
      </p:sp>
    </p:spTree>
    <p:extLst>
      <p:ext uri="{BB962C8B-B14F-4D97-AF65-F5344CB8AC3E}">
        <p14:creationId xmlns:p14="http://schemas.microsoft.com/office/powerpoint/2010/main" val="13594824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dirty="0" smtClean="0"/>
              <a:t>For</a:t>
            </a:r>
            <a:r>
              <a:rPr lang="en-GB" baseline="0" dirty="0" smtClean="0"/>
              <a:t> those pupils with secure attachment, we know that over time they are likely to be more successful at school – they can play independently, ask for help, relate positively to peers and teachers – they can trust the teachers they work with, so the learning triangle is balanced. </a:t>
            </a:r>
            <a:r>
              <a:rPr lang="en-GB" dirty="0" smtClean="0"/>
              <a:t>Children who can regulate their own emotions and responses are more popular, have fewer behavioural problems, are more emotionally stable, have fewer infectious illnesses and achieve more academically in schools (</a:t>
            </a:r>
            <a:r>
              <a:rPr lang="en-GB" dirty="0" err="1" smtClean="0"/>
              <a:t>Gottman</a:t>
            </a:r>
            <a:r>
              <a:rPr lang="en-GB" dirty="0" smtClean="0"/>
              <a:t> et al 2007),</a:t>
            </a:r>
            <a:r>
              <a:rPr lang="en-GB" baseline="0" dirty="0" smtClean="0"/>
              <a:t> according to the research. </a:t>
            </a:r>
          </a:p>
          <a:p>
            <a:pPr defTabSz="897849">
              <a:defRPr/>
            </a:pPr>
            <a:endParaRPr lang="en-GB" dirty="0" smtClean="0"/>
          </a:p>
          <a:p>
            <a:r>
              <a:rPr lang="en-GB" baseline="0" dirty="0" smtClean="0"/>
              <a:t>The r</a:t>
            </a:r>
            <a:r>
              <a:rPr lang="en-GB" dirty="0" smtClean="0"/>
              <a:t>esearch</a:t>
            </a:r>
            <a:r>
              <a:rPr lang="en-GB" baseline="0" dirty="0" smtClean="0"/>
              <a:t> also</a:t>
            </a:r>
            <a:r>
              <a:rPr lang="en-GB" dirty="0" smtClean="0"/>
              <a:t> draws attention to the significance of the pupil-teacher relationship in order to develop a positive emotional climate and an effective learning environment. </a:t>
            </a:r>
          </a:p>
          <a:p>
            <a:endParaRPr lang="en-GB" dirty="0" smtClean="0"/>
          </a:p>
          <a:p>
            <a:pPr defTabSz="897849">
              <a:defRPr/>
            </a:pPr>
            <a:r>
              <a:rPr lang="en-GB" dirty="0" smtClean="0"/>
              <a:t>“Attachment influences students’ school success. This is true of students’ attachment to their parents, as well as to their teachers. Secure attachment is associated with higher grades and standardized test scores compared to insecure attachment. Secure attachment is also associated with greater emotional regulation, social competence, and willingness to take on challenges, and with lower levels of ADHD and delinquency, each of which in turn is associated with higher achievement” (Bergin and Bergin 2009)</a:t>
            </a:r>
          </a:p>
          <a:p>
            <a:endParaRPr lang="en-GB" dirty="0" smtClean="0"/>
          </a:p>
          <a:p>
            <a:r>
              <a:rPr lang="en-GB" baseline="0" dirty="0" smtClean="0"/>
              <a:t>Research indicates that the pupil of a secure attachment is able to relate to the teacher as well as to other, and finds the world outside of the primary relationship worth exploring. The educational experience involves a capacity to relate to the teacher and the presence of the educational task – a task which implies challenge and the uncertainty of ‘not knowing something’ – so, in a learning situation, relationships, tolerance of uncertainty and task are related.” (Geddes, 2006) – Links to the Learning Triangle. For some children, with attachment issues, the ‘uncertainty’ element can be felt as over-whelming anxiety and tolerating the uncertainty can become an unbearable threat. </a:t>
            </a:r>
          </a:p>
          <a:p>
            <a:endParaRPr lang="en-GB" baseline="0" dirty="0" smtClean="0"/>
          </a:p>
          <a:p>
            <a:r>
              <a:rPr lang="en-GB" baseline="0" dirty="0" smtClean="0"/>
              <a:t>READ OUT CAROL’S STORY ABOUT UNCERTAINTY (paper copy). Compare this to how a securely attached child might respond – they await the next page of the story with excitement – they can talk about and predict what might happen next. So, we see here how attachment can manifest itself in ways that we might not expect. </a:t>
            </a:r>
          </a:p>
          <a:p>
            <a:endParaRPr lang="en-GB" baseline="0" dirty="0" smtClean="0"/>
          </a:p>
          <a:p>
            <a:endParaRPr lang="en-GB" dirty="0" smtClean="0"/>
          </a:p>
          <a:p>
            <a:r>
              <a:rPr lang="en-GB" dirty="0" smtClean="0"/>
              <a:t>Attachment relationships therefore have a direct bearing on children’s capacity to succeed in school. Recent research</a:t>
            </a:r>
            <a:r>
              <a:rPr lang="en-GB" baseline="0" dirty="0" smtClean="0"/>
              <a:t> has shown that not only does attachment influence children’s behaviour and emotional and psychological responses to the world around them, but it also has an impact on their attainment at school. The idea of the learning triangle can help us to explore the impact that attachment can have on a pupil’s learning and in turn, their attainment. </a:t>
            </a:r>
          </a:p>
          <a:p>
            <a:endParaRPr lang="en-GB" baseline="0" dirty="0" smtClean="0"/>
          </a:p>
          <a:p>
            <a:r>
              <a:rPr lang="en-GB" baseline="0" dirty="0" smtClean="0"/>
              <a:t> </a:t>
            </a:r>
            <a:r>
              <a:rPr lang="en-GB" dirty="0" smtClean="0"/>
              <a:t>So we can see</a:t>
            </a:r>
            <a:r>
              <a:rPr lang="en-GB" baseline="0" dirty="0" smtClean="0"/>
              <a:t> that, over time, a teacher can become an attachment figure to a child. This is important because the teacher also has to be a key figure in the development of learning for that child too. In any learning experience there is a triangle between the teacher, the pupil and the task. TO learn, the pupil needs to be able to feel secure and trust the relationship with the teacher. However, the pupil also needs to be able to separate from the teacher and work on the task – knowing that the teacher will be there to help when needed. (Delaney, 2009). </a:t>
            </a:r>
            <a:r>
              <a:rPr lang="en-GB" dirty="0" smtClean="0"/>
              <a:t>To be able to engage in learning a pupil needs to be able to take risks, to learn new things and face new challenges. A good learner needs to be able to manage frustration and anxiety, have good self- esteem, be willing to take risks and be able to ask for help when needed. For children with an attachment issues,</a:t>
            </a:r>
            <a:r>
              <a:rPr lang="en-GB" baseline="0" dirty="0" smtClean="0"/>
              <a:t> they can find it very hard to make the space inside themselves for the act of learning. Some children can be so anxious about the pupil-teacher part of the interaction so that they are continually seeking reassurance and attention, unable to focus on the task. Other pupils may be unable to trust the teacher – they have learnt in the past that attempts to seek attachment are rejected – these pupils may focus only on the task and reject any help.  </a:t>
            </a:r>
          </a:p>
          <a:p>
            <a:endParaRPr lang="en-GB" baseline="0" dirty="0" smtClean="0"/>
          </a:p>
          <a:p>
            <a:r>
              <a:rPr lang="en-GB" baseline="0" dirty="0" smtClean="0"/>
              <a:t>“</a:t>
            </a:r>
            <a:r>
              <a:rPr lang="en-GB" dirty="0" smtClean="0"/>
              <a:t>The interaction between the teacher, the pupil and the learning task is a fluid dynamic whereby the task is a reflection of the teacher’s awareness and understanding of the pupil and the pupil is able to seek reliable support when challenged by the task. Each relates to the other in a way that fosters curiosity and supports the uncertainty that can be created by the challenges of ‘not knowing’ which is at the heart of all learning. (Geddes 2006) </a:t>
            </a:r>
            <a:endParaRPr lang="en-GB" baseline="0" dirty="0" smtClean="0"/>
          </a:p>
        </p:txBody>
      </p:sp>
      <p:sp>
        <p:nvSpPr>
          <p:cNvPr id="4" name="Slide Number Placeholder 3"/>
          <p:cNvSpPr>
            <a:spLocks noGrp="1"/>
          </p:cNvSpPr>
          <p:nvPr>
            <p:ph type="sldNum" sz="quarter" idx="10"/>
          </p:nvPr>
        </p:nvSpPr>
        <p:spPr/>
        <p:txBody>
          <a:bodyPr/>
          <a:lstStyle/>
          <a:p>
            <a:fld id="{6BD6BD63-15C5-402E-8B9D-1D76DEA62FE5}" type="slidenum">
              <a:rPr lang="en-GB" smtClean="0"/>
              <a:t>9</a:t>
            </a:fld>
            <a:endParaRPr lang="en-GB"/>
          </a:p>
        </p:txBody>
      </p:sp>
    </p:spTree>
    <p:extLst>
      <p:ext uri="{BB962C8B-B14F-4D97-AF65-F5344CB8AC3E}">
        <p14:creationId xmlns:p14="http://schemas.microsoft.com/office/powerpoint/2010/main" val="8807793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Strange situation procedure</a:t>
            </a:r>
            <a:r>
              <a:rPr lang="en-GB" baseline="0" dirty="0" smtClean="0"/>
              <a:t> </a:t>
            </a:r>
            <a:r>
              <a:rPr lang="en-GB" dirty="0" smtClean="0"/>
              <a:t> – observed babies and toddlers</a:t>
            </a:r>
            <a:r>
              <a:rPr lang="en-GB" baseline="0" dirty="0" smtClean="0"/>
              <a:t> in 8 different situations noting their reactions each time. </a:t>
            </a:r>
          </a:p>
          <a:p>
            <a:endParaRPr lang="en-GB" baseline="0" dirty="0" smtClean="0"/>
          </a:p>
          <a:p>
            <a:r>
              <a:rPr lang="en-GB" baseline="0" dirty="0" smtClean="0"/>
              <a:t>Whilst Ainsworth identified the three types of attachment patterns, it’s important to note that these tend to be a continuum and not fixed. Children may even display combinations of these patterns of behaviour (Bomber, 2007). Nor are these intended as a diagnosis or label for a child – they are tools to help us support children and provide structures for us to use. </a:t>
            </a:r>
            <a:endParaRPr lang="en-GB" dirty="0"/>
          </a:p>
        </p:txBody>
      </p:sp>
      <p:sp>
        <p:nvSpPr>
          <p:cNvPr id="4" name="Slide Number Placeholder 3"/>
          <p:cNvSpPr>
            <a:spLocks noGrp="1"/>
          </p:cNvSpPr>
          <p:nvPr>
            <p:ph type="sldNum" sz="quarter" idx="10"/>
          </p:nvPr>
        </p:nvSpPr>
        <p:spPr/>
        <p:txBody>
          <a:bodyPr/>
          <a:lstStyle/>
          <a:p>
            <a:fld id="{6BD6BD63-15C5-402E-8B9D-1D76DEA62FE5}" type="slidenum">
              <a:rPr lang="en-GB" smtClean="0"/>
              <a:t>10</a:t>
            </a:fld>
            <a:endParaRPr lang="en-GB"/>
          </a:p>
        </p:txBody>
      </p:sp>
    </p:spTree>
    <p:extLst>
      <p:ext uri="{BB962C8B-B14F-4D97-AF65-F5344CB8AC3E}">
        <p14:creationId xmlns:p14="http://schemas.microsoft.com/office/powerpoint/2010/main" val="25460612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dirty="0" smtClean="0"/>
              <a:t>Insecure Avoidant attachment experience can find trusting the teacher a challenge and may focus on ‘what to do’ – the task – rather than who to ask for help. The behaviour and learning tends to be led by self-reliance which can inhibit creativity and exploration of the unknown – hence underachievement.</a:t>
            </a:r>
          </a:p>
          <a:p>
            <a:pPr defTabSz="897849">
              <a:defRPr/>
            </a:pPr>
            <a:endParaRPr lang="en-GB" dirty="0" smtClean="0"/>
          </a:p>
          <a:p>
            <a:r>
              <a:rPr lang="en-GB" dirty="0" smtClean="0"/>
              <a:t>Interventions</a:t>
            </a:r>
            <a:r>
              <a:rPr lang="en-GB" baseline="0" dirty="0" smtClean="0"/>
              <a:t> from the teacher can include:</a:t>
            </a:r>
          </a:p>
          <a:p>
            <a:endParaRPr lang="en-GB" baseline="0" dirty="0" smtClean="0"/>
          </a:p>
          <a:p>
            <a:r>
              <a:rPr lang="en-GB" dirty="0" smtClean="0"/>
              <a:t>The nature of the task is important as the pupil needs to feel sure that the task is ‘do-able’ without triggering the need for help. • A shared focus on the task can protect the pupil from exposure to the relationship. • Over time this enables the pupil experience the sensitivity of the teacher to their anxiety and to begin to feel understood and hence the beginnings of a more secure experience. • Greater trust in the teacher makes it more possible to ask for help and so over time learning can be greatly enhanced. (Geddes 2006)</a:t>
            </a:r>
          </a:p>
          <a:p>
            <a:pPr defTabSz="897849">
              <a:defRPr/>
            </a:pPr>
            <a:endParaRPr lang="en-GB" dirty="0" smtClean="0"/>
          </a:p>
          <a:p>
            <a:endParaRPr lang="en-GB" dirty="0" smtClean="0"/>
          </a:p>
        </p:txBody>
      </p:sp>
      <p:sp>
        <p:nvSpPr>
          <p:cNvPr id="4" name="Slide Number Placeholder 3"/>
          <p:cNvSpPr>
            <a:spLocks noGrp="1"/>
          </p:cNvSpPr>
          <p:nvPr>
            <p:ph type="sldNum" sz="quarter" idx="10"/>
          </p:nvPr>
        </p:nvSpPr>
        <p:spPr/>
        <p:txBody>
          <a:bodyPr/>
          <a:lstStyle/>
          <a:p>
            <a:fld id="{6BD6BD63-15C5-402E-8B9D-1D76DEA62FE5}" type="slidenum">
              <a:rPr lang="en-GB" smtClean="0"/>
              <a:t>11</a:t>
            </a:fld>
            <a:endParaRPr lang="en-GB"/>
          </a:p>
        </p:txBody>
      </p:sp>
    </p:spTree>
    <p:extLst>
      <p:ext uri="{BB962C8B-B14F-4D97-AF65-F5344CB8AC3E}">
        <p14:creationId xmlns:p14="http://schemas.microsoft.com/office/powerpoint/2010/main" val="31503663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dirty="0" smtClean="0"/>
              <a:t>behaviour and learning responses of a pupil who has experienced an Insecure Ambivalent attachment is likely to be led by separation anxiety. The attention of the teacher is the primary need and pre-occupation and the task can seem an intrusion and a threat. The teacher can experience this as relentless attention seeking and often they are given one to one support. This can be a form of collusion with their anxiety rather than achieving greater independence and autonomy.” </a:t>
            </a:r>
          </a:p>
          <a:p>
            <a:endParaRPr lang="en-GB" dirty="0" smtClean="0"/>
          </a:p>
          <a:p>
            <a:endParaRPr lang="en-GB" dirty="0" smtClean="0"/>
          </a:p>
          <a:p>
            <a:endParaRPr lang="en-GB" dirty="0" smtClean="0"/>
          </a:p>
          <a:p>
            <a:r>
              <a:rPr lang="en-GB" dirty="0" smtClean="0"/>
              <a:t>Interventions can include:</a:t>
            </a:r>
          </a:p>
          <a:p>
            <a:endParaRPr lang="en-GB" dirty="0" smtClean="0"/>
          </a:p>
          <a:p>
            <a:r>
              <a:rPr lang="en-GB" dirty="0" smtClean="0"/>
              <a:t>To enable greater engagement in the task, the task needs to be differentiated into small and doable steps with repeated reminders that they are ‘held in mind’ by the teacher. • Gradually, the pupil experiences a sense of their own independent thoughts, ideas and actions – an identity of their own, enhancing their experience of autonomy and independence and so the possibilities of learning. (Geddes 2006)</a:t>
            </a:r>
            <a:endParaRPr lang="en-GB" dirty="0"/>
          </a:p>
        </p:txBody>
      </p:sp>
      <p:sp>
        <p:nvSpPr>
          <p:cNvPr id="4" name="Slide Number Placeholder 3"/>
          <p:cNvSpPr>
            <a:spLocks noGrp="1"/>
          </p:cNvSpPr>
          <p:nvPr>
            <p:ph type="sldNum" sz="quarter" idx="10"/>
          </p:nvPr>
        </p:nvSpPr>
        <p:spPr/>
        <p:txBody>
          <a:bodyPr/>
          <a:lstStyle/>
          <a:p>
            <a:fld id="{6BD6BD63-15C5-402E-8B9D-1D76DEA62FE5}" type="slidenum">
              <a:rPr lang="en-GB" smtClean="0"/>
              <a:t>12</a:t>
            </a:fld>
            <a:endParaRPr lang="en-GB"/>
          </a:p>
        </p:txBody>
      </p:sp>
    </p:spTree>
    <p:extLst>
      <p:ext uri="{BB962C8B-B14F-4D97-AF65-F5344CB8AC3E}">
        <p14:creationId xmlns:p14="http://schemas.microsoft.com/office/powerpoint/2010/main" val="25363347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dirty="0" smtClean="0"/>
              <a:t>“To pupils of such uncertain early experiences, the task is an unbearable challenge to their vulnerability, low esteem and limited resilience. Their engagement in the task is impaired by mistrust of the adults, an inability to tolerate the humiliation of not knowing and fear of what they do not know. • Their behaviour is led by Omnipotence – their defence against their helplessness can be to accuse others of being stupid and useless – the teacher and the task and others who can achieve, can be the target of their anger and frustrations. (Geddes 2006 from NCTL, 2014)</a:t>
            </a:r>
          </a:p>
          <a:p>
            <a:pPr defTabSz="897849">
              <a:defRPr/>
            </a:pPr>
            <a:endParaRPr lang="en-GB" dirty="0" smtClean="0"/>
          </a:p>
          <a:p>
            <a:pPr defTabSz="897849">
              <a:defRPr/>
            </a:pPr>
            <a:r>
              <a:rPr lang="en-GB" dirty="0" err="1" smtClean="0"/>
              <a:t>nterventions</a:t>
            </a:r>
            <a:r>
              <a:rPr lang="en-GB" dirty="0" smtClean="0"/>
              <a:t> need to start with whole school practices of safety, reliability and predictability. Only when they are safe enough and calm enough can we begin to affect their insecurities by consistent caring relationships which understand their profound uncertainties. • The tasks in the classroom need to be do-able and calming actions can create a useful beginning to arrival in the classroom. • Such pupils may also have experienced prolonged absences and their sense of time and distance can be confused. The use of diaries and calendars in the classroom can begin to establish a sense of dates and times and forthcoming events – especially endings and beginnings of the week and terms. • Over time the reliability of the classroom and the whole school become the secure base and enhance emotional development and so engagement in learning. (Geddes 2006)</a:t>
            </a:r>
          </a:p>
          <a:p>
            <a:endParaRPr lang="en-GB" dirty="0"/>
          </a:p>
        </p:txBody>
      </p:sp>
      <p:sp>
        <p:nvSpPr>
          <p:cNvPr id="4" name="Slide Number Placeholder 3"/>
          <p:cNvSpPr>
            <a:spLocks noGrp="1"/>
          </p:cNvSpPr>
          <p:nvPr>
            <p:ph type="sldNum" sz="quarter" idx="10"/>
          </p:nvPr>
        </p:nvSpPr>
        <p:spPr/>
        <p:txBody>
          <a:bodyPr/>
          <a:lstStyle/>
          <a:p>
            <a:fld id="{6BD6BD63-15C5-402E-8B9D-1D76DEA62FE5}" type="slidenum">
              <a:rPr lang="en-GB" smtClean="0"/>
              <a:t>13</a:t>
            </a:fld>
            <a:endParaRPr lang="en-GB"/>
          </a:p>
        </p:txBody>
      </p:sp>
    </p:spTree>
    <p:extLst>
      <p:ext uri="{BB962C8B-B14F-4D97-AF65-F5344CB8AC3E}">
        <p14:creationId xmlns:p14="http://schemas.microsoft.com/office/powerpoint/2010/main" val="696444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Summarise some of the key points therefore about what schools can do. </a:t>
            </a:r>
          </a:p>
          <a:p>
            <a:endParaRPr lang="en-GB" dirty="0" smtClean="0"/>
          </a:p>
          <a:p>
            <a:r>
              <a:rPr lang="en-GB" dirty="0" smtClean="0"/>
              <a:t>Watch the video – make a note of</a:t>
            </a:r>
            <a:r>
              <a:rPr lang="en-GB" baseline="0" dirty="0" smtClean="0"/>
              <a:t> what teachers did that was helpful for this pupil. </a:t>
            </a:r>
            <a:endParaRPr lang="en-GB" dirty="0"/>
          </a:p>
        </p:txBody>
      </p:sp>
      <p:sp>
        <p:nvSpPr>
          <p:cNvPr id="4" name="Slide Number Placeholder 3"/>
          <p:cNvSpPr>
            <a:spLocks noGrp="1"/>
          </p:cNvSpPr>
          <p:nvPr>
            <p:ph type="sldNum" sz="quarter" idx="10"/>
          </p:nvPr>
        </p:nvSpPr>
        <p:spPr/>
        <p:txBody>
          <a:bodyPr/>
          <a:lstStyle/>
          <a:p>
            <a:fld id="{6BD6BD63-15C5-402E-8B9D-1D76DEA62FE5}" type="slidenum">
              <a:rPr lang="en-GB" smtClean="0"/>
              <a:t>14</a:t>
            </a:fld>
            <a:endParaRPr lang="en-GB"/>
          </a:p>
        </p:txBody>
      </p:sp>
    </p:spTree>
    <p:extLst>
      <p:ext uri="{BB962C8B-B14F-4D97-AF65-F5344CB8AC3E}">
        <p14:creationId xmlns:p14="http://schemas.microsoft.com/office/powerpoint/2010/main" val="37142853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BD6BD63-15C5-402E-8B9D-1D76DEA62FE5}" type="slidenum">
              <a:rPr lang="en-GB" smtClean="0"/>
              <a:t>15</a:t>
            </a:fld>
            <a:endParaRPr lang="en-GB"/>
          </a:p>
        </p:txBody>
      </p:sp>
    </p:spTree>
    <p:extLst>
      <p:ext uri="{BB962C8B-B14F-4D97-AF65-F5344CB8AC3E}">
        <p14:creationId xmlns:p14="http://schemas.microsoft.com/office/powerpoint/2010/main" val="2541024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152B21D-C809-4A6B-B689-48F438FC9111}" type="datetimeFigureOut">
              <a:rPr lang="en-GB" smtClean="0"/>
              <a:t>05/07/2018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D7B4B-4D14-4141-8ED0-C8690D9197F7}" type="slidenum">
              <a:rPr lang="en-GB" smtClean="0"/>
              <a:t>‹#›</a:t>
            </a:fld>
            <a:endParaRPr lang="en-GB"/>
          </a:p>
        </p:txBody>
      </p:sp>
    </p:spTree>
    <p:extLst>
      <p:ext uri="{BB962C8B-B14F-4D97-AF65-F5344CB8AC3E}">
        <p14:creationId xmlns:p14="http://schemas.microsoft.com/office/powerpoint/2010/main" val="2515662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52B21D-C809-4A6B-B689-48F438FC9111}" type="datetimeFigureOut">
              <a:rPr lang="en-GB" smtClean="0"/>
              <a:t>05/07/2018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D7B4B-4D14-4141-8ED0-C8690D9197F7}" type="slidenum">
              <a:rPr lang="en-GB" smtClean="0"/>
              <a:t>‹#›</a:t>
            </a:fld>
            <a:endParaRPr lang="en-GB"/>
          </a:p>
        </p:txBody>
      </p:sp>
    </p:spTree>
    <p:extLst>
      <p:ext uri="{BB962C8B-B14F-4D97-AF65-F5344CB8AC3E}">
        <p14:creationId xmlns:p14="http://schemas.microsoft.com/office/powerpoint/2010/main" val="2796998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152B21D-C809-4A6B-B689-48F438FC9111}" type="datetimeFigureOut">
              <a:rPr lang="en-GB" smtClean="0"/>
              <a:t>05/07/2018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D7B4B-4D14-4141-8ED0-C8690D9197F7}" type="slidenum">
              <a:rPr lang="en-GB" smtClean="0"/>
              <a:t>‹#›</a:t>
            </a:fld>
            <a:endParaRPr lang="en-GB"/>
          </a:p>
        </p:txBody>
      </p:sp>
    </p:spTree>
    <p:extLst>
      <p:ext uri="{BB962C8B-B14F-4D97-AF65-F5344CB8AC3E}">
        <p14:creationId xmlns:p14="http://schemas.microsoft.com/office/powerpoint/2010/main" val="3340766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152B21D-C809-4A6B-B689-48F438FC9111}" type="datetimeFigureOut">
              <a:rPr lang="en-GB" smtClean="0"/>
              <a:t>05/07/2018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1D7B4B-4D14-4141-8ED0-C8690D9197F7}" type="slidenum">
              <a:rPr lang="en-GB" smtClean="0"/>
              <a:t>‹#›</a:t>
            </a:fld>
            <a:endParaRPr lang="en-GB"/>
          </a:p>
        </p:txBody>
      </p:sp>
    </p:spTree>
    <p:extLst>
      <p:ext uri="{BB962C8B-B14F-4D97-AF65-F5344CB8AC3E}">
        <p14:creationId xmlns:p14="http://schemas.microsoft.com/office/powerpoint/2010/main" val="474943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152B21D-C809-4A6B-B689-48F438FC9111}" type="datetimeFigureOut">
              <a:rPr lang="en-GB" smtClean="0"/>
              <a:t>05/07/2018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1D7B4B-4D14-4141-8ED0-C8690D9197F7}" type="slidenum">
              <a:rPr lang="en-GB" smtClean="0"/>
              <a:t>‹#›</a:t>
            </a:fld>
            <a:endParaRPr lang="en-GB"/>
          </a:p>
        </p:txBody>
      </p:sp>
    </p:spTree>
    <p:extLst>
      <p:ext uri="{BB962C8B-B14F-4D97-AF65-F5344CB8AC3E}">
        <p14:creationId xmlns:p14="http://schemas.microsoft.com/office/powerpoint/2010/main" val="293408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152B21D-C809-4A6B-B689-48F438FC9111}" type="datetimeFigureOut">
              <a:rPr lang="en-GB" smtClean="0"/>
              <a:t>05/07/2018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1D7B4B-4D14-4141-8ED0-C8690D9197F7}" type="slidenum">
              <a:rPr lang="en-GB" smtClean="0"/>
              <a:t>‹#›</a:t>
            </a:fld>
            <a:endParaRPr lang="en-GB"/>
          </a:p>
        </p:txBody>
      </p:sp>
    </p:spTree>
    <p:extLst>
      <p:ext uri="{BB962C8B-B14F-4D97-AF65-F5344CB8AC3E}">
        <p14:creationId xmlns:p14="http://schemas.microsoft.com/office/powerpoint/2010/main" val="35071112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52B21D-C809-4A6B-B689-48F438FC9111}" type="datetimeFigureOut">
              <a:rPr lang="en-GB" smtClean="0"/>
              <a:t>05/07/2018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1D7B4B-4D14-4141-8ED0-C8690D9197F7}" type="slidenum">
              <a:rPr lang="en-GB" smtClean="0"/>
              <a:t>‹#›</a:t>
            </a:fld>
            <a:endParaRPr lang="en-GB"/>
          </a:p>
        </p:txBody>
      </p:sp>
    </p:spTree>
    <p:extLst>
      <p:ext uri="{BB962C8B-B14F-4D97-AF65-F5344CB8AC3E}">
        <p14:creationId xmlns:p14="http://schemas.microsoft.com/office/powerpoint/2010/main" val="42593147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152B21D-C809-4A6B-B689-48F438FC9111}" type="datetimeFigureOut">
              <a:rPr lang="en-GB" smtClean="0"/>
              <a:t>05/07/2018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1D7B4B-4D14-4141-8ED0-C8690D9197F7}" type="slidenum">
              <a:rPr lang="en-GB" smtClean="0"/>
              <a:t>‹#›</a:t>
            </a:fld>
            <a:endParaRPr lang="en-GB"/>
          </a:p>
        </p:txBody>
      </p:sp>
    </p:spTree>
    <p:extLst>
      <p:ext uri="{BB962C8B-B14F-4D97-AF65-F5344CB8AC3E}">
        <p14:creationId xmlns:p14="http://schemas.microsoft.com/office/powerpoint/2010/main" val="2468893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152B21D-C809-4A6B-B689-48F438FC9111}" type="datetimeFigureOut">
              <a:rPr lang="en-GB" smtClean="0"/>
              <a:t>05/07/2018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1D7B4B-4D14-4141-8ED0-C8690D9197F7}" type="slidenum">
              <a:rPr lang="en-GB" smtClean="0"/>
              <a:t>‹#›</a:t>
            </a:fld>
            <a:endParaRPr lang="en-GB"/>
          </a:p>
        </p:txBody>
      </p:sp>
    </p:spTree>
    <p:extLst>
      <p:ext uri="{BB962C8B-B14F-4D97-AF65-F5344CB8AC3E}">
        <p14:creationId xmlns:p14="http://schemas.microsoft.com/office/powerpoint/2010/main" val="42667165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52B21D-C809-4A6B-B689-48F438FC9111}" type="datetimeFigureOut">
              <a:rPr lang="en-GB" smtClean="0"/>
              <a:t>05/07/2018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D7B4B-4D14-4141-8ED0-C8690D9197F7}" type="slidenum">
              <a:rPr lang="en-GB" smtClean="0"/>
              <a:t>‹#›</a:t>
            </a:fld>
            <a:endParaRPr lang="en-GB"/>
          </a:p>
        </p:txBody>
      </p:sp>
    </p:spTree>
    <p:extLst>
      <p:ext uri="{BB962C8B-B14F-4D97-AF65-F5344CB8AC3E}">
        <p14:creationId xmlns:p14="http://schemas.microsoft.com/office/powerpoint/2010/main" val="2963990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52B21D-C809-4A6B-B689-48F438FC9111}" type="datetimeFigureOut">
              <a:rPr lang="en-GB" smtClean="0"/>
              <a:t>05/07/2018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D7B4B-4D14-4141-8ED0-C8690D9197F7}" type="slidenum">
              <a:rPr lang="en-GB" smtClean="0"/>
              <a:t>‹#›</a:t>
            </a:fld>
            <a:endParaRPr lang="en-GB"/>
          </a:p>
        </p:txBody>
      </p:sp>
    </p:spTree>
    <p:extLst>
      <p:ext uri="{BB962C8B-B14F-4D97-AF65-F5344CB8AC3E}">
        <p14:creationId xmlns:p14="http://schemas.microsoft.com/office/powerpoint/2010/main" val="2311326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52B21D-C809-4A6B-B689-48F438FC9111}" type="datetimeFigureOut">
              <a:rPr lang="en-GB" smtClean="0"/>
              <a:t>05/07/2018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1D7B4B-4D14-4141-8ED0-C8690D9197F7}" type="slidenum">
              <a:rPr lang="en-GB" smtClean="0"/>
              <a:t>‹#›</a:t>
            </a:fld>
            <a:endParaRPr lang="en-GB"/>
          </a:p>
        </p:txBody>
      </p:sp>
    </p:spTree>
    <p:extLst>
      <p:ext uri="{BB962C8B-B14F-4D97-AF65-F5344CB8AC3E}">
        <p14:creationId xmlns:p14="http://schemas.microsoft.com/office/powerpoint/2010/main" val="35702729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vimeo.com/88339429"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vimeo.com/88333079"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www.bathspa.ac.uk/Media/Education/attachment-and-the-implications-for-learning-and-behaviour.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vimeo.com/8833703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835573"/>
            <a:ext cx="9144000" cy="3226184"/>
          </a:xfrm>
        </p:spPr>
        <p:txBody>
          <a:bodyPr>
            <a:normAutofit fontScale="90000"/>
          </a:bodyPr>
          <a:lstStyle/>
          <a:p>
            <a:r>
              <a:rPr lang="en-GB" dirty="0" smtClean="0"/>
              <a:t>Classroom Management</a:t>
            </a:r>
            <a:br>
              <a:rPr lang="en-GB" dirty="0" smtClean="0"/>
            </a:br>
            <a:r>
              <a:rPr lang="en-GB" dirty="0" smtClean="0"/>
              <a:t/>
            </a:r>
            <a:br>
              <a:rPr lang="en-GB" dirty="0" smtClean="0"/>
            </a:br>
            <a:r>
              <a:rPr lang="en-GB" dirty="0" smtClean="0"/>
              <a:t>Attachment and the Classroom </a:t>
            </a:r>
            <a:br>
              <a:rPr lang="en-GB" dirty="0" smtClean="0"/>
            </a:br>
            <a:endParaRPr lang="en-GB" dirty="0"/>
          </a:p>
        </p:txBody>
      </p:sp>
      <p:sp>
        <p:nvSpPr>
          <p:cNvPr id="3" name="Subtitle 2"/>
          <p:cNvSpPr>
            <a:spLocks noGrp="1"/>
          </p:cNvSpPr>
          <p:nvPr>
            <p:ph type="subTitle" idx="1"/>
          </p:nvPr>
        </p:nvSpPr>
        <p:spPr>
          <a:xfrm>
            <a:off x="1524000" y="4579500"/>
            <a:ext cx="9144000" cy="1655762"/>
          </a:xfrm>
        </p:spPr>
        <p:txBody>
          <a:bodyPr>
            <a:normAutofit/>
          </a:bodyPr>
          <a:lstStyle/>
          <a:p>
            <a:endParaRPr lang="en-GB" dirty="0" smtClean="0"/>
          </a:p>
          <a:p>
            <a:endParaRPr lang="en-GB" dirty="0"/>
          </a:p>
        </p:txBody>
      </p:sp>
    </p:spTree>
    <p:extLst>
      <p:ext uri="{BB962C8B-B14F-4D97-AF65-F5344CB8AC3E}">
        <p14:creationId xmlns:p14="http://schemas.microsoft.com/office/powerpoint/2010/main" val="3037936864"/>
      </p:ext>
    </p:extLst>
  </p:cSld>
  <p:clrMapOvr>
    <a:masterClrMapping/>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GB" dirty="0" err="1" smtClean="0">
                <a:solidFill>
                  <a:schemeClr val="accent6"/>
                </a:solidFill>
              </a:rPr>
              <a:t>Deilliannau</a:t>
            </a:r>
            <a:r>
              <a:rPr lang="en-GB" dirty="0" smtClean="0">
                <a:solidFill>
                  <a:schemeClr val="accent6"/>
                </a:solidFill>
              </a:rPr>
              <a:t> </a:t>
            </a:r>
            <a:r>
              <a:rPr lang="en-GB" dirty="0" err="1" smtClean="0">
                <a:solidFill>
                  <a:schemeClr val="accent6"/>
                </a:solidFill>
              </a:rPr>
              <a:t>Dysgu</a:t>
            </a:r>
            <a:r>
              <a:rPr lang="en-GB" dirty="0" smtClean="0">
                <a:solidFill>
                  <a:schemeClr val="accent6"/>
                </a:solidFill>
              </a:rPr>
              <a:t>    </a:t>
            </a:r>
            <a:br>
              <a:rPr lang="en-GB" dirty="0" smtClean="0">
                <a:solidFill>
                  <a:schemeClr val="accent6"/>
                </a:solidFill>
              </a:rPr>
            </a:br>
            <a:r>
              <a:rPr lang="en-GB" i="1" dirty="0" smtClean="0"/>
              <a:t>Learning Outcomes</a:t>
            </a:r>
            <a:endParaRPr lang="en-US" i="1" dirty="0"/>
          </a:p>
        </p:txBody>
      </p:sp>
      <p:sp>
        <p:nvSpPr>
          <p:cNvPr id="14" name="Content Placeholder 13"/>
          <p:cNvSpPr>
            <a:spLocks noGrp="1"/>
          </p:cNvSpPr>
          <p:nvPr>
            <p:ph sz="half" idx="1"/>
          </p:nvPr>
        </p:nvSpPr>
        <p:spPr>
          <a:xfrm>
            <a:off x="838200" y="1825625"/>
            <a:ext cx="5181600" cy="3230104"/>
          </a:xfrm>
        </p:spPr>
        <p:style>
          <a:lnRef idx="2">
            <a:schemeClr val="accent6"/>
          </a:lnRef>
          <a:fillRef idx="1">
            <a:schemeClr val="lt1"/>
          </a:fillRef>
          <a:effectRef idx="0">
            <a:schemeClr val="accent6"/>
          </a:effectRef>
          <a:fontRef idx="minor">
            <a:schemeClr val="dk1"/>
          </a:fontRef>
        </p:style>
        <p:txBody>
          <a:bodyPr>
            <a:normAutofit/>
          </a:bodyPr>
          <a:lstStyle/>
          <a:p>
            <a:pPr lvl="0" fontAlgn="base" hangingPunct="0"/>
            <a:r>
              <a:rPr lang="cy-GB" sz="3200" dirty="0"/>
              <a:t>Dangos ymwybyddiaeth feirniadol o ymddygiadau disgyblion a gwerthfawrogi rhai o’r heriau sy’n wynebu staff ysgol yn y cyd-destun cyfoes, gan awgrymu ymatebion priodol.</a:t>
            </a:r>
            <a:endParaRPr lang="en-GB" sz="3200" dirty="0"/>
          </a:p>
          <a:p>
            <a:pPr fontAlgn="base" hangingPunct="0"/>
            <a:endParaRPr lang="en-GB" sz="3200" dirty="0"/>
          </a:p>
          <a:p>
            <a:pPr lvl="0"/>
            <a:endParaRPr lang="en-GB" dirty="0"/>
          </a:p>
        </p:txBody>
      </p:sp>
      <p:sp>
        <p:nvSpPr>
          <p:cNvPr id="2" name="Content Placeholder 1"/>
          <p:cNvSpPr>
            <a:spLocks noGrp="1"/>
          </p:cNvSpPr>
          <p:nvPr>
            <p:ph sz="half" idx="2"/>
          </p:nvPr>
        </p:nvSpPr>
        <p:spPr>
          <a:xfrm>
            <a:off x="6172200" y="1825625"/>
            <a:ext cx="5181600" cy="3230104"/>
          </a:xfrm>
        </p:spPr>
        <p:style>
          <a:lnRef idx="2">
            <a:schemeClr val="accent5"/>
          </a:lnRef>
          <a:fillRef idx="1">
            <a:schemeClr val="lt1"/>
          </a:fillRef>
          <a:effectRef idx="0">
            <a:schemeClr val="accent5"/>
          </a:effectRef>
          <a:fontRef idx="minor">
            <a:schemeClr val="dk1"/>
          </a:fontRef>
        </p:style>
        <p:txBody>
          <a:bodyPr>
            <a:normAutofit/>
          </a:bodyPr>
          <a:lstStyle/>
          <a:p>
            <a:pPr lvl="0" fontAlgn="base" hangingPunct="0"/>
            <a:r>
              <a:rPr lang="en-GB" i="1" dirty="0" smtClean="0"/>
              <a:t> </a:t>
            </a:r>
            <a:r>
              <a:rPr lang="en-GB" sz="3000" i="1" dirty="0"/>
              <a:t>Demonstrate a critical awareness of pupil behaviours and appreciate some of the challenges facing school staff in the contemporary context, suggesting appropriate responses.</a:t>
            </a:r>
          </a:p>
          <a:p>
            <a:pPr marL="0" indent="0">
              <a:buNone/>
            </a:pPr>
            <a:endParaRPr lang="en-GB" i="1" dirty="0"/>
          </a:p>
          <a:p>
            <a:endParaRPr lang="en-GB" i="1" dirty="0"/>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17545" y="5190666"/>
            <a:ext cx="2604509" cy="1530615"/>
          </a:xfrm>
          <a:prstGeom prst="rect">
            <a:avLst/>
          </a:prstGeom>
        </p:spPr>
      </p:pic>
    </p:spTree>
    <p:extLst>
      <p:ext uri="{BB962C8B-B14F-4D97-AF65-F5344CB8AC3E}">
        <p14:creationId xmlns:p14="http://schemas.microsoft.com/office/powerpoint/2010/main" val="2801406698"/>
      </p:ext>
    </p:extLst>
  </p:cSld>
  <p:clrMapOvr>
    <a:masterClrMapping/>
  </p:clrMapOvr>
  <p:transition spd="slow">
    <p:push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6"/>
                </a:solidFill>
              </a:rPr>
              <a:t>Beth </a:t>
            </a:r>
            <a:r>
              <a:rPr lang="en-GB" dirty="0" err="1" smtClean="0">
                <a:solidFill>
                  <a:schemeClr val="accent6"/>
                </a:solidFill>
              </a:rPr>
              <a:t>yw</a:t>
            </a:r>
            <a:r>
              <a:rPr lang="en-GB" dirty="0" smtClean="0">
                <a:solidFill>
                  <a:schemeClr val="accent6"/>
                </a:solidFill>
              </a:rPr>
              <a:t> </a:t>
            </a:r>
            <a:r>
              <a:rPr lang="en-GB" dirty="0" err="1" smtClean="0">
                <a:solidFill>
                  <a:schemeClr val="accent6"/>
                </a:solidFill>
              </a:rPr>
              <a:t>ymlyniad</a:t>
            </a:r>
            <a:r>
              <a:rPr lang="en-GB" dirty="0" smtClean="0">
                <a:solidFill>
                  <a:schemeClr val="accent6"/>
                </a:solidFill>
              </a:rPr>
              <a:t>? </a:t>
            </a:r>
            <a:br>
              <a:rPr lang="en-GB" dirty="0" smtClean="0">
                <a:solidFill>
                  <a:schemeClr val="accent6"/>
                </a:solidFill>
              </a:rPr>
            </a:br>
            <a:r>
              <a:rPr lang="en-GB" dirty="0" smtClean="0"/>
              <a:t>What is Attachment?</a:t>
            </a:r>
            <a:endParaRPr lang="en-GB" dirty="0"/>
          </a:p>
        </p:txBody>
      </p:sp>
      <p:sp>
        <p:nvSpPr>
          <p:cNvPr id="6" name="Content Placeholder 5"/>
          <p:cNvSpPr>
            <a:spLocks noGrp="1"/>
          </p:cNvSpPr>
          <p:nvPr>
            <p:ph sz="half" idx="1"/>
          </p:nvPr>
        </p:nvSpPr>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GB" dirty="0"/>
              <a:t>“Attachment is a term used to describe the dependency relationship a child develops towards his or her primary caregiver. It is first observable during the latter half of the first year or life and develops progressively over the first four years of life.” (Pearce, 2009). </a:t>
            </a:r>
          </a:p>
          <a:p>
            <a:r>
              <a:rPr lang="en-GB" dirty="0" smtClean="0"/>
              <a:t>Bowlby – </a:t>
            </a:r>
            <a:r>
              <a:rPr lang="en-GB" dirty="0" err="1" smtClean="0"/>
              <a:t>damcaniaeth</a:t>
            </a:r>
            <a:r>
              <a:rPr lang="en-GB" dirty="0" smtClean="0"/>
              <a:t> </a:t>
            </a:r>
            <a:r>
              <a:rPr lang="en-GB" dirty="0" err="1" smtClean="0"/>
              <a:t>ymlyniad</a:t>
            </a:r>
            <a:endParaRPr lang="en-GB" dirty="0" smtClean="0"/>
          </a:p>
          <a:p>
            <a:r>
              <a:rPr lang="en-GB" dirty="0" smtClean="0"/>
              <a:t>Ainsworth </a:t>
            </a:r>
            <a:r>
              <a:rPr lang="en-GB" dirty="0"/>
              <a:t>– </a:t>
            </a:r>
            <a:r>
              <a:rPr lang="en-GB" dirty="0" err="1"/>
              <a:t>damcaniaeth</a:t>
            </a:r>
            <a:r>
              <a:rPr lang="en-GB" dirty="0"/>
              <a:t> </a:t>
            </a:r>
            <a:r>
              <a:rPr lang="en-GB" dirty="0" err="1"/>
              <a:t>sicrwydd</a:t>
            </a:r>
            <a:r>
              <a:rPr lang="en-GB" dirty="0"/>
              <a:t> a </a:t>
            </a:r>
            <a:r>
              <a:rPr lang="en-GB" dirty="0" err="1"/>
              <a:t>mathau</a:t>
            </a:r>
            <a:r>
              <a:rPr lang="en-GB" dirty="0"/>
              <a:t> o </a:t>
            </a:r>
            <a:r>
              <a:rPr lang="en-GB" dirty="0" err="1"/>
              <a:t>ymlyniad</a:t>
            </a:r>
            <a:endParaRPr lang="en-GB" dirty="0"/>
          </a:p>
        </p:txBody>
      </p:sp>
      <p:sp>
        <p:nvSpPr>
          <p:cNvPr id="7" name="Content Placeholder 6"/>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smtClean="0"/>
              <a:t>“Attachment is a term used to describe the dependency relationship a child develops towards his or her primary caregiver. It is first observable during the latter half of the first year or life and develops progressively over the first four years of life.” (Pearce, 2009). </a:t>
            </a:r>
          </a:p>
          <a:p>
            <a:r>
              <a:rPr lang="en-GB" dirty="0" smtClean="0"/>
              <a:t>Bowlby – Attachment Theory </a:t>
            </a:r>
          </a:p>
          <a:p>
            <a:r>
              <a:rPr lang="en-GB" dirty="0" smtClean="0"/>
              <a:t>Ainsworth – Security Theory and Types of Attachment </a:t>
            </a:r>
            <a:endParaRPr lang="en-GB" dirty="0"/>
          </a:p>
        </p:txBody>
      </p:sp>
      <p:pic>
        <p:nvPicPr>
          <p:cNvPr id="8" name="Picture 3" descr="posterthumbkaganrallyrob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8311" y="365125"/>
            <a:ext cx="1732967" cy="1239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5962554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 calcmode="lin" valueType="num">
                                      <p:cBhvr additive="base">
                                        <p:cTn id="7" dur="500" fill="hold"/>
                                        <p:tgtEl>
                                          <p:spTgt spid="7">
                                            <p:bg/>
                                          </p:spTgt>
                                        </p:tgtEl>
                                        <p:attrNameLst>
                                          <p:attrName>ppt_x</p:attrName>
                                        </p:attrNameLst>
                                      </p:cBhvr>
                                      <p:tavLst>
                                        <p:tav tm="0">
                                          <p:val>
                                            <p:strVal val="#ppt_x"/>
                                          </p:val>
                                        </p:tav>
                                        <p:tav tm="100000">
                                          <p:val>
                                            <p:strVal val="#ppt_x"/>
                                          </p:val>
                                        </p:tav>
                                      </p:tavLst>
                                    </p:anim>
                                    <p:anim calcmode="lin" valueType="num">
                                      <p:cBhvr additive="base">
                                        <p:cTn id="8" dur="500" fill="hold"/>
                                        <p:tgtEl>
                                          <p:spTgt spid="7">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 calcmode="lin" valueType="num">
                                      <p:cBhvr additive="base">
                                        <p:cTn id="19"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anim calcmode="lin" valueType="num">
                                      <p:cBhvr additive="base">
                                        <p:cTn id="25"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
          <a:srcRect l="13924" t="11424" r="18174" b="18557"/>
          <a:stretch/>
        </p:blipFill>
        <p:spPr>
          <a:xfrm>
            <a:off x="2112578" y="189187"/>
            <a:ext cx="8135008" cy="6291522"/>
          </a:xfrm>
          <a:prstGeom prst="rect">
            <a:avLst/>
          </a:prstGeom>
        </p:spPr>
      </p:pic>
      <p:sp>
        <p:nvSpPr>
          <p:cNvPr id="9" name="TextBox 8"/>
          <p:cNvSpPr txBox="1"/>
          <p:nvPr/>
        </p:nvSpPr>
        <p:spPr>
          <a:xfrm>
            <a:off x="10531366" y="6111377"/>
            <a:ext cx="1660634" cy="369332"/>
          </a:xfrm>
          <a:prstGeom prst="rect">
            <a:avLst/>
          </a:prstGeom>
          <a:noFill/>
        </p:spPr>
        <p:txBody>
          <a:bodyPr wrap="square" rtlCol="0">
            <a:spAutoFit/>
          </a:bodyPr>
          <a:lstStyle/>
          <a:p>
            <a:r>
              <a:rPr lang="en-GB" dirty="0" smtClean="0"/>
              <a:t>NCTL, 2014  </a:t>
            </a:r>
            <a:endParaRPr lang="en-GB" dirty="0"/>
          </a:p>
        </p:txBody>
      </p:sp>
    </p:spTree>
    <p:extLst>
      <p:ext uri="{BB962C8B-B14F-4D97-AF65-F5344CB8AC3E}">
        <p14:creationId xmlns:p14="http://schemas.microsoft.com/office/powerpoint/2010/main" val="1929793663"/>
      </p:ext>
    </p:extLst>
  </p:cSld>
  <p:clrMapOvr>
    <a:masterClrMapping/>
  </p:clrMapOvr>
  <p:transition spd="slow">
    <p:push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00062"/>
            <a:ext cx="10515600" cy="1325563"/>
          </a:xfrm>
        </p:spPr>
        <p:txBody>
          <a:bodyPr/>
          <a:lstStyle/>
          <a:p>
            <a:pPr algn="ctr"/>
            <a:r>
              <a:rPr lang="en-GB" dirty="0" err="1" smtClean="0">
                <a:solidFill>
                  <a:schemeClr val="accent6"/>
                </a:solidFill>
              </a:rPr>
              <a:t>Ymlyniad</a:t>
            </a:r>
            <a:r>
              <a:rPr lang="en-GB" dirty="0" smtClean="0">
                <a:solidFill>
                  <a:schemeClr val="accent6"/>
                </a:solidFill>
              </a:rPr>
              <a:t> </a:t>
            </a:r>
            <a:r>
              <a:rPr lang="en-GB" dirty="0" err="1" smtClean="0">
                <a:solidFill>
                  <a:schemeClr val="accent6"/>
                </a:solidFill>
              </a:rPr>
              <a:t>Afreol</a:t>
            </a:r>
            <a:r>
              <a:rPr lang="en-GB" dirty="0" smtClean="0">
                <a:solidFill>
                  <a:schemeClr val="accent6"/>
                </a:solidFill>
              </a:rPr>
              <a:t> </a:t>
            </a:r>
            <a:br>
              <a:rPr lang="en-GB" dirty="0" smtClean="0">
                <a:solidFill>
                  <a:schemeClr val="accent6"/>
                </a:solidFill>
              </a:rPr>
            </a:br>
            <a:r>
              <a:rPr lang="en-GB" dirty="0" smtClean="0"/>
              <a:t>Attachment Disorders </a:t>
            </a:r>
            <a:endParaRPr lang="en-GB" dirty="0"/>
          </a:p>
        </p:txBody>
      </p:sp>
      <p:sp>
        <p:nvSpPr>
          <p:cNvPr id="3" name="Content Placeholder 2"/>
          <p:cNvSpPr>
            <a:spLocks noGrp="1"/>
          </p:cNvSpPr>
          <p:nvPr>
            <p:ph sz="half" idx="1"/>
          </p:nvPr>
        </p:nvSpPr>
        <p:spPr>
          <a:xfrm>
            <a:off x="838200" y="1825625"/>
            <a:ext cx="5181600" cy="4764360"/>
          </a:xfrm>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pPr lvl="1"/>
            <a:r>
              <a:rPr lang="en-GB" sz="2800" dirty="0" smtClean="0"/>
              <a:t>Mae </a:t>
            </a:r>
            <a:r>
              <a:rPr lang="en-GB" sz="2800" dirty="0"/>
              <a:t>plant </a:t>
            </a:r>
            <a:r>
              <a:rPr lang="en-GB" sz="2800" dirty="0" err="1"/>
              <a:t>sy’n</a:t>
            </a:r>
            <a:r>
              <a:rPr lang="en-GB" sz="2800" dirty="0"/>
              <a:t> </a:t>
            </a:r>
            <a:r>
              <a:rPr lang="en-GB" sz="2800" dirty="0" err="1"/>
              <a:t>dioddef</a:t>
            </a:r>
            <a:r>
              <a:rPr lang="en-GB" sz="2800" dirty="0"/>
              <a:t> </a:t>
            </a:r>
            <a:r>
              <a:rPr lang="en-GB" sz="2800" dirty="0" err="1"/>
              <a:t>trawma</a:t>
            </a:r>
            <a:r>
              <a:rPr lang="en-GB" sz="2800" dirty="0"/>
              <a:t>, </a:t>
            </a:r>
            <a:r>
              <a:rPr lang="en-GB" sz="2800" dirty="0" err="1"/>
              <a:t>camdriniaeth</a:t>
            </a:r>
            <a:r>
              <a:rPr lang="en-GB" sz="2800" dirty="0"/>
              <a:t> </a:t>
            </a:r>
            <a:r>
              <a:rPr lang="en-GB" sz="2800" dirty="0" err="1"/>
              <a:t>neu</a:t>
            </a:r>
            <a:r>
              <a:rPr lang="en-GB" sz="2800" dirty="0"/>
              <a:t> </a:t>
            </a:r>
            <a:r>
              <a:rPr lang="en-GB" sz="2800" dirty="0" err="1"/>
              <a:t>ofal</a:t>
            </a:r>
            <a:r>
              <a:rPr lang="en-GB" sz="2800" dirty="0"/>
              <a:t> </a:t>
            </a:r>
            <a:r>
              <a:rPr lang="en-GB" sz="2800" dirty="0" err="1"/>
              <a:t>anaddas</a:t>
            </a:r>
            <a:r>
              <a:rPr lang="en-GB" sz="2800" dirty="0"/>
              <a:t> </a:t>
            </a:r>
            <a:r>
              <a:rPr lang="en-GB" sz="2800" dirty="0" err="1"/>
              <a:t>yn</a:t>
            </a:r>
            <a:r>
              <a:rPr lang="en-GB" sz="2800" dirty="0"/>
              <a:t> </a:t>
            </a:r>
            <a:r>
              <a:rPr lang="en-GB" sz="2800" dirty="0" err="1"/>
              <a:t>gallu</a:t>
            </a:r>
            <a:r>
              <a:rPr lang="en-GB" sz="2800" dirty="0"/>
              <a:t> </a:t>
            </a:r>
            <a:r>
              <a:rPr lang="en-GB" sz="2800" dirty="0" err="1"/>
              <a:t>datblygu</a:t>
            </a:r>
            <a:r>
              <a:rPr lang="en-GB" sz="2800" dirty="0"/>
              <a:t> </a:t>
            </a:r>
            <a:r>
              <a:rPr lang="en-GB" sz="2800" dirty="0" err="1"/>
              <a:t>ymlyniad</a:t>
            </a:r>
            <a:r>
              <a:rPr lang="en-GB" sz="2800" dirty="0"/>
              <a:t> </a:t>
            </a:r>
            <a:r>
              <a:rPr lang="en-GB" sz="2800" dirty="0" err="1"/>
              <a:t>afreolaidd</a:t>
            </a:r>
            <a:r>
              <a:rPr lang="en-GB" sz="2800" dirty="0"/>
              <a:t>.</a:t>
            </a:r>
          </a:p>
          <a:p>
            <a:pPr lvl="1"/>
            <a:r>
              <a:rPr lang="en-GB" sz="2800" dirty="0" err="1"/>
              <a:t>Dengys</a:t>
            </a:r>
            <a:r>
              <a:rPr lang="en-GB" sz="2800" dirty="0"/>
              <a:t> </a:t>
            </a:r>
            <a:r>
              <a:rPr lang="en-GB" sz="2800" dirty="0" err="1"/>
              <a:t>hyn</a:t>
            </a:r>
            <a:r>
              <a:rPr lang="en-GB" sz="2800" dirty="0"/>
              <a:t> </a:t>
            </a:r>
            <a:r>
              <a:rPr lang="en-GB" sz="2800" dirty="0" err="1"/>
              <a:t>trwy</a:t>
            </a:r>
            <a:r>
              <a:rPr lang="en-GB" sz="2800" dirty="0"/>
              <a:t>: </a:t>
            </a:r>
          </a:p>
          <a:p>
            <a:pPr lvl="2"/>
            <a:r>
              <a:rPr lang="en-GB" sz="2400" dirty="0" err="1" smtClean="0"/>
              <a:t>Osgoi</a:t>
            </a:r>
            <a:r>
              <a:rPr lang="en-GB" sz="2400" dirty="0" smtClean="0"/>
              <a:t> </a:t>
            </a:r>
            <a:r>
              <a:rPr lang="en-GB" sz="2400" dirty="0" err="1"/>
              <a:t>fod</a:t>
            </a:r>
            <a:r>
              <a:rPr lang="en-GB" sz="2400" dirty="0"/>
              <a:t> </a:t>
            </a:r>
            <a:r>
              <a:rPr lang="en-GB" sz="2400" dirty="0" err="1"/>
              <a:t>yn</a:t>
            </a:r>
            <a:r>
              <a:rPr lang="en-GB" sz="2400" dirty="0"/>
              <a:t> </a:t>
            </a:r>
            <a:r>
              <a:rPr lang="en-GB" sz="2400" dirty="0" err="1"/>
              <a:t>agos</a:t>
            </a:r>
            <a:r>
              <a:rPr lang="en-GB" sz="2400" dirty="0"/>
              <a:t> at </a:t>
            </a:r>
            <a:r>
              <a:rPr lang="en-GB" sz="2400" dirty="0" err="1"/>
              <a:t>berson</a:t>
            </a:r>
            <a:endParaRPr lang="en-GB" sz="2400" dirty="0"/>
          </a:p>
          <a:p>
            <a:pPr lvl="2"/>
            <a:r>
              <a:rPr lang="en-GB" sz="2400" dirty="0" err="1" smtClean="0"/>
              <a:t>Ymddygiad</a:t>
            </a:r>
            <a:r>
              <a:rPr lang="en-GB" sz="2400" dirty="0" smtClean="0"/>
              <a:t> </a:t>
            </a:r>
            <a:r>
              <a:rPr lang="en-GB" sz="2400" dirty="0" err="1"/>
              <a:t>gorchmynnol</a:t>
            </a:r>
            <a:r>
              <a:rPr lang="en-GB" sz="2400" dirty="0"/>
              <a:t> </a:t>
            </a:r>
            <a:r>
              <a:rPr lang="en-GB" sz="2400" dirty="0" err="1"/>
              <a:t>neu</a:t>
            </a:r>
            <a:r>
              <a:rPr lang="en-GB" sz="2400" dirty="0"/>
              <a:t> </a:t>
            </a:r>
            <a:r>
              <a:rPr lang="en-GB" sz="2400" dirty="0" err="1"/>
              <a:t>ddwys</a:t>
            </a:r>
            <a:endParaRPr lang="en-GB" sz="2400" dirty="0"/>
          </a:p>
          <a:p>
            <a:pPr lvl="2"/>
            <a:r>
              <a:rPr lang="en-GB" sz="2400" dirty="0" err="1" smtClean="0"/>
              <a:t>Ymddygiad</a:t>
            </a:r>
            <a:r>
              <a:rPr lang="en-GB" sz="2400" dirty="0" smtClean="0"/>
              <a:t> </a:t>
            </a:r>
            <a:r>
              <a:rPr lang="en-GB" sz="2400" dirty="0" err="1"/>
              <a:t>crac</a:t>
            </a:r>
            <a:r>
              <a:rPr lang="en-GB" sz="2400" dirty="0"/>
              <a:t> </a:t>
            </a:r>
            <a:r>
              <a:rPr lang="en-GB" sz="2400" dirty="0" err="1"/>
              <a:t>neu</a:t>
            </a:r>
            <a:r>
              <a:rPr lang="en-GB" sz="2400" dirty="0"/>
              <a:t> </a:t>
            </a:r>
            <a:r>
              <a:rPr lang="en-GB" sz="2400" dirty="0" err="1"/>
              <a:t>ormesol</a:t>
            </a:r>
            <a:endParaRPr lang="en-GB" sz="2400" dirty="0"/>
          </a:p>
          <a:p>
            <a:pPr lvl="2"/>
            <a:r>
              <a:rPr lang="en-GB" sz="2400" dirty="0" err="1" smtClean="0"/>
              <a:t>Rhy</a:t>
            </a:r>
            <a:r>
              <a:rPr lang="en-GB" sz="2400" dirty="0" smtClean="0"/>
              <a:t> </a:t>
            </a:r>
            <a:r>
              <a:rPr lang="en-GB" sz="2400" dirty="0" err="1"/>
              <a:t>gyfarwydd</a:t>
            </a:r>
            <a:r>
              <a:rPr lang="en-GB" sz="2400" dirty="0"/>
              <a:t> </a:t>
            </a:r>
            <a:r>
              <a:rPr lang="en-GB" sz="2400" dirty="0" err="1"/>
              <a:t>neu</a:t>
            </a:r>
            <a:r>
              <a:rPr lang="en-GB" sz="2400" dirty="0"/>
              <a:t> </a:t>
            </a:r>
            <a:r>
              <a:rPr lang="en-GB" sz="2400" dirty="0" err="1"/>
              <a:t>gymdeithasu</a:t>
            </a:r>
            <a:r>
              <a:rPr lang="en-GB" sz="2400" dirty="0"/>
              <a:t> </a:t>
            </a:r>
            <a:r>
              <a:rPr lang="en-GB" sz="2400" dirty="0" err="1" smtClean="0"/>
              <a:t>anaddas</a:t>
            </a:r>
            <a:endParaRPr lang="en-GB" sz="2400" dirty="0"/>
          </a:p>
          <a:p>
            <a:pPr lvl="2"/>
            <a:r>
              <a:rPr lang="en-GB" sz="2400" dirty="0" err="1"/>
              <a:t>Y</a:t>
            </a:r>
            <a:r>
              <a:rPr lang="en-GB" sz="2400" dirty="0" err="1" smtClean="0"/>
              <a:t>mddygiad</a:t>
            </a:r>
            <a:r>
              <a:rPr lang="en-GB" sz="2400" dirty="0" smtClean="0"/>
              <a:t> </a:t>
            </a:r>
            <a:r>
              <a:rPr lang="en-GB" sz="2400" dirty="0" err="1" smtClean="0"/>
              <a:t>perswadiol</a:t>
            </a:r>
            <a:endParaRPr lang="en-GB" sz="2400" dirty="0" smtClean="0"/>
          </a:p>
          <a:p>
            <a:pPr marL="457200" lvl="1" indent="0">
              <a:buNone/>
            </a:pPr>
            <a:endParaRPr lang="en-GB" sz="2800" dirty="0" smtClean="0"/>
          </a:p>
          <a:p>
            <a:pPr marL="457200" lvl="1" indent="0" algn="r">
              <a:buNone/>
            </a:pPr>
            <a:r>
              <a:rPr lang="en-GB" sz="2800" dirty="0" smtClean="0"/>
              <a:t>Pearce</a:t>
            </a:r>
            <a:r>
              <a:rPr lang="en-GB" dirty="0" smtClean="0"/>
              <a:t>, 2009</a:t>
            </a:r>
            <a:endParaRPr lang="en-GB" dirty="0"/>
          </a:p>
        </p:txBody>
      </p:sp>
      <p:sp>
        <p:nvSpPr>
          <p:cNvPr id="4" name="Content Placeholder 3"/>
          <p:cNvSpPr>
            <a:spLocks noGrp="1"/>
          </p:cNvSpPr>
          <p:nvPr>
            <p:ph sz="half" idx="2"/>
          </p:nvPr>
        </p:nvSpPr>
        <p:spPr>
          <a:xfrm>
            <a:off x="6172200" y="1825624"/>
            <a:ext cx="5181600" cy="4764361"/>
          </a:xfrm>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smtClean="0"/>
              <a:t>Attachment Disorders can occur for children who have experienced trauma,  inadequate or abusive care. </a:t>
            </a:r>
          </a:p>
          <a:p>
            <a:r>
              <a:rPr lang="en-GB" dirty="0" smtClean="0"/>
              <a:t>Manifestations can include: </a:t>
            </a:r>
          </a:p>
          <a:p>
            <a:pPr lvl="1"/>
            <a:r>
              <a:rPr lang="en-GB" dirty="0" smtClean="0"/>
              <a:t>Avoidance of intimacy</a:t>
            </a:r>
          </a:p>
          <a:p>
            <a:pPr lvl="1"/>
            <a:r>
              <a:rPr lang="en-GB" dirty="0" smtClean="0"/>
              <a:t>Demanding, intense behaviour</a:t>
            </a:r>
          </a:p>
          <a:p>
            <a:pPr lvl="1"/>
            <a:r>
              <a:rPr lang="en-GB" dirty="0" smtClean="0"/>
              <a:t>Angry, aggressive – reject care</a:t>
            </a:r>
          </a:p>
          <a:p>
            <a:pPr lvl="1"/>
            <a:r>
              <a:rPr lang="en-GB" dirty="0" smtClean="0"/>
              <a:t>Over-familiar. Indiscriminate sociability. </a:t>
            </a:r>
          </a:p>
          <a:p>
            <a:pPr lvl="1"/>
            <a:r>
              <a:rPr lang="en-GB" dirty="0" smtClean="0"/>
              <a:t>Manipulative (even charming behaviour)</a:t>
            </a:r>
          </a:p>
          <a:p>
            <a:pPr marL="457200" lvl="1" indent="0" algn="r">
              <a:buNone/>
            </a:pPr>
            <a:r>
              <a:rPr lang="en-GB" dirty="0" smtClean="0"/>
              <a:t>Pearce, 2009 </a:t>
            </a:r>
            <a:endParaRPr lang="en-GB" dirty="0"/>
          </a:p>
        </p:txBody>
      </p:sp>
    </p:spTree>
    <p:extLst>
      <p:ext uri="{BB962C8B-B14F-4D97-AF65-F5344CB8AC3E}">
        <p14:creationId xmlns:p14="http://schemas.microsoft.com/office/powerpoint/2010/main" val="3113616489"/>
      </p:ext>
    </p:extLst>
  </p:cSld>
  <p:clrMapOvr>
    <a:masterClrMapping/>
  </p:clrMapOvr>
  <p:transition spd="slow">
    <p:push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hlinkClick r:id="rId3"/>
              </a:rPr>
              <a:t>Ymddygiad</a:t>
            </a:r>
            <a:r>
              <a:rPr lang="en-GB" dirty="0" smtClean="0">
                <a:hlinkClick r:id="rId3"/>
              </a:rPr>
              <a:t> </a:t>
            </a:r>
            <a:r>
              <a:rPr lang="en-GB" dirty="0" err="1" smtClean="0">
                <a:hlinkClick r:id="rId3"/>
              </a:rPr>
              <a:t>yw</a:t>
            </a:r>
            <a:r>
              <a:rPr lang="en-GB" dirty="0" smtClean="0">
                <a:hlinkClick r:id="rId3"/>
              </a:rPr>
              <a:t> </a:t>
            </a:r>
            <a:r>
              <a:rPr lang="en-GB" dirty="0" err="1" smtClean="0">
                <a:hlinkClick r:id="rId3"/>
              </a:rPr>
              <a:t>Ystyr</a:t>
            </a:r>
            <a:r>
              <a:rPr lang="en-GB" dirty="0" smtClean="0">
                <a:hlinkClick r:id="rId3"/>
              </a:rPr>
              <a:t/>
            </a:r>
            <a:br>
              <a:rPr lang="en-GB" dirty="0" smtClean="0">
                <a:hlinkClick r:id="rId3"/>
              </a:rPr>
            </a:br>
            <a:r>
              <a:rPr lang="en-GB" dirty="0" smtClean="0">
                <a:hlinkClick r:id="rId3"/>
              </a:rPr>
              <a:t>Behaviour is Meaning</a:t>
            </a:r>
            <a:endParaRPr lang="en-GB" dirty="0"/>
          </a:p>
        </p:txBody>
      </p:sp>
      <p:sp>
        <p:nvSpPr>
          <p:cNvPr id="5" name="Rounded Rectangular Callout 4"/>
          <p:cNvSpPr/>
          <p:nvPr/>
        </p:nvSpPr>
        <p:spPr>
          <a:xfrm>
            <a:off x="2115207" y="1891864"/>
            <a:ext cx="7961586" cy="3862551"/>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“The attachment-disordered child seeks to communicate their thoughts, feelings and needs through their behaviour and affective displays, much like a pre-verbal child. In addition to smiling and crying, behaviours…may include sulking, tantrums, aggression, destructiveness, clinginess and repetitive actions to secure attention.” </a:t>
            </a:r>
            <a:endParaRPr lang="en-GB" dirty="0"/>
          </a:p>
        </p:txBody>
      </p:sp>
    </p:spTree>
    <p:extLst>
      <p:ext uri="{BB962C8B-B14F-4D97-AF65-F5344CB8AC3E}">
        <p14:creationId xmlns:p14="http://schemas.microsoft.com/office/powerpoint/2010/main" val="4037694555"/>
      </p:ext>
    </p:extLst>
  </p:cSld>
  <p:clrMapOvr>
    <a:masterClrMapping/>
  </p:clrMapOvr>
  <p:transition spd="slow">
    <p:push dir="u"/>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err="1" smtClean="0">
                <a:solidFill>
                  <a:schemeClr val="accent6"/>
                </a:solidFill>
              </a:rPr>
              <a:t>Ffactorau</a:t>
            </a:r>
            <a:r>
              <a:rPr lang="en-GB" dirty="0" smtClean="0">
                <a:solidFill>
                  <a:schemeClr val="accent6"/>
                </a:solidFill>
              </a:rPr>
              <a:t> </a:t>
            </a:r>
            <a:r>
              <a:rPr lang="en-GB" dirty="0" err="1" smtClean="0">
                <a:solidFill>
                  <a:schemeClr val="accent6"/>
                </a:solidFill>
              </a:rPr>
              <a:t>Risg</a:t>
            </a:r>
            <a:r>
              <a:rPr lang="en-GB" dirty="0" smtClean="0">
                <a:solidFill>
                  <a:schemeClr val="accent6"/>
                </a:solidFill>
              </a:rPr>
              <a:t/>
            </a:r>
            <a:br>
              <a:rPr lang="en-GB" dirty="0" smtClean="0">
                <a:solidFill>
                  <a:schemeClr val="accent6"/>
                </a:solidFill>
              </a:rPr>
            </a:br>
            <a:r>
              <a:rPr lang="en-GB" dirty="0" smtClean="0"/>
              <a:t>Risk Factors </a:t>
            </a:r>
            <a:endParaRPr lang="en-GB" dirty="0"/>
          </a:p>
        </p:txBody>
      </p:sp>
      <p:sp>
        <p:nvSpPr>
          <p:cNvPr id="9" name="Content Placeholder 8"/>
          <p:cNvSpPr>
            <a:spLocks noGrp="1"/>
          </p:cNvSpPr>
          <p:nvPr>
            <p:ph sz="half" idx="1"/>
          </p:nvPr>
        </p:nvSpPr>
        <p:spPr>
          <a:xfrm>
            <a:off x="838200" y="1825625"/>
            <a:ext cx="5181600" cy="4824558"/>
          </a:xfrm>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r>
              <a:rPr lang="en-GB" sz="3000" dirty="0" err="1"/>
              <a:t>Mae’r</a:t>
            </a:r>
            <a:r>
              <a:rPr lang="en-GB" sz="3000" dirty="0"/>
              <a:t> </a:t>
            </a:r>
            <a:r>
              <a:rPr lang="en-GB" sz="3000" dirty="0" err="1"/>
              <a:t>ffactorau</a:t>
            </a:r>
            <a:r>
              <a:rPr lang="en-GB" sz="3000" dirty="0"/>
              <a:t> </a:t>
            </a:r>
            <a:r>
              <a:rPr lang="en-GB" sz="3000" dirty="0" err="1"/>
              <a:t>yma</a:t>
            </a:r>
            <a:r>
              <a:rPr lang="en-GB" sz="3000" dirty="0"/>
              <a:t> </a:t>
            </a:r>
            <a:r>
              <a:rPr lang="en-GB" sz="3000" dirty="0" err="1"/>
              <a:t>yn</a:t>
            </a:r>
            <a:r>
              <a:rPr lang="en-GB" sz="3000" dirty="0"/>
              <a:t> </a:t>
            </a:r>
            <a:r>
              <a:rPr lang="en-GB" sz="3000" dirty="0" err="1"/>
              <a:t>gallu</a:t>
            </a:r>
            <a:r>
              <a:rPr lang="en-GB" sz="3000" dirty="0"/>
              <a:t> </a:t>
            </a:r>
            <a:r>
              <a:rPr lang="en-GB" sz="3000" dirty="0" err="1"/>
              <a:t>effeithio</a:t>
            </a:r>
            <a:r>
              <a:rPr lang="en-GB" sz="3000" dirty="0"/>
              <a:t> </a:t>
            </a:r>
            <a:r>
              <a:rPr lang="en-GB" sz="3000" dirty="0" err="1"/>
              <a:t>ar</a:t>
            </a:r>
            <a:r>
              <a:rPr lang="en-GB" sz="3000" dirty="0"/>
              <a:t> </a:t>
            </a:r>
            <a:r>
              <a:rPr lang="en-GB" sz="3000" dirty="0" err="1"/>
              <a:t>ansawdd</a:t>
            </a:r>
            <a:r>
              <a:rPr lang="en-GB" sz="3000" dirty="0"/>
              <a:t> </a:t>
            </a:r>
            <a:r>
              <a:rPr lang="en-GB" sz="3000" dirty="0" err="1"/>
              <a:t>datblygiad</a:t>
            </a:r>
            <a:r>
              <a:rPr lang="en-GB" sz="3000" dirty="0"/>
              <a:t> </a:t>
            </a:r>
            <a:r>
              <a:rPr lang="en-GB" sz="3000" dirty="0" err="1"/>
              <a:t>ymlyniad</a:t>
            </a:r>
            <a:r>
              <a:rPr lang="en-GB" sz="3000" dirty="0"/>
              <a:t> </a:t>
            </a:r>
            <a:r>
              <a:rPr lang="en-GB" sz="3000" dirty="0" err="1"/>
              <a:t>plentyn</a:t>
            </a:r>
            <a:r>
              <a:rPr lang="en-GB" sz="3000" dirty="0"/>
              <a:t> </a:t>
            </a:r>
            <a:r>
              <a:rPr lang="en-GB" sz="3000" dirty="0" err="1"/>
              <a:t>dros</a:t>
            </a:r>
            <a:r>
              <a:rPr lang="en-GB" sz="3000" dirty="0"/>
              <a:t> </a:t>
            </a:r>
            <a:r>
              <a:rPr lang="en-GB" sz="3000" dirty="0" err="1"/>
              <a:t>amser</a:t>
            </a:r>
            <a:r>
              <a:rPr lang="en-GB" sz="3000" dirty="0"/>
              <a:t>:</a:t>
            </a:r>
          </a:p>
          <a:p>
            <a:pPr lvl="1"/>
            <a:r>
              <a:rPr lang="en-GB" sz="2600" dirty="0" err="1"/>
              <a:t>Tlodi</a:t>
            </a:r>
            <a:endParaRPr lang="en-GB" sz="2600" dirty="0"/>
          </a:p>
          <a:p>
            <a:pPr lvl="1"/>
            <a:r>
              <a:rPr lang="en-GB" sz="2600" dirty="0" err="1"/>
              <a:t>Materion</a:t>
            </a:r>
            <a:r>
              <a:rPr lang="en-GB" sz="2600" dirty="0"/>
              <a:t> </a:t>
            </a:r>
            <a:r>
              <a:rPr lang="en-GB" sz="2600" dirty="0" err="1"/>
              <a:t>iechyd</a:t>
            </a:r>
            <a:r>
              <a:rPr lang="en-GB" sz="2600" dirty="0"/>
              <a:t> </a:t>
            </a:r>
            <a:r>
              <a:rPr lang="en-GB" sz="2600" dirty="0" err="1"/>
              <a:t>meddyliol</a:t>
            </a:r>
            <a:endParaRPr lang="en-GB" sz="2600" dirty="0"/>
          </a:p>
          <a:p>
            <a:pPr lvl="1"/>
            <a:r>
              <a:rPr lang="en-GB" sz="2600" dirty="0" err="1"/>
              <a:t>Esgeulustod</a:t>
            </a:r>
            <a:r>
              <a:rPr lang="en-GB" sz="2600" dirty="0"/>
              <a:t>, </a:t>
            </a:r>
            <a:r>
              <a:rPr lang="en-GB" sz="2600" dirty="0" err="1"/>
              <a:t>camdriniaeth</a:t>
            </a:r>
            <a:r>
              <a:rPr lang="en-GB" sz="2600" dirty="0"/>
              <a:t> </a:t>
            </a:r>
            <a:r>
              <a:rPr lang="en-GB" sz="2600" dirty="0" err="1"/>
              <a:t>neu</a:t>
            </a:r>
            <a:r>
              <a:rPr lang="en-GB" sz="2600" dirty="0"/>
              <a:t> </a:t>
            </a:r>
            <a:r>
              <a:rPr lang="en-GB" sz="2600" dirty="0" err="1"/>
              <a:t>drais</a:t>
            </a:r>
            <a:endParaRPr lang="en-GB" sz="2600" dirty="0"/>
          </a:p>
          <a:p>
            <a:pPr lvl="1"/>
            <a:r>
              <a:rPr lang="en-GB" sz="2600" dirty="0"/>
              <a:t>Alcohol </a:t>
            </a:r>
            <a:r>
              <a:rPr lang="en-GB" sz="2600" dirty="0" err="1"/>
              <a:t>neu</a:t>
            </a:r>
            <a:r>
              <a:rPr lang="en-GB" sz="2600" dirty="0"/>
              <a:t> </a:t>
            </a:r>
            <a:r>
              <a:rPr lang="en-GB" sz="2600" dirty="0" err="1"/>
              <a:t>gyffuriau</a:t>
            </a:r>
            <a:r>
              <a:rPr lang="en-GB" sz="2600" dirty="0"/>
              <a:t> </a:t>
            </a:r>
            <a:r>
              <a:rPr lang="en-GB" sz="2600" dirty="0" err="1"/>
              <a:t>yn</a:t>
            </a:r>
            <a:r>
              <a:rPr lang="en-GB" sz="2600" dirty="0"/>
              <a:t> </a:t>
            </a:r>
            <a:r>
              <a:rPr lang="en-GB" sz="2600" dirty="0" err="1"/>
              <a:t>ystod</a:t>
            </a:r>
            <a:r>
              <a:rPr lang="en-GB" sz="2600" dirty="0"/>
              <a:t> </a:t>
            </a:r>
            <a:r>
              <a:rPr lang="en-GB" sz="2600" dirty="0" err="1"/>
              <a:t>beichiogrwydd</a:t>
            </a:r>
            <a:endParaRPr lang="en-GB" sz="2600" dirty="0"/>
          </a:p>
          <a:p>
            <a:pPr lvl="1"/>
            <a:r>
              <a:rPr lang="en-GB" sz="2600" dirty="0" err="1"/>
              <a:t>Newid</a:t>
            </a:r>
            <a:r>
              <a:rPr lang="en-GB" sz="2600" dirty="0"/>
              <a:t> </a:t>
            </a:r>
            <a:r>
              <a:rPr lang="en-GB" sz="2600" dirty="0" err="1"/>
              <a:t>cartref</a:t>
            </a:r>
            <a:r>
              <a:rPr lang="en-GB" sz="2600" dirty="0"/>
              <a:t> </a:t>
            </a:r>
            <a:r>
              <a:rPr lang="en-GB" sz="2600" dirty="0" err="1"/>
              <a:t>neu</a:t>
            </a:r>
            <a:r>
              <a:rPr lang="en-GB" sz="2600" dirty="0"/>
              <a:t> </a:t>
            </a:r>
            <a:r>
              <a:rPr lang="en-GB" sz="2600" dirty="0" err="1"/>
              <a:t>ysgol</a:t>
            </a:r>
            <a:r>
              <a:rPr lang="en-GB" sz="2600" dirty="0"/>
              <a:t> </a:t>
            </a:r>
            <a:r>
              <a:rPr lang="en-GB" sz="2600" dirty="0" err="1"/>
              <a:t>yn</a:t>
            </a:r>
            <a:r>
              <a:rPr lang="en-GB" sz="2600" dirty="0"/>
              <a:t> </a:t>
            </a:r>
            <a:r>
              <a:rPr lang="en-GB" sz="2600" dirty="0" err="1"/>
              <a:t>aml</a:t>
            </a:r>
            <a:endParaRPr lang="en-GB" sz="2600" dirty="0"/>
          </a:p>
          <a:p>
            <a:pPr lvl="1"/>
            <a:r>
              <a:rPr lang="en-GB" sz="2600" dirty="0" err="1"/>
              <a:t>Geni’n</a:t>
            </a:r>
            <a:r>
              <a:rPr lang="en-GB" sz="2600" dirty="0"/>
              <a:t> </a:t>
            </a:r>
            <a:r>
              <a:rPr lang="en-GB" sz="2600" dirty="0" err="1"/>
              <a:t>gynnar</a:t>
            </a:r>
            <a:endParaRPr lang="en-GB" sz="2600" dirty="0"/>
          </a:p>
          <a:p>
            <a:pPr lvl="1"/>
            <a:r>
              <a:rPr lang="en-GB" sz="2600" dirty="0" err="1"/>
              <a:t>Wedi</a:t>
            </a:r>
            <a:r>
              <a:rPr lang="en-GB" sz="2600" dirty="0"/>
              <a:t> </a:t>
            </a:r>
            <a:r>
              <a:rPr lang="en-GB" sz="2600" dirty="0" err="1"/>
              <a:t>ei</a:t>
            </a:r>
            <a:r>
              <a:rPr lang="en-GB" sz="2600" dirty="0"/>
              <a:t> </a:t>
            </a:r>
            <a:r>
              <a:rPr lang="en-GB" sz="2600" dirty="0" err="1"/>
              <a:t>adael</a:t>
            </a:r>
            <a:r>
              <a:rPr lang="en-GB" sz="2600" dirty="0"/>
              <a:t> </a:t>
            </a:r>
          </a:p>
          <a:p>
            <a:pPr lvl="1"/>
            <a:r>
              <a:rPr lang="en-GB" sz="2600" dirty="0" err="1"/>
              <a:t>Profedigaeth</a:t>
            </a:r>
            <a:r>
              <a:rPr lang="en-GB" sz="2600" dirty="0"/>
              <a:t> </a:t>
            </a:r>
            <a:endParaRPr lang="en-GB" sz="2600" dirty="0" smtClean="0"/>
          </a:p>
          <a:p>
            <a:pPr marL="457200" lvl="1" indent="0" algn="r">
              <a:buNone/>
            </a:pPr>
            <a:r>
              <a:rPr lang="en-GB" sz="2600" dirty="0" smtClean="0"/>
              <a:t>NCTL, 2014</a:t>
            </a:r>
            <a:endParaRPr lang="en-GB" sz="2600" dirty="0"/>
          </a:p>
          <a:p>
            <a:endParaRPr lang="en-GB" dirty="0"/>
          </a:p>
        </p:txBody>
      </p:sp>
      <p:sp>
        <p:nvSpPr>
          <p:cNvPr id="10" name="Content Placeholder 9"/>
          <p:cNvSpPr>
            <a:spLocks noGrp="1"/>
          </p:cNvSpPr>
          <p:nvPr>
            <p:ph sz="half" idx="2"/>
          </p:nvPr>
        </p:nvSpPr>
        <p:spPr>
          <a:xfrm>
            <a:off x="6172200" y="1825625"/>
            <a:ext cx="5181600" cy="4824558"/>
          </a:xfrm>
        </p:spPr>
        <p:style>
          <a:lnRef idx="2">
            <a:schemeClr val="accent1"/>
          </a:lnRef>
          <a:fillRef idx="1">
            <a:schemeClr val="lt1"/>
          </a:fillRef>
          <a:effectRef idx="0">
            <a:schemeClr val="accent1"/>
          </a:effectRef>
          <a:fontRef idx="minor">
            <a:schemeClr val="dk1"/>
          </a:fontRef>
        </p:style>
        <p:txBody>
          <a:bodyPr>
            <a:noAutofit/>
          </a:bodyPr>
          <a:lstStyle/>
          <a:p>
            <a:r>
              <a:rPr lang="en-GB" sz="2200" dirty="0" smtClean="0"/>
              <a:t>These factors can affect the quality of attachment developed by a child over time:</a:t>
            </a:r>
          </a:p>
          <a:p>
            <a:pPr lvl="1"/>
            <a:r>
              <a:rPr lang="en-GB" sz="2200" dirty="0" smtClean="0"/>
              <a:t>Poverty</a:t>
            </a:r>
          </a:p>
          <a:p>
            <a:pPr lvl="1"/>
            <a:r>
              <a:rPr lang="en-GB" sz="2200" dirty="0" smtClean="0"/>
              <a:t>Parental mental health difficulties</a:t>
            </a:r>
          </a:p>
          <a:p>
            <a:pPr lvl="1"/>
            <a:r>
              <a:rPr lang="en-GB" sz="2200" dirty="0" smtClean="0"/>
              <a:t>Exposure to neglect, domestic violence or other forms of abuse</a:t>
            </a:r>
          </a:p>
          <a:p>
            <a:pPr lvl="1"/>
            <a:r>
              <a:rPr lang="en-GB" sz="2200" dirty="0" smtClean="0"/>
              <a:t>Alcohol/drug taking during pregnancy</a:t>
            </a:r>
          </a:p>
          <a:p>
            <a:pPr lvl="1"/>
            <a:r>
              <a:rPr lang="en-GB" sz="2200" dirty="0" smtClean="0"/>
              <a:t>Frequent changes to home and school placements</a:t>
            </a:r>
          </a:p>
          <a:p>
            <a:pPr lvl="1"/>
            <a:r>
              <a:rPr lang="en-GB" sz="2200" dirty="0" smtClean="0"/>
              <a:t>Prematurity</a:t>
            </a:r>
          </a:p>
          <a:p>
            <a:pPr lvl="1"/>
            <a:r>
              <a:rPr lang="en-GB" sz="2200" dirty="0" smtClean="0"/>
              <a:t>Abandonment</a:t>
            </a:r>
          </a:p>
          <a:p>
            <a:pPr lvl="1"/>
            <a:r>
              <a:rPr lang="en-GB" sz="2200" dirty="0" smtClean="0"/>
              <a:t>Family Bereavement </a:t>
            </a:r>
          </a:p>
          <a:p>
            <a:pPr marL="457200" lvl="1" indent="0" algn="r">
              <a:buNone/>
            </a:pPr>
            <a:r>
              <a:rPr lang="en-GB" sz="2200" dirty="0" smtClean="0"/>
              <a:t>NCTL, 2014 </a:t>
            </a:r>
            <a:endParaRPr lang="en-GB" sz="2200" dirty="0"/>
          </a:p>
        </p:txBody>
      </p:sp>
    </p:spTree>
    <p:extLst>
      <p:ext uri="{BB962C8B-B14F-4D97-AF65-F5344CB8AC3E}">
        <p14:creationId xmlns:p14="http://schemas.microsoft.com/office/powerpoint/2010/main" val="4202688432"/>
      </p:ext>
    </p:extLst>
  </p:cSld>
  <p:clrMapOvr>
    <a:masterClrMapping/>
  </p:clrMapOvr>
  <p:transition spd="slow">
    <p:push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6"/>
                </a:solidFill>
              </a:rPr>
              <a:t>Grwpiau</a:t>
            </a:r>
            <a:r>
              <a:rPr lang="en-GB" dirty="0">
                <a:solidFill>
                  <a:schemeClr val="accent6"/>
                </a:solidFill>
              </a:rPr>
              <a:t> </a:t>
            </a:r>
            <a:r>
              <a:rPr lang="en-GB" dirty="0" err="1">
                <a:solidFill>
                  <a:schemeClr val="accent6"/>
                </a:solidFill>
              </a:rPr>
              <a:t>Agored</a:t>
            </a:r>
            <a:r>
              <a:rPr lang="en-GB" dirty="0">
                <a:solidFill>
                  <a:schemeClr val="accent6"/>
                </a:solidFill>
              </a:rPr>
              <a:t> </a:t>
            </a:r>
            <a:r>
              <a:rPr lang="en-GB" dirty="0" err="1">
                <a:solidFill>
                  <a:schemeClr val="accent6"/>
                </a:solidFill>
              </a:rPr>
              <a:t>i</a:t>
            </a:r>
            <a:r>
              <a:rPr lang="en-GB" dirty="0">
                <a:solidFill>
                  <a:schemeClr val="accent6"/>
                </a:solidFill>
              </a:rPr>
              <a:t> </a:t>
            </a:r>
            <a:r>
              <a:rPr lang="en-GB" dirty="0" err="1">
                <a:solidFill>
                  <a:schemeClr val="accent6"/>
                </a:solidFill>
              </a:rPr>
              <a:t>Niwed</a:t>
            </a:r>
            <a:r>
              <a:rPr lang="en-GB" dirty="0" smtClean="0">
                <a:solidFill>
                  <a:schemeClr val="accent6"/>
                </a:solidFill>
              </a:rPr>
              <a:t/>
            </a:r>
            <a:br>
              <a:rPr lang="en-GB" dirty="0" smtClean="0">
                <a:solidFill>
                  <a:schemeClr val="accent6"/>
                </a:solidFill>
              </a:rPr>
            </a:br>
            <a:r>
              <a:rPr lang="en-GB" dirty="0" smtClean="0"/>
              <a:t>Vulnerable Groups</a:t>
            </a:r>
            <a:endParaRPr lang="en-GB" dirty="0"/>
          </a:p>
        </p:txBody>
      </p:sp>
      <p:sp>
        <p:nvSpPr>
          <p:cNvPr id="4" name="Content Placeholder 3"/>
          <p:cNvSpPr>
            <a:spLocks noGrp="1"/>
          </p:cNvSpPr>
          <p:nvPr>
            <p:ph sz="half" idx="2"/>
          </p:nvPr>
        </p:nvSpPr>
        <p:spPr>
          <a:xfrm>
            <a:off x="6172200" y="1825625"/>
            <a:ext cx="5181600" cy="4782992"/>
          </a:xfrm>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smtClean="0"/>
              <a:t>Vulnerable groups may include: </a:t>
            </a:r>
          </a:p>
          <a:p>
            <a:pPr lvl="1"/>
            <a:r>
              <a:rPr lang="en-GB" dirty="0" smtClean="0"/>
              <a:t>Children in areas of social and economic deprivation</a:t>
            </a:r>
          </a:p>
          <a:p>
            <a:pPr lvl="1"/>
            <a:r>
              <a:rPr lang="en-GB" dirty="0" smtClean="0"/>
              <a:t>Children in care</a:t>
            </a:r>
          </a:p>
          <a:p>
            <a:pPr lvl="1"/>
            <a:r>
              <a:rPr lang="en-GB" dirty="0" smtClean="0"/>
              <a:t>Adopted children with early experiences of trauma</a:t>
            </a:r>
          </a:p>
          <a:p>
            <a:pPr lvl="1"/>
            <a:r>
              <a:rPr lang="en-GB" dirty="0" smtClean="0"/>
              <a:t>Children with medical conditions or illness</a:t>
            </a:r>
          </a:p>
          <a:p>
            <a:pPr lvl="1"/>
            <a:r>
              <a:rPr lang="en-GB" dirty="0" smtClean="0"/>
              <a:t>Children who have moved homes frequently in early years e.g. forces families</a:t>
            </a:r>
          </a:p>
          <a:p>
            <a:pPr lvl="1"/>
            <a:r>
              <a:rPr lang="en-GB" dirty="0" smtClean="0"/>
              <a:t>Refugees and children traumatised by conflict or loss </a:t>
            </a:r>
          </a:p>
          <a:p>
            <a:pPr marL="457200" lvl="1" indent="0" algn="r">
              <a:buNone/>
            </a:pPr>
            <a:r>
              <a:rPr lang="en-GB" dirty="0" smtClean="0"/>
              <a:t>NCTL, 2014 </a:t>
            </a:r>
          </a:p>
        </p:txBody>
      </p:sp>
      <p:sp>
        <p:nvSpPr>
          <p:cNvPr id="6" name="Content Placeholder 5"/>
          <p:cNvSpPr>
            <a:spLocks noGrp="1"/>
          </p:cNvSpPr>
          <p:nvPr>
            <p:ph sz="half" idx="1"/>
          </p:nvPr>
        </p:nvSpPr>
        <p:spPr>
          <a:xfrm>
            <a:off x="838200" y="1825624"/>
            <a:ext cx="5181600" cy="4782993"/>
          </a:xfrm>
        </p:spPr>
        <p:style>
          <a:lnRef idx="2">
            <a:schemeClr val="accent6"/>
          </a:lnRef>
          <a:fillRef idx="1">
            <a:schemeClr val="lt1"/>
          </a:fillRef>
          <a:effectRef idx="0">
            <a:schemeClr val="accent6"/>
          </a:effectRef>
          <a:fontRef idx="minor">
            <a:schemeClr val="dk1"/>
          </a:fontRef>
        </p:style>
        <p:txBody>
          <a:bodyPr>
            <a:normAutofit lnSpcReduction="10000"/>
          </a:bodyPr>
          <a:lstStyle/>
          <a:p>
            <a:r>
              <a:rPr lang="en-GB" dirty="0" smtClean="0"/>
              <a:t>Mae </a:t>
            </a:r>
            <a:r>
              <a:rPr lang="en-GB" dirty="0" err="1"/>
              <a:t>grwpiau</a:t>
            </a:r>
            <a:r>
              <a:rPr lang="en-GB" dirty="0"/>
              <a:t> </a:t>
            </a:r>
            <a:r>
              <a:rPr lang="en-GB" dirty="0" err="1"/>
              <a:t>sy’n</a:t>
            </a:r>
            <a:r>
              <a:rPr lang="en-GB" dirty="0"/>
              <a:t> </a:t>
            </a:r>
            <a:r>
              <a:rPr lang="en-GB" dirty="0" err="1"/>
              <a:t>agored</a:t>
            </a:r>
            <a:r>
              <a:rPr lang="en-GB" dirty="0"/>
              <a:t> </a:t>
            </a:r>
            <a:r>
              <a:rPr lang="en-GB" dirty="0" err="1"/>
              <a:t>i</a:t>
            </a:r>
            <a:r>
              <a:rPr lang="en-GB" dirty="0"/>
              <a:t> </a:t>
            </a:r>
            <a:r>
              <a:rPr lang="en-GB" dirty="0" err="1"/>
              <a:t>niwed</a:t>
            </a:r>
            <a:r>
              <a:rPr lang="en-GB" dirty="0"/>
              <a:t> </a:t>
            </a:r>
            <a:r>
              <a:rPr lang="en-GB" dirty="0" err="1"/>
              <a:t>yn</a:t>
            </a:r>
            <a:r>
              <a:rPr lang="en-GB" dirty="0"/>
              <a:t> </a:t>
            </a:r>
            <a:r>
              <a:rPr lang="en-GB" dirty="0" err="1"/>
              <a:t>cynnwys</a:t>
            </a:r>
            <a:r>
              <a:rPr lang="en-GB" dirty="0"/>
              <a:t>:</a:t>
            </a:r>
          </a:p>
          <a:p>
            <a:pPr lvl="1"/>
            <a:r>
              <a:rPr lang="en-GB" dirty="0"/>
              <a:t>Plant o </a:t>
            </a:r>
            <a:r>
              <a:rPr lang="en-GB" dirty="0" err="1"/>
              <a:t>ardaloedd</a:t>
            </a:r>
            <a:r>
              <a:rPr lang="en-GB" dirty="0"/>
              <a:t> </a:t>
            </a:r>
            <a:r>
              <a:rPr lang="en-GB" dirty="0" err="1"/>
              <a:t>incwm</a:t>
            </a:r>
            <a:r>
              <a:rPr lang="en-GB" dirty="0"/>
              <a:t> </a:t>
            </a:r>
            <a:r>
              <a:rPr lang="en-GB" dirty="0" err="1"/>
              <a:t>isel</a:t>
            </a:r>
            <a:endParaRPr lang="en-GB" dirty="0"/>
          </a:p>
          <a:p>
            <a:pPr lvl="1"/>
            <a:r>
              <a:rPr lang="en-GB" dirty="0"/>
              <a:t>Plant </a:t>
            </a:r>
            <a:r>
              <a:rPr lang="en-GB" dirty="0" err="1"/>
              <a:t>mewn</a:t>
            </a:r>
            <a:r>
              <a:rPr lang="en-GB" dirty="0"/>
              <a:t> </a:t>
            </a:r>
            <a:r>
              <a:rPr lang="en-GB" dirty="0" err="1"/>
              <a:t>gofal</a:t>
            </a:r>
            <a:endParaRPr lang="en-GB" dirty="0"/>
          </a:p>
          <a:p>
            <a:pPr lvl="1"/>
            <a:r>
              <a:rPr lang="en-GB" dirty="0"/>
              <a:t>Plant </a:t>
            </a:r>
            <a:r>
              <a:rPr lang="en-GB" dirty="0" err="1"/>
              <a:t>sydd</a:t>
            </a:r>
            <a:r>
              <a:rPr lang="en-GB" dirty="0"/>
              <a:t> </a:t>
            </a:r>
            <a:r>
              <a:rPr lang="en-GB" dirty="0" err="1"/>
              <a:t>wedi’u</a:t>
            </a:r>
            <a:r>
              <a:rPr lang="en-GB" dirty="0"/>
              <a:t> </a:t>
            </a:r>
            <a:r>
              <a:rPr lang="en-GB" dirty="0" err="1"/>
              <a:t>mabwysiadu</a:t>
            </a:r>
            <a:r>
              <a:rPr lang="en-GB" dirty="0"/>
              <a:t> ac </a:t>
            </a:r>
            <a:r>
              <a:rPr lang="en-GB" dirty="0" err="1"/>
              <a:t>wedi</a:t>
            </a:r>
            <a:r>
              <a:rPr lang="en-GB" dirty="0"/>
              <a:t> </a:t>
            </a:r>
            <a:r>
              <a:rPr lang="en-GB" dirty="0" err="1"/>
              <a:t>profi</a:t>
            </a:r>
            <a:r>
              <a:rPr lang="en-GB" dirty="0"/>
              <a:t> </a:t>
            </a:r>
            <a:r>
              <a:rPr lang="en-GB" dirty="0" err="1"/>
              <a:t>trawma</a:t>
            </a:r>
            <a:endParaRPr lang="en-GB" dirty="0"/>
          </a:p>
          <a:p>
            <a:pPr lvl="1"/>
            <a:r>
              <a:rPr lang="en-GB" dirty="0"/>
              <a:t>Plant </a:t>
            </a:r>
            <a:r>
              <a:rPr lang="en-GB" dirty="0" err="1"/>
              <a:t>gyda</a:t>
            </a:r>
            <a:r>
              <a:rPr lang="en-GB" dirty="0"/>
              <a:t> </a:t>
            </a:r>
            <a:r>
              <a:rPr lang="en-GB" dirty="0" err="1"/>
              <a:t>chyflwr</a:t>
            </a:r>
            <a:r>
              <a:rPr lang="en-GB" dirty="0"/>
              <a:t> </a:t>
            </a:r>
            <a:r>
              <a:rPr lang="en-GB" dirty="0" err="1"/>
              <a:t>meddygol</a:t>
            </a:r>
            <a:r>
              <a:rPr lang="en-GB" dirty="0"/>
              <a:t> </a:t>
            </a:r>
            <a:r>
              <a:rPr lang="en-GB" dirty="0" err="1"/>
              <a:t>neu</a:t>
            </a:r>
            <a:r>
              <a:rPr lang="en-GB" dirty="0"/>
              <a:t> </a:t>
            </a:r>
            <a:r>
              <a:rPr lang="en-GB" dirty="0" err="1"/>
              <a:t>salwch</a:t>
            </a:r>
            <a:endParaRPr lang="en-GB" dirty="0"/>
          </a:p>
          <a:p>
            <a:pPr lvl="1"/>
            <a:r>
              <a:rPr lang="en-GB" dirty="0"/>
              <a:t>Plant </a:t>
            </a:r>
            <a:r>
              <a:rPr lang="en-GB" dirty="0" err="1"/>
              <a:t>sydd</a:t>
            </a:r>
            <a:r>
              <a:rPr lang="en-GB" dirty="0"/>
              <a:t> </a:t>
            </a:r>
            <a:r>
              <a:rPr lang="en-GB" dirty="0" err="1"/>
              <a:t>wedi</a:t>
            </a:r>
            <a:r>
              <a:rPr lang="en-GB" dirty="0"/>
              <a:t> </a:t>
            </a:r>
            <a:r>
              <a:rPr lang="en-GB" dirty="0" err="1"/>
              <a:t>symud</a:t>
            </a:r>
            <a:r>
              <a:rPr lang="en-GB" dirty="0"/>
              <a:t> </a:t>
            </a:r>
            <a:r>
              <a:rPr lang="en-GB" dirty="0" err="1"/>
              <a:t>yn</a:t>
            </a:r>
            <a:r>
              <a:rPr lang="en-GB" dirty="0"/>
              <a:t> </a:t>
            </a:r>
            <a:r>
              <a:rPr lang="en-GB" dirty="0" err="1"/>
              <a:t>aml</a:t>
            </a:r>
            <a:r>
              <a:rPr lang="en-GB" dirty="0"/>
              <a:t> </a:t>
            </a:r>
            <a:r>
              <a:rPr lang="en-GB" dirty="0" err="1"/>
              <a:t>yn</a:t>
            </a:r>
            <a:r>
              <a:rPr lang="en-GB" dirty="0"/>
              <a:t> </a:t>
            </a:r>
            <a:r>
              <a:rPr lang="en-GB" dirty="0" err="1"/>
              <a:t>ystod</a:t>
            </a:r>
            <a:r>
              <a:rPr lang="en-GB" dirty="0"/>
              <a:t> y </a:t>
            </a:r>
            <a:r>
              <a:rPr lang="en-GB" dirty="0" err="1"/>
              <a:t>blynyddoedd</a:t>
            </a:r>
            <a:r>
              <a:rPr lang="en-GB" dirty="0"/>
              <a:t> </a:t>
            </a:r>
            <a:r>
              <a:rPr lang="en-GB" dirty="0" err="1"/>
              <a:t>cynnar</a:t>
            </a:r>
            <a:endParaRPr lang="en-GB" dirty="0"/>
          </a:p>
          <a:p>
            <a:pPr lvl="1"/>
            <a:r>
              <a:rPr lang="en-GB" dirty="0" err="1"/>
              <a:t>Ffoaduriaid</a:t>
            </a:r>
            <a:r>
              <a:rPr lang="en-GB" dirty="0"/>
              <a:t> a </a:t>
            </a:r>
            <a:r>
              <a:rPr lang="en-GB" dirty="0" err="1"/>
              <a:t>phlant</a:t>
            </a:r>
            <a:r>
              <a:rPr lang="en-GB" dirty="0"/>
              <a:t> </a:t>
            </a:r>
            <a:r>
              <a:rPr lang="en-GB" dirty="0" err="1"/>
              <a:t>sydd</a:t>
            </a:r>
            <a:r>
              <a:rPr lang="en-GB" dirty="0"/>
              <a:t> </a:t>
            </a:r>
            <a:r>
              <a:rPr lang="en-GB" dirty="0" err="1"/>
              <a:t>wedi</a:t>
            </a:r>
            <a:r>
              <a:rPr lang="en-GB" dirty="0"/>
              <a:t> </a:t>
            </a:r>
            <a:r>
              <a:rPr lang="en-GB" dirty="0" err="1"/>
              <a:t>dioddef</a:t>
            </a:r>
            <a:r>
              <a:rPr lang="en-GB" dirty="0"/>
              <a:t> </a:t>
            </a:r>
            <a:r>
              <a:rPr lang="en-GB" dirty="0" err="1"/>
              <a:t>rhyfel</a:t>
            </a:r>
            <a:r>
              <a:rPr lang="en-GB" dirty="0"/>
              <a:t> a </a:t>
            </a:r>
            <a:r>
              <a:rPr lang="en-GB" dirty="0" err="1"/>
              <a:t>cholled</a:t>
            </a:r>
            <a:r>
              <a:rPr lang="en-GB" dirty="0"/>
              <a:t> </a:t>
            </a:r>
            <a:endParaRPr lang="en-GB" dirty="0" smtClean="0"/>
          </a:p>
          <a:p>
            <a:pPr marL="457200" lvl="1" indent="0" algn="r">
              <a:buNone/>
            </a:pPr>
            <a:r>
              <a:rPr lang="en-GB" dirty="0" smtClean="0"/>
              <a:t>NCTL, 2014 </a:t>
            </a:r>
            <a:endParaRPr lang="en-GB" dirty="0"/>
          </a:p>
          <a:p>
            <a:endParaRPr lang="en-GB" dirty="0"/>
          </a:p>
        </p:txBody>
      </p:sp>
    </p:spTree>
    <p:extLst>
      <p:ext uri="{BB962C8B-B14F-4D97-AF65-F5344CB8AC3E}">
        <p14:creationId xmlns:p14="http://schemas.microsoft.com/office/powerpoint/2010/main" val="4074467906"/>
      </p:ext>
    </p:extLst>
  </p:cSld>
  <p:clrMapOvr>
    <a:masterClrMapping/>
  </p:clrMapOvr>
  <p:transition spd="slow">
    <p:push dir="u"/>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6"/>
                </a:solidFill>
              </a:rPr>
              <a:t>Ymlyniad</a:t>
            </a:r>
            <a:r>
              <a:rPr lang="en-GB" dirty="0" smtClean="0">
                <a:solidFill>
                  <a:schemeClr val="accent6"/>
                </a:solidFill>
              </a:rPr>
              <a:t> a </a:t>
            </a:r>
            <a:r>
              <a:rPr lang="en-GB" dirty="0" err="1" smtClean="0">
                <a:solidFill>
                  <a:schemeClr val="accent6"/>
                </a:solidFill>
              </a:rPr>
              <a:t>Dysgu</a:t>
            </a:r>
            <a:r>
              <a:rPr lang="en-GB" dirty="0" smtClean="0">
                <a:solidFill>
                  <a:schemeClr val="accent6"/>
                </a:solidFill>
              </a:rPr>
              <a:t> </a:t>
            </a:r>
            <a:r>
              <a:rPr lang="en-GB" dirty="0" smtClean="0"/>
              <a:t/>
            </a:r>
            <a:br>
              <a:rPr lang="en-GB" dirty="0" smtClean="0"/>
            </a:br>
            <a:r>
              <a:rPr lang="en-GB" dirty="0" smtClean="0"/>
              <a:t>Attachment and Learning </a:t>
            </a:r>
            <a:endParaRPr lang="en-GB" dirty="0"/>
          </a:p>
        </p:txBody>
      </p:sp>
      <p:pic>
        <p:nvPicPr>
          <p:cNvPr id="10" name="Picture 9"/>
          <p:cNvPicPr>
            <a:picLocks noChangeAspect="1"/>
          </p:cNvPicPr>
          <p:nvPr/>
        </p:nvPicPr>
        <p:blipFill>
          <a:blip r:embed="rId3"/>
          <a:stretch>
            <a:fillRect/>
          </a:stretch>
        </p:blipFill>
        <p:spPr>
          <a:xfrm>
            <a:off x="2266129" y="2045575"/>
            <a:ext cx="7040452" cy="3929555"/>
          </a:xfrm>
          <a:prstGeom prst="rect">
            <a:avLst/>
          </a:prstGeom>
        </p:spPr>
      </p:pic>
      <p:sp>
        <p:nvSpPr>
          <p:cNvPr id="11" name="TextBox 10"/>
          <p:cNvSpPr txBox="1"/>
          <p:nvPr/>
        </p:nvSpPr>
        <p:spPr>
          <a:xfrm>
            <a:off x="5360276" y="1814742"/>
            <a:ext cx="1182414" cy="461665"/>
          </a:xfrm>
          <a:prstGeom prst="rect">
            <a:avLst/>
          </a:prstGeom>
          <a:noFill/>
        </p:spPr>
        <p:txBody>
          <a:bodyPr wrap="square" rtlCol="0">
            <a:spAutoFit/>
          </a:bodyPr>
          <a:lstStyle/>
          <a:p>
            <a:r>
              <a:rPr lang="en-GB" sz="2400" b="1" dirty="0" err="1" smtClean="0">
                <a:solidFill>
                  <a:schemeClr val="accent5"/>
                </a:solidFill>
              </a:rPr>
              <a:t>Disgybl</a:t>
            </a:r>
            <a:r>
              <a:rPr lang="en-GB" sz="2400" b="1" dirty="0" smtClean="0"/>
              <a:t> </a:t>
            </a:r>
            <a:endParaRPr lang="en-GB" sz="2400" b="1" dirty="0"/>
          </a:p>
        </p:txBody>
      </p:sp>
      <p:sp>
        <p:nvSpPr>
          <p:cNvPr id="12" name="TextBox 11"/>
          <p:cNvSpPr txBox="1"/>
          <p:nvPr/>
        </p:nvSpPr>
        <p:spPr>
          <a:xfrm>
            <a:off x="8508124" y="4836466"/>
            <a:ext cx="1182414" cy="461665"/>
          </a:xfrm>
          <a:prstGeom prst="rect">
            <a:avLst/>
          </a:prstGeom>
          <a:noFill/>
        </p:spPr>
        <p:txBody>
          <a:bodyPr wrap="square" rtlCol="0">
            <a:spAutoFit/>
          </a:bodyPr>
          <a:lstStyle/>
          <a:p>
            <a:r>
              <a:rPr lang="en-GB" sz="2400" b="1" dirty="0" err="1" smtClean="0">
                <a:solidFill>
                  <a:schemeClr val="accent5"/>
                </a:solidFill>
              </a:rPr>
              <a:t>Tasg</a:t>
            </a:r>
            <a:r>
              <a:rPr lang="en-GB" sz="2400" b="1" dirty="0" smtClean="0"/>
              <a:t>  </a:t>
            </a:r>
            <a:endParaRPr lang="en-GB" sz="2400" b="1" dirty="0"/>
          </a:p>
        </p:txBody>
      </p:sp>
      <p:sp>
        <p:nvSpPr>
          <p:cNvPr id="13" name="TextBox 12"/>
          <p:cNvSpPr txBox="1"/>
          <p:nvPr/>
        </p:nvSpPr>
        <p:spPr>
          <a:xfrm>
            <a:off x="2118655" y="4817153"/>
            <a:ext cx="1182414" cy="461665"/>
          </a:xfrm>
          <a:prstGeom prst="rect">
            <a:avLst/>
          </a:prstGeom>
          <a:noFill/>
        </p:spPr>
        <p:txBody>
          <a:bodyPr wrap="square" rtlCol="0">
            <a:spAutoFit/>
          </a:bodyPr>
          <a:lstStyle/>
          <a:p>
            <a:r>
              <a:rPr lang="en-GB" sz="2400" b="1" dirty="0" err="1" smtClean="0">
                <a:solidFill>
                  <a:schemeClr val="accent5"/>
                </a:solidFill>
              </a:rPr>
              <a:t>Athro</a:t>
            </a:r>
            <a:r>
              <a:rPr lang="en-GB" sz="2400" b="1" dirty="0" smtClean="0">
                <a:solidFill>
                  <a:schemeClr val="accent5"/>
                </a:solidFill>
              </a:rPr>
              <a:t>  </a:t>
            </a:r>
            <a:endParaRPr lang="en-GB" sz="2400" b="1" dirty="0">
              <a:solidFill>
                <a:schemeClr val="accent5"/>
              </a:solidFill>
            </a:endParaRPr>
          </a:p>
        </p:txBody>
      </p:sp>
      <p:sp>
        <p:nvSpPr>
          <p:cNvPr id="14" name="TextBox 13"/>
          <p:cNvSpPr txBox="1"/>
          <p:nvPr/>
        </p:nvSpPr>
        <p:spPr>
          <a:xfrm>
            <a:off x="8508124" y="5914518"/>
            <a:ext cx="3673365" cy="830997"/>
          </a:xfrm>
          <a:prstGeom prst="rect">
            <a:avLst/>
          </a:prstGeom>
          <a:noFill/>
        </p:spPr>
        <p:txBody>
          <a:bodyPr wrap="square" rtlCol="0">
            <a:spAutoFit/>
          </a:bodyPr>
          <a:lstStyle/>
          <a:p>
            <a:r>
              <a:rPr lang="en-GB" sz="2400" i="1" dirty="0" smtClean="0"/>
              <a:t>The Learning Triangle</a:t>
            </a:r>
          </a:p>
          <a:p>
            <a:r>
              <a:rPr lang="en-GB" sz="2400" dirty="0" smtClean="0"/>
              <a:t>Geddes, 2006</a:t>
            </a:r>
            <a:endParaRPr lang="en-GB" sz="2400" dirty="0"/>
          </a:p>
        </p:txBody>
      </p:sp>
    </p:spTree>
    <p:extLst>
      <p:ext uri="{BB962C8B-B14F-4D97-AF65-F5344CB8AC3E}">
        <p14:creationId xmlns:p14="http://schemas.microsoft.com/office/powerpoint/2010/main" val="2171690305"/>
      </p:ext>
    </p:extLst>
  </p:cSld>
  <p:clrMapOvr>
    <a:masterClrMapping/>
  </p:clrMapOvr>
  <p:transition spd="slow">
    <p:push dir="u"/>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err="1" smtClean="0">
                <a:solidFill>
                  <a:schemeClr val="accent6"/>
                </a:solidFill>
              </a:rPr>
              <a:t>Ymlyniad</a:t>
            </a:r>
            <a:r>
              <a:rPr lang="en-GB" dirty="0" smtClean="0">
                <a:solidFill>
                  <a:schemeClr val="accent6"/>
                </a:solidFill>
              </a:rPr>
              <a:t> </a:t>
            </a:r>
            <a:r>
              <a:rPr lang="en-GB" dirty="0" err="1" smtClean="0">
                <a:solidFill>
                  <a:schemeClr val="accent6"/>
                </a:solidFill>
              </a:rPr>
              <a:t>Ansicr</a:t>
            </a:r>
            <a:r>
              <a:rPr lang="en-GB" dirty="0" smtClean="0">
                <a:solidFill>
                  <a:schemeClr val="accent6"/>
                </a:solidFill>
              </a:rPr>
              <a:t> </a:t>
            </a:r>
            <a:r>
              <a:rPr lang="en-GB" dirty="0" err="1" smtClean="0">
                <a:solidFill>
                  <a:schemeClr val="accent6"/>
                </a:solidFill>
              </a:rPr>
              <a:t>yn</a:t>
            </a:r>
            <a:r>
              <a:rPr lang="en-GB" dirty="0" smtClean="0">
                <a:solidFill>
                  <a:schemeClr val="accent6"/>
                </a:solidFill>
              </a:rPr>
              <a:t> y </a:t>
            </a:r>
            <a:r>
              <a:rPr lang="en-GB" dirty="0" err="1" smtClean="0">
                <a:solidFill>
                  <a:schemeClr val="accent6"/>
                </a:solidFill>
              </a:rPr>
              <a:t>Dosbarth</a:t>
            </a:r>
            <a:r>
              <a:rPr lang="en-GB" dirty="0" smtClean="0">
                <a:solidFill>
                  <a:schemeClr val="accent6"/>
                </a:solidFill>
              </a:rPr>
              <a:t> </a:t>
            </a:r>
            <a:br>
              <a:rPr lang="en-GB" dirty="0" smtClean="0">
                <a:solidFill>
                  <a:schemeClr val="accent6"/>
                </a:solidFill>
              </a:rPr>
            </a:br>
            <a:r>
              <a:rPr lang="en-GB" dirty="0" smtClean="0"/>
              <a:t>Insecure Attachment in the Classroom </a:t>
            </a:r>
            <a:endParaRPr lang="en-GB" dirty="0"/>
          </a:p>
        </p:txBody>
      </p:sp>
      <p:sp>
        <p:nvSpPr>
          <p:cNvPr id="5" name="Content Placeholder 4"/>
          <p:cNvSpPr>
            <a:spLocks noGrp="1"/>
          </p:cNvSpPr>
          <p:nvPr>
            <p:ph sz="half" idx="1"/>
          </p:nvPr>
        </p:nvSpPr>
        <p:spPr>
          <a:xfrm>
            <a:off x="838200" y="1825624"/>
            <a:ext cx="5181600" cy="4762211"/>
          </a:xfrm>
        </p:spPr>
        <p:style>
          <a:lnRef idx="2">
            <a:schemeClr val="accent6"/>
          </a:lnRef>
          <a:fillRef idx="1">
            <a:schemeClr val="lt1"/>
          </a:fillRef>
          <a:effectRef idx="0">
            <a:schemeClr val="accent6"/>
          </a:effectRef>
          <a:fontRef idx="minor">
            <a:schemeClr val="dk1"/>
          </a:fontRef>
        </p:style>
        <p:txBody>
          <a:bodyPr>
            <a:normAutofit/>
          </a:bodyPr>
          <a:lstStyle/>
          <a:p>
            <a:r>
              <a:rPr lang="en-GB" dirty="0"/>
              <a:t>Mae Geddes (2006) </a:t>
            </a:r>
            <a:r>
              <a:rPr lang="en-GB" dirty="0" err="1"/>
              <a:t>yn</a:t>
            </a:r>
            <a:r>
              <a:rPr lang="en-GB" dirty="0"/>
              <a:t> </a:t>
            </a:r>
            <a:r>
              <a:rPr lang="en-GB" dirty="0" err="1"/>
              <a:t>dadlau</a:t>
            </a:r>
            <a:r>
              <a:rPr lang="en-GB" dirty="0"/>
              <a:t> bod </a:t>
            </a:r>
            <a:r>
              <a:rPr lang="en-GB" dirty="0" err="1"/>
              <a:t>patrymau</a:t>
            </a:r>
            <a:r>
              <a:rPr lang="en-GB" dirty="0"/>
              <a:t> </a:t>
            </a:r>
            <a:r>
              <a:rPr lang="en-GB" dirty="0" err="1"/>
              <a:t>ymlyniad</a:t>
            </a:r>
            <a:r>
              <a:rPr lang="en-GB" dirty="0"/>
              <a:t> </a:t>
            </a:r>
            <a:r>
              <a:rPr lang="en-GB" dirty="0" err="1"/>
              <a:t>plentyn</a:t>
            </a:r>
            <a:r>
              <a:rPr lang="en-GB" dirty="0"/>
              <a:t> </a:t>
            </a:r>
            <a:r>
              <a:rPr lang="en-GB" dirty="0" err="1"/>
              <a:t>yn</a:t>
            </a:r>
            <a:r>
              <a:rPr lang="en-GB" dirty="0"/>
              <a:t> </a:t>
            </a:r>
            <a:r>
              <a:rPr lang="en-GB" dirty="0" err="1"/>
              <a:t>effeithio</a:t>
            </a:r>
            <a:r>
              <a:rPr lang="en-GB" dirty="0"/>
              <a:t> </a:t>
            </a:r>
            <a:r>
              <a:rPr lang="en-GB" dirty="0" err="1"/>
              <a:t>ei</a:t>
            </a:r>
            <a:r>
              <a:rPr lang="en-GB" dirty="0"/>
              <a:t> </a:t>
            </a:r>
            <a:r>
              <a:rPr lang="en-GB" dirty="0" err="1"/>
              <a:t>ymddygiad</a:t>
            </a:r>
            <a:r>
              <a:rPr lang="en-GB" dirty="0"/>
              <a:t> </a:t>
            </a:r>
            <a:r>
              <a:rPr lang="en-GB" dirty="0" err="1"/>
              <a:t>yn</a:t>
            </a:r>
            <a:r>
              <a:rPr lang="en-GB" dirty="0"/>
              <a:t> </a:t>
            </a:r>
            <a:r>
              <a:rPr lang="en-GB" dirty="0" err="1"/>
              <a:t>ysgol</a:t>
            </a:r>
            <a:r>
              <a:rPr lang="en-GB" dirty="0"/>
              <a:t>. </a:t>
            </a:r>
          </a:p>
          <a:p>
            <a:r>
              <a:rPr lang="en-GB" dirty="0" err="1"/>
              <a:t>Wedi’i</a:t>
            </a:r>
            <a:r>
              <a:rPr lang="en-GB" dirty="0"/>
              <a:t> </a:t>
            </a:r>
            <a:r>
              <a:rPr lang="en-GB" dirty="0" err="1"/>
              <a:t>seilio</a:t>
            </a:r>
            <a:r>
              <a:rPr lang="en-GB" dirty="0"/>
              <a:t> </a:t>
            </a:r>
            <a:r>
              <a:rPr lang="en-GB" dirty="0" err="1"/>
              <a:t>ar</a:t>
            </a:r>
            <a:r>
              <a:rPr lang="en-GB" dirty="0"/>
              <a:t> </a:t>
            </a:r>
            <a:r>
              <a:rPr lang="en-GB" dirty="0" err="1"/>
              <a:t>ymchwil</a:t>
            </a:r>
            <a:r>
              <a:rPr lang="en-GB" dirty="0"/>
              <a:t> ‘Strange Situation’ (Ainsworth, 1978) y </a:t>
            </a:r>
            <a:r>
              <a:rPr lang="en-GB" dirty="0" err="1"/>
              <a:t>pedwar</a:t>
            </a:r>
            <a:r>
              <a:rPr lang="en-GB" dirty="0"/>
              <a:t> </a:t>
            </a:r>
            <a:r>
              <a:rPr lang="en-GB" dirty="0" err="1"/>
              <a:t>patrymau</a:t>
            </a:r>
            <a:r>
              <a:rPr lang="en-GB" dirty="0"/>
              <a:t> </a:t>
            </a:r>
            <a:r>
              <a:rPr lang="en-GB" dirty="0" err="1"/>
              <a:t>yma</a:t>
            </a:r>
            <a:r>
              <a:rPr lang="en-GB" dirty="0"/>
              <a:t> </a:t>
            </a:r>
            <a:r>
              <a:rPr lang="en-GB" dirty="0" err="1"/>
              <a:t>yw</a:t>
            </a:r>
            <a:r>
              <a:rPr lang="en-GB" dirty="0"/>
              <a:t>: </a:t>
            </a:r>
          </a:p>
          <a:p>
            <a:pPr lvl="1"/>
            <a:r>
              <a:rPr lang="en-GB" dirty="0"/>
              <a:t>Insecure Avoidant Behaviour</a:t>
            </a:r>
          </a:p>
          <a:p>
            <a:pPr lvl="1"/>
            <a:r>
              <a:rPr lang="en-GB" dirty="0" smtClean="0"/>
              <a:t>Insecure </a:t>
            </a:r>
            <a:r>
              <a:rPr lang="en-GB" dirty="0"/>
              <a:t>Ambivalent Behaviour</a:t>
            </a:r>
          </a:p>
          <a:p>
            <a:pPr lvl="1"/>
            <a:r>
              <a:rPr lang="en-GB" dirty="0"/>
              <a:t>Insecure Disorganised Behaviour</a:t>
            </a:r>
          </a:p>
          <a:p>
            <a:endParaRPr lang="en-GB" dirty="0"/>
          </a:p>
          <a:p>
            <a:endParaRPr lang="en-GB" dirty="0"/>
          </a:p>
        </p:txBody>
      </p:sp>
      <p:sp>
        <p:nvSpPr>
          <p:cNvPr id="6" name="Content Placeholder 5"/>
          <p:cNvSpPr>
            <a:spLocks noGrp="1"/>
          </p:cNvSpPr>
          <p:nvPr>
            <p:ph sz="half" idx="2"/>
          </p:nvPr>
        </p:nvSpPr>
        <p:spPr>
          <a:xfrm>
            <a:off x="6172200" y="1825625"/>
            <a:ext cx="5181600" cy="4762210"/>
          </a:xfrm>
        </p:spPr>
        <p:style>
          <a:lnRef idx="2">
            <a:schemeClr val="accent5"/>
          </a:lnRef>
          <a:fillRef idx="1">
            <a:schemeClr val="lt1"/>
          </a:fillRef>
          <a:effectRef idx="0">
            <a:schemeClr val="accent5"/>
          </a:effectRef>
          <a:fontRef idx="minor">
            <a:schemeClr val="dk1"/>
          </a:fontRef>
        </p:style>
        <p:txBody>
          <a:bodyPr>
            <a:normAutofit/>
          </a:bodyPr>
          <a:lstStyle/>
          <a:p>
            <a:r>
              <a:rPr lang="en-GB" dirty="0" smtClean="0"/>
              <a:t>Geddes (2006) argues that attachment patterns can have an affect on behaviour in the classroom in the classroom. </a:t>
            </a:r>
          </a:p>
          <a:p>
            <a:r>
              <a:rPr lang="en-GB" dirty="0" smtClean="0"/>
              <a:t>Based on research from the ‘Strange Situation’ procedure (Ainsworth, 1978) these patterns are:</a:t>
            </a:r>
          </a:p>
          <a:p>
            <a:pPr lvl="1"/>
            <a:r>
              <a:rPr lang="en-GB" dirty="0" smtClean="0"/>
              <a:t>Insecure Avoidant Behaviour</a:t>
            </a:r>
          </a:p>
          <a:p>
            <a:pPr lvl="1"/>
            <a:r>
              <a:rPr lang="en-GB" dirty="0" smtClean="0"/>
              <a:t>Insecure Ambivalent Behaviour</a:t>
            </a:r>
          </a:p>
          <a:p>
            <a:pPr lvl="1"/>
            <a:r>
              <a:rPr lang="en-GB" dirty="0" smtClean="0"/>
              <a:t>Insecure Disorganised Behaviour</a:t>
            </a:r>
            <a:endParaRPr lang="en-GB" dirty="0"/>
          </a:p>
        </p:txBody>
      </p:sp>
    </p:spTree>
    <p:extLst>
      <p:ext uri="{BB962C8B-B14F-4D97-AF65-F5344CB8AC3E}">
        <p14:creationId xmlns:p14="http://schemas.microsoft.com/office/powerpoint/2010/main" val="1542745305"/>
      </p:ext>
    </p:extLst>
  </p:cSld>
  <p:clrMapOvr>
    <a:masterClrMapping/>
  </p:clrMapOvr>
  <p:transition spd="slow">
    <p:push dir="u"/>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Insecure Avoidant </a:t>
            </a:r>
            <a:endParaRPr lang="en-GB" dirty="0"/>
          </a:p>
        </p:txBody>
      </p:sp>
      <p:sp>
        <p:nvSpPr>
          <p:cNvPr id="4" name="Content Placeholder 3"/>
          <p:cNvSpPr>
            <a:spLocks noGrp="1"/>
          </p:cNvSpPr>
          <p:nvPr>
            <p:ph sz="half" idx="1"/>
          </p:nvPr>
        </p:nvSpPr>
        <p:spPr>
          <a:xfrm>
            <a:off x="838200" y="1690688"/>
            <a:ext cx="5181600" cy="2981325"/>
          </a:xfrm>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r>
              <a:rPr lang="en-GB" dirty="0" err="1"/>
              <a:t>Mae’r</a:t>
            </a:r>
            <a:r>
              <a:rPr lang="en-GB" dirty="0"/>
              <a:t> </a:t>
            </a:r>
            <a:r>
              <a:rPr lang="en-GB" dirty="0" err="1"/>
              <a:t>disgybl</a:t>
            </a:r>
            <a:r>
              <a:rPr lang="en-GB" dirty="0"/>
              <a:t> </a:t>
            </a:r>
            <a:r>
              <a:rPr lang="en-GB" dirty="0" err="1"/>
              <a:t>methu</a:t>
            </a:r>
            <a:r>
              <a:rPr lang="en-GB" dirty="0"/>
              <a:t> </a:t>
            </a:r>
            <a:r>
              <a:rPr lang="en-GB" dirty="0" err="1"/>
              <a:t>ymddiried</a:t>
            </a:r>
            <a:r>
              <a:rPr lang="en-GB" dirty="0"/>
              <a:t> </a:t>
            </a:r>
            <a:r>
              <a:rPr lang="en-GB" dirty="0" err="1"/>
              <a:t>yn</a:t>
            </a:r>
            <a:r>
              <a:rPr lang="en-GB" dirty="0"/>
              <a:t> </a:t>
            </a:r>
            <a:r>
              <a:rPr lang="en-GB" dirty="0" err="1"/>
              <a:t>yr</a:t>
            </a:r>
            <a:r>
              <a:rPr lang="en-GB" dirty="0"/>
              <a:t> </a:t>
            </a:r>
            <a:r>
              <a:rPr lang="en-GB" dirty="0" err="1"/>
              <a:t>athro</a:t>
            </a:r>
            <a:r>
              <a:rPr lang="en-GB" dirty="0"/>
              <a:t>;</a:t>
            </a:r>
          </a:p>
          <a:p>
            <a:r>
              <a:rPr lang="en-GB" dirty="0" err="1"/>
              <a:t>Mae’n</a:t>
            </a:r>
            <a:r>
              <a:rPr lang="en-GB" dirty="0"/>
              <a:t> </a:t>
            </a:r>
            <a:r>
              <a:rPr lang="en-GB" dirty="0" err="1"/>
              <a:t>canolbwyntio</a:t>
            </a:r>
            <a:r>
              <a:rPr lang="en-GB" dirty="0"/>
              <a:t> </a:t>
            </a:r>
            <a:r>
              <a:rPr lang="en-GB" dirty="0" err="1"/>
              <a:t>ar</a:t>
            </a:r>
            <a:r>
              <a:rPr lang="en-GB" dirty="0"/>
              <a:t> ‘</a:t>
            </a:r>
            <a:r>
              <a:rPr lang="en-GB" dirty="0" err="1"/>
              <a:t>beth</a:t>
            </a:r>
            <a:r>
              <a:rPr lang="en-GB" dirty="0"/>
              <a:t> </a:t>
            </a:r>
            <a:r>
              <a:rPr lang="en-GB" dirty="0" err="1"/>
              <a:t>i</a:t>
            </a:r>
            <a:r>
              <a:rPr lang="en-GB" dirty="0"/>
              <a:t> </a:t>
            </a:r>
            <a:r>
              <a:rPr lang="en-GB" dirty="0" err="1"/>
              <a:t>wneud</a:t>
            </a:r>
            <a:r>
              <a:rPr lang="en-GB" dirty="0"/>
              <a:t>’ </a:t>
            </a:r>
            <a:r>
              <a:rPr lang="en-GB" dirty="0" err="1"/>
              <a:t>yn</a:t>
            </a:r>
            <a:r>
              <a:rPr lang="en-GB" dirty="0"/>
              <a:t> </a:t>
            </a:r>
            <a:r>
              <a:rPr lang="en-GB" dirty="0" err="1"/>
              <a:t>hytrach</a:t>
            </a:r>
            <a:r>
              <a:rPr lang="en-GB" dirty="0"/>
              <a:t> </a:t>
            </a:r>
            <a:r>
              <a:rPr lang="en-GB" dirty="0" err="1"/>
              <a:t>na</a:t>
            </a:r>
            <a:r>
              <a:rPr lang="en-GB" dirty="0"/>
              <a:t> ‘</a:t>
            </a:r>
            <a:r>
              <a:rPr lang="en-GB" dirty="0" err="1"/>
              <a:t>pwy</a:t>
            </a:r>
            <a:r>
              <a:rPr lang="en-GB" dirty="0"/>
              <a:t> all </a:t>
            </a:r>
            <a:r>
              <a:rPr lang="en-GB" dirty="0" err="1"/>
              <a:t>helpu</a:t>
            </a:r>
            <a:r>
              <a:rPr lang="en-GB" dirty="0"/>
              <a:t>?’;</a:t>
            </a:r>
          </a:p>
          <a:p>
            <a:r>
              <a:rPr lang="en-GB" dirty="0"/>
              <a:t>Mae </a:t>
            </a:r>
            <a:r>
              <a:rPr lang="en-GB" dirty="0" err="1"/>
              <a:t>ymddygiad</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arwain</a:t>
            </a:r>
            <a:r>
              <a:rPr lang="en-GB" dirty="0"/>
              <a:t> </a:t>
            </a:r>
            <a:r>
              <a:rPr lang="en-GB" dirty="0" err="1"/>
              <a:t>gyda’r</a:t>
            </a:r>
            <a:r>
              <a:rPr lang="en-GB" dirty="0"/>
              <a:t> </a:t>
            </a:r>
            <a:r>
              <a:rPr lang="en-GB" dirty="0" err="1"/>
              <a:t>angen</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annibynnol</a:t>
            </a:r>
            <a:r>
              <a:rPr lang="en-GB" dirty="0"/>
              <a:t> ac </a:t>
            </a:r>
            <a:r>
              <a:rPr lang="en-GB" dirty="0" err="1"/>
              <a:t>yn</a:t>
            </a:r>
            <a:r>
              <a:rPr lang="en-GB" dirty="0"/>
              <a:t> </a:t>
            </a:r>
            <a:r>
              <a:rPr lang="en-GB" dirty="0" err="1"/>
              <a:t>gallu</a:t>
            </a:r>
            <a:r>
              <a:rPr lang="en-GB" dirty="0"/>
              <a:t> </a:t>
            </a:r>
            <a:r>
              <a:rPr lang="en-GB" dirty="0" err="1"/>
              <a:t>cyfyngu</a:t>
            </a:r>
            <a:r>
              <a:rPr lang="en-GB" dirty="0"/>
              <a:t> </a:t>
            </a:r>
            <a:r>
              <a:rPr lang="en-GB" dirty="0" err="1"/>
              <a:t>creadigrwydd</a:t>
            </a:r>
            <a:r>
              <a:rPr lang="en-GB" dirty="0"/>
              <a:t>. </a:t>
            </a:r>
            <a:endParaRPr lang="en-GB" dirty="0" smtClean="0"/>
          </a:p>
          <a:p>
            <a:pPr marL="0" indent="0" algn="r">
              <a:buNone/>
            </a:pPr>
            <a:r>
              <a:rPr lang="en-GB" dirty="0" smtClean="0"/>
              <a:t>(Geddes, 2006)</a:t>
            </a:r>
            <a:endParaRPr lang="en-GB" dirty="0"/>
          </a:p>
          <a:p>
            <a:endParaRPr lang="en-GB" dirty="0"/>
          </a:p>
        </p:txBody>
      </p:sp>
      <p:sp>
        <p:nvSpPr>
          <p:cNvPr id="5" name="Content Placeholder 4"/>
          <p:cNvSpPr>
            <a:spLocks noGrp="1"/>
          </p:cNvSpPr>
          <p:nvPr>
            <p:ph sz="half" idx="2"/>
          </p:nvPr>
        </p:nvSpPr>
        <p:spPr>
          <a:xfrm>
            <a:off x="6613635" y="3509416"/>
            <a:ext cx="5181600" cy="3045920"/>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smtClean="0"/>
              <a:t>Pupil may find it difficult to trust the teacher; </a:t>
            </a:r>
          </a:p>
          <a:p>
            <a:r>
              <a:rPr lang="en-GB" dirty="0" smtClean="0"/>
              <a:t>Focuses on ‘what to do’ (and can become frustrated with this) instead of ‘who to ask for help’;</a:t>
            </a:r>
          </a:p>
          <a:p>
            <a:r>
              <a:rPr lang="en-GB" dirty="0" smtClean="0"/>
              <a:t>Behaviour is led by self-reliance which can inhibit creativity. </a:t>
            </a:r>
          </a:p>
          <a:p>
            <a:pPr marL="0" indent="0" algn="r">
              <a:buNone/>
            </a:pPr>
            <a:r>
              <a:rPr lang="en-GB" sz="2000" dirty="0" smtClean="0"/>
              <a:t> (Geddes, 2006)</a:t>
            </a:r>
            <a:endParaRPr lang="en-GB" sz="2000" dirty="0"/>
          </a:p>
        </p:txBody>
      </p:sp>
      <p:pic>
        <p:nvPicPr>
          <p:cNvPr id="6" name="Picture 5"/>
          <p:cNvPicPr>
            <a:picLocks noChangeAspect="1"/>
          </p:cNvPicPr>
          <p:nvPr/>
        </p:nvPicPr>
        <p:blipFill>
          <a:blip r:embed="rId3"/>
          <a:stretch>
            <a:fillRect/>
          </a:stretch>
        </p:blipFill>
        <p:spPr>
          <a:xfrm>
            <a:off x="7084301" y="1690688"/>
            <a:ext cx="4240267" cy="1504950"/>
          </a:xfrm>
          <a:prstGeom prst="rect">
            <a:avLst/>
          </a:prstGeom>
        </p:spPr>
      </p:pic>
      <p:pic>
        <p:nvPicPr>
          <p:cNvPr id="7" name="Picture 6"/>
          <p:cNvPicPr>
            <a:picLocks noChangeAspect="1"/>
          </p:cNvPicPr>
          <p:nvPr/>
        </p:nvPicPr>
        <p:blipFill>
          <a:blip r:embed="rId3"/>
          <a:stretch>
            <a:fillRect/>
          </a:stretch>
        </p:blipFill>
        <p:spPr>
          <a:xfrm>
            <a:off x="1106065" y="5002503"/>
            <a:ext cx="4240267" cy="1504950"/>
          </a:xfrm>
          <a:prstGeom prst="rect">
            <a:avLst/>
          </a:prstGeom>
        </p:spPr>
      </p:pic>
    </p:spTree>
    <p:extLst>
      <p:ext uri="{BB962C8B-B14F-4D97-AF65-F5344CB8AC3E}">
        <p14:creationId xmlns:p14="http://schemas.microsoft.com/office/powerpoint/2010/main" val="3877555622"/>
      </p:ext>
    </p:extLst>
  </p:cSld>
  <p:clrMapOvr>
    <a:masterClrMapping/>
  </p:clrMapOvr>
  <p:transition spd="slow">
    <p:push dir="u"/>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Insecure Ambivalent </a:t>
            </a:r>
            <a:endParaRPr lang="en-GB" dirty="0"/>
          </a:p>
        </p:txBody>
      </p:sp>
      <p:sp>
        <p:nvSpPr>
          <p:cNvPr id="3" name="Content Placeholder 2"/>
          <p:cNvSpPr>
            <a:spLocks noGrp="1"/>
          </p:cNvSpPr>
          <p:nvPr>
            <p:ph sz="half" idx="1"/>
          </p:nvPr>
        </p:nvSpPr>
        <p:spPr>
          <a:xfrm>
            <a:off x="838200" y="1825625"/>
            <a:ext cx="5181600" cy="4685534"/>
          </a:xfrm>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r>
              <a:rPr lang="en-GB" dirty="0" err="1" smtClean="0"/>
              <a:t>Yn</a:t>
            </a:r>
            <a:r>
              <a:rPr lang="en-GB" dirty="0" smtClean="0"/>
              <a:t> </a:t>
            </a:r>
            <a:r>
              <a:rPr lang="en-GB" dirty="0" err="1"/>
              <a:t>cael</a:t>
            </a:r>
            <a:r>
              <a:rPr lang="en-GB" dirty="0"/>
              <a:t> </a:t>
            </a:r>
            <a:r>
              <a:rPr lang="en-GB" dirty="0" err="1"/>
              <a:t>ei</a:t>
            </a:r>
            <a:r>
              <a:rPr lang="en-GB" dirty="0"/>
              <a:t> </a:t>
            </a:r>
            <a:r>
              <a:rPr lang="en-GB" dirty="0" err="1"/>
              <a:t>arwain</a:t>
            </a:r>
            <a:r>
              <a:rPr lang="en-GB" dirty="0"/>
              <a:t> </a:t>
            </a:r>
            <a:r>
              <a:rPr lang="en-GB" dirty="0" err="1"/>
              <a:t>gan</a:t>
            </a:r>
            <a:r>
              <a:rPr lang="en-GB" dirty="0"/>
              <a:t> </a:t>
            </a:r>
            <a:r>
              <a:rPr lang="en-GB" dirty="0" err="1"/>
              <a:t>bryder</a:t>
            </a:r>
            <a:r>
              <a:rPr lang="en-GB" dirty="0"/>
              <a:t> o </a:t>
            </a:r>
            <a:r>
              <a:rPr lang="en-GB" dirty="0" err="1"/>
              <a:t>fod</a:t>
            </a:r>
            <a:r>
              <a:rPr lang="en-GB" dirty="0"/>
              <a:t> </a:t>
            </a:r>
            <a:r>
              <a:rPr lang="en-GB" dirty="0" err="1"/>
              <a:t>ar</a:t>
            </a:r>
            <a:r>
              <a:rPr lang="en-GB" dirty="0"/>
              <a:t> </a:t>
            </a:r>
            <a:r>
              <a:rPr lang="en-GB" dirty="0" err="1"/>
              <a:t>wahân</a:t>
            </a:r>
            <a:r>
              <a:rPr lang="en-GB" dirty="0"/>
              <a:t>;</a:t>
            </a:r>
          </a:p>
          <a:p>
            <a:r>
              <a:rPr lang="en-GB" dirty="0" err="1"/>
              <a:t>Ffocws</a:t>
            </a:r>
            <a:r>
              <a:rPr lang="en-GB" dirty="0"/>
              <a:t> </a:t>
            </a:r>
            <a:r>
              <a:rPr lang="en-GB" dirty="0" err="1"/>
              <a:t>ar</a:t>
            </a:r>
            <a:r>
              <a:rPr lang="en-GB" dirty="0"/>
              <a:t> </a:t>
            </a:r>
            <a:r>
              <a:rPr lang="en-GB" dirty="0" err="1"/>
              <a:t>ddenu</a:t>
            </a:r>
            <a:r>
              <a:rPr lang="en-GB" dirty="0"/>
              <a:t> </a:t>
            </a:r>
            <a:r>
              <a:rPr lang="en-GB" dirty="0" err="1"/>
              <a:t>sylw'r</a:t>
            </a:r>
            <a:r>
              <a:rPr lang="en-GB" dirty="0"/>
              <a:t> </a:t>
            </a:r>
            <a:r>
              <a:rPr lang="en-GB" dirty="0" err="1"/>
              <a:t>athro</a:t>
            </a:r>
            <a:r>
              <a:rPr lang="en-GB" dirty="0"/>
              <a:t> </a:t>
            </a:r>
            <a:r>
              <a:rPr lang="en-GB" dirty="0" err="1"/>
              <a:t>yn</a:t>
            </a:r>
            <a:r>
              <a:rPr lang="en-GB" dirty="0"/>
              <a:t> </a:t>
            </a:r>
            <a:r>
              <a:rPr lang="en-GB" dirty="0" err="1"/>
              <a:t>hytrach</a:t>
            </a:r>
            <a:r>
              <a:rPr lang="en-GB" dirty="0"/>
              <a:t> </a:t>
            </a:r>
            <a:r>
              <a:rPr lang="en-GB" dirty="0" err="1"/>
              <a:t>na’r</a:t>
            </a:r>
            <a:r>
              <a:rPr lang="en-GB" dirty="0"/>
              <a:t> </a:t>
            </a:r>
            <a:r>
              <a:rPr lang="en-GB" dirty="0" err="1"/>
              <a:t>dasg</a:t>
            </a:r>
            <a:r>
              <a:rPr lang="en-GB" dirty="0"/>
              <a:t>;</a:t>
            </a:r>
          </a:p>
          <a:p>
            <a:r>
              <a:rPr lang="en-GB" dirty="0"/>
              <a:t>Mae </a:t>
            </a:r>
            <a:r>
              <a:rPr lang="en-GB" dirty="0" err="1"/>
              <a:t>tasgau</a:t>
            </a:r>
            <a:r>
              <a:rPr lang="en-GB" dirty="0"/>
              <a:t> </a:t>
            </a:r>
            <a:r>
              <a:rPr lang="en-GB" dirty="0" err="1"/>
              <a:t>yn</a:t>
            </a:r>
            <a:r>
              <a:rPr lang="en-GB" dirty="0"/>
              <a:t> </a:t>
            </a:r>
            <a:r>
              <a:rPr lang="en-GB" dirty="0" err="1"/>
              <a:t>fygythiad</a:t>
            </a:r>
            <a:r>
              <a:rPr lang="en-GB" dirty="0"/>
              <a:t> ac </a:t>
            </a:r>
            <a:r>
              <a:rPr lang="en-GB" dirty="0" err="1"/>
              <a:t>yn</a:t>
            </a:r>
            <a:r>
              <a:rPr lang="en-GB" dirty="0"/>
              <a:t> </a:t>
            </a:r>
            <a:r>
              <a:rPr lang="en-GB" dirty="0" err="1"/>
              <a:t>tarfu</a:t>
            </a:r>
            <a:r>
              <a:rPr lang="en-GB" dirty="0"/>
              <a:t>;</a:t>
            </a:r>
          </a:p>
          <a:p>
            <a:r>
              <a:rPr lang="en-GB" dirty="0"/>
              <a:t>Mae </a:t>
            </a:r>
            <a:r>
              <a:rPr lang="en-GB" dirty="0" err="1"/>
              <a:t>athrawon</a:t>
            </a:r>
            <a:r>
              <a:rPr lang="en-GB" dirty="0"/>
              <a:t> </a:t>
            </a:r>
            <a:r>
              <a:rPr lang="en-GB" dirty="0" err="1"/>
              <a:t>yn</a:t>
            </a:r>
            <a:r>
              <a:rPr lang="en-GB" dirty="0"/>
              <a:t> </a:t>
            </a:r>
            <a:r>
              <a:rPr lang="en-GB" dirty="0" err="1"/>
              <a:t>canolbwyntio</a:t>
            </a:r>
            <a:r>
              <a:rPr lang="en-GB" dirty="0"/>
              <a:t> </a:t>
            </a:r>
            <a:r>
              <a:rPr lang="en-GB" dirty="0" err="1"/>
              <a:t>ar</a:t>
            </a:r>
            <a:r>
              <a:rPr lang="en-GB" dirty="0"/>
              <a:t> </a:t>
            </a:r>
            <a:r>
              <a:rPr lang="en-GB" dirty="0" err="1"/>
              <a:t>yr</a:t>
            </a:r>
            <a:r>
              <a:rPr lang="en-GB" dirty="0"/>
              <a:t> </a:t>
            </a:r>
            <a:r>
              <a:rPr lang="en-GB" dirty="0" err="1"/>
              <a:t>ymddygiad</a:t>
            </a:r>
            <a:r>
              <a:rPr lang="en-GB" dirty="0"/>
              <a:t> </a:t>
            </a:r>
            <a:r>
              <a:rPr lang="en-GB" dirty="0" err="1"/>
              <a:t>sylwgar</a:t>
            </a:r>
            <a:r>
              <a:rPr lang="en-GB" dirty="0"/>
              <a:t> </a:t>
            </a:r>
            <a:r>
              <a:rPr lang="en-GB" dirty="0" err="1"/>
              <a:t>trwy</a:t>
            </a:r>
            <a:r>
              <a:rPr lang="en-GB" dirty="0"/>
              <a:t> </a:t>
            </a:r>
            <a:r>
              <a:rPr lang="en-GB" dirty="0" err="1"/>
              <a:t>roi</a:t>
            </a:r>
            <a:r>
              <a:rPr lang="en-GB" dirty="0"/>
              <a:t> </a:t>
            </a:r>
            <a:r>
              <a:rPr lang="en-GB" dirty="0" err="1"/>
              <a:t>cefnogaeth</a:t>
            </a:r>
            <a:r>
              <a:rPr lang="en-GB" dirty="0"/>
              <a:t> un-</a:t>
            </a:r>
            <a:r>
              <a:rPr lang="en-GB" dirty="0" err="1"/>
              <a:t>i</a:t>
            </a:r>
            <a:r>
              <a:rPr lang="en-GB" dirty="0"/>
              <a:t>-un;</a:t>
            </a:r>
          </a:p>
          <a:p>
            <a:r>
              <a:rPr lang="en-GB" dirty="0"/>
              <a:t>Mae </a:t>
            </a:r>
            <a:r>
              <a:rPr lang="en-GB" dirty="0" err="1"/>
              <a:t>hwn</a:t>
            </a:r>
            <a:r>
              <a:rPr lang="en-GB" dirty="0"/>
              <a:t> </a:t>
            </a:r>
            <a:r>
              <a:rPr lang="en-GB" dirty="0" err="1"/>
              <a:t>yn</a:t>
            </a:r>
            <a:r>
              <a:rPr lang="en-GB" dirty="0"/>
              <a:t> </a:t>
            </a:r>
            <a:r>
              <a:rPr lang="en-GB" dirty="0" err="1"/>
              <a:t>creu</a:t>
            </a:r>
            <a:r>
              <a:rPr lang="en-GB" dirty="0"/>
              <a:t> </a:t>
            </a:r>
            <a:r>
              <a:rPr lang="en-GB" dirty="0" err="1"/>
              <a:t>cylchdro</a:t>
            </a:r>
            <a:r>
              <a:rPr lang="en-GB" dirty="0"/>
              <a:t> o </a:t>
            </a:r>
            <a:r>
              <a:rPr lang="en-GB" dirty="0" err="1"/>
              <a:t>bryder</a:t>
            </a:r>
            <a:r>
              <a:rPr lang="en-GB" dirty="0"/>
              <a:t> a </a:t>
            </a:r>
            <a:r>
              <a:rPr lang="en-GB" dirty="0" err="1"/>
              <a:t>dibyniaeth</a:t>
            </a:r>
            <a:r>
              <a:rPr lang="en-GB" dirty="0"/>
              <a:t> </a:t>
            </a:r>
            <a:r>
              <a:rPr lang="en-GB" dirty="0" err="1"/>
              <a:t>yn</a:t>
            </a:r>
            <a:r>
              <a:rPr lang="en-GB" dirty="0"/>
              <a:t> </a:t>
            </a:r>
            <a:r>
              <a:rPr lang="en-GB" dirty="0" err="1"/>
              <a:t>hytrach</a:t>
            </a:r>
            <a:r>
              <a:rPr lang="en-GB" dirty="0"/>
              <a:t> </a:t>
            </a:r>
            <a:r>
              <a:rPr lang="en-GB" dirty="0" err="1"/>
              <a:t>na</a:t>
            </a:r>
            <a:r>
              <a:rPr lang="en-GB" dirty="0"/>
              <a:t> </a:t>
            </a:r>
            <a:r>
              <a:rPr lang="en-GB" dirty="0" err="1"/>
              <a:t>hybu</a:t>
            </a:r>
            <a:r>
              <a:rPr lang="en-GB" dirty="0"/>
              <a:t> </a:t>
            </a:r>
            <a:r>
              <a:rPr lang="en-GB" dirty="0" err="1"/>
              <a:t>annibyniaeth</a:t>
            </a:r>
            <a:r>
              <a:rPr lang="en-GB" dirty="0"/>
              <a:t>. </a:t>
            </a:r>
          </a:p>
          <a:p>
            <a:pPr marL="0" indent="0" algn="r">
              <a:buNone/>
            </a:pPr>
            <a:r>
              <a:rPr lang="en-GB" dirty="0" smtClean="0"/>
              <a:t>(Geddes, 2006) </a:t>
            </a:r>
            <a:endParaRPr lang="en-GB" dirty="0"/>
          </a:p>
          <a:p>
            <a:endParaRPr lang="en-GB" dirty="0"/>
          </a:p>
        </p:txBody>
      </p:sp>
      <p:sp>
        <p:nvSpPr>
          <p:cNvPr id="4" name="Content Placeholder 3"/>
          <p:cNvSpPr>
            <a:spLocks noGrp="1"/>
          </p:cNvSpPr>
          <p:nvPr>
            <p:ph sz="half" idx="2"/>
          </p:nvPr>
        </p:nvSpPr>
        <p:spPr>
          <a:xfrm>
            <a:off x="6172200" y="1825625"/>
            <a:ext cx="5181600" cy="4685534"/>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smtClean="0"/>
              <a:t>Led by separation anxiety; </a:t>
            </a:r>
          </a:p>
          <a:p>
            <a:r>
              <a:rPr lang="en-GB" dirty="0" smtClean="0"/>
              <a:t>May focus and be pre-occupied with gaining the attention of the teacher, rather than focussing on the task;</a:t>
            </a:r>
          </a:p>
          <a:p>
            <a:r>
              <a:rPr lang="en-GB" dirty="0" smtClean="0"/>
              <a:t>Tasks are seen as intrusive and threatening;</a:t>
            </a:r>
          </a:p>
          <a:p>
            <a:r>
              <a:rPr lang="en-GB" dirty="0" smtClean="0"/>
              <a:t>Teachers often focus on attention-seeking behaviour or provide one-to-one support;</a:t>
            </a:r>
          </a:p>
          <a:p>
            <a:r>
              <a:rPr lang="en-GB" dirty="0" smtClean="0"/>
              <a:t>This can lead to an inadvertent reinforcement of anxiety rather than encourage independence. </a:t>
            </a:r>
          </a:p>
          <a:p>
            <a:pPr marL="0" indent="0" algn="r">
              <a:buNone/>
            </a:pPr>
            <a:r>
              <a:rPr lang="en-GB" sz="2400" dirty="0" smtClean="0"/>
              <a:t>(Geddes, 2006)</a:t>
            </a:r>
            <a:endParaRPr lang="en-GB" sz="2400" dirty="0"/>
          </a:p>
        </p:txBody>
      </p:sp>
    </p:spTree>
    <p:extLst>
      <p:ext uri="{BB962C8B-B14F-4D97-AF65-F5344CB8AC3E}">
        <p14:creationId xmlns:p14="http://schemas.microsoft.com/office/powerpoint/2010/main" val="3501093732"/>
      </p:ext>
    </p:extLst>
  </p:cSld>
  <p:clrMapOvr>
    <a:masterClrMapping/>
  </p:clrMapOvr>
  <p:transition spd="slow">
    <p:push dir="u"/>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Insecure Disorganised </a:t>
            </a:r>
            <a:endParaRPr lang="en-GB" dirty="0"/>
          </a:p>
        </p:txBody>
      </p:sp>
      <p:sp>
        <p:nvSpPr>
          <p:cNvPr id="3" name="Content Placeholder 2"/>
          <p:cNvSpPr>
            <a:spLocks noGrp="1"/>
          </p:cNvSpPr>
          <p:nvPr>
            <p:ph sz="half" idx="1"/>
          </p:nvPr>
        </p:nvSpPr>
        <p:spPr>
          <a:xfrm>
            <a:off x="838200" y="1825625"/>
            <a:ext cx="5181600" cy="4669768"/>
          </a:xfrm>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r>
              <a:rPr lang="en-GB" sz="3000" dirty="0" err="1"/>
              <a:t>Mae’r</a:t>
            </a:r>
            <a:r>
              <a:rPr lang="en-GB" sz="3000" dirty="0"/>
              <a:t> </a:t>
            </a:r>
            <a:r>
              <a:rPr lang="en-GB" sz="3000" dirty="0" err="1"/>
              <a:t>dysgwr</a:t>
            </a:r>
            <a:r>
              <a:rPr lang="en-GB" sz="3000" dirty="0"/>
              <a:t> </a:t>
            </a:r>
            <a:r>
              <a:rPr lang="en-GB" sz="3000" dirty="0" err="1"/>
              <a:t>yn</a:t>
            </a:r>
            <a:r>
              <a:rPr lang="en-GB" sz="3000" dirty="0"/>
              <a:t> </a:t>
            </a:r>
            <a:r>
              <a:rPr lang="en-GB" sz="3000" dirty="0" err="1"/>
              <a:t>teimlo</a:t>
            </a:r>
            <a:r>
              <a:rPr lang="en-GB" sz="3000" dirty="0"/>
              <a:t> </a:t>
            </a:r>
            <a:r>
              <a:rPr lang="en-GB" sz="3000" dirty="0" err="1"/>
              <a:t>bygythiad</a:t>
            </a:r>
            <a:r>
              <a:rPr lang="en-GB" sz="3000" dirty="0"/>
              <a:t> </a:t>
            </a:r>
            <a:r>
              <a:rPr lang="en-GB" sz="3000" dirty="0" err="1"/>
              <a:t>gan</a:t>
            </a:r>
            <a:r>
              <a:rPr lang="en-GB" sz="3000" dirty="0"/>
              <a:t> </a:t>
            </a:r>
            <a:r>
              <a:rPr lang="en-GB" sz="3000" dirty="0" err="1"/>
              <a:t>dasgau</a:t>
            </a:r>
            <a:r>
              <a:rPr lang="en-GB" sz="3000" dirty="0"/>
              <a:t> o </a:t>
            </a:r>
            <a:r>
              <a:rPr lang="en-GB" sz="3000" dirty="0" err="1"/>
              <a:t>ganlyniad</a:t>
            </a:r>
            <a:r>
              <a:rPr lang="en-GB" sz="3000" dirty="0"/>
              <a:t> </a:t>
            </a:r>
            <a:r>
              <a:rPr lang="en-GB" sz="3000" dirty="0" err="1"/>
              <a:t>i</a:t>
            </a:r>
            <a:r>
              <a:rPr lang="en-GB" sz="3000" dirty="0"/>
              <a:t> </a:t>
            </a:r>
            <a:r>
              <a:rPr lang="en-GB" sz="3000" dirty="0" err="1"/>
              <a:t>hunanhyder</a:t>
            </a:r>
            <a:r>
              <a:rPr lang="en-GB" sz="3000" dirty="0"/>
              <a:t> </a:t>
            </a:r>
            <a:r>
              <a:rPr lang="en-GB" sz="3000" dirty="0" err="1"/>
              <a:t>isel</a:t>
            </a:r>
            <a:r>
              <a:rPr lang="en-GB" sz="3000" dirty="0"/>
              <a:t>;</a:t>
            </a:r>
          </a:p>
          <a:p>
            <a:r>
              <a:rPr lang="en-GB" sz="3000" dirty="0" err="1"/>
              <a:t>Anodd</a:t>
            </a:r>
            <a:r>
              <a:rPr lang="en-GB" sz="3000" dirty="0"/>
              <a:t> </a:t>
            </a:r>
            <a:r>
              <a:rPr lang="en-GB" sz="3000" dirty="0" err="1"/>
              <a:t>i</a:t>
            </a:r>
            <a:r>
              <a:rPr lang="en-GB" sz="3000" dirty="0"/>
              <a:t> </a:t>
            </a:r>
            <a:r>
              <a:rPr lang="en-GB" sz="3000" dirty="0" err="1"/>
              <a:t>ymddiried</a:t>
            </a:r>
            <a:r>
              <a:rPr lang="en-GB" sz="3000" dirty="0"/>
              <a:t> </a:t>
            </a:r>
            <a:r>
              <a:rPr lang="en-GB" sz="3000" dirty="0" err="1"/>
              <a:t>yn</a:t>
            </a:r>
            <a:r>
              <a:rPr lang="en-GB" sz="3000" dirty="0"/>
              <a:t> </a:t>
            </a:r>
            <a:r>
              <a:rPr lang="en-GB" sz="3000" dirty="0" err="1"/>
              <a:t>athrawon</a:t>
            </a:r>
            <a:r>
              <a:rPr lang="en-GB" sz="3000" dirty="0"/>
              <a:t> a </a:t>
            </a:r>
            <a:r>
              <a:rPr lang="en-GB" sz="3000" dirty="0" err="1"/>
              <a:t>gofyn</a:t>
            </a:r>
            <a:r>
              <a:rPr lang="en-GB" sz="3000" dirty="0"/>
              <a:t> am </a:t>
            </a:r>
            <a:r>
              <a:rPr lang="en-GB" sz="3000" dirty="0" err="1"/>
              <a:t>gymorth</a:t>
            </a:r>
            <a:r>
              <a:rPr lang="en-GB" sz="3000" dirty="0"/>
              <a:t>;</a:t>
            </a:r>
          </a:p>
          <a:p>
            <a:r>
              <a:rPr lang="en-GB" sz="3000" dirty="0" err="1"/>
              <a:t>Methu</a:t>
            </a:r>
            <a:r>
              <a:rPr lang="en-GB" sz="3000" dirty="0"/>
              <a:t> </a:t>
            </a:r>
            <a:r>
              <a:rPr lang="en-GB" sz="3000" dirty="0" err="1"/>
              <a:t>ymdopi</a:t>
            </a:r>
            <a:r>
              <a:rPr lang="en-GB" sz="3000" dirty="0"/>
              <a:t> </a:t>
            </a:r>
            <a:r>
              <a:rPr lang="en-GB" sz="3000" dirty="0" err="1"/>
              <a:t>gyda</a:t>
            </a:r>
            <a:r>
              <a:rPr lang="en-GB" sz="3000" dirty="0"/>
              <a:t> </a:t>
            </a:r>
            <a:r>
              <a:rPr lang="en-GB" sz="3000" dirty="0" err="1"/>
              <a:t>ddim</a:t>
            </a:r>
            <a:r>
              <a:rPr lang="en-GB" sz="3000" dirty="0"/>
              <a:t> </a:t>
            </a:r>
            <a:r>
              <a:rPr lang="en-GB" sz="3000" dirty="0" err="1"/>
              <a:t>gwybod</a:t>
            </a:r>
            <a:r>
              <a:rPr lang="en-GB" sz="3000" dirty="0"/>
              <a:t> </a:t>
            </a:r>
            <a:r>
              <a:rPr lang="en-GB" sz="3000" dirty="0" err="1"/>
              <a:t>neu</a:t>
            </a:r>
            <a:r>
              <a:rPr lang="en-GB" sz="3000" dirty="0"/>
              <a:t> </a:t>
            </a:r>
            <a:r>
              <a:rPr lang="en-GB" sz="3000" dirty="0" err="1"/>
              <a:t>ofni</a:t>
            </a:r>
            <a:r>
              <a:rPr lang="en-GB" sz="3000" dirty="0"/>
              <a:t> </a:t>
            </a:r>
            <a:r>
              <a:rPr lang="en-GB" sz="3000" dirty="0" err="1"/>
              <a:t>beth</a:t>
            </a:r>
            <a:r>
              <a:rPr lang="en-GB" sz="3000" dirty="0"/>
              <a:t> </a:t>
            </a:r>
            <a:r>
              <a:rPr lang="en-GB" sz="3000" dirty="0" err="1"/>
              <a:t>nad</a:t>
            </a:r>
            <a:r>
              <a:rPr lang="en-GB" sz="3000" dirty="0"/>
              <a:t> </a:t>
            </a:r>
            <a:r>
              <a:rPr lang="en-GB" sz="3000" dirty="0" err="1"/>
              <a:t>ydynt</a:t>
            </a:r>
            <a:r>
              <a:rPr lang="en-GB" sz="3000" dirty="0"/>
              <a:t> </a:t>
            </a:r>
            <a:r>
              <a:rPr lang="en-GB" sz="3000" dirty="0" err="1"/>
              <a:t>yn</a:t>
            </a:r>
            <a:r>
              <a:rPr lang="en-GB" sz="3000" dirty="0"/>
              <a:t> </a:t>
            </a:r>
            <a:r>
              <a:rPr lang="en-GB" sz="3000" dirty="0" err="1"/>
              <a:t>gwybod</a:t>
            </a:r>
            <a:r>
              <a:rPr lang="en-GB" sz="3000" dirty="0"/>
              <a:t>;</a:t>
            </a:r>
          </a:p>
          <a:p>
            <a:r>
              <a:rPr lang="en-GB" sz="3000" dirty="0" err="1"/>
              <a:t>Cyhuddo</a:t>
            </a:r>
            <a:r>
              <a:rPr lang="en-GB" sz="3000" dirty="0"/>
              <a:t> </a:t>
            </a:r>
            <a:r>
              <a:rPr lang="en-GB" sz="3000" dirty="0" err="1"/>
              <a:t>eraill</a:t>
            </a:r>
            <a:r>
              <a:rPr lang="en-GB" sz="3000" dirty="0"/>
              <a:t> (y </a:t>
            </a:r>
            <a:r>
              <a:rPr lang="en-GB" sz="3000" dirty="0" err="1"/>
              <a:t>dasg</a:t>
            </a:r>
            <a:r>
              <a:rPr lang="en-GB" sz="3000" dirty="0"/>
              <a:t> </a:t>
            </a:r>
            <a:r>
              <a:rPr lang="en-GB" sz="3000" dirty="0" err="1"/>
              <a:t>neu’r</a:t>
            </a:r>
            <a:r>
              <a:rPr lang="en-GB" sz="3000" dirty="0"/>
              <a:t> </a:t>
            </a:r>
            <a:r>
              <a:rPr lang="en-GB" sz="3000" dirty="0" err="1"/>
              <a:t>athro</a:t>
            </a:r>
            <a:r>
              <a:rPr lang="en-GB" sz="3000" dirty="0"/>
              <a:t>) o </a:t>
            </a:r>
            <a:r>
              <a:rPr lang="en-GB" sz="3000" dirty="0" err="1"/>
              <a:t>fod</a:t>
            </a:r>
            <a:r>
              <a:rPr lang="en-GB" sz="3000" dirty="0"/>
              <a:t> </a:t>
            </a:r>
            <a:r>
              <a:rPr lang="en-GB" sz="3000" dirty="0" err="1"/>
              <a:t>yn</a:t>
            </a:r>
            <a:r>
              <a:rPr lang="en-GB" sz="3000" dirty="0"/>
              <a:t> </a:t>
            </a:r>
            <a:r>
              <a:rPr lang="en-GB" sz="3000" dirty="0" err="1"/>
              <a:t>dwp</a:t>
            </a:r>
            <a:r>
              <a:rPr lang="en-GB" sz="3000" dirty="0"/>
              <a:t> </a:t>
            </a:r>
            <a:r>
              <a:rPr lang="en-GB" sz="3000" dirty="0" err="1"/>
              <a:t>neu’n</a:t>
            </a:r>
            <a:r>
              <a:rPr lang="en-GB" sz="3000" dirty="0"/>
              <a:t> </a:t>
            </a:r>
            <a:r>
              <a:rPr lang="en-GB" sz="3000" dirty="0" err="1"/>
              <a:t>ddiddefnydd</a:t>
            </a:r>
            <a:r>
              <a:rPr lang="en-GB" sz="3000" dirty="0"/>
              <a:t>. </a:t>
            </a:r>
          </a:p>
          <a:p>
            <a:r>
              <a:rPr lang="en-GB" sz="3000" dirty="0" err="1"/>
              <a:t>Gallu</a:t>
            </a:r>
            <a:r>
              <a:rPr lang="en-GB" sz="3000" dirty="0"/>
              <a:t> </a:t>
            </a:r>
            <a:r>
              <a:rPr lang="en-GB" sz="3000" dirty="0" err="1"/>
              <a:t>teimlo’n</a:t>
            </a:r>
            <a:r>
              <a:rPr lang="en-GB" sz="3000" dirty="0"/>
              <a:t> </a:t>
            </a:r>
            <a:r>
              <a:rPr lang="en-GB" sz="3000" dirty="0" err="1"/>
              <a:t>rhwystredig</a:t>
            </a:r>
            <a:r>
              <a:rPr lang="en-GB" sz="3000" dirty="0"/>
              <a:t> </a:t>
            </a:r>
            <a:r>
              <a:rPr lang="en-GB" sz="3000" dirty="0" err="1"/>
              <a:t>neu’n</a:t>
            </a:r>
            <a:r>
              <a:rPr lang="en-GB" sz="3000" dirty="0"/>
              <a:t> </a:t>
            </a:r>
            <a:r>
              <a:rPr lang="en-GB" sz="3000" dirty="0" err="1"/>
              <a:t>grac</a:t>
            </a:r>
            <a:r>
              <a:rPr lang="en-GB" sz="3000" dirty="0"/>
              <a:t> </a:t>
            </a:r>
            <a:r>
              <a:rPr lang="en-GB" sz="3000" dirty="0" err="1"/>
              <a:t>gyda</a:t>
            </a:r>
            <a:r>
              <a:rPr lang="en-GB" sz="3000" dirty="0"/>
              <a:t> </a:t>
            </a:r>
            <a:r>
              <a:rPr lang="en-GB" sz="3000" dirty="0" err="1"/>
              <a:t>phlant</a:t>
            </a:r>
            <a:r>
              <a:rPr lang="en-GB" sz="3000" dirty="0"/>
              <a:t> </a:t>
            </a:r>
            <a:r>
              <a:rPr lang="en-GB" sz="3000" dirty="0" err="1"/>
              <a:t>llwyddiannus</a:t>
            </a:r>
            <a:r>
              <a:rPr lang="en-GB" sz="3000" dirty="0"/>
              <a:t>. </a:t>
            </a:r>
          </a:p>
          <a:p>
            <a:endParaRPr lang="en-GB" dirty="0"/>
          </a:p>
        </p:txBody>
      </p:sp>
      <p:sp>
        <p:nvSpPr>
          <p:cNvPr id="4" name="Content Placeholder 3"/>
          <p:cNvSpPr>
            <a:spLocks noGrp="1"/>
          </p:cNvSpPr>
          <p:nvPr>
            <p:ph sz="half" idx="2"/>
          </p:nvPr>
        </p:nvSpPr>
        <p:spPr>
          <a:xfrm>
            <a:off x="6172200" y="1825625"/>
            <a:ext cx="5181600" cy="4669768"/>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dirty="0" smtClean="0"/>
              <a:t>Learner may become threatened by tasks due to low self-esteem and limited resilience; </a:t>
            </a:r>
          </a:p>
          <a:p>
            <a:r>
              <a:rPr lang="en-GB" dirty="0" smtClean="0"/>
              <a:t>Difficult to trust adults and therefore ask for help; </a:t>
            </a:r>
          </a:p>
          <a:p>
            <a:r>
              <a:rPr lang="en-GB" dirty="0" smtClean="0"/>
              <a:t>Unable to tolerate the humiliation of not knowing or fearing what they don’t know;</a:t>
            </a:r>
          </a:p>
          <a:p>
            <a:r>
              <a:rPr lang="en-GB" dirty="0" smtClean="0"/>
              <a:t>May accuse others, including the teacher or task, of being stupid and useless;</a:t>
            </a:r>
          </a:p>
          <a:p>
            <a:r>
              <a:rPr lang="en-GB" dirty="0" smtClean="0"/>
              <a:t>May become angry and frustrated with those who can achieve the task. </a:t>
            </a:r>
            <a:endParaRPr lang="en-GB" dirty="0"/>
          </a:p>
        </p:txBody>
      </p:sp>
    </p:spTree>
    <p:extLst>
      <p:ext uri="{BB962C8B-B14F-4D97-AF65-F5344CB8AC3E}">
        <p14:creationId xmlns:p14="http://schemas.microsoft.com/office/powerpoint/2010/main" val="2684785686"/>
      </p:ext>
    </p:extLst>
  </p:cSld>
  <p:clrMapOvr>
    <a:masterClrMapping/>
  </p:clrMapOvr>
  <p:transition spd="slow">
    <p:push dir="u"/>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hlinkClick r:id="rId3"/>
              </a:rPr>
              <a:t>Beth </a:t>
            </a:r>
            <a:r>
              <a:rPr lang="en-GB" dirty="0" err="1">
                <a:hlinkClick r:id="rId3"/>
              </a:rPr>
              <a:t>olygir</a:t>
            </a:r>
            <a:r>
              <a:rPr lang="en-GB" dirty="0">
                <a:hlinkClick r:id="rId3"/>
              </a:rPr>
              <a:t> </a:t>
            </a:r>
            <a:r>
              <a:rPr lang="en-GB" dirty="0" err="1">
                <a:hlinkClick r:id="rId3"/>
              </a:rPr>
              <a:t>hyn</a:t>
            </a:r>
            <a:r>
              <a:rPr lang="en-GB" dirty="0">
                <a:hlinkClick r:id="rId3"/>
              </a:rPr>
              <a:t> am </a:t>
            </a:r>
            <a:r>
              <a:rPr lang="en-GB" dirty="0" err="1">
                <a:hlinkClick r:id="rId3"/>
              </a:rPr>
              <a:t>athrawon</a:t>
            </a:r>
            <a:r>
              <a:rPr lang="en-GB" dirty="0">
                <a:hlinkClick r:id="rId3"/>
              </a:rPr>
              <a:t>?</a:t>
            </a:r>
            <a:r>
              <a:rPr lang="en-GB" dirty="0" smtClean="0">
                <a:hlinkClick r:id="rId3"/>
              </a:rPr>
              <a:t/>
            </a:r>
            <a:br>
              <a:rPr lang="en-GB" dirty="0" smtClean="0">
                <a:hlinkClick r:id="rId3"/>
              </a:rPr>
            </a:br>
            <a:r>
              <a:rPr lang="en-GB" dirty="0" smtClean="0">
                <a:hlinkClick r:id="rId3"/>
              </a:rPr>
              <a:t>What does this mean for teachers?</a:t>
            </a:r>
            <a:endParaRPr lang="en-GB" dirty="0"/>
          </a:p>
        </p:txBody>
      </p:sp>
      <p:sp>
        <p:nvSpPr>
          <p:cNvPr id="3" name="Content Placeholder 2"/>
          <p:cNvSpPr>
            <a:spLocks noGrp="1"/>
          </p:cNvSpPr>
          <p:nvPr>
            <p:ph sz="half" idx="1"/>
          </p:nvPr>
        </p:nvSpPr>
        <p:spPr>
          <a:xfrm>
            <a:off x="838200" y="1825625"/>
            <a:ext cx="5181600" cy="4874720"/>
          </a:xfrm>
        </p:spPr>
        <p:style>
          <a:lnRef idx="2">
            <a:schemeClr val="accent6"/>
          </a:lnRef>
          <a:fillRef idx="1">
            <a:schemeClr val="lt1"/>
          </a:fillRef>
          <a:effectRef idx="0">
            <a:schemeClr val="accent6"/>
          </a:effectRef>
          <a:fontRef idx="minor">
            <a:schemeClr val="dk1"/>
          </a:fontRef>
        </p:style>
        <p:txBody>
          <a:bodyPr>
            <a:normAutofit fontScale="70000" lnSpcReduction="20000"/>
          </a:bodyPr>
          <a:lstStyle/>
          <a:p>
            <a:r>
              <a:rPr lang="en-GB" dirty="0"/>
              <a:t>“Teachers and other significant adults in a child’s life can provide important attachments for children; </a:t>
            </a:r>
          </a:p>
          <a:p>
            <a:r>
              <a:rPr lang="en-GB" dirty="0"/>
              <a:t>Positive associations are found between quality of practitioner- child relationships and achievement; </a:t>
            </a:r>
          </a:p>
          <a:p>
            <a:r>
              <a:rPr lang="en-GB" dirty="0"/>
              <a:t>High quality practitioner-child relationships help buffer children from the negative effects of insecure attachment on achievement; </a:t>
            </a:r>
          </a:p>
          <a:p>
            <a:r>
              <a:rPr lang="en-GB" dirty="0"/>
              <a:t>Emotional resilience and the ability to learn are inextricably linked; </a:t>
            </a:r>
          </a:p>
          <a:p>
            <a:r>
              <a:rPr lang="en-GB" dirty="0"/>
              <a:t>Secure attachment relationships correlate strongly with higher academic attainment, better self-regulation and social competence.”</a:t>
            </a:r>
          </a:p>
          <a:p>
            <a:pPr marL="0" indent="0" algn="r">
              <a:buNone/>
            </a:pPr>
            <a:r>
              <a:rPr lang="en-GB" dirty="0"/>
              <a:t>NCTL, 2014</a:t>
            </a:r>
          </a:p>
          <a:p>
            <a:endParaRPr lang="en-GB" dirty="0"/>
          </a:p>
        </p:txBody>
      </p:sp>
      <p:sp>
        <p:nvSpPr>
          <p:cNvPr id="4" name="Content Placeholder 3"/>
          <p:cNvSpPr>
            <a:spLocks noGrp="1"/>
          </p:cNvSpPr>
          <p:nvPr>
            <p:ph sz="half" idx="2"/>
          </p:nvPr>
        </p:nvSpPr>
        <p:spPr>
          <a:xfrm>
            <a:off x="6172200" y="1825625"/>
            <a:ext cx="5181600" cy="4874720"/>
          </a:xfrm>
        </p:spPr>
        <p:style>
          <a:lnRef idx="2">
            <a:schemeClr val="accent6"/>
          </a:lnRef>
          <a:fillRef idx="1">
            <a:schemeClr val="lt1"/>
          </a:fillRef>
          <a:effectRef idx="0">
            <a:schemeClr val="accent6"/>
          </a:effectRef>
          <a:fontRef idx="minor">
            <a:schemeClr val="dk1"/>
          </a:fontRef>
        </p:style>
        <p:txBody>
          <a:bodyPr>
            <a:normAutofit fontScale="70000" lnSpcReduction="20000"/>
          </a:bodyPr>
          <a:lstStyle/>
          <a:p>
            <a:r>
              <a:rPr lang="en-GB" sz="3200" dirty="0" smtClean="0"/>
              <a:t>“Teachers and other significant adults in a child’s life can provide important attachments for children; </a:t>
            </a:r>
          </a:p>
          <a:p>
            <a:r>
              <a:rPr lang="en-GB" sz="3200" dirty="0" smtClean="0"/>
              <a:t>Positive associations are found between quality of practitioner- child relationships and achievement; </a:t>
            </a:r>
          </a:p>
          <a:p>
            <a:r>
              <a:rPr lang="en-GB" sz="3200" dirty="0" smtClean="0"/>
              <a:t>High quality practitioner-child relationships help buffer children from the negative effects of insecure attachment on achievement; </a:t>
            </a:r>
          </a:p>
          <a:p>
            <a:r>
              <a:rPr lang="en-GB" sz="3200" dirty="0" smtClean="0"/>
              <a:t>Emotional resilience and the ability to learn are inextricably linked; </a:t>
            </a:r>
          </a:p>
          <a:p>
            <a:r>
              <a:rPr lang="en-GB" sz="3200" dirty="0"/>
              <a:t>S</a:t>
            </a:r>
            <a:r>
              <a:rPr lang="en-GB" sz="3200" dirty="0" smtClean="0"/>
              <a:t>ecure attachment relationships correlate strongly with higher academic attainment, better self-regulation and social competence.”</a:t>
            </a:r>
          </a:p>
          <a:p>
            <a:pPr marL="0" indent="0" algn="r">
              <a:buNone/>
            </a:pPr>
            <a:r>
              <a:rPr lang="en-GB" sz="3200" dirty="0" smtClean="0"/>
              <a:t>NCTL, 2014</a:t>
            </a:r>
            <a:endParaRPr lang="en-GB" sz="3200" dirty="0"/>
          </a:p>
        </p:txBody>
      </p:sp>
    </p:spTree>
    <p:extLst>
      <p:ext uri="{BB962C8B-B14F-4D97-AF65-F5344CB8AC3E}">
        <p14:creationId xmlns:p14="http://schemas.microsoft.com/office/powerpoint/2010/main" val="2633618747"/>
      </p:ext>
    </p:extLst>
  </p:cSld>
  <p:clrMapOvr>
    <a:masterClrMapping/>
  </p:clrMapOvr>
  <p:transition spd="slow">
    <p:push dir="u"/>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6"/>
                </a:solidFill>
              </a:rPr>
              <a:t>Llyfryddiaeth</a:t>
            </a:r>
            <a:r>
              <a:rPr lang="en-GB" dirty="0" smtClean="0">
                <a:solidFill>
                  <a:schemeClr val="accent6"/>
                </a:solidFill>
              </a:rPr>
              <a:t/>
            </a:r>
            <a:br>
              <a:rPr lang="en-GB" dirty="0" smtClean="0">
                <a:solidFill>
                  <a:schemeClr val="accent6"/>
                </a:solidFill>
              </a:rPr>
            </a:br>
            <a:r>
              <a:rPr lang="en-GB" dirty="0" smtClean="0"/>
              <a:t>Bibliography </a:t>
            </a:r>
            <a:endParaRPr lang="en-GB" dirty="0"/>
          </a:p>
        </p:txBody>
      </p:sp>
      <p:sp>
        <p:nvSpPr>
          <p:cNvPr id="3" name="Content Placeholder 2"/>
          <p:cNvSpPr>
            <a:spLocks noGrp="1"/>
          </p:cNvSpPr>
          <p:nvPr>
            <p:ph idx="1"/>
          </p:nvPr>
        </p:nvSpPr>
        <p:spPr>
          <a:xfrm>
            <a:off x="838200" y="1846407"/>
            <a:ext cx="10515600" cy="4351338"/>
          </a:xfrm>
        </p:spPr>
        <p:txBody>
          <a:bodyPr>
            <a:normAutofit fontScale="92500" lnSpcReduction="20000"/>
          </a:bodyPr>
          <a:lstStyle/>
          <a:p>
            <a:r>
              <a:rPr lang="en-GB" dirty="0" err="1" smtClean="0"/>
              <a:t>Bombèr</a:t>
            </a:r>
            <a:r>
              <a:rPr lang="en-GB" dirty="0" smtClean="0"/>
              <a:t>, L.H. (2007) </a:t>
            </a:r>
            <a:r>
              <a:rPr lang="en-GB" i="1" dirty="0" smtClean="0"/>
              <a:t>Inside I’m Hurting: Practical Strategies for Supporting Children with Attachment Difficulties in Schools</a:t>
            </a:r>
            <a:r>
              <a:rPr lang="en-GB" dirty="0" smtClean="0"/>
              <a:t>. London: Worth Publishing.</a:t>
            </a:r>
          </a:p>
          <a:p>
            <a:r>
              <a:rPr lang="en-GB" dirty="0" smtClean="0"/>
              <a:t>Delaney, M. (2009) </a:t>
            </a:r>
            <a:r>
              <a:rPr lang="en-GB" i="1" dirty="0" smtClean="0"/>
              <a:t>Teaching the </a:t>
            </a:r>
            <a:r>
              <a:rPr lang="en-GB" i="1" dirty="0" err="1" smtClean="0"/>
              <a:t>Unteachables</a:t>
            </a:r>
            <a:r>
              <a:rPr lang="en-GB" i="1" dirty="0" smtClean="0"/>
              <a:t>. </a:t>
            </a:r>
            <a:r>
              <a:rPr lang="en-GB" dirty="0"/>
              <a:t>London: Worth Publishing.</a:t>
            </a:r>
            <a:endParaRPr lang="en-GB" dirty="0" smtClean="0"/>
          </a:p>
          <a:p>
            <a:r>
              <a:rPr lang="en-GB" dirty="0" smtClean="0"/>
              <a:t>Geddes, H. (2006) </a:t>
            </a:r>
            <a:r>
              <a:rPr lang="en-GB" i="1" dirty="0" smtClean="0"/>
              <a:t>Attachment in the Classroom: the links between children's early experience, emotional wellbeing and performance in school.</a:t>
            </a:r>
            <a:r>
              <a:rPr lang="en-GB" dirty="0" smtClean="0"/>
              <a:t> London: Worth Publishing.</a:t>
            </a:r>
          </a:p>
          <a:p>
            <a:r>
              <a:rPr lang="en-GB" dirty="0" smtClean="0"/>
              <a:t>National College for Teaching and Learning (2014) </a:t>
            </a:r>
            <a:r>
              <a:rPr lang="en-GB" i="1" dirty="0" smtClean="0"/>
              <a:t>An Introduction to Attachment and the implications for Learning and Behaviour. </a:t>
            </a:r>
            <a:r>
              <a:rPr lang="en-GB" dirty="0" smtClean="0"/>
              <a:t>Available at: </a:t>
            </a:r>
            <a:r>
              <a:rPr lang="en-GB" dirty="0" smtClean="0">
                <a:hlinkClick r:id="rId3"/>
              </a:rPr>
              <a:t>http://www.bathspa.ac.uk/Media/Education/attachment-and-the-implications-for-learning-and-behaviour.pdf</a:t>
            </a:r>
            <a:r>
              <a:rPr lang="en-GB" dirty="0" smtClean="0"/>
              <a:t> </a:t>
            </a:r>
            <a:r>
              <a:rPr lang="en-GB" smtClean="0"/>
              <a:t>Accessed </a:t>
            </a:r>
            <a:r>
              <a:rPr lang="en-GB" smtClean="0"/>
              <a:t>14/5/18</a:t>
            </a:r>
            <a:endParaRPr lang="en-GB" dirty="0" smtClean="0"/>
          </a:p>
          <a:p>
            <a:r>
              <a:rPr lang="en-GB" dirty="0" smtClean="0"/>
              <a:t>Pearce, C. (2009) </a:t>
            </a:r>
            <a:r>
              <a:rPr lang="en-GB" i="1" dirty="0" smtClean="0"/>
              <a:t>A Short Introduction to Attachment and Attachment Disorder. </a:t>
            </a:r>
            <a:r>
              <a:rPr lang="en-GB" dirty="0" smtClean="0"/>
              <a:t>London: Jessica Kingsley Publishers. </a:t>
            </a:r>
          </a:p>
          <a:p>
            <a:endParaRPr lang="en-GB" dirty="0">
              <a:hlinkClick r:id="rId4"/>
            </a:endParaRPr>
          </a:p>
        </p:txBody>
      </p:sp>
    </p:spTree>
    <p:extLst>
      <p:ext uri="{BB962C8B-B14F-4D97-AF65-F5344CB8AC3E}">
        <p14:creationId xmlns:p14="http://schemas.microsoft.com/office/powerpoint/2010/main" val="186834846"/>
      </p:ext>
    </p:extLst>
  </p:cSld>
  <p:clrMapOvr>
    <a:masterClrMapping/>
  </p:clrMapOvr>
  <p:transition spd="slow">
    <p:push dir="u"/>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332</TotalTime>
  <Words>4071</Words>
  <Application>Microsoft Office PowerPoint</Application>
  <PresentationFormat>Widescreen</PresentationFormat>
  <Paragraphs>224</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Classroom Management  Attachment and the Classroom  </vt:lpstr>
      <vt:lpstr>Deilliannau Dysgu     Learning Outcomes</vt:lpstr>
      <vt:lpstr>Beth yw ymlyniad?  What is Attachment?</vt:lpstr>
      <vt:lpstr>PowerPoint Presentation</vt:lpstr>
      <vt:lpstr>Ymlyniad Afreol  Attachment Disorders </vt:lpstr>
      <vt:lpstr>Ymddygiad yw Ystyr Behaviour is Meaning</vt:lpstr>
      <vt:lpstr>Ffactorau Risg Risk Factors </vt:lpstr>
      <vt:lpstr>Grwpiau Agored i Niwed Vulnerable Groups</vt:lpstr>
      <vt:lpstr>Ymlyniad a Dysgu  Attachment and Learning </vt:lpstr>
      <vt:lpstr>Ymlyniad Ansicr yn y Dosbarth  Insecure Attachment in the Classroom </vt:lpstr>
      <vt:lpstr>Insecure Avoidant </vt:lpstr>
      <vt:lpstr>Insecure Ambivalent </vt:lpstr>
      <vt:lpstr>Insecure Disorganised </vt:lpstr>
      <vt:lpstr>Beth olygir hyn am athrawon? What does this mean for teachers?</vt:lpstr>
      <vt:lpstr>Llyfryddiaeth Bibliography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Cindy Hunt</cp:lastModifiedBy>
  <cp:revision>25</cp:revision>
  <cp:lastPrinted>2018-06-20T10:15:56Z</cp:lastPrinted>
  <dcterms:created xsi:type="dcterms:W3CDTF">2016-03-15T12:56:14Z</dcterms:created>
  <dcterms:modified xsi:type="dcterms:W3CDTF">2018-07-05T11:09:32Z</dcterms:modified>
</cp:coreProperties>
</file>