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4"/>
  </p:notesMasterIdLst>
  <p:sldIdLst>
    <p:sldId id="274" r:id="rId2"/>
    <p:sldId id="258" r:id="rId3"/>
    <p:sldId id="262" r:id="rId4"/>
    <p:sldId id="271" r:id="rId5"/>
    <p:sldId id="268" r:id="rId6"/>
    <p:sldId id="279" r:id="rId7"/>
    <p:sldId id="282" r:id="rId8"/>
    <p:sldId id="256" r:id="rId9"/>
    <p:sldId id="280" r:id="rId10"/>
    <p:sldId id="259" r:id="rId11"/>
    <p:sldId id="281" r:id="rId12"/>
    <p:sldId id="260" r:id="rId13"/>
    <p:sldId id="261" r:id="rId14"/>
    <p:sldId id="283" r:id="rId15"/>
    <p:sldId id="284" r:id="rId16"/>
    <p:sldId id="275" r:id="rId17"/>
    <p:sldId id="276" r:id="rId18"/>
    <p:sldId id="277" r:id="rId19"/>
    <p:sldId id="278" r:id="rId20"/>
    <p:sldId id="285" r:id="rId21"/>
    <p:sldId id="286" r:id="rId22"/>
    <p:sldId id="287" r:id="rId23"/>
    <p:sldId id="265" r:id="rId24"/>
    <p:sldId id="267" r:id="rId25"/>
    <p:sldId id="257" r:id="rId26"/>
    <p:sldId id="288" r:id="rId27"/>
    <p:sldId id="289" r:id="rId28"/>
    <p:sldId id="272" r:id="rId29"/>
    <p:sldId id="290" r:id="rId30"/>
    <p:sldId id="294" r:id="rId31"/>
    <p:sldId id="291" r:id="rId32"/>
    <p:sldId id="292" r:id="rId33"/>
  </p:sldIdLst>
  <p:sldSz cx="9144000" cy="5143500" type="screen16x9"/>
  <p:notesSz cx="6858000" cy="9144000"/>
  <p:custDataLst>
    <p:tags r:id="rId35"/>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无标题节" id="{FA7AE191-AA39-4744-AB18-C3B38BEFDAC7}">
          <p14:sldIdLst>
            <p14:sldId id="274"/>
            <p14:sldId id="258"/>
            <p14:sldId id="262"/>
            <p14:sldId id="271"/>
            <p14:sldId id="268"/>
            <p14:sldId id="279"/>
            <p14:sldId id="282"/>
            <p14:sldId id="256"/>
            <p14:sldId id="280"/>
            <p14:sldId id="259"/>
            <p14:sldId id="281"/>
            <p14:sldId id="260"/>
            <p14:sldId id="261"/>
            <p14:sldId id="283"/>
            <p14:sldId id="284"/>
            <p14:sldId id="275"/>
            <p14:sldId id="276"/>
            <p14:sldId id="277"/>
            <p14:sldId id="278"/>
            <p14:sldId id="285"/>
            <p14:sldId id="286"/>
            <p14:sldId id="287"/>
            <p14:sldId id="265"/>
            <p14:sldId id="267"/>
            <p14:sldId id="257"/>
            <p14:sldId id="288"/>
            <p14:sldId id="289"/>
            <p14:sldId id="272"/>
            <p14:sldId id="290"/>
            <p14:sldId id="294"/>
            <p14:sldId id="291"/>
            <p14:sldId id="29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4B22"/>
    <a:srgbClr val="FB5C2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25" autoAdjust="0"/>
    <p:restoredTop sz="96256" autoAdjust="0"/>
  </p:normalViewPr>
  <p:slideViewPr>
    <p:cSldViewPr snapToGrid="0">
      <p:cViewPr varScale="1">
        <p:scale>
          <a:sx n="110" d="100"/>
          <a:sy n="110" d="100"/>
        </p:scale>
        <p:origin x="701"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gs" Target="tags/tag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BBB8D7-1140-4392-87B0-81FEECC8C5C8}" type="datetimeFigureOut">
              <a:rPr lang="zh-CN" altLang="en-US" smtClean="0"/>
              <a:t>2023/4/24</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2FCE80-7FB9-4ADB-A6E7-C62D20303CCA}"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700" algn="l" defTabSz="685800" rtl="0" eaLnBrk="1" latinLnBrk="0" hangingPunct="1">
      <a:defRPr sz="900" kern="1200">
        <a:solidFill>
          <a:schemeClr val="tx1"/>
        </a:solidFill>
        <a:latin typeface="+mn-lt"/>
        <a:ea typeface="+mn-ea"/>
        <a:cs typeface="+mn-cs"/>
      </a:defRPr>
    </a:lvl4pPr>
    <a:lvl5pPr marL="1371600" algn="l" defTabSz="685800" rtl="0" eaLnBrk="1" latinLnBrk="0" hangingPunct="1">
      <a:defRPr sz="900" kern="1200">
        <a:solidFill>
          <a:schemeClr val="tx1"/>
        </a:solidFill>
        <a:latin typeface="+mn-lt"/>
        <a:ea typeface="+mn-ea"/>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7</a:t>
            </a:fld>
            <a:endParaRPr lang="zh-CN" altLang="en-US"/>
          </a:p>
        </p:txBody>
      </p:sp>
    </p:spTree>
    <p:extLst>
      <p:ext uri="{BB962C8B-B14F-4D97-AF65-F5344CB8AC3E}">
        <p14:creationId xmlns:p14="http://schemas.microsoft.com/office/powerpoint/2010/main" val="2106893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11</a:t>
            </a:fld>
            <a:endParaRPr lang="zh-CN" altLang="en-US"/>
          </a:p>
        </p:txBody>
      </p:sp>
    </p:spTree>
    <p:extLst>
      <p:ext uri="{BB962C8B-B14F-4D97-AF65-F5344CB8AC3E}">
        <p14:creationId xmlns:p14="http://schemas.microsoft.com/office/powerpoint/2010/main" val="11477097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13</a:t>
            </a:fld>
            <a:endParaRPr lang="zh-CN" altLang="en-US"/>
          </a:p>
        </p:txBody>
      </p:sp>
    </p:spTree>
    <p:extLst>
      <p:ext uri="{BB962C8B-B14F-4D97-AF65-F5344CB8AC3E}">
        <p14:creationId xmlns:p14="http://schemas.microsoft.com/office/powerpoint/2010/main" val="19485018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16</a:t>
            </a:fld>
            <a:endParaRPr lang="zh-CN" altLang="en-US"/>
          </a:p>
        </p:txBody>
      </p:sp>
    </p:spTree>
    <p:extLst>
      <p:ext uri="{BB962C8B-B14F-4D97-AF65-F5344CB8AC3E}">
        <p14:creationId xmlns:p14="http://schemas.microsoft.com/office/powerpoint/2010/main" val="27296242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17</a:t>
            </a:fld>
            <a:endParaRPr lang="zh-CN" altLang="en-US"/>
          </a:p>
        </p:txBody>
      </p:sp>
    </p:spTree>
    <p:extLst>
      <p:ext uri="{BB962C8B-B14F-4D97-AF65-F5344CB8AC3E}">
        <p14:creationId xmlns:p14="http://schemas.microsoft.com/office/powerpoint/2010/main" val="12764923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18</a:t>
            </a:fld>
            <a:endParaRPr lang="zh-CN" altLang="en-US"/>
          </a:p>
        </p:txBody>
      </p:sp>
    </p:spTree>
    <p:extLst>
      <p:ext uri="{BB962C8B-B14F-4D97-AF65-F5344CB8AC3E}">
        <p14:creationId xmlns:p14="http://schemas.microsoft.com/office/powerpoint/2010/main" val="31102348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19</a:t>
            </a:fld>
            <a:endParaRPr lang="zh-CN" altLang="en-US"/>
          </a:p>
        </p:txBody>
      </p:sp>
    </p:spTree>
    <p:extLst>
      <p:ext uri="{BB962C8B-B14F-4D97-AF65-F5344CB8AC3E}">
        <p14:creationId xmlns:p14="http://schemas.microsoft.com/office/powerpoint/2010/main" val="42820274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20</a:t>
            </a:fld>
            <a:endParaRPr lang="zh-CN" altLang="en-US"/>
          </a:p>
        </p:txBody>
      </p:sp>
    </p:spTree>
    <p:extLst>
      <p:ext uri="{BB962C8B-B14F-4D97-AF65-F5344CB8AC3E}">
        <p14:creationId xmlns:p14="http://schemas.microsoft.com/office/powerpoint/2010/main" val="11783883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22</a:t>
            </a:fld>
            <a:endParaRPr lang="zh-CN" altLang="en-US"/>
          </a:p>
        </p:txBody>
      </p:sp>
    </p:spTree>
    <p:extLst>
      <p:ext uri="{BB962C8B-B14F-4D97-AF65-F5344CB8AC3E}">
        <p14:creationId xmlns:p14="http://schemas.microsoft.com/office/powerpoint/2010/main" val="31779661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27</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28</a:t>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29</a:t>
            </a:fld>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F22FCE80-7FB9-4ADB-A6E7-C62D20303CCA}" type="slidenum">
              <a:rPr lang="zh-CN" altLang="en-US" smtClean="0"/>
              <a:t>30</a:t>
            </a:fld>
            <a:endParaRPr lang="zh-CN" altLang="en-US"/>
          </a:p>
        </p:txBody>
      </p:sp>
    </p:spTree>
    <p:extLst>
      <p:ext uri="{BB962C8B-B14F-4D97-AF65-F5344CB8AC3E}">
        <p14:creationId xmlns:p14="http://schemas.microsoft.com/office/powerpoint/2010/main" val="2045546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zh-CN" altLang="en-US"/>
              <a:t>单击此处编辑母版标题样式</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D997B5FA-0921-464F-AAE1-844C04324D75}" type="datetimeFigureOut">
              <a:rPr lang="zh-CN" altLang="en-US" smtClean="0"/>
              <a:t>2023/4/24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EFF7371-6FD4-47EC-B9EE-25F13267AC42}"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58611-2222-48C1-807C-859793BD5D40}" type="slidenum">
              <a:rPr lang="en-GB" smtClean="0"/>
              <a:t>‹#›</a:t>
            </a:fld>
            <a:endParaRPr lang="en-GB"/>
          </a:p>
        </p:txBody>
      </p:sp>
    </p:spTree>
    <p:extLst>
      <p:ext uri="{BB962C8B-B14F-4D97-AF65-F5344CB8AC3E}">
        <p14:creationId xmlns:p14="http://schemas.microsoft.com/office/powerpoint/2010/main" val="14893970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D997B5FA-0921-464F-AAE1-844C04324D75}" type="datetimeFigureOut">
              <a:rPr lang="zh-CN" altLang="en-US" smtClean="0"/>
              <a:t>2023/4/24</a:t>
            </a:fld>
            <a:endParaRPr lang="zh-CN" alt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65CE74E-AB26-4998-AD42-012C4C1AD076}"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hyperlink" Target="http://www.bloomberg.com/apps/news?pid=newsarchive&amp;sid=adESuRDac4iw"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图片 18"/>
          <p:cNvPicPr>
            <a:picLocks noChangeAspect="1"/>
          </p:cNvPicPr>
          <p:nvPr/>
        </p:nvPicPr>
        <p:blipFill rotWithShape="1">
          <a:blip r:embed="rId3">
            <a:extLst>
              <a:ext uri="{28A0092B-C50C-407E-A947-70E740481C1C}">
                <a14:useLocalDpi xmlns:a14="http://schemas.microsoft.com/office/drawing/2010/main" val="0"/>
              </a:ext>
            </a:extLst>
          </a:blip>
          <a:srcRect l="19668" t="11409" r="19851" b="54364"/>
          <a:stretch>
            <a:fillRect/>
          </a:stretch>
        </p:blipFill>
        <p:spPr>
          <a:xfrm flipH="1" flipV="1">
            <a:off x="0" y="0"/>
            <a:ext cx="9144000" cy="5174672"/>
          </a:xfrm>
          <a:prstGeom prst="rect">
            <a:avLst/>
          </a:prstGeom>
        </p:spPr>
      </p:pic>
      <p:sp>
        <p:nvSpPr>
          <p:cNvPr id="28" name="矩形 27"/>
          <p:cNvSpPr/>
          <p:nvPr/>
        </p:nvSpPr>
        <p:spPr>
          <a:xfrm>
            <a:off x="747395" y="593725"/>
            <a:ext cx="2908300" cy="1383665"/>
          </a:xfrm>
          <a:prstGeom prst="rect">
            <a:avLst/>
          </a:prstGeom>
        </p:spPr>
        <p:txBody>
          <a:bodyPr wrap="square">
            <a:spAutoFit/>
          </a:bodyPr>
          <a:lstStyle/>
          <a:p>
            <a:pPr algn="ctr">
              <a:defRPr/>
            </a:pPr>
            <a:r>
              <a:rPr lang="en-US" sz="2800" b="1" dirty="0">
                <a:solidFill>
                  <a:schemeClr val="bg1"/>
                </a:solidFill>
                <a:cs typeface="+mn-ea"/>
                <a:sym typeface="+mn-lt"/>
              </a:rPr>
              <a:t> BACKGROUND</a:t>
            </a:r>
          </a:p>
          <a:p>
            <a:pPr algn="ctr">
              <a:defRPr/>
            </a:pPr>
            <a:r>
              <a:rPr lang="en-US" sz="2800" b="1" dirty="0">
                <a:solidFill>
                  <a:schemeClr val="bg1"/>
                </a:solidFill>
                <a:cs typeface="+mn-ea"/>
                <a:sym typeface="+mn-lt"/>
              </a:rPr>
              <a:t>of</a:t>
            </a:r>
          </a:p>
          <a:p>
            <a:pPr algn="ctr">
              <a:defRPr/>
            </a:pPr>
            <a:r>
              <a:rPr lang="en-US" sz="2800" b="1" dirty="0">
                <a:solidFill>
                  <a:schemeClr val="bg1"/>
                </a:solidFill>
                <a:cs typeface="+mn-ea"/>
                <a:sym typeface="+mn-lt"/>
              </a:rPr>
              <a:t>IKEA’s CSR</a:t>
            </a:r>
          </a:p>
        </p:txBody>
      </p:sp>
      <p:sp>
        <p:nvSpPr>
          <p:cNvPr id="29" name="椭圆 28"/>
          <p:cNvSpPr/>
          <p:nvPr/>
        </p:nvSpPr>
        <p:spPr>
          <a:xfrm>
            <a:off x="4430319" y="993976"/>
            <a:ext cx="731496" cy="7314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cs typeface="+mn-ea"/>
                <a:sym typeface="+mn-lt"/>
              </a:rPr>
              <a:t>01</a:t>
            </a:r>
            <a:endParaRPr lang="zh-CN" altLang="en-US" sz="1400" dirty="0">
              <a:cs typeface="+mn-ea"/>
              <a:sym typeface="+mn-lt"/>
            </a:endParaRPr>
          </a:p>
        </p:txBody>
      </p:sp>
      <p:sp>
        <p:nvSpPr>
          <p:cNvPr id="30" name="椭圆 29"/>
          <p:cNvSpPr/>
          <p:nvPr/>
        </p:nvSpPr>
        <p:spPr>
          <a:xfrm>
            <a:off x="4430319" y="2135467"/>
            <a:ext cx="731496" cy="7314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cs typeface="+mn-ea"/>
                <a:sym typeface="+mn-lt"/>
              </a:rPr>
              <a:t>02</a:t>
            </a:r>
            <a:endParaRPr lang="zh-CN" altLang="en-US" sz="1400" dirty="0">
              <a:cs typeface="+mn-ea"/>
              <a:sym typeface="+mn-lt"/>
            </a:endParaRPr>
          </a:p>
        </p:txBody>
      </p:sp>
      <p:sp>
        <p:nvSpPr>
          <p:cNvPr id="31" name="椭圆 30"/>
          <p:cNvSpPr/>
          <p:nvPr/>
        </p:nvSpPr>
        <p:spPr>
          <a:xfrm>
            <a:off x="4430319" y="3276959"/>
            <a:ext cx="731496" cy="7314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cs typeface="+mn-ea"/>
                <a:sym typeface="+mn-lt"/>
              </a:rPr>
              <a:t>03</a:t>
            </a:r>
            <a:endParaRPr lang="zh-CN" altLang="en-US" sz="1400" dirty="0">
              <a:cs typeface="+mn-ea"/>
              <a:sym typeface="+mn-lt"/>
            </a:endParaRPr>
          </a:p>
        </p:txBody>
      </p:sp>
      <p:sp>
        <p:nvSpPr>
          <p:cNvPr id="33" name="文本框 32"/>
          <p:cNvSpPr txBox="1"/>
          <p:nvPr/>
        </p:nvSpPr>
        <p:spPr>
          <a:xfrm flipH="1">
            <a:off x="5702300" y="1160145"/>
            <a:ext cx="3014345" cy="398780"/>
          </a:xfrm>
          <a:prstGeom prst="rect">
            <a:avLst/>
          </a:prstGeom>
          <a:noFill/>
        </p:spPr>
        <p:txBody>
          <a:bodyPr wrap="square" rtlCol="0">
            <a:spAutoFit/>
          </a:bodyPr>
          <a:lstStyle/>
          <a:p>
            <a:pPr defTabSz="685800">
              <a:defRPr/>
            </a:pPr>
            <a:r>
              <a:rPr lang="en-US" altLang="zh-CN" sz="2000" b="1" dirty="0">
                <a:solidFill>
                  <a:schemeClr val="accent1"/>
                </a:solidFill>
                <a:cs typeface="+mn-ea"/>
                <a:sym typeface="+mn-lt"/>
              </a:rPr>
              <a:t>Development of IKEA </a:t>
            </a:r>
          </a:p>
        </p:txBody>
      </p:sp>
      <p:sp>
        <p:nvSpPr>
          <p:cNvPr id="35" name="文本框 34"/>
          <p:cNvSpPr txBox="1"/>
          <p:nvPr/>
        </p:nvSpPr>
        <p:spPr>
          <a:xfrm flipH="1">
            <a:off x="5286375" y="2254250"/>
            <a:ext cx="3521710" cy="398780"/>
          </a:xfrm>
          <a:prstGeom prst="rect">
            <a:avLst/>
          </a:prstGeom>
          <a:noFill/>
        </p:spPr>
        <p:txBody>
          <a:bodyPr wrap="square" rtlCol="0">
            <a:spAutoFit/>
          </a:bodyPr>
          <a:lstStyle/>
          <a:p>
            <a:pPr algn="ctr" defTabSz="685800">
              <a:defRPr/>
            </a:pPr>
            <a:r>
              <a:rPr lang="en-US" altLang="zh-CN" sz="2000" b="1" dirty="0">
                <a:solidFill>
                  <a:schemeClr val="accent1"/>
                </a:solidFill>
                <a:cs typeface="+mn-ea"/>
                <a:sym typeface="+mn-lt"/>
              </a:rPr>
              <a:t>CSR</a:t>
            </a:r>
          </a:p>
        </p:txBody>
      </p:sp>
      <p:sp>
        <p:nvSpPr>
          <p:cNvPr id="37" name="文本框 36"/>
          <p:cNvSpPr txBox="1"/>
          <p:nvPr/>
        </p:nvSpPr>
        <p:spPr>
          <a:xfrm flipH="1">
            <a:off x="5314315" y="3302000"/>
            <a:ext cx="3493770" cy="398780"/>
          </a:xfrm>
          <a:prstGeom prst="rect">
            <a:avLst/>
          </a:prstGeom>
          <a:noFill/>
        </p:spPr>
        <p:txBody>
          <a:bodyPr wrap="square" rtlCol="0">
            <a:spAutoFit/>
          </a:bodyPr>
          <a:lstStyle/>
          <a:p>
            <a:pPr algn="ctr" defTabSz="685800">
              <a:defRPr/>
            </a:pPr>
            <a:r>
              <a:rPr lang="en-US" altLang="zh-CN" sz="2000" b="1" dirty="0">
                <a:solidFill>
                  <a:schemeClr val="accent1"/>
                </a:solidFill>
                <a:cs typeface="+mn-ea"/>
                <a:sym typeface="+mn-lt"/>
              </a:rPr>
              <a:t>WHY</a:t>
            </a:r>
          </a:p>
        </p:txBody>
      </p:sp>
      <p:sp>
        <p:nvSpPr>
          <p:cNvPr id="17" name="矩形: 圆角 21"/>
          <p:cNvSpPr/>
          <p:nvPr/>
        </p:nvSpPr>
        <p:spPr>
          <a:xfrm>
            <a:off x="869315" y="3787775"/>
            <a:ext cx="2245995" cy="1056640"/>
          </a:xfrm>
          <a:prstGeom prst="roundRect">
            <a:avLst>
              <a:gd name="adj" fmla="val 50000"/>
            </a:avLst>
          </a:prstGeom>
          <a:solidFill>
            <a:srgbClr val="172A3C"/>
          </a:solidFill>
          <a:ln w="28575" cap="flat" cmpd="sng" algn="ctr">
            <a:noFill/>
            <a:prstDash val="solid"/>
            <a:miter lim="800000"/>
          </a:ln>
          <a:effectLst/>
        </p:spPr>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386080">
              <a:defRPr/>
            </a:pPr>
            <a:r>
              <a:rPr lang="en-US" altLang="zh-CN" sz="1600" dirty="0">
                <a:solidFill>
                  <a:schemeClr val="bg1"/>
                </a:solidFill>
                <a:latin typeface="Times New Roman" panose="02020603050405020304" charset="0"/>
                <a:cs typeface="Times New Roman" panose="02020603050405020304" charset="0"/>
                <a:sym typeface="+mn-lt"/>
              </a:rPr>
              <a:t>Zhou Yiren 2206235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2"/>
          <p:cNvSpPr/>
          <p:nvPr/>
        </p:nvSpPr>
        <p:spPr>
          <a:xfrm>
            <a:off x="426720" y="1814830"/>
            <a:ext cx="2597150" cy="24999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sp>
        <p:nvSpPr>
          <p:cNvPr id="87" name="Rectangle 2"/>
          <p:cNvSpPr/>
          <p:nvPr/>
        </p:nvSpPr>
        <p:spPr>
          <a:xfrm>
            <a:off x="201801" y="2143123"/>
            <a:ext cx="2533890" cy="2533890"/>
          </a:xfrm>
          <a:prstGeom prst="rect">
            <a:avLst/>
          </a:prstGeom>
          <a:blipFill>
            <a:blip r:embed="rId3"/>
            <a:stretch>
              <a:fillRect l="-25599" r="-2534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153865"/>
            <a:ext cx="2012229"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BACKGROUND</a:t>
            </a:r>
          </a:p>
        </p:txBody>
      </p:sp>
      <p:sp>
        <p:nvSpPr>
          <p:cNvPr id="81" name="矩形 80"/>
          <p:cNvSpPr/>
          <p:nvPr/>
        </p:nvSpPr>
        <p:spPr>
          <a:xfrm>
            <a:off x="3128010" y="641985"/>
            <a:ext cx="5749290" cy="4154170"/>
          </a:xfrm>
          <a:prstGeom prst="rect">
            <a:avLst/>
          </a:prstGeom>
        </p:spPr>
        <p:txBody>
          <a:bodyPr wrap="square">
            <a:noAutofit/>
            <a:scene3d>
              <a:camera prst="orthographicFront"/>
              <a:lightRig rig="threePt" dir="t"/>
            </a:scene3d>
            <a:sp3d contourW="12700"/>
          </a:bodyPr>
          <a:lstStyle/>
          <a:p>
            <a:pPr algn="l">
              <a:lnSpc>
                <a:spcPct val="125000"/>
              </a:lnSpc>
            </a:pPr>
            <a:r>
              <a:rPr lang="en-US" altLang="zh-CN" dirty="0">
                <a:solidFill>
                  <a:schemeClr val="tx1"/>
                </a:solidFill>
                <a:cs typeface="+mn-ea"/>
                <a:sym typeface="+mn-lt"/>
              </a:rPr>
              <a:t>The</a:t>
            </a:r>
            <a:r>
              <a:rPr lang="zh-CN" altLang="en-US" dirty="0">
                <a:solidFill>
                  <a:schemeClr val="tx1"/>
                </a:solidFill>
                <a:cs typeface="+mn-ea"/>
                <a:sym typeface="+mn-lt"/>
              </a:rPr>
              <a:t> topic is IKEA's use of CSR in promotional materials</a:t>
            </a:r>
            <a:r>
              <a:rPr lang="en-US" altLang="zh-CN" dirty="0">
                <a:solidFill>
                  <a:schemeClr val="tx1"/>
                </a:solidFill>
                <a:cs typeface="+mn-ea"/>
                <a:sym typeface="+mn-lt"/>
              </a:rPr>
              <a:t>.</a:t>
            </a:r>
          </a:p>
          <a:p>
            <a:pPr algn="l">
              <a:lnSpc>
                <a:spcPct val="125000"/>
              </a:lnSpc>
            </a:pPr>
            <a:r>
              <a:rPr lang="zh-CN" altLang="en-US" dirty="0">
                <a:solidFill>
                  <a:schemeClr val="tx1"/>
                </a:solidFill>
                <a:cs typeface="+mn-ea"/>
                <a:sym typeface="+mn-lt"/>
              </a:rPr>
              <a:t>Founded in 1943, IKEA is currently the largest multinational furniture retail chain in the world. IKEA is known for translating the needs and tastes of consumers into affordable and well-designed home furnishings. </a:t>
            </a:r>
          </a:p>
          <a:p>
            <a:pPr algn="l">
              <a:lnSpc>
                <a:spcPct val="125000"/>
              </a:lnSpc>
            </a:pPr>
            <a:endParaRPr lang="zh-CN" altLang="en-US" dirty="0">
              <a:solidFill>
                <a:schemeClr val="tx1"/>
              </a:solidFill>
              <a:cs typeface="+mn-ea"/>
              <a:sym typeface="+mn-lt"/>
            </a:endParaRPr>
          </a:p>
          <a:p>
            <a:pPr algn="l">
              <a:lnSpc>
                <a:spcPct val="125000"/>
              </a:lnSpc>
            </a:pPr>
            <a:r>
              <a:rPr lang="zh-CN" altLang="en-US" dirty="0">
                <a:solidFill>
                  <a:schemeClr val="tx1"/>
                </a:solidFill>
                <a:cs typeface="+mn-ea"/>
                <a:sym typeface="+mn-lt"/>
              </a:rPr>
              <a:t>Since the launch of its People &amp; Planet Positive program in 2012, IKEA has grown into the third most globally recognized leader in environmental sustainability and social responsibility.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153865"/>
            <a:ext cx="2012229"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BACKGROUND</a:t>
            </a:r>
            <a:endParaRPr lang="zh-CN" altLang="en-US" b="1" dirty="0">
              <a:solidFill>
                <a:schemeClr val="accent2"/>
              </a:solidFill>
              <a:cs typeface="+mn-ea"/>
              <a:sym typeface="+mn-lt"/>
            </a:endParaRPr>
          </a:p>
        </p:txBody>
      </p:sp>
      <p:grpSp>
        <p:nvGrpSpPr>
          <p:cNvPr id="4" name="组合 3"/>
          <p:cNvGrpSpPr/>
          <p:nvPr/>
        </p:nvGrpSpPr>
        <p:grpSpPr>
          <a:xfrm>
            <a:off x="302895" y="1265791"/>
            <a:ext cx="8492490" cy="3094266"/>
            <a:chOff x="872729" y="1733550"/>
            <a:chExt cx="3699272" cy="1151975"/>
          </a:xfrm>
        </p:grpSpPr>
        <p:sp>
          <p:nvSpPr>
            <p:cNvPr id="8" name="Freeform"/>
            <p:cNvSpPr/>
            <p:nvPr/>
          </p:nvSpPr>
          <p:spPr>
            <a:xfrm>
              <a:off x="872729" y="1733550"/>
              <a:ext cx="1151620" cy="115197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15">
                <a:cs typeface="+mn-ea"/>
                <a:sym typeface="+mn-lt"/>
              </a:endParaRPr>
            </a:p>
          </p:txBody>
        </p:sp>
        <p:sp>
          <p:nvSpPr>
            <p:cNvPr id="9" name="Freeform"/>
            <p:cNvSpPr/>
            <p:nvPr/>
          </p:nvSpPr>
          <p:spPr bwMode="auto">
            <a:xfrm>
              <a:off x="1330470" y="2166864"/>
              <a:ext cx="236137" cy="285348"/>
            </a:xfrm>
            <a:custGeom>
              <a:avLst/>
              <a:gdLst>
                <a:gd name="T0" fmla="*/ 75 w 116"/>
                <a:gd name="T1" fmla="*/ 56 h 140"/>
                <a:gd name="T2" fmla="*/ 97 w 116"/>
                <a:gd name="T3" fmla="*/ 56 h 140"/>
                <a:gd name="T4" fmla="*/ 103 w 116"/>
                <a:gd name="T5" fmla="*/ 61 h 140"/>
                <a:gd name="T6" fmla="*/ 100 w 116"/>
                <a:gd name="T7" fmla="*/ 66 h 140"/>
                <a:gd name="T8" fmla="*/ 9 w 116"/>
                <a:gd name="T9" fmla="*/ 138 h 140"/>
                <a:gd name="T10" fmla="*/ 1 w 116"/>
                <a:gd name="T11" fmla="*/ 137 h 140"/>
                <a:gd name="T12" fmla="*/ 1 w 116"/>
                <a:gd name="T13" fmla="*/ 131 h 140"/>
                <a:gd name="T14" fmla="*/ 36 w 116"/>
                <a:gd name="T15" fmla="*/ 67 h 140"/>
                <a:gd name="T16" fmla="*/ 15 w 116"/>
                <a:gd name="T17" fmla="*/ 67 h 140"/>
                <a:gd name="T18" fmla="*/ 10 w 116"/>
                <a:gd name="T19" fmla="*/ 61 h 140"/>
                <a:gd name="T20" fmla="*/ 11 w 116"/>
                <a:gd name="T21" fmla="*/ 58 h 140"/>
                <a:gd name="T22" fmla="*/ 49 w 116"/>
                <a:gd name="T23" fmla="*/ 3 h 140"/>
                <a:gd name="T24" fmla="*/ 54 w 116"/>
                <a:gd name="T25" fmla="*/ 1 h 140"/>
                <a:gd name="T26" fmla="*/ 54 w 116"/>
                <a:gd name="T27" fmla="*/ 0 h 140"/>
                <a:gd name="T28" fmla="*/ 111 w 116"/>
                <a:gd name="T29" fmla="*/ 0 h 140"/>
                <a:gd name="T30" fmla="*/ 116 w 116"/>
                <a:gd name="T31" fmla="*/ 6 h 140"/>
                <a:gd name="T32" fmla="*/ 114 w 116"/>
                <a:gd name="T33" fmla="*/ 10 h 140"/>
                <a:gd name="T34" fmla="*/ 75 w 116"/>
                <a:gd name="T35" fmla="*/ 56 h 140"/>
                <a:gd name="T36" fmla="*/ 81 w 116"/>
                <a:gd name="T37" fmla="*/ 67 h 140"/>
                <a:gd name="T38" fmla="*/ 81 w 116"/>
                <a:gd name="T39" fmla="*/ 67 h 140"/>
                <a:gd name="T40" fmla="*/ 63 w 116"/>
                <a:gd name="T41" fmla="*/ 67 h 140"/>
                <a:gd name="T42" fmla="*/ 63 w 116"/>
                <a:gd name="T43" fmla="*/ 67 h 140"/>
                <a:gd name="T44" fmla="*/ 60 w 116"/>
                <a:gd name="T45" fmla="*/ 65 h 140"/>
                <a:gd name="T46" fmla="*/ 59 w 116"/>
                <a:gd name="T47" fmla="*/ 58 h 140"/>
                <a:gd name="T48" fmla="*/ 99 w 116"/>
                <a:gd name="T49" fmla="*/ 11 h 140"/>
                <a:gd name="T50" fmla="*/ 57 w 116"/>
                <a:gd name="T51" fmla="*/ 11 h 140"/>
                <a:gd name="T52" fmla="*/ 26 w 116"/>
                <a:gd name="T53" fmla="*/ 56 h 140"/>
                <a:gd name="T54" fmla="*/ 45 w 116"/>
                <a:gd name="T55" fmla="*/ 56 h 140"/>
                <a:gd name="T56" fmla="*/ 45 w 116"/>
                <a:gd name="T57" fmla="*/ 56 h 140"/>
                <a:gd name="T58" fmla="*/ 48 w 116"/>
                <a:gd name="T59" fmla="*/ 56 h 140"/>
                <a:gd name="T60" fmla="*/ 50 w 116"/>
                <a:gd name="T61" fmla="*/ 64 h 140"/>
                <a:gd name="T62" fmla="*/ 23 w 116"/>
                <a:gd name="T63" fmla="*/ 113 h 140"/>
                <a:gd name="T64" fmla="*/ 81 w 116"/>
                <a:gd name="T65" fmla="*/ 67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16" h="140">
                  <a:moveTo>
                    <a:pt x="75" y="56"/>
                  </a:moveTo>
                  <a:cubicBezTo>
                    <a:pt x="97" y="56"/>
                    <a:pt x="97" y="56"/>
                    <a:pt x="97" y="56"/>
                  </a:cubicBezTo>
                  <a:cubicBezTo>
                    <a:pt x="100" y="56"/>
                    <a:pt x="103" y="58"/>
                    <a:pt x="103" y="61"/>
                  </a:cubicBezTo>
                  <a:cubicBezTo>
                    <a:pt x="103" y="63"/>
                    <a:pt x="102" y="65"/>
                    <a:pt x="100" y="66"/>
                  </a:cubicBezTo>
                  <a:cubicBezTo>
                    <a:pt x="9" y="138"/>
                    <a:pt x="9" y="138"/>
                    <a:pt x="9" y="138"/>
                  </a:cubicBezTo>
                  <a:cubicBezTo>
                    <a:pt x="6" y="140"/>
                    <a:pt x="3" y="140"/>
                    <a:pt x="1" y="137"/>
                  </a:cubicBezTo>
                  <a:cubicBezTo>
                    <a:pt x="0" y="136"/>
                    <a:pt x="0" y="133"/>
                    <a:pt x="1" y="131"/>
                  </a:cubicBezTo>
                  <a:cubicBezTo>
                    <a:pt x="36" y="67"/>
                    <a:pt x="36" y="67"/>
                    <a:pt x="36" y="67"/>
                  </a:cubicBezTo>
                  <a:cubicBezTo>
                    <a:pt x="15" y="67"/>
                    <a:pt x="15" y="67"/>
                    <a:pt x="15" y="67"/>
                  </a:cubicBezTo>
                  <a:cubicBezTo>
                    <a:pt x="12" y="67"/>
                    <a:pt x="10" y="64"/>
                    <a:pt x="10" y="61"/>
                  </a:cubicBezTo>
                  <a:cubicBezTo>
                    <a:pt x="10" y="60"/>
                    <a:pt x="10" y="59"/>
                    <a:pt x="11" y="58"/>
                  </a:cubicBezTo>
                  <a:cubicBezTo>
                    <a:pt x="49" y="3"/>
                    <a:pt x="49" y="3"/>
                    <a:pt x="49" y="3"/>
                  </a:cubicBezTo>
                  <a:cubicBezTo>
                    <a:pt x="50" y="1"/>
                    <a:pt x="52" y="1"/>
                    <a:pt x="54" y="1"/>
                  </a:cubicBezTo>
                  <a:cubicBezTo>
                    <a:pt x="54" y="0"/>
                    <a:pt x="54" y="0"/>
                    <a:pt x="54" y="0"/>
                  </a:cubicBezTo>
                  <a:cubicBezTo>
                    <a:pt x="111" y="0"/>
                    <a:pt x="111" y="0"/>
                    <a:pt x="111" y="0"/>
                  </a:cubicBezTo>
                  <a:cubicBezTo>
                    <a:pt x="114" y="0"/>
                    <a:pt x="116" y="3"/>
                    <a:pt x="116" y="6"/>
                  </a:cubicBezTo>
                  <a:cubicBezTo>
                    <a:pt x="116" y="7"/>
                    <a:pt x="115" y="9"/>
                    <a:pt x="114" y="10"/>
                  </a:cubicBezTo>
                  <a:cubicBezTo>
                    <a:pt x="75" y="56"/>
                    <a:pt x="75" y="56"/>
                    <a:pt x="75" y="56"/>
                  </a:cubicBezTo>
                  <a:close/>
                  <a:moveTo>
                    <a:pt x="81" y="67"/>
                  </a:moveTo>
                  <a:cubicBezTo>
                    <a:pt x="81" y="67"/>
                    <a:pt x="81" y="67"/>
                    <a:pt x="81" y="67"/>
                  </a:cubicBezTo>
                  <a:cubicBezTo>
                    <a:pt x="63" y="67"/>
                    <a:pt x="63" y="67"/>
                    <a:pt x="63" y="67"/>
                  </a:cubicBezTo>
                  <a:cubicBezTo>
                    <a:pt x="63" y="67"/>
                    <a:pt x="63" y="67"/>
                    <a:pt x="63" y="67"/>
                  </a:cubicBezTo>
                  <a:cubicBezTo>
                    <a:pt x="62" y="67"/>
                    <a:pt x="61" y="66"/>
                    <a:pt x="60" y="65"/>
                  </a:cubicBezTo>
                  <a:cubicBezTo>
                    <a:pt x="57" y="63"/>
                    <a:pt x="57" y="60"/>
                    <a:pt x="59" y="58"/>
                  </a:cubicBezTo>
                  <a:cubicBezTo>
                    <a:pt x="99" y="11"/>
                    <a:pt x="99" y="11"/>
                    <a:pt x="99" y="11"/>
                  </a:cubicBezTo>
                  <a:cubicBezTo>
                    <a:pt x="57" y="11"/>
                    <a:pt x="57" y="11"/>
                    <a:pt x="57" y="11"/>
                  </a:cubicBezTo>
                  <a:cubicBezTo>
                    <a:pt x="26" y="56"/>
                    <a:pt x="26" y="56"/>
                    <a:pt x="26" y="56"/>
                  </a:cubicBezTo>
                  <a:cubicBezTo>
                    <a:pt x="45" y="56"/>
                    <a:pt x="45" y="56"/>
                    <a:pt x="45" y="56"/>
                  </a:cubicBezTo>
                  <a:cubicBezTo>
                    <a:pt x="45" y="56"/>
                    <a:pt x="45" y="56"/>
                    <a:pt x="45" y="56"/>
                  </a:cubicBezTo>
                  <a:cubicBezTo>
                    <a:pt x="46" y="56"/>
                    <a:pt x="47" y="56"/>
                    <a:pt x="48" y="56"/>
                  </a:cubicBezTo>
                  <a:cubicBezTo>
                    <a:pt x="51" y="58"/>
                    <a:pt x="52" y="61"/>
                    <a:pt x="50" y="64"/>
                  </a:cubicBezTo>
                  <a:cubicBezTo>
                    <a:pt x="23" y="113"/>
                    <a:pt x="23" y="113"/>
                    <a:pt x="23" y="113"/>
                  </a:cubicBezTo>
                  <a:cubicBezTo>
                    <a:pt x="81" y="67"/>
                    <a:pt x="81" y="67"/>
                    <a:pt x="81" y="6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zh-CN" altLang="en-US" sz="1015">
                <a:cs typeface="+mn-ea"/>
                <a:sym typeface="+mn-lt"/>
              </a:endParaRPr>
            </a:p>
          </p:txBody>
        </p:sp>
        <p:grpSp>
          <p:nvGrpSpPr>
            <p:cNvPr id="13" name="组合 12"/>
            <p:cNvGrpSpPr/>
            <p:nvPr/>
          </p:nvGrpSpPr>
          <p:grpSpPr>
            <a:xfrm>
              <a:off x="2044689" y="1733550"/>
              <a:ext cx="2527312" cy="1151975"/>
              <a:chOff x="2726251" y="2311399"/>
              <a:chExt cx="3369749" cy="1535967"/>
            </a:xfrm>
          </p:grpSpPr>
          <p:sp>
            <p:nvSpPr>
              <p:cNvPr id="14" name="Freeform"/>
              <p:cNvSpPr/>
              <p:nvPr/>
            </p:nvSpPr>
            <p:spPr>
              <a:xfrm>
                <a:off x="2726251" y="2311399"/>
                <a:ext cx="3369749" cy="1535967"/>
              </a:xfrm>
              <a:prstGeom prst="rect">
                <a:avLst/>
              </a:prstGeom>
              <a:solidFill>
                <a:schemeClr val="bg1">
                  <a:lumMod val="8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15">
                  <a:solidFill>
                    <a:schemeClr val="tx1">
                      <a:lumMod val="75000"/>
                      <a:lumOff val="25000"/>
                    </a:schemeClr>
                  </a:solidFill>
                  <a:cs typeface="+mn-ea"/>
                  <a:sym typeface="+mn-lt"/>
                </a:endParaRPr>
              </a:p>
            </p:txBody>
          </p:sp>
          <p:sp>
            <p:nvSpPr>
              <p:cNvPr id="15" name="矩形 14"/>
              <p:cNvSpPr/>
              <p:nvPr/>
            </p:nvSpPr>
            <p:spPr>
              <a:xfrm>
                <a:off x="2795488" y="2397334"/>
                <a:ext cx="3048377" cy="1364223"/>
              </a:xfrm>
              <a:prstGeom prst="rect">
                <a:avLst/>
              </a:prstGeom>
            </p:spPr>
            <p:txBody>
              <a:bodyPr wrap="square">
                <a:spAutoFit/>
              </a:bodyPr>
              <a:lstStyle/>
              <a:p>
                <a:pPr algn="l">
                  <a:lnSpc>
                    <a:spcPct val="120000"/>
                  </a:lnSpc>
                  <a:defRPr/>
                </a:pPr>
                <a:r>
                  <a:rPr lang="zh-CN" altLang="en-US" dirty="0">
                    <a:solidFill>
                      <a:schemeClr val="tx1">
                        <a:lumMod val="75000"/>
                        <a:lumOff val="25000"/>
                      </a:schemeClr>
                    </a:solidFill>
                    <a:cs typeface="+mn-ea"/>
                    <a:sym typeface="+mn-lt"/>
                  </a:rPr>
                  <a:t>CSR is a self-regulating business model that helps a company be socially accountable to itself, its stakeholders, and the public. By practicing corporate social responsibility, also called corporate citizenship, companies can be conscious of the kind of impact they are having on all aspects of society, including economic, social, and environmental.</a:t>
                </a:r>
              </a:p>
            </p:txBody>
          </p:sp>
        </p:gr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153865"/>
            <a:ext cx="2012229"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BACKGROUND</a:t>
            </a:r>
            <a:endParaRPr lang="zh-CN" altLang="en-US" b="1" dirty="0">
              <a:solidFill>
                <a:schemeClr val="accent2"/>
              </a:solidFill>
              <a:cs typeface="+mn-ea"/>
              <a:sym typeface="+mn-lt"/>
            </a:endParaRPr>
          </a:p>
        </p:txBody>
      </p:sp>
      <p:grpSp>
        <p:nvGrpSpPr>
          <p:cNvPr id="4" name="组合 3"/>
          <p:cNvGrpSpPr/>
          <p:nvPr/>
        </p:nvGrpSpPr>
        <p:grpSpPr>
          <a:xfrm>
            <a:off x="471805" y="-793115"/>
            <a:ext cx="8594725" cy="5151755"/>
            <a:chOff x="872729" y="2166864"/>
            <a:chExt cx="4228664" cy="2028900"/>
          </a:xfrm>
        </p:grpSpPr>
        <p:sp>
          <p:nvSpPr>
            <p:cNvPr id="9" name="Freeform"/>
            <p:cNvSpPr/>
            <p:nvPr/>
          </p:nvSpPr>
          <p:spPr bwMode="auto">
            <a:xfrm>
              <a:off x="1330470" y="2166864"/>
              <a:ext cx="236137" cy="285348"/>
            </a:xfrm>
            <a:custGeom>
              <a:avLst/>
              <a:gdLst>
                <a:gd name="T0" fmla="*/ 75 w 116"/>
                <a:gd name="T1" fmla="*/ 56 h 140"/>
                <a:gd name="T2" fmla="*/ 97 w 116"/>
                <a:gd name="T3" fmla="*/ 56 h 140"/>
                <a:gd name="T4" fmla="*/ 103 w 116"/>
                <a:gd name="T5" fmla="*/ 61 h 140"/>
                <a:gd name="T6" fmla="*/ 100 w 116"/>
                <a:gd name="T7" fmla="*/ 66 h 140"/>
                <a:gd name="T8" fmla="*/ 9 w 116"/>
                <a:gd name="T9" fmla="*/ 138 h 140"/>
                <a:gd name="T10" fmla="*/ 1 w 116"/>
                <a:gd name="T11" fmla="*/ 137 h 140"/>
                <a:gd name="T12" fmla="*/ 1 w 116"/>
                <a:gd name="T13" fmla="*/ 131 h 140"/>
                <a:gd name="T14" fmla="*/ 36 w 116"/>
                <a:gd name="T15" fmla="*/ 67 h 140"/>
                <a:gd name="T16" fmla="*/ 15 w 116"/>
                <a:gd name="T17" fmla="*/ 67 h 140"/>
                <a:gd name="T18" fmla="*/ 10 w 116"/>
                <a:gd name="T19" fmla="*/ 61 h 140"/>
                <a:gd name="T20" fmla="*/ 11 w 116"/>
                <a:gd name="T21" fmla="*/ 58 h 140"/>
                <a:gd name="T22" fmla="*/ 49 w 116"/>
                <a:gd name="T23" fmla="*/ 3 h 140"/>
                <a:gd name="T24" fmla="*/ 54 w 116"/>
                <a:gd name="T25" fmla="*/ 1 h 140"/>
                <a:gd name="T26" fmla="*/ 54 w 116"/>
                <a:gd name="T27" fmla="*/ 0 h 140"/>
                <a:gd name="T28" fmla="*/ 111 w 116"/>
                <a:gd name="T29" fmla="*/ 0 h 140"/>
                <a:gd name="T30" fmla="*/ 116 w 116"/>
                <a:gd name="T31" fmla="*/ 6 h 140"/>
                <a:gd name="T32" fmla="*/ 114 w 116"/>
                <a:gd name="T33" fmla="*/ 10 h 140"/>
                <a:gd name="T34" fmla="*/ 75 w 116"/>
                <a:gd name="T35" fmla="*/ 56 h 140"/>
                <a:gd name="T36" fmla="*/ 81 w 116"/>
                <a:gd name="T37" fmla="*/ 67 h 140"/>
                <a:gd name="T38" fmla="*/ 81 w 116"/>
                <a:gd name="T39" fmla="*/ 67 h 140"/>
                <a:gd name="T40" fmla="*/ 63 w 116"/>
                <a:gd name="T41" fmla="*/ 67 h 140"/>
                <a:gd name="T42" fmla="*/ 63 w 116"/>
                <a:gd name="T43" fmla="*/ 67 h 140"/>
                <a:gd name="T44" fmla="*/ 60 w 116"/>
                <a:gd name="T45" fmla="*/ 65 h 140"/>
                <a:gd name="T46" fmla="*/ 59 w 116"/>
                <a:gd name="T47" fmla="*/ 58 h 140"/>
                <a:gd name="T48" fmla="*/ 99 w 116"/>
                <a:gd name="T49" fmla="*/ 11 h 140"/>
                <a:gd name="T50" fmla="*/ 57 w 116"/>
                <a:gd name="T51" fmla="*/ 11 h 140"/>
                <a:gd name="T52" fmla="*/ 26 w 116"/>
                <a:gd name="T53" fmla="*/ 56 h 140"/>
                <a:gd name="T54" fmla="*/ 45 w 116"/>
                <a:gd name="T55" fmla="*/ 56 h 140"/>
                <a:gd name="T56" fmla="*/ 45 w 116"/>
                <a:gd name="T57" fmla="*/ 56 h 140"/>
                <a:gd name="T58" fmla="*/ 48 w 116"/>
                <a:gd name="T59" fmla="*/ 56 h 140"/>
                <a:gd name="T60" fmla="*/ 50 w 116"/>
                <a:gd name="T61" fmla="*/ 64 h 140"/>
                <a:gd name="T62" fmla="*/ 23 w 116"/>
                <a:gd name="T63" fmla="*/ 113 h 140"/>
                <a:gd name="T64" fmla="*/ 81 w 116"/>
                <a:gd name="T65" fmla="*/ 67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16" h="140">
                  <a:moveTo>
                    <a:pt x="75" y="56"/>
                  </a:moveTo>
                  <a:cubicBezTo>
                    <a:pt x="97" y="56"/>
                    <a:pt x="97" y="56"/>
                    <a:pt x="97" y="56"/>
                  </a:cubicBezTo>
                  <a:cubicBezTo>
                    <a:pt x="100" y="56"/>
                    <a:pt x="103" y="58"/>
                    <a:pt x="103" y="61"/>
                  </a:cubicBezTo>
                  <a:cubicBezTo>
                    <a:pt x="103" y="63"/>
                    <a:pt x="102" y="65"/>
                    <a:pt x="100" y="66"/>
                  </a:cubicBezTo>
                  <a:cubicBezTo>
                    <a:pt x="9" y="138"/>
                    <a:pt x="9" y="138"/>
                    <a:pt x="9" y="138"/>
                  </a:cubicBezTo>
                  <a:cubicBezTo>
                    <a:pt x="6" y="140"/>
                    <a:pt x="3" y="140"/>
                    <a:pt x="1" y="137"/>
                  </a:cubicBezTo>
                  <a:cubicBezTo>
                    <a:pt x="0" y="136"/>
                    <a:pt x="0" y="133"/>
                    <a:pt x="1" y="131"/>
                  </a:cubicBezTo>
                  <a:cubicBezTo>
                    <a:pt x="36" y="67"/>
                    <a:pt x="36" y="67"/>
                    <a:pt x="36" y="67"/>
                  </a:cubicBezTo>
                  <a:cubicBezTo>
                    <a:pt x="15" y="67"/>
                    <a:pt x="15" y="67"/>
                    <a:pt x="15" y="67"/>
                  </a:cubicBezTo>
                  <a:cubicBezTo>
                    <a:pt x="12" y="67"/>
                    <a:pt x="10" y="64"/>
                    <a:pt x="10" y="61"/>
                  </a:cubicBezTo>
                  <a:cubicBezTo>
                    <a:pt x="10" y="60"/>
                    <a:pt x="10" y="59"/>
                    <a:pt x="11" y="58"/>
                  </a:cubicBezTo>
                  <a:cubicBezTo>
                    <a:pt x="49" y="3"/>
                    <a:pt x="49" y="3"/>
                    <a:pt x="49" y="3"/>
                  </a:cubicBezTo>
                  <a:cubicBezTo>
                    <a:pt x="50" y="1"/>
                    <a:pt x="52" y="1"/>
                    <a:pt x="54" y="1"/>
                  </a:cubicBezTo>
                  <a:cubicBezTo>
                    <a:pt x="54" y="0"/>
                    <a:pt x="54" y="0"/>
                    <a:pt x="54" y="0"/>
                  </a:cubicBezTo>
                  <a:cubicBezTo>
                    <a:pt x="111" y="0"/>
                    <a:pt x="111" y="0"/>
                    <a:pt x="111" y="0"/>
                  </a:cubicBezTo>
                  <a:cubicBezTo>
                    <a:pt x="114" y="0"/>
                    <a:pt x="116" y="3"/>
                    <a:pt x="116" y="6"/>
                  </a:cubicBezTo>
                  <a:cubicBezTo>
                    <a:pt x="116" y="7"/>
                    <a:pt x="115" y="9"/>
                    <a:pt x="114" y="10"/>
                  </a:cubicBezTo>
                  <a:cubicBezTo>
                    <a:pt x="75" y="56"/>
                    <a:pt x="75" y="56"/>
                    <a:pt x="75" y="56"/>
                  </a:cubicBezTo>
                  <a:close/>
                  <a:moveTo>
                    <a:pt x="81" y="67"/>
                  </a:moveTo>
                  <a:cubicBezTo>
                    <a:pt x="81" y="67"/>
                    <a:pt x="81" y="67"/>
                    <a:pt x="81" y="67"/>
                  </a:cubicBezTo>
                  <a:cubicBezTo>
                    <a:pt x="63" y="67"/>
                    <a:pt x="63" y="67"/>
                    <a:pt x="63" y="67"/>
                  </a:cubicBezTo>
                  <a:cubicBezTo>
                    <a:pt x="63" y="67"/>
                    <a:pt x="63" y="67"/>
                    <a:pt x="63" y="67"/>
                  </a:cubicBezTo>
                  <a:cubicBezTo>
                    <a:pt x="62" y="67"/>
                    <a:pt x="61" y="66"/>
                    <a:pt x="60" y="65"/>
                  </a:cubicBezTo>
                  <a:cubicBezTo>
                    <a:pt x="57" y="63"/>
                    <a:pt x="57" y="60"/>
                    <a:pt x="59" y="58"/>
                  </a:cubicBezTo>
                  <a:cubicBezTo>
                    <a:pt x="99" y="11"/>
                    <a:pt x="99" y="11"/>
                    <a:pt x="99" y="11"/>
                  </a:cubicBezTo>
                  <a:cubicBezTo>
                    <a:pt x="57" y="11"/>
                    <a:pt x="57" y="11"/>
                    <a:pt x="57" y="11"/>
                  </a:cubicBezTo>
                  <a:cubicBezTo>
                    <a:pt x="26" y="56"/>
                    <a:pt x="26" y="56"/>
                    <a:pt x="26" y="56"/>
                  </a:cubicBezTo>
                  <a:cubicBezTo>
                    <a:pt x="45" y="56"/>
                    <a:pt x="45" y="56"/>
                    <a:pt x="45" y="56"/>
                  </a:cubicBezTo>
                  <a:cubicBezTo>
                    <a:pt x="45" y="56"/>
                    <a:pt x="45" y="56"/>
                    <a:pt x="45" y="56"/>
                  </a:cubicBezTo>
                  <a:cubicBezTo>
                    <a:pt x="46" y="56"/>
                    <a:pt x="47" y="56"/>
                    <a:pt x="48" y="56"/>
                  </a:cubicBezTo>
                  <a:cubicBezTo>
                    <a:pt x="51" y="58"/>
                    <a:pt x="52" y="61"/>
                    <a:pt x="50" y="64"/>
                  </a:cubicBezTo>
                  <a:cubicBezTo>
                    <a:pt x="23" y="113"/>
                    <a:pt x="23" y="113"/>
                    <a:pt x="23" y="113"/>
                  </a:cubicBezTo>
                  <a:cubicBezTo>
                    <a:pt x="81" y="67"/>
                    <a:pt x="81" y="67"/>
                    <a:pt x="81" y="6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zh-CN" altLang="en-US" sz="1015">
                <a:cs typeface="+mn-ea"/>
                <a:sym typeface="+mn-lt"/>
              </a:endParaRPr>
            </a:p>
          </p:txBody>
        </p:sp>
        <p:sp>
          <p:nvSpPr>
            <p:cNvPr id="11" name="Freeform"/>
            <p:cNvSpPr/>
            <p:nvPr/>
          </p:nvSpPr>
          <p:spPr>
            <a:xfrm>
              <a:off x="872729" y="3043789"/>
              <a:ext cx="1151620" cy="11519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15">
                <a:cs typeface="+mn-ea"/>
                <a:sym typeface="+mn-lt"/>
              </a:endParaRPr>
            </a:p>
          </p:txBody>
        </p:sp>
        <p:sp>
          <p:nvSpPr>
            <p:cNvPr id="12" name="Freeform"/>
            <p:cNvSpPr/>
            <p:nvPr/>
          </p:nvSpPr>
          <p:spPr bwMode="auto">
            <a:xfrm>
              <a:off x="1306341" y="3475808"/>
              <a:ext cx="285260" cy="287935"/>
            </a:xfrm>
            <a:custGeom>
              <a:avLst/>
              <a:gdLst>
                <a:gd name="T0" fmla="*/ 116 w 140"/>
                <a:gd name="T1" fmla="*/ 2 h 141"/>
                <a:gd name="T2" fmla="*/ 122 w 140"/>
                <a:gd name="T3" fmla="*/ 3 h 141"/>
                <a:gd name="T4" fmla="*/ 122 w 140"/>
                <a:gd name="T5" fmla="*/ 3 h 141"/>
                <a:gd name="T6" fmla="*/ 138 w 140"/>
                <a:gd name="T7" fmla="*/ 19 h 141"/>
                <a:gd name="T8" fmla="*/ 138 w 140"/>
                <a:gd name="T9" fmla="*/ 19 h 141"/>
                <a:gd name="T10" fmla="*/ 139 w 140"/>
                <a:gd name="T11" fmla="*/ 25 h 141"/>
                <a:gd name="T12" fmla="*/ 118 w 140"/>
                <a:gd name="T13" fmla="*/ 43 h 141"/>
                <a:gd name="T14" fmla="*/ 103 w 140"/>
                <a:gd name="T15" fmla="*/ 46 h 141"/>
                <a:gd name="T16" fmla="*/ 99 w 140"/>
                <a:gd name="T17" fmla="*/ 102 h 141"/>
                <a:gd name="T18" fmla="*/ 69 w 140"/>
                <a:gd name="T19" fmla="*/ 115 h 141"/>
                <a:gd name="T20" fmla="*/ 26 w 140"/>
                <a:gd name="T21" fmla="*/ 72 h 141"/>
                <a:gd name="T22" fmla="*/ 69 w 140"/>
                <a:gd name="T23" fmla="*/ 29 h 141"/>
                <a:gd name="T24" fmla="*/ 100 w 140"/>
                <a:gd name="T25" fmla="*/ 33 h 141"/>
                <a:gd name="T26" fmla="*/ 98 w 140"/>
                <a:gd name="T27" fmla="*/ 20 h 141"/>
                <a:gd name="T28" fmla="*/ 124 w 140"/>
                <a:gd name="T29" fmla="*/ 55 h 141"/>
                <a:gd name="T30" fmla="*/ 135 w 140"/>
                <a:gd name="T31" fmla="*/ 52 h 141"/>
                <a:gd name="T32" fmla="*/ 138 w 140"/>
                <a:gd name="T33" fmla="*/ 72 h 141"/>
                <a:gd name="T34" fmla="*/ 69 w 140"/>
                <a:gd name="T35" fmla="*/ 141 h 141"/>
                <a:gd name="T36" fmla="*/ 0 w 140"/>
                <a:gd name="T37" fmla="*/ 72 h 141"/>
                <a:gd name="T38" fmla="*/ 69 w 140"/>
                <a:gd name="T39" fmla="*/ 3 h 141"/>
                <a:gd name="T40" fmla="*/ 89 w 140"/>
                <a:gd name="T41" fmla="*/ 6 h 141"/>
                <a:gd name="T42" fmla="*/ 86 w 140"/>
                <a:gd name="T43" fmla="*/ 16 h 141"/>
                <a:gd name="T44" fmla="*/ 69 w 140"/>
                <a:gd name="T45" fmla="*/ 14 h 141"/>
                <a:gd name="T46" fmla="*/ 11 w 140"/>
                <a:gd name="T47" fmla="*/ 72 h 141"/>
                <a:gd name="T48" fmla="*/ 69 w 140"/>
                <a:gd name="T49" fmla="*/ 130 h 141"/>
                <a:gd name="T50" fmla="*/ 127 w 140"/>
                <a:gd name="T51" fmla="*/ 72 h 141"/>
                <a:gd name="T52" fmla="*/ 124 w 140"/>
                <a:gd name="T53" fmla="*/ 55 h 141"/>
                <a:gd name="T54" fmla="*/ 69 w 140"/>
                <a:gd name="T55" fmla="*/ 52 h 141"/>
                <a:gd name="T56" fmla="*/ 90 w 140"/>
                <a:gd name="T57" fmla="*/ 43 h 141"/>
                <a:gd name="T58" fmla="*/ 43 w 140"/>
                <a:gd name="T59" fmla="*/ 46 h 141"/>
                <a:gd name="T60" fmla="*/ 43 w 140"/>
                <a:gd name="T61" fmla="*/ 46 h 141"/>
                <a:gd name="T62" fmla="*/ 43 w 140"/>
                <a:gd name="T63" fmla="*/ 98 h 141"/>
                <a:gd name="T64" fmla="*/ 94 w 140"/>
                <a:gd name="T65" fmla="*/ 98 h 141"/>
                <a:gd name="T66" fmla="*/ 105 w 140"/>
                <a:gd name="T67" fmla="*/ 72 h 141"/>
                <a:gd name="T68" fmla="*/ 86 w 140"/>
                <a:gd name="T69" fmla="*/ 62 h 141"/>
                <a:gd name="T70" fmla="*/ 83 w 140"/>
                <a:gd name="T71" fmla="*/ 86 h 141"/>
                <a:gd name="T72" fmla="*/ 69 w 140"/>
                <a:gd name="T73" fmla="*/ 92 h 141"/>
                <a:gd name="T74" fmla="*/ 55 w 140"/>
                <a:gd name="T75" fmla="*/ 86 h 141"/>
                <a:gd name="T76" fmla="*/ 55 w 140"/>
                <a:gd name="T77" fmla="*/ 58 h 141"/>
                <a:gd name="T78" fmla="*/ 69 w 140"/>
                <a:gd name="T79" fmla="*/ 52 h 141"/>
                <a:gd name="T80" fmla="*/ 73 w 140"/>
                <a:gd name="T81" fmla="*/ 60 h 141"/>
                <a:gd name="T82" fmla="*/ 60 w 140"/>
                <a:gd name="T83" fmla="*/ 63 h 141"/>
                <a:gd name="T84" fmla="*/ 56 w 140"/>
                <a:gd name="T85" fmla="*/ 72 h 141"/>
                <a:gd name="T86" fmla="*/ 69 w 140"/>
                <a:gd name="T87" fmla="*/ 85 h 141"/>
                <a:gd name="T88" fmla="*/ 78 w 140"/>
                <a:gd name="T89" fmla="*/ 81 h 141"/>
                <a:gd name="T90" fmla="*/ 81 w 140"/>
                <a:gd name="T91" fmla="*/ 68 h 141"/>
                <a:gd name="T92" fmla="*/ 65 w 140"/>
                <a:gd name="T93" fmla="*/ 76 h 141"/>
                <a:gd name="T94" fmla="*/ 73 w 140"/>
                <a:gd name="T95" fmla="*/ 60 h 141"/>
                <a:gd name="T96" fmla="*/ 117 w 140"/>
                <a:gd name="T97" fmla="*/ 10 h 141"/>
                <a:gd name="T98" fmla="*/ 106 w 140"/>
                <a:gd name="T99" fmla="*/ 30 h 141"/>
                <a:gd name="T100" fmla="*/ 117 w 140"/>
                <a:gd name="T101" fmla="*/ 10 h 141"/>
                <a:gd name="T102" fmla="*/ 123 w 140"/>
                <a:gd name="T103" fmla="*/ 22 h 141"/>
                <a:gd name="T104" fmla="*/ 118 w 140"/>
                <a:gd name="T105" fmla="*/ 37 h 141"/>
                <a:gd name="T106" fmla="*/ 123 w 140"/>
                <a:gd name="T107" fmla="*/ 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40" h="141">
                  <a:moveTo>
                    <a:pt x="98" y="20"/>
                  </a:moveTo>
                  <a:cubicBezTo>
                    <a:pt x="116" y="2"/>
                    <a:pt x="116" y="2"/>
                    <a:pt x="116" y="2"/>
                  </a:cubicBezTo>
                  <a:cubicBezTo>
                    <a:pt x="118" y="0"/>
                    <a:pt x="120" y="0"/>
                    <a:pt x="121" y="2"/>
                  </a:cubicBezTo>
                  <a:cubicBezTo>
                    <a:pt x="121" y="2"/>
                    <a:pt x="122" y="3"/>
                    <a:pt x="122" y="3"/>
                  </a:cubicBezTo>
                  <a:cubicBezTo>
                    <a:pt x="122" y="3"/>
                    <a:pt x="122" y="3"/>
                    <a:pt x="122" y="3"/>
                  </a:cubicBezTo>
                  <a:cubicBezTo>
                    <a:pt x="122" y="3"/>
                    <a:pt x="122" y="3"/>
                    <a:pt x="122" y="3"/>
                  </a:cubicBezTo>
                  <a:cubicBezTo>
                    <a:pt x="125" y="16"/>
                    <a:pt x="125" y="16"/>
                    <a:pt x="125" y="16"/>
                  </a:cubicBezTo>
                  <a:cubicBezTo>
                    <a:pt x="138" y="19"/>
                    <a:pt x="138" y="19"/>
                    <a:pt x="138" y="19"/>
                  </a:cubicBezTo>
                  <a:cubicBezTo>
                    <a:pt x="138" y="19"/>
                    <a:pt x="138" y="19"/>
                    <a:pt x="138" y="19"/>
                  </a:cubicBezTo>
                  <a:cubicBezTo>
                    <a:pt x="138" y="19"/>
                    <a:pt x="138" y="19"/>
                    <a:pt x="138" y="19"/>
                  </a:cubicBezTo>
                  <a:cubicBezTo>
                    <a:pt x="138" y="19"/>
                    <a:pt x="139" y="19"/>
                    <a:pt x="139" y="20"/>
                  </a:cubicBezTo>
                  <a:cubicBezTo>
                    <a:pt x="140" y="21"/>
                    <a:pt x="140" y="23"/>
                    <a:pt x="139" y="25"/>
                  </a:cubicBezTo>
                  <a:cubicBezTo>
                    <a:pt x="121" y="43"/>
                    <a:pt x="121" y="43"/>
                    <a:pt x="121" y="43"/>
                  </a:cubicBezTo>
                  <a:cubicBezTo>
                    <a:pt x="120" y="43"/>
                    <a:pt x="119" y="44"/>
                    <a:pt x="118" y="43"/>
                  </a:cubicBezTo>
                  <a:cubicBezTo>
                    <a:pt x="108" y="41"/>
                    <a:pt x="108" y="41"/>
                    <a:pt x="108" y="41"/>
                  </a:cubicBezTo>
                  <a:cubicBezTo>
                    <a:pt x="103" y="46"/>
                    <a:pt x="103" y="46"/>
                    <a:pt x="103" y="46"/>
                  </a:cubicBezTo>
                  <a:cubicBezTo>
                    <a:pt x="108" y="53"/>
                    <a:pt x="112" y="62"/>
                    <a:pt x="112" y="72"/>
                  </a:cubicBezTo>
                  <a:cubicBezTo>
                    <a:pt x="112" y="84"/>
                    <a:pt x="107" y="95"/>
                    <a:pt x="99" y="102"/>
                  </a:cubicBezTo>
                  <a:cubicBezTo>
                    <a:pt x="99" y="102"/>
                    <a:pt x="99" y="102"/>
                    <a:pt x="99" y="102"/>
                  </a:cubicBezTo>
                  <a:cubicBezTo>
                    <a:pt x="91" y="110"/>
                    <a:pt x="81" y="115"/>
                    <a:pt x="69" y="115"/>
                  </a:cubicBezTo>
                  <a:cubicBezTo>
                    <a:pt x="57" y="115"/>
                    <a:pt x="46" y="110"/>
                    <a:pt x="39" y="102"/>
                  </a:cubicBezTo>
                  <a:cubicBezTo>
                    <a:pt x="31" y="95"/>
                    <a:pt x="26" y="84"/>
                    <a:pt x="26" y="72"/>
                  </a:cubicBezTo>
                  <a:cubicBezTo>
                    <a:pt x="26" y="60"/>
                    <a:pt x="31" y="50"/>
                    <a:pt x="39" y="42"/>
                  </a:cubicBezTo>
                  <a:cubicBezTo>
                    <a:pt x="46" y="34"/>
                    <a:pt x="57" y="29"/>
                    <a:pt x="69" y="29"/>
                  </a:cubicBezTo>
                  <a:cubicBezTo>
                    <a:pt x="79" y="29"/>
                    <a:pt x="88" y="33"/>
                    <a:pt x="95" y="38"/>
                  </a:cubicBezTo>
                  <a:cubicBezTo>
                    <a:pt x="100" y="33"/>
                    <a:pt x="100" y="33"/>
                    <a:pt x="100" y="33"/>
                  </a:cubicBezTo>
                  <a:cubicBezTo>
                    <a:pt x="98" y="23"/>
                    <a:pt x="98" y="23"/>
                    <a:pt x="98" y="23"/>
                  </a:cubicBezTo>
                  <a:cubicBezTo>
                    <a:pt x="97" y="22"/>
                    <a:pt x="98" y="21"/>
                    <a:pt x="98" y="20"/>
                  </a:cubicBezTo>
                  <a:close/>
                  <a:moveTo>
                    <a:pt x="124" y="55"/>
                  </a:moveTo>
                  <a:cubicBezTo>
                    <a:pt x="124" y="55"/>
                    <a:pt x="124" y="55"/>
                    <a:pt x="124" y="55"/>
                  </a:cubicBezTo>
                  <a:cubicBezTo>
                    <a:pt x="124" y="52"/>
                    <a:pt x="125" y="49"/>
                    <a:pt x="128" y="48"/>
                  </a:cubicBezTo>
                  <a:cubicBezTo>
                    <a:pt x="131" y="47"/>
                    <a:pt x="134" y="49"/>
                    <a:pt x="135" y="52"/>
                  </a:cubicBezTo>
                  <a:cubicBezTo>
                    <a:pt x="136" y="55"/>
                    <a:pt x="137" y="58"/>
                    <a:pt x="137" y="62"/>
                  </a:cubicBezTo>
                  <a:cubicBezTo>
                    <a:pt x="138" y="65"/>
                    <a:pt x="138" y="69"/>
                    <a:pt x="138" y="72"/>
                  </a:cubicBezTo>
                  <a:cubicBezTo>
                    <a:pt x="138" y="91"/>
                    <a:pt x="130" y="108"/>
                    <a:pt x="118" y="121"/>
                  </a:cubicBezTo>
                  <a:cubicBezTo>
                    <a:pt x="105" y="133"/>
                    <a:pt x="88" y="141"/>
                    <a:pt x="69" y="141"/>
                  </a:cubicBezTo>
                  <a:cubicBezTo>
                    <a:pt x="50" y="141"/>
                    <a:pt x="33" y="133"/>
                    <a:pt x="20" y="121"/>
                  </a:cubicBezTo>
                  <a:cubicBezTo>
                    <a:pt x="8" y="108"/>
                    <a:pt x="0" y="91"/>
                    <a:pt x="0" y="72"/>
                  </a:cubicBezTo>
                  <a:cubicBezTo>
                    <a:pt x="0" y="53"/>
                    <a:pt x="8" y="36"/>
                    <a:pt x="20" y="23"/>
                  </a:cubicBezTo>
                  <a:cubicBezTo>
                    <a:pt x="33" y="11"/>
                    <a:pt x="50" y="3"/>
                    <a:pt x="69" y="3"/>
                  </a:cubicBezTo>
                  <a:cubicBezTo>
                    <a:pt x="72" y="3"/>
                    <a:pt x="76" y="3"/>
                    <a:pt x="79" y="4"/>
                  </a:cubicBezTo>
                  <a:cubicBezTo>
                    <a:pt x="82" y="4"/>
                    <a:pt x="86" y="5"/>
                    <a:pt x="89" y="6"/>
                  </a:cubicBezTo>
                  <a:cubicBezTo>
                    <a:pt x="92" y="7"/>
                    <a:pt x="93" y="10"/>
                    <a:pt x="93" y="13"/>
                  </a:cubicBezTo>
                  <a:cubicBezTo>
                    <a:pt x="92" y="16"/>
                    <a:pt x="89" y="17"/>
                    <a:pt x="86" y="16"/>
                  </a:cubicBezTo>
                  <a:cubicBezTo>
                    <a:pt x="83" y="16"/>
                    <a:pt x="80" y="15"/>
                    <a:pt x="77" y="15"/>
                  </a:cubicBezTo>
                  <a:cubicBezTo>
                    <a:pt x="75" y="14"/>
                    <a:pt x="72" y="14"/>
                    <a:pt x="69" y="14"/>
                  </a:cubicBezTo>
                  <a:cubicBezTo>
                    <a:pt x="53" y="14"/>
                    <a:pt x="38" y="21"/>
                    <a:pt x="28" y="31"/>
                  </a:cubicBezTo>
                  <a:cubicBezTo>
                    <a:pt x="17" y="42"/>
                    <a:pt x="11" y="56"/>
                    <a:pt x="11" y="72"/>
                  </a:cubicBezTo>
                  <a:cubicBezTo>
                    <a:pt x="11" y="88"/>
                    <a:pt x="17" y="103"/>
                    <a:pt x="28" y="113"/>
                  </a:cubicBezTo>
                  <a:cubicBezTo>
                    <a:pt x="38" y="124"/>
                    <a:pt x="53" y="130"/>
                    <a:pt x="69" y="130"/>
                  </a:cubicBezTo>
                  <a:cubicBezTo>
                    <a:pt x="85" y="130"/>
                    <a:pt x="99" y="124"/>
                    <a:pt x="110" y="113"/>
                  </a:cubicBezTo>
                  <a:cubicBezTo>
                    <a:pt x="120" y="103"/>
                    <a:pt x="127" y="88"/>
                    <a:pt x="127" y="72"/>
                  </a:cubicBezTo>
                  <a:cubicBezTo>
                    <a:pt x="127" y="69"/>
                    <a:pt x="127" y="66"/>
                    <a:pt x="126" y="64"/>
                  </a:cubicBezTo>
                  <a:cubicBezTo>
                    <a:pt x="126" y="61"/>
                    <a:pt x="125" y="58"/>
                    <a:pt x="124" y="55"/>
                  </a:cubicBezTo>
                  <a:close/>
                  <a:moveTo>
                    <a:pt x="69" y="52"/>
                  </a:moveTo>
                  <a:cubicBezTo>
                    <a:pt x="69" y="52"/>
                    <a:pt x="69" y="52"/>
                    <a:pt x="69" y="52"/>
                  </a:cubicBezTo>
                  <a:cubicBezTo>
                    <a:pt x="72" y="52"/>
                    <a:pt x="76" y="53"/>
                    <a:pt x="78" y="55"/>
                  </a:cubicBezTo>
                  <a:cubicBezTo>
                    <a:pt x="90" y="43"/>
                    <a:pt x="90" y="43"/>
                    <a:pt x="90" y="43"/>
                  </a:cubicBezTo>
                  <a:cubicBezTo>
                    <a:pt x="84" y="38"/>
                    <a:pt x="77" y="36"/>
                    <a:pt x="69" y="36"/>
                  </a:cubicBezTo>
                  <a:cubicBezTo>
                    <a:pt x="59" y="36"/>
                    <a:pt x="50" y="40"/>
                    <a:pt x="43" y="46"/>
                  </a:cubicBezTo>
                  <a:cubicBezTo>
                    <a:pt x="43" y="46"/>
                    <a:pt x="43" y="46"/>
                    <a:pt x="43" y="46"/>
                  </a:cubicBezTo>
                  <a:cubicBezTo>
                    <a:pt x="43" y="46"/>
                    <a:pt x="43" y="46"/>
                    <a:pt x="43" y="46"/>
                  </a:cubicBezTo>
                  <a:cubicBezTo>
                    <a:pt x="37" y="53"/>
                    <a:pt x="33" y="62"/>
                    <a:pt x="33" y="72"/>
                  </a:cubicBezTo>
                  <a:cubicBezTo>
                    <a:pt x="33" y="82"/>
                    <a:pt x="37" y="91"/>
                    <a:pt x="43" y="98"/>
                  </a:cubicBezTo>
                  <a:cubicBezTo>
                    <a:pt x="50" y="104"/>
                    <a:pt x="59" y="108"/>
                    <a:pt x="69" y="108"/>
                  </a:cubicBezTo>
                  <a:cubicBezTo>
                    <a:pt x="79" y="108"/>
                    <a:pt x="88" y="104"/>
                    <a:pt x="94" y="98"/>
                  </a:cubicBezTo>
                  <a:cubicBezTo>
                    <a:pt x="95" y="98"/>
                    <a:pt x="95" y="98"/>
                    <a:pt x="95" y="98"/>
                  </a:cubicBezTo>
                  <a:cubicBezTo>
                    <a:pt x="101" y="91"/>
                    <a:pt x="105" y="82"/>
                    <a:pt x="105" y="72"/>
                  </a:cubicBezTo>
                  <a:cubicBezTo>
                    <a:pt x="105" y="64"/>
                    <a:pt x="103" y="57"/>
                    <a:pt x="98" y="51"/>
                  </a:cubicBezTo>
                  <a:cubicBezTo>
                    <a:pt x="86" y="62"/>
                    <a:pt x="86" y="62"/>
                    <a:pt x="86" y="62"/>
                  </a:cubicBezTo>
                  <a:cubicBezTo>
                    <a:pt x="88" y="65"/>
                    <a:pt x="89" y="69"/>
                    <a:pt x="89" y="72"/>
                  </a:cubicBezTo>
                  <a:cubicBezTo>
                    <a:pt x="89" y="77"/>
                    <a:pt x="86" y="82"/>
                    <a:pt x="83" y="86"/>
                  </a:cubicBezTo>
                  <a:cubicBezTo>
                    <a:pt x="83" y="86"/>
                    <a:pt x="83" y="86"/>
                    <a:pt x="83" y="86"/>
                  </a:cubicBezTo>
                  <a:cubicBezTo>
                    <a:pt x="79" y="90"/>
                    <a:pt x="74" y="92"/>
                    <a:pt x="69" y="92"/>
                  </a:cubicBezTo>
                  <a:cubicBezTo>
                    <a:pt x="63" y="92"/>
                    <a:pt x="59" y="90"/>
                    <a:pt x="55" y="86"/>
                  </a:cubicBezTo>
                  <a:cubicBezTo>
                    <a:pt x="55" y="86"/>
                    <a:pt x="55" y="86"/>
                    <a:pt x="55" y="86"/>
                  </a:cubicBezTo>
                  <a:cubicBezTo>
                    <a:pt x="51" y="82"/>
                    <a:pt x="49" y="78"/>
                    <a:pt x="49" y="72"/>
                  </a:cubicBezTo>
                  <a:cubicBezTo>
                    <a:pt x="49" y="67"/>
                    <a:pt x="51" y="62"/>
                    <a:pt x="55" y="58"/>
                  </a:cubicBezTo>
                  <a:cubicBezTo>
                    <a:pt x="55" y="58"/>
                    <a:pt x="55" y="58"/>
                    <a:pt x="55" y="58"/>
                  </a:cubicBezTo>
                  <a:cubicBezTo>
                    <a:pt x="59" y="55"/>
                    <a:pt x="63" y="52"/>
                    <a:pt x="69" y="52"/>
                  </a:cubicBezTo>
                  <a:close/>
                  <a:moveTo>
                    <a:pt x="73" y="60"/>
                  </a:moveTo>
                  <a:cubicBezTo>
                    <a:pt x="73" y="60"/>
                    <a:pt x="73" y="60"/>
                    <a:pt x="73" y="60"/>
                  </a:cubicBezTo>
                  <a:cubicBezTo>
                    <a:pt x="72" y="59"/>
                    <a:pt x="71" y="59"/>
                    <a:pt x="69" y="59"/>
                  </a:cubicBezTo>
                  <a:cubicBezTo>
                    <a:pt x="65" y="59"/>
                    <a:pt x="62" y="60"/>
                    <a:pt x="60" y="63"/>
                  </a:cubicBezTo>
                  <a:cubicBezTo>
                    <a:pt x="60" y="63"/>
                    <a:pt x="60" y="63"/>
                    <a:pt x="60" y="63"/>
                  </a:cubicBezTo>
                  <a:cubicBezTo>
                    <a:pt x="57" y="65"/>
                    <a:pt x="56" y="68"/>
                    <a:pt x="56" y="72"/>
                  </a:cubicBezTo>
                  <a:cubicBezTo>
                    <a:pt x="56" y="76"/>
                    <a:pt x="57" y="79"/>
                    <a:pt x="60" y="81"/>
                  </a:cubicBezTo>
                  <a:cubicBezTo>
                    <a:pt x="62" y="84"/>
                    <a:pt x="65" y="85"/>
                    <a:pt x="69" y="85"/>
                  </a:cubicBezTo>
                  <a:cubicBezTo>
                    <a:pt x="73" y="85"/>
                    <a:pt x="76" y="84"/>
                    <a:pt x="78" y="81"/>
                  </a:cubicBezTo>
                  <a:cubicBezTo>
                    <a:pt x="78" y="81"/>
                    <a:pt x="78" y="81"/>
                    <a:pt x="78" y="81"/>
                  </a:cubicBezTo>
                  <a:cubicBezTo>
                    <a:pt x="81" y="79"/>
                    <a:pt x="82" y="76"/>
                    <a:pt x="82" y="72"/>
                  </a:cubicBezTo>
                  <a:cubicBezTo>
                    <a:pt x="82" y="70"/>
                    <a:pt x="82" y="69"/>
                    <a:pt x="81" y="68"/>
                  </a:cubicBezTo>
                  <a:cubicBezTo>
                    <a:pt x="73" y="76"/>
                    <a:pt x="73" y="76"/>
                    <a:pt x="73" y="76"/>
                  </a:cubicBezTo>
                  <a:cubicBezTo>
                    <a:pt x="71" y="78"/>
                    <a:pt x="67" y="78"/>
                    <a:pt x="65" y="76"/>
                  </a:cubicBezTo>
                  <a:cubicBezTo>
                    <a:pt x="63" y="74"/>
                    <a:pt x="63" y="70"/>
                    <a:pt x="65" y="68"/>
                  </a:cubicBezTo>
                  <a:cubicBezTo>
                    <a:pt x="73" y="60"/>
                    <a:pt x="73" y="60"/>
                    <a:pt x="73" y="60"/>
                  </a:cubicBezTo>
                  <a:close/>
                  <a:moveTo>
                    <a:pt x="117" y="10"/>
                  </a:moveTo>
                  <a:cubicBezTo>
                    <a:pt x="117" y="10"/>
                    <a:pt x="117" y="10"/>
                    <a:pt x="117" y="10"/>
                  </a:cubicBezTo>
                  <a:cubicBezTo>
                    <a:pt x="104" y="23"/>
                    <a:pt x="104" y="23"/>
                    <a:pt x="104" y="23"/>
                  </a:cubicBezTo>
                  <a:cubicBezTo>
                    <a:pt x="106" y="30"/>
                    <a:pt x="106" y="30"/>
                    <a:pt x="106" y="30"/>
                  </a:cubicBezTo>
                  <a:cubicBezTo>
                    <a:pt x="119" y="17"/>
                    <a:pt x="119" y="17"/>
                    <a:pt x="119" y="17"/>
                  </a:cubicBezTo>
                  <a:cubicBezTo>
                    <a:pt x="117" y="10"/>
                    <a:pt x="117" y="10"/>
                    <a:pt x="117" y="10"/>
                  </a:cubicBezTo>
                  <a:close/>
                  <a:moveTo>
                    <a:pt x="123" y="22"/>
                  </a:moveTo>
                  <a:cubicBezTo>
                    <a:pt x="123" y="22"/>
                    <a:pt x="123" y="22"/>
                    <a:pt x="123" y="22"/>
                  </a:cubicBezTo>
                  <a:cubicBezTo>
                    <a:pt x="111" y="35"/>
                    <a:pt x="111" y="35"/>
                    <a:pt x="111" y="35"/>
                  </a:cubicBezTo>
                  <a:cubicBezTo>
                    <a:pt x="118" y="37"/>
                    <a:pt x="118" y="37"/>
                    <a:pt x="118" y="37"/>
                  </a:cubicBezTo>
                  <a:cubicBezTo>
                    <a:pt x="131" y="24"/>
                    <a:pt x="131" y="24"/>
                    <a:pt x="131" y="24"/>
                  </a:cubicBezTo>
                  <a:cubicBezTo>
                    <a:pt x="123" y="22"/>
                    <a:pt x="123" y="22"/>
                    <a:pt x="123" y="2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p>
              <a:endParaRPr lang="zh-CN" altLang="en-US" sz="1015">
                <a:cs typeface="+mn-ea"/>
                <a:sym typeface="+mn-lt"/>
              </a:endParaRPr>
            </a:p>
          </p:txBody>
        </p:sp>
        <p:grpSp>
          <p:nvGrpSpPr>
            <p:cNvPr id="18" name="组合 17"/>
            <p:cNvGrpSpPr/>
            <p:nvPr/>
          </p:nvGrpSpPr>
          <p:grpSpPr>
            <a:xfrm>
              <a:off x="2044689" y="3043717"/>
              <a:ext cx="3056704" cy="1151867"/>
              <a:chOff x="2726251" y="4058289"/>
              <a:chExt cx="4075605" cy="1535823"/>
            </a:xfrm>
          </p:grpSpPr>
          <p:sp>
            <p:nvSpPr>
              <p:cNvPr id="19" name="Freeform"/>
              <p:cNvSpPr/>
              <p:nvPr/>
            </p:nvSpPr>
            <p:spPr>
              <a:xfrm>
                <a:off x="2726251" y="4058289"/>
                <a:ext cx="4075605" cy="1535823"/>
              </a:xfrm>
              <a:prstGeom prst="rect">
                <a:avLst/>
              </a:prstGeom>
              <a:solidFill>
                <a:schemeClr val="bg1">
                  <a:lumMod val="8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15">
                  <a:solidFill>
                    <a:schemeClr val="tx1">
                      <a:lumMod val="75000"/>
                      <a:lumOff val="25000"/>
                    </a:schemeClr>
                  </a:solidFill>
                  <a:cs typeface="+mn-ea"/>
                  <a:sym typeface="+mn-lt"/>
                </a:endParaRPr>
              </a:p>
            </p:txBody>
          </p:sp>
          <p:sp>
            <p:nvSpPr>
              <p:cNvPr id="22" name="矩形 21"/>
              <p:cNvSpPr/>
              <p:nvPr/>
            </p:nvSpPr>
            <p:spPr>
              <a:xfrm>
                <a:off x="2775184" y="4322211"/>
                <a:ext cx="3873005" cy="993091"/>
              </a:xfrm>
              <a:prstGeom prst="rect">
                <a:avLst/>
              </a:prstGeom>
            </p:spPr>
            <p:txBody>
              <a:bodyPr wrap="square">
                <a:noAutofit/>
              </a:bodyPr>
              <a:lstStyle/>
              <a:p>
                <a:pPr>
                  <a:lnSpc>
                    <a:spcPct val="120000"/>
                  </a:lnSpc>
                  <a:defRPr/>
                </a:pPr>
                <a:r>
                  <a:rPr lang="zh-CN" altLang="en-US" dirty="0">
                    <a:solidFill>
                      <a:schemeClr val="tx1">
                        <a:lumMod val="75000"/>
                        <a:lumOff val="25000"/>
                      </a:schemeClr>
                    </a:solidFill>
                    <a:cs typeface="+mn-ea"/>
                    <a:sym typeface="+mn-lt"/>
                  </a:rPr>
                  <a:t>We chose IKEA as our theme because  IKEA is a very representative company.It can be seen from the analysis of IKEA's advertisements to the public through the media that it rarely directly mentions its commitment to corporate social responsibility.</a:t>
                </a:r>
              </a:p>
            </p:txBody>
          </p:sp>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153865"/>
            <a:ext cx="2012229"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BACKGROUND</a:t>
            </a:r>
            <a:endParaRPr lang="zh-CN" altLang="en-US" b="1" dirty="0">
              <a:solidFill>
                <a:schemeClr val="accent2"/>
              </a:solidFill>
              <a:cs typeface="+mn-ea"/>
              <a:sym typeface="+mn-lt"/>
            </a:endParaRPr>
          </a:p>
        </p:txBody>
      </p:sp>
      <p:sp>
        <p:nvSpPr>
          <p:cNvPr id="9" name="Freeform 9"/>
          <p:cNvSpPr/>
          <p:nvPr/>
        </p:nvSpPr>
        <p:spPr bwMode="auto">
          <a:xfrm>
            <a:off x="6111037" y="2618519"/>
            <a:ext cx="1183614" cy="1058787"/>
          </a:xfrm>
          <a:custGeom>
            <a:avLst/>
            <a:gdLst>
              <a:gd name="T0" fmla="*/ 162 w 205"/>
              <a:gd name="T1" fmla="*/ 11 h 183"/>
              <a:gd name="T2" fmla="*/ 142 w 205"/>
              <a:gd name="T3" fmla="*/ 0 h 183"/>
              <a:gd name="T4" fmla="*/ 63 w 205"/>
              <a:gd name="T5" fmla="*/ 0 h 183"/>
              <a:gd name="T6" fmla="*/ 43 w 205"/>
              <a:gd name="T7" fmla="*/ 11 h 183"/>
              <a:gd name="T8" fmla="*/ 4 w 205"/>
              <a:gd name="T9" fmla="*/ 80 h 183"/>
              <a:gd name="T10" fmla="*/ 4 w 205"/>
              <a:gd name="T11" fmla="*/ 103 h 183"/>
              <a:gd name="T12" fmla="*/ 43 w 205"/>
              <a:gd name="T13" fmla="*/ 171 h 183"/>
              <a:gd name="T14" fmla="*/ 63 w 205"/>
              <a:gd name="T15" fmla="*/ 183 h 183"/>
              <a:gd name="T16" fmla="*/ 142 w 205"/>
              <a:gd name="T17" fmla="*/ 183 h 183"/>
              <a:gd name="T18" fmla="*/ 162 w 205"/>
              <a:gd name="T19" fmla="*/ 171 h 183"/>
              <a:gd name="T20" fmla="*/ 201 w 205"/>
              <a:gd name="T21" fmla="*/ 103 h 183"/>
              <a:gd name="T22" fmla="*/ 201 w 205"/>
              <a:gd name="T23" fmla="*/ 80 h 183"/>
              <a:gd name="T24" fmla="*/ 162 w 205"/>
              <a:gd name="T25" fmla="*/ 11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5" h="183">
                <a:moveTo>
                  <a:pt x="162" y="11"/>
                </a:moveTo>
                <a:cubicBezTo>
                  <a:pt x="158" y="5"/>
                  <a:pt x="149" y="0"/>
                  <a:pt x="142" y="0"/>
                </a:cubicBezTo>
                <a:cubicBezTo>
                  <a:pt x="63" y="0"/>
                  <a:pt x="63" y="0"/>
                  <a:pt x="63" y="0"/>
                </a:cubicBezTo>
                <a:cubicBezTo>
                  <a:pt x="56" y="0"/>
                  <a:pt x="47" y="5"/>
                  <a:pt x="43" y="11"/>
                </a:cubicBezTo>
                <a:cubicBezTo>
                  <a:pt x="4" y="80"/>
                  <a:pt x="4" y="80"/>
                  <a:pt x="4" y="80"/>
                </a:cubicBezTo>
                <a:cubicBezTo>
                  <a:pt x="0" y="86"/>
                  <a:pt x="0" y="97"/>
                  <a:pt x="4" y="103"/>
                </a:cubicBezTo>
                <a:cubicBezTo>
                  <a:pt x="43" y="171"/>
                  <a:pt x="43" y="171"/>
                  <a:pt x="43" y="171"/>
                </a:cubicBezTo>
                <a:cubicBezTo>
                  <a:pt x="47" y="178"/>
                  <a:pt x="56" y="183"/>
                  <a:pt x="63" y="183"/>
                </a:cubicBezTo>
                <a:cubicBezTo>
                  <a:pt x="142" y="183"/>
                  <a:pt x="142" y="183"/>
                  <a:pt x="142" y="183"/>
                </a:cubicBezTo>
                <a:cubicBezTo>
                  <a:pt x="149" y="183"/>
                  <a:pt x="158" y="178"/>
                  <a:pt x="162" y="171"/>
                </a:cubicBezTo>
                <a:cubicBezTo>
                  <a:pt x="201" y="103"/>
                  <a:pt x="201" y="103"/>
                  <a:pt x="201" y="103"/>
                </a:cubicBezTo>
                <a:cubicBezTo>
                  <a:pt x="205" y="97"/>
                  <a:pt x="205" y="86"/>
                  <a:pt x="201" y="80"/>
                </a:cubicBezTo>
                <a:lnTo>
                  <a:pt x="162" y="11"/>
                </a:lnTo>
                <a:close/>
              </a:path>
            </a:pathLst>
          </a:custGeom>
          <a:solidFill>
            <a:schemeClr val="accent1"/>
          </a:solidFill>
          <a:ln>
            <a:noFill/>
          </a:ln>
        </p:spPr>
        <p:txBody>
          <a:bodyPr vert="horz" wrap="square" lIns="91440" tIns="45720" rIns="91440" bIns="45720" numCol="1" anchor="t" anchorCtr="0" compatLnSpc="1"/>
          <a:lstStyle/>
          <a:p>
            <a:endParaRPr lang="zh-CN" altLang="en-US" sz="1015" dirty="0">
              <a:cs typeface="+mn-ea"/>
              <a:sym typeface="+mn-lt"/>
            </a:endParaRPr>
          </a:p>
        </p:txBody>
      </p:sp>
      <p:grpSp>
        <p:nvGrpSpPr>
          <p:cNvPr id="10" name="组合 9"/>
          <p:cNvGrpSpPr/>
          <p:nvPr/>
        </p:nvGrpSpPr>
        <p:grpSpPr>
          <a:xfrm>
            <a:off x="6471194" y="2919606"/>
            <a:ext cx="456951" cy="450264"/>
            <a:chOff x="5170835" y="4614441"/>
            <a:chExt cx="609268" cy="600352"/>
          </a:xfrm>
        </p:grpSpPr>
        <p:sp>
          <p:nvSpPr>
            <p:cNvPr id="11" name="Freeform 10"/>
            <p:cNvSpPr/>
            <p:nvPr/>
          </p:nvSpPr>
          <p:spPr bwMode="auto">
            <a:xfrm>
              <a:off x="5170835" y="4905701"/>
              <a:ext cx="609268" cy="309092"/>
            </a:xfrm>
            <a:custGeom>
              <a:avLst/>
              <a:gdLst>
                <a:gd name="T0" fmla="*/ 39 w 79"/>
                <a:gd name="T1" fmla="*/ 0 h 40"/>
                <a:gd name="T2" fmla="*/ 0 w 79"/>
                <a:gd name="T3" fmla="*/ 40 h 40"/>
                <a:gd name="T4" fmla="*/ 79 w 79"/>
                <a:gd name="T5" fmla="*/ 40 h 40"/>
                <a:gd name="T6" fmla="*/ 39 w 79"/>
                <a:gd name="T7" fmla="*/ 0 h 40"/>
              </a:gdLst>
              <a:ahLst/>
              <a:cxnLst>
                <a:cxn ang="0">
                  <a:pos x="T0" y="T1"/>
                </a:cxn>
                <a:cxn ang="0">
                  <a:pos x="T2" y="T3"/>
                </a:cxn>
                <a:cxn ang="0">
                  <a:pos x="T4" y="T5"/>
                </a:cxn>
                <a:cxn ang="0">
                  <a:pos x="T6" y="T7"/>
                </a:cxn>
              </a:cxnLst>
              <a:rect l="0" t="0" r="r" b="b"/>
              <a:pathLst>
                <a:path w="79" h="40">
                  <a:moveTo>
                    <a:pt x="39" y="0"/>
                  </a:moveTo>
                  <a:cubicBezTo>
                    <a:pt x="18" y="0"/>
                    <a:pt x="0" y="18"/>
                    <a:pt x="0" y="40"/>
                  </a:cubicBezTo>
                  <a:cubicBezTo>
                    <a:pt x="79" y="40"/>
                    <a:pt x="79" y="40"/>
                    <a:pt x="79" y="40"/>
                  </a:cubicBezTo>
                  <a:cubicBezTo>
                    <a:pt x="79" y="18"/>
                    <a:pt x="61" y="0"/>
                    <a:pt x="39"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sp>
          <p:nvSpPr>
            <p:cNvPr id="12" name="Oval 11"/>
            <p:cNvSpPr>
              <a:spLocks noChangeArrowheads="1"/>
            </p:cNvSpPr>
            <p:nvPr/>
          </p:nvSpPr>
          <p:spPr bwMode="auto">
            <a:xfrm>
              <a:off x="5340241" y="4614441"/>
              <a:ext cx="270456" cy="270456"/>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grpSp>
      <p:sp>
        <p:nvSpPr>
          <p:cNvPr id="14" name="Freeform 8"/>
          <p:cNvSpPr/>
          <p:nvPr/>
        </p:nvSpPr>
        <p:spPr bwMode="auto">
          <a:xfrm>
            <a:off x="6104551" y="1481265"/>
            <a:ext cx="1190300" cy="1056558"/>
          </a:xfrm>
          <a:custGeom>
            <a:avLst/>
            <a:gdLst>
              <a:gd name="T0" fmla="*/ 43 w 206"/>
              <a:gd name="T1" fmla="*/ 172 h 183"/>
              <a:gd name="T2" fmla="*/ 63 w 206"/>
              <a:gd name="T3" fmla="*/ 183 h 183"/>
              <a:gd name="T4" fmla="*/ 142 w 206"/>
              <a:gd name="T5" fmla="*/ 183 h 183"/>
              <a:gd name="T6" fmla="*/ 162 w 206"/>
              <a:gd name="T7" fmla="*/ 172 h 183"/>
              <a:gd name="T8" fmla="*/ 202 w 206"/>
              <a:gd name="T9" fmla="*/ 103 h 183"/>
              <a:gd name="T10" fmla="*/ 202 w 206"/>
              <a:gd name="T11" fmla="*/ 80 h 183"/>
              <a:gd name="T12" fmla="*/ 162 w 206"/>
              <a:gd name="T13" fmla="*/ 12 h 183"/>
              <a:gd name="T14" fmla="*/ 142 w 206"/>
              <a:gd name="T15" fmla="*/ 0 h 183"/>
              <a:gd name="T16" fmla="*/ 63 w 206"/>
              <a:gd name="T17" fmla="*/ 0 h 183"/>
              <a:gd name="T18" fmla="*/ 43 w 206"/>
              <a:gd name="T19" fmla="*/ 12 h 183"/>
              <a:gd name="T20" fmla="*/ 4 w 206"/>
              <a:gd name="T21" fmla="*/ 80 h 183"/>
              <a:gd name="T22" fmla="*/ 4 w 206"/>
              <a:gd name="T23" fmla="*/ 103 h 183"/>
              <a:gd name="T24" fmla="*/ 43 w 206"/>
              <a:gd name="T25" fmla="*/ 172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6" h="183">
                <a:moveTo>
                  <a:pt x="43" y="172"/>
                </a:moveTo>
                <a:cubicBezTo>
                  <a:pt x="47" y="178"/>
                  <a:pt x="56" y="183"/>
                  <a:pt x="63" y="183"/>
                </a:cubicBezTo>
                <a:cubicBezTo>
                  <a:pt x="142" y="183"/>
                  <a:pt x="142" y="183"/>
                  <a:pt x="142" y="183"/>
                </a:cubicBezTo>
                <a:cubicBezTo>
                  <a:pt x="150" y="183"/>
                  <a:pt x="159" y="178"/>
                  <a:pt x="162" y="172"/>
                </a:cubicBezTo>
                <a:cubicBezTo>
                  <a:pt x="202" y="103"/>
                  <a:pt x="202" y="103"/>
                  <a:pt x="202" y="103"/>
                </a:cubicBezTo>
                <a:cubicBezTo>
                  <a:pt x="206" y="97"/>
                  <a:pt x="206" y="87"/>
                  <a:pt x="202" y="80"/>
                </a:cubicBezTo>
                <a:cubicBezTo>
                  <a:pt x="162" y="12"/>
                  <a:pt x="162" y="12"/>
                  <a:pt x="162" y="12"/>
                </a:cubicBezTo>
                <a:cubicBezTo>
                  <a:pt x="159" y="6"/>
                  <a:pt x="150" y="0"/>
                  <a:pt x="142" y="0"/>
                </a:cubicBezTo>
                <a:cubicBezTo>
                  <a:pt x="63" y="0"/>
                  <a:pt x="63" y="0"/>
                  <a:pt x="63" y="0"/>
                </a:cubicBezTo>
                <a:cubicBezTo>
                  <a:pt x="56" y="0"/>
                  <a:pt x="47" y="6"/>
                  <a:pt x="43" y="12"/>
                </a:cubicBezTo>
                <a:cubicBezTo>
                  <a:pt x="4" y="80"/>
                  <a:pt x="4" y="80"/>
                  <a:pt x="4" y="80"/>
                </a:cubicBezTo>
                <a:cubicBezTo>
                  <a:pt x="0" y="87"/>
                  <a:pt x="0" y="97"/>
                  <a:pt x="4" y="103"/>
                </a:cubicBezTo>
                <a:lnTo>
                  <a:pt x="43" y="172"/>
                </a:lnTo>
                <a:close/>
              </a:path>
            </a:pathLst>
          </a:custGeom>
          <a:solidFill>
            <a:schemeClr val="accent2"/>
          </a:solidFill>
          <a:ln>
            <a:noFill/>
          </a:ln>
        </p:spPr>
        <p:txBody>
          <a:bodyPr vert="horz" wrap="square" lIns="91440" tIns="45720" rIns="91440" bIns="45720" numCol="1" anchor="t" anchorCtr="0" compatLnSpc="1"/>
          <a:lstStyle/>
          <a:p>
            <a:endParaRPr lang="zh-CN" altLang="en-US" sz="1015">
              <a:cs typeface="+mn-ea"/>
              <a:sym typeface="+mn-lt"/>
            </a:endParaRPr>
          </a:p>
        </p:txBody>
      </p:sp>
      <p:grpSp>
        <p:nvGrpSpPr>
          <p:cNvPr id="15" name="组合 14"/>
          <p:cNvGrpSpPr/>
          <p:nvPr/>
        </p:nvGrpSpPr>
        <p:grpSpPr>
          <a:xfrm>
            <a:off x="6477912" y="1775614"/>
            <a:ext cx="443577" cy="387851"/>
            <a:chOff x="6413146" y="2456745"/>
            <a:chExt cx="591436" cy="517134"/>
          </a:xfrm>
        </p:grpSpPr>
        <p:sp>
          <p:nvSpPr>
            <p:cNvPr id="16" name="Freeform 12"/>
            <p:cNvSpPr/>
            <p:nvPr/>
          </p:nvSpPr>
          <p:spPr bwMode="auto">
            <a:xfrm>
              <a:off x="6481503" y="2563739"/>
              <a:ext cx="454723" cy="410140"/>
            </a:xfrm>
            <a:custGeom>
              <a:avLst/>
              <a:gdLst>
                <a:gd name="T0" fmla="*/ 2 w 59"/>
                <a:gd name="T1" fmla="*/ 23 h 53"/>
                <a:gd name="T2" fmla="*/ 0 w 59"/>
                <a:gd name="T3" fmla="*/ 26 h 53"/>
                <a:gd name="T4" fmla="*/ 0 w 59"/>
                <a:gd name="T5" fmla="*/ 51 h 53"/>
                <a:gd name="T6" fmla="*/ 2 w 59"/>
                <a:gd name="T7" fmla="*/ 53 h 53"/>
                <a:gd name="T8" fmla="*/ 57 w 59"/>
                <a:gd name="T9" fmla="*/ 53 h 53"/>
                <a:gd name="T10" fmla="*/ 59 w 59"/>
                <a:gd name="T11" fmla="*/ 51 h 53"/>
                <a:gd name="T12" fmla="*/ 59 w 59"/>
                <a:gd name="T13" fmla="*/ 26 h 53"/>
                <a:gd name="T14" fmla="*/ 58 w 59"/>
                <a:gd name="T15" fmla="*/ 23 h 53"/>
                <a:gd name="T16" fmla="*/ 31 w 59"/>
                <a:gd name="T17" fmla="*/ 0 h 53"/>
                <a:gd name="T18" fmla="*/ 28 w 59"/>
                <a:gd name="T19" fmla="*/ 0 h 53"/>
                <a:gd name="T20" fmla="*/ 2 w 59"/>
                <a:gd name="T21" fmla="*/ 23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53">
                  <a:moveTo>
                    <a:pt x="2" y="23"/>
                  </a:moveTo>
                  <a:cubicBezTo>
                    <a:pt x="1" y="23"/>
                    <a:pt x="0" y="25"/>
                    <a:pt x="0" y="26"/>
                  </a:cubicBezTo>
                  <a:cubicBezTo>
                    <a:pt x="0" y="51"/>
                    <a:pt x="0" y="51"/>
                    <a:pt x="0" y="51"/>
                  </a:cubicBezTo>
                  <a:cubicBezTo>
                    <a:pt x="0" y="52"/>
                    <a:pt x="1" y="53"/>
                    <a:pt x="2" y="53"/>
                  </a:cubicBezTo>
                  <a:cubicBezTo>
                    <a:pt x="57" y="53"/>
                    <a:pt x="57" y="53"/>
                    <a:pt x="57" y="53"/>
                  </a:cubicBezTo>
                  <a:cubicBezTo>
                    <a:pt x="58" y="53"/>
                    <a:pt x="59" y="52"/>
                    <a:pt x="59" y="51"/>
                  </a:cubicBezTo>
                  <a:cubicBezTo>
                    <a:pt x="59" y="26"/>
                    <a:pt x="59" y="26"/>
                    <a:pt x="59" y="26"/>
                  </a:cubicBezTo>
                  <a:cubicBezTo>
                    <a:pt x="59" y="25"/>
                    <a:pt x="58" y="23"/>
                    <a:pt x="58" y="23"/>
                  </a:cubicBezTo>
                  <a:cubicBezTo>
                    <a:pt x="31" y="0"/>
                    <a:pt x="31" y="0"/>
                    <a:pt x="31" y="0"/>
                  </a:cubicBezTo>
                  <a:cubicBezTo>
                    <a:pt x="30" y="0"/>
                    <a:pt x="29" y="0"/>
                    <a:pt x="28" y="0"/>
                  </a:cubicBezTo>
                  <a:lnTo>
                    <a:pt x="2" y="2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sp>
          <p:nvSpPr>
            <p:cNvPr id="18" name="Freeform 13"/>
            <p:cNvSpPr/>
            <p:nvPr/>
          </p:nvSpPr>
          <p:spPr bwMode="auto">
            <a:xfrm>
              <a:off x="6413146" y="2456745"/>
              <a:ext cx="591436" cy="285315"/>
            </a:xfrm>
            <a:custGeom>
              <a:avLst/>
              <a:gdLst>
                <a:gd name="T0" fmla="*/ 6 w 77"/>
                <a:gd name="T1" fmla="*/ 36 h 37"/>
                <a:gd name="T2" fmla="*/ 3 w 77"/>
                <a:gd name="T3" fmla="*/ 36 h 37"/>
                <a:gd name="T4" fmla="*/ 1 w 77"/>
                <a:gd name="T5" fmla="*/ 34 h 37"/>
                <a:gd name="T6" fmla="*/ 1 w 77"/>
                <a:gd name="T7" fmla="*/ 31 h 37"/>
                <a:gd name="T8" fmla="*/ 37 w 77"/>
                <a:gd name="T9" fmla="*/ 1 h 37"/>
                <a:gd name="T10" fmla="*/ 40 w 77"/>
                <a:gd name="T11" fmla="*/ 1 h 37"/>
                <a:gd name="T12" fmla="*/ 76 w 77"/>
                <a:gd name="T13" fmla="*/ 31 h 37"/>
                <a:gd name="T14" fmla="*/ 76 w 77"/>
                <a:gd name="T15" fmla="*/ 34 h 37"/>
                <a:gd name="T16" fmla="*/ 74 w 77"/>
                <a:gd name="T17" fmla="*/ 36 h 37"/>
                <a:gd name="T18" fmla="*/ 71 w 77"/>
                <a:gd name="T19" fmla="*/ 36 h 37"/>
                <a:gd name="T20" fmla="*/ 40 w 77"/>
                <a:gd name="T21" fmla="*/ 10 h 37"/>
                <a:gd name="T22" fmla="*/ 37 w 77"/>
                <a:gd name="T23" fmla="*/ 10 h 37"/>
                <a:gd name="T24" fmla="*/ 6 w 77"/>
                <a:gd name="T25" fmla="*/ 36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7" h="37">
                  <a:moveTo>
                    <a:pt x="6" y="36"/>
                  </a:moveTo>
                  <a:cubicBezTo>
                    <a:pt x="5" y="37"/>
                    <a:pt x="4" y="37"/>
                    <a:pt x="3" y="36"/>
                  </a:cubicBezTo>
                  <a:cubicBezTo>
                    <a:pt x="1" y="34"/>
                    <a:pt x="1" y="34"/>
                    <a:pt x="1" y="34"/>
                  </a:cubicBezTo>
                  <a:cubicBezTo>
                    <a:pt x="0" y="33"/>
                    <a:pt x="1" y="32"/>
                    <a:pt x="1" y="31"/>
                  </a:cubicBezTo>
                  <a:cubicBezTo>
                    <a:pt x="37" y="1"/>
                    <a:pt x="37" y="1"/>
                    <a:pt x="37" y="1"/>
                  </a:cubicBezTo>
                  <a:cubicBezTo>
                    <a:pt x="38" y="0"/>
                    <a:pt x="39" y="0"/>
                    <a:pt x="40" y="1"/>
                  </a:cubicBezTo>
                  <a:cubicBezTo>
                    <a:pt x="76" y="31"/>
                    <a:pt x="76" y="31"/>
                    <a:pt x="76" y="31"/>
                  </a:cubicBezTo>
                  <a:cubicBezTo>
                    <a:pt x="77" y="32"/>
                    <a:pt x="77" y="33"/>
                    <a:pt x="76" y="34"/>
                  </a:cubicBezTo>
                  <a:cubicBezTo>
                    <a:pt x="74" y="36"/>
                    <a:pt x="74" y="36"/>
                    <a:pt x="74" y="36"/>
                  </a:cubicBezTo>
                  <a:cubicBezTo>
                    <a:pt x="73" y="37"/>
                    <a:pt x="72" y="37"/>
                    <a:pt x="71" y="36"/>
                  </a:cubicBezTo>
                  <a:cubicBezTo>
                    <a:pt x="40" y="10"/>
                    <a:pt x="40" y="10"/>
                    <a:pt x="40" y="10"/>
                  </a:cubicBezTo>
                  <a:cubicBezTo>
                    <a:pt x="39" y="9"/>
                    <a:pt x="38" y="9"/>
                    <a:pt x="37" y="10"/>
                  </a:cubicBezTo>
                  <a:lnTo>
                    <a:pt x="6" y="3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grpSp>
      <p:sp>
        <p:nvSpPr>
          <p:cNvPr id="42" name="文本框 66"/>
          <p:cNvSpPr txBox="1">
            <a:spLocks noChangeArrowheads="1"/>
          </p:cNvSpPr>
          <p:nvPr/>
        </p:nvSpPr>
        <p:spPr bwMode="auto">
          <a:xfrm>
            <a:off x="474345" y="1637665"/>
            <a:ext cx="5507355" cy="268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eaLnBrk="1" hangingPunct="1">
              <a:lnSpc>
                <a:spcPts val="800"/>
              </a:lnSpc>
              <a:defRPr sz="600">
                <a:solidFill>
                  <a:schemeClr val="bg1">
                    <a:lumMod val="50000"/>
                  </a:schemeClr>
                </a:solidFill>
                <a:latin typeface="Arial" panose="020B0604020202020204" pitchFamily="34" charset="0"/>
                <a:ea typeface="微软雅黑" panose="020B0503020204020204" pitchFamily="34" charset="-122"/>
                <a:cs typeface="Arial" panose="020B0604020202020204" pitchFamily="34" charset="0"/>
              </a:defRPr>
            </a:lvl1pPr>
            <a:lvl2pPr marL="742950" indent="-285750"/>
            <a:lvl3pPr marL="1143000" indent="-228600"/>
            <a:lvl4pPr marL="1600200" indent="-228600"/>
            <a:lvl5pPr marL="2057400" indent="-228600"/>
            <a:lvl6pPr marL="2514600" indent="-228600" fontAlgn="base">
              <a:spcBef>
                <a:spcPct val="0"/>
              </a:spcBef>
              <a:spcAft>
                <a:spcPct val="0"/>
              </a:spcAft>
            </a:lvl6pPr>
            <a:lvl7pPr marL="2971800" indent="-228600" fontAlgn="base">
              <a:spcBef>
                <a:spcPct val="0"/>
              </a:spcBef>
              <a:spcAft>
                <a:spcPct val="0"/>
              </a:spcAft>
            </a:lvl7pPr>
            <a:lvl8pPr marL="3429000" indent="-228600" fontAlgn="base">
              <a:spcBef>
                <a:spcPct val="0"/>
              </a:spcBef>
              <a:spcAft>
                <a:spcPct val="0"/>
              </a:spcAft>
            </a:lvl8pPr>
            <a:lvl9pPr marL="3886200" indent="-228600" fontAlgn="base">
              <a:spcBef>
                <a:spcPct val="0"/>
              </a:spcBef>
              <a:spcAft>
                <a:spcPct val="0"/>
              </a:spcAft>
            </a:lvl9pPr>
          </a:lstStyle>
          <a:p>
            <a:pPr algn="l">
              <a:lnSpc>
                <a:spcPct val="120000"/>
              </a:lnSpc>
            </a:pPr>
            <a:r>
              <a:rPr lang="zh-CN" altLang="en-US" sz="1400" dirty="0">
                <a:solidFill>
                  <a:schemeClr val="tx1">
                    <a:lumMod val="75000"/>
                    <a:lumOff val="25000"/>
                  </a:schemeClr>
                </a:solidFill>
                <a:latin typeface="+mn-lt"/>
                <a:ea typeface="+mn-ea"/>
                <a:cs typeface="+mn-ea"/>
                <a:sym typeface="+mn-lt"/>
              </a:rPr>
              <a:t>On IKEA's official website and social media account, product promotion information occupies a large amount of space. This shows that although IKEA has adopted many CSR strategies, it does not attach importance to the use of CSR in promotional materials. In the era of fierce competition, doing without saying is not a wise choice.So we hope to find some solutions.IKEA needs a better way to promote itself. In fact, IKEA has made a lot of efforts on csr. But these are not enough. We need to have a deep understanding and develop a strategy to help it solve this problem</a:t>
            </a:r>
            <a:r>
              <a:rPr lang="en-US" altLang="zh-CN" sz="1400" dirty="0">
                <a:solidFill>
                  <a:schemeClr val="tx1">
                    <a:lumMod val="75000"/>
                    <a:lumOff val="25000"/>
                  </a:schemeClr>
                </a:solidFill>
                <a:latin typeface="+mn-lt"/>
                <a:ea typeface="+mn-ea"/>
                <a:cs typeface="+mn-ea"/>
                <a:sym typeface="+mn-lt"/>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153865"/>
            <a:ext cx="2012229"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BACKGROUND</a:t>
            </a:r>
            <a:endParaRPr lang="zh-CN" altLang="en-US" b="1" dirty="0">
              <a:solidFill>
                <a:schemeClr val="accent2"/>
              </a:solidFill>
              <a:cs typeface="+mn-ea"/>
              <a:sym typeface="+mn-lt"/>
            </a:endParaRPr>
          </a:p>
        </p:txBody>
      </p:sp>
      <p:sp>
        <p:nvSpPr>
          <p:cNvPr id="9" name="Freeform 9"/>
          <p:cNvSpPr/>
          <p:nvPr/>
        </p:nvSpPr>
        <p:spPr bwMode="auto">
          <a:xfrm>
            <a:off x="6111037" y="2618519"/>
            <a:ext cx="1183614" cy="1058787"/>
          </a:xfrm>
          <a:custGeom>
            <a:avLst/>
            <a:gdLst>
              <a:gd name="T0" fmla="*/ 162 w 205"/>
              <a:gd name="T1" fmla="*/ 11 h 183"/>
              <a:gd name="T2" fmla="*/ 142 w 205"/>
              <a:gd name="T3" fmla="*/ 0 h 183"/>
              <a:gd name="T4" fmla="*/ 63 w 205"/>
              <a:gd name="T5" fmla="*/ 0 h 183"/>
              <a:gd name="T6" fmla="*/ 43 w 205"/>
              <a:gd name="T7" fmla="*/ 11 h 183"/>
              <a:gd name="T8" fmla="*/ 4 w 205"/>
              <a:gd name="T9" fmla="*/ 80 h 183"/>
              <a:gd name="T10" fmla="*/ 4 w 205"/>
              <a:gd name="T11" fmla="*/ 103 h 183"/>
              <a:gd name="T12" fmla="*/ 43 w 205"/>
              <a:gd name="T13" fmla="*/ 171 h 183"/>
              <a:gd name="T14" fmla="*/ 63 w 205"/>
              <a:gd name="T15" fmla="*/ 183 h 183"/>
              <a:gd name="T16" fmla="*/ 142 w 205"/>
              <a:gd name="T17" fmla="*/ 183 h 183"/>
              <a:gd name="T18" fmla="*/ 162 w 205"/>
              <a:gd name="T19" fmla="*/ 171 h 183"/>
              <a:gd name="T20" fmla="*/ 201 w 205"/>
              <a:gd name="T21" fmla="*/ 103 h 183"/>
              <a:gd name="T22" fmla="*/ 201 w 205"/>
              <a:gd name="T23" fmla="*/ 80 h 183"/>
              <a:gd name="T24" fmla="*/ 162 w 205"/>
              <a:gd name="T25" fmla="*/ 11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5" h="183">
                <a:moveTo>
                  <a:pt x="162" y="11"/>
                </a:moveTo>
                <a:cubicBezTo>
                  <a:pt x="158" y="5"/>
                  <a:pt x="149" y="0"/>
                  <a:pt x="142" y="0"/>
                </a:cubicBezTo>
                <a:cubicBezTo>
                  <a:pt x="63" y="0"/>
                  <a:pt x="63" y="0"/>
                  <a:pt x="63" y="0"/>
                </a:cubicBezTo>
                <a:cubicBezTo>
                  <a:pt x="56" y="0"/>
                  <a:pt x="47" y="5"/>
                  <a:pt x="43" y="11"/>
                </a:cubicBezTo>
                <a:cubicBezTo>
                  <a:pt x="4" y="80"/>
                  <a:pt x="4" y="80"/>
                  <a:pt x="4" y="80"/>
                </a:cubicBezTo>
                <a:cubicBezTo>
                  <a:pt x="0" y="86"/>
                  <a:pt x="0" y="97"/>
                  <a:pt x="4" y="103"/>
                </a:cubicBezTo>
                <a:cubicBezTo>
                  <a:pt x="43" y="171"/>
                  <a:pt x="43" y="171"/>
                  <a:pt x="43" y="171"/>
                </a:cubicBezTo>
                <a:cubicBezTo>
                  <a:pt x="47" y="178"/>
                  <a:pt x="56" y="183"/>
                  <a:pt x="63" y="183"/>
                </a:cubicBezTo>
                <a:cubicBezTo>
                  <a:pt x="142" y="183"/>
                  <a:pt x="142" y="183"/>
                  <a:pt x="142" y="183"/>
                </a:cubicBezTo>
                <a:cubicBezTo>
                  <a:pt x="149" y="183"/>
                  <a:pt x="158" y="178"/>
                  <a:pt x="162" y="171"/>
                </a:cubicBezTo>
                <a:cubicBezTo>
                  <a:pt x="201" y="103"/>
                  <a:pt x="201" y="103"/>
                  <a:pt x="201" y="103"/>
                </a:cubicBezTo>
                <a:cubicBezTo>
                  <a:pt x="205" y="97"/>
                  <a:pt x="205" y="86"/>
                  <a:pt x="201" y="80"/>
                </a:cubicBezTo>
                <a:lnTo>
                  <a:pt x="162" y="11"/>
                </a:lnTo>
                <a:close/>
              </a:path>
            </a:pathLst>
          </a:custGeom>
          <a:solidFill>
            <a:schemeClr val="accent1"/>
          </a:solidFill>
          <a:ln>
            <a:noFill/>
          </a:ln>
        </p:spPr>
        <p:txBody>
          <a:bodyPr vert="horz" wrap="square" lIns="91440" tIns="45720" rIns="91440" bIns="45720" numCol="1" anchor="t" anchorCtr="0" compatLnSpc="1"/>
          <a:lstStyle/>
          <a:p>
            <a:endParaRPr lang="zh-CN" altLang="en-US" sz="1015" dirty="0">
              <a:cs typeface="+mn-ea"/>
              <a:sym typeface="+mn-lt"/>
            </a:endParaRPr>
          </a:p>
        </p:txBody>
      </p:sp>
      <p:grpSp>
        <p:nvGrpSpPr>
          <p:cNvPr id="10" name="组合 9"/>
          <p:cNvGrpSpPr/>
          <p:nvPr/>
        </p:nvGrpSpPr>
        <p:grpSpPr>
          <a:xfrm>
            <a:off x="6471194" y="2919606"/>
            <a:ext cx="456951" cy="450264"/>
            <a:chOff x="5170835" y="4614441"/>
            <a:chExt cx="609268" cy="600352"/>
          </a:xfrm>
        </p:grpSpPr>
        <p:sp>
          <p:nvSpPr>
            <p:cNvPr id="11" name="Freeform 10"/>
            <p:cNvSpPr/>
            <p:nvPr/>
          </p:nvSpPr>
          <p:spPr bwMode="auto">
            <a:xfrm>
              <a:off x="5170835" y="4905701"/>
              <a:ext cx="609268" cy="309092"/>
            </a:xfrm>
            <a:custGeom>
              <a:avLst/>
              <a:gdLst>
                <a:gd name="T0" fmla="*/ 39 w 79"/>
                <a:gd name="T1" fmla="*/ 0 h 40"/>
                <a:gd name="T2" fmla="*/ 0 w 79"/>
                <a:gd name="T3" fmla="*/ 40 h 40"/>
                <a:gd name="T4" fmla="*/ 79 w 79"/>
                <a:gd name="T5" fmla="*/ 40 h 40"/>
                <a:gd name="T6" fmla="*/ 39 w 79"/>
                <a:gd name="T7" fmla="*/ 0 h 40"/>
              </a:gdLst>
              <a:ahLst/>
              <a:cxnLst>
                <a:cxn ang="0">
                  <a:pos x="T0" y="T1"/>
                </a:cxn>
                <a:cxn ang="0">
                  <a:pos x="T2" y="T3"/>
                </a:cxn>
                <a:cxn ang="0">
                  <a:pos x="T4" y="T5"/>
                </a:cxn>
                <a:cxn ang="0">
                  <a:pos x="T6" y="T7"/>
                </a:cxn>
              </a:cxnLst>
              <a:rect l="0" t="0" r="r" b="b"/>
              <a:pathLst>
                <a:path w="79" h="40">
                  <a:moveTo>
                    <a:pt x="39" y="0"/>
                  </a:moveTo>
                  <a:cubicBezTo>
                    <a:pt x="18" y="0"/>
                    <a:pt x="0" y="18"/>
                    <a:pt x="0" y="40"/>
                  </a:cubicBezTo>
                  <a:cubicBezTo>
                    <a:pt x="79" y="40"/>
                    <a:pt x="79" y="40"/>
                    <a:pt x="79" y="40"/>
                  </a:cubicBezTo>
                  <a:cubicBezTo>
                    <a:pt x="79" y="18"/>
                    <a:pt x="61" y="0"/>
                    <a:pt x="39"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sp>
          <p:nvSpPr>
            <p:cNvPr id="12" name="Oval 11"/>
            <p:cNvSpPr>
              <a:spLocks noChangeArrowheads="1"/>
            </p:cNvSpPr>
            <p:nvPr/>
          </p:nvSpPr>
          <p:spPr bwMode="auto">
            <a:xfrm>
              <a:off x="5340241" y="4614441"/>
              <a:ext cx="270456" cy="270456"/>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grpSp>
      <p:sp>
        <p:nvSpPr>
          <p:cNvPr id="14" name="Freeform 8"/>
          <p:cNvSpPr/>
          <p:nvPr/>
        </p:nvSpPr>
        <p:spPr bwMode="auto">
          <a:xfrm>
            <a:off x="6104551" y="1481265"/>
            <a:ext cx="1190300" cy="1056558"/>
          </a:xfrm>
          <a:custGeom>
            <a:avLst/>
            <a:gdLst>
              <a:gd name="T0" fmla="*/ 43 w 206"/>
              <a:gd name="T1" fmla="*/ 172 h 183"/>
              <a:gd name="T2" fmla="*/ 63 w 206"/>
              <a:gd name="T3" fmla="*/ 183 h 183"/>
              <a:gd name="T4" fmla="*/ 142 w 206"/>
              <a:gd name="T5" fmla="*/ 183 h 183"/>
              <a:gd name="T6" fmla="*/ 162 w 206"/>
              <a:gd name="T7" fmla="*/ 172 h 183"/>
              <a:gd name="T8" fmla="*/ 202 w 206"/>
              <a:gd name="T9" fmla="*/ 103 h 183"/>
              <a:gd name="T10" fmla="*/ 202 w 206"/>
              <a:gd name="T11" fmla="*/ 80 h 183"/>
              <a:gd name="T12" fmla="*/ 162 w 206"/>
              <a:gd name="T13" fmla="*/ 12 h 183"/>
              <a:gd name="T14" fmla="*/ 142 w 206"/>
              <a:gd name="T15" fmla="*/ 0 h 183"/>
              <a:gd name="T16" fmla="*/ 63 w 206"/>
              <a:gd name="T17" fmla="*/ 0 h 183"/>
              <a:gd name="T18" fmla="*/ 43 w 206"/>
              <a:gd name="T19" fmla="*/ 12 h 183"/>
              <a:gd name="T20" fmla="*/ 4 w 206"/>
              <a:gd name="T21" fmla="*/ 80 h 183"/>
              <a:gd name="T22" fmla="*/ 4 w 206"/>
              <a:gd name="T23" fmla="*/ 103 h 183"/>
              <a:gd name="T24" fmla="*/ 43 w 206"/>
              <a:gd name="T25" fmla="*/ 172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6" h="183">
                <a:moveTo>
                  <a:pt x="43" y="172"/>
                </a:moveTo>
                <a:cubicBezTo>
                  <a:pt x="47" y="178"/>
                  <a:pt x="56" y="183"/>
                  <a:pt x="63" y="183"/>
                </a:cubicBezTo>
                <a:cubicBezTo>
                  <a:pt x="142" y="183"/>
                  <a:pt x="142" y="183"/>
                  <a:pt x="142" y="183"/>
                </a:cubicBezTo>
                <a:cubicBezTo>
                  <a:pt x="150" y="183"/>
                  <a:pt x="159" y="178"/>
                  <a:pt x="162" y="172"/>
                </a:cubicBezTo>
                <a:cubicBezTo>
                  <a:pt x="202" y="103"/>
                  <a:pt x="202" y="103"/>
                  <a:pt x="202" y="103"/>
                </a:cubicBezTo>
                <a:cubicBezTo>
                  <a:pt x="206" y="97"/>
                  <a:pt x="206" y="87"/>
                  <a:pt x="202" y="80"/>
                </a:cubicBezTo>
                <a:cubicBezTo>
                  <a:pt x="162" y="12"/>
                  <a:pt x="162" y="12"/>
                  <a:pt x="162" y="12"/>
                </a:cubicBezTo>
                <a:cubicBezTo>
                  <a:pt x="159" y="6"/>
                  <a:pt x="150" y="0"/>
                  <a:pt x="142" y="0"/>
                </a:cubicBezTo>
                <a:cubicBezTo>
                  <a:pt x="63" y="0"/>
                  <a:pt x="63" y="0"/>
                  <a:pt x="63" y="0"/>
                </a:cubicBezTo>
                <a:cubicBezTo>
                  <a:pt x="56" y="0"/>
                  <a:pt x="47" y="6"/>
                  <a:pt x="43" y="12"/>
                </a:cubicBezTo>
                <a:cubicBezTo>
                  <a:pt x="4" y="80"/>
                  <a:pt x="4" y="80"/>
                  <a:pt x="4" y="80"/>
                </a:cubicBezTo>
                <a:cubicBezTo>
                  <a:pt x="0" y="87"/>
                  <a:pt x="0" y="97"/>
                  <a:pt x="4" y="103"/>
                </a:cubicBezTo>
                <a:lnTo>
                  <a:pt x="43" y="172"/>
                </a:lnTo>
                <a:close/>
              </a:path>
            </a:pathLst>
          </a:custGeom>
          <a:solidFill>
            <a:schemeClr val="accent2"/>
          </a:solidFill>
          <a:ln>
            <a:noFill/>
          </a:ln>
        </p:spPr>
        <p:txBody>
          <a:bodyPr vert="horz" wrap="square" lIns="91440" tIns="45720" rIns="91440" bIns="45720" numCol="1" anchor="t" anchorCtr="0" compatLnSpc="1"/>
          <a:lstStyle/>
          <a:p>
            <a:endParaRPr lang="zh-CN" altLang="en-US" sz="1015">
              <a:cs typeface="+mn-ea"/>
              <a:sym typeface="+mn-lt"/>
            </a:endParaRPr>
          </a:p>
        </p:txBody>
      </p:sp>
      <p:grpSp>
        <p:nvGrpSpPr>
          <p:cNvPr id="15" name="组合 14"/>
          <p:cNvGrpSpPr/>
          <p:nvPr/>
        </p:nvGrpSpPr>
        <p:grpSpPr>
          <a:xfrm>
            <a:off x="6477912" y="1775614"/>
            <a:ext cx="443577" cy="387851"/>
            <a:chOff x="6413146" y="2456745"/>
            <a:chExt cx="591436" cy="517134"/>
          </a:xfrm>
        </p:grpSpPr>
        <p:sp>
          <p:nvSpPr>
            <p:cNvPr id="16" name="Freeform 12"/>
            <p:cNvSpPr/>
            <p:nvPr/>
          </p:nvSpPr>
          <p:spPr bwMode="auto">
            <a:xfrm>
              <a:off x="6481503" y="2563739"/>
              <a:ext cx="454723" cy="410140"/>
            </a:xfrm>
            <a:custGeom>
              <a:avLst/>
              <a:gdLst>
                <a:gd name="T0" fmla="*/ 2 w 59"/>
                <a:gd name="T1" fmla="*/ 23 h 53"/>
                <a:gd name="T2" fmla="*/ 0 w 59"/>
                <a:gd name="T3" fmla="*/ 26 h 53"/>
                <a:gd name="T4" fmla="*/ 0 w 59"/>
                <a:gd name="T5" fmla="*/ 51 h 53"/>
                <a:gd name="T6" fmla="*/ 2 w 59"/>
                <a:gd name="T7" fmla="*/ 53 h 53"/>
                <a:gd name="T8" fmla="*/ 57 w 59"/>
                <a:gd name="T9" fmla="*/ 53 h 53"/>
                <a:gd name="T10" fmla="*/ 59 w 59"/>
                <a:gd name="T11" fmla="*/ 51 h 53"/>
                <a:gd name="T12" fmla="*/ 59 w 59"/>
                <a:gd name="T13" fmla="*/ 26 h 53"/>
                <a:gd name="T14" fmla="*/ 58 w 59"/>
                <a:gd name="T15" fmla="*/ 23 h 53"/>
                <a:gd name="T16" fmla="*/ 31 w 59"/>
                <a:gd name="T17" fmla="*/ 0 h 53"/>
                <a:gd name="T18" fmla="*/ 28 w 59"/>
                <a:gd name="T19" fmla="*/ 0 h 53"/>
                <a:gd name="T20" fmla="*/ 2 w 59"/>
                <a:gd name="T21" fmla="*/ 23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9" h="53">
                  <a:moveTo>
                    <a:pt x="2" y="23"/>
                  </a:moveTo>
                  <a:cubicBezTo>
                    <a:pt x="1" y="23"/>
                    <a:pt x="0" y="25"/>
                    <a:pt x="0" y="26"/>
                  </a:cubicBezTo>
                  <a:cubicBezTo>
                    <a:pt x="0" y="51"/>
                    <a:pt x="0" y="51"/>
                    <a:pt x="0" y="51"/>
                  </a:cubicBezTo>
                  <a:cubicBezTo>
                    <a:pt x="0" y="52"/>
                    <a:pt x="1" y="53"/>
                    <a:pt x="2" y="53"/>
                  </a:cubicBezTo>
                  <a:cubicBezTo>
                    <a:pt x="57" y="53"/>
                    <a:pt x="57" y="53"/>
                    <a:pt x="57" y="53"/>
                  </a:cubicBezTo>
                  <a:cubicBezTo>
                    <a:pt x="58" y="53"/>
                    <a:pt x="59" y="52"/>
                    <a:pt x="59" y="51"/>
                  </a:cubicBezTo>
                  <a:cubicBezTo>
                    <a:pt x="59" y="26"/>
                    <a:pt x="59" y="26"/>
                    <a:pt x="59" y="26"/>
                  </a:cubicBezTo>
                  <a:cubicBezTo>
                    <a:pt x="59" y="25"/>
                    <a:pt x="58" y="23"/>
                    <a:pt x="58" y="23"/>
                  </a:cubicBezTo>
                  <a:cubicBezTo>
                    <a:pt x="31" y="0"/>
                    <a:pt x="31" y="0"/>
                    <a:pt x="31" y="0"/>
                  </a:cubicBezTo>
                  <a:cubicBezTo>
                    <a:pt x="30" y="0"/>
                    <a:pt x="29" y="0"/>
                    <a:pt x="28" y="0"/>
                  </a:cubicBezTo>
                  <a:lnTo>
                    <a:pt x="2" y="2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sp>
          <p:nvSpPr>
            <p:cNvPr id="18" name="Freeform 13"/>
            <p:cNvSpPr/>
            <p:nvPr/>
          </p:nvSpPr>
          <p:spPr bwMode="auto">
            <a:xfrm>
              <a:off x="6413146" y="2456745"/>
              <a:ext cx="591436" cy="285315"/>
            </a:xfrm>
            <a:custGeom>
              <a:avLst/>
              <a:gdLst>
                <a:gd name="T0" fmla="*/ 6 w 77"/>
                <a:gd name="T1" fmla="*/ 36 h 37"/>
                <a:gd name="T2" fmla="*/ 3 w 77"/>
                <a:gd name="T3" fmla="*/ 36 h 37"/>
                <a:gd name="T4" fmla="*/ 1 w 77"/>
                <a:gd name="T5" fmla="*/ 34 h 37"/>
                <a:gd name="T6" fmla="*/ 1 w 77"/>
                <a:gd name="T7" fmla="*/ 31 h 37"/>
                <a:gd name="T8" fmla="*/ 37 w 77"/>
                <a:gd name="T9" fmla="*/ 1 h 37"/>
                <a:gd name="T10" fmla="*/ 40 w 77"/>
                <a:gd name="T11" fmla="*/ 1 h 37"/>
                <a:gd name="T12" fmla="*/ 76 w 77"/>
                <a:gd name="T13" fmla="*/ 31 h 37"/>
                <a:gd name="T14" fmla="*/ 76 w 77"/>
                <a:gd name="T15" fmla="*/ 34 h 37"/>
                <a:gd name="T16" fmla="*/ 74 w 77"/>
                <a:gd name="T17" fmla="*/ 36 h 37"/>
                <a:gd name="T18" fmla="*/ 71 w 77"/>
                <a:gd name="T19" fmla="*/ 36 h 37"/>
                <a:gd name="T20" fmla="*/ 40 w 77"/>
                <a:gd name="T21" fmla="*/ 10 h 37"/>
                <a:gd name="T22" fmla="*/ 37 w 77"/>
                <a:gd name="T23" fmla="*/ 10 h 37"/>
                <a:gd name="T24" fmla="*/ 6 w 77"/>
                <a:gd name="T25" fmla="*/ 36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7" h="37">
                  <a:moveTo>
                    <a:pt x="6" y="36"/>
                  </a:moveTo>
                  <a:cubicBezTo>
                    <a:pt x="5" y="37"/>
                    <a:pt x="4" y="37"/>
                    <a:pt x="3" y="36"/>
                  </a:cubicBezTo>
                  <a:cubicBezTo>
                    <a:pt x="1" y="34"/>
                    <a:pt x="1" y="34"/>
                    <a:pt x="1" y="34"/>
                  </a:cubicBezTo>
                  <a:cubicBezTo>
                    <a:pt x="0" y="33"/>
                    <a:pt x="1" y="32"/>
                    <a:pt x="1" y="31"/>
                  </a:cubicBezTo>
                  <a:cubicBezTo>
                    <a:pt x="37" y="1"/>
                    <a:pt x="37" y="1"/>
                    <a:pt x="37" y="1"/>
                  </a:cubicBezTo>
                  <a:cubicBezTo>
                    <a:pt x="38" y="0"/>
                    <a:pt x="39" y="0"/>
                    <a:pt x="40" y="1"/>
                  </a:cubicBezTo>
                  <a:cubicBezTo>
                    <a:pt x="76" y="31"/>
                    <a:pt x="76" y="31"/>
                    <a:pt x="76" y="31"/>
                  </a:cubicBezTo>
                  <a:cubicBezTo>
                    <a:pt x="77" y="32"/>
                    <a:pt x="77" y="33"/>
                    <a:pt x="76" y="34"/>
                  </a:cubicBezTo>
                  <a:cubicBezTo>
                    <a:pt x="74" y="36"/>
                    <a:pt x="74" y="36"/>
                    <a:pt x="74" y="36"/>
                  </a:cubicBezTo>
                  <a:cubicBezTo>
                    <a:pt x="73" y="37"/>
                    <a:pt x="72" y="37"/>
                    <a:pt x="71" y="36"/>
                  </a:cubicBezTo>
                  <a:cubicBezTo>
                    <a:pt x="40" y="10"/>
                    <a:pt x="40" y="10"/>
                    <a:pt x="40" y="10"/>
                  </a:cubicBezTo>
                  <a:cubicBezTo>
                    <a:pt x="39" y="9"/>
                    <a:pt x="38" y="9"/>
                    <a:pt x="37" y="10"/>
                  </a:cubicBezTo>
                  <a:lnTo>
                    <a:pt x="6" y="3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15">
                <a:cs typeface="+mn-ea"/>
                <a:sym typeface="+mn-lt"/>
              </a:endParaRPr>
            </a:p>
          </p:txBody>
        </p:sp>
      </p:grpSp>
      <p:sp>
        <p:nvSpPr>
          <p:cNvPr id="42" name="文本框 66"/>
          <p:cNvSpPr txBox="1">
            <a:spLocks noChangeArrowheads="1"/>
          </p:cNvSpPr>
          <p:nvPr/>
        </p:nvSpPr>
        <p:spPr bwMode="auto">
          <a:xfrm>
            <a:off x="474345" y="1637665"/>
            <a:ext cx="5748655" cy="268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eaLnBrk="1" hangingPunct="1">
              <a:lnSpc>
                <a:spcPts val="800"/>
              </a:lnSpc>
              <a:defRPr sz="600">
                <a:solidFill>
                  <a:schemeClr val="bg1">
                    <a:lumMod val="50000"/>
                  </a:schemeClr>
                </a:solidFill>
                <a:latin typeface="Arial" panose="020B0604020202020204" pitchFamily="34" charset="0"/>
                <a:ea typeface="微软雅黑" panose="020B0503020204020204" pitchFamily="34" charset="-122"/>
                <a:cs typeface="Arial" panose="020B0604020202020204" pitchFamily="34" charset="0"/>
              </a:defRPr>
            </a:lvl1pPr>
            <a:lvl2pPr marL="742950" indent="-285750"/>
            <a:lvl3pPr marL="1143000" indent="-228600"/>
            <a:lvl4pPr marL="1600200" indent="-228600"/>
            <a:lvl5pPr marL="2057400" indent="-228600"/>
            <a:lvl6pPr marL="2514600" indent="-228600" fontAlgn="base">
              <a:spcBef>
                <a:spcPct val="0"/>
              </a:spcBef>
              <a:spcAft>
                <a:spcPct val="0"/>
              </a:spcAft>
            </a:lvl6pPr>
            <a:lvl7pPr marL="2971800" indent="-228600" fontAlgn="base">
              <a:spcBef>
                <a:spcPct val="0"/>
              </a:spcBef>
              <a:spcAft>
                <a:spcPct val="0"/>
              </a:spcAft>
            </a:lvl7pPr>
            <a:lvl8pPr marL="3429000" indent="-228600" fontAlgn="base">
              <a:spcBef>
                <a:spcPct val="0"/>
              </a:spcBef>
              <a:spcAft>
                <a:spcPct val="0"/>
              </a:spcAft>
            </a:lvl8pPr>
            <a:lvl9pPr marL="3886200" indent="-228600" fontAlgn="base">
              <a:spcBef>
                <a:spcPct val="0"/>
              </a:spcBef>
              <a:spcAft>
                <a:spcPct val="0"/>
              </a:spcAft>
            </a:lvl9pPr>
          </a:lstStyle>
          <a:p>
            <a:pPr algn="l">
              <a:lnSpc>
                <a:spcPct val="120000"/>
              </a:lnSpc>
            </a:pPr>
            <a:r>
              <a:rPr lang="en-US" altLang="zh-CN" sz="1400" dirty="0">
                <a:solidFill>
                  <a:schemeClr val="tx1">
                    <a:lumMod val="75000"/>
                    <a:lumOff val="25000"/>
                  </a:schemeClr>
                </a:solidFill>
                <a:latin typeface="+mn-lt"/>
                <a:ea typeface="+mn-ea"/>
                <a:cs typeface="+mn-ea"/>
                <a:sym typeface="+mn-lt"/>
              </a:rPr>
              <a:t>Kanter, R. M. (2011). How great companies think differently.</a:t>
            </a:r>
          </a:p>
          <a:p>
            <a:pPr algn="l">
              <a:lnSpc>
                <a:spcPct val="120000"/>
              </a:lnSpc>
            </a:pPr>
            <a:r>
              <a:rPr lang="en-US" altLang="zh-CN" sz="1400" dirty="0">
                <a:solidFill>
                  <a:schemeClr val="tx1">
                    <a:lumMod val="75000"/>
                    <a:lumOff val="25000"/>
                  </a:schemeClr>
                </a:solidFill>
                <a:latin typeface="+mn-lt"/>
                <a:ea typeface="+mn-ea"/>
                <a:cs typeface="+mn-ea"/>
                <a:sym typeface="+mn-lt"/>
              </a:rPr>
              <a:t>Harvard Business Review, 89(11), 66–78.</a:t>
            </a:r>
          </a:p>
          <a:p>
            <a:pPr algn="l">
              <a:lnSpc>
                <a:spcPct val="120000"/>
              </a:lnSpc>
            </a:pPr>
            <a:endParaRPr lang="en-US" altLang="zh-CN" sz="1400" dirty="0">
              <a:solidFill>
                <a:schemeClr val="tx1">
                  <a:lumMod val="75000"/>
                  <a:lumOff val="25000"/>
                </a:schemeClr>
              </a:solidFill>
              <a:latin typeface="+mn-lt"/>
              <a:ea typeface="+mn-ea"/>
              <a:cs typeface="+mn-ea"/>
              <a:sym typeface="+mn-lt"/>
            </a:endParaRPr>
          </a:p>
          <a:p>
            <a:pPr algn="l">
              <a:lnSpc>
                <a:spcPct val="120000"/>
              </a:lnSpc>
            </a:pPr>
            <a:r>
              <a:rPr lang="en-US" altLang="zh-CN" sz="1400" dirty="0">
                <a:solidFill>
                  <a:schemeClr val="tx1">
                    <a:lumMod val="75000"/>
                    <a:lumOff val="25000"/>
                  </a:schemeClr>
                </a:solidFill>
                <a:latin typeface="+mn-lt"/>
                <a:ea typeface="+mn-ea"/>
                <a:cs typeface="+mn-ea"/>
                <a:sym typeface="+mn-lt"/>
              </a:rPr>
              <a:t>Karlsen, H. (2001). Debat: Diskrimination mod danskere (1 Section).</a:t>
            </a:r>
          </a:p>
          <a:p>
            <a:pPr algn="l">
              <a:lnSpc>
                <a:spcPct val="120000"/>
              </a:lnSpc>
            </a:pPr>
            <a:r>
              <a:rPr lang="en-US" altLang="zh-CN" sz="1400" dirty="0">
                <a:solidFill>
                  <a:schemeClr val="tx1">
                    <a:lumMod val="75000"/>
                    <a:lumOff val="25000"/>
                  </a:schemeClr>
                </a:solidFill>
                <a:latin typeface="+mn-lt"/>
                <a:ea typeface="+mn-ea"/>
                <a:cs typeface="+mn-ea"/>
                <a:sym typeface="+mn-lt"/>
              </a:rPr>
              <a:t>Ekstra Bladet, September 27 (p. 28).</a:t>
            </a:r>
          </a:p>
          <a:p>
            <a:pPr algn="l">
              <a:lnSpc>
                <a:spcPct val="120000"/>
              </a:lnSpc>
            </a:pPr>
            <a:endParaRPr lang="en-US" altLang="zh-CN" sz="1400" dirty="0">
              <a:solidFill>
                <a:schemeClr val="tx1">
                  <a:lumMod val="75000"/>
                  <a:lumOff val="25000"/>
                </a:schemeClr>
              </a:solidFill>
              <a:latin typeface="+mn-lt"/>
              <a:ea typeface="+mn-ea"/>
              <a:cs typeface="+mn-ea"/>
              <a:sym typeface="+mn-lt"/>
            </a:endParaRPr>
          </a:p>
          <a:p>
            <a:pPr algn="l">
              <a:lnSpc>
                <a:spcPct val="120000"/>
              </a:lnSpc>
            </a:pPr>
            <a:r>
              <a:rPr lang="en-US" altLang="zh-CN" sz="1400" dirty="0">
                <a:solidFill>
                  <a:schemeClr val="tx1">
                    <a:lumMod val="75000"/>
                    <a:lumOff val="25000"/>
                  </a:schemeClr>
                </a:solidFill>
                <a:latin typeface="+mn-lt"/>
                <a:ea typeface="+mn-ea"/>
                <a:cs typeface="+mn-ea"/>
                <a:sym typeface="+mn-lt"/>
              </a:rPr>
              <a:t>Kjaergaard, A., Morsing, M., &amp; Ravasi, D. (2011). More than a</a:t>
            </a:r>
          </a:p>
          <a:p>
            <a:pPr algn="l">
              <a:lnSpc>
                <a:spcPct val="120000"/>
              </a:lnSpc>
            </a:pPr>
            <a:r>
              <a:rPr lang="en-US" altLang="zh-CN" sz="1400" dirty="0">
                <a:solidFill>
                  <a:schemeClr val="tx1">
                    <a:lumMod val="75000"/>
                    <a:lumOff val="25000"/>
                  </a:schemeClr>
                </a:solidFill>
                <a:latin typeface="+mn-lt"/>
                <a:ea typeface="+mn-ea"/>
                <a:cs typeface="+mn-ea"/>
                <a:sym typeface="+mn-lt"/>
              </a:rPr>
              <a:t>mirror: A study of media influence on organizational identity</a:t>
            </a:r>
          </a:p>
          <a:p>
            <a:pPr algn="l">
              <a:lnSpc>
                <a:spcPct val="120000"/>
              </a:lnSpc>
            </a:pPr>
            <a:r>
              <a:rPr lang="en-US" altLang="zh-CN" sz="1400" dirty="0">
                <a:solidFill>
                  <a:schemeClr val="tx1">
                    <a:lumMod val="75000"/>
                    <a:lumOff val="25000"/>
                  </a:schemeClr>
                </a:solidFill>
                <a:latin typeface="+mn-lt"/>
                <a:ea typeface="+mn-ea"/>
                <a:cs typeface="+mn-ea"/>
                <a:sym typeface="+mn-lt"/>
              </a:rPr>
              <a:t>construction in a celebrity Firm. Journal of Management Studies,</a:t>
            </a:r>
          </a:p>
          <a:p>
            <a:pPr algn="l">
              <a:lnSpc>
                <a:spcPct val="120000"/>
              </a:lnSpc>
            </a:pPr>
            <a:r>
              <a:rPr lang="en-US" altLang="zh-CN" sz="1400" dirty="0">
                <a:solidFill>
                  <a:schemeClr val="tx1">
                    <a:lumMod val="75000"/>
                    <a:lumOff val="25000"/>
                  </a:schemeClr>
                </a:solidFill>
                <a:latin typeface="+mn-lt"/>
                <a:ea typeface="+mn-ea"/>
                <a:cs typeface="+mn-ea"/>
                <a:sym typeface="+mn-lt"/>
              </a:rPr>
              <a:t>48(3), 514–543.</a:t>
            </a:r>
          </a:p>
        </p:txBody>
      </p:sp>
      <p:sp>
        <p:nvSpPr>
          <p:cNvPr id="4" name="文本框 3"/>
          <p:cNvSpPr txBox="1"/>
          <p:nvPr/>
        </p:nvSpPr>
        <p:spPr>
          <a:xfrm flipH="1">
            <a:off x="2617470" y="935355"/>
            <a:ext cx="2417445" cy="460375"/>
          </a:xfrm>
          <a:prstGeom prst="rect">
            <a:avLst/>
          </a:prstGeom>
          <a:noFill/>
        </p:spPr>
        <p:txBody>
          <a:bodyPr wrap="square" rtlCol="0">
            <a:spAutoFit/>
          </a:bodyPr>
          <a:lstStyle/>
          <a:p>
            <a:pPr defTabSz="685800">
              <a:defRPr/>
            </a:pPr>
            <a:r>
              <a:rPr lang="en-US" altLang="zh-CN" sz="2400" b="1" dirty="0">
                <a:solidFill>
                  <a:schemeClr val="accent2"/>
                </a:solidFill>
                <a:cs typeface="+mn-ea"/>
                <a:sym typeface="+mn-lt"/>
              </a:rPr>
              <a:t>REFERENCE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图片 18"/>
          <p:cNvPicPr>
            <a:picLocks noChangeAspect="1"/>
          </p:cNvPicPr>
          <p:nvPr/>
        </p:nvPicPr>
        <p:blipFill rotWithShape="1">
          <a:blip r:embed="rId3">
            <a:extLst>
              <a:ext uri="{28A0092B-C50C-407E-A947-70E740481C1C}">
                <a14:useLocalDpi xmlns:a14="http://schemas.microsoft.com/office/drawing/2010/main" val="0"/>
              </a:ext>
            </a:extLst>
          </a:blip>
          <a:srcRect l="19668" t="11409" r="19851" b="54364"/>
          <a:stretch>
            <a:fillRect/>
          </a:stretch>
        </p:blipFill>
        <p:spPr>
          <a:xfrm flipH="1" flipV="1">
            <a:off x="0" y="0"/>
            <a:ext cx="9144000" cy="5174672"/>
          </a:xfrm>
          <a:prstGeom prst="rect">
            <a:avLst/>
          </a:prstGeom>
        </p:spPr>
      </p:pic>
      <p:sp>
        <p:nvSpPr>
          <p:cNvPr id="28" name="矩形 27"/>
          <p:cNvSpPr/>
          <p:nvPr/>
        </p:nvSpPr>
        <p:spPr>
          <a:xfrm>
            <a:off x="747395" y="593725"/>
            <a:ext cx="2908300" cy="1383665"/>
          </a:xfrm>
          <a:prstGeom prst="rect">
            <a:avLst/>
          </a:prstGeom>
        </p:spPr>
        <p:txBody>
          <a:bodyPr wrap="square">
            <a:spAutoFit/>
          </a:bodyPr>
          <a:lstStyle/>
          <a:p>
            <a:pPr algn="ctr">
              <a:defRPr/>
            </a:pPr>
            <a:r>
              <a:rPr lang="en-US" sz="2800" b="1" dirty="0">
                <a:solidFill>
                  <a:schemeClr val="bg1"/>
                </a:solidFill>
                <a:cs typeface="+mn-ea"/>
                <a:sym typeface="+mn-lt"/>
              </a:rPr>
              <a:t> BACKGROUND</a:t>
            </a:r>
          </a:p>
          <a:p>
            <a:pPr algn="ctr">
              <a:defRPr/>
            </a:pPr>
            <a:r>
              <a:rPr lang="en-US" sz="2800" b="1" dirty="0">
                <a:solidFill>
                  <a:schemeClr val="bg1"/>
                </a:solidFill>
                <a:cs typeface="+mn-ea"/>
                <a:sym typeface="+mn-lt"/>
              </a:rPr>
              <a:t>of</a:t>
            </a:r>
          </a:p>
          <a:p>
            <a:pPr algn="ctr">
              <a:defRPr/>
            </a:pPr>
            <a:r>
              <a:rPr lang="en-US" sz="2800" b="1" dirty="0">
                <a:solidFill>
                  <a:schemeClr val="bg1"/>
                </a:solidFill>
                <a:cs typeface="+mn-ea"/>
                <a:sym typeface="+mn-lt"/>
              </a:rPr>
              <a:t>IKEA’s CSR</a:t>
            </a:r>
          </a:p>
        </p:txBody>
      </p:sp>
      <p:sp>
        <p:nvSpPr>
          <p:cNvPr id="29" name="椭圆 28"/>
          <p:cNvSpPr/>
          <p:nvPr/>
        </p:nvSpPr>
        <p:spPr>
          <a:xfrm>
            <a:off x="4430319" y="993976"/>
            <a:ext cx="731496" cy="7314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cs typeface="+mn-ea"/>
                <a:sym typeface="+mn-lt"/>
              </a:rPr>
              <a:t>01</a:t>
            </a:r>
            <a:endParaRPr lang="zh-CN" altLang="en-US" sz="1400" dirty="0">
              <a:cs typeface="+mn-ea"/>
              <a:sym typeface="+mn-lt"/>
            </a:endParaRPr>
          </a:p>
        </p:txBody>
      </p:sp>
      <p:sp>
        <p:nvSpPr>
          <p:cNvPr id="30" name="椭圆 29"/>
          <p:cNvSpPr/>
          <p:nvPr/>
        </p:nvSpPr>
        <p:spPr>
          <a:xfrm>
            <a:off x="4430319" y="2135467"/>
            <a:ext cx="731496" cy="7314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cs typeface="+mn-ea"/>
                <a:sym typeface="+mn-lt"/>
              </a:rPr>
              <a:t>02</a:t>
            </a:r>
            <a:endParaRPr lang="zh-CN" altLang="en-US" sz="1400" dirty="0">
              <a:cs typeface="+mn-ea"/>
              <a:sym typeface="+mn-lt"/>
            </a:endParaRPr>
          </a:p>
        </p:txBody>
      </p:sp>
      <p:sp>
        <p:nvSpPr>
          <p:cNvPr id="31" name="椭圆 30"/>
          <p:cNvSpPr/>
          <p:nvPr/>
        </p:nvSpPr>
        <p:spPr>
          <a:xfrm>
            <a:off x="4430319" y="3276959"/>
            <a:ext cx="731496" cy="7314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cs typeface="+mn-ea"/>
                <a:sym typeface="+mn-lt"/>
              </a:rPr>
              <a:t>03</a:t>
            </a:r>
            <a:endParaRPr lang="zh-CN" altLang="en-US" sz="1400" dirty="0">
              <a:cs typeface="+mn-ea"/>
              <a:sym typeface="+mn-lt"/>
            </a:endParaRPr>
          </a:p>
        </p:txBody>
      </p:sp>
      <p:sp>
        <p:nvSpPr>
          <p:cNvPr id="33" name="文本框 32"/>
          <p:cNvSpPr txBox="1"/>
          <p:nvPr/>
        </p:nvSpPr>
        <p:spPr>
          <a:xfrm flipH="1">
            <a:off x="5702300" y="1160145"/>
            <a:ext cx="3014345" cy="398780"/>
          </a:xfrm>
          <a:prstGeom prst="rect">
            <a:avLst/>
          </a:prstGeom>
          <a:noFill/>
        </p:spPr>
        <p:txBody>
          <a:bodyPr wrap="square" rtlCol="0">
            <a:spAutoFit/>
          </a:bodyPr>
          <a:lstStyle/>
          <a:p>
            <a:pPr defTabSz="685800">
              <a:defRPr/>
            </a:pPr>
            <a:r>
              <a:rPr lang="en-US" altLang="zh-CN" sz="2000" b="1" dirty="0">
                <a:solidFill>
                  <a:schemeClr val="accent1"/>
                </a:solidFill>
                <a:cs typeface="+mn-ea"/>
                <a:sym typeface="+mn-lt"/>
              </a:rPr>
              <a:t>Development of IKEA </a:t>
            </a:r>
          </a:p>
        </p:txBody>
      </p:sp>
      <p:sp>
        <p:nvSpPr>
          <p:cNvPr id="35" name="文本框 34"/>
          <p:cNvSpPr txBox="1"/>
          <p:nvPr/>
        </p:nvSpPr>
        <p:spPr>
          <a:xfrm flipH="1">
            <a:off x="5286375" y="2254250"/>
            <a:ext cx="3521710" cy="398780"/>
          </a:xfrm>
          <a:prstGeom prst="rect">
            <a:avLst/>
          </a:prstGeom>
          <a:noFill/>
        </p:spPr>
        <p:txBody>
          <a:bodyPr wrap="square" rtlCol="0">
            <a:spAutoFit/>
          </a:bodyPr>
          <a:lstStyle/>
          <a:p>
            <a:pPr algn="ctr" defTabSz="685800">
              <a:defRPr/>
            </a:pPr>
            <a:r>
              <a:rPr lang="en-US" altLang="zh-CN" sz="2000" b="1" dirty="0">
                <a:solidFill>
                  <a:schemeClr val="accent1"/>
                </a:solidFill>
                <a:cs typeface="+mn-ea"/>
                <a:sym typeface="+mn-lt"/>
              </a:rPr>
              <a:t>CSR</a:t>
            </a:r>
          </a:p>
        </p:txBody>
      </p:sp>
      <p:sp>
        <p:nvSpPr>
          <p:cNvPr id="37" name="文本框 36"/>
          <p:cNvSpPr txBox="1"/>
          <p:nvPr/>
        </p:nvSpPr>
        <p:spPr>
          <a:xfrm flipH="1">
            <a:off x="5314315" y="3302000"/>
            <a:ext cx="3493770" cy="398780"/>
          </a:xfrm>
          <a:prstGeom prst="rect">
            <a:avLst/>
          </a:prstGeom>
          <a:noFill/>
        </p:spPr>
        <p:txBody>
          <a:bodyPr wrap="square" rtlCol="0">
            <a:spAutoFit/>
          </a:bodyPr>
          <a:lstStyle/>
          <a:p>
            <a:pPr algn="ctr" defTabSz="685800">
              <a:defRPr/>
            </a:pPr>
            <a:r>
              <a:rPr lang="en-US" altLang="zh-CN" sz="2000" b="1" dirty="0">
                <a:solidFill>
                  <a:schemeClr val="accent1"/>
                </a:solidFill>
                <a:cs typeface="+mn-ea"/>
                <a:sym typeface="+mn-lt"/>
              </a:rPr>
              <a:t>WHY</a:t>
            </a:r>
          </a:p>
        </p:txBody>
      </p:sp>
      <p:sp>
        <p:nvSpPr>
          <p:cNvPr id="17" name="矩形: 圆角 21"/>
          <p:cNvSpPr/>
          <p:nvPr/>
        </p:nvSpPr>
        <p:spPr>
          <a:xfrm>
            <a:off x="869315" y="3787775"/>
            <a:ext cx="2245995" cy="1056640"/>
          </a:xfrm>
          <a:prstGeom prst="roundRect">
            <a:avLst>
              <a:gd name="adj" fmla="val 50000"/>
            </a:avLst>
          </a:prstGeom>
          <a:solidFill>
            <a:srgbClr val="172A3C"/>
          </a:solidFill>
          <a:ln w="28575" cap="flat" cmpd="sng" algn="ctr">
            <a:noFill/>
            <a:prstDash val="solid"/>
            <a:miter lim="800000"/>
          </a:ln>
          <a:effectLst/>
        </p:spPr>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386080">
              <a:defRPr/>
            </a:pPr>
            <a:r>
              <a:rPr lang="en-US" altLang="zh-CN" sz="1600" dirty="0">
                <a:solidFill>
                  <a:schemeClr val="bg1"/>
                </a:solidFill>
                <a:latin typeface="Times New Roman" panose="02020603050405020304" charset="0"/>
                <a:cs typeface="Times New Roman" panose="02020603050405020304" charset="0"/>
                <a:sym typeface="+mn-lt"/>
              </a:rPr>
              <a:t>Zhou Yiren 2206235</a:t>
            </a:r>
          </a:p>
        </p:txBody>
      </p:sp>
    </p:spTree>
    <p:extLst>
      <p:ext uri="{BB962C8B-B14F-4D97-AF65-F5344CB8AC3E}">
        <p14:creationId xmlns:p14="http://schemas.microsoft.com/office/powerpoint/2010/main" val="1904378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rotWithShape="1">
          <a:blip r:embed="rId3">
            <a:extLst>
              <a:ext uri="{28A0092B-C50C-407E-A947-70E740481C1C}">
                <a14:useLocalDpi xmlns:a14="http://schemas.microsoft.com/office/drawing/2010/main" val="0"/>
              </a:ext>
            </a:extLst>
          </a:blip>
          <a:srcRect l="19668" t="11409" r="19851" b="54364"/>
          <a:stretch>
            <a:fillRect/>
          </a:stretch>
        </p:blipFill>
        <p:spPr>
          <a:xfrm>
            <a:off x="0" y="0"/>
            <a:ext cx="9144000" cy="5174672"/>
          </a:xfrm>
          <a:prstGeom prst="rect">
            <a:avLst/>
          </a:prstGeom>
        </p:spPr>
      </p:pic>
      <p:sp>
        <p:nvSpPr>
          <p:cNvPr id="14" name="矩形 13"/>
          <p:cNvSpPr/>
          <p:nvPr/>
        </p:nvSpPr>
        <p:spPr>
          <a:xfrm>
            <a:off x="594521" y="1554918"/>
            <a:ext cx="4108890" cy="737574"/>
          </a:xfrm>
          <a:prstGeom prst="rect">
            <a:avLst/>
          </a:prstGeom>
        </p:spPr>
        <p:txBody>
          <a:bodyPr wrap="square">
            <a:spAutoFit/>
          </a:bodyPr>
          <a:lstStyle/>
          <a:p>
            <a:pPr>
              <a:lnSpc>
                <a:spcPct val="130000"/>
              </a:lnSpc>
            </a:pPr>
            <a:r>
              <a:rPr lang="en-US" altLang="zh-CN" sz="3600" b="1" dirty="0">
                <a:solidFill>
                  <a:srgbClr val="172A3C"/>
                </a:solidFill>
                <a:cs typeface="+mn-ea"/>
                <a:sym typeface="+mn-lt"/>
              </a:rPr>
              <a:t>Introduction</a:t>
            </a:r>
          </a:p>
        </p:txBody>
      </p:sp>
      <p:sp>
        <p:nvSpPr>
          <p:cNvPr id="2" name="矩形: 圆角 21">
            <a:extLst>
              <a:ext uri="{FF2B5EF4-FFF2-40B4-BE49-F238E27FC236}">
                <a16:creationId xmlns:a16="http://schemas.microsoft.com/office/drawing/2014/main" id="{A11F2632-8FC9-1972-B942-2BC8F8520E67}"/>
              </a:ext>
            </a:extLst>
          </p:cNvPr>
          <p:cNvSpPr/>
          <p:nvPr/>
        </p:nvSpPr>
        <p:spPr>
          <a:xfrm>
            <a:off x="594521" y="3627718"/>
            <a:ext cx="2245995" cy="741252"/>
          </a:xfrm>
          <a:prstGeom prst="roundRect">
            <a:avLst>
              <a:gd name="adj" fmla="val 50000"/>
            </a:avLst>
          </a:prstGeom>
          <a:solidFill>
            <a:srgbClr val="172A3C"/>
          </a:solidFill>
          <a:ln w="28575" cap="flat" cmpd="sng" algn="ctr">
            <a:noFill/>
            <a:prstDash val="solid"/>
            <a:miter lim="800000"/>
          </a:ln>
          <a:effectLst/>
        </p:spPr>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386080">
              <a:defRPr/>
            </a:pPr>
            <a:r>
              <a:rPr lang="en-US" altLang="zh-CN" sz="1600" dirty="0">
                <a:solidFill>
                  <a:schemeClr val="bg1"/>
                </a:solidFill>
                <a:latin typeface="Times New Roman" panose="02020603050405020304" charset="0"/>
                <a:cs typeface="Times New Roman" panose="02020603050405020304" charset="0"/>
                <a:sym typeface="+mn-lt"/>
              </a:rPr>
              <a:t>Yao Fu</a:t>
            </a:r>
          </a:p>
          <a:p>
            <a:pPr algn="ctr" defTabSz="386080">
              <a:defRPr/>
            </a:pPr>
            <a:r>
              <a:rPr lang="en-US" altLang="zh-CN" sz="1600" dirty="0">
                <a:solidFill>
                  <a:schemeClr val="bg1"/>
                </a:solidFill>
                <a:latin typeface="Times New Roman" panose="02020603050405020304" charset="0"/>
                <a:cs typeface="Times New Roman" panose="02020603050405020304" charset="0"/>
                <a:sym typeface="+mn-lt"/>
              </a:rPr>
              <a:t>2206224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2"/>
          <p:cNvSpPr/>
          <p:nvPr/>
        </p:nvSpPr>
        <p:spPr>
          <a:xfrm>
            <a:off x="2191783" y="1597819"/>
            <a:ext cx="1485232" cy="14852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922170" y="232968"/>
            <a:ext cx="2012229"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Introduction</a:t>
            </a:r>
            <a:endParaRPr lang="zh-CN" altLang="en-US" b="1" dirty="0">
              <a:solidFill>
                <a:schemeClr val="accent2"/>
              </a:solidFill>
              <a:cs typeface="+mn-ea"/>
              <a:sym typeface="+mn-lt"/>
            </a:endParaRPr>
          </a:p>
        </p:txBody>
      </p:sp>
      <p:grpSp>
        <p:nvGrpSpPr>
          <p:cNvPr id="80" name="组合 79"/>
          <p:cNvGrpSpPr/>
          <p:nvPr/>
        </p:nvGrpSpPr>
        <p:grpSpPr>
          <a:xfrm>
            <a:off x="4011013" y="1005880"/>
            <a:ext cx="4166978" cy="1183877"/>
            <a:chOff x="7583812" y="3362125"/>
            <a:chExt cx="5555971" cy="1578504"/>
          </a:xfrm>
        </p:grpSpPr>
        <p:sp>
          <p:nvSpPr>
            <p:cNvPr id="81" name="矩形 80"/>
            <p:cNvSpPr/>
            <p:nvPr/>
          </p:nvSpPr>
          <p:spPr>
            <a:xfrm>
              <a:off x="7583812" y="3775608"/>
              <a:ext cx="5555971" cy="1165021"/>
            </a:xfrm>
            <a:prstGeom prst="rect">
              <a:avLst/>
            </a:prstGeom>
          </p:spPr>
          <p:txBody>
            <a:bodyPr wrap="square">
              <a:spAutoFit/>
              <a:scene3d>
                <a:camera prst="orthographicFront"/>
                <a:lightRig rig="threePt" dir="t"/>
              </a:scene3d>
              <a:sp3d contourW="12700"/>
            </a:bodyPr>
            <a:lstStyle/>
            <a:p>
              <a:pPr>
                <a:lnSpc>
                  <a:spcPct val="125000"/>
                </a:lnSpc>
              </a:pPr>
              <a:r>
                <a:rPr lang="en-US" altLang="zh-CN" sz="1400" dirty="0">
                  <a:solidFill>
                    <a:schemeClr val="tx1">
                      <a:lumMod val="50000"/>
                      <a:lumOff val="50000"/>
                    </a:schemeClr>
                  </a:solidFill>
                  <a:cs typeface="+mn-ea"/>
                  <a:sym typeface="+mn-lt"/>
                </a:rPr>
                <a:t>Multinational companies are under pressure more than ever to place strategic significance on corporate social responsibility ("CSR").</a:t>
              </a:r>
              <a:endParaRPr lang="zh-CN" altLang="en-US" sz="1400" dirty="0">
                <a:solidFill>
                  <a:schemeClr val="tx1">
                    <a:lumMod val="50000"/>
                    <a:lumOff val="50000"/>
                  </a:schemeClr>
                </a:solidFill>
                <a:cs typeface="+mn-ea"/>
                <a:sym typeface="+mn-lt"/>
              </a:endParaRPr>
            </a:p>
          </p:txBody>
        </p:sp>
        <p:sp>
          <p:nvSpPr>
            <p:cNvPr id="82" name="矩形 81"/>
            <p:cNvSpPr/>
            <p:nvPr/>
          </p:nvSpPr>
          <p:spPr>
            <a:xfrm>
              <a:off x="7583812" y="3362125"/>
              <a:ext cx="2050552" cy="393527"/>
            </a:xfrm>
            <a:prstGeom prst="rect">
              <a:avLst/>
            </a:prstGeom>
          </p:spPr>
          <p:txBody>
            <a:bodyPr wrap="square">
              <a:spAutoFit/>
              <a:scene3d>
                <a:camera prst="orthographicFront"/>
                <a:lightRig rig="threePt" dir="t"/>
              </a:scene3d>
              <a:sp3d contourW="12700"/>
            </a:bodyPr>
            <a:lstStyle/>
            <a:p>
              <a:pPr>
                <a:lnSpc>
                  <a:spcPct val="120000"/>
                </a:lnSpc>
              </a:pPr>
              <a:r>
                <a:rPr lang="en-US" altLang="zh-CN" sz="1200" b="1" dirty="0">
                  <a:solidFill>
                    <a:schemeClr val="tx1">
                      <a:lumMod val="75000"/>
                      <a:lumOff val="25000"/>
                    </a:schemeClr>
                  </a:solidFill>
                  <a:cs typeface="+mn-ea"/>
                  <a:sym typeface="+mn-lt"/>
                </a:rPr>
                <a:t>CSR</a:t>
              </a:r>
              <a:endParaRPr lang="zh-CN" altLang="en-US" sz="1200" b="1" dirty="0">
                <a:solidFill>
                  <a:schemeClr val="tx1">
                    <a:lumMod val="75000"/>
                    <a:lumOff val="25000"/>
                  </a:schemeClr>
                </a:solidFill>
                <a:cs typeface="+mn-ea"/>
                <a:sym typeface="+mn-lt"/>
              </a:endParaRPr>
            </a:p>
          </p:txBody>
        </p:sp>
      </p:grpSp>
      <p:grpSp>
        <p:nvGrpSpPr>
          <p:cNvPr id="4" name="组合 3">
            <a:extLst>
              <a:ext uri="{FF2B5EF4-FFF2-40B4-BE49-F238E27FC236}">
                <a16:creationId xmlns:a16="http://schemas.microsoft.com/office/drawing/2014/main" id="{F9DB1C81-EB6A-12AF-43FD-4E0E586467AF}"/>
              </a:ext>
            </a:extLst>
          </p:cNvPr>
          <p:cNvGrpSpPr/>
          <p:nvPr/>
        </p:nvGrpSpPr>
        <p:grpSpPr>
          <a:xfrm>
            <a:off x="4011013" y="2660429"/>
            <a:ext cx="4334701" cy="1722486"/>
            <a:chOff x="7583812" y="3362125"/>
            <a:chExt cx="5779602" cy="2296650"/>
          </a:xfrm>
        </p:grpSpPr>
        <p:sp>
          <p:nvSpPr>
            <p:cNvPr id="5" name="矩形 4">
              <a:extLst>
                <a:ext uri="{FF2B5EF4-FFF2-40B4-BE49-F238E27FC236}">
                  <a16:creationId xmlns:a16="http://schemas.microsoft.com/office/drawing/2014/main" id="{9404A7EE-D2D4-E41F-98E9-6BF5F12B06B0}"/>
                </a:ext>
              </a:extLst>
            </p:cNvPr>
            <p:cNvSpPr/>
            <p:nvPr/>
          </p:nvSpPr>
          <p:spPr>
            <a:xfrm>
              <a:off x="7583812" y="3775608"/>
              <a:ext cx="5555971" cy="1883167"/>
            </a:xfrm>
            <a:prstGeom prst="rect">
              <a:avLst/>
            </a:prstGeom>
          </p:spPr>
          <p:txBody>
            <a:bodyPr wrap="square">
              <a:spAutoFit/>
              <a:scene3d>
                <a:camera prst="orthographicFront"/>
                <a:lightRig rig="threePt" dir="t"/>
              </a:scene3d>
              <a:sp3d contourW="12700"/>
            </a:bodyPr>
            <a:lstStyle/>
            <a:p>
              <a:pPr>
                <a:lnSpc>
                  <a:spcPct val="125000"/>
                </a:lnSpc>
              </a:pPr>
              <a:r>
                <a:rPr lang="en-US" altLang="zh-CN" sz="1400" dirty="0">
                  <a:solidFill>
                    <a:schemeClr val="tx1">
                      <a:lumMod val="50000"/>
                      <a:lumOff val="50000"/>
                    </a:schemeClr>
                  </a:solidFill>
                  <a:cs typeface="+mn-ea"/>
                  <a:sym typeface="+mn-lt"/>
                </a:rPr>
                <a:t>The adoption of CSR policies by the multinational companies often seem to be just a marketing event, and comparatively very few global companies seem to consider their CSR policies as an ethical operational issue of the business itself. </a:t>
              </a:r>
              <a:endParaRPr lang="zh-CN" altLang="en-US" sz="1400" dirty="0">
                <a:solidFill>
                  <a:schemeClr val="tx1">
                    <a:lumMod val="50000"/>
                    <a:lumOff val="50000"/>
                  </a:schemeClr>
                </a:solidFill>
                <a:cs typeface="+mn-ea"/>
                <a:sym typeface="+mn-lt"/>
              </a:endParaRPr>
            </a:p>
          </p:txBody>
        </p:sp>
        <p:sp>
          <p:nvSpPr>
            <p:cNvPr id="6" name="矩形 5">
              <a:extLst>
                <a:ext uri="{FF2B5EF4-FFF2-40B4-BE49-F238E27FC236}">
                  <a16:creationId xmlns:a16="http://schemas.microsoft.com/office/drawing/2014/main" id="{AA48A984-1944-5EC5-9046-200908199AEB}"/>
                </a:ext>
              </a:extLst>
            </p:cNvPr>
            <p:cNvSpPr/>
            <p:nvPr/>
          </p:nvSpPr>
          <p:spPr>
            <a:xfrm>
              <a:off x="7583812" y="3362125"/>
              <a:ext cx="5779602" cy="391476"/>
            </a:xfrm>
            <a:prstGeom prst="rect">
              <a:avLst/>
            </a:prstGeom>
          </p:spPr>
          <p:txBody>
            <a:bodyPr wrap="square">
              <a:spAutoFit/>
              <a:scene3d>
                <a:camera prst="orthographicFront"/>
                <a:lightRig rig="threePt" dir="t"/>
              </a:scene3d>
              <a:sp3d contourW="12700"/>
            </a:bodyPr>
            <a:lstStyle/>
            <a:p>
              <a:pPr>
                <a:lnSpc>
                  <a:spcPct val="120000"/>
                </a:lnSpc>
              </a:pPr>
              <a:r>
                <a:rPr lang="en-US" altLang="zh-CN" sz="1200" b="1" dirty="0">
                  <a:solidFill>
                    <a:schemeClr val="tx1">
                      <a:lumMod val="75000"/>
                      <a:lumOff val="25000"/>
                    </a:schemeClr>
                  </a:solidFill>
                  <a:cs typeface="+mn-ea"/>
                  <a:sym typeface="+mn-lt"/>
                </a:rPr>
                <a:t>CSR policies by the multinational companies </a:t>
              </a:r>
              <a:endParaRPr lang="zh-CN" altLang="en-US" sz="1200" b="1" dirty="0">
                <a:solidFill>
                  <a:schemeClr val="tx1">
                    <a:lumMod val="75000"/>
                    <a:lumOff val="25000"/>
                  </a:schemeClr>
                </a:solidFill>
                <a:cs typeface="+mn-ea"/>
                <a:sym typeface="+mn-lt"/>
              </a:endParaRPr>
            </a:p>
          </p:txBody>
        </p:sp>
      </p:grpSp>
      <p:pic>
        <p:nvPicPr>
          <p:cNvPr id="7" name="图片 6">
            <a:extLst>
              <a:ext uri="{FF2B5EF4-FFF2-40B4-BE49-F238E27FC236}">
                <a16:creationId xmlns:a16="http://schemas.microsoft.com/office/drawing/2014/main" id="{27CEC7CB-7E19-C440-325C-4165B96A86AA}"/>
              </a:ext>
            </a:extLst>
          </p:cNvPr>
          <p:cNvPicPr>
            <a:picLocks noChangeAspect="1"/>
          </p:cNvPicPr>
          <p:nvPr/>
        </p:nvPicPr>
        <p:blipFill>
          <a:blip r:embed="rId3"/>
          <a:stretch>
            <a:fillRect/>
          </a:stretch>
        </p:blipFill>
        <p:spPr>
          <a:xfrm>
            <a:off x="128506" y="1892628"/>
            <a:ext cx="3210982" cy="212281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EF8CC71B-7263-3C91-F54A-B19046F03283}"/>
              </a:ext>
            </a:extLst>
          </p:cNvPr>
          <p:cNvSpPr/>
          <p:nvPr/>
        </p:nvSpPr>
        <p:spPr>
          <a:xfrm>
            <a:off x="6035319" y="1419226"/>
            <a:ext cx="2284296" cy="3121370"/>
          </a:xfrm>
          <a:prstGeom prst="rect">
            <a:avLst/>
          </a:prstGeom>
          <a:solidFill>
            <a:schemeClr val="bg1"/>
          </a:solidFill>
          <a:ln>
            <a:solidFill>
              <a:schemeClr val="bg1">
                <a:lumMod val="9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015" i="1" dirty="0">
              <a:cs typeface="+mn-ea"/>
              <a:sym typeface="+mn-lt"/>
            </a:endParaRPr>
          </a:p>
        </p:txBody>
      </p:sp>
      <p:sp>
        <p:nvSpPr>
          <p:cNvPr id="10" name="Rectangle 1">
            <a:extLst>
              <a:ext uri="{FF2B5EF4-FFF2-40B4-BE49-F238E27FC236}">
                <a16:creationId xmlns:a16="http://schemas.microsoft.com/office/drawing/2014/main" id="{7EE87BC1-6E9B-FB5D-86C0-BA1A0A253A59}"/>
              </a:ext>
            </a:extLst>
          </p:cNvPr>
          <p:cNvSpPr/>
          <p:nvPr/>
        </p:nvSpPr>
        <p:spPr>
          <a:xfrm>
            <a:off x="3509952" y="1419226"/>
            <a:ext cx="2284296" cy="3121370"/>
          </a:xfrm>
          <a:prstGeom prst="rect">
            <a:avLst/>
          </a:prstGeom>
          <a:solidFill>
            <a:schemeClr val="bg1"/>
          </a:solidFill>
          <a:ln>
            <a:solidFill>
              <a:schemeClr val="bg1">
                <a:lumMod val="9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015" i="1" dirty="0">
              <a:cs typeface="+mn-ea"/>
              <a:sym typeface="+mn-lt"/>
            </a:endParaRPr>
          </a:p>
        </p:txBody>
      </p:sp>
      <p:sp>
        <p:nvSpPr>
          <p:cNvPr id="7" name="Rectangle 1"/>
          <p:cNvSpPr/>
          <p:nvPr/>
        </p:nvSpPr>
        <p:spPr>
          <a:xfrm>
            <a:off x="955565" y="1419226"/>
            <a:ext cx="2284296" cy="3121370"/>
          </a:xfrm>
          <a:prstGeom prst="rect">
            <a:avLst/>
          </a:prstGeom>
          <a:solidFill>
            <a:schemeClr val="bg1"/>
          </a:solidFill>
          <a:ln>
            <a:solidFill>
              <a:schemeClr val="bg1">
                <a:lumMod val="9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015" i="1" dirty="0">
              <a:cs typeface="+mn-ea"/>
              <a:sym typeface="+mn-lt"/>
            </a:endParaRPr>
          </a:p>
        </p:txBody>
      </p:sp>
      <p:pic>
        <p:nvPicPr>
          <p:cNvPr id="1026" name="Picture 2" descr="APPLE 的图像结果">
            <a:extLst>
              <a:ext uri="{FF2B5EF4-FFF2-40B4-BE49-F238E27FC236}">
                <a16:creationId xmlns:a16="http://schemas.microsoft.com/office/drawing/2014/main" id="{A7CE189A-C3E4-22FF-9F0B-47231DBBA3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269" y="1974144"/>
            <a:ext cx="2142605" cy="1793809"/>
          </a:xfrm>
          <a:prstGeom prst="rect">
            <a:avLst/>
          </a:prstGeom>
          <a:noFill/>
          <a:extLst>
            <a:ext uri="{909E8E84-426E-40DD-AFC4-6F175D3DCCD1}">
              <a14:hiddenFill xmlns:a14="http://schemas.microsoft.com/office/drawing/2010/main">
                <a:solidFill>
                  <a:srgbClr val="FFFFFF"/>
                </a:solidFill>
              </a14:hiddenFill>
            </a:ext>
          </a:extLst>
        </p:spPr>
      </p:pic>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grpSp>
        <p:nvGrpSpPr>
          <p:cNvPr id="22" name="Group 34"/>
          <p:cNvGrpSpPr/>
          <p:nvPr/>
        </p:nvGrpSpPr>
        <p:grpSpPr>
          <a:xfrm>
            <a:off x="1063269" y="1419225"/>
            <a:ext cx="475699" cy="481013"/>
            <a:chOff x="1252592" y="1843643"/>
            <a:chExt cx="634265" cy="641351"/>
          </a:xfrm>
          <a:solidFill>
            <a:schemeClr val="accent1"/>
          </a:solidFill>
        </p:grpSpPr>
        <p:sp>
          <p:nvSpPr>
            <p:cNvPr id="23" name="Rectangle 32"/>
            <p:cNvSpPr/>
            <p:nvPr/>
          </p:nvSpPr>
          <p:spPr>
            <a:xfrm>
              <a:off x="1252592" y="1843643"/>
              <a:ext cx="634265" cy="64135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015" i="1">
                <a:cs typeface="+mn-ea"/>
                <a:sym typeface="+mn-lt"/>
              </a:endParaRPr>
            </a:p>
          </p:txBody>
        </p:sp>
        <p:sp>
          <p:nvSpPr>
            <p:cNvPr id="24" name="TextBox 33"/>
            <p:cNvSpPr txBox="1"/>
            <p:nvPr/>
          </p:nvSpPr>
          <p:spPr>
            <a:xfrm>
              <a:off x="1273489" y="1942186"/>
              <a:ext cx="592469" cy="492443"/>
            </a:xfrm>
            <a:prstGeom prst="rect">
              <a:avLst/>
            </a:prstGeom>
            <a:grpFill/>
          </p:spPr>
          <p:txBody>
            <a:bodyPr wrap="none" rtlCol="0">
              <a:spAutoFit/>
            </a:bodyPr>
            <a:lstStyle/>
            <a:p>
              <a:pPr algn="ctr"/>
              <a:r>
                <a:rPr lang="en-US" sz="1800" b="1" i="1" dirty="0">
                  <a:solidFill>
                    <a:schemeClr val="bg1"/>
                  </a:solidFill>
                  <a:cs typeface="+mn-ea"/>
                  <a:sym typeface="+mn-lt"/>
                </a:rPr>
                <a:t>01</a:t>
              </a:r>
              <a:endParaRPr lang="id-ID" sz="790" i="1" dirty="0">
                <a:solidFill>
                  <a:schemeClr val="bg1"/>
                </a:solidFill>
                <a:cs typeface="+mn-ea"/>
                <a:sym typeface="+mn-lt"/>
              </a:endParaRPr>
            </a:p>
          </p:txBody>
        </p:sp>
      </p:grpSp>
      <p:grpSp>
        <p:nvGrpSpPr>
          <p:cNvPr id="25" name="Group 39"/>
          <p:cNvGrpSpPr/>
          <p:nvPr/>
        </p:nvGrpSpPr>
        <p:grpSpPr>
          <a:xfrm>
            <a:off x="3549294" y="1419225"/>
            <a:ext cx="475699" cy="481013"/>
            <a:chOff x="1252592" y="1843643"/>
            <a:chExt cx="634265" cy="641351"/>
          </a:xfrm>
          <a:solidFill>
            <a:schemeClr val="accent2"/>
          </a:solidFill>
        </p:grpSpPr>
        <p:sp>
          <p:nvSpPr>
            <p:cNvPr id="26" name="Rectangle 40"/>
            <p:cNvSpPr/>
            <p:nvPr/>
          </p:nvSpPr>
          <p:spPr>
            <a:xfrm>
              <a:off x="1252592" y="1843643"/>
              <a:ext cx="634265" cy="64135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015" i="1">
                <a:cs typeface="+mn-ea"/>
                <a:sym typeface="+mn-lt"/>
              </a:endParaRPr>
            </a:p>
          </p:txBody>
        </p:sp>
        <p:sp>
          <p:nvSpPr>
            <p:cNvPr id="27" name="TextBox 41"/>
            <p:cNvSpPr txBox="1"/>
            <p:nvPr/>
          </p:nvSpPr>
          <p:spPr>
            <a:xfrm>
              <a:off x="1281280" y="1942186"/>
              <a:ext cx="592469" cy="492443"/>
            </a:xfrm>
            <a:prstGeom prst="rect">
              <a:avLst/>
            </a:prstGeom>
            <a:grpFill/>
          </p:spPr>
          <p:txBody>
            <a:bodyPr wrap="none" rtlCol="0">
              <a:spAutoFit/>
            </a:bodyPr>
            <a:lstStyle/>
            <a:p>
              <a:pPr algn="ctr"/>
              <a:r>
                <a:rPr lang="en-US" sz="1800" b="1" i="1" dirty="0">
                  <a:solidFill>
                    <a:schemeClr val="bg1"/>
                  </a:solidFill>
                  <a:cs typeface="+mn-ea"/>
                  <a:sym typeface="+mn-lt"/>
                </a:rPr>
                <a:t>02</a:t>
              </a:r>
              <a:endParaRPr lang="id-ID" sz="790" i="1" dirty="0">
                <a:solidFill>
                  <a:schemeClr val="bg1"/>
                </a:solidFill>
                <a:cs typeface="+mn-ea"/>
                <a:sym typeface="+mn-lt"/>
              </a:endParaRPr>
            </a:p>
          </p:txBody>
        </p:sp>
      </p:grpSp>
      <p:grpSp>
        <p:nvGrpSpPr>
          <p:cNvPr id="28" name="Group 42"/>
          <p:cNvGrpSpPr/>
          <p:nvPr/>
        </p:nvGrpSpPr>
        <p:grpSpPr>
          <a:xfrm>
            <a:off x="6035319" y="1419225"/>
            <a:ext cx="475699" cy="481013"/>
            <a:chOff x="1252592" y="1843643"/>
            <a:chExt cx="634265" cy="641351"/>
          </a:xfrm>
          <a:solidFill>
            <a:schemeClr val="accent3"/>
          </a:solidFill>
        </p:grpSpPr>
        <p:sp>
          <p:nvSpPr>
            <p:cNvPr id="29" name="Rectangle 43"/>
            <p:cNvSpPr/>
            <p:nvPr/>
          </p:nvSpPr>
          <p:spPr>
            <a:xfrm>
              <a:off x="1252592" y="1843643"/>
              <a:ext cx="634265" cy="64135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015" i="1">
                <a:cs typeface="+mn-ea"/>
                <a:sym typeface="+mn-lt"/>
              </a:endParaRPr>
            </a:p>
          </p:txBody>
        </p:sp>
        <p:sp>
          <p:nvSpPr>
            <p:cNvPr id="30" name="TextBox 44"/>
            <p:cNvSpPr txBox="1"/>
            <p:nvPr/>
          </p:nvSpPr>
          <p:spPr>
            <a:xfrm>
              <a:off x="1281280" y="1942186"/>
              <a:ext cx="592469" cy="492443"/>
            </a:xfrm>
            <a:prstGeom prst="rect">
              <a:avLst/>
            </a:prstGeom>
            <a:grpFill/>
          </p:spPr>
          <p:txBody>
            <a:bodyPr wrap="none" rtlCol="0">
              <a:spAutoFit/>
            </a:bodyPr>
            <a:lstStyle/>
            <a:p>
              <a:pPr algn="ctr"/>
              <a:r>
                <a:rPr lang="en-US" sz="1800" b="1" i="1" dirty="0">
                  <a:solidFill>
                    <a:schemeClr val="bg1"/>
                  </a:solidFill>
                  <a:cs typeface="+mn-ea"/>
                  <a:sym typeface="+mn-lt"/>
                </a:rPr>
                <a:t>03</a:t>
              </a:r>
              <a:endParaRPr lang="id-ID" sz="790" i="1" dirty="0">
                <a:solidFill>
                  <a:schemeClr val="bg1"/>
                </a:solidFill>
                <a:cs typeface="+mn-ea"/>
                <a:sym typeface="+mn-lt"/>
              </a:endParaRPr>
            </a:p>
          </p:txBody>
        </p:sp>
      </p:grpSp>
      <p:sp>
        <p:nvSpPr>
          <p:cNvPr id="38" name="矩形 37"/>
          <p:cNvSpPr/>
          <p:nvPr/>
        </p:nvSpPr>
        <p:spPr>
          <a:xfrm>
            <a:off x="985713" y="4012990"/>
            <a:ext cx="1674116" cy="253916"/>
          </a:xfrm>
          <a:prstGeom prst="rect">
            <a:avLst/>
          </a:prstGeom>
        </p:spPr>
        <p:txBody>
          <a:bodyPr wrap="square" lIns="68580" tIns="34290" rIns="68580" bIns="34290">
            <a:spAutoFit/>
          </a:bodyPr>
          <a:lstStyle/>
          <a:p>
            <a:pPr algn="just"/>
            <a:r>
              <a:rPr lang="en-US" altLang="zh-CN" sz="1200" dirty="0">
                <a:solidFill>
                  <a:schemeClr val="tx1">
                    <a:lumMod val="75000"/>
                    <a:lumOff val="25000"/>
                  </a:schemeClr>
                </a:solidFill>
                <a:cs typeface="+mn-ea"/>
                <a:sym typeface="+mn-lt"/>
              </a:rPr>
              <a:t>Apple</a:t>
            </a:r>
            <a:endParaRPr lang="zh-CN" altLang="en-US" sz="1200" dirty="0">
              <a:solidFill>
                <a:schemeClr val="tx1">
                  <a:lumMod val="75000"/>
                  <a:lumOff val="25000"/>
                </a:schemeClr>
              </a:solidFill>
              <a:cs typeface="+mn-ea"/>
              <a:sym typeface="+mn-lt"/>
            </a:endParaRPr>
          </a:p>
        </p:txBody>
      </p:sp>
      <p:sp>
        <p:nvSpPr>
          <p:cNvPr id="40" name="矩形 39"/>
          <p:cNvSpPr/>
          <p:nvPr/>
        </p:nvSpPr>
        <p:spPr>
          <a:xfrm>
            <a:off x="3445470" y="4012990"/>
            <a:ext cx="1674116" cy="253916"/>
          </a:xfrm>
          <a:prstGeom prst="rect">
            <a:avLst/>
          </a:prstGeom>
        </p:spPr>
        <p:txBody>
          <a:bodyPr wrap="square" lIns="68580" tIns="34290" rIns="68580" bIns="34290">
            <a:spAutoFit/>
          </a:bodyPr>
          <a:lstStyle/>
          <a:p>
            <a:pPr algn="just"/>
            <a:r>
              <a:rPr lang="en-US" altLang="zh-CN" sz="1200" dirty="0">
                <a:solidFill>
                  <a:schemeClr val="tx1">
                    <a:lumMod val="75000"/>
                    <a:lumOff val="25000"/>
                  </a:schemeClr>
                </a:solidFill>
                <a:cs typeface="+mn-ea"/>
                <a:sym typeface="+mn-lt"/>
              </a:rPr>
              <a:t>Walmart</a:t>
            </a:r>
            <a:endParaRPr lang="zh-CN" altLang="en-US" sz="1200" dirty="0">
              <a:solidFill>
                <a:schemeClr val="tx1">
                  <a:lumMod val="75000"/>
                  <a:lumOff val="25000"/>
                </a:schemeClr>
              </a:solidFill>
              <a:cs typeface="+mn-ea"/>
              <a:sym typeface="+mn-lt"/>
            </a:endParaRPr>
          </a:p>
        </p:txBody>
      </p:sp>
      <p:sp>
        <p:nvSpPr>
          <p:cNvPr id="42" name="矩形 41"/>
          <p:cNvSpPr/>
          <p:nvPr/>
        </p:nvSpPr>
        <p:spPr>
          <a:xfrm>
            <a:off x="6035319" y="4001985"/>
            <a:ext cx="1674116" cy="253916"/>
          </a:xfrm>
          <a:prstGeom prst="rect">
            <a:avLst/>
          </a:prstGeom>
        </p:spPr>
        <p:txBody>
          <a:bodyPr wrap="square" lIns="68580" tIns="34290" rIns="68580" bIns="34290">
            <a:spAutoFit/>
          </a:bodyPr>
          <a:lstStyle/>
          <a:p>
            <a:pPr algn="just"/>
            <a:r>
              <a:rPr lang="en-US" altLang="zh-CN" sz="1200" dirty="0">
                <a:solidFill>
                  <a:schemeClr val="tx1">
                    <a:lumMod val="75000"/>
                    <a:lumOff val="25000"/>
                  </a:schemeClr>
                </a:solidFill>
                <a:cs typeface="+mn-ea"/>
                <a:sym typeface="+mn-lt"/>
              </a:rPr>
              <a:t>Nike</a:t>
            </a:r>
            <a:endParaRPr lang="zh-CN" altLang="en-US" sz="1200" dirty="0">
              <a:solidFill>
                <a:schemeClr val="tx1">
                  <a:lumMod val="75000"/>
                  <a:lumOff val="25000"/>
                </a:schemeClr>
              </a:solidFill>
              <a:cs typeface="+mn-ea"/>
              <a:sym typeface="+mn-lt"/>
            </a:endParaRPr>
          </a:p>
        </p:txBody>
      </p:sp>
      <p:sp>
        <p:nvSpPr>
          <p:cNvPr id="4" name="文本框 3">
            <a:extLst>
              <a:ext uri="{FF2B5EF4-FFF2-40B4-BE49-F238E27FC236}">
                <a16:creationId xmlns:a16="http://schemas.microsoft.com/office/drawing/2014/main" id="{485CB524-B4A3-F4CA-ADE7-7215532FB09E}"/>
              </a:ext>
            </a:extLst>
          </p:cNvPr>
          <p:cNvSpPr txBox="1"/>
          <p:nvPr/>
        </p:nvSpPr>
        <p:spPr>
          <a:xfrm flipH="1">
            <a:off x="922170" y="232968"/>
            <a:ext cx="2012229"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Introduction</a:t>
            </a:r>
            <a:endParaRPr lang="zh-CN" altLang="en-US" b="1" dirty="0">
              <a:solidFill>
                <a:schemeClr val="accent2"/>
              </a:solidFill>
              <a:cs typeface="+mn-ea"/>
              <a:sym typeface="+mn-lt"/>
            </a:endParaRPr>
          </a:p>
        </p:txBody>
      </p:sp>
      <p:sp>
        <p:nvSpPr>
          <p:cNvPr id="5" name="矩形 4">
            <a:extLst>
              <a:ext uri="{FF2B5EF4-FFF2-40B4-BE49-F238E27FC236}">
                <a16:creationId xmlns:a16="http://schemas.microsoft.com/office/drawing/2014/main" id="{09BF0024-121E-014C-28FC-77921EBE6E77}"/>
              </a:ext>
            </a:extLst>
          </p:cNvPr>
          <p:cNvSpPr/>
          <p:nvPr/>
        </p:nvSpPr>
        <p:spPr>
          <a:xfrm>
            <a:off x="955565" y="782367"/>
            <a:ext cx="7100826" cy="293607"/>
          </a:xfrm>
          <a:prstGeom prst="rect">
            <a:avLst/>
          </a:prstGeom>
        </p:spPr>
        <p:txBody>
          <a:bodyPr wrap="square">
            <a:spAutoFit/>
            <a:scene3d>
              <a:camera prst="orthographicFront"/>
              <a:lightRig rig="threePt" dir="t"/>
            </a:scene3d>
            <a:sp3d contourW="12700"/>
          </a:bodyPr>
          <a:lstStyle/>
          <a:p>
            <a:pPr>
              <a:lnSpc>
                <a:spcPct val="120000"/>
              </a:lnSpc>
            </a:pPr>
            <a:r>
              <a:rPr lang="en-US" altLang="zh-CN" sz="1200" b="1" dirty="0">
                <a:solidFill>
                  <a:schemeClr val="tx1">
                    <a:lumMod val="75000"/>
                    <a:lumOff val="25000"/>
                  </a:schemeClr>
                </a:solidFill>
                <a:cs typeface="+mn-ea"/>
                <a:sym typeface="+mn-lt"/>
              </a:rPr>
              <a:t>Very few global companies seem to consider their CSR policies as an ethical operational issue</a:t>
            </a:r>
            <a:endParaRPr lang="zh-CN" altLang="en-US" sz="1200" b="1" dirty="0">
              <a:solidFill>
                <a:schemeClr val="tx1">
                  <a:lumMod val="75000"/>
                  <a:lumOff val="25000"/>
                </a:schemeClr>
              </a:solidFill>
              <a:cs typeface="+mn-ea"/>
              <a:sym typeface="+mn-lt"/>
            </a:endParaRPr>
          </a:p>
        </p:txBody>
      </p:sp>
      <p:pic>
        <p:nvPicPr>
          <p:cNvPr id="1028" name="Picture 4" descr="查看源图像">
            <a:extLst>
              <a:ext uri="{FF2B5EF4-FFF2-40B4-BE49-F238E27FC236}">
                <a16:creationId xmlns:a16="http://schemas.microsoft.com/office/drawing/2014/main" id="{79604146-DB4B-B071-9D61-AE1CA1E9C735}"/>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8323" r="6488"/>
          <a:stretch/>
        </p:blipFill>
        <p:spPr bwMode="auto">
          <a:xfrm>
            <a:off x="3570810" y="2016190"/>
            <a:ext cx="2117553" cy="165713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ike 的图像结果">
            <a:extLst>
              <a:ext uri="{FF2B5EF4-FFF2-40B4-BE49-F238E27FC236}">
                <a16:creationId xmlns:a16="http://schemas.microsoft.com/office/drawing/2014/main" id="{2BBBF718-797D-230F-AB47-79B3D3E5D55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170" r="4757"/>
          <a:stretch/>
        </p:blipFill>
        <p:spPr bwMode="auto">
          <a:xfrm>
            <a:off x="6056835" y="2016190"/>
            <a:ext cx="2264229" cy="15996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69" name="文本框 13"/>
          <p:cNvSpPr>
            <a:spLocks noChangeArrowheads="1"/>
          </p:cNvSpPr>
          <p:nvPr/>
        </p:nvSpPr>
        <p:spPr bwMode="auto">
          <a:xfrm>
            <a:off x="426427" y="1812062"/>
            <a:ext cx="4640596" cy="1519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67" tIns="34283" rIns="68567" bIns="34283">
            <a:spAutoFit/>
          </a:bodyP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eaLnBrk="1" hangingPunct="1">
              <a:lnSpc>
                <a:spcPct val="120000"/>
              </a:lnSpc>
              <a:spcBef>
                <a:spcPct val="0"/>
              </a:spcBef>
              <a:buFont typeface="Arial" panose="020B0604020202020204" pitchFamily="34" charset="0"/>
              <a:buNone/>
            </a:pPr>
            <a:r>
              <a:rPr lang="en-US" altLang="zh-CN" sz="1600" dirty="0">
                <a:solidFill>
                  <a:schemeClr val="tx1">
                    <a:lumMod val="65000"/>
                    <a:lumOff val="35000"/>
                  </a:schemeClr>
                </a:solidFill>
                <a:latin typeface="+mn-lt"/>
                <a:ea typeface="+mn-ea"/>
                <a:cs typeface="+mn-ea"/>
                <a:sym typeface="+mn-lt"/>
              </a:rPr>
              <a:t>IKEA as "known to be one of the global front-runners within work on CSR. IKEA has even been named "one of the ‘</a:t>
            </a:r>
            <a:r>
              <a:rPr lang="en-US" altLang="zh-CN" sz="1600" dirty="0">
                <a:solidFill>
                  <a:srgbClr val="FF0000"/>
                </a:solidFill>
                <a:latin typeface="+mn-lt"/>
                <a:ea typeface="+mn-ea"/>
                <a:cs typeface="+mn-ea"/>
                <a:sym typeface="+mn-lt"/>
              </a:rPr>
              <a:t>World’s Most Ethical Companies</a:t>
            </a:r>
            <a:r>
              <a:rPr lang="en-US" altLang="zh-CN" sz="1600" dirty="0">
                <a:solidFill>
                  <a:schemeClr val="tx1">
                    <a:lumMod val="65000"/>
                    <a:lumOff val="35000"/>
                  </a:schemeClr>
                </a:solidFill>
                <a:latin typeface="+mn-lt"/>
                <a:ea typeface="+mn-ea"/>
                <a:cs typeface="+mn-ea"/>
                <a:sym typeface="+mn-lt"/>
              </a:rPr>
              <a:t>’ for Fourth Consecutive Year in 2010" by Ethisphere Institute, </a:t>
            </a:r>
            <a:endParaRPr lang="zh-CN" altLang="en-US" sz="1600" dirty="0">
              <a:solidFill>
                <a:schemeClr val="tx1">
                  <a:lumMod val="65000"/>
                  <a:lumOff val="35000"/>
                </a:schemeClr>
              </a:solidFill>
              <a:latin typeface="+mn-lt"/>
              <a:ea typeface="+mn-ea"/>
              <a:cs typeface="+mn-ea"/>
              <a:sym typeface="+mn-lt"/>
            </a:endParaRPr>
          </a:p>
        </p:txBody>
      </p:sp>
      <p:sp>
        <p:nvSpPr>
          <p:cNvPr id="4" name="文本框 3">
            <a:extLst>
              <a:ext uri="{FF2B5EF4-FFF2-40B4-BE49-F238E27FC236}">
                <a16:creationId xmlns:a16="http://schemas.microsoft.com/office/drawing/2014/main" id="{3082303F-3A53-4147-8FF4-E48D14406ACA}"/>
              </a:ext>
            </a:extLst>
          </p:cNvPr>
          <p:cNvSpPr txBox="1"/>
          <p:nvPr/>
        </p:nvSpPr>
        <p:spPr>
          <a:xfrm flipH="1">
            <a:off x="922170" y="232968"/>
            <a:ext cx="2012229"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Introduction</a:t>
            </a:r>
            <a:endParaRPr lang="zh-CN" altLang="en-US" b="1" dirty="0">
              <a:solidFill>
                <a:schemeClr val="accent2"/>
              </a:solidFill>
              <a:cs typeface="+mn-ea"/>
              <a:sym typeface="+mn-lt"/>
            </a:endParaRPr>
          </a:p>
        </p:txBody>
      </p:sp>
      <p:pic>
        <p:nvPicPr>
          <p:cNvPr id="7" name="图片 6">
            <a:extLst>
              <a:ext uri="{FF2B5EF4-FFF2-40B4-BE49-F238E27FC236}">
                <a16:creationId xmlns:a16="http://schemas.microsoft.com/office/drawing/2014/main" id="{0739D08A-A98A-4C68-FA6C-6CD350F448FF}"/>
              </a:ext>
            </a:extLst>
          </p:cNvPr>
          <p:cNvPicPr>
            <a:picLocks noChangeAspect="1"/>
          </p:cNvPicPr>
          <p:nvPr/>
        </p:nvPicPr>
        <p:blipFill>
          <a:blip r:embed="rId3"/>
          <a:stretch>
            <a:fillRect/>
          </a:stretch>
        </p:blipFill>
        <p:spPr>
          <a:xfrm>
            <a:off x="5067023" y="1285875"/>
            <a:ext cx="3857625" cy="2571750"/>
          </a:xfrm>
          <a:prstGeom prst="rect">
            <a:avLst/>
          </a:prstGeom>
        </p:spPr>
      </p:pic>
    </p:spTree>
    <p:extLst>
      <p:ext uri="{BB962C8B-B14F-4D97-AF65-F5344CB8AC3E}">
        <p14:creationId xmlns:p14="http://schemas.microsoft.com/office/powerpoint/2010/main" val="1557157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69" name="文本框 13"/>
          <p:cNvSpPr>
            <a:spLocks noChangeArrowheads="1"/>
          </p:cNvSpPr>
          <p:nvPr/>
        </p:nvSpPr>
        <p:spPr bwMode="auto">
          <a:xfrm>
            <a:off x="650630" y="1261668"/>
            <a:ext cx="4640596" cy="2701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67" tIns="34283" rIns="68567" bIns="34283">
            <a:spAutoFit/>
          </a:bodyP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eaLnBrk="1" hangingPunct="1">
              <a:lnSpc>
                <a:spcPct val="120000"/>
              </a:lnSpc>
              <a:spcBef>
                <a:spcPct val="0"/>
              </a:spcBef>
              <a:buFont typeface="Arial" panose="020B0604020202020204" pitchFamily="34" charset="0"/>
              <a:buNone/>
            </a:pPr>
            <a:r>
              <a:rPr lang="en-US" altLang="zh-CN" sz="1600" dirty="0">
                <a:solidFill>
                  <a:schemeClr val="tx1">
                    <a:lumMod val="65000"/>
                    <a:lumOff val="35000"/>
                  </a:schemeClr>
                </a:solidFill>
                <a:latin typeface="+mn-lt"/>
                <a:ea typeface="+mn-ea"/>
                <a:cs typeface="+mn-ea"/>
                <a:sym typeface="+mn-lt"/>
              </a:rPr>
              <a:t>However, despite these accolades, IKEA still has some problems in promoting CSR in the company, especially in relation to previous illegal employment. </a:t>
            </a:r>
          </a:p>
          <a:p>
            <a:pPr eaLnBrk="1" hangingPunct="1">
              <a:lnSpc>
                <a:spcPct val="120000"/>
              </a:lnSpc>
              <a:spcBef>
                <a:spcPct val="0"/>
              </a:spcBef>
              <a:buFont typeface="Arial" panose="020B0604020202020204" pitchFamily="34" charset="0"/>
              <a:buNone/>
            </a:pPr>
            <a:endParaRPr lang="en-US" altLang="zh-CN" sz="1600" dirty="0">
              <a:solidFill>
                <a:schemeClr val="tx1">
                  <a:lumMod val="65000"/>
                  <a:lumOff val="35000"/>
                </a:schemeClr>
              </a:solidFill>
              <a:latin typeface="+mn-lt"/>
              <a:ea typeface="+mn-ea"/>
              <a:cs typeface="+mn-ea"/>
              <a:sym typeface="+mn-lt"/>
            </a:endParaRPr>
          </a:p>
          <a:p>
            <a:pPr eaLnBrk="1" hangingPunct="1">
              <a:lnSpc>
                <a:spcPct val="120000"/>
              </a:lnSpc>
              <a:spcBef>
                <a:spcPct val="0"/>
              </a:spcBef>
              <a:buFont typeface="Arial" panose="020B0604020202020204" pitchFamily="34" charset="0"/>
              <a:buNone/>
            </a:pPr>
            <a:r>
              <a:rPr lang="en-US" altLang="zh-CN" sz="1600" dirty="0">
                <a:solidFill>
                  <a:schemeClr val="tx1">
                    <a:lumMod val="65000"/>
                    <a:lumOff val="35000"/>
                  </a:schemeClr>
                </a:solidFill>
                <a:latin typeface="+mn-lt"/>
                <a:ea typeface="+mn-ea"/>
                <a:cs typeface="+mn-ea"/>
                <a:sym typeface="+mn-lt"/>
              </a:rPr>
              <a:t>This presentation therefore uses the </a:t>
            </a:r>
            <a:r>
              <a:rPr lang="en-US" altLang="zh-CN" sz="1600" b="1" dirty="0">
                <a:solidFill>
                  <a:srgbClr val="FF0000"/>
                </a:solidFill>
                <a:latin typeface="+mn-lt"/>
                <a:ea typeface="+mn-ea"/>
                <a:cs typeface="+mn-ea"/>
                <a:sym typeface="+mn-lt"/>
              </a:rPr>
              <a:t>SWOT</a:t>
            </a:r>
            <a:r>
              <a:rPr lang="en-US" altLang="zh-CN" sz="1600" dirty="0">
                <a:solidFill>
                  <a:schemeClr val="tx1">
                    <a:lumMod val="65000"/>
                    <a:lumOff val="35000"/>
                  </a:schemeClr>
                </a:solidFill>
                <a:latin typeface="+mn-lt"/>
                <a:ea typeface="+mn-ea"/>
                <a:cs typeface="+mn-ea"/>
                <a:sym typeface="+mn-lt"/>
              </a:rPr>
              <a:t> and </a:t>
            </a:r>
            <a:r>
              <a:rPr lang="en-US" altLang="zh-CN" sz="1600" b="1" dirty="0">
                <a:solidFill>
                  <a:srgbClr val="FF0000"/>
                </a:solidFill>
                <a:latin typeface="+mn-lt"/>
                <a:ea typeface="+mn-ea"/>
                <a:cs typeface="+mn-ea"/>
                <a:sym typeface="+mn-lt"/>
              </a:rPr>
              <a:t>PESTEL</a:t>
            </a:r>
            <a:r>
              <a:rPr lang="en-US" altLang="zh-CN" sz="1600" dirty="0">
                <a:solidFill>
                  <a:schemeClr val="tx1">
                    <a:lumMod val="65000"/>
                    <a:lumOff val="35000"/>
                  </a:schemeClr>
                </a:solidFill>
                <a:latin typeface="+mn-lt"/>
                <a:ea typeface="+mn-ea"/>
                <a:cs typeface="+mn-ea"/>
                <a:sym typeface="+mn-lt"/>
              </a:rPr>
              <a:t> frameworks to </a:t>
            </a:r>
            <a:r>
              <a:rPr lang="en-US" altLang="zh-CN" sz="1600" dirty="0" err="1">
                <a:solidFill>
                  <a:schemeClr val="tx1">
                    <a:lumMod val="65000"/>
                    <a:lumOff val="35000"/>
                  </a:schemeClr>
                </a:solidFill>
                <a:latin typeface="+mn-lt"/>
                <a:ea typeface="+mn-ea"/>
                <a:cs typeface="+mn-ea"/>
                <a:sym typeface="+mn-lt"/>
              </a:rPr>
              <a:t>analyse</a:t>
            </a:r>
            <a:r>
              <a:rPr lang="en-US" altLang="zh-CN" sz="1600" dirty="0">
                <a:solidFill>
                  <a:schemeClr val="tx1">
                    <a:lumMod val="65000"/>
                    <a:lumOff val="35000"/>
                  </a:schemeClr>
                </a:solidFill>
                <a:latin typeface="+mn-lt"/>
                <a:ea typeface="+mn-ea"/>
                <a:cs typeface="+mn-ea"/>
                <a:sym typeface="+mn-lt"/>
              </a:rPr>
              <a:t> the problems with IKEA's CSR in the hope that IKEA can make better progress with its CSR in the future.</a:t>
            </a:r>
            <a:endParaRPr lang="zh-CN" altLang="en-US" sz="1600" dirty="0">
              <a:solidFill>
                <a:schemeClr val="tx1">
                  <a:lumMod val="65000"/>
                  <a:lumOff val="35000"/>
                </a:schemeClr>
              </a:solidFill>
              <a:latin typeface="+mn-lt"/>
              <a:ea typeface="+mn-ea"/>
              <a:cs typeface="+mn-ea"/>
              <a:sym typeface="+mn-lt"/>
            </a:endParaRPr>
          </a:p>
        </p:txBody>
      </p:sp>
      <p:sp>
        <p:nvSpPr>
          <p:cNvPr id="4" name="文本框 3">
            <a:extLst>
              <a:ext uri="{FF2B5EF4-FFF2-40B4-BE49-F238E27FC236}">
                <a16:creationId xmlns:a16="http://schemas.microsoft.com/office/drawing/2014/main" id="{3082303F-3A53-4147-8FF4-E48D14406ACA}"/>
              </a:ext>
            </a:extLst>
          </p:cNvPr>
          <p:cNvSpPr txBox="1"/>
          <p:nvPr/>
        </p:nvSpPr>
        <p:spPr>
          <a:xfrm flipH="1">
            <a:off x="922170" y="232968"/>
            <a:ext cx="2012229"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Introduction</a:t>
            </a:r>
            <a:endParaRPr lang="zh-CN" altLang="en-US" b="1" dirty="0">
              <a:solidFill>
                <a:schemeClr val="accent2"/>
              </a:solidFill>
              <a:cs typeface="+mn-ea"/>
              <a:sym typeface="+mn-lt"/>
            </a:endParaRPr>
          </a:p>
        </p:txBody>
      </p:sp>
      <p:pic>
        <p:nvPicPr>
          <p:cNvPr id="5" name="图片 4">
            <a:extLst>
              <a:ext uri="{FF2B5EF4-FFF2-40B4-BE49-F238E27FC236}">
                <a16:creationId xmlns:a16="http://schemas.microsoft.com/office/drawing/2014/main" id="{A6BEF8BB-7337-E3AC-DC76-CDF7855789C4}"/>
              </a:ext>
            </a:extLst>
          </p:cNvPr>
          <p:cNvPicPr>
            <a:picLocks noChangeAspect="1"/>
          </p:cNvPicPr>
          <p:nvPr/>
        </p:nvPicPr>
        <p:blipFill>
          <a:blip r:embed="rId3"/>
          <a:stretch>
            <a:fillRect/>
          </a:stretch>
        </p:blipFill>
        <p:spPr>
          <a:xfrm>
            <a:off x="5652406" y="232968"/>
            <a:ext cx="2933700" cy="2057400"/>
          </a:xfrm>
          <a:prstGeom prst="rect">
            <a:avLst/>
          </a:prstGeom>
        </p:spPr>
      </p:pic>
      <p:pic>
        <p:nvPicPr>
          <p:cNvPr id="6" name="图片 5">
            <a:extLst>
              <a:ext uri="{FF2B5EF4-FFF2-40B4-BE49-F238E27FC236}">
                <a16:creationId xmlns:a16="http://schemas.microsoft.com/office/drawing/2014/main" id="{4F017BBD-38B1-AF00-AFF1-CB3A8D1A249C}"/>
              </a:ext>
            </a:extLst>
          </p:cNvPr>
          <p:cNvPicPr>
            <a:picLocks noChangeAspect="1"/>
          </p:cNvPicPr>
          <p:nvPr/>
        </p:nvPicPr>
        <p:blipFill>
          <a:blip r:embed="rId4"/>
          <a:stretch>
            <a:fillRect/>
          </a:stretch>
        </p:blipFill>
        <p:spPr>
          <a:xfrm>
            <a:off x="5234772" y="2419350"/>
            <a:ext cx="3644036" cy="249118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69" name="文本框 13"/>
          <p:cNvSpPr>
            <a:spLocks noChangeArrowheads="1"/>
          </p:cNvSpPr>
          <p:nvPr/>
        </p:nvSpPr>
        <p:spPr bwMode="auto">
          <a:xfrm>
            <a:off x="650629" y="1261668"/>
            <a:ext cx="7941827" cy="2996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67" tIns="34283" rIns="68567" bIns="34283">
            <a:spAutoFit/>
          </a:bodyP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eaLnBrk="1" hangingPunct="1">
              <a:lnSpc>
                <a:spcPct val="120000"/>
              </a:lnSpc>
              <a:spcBef>
                <a:spcPct val="0"/>
              </a:spcBef>
              <a:buFont typeface="Arial" panose="020B0604020202020204" pitchFamily="34" charset="0"/>
              <a:buNone/>
            </a:pPr>
            <a:r>
              <a:rPr lang="en-US" altLang="zh-CN" sz="1600" dirty="0">
                <a:solidFill>
                  <a:schemeClr val="tx1">
                    <a:lumMod val="65000"/>
                    <a:lumOff val="35000"/>
                  </a:schemeClr>
                </a:solidFill>
                <a:latin typeface="+mn-lt"/>
                <a:ea typeface="+mn-ea"/>
                <a:cs typeface="+mn-ea"/>
                <a:sym typeface="+mn-lt"/>
              </a:rPr>
              <a:t>Andersen, M., &amp; </a:t>
            </a:r>
            <a:r>
              <a:rPr lang="en-US" altLang="zh-CN" sz="1600" dirty="0" err="1">
                <a:solidFill>
                  <a:schemeClr val="tx1">
                    <a:lumMod val="65000"/>
                    <a:lumOff val="35000"/>
                  </a:schemeClr>
                </a:solidFill>
                <a:latin typeface="+mn-lt"/>
                <a:ea typeface="+mn-ea"/>
                <a:cs typeface="+mn-ea"/>
                <a:sym typeface="+mn-lt"/>
              </a:rPr>
              <a:t>Skjoett</a:t>
            </a:r>
            <a:r>
              <a:rPr lang="en-US" altLang="zh-CN" sz="1600" dirty="0">
                <a:solidFill>
                  <a:schemeClr val="tx1">
                    <a:lumMod val="65000"/>
                    <a:lumOff val="35000"/>
                  </a:schemeClr>
                </a:solidFill>
                <a:latin typeface="+mn-lt"/>
                <a:ea typeface="+mn-ea"/>
                <a:cs typeface="+mn-ea"/>
                <a:sym typeface="+mn-lt"/>
              </a:rPr>
              <a:t>-Larsen, T. (2009). Corporate social responsibility in global supply chains. Supply Chain Management,14(2), 75-86.</a:t>
            </a:r>
          </a:p>
          <a:p>
            <a:pPr eaLnBrk="1" hangingPunct="1">
              <a:lnSpc>
                <a:spcPct val="120000"/>
              </a:lnSpc>
              <a:spcBef>
                <a:spcPct val="0"/>
              </a:spcBef>
              <a:buFont typeface="Arial" panose="020B0604020202020204" pitchFamily="34" charset="0"/>
              <a:buNone/>
            </a:pPr>
            <a:endParaRPr lang="en-US" altLang="zh-CN" sz="1600" dirty="0">
              <a:solidFill>
                <a:schemeClr val="tx1">
                  <a:lumMod val="65000"/>
                  <a:lumOff val="35000"/>
                </a:schemeClr>
              </a:solidFill>
              <a:latin typeface="+mn-lt"/>
              <a:ea typeface="+mn-ea"/>
              <a:cs typeface="+mn-ea"/>
              <a:sym typeface="+mn-lt"/>
            </a:endParaRPr>
          </a:p>
          <a:p>
            <a:pPr eaLnBrk="1" hangingPunct="1">
              <a:lnSpc>
                <a:spcPct val="120000"/>
              </a:lnSpc>
              <a:spcBef>
                <a:spcPct val="0"/>
              </a:spcBef>
              <a:buFont typeface="Arial" panose="020B0604020202020204" pitchFamily="34" charset="0"/>
              <a:buNone/>
            </a:pPr>
            <a:r>
              <a:rPr lang="en-US" altLang="zh-CN" sz="1600" dirty="0">
                <a:solidFill>
                  <a:schemeClr val="tx1">
                    <a:lumMod val="65000"/>
                    <a:lumOff val="35000"/>
                  </a:schemeClr>
                </a:solidFill>
                <a:latin typeface="+mn-lt"/>
                <a:ea typeface="+mn-ea"/>
                <a:cs typeface="+mn-ea"/>
                <a:sym typeface="+mn-lt"/>
              </a:rPr>
              <a:t>Conshohocken (2010). Ikea Named as One of the "World’s Most Ethical </a:t>
            </a:r>
            <a:r>
              <a:rPr lang="en-US" altLang="zh-CN" sz="1600" dirty="0" err="1">
                <a:solidFill>
                  <a:schemeClr val="tx1">
                    <a:lumMod val="65000"/>
                    <a:lumOff val="35000"/>
                  </a:schemeClr>
                </a:solidFill>
                <a:latin typeface="+mn-lt"/>
                <a:ea typeface="+mn-ea"/>
                <a:cs typeface="+mn-ea"/>
                <a:sym typeface="+mn-lt"/>
              </a:rPr>
              <a:t>Companies"for</a:t>
            </a:r>
            <a:r>
              <a:rPr lang="en-US" altLang="zh-CN" sz="1600" dirty="0">
                <a:solidFill>
                  <a:schemeClr val="tx1">
                    <a:lumMod val="65000"/>
                    <a:lumOff val="35000"/>
                  </a:schemeClr>
                </a:solidFill>
                <a:latin typeface="+mn-lt"/>
                <a:ea typeface="+mn-ea"/>
                <a:cs typeface="+mn-ea"/>
                <a:sym typeface="+mn-lt"/>
              </a:rPr>
              <a:t> Fourth Consecutive Year in 2010. Bloomberg. Retrieved March 29, 2010 from </a:t>
            </a:r>
            <a:r>
              <a:rPr lang="en-US" altLang="zh-CN" sz="1600" dirty="0">
                <a:solidFill>
                  <a:schemeClr val="tx1">
                    <a:lumMod val="65000"/>
                    <a:lumOff val="35000"/>
                  </a:schemeClr>
                </a:solidFill>
                <a:latin typeface="+mn-lt"/>
                <a:ea typeface="+mn-ea"/>
                <a:cs typeface="+mn-ea"/>
                <a:sym typeface="+mn-lt"/>
                <a:hlinkClick r:id="rId3"/>
              </a:rPr>
              <a:t>http://www.bloomberg.com/apps/news?pid=newsarchive&amp;sid=adESuRDac4iw</a:t>
            </a:r>
            <a:r>
              <a:rPr lang="en-US" altLang="zh-CN" sz="1600" dirty="0">
                <a:solidFill>
                  <a:schemeClr val="tx1">
                    <a:lumMod val="65000"/>
                    <a:lumOff val="35000"/>
                  </a:schemeClr>
                </a:solidFill>
                <a:latin typeface="+mn-lt"/>
                <a:ea typeface="+mn-ea"/>
                <a:cs typeface="+mn-ea"/>
                <a:sym typeface="+mn-lt"/>
              </a:rPr>
              <a:t>.</a:t>
            </a:r>
          </a:p>
          <a:p>
            <a:pPr eaLnBrk="1" hangingPunct="1">
              <a:lnSpc>
                <a:spcPct val="120000"/>
              </a:lnSpc>
              <a:spcBef>
                <a:spcPct val="0"/>
              </a:spcBef>
              <a:buFont typeface="Arial" panose="020B0604020202020204" pitchFamily="34" charset="0"/>
              <a:buNone/>
            </a:pPr>
            <a:endParaRPr lang="en-US" altLang="zh-CN" sz="1600" dirty="0">
              <a:solidFill>
                <a:schemeClr val="tx1">
                  <a:lumMod val="65000"/>
                  <a:lumOff val="35000"/>
                </a:schemeClr>
              </a:solidFill>
              <a:latin typeface="+mn-lt"/>
              <a:ea typeface="+mn-ea"/>
              <a:cs typeface="+mn-ea"/>
              <a:sym typeface="+mn-lt"/>
            </a:endParaRPr>
          </a:p>
          <a:p>
            <a:pPr eaLnBrk="1" hangingPunct="1">
              <a:lnSpc>
                <a:spcPct val="120000"/>
              </a:lnSpc>
              <a:spcBef>
                <a:spcPct val="0"/>
              </a:spcBef>
              <a:buFont typeface="Arial" panose="020B0604020202020204" pitchFamily="34" charset="0"/>
              <a:buNone/>
            </a:pPr>
            <a:r>
              <a:rPr lang="en-US" altLang="zh-CN" sz="1600" dirty="0">
                <a:solidFill>
                  <a:schemeClr val="tx1">
                    <a:lumMod val="65000"/>
                    <a:lumOff val="35000"/>
                  </a:schemeClr>
                </a:solidFill>
                <a:latin typeface="+mn-lt"/>
                <a:ea typeface="+mn-ea"/>
                <a:cs typeface="+mn-ea"/>
                <a:sym typeface="+mn-lt"/>
              </a:rPr>
              <a:t>Morsing, M., &amp; Roepstorff, A. (2015). CSR as corporate political activity: Observations on IKEA's CSR identity-image dynamics. Journal of Business Ethics,128(2), 395-409.</a:t>
            </a:r>
            <a:endParaRPr lang="zh-CN" altLang="en-US" sz="1600" dirty="0">
              <a:solidFill>
                <a:schemeClr val="tx1">
                  <a:lumMod val="65000"/>
                  <a:lumOff val="35000"/>
                </a:schemeClr>
              </a:solidFill>
              <a:latin typeface="+mn-lt"/>
              <a:ea typeface="+mn-ea"/>
              <a:cs typeface="+mn-ea"/>
              <a:sym typeface="+mn-lt"/>
            </a:endParaRPr>
          </a:p>
        </p:txBody>
      </p:sp>
      <p:sp>
        <p:nvSpPr>
          <p:cNvPr id="4" name="文本框 3">
            <a:extLst>
              <a:ext uri="{FF2B5EF4-FFF2-40B4-BE49-F238E27FC236}">
                <a16:creationId xmlns:a16="http://schemas.microsoft.com/office/drawing/2014/main" id="{3082303F-3A53-4147-8FF4-E48D14406ACA}"/>
              </a:ext>
            </a:extLst>
          </p:cNvPr>
          <p:cNvSpPr txBox="1"/>
          <p:nvPr/>
        </p:nvSpPr>
        <p:spPr>
          <a:xfrm flipH="1">
            <a:off x="922170" y="232968"/>
            <a:ext cx="2012229"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Introduction</a:t>
            </a:r>
            <a:endParaRPr lang="zh-CN" altLang="en-US" b="1" dirty="0">
              <a:solidFill>
                <a:schemeClr val="accent2"/>
              </a:solidFill>
              <a:cs typeface="+mn-ea"/>
              <a:sym typeface="+mn-lt"/>
            </a:endParaRPr>
          </a:p>
        </p:txBody>
      </p:sp>
      <p:sp>
        <p:nvSpPr>
          <p:cNvPr id="9" name="矩形 8">
            <a:extLst>
              <a:ext uri="{FF2B5EF4-FFF2-40B4-BE49-F238E27FC236}">
                <a16:creationId xmlns:a16="http://schemas.microsoft.com/office/drawing/2014/main" id="{4A5EB6A6-0E4E-A48A-3702-0634C49E52EC}"/>
              </a:ext>
            </a:extLst>
          </p:cNvPr>
          <p:cNvSpPr/>
          <p:nvPr/>
        </p:nvSpPr>
        <p:spPr>
          <a:xfrm>
            <a:off x="650629" y="804180"/>
            <a:ext cx="1537914" cy="360612"/>
          </a:xfrm>
          <a:prstGeom prst="rect">
            <a:avLst/>
          </a:prstGeom>
        </p:spPr>
        <p:txBody>
          <a:bodyPr wrap="square">
            <a:spAutoFit/>
            <a:scene3d>
              <a:camera prst="orthographicFront"/>
              <a:lightRig rig="threePt" dir="t"/>
            </a:scene3d>
            <a:sp3d contourW="12700"/>
          </a:bodyPr>
          <a:lstStyle/>
          <a:p>
            <a:pPr>
              <a:lnSpc>
                <a:spcPct val="120000"/>
              </a:lnSpc>
            </a:pPr>
            <a:r>
              <a:rPr lang="en-US" altLang="zh-CN" sz="1600" b="1" dirty="0">
                <a:solidFill>
                  <a:schemeClr val="tx1">
                    <a:lumMod val="75000"/>
                    <a:lumOff val="25000"/>
                  </a:schemeClr>
                </a:solidFill>
                <a:cs typeface="+mn-ea"/>
                <a:sym typeface="+mn-lt"/>
              </a:rPr>
              <a:t>Reference</a:t>
            </a:r>
            <a:endParaRPr lang="zh-CN" altLang="en-US" sz="1600" b="1" dirty="0">
              <a:solidFill>
                <a:schemeClr val="tx1">
                  <a:lumMod val="75000"/>
                  <a:lumOff val="25000"/>
                </a:schemeClr>
              </a:solidFill>
              <a:cs typeface="+mn-ea"/>
              <a:sym typeface="+mn-lt"/>
            </a:endParaRPr>
          </a:p>
        </p:txBody>
      </p:sp>
    </p:spTree>
    <p:extLst>
      <p:ext uri="{BB962C8B-B14F-4D97-AF65-F5344CB8AC3E}">
        <p14:creationId xmlns:p14="http://schemas.microsoft.com/office/powerpoint/2010/main" val="2261317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rotWithShape="1">
          <a:blip r:embed="rId3">
            <a:extLst>
              <a:ext uri="{28A0092B-C50C-407E-A947-70E740481C1C}">
                <a14:useLocalDpi xmlns:a14="http://schemas.microsoft.com/office/drawing/2010/main" val="0"/>
              </a:ext>
            </a:extLst>
          </a:blip>
          <a:srcRect l="19668" t="11409" r="19851" b="54364"/>
          <a:stretch>
            <a:fillRect/>
          </a:stretch>
        </p:blipFill>
        <p:spPr>
          <a:xfrm>
            <a:off x="0" y="0"/>
            <a:ext cx="9144000" cy="5174672"/>
          </a:xfrm>
          <a:prstGeom prst="rect">
            <a:avLst/>
          </a:prstGeom>
        </p:spPr>
      </p:pic>
      <p:sp>
        <p:nvSpPr>
          <p:cNvPr id="14" name="矩形 13"/>
          <p:cNvSpPr/>
          <p:nvPr/>
        </p:nvSpPr>
        <p:spPr>
          <a:xfrm>
            <a:off x="594521" y="1281146"/>
            <a:ext cx="4108890" cy="1540871"/>
          </a:xfrm>
          <a:prstGeom prst="rect">
            <a:avLst/>
          </a:prstGeom>
        </p:spPr>
        <p:txBody>
          <a:bodyPr wrap="square">
            <a:spAutoFit/>
          </a:bodyPr>
          <a:lstStyle/>
          <a:p>
            <a:pPr>
              <a:lnSpc>
                <a:spcPct val="130000"/>
              </a:lnSpc>
            </a:pPr>
            <a:r>
              <a:rPr lang="en-US" altLang="zh-CN" sz="3600" b="1" dirty="0">
                <a:solidFill>
                  <a:srgbClr val="172A3C"/>
                </a:solidFill>
                <a:cs typeface="+mn-ea"/>
                <a:sym typeface="+mn-lt"/>
              </a:rPr>
              <a:t>IKEA </a:t>
            </a:r>
          </a:p>
          <a:p>
            <a:pPr>
              <a:lnSpc>
                <a:spcPct val="150000"/>
              </a:lnSpc>
            </a:pPr>
            <a:r>
              <a:rPr lang="en-US" altLang="zh-CN" sz="3600" b="1" dirty="0">
                <a:solidFill>
                  <a:srgbClr val="172A3C"/>
                </a:solidFill>
                <a:cs typeface="+mn-ea"/>
                <a:sym typeface="+mn-lt"/>
              </a:rPr>
              <a:t>PESTEL Analysis</a:t>
            </a:r>
          </a:p>
        </p:txBody>
      </p:sp>
      <p:sp>
        <p:nvSpPr>
          <p:cNvPr id="2" name="矩形: 圆角 21">
            <a:extLst>
              <a:ext uri="{FF2B5EF4-FFF2-40B4-BE49-F238E27FC236}">
                <a16:creationId xmlns:a16="http://schemas.microsoft.com/office/drawing/2014/main" id="{A11F2632-8FC9-1972-B942-2BC8F8520E67}"/>
              </a:ext>
            </a:extLst>
          </p:cNvPr>
          <p:cNvSpPr/>
          <p:nvPr/>
        </p:nvSpPr>
        <p:spPr>
          <a:xfrm>
            <a:off x="594521" y="3627718"/>
            <a:ext cx="2245995" cy="741252"/>
          </a:xfrm>
          <a:prstGeom prst="roundRect">
            <a:avLst>
              <a:gd name="adj" fmla="val 50000"/>
            </a:avLst>
          </a:prstGeom>
          <a:solidFill>
            <a:srgbClr val="172A3C"/>
          </a:solidFill>
          <a:ln w="28575" cap="flat" cmpd="sng" algn="ctr">
            <a:noFill/>
            <a:prstDash val="solid"/>
            <a:miter lim="800000"/>
          </a:ln>
          <a:effectLst/>
        </p:spPr>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386080">
              <a:defRPr/>
            </a:pPr>
            <a:r>
              <a:rPr lang="en-US" altLang="zh-CN" sz="1600" dirty="0">
                <a:solidFill>
                  <a:schemeClr val="bg1"/>
                </a:solidFill>
                <a:latin typeface="Times New Roman" panose="02020603050405020304" charset="0"/>
                <a:cs typeface="Times New Roman" panose="02020603050405020304" charset="0"/>
                <a:sym typeface="+mn-lt"/>
              </a:rPr>
              <a:t>Xiaolu Tian </a:t>
            </a:r>
          </a:p>
          <a:p>
            <a:pPr algn="ctr" defTabSz="386080">
              <a:defRPr/>
            </a:pPr>
            <a:r>
              <a:rPr lang="en-US" altLang="zh-CN" sz="1600" dirty="0">
                <a:solidFill>
                  <a:schemeClr val="bg1"/>
                </a:solidFill>
                <a:latin typeface="Times New Roman" panose="02020603050405020304" charset="0"/>
                <a:cs typeface="Times New Roman" panose="02020603050405020304" charset="0"/>
                <a:sym typeface="+mn-lt"/>
              </a:rPr>
              <a:t>2203412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2"/>
          <p:cNvSpPr/>
          <p:nvPr/>
        </p:nvSpPr>
        <p:spPr>
          <a:xfrm>
            <a:off x="6853809" y="1314334"/>
            <a:ext cx="1598334" cy="1482846"/>
          </a:xfrm>
          <a:prstGeom prst="rect">
            <a:avLst/>
          </a:prstGeom>
          <a:solidFill>
            <a:srgbClr val="FB5C2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sp>
        <p:nvSpPr>
          <p:cNvPr id="87" name="Rectangle 2"/>
          <p:cNvSpPr/>
          <p:nvPr/>
        </p:nvSpPr>
        <p:spPr>
          <a:xfrm>
            <a:off x="4533672" y="1618005"/>
            <a:ext cx="3654818" cy="2529819"/>
          </a:xfrm>
          <a:prstGeom prst="rect">
            <a:avLst/>
          </a:prstGeom>
          <a:blipFill>
            <a:blip r:embed="rId3">
              <a:extLst>
                <a:ext uri="{28A0092B-C50C-407E-A947-70E740481C1C}">
                  <a14:useLocalDpi xmlns:a14="http://schemas.microsoft.com/office/drawing/2010/main" val="0"/>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4" y="232968"/>
            <a:ext cx="2012229"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Political Factors</a:t>
            </a:r>
          </a:p>
        </p:txBody>
      </p:sp>
      <p:grpSp>
        <p:nvGrpSpPr>
          <p:cNvPr id="80" name="组合 79"/>
          <p:cNvGrpSpPr/>
          <p:nvPr/>
        </p:nvGrpSpPr>
        <p:grpSpPr>
          <a:xfrm>
            <a:off x="650630" y="1347937"/>
            <a:ext cx="3162861" cy="2530400"/>
            <a:chOff x="7583812" y="3362125"/>
            <a:chExt cx="4217148" cy="3373870"/>
          </a:xfrm>
        </p:grpSpPr>
        <p:sp>
          <p:nvSpPr>
            <p:cNvPr id="81" name="矩形 80"/>
            <p:cNvSpPr/>
            <p:nvPr/>
          </p:nvSpPr>
          <p:spPr>
            <a:xfrm>
              <a:off x="7583813" y="3775608"/>
              <a:ext cx="4217147" cy="2960387"/>
            </a:xfrm>
            <a:prstGeom prst="rect">
              <a:avLst/>
            </a:prstGeom>
          </p:spPr>
          <p:txBody>
            <a:bodyPr wrap="square">
              <a:spAutoFit/>
              <a:scene3d>
                <a:camera prst="orthographicFront"/>
                <a:lightRig rig="threePt" dir="t"/>
              </a:scene3d>
              <a:sp3d contourW="12700"/>
            </a:bodyPr>
            <a:lstStyle/>
            <a:p>
              <a:pPr>
                <a:lnSpc>
                  <a:spcPct val="125000"/>
                </a:lnSpc>
              </a:pPr>
              <a:r>
                <a:rPr lang="en-US" altLang="zh-CN" sz="1000" dirty="0">
                  <a:solidFill>
                    <a:schemeClr val="tx1">
                      <a:lumMod val="50000"/>
                      <a:lumOff val="50000"/>
                    </a:schemeClr>
                  </a:solidFill>
                  <a:cs typeface="+mn-ea"/>
                  <a:sym typeface="+mn-lt"/>
                </a:rPr>
                <a:t> </a:t>
              </a:r>
              <a:r>
                <a:rPr lang="en-US" altLang="zh-CN" sz="1400" dirty="0">
                  <a:solidFill>
                    <a:schemeClr val="tx1">
                      <a:lumMod val="50000"/>
                      <a:lumOff val="50000"/>
                    </a:schemeClr>
                  </a:solidFill>
                  <a:cs typeface="+mn-ea"/>
                  <a:sym typeface="+mn-lt"/>
                </a:rPr>
                <a:t>In 2012, IKEA had to admit that the company used prison </a:t>
              </a:r>
              <a:r>
                <a:rPr lang="en-US" altLang="zh-CN" sz="1400" dirty="0" err="1">
                  <a:solidFill>
                    <a:schemeClr val="tx1">
                      <a:lumMod val="50000"/>
                      <a:lumOff val="50000"/>
                    </a:schemeClr>
                  </a:solidFill>
                  <a:cs typeface="+mn-ea"/>
                  <a:sym typeface="+mn-lt"/>
                </a:rPr>
                <a:t>labour</a:t>
              </a:r>
              <a:r>
                <a:rPr lang="en-US" altLang="zh-CN" sz="1400" dirty="0">
                  <a:solidFill>
                    <a:schemeClr val="tx1">
                      <a:lumMod val="50000"/>
                      <a:lumOff val="50000"/>
                    </a:schemeClr>
                  </a:solidFill>
                  <a:cs typeface="+mn-ea"/>
                  <a:sym typeface="+mn-lt"/>
                </a:rPr>
                <a:t> in East Germany in 1970s and 1980s to produce its products. Although IKEA offered formal public apology to those affected, the incident caused a significant political controversy around the globe. </a:t>
              </a:r>
              <a:r>
                <a:rPr lang="en-US" altLang="zh-CN" sz="1000" i="1" dirty="0">
                  <a:solidFill>
                    <a:schemeClr val="tx1">
                      <a:lumMod val="50000"/>
                      <a:lumOff val="50000"/>
                    </a:schemeClr>
                  </a:solidFill>
                  <a:cs typeface="+mn-ea"/>
                  <a:sym typeface="+mn-lt"/>
                </a:rPr>
                <a:t>[1] </a:t>
              </a:r>
            </a:p>
          </p:txBody>
        </p:sp>
        <p:sp>
          <p:nvSpPr>
            <p:cNvPr id="82" name="矩形 81"/>
            <p:cNvSpPr/>
            <p:nvPr/>
          </p:nvSpPr>
          <p:spPr>
            <a:xfrm>
              <a:off x="7583812" y="3362125"/>
              <a:ext cx="2050552" cy="393527"/>
            </a:xfrm>
            <a:prstGeom prst="rect">
              <a:avLst/>
            </a:prstGeom>
          </p:spPr>
          <p:txBody>
            <a:bodyPr wrap="square">
              <a:spAutoFit/>
              <a:scene3d>
                <a:camera prst="orthographicFront"/>
                <a:lightRig rig="threePt" dir="t"/>
              </a:scene3d>
              <a:sp3d contourW="12700"/>
            </a:bodyPr>
            <a:lstStyle/>
            <a:p>
              <a:pPr>
                <a:lnSpc>
                  <a:spcPct val="120000"/>
                </a:lnSpc>
              </a:pPr>
              <a:endParaRPr lang="zh-CN" altLang="en-US" sz="1200" b="1" dirty="0">
                <a:solidFill>
                  <a:schemeClr val="tx1">
                    <a:lumMod val="75000"/>
                    <a:lumOff val="25000"/>
                  </a:schemeClr>
                </a:solidFill>
                <a:cs typeface="+mn-ea"/>
                <a:sym typeface="+mn-lt"/>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2"/>
          <p:cNvSpPr/>
          <p:nvPr/>
        </p:nvSpPr>
        <p:spPr>
          <a:xfrm>
            <a:off x="6853809" y="1314334"/>
            <a:ext cx="1598334" cy="1482846"/>
          </a:xfrm>
          <a:prstGeom prst="rect">
            <a:avLst/>
          </a:prstGeom>
          <a:solidFill>
            <a:srgbClr val="0A2F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sp>
        <p:nvSpPr>
          <p:cNvPr id="87" name="Rectangle 2"/>
          <p:cNvSpPr/>
          <p:nvPr/>
        </p:nvSpPr>
        <p:spPr>
          <a:xfrm>
            <a:off x="4533672" y="1618005"/>
            <a:ext cx="3654818" cy="2529819"/>
          </a:xfrm>
          <a:prstGeom prst="rect">
            <a:avLst/>
          </a:prstGeom>
          <a:blipFill>
            <a:blip r:embed="rId3" cstate="print">
              <a:extLst>
                <a:ext uri="{28A0092B-C50C-407E-A947-70E740481C1C}">
                  <a14:useLocalDpi xmlns:a14="http://schemas.microsoft.com/office/drawing/2010/main" val="0"/>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3" y="232968"/>
            <a:ext cx="2749913"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Economic Factors</a:t>
            </a:r>
          </a:p>
        </p:txBody>
      </p:sp>
      <p:grpSp>
        <p:nvGrpSpPr>
          <p:cNvPr id="80" name="组合 79"/>
          <p:cNvGrpSpPr/>
          <p:nvPr/>
        </p:nvGrpSpPr>
        <p:grpSpPr>
          <a:xfrm>
            <a:off x="650630" y="1347937"/>
            <a:ext cx="3162860" cy="2694039"/>
            <a:chOff x="7583812" y="3362125"/>
            <a:chExt cx="4217147" cy="3592055"/>
          </a:xfrm>
        </p:grpSpPr>
        <p:sp>
          <p:nvSpPr>
            <p:cNvPr id="81" name="矩形 80"/>
            <p:cNvSpPr/>
            <p:nvPr/>
          </p:nvSpPr>
          <p:spPr>
            <a:xfrm>
              <a:off x="7583812" y="3634721"/>
              <a:ext cx="4217147" cy="3319459"/>
            </a:xfrm>
            <a:prstGeom prst="rect">
              <a:avLst/>
            </a:prstGeom>
          </p:spPr>
          <p:txBody>
            <a:bodyPr wrap="square">
              <a:spAutoFit/>
              <a:scene3d>
                <a:camera prst="orthographicFront"/>
                <a:lightRig rig="threePt" dir="t"/>
              </a:scene3d>
              <a:sp3d contourW="12700"/>
            </a:bodyPr>
            <a:lstStyle/>
            <a:p>
              <a:pPr>
                <a:lnSpc>
                  <a:spcPct val="125000"/>
                </a:lnSpc>
              </a:pPr>
              <a:r>
                <a:rPr lang="en-US" altLang="zh-CN" sz="1000" dirty="0">
                  <a:solidFill>
                    <a:schemeClr val="tx1">
                      <a:lumMod val="50000"/>
                      <a:lumOff val="50000"/>
                    </a:schemeClr>
                  </a:solidFill>
                  <a:cs typeface="+mn-ea"/>
                  <a:sym typeface="+mn-lt"/>
                </a:rPr>
                <a:t> </a:t>
              </a:r>
              <a:r>
                <a:rPr lang="en-US" altLang="zh-CN" sz="1400" dirty="0">
                  <a:solidFill>
                    <a:schemeClr val="tx1">
                      <a:lumMod val="50000"/>
                      <a:lumOff val="50000"/>
                    </a:schemeClr>
                  </a:solidFill>
                  <a:cs typeface="+mn-ea"/>
                  <a:sym typeface="+mn-lt"/>
                </a:rPr>
                <a:t>Economic factors have a significant impact on how an </a:t>
              </a:r>
              <a:r>
                <a:rPr lang="en-US" altLang="zh-CN" sz="1400" dirty="0" err="1">
                  <a:solidFill>
                    <a:schemeClr val="tx1">
                      <a:lumMod val="50000"/>
                      <a:lumOff val="50000"/>
                    </a:schemeClr>
                  </a:solidFill>
                  <a:cs typeface="+mn-ea"/>
                  <a:sym typeface="+mn-lt"/>
                </a:rPr>
                <a:t>organisation</a:t>
              </a:r>
              <a:r>
                <a:rPr lang="en-US" altLang="zh-CN" sz="1400" dirty="0">
                  <a:solidFill>
                    <a:schemeClr val="tx1">
                      <a:lumMod val="50000"/>
                      <a:lumOff val="50000"/>
                    </a:schemeClr>
                  </a:solidFill>
                  <a:cs typeface="+mn-ea"/>
                  <a:sym typeface="+mn-lt"/>
                </a:rPr>
                <a:t> does business and also how profitable they </a:t>
              </a:r>
              <a:r>
                <a:rPr lang="en-US" altLang="zh-CN" sz="1400" dirty="0" err="1">
                  <a:solidFill>
                    <a:schemeClr val="tx1">
                      <a:lumMod val="50000"/>
                      <a:lumOff val="50000"/>
                    </a:schemeClr>
                  </a:solidFill>
                  <a:cs typeface="+mn-ea"/>
                  <a:sym typeface="+mn-lt"/>
                </a:rPr>
                <a:t>are.IKEA</a:t>
              </a:r>
              <a:r>
                <a:rPr lang="en-US" altLang="zh-CN" sz="1400" dirty="0">
                  <a:solidFill>
                    <a:schemeClr val="tx1">
                      <a:lumMod val="50000"/>
                      <a:lumOff val="50000"/>
                    </a:schemeClr>
                  </a:solidFill>
                  <a:cs typeface="+mn-ea"/>
                  <a:sym typeface="+mn-lt"/>
                </a:rPr>
                <a:t> has to consider the current economic showings of the state in which it wants to operate, such as economic growth, inflation rates, stability, unemployment, and individuals’ income.</a:t>
              </a:r>
            </a:p>
          </p:txBody>
        </p:sp>
        <p:sp>
          <p:nvSpPr>
            <p:cNvPr id="82" name="矩形 81"/>
            <p:cNvSpPr/>
            <p:nvPr/>
          </p:nvSpPr>
          <p:spPr>
            <a:xfrm>
              <a:off x="7583812" y="3362125"/>
              <a:ext cx="2050552" cy="393527"/>
            </a:xfrm>
            <a:prstGeom prst="rect">
              <a:avLst/>
            </a:prstGeom>
          </p:spPr>
          <p:txBody>
            <a:bodyPr wrap="square">
              <a:spAutoFit/>
              <a:scene3d>
                <a:camera prst="orthographicFront"/>
                <a:lightRig rig="threePt" dir="t"/>
              </a:scene3d>
              <a:sp3d contourW="12700"/>
            </a:bodyPr>
            <a:lstStyle/>
            <a:p>
              <a:pPr>
                <a:lnSpc>
                  <a:spcPct val="120000"/>
                </a:lnSpc>
              </a:pPr>
              <a:endParaRPr lang="zh-CN" altLang="en-US" sz="1200" b="1" dirty="0">
                <a:solidFill>
                  <a:schemeClr val="tx1">
                    <a:lumMod val="75000"/>
                    <a:lumOff val="25000"/>
                  </a:schemeClr>
                </a:solidFill>
                <a:cs typeface="+mn-ea"/>
                <a:sym typeface="+mn-lt"/>
              </a:endParaRPr>
            </a:p>
          </p:txBody>
        </p:sp>
      </p:grpSp>
    </p:spTree>
    <p:extLst>
      <p:ext uri="{BB962C8B-B14F-4D97-AF65-F5344CB8AC3E}">
        <p14:creationId xmlns:p14="http://schemas.microsoft.com/office/powerpoint/2010/main" val="1958915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Rectangle 2"/>
          <p:cNvSpPr/>
          <p:nvPr/>
        </p:nvSpPr>
        <p:spPr>
          <a:xfrm>
            <a:off x="4008028" y="1475644"/>
            <a:ext cx="4758166" cy="2529819"/>
          </a:xfrm>
          <a:prstGeom prst="rect">
            <a:avLst/>
          </a:prstGeom>
          <a:blipFill>
            <a:blip r:embed="rId3">
              <a:extLst>
                <a:ext uri="{28A0092B-C50C-407E-A947-70E740481C1C}">
                  <a14:useLocalDpi xmlns:a14="http://schemas.microsoft.com/office/drawing/2010/main" val="0"/>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3" y="232968"/>
            <a:ext cx="2749913"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Social Factors</a:t>
            </a:r>
          </a:p>
        </p:txBody>
      </p:sp>
      <p:grpSp>
        <p:nvGrpSpPr>
          <p:cNvPr id="80" name="组合 79"/>
          <p:cNvGrpSpPr/>
          <p:nvPr/>
        </p:nvGrpSpPr>
        <p:grpSpPr>
          <a:xfrm>
            <a:off x="650630" y="1283079"/>
            <a:ext cx="3162860" cy="3028201"/>
            <a:chOff x="7583812" y="3275648"/>
            <a:chExt cx="4217147" cy="4037602"/>
          </a:xfrm>
        </p:grpSpPr>
        <p:sp>
          <p:nvSpPr>
            <p:cNvPr id="81" name="矩形 80"/>
            <p:cNvSpPr/>
            <p:nvPr/>
          </p:nvSpPr>
          <p:spPr>
            <a:xfrm>
              <a:off x="7583812" y="3275648"/>
              <a:ext cx="4217147" cy="4037602"/>
            </a:xfrm>
            <a:prstGeom prst="rect">
              <a:avLst/>
            </a:prstGeom>
          </p:spPr>
          <p:txBody>
            <a:bodyPr wrap="square">
              <a:spAutoFit/>
              <a:scene3d>
                <a:camera prst="orthographicFront"/>
                <a:lightRig rig="threePt" dir="t"/>
              </a:scene3d>
              <a:sp3d contourW="12700"/>
            </a:bodyPr>
            <a:lstStyle/>
            <a:p>
              <a:pPr>
                <a:lnSpc>
                  <a:spcPct val="125000"/>
                </a:lnSpc>
              </a:pPr>
              <a:r>
                <a:rPr lang="en-US" altLang="zh-CN" sz="1400" dirty="0">
                  <a:solidFill>
                    <a:schemeClr val="tx1">
                      <a:lumMod val="50000"/>
                      <a:lumOff val="50000"/>
                    </a:schemeClr>
                  </a:solidFill>
                  <a:cs typeface="+mn-ea"/>
                  <a:sym typeface="+mn-lt"/>
                </a:rPr>
                <a:t>Social factors are the areas that involve the shared belief and attitudes of the population. Conservativism in Russia and Saudi Arabia led IKEA to remove same-sex couples and women respectively in their catalogues for those countries, but resulted in a backlash from their Western consumer market whose customers were more liberal in political beliefs. </a:t>
              </a:r>
              <a:r>
                <a:rPr kumimoji="0" lang="en-US" altLang="zh-CN" sz="1000" b="0" i="1" u="none" strike="noStrike" kern="1200" cap="none" spc="0" normalizeH="0" baseline="0" noProof="0" dirty="0">
                  <a:ln>
                    <a:noFill/>
                  </a:ln>
                  <a:solidFill>
                    <a:prstClr val="black">
                      <a:lumMod val="50000"/>
                      <a:lumOff val="50000"/>
                    </a:prstClr>
                  </a:solidFill>
                  <a:effectLst/>
                  <a:uLnTx/>
                  <a:uFillTx/>
                  <a:latin typeface="Arial"/>
                  <a:ea typeface="微软雅黑"/>
                  <a:cs typeface="+mn-ea"/>
                  <a:sym typeface="+mn-lt"/>
                </a:rPr>
                <a:t>[2] </a:t>
              </a:r>
              <a:endParaRPr lang="en-US" altLang="zh-CN" sz="1400" dirty="0">
                <a:solidFill>
                  <a:schemeClr val="tx1">
                    <a:lumMod val="50000"/>
                    <a:lumOff val="50000"/>
                  </a:schemeClr>
                </a:solidFill>
                <a:cs typeface="+mn-ea"/>
                <a:sym typeface="+mn-lt"/>
              </a:endParaRPr>
            </a:p>
          </p:txBody>
        </p:sp>
        <p:sp>
          <p:nvSpPr>
            <p:cNvPr id="82" name="矩形 81"/>
            <p:cNvSpPr/>
            <p:nvPr/>
          </p:nvSpPr>
          <p:spPr>
            <a:xfrm>
              <a:off x="7583812" y="3362125"/>
              <a:ext cx="2050552" cy="393527"/>
            </a:xfrm>
            <a:prstGeom prst="rect">
              <a:avLst/>
            </a:prstGeom>
          </p:spPr>
          <p:txBody>
            <a:bodyPr wrap="square">
              <a:spAutoFit/>
              <a:scene3d>
                <a:camera prst="orthographicFront"/>
                <a:lightRig rig="threePt" dir="t"/>
              </a:scene3d>
              <a:sp3d contourW="12700"/>
            </a:bodyPr>
            <a:lstStyle/>
            <a:p>
              <a:pPr>
                <a:lnSpc>
                  <a:spcPct val="120000"/>
                </a:lnSpc>
              </a:pPr>
              <a:endParaRPr lang="zh-CN" altLang="en-US" sz="1200" b="1" dirty="0">
                <a:solidFill>
                  <a:schemeClr val="tx1">
                    <a:lumMod val="75000"/>
                    <a:lumOff val="25000"/>
                  </a:schemeClr>
                </a:solidFill>
                <a:cs typeface="+mn-ea"/>
                <a:sym typeface="+mn-lt"/>
              </a:endParaRPr>
            </a:p>
          </p:txBody>
        </p:sp>
      </p:grpSp>
    </p:spTree>
    <p:extLst>
      <p:ext uri="{BB962C8B-B14F-4D97-AF65-F5344CB8AC3E}">
        <p14:creationId xmlns:p14="http://schemas.microsoft.com/office/powerpoint/2010/main" val="21666789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2"/>
          <p:cNvSpPr/>
          <p:nvPr/>
        </p:nvSpPr>
        <p:spPr>
          <a:xfrm>
            <a:off x="6853809" y="1314334"/>
            <a:ext cx="1598334" cy="1482846"/>
          </a:xfrm>
          <a:prstGeom prst="rect">
            <a:avLst/>
          </a:prstGeom>
          <a:solidFill>
            <a:srgbClr val="FB5C2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sp>
        <p:nvSpPr>
          <p:cNvPr id="87" name="Rectangle 2"/>
          <p:cNvSpPr/>
          <p:nvPr/>
        </p:nvSpPr>
        <p:spPr>
          <a:xfrm>
            <a:off x="4533672" y="1618005"/>
            <a:ext cx="3654818" cy="2529819"/>
          </a:xfrm>
          <a:prstGeom prst="rect">
            <a:avLst/>
          </a:prstGeom>
          <a:blipFill>
            <a:blip r:embed="rId3">
              <a:extLst>
                <a:ext uri="{28A0092B-C50C-407E-A947-70E740481C1C}">
                  <a14:useLocalDpi xmlns:a14="http://schemas.microsoft.com/office/drawing/2010/main" val="0"/>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3" y="232968"/>
            <a:ext cx="2749913"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Technological Factors</a:t>
            </a:r>
          </a:p>
        </p:txBody>
      </p:sp>
      <p:grpSp>
        <p:nvGrpSpPr>
          <p:cNvPr id="80" name="组合 79"/>
          <p:cNvGrpSpPr/>
          <p:nvPr/>
        </p:nvGrpSpPr>
        <p:grpSpPr>
          <a:xfrm>
            <a:off x="650630" y="1347938"/>
            <a:ext cx="3162860" cy="2583628"/>
            <a:chOff x="7583812" y="3362125"/>
            <a:chExt cx="4217147" cy="3444838"/>
          </a:xfrm>
        </p:grpSpPr>
        <p:sp>
          <p:nvSpPr>
            <p:cNvPr id="81" name="矩形 80"/>
            <p:cNvSpPr/>
            <p:nvPr/>
          </p:nvSpPr>
          <p:spPr>
            <a:xfrm>
              <a:off x="7583812" y="4108104"/>
              <a:ext cx="4217147" cy="2698859"/>
            </a:xfrm>
            <a:prstGeom prst="rect">
              <a:avLst/>
            </a:prstGeom>
          </p:spPr>
          <p:txBody>
            <a:bodyPr wrap="square">
              <a:spAutoFit/>
              <a:scene3d>
                <a:camera prst="orthographicFront"/>
                <a:lightRig rig="threePt" dir="t"/>
              </a:scene3d>
              <a:sp3d contourW="12700"/>
            </a:bodyPr>
            <a:lstStyle/>
            <a:p>
              <a:pPr>
                <a:lnSpc>
                  <a:spcPct val="125000"/>
                </a:lnSpc>
              </a:pPr>
              <a:r>
                <a:rPr lang="en-US" altLang="zh-CN" sz="1400" dirty="0">
                  <a:solidFill>
                    <a:schemeClr val="tx1">
                      <a:lumMod val="50000"/>
                      <a:lumOff val="50000"/>
                    </a:schemeClr>
                  </a:solidFill>
                  <a:cs typeface="+mn-ea"/>
                  <a:sym typeface="+mn-lt"/>
                </a:rPr>
                <a:t>Technological developments in recent years are significance. If you want to sustain in the market among the competitors you must have edge in technological improvement</a:t>
              </a:r>
              <a:r>
                <a:rPr kumimoji="0" lang="en-US" altLang="zh-CN" sz="1000" b="0" i="1" u="none" strike="noStrike" kern="1200" cap="none" spc="0" normalizeH="0" baseline="0" noProof="0" dirty="0">
                  <a:ln>
                    <a:noFill/>
                  </a:ln>
                  <a:solidFill>
                    <a:prstClr val="black">
                      <a:lumMod val="50000"/>
                      <a:lumOff val="50000"/>
                    </a:prstClr>
                  </a:solidFill>
                  <a:effectLst/>
                  <a:uLnTx/>
                  <a:uFillTx/>
                  <a:latin typeface="Arial"/>
                  <a:ea typeface="微软雅黑"/>
                  <a:cs typeface="+mn-ea"/>
                  <a:sym typeface="+mn-lt"/>
                </a:rPr>
                <a:t>.</a:t>
              </a:r>
            </a:p>
            <a:p>
              <a:pPr>
                <a:lnSpc>
                  <a:spcPct val="125000"/>
                </a:lnSpc>
              </a:pPr>
              <a:r>
                <a:rPr lang="en-US" altLang="zh-CN" sz="1600" b="1" dirty="0">
                  <a:solidFill>
                    <a:schemeClr val="tx1">
                      <a:lumMod val="50000"/>
                      <a:lumOff val="50000"/>
                    </a:schemeClr>
                  </a:solidFill>
                  <a:cs typeface="+mn-ea"/>
                  <a:sym typeface="+mn-lt"/>
                </a:rPr>
                <a:t>·</a:t>
              </a:r>
              <a:r>
                <a:rPr lang="en-US" altLang="zh-CN" sz="1400" dirty="0">
                  <a:solidFill>
                    <a:schemeClr val="tx1">
                      <a:lumMod val="50000"/>
                      <a:lumOff val="50000"/>
                    </a:schemeClr>
                  </a:solidFill>
                  <a:cs typeface="+mn-ea"/>
                  <a:sym typeface="+mn-lt"/>
                </a:rPr>
                <a:t>E-commerce platform;</a:t>
              </a:r>
            </a:p>
            <a:p>
              <a:pPr>
                <a:lnSpc>
                  <a:spcPct val="125000"/>
                </a:lnSpc>
              </a:pPr>
              <a:r>
                <a:rPr lang="en-US" altLang="zh-CN" sz="1600" b="1" dirty="0">
                  <a:solidFill>
                    <a:schemeClr val="tx1">
                      <a:lumMod val="50000"/>
                      <a:lumOff val="50000"/>
                    </a:schemeClr>
                  </a:solidFill>
                  <a:cs typeface="+mn-ea"/>
                  <a:sym typeface="+mn-lt"/>
                </a:rPr>
                <a:t>·</a:t>
              </a:r>
              <a:r>
                <a:rPr lang="en-US" altLang="zh-CN" sz="1400" dirty="0">
                  <a:solidFill>
                    <a:schemeClr val="tx1">
                      <a:lumMod val="50000"/>
                      <a:lumOff val="50000"/>
                    </a:schemeClr>
                  </a:solidFill>
                  <a:cs typeface="+mn-ea"/>
                  <a:sym typeface="+mn-lt"/>
                </a:rPr>
                <a:t>New technologies </a:t>
              </a:r>
            </a:p>
          </p:txBody>
        </p:sp>
        <p:sp>
          <p:nvSpPr>
            <p:cNvPr id="82" name="矩形 81"/>
            <p:cNvSpPr/>
            <p:nvPr/>
          </p:nvSpPr>
          <p:spPr>
            <a:xfrm>
              <a:off x="7583812" y="3362125"/>
              <a:ext cx="2050552" cy="393527"/>
            </a:xfrm>
            <a:prstGeom prst="rect">
              <a:avLst/>
            </a:prstGeom>
          </p:spPr>
          <p:txBody>
            <a:bodyPr wrap="square">
              <a:spAutoFit/>
              <a:scene3d>
                <a:camera prst="orthographicFront"/>
                <a:lightRig rig="threePt" dir="t"/>
              </a:scene3d>
              <a:sp3d contourW="12700"/>
            </a:bodyPr>
            <a:lstStyle/>
            <a:p>
              <a:pPr>
                <a:lnSpc>
                  <a:spcPct val="120000"/>
                </a:lnSpc>
              </a:pPr>
              <a:endParaRPr lang="zh-CN" altLang="en-US" sz="1200" b="1" dirty="0">
                <a:solidFill>
                  <a:schemeClr val="tx1">
                    <a:lumMod val="75000"/>
                    <a:lumOff val="25000"/>
                  </a:schemeClr>
                </a:solidFill>
                <a:cs typeface="+mn-ea"/>
                <a:sym typeface="+mn-lt"/>
              </a:endParaRPr>
            </a:p>
          </p:txBody>
        </p:sp>
      </p:grpSp>
    </p:spTree>
    <p:extLst>
      <p:ext uri="{BB962C8B-B14F-4D97-AF65-F5344CB8AC3E}">
        <p14:creationId xmlns:p14="http://schemas.microsoft.com/office/powerpoint/2010/main" val="2663752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2"/>
          <p:cNvSpPr/>
          <p:nvPr/>
        </p:nvSpPr>
        <p:spPr>
          <a:xfrm>
            <a:off x="6853809" y="1314334"/>
            <a:ext cx="1598334" cy="1482846"/>
          </a:xfrm>
          <a:prstGeom prst="rect">
            <a:avLst/>
          </a:prstGeom>
          <a:solidFill>
            <a:srgbClr val="0A2F4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sp>
        <p:nvSpPr>
          <p:cNvPr id="87" name="Rectangle 2"/>
          <p:cNvSpPr/>
          <p:nvPr/>
        </p:nvSpPr>
        <p:spPr>
          <a:xfrm>
            <a:off x="4533672" y="1618005"/>
            <a:ext cx="3654818" cy="2529819"/>
          </a:xfrm>
          <a:prstGeom prst="rect">
            <a:avLst/>
          </a:prstGeom>
          <a:blipFill>
            <a:blip r:embed="rId3">
              <a:extLst>
                <a:ext uri="{28A0092B-C50C-407E-A947-70E740481C1C}">
                  <a14:useLocalDpi xmlns:a14="http://schemas.microsoft.com/office/drawing/2010/main" val="0"/>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3" y="232968"/>
            <a:ext cx="2749913"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Environmental Factors</a:t>
            </a:r>
          </a:p>
        </p:txBody>
      </p:sp>
      <p:grpSp>
        <p:nvGrpSpPr>
          <p:cNvPr id="80" name="组合 79"/>
          <p:cNvGrpSpPr/>
          <p:nvPr/>
        </p:nvGrpSpPr>
        <p:grpSpPr>
          <a:xfrm>
            <a:off x="650630" y="1347937"/>
            <a:ext cx="3162860" cy="2510468"/>
            <a:chOff x="7583812" y="3362125"/>
            <a:chExt cx="4217147" cy="3347294"/>
          </a:xfrm>
        </p:grpSpPr>
        <p:sp>
          <p:nvSpPr>
            <p:cNvPr id="81" name="矩形 80"/>
            <p:cNvSpPr/>
            <p:nvPr/>
          </p:nvSpPr>
          <p:spPr>
            <a:xfrm>
              <a:off x="7583812" y="4108106"/>
              <a:ext cx="4217147" cy="2601313"/>
            </a:xfrm>
            <a:prstGeom prst="rect">
              <a:avLst/>
            </a:prstGeom>
          </p:spPr>
          <p:txBody>
            <a:bodyPr wrap="square">
              <a:spAutoFit/>
              <a:scene3d>
                <a:camera prst="orthographicFront"/>
                <a:lightRig rig="threePt" dir="t"/>
              </a:scene3d>
              <a:sp3d contourW="12700"/>
            </a:bodyPr>
            <a:lstStyle/>
            <a:p>
              <a:pPr>
                <a:lnSpc>
                  <a:spcPct val="125000"/>
                </a:lnSpc>
              </a:pPr>
              <a:r>
                <a:rPr lang="en-US" altLang="zh-CN" sz="1000" dirty="0">
                  <a:solidFill>
                    <a:schemeClr val="tx1">
                      <a:lumMod val="50000"/>
                      <a:lumOff val="50000"/>
                    </a:schemeClr>
                  </a:solidFill>
                  <a:cs typeface="+mn-ea"/>
                  <a:sym typeface="+mn-lt"/>
                </a:rPr>
                <a:t> </a:t>
              </a:r>
              <a:r>
                <a:rPr lang="en-US" altLang="zh-CN" sz="1400" dirty="0">
                  <a:solidFill>
                    <a:schemeClr val="tx1">
                      <a:lumMod val="50000"/>
                      <a:lumOff val="50000"/>
                    </a:schemeClr>
                  </a:solidFill>
                  <a:cs typeface="+mn-ea"/>
                  <a:sym typeface="+mn-lt"/>
                </a:rPr>
                <a:t>The world is increasingly becoming environmentally conscious. The sensitive ecological situation requires companies to adapt their production techniques to make it eco-friendly.</a:t>
              </a:r>
            </a:p>
            <a:p>
              <a:pPr>
                <a:lnSpc>
                  <a:spcPct val="125000"/>
                </a:lnSpc>
              </a:pPr>
              <a:r>
                <a:rPr lang="en-US" altLang="zh-CN" sz="1400" dirty="0">
                  <a:solidFill>
                    <a:schemeClr val="tx1">
                      <a:lumMod val="50000"/>
                      <a:lumOff val="50000"/>
                    </a:schemeClr>
                  </a:solidFill>
                  <a:cs typeface="+mn-ea"/>
                  <a:sym typeface="+mn-lt"/>
                </a:rPr>
                <a:t>IKEA is ensuring that it will become as sustainable as possible.</a:t>
              </a:r>
            </a:p>
          </p:txBody>
        </p:sp>
        <p:sp>
          <p:nvSpPr>
            <p:cNvPr id="82" name="矩形 81"/>
            <p:cNvSpPr/>
            <p:nvPr/>
          </p:nvSpPr>
          <p:spPr>
            <a:xfrm>
              <a:off x="7583812" y="3362125"/>
              <a:ext cx="2050552" cy="393527"/>
            </a:xfrm>
            <a:prstGeom prst="rect">
              <a:avLst/>
            </a:prstGeom>
          </p:spPr>
          <p:txBody>
            <a:bodyPr wrap="square">
              <a:spAutoFit/>
              <a:scene3d>
                <a:camera prst="orthographicFront"/>
                <a:lightRig rig="threePt" dir="t"/>
              </a:scene3d>
              <a:sp3d contourW="12700"/>
            </a:bodyPr>
            <a:lstStyle/>
            <a:p>
              <a:pPr>
                <a:lnSpc>
                  <a:spcPct val="120000"/>
                </a:lnSpc>
              </a:pPr>
              <a:endParaRPr lang="zh-CN" altLang="en-US" sz="1200" b="1" dirty="0">
                <a:solidFill>
                  <a:schemeClr val="tx1">
                    <a:lumMod val="75000"/>
                    <a:lumOff val="25000"/>
                  </a:schemeClr>
                </a:solidFill>
                <a:cs typeface="+mn-ea"/>
                <a:sym typeface="+mn-lt"/>
              </a:endParaRPr>
            </a:p>
          </p:txBody>
        </p:sp>
      </p:grpSp>
    </p:spTree>
    <p:extLst>
      <p:ext uri="{BB962C8B-B14F-4D97-AF65-F5344CB8AC3E}">
        <p14:creationId xmlns:p14="http://schemas.microsoft.com/office/powerpoint/2010/main" val="41038293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2"/>
          <p:cNvSpPr/>
          <p:nvPr/>
        </p:nvSpPr>
        <p:spPr>
          <a:xfrm>
            <a:off x="6853809" y="1314334"/>
            <a:ext cx="1598334" cy="1482846"/>
          </a:xfrm>
          <a:prstGeom prst="rect">
            <a:avLst/>
          </a:prstGeom>
          <a:solidFill>
            <a:srgbClr val="FB5C2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sp>
        <p:nvSpPr>
          <p:cNvPr id="87" name="Rectangle 2"/>
          <p:cNvSpPr/>
          <p:nvPr/>
        </p:nvSpPr>
        <p:spPr>
          <a:xfrm>
            <a:off x="4533672" y="1618005"/>
            <a:ext cx="3654818" cy="2529819"/>
          </a:xfrm>
          <a:prstGeom prst="rect">
            <a:avLst/>
          </a:prstGeom>
          <a:blipFill>
            <a:blip r:embed="rId3">
              <a:extLst>
                <a:ext uri="{28A0092B-C50C-407E-A947-70E740481C1C}">
                  <a14:useLocalDpi xmlns:a14="http://schemas.microsoft.com/office/drawing/2010/main" val="0"/>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3" y="232968"/>
            <a:ext cx="2749913" cy="369332"/>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Legal Factors</a:t>
            </a:r>
          </a:p>
        </p:txBody>
      </p:sp>
      <p:grpSp>
        <p:nvGrpSpPr>
          <p:cNvPr id="80" name="组合 79"/>
          <p:cNvGrpSpPr/>
          <p:nvPr/>
        </p:nvGrpSpPr>
        <p:grpSpPr>
          <a:xfrm>
            <a:off x="650630" y="1347937"/>
            <a:ext cx="3204087" cy="2637164"/>
            <a:chOff x="7583812" y="3362125"/>
            <a:chExt cx="4272116" cy="3516222"/>
          </a:xfrm>
        </p:grpSpPr>
        <p:sp>
          <p:nvSpPr>
            <p:cNvPr id="81" name="矩形 80"/>
            <p:cNvSpPr/>
            <p:nvPr/>
          </p:nvSpPr>
          <p:spPr>
            <a:xfrm>
              <a:off x="7638781" y="3558887"/>
              <a:ext cx="4217147" cy="3319460"/>
            </a:xfrm>
            <a:prstGeom prst="rect">
              <a:avLst/>
            </a:prstGeom>
          </p:spPr>
          <p:txBody>
            <a:bodyPr wrap="square">
              <a:spAutoFit/>
              <a:scene3d>
                <a:camera prst="orthographicFront"/>
                <a:lightRig rig="threePt" dir="t"/>
              </a:scene3d>
              <a:sp3d contourW="12700"/>
            </a:bodyPr>
            <a:lstStyle/>
            <a:p>
              <a:pPr>
                <a:lnSpc>
                  <a:spcPct val="125000"/>
                </a:lnSpc>
              </a:pPr>
              <a:r>
                <a:rPr lang="en-US" altLang="zh-CN" sz="1000" dirty="0">
                  <a:solidFill>
                    <a:schemeClr val="tx1">
                      <a:lumMod val="50000"/>
                      <a:lumOff val="50000"/>
                    </a:schemeClr>
                  </a:solidFill>
                  <a:cs typeface="+mn-ea"/>
                  <a:sym typeface="+mn-lt"/>
                </a:rPr>
                <a:t> </a:t>
              </a:r>
              <a:r>
                <a:rPr lang="en-US" altLang="zh-CN" sz="1400" dirty="0">
                  <a:solidFill>
                    <a:schemeClr val="tx1">
                      <a:lumMod val="50000"/>
                      <a:lumOff val="50000"/>
                    </a:schemeClr>
                  </a:solidFill>
                  <a:cs typeface="+mn-ea"/>
                  <a:sym typeface="+mn-lt"/>
                </a:rPr>
                <a:t>Legal issues have a massive impact on the growth of an organization. Pending legal cases and multiple lawsuits create a negative image.</a:t>
              </a:r>
            </a:p>
            <a:p>
              <a:pPr>
                <a:lnSpc>
                  <a:spcPct val="125000"/>
                </a:lnSpc>
              </a:pPr>
              <a:r>
                <a:rPr lang="en-US" altLang="zh-CN" sz="1400" dirty="0">
                  <a:solidFill>
                    <a:schemeClr val="tx1">
                      <a:lumMod val="50000"/>
                      <a:lumOff val="50000"/>
                    </a:schemeClr>
                  </a:solidFill>
                  <a:cs typeface="+mn-ea"/>
                  <a:sym typeface="+mn-lt"/>
                </a:rPr>
                <a:t>Labors form the backbone of a manufacturing business. IKEA should create appropriate working conditions for employees to ensure that they meet the existing demands.</a:t>
              </a:r>
              <a:r>
                <a:rPr kumimoji="0" lang="en-US" altLang="zh-CN" sz="1000" b="0" i="1" u="none" strike="noStrike" kern="1200" cap="none" spc="0" normalizeH="0" baseline="0" noProof="0" dirty="0">
                  <a:ln>
                    <a:noFill/>
                  </a:ln>
                  <a:solidFill>
                    <a:prstClr val="black">
                      <a:lumMod val="50000"/>
                      <a:lumOff val="50000"/>
                    </a:prstClr>
                  </a:solidFill>
                  <a:effectLst/>
                  <a:uLnTx/>
                  <a:uFillTx/>
                  <a:latin typeface="Arial"/>
                  <a:ea typeface="微软雅黑"/>
                  <a:cs typeface="+mn-ea"/>
                  <a:sym typeface="+mn-lt"/>
                </a:rPr>
                <a:t> [3] </a:t>
              </a:r>
              <a:endParaRPr lang="en-US" altLang="zh-CN" sz="1400" dirty="0">
                <a:solidFill>
                  <a:schemeClr val="tx1">
                    <a:lumMod val="50000"/>
                    <a:lumOff val="50000"/>
                  </a:schemeClr>
                </a:solidFill>
                <a:cs typeface="+mn-ea"/>
                <a:sym typeface="+mn-lt"/>
              </a:endParaRPr>
            </a:p>
          </p:txBody>
        </p:sp>
        <p:sp>
          <p:nvSpPr>
            <p:cNvPr id="82" name="矩形 81"/>
            <p:cNvSpPr/>
            <p:nvPr/>
          </p:nvSpPr>
          <p:spPr>
            <a:xfrm>
              <a:off x="7583812" y="3362125"/>
              <a:ext cx="2050552" cy="393527"/>
            </a:xfrm>
            <a:prstGeom prst="rect">
              <a:avLst/>
            </a:prstGeom>
          </p:spPr>
          <p:txBody>
            <a:bodyPr wrap="square">
              <a:spAutoFit/>
              <a:scene3d>
                <a:camera prst="orthographicFront"/>
                <a:lightRig rig="threePt" dir="t"/>
              </a:scene3d>
              <a:sp3d contourW="12700"/>
            </a:bodyPr>
            <a:lstStyle/>
            <a:p>
              <a:pPr>
                <a:lnSpc>
                  <a:spcPct val="120000"/>
                </a:lnSpc>
              </a:pPr>
              <a:endParaRPr lang="zh-CN" altLang="en-US" sz="1200" b="1" dirty="0">
                <a:solidFill>
                  <a:schemeClr val="tx1">
                    <a:lumMod val="75000"/>
                    <a:lumOff val="25000"/>
                  </a:schemeClr>
                </a:solidFill>
                <a:cs typeface="+mn-ea"/>
                <a:sym typeface="+mn-lt"/>
              </a:endParaRPr>
            </a:p>
          </p:txBody>
        </p:sp>
      </p:grpSp>
    </p:spTree>
    <p:extLst>
      <p:ext uri="{BB962C8B-B14F-4D97-AF65-F5344CB8AC3E}">
        <p14:creationId xmlns:p14="http://schemas.microsoft.com/office/powerpoint/2010/main" val="5157362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1083945" y="233680"/>
            <a:ext cx="5683885"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Reference</a:t>
            </a:r>
          </a:p>
        </p:txBody>
      </p:sp>
      <p:sp>
        <p:nvSpPr>
          <p:cNvPr id="83" name="Rectangle 8"/>
          <p:cNvSpPr/>
          <p:nvPr/>
        </p:nvSpPr>
        <p:spPr>
          <a:xfrm>
            <a:off x="4231421" y="3071374"/>
            <a:ext cx="200958" cy="192809"/>
          </a:xfrm>
          <a:custGeom>
            <a:avLst/>
            <a:gdLst>
              <a:gd name="connsiteX0" fmla="*/ 427522 w 607356"/>
              <a:gd name="connsiteY0" fmla="*/ 464667 h 582729"/>
              <a:gd name="connsiteX1" fmla="*/ 427522 w 607356"/>
              <a:gd name="connsiteY1" fmla="*/ 557525 h 582729"/>
              <a:gd name="connsiteX2" fmla="*/ 463773 w 607356"/>
              <a:gd name="connsiteY2" fmla="*/ 557525 h 582729"/>
              <a:gd name="connsiteX3" fmla="*/ 463773 w 607356"/>
              <a:gd name="connsiteY3" fmla="*/ 464667 h 582729"/>
              <a:gd name="connsiteX4" fmla="*/ 318672 w 607356"/>
              <a:gd name="connsiteY4" fmla="*/ 407910 h 582729"/>
              <a:gd name="connsiteX5" fmla="*/ 318672 w 607356"/>
              <a:gd name="connsiteY5" fmla="*/ 557525 h 582729"/>
              <a:gd name="connsiteX6" fmla="*/ 354924 w 607356"/>
              <a:gd name="connsiteY6" fmla="*/ 557525 h 582729"/>
              <a:gd name="connsiteX7" fmla="*/ 354924 w 607356"/>
              <a:gd name="connsiteY7" fmla="*/ 407910 h 582729"/>
              <a:gd name="connsiteX8" fmla="*/ 200428 w 607356"/>
              <a:gd name="connsiteY8" fmla="*/ 346511 h 582729"/>
              <a:gd name="connsiteX9" fmla="*/ 200428 w 607356"/>
              <a:gd name="connsiteY9" fmla="*/ 557525 h 582729"/>
              <a:gd name="connsiteX10" fmla="*/ 236584 w 607356"/>
              <a:gd name="connsiteY10" fmla="*/ 557525 h 582729"/>
              <a:gd name="connsiteX11" fmla="*/ 236584 w 607356"/>
              <a:gd name="connsiteY11" fmla="*/ 346511 h 582729"/>
              <a:gd name="connsiteX12" fmla="*/ 82088 w 607356"/>
              <a:gd name="connsiteY12" fmla="*/ 247305 h 582729"/>
              <a:gd name="connsiteX13" fmla="*/ 82088 w 607356"/>
              <a:gd name="connsiteY13" fmla="*/ 557525 h 582729"/>
              <a:gd name="connsiteX14" fmla="*/ 118340 w 607356"/>
              <a:gd name="connsiteY14" fmla="*/ 557525 h 582729"/>
              <a:gd name="connsiteX15" fmla="*/ 118340 w 607356"/>
              <a:gd name="connsiteY15" fmla="*/ 247305 h 582729"/>
              <a:gd name="connsiteX16" fmla="*/ 126248 w 607356"/>
              <a:gd name="connsiteY16" fmla="*/ 108462 h 582729"/>
              <a:gd name="connsiteX17" fmla="*/ 135809 w 607356"/>
              <a:gd name="connsiteY17" fmla="*/ 110203 h 582729"/>
              <a:gd name="connsiteX18" fmla="*/ 466717 w 607356"/>
              <a:gd name="connsiteY18" fmla="*/ 325367 h 582729"/>
              <a:gd name="connsiteX19" fmla="*/ 463111 w 607356"/>
              <a:gd name="connsiteY19" fmla="*/ 306324 h 582729"/>
              <a:gd name="connsiteX20" fmla="*/ 473265 w 607356"/>
              <a:gd name="connsiteY20" fmla="*/ 291638 h 582729"/>
              <a:gd name="connsiteX21" fmla="*/ 487974 w 607356"/>
              <a:gd name="connsiteY21" fmla="*/ 301681 h 582729"/>
              <a:gd name="connsiteX22" fmla="*/ 496894 w 607356"/>
              <a:gd name="connsiteY22" fmla="*/ 349148 h 582729"/>
              <a:gd name="connsiteX23" fmla="*/ 497274 w 607356"/>
              <a:gd name="connsiteY23" fmla="*/ 351232 h 582729"/>
              <a:gd name="connsiteX24" fmla="*/ 497274 w 607356"/>
              <a:gd name="connsiteY24" fmla="*/ 351327 h 582729"/>
              <a:gd name="connsiteX25" fmla="*/ 497274 w 607356"/>
              <a:gd name="connsiteY25" fmla="*/ 352180 h 582729"/>
              <a:gd name="connsiteX26" fmla="*/ 497274 w 607356"/>
              <a:gd name="connsiteY26" fmla="*/ 353033 h 582729"/>
              <a:gd name="connsiteX27" fmla="*/ 497274 w 607356"/>
              <a:gd name="connsiteY27" fmla="*/ 353127 h 582729"/>
              <a:gd name="connsiteX28" fmla="*/ 487025 w 607356"/>
              <a:gd name="connsiteY28" fmla="*/ 364686 h 582729"/>
              <a:gd name="connsiteX29" fmla="*/ 437299 w 607356"/>
              <a:gd name="connsiteY29" fmla="*/ 374161 h 582729"/>
              <a:gd name="connsiteX30" fmla="*/ 434926 w 607356"/>
              <a:gd name="connsiteY30" fmla="*/ 374350 h 582729"/>
              <a:gd name="connsiteX31" fmla="*/ 422495 w 607356"/>
              <a:gd name="connsiteY31" fmla="*/ 364118 h 582729"/>
              <a:gd name="connsiteX32" fmla="*/ 432554 w 607356"/>
              <a:gd name="connsiteY32" fmla="*/ 349338 h 582729"/>
              <a:gd name="connsiteX33" fmla="*/ 451628 w 607356"/>
              <a:gd name="connsiteY33" fmla="*/ 345737 h 582729"/>
              <a:gd name="connsiteX34" fmla="*/ 121954 w 607356"/>
              <a:gd name="connsiteY34" fmla="*/ 131426 h 582729"/>
              <a:gd name="connsiteX35" fmla="*/ 118253 w 607356"/>
              <a:gd name="connsiteY35" fmla="*/ 113898 h 582729"/>
              <a:gd name="connsiteX36" fmla="*/ 126248 w 607356"/>
              <a:gd name="connsiteY36" fmla="*/ 108462 h 582729"/>
              <a:gd name="connsiteX37" fmla="*/ 12622 w 607356"/>
              <a:gd name="connsiteY37" fmla="*/ 0 h 582729"/>
              <a:gd name="connsiteX38" fmla="*/ 25338 w 607356"/>
              <a:gd name="connsiteY38" fmla="*/ 12602 h 582729"/>
              <a:gd name="connsiteX39" fmla="*/ 25338 w 607356"/>
              <a:gd name="connsiteY39" fmla="*/ 557525 h 582729"/>
              <a:gd name="connsiteX40" fmla="*/ 56750 w 607356"/>
              <a:gd name="connsiteY40" fmla="*/ 557525 h 582729"/>
              <a:gd name="connsiteX41" fmla="*/ 56750 w 607356"/>
              <a:gd name="connsiteY41" fmla="*/ 234702 h 582729"/>
              <a:gd name="connsiteX42" fmla="*/ 69466 w 607356"/>
              <a:gd name="connsiteY42" fmla="*/ 222006 h 582729"/>
              <a:gd name="connsiteX43" fmla="*/ 130961 w 607356"/>
              <a:gd name="connsiteY43" fmla="*/ 222006 h 582729"/>
              <a:gd name="connsiteX44" fmla="*/ 143583 w 607356"/>
              <a:gd name="connsiteY44" fmla="*/ 234702 h 582729"/>
              <a:gd name="connsiteX45" fmla="*/ 143583 w 607356"/>
              <a:gd name="connsiteY45" fmla="*/ 557525 h 582729"/>
              <a:gd name="connsiteX46" fmla="*/ 175089 w 607356"/>
              <a:gd name="connsiteY46" fmla="*/ 557525 h 582729"/>
              <a:gd name="connsiteX47" fmla="*/ 175089 w 607356"/>
              <a:gd name="connsiteY47" fmla="*/ 333908 h 582729"/>
              <a:gd name="connsiteX48" fmla="*/ 187711 w 607356"/>
              <a:gd name="connsiteY48" fmla="*/ 321212 h 582729"/>
              <a:gd name="connsiteX49" fmla="*/ 249301 w 607356"/>
              <a:gd name="connsiteY49" fmla="*/ 321212 h 582729"/>
              <a:gd name="connsiteX50" fmla="*/ 261922 w 607356"/>
              <a:gd name="connsiteY50" fmla="*/ 333908 h 582729"/>
              <a:gd name="connsiteX51" fmla="*/ 261922 w 607356"/>
              <a:gd name="connsiteY51" fmla="*/ 557525 h 582729"/>
              <a:gd name="connsiteX52" fmla="*/ 293429 w 607356"/>
              <a:gd name="connsiteY52" fmla="*/ 557525 h 582729"/>
              <a:gd name="connsiteX53" fmla="*/ 293429 w 607356"/>
              <a:gd name="connsiteY53" fmla="*/ 395308 h 582729"/>
              <a:gd name="connsiteX54" fmla="*/ 306051 w 607356"/>
              <a:gd name="connsiteY54" fmla="*/ 382706 h 582729"/>
              <a:gd name="connsiteX55" fmla="*/ 367545 w 607356"/>
              <a:gd name="connsiteY55" fmla="*/ 382706 h 582729"/>
              <a:gd name="connsiteX56" fmla="*/ 380262 w 607356"/>
              <a:gd name="connsiteY56" fmla="*/ 395308 h 582729"/>
              <a:gd name="connsiteX57" fmla="*/ 380262 w 607356"/>
              <a:gd name="connsiteY57" fmla="*/ 557525 h 582729"/>
              <a:gd name="connsiteX58" fmla="*/ 402184 w 607356"/>
              <a:gd name="connsiteY58" fmla="*/ 557525 h 582729"/>
              <a:gd name="connsiteX59" fmla="*/ 402184 w 607356"/>
              <a:gd name="connsiteY59" fmla="*/ 451970 h 582729"/>
              <a:gd name="connsiteX60" fmla="*/ 414900 w 607356"/>
              <a:gd name="connsiteY60" fmla="*/ 439368 h 582729"/>
              <a:gd name="connsiteX61" fmla="*/ 476395 w 607356"/>
              <a:gd name="connsiteY61" fmla="*/ 439368 h 582729"/>
              <a:gd name="connsiteX62" fmla="*/ 489016 w 607356"/>
              <a:gd name="connsiteY62" fmla="*/ 451970 h 582729"/>
              <a:gd name="connsiteX63" fmla="*/ 489016 w 607356"/>
              <a:gd name="connsiteY63" fmla="*/ 557525 h 582729"/>
              <a:gd name="connsiteX64" fmla="*/ 594734 w 607356"/>
              <a:gd name="connsiteY64" fmla="*/ 557525 h 582729"/>
              <a:gd name="connsiteX65" fmla="*/ 607356 w 607356"/>
              <a:gd name="connsiteY65" fmla="*/ 570127 h 582729"/>
              <a:gd name="connsiteX66" fmla="*/ 594734 w 607356"/>
              <a:gd name="connsiteY66" fmla="*/ 582729 h 582729"/>
              <a:gd name="connsiteX67" fmla="*/ 476395 w 607356"/>
              <a:gd name="connsiteY67" fmla="*/ 582729 h 582729"/>
              <a:gd name="connsiteX68" fmla="*/ 414900 w 607356"/>
              <a:gd name="connsiteY68" fmla="*/ 582729 h 582729"/>
              <a:gd name="connsiteX69" fmla="*/ 367545 w 607356"/>
              <a:gd name="connsiteY69" fmla="*/ 582729 h 582729"/>
              <a:gd name="connsiteX70" fmla="*/ 306051 w 607356"/>
              <a:gd name="connsiteY70" fmla="*/ 582729 h 582729"/>
              <a:gd name="connsiteX71" fmla="*/ 249301 w 607356"/>
              <a:gd name="connsiteY71" fmla="*/ 582729 h 582729"/>
              <a:gd name="connsiteX72" fmla="*/ 187711 w 607356"/>
              <a:gd name="connsiteY72" fmla="*/ 582729 h 582729"/>
              <a:gd name="connsiteX73" fmla="*/ 130961 w 607356"/>
              <a:gd name="connsiteY73" fmla="*/ 582729 h 582729"/>
              <a:gd name="connsiteX74" fmla="*/ 69466 w 607356"/>
              <a:gd name="connsiteY74" fmla="*/ 582729 h 582729"/>
              <a:gd name="connsiteX75" fmla="*/ 12622 w 607356"/>
              <a:gd name="connsiteY75" fmla="*/ 582729 h 582729"/>
              <a:gd name="connsiteX76" fmla="*/ 0 w 607356"/>
              <a:gd name="connsiteY76" fmla="*/ 570127 h 582729"/>
              <a:gd name="connsiteX77" fmla="*/ 0 w 607356"/>
              <a:gd name="connsiteY77" fmla="*/ 12602 h 582729"/>
              <a:gd name="connsiteX78" fmla="*/ 12622 w 607356"/>
              <a:gd name="connsiteY78" fmla="*/ 0 h 582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07356" h="582729">
                <a:moveTo>
                  <a:pt x="427522" y="464667"/>
                </a:moveTo>
                <a:lnTo>
                  <a:pt x="427522" y="557525"/>
                </a:lnTo>
                <a:lnTo>
                  <a:pt x="463773" y="557525"/>
                </a:lnTo>
                <a:lnTo>
                  <a:pt x="463773" y="464667"/>
                </a:lnTo>
                <a:close/>
                <a:moveTo>
                  <a:pt x="318672" y="407910"/>
                </a:moveTo>
                <a:lnTo>
                  <a:pt x="318672" y="557525"/>
                </a:lnTo>
                <a:lnTo>
                  <a:pt x="354924" y="557525"/>
                </a:lnTo>
                <a:lnTo>
                  <a:pt x="354924" y="407910"/>
                </a:lnTo>
                <a:close/>
                <a:moveTo>
                  <a:pt x="200428" y="346511"/>
                </a:moveTo>
                <a:lnTo>
                  <a:pt x="200428" y="557525"/>
                </a:lnTo>
                <a:lnTo>
                  <a:pt x="236584" y="557525"/>
                </a:lnTo>
                <a:lnTo>
                  <a:pt x="236584" y="346511"/>
                </a:lnTo>
                <a:close/>
                <a:moveTo>
                  <a:pt x="82088" y="247305"/>
                </a:moveTo>
                <a:lnTo>
                  <a:pt x="82088" y="557525"/>
                </a:lnTo>
                <a:lnTo>
                  <a:pt x="118340" y="557525"/>
                </a:lnTo>
                <a:lnTo>
                  <a:pt x="118340" y="247305"/>
                </a:lnTo>
                <a:close/>
                <a:moveTo>
                  <a:pt x="126248" y="108462"/>
                </a:moveTo>
                <a:cubicBezTo>
                  <a:pt x="129427" y="107787"/>
                  <a:pt x="132867" y="108308"/>
                  <a:pt x="135809" y="110203"/>
                </a:cubicBezTo>
                <a:lnTo>
                  <a:pt x="466717" y="325367"/>
                </a:lnTo>
                <a:lnTo>
                  <a:pt x="463111" y="306324"/>
                </a:lnTo>
                <a:cubicBezTo>
                  <a:pt x="461877" y="299502"/>
                  <a:pt x="466337" y="292870"/>
                  <a:pt x="473265" y="291638"/>
                </a:cubicBezTo>
                <a:cubicBezTo>
                  <a:pt x="480098" y="290312"/>
                  <a:pt x="486740" y="294860"/>
                  <a:pt x="487974" y="301681"/>
                </a:cubicBezTo>
                <a:lnTo>
                  <a:pt x="496894" y="349148"/>
                </a:lnTo>
                <a:cubicBezTo>
                  <a:pt x="497084" y="349811"/>
                  <a:pt x="497179" y="350474"/>
                  <a:pt x="497274" y="351232"/>
                </a:cubicBezTo>
                <a:cubicBezTo>
                  <a:pt x="497274" y="351232"/>
                  <a:pt x="497274" y="351232"/>
                  <a:pt x="497274" y="351327"/>
                </a:cubicBezTo>
                <a:cubicBezTo>
                  <a:pt x="497274" y="351611"/>
                  <a:pt x="497274" y="351896"/>
                  <a:pt x="497274" y="352180"/>
                </a:cubicBezTo>
                <a:cubicBezTo>
                  <a:pt x="497274" y="352464"/>
                  <a:pt x="497274" y="352748"/>
                  <a:pt x="497274" y="353033"/>
                </a:cubicBezTo>
                <a:cubicBezTo>
                  <a:pt x="497274" y="353127"/>
                  <a:pt x="497274" y="353127"/>
                  <a:pt x="497274" y="353127"/>
                </a:cubicBezTo>
                <a:cubicBezTo>
                  <a:pt x="496800" y="358717"/>
                  <a:pt x="492719" y="363549"/>
                  <a:pt x="487025" y="364686"/>
                </a:cubicBezTo>
                <a:lnTo>
                  <a:pt x="437299" y="374161"/>
                </a:lnTo>
                <a:cubicBezTo>
                  <a:pt x="436445" y="374350"/>
                  <a:pt x="435685" y="374350"/>
                  <a:pt x="434926" y="374350"/>
                </a:cubicBezTo>
                <a:cubicBezTo>
                  <a:pt x="428948" y="374350"/>
                  <a:pt x="423633" y="370181"/>
                  <a:pt x="422495" y="364118"/>
                </a:cubicBezTo>
                <a:cubicBezTo>
                  <a:pt x="421166" y="357296"/>
                  <a:pt x="425626" y="350664"/>
                  <a:pt x="432554" y="349338"/>
                </a:cubicBezTo>
                <a:lnTo>
                  <a:pt x="451628" y="345737"/>
                </a:lnTo>
                <a:lnTo>
                  <a:pt x="121954" y="131426"/>
                </a:lnTo>
                <a:cubicBezTo>
                  <a:pt x="116070" y="127636"/>
                  <a:pt x="114457" y="119772"/>
                  <a:pt x="118253" y="113898"/>
                </a:cubicBezTo>
                <a:cubicBezTo>
                  <a:pt x="120181" y="111008"/>
                  <a:pt x="123069" y="109137"/>
                  <a:pt x="126248" y="108462"/>
                </a:cubicBezTo>
                <a:close/>
                <a:moveTo>
                  <a:pt x="12622" y="0"/>
                </a:moveTo>
                <a:cubicBezTo>
                  <a:pt x="19644" y="0"/>
                  <a:pt x="25338" y="5590"/>
                  <a:pt x="25338" y="12602"/>
                </a:cubicBezTo>
                <a:lnTo>
                  <a:pt x="25338" y="557525"/>
                </a:lnTo>
                <a:lnTo>
                  <a:pt x="56750" y="557525"/>
                </a:lnTo>
                <a:lnTo>
                  <a:pt x="56750" y="234702"/>
                </a:lnTo>
                <a:cubicBezTo>
                  <a:pt x="56750" y="227691"/>
                  <a:pt x="62444" y="222006"/>
                  <a:pt x="69466" y="222006"/>
                </a:cubicBezTo>
                <a:lnTo>
                  <a:pt x="130961" y="222006"/>
                </a:lnTo>
                <a:cubicBezTo>
                  <a:pt x="137984" y="222006"/>
                  <a:pt x="143583" y="227691"/>
                  <a:pt x="143583" y="234702"/>
                </a:cubicBezTo>
                <a:lnTo>
                  <a:pt x="143583" y="557525"/>
                </a:lnTo>
                <a:lnTo>
                  <a:pt x="175089" y="557525"/>
                </a:lnTo>
                <a:lnTo>
                  <a:pt x="175089" y="333908"/>
                </a:lnTo>
                <a:cubicBezTo>
                  <a:pt x="175089" y="326897"/>
                  <a:pt x="180783" y="321212"/>
                  <a:pt x="187711" y="321212"/>
                </a:cubicBezTo>
                <a:lnTo>
                  <a:pt x="249301" y="321212"/>
                </a:lnTo>
                <a:cubicBezTo>
                  <a:pt x="256228" y="321212"/>
                  <a:pt x="261922" y="326897"/>
                  <a:pt x="261922" y="333908"/>
                </a:cubicBezTo>
                <a:lnTo>
                  <a:pt x="261922" y="557525"/>
                </a:lnTo>
                <a:lnTo>
                  <a:pt x="293429" y="557525"/>
                </a:lnTo>
                <a:lnTo>
                  <a:pt x="293429" y="395308"/>
                </a:lnTo>
                <a:cubicBezTo>
                  <a:pt x="293429" y="388297"/>
                  <a:pt x="299028" y="382706"/>
                  <a:pt x="306051" y="382706"/>
                </a:cubicBezTo>
                <a:lnTo>
                  <a:pt x="367545" y="382706"/>
                </a:lnTo>
                <a:cubicBezTo>
                  <a:pt x="374568" y="382706"/>
                  <a:pt x="380262" y="388297"/>
                  <a:pt x="380262" y="395308"/>
                </a:cubicBezTo>
                <a:lnTo>
                  <a:pt x="380262" y="557525"/>
                </a:lnTo>
                <a:lnTo>
                  <a:pt x="402184" y="557525"/>
                </a:lnTo>
                <a:lnTo>
                  <a:pt x="402184" y="451970"/>
                </a:lnTo>
                <a:cubicBezTo>
                  <a:pt x="402184" y="445053"/>
                  <a:pt x="407878" y="439368"/>
                  <a:pt x="414900" y="439368"/>
                </a:cubicBezTo>
                <a:lnTo>
                  <a:pt x="476395" y="439368"/>
                </a:lnTo>
                <a:cubicBezTo>
                  <a:pt x="483417" y="439368"/>
                  <a:pt x="489016" y="445053"/>
                  <a:pt x="489016" y="451970"/>
                </a:cubicBezTo>
                <a:lnTo>
                  <a:pt x="489016" y="557525"/>
                </a:lnTo>
                <a:lnTo>
                  <a:pt x="594734" y="557525"/>
                </a:lnTo>
                <a:cubicBezTo>
                  <a:pt x="601662" y="557525"/>
                  <a:pt x="607356" y="563115"/>
                  <a:pt x="607356" y="570127"/>
                </a:cubicBezTo>
                <a:cubicBezTo>
                  <a:pt x="607356" y="577139"/>
                  <a:pt x="601662" y="582729"/>
                  <a:pt x="594734" y="582729"/>
                </a:cubicBezTo>
                <a:lnTo>
                  <a:pt x="476395" y="582729"/>
                </a:lnTo>
                <a:lnTo>
                  <a:pt x="414900" y="582729"/>
                </a:lnTo>
                <a:lnTo>
                  <a:pt x="367545" y="582729"/>
                </a:lnTo>
                <a:lnTo>
                  <a:pt x="306051" y="582729"/>
                </a:lnTo>
                <a:lnTo>
                  <a:pt x="249301" y="582729"/>
                </a:lnTo>
                <a:lnTo>
                  <a:pt x="187711" y="582729"/>
                </a:lnTo>
                <a:lnTo>
                  <a:pt x="130961" y="582729"/>
                </a:lnTo>
                <a:lnTo>
                  <a:pt x="69466" y="582729"/>
                </a:lnTo>
                <a:lnTo>
                  <a:pt x="12622" y="582729"/>
                </a:lnTo>
                <a:cubicBezTo>
                  <a:pt x="5694" y="582729"/>
                  <a:pt x="0" y="577139"/>
                  <a:pt x="0" y="570127"/>
                </a:cubicBezTo>
                <a:lnTo>
                  <a:pt x="0" y="12602"/>
                </a:lnTo>
                <a:cubicBezTo>
                  <a:pt x="0" y="5590"/>
                  <a:pt x="5694" y="0"/>
                  <a:pt x="126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sz="1350">
              <a:cs typeface="+mn-ea"/>
              <a:sym typeface="+mn-lt"/>
            </a:endParaRPr>
          </a:p>
        </p:txBody>
      </p:sp>
      <p:sp>
        <p:nvSpPr>
          <p:cNvPr id="86" name="Rectangle 15"/>
          <p:cNvSpPr/>
          <p:nvPr/>
        </p:nvSpPr>
        <p:spPr>
          <a:xfrm>
            <a:off x="6429749" y="3871041"/>
            <a:ext cx="200958" cy="185345"/>
          </a:xfrm>
          <a:custGeom>
            <a:avLst/>
            <a:gdLst>
              <a:gd name="connsiteX0" fmla="*/ 176147 w 578111"/>
              <a:gd name="connsiteY0" fmla="*/ 221031 h 533197"/>
              <a:gd name="connsiteX1" fmla="*/ 212154 w 578111"/>
              <a:gd name="connsiteY1" fmla="*/ 256947 h 533197"/>
              <a:gd name="connsiteX2" fmla="*/ 212154 w 578111"/>
              <a:gd name="connsiteY2" fmla="*/ 348118 h 533197"/>
              <a:gd name="connsiteX3" fmla="*/ 176147 w 578111"/>
              <a:gd name="connsiteY3" fmla="*/ 384955 h 533197"/>
              <a:gd name="connsiteX4" fmla="*/ 139217 w 578111"/>
              <a:gd name="connsiteY4" fmla="*/ 348118 h 533197"/>
              <a:gd name="connsiteX5" fmla="*/ 139217 w 578111"/>
              <a:gd name="connsiteY5" fmla="*/ 256947 h 533197"/>
              <a:gd name="connsiteX6" fmla="*/ 176147 w 578111"/>
              <a:gd name="connsiteY6" fmla="*/ 221031 h 533197"/>
              <a:gd name="connsiteX7" fmla="*/ 267503 w 578111"/>
              <a:gd name="connsiteY7" fmla="*/ 184193 h 533197"/>
              <a:gd name="connsiteX8" fmla="*/ 303437 w 578111"/>
              <a:gd name="connsiteY8" fmla="*/ 221030 h 533197"/>
              <a:gd name="connsiteX9" fmla="*/ 303437 w 578111"/>
              <a:gd name="connsiteY9" fmla="*/ 348119 h 533197"/>
              <a:gd name="connsiteX10" fmla="*/ 267503 w 578111"/>
              <a:gd name="connsiteY10" fmla="*/ 384956 h 533197"/>
              <a:gd name="connsiteX11" fmla="*/ 230648 w 578111"/>
              <a:gd name="connsiteY11" fmla="*/ 348119 h 533197"/>
              <a:gd name="connsiteX12" fmla="*/ 230648 w 578111"/>
              <a:gd name="connsiteY12" fmla="*/ 221030 h 533197"/>
              <a:gd name="connsiteX13" fmla="*/ 267503 w 578111"/>
              <a:gd name="connsiteY13" fmla="*/ 184193 h 533197"/>
              <a:gd name="connsiteX14" fmla="*/ 357937 w 578111"/>
              <a:gd name="connsiteY14" fmla="*/ 148390 h 533197"/>
              <a:gd name="connsiteX15" fmla="*/ 394867 w 578111"/>
              <a:gd name="connsiteY15" fmla="*/ 184289 h 533197"/>
              <a:gd name="connsiteX16" fmla="*/ 394867 w 578111"/>
              <a:gd name="connsiteY16" fmla="*/ 348136 h 533197"/>
              <a:gd name="connsiteX17" fmla="*/ 357937 w 578111"/>
              <a:gd name="connsiteY17" fmla="*/ 384955 h 533197"/>
              <a:gd name="connsiteX18" fmla="*/ 321930 w 578111"/>
              <a:gd name="connsiteY18" fmla="*/ 348136 h 533197"/>
              <a:gd name="connsiteX19" fmla="*/ 321930 w 578111"/>
              <a:gd name="connsiteY19" fmla="*/ 184289 h 533197"/>
              <a:gd name="connsiteX20" fmla="*/ 357937 w 578111"/>
              <a:gd name="connsiteY20" fmla="*/ 148390 h 533197"/>
              <a:gd name="connsiteX21" fmla="*/ 267469 w 578111"/>
              <a:gd name="connsiteY21" fmla="*/ 0 h 533197"/>
              <a:gd name="connsiteX22" fmla="*/ 529404 w 578111"/>
              <a:gd name="connsiteY22" fmla="*/ 218252 h 533197"/>
              <a:gd name="connsiteX23" fmla="*/ 566296 w 578111"/>
              <a:gd name="connsiteY23" fmla="*/ 218252 h 533197"/>
              <a:gd name="connsiteX24" fmla="*/ 576441 w 578111"/>
              <a:gd name="connsiteY24" fmla="*/ 224698 h 533197"/>
              <a:gd name="connsiteX25" fmla="*/ 575519 w 578111"/>
              <a:gd name="connsiteY25" fmla="*/ 237590 h 533197"/>
              <a:gd name="connsiteX26" fmla="*/ 514647 w 578111"/>
              <a:gd name="connsiteY26" fmla="*/ 310341 h 533197"/>
              <a:gd name="connsiteX27" fmla="*/ 505424 w 578111"/>
              <a:gd name="connsiteY27" fmla="*/ 314945 h 533197"/>
              <a:gd name="connsiteX28" fmla="*/ 496201 w 578111"/>
              <a:gd name="connsiteY28" fmla="*/ 310341 h 533197"/>
              <a:gd name="connsiteX29" fmla="*/ 435328 w 578111"/>
              <a:gd name="connsiteY29" fmla="*/ 237590 h 533197"/>
              <a:gd name="connsiteX30" fmla="*/ 433484 w 578111"/>
              <a:gd name="connsiteY30" fmla="*/ 224698 h 533197"/>
              <a:gd name="connsiteX31" fmla="*/ 444551 w 578111"/>
              <a:gd name="connsiteY31" fmla="*/ 218252 h 533197"/>
              <a:gd name="connsiteX32" fmla="*/ 480521 w 578111"/>
              <a:gd name="connsiteY32" fmla="*/ 218252 h 533197"/>
              <a:gd name="connsiteX33" fmla="*/ 267469 w 578111"/>
              <a:gd name="connsiteY33" fmla="*/ 47886 h 533197"/>
              <a:gd name="connsiteX34" fmla="*/ 48882 w 578111"/>
              <a:gd name="connsiteY34" fmla="*/ 266138 h 533197"/>
              <a:gd name="connsiteX35" fmla="*/ 267469 w 578111"/>
              <a:gd name="connsiteY35" fmla="*/ 484390 h 533197"/>
              <a:gd name="connsiteX36" fmla="*/ 456541 w 578111"/>
              <a:gd name="connsiteY36" fmla="*/ 375724 h 533197"/>
              <a:gd name="connsiteX37" fmla="*/ 489744 w 578111"/>
              <a:gd name="connsiteY37" fmla="*/ 366515 h 533197"/>
              <a:gd name="connsiteX38" fmla="*/ 498967 w 578111"/>
              <a:gd name="connsiteY38" fmla="*/ 399668 h 533197"/>
              <a:gd name="connsiteX39" fmla="*/ 267469 w 578111"/>
              <a:gd name="connsiteY39" fmla="*/ 533197 h 533197"/>
              <a:gd name="connsiteX40" fmla="*/ 0 w 578111"/>
              <a:gd name="connsiteY40" fmla="*/ 266138 h 533197"/>
              <a:gd name="connsiteX41" fmla="*/ 267469 w 578111"/>
              <a:gd name="connsiteY41" fmla="*/ 0 h 53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578111" h="533197">
                <a:moveTo>
                  <a:pt x="176147" y="221031"/>
                </a:moveTo>
                <a:cubicBezTo>
                  <a:pt x="196459" y="221031"/>
                  <a:pt x="212154" y="237608"/>
                  <a:pt x="212154" y="256947"/>
                </a:cubicBezTo>
                <a:lnTo>
                  <a:pt x="212154" y="348118"/>
                </a:lnTo>
                <a:cubicBezTo>
                  <a:pt x="212154" y="368378"/>
                  <a:pt x="196459" y="384955"/>
                  <a:pt x="176147" y="384955"/>
                </a:cubicBezTo>
                <a:cubicBezTo>
                  <a:pt x="155836" y="384955"/>
                  <a:pt x="139217" y="368378"/>
                  <a:pt x="139217" y="348118"/>
                </a:cubicBezTo>
                <a:lnTo>
                  <a:pt x="139217" y="256947"/>
                </a:lnTo>
                <a:cubicBezTo>
                  <a:pt x="139217" y="237608"/>
                  <a:pt x="155836" y="221031"/>
                  <a:pt x="176147" y="221031"/>
                </a:cubicBezTo>
                <a:close/>
                <a:moveTo>
                  <a:pt x="267503" y="184193"/>
                </a:moveTo>
                <a:cubicBezTo>
                  <a:pt x="286852" y="184193"/>
                  <a:pt x="303437" y="200770"/>
                  <a:pt x="303437" y="221030"/>
                </a:cubicBezTo>
                <a:lnTo>
                  <a:pt x="303437" y="348119"/>
                </a:lnTo>
                <a:cubicBezTo>
                  <a:pt x="303437" y="368379"/>
                  <a:pt x="287774" y="384956"/>
                  <a:pt x="267503" y="384956"/>
                </a:cubicBezTo>
                <a:cubicBezTo>
                  <a:pt x="247233" y="384956"/>
                  <a:pt x="230648" y="368379"/>
                  <a:pt x="230648" y="348119"/>
                </a:cubicBezTo>
                <a:lnTo>
                  <a:pt x="230648" y="221030"/>
                </a:lnTo>
                <a:cubicBezTo>
                  <a:pt x="230648" y="200770"/>
                  <a:pt x="247233" y="184193"/>
                  <a:pt x="267503" y="184193"/>
                </a:cubicBezTo>
                <a:close/>
                <a:moveTo>
                  <a:pt x="357937" y="148390"/>
                </a:moveTo>
                <a:cubicBezTo>
                  <a:pt x="378249" y="148390"/>
                  <a:pt x="394867" y="164959"/>
                  <a:pt x="394867" y="184289"/>
                </a:cubicBezTo>
                <a:lnTo>
                  <a:pt x="394867" y="348136"/>
                </a:lnTo>
                <a:cubicBezTo>
                  <a:pt x="394867" y="368386"/>
                  <a:pt x="378249" y="384955"/>
                  <a:pt x="357937" y="384955"/>
                </a:cubicBezTo>
                <a:cubicBezTo>
                  <a:pt x="338549" y="384955"/>
                  <a:pt x="321930" y="368386"/>
                  <a:pt x="321930" y="348136"/>
                </a:cubicBezTo>
                <a:lnTo>
                  <a:pt x="321930" y="184289"/>
                </a:lnTo>
                <a:cubicBezTo>
                  <a:pt x="321930" y="164959"/>
                  <a:pt x="338549" y="148390"/>
                  <a:pt x="357937" y="148390"/>
                </a:cubicBezTo>
                <a:close/>
                <a:moveTo>
                  <a:pt x="267469" y="0"/>
                </a:moveTo>
                <a:cubicBezTo>
                  <a:pt x="397514" y="0"/>
                  <a:pt x="507268" y="93931"/>
                  <a:pt x="529404" y="218252"/>
                </a:cubicBezTo>
                <a:lnTo>
                  <a:pt x="566296" y="218252"/>
                </a:lnTo>
                <a:cubicBezTo>
                  <a:pt x="570907" y="218252"/>
                  <a:pt x="574597" y="221014"/>
                  <a:pt x="576441" y="224698"/>
                </a:cubicBezTo>
                <a:cubicBezTo>
                  <a:pt x="579208" y="229302"/>
                  <a:pt x="578286" y="233907"/>
                  <a:pt x="575519" y="237590"/>
                </a:cubicBezTo>
                <a:lnTo>
                  <a:pt x="514647" y="310341"/>
                </a:lnTo>
                <a:cubicBezTo>
                  <a:pt x="511880" y="313104"/>
                  <a:pt x="509113" y="314945"/>
                  <a:pt x="505424" y="314945"/>
                </a:cubicBezTo>
                <a:cubicBezTo>
                  <a:pt x="501734" y="314945"/>
                  <a:pt x="498045" y="313104"/>
                  <a:pt x="496201" y="310341"/>
                </a:cubicBezTo>
                <a:lnTo>
                  <a:pt x="435328" y="237590"/>
                </a:lnTo>
                <a:cubicBezTo>
                  <a:pt x="431639" y="233907"/>
                  <a:pt x="431639" y="229302"/>
                  <a:pt x="433484" y="224698"/>
                </a:cubicBezTo>
                <a:cubicBezTo>
                  <a:pt x="435328" y="221014"/>
                  <a:pt x="439940" y="218252"/>
                  <a:pt x="444551" y="218252"/>
                </a:cubicBezTo>
                <a:lnTo>
                  <a:pt x="480521" y="218252"/>
                </a:lnTo>
                <a:cubicBezTo>
                  <a:pt x="458386" y="120637"/>
                  <a:pt x="370767" y="47886"/>
                  <a:pt x="267469" y="47886"/>
                </a:cubicBezTo>
                <a:cubicBezTo>
                  <a:pt x="146647" y="47886"/>
                  <a:pt x="48882" y="146422"/>
                  <a:pt x="48882" y="266138"/>
                </a:cubicBezTo>
                <a:cubicBezTo>
                  <a:pt x="48882" y="386775"/>
                  <a:pt x="146647" y="484390"/>
                  <a:pt x="267469" y="484390"/>
                </a:cubicBezTo>
                <a:cubicBezTo>
                  <a:pt x="344942" y="484390"/>
                  <a:pt x="417805" y="442949"/>
                  <a:pt x="456541" y="375724"/>
                </a:cubicBezTo>
                <a:cubicBezTo>
                  <a:pt x="462998" y="363753"/>
                  <a:pt x="477754" y="360069"/>
                  <a:pt x="489744" y="366515"/>
                </a:cubicBezTo>
                <a:cubicBezTo>
                  <a:pt x="501734" y="373883"/>
                  <a:pt x="505424" y="388617"/>
                  <a:pt x="498967" y="399668"/>
                </a:cubicBezTo>
                <a:cubicBezTo>
                  <a:pt x="451008" y="482548"/>
                  <a:pt x="362466" y="533197"/>
                  <a:pt x="267469" y="533197"/>
                </a:cubicBezTo>
                <a:cubicBezTo>
                  <a:pt x="119900" y="533197"/>
                  <a:pt x="0" y="413481"/>
                  <a:pt x="0" y="266138"/>
                </a:cubicBezTo>
                <a:cubicBezTo>
                  <a:pt x="0" y="119716"/>
                  <a:pt x="119900" y="0"/>
                  <a:pt x="26746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sz="1350">
              <a:cs typeface="+mn-ea"/>
              <a:sym typeface="+mn-lt"/>
            </a:endParaRPr>
          </a:p>
        </p:txBody>
      </p:sp>
      <p:sp>
        <p:nvSpPr>
          <p:cNvPr id="5" name="矩形 4"/>
          <p:cNvSpPr/>
          <p:nvPr/>
        </p:nvSpPr>
        <p:spPr>
          <a:xfrm>
            <a:off x="1031006" y="1396244"/>
            <a:ext cx="7081988" cy="3350260"/>
          </a:xfrm>
          <a:prstGeom prst="rect">
            <a:avLst/>
          </a:prstGeom>
        </p:spPr>
        <p:txBody>
          <a:bodyPr wrap="square">
            <a:noAutofit/>
            <a:scene3d>
              <a:camera prst="orthographicFront"/>
              <a:lightRig rig="threePt" dir="t"/>
            </a:scene3d>
            <a:sp3d contourW="12700"/>
          </a:bodyPr>
          <a:lstStyle/>
          <a:p>
            <a:pPr algn="just" fontAlgn="auto">
              <a:lnSpc>
                <a:spcPct val="300000"/>
              </a:lnSpc>
              <a:buClrTx/>
              <a:buSzTx/>
              <a:buFontTx/>
            </a:pPr>
            <a:r>
              <a:rPr lang="en-US" altLang="zh-CN" sz="1200" dirty="0">
                <a:solidFill>
                  <a:schemeClr val="tx1">
                    <a:lumMod val="50000"/>
                    <a:lumOff val="50000"/>
                  </a:schemeClr>
                </a:solidFill>
                <a:latin typeface="Times New Roman" panose="02020603050405020304" charset="0"/>
                <a:cs typeface="Times New Roman" panose="02020603050405020304" charset="0"/>
                <a:sym typeface="+mn-lt"/>
              </a:rPr>
              <a:t>[1] Connelly, K. (2012) The Guardian, Available at: http://www.theguardian.com/business/2012/nov/16/ikea-regrets-forced-labour-germany</a:t>
            </a:r>
          </a:p>
          <a:p>
            <a:pPr algn="just">
              <a:lnSpc>
                <a:spcPct val="300000"/>
              </a:lnSpc>
            </a:pPr>
            <a:r>
              <a:rPr lang="en-US" altLang="zh-CN" sz="1200" dirty="0">
                <a:solidFill>
                  <a:schemeClr val="tx1">
                    <a:lumMod val="50000"/>
                    <a:lumOff val="50000"/>
                  </a:schemeClr>
                </a:solidFill>
                <a:latin typeface="Times New Roman" panose="02020603050405020304" charset="0"/>
                <a:cs typeface="Times New Roman" panose="02020603050405020304" charset="0"/>
                <a:sym typeface="+mn-lt"/>
              </a:rPr>
              <a:t>[2] </a:t>
            </a:r>
            <a:r>
              <a:rPr lang="en-US" altLang="zh-CN" sz="1200" dirty="0">
                <a:solidFill>
                  <a:schemeClr val="tx1">
                    <a:lumMod val="50000"/>
                    <a:lumOff val="50000"/>
                  </a:schemeClr>
                </a:solidFill>
                <a:latin typeface="Times New Roman" panose="02020603050405020304" charset="0"/>
                <a:cs typeface="Times New Roman" panose="02020603050405020304" charset="0"/>
              </a:rPr>
              <a:t>Molin, A. N. N. A. (2012). Ikea regrets cutting women from Saudi ad. Wall Street Journal.</a:t>
            </a:r>
            <a:endParaRPr lang="zh-CN" altLang="zh-CN" sz="1200" dirty="0">
              <a:solidFill>
                <a:schemeClr val="tx1">
                  <a:lumMod val="50000"/>
                  <a:lumOff val="50000"/>
                </a:schemeClr>
              </a:solidFill>
              <a:latin typeface="Times New Roman" panose="02020603050405020304" charset="0"/>
              <a:cs typeface="Times New Roman" panose="02020603050405020304" charset="0"/>
            </a:endParaRPr>
          </a:p>
          <a:p>
            <a:pPr algn="just" fontAlgn="auto">
              <a:lnSpc>
                <a:spcPct val="300000"/>
              </a:lnSpc>
              <a:buClrTx/>
              <a:buSzTx/>
              <a:buFontTx/>
            </a:pPr>
            <a:r>
              <a:rPr lang="en-US" altLang="zh-CN" sz="1200" dirty="0">
                <a:solidFill>
                  <a:schemeClr val="tx1">
                    <a:lumMod val="50000"/>
                    <a:lumOff val="50000"/>
                  </a:schemeClr>
                </a:solidFill>
                <a:latin typeface="Times New Roman" panose="02020603050405020304" charset="0"/>
                <a:cs typeface="Times New Roman" panose="02020603050405020304" charset="0"/>
                <a:sym typeface="+mn-lt"/>
              </a:rPr>
              <a:t>[3] Inter Ikea Group 2018, Inter IKEA Group financial summary FY18, Web.</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rotWithShape="1">
          <a:blip r:embed="rId3">
            <a:extLst>
              <a:ext uri="{28A0092B-C50C-407E-A947-70E740481C1C}">
                <a14:useLocalDpi xmlns:a14="http://schemas.microsoft.com/office/drawing/2010/main" val="0"/>
              </a:ext>
            </a:extLst>
          </a:blip>
          <a:srcRect l="19668" t="11409" r="19851" b="54364"/>
          <a:stretch>
            <a:fillRect/>
          </a:stretch>
        </p:blipFill>
        <p:spPr>
          <a:xfrm>
            <a:off x="0" y="0"/>
            <a:ext cx="9144000" cy="5174672"/>
          </a:xfrm>
          <a:prstGeom prst="rect">
            <a:avLst/>
          </a:prstGeom>
        </p:spPr>
      </p:pic>
      <p:sp>
        <p:nvSpPr>
          <p:cNvPr id="14" name="矩形 13"/>
          <p:cNvSpPr/>
          <p:nvPr/>
        </p:nvSpPr>
        <p:spPr>
          <a:xfrm>
            <a:off x="594521" y="1281146"/>
            <a:ext cx="4108890" cy="1540871"/>
          </a:xfrm>
          <a:prstGeom prst="rect">
            <a:avLst/>
          </a:prstGeom>
        </p:spPr>
        <p:txBody>
          <a:bodyPr wrap="square">
            <a:spAutoFit/>
          </a:bodyPr>
          <a:lstStyle/>
          <a:p>
            <a:pPr>
              <a:lnSpc>
                <a:spcPct val="130000"/>
              </a:lnSpc>
            </a:pPr>
            <a:r>
              <a:rPr lang="en-US" altLang="zh-CN" sz="3600" b="1" dirty="0">
                <a:solidFill>
                  <a:srgbClr val="172A3C"/>
                </a:solidFill>
                <a:cs typeface="+mn-ea"/>
                <a:sym typeface="+mn-lt"/>
              </a:rPr>
              <a:t>IKEA </a:t>
            </a:r>
          </a:p>
          <a:p>
            <a:pPr>
              <a:lnSpc>
                <a:spcPct val="150000"/>
              </a:lnSpc>
            </a:pPr>
            <a:r>
              <a:rPr lang="en-US" altLang="zh-CN" sz="3600" b="1" dirty="0">
                <a:solidFill>
                  <a:srgbClr val="172A3C"/>
                </a:solidFill>
                <a:cs typeface="+mn-ea"/>
                <a:sym typeface="+mn-lt"/>
              </a:rPr>
              <a:t>SWOT Analysis</a:t>
            </a:r>
          </a:p>
        </p:txBody>
      </p:sp>
      <p:sp>
        <p:nvSpPr>
          <p:cNvPr id="2" name="矩形: 圆角 21">
            <a:extLst>
              <a:ext uri="{FF2B5EF4-FFF2-40B4-BE49-F238E27FC236}">
                <a16:creationId xmlns:a16="http://schemas.microsoft.com/office/drawing/2014/main" id="{A11F2632-8FC9-1972-B942-2BC8F8520E67}"/>
              </a:ext>
            </a:extLst>
          </p:cNvPr>
          <p:cNvSpPr/>
          <p:nvPr/>
        </p:nvSpPr>
        <p:spPr>
          <a:xfrm>
            <a:off x="594521" y="3627718"/>
            <a:ext cx="2245995" cy="741252"/>
          </a:xfrm>
          <a:prstGeom prst="roundRect">
            <a:avLst>
              <a:gd name="adj" fmla="val 50000"/>
            </a:avLst>
          </a:prstGeom>
          <a:solidFill>
            <a:srgbClr val="172A3C"/>
          </a:solidFill>
          <a:ln w="28575" cap="flat" cmpd="sng" algn="ctr">
            <a:noFill/>
            <a:prstDash val="solid"/>
            <a:miter lim="800000"/>
          </a:ln>
          <a:effectLst/>
        </p:spPr>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386080">
              <a:defRPr/>
            </a:pPr>
            <a:r>
              <a:rPr lang="en-US" altLang="zh-CN" sz="1600" dirty="0">
                <a:solidFill>
                  <a:schemeClr val="bg1"/>
                </a:solidFill>
                <a:latin typeface="Times New Roman" panose="02020603050405020304" charset="0"/>
                <a:cs typeface="Times New Roman" panose="02020603050405020304" charset="0"/>
                <a:sym typeface="+mn-lt"/>
              </a:rPr>
              <a:t>Tian Gan </a:t>
            </a:r>
          </a:p>
          <a:p>
            <a:pPr algn="ctr" defTabSz="386080">
              <a:defRPr/>
            </a:pPr>
            <a:r>
              <a:rPr lang="en-US" altLang="zh-CN" sz="1600" dirty="0">
                <a:solidFill>
                  <a:schemeClr val="bg1"/>
                </a:solidFill>
                <a:latin typeface="Times New Roman" panose="02020603050405020304" charset="0"/>
                <a:cs typeface="Times New Roman" panose="02020603050405020304" charset="0"/>
                <a:sym typeface="+mn-lt"/>
              </a:rPr>
              <a:t>2206225</a:t>
            </a:r>
          </a:p>
        </p:txBody>
      </p:sp>
    </p:spTree>
    <p:extLst>
      <p:ext uri="{BB962C8B-B14F-4D97-AF65-F5344CB8AC3E}">
        <p14:creationId xmlns:p14="http://schemas.microsoft.com/office/powerpoint/2010/main" val="22958018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273880"/>
            <a:ext cx="2012229"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SWOT Analysis </a:t>
            </a:r>
          </a:p>
        </p:txBody>
      </p:sp>
      <p:sp>
        <p:nvSpPr>
          <p:cNvPr id="8" name="矩形 7"/>
          <p:cNvSpPr/>
          <p:nvPr/>
        </p:nvSpPr>
        <p:spPr>
          <a:xfrm>
            <a:off x="-397510" y="1660525"/>
            <a:ext cx="3285490" cy="891540"/>
          </a:xfrm>
          <a:prstGeom prst="rect">
            <a:avLst/>
          </a:prstGeom>
        </p:spPr>
        <p:txBody>
          <a:bodyPr wrap="square">
            <a:spAutoFit/>
          </a:bodyPr>
          <a:lstStyle/>
          <a:p>
            <a:pPr marL="171450" indent="-171450" algn="r">
              <a:lnSpc>
                <a:spcPct val="130000"/>
              </a:lnSpc>
              <a:buFont typeface="Arial" panose="020B0604020202020204" pitchFamily="34" charset="0"/>
              <a:buChar char="•"/>
            </a:pPr>
            <a:r>
              <a:rPr lang="en-US" sz="1000" b="1" dirty="0">
                <a:solidFill>
                  <a:schemeClr val="tx1"/>
                </a:solidFill>
                <a:cs typeface="+mn-ea"/>
                <a:sym typeface="+mn-lt"/>
              </a:rPr>
              <a:t>S</a:t>
            </a:r>
            <a:r>
              <a:rPr sz="1000" b="1" dirty="0">
                <a:solidFill>
                  <a:schemeClr val="tx1"/>
                </a:solidFill>
                <a:cs typeface="+mn-ea"/>
                <a:sym typeface="+mn-lt"/>
              </a:rPr>
              <a:t>trong </a:t>
            </a:r>
            <a:r>
              <a:rPr lang="en-US" sz="1000" b="1" dirty="0">
                <a:solidFill>
                  <a:schemeClr val="tx1"/>
                </a:solidFill>
                <a:cs typeface="+mn-ea"/>
                <a:sym typeface="+mn-lt"/>
              </a:rPr>
              <a:t>B</a:t>
            </a:r>
            <a:r>
              <a:rPr sz="1000" b="1" dirty="0">
                <a:solidFill>
                  <a:schemeClr val="tx1"/>
                </a:solidFill>
                <a:cs typeface="+mn-ea"/>
                <a:sym typeface="+mn-lt"/>
              </a:rPr>
              <a:t>rand </a:t>
            </a:r>
            <a:r>
              <a:rPr lang="en-US" sz="1000" b="1" dirty="0">
                <a:solidFill>
                  <a:schemeClr val="tx1"/>
                </a:solidFill>
                <a:cs typeface="+mn-ea"/>
                <a:sym typeface="+mn-lt"/>
              </a:rPr>
              <a:t>I</a:t>
            </a:r>
            <a:r>
              <a:rPr sz="1000" b="1" dirty="0">
                <a:solidFill>
                  <a:schemeClr val="tx1"/>
                </a:solidFill>
                <a:cs typeface="+mn-ea"/>
                <a:sym typeface="+mn-lt"/>
              </a:rPr>
              <a:t>mage</a:t>
            </a:r>
          </a:p>
          <a:p>
            <a:pPr marL="171450" indent="-171450" algn="r">
              <a:lnSpc>
                <a:spcPct val="130000"/>
              </a:lnSpc>
              <a:buFont typeface="Arial" panose="020B0604020202020204" pitchFamily="34" charset="0"/>
              <a:buChar char="•"/>
            </a:pPr>
            <a:r>
              <a:rPr sz="1000" b="1" dirty="0">
                <a:solidFill>
                  <a:schemeClr val="tx1"/>
                </a:solidFill>
                <a:cs typeface="+mn-ea"/>
                <a:sym typeface="+mn-lt"/>
              </a:rPr>
              <a:t> Low </a:t>
            </a:r>
            <a:r>
              <a:rPr lang="en-US" sz="1000" b="1" dirty="0">
                <a:solidFill>
                  <a:schemeClr val="tx1"/>
                </a:solidFill>
                <a:cs typeface="+mn-ea"/>
                <a:sym typeface="+mn-lt"/>
              </a:rPr>
              <a:t>P</a:t>
            </a:r>
            <a:r>
              <a:rPr sz="1000" b="1" dirty="0">
                <a:solidFill>
                  <a:schemeClr val="tx1"/>
                </a:solidFill>
                <a:cs typeface="+mn-ea"/>
                <a:sym typeface="+mn-lt"/>
              </a:rPr>
              <a:t>rice</a:t>
            </a:r>
          </a:p>
          <a:p>
            <a:pPr marL="171450" indent="-171450" algn="r">
              <a:lnSpc>
                <a:spcPct val="130000"/>
              </a:lnSpc>
              <a:buFont typeface="Arial" panose="020B0604020202020204" pitchFamily="34" charset="0"/>
              <a:buChar char="•"/>
            </a:pPr>
            <a:r>
              <a:rPr sz="1000" b="1" dirty="0">
                <a:solidFill>
                  <a:schemeClr val="tx1"/>
                </a:solidFill>
                <a:cs typeface="+mn-ea"/>
                <a:sym typeface="+mn-lt"/>
              </a:rPr>
              <a:t>Strong </a:t>
            </a:r>
            <a:r>
              <a:rPr lang="en-US" sz="1000" b="1" dirty="0">
                <a:solidFill>
                  <a:schemeClr val="tx1"/>
                </a:solidFill>
                <a:cs typeface="+mn-ea"/>
                <a:sym typeface="+mn-lt"/>
              </a:rPr>
              <a:t>C</a:t>
            </a:r>
            <a:r>
              <a:rPr sz="1000" b="1" dirty="0">
                <a:solidFill>
                  <a:schemeClr val="tx1"/>
                </a:solidFill>
                <a:cs typeface="+mn-ea"/>
                <a:sym typeface="+mn-lt"/>
              </a:rPr>
              <a:t>ustomer </a:t>
            </a:r>
            <a:r>
              <a:rPr lang="en-US" sz="1000" b="1" dirty="0">
                <a:solidFill>
                  <a:schemeClr val="tx1"/>
                </a:solidFill>
                <a:cs typeface="+mn-ea"/>
                <a:sym typeface="+mn-lt"/>
              </a:rPr>
              <a:t>V</a:t>
            </a:r>
            <a:r>
              <a:rPr sz="1000" b="1" dirty="0">
                <a:solidFill>
                  <a:schemeClr val="tx1"/>
                </a:solidFill>
                <a:cs typeface="+mn-ea"/>
                <a:sym typeface="+mn-lt"/>
              </a:rPr>
              <a:t>iscosity</a:t>
            </a:r>
          </a:p>
          <a:p>
            <a:pPr marL="171450" indent="-171450" algn="r">
              <a:lnSpc>
                <a:spcPct val="130000"/>
              </a:lnSpc>
              <a:buFont typeface="Arial" panose="020B0604020202020204" pitchFamily="34" charset="0"/>
              <a:buChar char="•"/>
            </a:pPr>
            <a:r>
              <a:rPr sz="1000" b="1" dirty="0">
                <a:solidFill>
                  <a:schemeClr val="tx1"/>
                </a:solidFill>
                <a:cs typeface="+mn-ea"/>
                <a:sym typeface="+mn-lt"/>
              </a:rPr>
              <a:t>Pay attention to environmental protection</a:t>
            </a:r>
          </a:p>
        </p:txBody>
      </p:sp>
      <p:grpSp>
        <p:nvGrpSpPr>
          <p:cNvPr id="10" name="Group 50"/>
          <p:cNvGrpSpPr/>
          <p:nvPr/>
        </p:nvGrpSpPr>
        <p:grpSpPr>
          <a:xfrm>
            <a:off x="3048001" y="1536151"/>
            <a:ext cx="1336490" cy="1319717"/>
            <a:chOff x="2901397" y="1304396"/>
            <a:chExt cx="1823780" cy="1800892"/>
          </a:xfrm>
          <a:solidFill>
            <a:schemeClr val="accent2"/>
          </a:solidFill>
        </p:grpSpPr>
        <p:sp>
          <p:nvSpPr>
            <p:cNvPr id="11" name="Rounded Rectangle 47"/>
            <p:cNvSpPr/>
            <p:nvPr/>
          </p:nvSpPr>
          <p:spPr>
            <a:xfrm>
              <a:off x="2901397" y="1377078"/>
              <a:ext cx="1823780" cy="1728210"/>
            </a:xfrm>
            <a:prstGeom prst="roundRect">
              <a:avLst>
                <a:gd name="adj" fmla="val 8669"/>
              </a:avLst>
            </a:prstGeom>
            <a:grp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cs typeface="+mn-ea"/>
                <a:sym typeface="+mn-lt"/>
              </a:endParaRPr>
            </a:p>
          </p:txBody>
        </p:sp>
        <p:sp>
          <p:nvSpPr>
            <p:cNvPr id="12" name="Rounded Rectangle 44"/>
            <p:cNvSpPr/>
            <p:nvPr/>
          </p:nvSpPr>
          <p:spPr>
            <a:xfrm>
              <a:off x="2901397" y="1304396"/>
              <a:ext cx="1823780" cy="1728210"/>
            </a:xfrm>
            <a:prstGeom prst="roundRect">
              <a:avLst>
                <a:gd name="adj" fmla="val 8669"/>
              </a:avLst>
            </a:prstGeom>
            <a:grp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cs typeface="+mn-ea"/>
                <a:sym typeface="+mn-lt"/>
              </a:endParaRPr>
            </a:p>
          </p:txBody>
        </p:sp>
      </p:grpSp>
      <p:grpSp>
        <p:nvGrpSpPr>
          <p:cNvPr id="13" name="Group 53"/>
          <p:cNvGrpSpPr/>
          <p:nvPr/>
        </p:nvGrpSpPr>
        <p:grpSpPr>
          <a:xfrm>
            <a:off x="4765983" y="1536151"/>
            <a:ext cx="1336490" cy="1319717"/>
            <a:chOff x="2901397" y="1304396"/>
            <a:chExt cx="1823780" cy="1800892"/>
          </a:xfrm>
          <a:solidFill>
            <a:schemeClr val="accent1"/>
          </a:solidFill>
        </p:grpSpPr>
        <p:sp>
          <p:nvSpPr>
            <p:cNvPr id="14" name="Rounded Rectangle 60"/>
            <p:cNvSpPr/>
            <p:nvPr/>
          </p:nvSpPr>
          <p:spPr>
            <a:xfrm>
              <a:off x="2901397" y="1377078"/>
              <a:ext cx="1823780" cy="1728210"/>
            </a:xfrm>
            <a:prstGeom prst="roundRect">
              <a:avLst>
                <a:gd name="adj" fmla="val 8669"/>
              </a:avLst>
            </a:prstGeom>
            <a:grp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cs typeface="+mn-ea"/>
                <a:sym typeface="+mn-lt"/>
              </a:endParaRPr>
            </a:p>
          </p:txBody>
        </p:sp>
        <p:sp>
          <p:nvSpPr>
            <p:cNvPr id="15" name="Rounded Rectangle 61"/>
            <p:cNvSpPr/>
            <p:nvPr/>
          </p:nvSpPr>
          <p:spPr>
            <a:xfrm>
              <a:off x="2901397" y="1304396"/>
              <a:ext cx="1823780" cy="1728210"/>
            </a:xfrm>
            <a:prstGeom prst="roundRect">
              <a:avLst>
                <a:gd name="adj" fmla="val 8669"/>
              </a:avLst>
            </a:prstGeom>
            <a:grp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cs typeface="+mn-ea"/>
                <a:sym typeface="+mn-lt"/>
              </a:endParaRPr>
            </a:p>
          </p:txBody>
        </p:sp>
      </p:grpSp>
      <p:grpSp>
        <p:nvGrpSpPr>
          <p:cNvPr id="16" name="Group 62"/>
          <p:cNvGrpSpPr/>
          <p:nvPr/>
        </p:nvGrpSpPr>
        <p:grpSpPr>
          <a:xfrm>
            <a:off x="4765983" y="3106921"/>
            <a:ext cx="1336490" cy="1319717"/>
            <a:chOff x="2901397" y="1304396"/>
            <a:chExt cx="1823780" cy="1800892"/>
          </a:xfrm>
          <a:solidFill>
            <a:schemeClr val="accent2"/>
          </a:solidFill>
        </p:grpSpPr>
        <p:sp>
          <p:nvSpPr>
            <p:cNvPr id="18" name="Rounded Rectangle 63"/>
            <p:cNvSpPr/>
            <p:nvPr/>
          </p:nvSpPr>
          <p:spPr>
            <a:xfrm>
              <a:off x="2901397" y="1377078"/>
              <a:ext cx="1823780" cy="1728210"/>
            </a:xfrm>
            <a:prstGeom prst="roundRect">
              <a:avLst>
                <a:gd name="adj" fmla="val 8669"/>
              </a:avLst>
            </a:prstGeom>
            <a:grp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cs typeface="+mn-ea"/>
                <a:sym typeface="+mn-lt"/>
              </a:endParaRPr>
            </a:p>
          </p:txBody>
        </p:sp>
        <p:sp>
          <p:nvSpPr>
            <p:cNvPr id="19" name="Rounded Rectangle 64"/>
            <p:cNvSpPr/>
            <p:nvPr/>
          </p:nvSpPr>
          <p:spPr>
            <a:xfrm>
              <a:off x="2901397" y="1304396"/>
              <a:ext cx="1823780" cy="1728210"/>
            </a:xfrm>
            <a:prstGeom prst="roundRect">
              <a:avLst>
                <a:gd name="adj" fmla="val 8669"/>
              </a:avLst>
            </a:prstGeom>
            <a:grp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cs typeface="+mn-ea"/>
                <a:sym typeface="+mn-lt"/>
              </a:endParaRPr>
            </a:p>
          </p:txBody>
        </p:sp>
      </p:grpSp>
      <p:grpSp>
        <p:nvGrpSpPr>
          <p:cNvPr id="22" name="Group 65"/>
          <p:cNvGrpSpPr/>
          <p:nvPr/>
        </p:nvGrpSpPr>
        <p:grpSpPr>
          <a:xfrm>
            <a:off x="3048001" y="3106921"/>
            <a:ext cx="1336490" cy="1319717"/>
            <a:chOff x="2901397" y="1304396"/>
            <a:chExt cx="1823780" cy="1800892"/>
          </a:xfrm>
          <a:solidFill>
            <a:schemeClr val="accent1"/>
          </a:solidFill>
        </p:grpSpPr>
        <p:sp>
          <p:nvSpPr>
            <p:cNvPr id="23" name="Rounded Rectangle 66"/>
            <p:cNvSpPr/>
            <p:nvPr/>
          </p:nvSpPr>
          <p:spPr>
            <a:xfrm>
              <a:off x="2901397" y="1377078"/>
              <a:ext cx="1823780" cy="1728210"/>
            </a:xfrm>
            <a:prstGeom prst="roundRect">
              <a:avLst>
                <a:gd name="adj" fmla="val 8669"/>
              </a:avLst>
            </a:prstGeom>
            <a:grp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cs typeface="+mn-ea"/>
                <a:sym typeface="+mn-lt"/>
              </a:endParaRPr>
            </a:p>
          </p:txBody>
        </p:sp>
        <p:sp>
          <p:nvSpPr>
            <p:cNvPr id="24" name="Rounded Rectangle 67"/>
            <p:cNvSpPr/>
            <p:nvPr/>
          </p:nvSpPr>
          <p:spPr>
            <a:xfrm>
              <a:off x="2901397" y="1304396"/>
              <a:ext cx="1823780" cy="1728210"/>
            </a:xfrm>
            <a:prstGeom prst="roundRect">
              <a:avLst>
                <a:gd name="adj" fmla="val 8669"/>
              </a:avLst>
            </a:prstGeom>
            <a:grp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cs typeface="+mn-ea"/>
                <a:sym typeface="+mn-lt"/>
              </a:endParaRPr>
            </a:p>
          </p:txBody>
        </p:sp>
      </p:grpSp>
      <p:sp>
        <p:nvSpPr>
          <p:cNvPr id="34" name="矩形 33"/>
          <p:cNvSpPr/>
          <p:nvPr/>
        </p:nvSpPr>
        <p:spPr>
          <a:xfrm>
            <a:off x="6316306" y="1769442"/>
            <a:ext cx="1869554" cy="691515"/>
          </a:xfrm>
          <a:prstGeom prst="rect">
            <a:avLst/>
          </a:prstGeom>
        </p:spPr>
        <p:txBody>
          <a:bodyPr wrap="square">
            <a:spAutoFit/>
          </a:bodyPr>
          <a:lstStyle/>
          <a:p>
            <a:pPr marL="171450" indent="-171450" algn="l">
              <a:lnSpc>
                <a:spcPct val="130000"/>
              </a:lnSpc>
              <a:buClrTx/>
              <a:buSzTx/>
              <a:buFont typeface="Arial" panose="020B0604020202020204" pitchFamily="34" charset="0"/>
              <a:buChar char="•"/>
            </a:pPr>
            <a:r>
              <a:rPr lang="en-US" sz="1000" b="1" dirty="0">
                <a:cs typeface="+mn-ea"/>
                <a:sym typeface="+mn-lt"/>
              </a:rPr>
              <a:t>C</a:t>
            </a:r>
            <a:r>
              <a:rPr sz="1000" b="1" dirty="0">
                <a:cs typeface="+mn-ea"/>
                <a:sym typeface="+mn-lt"/>
              </a:rPr>
              <a:t>ultural </a:t>
            </a:r>
            <a:r>
              <a:rPr lang="en-US" sz="1000" b="1" dirty="0">
                <a:cs typeface="+mn-ea"/>
                <a:sym typeface="+mn-lt"/>
              </a:rPr>
              <a:t>D</a:t>
            </a:r>
            <a:r>
              <a:rPr sz="1000" b="1" dirty="0">
                <a:cs typeface="+mn-ea"/>
                <a:sym typeface="+mn-lt"/>
              </a:rPr>
              <a:t>ifferences</a:t>
            </a:r>
          </a:p>
          <a:p>
            <a:pPr marL="171450" indent="-171450" algn="l">
              <a:lnSpc>
                <a:spcPct val="130000"/>
              </a:lnSpc>
              <a:buClrTx/>
              <a:buSzTx/>
              <a:buFont typeface="Arial" panose="020B0604020202020204" pitchFamily="34" charset="0"/>
              <a:buChar char="•"/>
            </a:pPr>
            <a:r>
              <a:rPr sz="1000" b="1" dirty="0">
                <a:cs typeface="+mn-ea"/>
                <a:sym typeface="+mn-lt"/>
              </a:rPr>
              <a:t>Quality Problem</a:t>
            </a:r>
          </a:p>
          <a:p>
            <a:pPr marL="171450" indent="-171450" algn="l">
              <a:lnSpc>
                <a:spcPct val="130000"/>
              </a:lnSpc>
              <a:buClrTx/>
              <a:buSzTx/>
              <a:buFont typeface="Arial" panose="020B0604020202020204" pitchFamily="34" charset="0"/>
              <a:buChar char="•"/>
            </a:pPr>
            <a:r>
              <a:rPr sz="1000" b="1" dirty="0">
                <a:cs typeface="+mn-ea"/>
                <a:sym typeface="+mn-lt"/>
              </a:rPr>
              <a:t>Logistics System</a:t>
            </a:r>
          </a:p>
        </p:txBody>
      </p:sp>
      <p:sp>
        <p:nvSpPr>
          <p:cNvPr id="37" name="矩形 36"/>
          <p:cNvSpPr/>
          <p:nvPr/>
        </p:nvSpPr>
        <p:spPr>
          <a:xfrm>
            <a:off x="6381115" y="3448685"/>
            <a:ext cx="3004820" cy="691515"/>
          </a:xfrm>
          <a:prstGeom prst="rect">
            <a:avLst/>
          </a:prstGeom>
        </p:spPr>
        <p:txBody>
          <a:bodyPr wrap="square">
            <a:spAutoFit/>
          </a:bodyPr>
          <a:lstStyle/>
          <a:p>
            <a:pPr marL="171450" indent="-171450" algn="l">
              <a:lnSpc>
                <a:spcPct val="130000"/>
              </a:lnSpc>
              <a:buClrTx/>
              <a:buSzTx/>
              <a:buFont typeface="Arial" panose="020B0604020202020204" pitchFamily="34" charset="0"/>
              <a:buChar char="•"/>
            </a:pPr>
            <a:r>
              <a:rPr lang="en-US" sz="1000" b="1" dirty="0">
                <a:cs typeface="+mn-ea"/>
                <a:sym typeface="+mn-lt"/>
              </a:rPr>
              <a:t>I</a:t>
            </a:r>
            <a:r>
              <a:rPr sz="1000" b="1" dirty="0">
                <a:cs typeface="+mn-ea"/>
                <a:sym typeface="+mn-lt"/>
              </a:rPr>
              <a:t>mpact of imitation</a:t>
            </a:r>
          </a:p>
          <a:p>
            <a:pPr marL="171450" indent="-171450" algn="l">
              <a:lnSpc>
                <a:spcPct val="130000"/>
              </a:lnSpc>
              <a:buClrTx/>
              <a:buSzTx/>
              <a:buFont typeface="Arial" panose="020B0604020202020204" pitchFamily="34" charset="0"/>
              <a:buChar char="•"/>
            </a:pPr>
            <a:r>
              <a:rPr sz="1000" b="1" dirty="0">
                <a:cs typeface="+mn-ea"/>
                <a:sym typeface="+mn-lt"/>
              </a:rPr>
              <a:t>Fierce competition for home brands</a:t>
            </a:r>
          </a:p>
          <a:p>
            <a:pPr marL="171450" indent="-171450" algn="l">
              <a:lnSpc>
                <a:spcPct val="130000"/>
              </a:lnSpc>
              <a:buClrTx/>
              <a:buSzTx/>
              <a:buFont typeface="Arial" panose="020B0604020202020204" pitchFamily="34" charset="0"/>
              <a:buChar char="•"/>
            </a:pPr>
            <a:r>
              <a:rPr sz="1000" b="1" dirty="0">
                <a:cs typeface="+mn-ea"/>
                <a:sym typeface="+mn-lt"/>
              </a:rPr>
              <a:t>Rising </a:t>
            </a:r>
            <a:r>
              <a:rPr lang="en-US" sz="1000" b="1" dirty="0">
                <a:cs typeface="+mn-ea"/>
                <a:sym typeface="+mn-lt"/>
              </a:rPr>
              <a:t>C</a:t>
            </a:r>
            <a:r>
              <a:rPr sz="1000" b="1" dirty="0">
                <a:cs typeface="+mn-ea"/>
                <a:sym typeface="+mn-lt"/>
              </a:rPr>
              <a:t>osts</a:t>
            </a:r>
          </a:p>
        </p:txBody>
      </p:sp>
      <p:sp>
        <p:nvSpPr>
          <p:cNvPr id="40" name="矩形 39"/>
          <p:cNvSpPr/>
          <p:nvPr/>
        </p:nvSpPr>
        <p:spPr>
          <a:xfrm>
            <a:off x="285750" y="3448050"/>
            <a:ext cx="2470785" cy="691515"/>
          </a:xfrm>
          <a:prstGeom prst="rect">
            <a:avLst/>
          </a:prstGeom>
        </p:spPr>
        <p:txBody>
          <a:bodyPr wrap="square">
            <a:spAutoFit/>
          </a:bodyPr>
          <a:lstStyle/>
          <a:p>
            <a:pPr marL="171450" indent="-171450" algn="r">
              <a:lnSpc>
                <a:spcPct val="130000"/>
              </a:lnSpc>
              <a:buClrTx/>
              <a:buSzTx/>
              <a:buFont typeface="Arial" panose="020B0604020202020204" pitchFamily="34" charset="0"/>
              <a:buChar char="•"/>
            </a:pPr>
            <a:r>
              <a:rPr sz="1000" b="1" dirty="0">
                <a:cs typeface="+mn-ea"/>
                <a:sym typeface="+mn-lt"/>
              </a:rPr>
              <a:t>Broad </a:t>
            </a:r>
            <a:r>
              <a:rPr lang="en-US" sz="1000" b="1" dirty="0">
                <a:cs typeface="+mn-ea"/>
                <a:sym typeface="+mn-lt"/>
              </a:rPr>
              <a:t>M</a:t>
            </a:r>
            <a:r>
              <a:rPr sz="1000" b="1" dirty="0">
                <a:cs typeface="+mn-ea"/>
                <a:sym typeface="+mn-lt"/>
              </a:rPr>
              <a:t>arket </a:t>
            </a:r>
            <a:r>
              <a:rPr lang="en-US" sz="1000" b="1" dirty="0">
                <a:cs typeface="+mn-ea"/>
                <a:sym typeface="+mn-lt"/>
              </a:rPr>
              <a:t>P</a:t>
            </a:r>
            <a:r>
              <a:rPr sz="1000" b="1" dirty="0">
                <a:cs typeface="+mn-ea"/>
                <a:sym typeface="+mn-lt"/>
              </a:rPr>
              <a:t>rospect</a:t>
            </a:r>
          </a:p>
          <a:p>
            <a:pPr marL="171450" indent="-171450" algn="r">
              <a:lnSpc>
                <a:spcPct val="130000"/>
              </a:lnSpc>
              <a:buClrTx/>
              <a:buSzTx/>
              <a:buFont typeface="Arial" panose="020B0604020202020204" pitchFamily="34" charset="0"/>
              <a:buChar char="•"/>
            </a:pPr>
            <a:r>
              <a:rPr sz="1000" b="1" dirty="0">
                <a:cs typeface="+mn-ea"/>
                <a:sym typeface="+mn-lt"/>
              </a:rPr>
              <a:t>Convenient </a:t>
            </a:r>
            <a:r>
              <a:rPr lang="en-US" sz="1000" b="1" dirty="0">
                <a:cs typeface="+mn-ea"/>
                <a:sym typeface="+mn-lt"/>
              </a:rPr>
              <a:t>G</a:t>
            </a:r>
            <a:r>
              <a:rPr sz="1000" b="1" dirty="0">
                <a:cs typeface="+mn-ea"/>
                <a:sym typeface="+mn-lt"/>
              </a:rPr>
              <a:t>lobal </a:t>
            </a:r>
            <a:r>
              <a:rPr lang="en-US" sz="1000" b="1" dirty="0">
                <a:cs typeface="+mn-ea"/>
                <a:sym typeface="+mn-lt"/>
              </a:rPr>
              <a:t>L</a:t>
            </a:r>
            <a:r>
              <a:rPr sz="1000" b="1" dirty="0">
                <a:cs typeface="+mn-ea"/>
                <a:sym typeface="+mn-lt"/>
              </a:rPr>
              <a:t>ayout</a:t>
            </a:r>
          </a:p>
          <a:p>
            <a:pPr marL="171450" indent="-171450" algn="r">
              <a:lnSpc>
                <a:spcPct val="130000"/>
              </a:lnSpc>
              <a:buClrTx/>
              <a:buSzTx/>
              <a:buFont typeface="Arial" panose="020B0604020202020204" pitchFamily="34" charset="0"/>
              <a:buChar char="•"/>
            </a:pPr>
            <a:r>
              <a:rPr sz="1000" b="1" dirty="0">
                <a:cs typeface="+mn-ea"/>
                <a:sym typeface="+mn-lt"/>
              </a:rPr>
              <a:t>Change of </a:t>
            </a:r>
            <a:r>
              <a:rPr lang="en-US" sz="1000" b="1" dirty="0">
                <a:cs typeface="+mn-ea"/>
                <a:sym typeface="+mn-lt"/>
              </a:rPr>
              <a:t>C</a:t>
            </a:r>
            <a:r>
              <a:rPr sz="1000" b="1" dirty="0">
                <a:cs typeface="+mn-ea"/>
                <a:sym typeface="+mn-lt"/>
              </a:rPr>
              <a:t>onsumption</a:t>
            </a:r>
            <a:r>
              <a:rPr lang="en-US" sz="1000" b="1" dirty="0">
                <a:cs typeface="+mn-ea"/>
                <a:sym typeface="+mn-lt"/>
              </a:rPr>
              <a:t> C</a:t>
            </a:r>
            <a:r>
              <a:rPr sz="1000" b="1" dirty="0">
                <a:cs typeface="+mn-ea"/>
                <a:sym typeface="+mn-lt"/>
              </a:rPr>
              <a:t>oncept</a:t>
            </a:r>
          </a:p>
        </p:txBody>
      </p:sp>
      <p:sp>
        <p:nvSpPr>
          <p:cNvPr id="4" name="文本框 3"/>
          <p:cNvSpPr txBox="1"/>
          <p:nvPr/>
        </p:nvSpPr>
        <p:spPr>
          <a:xfrm>
            <a:off x="3474720" y="1877695"/>
            <a:ext cx="625475" cy="583565"/>
          </a:xfrm>
          <a:prstGeom prst="rect">
            <a:avLst/>
          </a:prstGeom>
          <a:noFill/>
        </p:spPr>
        <p:txBody>
          <a:bodyPr wrap="square" rtlCol="0">
            <a:spAutoFit/>
          </a:bodyPr>
          <a:lstStyle/>
          <a:p>
            <a:r>
              <a:rPr lang="en-US" altLang="zh-CN" sz="3200">
                <a:solidFill>
                  <a:schemeClr val="bg1"/>
                </a:solidFill>
              </a:rPr>
              <a:t>S</a:t>
            </a:r>
          </a:p>
        </p:txBody>
      </p:sp>
      <p:sp>
        <p:nvSpPr>
          <p:cNvPr id="5" name="文本框 4"/>
          <p:cNvSpPr txBox="1"/>
          <p:nvPr/>
        </p:nvSpPr>
        <p:spPr>
          <a:xfrm>
            <a:off x="5121275" y="1870710"/>
            <a:ext cx="625475" cy="583565"/>
          </a:xfrm>
          <a:prstGeom prst="rect">
            <a:avLst/>
          </a:prstGeom>
          <a:noFill/>
        </p:spPr>
        <p:txBody>
          <a:bodyPr wrap="square" rtlCol="0">
            <a:spAutoFit/>
          </a:bodyPr>
          <a:lstStyle/>
          <a:p>
            <a:r>
              <a:rPr lang="en-US" altLang="zh-CN" sz="3200">
                <a:solidFill>
                  <a:schemeClr val="bg1"/>
                </a:solidFill>
              </a:rPr>
              <a:t>W</a:t>
            </a:r>
          </a:p>
        </p:txBody>
      </p:sp>
      <p:sp>
        <p:nvSpPr>
          <p:cNvPr id="6" name="文本框 5"/>
          <p:cNvSpPr txBox="1"/>
          <p:nvPr/>
        </p:nvSpPr>
        <p:spPr>
          <a:xfrm>
            <a:off x="3474720" y="3448685"/>
            <a:ext cx="625475" cy="583565"/>
          </a:xfrm>
          <a:prstGeom prst="rect">
            <a:avLst/>
          </a:prstGeom>
          <a:noFill/>
        </p:spPr>
        <p:txBody>
          <a:bodyPr wrap="square" rtlCol="0">
            <a:spAutoFit/>
          </a:bodyPr>
          <a:lstStyle/>
          <a:p>
            <a:r>
              <a:rPr lang="en-US" altLang="zh-CN" sz="3200">
                <a:solidFill>
                  <a:schemeClr val="bg1"/>
                </a:solidFill>
              </a:rPr>
              <a:t>O</a:t>
            </a:r>
          </a:p>
        </p:txBody>
      </p:sp>
      <p:sp>
        <p:nvSpPr>
          <p:cNvPr id="26" name="文本框 25"/>
          <p:cNvSpPr txBox="1"/>
          <p:nvPr/>
        </p:nvSpPr>
        <p:spPr>
          <a:xfrm>
            <a:off x="5171440" y="3448050"/>
            <a:ext cx="625475" cy="583565"/>
          </a:xfrm>
          <a:prstGeom prst="rect">
            <a:avLst/>
          </a:prstGeom>
          <a:noFill/>
        </p:spPr>
        <p:txBody>
          <a:bodyPr wrap="square" rtlCol="0">
            <a:spAutoFit/>
          </a:bodyPr>
          <a:lstStyle/>
          <a:p>
            <a:r>
              <a:rPr lang="en-US" altLang="zh-CN" sz="3200">
                <a:solidFill>
                  <a:schemeClr val="bg1"/>
                </a:solidFill>
              </a:rPr>
              <a:t>T</a:t>
            </a:r>
          </a:p>
        </p:txBody>
      </p:sp>
      <p:sp>
        <p:nvSpPr>
          <p:cNvPr id="7" name="文本框 6"/>
          <p:cNvSpPr txBox="1"/>
          <p:nvPr/>
        </p:nvSpPr>
        <p:spPr>
          <a:xfrm>
            <a:off x="924560" y="641985"/>
            <a:ext cx="1762125" cy="348615"/>
          </a:xfrm>
          <a:prstGeom prst="rect">
            <a:avLst/>
          </a:prstGeom>
          <a:noFill/>
        </p:spPr>
        <p:txBody>
          <a:bodyPr wrap="square" rtlCol="0">
            <a:noAutofit/>
          </a:bodyPr>
          <a:lstStyle/>
          <a:p>
            <a:pPr algn="just">
              <a:lnSpc>
                <a:spcPct val="130000"/>
              </a:lnSpc>
              <a:buClrTx/>
              <a:buSzTx/>
              <a:buFontTx/>
            </a:pPr>
            <a:r>
              <a:rPr lang="zh-CN" altLang="en-US" sz="1000" b="1" dirty="0">
                <a:solidFill>
                  <a:schemeClr val="tx1">
                    <a:lumMod val="50000"/>
                    <a:lumOff val="50000"/>
                  </a:schemeClr>
                </a:solidFill>
                <a:cs typeface="+mn-ea"/>
                <a:sym typeface="+mn-ea"/>
              </a:rPr>
              <a:t>Tian </a:t>
            </a:r>
            <a:r>
              <a:rPr lang="zh-CN" altLang="en-US" sz="1000" b="1" dirty="0">
                <a:solidFill>
                  <a:schemeClr val="tx1">
                    <a:lumMod val="50000"/>
                    <a:lumOff val="50000"/>
                  </a:schemeClr>
                </a:solidFill>
                <a:cs typeface="+mn-ea"/>
              </a:rPr>
              <a:t>Gan </a:t>
            </a:r>
            <a:r>
              <a:rPr lang="en-US" altLang="zh-CN" sz="1000" b="1" dirty="0">
                <a:solidFill>
                  <a:schemeClr val="tx1">
                    <a:lumMod val="50000"/>
                    <a:lumOff val="50000"/>
                  </a:schemeClr>
                </a:solidFill>
                <a:cs typeface="+mn-ea"/>
              </a:rPr>
              <a:t> </a:t>
            </a:r>
            <a:r>
              <a:rPr lang="zh-CN" altLang="en-US" sz="1000" b="1" dirty="0">
                <a:solidFill>
                  <a:schemeClr val="tx1">
                    <a:lumMod val="50000"/>
                    <a:lumOff val="50000"/>
                  </a:schemeClr>
                </a:solidFill>
                <a:cs typeface="+mn-ea"/>
              </a:rPr>
              <a:t>2206225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par>
                                <p:cTn id="8" presetID="6" presetClass="entr" presetSubtype="16"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circle(in)">
                                      <p:cBhvr>
                                        <p:cTn id="10" dur="2000"/>
                                        <p:tgtEl>
                                          <p:spTgt spid="10"/>
                                        </p:tgtEl>
                                      </p:cBhvr>
                                    </p:animEffect>
                                  </p:childTnLst>
                                </p:cTn>
                              </p:par>
                              <p:par>
                                <p:cTn id="11" presetID="6" presetClass="entr" presetSubtype="16"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circle(in)">
                                      <p:cBhvr>
                                        <p:cTn id="13" dur="2000"/>
                                        <p:tgtEl>
                                          <p:spTgt spid="13"/>
                                        </p:tgtEl>
                                      </p:cBhvr>
                                    </p:animEffect>
                                  </p:childTnLst>
                                </p:cTn>
                              </p:par>
                              <p:par>
                                <p:cTn id="14" presetID="6" presetClass="entr" presetSubtype="16" fill="hold"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circle(in)">
                                      <p:cBhvr>
                                        <p:cTn id="16" dur="2000"/>
                                        <p:tgtEl>
                                          <p:spTgt spid="16"/>
                                        </p:tgtEl>
                                      </p:cBhvr>
                                    </p:animEffect>
                                  </p:childTnLst>
                                </p:cTn>
                              </p:par>
                              <p:par>
                                <p:cTn id="17" presetID="6" presetClass="entr" presetSubtype="16" fill="hold" nodeType="with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circle(in)">
                                      <p:cBhvr>
                                        <p:cTn id="19" dur="2000"/>
                                        <p:tgtEl>
                                          <p:spTgt spid="22"/>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34"/>
                                        </p:tgtEl>
                                        <p:attrNameLst>
                                          <p:attrName>style.visibility</p:attrName>
                                        </p:attrNameLst>
                                      </p:cBhvr>
                                      <p:to>
                                        <p:strVal val="visible"/>
                                      </p:to>
                                    </p:set>
                                    <p:animEffect transition="in" filter="circle(in)">
                                      <p:cBhvr>
                                        <p:cTn id="22" dur="2000"/>
                                        <p:tgtEl>
                                          <p:spTgt spid="34"/>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circle(in)">
                                      <p:cBhvr>
                                        <p:cTn id="25" dur="2000"/>
                                        <p:tgtEl>
                                          <p:spTgt spid="37"/>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40"/>
                                        </p:tgtEl>
                                        <p:attrNameLst>
                                          <p:attrName>style.visibility</p:attrName>
                                        </p:attrNameLst>
                                      </p:cBhvr>
                                      <p:to>
                                        <p:strVal val="visible"/>
                                      </p:to>
                                    </p:set>
                                    <p:animEffect transition="in" filter="circle(in)">
                                      <p:cBhvr>
                                        <p:cTn id="28" dur="2000"/>
                                        <p:tgtEl>
                                          <p:spTgt spid="40"/>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circle(in)">
                                      <p:cBhvr>
                                        <p:cTn id="31" dur="2000"/>
                                        <p:tgtEl>
                                          <p:spTgt spid="4"/>
                                        </p:tgtEl>
                                      </p:cBhvr>
                                    </p:animEffect>
                                  </p:childTnLst>
                                </p:cTn>
                              </p:par>
                              <p:par>
                                <p:cTn id="32" presetID="6" presetClass="entr" presetSubtype="16" fill="hold" grpId="0" nodeType="with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circle(in)">
                                      <p:cBhvr>
                                        <p:cTn id="34" dur="2000"/>
                                        <p:tgtEl>
                                          <p:spTgt spid="5"/>
                                        </p:tgtEl>
                                      </p:cBhvr>
                                    </p:animEffect>
                                  </p:childTnLst>
                                </p:cTn>
                              </p:par>
                              <p:par>
                                <p:cTn id="35" presetID="6" presetClass="entr" presetSubtype="16" fill="hold" grpId="0" nodeType="with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circle(in)">
                                      <p:cBhvr>
                                        <p:cTn id="37" dur="2000"/>
                                        <p:tgtEl>
                                          <p:spTgt spid="6"/>
                                        </p:tgtEl>
                                      </p:cBhvr>
                                    </p:animEffect>
                                  </p:childTnLst>
                                </p:cTn>
                              </p:par>
                              <p:par>
                                <p:cTn id="38" presetID="6" presetClass="entr" presetSubtype="16" fill="hold" grpId="0" nodeType="withEffect">
                                  <p:stCondLst>
                                    <p:cond delay="0"/>
                                  </p:stCondLst>
                                  <p:childTnLst>
                                    <p:set>
                                      <p:cBhvr>
                                        <p:cTn id="39" dur="1" fill="hold">
                                          <p:stCondLst>
                                            <p:cond delay="0"/>
                                          </p:stCondLst>
                                        </p:cTn>
                                        <p:tgtEl>
                                          <p:spTgt spid="26"/>
                                        </p:tgtEl>
                                        <p:attrNameLst>
                                          <p:attrName>style.visibility</p:attrName>
                                        </p:attrNameLst>
                                      </p:cBhvr>
                                      <p:to>
                                        <p:strVal val="visible"/>
                                      </p:to>
                                    </p:set>
                                    <p:animEffect transition="in" filter="circle(in)">
                                      <p:cBhvr>
                                        <p:cTn id="40" dur="2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34" grpId="0"/>
      <p:bldP spid="34" grpId="1"/>
      <p:bldP spid="37" grpId="0"/>
      <p:bldP spid="37" grpId="1"/>
      <p:bldP spid="40" grpId="0"/>
      <p:bldP spid="40" grpId="1"/>
      <p:bldP spid="4" grpId="0"/>
      <p:bldP spid="4" grpId="1"/>
      <p:bldP spid="5" grpId="0"/>
      <p:bldP spid="5" grpId="1"/>
      <p:bldP spid="6" grpId="0"/>
      <p:bldP spid="6" grpId="1"/>
      <p:bldP spid="26" grpId="0"/>
      <p:bldP spid="26" grpId="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874836" y="233875"/>
            <a:ext cx="2012229" cy="368300"/>
          </a:xfrm>
          <a:prstGeom prst="rect">
            <a:avLst/>
          </a:prstGeom>
          <a:noFill/>
        </p:spPr>
        <p:txBody>
          <a:bodyPr wrap="square" rtlCol="0">
            <a:spAutoFit/>
          </a:bodyPr>
          <a:lstStyle/>
          <a:p>
            <a:pPr defTabSz="685800">
              <a:defRPr/>
            </a:pPr>
            <a:r>
              <a:rPr lang="zh-CN" altLang="en-US" b="1">
                <a:solidFill>
                  <a:schemeClr val="accent2"/>
                </a:solidFill>
                <a:cs typeface="+mn-ea"/>
                <a:sym typeface="+mn-lt"/>
              </a:rPr>
              <a:t>References</a:t>
            </a:r>
          </a:p>
        </p:txBody>
      </p:sp>
      <p:sp>
        <p:nvSpPr>
          <p:cNvPr id="8" name="Freeform 18"/>
          <p:cNvSpPr>
            <a:spLocks noEditPoints="1"/>
          </p:cNvSpPr>
          <p:nvPr/>
        </p:nvSpPr>
        <p:spPr bwMode="auto">
          <a:xfrm>
            <a:off x="643890" y="1418590"/>
            <a:ext cx="1241425" cy="1353185"/>
          </a:xfrm>
          <a:prstGeom prst="roundRect">
            <a:avLst/>
          </a:prstGeom>
          <a:solidFill>
            <a:schemeClr val="accent1"/>
          </a:solidFill>
          <a:ln w="19050">
            <a:noFill/>
          </a:ln>
          <a:effectLst/>
        </p:spPr>
        <p:txBody>
          <a:bodyPr vert="horz" wrap="square" lIns="68580" tIns="34290" rIns="68580" bIns="34290" numCol="1" anchor="t" anchorCtr="0" compatLnSpc="1"/>
          <a:lstStyle/>
          <a:p>
            <a:endParaRPr lang="en-US" sz="1015">
              <a:solidFill>
                <a:schemeClr val="bg2">
                  <a:lumMod val="25000"/>
                </a:schemeClr>
              </a:solidFill>
              <a:cs typeface="+mn-ea"/>
              <a:sym typeface="+mn-lt"/>
            </a:endParaRPr>
          </a:p>
        </p:txBody>
      </p:sp>
      <p:grpSp>
        <p:nvGrpSpPr>
          <p:cNvPr id="10" name="Group 14"/>
          <p:cNvGrpSpPr/>
          <p:nvPr/>
        </p:nvGrpSpPr>
        <p:grpSpPr>
          <a:xfrm>
            <a:off x="1070610" y="1870710"/>
            <a:ext cx="497205" cy="476250"/>
            <a:chOff x="8601075" y="5575300"/>
            <a:chExt cx="433388" cy="433388"/>
          </a:xfrm>
          <a:solidFill>
            <a:schemeClr val="bg1"/>
          </a:solidFill>
        </p:grpSpPr>
        <p:sp>
          <p:nvSpPr>
            <p:cNvPr id="11" name="Freeform 15"/>
            <p:cNvSpPr/>
            <p:nvPr/>
          </p:nvSpPr>
          <p:spPr bwMode="auto">
            <a:xfrm>
              <a:off x="8780463" y="5803900"/>
              <a:ext cx="71438" cy="69850"/>
            </a:xfrm>
            <a:custGeom>
              <a:avLst/>
              <a:gdLst>
                <a:gd name="T0" fmla="*/ 18 w 19"/>
                <a:gd name="T1" fmla="*/ 11 h 19"/>
                <a:gd name="T2" fmla="*/ 16 w 19"/>
                <a:gd name="T3" fmla="*/ 14 h 19"/>
                <a:gd name="T4" fmla="*/ 3 w 19"/>
                <a:gd name="T5" fmla="*/ 19 h 19"/>
                <a:gd name="T6" fmla="*/ 0 w 19"/>
                <a:gd name="T7" fmla="*/ 16 h 19"/>
                <a:gd name="T8" fmla="*/ 3 w 19"/>
                <a:gd name="T9" fmla="*/ 2 h 19"/>
                <a:gd name="T10" fmla="*/ 5 w 19"/>
                <a:gd name="T11" fmla="*/ 1 h 19"/>
                <a:gd name="T12" fmla="*/ 18 w 19"/>
                <a:gd name="T13" fmla="*/ 11 h 19"/>
              </a:gdLst>
              <a:ahLst/>
              <a:cxnLst>
                <a:cxn ang="0">
                  <a:pos x="T0" y="T1"/>
                </a:cxn>
                <a:cxn ang="0">
                  <a:pos x="T2" y="T3"/>
                </a:cxn>
                <a:cxn ang="0">
                  <a:pos x="T4" y="T5"/>
                </a:cxn>
                <a:cxn ang="0">
                  <a:pos x="T6" y="T7"/>
                </a:cxn>
                <a:cxn ang="0">
                  <a:pos x="T8" y="T9"/>
                </a:cxn>
                <a:cxn ang="0">
                  <a:pos x="T10" y="T11"/>
                </a:cxn>
                <a:cxn ang="0">
                  <a:pos x="T12" y="T13"/>
                </a:cxn>
              </a:cxnLst>
              <a:rect l="0" t="0" r="r" b="b"/>
              <a:pathLst>
                <a:path w="19" h="19">
                  <a:moveTo>
                    <a:pt x="18" y="11"/>
                  </a:moveTo>
                  <a:cubicBezTo>
                    <a:pt x="19" y="12"/>
                    <a:pt x="18" y="13"/>
                    <a:pt x="16" y="14"/>
                  </a:cubicBezTo>
                  <a:cubicBezTo>
                    <a:pt x="3" y="19"/>
                    <a:pt x="3" y="19"/>
                    <a:pt x="3" y="19"/>
                  </a:cubicBezTo>
                  <a:cubicBezTo>
                    <a:pt x="1" y="19"/>
                    <a:pt x="0" y="18"/>
                    <a:pt x="0" y="16"/>
                  </a:cubicBezTo>
                  <a:cubicBezTo>
                    <a:pt x="3" y="2"/>
                    <a:pt x="3" y="2"/>
                    <a:pt x="3" y="2"/>
                  </a:cubicBezTo>
                  <a:cubicBezTo>
                    <a:pt x="3" y="1"/>
                    <a:pt x="4" y="0"/>
                    <a:pt x="5" y="1"/>
                  </a:cubicBezTo>
                  <a:lnTo>
                    <a:pt x="18" y="1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sp>
          <p:nvSpPr>
            <p:cNvPr id="12" name="Freeform 16"/>
            <p:cNvSpPr/>
            <p:nvPr/>
          </p:nvSpPr>
          <p:spPr bwMode="auto">
            <a:xfrm>
              <a:off x="8810625" y="5627688"/>
              <a:ext cx="187325" cy="198438"/>
            </a:xfrm>
            <a:custGeom>
              <a:avLst/>
              <a:gdLst>
                <a:gd name="T0" fmla="*/ 22 w 50"/>
                <a:gd name="T1" fmla="*/ 50 h 53"/>
                <a:gd name="T2" fmla="*/ 45 w 50"/>
                <a:gd name="T3" fmla="*/ 22 h 53"/>
                <a:gd name="T4" fmla="*/ 50 w 50"/>
                <a:gd name="T5" fmla="*/ 16 h 53"/>
                <a:gd name="T6" fmla="*/ 42 w 50"/>
                <a:gd name="T7" fmla="*/ 9 h 53"/>
                <a:gd name="T8" fmla="*/ 38 w 50"/>
                <a:gd name="T9" fmla="*/ 6 h 53"/>
                <a:gd name="T10" fmla="*/ 30 w 50"/>
                <a:gd name="T11" fmla="*/ 0 h 53"/>
                <a:gd name="T12" fmla="*/ 25 w 50"/>
                <a:gd name="T13" fmla="*/ 6 h 53"/>
                <a:gd name="T14" fmla="*/ 2 w 50"/>
                <a:gd name="T15" fmla="*/ 34 h 53"/>
                <a:gd name="T16" fmla="*/ 5 w 50"/>
                <a:gd name="T17" fmla="*/ 46 h 53"/>
                <a:gd name="T18" fmla="*/ 9 w 50"/>
                <a:gd name="T19" fmla="*/ 50 h 53"/>
                <a:gd name="T20" fmla="*/ 22 w 50"/>
                <a:gd name="T21" fmla="*/ 50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0" h="53">
                  <a:moveTo>
                    <a:pt x="22" y="50"/>
                  </a:moveTo>
                  <a:cubicBezTo>
                    <a:pt x="45" y="22"/>
                    <a:pt x="45" y="22"/>
                    <a:pt x="45" y="22"/>
                  </a:cubicBezTo>
                  <a:cubicBezTo>
                    <a:pt x="50" y="16"/>
                    <a:pt x="50" y="16"/>
                    <a:pt x="50" y="16"/>
                  </a:cubicBezTo>
                  <a:cubicBezTo>
                    <a:pt x="42" y="9"/>
                    <a:pt x="42" y="9"/>
                    <a:pt x="42" y="9"/>
                  </a:cubicBezTo>
                  <a:cubicBezTo>
                    <a:pt x="38" y="6"/>
                    <a:pt x="38" y="6"/>
                    <a:pt x="38" y="6"/>
                  </a:cubicBezTo>
                  <a:cubicBezTo>
                    <a:pt x="30" y="0"/>
                    <a:pt x="30" y="0"/>
                    <a:pt x="30" y="0"/>
                  </a:cubicBezTo>
                  <a:cubicBezTo>
                    <a:pt x="25" y="6"/>
                    <a:pt x="25" y="6"/>
                    <a:pt x="25" y="6"/>
                  </a:cubicBezTo>
                  <a:cubicBezTo>
                    <a:pt x="2" y="34"/>
                    <a:pt x="2" y="34"/>
                    <a:pt x="2" y="34"/>
                  </a:cubicBezTo>
                  <a:cubicBezTo>
                    <a:pt x="0" y="38"/>
                    <a:pt x="1" y="43"/>
                    <a:pt x="5" y="46"/>
                  </a:cubicBezTo>
                  <a:cubicBezTo>
                    <a:pt x="9" y="50"/>
                    <a:pt x="9" y="50"/>
                    <a:pt x="9" y="50"/>
                  </a:cubicBezTo>
                  <a:cubicBezTo>
                    <a:pt x="13" y="53"/>
                    <a:pt x="18" y="53"/>
                    <a:pt x="22" y="5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sp>
          <p:nvSpPr>
            <p:cNvPr id="13" name="Freeform 17"/>
            <p:cNvSpPr/>
            <p:nvPr/>
          </p:nvSpPr>
          <p:spPr bwMode="auto">
            <a:xfrm>
              <a:off x="8934450" y="5575300"/>
              <a:ext cx="100013" cy="96838"/>
            </a:xfrm>
            <a:custGeom>
              <a:avLst/>
              <a:gdLst>
                <a:gd name="T0" fmla="*/ 0 w 27"/>
                <a:gd name="T1" fmla="*/ 9 h 26"/>
                <a:gd name="T2" fmla="*/ 5 w 27"/>
                <a:gd name="T3" fmla="*/ 14 h 26"/>
                <a:gd name="T4" fmla="*/ 15 w 27"/>
                <a:gd name="T5" fmla="*/ 22 h 26"/>
                <a:gd name="T6" fmla="*/ 20 w 27"/>
                <a:gd name="T7" fmla="*/ 26 h 26"/>
                <a:gd name="T8" fmla="*/ 25 w 27"/>
                <a:gd name="T9" fmla="*/ 20 h 26"/>
                <a:gd name="T10" fmla="*/ 24 w 27"/>
                <a:gd name="T11" fmla="*/ 11 h 26"/>
                <a:gd name="T12" fmla="*/ 14 w 27"/>
                <a:gd name="T13" fmla="*/ 3 h 26"/>
                <a:gd name="T14" fmla="*/ 5 w 27"/>
                <a:gd name="T15" fmla="*/ 4 h 26"/>
                <a:gd name="T16" fmla="*/ 0 w 27"/>
                <a:gd name="T17" fmla="*/ 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6">
                  <a:moveTo>
                    <a:pt x="0" y="9"/>
                  </a:moveTo>
                  <a:cubicBezTo>
                    <a:pt x="5" y="14"/>
                    <a:pt x="5" y="14"/>
                    <a:pt x="5" y="14"/>
                  </a:cubicBezTo>
                  <a:cubicBezTo>
                    <a:pt x="15" y="22"/>
                    <a:pt x="15" y="22"/>
                    <a:pt x="15" y="22"/>
                  </a:cubicBezTo>
                  <a:cubicBezTo>
                    <a:pt x="20" y="26"/>
                    <a:pt x="20" y="26"/>
                    <a:pt x="20" y="26"/>
                  </a:cubicBezTo>
                  <a:cubicBezTo>
                    <a:pt x="25" y="20"/>
                    <a:pt x="25" y="20"/>
                    <a:pt x="25" y="20"/>
                  </a:cubicBezTo>
                  <a:cubicBezTo>
                    <a:pt x="27" y="17"/>
                    <a:pt x="27" y="13"/>
                    <a:pt x="24" y="11"/>
                  </a:cubicBezTo>
                  <a:cubicBezTo>
                    <a:pt x="14" y="3"/>
                    <a:pt x="14" y="3"/>
                    <a:pt x="14" y="3"/>
                  </a:cubicBezTo>
                  <a:cubicBezTo>
                    <a:pt x="11" y="0"/>
                    <a:pt x="7" y="1"/>
                    <a:pt x="5" y="4"/>
                  </a:cubicBezTo>
                  <a:lnTo>
                    <a:pt x="0" y="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sp>
          <p:nvSpPr>
            <p:cNvPr id="14" name="Freeform 18"/>
            <p:cNvSpPr/>
            <p:nvPr/>
          </p:nvSpPr>
          <p:spPr bwMode="auto">
            <a:xfrm>
              <a:off x="8659813" y="5878513"/>
              <a:ext cx="109538" cy="82550"/>
            </a:xfrm>
            <a:custGeom>
              <a:avLst/>
              <a:gdLst>
                <a:gd name="T0" fmla="*/ 27 w 29"/>
                <a:gd name="T1" fmla="*/ 8 h 22"/>
                <a:gd name="T2" fmla="*/ 14 w 29"/>
                <a:gd name="T3" fmla="*/ 20 h 22"/>
                <a:gd name="T4" fmla="*/ 8 w 29"/>
                <a:gd name="T5" fmla="*/ 20 h 22"/>
                <a:gd name="T6" fmla="*/ 2 w 29"/>
                <a:gd name="T7" fmla="*/ 14 h 22"/>
                <a:gd name="T8" fmla="*/ 2 w 29"/>
                <a:gd name="T9" fmla="*/ 8 h 22"/>
                <a:gd name="T10" fmla="*/ 8 w 29"/>
                <a:gd name="T11" fmla="*/ 8 h 22"/>
                <a:gd name="T12" fmla="*/ 11 w 29"/>
                <a:gd name="T13" fmla="*/ 11 h 22"/>
                <a:gd name="T14" fmla="*/ 21 w 29"/>
                <a:gd name="T15" fmla="*/ 2 h 22"/>
                <a:gd name="T16" fmla="*/ 27 w 29"/>
                <a:gd name="T17" fmla="*/ 2 h 22"/>
                <a:gd name="T18" fmla="*/ 27 w 29"/>
                <a:gd name="T19" fmla="*/ 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 h="22">
                  <a:moveTo>
                    <a:pt x="27" y="8"/>
                  </a:moveTo>
                  <a:cubicBezTo>
                    <a:pt x="14" y="20"/>
                    <a:pt x="14" y="20"/>
                    <a:pt x="14" y="20"/>
                  </a:cubicBezTo>
                  <a:cubicBezTo>
                    <a:pt x="13" y="22"/>
                    <a:pt x="10" y="22"/>
                    <a:pt x="8" y="20"/>
                  </a:cubicBezTo>
                  <a:cubicBezTo>
                    <a:pt x="2" y="14"/>
                    <a:pt x="2" y="14"/>
                    <a:pt x="2" y="14"/>
                  </a:cubicBezTo>
                  <a:cubicBezTo>
                    <a:pt x="0" y="12"/>
                    <a:pt x="0" y="9"/>
                    <a:pt x="2" y="8"/>
                  </a:cubicBezTo>
                  <a:cubicBezTo>
                    <a:pt x="4" y="6"/>
                    <a:pt x="6" y="6"/>
                    <a:pt x="8" y="8"/>
                  </a:cubicBezTo>
                  <a:cubicBezTo>
                    <a:pt x="11" y="11"/>
                    <a:pt x="11" y="11"/>
                    <a:pt x="11" y="11"/>
                  </a:cubicBezTo>
                  <a:cubicBezTo>
                    <a:pt x="21" y="2"/>
                    <a:pt x="21" y="2"/>
                    <a:pt x="21" y="2"/>
                  </a:cubicBezTo>
                  <a:cubicBezTo>
                    <a:pt x="22" y="0"/>
                    <a:pt x="25" y="0"/>
                    <a:pt x="27" y="2"/>
                  </a:cubicBezTo>
                  <a:cubicBezTo>
                    <a:pt x="29" y="3"/>
                    <a:pt x="29" y="6"/>
                    <a:pt x="27"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sp>
          <p:nvSpPr>
            <p:cNvPr id="15" name="Freeform 19"/>
            <p:cNvSpPr/>
            <p:nvPr/>
          </p:nvSpPr>
          <p:spPr bwMode="auto">
            <a:xfrm>
              <a:off x="8601075" y="5575300"/>
              <a:ext cx="322263" cy="433388"/>
            </a:xfrm>
            <a:custGeom>
              <a:avLst/>
              <a:gdLst>
                <a:gd name="T0" fmla="*/ 86 w 86"/>
                <a:gd name="T1" fmla="*/ 91 h 116"/>
                <a:gd name="T2" fmla="*/ 86 w 86"/>
                <a:gd name="T3" fmla="*/ 65 h 116"/>
                <a:gd name="T4" fmla="*/ 84 w 86"/>
                <a:gd name="T5" fmla="*/ 69 h 116"/>
                <a:gd name="T6" fmla="*/ 82 w 86"/>
                <a:gd name="T7" fmla="*/ 70 h 116"/>
                <a:gd name="T8" fmla="*/ 79 w 86"/>
                <a:gd name="T9" fmla="*/ 72 h 116"/>
                <a:gd name="T10" fmla="*/ 79 w 86"/>
                <a:gd name="T11" fmla="*/ 78 h 116"/>
                <a:gd name="T12" fmla="*/ 79 w 86"/>
                <a:gd name="T13" fmla="*/ 91 h 116"/>
                <a:gd name="T14" fmla="*/ 62 w 86"/>
                <a:gd name="T15" fmla="*/ 91 h 116"/>
                <a:gd name="T16" fmla="*/ 62 w 86"/>
                <a:gd name="T17" fmla="*/ 109 h 116"/>
                <a:gd name="T18" fmla="*/ 61 w 86"/>
                <a:gd name="T19" fmla="*/ 109 h 116"/>
                <a:gd name="T20" fmla="*/ 61 w 86"/>
                <a:gd name="T21" fmla="*/ 109 h 116"/>
                <a:gd name="T22" fmla="*/ 56 w 86"/>
                <a:gd name="T23" fmla="*/ 109 h 116"/>
                <a:gd name="T24" fmla="*/ 30 w 86"/>
                <a:gd name="T25" fmla="*/ 109 h 116"/>
                <a:gd name="T26" fmla="*/ 16 w 86"/>
                <a:gd name="T27" fmla="*/ 109 h 116"/>
                <a:gd name="T28" fmla="*/ 7 w 86"/>
                <a:gd name="T29" fmla="*/ 100 h 116"/>
                <a:gd name="T30" fmla="*/ 7 w 86"/>
                <a:gd name="T31" fmla="*/ 17 h 116"/>
                <a:gd name="T32" fmla="*/ 9 w 86"/>
                <a:gd name="T33" fmla="*/ 10 h 116"/>
                <a:gd name="T34" fmla="*/ 16 w 86"/>
                <a:gd name="T35" fmla="*/ 8 h 116"/>
                <a:gd name="T36" fmla="*/ 70 w 86"/>
                <a:gd name="T37" fmla="*/ 8 h 116"/>
                <a:gd name="T38" fmla="*/ 77 w 86"/>
                <a:gd name="T39" fmla="*/ 10 h 116"/>
                <a:gd name="T40" fmla="*/ 78 w 86"/>
                <a:gd name="T41" fmla="*/ 12 h 116"/>
                <a:gd name="T42" fmla="*/ 83 w 86"/>
                <a:gd name="T43" fmla="*/ 6 h 116"/>
                <a:gd name="T44" fmla="*/ 82 w 86"/>
                <a:gd name="T45" fmla="*/ 5 h 116"/>
                <a:gd name="T46" fmla="*/ 71 w 86"/>
                <a:gd name="T47" fmla="*/ 0 h 116"/>
                <a:gd name="T48" fmla="*/ 71 w 86"/>
                <a:gd name="T49" fmla="*/ 0 h 116"/>
                <a:gd name="T50" fmla="*/ 15 w 86"/>
                <a:gd name="T51" fmla="*/ 0 h 116"/>
                <a:gd name="T52" fmla="*/ 15 w 86"/>
                <a:gd name="T53" fmla="*/ 0 h 116"/>
                <a:gd name="T54" fmla="*/ 4 w 86"/>
                <a:gd name="T55" fmla="*/ 5 h 116"/>
                <a:gd name="T56" fmla="*/ 0 w 86"/>
                <a:gd name="T57" fmla="*/ 16 h 116"/>
                <a:gd name="T58" fmla="*/ 0 w 86"/>
                <a:gd name="T59" fmla="*/ 101 h 116"/>
                <a:gd name="T60" fmla="*/ 15 w 86"/>
                <a:gd name="T61" fmla="*/ 116 h 116"/>
                <a:gd name="T62" fmla="*/ 30 w 86"/>
                <a:gd name="T63" fmla="*/ 116 h 116"/>
                <a:gd name="T64" fmla="*/ 56 w 86"/>
                <a:gd name="T65" fmla="*/ 116 h 116"/>
                <a:gd name="T66" fmla="*/ 62 w 86"/>
                <a:gd name="T67" fmla="*/ 116 h 116"/>
                <a:gd name="T68" fmla="*/ 66 w 86"/>
                <a:gd name="T69" fmla="*/ 114 h 116"/>
                <a:gd name="T70" fmla="*/ 85 w 86"/>
                <a:gd name="T71" fmla="*/ 96 h 116"/>
                <a:gd name="T72" fmla="*/ 86 w 86"/>
                <a:gd name="T73" fmla="*/ 92 h 116"/>
                <a:gd name="T74" fmla="*/ 86 w 86"/>
                <a:gd name="T75" fmla="*/ 91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86" h="116">
                  <a:moveTo>
                    <a:pt x="86" y="91"/>
                  </a:moveTo>
                  <a:cubicBezTo>
                    <a:pt x="86" y="65"/>
                    <a:pt x="86" y="65"/>
                    <a:pt x="86" y="65"/>
                  </a:cubicBezTo>
                  <a:cubicBezTo>
                    <a:pt x="84" y="69"/>
                    <a:pt x="84" y="69"/>
                    <a:pt x="84" y="69"/>
                  </a:cubicBezTo>
                  <a:cubicBezTo>
                    <a:pt x="83" y="69"/>
                    <a:pt x="83" y="69"/>
                    <a:pt x="82" y="70"/>
                  </a:cubicBezTo>
                  <a:cubicBezTo>
                    <a:pt x="81" y="70"/>
                    <a:pt x="80" y="71"/>
                    <a:pt x="79" y="72"/>
                  </a:cubicBezTo>
                  <a:cubicBezTo>
                    <a:pt x="79" y="78"/>
                    <a:pt x="79" y="78"/>
                    <a:pt x="79" y="78"/>
                  </a:cubicBezTo>
                  <a:cubicBezTo>
                    <a:pt x="79" y="91"/>
                    <a:pt x="79" y="91"/>
                    <a:pt x="79" y="91"/>
                  </a:cubicBezTo>
                  <a:cubicBezTo>
                    <a:pt x="62" y="91"/>
                    <a:pt x="62" y="91"/>
                    <a:pt x="62" y="91"/>
                  </a:cubicBezTo>
                  <a:cubicBezTo>
                    <a:pt x="62" y="109"/>
                    <a:pt x="62" y="109"/>
                    <a:pt x="62" y="109"/>
                  </a:cubicBezTo>
                  <a:cubicBezTo>
                    <a:pt x="61" y="109"/>
                    <a:pt x="61" y="109"/>
                    <a:pt x="61" y="109"/>
                  </a:cubicBezTo>
                  <a:cubicBezTo>
                    <a:pt x="61" y="109"/>
                    <a:pt x="61" y="109"/>
                    <a:pt x="61" y="109"/>
                  </a:cubicBezTo>
                  <a:cubicBezTo>
                    <a:pt x="56" y="109"/>
                    <a:pt x="56" y="109"/>
                    <a:pt x="56" y="109"/>
                  </a:cubicBezTo>
                  <a:cubicBezTo>
                    <a:pt x="30" y="109"/>
                    <a:pt x="30" y="109"/>
                    <a:pt x="30" y="109"/>
                  </a:cubicBezTo>
                  <a:cubicBezTo>
                    <a:pt x="16" y="109"/>
                    <a:pt x="16" y="109"/>
                    <a:pt x="16" y="109"/>
                  </a:cubicBezTo>
                  <a:cubicBezTo>
                    <a:pt x="11" y="109"/>
                    <a:pt x="7" y="105"/>
                    <a:pt x="7" y="100"/>
                  </a:cubicBezTo>
                  <a:cubicBezTo>
                    <a:pt x="7" y="17"/>
                    <a:pt x="7" y="17"/>
                    <a:pt x="7" y="17"/>
                  </a:cubicBezTo>
                  <a:cubicBezTo>
                    <a:pt x="7" y="14"/>
                    <a:pt x="8" y="12"/>
                    <a:pt x="9" y="10"/>
                  </a:cubicBezTo>
                  <a:cubicBezTo>
                    <a:pt x="11" y="9"/>
                    <a:pt x="13" y="8"/>
                    <a:pt x="16" y="8"/>
                  </a:cubicBezTo>
                  <a:cubicBezTo>
                    <a:pt x="70" y="8"/>
                    <a:pt x="70" y="8"/>
                    <a:pt x="70" y="8"/>
                  </a:cubicBezTo>
                  <a:cubicBezTo>
                    <a:pt x="73" y="8"/>
                    <a:pt x="75" y="9"/>
                    <a:pt x="77" y="10"/>
                  </a:cubicBezTo>
                  <a:cubicBezTo>
                    <a:pt x="77" y="11"/>
                    <a:pt x="78" y="11"/>
                    <a:pt x="78" y="12"/>
                  </a:cubicBezTo>
                  <a:cubicBezTo>
                    <a:pt x="83" y="6"/>
                    <a:pt x="83" y="6"/>
                    <a:pt x="83" y="6"/>
                  </a:cubicBezTo>
                  <a:cubicBezTo>
                    <a:pt x="82" y="5"/>
                    <a:pt x="82" y="5"/>
                    <a:pt x="82" y="5"/>
                  </a:cubicBezTo>
                  <a:cubicBezTo>
                    <a:pt x="79" y="2"/>
                    <a:pt x="75" y="0"/>
                    <a:pt x="71" y="0"/>
                  </a:cubicBezTo>
                  <a:cubicBezTo>
                    <a:pt x="71" y="0"/>
                    <a:pt x="71" y="0"/>
                    <a:pt x="71" y="0"/>
                  </a:cubicBezTo>
                  <a:cubicBezTo>
                    <a:pt x="15" y="0"/>
                    <a:pt x="15" y="0"/>
                    <a:pt x="15" y="0"/>
                  </a:cubicBezTo>
                  <a:cubicBezTo>
                    <a:pt x="15" y="0"/>
                    <a:pt x="15" y="0"/>
                    <a:pt x="15" y="0"/>
                  </a:cubicBezTo>
                  <a:cubicBezTo>
                    <a:pt x="11" y="0"/>
                    <a:pt x="7" y="2"/>
                    <a:pt x="4" y="5"/>
                  </a:cubicBezTo>
                  <a:cubicBezTo>
                    <a:pt x="1" y="8"/>
                    <a:pt x="0" y="11"/>
                    <a:pt x="0" y="16"/>
                  </a:cubicBezTo>
                  <a:cubicBezTo>
                    <a:pt x="0" y="101"/>
                    <a:pt x="0" y="101"/>
                    <a:pt x="0" y="101"/>
                  </a:cubicBezTo>
                  <a:cubicBezTo>
                    <a:pt x="0" y="109"/>
                    <a:pt x="6" y="116"/>
                    <a:pt x="15" y="116"/>
                  </a:cubicBezTo>
                  <a:cubicBezTo>
                    <a:pt x="30" y="116"/>
                    <a:pt x="30" y="116"/>
                    <a:pt x="30" y="116"/>
                  </a:cubicBezTo>
                  <a:cubicBezTo>
                    <a:pt x="56" y="116"/>
                    <a:pt x="56" y="116"/>
                    <a:pt x="56" y="116"/>
                  </a:cubicBezTo>
                  <a:cubicBezTo>
                    <a:pt x="62" y="116"/>
                    <a:pt x="62" y="116"/>
                    <a:pt x="62" y="116"/>
                  </a:cubicBezTo>
                  <a:cubicBezTo>
                    <a:pt x="64" y="116"/>
                    <a:pt x="65" y="115"/>
                    <a:pt x="66" y="114"/>
                  </a:cubicBezTo>
                  <a:cubicBezTo>
                    <a:pt x="85" y="96"/>
                    <a:pt x="85" y="96"/>
                    <a:pt x="85" y="96"/>
                  </a:cubicBezTo>
                  <a:cubicBezTo>
                    <a:pt x="86" y="95"/>
                    <a:pt x="86" y="93"/>
                    <a:pt x="86" y="92"/>
                  </a:cubicBezTo>
                  <a:cubicBezTo>
                    <a:pt x="86" y="92"/>
                    <a:pt x="86" y="92"/>
                    <a:pt x="86" y="9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sp>
          <p:nvSpPr>
            <p:cNvPr id="16" name="Freeform 20"/>
            <p:cNvSpPr/>
            <p:nvPr/>
          </p:nvSpPr>
          <p:spPr bwMode="auto">
            <a:xfrm>
              <a:off x="8653463" y="5657850"/>
              <a:ext cx="209550" cy="25400"/>
            </a:xfrm>
            <a:custGeom>
              <a:avLst/>
              <a:gdLst>
                <a:gd name="T0" fmla="*/ 54 w 56"/>
                <a:gd name="T1" fmla="*/ 0 h 7"/>
                <a:gd name="T2" fmla="*/ 4 w 56"/>
                <a:gd name="T3" fmla="*/ 0 h 7"/>
                <a:gd name="T4" fmla="*/ 0 w 56"/>
                <a:gd name="T5" fmla="*/ 4 h 7"/>
                <a:gd name="T6" fmla="*/ 4 w 56"/>
                <a:gd name="T7" fmla="*/ 7 h 7"/>
                <a:gd name="T8" fmla="*/ 50 w 56"/>
                <a:gd name="T9" fmla="*/ 7 h 7"/>
                <a:gd name="T10" fmla="*/ 56 w 56"/>
                <a:gd name="T11" fmla="*/ 0 h 7"/>
                <a:gd name="T12" fmla="*/ 54 w 56"/>
                <a:gd name="T13" fmla="*/ 0 h 7"/>
              </a:gdLst>
              <a:ahLst/>
              <a:cxnLst>
                <a:cxn ang="0">
                  <a:pos x="T0" y="T1"/>
                </a:cxn>
                <a:cxn ang="0">
                  <a:pos x="T2" y="T3"/>
                </a:cxn>
                <a:cxn ang="0">
                  <a:pos x="T4" y="T5"/>
                </a:cxn>
                <a:cxn ang="0">
                  <a:pos x="T6" y="T7"/>
                </a:cxn>
                <a:cxn ang="0">
                  <a:pos x="T8" y="T9"/>
                </a:cxn>
                <a:cxn ang="0">
                  <a:pos x="T10" y="T11"/>
                </a:cxn>
                <a:cxn ang="0">
                  <a:pos x="T12" y="T13"/>
                </a:cxn>
              </a:cxnLst>
              <a:rect l="0" t="0" r="r" b="b"/>
              <a:pathLst>
                <a:path w="56" h="7">
                  <a:moveTo>
                    <a:pt x="54" y="0"/>
                  </a:moveTo>
                  <a:cubicBezTo>
                    <a:pt x="4" y="0"/>
                    <a:pt x="4" y="0"/>
                    <a:pt x="4" y="0"/>
                  </a:cubicBezTo>
                  <a:cubicBezTo>
                    <a:pt x="2" y="0"/>
                    <a:pt x="0" y="2"/>
                    <a:pt x="0" y="4"/>
                  </a:cubicBezTo>
                  <a:cubicBezTo>
                    <a:pt x="0" y="6"/>
                    <a:pt x="2" y="7"/>
                    <a:pt x="4" y="7"/>
                  </a:cubicBezTo>
                  <a:cubicBezTo>
                    <a:pt x="50" y="7"/>
                    <a:pt x="50" y="7"/>
                    <a:pt x="50" y="7"/>
                  </a:cubicBezTo>
                  <a:cubicBezTo>
                    <a:pt x="56" y="0"/>
                    <a:pt x="56" y="0"/>
                    <a:pt x="56" y="0"/>
                  </a:cubicBezTo>
                  <a:cubicBezTo>
                    <a:pt x="55" y="0"/>
                    <a:pt x="55" y="0"/>
                    <a:pt x="54"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sp>
          <p:nvSpPr>
            <p:cNvPr id="18" name="Freeform 21"/>
            <p:cNvSpPr/>
            <p:nvPr/>
          </p:nvSpPr>
          <p:spPr bwMode="auto">
            <a:xfrm>
              <a:off x="8653463" y="5713413"/>
              <a:ext cx="163513" cy="25400"/>
            </a:xfrm>
            <a:custGeom>
              <a:avLst/>
              <a:gdLst>
                <a:gd name="T0" fmla="*/ 44 w 44"/>
                <a:gd name="T1" fmla="*/ 0 h 7"/>
                <a:gd name="T2" fmla="*/ 4 w 44"/>
                <a:gd name="T3" fmla="*/ 0 h 7"/>
                <a:gd name="T4" fmla="*/ 0 w 44"/>
                <a:gd name="T5" fmla="*/ 3 h 7"/>
                <a:gd name="T6" fmla="*/ 4 w 44"/>
                <a:gd name="T7" fmla="*/ 7 h 7"/>
                <a:gd name="T8" fmla="*/ 38 w 44"/>
                <a:gd name="T9" fmla="*/ 7 h 7"/>
                <a:gd name="T10" fmla="*/ 39 w 44"/>
                <a:gd name="T11" fmla="*/ 6 h 7"/>
                <a:gd name="T12" fmla="*/ 44 w 44"/>
                <a:gd name="T13" fmla="*/ 0 h 7"/>
              </a:gdLst>
              <a:ahLst/>
              <a:cxnLst>
                <a:cxn ang="0">
                  <a:pos x="T0" y="T1"/>
                </a:cxn>
                <a:cxn ang="0">
                  <a:pos x="T2" y="T3"/>
                </a:cxn>
                <a:cxn ang="0">
                  <a:pos x="T4" y="T5"/>
                </a:cxn>
                <a:cxn ang="0">
                  <a:pos x="T6" y="T7"/>
                </a:cxn>
                <a:cxn ang="0">
                  <a:pos x="T8" y="T9"/>
                </a:cxn>
                <a:cxn ang="0">
                  <a:pos x="T10" y="T11"/>
                </a:cxn>
                <a:cxn ang="0">
                  <a:pos x="T12" y="T13"/>
                </a:cxn>
              </a:cxnLst>
              <a:rect l="0" t="0" r="r" b="b"/>
              <a:pathLst>
                <a:path w="44" h="7">
                  <a:moveTo>
                    <a:pt x="44" y="0"/>
                  </a:moveTo>
                  <a:cubicBezTo>
                    <a:pt x="4" y="0"/>
                    <a:pt x="4" y="0"/>
                    <a:pt x="4" y="0"/>
                  </a:cubicBezTo>
                  <a:cubicBezTo>
                    <a:pt x="2" y="0"/>
                    <a:pt x="0" y="1"/>
                    <a:pt x="0" y="3"/>
                  </a:cubicBezTo>
                  <a:cubicBezTo>
                    <a:pt x="0" y="5"/>
                    <a:pt x="2" y="7"/>
                    <a:pt x="4" y="7"/>
                  </a:cubicBezTo>
                  <a:cubicBezTo>
                    <a:pt x="38" y="7"/>
                    <a:pt x="38" y="7"/>
                    <a:pt x="38" y="7"/>
                  </a:cubicBezTo>
                  <a:cubicBezTo>
                    <a:pt x="38" y="7"/>
                    <a:pt x="38" y="7"/>
                    <a:pt x="39" y="6"/>
                  </a:cubicBezTo>
                  <a:lnTo>
                    <a:pt x="4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sp>
          <p:nvSpPr>
            <p:cNvPr id="19" name="Freeform 22"/>
            <p:cNvSpPr/>
            <p:nvPr/>
          </p:nvSpPr>
          <p:spPr bwMode="auto">
            <a:xfrm>
              <a:off x="8653463" y="5765800"/>
              <a:ext cx="134938" cy="26988"/>
            </a:xfrm>
            <a:custGeom>
              <a:avLst/>
              <a:gdLst>
                <a:gd name="T0" fmla="*/ 36 w 36"/>
                <a:gd name="T1" fmla="*/ 3 h 7"/>
                <a:gd name="T2" fmla="*/ 36 w 36"/>
                <a:gd name="T3" fmla="*/ 0 h 7"/>
                <a:gd name="T4" fmla="*/ 4 w 36"/>
                <a:gd name="T5" fmla="*/ 0 h 7"/>
                <a:gd name="T6" fmla="*/ 0 w 36"/>
                <a:gd name="T7" fmla="*/ 4 h 7"/>
                <a:gd name="T8" fmla="*/ 4 w 36"/>
                <a:gd name="T9" fmla="*/ 7 h 7"/>
                <a:gd name="T10" fmla="*/ 31 w 36"/>
                <a:gd name="T11" fmla="*/ 7 h 7"/>
                <a:gd name="T12" fmla="*/ 36 w 36"/>
                <a:gd name="T13" fmla="*/ 3 h 7"/>
              </a:gdLst>
              <a:ahLst/>
              <a:cxnLst>
                <a:cxn ang="0">
                  <a:pos x="T0" y="T1"/>
                </a:cxn>
                <a:cxn ang="0">
                  <a:pos x="T2" y="T3"/>
                </a:cxn>
                <a:cxn ang="0">
                  <a:pos x="T4" y="T5"/>
                </a:cxn>
                <a:cxn ang="0">
                  <a:pos x="T6" y="T7"/>
                </a:cxn>
                <a:cxn ang="0">
                  <a:pos x="T8" y="T9"/>
                </a:cxn>
                <a:cxn ang="0">
                  <a:pos x="T10" y="T11"/>
                </a:cxn>
                <a:cxn ang="0">
                  <a:pos x="T12" y="T13"/>
                </a:cxn>
              </a:cxnLst>
              <a:rect l="0" t="0" r="r" b="b"/>
              <a:pathLst>
                <a:path w="36" h="7">
                  <a:moveTo>
                    <a:pt x="36" y="3"/>
                  </a:moveTo>
                  <a:cubicBezTo>
                    <a:pt x="36" y="2"/>
                    <a:pt x="36" y="1"/>
                    <a:pt x="36" y="0"/>
                  </a:cubicBezTo>
                  <a:cubicBezTo>
                    <a:pt x="4" y="0"/>
                    <a:pt x="4" y="0"/>
                    <a:pt x="4" y="0"/>
                  </a:cubicBezTo>
                  <a:cubicBezTo>
                    <a:pt x="2" y="0"/>
                    <a:pt x="0" y="2"/>
                    <a:pt x="0" y="4"/>
                  </a:cubicBezTo>
                  <a:cubicBezTo>
                    <a:pt x="0" y="6"/>
                    <a:pt x="2" y="7"/>
                    <a:pt x="4" y="7"/>
                  </a:cubicBezTo>
                  <a:cubicBezTo>
                    <a:pt x="31" y="7"/>
                    <a:pt x="31" y="7"/>
                    <a:pt x="31" y="7"/>
                  </a:cubicBezTo>
                  <a:cubicBezTo>
                    <a:pt x="32" y="5"/>
                    <a:pt x="34" y="4"/>
                    <a:pt x="3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sp>
          <p:nvSpPr>
            <p:cNvPr id="22" name="Freeform 23"/>
            <p:cNvSpPr/>
            <p:nvPr/>
          </p:nvSpPr>
          <p:spPr bwMode="auto">
            <a:xfrm>
              <a:off x="8653463" y="5818188"/>
              <a:ext cx="107950" cy="30163"/>
            </a:xfrm>
            <a:custGeom>
              <a:avLst/>
              <a:gdLst>
                <a:gd name="T0" fmla="*/ 4 w 29"/>
                <a:gd name="T1" fmla="*/ 0 h 8"/>
                <a:gd name="T2" fmla="*/ 0 w 29"/>
                <a:gd name="T3" fmla="*/ 4 h 8"/>
                <a:gd name="T4" fmla="*/ 4 w 29"/>
                <a:gd name="T5" fmla="*/ 8 h 8"/>
                <a:gd name="T6" fmla="*/ 28 w 29"/>
                <a:gd name="T7" fmla="*/ 8 h 8"/>
                <a:gd name="T8" fmla="*/ 29 w 29"/>
                <a:gd name="T9" fmla="*/ 0 h 8"/>
                <a:gd name="T10" fmla="*/ 4 w 29"/>
                <a:gd name="T11" fmla="*/ 0 h 8"/>
              </a:gdLst>
              <a:ahLst/>
              <a:cxnLst>
                <a:cxn ang="0">
                  <a:pos x="T0" y="T1"/>
                </a:cxn>
                <a:cxn ang="0">
                  <a:pos x="T2" y="T3"/>
                </a:cxn>
                <a:cxn ang="0">
                  <a:pos x="T4" y="T5"/>
                </a:cxn>
                <a:cxn ang="0">
                  <a:pos x="T6" y="T7"/>
                </a:cxn>
                <a:cxn ang="0">
                  <a:pos x="T8" y="T9"/>
                </a:cxn>
                <a:cxn ang="0">
                  <a:pos x="T10" y="T11"/>
                </a:cxn>
              </a:cxnLst>
              <a:rect l="0" t="0" r="r" b="b"/>
              <a:pathLst>
                <a:path w="29" h="8">
                  <a:moveTo>
                    <a:pt x="4" y="0"/>
                  </a:moveTo>
                  <a:cubicBezTo>
                    <a:pt x="2" y="0"/>
                    <a:pt x="0" y="2"/>
                    <a:pt x="0" y="4"/>
                  </a:cubicBezTo>
                  <a:cubicBezTo>
                    <a:pt x="0" y="6"/>
                    <a:pt x="2" y="8"/>
                    <a:pt x="4" y="8"/>
                  </a:cubicBezTo>
                  <a:cubicBezTo>
                    <a:pt x="28" y="8"/>
                    <a:pt x="28" y="8"/>
                    <a:pt x="28" y="8"/>
                  </a:cubicBezTo>
                  <a:cubicBezTo>
                    <a:pt x="29" y="0"/>
                    <a:pt x="29" y="0"/>
                    <a:pt x="29" y="0"/>
                  </a:cubicBezTo>
                  <a:lnTo>
                    <a:pt x="4"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grpSp>
      <p:grpSp>
        <p:nvGrpSpPr>
          <p:cNvPr id="34" name="Group 35"/>
          <p:cNvGrpSpPr/>
          <p:nvPr/>
        </p:nvGrpSpPr>
        <p:grpSpPr>
          <a:xfrm>
            <a:off x="6732296" y="1876459"/>
            <a:ext cx="589955" cy="511436"/>
            <a:chOff x="8555038" y="3732213"/>
            <a:chExt cx="441325" cy="382587"/>
          </a:xfrm>
          <a:solidFill>
            <a:schemeClr val="bg1"/>
          </a:solidFill>
        </p:grpSpPr>
        <p:sp>
          <p:nvSpPr>
            <p:cNvPr id="35" name="Freeform 36"/>
            <p:cNvSpPr>
              <a:spLocks noEditPoints="1"/>
            </p:cNvSpPr>
            <p:nvPr/>
          </p:nvSpPr>
          <p:spPr bwMode="auto">
            <a:xfrm>
              <a:off x="8720138" y="3841750"/>
              <a:ext cx="276225" cy="273050"/>
            </a:xfrm>
            <a:custGeom>
              <a:avLst/>
              <a:gdLst>
                <a:gd name="T0" fmla="*/ 70 w 74"/>
                <a:gd name="T1" fmla="*/ 70 h 73"/>
                <a:gd name="T2" fmla="*/ 64 w 74"/>
                <a:gd name="T3" fmla="*/ 73 h 73"/>
                <a:gd name="T4" fmla="*/ 57 w 74"/>
                <a:gd name="T5" fmla="*/ 70 h 73"/>
                <a:gd name="T6" fmla="*/ 43 w 74"/>
                <a:gd name="T7" fmla="*/ 56 h 73"/>
                <a:gd name="T8" fmla="*/ 30 w 74"/>
                <a:gd name="T9" fmla="*/ 59 h 73"/>
                <a:gd name="T10" fmla="*/ 0 w 74"/>
                <a:gd name="T11" fmla="*/ 30 h 73"/>
                <a:gd name="T12" fmla="*/ 30 w 74"/>
                <a:gd name="T13" fmla="*/ 0 h 73"/>
                <a:gd name="T14" fmla="*/ 59 w 74"/>
                <a:gd name="T15" fmla="*/ 30 h 73"/>
                <a:gd name="T16" fmla="*/ 56 w 74"/>
                <a:gd name="T17" fmla="*/ 43 h 73"/>
                <a:gd name="T18" fmla="*/ 70 w 74"/>
                <a:gd name="T19" fmla="*/ 58 h 73"/>
                <a:gd name="T20" fmla="*/ 70 w 74"/>
                <a:gd name="T21" fmla="*/ 70 h 73"/>
                <a:gd name="T22" fmla="*/ 30 w 74"/>
                <a:gd name="T23" fmla="*/ 47 h 73"/>
                <a:gd name="T24" fmla="*/ 47 w 74"/>
                <a:gd name="T25" fmla="*/ 30 h 73"/>
                <a:gd name="T26" fmla="*/ 30 w 74"/>
                <a:gd name="T27" fmla="*/ 13 h 73"/>
                <a:gd name="T28" fmla="*/ 12 w 74"/>
                <a:gd name="T29" fmla="*/ 30 h 73"/>
                <a:gd name="T30" fmla="*/ 30 w 74"/>
                <a:gd name="T31" fmla="*/ 47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4" h="73">
                  <a:moveTo>
                    <a:pt x="70" y="70"/>
                  </a:moveTo>
                  <a:cubicBezTo>
                    <a:pt x="68" y="72"/>
                    <a:pt x="66" y="73"/>
                    <a:pt x="64" y="73"/>
                  </a:cubicBezTo>
                  <a:cubicBezTo>
                    <a:pt x="61" y="73"/>
                    <a:pt x="59" y="72"/>
                    <a:pt x="57" y="70"/>
                  </a:cubicBezTo>
                  <a:cubicBezTo>
                    <a:pt x="43" y="56"/>
                    <a:pt x="43" y="56"/>
                    <a:pt x="43" y="56"/>
                  </a:cubicBezTo>
                  <a:cubicBezTo>
                    <a:pt x="39" y="58"/>
                    <a:pt x="34" y="59"/>
                    <a:pt x="30" y="59"/>
                  </a:cubicBezTo>
                  <a:cubicBezTo>
                    <a:pt x="13" y="59"/>
                    <a:pt x="0" y="46"/>
                    <a:pt x="0" y="30"/>
                  </a:cubicBezTo>
                  <a:cubicBezTo>
                    <a:pt x="0" y="14"/>
                    <a:pt x="13" y="0"/>
                    <a:pt x="30" y="0"/>
                  </a:cubicBezTo>
                  <a:cubicBezTo>
                    <a:pt x="46" y="0"/>
                    <a:pt x="59" y="14"/>
                    <a:pt x="59" y="30"/>
                  </a:cubicBezTo>
                  <a:cubicBezTo>
                    <a:pt x="59" y="35"/>
                    <a:pt x="58" y="39"/>
                    <a:pt x="56" y="43"/>
                  </a:cubicBezTo>
                  <a:cubicBezTo>
                    <a:pt x="70" y="58"/>
                    <a:pt x="70" y="58"/>
                    <a:pt x="70" y="58"/>
                  </a:cubicBezTo>
                  <a:cubicBezTo>
                    <a:pt x="74" y="61"/>
                    <a:pt x="74" y="67"/>
                    <a:pt x="70" y="70"/>
                  </a:cubicBezTo>
                  <a:close/>
                  <a:moveTo>
                    <a:pt x="30" y="47"/>
                  </a:moveTo>
                  <a:cubicBezTo>
                    <a:pt x="39" y="47"/>
                    <a:pt x="47" y="39"/>
                    <a:pt x="47" y="30"/>
                  </a:cubicBezTo>
                  <a:cubicBezTo>
                    <a:pt x="47" y="20"/>
                    <a:pt x="39" y="13"/>
                    <a:pt x="30" y="13"/>
                  </a:cubicBezTo>
                  <a:cubicBezTo>
                    <a:pt x="20" y="13"/>
                    <a:pt x="12" y="20"/>
                    <a:pt x="12" y="30"/>
                  </a:cubicBezTo>
                  <a:cubicBezTo>
                    <a:pt x="12" y="39"/>
                    <a:pt x="20" y="47"/>
                    <a:pt x="30" y="4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sp>
          <p:nvSpPr>
            <p:cNvPr id="36" name="Freeform 37"/>
            <p:cNvSpPr/>
            <p:nvPr/>
          </p:nvSpPr>
          <p:spPr bwMode="auto">
            <a:xfrm>
              <a:off x="8555038" y="3732213"/>
              <a:ext cx="179388" cy="139700"/>
            </a:xfrm>
            <a:custGeom>
              <a:avLst/>
              <a:gdLst>
                <a:gd name="T0" fmla="*/ 7 w 48"/>
                <a:gd name="T1" fmla="*/ 37 h 37"/>
                <a:gd name="T2" fmla="*/ 41 w 48"/>
                <a:gd name="T3" fmla="*/ 37 h 37"/>
                <a:gd name="T4" fmla="*/ 48 w 48"/>
                <a:gd name="T5" fmla="*/ 0 h 37"/>
                <a:gd name="T6" fmla="*/ 26 w 48"/>
                <a:gd name="T7" fmla="*/ 0 h 37"/>
                <a:gd name="T8" fmla="*/ 18 w 48"/>
                <a:gd name="T9" fmla="*/ 7 h 37"/>
                <a:gd name="T10" fmla="*/ 0 w 48"/>
                <a:gd name="T11" fmla="*/ 29 h 37"/>
                <a:gd name="T12" fmla="*/ 7 w 48"/>
                <a:gd name="T13" fmla="*/ 37 h 37"/>
              </a:gdLst>
              <a:ahLst/>
              <a:cxnLst>
                <a:cxn ang="0">
                  <a:pos x="T0" y="T1"/>
                </a:cxn>
                <a:cxn ang="0">
                  <a:pos x="T2" y="T3"/>
                </a:cxn>
                <a:cxn ang="0">
                  <a:pos x="T4" y="T5"/>
                </a:cxn>
                <a:cxn ang="0">
                  <a:pos x="T6" y="T7"/>
                </a:cxn>
                <a:cxn ang="0">
                  <a:pos x="T8" y="T9"/>
                </a:cxn>
                <a:cxn ang="0">
                  <a:pos x="T10" y="T11"/>
                </a:cxn>
                <a:cxn ang="0">
                  <a:pos x="T12" y="T13"/>
                </a:cxn>
              </a:cxnLst>
              <a:rect l="0" t="0" r="r" b="b"/>
              <a:pathLst>
                <a:path w="48" h="37">
                  <a:moveTo>
                    <a:pt x="7" y="37"/>
                  </a:moveTo>
                  <a:cubicBezTo>
                    <a:pt x="41" y="37"/>
                    <a:pt x="41" y="37"/>
                    <a:pt x="41" y="37"/>
                  </a:cubicBezTo>
                  <a:cubicBezTo>
                    <a:pt x="48" y="0"/>
                    <a:pt x="48" y="0"/>
                    <a:pt x="48" y="0"/>
                  </a:cubicBezTo>
                  <a:cubicBezTo>
                    <a:pt x="26" y="0"/>
                    <a:pt x="26" y="0"/>
                    <a:pt x="26" y="0"/>
                  </a:cubicBezTo>
                  <a:cubicBezTo>
                    <a:pt x="22" y="0"/>
                    <a:pt x="20" y="4"/>
                    <a:pt x="18" y="7"/>
                  </a:cubicBezTo>
                  <a:cubicBezTo>
                    <a:pt x="0" y="29"/>
                    <a:pt x="0" y="29"/>
                    <a:pt x="0" y="29"/>
                  </a:cubicBezTo>
                  <a:cubicBezTo>
                    <a:pt x="0" y="33"/>
                    <a:pt x="3" y="37"/>
                    <a:pt x="7" y="3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sp>
          <p:nvSpPr>
            <p:cNvPr id="37" name="Freeform 38"/>
            <p:cNvSpPr/>
            <p:nvPr/>
          </p:nvSpPr>
          <p:spPr bwMode="auto">
            <a:xfrm>
              <a:off x="8756651" y="3732213"/>
              <a:ext cx="180975" cy="128587"/>
            </a:xfrm>
            <a:custGeom>
              <a:avLst/>
              <a:gdLst>
                <a:gd name="T0" fmla="*/ 47 w 48"/>
                <a:gd name="T1" fmla="*/ 34 h 34"/>
                <a:gd name="T2" fmla="*/ 48 w 48"/>
                <a:gd name="T3" fmla="*/ 29 h 34"/>
                <a:gd name="T4" fmla="*/ 31 w 48"/>
                <a:gd name="T5" fmla="*/ 7 h 34"/>
                <a:gd name="T6" fmla="*/ 23 w 48"/>
                <a:gd name="T7" fmla="*/ 0 h 34"/>
                <a:gd name="T8" fmla="*/ 0 w 48"/>
                <a:gd name="T9" fmla="*/ 0 h 34"/>
                <a:gd name="T10" fmla="*/ 5 w 48"/>
                <a:gd name="T11" fmla="*/ 25 h 34"/>
                <a:gd name="T12" fmla="*/ 20 w 48"/>
                <a:gd name="T13" fmla="*/ 22 h 34"/>
                <a:gd name="T14" fmla="*/ 47 w 48"/>
                <a:gd name="T15" fmla="*/ 34 h 3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 h="34">
                  <a:moveTo>
                    <a:pt x="47" y="34"/>
                  </a:moveTo>
                  <a:cubicBezTo>
                    <a:pt x="48" y="33"/>
                    <a:pt x="48" y="31"/>
                    <a:pt x="48" y="29"/>
                  </a:cubicBezTo>
                  <a:cubicBezTo>
                    <a:pt x="31" y="7"/>
                    <a:pt x="31" y="7"/>
                    <a:pt x="31" y="7"/>
                  </a:cubicBezTo>
                  <a:cubicBezTo>
                    <a:pt x="29" y="4"/>
                    <a:pt x="26" y="0"/>
                    <a:pt x="23" y="0"/>
                  </a:cubicBezTo>
                  <a:cubicBezTo>
                    <a:pt x="0" y="0"/>
                    <a:pt x="0" y="0"/>
                    <a:pt x="0" y="0"/>
                  </a:cubicBezTo>
                  <a:cubicBezTo>
                    <a:pt x="5" y="25"/>
                    <a:pt x="5" y="25"/>
                    <a:pt x="5" y="25"/>
                  </a:cubicBezTo>
                  <a:cubicBezTo>
                    <a:pt x="9" y="23"/>
                    <a:pt x="14" y="22"/>
                    <a:pt x="20" y="22"/>
                  </a:cubicBezTo>
                  <a:cubicBezTo>
                    <a:pt x="30" y="22"/>
                    <a:pt x="40" y="27"/>
                    <a:pt x="47" y="3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sp>
          <p:nvSpPr>
            <p:cNvPr id="38" name="Freeform 39"/>
            <p:cNvSpPr>
              <a:spLocks noEditPoints="1"/>
            </p:cNvSpPr>
            <p:nvPr/>
          </p:nvSpPr>
          <p:spPr bwMode="auto">
            <a:xfrm>
              <a:off x="8555038" y="3897313"/>
              <a:ext cx="352425" cy="217487"/>
            </a:xfrm>
            <a:custGeom>
              <a:avLst/>
              <a:gdLst>
                <a:gd name="T0" fmla="*/ 74 w 94"/>
                <a:gd name="T1" fmla="*/ 52 h 58"/>
                <a:gd name="T2" fmla="*/ 37 w 94"/>
                <a:gd name="T3" fmla="*/ 15 h 58"/>
                <a:gd name="T4" fmla="*/ 40 w 94"/>
                <a:gd name="T5" fmla="*/ 0 h 58"/>
                <a:gd name="T6" fmla="*/ 7 w 94"/>
                <a:gd name="T7" fmla="*/ 0 h 58"/>
                <a:gd name="T8" fmla="*/ 0 w 94"/>
                <a:gd name="T9" fmla="*/ 7 h 58"/>
                <a:gd name="T10" fmla="*/ 0 w 94"/>
                <a:gd name="T11" fmla="*/ 51 h 58"/>
                <a:gd name="T12" fmla="*/ 7 w 94"/>
                <a:gd name="T13" fmla="*/ 58 h 58"/>
                <a:gd name="T14" fmla="*/ 94 w 94"/>
                <a:gd name="T15" fmla="*/ 58 h 58"/>
                <a:gd name="T16" fmla="*/ 85 w 94"/>
                <a:gd name="T17" fmla="*/ 50 h 58"/>
                <a:gd name="T18" fmla="*/ 74 w 94"/>
                <a:gd name="T19" fmla="*/ 52 h 58"/>
                <a:gd name="T20" fmla="*/ 26 w 94"/>
                <a:gd name="T21" fmla="*/ 42 h 58"/>
                <a:gd name="T22" fmla="*/ 23 w 94"/>
                <a:gd name="T23" fmla="*/ 46 h 58"/>
                <a:gd name="T24" fmla="*/ 16 w 94"/>
                <a:gd name="T25" fmla="*/ 46 h 58"/>
                <a:gd name="T26" fmla="*/ 13 w 94"/>
                <a:gd name="T27" fmla="*/ 42 h 58"/>
                <a:gd name="T28" fmla="*/ 13 w 94"/>
                <a:gd name="T29" fmla="*/ 38 h 58"/>
                <a:gd name="T30" fmla="*/ 16 w 94"/>
                <a:gd name="T31" fmla="*/ 34 h 58"/>
                <a:gd name="T32" fmla="*/ 23 w 94"/>
                <a:gd name="T33" fmla="*/ 34 h 58"/>
                <a:gd name="T34" fmla="*/ 26 w 94"/>
                <a:gd name="T35" fmla="*/ 38 h 58"/>
                <a:gd name="T36" fmla="*/ 26 w 94"/>
                <a:gd name="T37" fmla="*/ 42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94" h="58">
                  <a:moveTo>
                    <a:pt x="74" y="52"/>
                  </a:moveTo>
                  <a:cubicBezTo>
                    <a:pt x="53" y="52"/>
                    <a:pt x="37" y="35"/>
                    <a:pt x="37" y="15"/>
                  </a:cubicBezTo>
                  <a:cubicBezTo>
                    <a:pt x="37" y="10"/>
                    <a:pt x="38" y="4"/>
                    <a:pt x="40" y="0"/>
                  </a:cubicBezTo>
                  <a:cubicBezTo>
                    <a:pt x="7" y="0"/>
                    <a:pt x="7" y="0"/>
                    <a:pt x="7" y="0"/>
                  </a:cubicBezTo>
                  <a:cubicBezTo>
                    <a:pt x="3" y="0"/>
                    <a:pt x="0" y="3"/>
                    <a:pt x="0" y="7"/>
                  </a:cubicBezTo>
                  <a:cubicBezTo>
                    <a:pt x="0" y="51"/>
                    <a:pt x="0" y="51"/>
                    <a:pt x="0" y="51"/>
                  </a:cubicBezTo>
                  <a:cubicBezTo>
                    <a:pt x="0" y="55"/>
                    <a:pt x="3" y="58"/>
                    <a:pt x="7" y="58"/>
                  </a:cubicBezTo>
                  <a:cubicBezTo>
                    <a:pt x="94" y="58"/>
                    <a:pt x="94" y="58"/>
                    <a:pt x="94" y="58"/>
                  </a:cubicBezTo>
                  <a:cubicBezTo>
                    <a:pt x="85" y="50"/>
                    <a:pt x="85" y="50"/>
                    <a:pt x="85" y="50"/>
                  </a:cubicBezTo>
                  <a:cubicBezTo>
                    <a:pt x="82" y="51"/>
                    <a:pt x="78" y="52"/>
                    <a:pt x="74" y="52"/>
                  </a:cubicBezTo>
                  <a:close/>
                  <a:moveTo>
                    <a:pt x="26" y="42"/>
                  </a:moveTo>
                  <a:cubicBezTo>
                    <a:pt x="26" y="44"/>
                    <a:pt x="25" y="46"/>
                    <a:pt x="23" y="46"/>
                  </a:cubicBezTo>
                  <a:cubicBezTo>
                    <a:pt x="16" y="46"/>
                    <a:pt x="16" y="46"/>
                    <a:pt x="16" y="46"/>
                  </a:cubicBezTo>
                  <a:cubicBezTo>
                    <a:pt x="14" y="46"/>
                    <a:pt x="13" y="44"/>
                    <a:pt x="13" y="42"/>
                  </a:cubicBezTo>
                  <a:cubicBezTo>
                    <a:pt x="13" y="38"/>
                    <a:pt x="13" y="38"/>
                    <a:pt x="13" y="38"/>
                  </a:cubicBezTo>
                  <a:cubicBezTo>
                    <a:pt x="13" y="36"/>
                    <a:pt x="14" y="34"/>
                    <a:pt x="16" y="34"/>
                  </a:cubicBezTo>
                  <a:cubicBezTo>
                    <a:pt x="23" y="34"/>
                    <a:pt x="23" y="34"/>
                    <a:pt x="23" y="34"/>
                  </a:cubicBezTo>
                  <a:cubicBezTo>
                    <a:pt x="25" y="34"/>
                    <a:pt x="26" y="36"/>
                    <a:pt x="26" y="38"/>
                  </a:cubicBezTo>
                  <a:lnTo>
                    <a:pt x="26" y="4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350">
                <a:solidFill>
                  <a:schemeClr val="bg2">
                    <a:lumMod val="25000"/>
                  </a:schemeClr>
                </a:solidFill>
                <a:cs typeface="+mn-ea"/>
                <a:sym typeface="+mn-lt"/>
              </a:endParaRPr>
            </a:p>
          </p:txBody>
        </p:sp>
      </p:grpSp>
      <p:sp>
        <p:nvSpPr>
          <p:cNvPr id="40" name="文本框 39"/>
          <p:cNvSpPr txBox="1"/>
          <p:nvPr/>
        </p:nvSpPr>
        <p:spPr>
          <a:xfrm>
            <a:off x="2369185" y="1442085"/>
            <a:ext cx="6432550" cy="1348105"/>
          </a:xfrm>
          <a:prstGeom prst="rect">
            <a:avLst/>
          </a:prstGeom>
          <a:noFill/>
        </p:spPr>
        <p:txBody>
          <a:bodyPr wrap="square" rtlCol="0">
            <a:spAutoFit/>
          </a:bodyPr>
          <a:lstStyle/>
          <a:p>
            <a:pPr algn="just">
              <a:lnSpc>
                <a:spcPct val="130000"/>
              </a:lnSpc>
            </a:pPr>
            <a:r>
              <a:rPr lang="zh-CN" altLang="en-US" sz="900" dirty="0">
                <a:solidFill>
                  <a:schemeClr val="tx1">
                    <a:lumMod val="50000"/>
                    <a:lumOff val="50000"/>
                  </a:schemeClr>
                </a:solidFill>
                <a:cs typeface="+mn-ea"/>
                <a:sym typeface="+mn-lt"/>
              </a:rPr>
              <a:t>Sarah, A., Lulwa, K., Majdi, A., Monika, P., Rudresh, P., Thiagarajan, S.,Norfathu, A. (2020). Factors affecting environment performance: A study of IKEA. International Journal of Tourism &amp; Hospitality in Asia Pasific, 3(3), 79-89.</a:t>
            </a:r>
          </a:p>
          <a:p>
            <a:pPr algn="just">
              <a:lnSpc>
                <a:spcPct val="130000"/>
              </a:lnSpc>
            </a:pPr>
            <a:r>
              <a:rPr lang="zh-CN" altLang="en-US" sz="900" dirty="0">
                <a:solidFill>
                  <a:schemeClr val="tx1">
                    <a:lumMod val="50000"/>
                    <a:lumOff val="50000"/>
                  </a:schemeClr>
                </a:solidFill>
                <a:cs typeface="+mn-ea"/>
                <a:sym typeface="+mn-lt"/>
              </a:rPr>
              <a:t>Sandybayev, A. (2017). Strategic Supply Chain Management Implementation: Case Study of IKEA. Noble International Journal of Business and Management Research, 1(1), 5-9.</a:t>
            </a:r>
          </a:p>
          <a:p>
            <a:pPr algn="just">
              <a:lnSpc>
                <a:spcPct val="130000"/>
              </a:lnSpc>
            </a:pPr>
            <a:r>
              <a:rPr lang="zh-CN" altLang="en-US" sz="900" dirty="0">
                <a:solidFill>
                  <a:schemeClr val="tx1">
                    <a:lumMod val="50000"/>
                    <a:lumOff val="50000"/>
                  </a:schemeClr>
                </a:solidFill>
                <a:cs typeface="+mn-ea"/>
                <a:sym typeface="+mn-lt"/>
              </a:rPr>
              <a:t>Wu, Y. (2020, February). The Marketing Strategies of IKEA in China Using Tools of PESTEL, Five Forces Model, and SWOT Analysis. In International Academic Conference on Frontiers in Social Sciences and Management Innovation (IAFSM 2019) (pp. 348-355). Atlantis Press.</a:t>
            </a:r>
            <a:endParaRPr lang="zh-CN" altLang="zh-CN" sz="900" dirty="0">
              <a:solidFill>
                <a:schemeClr val="tx1">
                  <a:lumMod val="50000"/>
                  <a:lumOff val="50000"/>
                </a:schemeClr>
              </a:solidFill>
              <a:cs typeface="+mn-ea"/>
              <a:sym typeface="+mn-lt"/>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图片 18"/>
          <p:cNvPicPr>
            <a:picLocks noChangeAspect="1"/>
          </p:cNvPicPr>
          <p:nvPr/>
        </p:nvPicPr>
        <p:blipFill rotWithShape="1">
          <a:blip r:embed="rId3">
            <a:extLst>
              <a:ext uri="{28A0092B-C50C-407E-A947-70E740481C1C}">
                <a14:useLocalDpi xmlns:a14="http://schemas.microsoft.com/office/drawing/2010/main" val="0"/>
              </a:ext>
            </a:extLst>
          </a:blip>
          <a:srcRect l="19668" t="11409" r="19851" b="54364"/>
          <a:stretch>
            <a:fillRect/>
          </a:stretch>
        </p:blipFill>
        <p:spPr>
          <a:xfrm flipH="1" flipV="1">
            <a:off x="0" y="0"/>
            <a:ext cx="9144000" cy="5174672"/>
          </a:xfrm>
          <a:prstGeom prst="rect">
            <a:avLst/>
          </a:prstGeom>
        </p:spPr>
      </p:pic>
      <p:sp>
        <p:nvSpPr>
          <p:cNvPr id="28" name="矩形 27"/>
          <p:cNvSpPr/>
          <p:nvPr/>
        </p:nvSpPr>
        <p:spPr>
          <a:xfrm>
            <a:off x="747566" y="593708"/>
            <a:ext cx="1906374" cy="1383665"/>
          </a:xfrm>
          <a:prstGeom prst="rect">
            <a:avLst/>
          </a:prstGeom>
        </p:spPr>
        <p:txBody>
          <a:bodyPr wrap="square">
            <a:spAutoFit/>
          </a:bodyPr>
          <a:lstStyle/>
          <a:p>
            <a:pPr algn="ctr">
              <a:defRPr/>
            </a:pPr>
            <a:r>
              <a:rPr lang="en-US" sz="2800" b="1" dirty="0">
                <a:solidFill>
                  <a:schemeClr val="bg1"/>
                </a:solidFill>
                <a:cs typeface="+mn-ea"/>
                <a:sym typeface="+mn-lt"/>
              </a:rPr>
              <a:t>IKEA’s CSR Problems</a:t>
            </a:r>
          </a:p>
        </p:txBody>
      </p:sp>
      <p:sp>
        <p:nvSpPr>
          <p:cNvPr id="29" name="椭圆 28"/>
          <p:cNvSpPr/>
          <p:nvPr/>
        </p:nvSpPr>
        <p:spPr>
          <a:xfrm>
            <a:off x="4430319" y="993976"/>
            <a:ext cx="731496" cy="7314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cs typeface="+mn-ea"/>
                <a:sym typeface="+mn-lt"/>
              </a:rPr>
              <a:t>01</a:t>
            </a:r>
            <a:endParaRPr lang="zh-CN" altLang="en-US" sz="1400" dirty="0">
              <a:cs typeface="+mn-ea"/>
              <a:sym typeface="+mn-lt"/>
            </a:endParaRPr>
          </a:p>
        </p:txBody>
      </p:sp>
      <p:sp>
        <p:nvSpPr>
          <p:cNvPr id="30" name="椭圆 29"/>
          <p:cNvSpPr/>
          <p:nvPr/>
        </p:nvSpPr>
        <p:spPr>
          <a:xfrm>
            <a:off x="4430319" y="2135467"/>
            <a:ext cx="731496" cy="7314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cs typeface="+mn-ea"/>
                <a:sym typeface="+mn-lt"/>
              </a:rPr>
              <a:t>02</a:t>
            </a:r>
            <a:endParaRPr lang="zh-CN" altLang="en-US" sz="1400" dirty="0">
              <a:cs typeface="+mn-ea"/>
              <a:sym typeface="+mn-lt"/>
            </a:endParaRPr>
          </a:p>
        </p:txBody>
      </p:sp>
      <p:sp>
        <p:nvSpPr>
          <p:cNvPr id="31" name="椭圆 30"/>
          <p:cNvSpPr/>
          <p:nvPr/>
        </p:nvSpPr>
        <p:spPr>
          <a:xfrm>
            <a:off x="4430319" y="3276959"/>
            <a:ext cx="731496" cy="7314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cs typeface="+mn-ea"/>
                <a:sym typeface="+mn-lt"/>
              </a:rPr>
              <a:t>03</a:t>
            </a:r>
            <a:endParaRPr lang="zh-CN" altLang="en-US" sz="1400" dirty="0">
              <a:cs typeface="+mn-ea"/>
              <a:sym typeface="+mn-lt"/>
            </a:endParaRPr>
          </a:p>
        </p:txBody>
      </p:sp>
      <p:sp>
        <p:nvSpPr>
          <p:cNvPr id="33" name="文本框 32"/>
          <p:cNvSpPr txBox="1"/>
          <p:nvPr/>
        </p:nvSpPr>
        <p:spPr>
          <a:xfrm flipH="1">
            <a:off x="5702280" y="1160093"/>
            <a:ext cx="2717330" cy="398780"/>
          </a:xfrm>
          <a:prstGeom prst="rect">
            <a:avLst/>
          </a:prstGeom>
          <a:noFill/>
        </p:spPr>
        <p:txBody>
          <a:bodyPr wrap="square" rtlCol="0">
            <a:spAutoFit/>
          </a:bodyPr>
          <a:lstStyle/>
          <a:p>
            <a:pPr defTabSz="685800">
              <a:defRPr/>
            </a:pPr>
            <a:r>
              <a:rPr lang="en-US" altLang="zh-CN" sz="2000" b="1" dirty="0">
                <a:solidFill>
                  <a:schemeClr val="accent1"/>
                </a:solidFill>
                <a:cs typeface="+mn-ea"/>
                <a:sym typeface="+mn-lt"/>
              </a:rPr>
              <a:t>Unethical activities </a:t>
            </a:r>
          </a:p>
        </p:txBody>
      </p:sp>
      <p:sp>
        <p:nvSpPr>
          <p:cNvPr id="35" name="文本框 34"/>
          <p:cNvSpPr txBox="1"/>
          <p:nvPr/>
        </p:nvSpPr>
        <p:spPr>
          <a:xfrm flipH="1">
            <a:off x="5299710" y="2301875"/>
            <a:ext cx="3521710" cy="398780"/>
          </a:xfrm>
          <a:prstGeom prst="rect">
            <a:avLst/>
          </a:prstGeom>
          <a:noFill/>
        </p:spPr>
        <p:txBody>
          <a:bodyPr wrap="square" rtlCol="0">
            <a:spAutoFit/>
          </a:bodyPr>
          <a:lstStyle/>
          <a:p>
            <a:pPr defTabSz="685800">
              <a:defRPr/>
            </a:pPr>
            <a:r>
              <a:rPr lang="en-US" altLang="zh-CN" sz="2000" b="1" dirty="0">
                <a:solidFill>
                  <a:schemeClr val="accent1"/>
                </a:solidFill>
                <a:cs typeface="+mn-ea"/>
                <a:sym typeface="+mn-lt"/>
              </a:rPr>
              <a:t>Communication challenges</a:t>
            </a:r>
          </a:p>
        </p:txBody>
      </p:sp>
      <p:sp>
        <p:nvSpPr>
          <p:cNvPr id="37" name="文本框 36"/>
          <p:cNvSpPr txBox="1"/>
          <p:nvPr/>
        </p:nvSpPr>
        <p:spPr>
          <a:xfrm flipH="1">
            <a:off x="5314315" y="3302000"/>
            <a:ext cx="3493770" cy="706755"/>
          </a:xfrm>
          <a:prstGeom prst="rect">
            <a:avLst/>
          </a:prstGeom>
          <a:noFill/>
        </p:spPr>
        <p:txBody>
          <a:bodyPr wrap="square" rtlCol="0">
            <a:spAutoFit/>
          </a:bodyPr>
          <a:lstStyle/>
          <a:p>
            <a:pPr algn="just" defTabSz="685800">
              <a:defRPr/>
            </a:pPr>
            <a:r>
              <a:rPr lang="en-US" altLang="zh-CN" sz="2000" b="1" dirty="0">
                <a:solidFill>
                  <a:schemeClr val="accent1"/>
                </a:solidFill>
                <a:cs typeface="+mn-ea"/>
                <a:sym typeface="+mn-lt"/>
              </a:rPr>
              <a:t>Products involved in violation of human rights</a:t>
            </a:r>
          </a:p>
        </p:txBody>
      </p:sp>
      <p:sp>
        <p:nvSpPr>
          <p:cNvPr id="17" name="矩形: 圆角 21"/>
          <p:cNvSpPr/>
          <p:nvPr/>
        </p:nvSpPr>
        <p:spPr>
          <a:xfrm>
            <a:off x="869315" y="3787775"/>
            <a:ext cx="2245995" cy="1056640"/>
          </a:xfrm>
          <a:prstGeom prst="roundRect">
            <a:avLst>
              <a:gd name="adj" fmla="val 50000"/>
            </a:avLst>
          </a:prstGeom>
          <a:solidFill>
            <a:srgbClr val="172A3C"/>
          </a:solidFill>
          <a:ln w="28575" cap="flat" cmpd="sng" algn="ctr">
            <a:noFill/>
            <a:prstDash val="solid"/>
            <a:miter lim="800000"/>
          </a:ln>
          <a:effectLst/>
        </p:spPr>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386080">
              <a:defRPr/>
            </a:pPr>
            <a:r>
              <a:rPr lang="en-US" altLang="zh-CN" sz="1600" dirty="0">
                <a:solidFill>
                  <a:schemeClr val="bg1"/>
                </a:solidFill>
                <a:latin typeface="Times New Roman" panose="02020603050405020304" charset="0"/>
                <a:cs typeface="Times New Roman" panose="02020603050405020304" charset="0"/>
                <a:sym typeface="+mn-lt"/>
              </a:rPr>
              <a:t>De Kong 22200545</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2"/>
          <p:cNvSpPr/>
          <p:nvPr/>
        </p:nvSpPr>
        <p:spPr>
          <a:xfrm>
            <a:off x="2191783" y="1597819"/>
            <a:ext cx="1485232" cy="14852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sp>
        <p:nvSpPr>
          <p:cNvPr id="87" name="Rectangle 2"/>
          <p:cNvSpPr/>
          <p:nvPr/>
        </p:nvSpPr>
        <p:spPr>
          <a:xfrm>
            <a:off x="885061" y="1812288"/>
            <a:ext cx="2533890" cy="2533890"/>
          </a:xfrm>
          <a:prstGeom prst="rect">
            <a:avLst/>
          </a:prstGeom>
          <a:blipFill>
            <a:blip r:embed="rId3"/>
            <a:stretch>
              <a:fillRect l="-25599" r="-2534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996950" y="233680"/>
            <a:ext cx="2961005"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Unethical Activities</a:t>
            </a:r>
          </a:p>
        </p:txBody>
      </p:sp>
      <p:sp>
        <p:nvSpPr>
          <p:cNvPr id="81" name="矩形 80"/>
          <p:cNvSpPr/>
          <p:nvPr/>
        </p:nvSpPr>
        <p:spPr>
          <a:xfrm>
            <a:off x="4051935" y="1167130"/>
            <a:ext cx="4631055" cy="2889250"/>
          </a:xfrm>
          <a:prstGeom prst="rect">
            <a:avLst/>
          </a:prstGeom>
        </p:spPr>
        <p:txBody>
          <a:bodyPr wrap="square">
            <a:noAutofit/>
            <a:scene3d>
              <a:camera prst="orthographicFront"/>
              <a:lightRig rig="threePt" dir="t"/>
            </a:scene3d>
            <a:sp3d contourW="12700"/>
          </a:bodyPr>
          <a:lstStyle/>
          <a:p>
            <a:pPr algn="ctr" fontAlgn="auto">
              <a:lnSpc>
                <a:spcPct val="200000"/>
              </a:lnSpc>
            </a:pPr>
            <a:r>
              <a:rPr lang="zh-CN" altLang="en-US" dirty="0">
                <a:solidFill>
                  <a:schemeClr val="tx1">
                    <a:lumMod val="50000"/>
                    <a:lumOff val="50000"/>
                  </a:schemeClr>
                </a:solidFill>
                <a:latin typeface="Times New Roman" panose="02020603050405020304" charset="0"/>
                <a:cs typeface="Times New Roman" panose="02020603050405020304" charset="0"/>
                <a:sym typeface="+mn-lt"/>
              </a:rPr>
              <a:t>IKEA </a:t>
            </a:r>
            <a:r>
              <a:rPr lang="en-US" altLang="zh-CN" dirty="0">
                <a:solidFill>
                  <a:schemeClr val="tx1">
                    <a:lumMod val="50000"/>
                    <a:lumOff val="50000"/>
                  </a:schemeClr>
                </a:solidFill>
                <a:latin typeface="Times New Roman" panose="02020603050405020304" charset="0"/>
                <a:cs typeface="Times New Roman" panose="02020603050405020304" charset="0"/>
                <a:sym typeface="+mn-lt"/>
              </a:rPr>
              <a:t>is involved</a:t>
            </a:r>
            <a:r>
              <a:rPr lang="zh-CN" altLang="en-US" dirty="0">
                <a:solidFill>
                  <a:schemeClr val="tx1">
                    <a:lumMod val="50000"/>
                    <a:lumOff val="50000"/>
                  </a:schemeClr>
                </a:solidFill>
                <a:latin typeface="Times New Roman" panose="02020603050405020304" charset="0"/>
                <a:cs typeface="Times New Roman" panose="02020603050405020304" charset="0"/>
                <a:sym typeface="+mn-lt"/>
              </a:rPr>
              <a:t> in many unethical</a:t>
            </a:r>
          </a:p>
          <a:p>
            <a:pPr algn="ctr" fontAlgn="auto">
              <a:lnSpc>
                <a:spcPct val="200000"/>
              </a:lnSpc>
            </a:pPr>
            <a:r>
              <a:rPr lang="zh-CN" altLang="en-US" dirty="0">
                <a:solidFill>
                  <a:schemeClr val="tx1">
                    <a:lumMod val="50000"/>
                    <a:lumOff val="50000"/>
                  </a:schemeClr>
                </a:solidFill>
                <a:latin typeface="Times New Roman" panose="02020603050405020304" charset="0"/>
                <a:cs typeface="Times New Roman" panose="02020603050405020304" charset="0"/>
                <a:sym typeface="+mn-lt"/>
              </a:rPr>
              <a:t>activities such as forced and child labor, which have </a:t>
            </a:r>
            <a:r>
              <a:rPr lang="en-US" altLang="zh-CN" dirty="0">
                <a:solidFill>
                  <a:schemeClr val="tx1">
                    <a:lumMod val="50000"/>
                    <a:lumOff val="50000"/>
                  </a:schemeClr>
                </a:solidFill>
                <a:latin typeface="Times New Roman" panose="02020603050405020304" charset="0"/>
                <a:cs typeface="Times New Roman" panose="02020603050405020304" charset="0"/>
                <a:sym typeface="+mn-lt"/>
              </a:rPr>
              <a:t>arouse</a:t>
            </a:r>
            <a:r>
              <a:rPr lang="zh-CN" altLang="en-US" dirty="0">
                <a:solidFill>
                  <a:schemeClr val="tx1">
                    <a:lumMod val="50000"/>
                    <a:lumOff val="50000"/>
                  </a:schemeClr>
                </a:solidFill>
                <a:latin typeface="Times New Roman" panose="02020603050405020304" charset="0"/>
                <a:cs typeface="Times New Roman" panose="02020603050405020304" charset="0"/>
                <a:sym typeface="+mn-lt"/>
              </a:rPr>
              <a:t> a lot of controversies</a:t>
            </a:r>
            <a:r>
              <a:rPr lang="en-US" altLang="zh-CN" dirty="0">
                <a:solidFill>
                  <a:schemeClr val="tx1">
                    <a:lumMod val="50000"/>
                    <a:lumOff val="50000"/>
                  </a:schemeClr>
                </a:solidFill>
                <a:latin typeface="Times New Roman" panose="02020603050405020304" charset="0"/>
                <a:cs typeface="Times New Roman" panose="02020603050405020304" charset="0"/>
                <a:sym typeface="+mn-lt"/>
              </a:rPr>
              <a:t>.</a:t>
            </a:r>
          </a:p>
        </p:txBody>
      </p:sp>
      <p:sp>
        <p:nvSpPr>
          <p:cNvPr id="83" name="Rectangle 8"/>
          <p:cNvSpPr/>
          <p:nvPr/>
        </p:nvSpPr>
        <p:spPr>
          <a:xfrm>
            <a:off x="4231421" y="3071374"/>
            <a:ext cx="200958" cy="192809"/>
          </a:xfrm>
          <a:custGeom>
            <a:avLst/>
            <a:gdLst>
              <a:gd name="connsiteX0" fmla="*/ 427522 w 607356"/>
              <a:gd name="connsiteY0" fmla="*/ 464667 h 582729"/>
              <a:gd name="connsiteX1" fmla="*/ 427522 w 607356"/>
              <a:gd name="connsiteY1" fmla="*/ 557525 h 582729"/>
              <a:gd name="connsiteX2" fmla="*/ 463773 w 607356"/>
              <a:gd name="connsiteY2" fmla="*/ 557525 h 582729"/>
              <a:gd name="connsiteX3" fmla="*/ 463773 w 607356"/>
              <a:gd name="connsiteY3" fmla="*/ 464667 h 582729"/>
              <a:gd name="connsiteX4" fmla="*/ 318672 w 607356"/>
              <a:gd name="connsiteY4" fmla="*/ 407910 h 582729"/>
              <a:gd name="connsiteX5" fmla="*/ 318672 w 607356"/>
              <a:gd name="connsiteY5" fmla="*/ 557525 h 582729"/>
              <a:gd name="connsiteX6" fmla="*/ 354924 w 607356"/>
              <a:gd name="connsiteY6" fmla="*/ 557525 h 582729"/>
              <a:gd name="connsiteX7" fmla="*/ 354924 w 607356"/>
              <a:gd name="connsiteY7" fmla="*/ 407910 h 582729"/>
              <a:gd name="connsiteX8" fmla="*/ 200428 w 607356"/>
              <a:gd name="connsiteY8" fmla="*/ 346511 h 582729"/>
              <a:gd name="connsiteX9" fmla="*/ 200428 w 607356"/>
              <a:gd name="connsiteY9" fmla="*/ 557525 h 582729"/>
              <a:gd name="connsiteX10" fmla="*/ 236584 w 607356"/>
              <a:gd name="connsiteY10" fmla="*/ 557525 h 582729"/>
              <a:gd name="connsiteX11" fmla="*/ 236584 w 607356"/>
              <a:gd name="connsiteY11" fmla="*/ 346511 h 582729"/>
              <a:gd name="connsiteX12" fmla="*/ 82088 w 607356"/>
              <a:gd name="connsiteY12" fmla="*/ 247305 h 582729"/>
              <a:gd name="connsiteX13" fmla="*/ 82088 w 607356"/>
              <a:gd name="connsiteY13" fmla="*/ 557525 h 582729"/>
              <a:gd name="connsiteX14" fmla="*/ 118340 w 607356"/>
              <a:gd name="connsiteY14" fmla="*/ 557525 h 582729"/>
              <a:gd name="connsiteX15" fmla="*/ 118340 w 607356"/>
              <a:gd name="connsiteY15" fmla="*/ 247305 h 582729"/>
              <a:gd name="connsiteX16" fmla="*/ 126248 w 607356"/>
              <a:gd name="connsiteY16" fmla="*/ 108462 h 582729"/>
              <a:gd name="connsiteX17" fmla="*/ 135809 w 607356"/>
              <a:gd name="connsiteY17" fmla="*/ 110203 h 582729"/>
              <a:gd name="connsiteX18" fmla="*/ 466717 w 607356"/>
              <a:gd name="connsiteY18" fmla="*/ 325367 h 582729"/>
              <a:gd name="connsiteX19" fmla="*/ 463111 w 607356"/>
              <a:gd name="connsiteY19" fmla="*/ 306324 h 582729"/>
              <a:gd name="connsiteX20" fmla="*/ 473265 w 607356"/>
              <a:gd name="connsiteY20" fmla="*/ 291638 h 582729"/>
              <a:gd name="connsiteX21" fmla="*/ 487974 w 607356"/>
              <a:gd name="connsiteY21" fmla="*/ 301681 h 582729"/>
              <a:gd name="connsiteX22" fmla="*/ 496894 w 607356"/>
              <a:gd name="connsiteY22" fmla="*/ 349148 h 582729"/>
              <a:gd name="connsiteX23" fmla="*/ 497274 w 607356"/>
              <a:gd name="connsiteY23" fmla="*/ 351232 h 582729"/>
              <a:gd name="connsiteX24" fmla="*/ 497274 w 607356"/>
              <a:gd name="connsiteY24" fmla="*/ 351327 h 582729"/>
              <a:gd name="connsiteX25" fmla="*/ 497274 w 607356"/>
              <a:gd name="connsiteY25" fmla="*/ 352180 h 582729"/>
              <a:gd name="connsiteX26" fmla="*/ 497274 w 607356"/>
              <a:gd name="connsiteY26" fmla="*/ 353033 h 582729"/>
              <a:gd name="connsiteX27" fmla="*/ 497274 w 607356"/>
              <a:gd name="connsiteY27" fmla="*/ 353127 h 582729"/>
              <a:gd name="connsiteX28" fmla="*/ 487025 w 607356"/>
              <a:gd name="connsiteY28" fmla="*/ 364686 h 582729"/>
              <a:gd name="connsiteX29" fmla="*/ 437299 w 607356"/>
              <a:gd name="connsiteY29" fmla="*/ 374161 h 582729"/>
              <a:gd name="connsiteX30" fmla="*/ 434926 w 607356"/>
              <a:gd name="connsiteY30" fmla="*/ 374350 h 582729"/>
              <a:gd name="connsiteX31" fmla="*/ 422495 w 607356"/>
              <a:gd name="connsiteY31" fmla="*/ 364118 h 582729"/>
              <a:gd name="connsiteX32" fmla="*/ 432554 w 607356"/>
              <a:gd name="connsiteY32" fmla="*/ 349338 h 582729"/>
              <a:gd name="connsiteX33" fmla="*/ 451628 w 607356"/>
              <a:gd name="connsiteY33" fmla="*/ 345737 h 582729"/>
              <a:gd name="connsiteX34" fmla="*/ 121954 w 607356"/>
              <a:gd name="connsiteY34" fmla="*/ 131426 h 582729"/>
              <a:gd name="connsiteX35" fmla="*/ 118253 w 607356"/>
              <a:gd name="connsiteY35" fmla="*/ 113898 h 582729"/>
              <a:gd name="connsiteX36" fmla="*/ 126248 w 607356"/>
              <a:gd name="connsiteY36" fmla="*/ 108462 h 582729"/>
              <a:gd name="connsiteX37" fmla="*/ 12622 w 607356"/>
              <a:gd name="connsiteY37" fmla="*/ 0 h 582729"/>
              <a:gd name="connsiteX38" fmla="*/ 25338 w 607356"/>
              <a:gd name="connsiteY38" fmla="*/ 12602 h 582729"/>
              <a:gd name="connsiteX39" fmla="*/ 25338 w 607356"/>
              <a:gd name="connsiteY39" fmla="*/ 557525 h 582729"/>
              <a:gd name="connsiteX40" fmla="*/ 56750 w 607356"/>
              <a:gd name="connsiteY40" fmla="*/ 557525 h 582729"/>
              <a:gd name="connsiteX41" fmla="*/ 56750 w 607356"/>
              <a:gd name="connsiteY41" fmla="*/ 234702 h 582729"/>
              <a:gd name="connsiteX42" fmla="*/ 69466 w 607356"/>
              <a:gd name="connsiteY42" fmla="*/ 222006 h 582729"/>
              <a:gd name="connsiteX43" fmla="*/ 130961 w 607356"/>
              <a:gd name="connsiteY43" fmla="*/ 222006 h 582729"/>
              <a:gd name="connsiteX44" fmla="*/ 143583 w 607356"/>
              <a:gd name="connsiteY44" fmla="*/ 234702 h 582729"/>
              <a:gd name="connsiteX45" fmla="*/ 143583 w 607356"/>
              <a:gd name="connsiteY45" fmla="*/ 557525 h 582729"/>
              <a:gd name="connsiteX46" fmla="*/ 175089 w 607356"/>
              <a:gd name="connsiteY46" fmla="*/ 557525 h 582729"/>
              <a:gd name="connsiteX47" fmla="*/ 175089 w 607356"/>
              <a:gd name="connsiteY47" fmla="*/ 333908 h 582729"/>
              <a:gd name="connsiteX48" fmla="*/ 187711 w 607356"/>
              <a:gd name="connsiteY48" fmla="*/ 321212 h 582729"/>
              <a:gd name="connsiteX49" fmla="*/ 249301 w 607356"/>
              <a:gd name="connsiteY49" fmla="*/ 321212 h 582729"/>
              <a:gd name="connsiteX50" fmla="*/ 261922 w 607356"/>
              <a:gd name="connsiteY50" fmla="*/ 333908 h 582729"/>
              <a:gd name="connsiteX51" fmla="*/ 261922 w 607356"/>
              <a:gd name="connsiteY51" fmla="*/ 557525 h 582729"/>
              <a:gd name="connsiteX52" fmla="*/ 293429 w 607356"/>
              <a:gd name="connsiteY52" fmla="*/ 557525 h 582729"/>
              <a:gd name="connsiteX53" fmla="*/ 293429 w 607356"/>
              <a:gd name="connsiteY53" fmla="*/ 395308 h 582729"/>
              <a:gd name="connsiteX54" fmla="*/ 306051 w 607356"/>
              <a:gd name="connsiteY54" fmla="*/ 382706 h 582729"/>
              <a:gd name="connsiteX55" fmla="*/ 367545 w 607356"/>
              <a:gd name="connsiteY55" fmla="*/ 382706 h 582729"/>
              <a:gd name="connsiteX56" fmla="*/ 380262 w 607356"/>
              <a:gd name="connsiteY56" fmla="*/ 395308 h 582729"/>
              <a:gd name="connsiteX57" fmla="*/ 380262 w 607356"/>
              <a:gd name="connsiteY57" fmla="*/ 557525 h 582729"/>
              <a:gd name="connsiteX58" fmla="*/ 402184 w 607356"/>
              <a:gd name="connsiteY58" fmla="*/ 557525 h 582729"/>
              <a:gd name="connsiteX59" fmla="*/ 402184 w 607356"/>
              <a:gd name="connsiteY59" fmla="*/ 451970 h 582729"/>
              <a:gd name="connsiteX60" fmla="*/ 414900 w 607356"/>
              <a:gd name="connsiteY60" fmla="*/ 439368 h 582729"/>
              <a:gd name="connsiteX61" fmla="*/ 476395 w 607356"/>
              <a:gd name="connsiteY61" fmla="*/ 439368 h 582729"/>
              <a:gd name="connsiteX62" fmla="*/ 489016 w 607356"/>
              <a:gd name="connsiteY62" fmla="*/ 451970 h 582729"/>
              <a:gd name="connsiteX63" fmla="*/ 489016 w 607356"/>
              <a:gd name="connsiteY63" fmla="*/ 557525 h 582729"/>
              <a:gd name="connsiteX64" fmla="*/ 594734 w 607356"/>
              <a:gd name="connsiteY64" fmla="*/ 557525 h 582729"/>
              <a:gd name="connsiteX65" fmla="*/ 607356 w 607356"/>
              <a:gd name="connsiteY65" fmla="*/ 570127 h 582729"/>
              <a:gd name="connsiteX66" fmla="*/ 594734 w 607356"/>
              <a:gd name="connsiteY66" fmla="*/ 582729 h 582729"/>
              <a:gd name="connsiteX67" fmla="*/ 476395 w 607356"/>
              <a:gd name="connsiteY67" fmla="*/ 582729 h 582729"/>
              <a:gd name="connsiteX68" fmla="*/ 414900 w 607356"/>
              <a:gd name="connsiteY68" fmla="*/ 582729 h 582729"/>
              <a:gd name="connsiteX69" fmla="*/ 367545 w 607356"/>
              <a:gd name="connsiteY69" fmla="*/ 582729 h 582729"/>
              <a:gd name="connsiteX70" fmla="*/ 306051 w 607356"/>
              <a:gd name="connsiteY70" fmla="*/ 582729 h 582729"/>
              <a:gd name="connsiteX71" fmla="*/ 249301 w 607356"/>
              <a:gd name="connsiteY71" fmla="*/ 582729 h 582729"/>
              <a:gd name="connsiteX72" fmla="*/ 187711 w 607356"/>
              <a:gd name="connsiteY72" fmla="*/ 582729 h 582729"/>
              <a:gd name="connsiteX73" fmla="*/ 130961 w 607356"/>
              <a:gd name="connsiteY73" fmla="*/ 582729 h 582729"/>
              <a:gd name="connsiteX74" fmla="*/ 69466 w 607356"/>
              <a:gd name="connsiteY74" fmla="*/ 582729 h 582729"/>
              <a:gd name="connsiteX75" fmla="*/ 12622 w 607356"/>
              <a:gd name="connsiteY75" fmla="*/ 582729 h 582729"/>
              <a:gd name="connsiteX76" fmla="*/ 0 w 607356"/>
              <a:gd name="connsiteY76" fmla="*/ 570127 h 582729"/>
              <a:gd name="connsiteX77" fmla="*/ 0 w 607356"/>
              <a:gd name="connsiteY77" fmla="*/ 12602 h 582729"/>
              <a:gd name="connsiteX78" fmla="*/ 12622 w 607356"/>
              <a:gd name="connsiteY78" fmla="*/ 0 h 582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07356" h="582729">
                <a:moveTo>
                  <a:pt x="427522" y="464667"/>
                </a:moveTo>
                <a:lnTo>
                  <a:pt x="427522" y="557525"/>
                </a:lnTo>
                <a:lnTo>
                  <a:pt x="463773" y="557525"/>
                </a:lnTo>
                <a:lnTo>
                  <a:pt x="463773" y="464667"/>
                </a:lnTo>
                <a:close/>
                <a:moveTo>
                  <a:pt x="318672" y="407910"/>
                </a:moveTo>
                <a:lnTo>
                  <a:pt x="318672" y="557525"/>
                </a:lnTo>
                <a:lnTo>
                  <a:pt x="354924" y="557525"/>
                </a:lnTo>
                <a:lnTo>
                  <a:pt x="354924" y="407910"/>
                </a:lnTo>
                <a:close/>
                <a:moveTo>
                  <a:pt x="200428" y="346511"/>
                </a:moveTo>
                <a:lnTo>
                  <a:pt x="200428" y="557525"/>
                </a:lnTo>
                <a:lnTo>
                  <a:pt x="236584" y="557525"/>
                </a:lnTo>
                <a:lnTo>
                  <a:pt x="236584" y="346511"/>
                </a:lnTo>
                <a:close/>
                <a:moveTo>
                  <a:pt x="82088" y="247305"/>
                </a:moveTo>
                <a:lnTo>
                  <a:pt x="82088" y="557525"/>
                </a:lnTo>
                <a:lnTo>
                  <a:pt x="118340" y="557525"/>
                </a:lnTo>
                <a:lnTo>
                  <a:pt x="118340" y="247305"/>
                </a:lnTo>
                <a:close/>
                <a:moveTo>
                  <a:pt x="126248" y="108462"/>
                </a:moveTo>
                <a:cubicBezTo>
                  <a:pt x="129427" y="107787"/>
                  <a:pt x="132867" y="108308"/>
                  <a:pt x="135809" y="110203"/>
                </a:cubicBezTo>
                <a:lnTo>
                  <a:pt x="466717" y="325367"/>
                </a:lnTo>
                <a:lnTo>
                  <a:pt x="463111" y="306324"/>
                </a:lnTo>
                <a:cubicBezTo>
                  <a:pt x="461877" y="299502"/>
                  <a:pt x="466337" y="292870"/>
                  <a:pt x="473265" y="291638"/>
                </a:cubicBezTo>
                <a:cubicBezTo>
                  <a:pt x="480098" y="290312"/>
                  <a:pt x="486740" y="294860"/>
                  <a:pt x="487974" y="301681"/>
                </a:cubicBezTo>
                <a:lnTo>
                  <a:pt x="496894" y="349148"/>
                </a:lnTo>
                <a:cubicBezTo>
                  <a:pt x="497084" y="349811"/>
                  <a:pt x="497179" y="350474"/>
                  <a:pt x="497274" y="351232"/>
                </a:cubicBezTo>
                <a:cubicBezTo>
                  <a:pt x="497274" y="351232"/>
                  <a:pt x="497274" y="351232"/>
                  <a:pt x="497274" y="351327"/>
                </a:cubicBezTo>
                <a:cubicBezTo>
                  <a:pt x="497274" y="351611"/>
                  <a:pt x="497274" y="351896"/>
                  <a:pt x="497274" y="352180"/>
                </a:cubicBezTo>
                <a:cubicBezTo>
                  <a:pt x="497274" y="352464"/>
                  <a:pt x="497274" y="352748"/>
                  <a:pt x="497274" y="353033"/>
                </a:cubicBezTo>
                <a:cubicBezTo>
                  <a:pt x="497274" y="353127"/>
                  <a:pt x="497274" y="353127"/>
                  <a:pt x="497274" y="353127"/>
                </a:cubicBezTo>
                <a:cubicBezTo>
                  <a:pt x="496800" y="358717"/>
                  <a:pt x="492719" y="363549"/>
                  <a:pt x="487025" y="364686"/>
                </a:cubicBezTo>
                <a:lnTo>
                  <a:pt x="437299" y="374161"/>
                </a:lnTo>
                <a:cubicBezTo>
                  <a:pt x="436445" y="374350"/>
                  <a:pt x="435685" y="374350"/>
                  <a:pt x="434926" y="374350"/>
                </a:cubicBezTo>
                <a:cubicBezTo>
                  <a:pt x="428948" y="374350"/>
                  <a:pt x="423633" y="370181"/>
                  <a:pt x="422495" y="364118"/>
                </a:cubicBezTo>
                <a:cubicBezTo>
                  <a:pt x="421166" y="357296"/>
                  <a:pt x="425626" y="350664"/>
                  <a:pt x="432554" y="349338"/>
                </a:cubicBezTo>
                <a:lnTo>
                  <a:pt x="451628" y="345737"/>
                </a:lnTo>
                <a:lnTo>
                  <a:pt x="121954" y="131426"/>
                </a:lnTo>
                <a:cubicBezTo>
                  <a:pt x="116070" y="127636"/>
                  <a:pt x="114457" y="119772"/>
                  <a:pt x="118253" y="113898"/>
                </a:cubicBezTo>
                <a:cubicBezTo>
                  <a:pt x="120181" y="111008"/>
                  <a:pt x="123069" y="109137"/>
                  <a:pt x="126248" y="108462"/>
                </a:cubicBezTo>
                <a:close/>
                <a:moveTo>
                  <a:pt x="12622" y="0"/>
                </a:moveTo>
                <a:cubicBezTo>
                  <a:pt x="19644" y="0"/>
                  <a:pt x="25338" y="5590"/>
                  <a:pt x="25338" y="12602"/>
                </a:cubicBezTo>
                <a:lnTo>
                  <a:pt x="25338" y="557525"/>
                </a:lnTo>
                <a:lnTo>
                  <a:pt x="56750" y="557525"/>
                </a:lnTo>
                <a:lnTo>
                  <a:pt x="56750" y="234702"/>
                </a:lnTo>
                <a:cubicBezTo>
                  <a:pt x="56750" y="227691"/>
                  <a:pt x="62444" y="222006"/>
                  <a:pt x="69466" y="222006"/>
                </a:cubicBezTo>
                <a:lnTo>
                  <a:pt x="130961" y="222006"/>
                </a:lnTo>
                <a:cubicBezTo>
                  <a:pt x="137984" y="222006"/>
                  <a:pt x="143583" y="227691"/>
                  <a:pt x="143583" y="234702"/>
                </a:cubicBezTo>
                <a:lnTo>
                  <a:pt x="143583" y="557525"/>
                </a:lnTo>
                <a:lnTo>
                  <a:pt x="175089" y="557525"/>
                </a:lnTo>
                <a:lnTo>
                  <a:pt x="175089" y="333908"/>
                </a:lnTo>
                <a:cubicBezTo>
                  <a:pt x="175089" y="326897"/>
                  <a:pt x="180783" y="321212"/>
                  <a:pt x="187711" y="321212"/>
                </a:cubicBezTo>
                <a:lnTo>
                  <a:pt x="249301" y="321212"/>
                </a:lnTo>
                <a:cubicBezTo>
                  <a:pt x="256228" y="321212"/>
                  <a:pt x="261922" y="326897"/>
                  <a:pt x="261922" y="333908"/>
                </a:cubicBezTo>
                <a:lnTo>
                  <a:pt x="261922" y="557525"/>
                </a:lnTo>
                <a:lnTo>
                  <a:pt x="293429" y="557525"/>
                </a:lnTo>
                <a:lnTo>
                  <a:pt x="293429" y="395308"/>
                </a:lnTo>
                <a:cubicBezTo>
                  <a:pt x="293429" y="388297"/>
                  <a:pt x="299028" y="382706"/>
                  <a:pt x="306051" y="382706"/>
                </a:cubicBezTo>
                <a:lnTo>
                  <a:pt x="367545" y="382706"/>
                </a:lnTo>
                <a:cubicBezTo>
                  <a:pt x="374568" y="382706"/>
                  <a:pt x="380262" y="388297"/>
                  <a:pt x="380262" y="395308"/>
                </a:cubicBezTo>
                <a:lnTo>
                  <a:pt x="380262" y="557525"/>
                </a:lnTo>
                <a:lnTo>
                  <a:pt x="402184" y="557525"/>
                </a:lnTo>
                <a:lnTo>
                  <a:pt x="402184" y="451970"/>
                </a:lnTo>
                <a:cubicBezTo>
                  <a:pt x="402184" y="445053"/>
                  <a:pt x="407878" y="439368"/>
                  <a:pt x="414900" y="439368"/>
                </a:cubicBezTo>
                <a:lnTo>
                  <a:pt x="476395" y="439368"/>
                </a:lnTo>
                <a:cubicBezTo>
                  <a:pt x="483417" y="439368"/>
                  <a:pt x="489016" y="445053"/>
                  <a:pt x="489016" y="451970"/>
                </a:cubicBezTo>
                <a:lnTo>
                  <a:pt x="489016" y="557525"/>
                </a:lnTo>
                <a:lnTo>
                  <a:pt x="594734" y="557525"/>
                </a:lnTo>
                <a:cubicBezTo>
                  <a:pt x="601662" y="557525"/>
                  <a:pt x="607356" y="563115"/>
                  <a:pt x="607356" y="570127"/>
                </a:cubicBezTo>
                <a:cubicBezTo>
                  <a:pt x="607356" y="577139"/>
                  <a:pt x="601662" y="582729"/>
                  <a:pt x="594734" y="582729"/>
                </a:cubicBezTo>
                <a:lnTo>
                  <a:pt x="476395" y="582729"/>
                </a:lnTo>
                <a:lnTo>
                  <a:pt x="414900" y="582729"/>
                </a:lnTo>
                <a:lnTo>
                  <a:pt x="367545" y="582729"/>
                </a:lnTo>
                <a:lnTo>
                  <a:pt x="306051" y="582729"/>
                </a:lnTo>
                <a:lnTo>
                  <a:pt x="249301" y="582729"/>
                </a:lnTo>
                <a:lnTo>
                  <a:pt x="187711" y="582729"/>
                </a:lnTo>
                <a:lnTo>
                  <a:pt x="130961" y="582729"/>
                </a:lnTo>
                <a:lnTo>
                  <a:pt x="69466" y="582729"/>
                </a:lnTo>
                <a:lnTo>
                  <a:pt x="12622" y="582729"/>
                </a:lnTo>
                <a:cubicBezTo>
                  <a:pt x="5694" y="582729"/>
                  <a:pt x="0" y="577139"/>
                  <a:pt x="0" y="570127"/>
                </a:cubicBezTo>
                <a:lnTo>
                  <a:pt x="0" y="12602"/>
                </a:lnTo>
                <a:cubicBezTo>
                  <a:pt x="0" y="5590"/>
                  <a:pt x="5694" y="0"/>
                  <a:pt x="126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sz="1350">
              <a:cs typeface="+mn-ea"/>
              <a:sym typeface="+mn-lt"/>
            </a:endParaRPr>
          </a:p>
        </p:txBody>
      </p:sp>
      <p:sp>
        <p:nvSpPr>
          <p:cNvPr id="86" name="Rectangle 15"/>
          <p:cNvSpPr/>
          <p:nvPr/>
        </p:nvSpPr>
        <p:spPr>
          <a:xfrm>
            <a:off x="6429749" y="3871041"/>
            <a:ext cx="200958" cy="185345"/>
          </a:xfrm>
          <a:custGeom>
            <a:avLst/>
            <a:gdLst>
              <a:gd name="connsiteX0" fmla="*/ 176147 w 578111"/>
              <a:gd name="connsiteY0" fmla="*/ 221031 h 533197"/>
              <a:gd name="connsiteX1" fmla="*/ 212154 w 578111"/>
              <a:gd name="connsiteY1" fmla="*/ 256947 h 533197"/>
              <a:gd name="connsiteX2" fmla="*/ 212154 w 578111"/>
              <a:gd name="connsiteY2" fmla="*/ 348118 h 533197"/>
              <a:gd name="connsiteX3" fmla="*/ 176147 w 578111"/>
              <a:gd name="connsiteY3" fmla="*/ 384955 h 533197"/>
              <a:gd name="connsiteX4" fmla="*/ 139217 w 578111"/>
              <a:gd name="connsiteY4" fmla="*/ 348118 h 533197"/>
              <a:gd name="connsiteX5" fmla="*/ 139217 w 578111"/>
              <a:gd name="connsiteY5" fmla="*/ 256947 h 533197"/>
              <a:gd name="connsiteX6" fmla="*/ 176147 w 578111"/>
              <a:gd name="connsiteY6" fmla="*/ 221031 h 533197"/>
              <a:gd name="connsiteX7" fmla="*/ 267503 w 578111"/>
              <a:gd name="connsiteY7" fmla="*/ 184193 h 533197"/>
              <a:gd name="connsiteX8" fmla="*/ 303437 w 578111"/>
              <a:gd name="connsiteY8" fmla="*/ 221030 h 533197"/>
              <a:gd name="connsiteX9" fmla="*/ 303437 w 578111"/>
              <a:gd name="connsiteY9" fmla="*/ 348119 h 533197"/>
              <a:gd name="connsiteX10" fmla="*/ 267503 w 578111"/>
              <a:gd name="connsiteY10" fmla="*/ 384956 h 533197"/>
              <a:gd name="connsiteX11" fmla="*/ 230648 w 578111"/>
              <a:gd name="connsiteY11" fmla="*/ 348119 h 533197"/>
              <a:gd name="connsiteX12" fmla="*/ 230648 w 578111"/>
              <a:gd name="connsiteY12" fmla="*/ 221030 h 533197"/>
              <a:gd name="connsiteX13" fmla="*/ 267503 w 578111"/>
              <a:gd name="connsiteY13" fmla="*/ 184193 h 533197"/>
              <a:gd name="connsiteX14" fmla="*/ 357937 w 578111"/>
              <a:gd name="connsiteY14" fmla="*/ 148390 h 533197"/>
              <a:gd name="connsiteX15" fmla="*/ 394867 w 578111"/>
              <a:gd name="connsiteY15" fmla="*/ 184289 h 533197"/>
              <a:gd name="connsiteX16" fmla="*/ 394867 w 578111"/>
              <a:gd name="connsiteY16" fmla="*/ 348136 h 533197"/>
              <a:gd name="connsiteX17" fmla="*/ 357937 w 578111"/>
              <a:gd name="connsiteY17" fmla="*/ 384955 h 533197"/>
              <a:gd name="connsiteX18" fmla="*/ 321930 w 578111"/>
              <a:gd name="connsiteY18" fmla="*/ 348136 h 533197"/>
              <a:gd name="connsiteX19" fmla="*/ 321930 w 578111"/>
              <a:gd name="connsiteY19" fmla="*/ 184289 h 533197"/>
              <a:gd name="connsiteX20" fmla="*/ 357937 w 578111"/>
              <a:gd name="connsiteY20" fmla="*/ 148390 h 533197"/>
              <a:gd name="connsiteX21" fmla="*/ 267469 w 578111"/>
              <a:gd name="connsiteY21" fmla="*/ 0 h 533197"/>
              <a:gd name="connsiteX22" fmla="*/ 529404 w 578111"/>
              <a:gd name="connsiteY22" fmla="*/ 218252 h 533197"/>
              <a:gd name="connsiteX23" fmla="*/ 566296 w 578111"/>
              <a:gd name="connsiteY23" fmla="*/ 218252 h 533197"/>
              <a:gd name="connsiteX24" fmla="*/ 576441 w 578111"/>
              <a:gd name="connsiteY24" fmla="*/ 224698 h 533197"/>
              <a:gd name="connsiteX25" fmla="*/ 575519 w 578111"/>
              <a:gd name="connsiteY25" fmla="*/ 237590 h 533197"/>
              <a:gd name="connsiteX26" fmla="*/ 514647 w 578111"/>
              <a:gd name="connsiteY26" fmla="*/ 310341 h 533197"/>
              <a:gd name="connsiteX27" fmla="*/ 505424 w 578111"/>
              <a:gd name="connsiteY27" fmla="*/ 314945 h 533197"/>
              <a:gd name="connsiteX28" fmla="*/ 496201 w 578111"/>
              <a:gd name="connsiteY28" fmla="*/ 310341 h 533197"/>
              <a:gd name="connsiteX29" fmla="*/ 435328 w 578111"/>
              <a:gd name="connsiteY29" fmla="*/ 237590 h 533197"/>
              <a:gd name="connsiteX30" fmla="*/ 433484 w 578111"/>
              <a:gd name="connsiteY30" fmla="*/ 224698 h 533197"/>
              <a:gd name="connsiteX31" fmla="*/ 444551 w 578111"/>
              <a:gd name="connsiteY31" fmla="*/ 218252 h 533197"/>
              <a:gd name="connsiteX32" fmla="*/ 480521 w 578111"/>
              <a:gd name="connsiteY32" fmla="*/ 218252 h 533197"/>
              <a:gd name="connsiteX33" fmla="*/ 267469 w 578111"/>
              <a:gd name="connsiteY33" fmla="*/ 47886 h 533197"/>
              <a:gd name="connsiteX34" fmla="*/ 48882 w 578111"/>
              <a:gd name="connsiteY34" fmla="*/ 266138 h 533197"/>
              <a:gd name="connsiteX35" fmla="*/ 267469 w 578111"/>
              <a:gd name="connsiteY35" fmla="*/ 484390 h 533197"/>
              <a:gd name="connsiteX36" fmla="*/ 456541 w 578111"/>
              <a:gd name="connsiteY36" fmla="*/ 375724 h 533197"/>
              <a:gd name="connsiteX37" fmla="*/ 489744 w 578111"/>
              <a:gd name="connsiteY37" fmla="*/ 366515 h 533197"/>
              <a:gd name="connsiteX38" fmla="*/ 498967 w 578111"/>
              <a:gd name="connsiteY38" fmla="*/ 399668 h 533197"/>
              <a:gd name="connsiteX39" fmla="*/ 267469 w 578111"/>
              <a:gd name="connsiteY39" fmla="*/ 533197 h 533197"/>
              <a:gd name="connsiteX40" fmla="*/ 0 w 578111"/>
              <a:gd name="connsiteY40" fmla="*/ 266138 h 533197"/>
              <a:gd name="connsiteX41" fmla="*/ 267469 w 578111"/>
              <a:gd name="connsiteY41" fmla="*/ 0 h 53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578111" h="533197">
                <a:moveTo>
                  <a:pt x="176147" y="221031"/>
                </a:moveTo>
                <a:cubicBezTo>
                  <a:pt x="196459" y="221031"/>
                  <a:pt x="212154" y="237608"/>
                  <a:pt x="212154" y="256947"/>
                </a:cubicBezTo>
                <a:lnTo>
                  <a:pt x="212154" y="348118"/>
                </a:lnTo>
                <a:cubicBezTo>
                  <a:pt x="212154" y="368378"/>
                  <a:pt x="196459" y="384955"/>
                  <a:pt x="176147" y="384955"/>
                </a:cubicBezTo>
                <a:cubicBezTo>
                  <a:pt x="155836" y="384955"/>
                  <a:pt x="139217" y="368378"/>
                  <a:pt x="139217" y="348118"/>
                </a:cubicBezTo>
                <a:lnTo>
                  <a:pt x="139217" y="256947"/>
                </a:lnTo>
                <a:cubicBezTo>
                  <a:pt x="139217" y="237608"/>
                  <a:pt x="155836" y="221031"/>
                  <a:pt x="176147" y="221031"/>
                </a:cubicBezTo>
                <a:close/>
                <a:moveTo>
                  <a:pt x="267503" y="184193"/>
                </a:moveTo>
                <a:cubicBezTo>
                  <a:pt x="286852" y="184193"/>
                  <a:pt x="303437" y="200770"/>
                  <a:pt x="303437" y="221030"/>
                </a:cubicBezTo>
                <a:lnTo>
                  <a:pt x="303437" y="348119"/>
                </a:lnTo>
                <a:cubicBezTo>
                  <a:pt x="303437" y="368379"/>
                  <a:pt x="287774" y="384956"/>
                  <a:pt x="267503" y="384956"/>
                </a:cubicBezTo>
                <a:cubicBezTo>
                  <a:pt x="247233" y="384956"/>
                  <a:pt x="230648" y="368379"/>
                  <a:pt x="230648" y="348119"/>
                </a:cubicBezTo>
                <a:lnTo>
                  <a:pt x="230648" y="221030"/>
                </a:lnTo>
                <a:cubicBezTo>
                  <a:pt x="230648" y="200770"/>
                  <a:pt x="247233" y="184193"/>
                  <a:pt x="267503" y="184193"/>
                </a:cubicBezTo>
                <a:close/>
                <a:moveTo>
                  <a:pt x="357937" y="148390"/>
                </a:moveTo>
                <a:cubicBezTo>
                  <a:pt x="378249" y="148390"/>
                  <a:pt x="394867" y="164959"/>
                  <a:pt x="394867" y="184289"/>
                </a:cubicBezTo>
                <a:lnTo>
                  <a:pt x="394867" y="348136"/>
                </a:lnTo>
                <a:cubicBezTo>
                  <a:pt x="394867" y="368386"/>
                  <a:pt x="378249" y="384955"/>
                  <a:pt x="357937" y="384955"/>
                </a:cubicBezTo>
                <a:cubicBezTo>
                  <a:pt x="338549" y="384955"/>
                  <a:pt x="321930" y="368386"/>
                  <a:pt x="321930" y="348136"/>
                </a:cubicBezTo>
                <a:lnTo>
                  <a:pt x="321930" y="184289"/>
                </a:lnTo>
                <a:cubicBezTo>
                  <a:pt x="321930" y="164959"/>
                  <a:pt x="338549" y="148390"/>
                  <a:pt x="357937" y="148390"/>
                </a:cubicBezTo>
                <a:close/>
                <a:moveTo>
                  <a:pt x="267469" y="0"/>
                </a:moveTo>
                <a:cubicBezTo>
                  <a:pt x="397514" y="0"/>
                  <a:pt x="507268" y="93931"/>
                  <a:pt x="529404" y="218252"/>
                </a:cubicBezTo>
                <a:lnTo>
                  <a:pt x="566296" y="218252"/>
                </a:lnTo>
                <a:cubicBezTo>
                  <a:pt x="570907" y="218252"/>
                  <a:pt x="574597" y="221014"/>
                  <a:pt x="576441" y="224698"/>
                </a:cubicBezTo>
                <a:cubicBezTo>
                  <a:pt x="579208" y="229302"/>
                  <a:pt x="578286" y="233907"/>
                  <a:pt x="575519" y="237590"/>
                </a:cubicBezTo>
                <a:lnTo>
                  <a:pt x="514647" y="310341"/>
                </a:lnTo>
                <a:cubicBezTo>
                  <a:pt x="511880" y="313104"/>
                  <a:pt x="509113" y="314945"/>
                  <a:pt x="505424" y="314945"/>
                </a:cubicBezTo>
                <a:cubicBezTo>
                  <a:pt x="501734" y="314945"/>
                  <a:pt x="498045" y="313104"/>
                  <a:pt x="496201" y="310341"/>
                </a:cubicBezTo>
                <a:lnTo>
                  <a:pt x="435328" y="237590"/>
                </a:lnTo>
                <a:cubicBezTo>
                  <a:pt x="431639" y="233907"/>
                  <a:pt x="431639" y="229302"/>
                  <a:pt x="433484" y="224698"/>
                </a:cubicBezTo>
                <a:cubicBezTo>
                  <a:pt x="435328" y="221014"/>
                  <a:pt x="439940" y="218252"/>
                  <a:pt x="444551" y="218252"/>
                </a:cubicBezTo>
                <a:lnTo>
                  <a:pt x="480521" y="218252"/>
                </a:lnTo>
                <a:cubicBezTo>
                  <a:pt x="458386" y="120637"/>
                  <a:pt x="370767" y="47886"/>
                  <a:pt x="267469" y="47886"/>
                </a:cubicBezTo>
                <a:cubicBezTo>
                  <a:pt x="146647" y="47886"/>
                  <a:pt x="48882" y="146422"/>
                  <a:pt x="48882" y="266138"/>
                </a:cubicBezTo>
                <a:cubicBezTo>
                  <a:pt x="48882" y="386775"/>
                  <a:pt x="146647" y="484390"/>
                  <a:pt x="267469" y="484390"/>
                </a:cubicBezTo>
                <a:cubicBezTo>
                  <a:pt x="344942" y="484390"/>
                  <a:pt x="417805" y="442949"/>
                  <a:pt x="456541" y="375724"/>
                </a:cubicBezTo>
                <a:cubicBezTo>
                  <a:pt x="462998" y="363753"/>
                  <a:pt x="477754" y="360069"/>
                  <a:pt x="489744" y="366515"/>
                </a:cubicBezTo>
                <a:cubicBezTo>
                  <a:pt x="501734" y="373883"/>
                  <a:pt x="505424" y="388617"/>
                  <a:pt x="498967" y="399668"/>
                </a:cubicBezTo>
                <a:cubicBezTo>
                  <a:pt x="451008" y="482548"/>
                  <a:pt x="362466" y="533197"/>
                  <a:pt x="267469" y="533197"/>
                </a:cubicBezTo>
                <a:cubicBezTo>
                  <a:pt x="119900" y="533197"/>
                  <a:pt x="0" y="413481"/>
                  <a:pt x="0" y="266138"/>
                </a:cubicBezTo>
                <a:cubicBezTo>
                  <a:pt x="0" y="119716"/>
                  <a:pt x="119900" y="0"/>
                  <a:pt x="26746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sz="1350">
              <a:cs typeface="+mn-ea"/>
              <a:sym typeface="+mn-lt"/>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2"/>
          <p:cNvSpPr/>
          <p:nvPr/>
        </p:nvSpPr>
        <p:spPr>
          <a:xfrm>
            <a:off x="2191783" y="1597819"/>
            <a:ext cx="1485232" cy="14852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sp>
        <p:nvSpPr>
          <p:cNvPr id="87" name="Rectangle 2"/>
          <p:cNvSpPr/>
          <p:nvPr/>
        </p:nvSpPr>
        <p:spPr>
          <a:xfrm>
            <a:off x="885061" y="1812288"/>
            <a:ext cx="2533890" cy="2533890"/>
          </a:xfrm>
          <a:prstGeom prst="rect">
            <a:avLst/>
          </a:prstGeom>
          <a:blipFill>
            <a:blip r:embed="rId3"/>
            <a:stretch>
              <a:fillRect l="-25599" r="-2534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997585" y="233680"/>
            <a:ext cx="3556635"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Communication challenges</a:t>
            </a:r>
          </a:p>
        </p:txBody>
      </p:sp>
      <p:sp>
        <p:nvSpPr>
          <p:cNvPr id="83" name="Rectangle 8"/>
          <p:cNvSpPr/>
          <p:nvPr/>
        </p:nvSpPr>
        <p:spPr>
          <a:xfrm>
            <a:off x="4231421" y="3071374"/>
            <a:ext cx="200958" cy="192809"/>
          </a:xfrm>
          <a:custGeom>
            <a:avLst/>
            <a:gdLst>
              <a:gd name="connsiteX0" fmla="*/ 427522 w 607356"/>
              <a:gd name="connsiteY0" fmla="*/ 464667 h 582729"/>
              <a:gd name="connsiteX1" fmla="*/ 427522 w 607356"/>
              <a:gd name="connsiteY1" fmla="*/ 557525 h 582729"/>
              <a:gd name="connsiteX2" fmla="*/ 463773 w 607356"/>
              <a:gd name="connsiteY2" fmla="*/ 557525 h 582729"/>
              <a:gd name="connsiteX3" fmla="*/ 463773 w 607356"/>
              <a:gd name="connsiteY3" fmla="*/ 464667 h 582729"/>
              <a:gd name="connsiteX4" fmla="*/ 318672 w 607356"/>
              <a:gd name="connsiteY4" fmla="*/ 407910 h 582729"/>
              <a:gd name="connsiteX5" fmla="*/ 318672 w 607356"/>
              <a:gd name="connsiteY5" fmla="*/ 557525 h 582729"/>
              <a:gd name="connsiteX6" fmla="*/ 354924 w 607356"/>
              <a:gd name="connsiteY6" fmla="*/ 557525 h 582729"/>
              <a:gd name="connsiteX7" fmla="*/ 354924 w 607356"/>
              <a:gd name="connsiteY7" fmla="*/ 407910 h 582729"/>
              <a:gd name="connsiteX8" fmla="*/ 200428 w 607356"/>
              <a:gd name="connsiteY8" fmla="*/ 346511 h 582729"/>
              <a:gd name="connsiteX9" fmla="*/ 200428 w 607356"/>
              <a:gd name="connsiteY9" fmla="*/ 557525 h 582729"/>
              <a:gd name="connsiteX10" fmla="*/ 236584 w 607356"/>
              <a:gd name="connsiteY10" fmla="*/ 557525 h 582729"/>
              <a:gd name="connsiteX11" fmla="*/ 236584 w 607356"/>
              <a:gd name="connsiteY11" fmla="*/ 346511 h 582729"/>
              <a:gd name="connsiteX12" fmla="*/ 82088 w 607356"/>
              <a:gd name="connsiteY12" fmla="*/ 247305 h 582729"/>
              <a:gd name="connsiteX13" fmla="*/ 82088 w 607356"/>
              <a:gd name="connsiteY13" fmla="*/ 557525 h 582729"/>
              <a:gd name="connsiteX14" fmla="*/ 118340 w 607356"/>
              <a:gd name="connsiteY14" fmla="*/ 557525 h 582729"/>
              <a:gd name="connsiteX15" fmla="*/ 118340 w 607356"/>
              <a:gd name="connsiteY15" fmla="*/ 247305 h 582729"/>
              <a:gd name="connsiteX16" fmla="*/ 126248 w 607356"/>
              <a:gd name="connsiteY16" fmla="*/ 108462 h 582729"/>
              <a:gd name="connsiteX17" fmla="*/ 135809 w 607356"/>
              <a:gd name="connsiteY17" fmla="*/ 110203 h 582729"/>
              <a:gd name="connsiteX18" fmla="*/ 466717 w 607356"/>
              <a:gd name="connsiteY18" fmla="*/ 325367 h 582729"/>
              <a:gd name="connsiteX19" fmla="*/ 463111 w 607356"/>
              <a:gd name="connsiteY19" fmla="*/ 306324 h 582729"/>
              <a:gd name="connsiteX20" fmla="*/ 473265 w 607356"/>
              <a:gd name="connsiteY20" fmla="*/ 291638 h 582729"/>
              <a:gd name="connsiteX21" fmla="*/ 487974 w 607356"/>
              <a:gd name="connsiteY21" fmla="*/ 301681 h 582729"/>
              <a:gd name="connsiteX22" fmla="*/ 496894 w 607356"/>
              <a:gd name="connsiteY22" fmla="*/ 349148 h 582729"/>
              <a:gd name="connsiteX23" fmla="*/ 497274 w 607356"/>
              <a:gd name="connsiteY23" fmla="*/ 351232 h 582729"/>
              <a:gd name="connsiteX24" fmla="*/ 497274 w 607356"/>
              <a:gd name="connsiteY24" fmla="*/ 351327 h 582729"/>
              <a:gd name="connsiteX25" fmla="*/ 497274 w 607356"/>
              <a:gd name="connsiteY25" fmla="*/ 352180 h 582729"/>
              <a:gd name="connsiteX26" fmla="*/ 497274 w 607356"/>
              <a:gd name="connsiteY26" fmla="*/ 353033 h 582729"/>
              <a:gd name="connsiteX27" fmla="*/ 497274 w 607356"/>
              <a:gd name="connsiteY27" fmla="*/ 353127 h 582729"/>
              <a:gd name="connsiteX28" fmla="*/ 487025 w 607356"/>
              <a:gd name="connsiteY28" fmla="*/ 364686 h 582729"/>
              <a:gd name="connsiteX29" fmla="*/ 437299 w 607356"/>
              <a:gd name="connsiteY29" fmla="*/ 374161 h 582729"/>
              <a:gd name="connsiteX30" fmla="*/ 434926 w 607356"/>
              <a:gd name="connsiteY30" fmla="*/ 374350 h 582729"/>
              <a:gd name="connsiteX31" fmla="*/ 422495 w 607356"/>
              <a:gd name="connsiteY31" fmla="*/ 364118 h 582729"/>
              <a:gd name="connsiteX32" fmla="*/ 432554 w 607356"/>
              <a:gd name="connsiteY32" fmla="*/ 349338 h 582729"/>
              <a:gd name="connsiteX33" fmla="*/ 451628 w 607356"/>
              <a:gd name="connsiteY33" fmla="*/ 345737 h 582729"/>
              <a:gd name="connsiteX34" fmla="*/ 121954 w 607356"/>
              <a:gd name="connsiteY34" fmla="*/ 131426 h 582729"/>
              <a:gd name="connsiteX35" fmla="*/ 118253 w 607356"/>
              <a:gd name="connsiteY35" fmla="*/ 113898 h 582729"/>
              <a:gd name="connsiteX36" fmla="*/ 126248 w 607356"/>
              <a:gd name="connsiteY36" fmla="*/ 108462 h 582729"/>
              <a:gd name="connsiteX37" fmla="*/ 12622 w 607356"/>
              <a:gd name="connsiteY37" fmla="*/ 0 h 582729"/>
              <a:gd name="connsiteX38" fmla="*/ 25338 w 607356"/>
              <a:gd name="connsiteY38" fmla="*/ 12602 h 582729"/>
              <a:gd name="connsiteX39" fmla="*/ 25338 w 607356"/>
              <a:gd name="connsiteY39" fmla="*/ 557525 h 582729"/>
              <a:gd name="connsiteX40" fmla="*/ 56750 w 607356"/>
              <a:gd name="connsiteY40" fmla="*/ 557525 h 582729"/>
              <a:gd name="connsiteX41" fmla="*/ 56750 w 607356"/>
              <a:gd name="connsiteY41" fmla="*/ 234702 h 582729"/>
              <a:gd name="connsiteX42" fmla="*/ 69466 w 607356"/>
              <a:gd name="connsiteY42" fmla="*/ 222006 h 582729"/>
              <a:gd name="connsiteX43" fmla="*/ 130961 w 607356"/>
              <a:gd name="connsiteY43" fmla="*/ 222006 h 582729"/>
              <a:gd name="connsiteX44" fmla="*/ 143583 w 607356"/>
              <a:gd name="connsiteY44" fmla="*/ 234702 h 582729"/>
              <a:gd name="connsiteX45" fmla="*/ 143583 w 607356"/>
              <a:gd name="connsiteY45" fmla="*/ 557525 h 582729"/>
              <a:gd name="connsiteX46" fmla="*/ 175089 w 607356"/>
              <a:gd name="connsiteY46" fmla="*/ 557525 h 582729"/>
              <a:gd name="connsiteX47" fmla="*/ 175089 w 607356"/>
              <a:gd name="connsiteY47" fmla="*/ 333908 h 582729"/>
              <a:gd name="connsiteX48" fmla="*/ 187711 w 607356"/>
              <a:gd name="connsiteY48" fmla="*/ 321212 h 582729"/>
              <a:gd name="connsiteX49" fmla="*/ 249301 w 607356"/>
              <a:gd name="connsiteY49" fmla="*/ 321212 h 582729"/>
              <a:gd name="connsiteX50" fmla="*/ 261922 w 607356"/>
              <a:gd name="connsiteY50" fmla="*/ 333908 h 582729"/>
              <a:gd name="connsiteX51" fmla="*/ 261922 w 607356"/>
              <a:gd name="connsiteY51" fmla="*/ 557525 h 582729"/>
              <a:gd name="connsiteX52" fmla="*/ 293429 w 607356"/>
              <a:gd name="connsiteY52" fmla="*/ 557525 h 582729"/>
              <a:gd name="connsiteX53" fmla="*/ 293429 w 607356"/>
              <a:gd name="connsiteY53" fmla="*/ 395308 h 582729"/>
              <a:gd name="connsiteX54" fmla="*/ 306051 w 607356"/>
              <a:gd name="connsiteY54" fmla="*/ 382706 h 582729"/>
              <a:gd name="connsiteX55" fmla="*/ 367545 w 607356"/>
              <a:gd name="connsiteY55" fmla="*/ 382706 h 582729"/>
              <a:gd name="connsiteX56" fmla="*/ 380262 w 607356"/>
              <a:gd name="connsiteY56" fmla="*/ 395308 h 582729"/>
              <a:gd name="connsiteX57" fmla="*/ 380262 w 607356"/>
              <a:gd name="connsiteY57" fmla="*/ 557525 h 582729"/>
              <a:gd name="connsiteX58" fmla="*/ 402184 w 607356"/>
              <a:gd name="connsiteY58" fmla="*/ 557525 h 582729"/>
              <a:gd name="connsiteX59" fmla="*/ 402184 w 607356"/>
              <a:gd name="connsiteY59" fmla="*/ 451970 h 582729"/>
              <a:gd name="connsiteX60" fmla="*/ 414900 w 607356"/>
              <a:gd name="connsiteY60" fmla="*/ 439368 h 582729"/>
              <a:gd name="connsiteX61" fmla="*/ 476395 w 607356"/>
              <a:gd name="connsiteY61" fmla="*/ 439368 h 582729"/>
              <a:gd name="connsiteX62" fmla="*/ 489016 w 607356"/>
              <a:gd name="connsiteY62" fmla="*/ 451970 h 582729"/>
              <a:gd name="connsiteX63" fmla="*/ 489016 w 607356"/>
              <a:gd name="connsiteY63" fmla="*/ 557525 h 582729"/>
              <a:gd name="connsiteX64" fmla="*/ 594734 w 607356"/>
              <a:gd name="connsiteY64" fmla="*/ 557525 h 582729"/>
              <a:gd name="connsiteX65" fmla="*/ 607356 w 607356"/>
              <a:gd name="connsiteY65" fmla="*/ 570127 h 582729"/>
              <a:gd name="connsiteX66" fmla="*/ 594734 w 607356"/>
              <a:gd name="connsiteY66" fmla="*/ 582729 h 582729"/>
              <a:gd name="connsiteX67" fmla="*/ 476395 w 607356"/>
              <a:gd name="connsiteY67" fmla="*/ 582729 h 582729"/>
              <a:gd name="connsiteX68" fmla="*/ 414900 w 607356"/>
              <a:gd name="connsiteY68" fmla="*/ 582729 h 582729"/>
              <a:gd name="connsiteX69" fmla="*/ 367545 w 607356"/>
              <a:gd name="connsiteY69" fmla="*/ 582729 h 582729"/>
              <a:gd name="connsiteX70" fmla="*/ 306051 w 607356"/>
              <a:gd name="connsiteY70" fmla="*/ 582729 h 582729"/>
              <a:gd name="connsiteX71" fmla="*/ 249301 w 607356"/>
              <a:gd name="connsiteY71" fmla="*/ 582729 h 582729"/>
              <a:gd name="connsiteX72" fmla="*/ 187711 w 607356"/>
              <a:gd name="connsiteY72" fmla="*/ 582729 h 582729"/>
              <a:gd name="connsiteX73" fmla="*/ 130961 w 607356"/>
              <a:gd name="connsiteY73" fmla="*/ 582729 h 582729"/>
              <a:gd name="connsiteX74" fmla="*/ 69466 w 607356"/>
              <a:gd name="connsiteY74" fmla="*/ 582729 h 582729"/>
              <a:gd name="connsiteX75" fmla="*/ 12622 w 607356"/>
              <a:gd name="connsiteY75" fmla="*/ 582729 h 582729"/>
              <a:gd name="connsiteX76" fmla="*/ 0 w 607356"/>
              <a:gd name="connsiteY76" fmla="*/ 570127 h 582729"/>
              <a:gd name="connsiteX77" fmla="*/ 0 w 607356"/>
              <a:gd name="connsiteY77" fmla="*/ 12602 h 582729"/>
              <a:gd name="connsiteX78" fmla="*/ 12622 w 607356"/>
              <a:gd name="connsiteY78" fmla="*/ 0 h 582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07356" h="582729">
                <a:moveTo>
                  <a:pt x="427522" y="464667"/>
                </a:moveTo>
                <a:lnTo>
                  <a:pt x="427522" y="557525"/>
                </a:lnTo>
                <a:lnTo>
                  <a:pt x="463773" y="557525"/>
                </a:lnTo>
                <a:lnTo>
                  <a:pt x="463773" y="464667"/>
                </a:lnTo>
                <a:close/>
                <a:moveTo>
                  <a:pt x="318672" y="407910"/>
                </a:moveTo>
                <a:lnTo>
                  <a:pt x="318672" y="557525"/>
                </a:lnTo>
                <a:lnTo>
                  <a:pt x="354924" y="557525"/>
                </a:lnTo>
                <a:lnTo>
                  <a:pt x="354924" y="407910"/>
                </a:lnTo>
                <a:close/>
                <a:moveTo>
                  <a:pt x="200428" y="346511"/>
                </a:moveTo>
                <a:lnTo>
                  <a:pt x="200428" y="557525"/>
                </a:lnTo>
                <a:lnTo>
                  <a:pt x="236584" y="557525"/>
                </a:lnTo>
                <a:lnTo>
                  <a:pt x="236584" y="346511"/>
                </a:lnTo>
                <a:close/>
                <a:moveTo>
                  <a:pt x="82088" y="247305"/>
                </a:moveTo>
                <a:lnTo>
                  <a:pt x="82088" y="557525"/>
                </a:lnTo>
                <a:lnTo>
                  <a:pt x="118340" y="557525"/>
                </a:lnTo>
                <a:lnTo>
                  <a:pt x="118340" y="247305"/>
                </a:lnTo>
                <a:close/>
                <a:moveTo>
                  <a:pt x="126248" y="108462"/>
                </a:moveTo>
                <a:cubicBezTo>
                  <a:pt x="129427" y="107787"/>
                  <a:pt x="132867" y="108308"/>
                  <a:pt x="135809" y="110203"/>
                </a:cubicBezTo>
                <a:lnTo>
                  <a:pt x="466717" y="325367"/>
                </a:lnTo>
                <a:lnTo>
                  <a:pt x="463111" y="306324"/>
                </a:lnTo>
                <a:cubicBezTo>
                  <a:pt x="461877" y="299502"/>
                  <a:pt x="466337" y="292870"/>
                  <a:pt x="473265" y="291638"/>
                </a:cubicBezTo>
                <a:cubicBezTo>
                  <a:pt x="480098" y="290312"/>
                  <a:pt x="486740" y="294860"/>
                  <a:pt x="487974" y="301681"/>
                </a:cubicBezTo>
                <a:lnTo>
                  <a:pt x="496894" y="349148"/>
                </a:lnTo>
                <a:cubicBezTo>
                  <a:pt x="497084" y="349811"/>
                  <a:pt x="497179" y="350474"/>
                  <a:pt x="497274" y="351232"/>
                </a:cubicBezTo>
                <a:cubicBezTo>
                  <a:pt x="497274" y="351232"/>
                  <a:pt x="497274" y="351232"/>
                  <a:pt x="497274" y="351327"/>
                </a:cubicBezTo>
                <a:cubicBezTo>
                  <a:pt x="497274" y="351611"/>
                  <a:pt x="497274" y="351896"/>
                  <a:pt x="497274" y="352180"/>
                </a:cubicBezTo>
                <a:cubicBezTo>
                  <a:pt x="497274" y="352464"/>
                  <a:pt x="497274" y="352748"/>
                  <a:pt x="497274" y="353033"/>
                </a:cubicBezTo>
                <a:cubicBezTo>
                  <a:pt x="497274" y="353127"/>
                  <a:pt x="497274" y="353127"/>
                  <a:pt x="497274" y="353127"/>
                </a:cubicBezTo>
                <a:cubicBezTo>
                  <a:pt x="496800" y="358717"/>
                  <a:pt x="492719" y="363549"/>
                  <a:pt x="487025" y="364686"/>
                </a:cubicBezTo>
                <a:lnTo>
                  <a:pt x="437299" y="374161"/>
                </a:lnTo>
                <a:cubicBezTo>
                  <a:pt x="436445" y="374350"/>
                  <a:pt x="435685" y="374350"/>
                  <a:pt x="434926" y="374350"/>
                </a:cubicBezTo>
                <a:cubicBezTo>
                  <a:pt x="428948" y="374350"/>
                  <a:pt x="423633" y="370181"/>
                  <a:pt x="422495" y="364118"/>
                </a:cubicBezTo>
                <a:cubicBezTo>
                  <a:pt x="421166" y="357296"/>
                  <a:pt x="425626" y="350664"/>
                  <a:pt x="432554" y="349338"/>
                </a:cubicBezTo>
                <a:lnTo>
                  <a:pt x="451628" y="345737"/>
                </a:lnTo>
                <a:lnTo>
                  <a:pt x="121954" y="131426"/>
                </a:lnTo>
                <a:cubicBezTo>
                  <a:pt x="116070" y="127636"/>
                  <a:pt x="114457" y="119772"/>
                  <a:pt x="118253" y="113898"/>
                </a:cubicBezTo>
                <a:cubicBezTo>
                  <a:pt x="120181" y="111008"/>
                  <a:pt x="123069" y="109137"/>
                  <a:pt x="126248" y="108462"/>
                </a:cubicBezTo>
                <a:close/>
                <a:moveTo>
                  <a:pt x="12622" y="0"/>
                </a:moveTo>
                <a:cubicBezTo>
                  <a:pt x="19644" y="0"/>
                  <a:pt x="25338" y="5590"/>
                  <a:pt x="25338" y="12602"/>
                </a:cubicBezTo>
                <a:lnTo>
                  <a:pt x="25338" y="557525"/>
                </a:lnTo>
                <a:lnTo>
                  <a:pt x="56750" y="557525"/>
                </a:lnTo>
                <a:lnTo>
                  <a:pt x="56750" y="234702"/>
                </a:lnTo>
                <a:cubicBezTo>
                  <a:pt x="56750" y="227691"/>
                  <a:pt x="62444" y="222006"/>
                  <a:pt x="69466" y="222006"/>
                </a:cubicBezTo>
                <a:lnTo>
                  <a:pt x="130961" y="222006"/>
                </a:lnTo>
                <a:cubicBezTo>
                  <a:pt x="137984" y="222006"/>
                  <a:pt x="143583" y="227691"/>
                  <a:pt x="143583" y="234702"/>
                </a:cubicBezTo>
                <a:lnTo>
                  <a:pt x="143583" y="557525"/>
                </a:lnTo>
                <a:lnTo>
                  <a:pt x="175089" y="557525"/>
                </a:lnTo>
                <a:lnTo>
                  <a:pt x="175089" y="333908"/>
                </a:lnTo>
                <a:cubicBezTo>
                  <a:pt x="175089" y="326897"/>
                  <a:pt x="180783" y="321212"/>
                  <a:pt x="187711" y="321212"/>
                </a:cubicBezTo>
                <a:lnTo>
                  <a:pt x="249301" y="321212"/>
                </a:lnTo>
                <a:cubicBezTo>
                  <a:pt x="256228" y="321212"/>
                  <a:pt x="261922" y="326897"/>
                  <a:pt x="261922" y="333908"/>
                </a:cubicBezTo>
                <a:lnTo>
                  <a:pt x="261922" y="557525"/>
                </a:lnTo>
                <a:lnTo>
                  <a:pt x="293429" y="557525"/>
                </a:lnTo>
                <a:lnTo>
                  <a:pt x="293429" y="395308"/>
                </a:lnTo>
                <a:cubicBezTo>
                  <a:pt x="293429" y="388297"/>
                  <a:pt x="299028" y="382706"/>
                  <a:pt x="306051" y="382706"/>
                </a:cubicBezTo>
                <a:lnTo>
                  <a:pt x="367545" y="382706"/>
                </a:lnTo>
                <a:cubicBezTo>
                  <a:pt x="374568" y="382706"/>
                  <a:pt x="380262" y="388297"/>
                  <a:pt x="380262" y="395308"/>
                </a:cubicBezTo>
                <a:lnTo>
                  <a:pt x="380262" y="557525"/>
                </a:lnTo>
                <a:lnTo>
                  <a:pt x="402184" y="557525"/>
                </a:lnTo>
                <a:lnTo>
                  <a:pt x="402184" y="451970"/>
                </a:lnTo>
                <a:cubicBezTo>
                  <a:pt x="402184" y="445053"/>
                  <a:pt x="407878" y="439368"/>
                  <a:pt x="414900" y="439368"/>
                </a:cubicBezTo>
                <a:lnTo>
                  <a:pt x="476395" y="439368"/>
                </a:lnTo>
                <a:cubicBezTo>
                  <a:pt x="483417" y="439368"/>
                  <a:pt x="489016" y="445053"/>
                  <a:pt x="489016" y="451970"/>
                </a:cubicBezTo>
                <a:lnTo>
                  <a:pt x="489016" y="557525"/>
                </a:lnTo>
                <a:lnTo>
                  <a:pt x="594734" y="557525"/>
                </a:lnTo>
                <a:cubicBezTo>
                  <a:pt x="601662" y="557525"/>
                  <a:pt x="607356" y="563115"/>
                  <a:pt x="607356" y="570127"/>
                </a:cubicBezTo>
                <a:cubicBezTo>
                  <a:pt x="607356" y="577139"/>
                  <a:pt x="601662" y="582729"/>
                  <a:pt x="594734" y="582729"/>
                </a:cubicBezTo>
                <a:lnTo>
                  <a:pt x="476395" y="582729"/>
                </a:lnTo>
                <a:lnTo>
                  <a:pt x="414900" y="582729"/>
                </a:lnTo>
                <a:lnTo>
                  <a:pt x="367545" y="582729"/>
                </a:lnTo>
                <a:lnTo>
                  <a:pt x="306051" y="582729"/>
                </a:lnTo>
                <a:lnTo>
                  <a:pt x="249301" y="582729"/>
                </a:lnTo>
                <a:lnTo>
                  <a:pt x="187711" y="582729"/>
                </a:lnTo>
                <a:lnTo>
                  <a:pt x="130961" y="582729"/>
                </a:lnTo>
                <a:lnTo>
                  <a:pt x="69466" y="582729"/>
                </a:lnTo>
                <a:lnTo>
                  <a:pt x="12622" y="582729"/>
                </a:lnTo>
                <a:cubicBezTo>
                  <a:pt x="5694" y="582729"/>
                  <a:pt x="0" y="577139"/>
                  <a:pt x="0" y="570127"/>
                </a:cubicBezTo>
                <a:lnTo>
                  <a:pt x="0" y="12602"/>
                </a:lnTo>
                <a:cubicBezTo>
                  <a:pt x="0" y="5590"/>
                  <a:pt x="5694" y="0"/>
                  <a:pt x="126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sz="1350">
              <a:cs typeface="+mn-ea"/>
              <a:sym typeface="+mn-lt"/>
            </a:endParaRPr>
          </a:p>
        </p:txBody>
      </p:sp>
      <p:sp>
        <p:nvSpPr>
          <p:cNvPr id="86" name="Rectangle 15"/>
          <p:cNvSpPr/>
          <p:nvPr/>
        </p:nvSpPr>
        <p:spPr>
          <a:xfrm>
            <a:off x="6429749" y="3871041"/>
            <a:ext cx="200958" cy="185345"/>
          </a:xfrm>
          <a:custGeom>
            <a:avLst/>
            <a:gdLst>
              <a:gd name="connsiteX0" fmla="*/ 176147 w 578111"/>
              <a:gd name="connsiteY0" fmla="*/ 221031 h 533197"/>
              <a:gd name="connsiteX1" fmla="*/ 212154 w 578111"/>
              <a:gd name="connsiteY1" fmla="*/ 256947 h 533197"/>
              <a:gd name="connsiteX2" fmla="*/ 212154 w 578111"/>
              <a:gd name="connsiteY2" fmla="*/ 348118 h 533197"/>
              <a:gd name="connsiteX3" fmla="*/ 176147 w 578111"/>
              <a:gd name="connsiteY3" fmla="*/ 384955 h 533197"/>
              <a:gd name="connsiteX4" fmla="*/ 139217 w 578111"/>
              <a:gd name="connsiteY4" fmla="*/ 348118 h 533197"/>
              <a:gd name="connsiteX5" fmla="*/ 139217 w 578111"/>
              <a:gd name="connsiteY5" fmla="*/ 256947 h 533197"/>
              <a:gd name="connsiteX6" fmla="*/ 176147 w 578111"/>
              <a:gd name="connsiteY6" fmla="*/ 221031 h 533197"/>
              <a:gd name="connsiteX7" fmla="*/ 267503 w 578111"/>
              <a:gd name="connsiteY7" fmla="*/ 184193 h 533197"/>
              <a:gd name="connsiteX8" fmla="*/ 303437 w 578111"/>
              <a:gd name="connsiteY8" fmla="*/ 221030 h 533197"/>
              <a:gd name="connsiteX9" fmla="*/ 303437 w 578111"/>
              <a:gd name="connsiteY9" fmla="*/ 348119 h 533197"/>
              <a:gd name="connsiteX10" fmla="*/ 267503 w 578111"/>
              <a:gd name="connsiteY10" fmla="*/ 384956 h 533197"/>
              <a:gd name="connsiteX11" fmla="*/ 230648 w 578111"/>
              <a:gd name="connsiteY11" fmla="*/ 348119 h 533197"/>
              <a:gd name="connsiteX12" fmla="*/ 230648 w 578111"/>
              <a:gd name="connsiteY12" fmla="*/ 221030 h 533197"/>
              <a:gd name="connsiteX13" fmla="*/ 267503 w 578111"/>
              <a:gd name="connsiteY13" fmla="*/ 184193 h 533197"/>
              <a:gd name="connsiteX14" fmla="*/ 357937 w 578111"/>
              <a:gd name="connsiteY14" fmla="*/ 148390 h 533197"/>
              <a:gd name="connsiteX15" fmla="*/ 394867 w 578111"/>
              <a:gd name="connsiteY15" fmla="*/ 184289 h 533197"/>
              <a:gd name="connsiteX16" fmla="*/ 394867 w 578111"/>
              <a:gd name="connsiteY16" fmla="*/ 348136 h 533197"/>
              <a:gd name="connsiteX17" fmla="*/ 357937 w 578111"/>
              <a:gd name="connsiteY17" fmla="*/ 384955 h 533197"/>
              <a:gd name="connsiteX18" fmla="*/ 321930 w 578111"/>
              <a:gd name="connsiteY18" fmla="*/ 348136 h 533197"/>
              <a:gd name="connsiteX19" fmla="*/ 321930 w 578111"/>
              <a:gd name="connsiteY19" fmla="*/ 184289 h 533197"/>
              <a:gd name="connsiteX20" fmla="*/ 357937 w 578111"/>
              <a:gd name="connsiteY20" fmla="*/ 148390 h 533197"/>
              <a:gd name="connsiteX21" fmla="*/ 267469 w 578111"/>
              <a:gd name="connsiteY21" fmla="*/ 0 h 533197"/>
              <a:gd name="connsiteX22" fmla="*/ 529404 w 578111"/>
              <a:gd name="connsiteY22" fmla="*/ 218252 h 533197"/>
              <a:gd name="connsiteX23" fmla="*/ 566296 w 578111"/>
              <a:gd name="connsiteY23" fmla="*/ 218252 h 533197"/>
              <a:gd name="connsiteX24" fmla="*/ 576441 w 578111"/>
              <a:gd name="connsiteY24" fmla="*/ 224698 h 533197"/>
              <a:gd name="connsiteX25" fmla="*/ 575519 w 578111"/>
              <a:gd name="connsiteY25" fmla="*/ 237590 h 533197"/>
              <a:gd name="connsiteX26" fmla="*/ 514647 w 578111"/>
              <a:gd name="connsiteY26" fmla="*/ 310341 h 533197"/>
              <a:gd name="connsiteX27" fmla="*/ 505424 w 578111"/>
              <a:gd name="connsiteY27" fmla="*/ 314945 h 533197"/>
              <a:gd name="connsiteX28" fmla="*/ 496201 w 578111"/>
              <a:gd name="connsiteY28" fmla="*/ 310341 h 533197"/>
              <a:gd name="connsiteX29" fmla="*/ 435328 w 578111"/>
              <a:gd name="connsiteY29" fmla="*/ 237590 h 533197"/>
              <a:gd name="connsiteX30" fmla="*/ 433484 w 578111"/>
              <a:gd name="connsiteY30" fmla="*/ 224698 h 533197"/>
              <a:gd name="connsiteX31" fmla="*/ 444551 w 578111"/>
              <a:gd name="connsiteY31" fmla="*/ 218252 h 533197"/>
              <a:gd name="connsiteX32" fmla="*/ 480521 w 578111"/>
              <a:gd name="connsiteY32" fmla="*/ 218252 h 533197"/>
              <a:gd name="connsiteX33" fmla="*/ 267469 w 578111"/>
              <a:gd name="connsiteY33" fmla="*/ 47886 h 533197"/>
              <a:gd name="connsiteX34" fmla="*/ 48882 w 578111"/>
              <a:gd name="connsiteY34" fmla="*/ 266138 h 533197"/>
              <a:gd name="connsiteX35" fmla="*/ 267469 w 578111"/>
              <a:gd name="connsiteY35" fmla="*/ 484390 h 533197"/>
              <a:gd name="connsiteX36" fmla="*/ 456541 w 578111"/>
              <a:gd name="connsiteY36" fmla="*/ 375724 h 533197"/>
              <a:gd name="connsiteX37" fmla="*/ 489744 w 578111"/>
              <a:gd name="connsiteY37" fmla="*/ 366515 h 533197"/>
              <a:gd name="connsiteX38" fmla="*/ 498967 w 578111"/>
              <a:gd name="connsiteY38" fmla="*/ 399668 h 533197"/>
              <a:gd name="connsiteX39" fmla="*/ 267469 w 578111"/>
              <a:gd name="connsiteY39" fmla="*/ 533197 h 533197"/>
              <a:gd name="connsiteX40" fmla="*/ 0 w 578111"/>
              <a:gd name="connsiteY40" fmla="*/ 266138 h 533197"/>
              <a:gd name="connsiteX41" fmla="*/ 267469 w 578111"/>
              <a:gd name="connsiteY41" fmla="*/ 0 h 53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578111" h="533197">
                <a:moveTo>
                  <a:pt x="176147" y="221031"/>
                </a:moveTo>
                <a:cubicBezTo>
                  <a:pt x="196459" y="221031"/>
                  <a:pt x="212154" y="237608"/>
                  <a:pt x="212154" y="256947"/>
                </a:cubicBezTo>
                <a:lnTo>
                  <a:pt x="212154" y="348118"/>
                </a:lnTo>
                <a:cubicBezTo>
                  <a:pt x="212154" y="368378"/>
                  <a:pt x="196459" y="384955"/>
                  <a:pt x="176147" y="384955"/>
                </a:cubicBezTo>
                <a:cubicBezTo>
                  <a:pt x="155836" y="384955"/>
                  <a:pt x="139217" y="368378"/>
                  <a:pt x="139217" y="348118"/>
                </a:cubicBezTo>
                <a:lnTo>
                  <a:pt x="139217" y="256947"/>
                </a:lnTo>
                <a:cubicBezTo>
                  <a:pt x="139217" y="237608"/>
                  <a:pt x="155836" y="221031"/>
                  <a:pt x="176147" y="221031"/>
                </a:cubicBezTo>
                <a:close/>
                <a:moveTo>
                  <a:pt x="267503" y="184193"/>
                </a:moveTo>
                <a:cubicBezTo>
                  <a:pt x="286852" y="184193"/>
                  <a:pt x="303437" y="200770"/>
                  <a:pt x="303437" y="221030"/>
                </a:cubicBezTo>
                <a:lnTo>
                  <a:pt x="303437" y="348119"/>
                </a:lnTo>
                <a:cubicBezTo>
                  <a:pt x="303437" y="368379"/>
                  <a:pt x="287774" y="384956"/>
                  <a:pt x="267503" y="384956"/>
                </a:cubicBezTo>
                <a:cubicBezTo>
                  <a:pt x="247233" y="384956"/>
                  <a:pt x="230648" y="368379"/>
                  <a:pt x="230648" y="348119"/>
                </a:cubicBezTo>
                <a:lnTo>
                  <a:pt x="230648" y="221030"/>
                </a:lnTo>
                <a:cubicBezTo>
                  <a:pt x="230648" y="200770"/>
                  <a:pt x="247233" y="184193"/>
                  <a:pt x="267503" y="184193"/>
                </a:cubicBezTo>
                <a:close/>
                <a:moveTo>
                  <a:pt x="357937" y="148390"/>
                </a:moveTo>
                <a:cubicBezTo>
                  <a:pt x="378249" y="148390"/>
                  <a:pt x="394867" y="164959"/>
                  <a:pt x="394867" y="184289"/>
                </a:cubicBezTo>
                <a:lnTo>
                  <a:pt x="394867" y="348136"/>
                </a:lnTo>
                <a:cubicBezTo>
                  <a:pt x="394867" y="368386"/>
                  <a:pt x="378249" y="384955"/>
                  <a:pt x="357937" y="384955"/>
                </a:cubicBezTo>
                <a:cubicBezTo>
                  <a:pt x="338549" y="384955"/>
                  <a:pt x="321930" y="368386"/>
                  <a:pt x="321930" y="348136"/>
                </a:cubicBezTo>
                <a:lnTo>
                  <a:pt x="321930" y="184289"/>
                </a:lnTo>
                <a:cubicBezTo>
                  <a:pt x="321930" y="164959"/>
                  <a:pt x="338549" y="148390"/>
                  <a:pt x="357937" y="148390"/>
                </a:cubicBezTo>
                <a:close/>
                <a:moveTo>
                  <a:pt x="267469" y="0"/>
                </a:moveTo>
                <a:cubicBezTo>
                  <a:pt x="397514" y="0"/>
                  <a:pt x="507268" y="93931"/>
                  <a:pt x="529404" y="218252"/>
                </a:cubicBezTo>
                <a:lnTo>
                  <a:pt x="566296" y="218252"/>
                </a:lnTo>
                <a:cubicBezTo>
                  <a:pt x="570907" y="218252"/>
                  <a:pt x="574597" y="221014"/>
                  <a:pt x="576441" y="224698"/>
                </a:cubicBezTo>
                <a:cubicBezTo>
                  <a:pt x="579208" y="229302"/>
                  <a:pt x="578286" y="233907"/>
                  <a:pt x="575519" y="237590"/>
                </a:cubicBezTo>
                <a:lnTo>
                  <a:pt x="514647" y="310341"/>
                </a:lnTo>
                <a:cubicBezTo>
                  <a:pt x="511880" y="313104"/>
                  <a:pt x="509113" y="314945"/>
                  <a:pt x="505424" y="314945"/>
                </a:cubicBezTo>
                <a:cubicBezTo>
                  <a:pt x="501734" y="314945"/>
                  <a:pt x="498045" y="313104"/>
                  <a:pt x="496201" y="310341"/>
                </a:cubicBezTo>
                <a:lnTo>
                  <a:pt x="435328" y="237590"/>
                </a:lnTo>
                <a:cubicBezTo>
                  <a:pt x="431639" y="233907"/>
                  <a:pt x="431639" y="229302"/>
                  <a:pt x="433484" y="224698"/>
                </a:cubicBezTo>
                <a:cubicBezTo>
                  <a:pt x="435328" y="221014"/>
                  <a:pt x="439940" y="218252"/>
                  <a:pt x="444551" y="218252"/>
                </a:cubicBezTo>
                <a:lnTo>
                  <a:pt x="480521" y="218252"/>
                </a:lnTo>
                <a:cubicBezTo>
                  <a:pt x="458386" y="120637"/>
                  <a:pt x="370767" y="47886"/>
                  <a:pt x="267469" y="47886"/>
                </a:cubicBezTo>
                <a:cubicBezTo>
                  <a:pt x="146647" y="47886"/>
                  <a:pt x="48882" y="146422"/>
                  <a:pt x="48882" y="266138"/>
                </a:cubicBezTo>
                <a:cubicBezTo>
                  <a:pt x="48882" y="386775"/>
                  <a:pt x="146647" y="484390"/>
                  <a:pt x="267469" y="484390"/>
                </a:cubicBezTo>
                <a:cubicBezTo>
                  <a:pt x="344942" y="484390"/>
                  <a:pt x="417805" y="442949"/>
                  <a:pt x="456541" y="375724"/>
                </a:cubicBezTo>
                <a:cubicBezTo>
                  <a:pt x="462998" y="363753"/>
                  <a:pt x="477754" y="360069"/>
                  <a:pt x="489744" y="366515"/>
                </a:cubicBezTo>
                <a:cubicBezTo>
                  <a:pt x="501734" y="373883"/>
                  <a:pt x="505424" y="388617"/>
                  <a:pt x="498967" y="399668"/>
                </a:cubicBezTo>
                <a:cubicBezTo>
                  <a:pt x="451008" y="482548"/>
                  <a:pt x="362466" y="533197"/>
                  <a:pt x="267469" y="533197"/>
                </a:cubicBezTo>
                <a:cubicBezTo>
                  <a:pt x="119900" y="533197"/>
                  <a:pt x="0" y="413481"/>
                  <a:pt x="0" y="266138"/>
                </a:cubicBezTo>
                <a:cubicBezTo>
                  <a:pt x="0" y="119716"/>
                  <a:pt x="119900" y="0"/>
                  <a:pt x="26746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sz="1350">
              <a:cs typeface="+mn-ea"/>
              <a:sym typeface="+mn-lt"/>
            </a:endParaRPr>
          </a:p>
        </p:txBody>
      </p:sp>
      <p:sp>
        <p:nvSpPr>
          <p:cNvPr id="5" name="矩形 4"/>
          <p:cNvSpPr/>
          <p:nvPr/>
        </p:nvSpPr>
        <p:spPr>
          <a:xfrm>
            <a:off x="4231640" y="1186815"/>
            <a:ext cx="4166870" cy="2306955"/>
          </a:xfrm>
          <a:prstGeom prst="rect">
            <a:avLst/>
          </a:prstGeom>
        </p:spPr>
        <p:txBody>
          <a:bodyPr wrap="square">
            <a:spAutoFit/>
            <a:scene3d>
              <a:camera prst="orthographicFront"/>
              <a:lightRig rig="threePt" dir="t"/>
            </a:scene3d>
            <a:sp3d contourW="12700"/>
          </a:bodyPr>
          <a:lstStyle/>
          <a:p>
            <a:pPr algn="just" fontAlgn="auto">
              <a:lnSpc>
                <a:spcPct val="200000"/>
              </a:lnSpc>
              <a:buClrTx/>
              <a:buSzTx/>
              <a:buNone/>
            </a:pPr>
            <a:r>
              <a:rPr lang="en-US" altLang="zh-CN" sz="1800" dirty="0">
                <a:solidFill>
                  <a:schemeClr val="tx1">
                    <a:lumMod val="50000"/>
                    <a:lumOff val="50000"/>
                  </a:schemeClr>
                </a:solidFill>
                <a:latin typeface="Times New Roman" panose="02020603050405020304" charset="0"/>
                <a:cs typeface="Times New Roman" panose="02020603050405020304" charset="0"/>
                <a:sym typeface="+mn-lt"/>
              </a:rPr>
              <a:t>T</a:t>
            </a:r>
            <a:r>
              <a:rPr lang="zh-CN" altLang="en-US" sz="1800" dirty="0">
                <a:solidFill>
                  <a:schemeClr val="tx1">
                    <a:lumMod val="50000"/>
                    <a:lumOff val="50000"/>
                  </a:schemeClr>
                </a:solidFill>
                <a:latin typeface="Times New Roman" panose="02020603050405020304" charset="0"/>
                <a:cs typeface="Times New Roman" panose="02020603050405020304" charset="0"/>
                <a:sym typeface="+mn-lt"/>
              </a:rPr>
              <a:t>he communication of groups regarding CSR and the activities conducted by the IKEA has always appeared to be biased and raising many questions</a:t>
            </a:r>
            <a:r>
              <a:rPr lang="en-US" altLang="zh-CN" sz="1800" dirty="0">
                <a:solidFill>
                  <a:schemeClr val="tx1">
                    <a:lumMod val="50000"/>
                    <a:lumOff val="50000"/>
                  </a:schemeClr>
                </a:solidFill>
                <a:latin typeface="Times New Roman" panose="02020603050405020304" charset="0"/>
                <a:cs typeface="Times New Roman" panose="02020603050405020304" charset="0"/>
                <a:sym typeface="+mn-lt"/>
              </a:rPr>
              <a: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2"/>
          <p:cNvSpPr/>
          <p:nvPr/>
        </p:nvSpPr>
        <p:spPr>
          <a:xfrm>
            <a:off x="2191783" y="1597819"/>
            <a:ext cx="1485232" cy="14852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sp>
        <p:nvSpPr>
          <p:cNvPr id="87" name="Rectangle 2"/>
          <p:cNvSpPr/>
          <p:nvPr/>
        </p:nvSpPr>
        <p:spPr>
          <a:xfrm>
            <a:off x="885061" y="1812288"/>
            <a:ext cx="2533890" cy="2533890"/>
          </a:xfrm>
          <a:prstGeom prst="rect">
            <a:avLst/>
          </a:prstGeom>
          <a:blipFill>
            <a:blip r:embed="rId3"/>
            <a:stretch>
              <a:fillRect l="-25599" r="-25344"/>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1015">
              <a:cs typeface="+mn-ea"/>
              <a:sym typeface="+mn-lt"/>
            </a:endParaRPr>
          </a:p>
        </p:txBody>
      </p:sp>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1019175" y="233680"/>
            <a:ext cx="5683885"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Products involved in violation of human rights</a:t>
            </a:r>
          </a:p>
        </p:txBody>
      </p:sp>
      <p:sp>
        <p:nvSpPr>
          <p:cNvPr id="83" name="Rectangle 8"/>
          <p:cNvSpPr/>
          <p:nvPr/>
        </p:nvSpPr>
        <p:spPr>
          <a:xfrm>
            <a:off x="4231421" y="3071374"/>
            <a:ext cx="200958" cy="192809"/>
          </a:xfrm>
          <a:custGeom>
            <a:avLst/>
            <a:gdLst>
              <a:gd name="connsiteX0" fmla="*/ 427522 w 607356"/>
              <a:gd name="connsiteY0" fmla="*/ 464667 h 582729"/>
              <a:gd name="connsiteX1" fmla="*/ 427522 w 607356"/>
              <a:gd name="connsiteY1" fmla="*/ 557525 h 582729"/>
              <a:gd name="connsiteX2" fmla="*/ 463773 w 607356"/>
              <a:gd name="connsiteY2" fmla="*/ 557525 h 582729"/>
              <a:gd name="connsiteX3" fmla="*/ 463773 w 607356"/>
              <a:gd name="connsiteY3" fmla="*/ 464667 h 582729"/>
              <a:gd name="connsiteX4" fmla="*/ 318672 w 607356"/>
              <a:gd name="connsiteY4" fmla="*/ 407910 h 582729"/>
              <a:gd name="connsiteX5" fmla="*/ 318672 w 607356"/>
              <a:gd name="connsiteY5" fmla="*/ 557525 h 582729"/>
              <a:gd name="connsiteX6" fmla="*/ 354924 w 607356"/>
              <a:gd name="connsiteY6" fmla="*/ 557525 h 582729"/>
              <a:gd name="connsiteX7" fmla="*/ 354924 w 607356"/>
              <a:gd name="connsiteY7" fmla="*/ 407910 h 582729"/>
              <a:gd name="connsiteX8" fmla="*/ 200428 w 607356"/>
              <a:gd name="connsiteY8" fmla="*/ 346511 h 582729"/>
              <a:gd name="connsiteX9" fmla="*/ 200428 w 607356"/>
              <a:gd name="connsiteY9" fmla="*/ 557525 h 582729"/>
              <a:gd name="connsiteX10" fmla="*/ 236584 w 607356"/>
              <a:gd name="connsiteY10" fmla="*/ 557525 h 582729"/>
              <a:gd name="connsiteX11" fmla="*/ 236584 w 607356"/>
              <a:gd name="connsiteY11" fmla="*/ 346511 h 582729"/>
              <a:gd name="connsiteX12" fmla="*/ 82088 w 607356"/>
              <a:gd name="connsiteY12" fmla="*/ 247305 h 582729"/>
              <a:gd name="connsiteX13" fmla="*/ 82088 w 607356"/>
              <a:gd name="connsiteY13" fmla="*/ 557525 h 582729"/>
              <a:gd name="connsiteX14" fmla="*/ 118340 w 607356"/>
              <a:gd name="connsiteY14" fmla="*/ 557525 h 582729"/>
              <a:gd name="connsiteX15" fmla="*/ 118340 w 607356"/>
              <a:gd name="connsiteY15" fmla="*/ 247305 h 582729"/>
              <a:gd name="connsiteX16" fmla="*/ 126248 w 607356"/>
              <a:gd name="connsiteY16" fmla="*/ 108462 h 582729"/>
              <a:gd name="connsiteX17" fmla="*/ 135809 w 607356"/>
              <a:gd name="connsiteY17" fmla="*/ 110203 h 582729"/>
              <a:gd name="connsiteX18" fmla="*/ 466717 w 607356"/>
              <a:gd name="connsiteY18" fmla="*/ 325367 h 582729"/>
              <a:gd name="connsiteX19" fmla="*/ 463111 w 607356"/>
              <a:gd name="connsiteY19" fmla="*/ 306324 h 582729"/>
              <a:gd name="connsiteX20" fmla="*/ 473265 w 607356"/>
              <a:gd name="connsiteY20" fmla="*/ 291638 h 582729"/>
              <a:gd name="connsiteX21" fmla="*/ 487974 w 607356"/>
              <a:gd name="connsiteY21" fmla="*/ 301681 h 582729"/>
              <a:gd name="connsiteX22" fmla="*/ 496894 w 607356"/>
              <a:gd name="connsiteY22" fmla="*/ 349148 h 582729"/>
              <a:gd name="connsiteX23" fmla="*/ 497274 w 607356"/>
              <a:gd name="connsiteY23" fmla="*/ 351232 h 582729"/>
              <a:gd name="connsiteX24" fmla="*/ 497274 w 607356"/>
              <a:gd name="connsiteY24" fmla="*/ 351327 h 582729"/>
              <a:gd name="connsiteX25" fmla="*/ 497274 w 607356"/>
              <a:gd name="connsiteY25" fmla="*/ 352180 h 582729"/>
              <a:gd name="connsiteX26" fmla="*/ 497274 w 607356"/>
              <a:gd name="connsiteY26" fmla="*/ 353033 h 582729"/>
              <a:gd name="connsiteX27" fmla="*/ 497274 w 607356"/>
              <a:gd name="connsiteY27" fmla="*/ 353127 h 582729"/>
              <a:gd name="connsiteX28" fmla="*/ 487025 w 607356"/>
              <a:gd name="connsiteY28" fmla="*/ 364686 h 582729"/>
              <a:gd name="connsiteX29" fmla="*/ 437299 w 607356"/>
              <a:gd name="connsiteY29" fmla="*/ 374161 h 582729"/>
              <a:gd name="connsiteX30" fmla="*/ 434926 w 607356"/>
              <a:gd name="connsiteY30" fmla="*/ 374350 h 582729"/>
              <a:gd name="connsiteX31" fmla="*/ 422495 w 607356"/>
              <a:gd name="connsiteY31" fmla="*/ 364118 h 582729"/>
              <a:gd name="connsiteX32" fmla="*/ 432554 w 607356"/>
              <a:gd name="connsiteY32" fmla="*/ 349338 h 582729"/>
              <a:gd name="connsiteX33" fmla="*/ 451628 w 607356"/>
              <a:gd name="connsiteY33" fmla="*/ 345737 h 582729"/>
              <a:gd name="connsiteX34" fmla="*/ 121954 w 607356"/>
              <a:gd name="connsiteY34" fmla="*/ 131426 h 582729"/>
              <a:gd name="connsiteX35" fmla="*/ 118253 w 607356"/>
              <a:gd name="connsiteY35" fmla="*/ 113898 h 582729"/>
              <a:gd name="connsiteX36" fmla="*/ 126248 w 607356"/>
              <a:gd name="connsiteY36" fmla="*/ 108462 h 582729"/>
              <a:gd name="connsiteX37" fmla="*/ 12622 w 607356"/>
              <a:gd name="connsiteY37" fmla="*/ 0 h 582729"/>
              <a:gd name="connsiteX38" fmla="*/ 25338 w 607356"/>
              <a:gd name="connsiteY38" fmla="*/ 12602 h 582729"/>
              <a:gd name="connsiteX39" fmla="*/ 25338 w 607356"/>
              <a:gd name="connsiteY39" fmla="*/ 557525 h 582729"/>
              <a:gd name="connsiteX40" fmla="*/ 56750 w 607356"/>
              <a:gd name="connsiteY40" fmla="*/ 557525 h 582729"/>
              <a:gd name="connsiteX41" fmla="*/ 56750 w 607356"/>
              <a:gd name="connsiteY41" fmla="*/ 234702 h 582729"/>
              <a:gd name="connsiteX42" fmla="*/ 69466 w 607356"/>
              <a:gd name="connsiteY42" fmla="*/ 222006 h 582729"/>
              <a:gd name="connsiteX43" fmla="*/ 130961 w 607356"/>
              <a:gd name="connsiteY43" fmla="*/ 222006 h 582729"/>
              <a:gd name="connsiteX44" fmla="*/ 143583 w 607356"/>
              <a:gd name="connsiteY44" fmla="*/ 234702 h 582729"/>
              <a:gd name="connsiteX45" fmla="*/ 143583 w 607356"/>
              <a:gd name="connsiteY45" fmla="*/ 557525 h 582729"/>
              <a:gd name="connsiteX46" fmla="*/ 175089 w 607356"/>
              <a:gd name="connsiteY46" fmla="*/ 557525 h 582729"/>
              <a:gd name="connsiteX47" fmla="*/ 175089 w 607356"/>
              <a:gd name="connsiteY47" fmla="*/ 333908 h 582729"/>
              <a:gd name="connsiteX48" fmla="*/ 187711 w 607356"/>
              <a:gd name="connsiteY48" fmla="*/ 321212 h 582729"/>
              <a:gd name="connsiteX49" fmla="*/ 249301 w 607356"/>
              <a:gd name="connsiteY49" fmla="*/ 321212 h 582729"/>
              <a:gd name="connsiteX50" fmla="*/ 261922 w 607356"/>
              <a:gd name="connsiteY50" fmla="*/ 333908 h 582729"/>
              <a:gd name="connsiteX51" fmla="*/ 261922 w 607356"/>
              <a:gd name="connsiteY51" fmla="*/ 557525 h 582729"/>
              <a:gd name="connsiteX52" fmla="*/ 293429 w 607356"/>
              <a:gd name="connsiteY52" fmla="*/ 557525 h 582729"/>
              <a:gd name="connsiteX53" fmla="*/ 293429 w 607356"/>
              <a:gd name="connsiteY53" fmla="*/ 395308 h 582729"/>
              <a:gd name="connsiteX54" fmla="*/ 306051 w 607356"/>
              <a:gd name="connsiteY54" fmla="*/ 382706 h 582729"/>
              <a:gd name="connsiteX55" fmla="*/ 367545 w 607356"/>
              <a:gd name="connsiteY55" fmla="*/ 382706 h 582729"/>
              <a:gd name="connsiteX56" fmla="*/ 380262 w 607356"/>
              <a:gd name="connsiteY56" fmla="*/ 395308 h 582729"/>
              <a:gd name="connsiteX57" fmla="*/ 380262 w 607356"/>
              <a:gd name="connsiteY57" fmla="*/ 557525 h 582729"/>
              <a:gd name="connsiteX58" fmla="*/ 402184 w 607356"/>
              <a:gd name="connsiteY58" fmla="*/ 557525 h 582729"/>
              <a:gd name="connsiteX59" fmla="*/ 402184 w 607356"/>
              <a:gd name="connsiteY59" fmla="*/ 451970 h 582729"/>
              <a:gd name="connsiteX60" fmla="*/ 414900 w 607356"/>
              <a:gd name="connsiteY60" fmla="*/ 439368 h 582729"/>
              <a:gd name="connsiteX61" fmla="*/ 476395 w 607356"/>
              <a:gd name="connsiteY61" fmla="*/ 439368 h 582729"/>
              <a:gd name="connsiteX62" fmla="*/ 489016 w 607356"/>
              <a:gd name="connsiteY62" fmla="*/ 451970 h 582729"/>
              <a:gd name="connsiteX63" fmla="*/ 489016 w 607356"/>
              <a:gd name="connsiteY63" fmla="*/ 557525 h 582729"/>
              <a:gd name="connsiteX64" fmla="*/ 594734 w 607356"/>
              <a:gd name="connsiteY64" fmla="*/ 557525 h 582729"/>
              <a:gd name="connsiteX65" fmla="*/ 607356 w 607356"/>
              <a:gd name="connsiteY65" fmla="*/ 570127 h 582729"/>
              <a:gd name="connsiteX66" fmla="*/ 594734 w 607356"/>
              <a:gd name="connsiteY66" fmla="*/ 582729 h 582729"/>
              <a:gd name="connsiteX67" fmla="*/ 476395 w 607356"/>
              <a:gd name="connsiteY67" fmla="*/ 582729 h 582729"/>
              <a:gd name="connsiteX68" fmla="*/ 414900 w 607356"/>
              <a:gd name="connsiteY68" fmla="*/ 582729 h 582729"/>
              <a:gd name="connsiteX69" fmla="*/ 367545 w 607356"/>
              <a:gd name="connsiteY69" fmla="*/ 582729 h 582729"/>
              <a:gd name="connsiteX70" fmla="*/ 306051 w 607356"/>
              <a:gd name="connsiteY70" fmla="*/ 582729 h 582729"/>
              <a:gd name="connsiteX71" fmla="*/ 249301 w 607356"/>
              <a:gd name="connsiteY71" fmla="*/ 582729 h 582729"/>
              <a:gd name="connsiteX72" fmla="*/ 187711 w 607356"/>
              <a:gd name="connsiteY72" fmla="*/ 582729 h 582729"/>
              <a:gd name="connsiteX73" fmla="*/ 130961 w 607356"/>
              <a:gd name="connsiteY73" fmla="*/ 582729 h 582729"/>
              <a:gd name="connsiteX74" fmla="*/ 69466 w 607356"/>
              <a:gd name="connsiteY74" fmla="*/ 582729 h 582729"/>
              <a:gd name="connsiteX75" fmla="*/ 12622 w 607356"/>
              <a:gd name="connsiteY75" fmla="*/ 582729 h 582729"/>
              <a:gd name="connsiteX76" fmla="*/ 0 w 607356"/>
              <a:gd name="connsiteY76" fmla="*/ 570127 h 582729"/>
              <a:gd name="connsiteX77" fmla="*/ 0 w 607356"/>
              <a:gd name="connsiteY77" fmla="*/ 12602 h 582729"/>
              <a:gd name="connsiteX78" fmla="*/ 12622 w 607356"/>
              <a:gd name="connsiteY78" fmla="*/ 0 h 582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07356" h="582729">
                <a:moveTo>
                  <a:pt x="427522" y="464667"/>
                </a:moveTo>
                <a:lnTo>
                  <a:pt x="427522" y="557525"/>
                </a:lnTo>
                <a:lnTo>
                  <a:pt x="463773" y="557525"/>
                </a:lnTo>
                <a:lnTo>
                  <a:pt x="463773" y="464667"/>
                </a:lnTo>
                <a:close/>
                <a:moveTo>
                  <a:pt x="318672" y="407910"/>
                </a:moveTo>
                <a:lnTo>
                  <a:pt x="318672" y="557525"/>
                </a:lnTo>
                <a:lnTo>
                  <a:pt x="354924" y="557525"/>
                </a:lnTo>
                <a:lnTo>
                  <a:pt x="354924" y="407910"/>
                </a:lnTo>
                <a:close/>
                <a:moveTo>
                  <a:pt x="200428" y="346511"/>
                </a:moveTo>
                <a:lnTo>
                  <a:pt x="200428" y="557525"/>
                </a:lnTo>
                <a:lnTo>
                  <a:pt x="236584" y="557525"/>
                </a:lnTo>
                <a:lnTo>
                  <a:pt x="236584" y="346511"/>
                </a:lnTo>
                <a:close/>
                <a:moveTo>
                  <a:pt x="82088" y="247305"/>
                </a:moveTo>
                <a:lnTo>
                  <a:pt x="82088" y="557525"/>
                </a:lnTo>
                <a:lnTo>
                  <a:pt x="118340" y="557525"/>
                </a:lnTo>
                <a:lnTo>
                  <a:pt x="118340" y="247305"/>
                </a:lnTo>
                <a:close/>
                <a:moveTo>
                  <a:pt x="126248" y="108462"/>
                </a:moveTo>
                <a:cubicBezTo>
                  <a:pt x="129427" y="107787"/>
                  <a:pt x="132867" y="108308"/>
                  <a:pt x="135809" y="110203"/>
                </a:cubicBezTo>
                <a:lnTo>
                  <a:pt x="466717" y="325367"/>
                </a:lnTo>
                <a:lnTo>
                  <a:pt x="463111" y="306324"/>
                </a:lnTo>
                <a:cubicBezTo>
                  <a:pt x="461877" y="299502"/>
                  <a:pt x="466337" y="292870"/>
                  <a:pt x="473265" y="291638"/>
                </a:cubicBezTo>
                <a:cubicBezTo>
                  <a:pt x="480098" y="290312"/>
                  <a:pt x="486740" y="294860"/>
                  <a:pt x="487974" y="301681"/>
                </a:cubicBezTo>
                <a:lnTo>
                  <a:pt x="496894" y="349148"/>
                </a:lnTo>
                <a:cubicBezTo>
                  <a:pt x="497084" y="349811"/>
                  <a:pt x="497179" y="350474"/>
                  <a:pt x="497274" y="351232"/>
                </a:cubicBezTo>
                <a:cubicBezTo>
                  <a:pt x="497274" y="351232"/>
                  <a:pt x="497274" y="351232"/>
                  <a:pt x="497274" y="351327"/>
                </a:cubicBezTo>
                <a:cubicBezTo>
                  <a:pt x="497274" y="351611"/>
                  <a:pt x="497274" y="351896"/>
                  <a:pt x="497274" y="352180"/>
                </a:cubicBezTo>
                <a:cubicBezTo>
                  <a:pt x="497274" y="352464"/>
                  <a:pt x="497274" y="352748"/>
                  <a:pt x="497274" y="353033"/>
                </a:cubicBezTo>
                <a:cubicBezTo>
                  <a:pt x="497274" y="353127"/>
                  <a:pt x="497274" y="353127"/>
                  <a:pt x="497274" y="353127"/>
                </a:cubicBezTo>
                <a:cubicBezTo>
                  <a:pt x="496800" y="358717"/>
                  <a:pt x="492719" y="363549"/>
                  <a:pt x="487025" y="364686"/>
                </a:cubicBezTo>
                <a:lnTo>
                  <a:pt x="437299" y="374161"/>
                </a:lnTo>
                <a:cubicBezTo>
                  <a:pt x="436445" y="374350"/>
                  <a:pt x="435685" y="374350"/>
                  <a:pt x="434926" y="374350"/>
                </a:cubicBezTo>
                <a:cubicBezTo>
                  <a:pt x="428948" y="374350"/>
                  <a:pt x="423633" y="370181"/>
                  <a:pt x="422495" y="364118"/>
                </a:cubicBezTo>
                <a:cubicBezTo>
                  <a:pt x="421166" y="357296"/>
                  <a:pt x="425626" y="350664"/>
                  <a:pt x="432554" y="349338"/>
                </a:cubicBezTo>
                <a:lnTo>
                  <a:pt x="451628" y="345737"/>
                </a:lnTo>
                <a:lnTo>
                  <a:pt x="121954" y="131426"/>
                </a:lnTo>
                <a:cubicBezTo>
                  <a:pt x="116070" y="127636"/>
                  <a:pt x="114457" y="119772"/>
                  <a:pt x="118253" y="113898"/>
                </a:cubicBezTo>
                <a:cubicBezTo>
                  <a:pt x="120181" y="111008"/>
                  <a:pt x="123069" y="109137"/>
                  <a:pt x="126248" y="108462"/>
                </a:cubicBezTo>
                <a:close/>
                <a:moveTo>
                  <a:pt x="12622" y="0"/>
                </a:moveTo>
                <a:cubicBezTo>
                  <a:pt x="19644" y="0"/>
                  <a:pt x="25338" y="5590"/>
                  <a:pt x="25338" y="12602"/>
                </a:cubicBezTo>
                <a:lnTo>
                  <a:pt x="25338" y="557525"/>
                </a:lnTo>
                <a:lnTo>
                  <a:pt x="56750" y="557525"/>
                </a:lnTo>
                <a:lnTo>
                  <a:pt x="56750" y="234702"/>
                </a:lnTo>
                <a:cubicBezTo>
                  <a:pt x="56750" y="227691"/>
                  <a:pt x="62444" y="222006"/>
                  <a:pt x="69466" y="222006"/>
                </a:cubicBezTo>
                <a:lnTo>
                  <a:pt x="130961" y="222006"/>
                </a:lnTo>
                <a:cubicBezTo>
                  <a:pt x="137984" y="222006"/>
                  <a:pt x="143583" y="227691"/>
                  <a:pt x="143583" y="234702"/>
                </a:cubicBezTo>
                <a:lnTo>
                  <a:pt x="143583" y="557525"/>
                </a:lnTo>
                <a:lnTo>
                  <a:pt x="175089" y="557525"/>
                </a:lnTo>
                <a:lnTo>
                  <a:pt x="175089" y="333908"/>
                </a:lnTo>
                <a:cubicBezTo>
                  <a:pt x="175089" y="326897"/>
                  <a:pt x="180783" y="321212"/>
                  <a:pt x="187711" y="321212"/>
                </a:cubicBezTo>
                <a:lnTo>
                  <a:pt x="249301" y="321212"/>
                </a:lnTo>
                <a:cubicBezTo>
                  <a:pt x="256228" y="321212"/>
                  <a:pt x="261922" y="326897"/>
                  <a:pt x="261922" y="333908"/>
                </a:cubicBezTo>
                <a:lnTo>
                  <a:pt x="261922" y="557525"/>
                </a:lnTo>
                <a:lnTo>
                  <a:pt x="293429" y="557525"/>
                </a:lnTo>
                <a:lnTo>
                  <a:pt x="293429" y="395308"/>
                </a:lnTo>
                <a:cubicBezTo>
                  <a:pt x="293429" y="388297"/>
                  <a:pt x="299028" y="382706"/>
                  <a:pt x="306051" y="382706"/>
                </a:cubicBezTo>
                <a:lnTo>
                  <a:pt x="367545" y="382706"/>
                </a:lnTo>
                <a:cubicBezTo>
                  <a:pt x="374568" y="382706"/>
                  <a:pt x="380262" y="388297"/>
                  <a:pt x="380262" y="395308"/>
                </a:cubicBezTo>
                <a:lnTo>
                  <a:pt x="380262" y="557525"/>
                </a:lnTo>
                <a:lnTo>
                  <a:pt x="402184" y="557525"/>
                </a:lnTo>
                <a:lnTo>
                  <a:pt x="402184" y="451970"/>
                </a:lnTo>
                <a:cubicBezTo>
                  <a:pt x="402184" y="445053"/>
                  <a:pt x="407878" y="439368"/>
                  <a:pt x="414900" y="439368"/>
                </a:cubicBezTo>
                <a:lnTo>
                  <a:pt x="476395" y="439368"/>
                </a:lnTo>
                <a:cubicBezTo>
                  <a:pt x="483417" y="439368"/>
                  <a:pt x="489016" y="445053"/>
                  <a:pt x="489016" y="451970"/>
                </a:cubicBezTo>
                <a:lnTo>
                  <a:pt x="489016" y="557525"/>
                </a:lnTo>
                <a:lnTo>
                  <a:pt x="594734" y="557525"/>
                </a:lnTo>
                <a:cubicBezTo>
                  <a:pt x="601662" y="557525"/>
                  <a:pt x="607356" y="563115"/>
                  <a:pt x="607356" y="570127"/>
                </a:cubicBezTo>
                <a:cubicBezTo>
                  <a:pt x="607356" y="577139"/>
                  <a:pt x="601662" y="582729"/>
                  <a:pt x="594734" y="582729"/>
                </a:cubicBezTo>
                <a:lnTo>
                  <a:pt x="476395" y="582729"/>
                </a:lnTo>
                <a:lnTo>
                  <a:pt x="414900" y="582729"/>
                </a:lnTo>
                <a:lnTo>
                  <a:pt x="367545" y="582729"/>
                </a:lnTo>
                <a:lnTo>
                  <a:pt x="306051" y="582729"/>
                </a:lnTo>
                <a:lnTo>
                  <a:pt x="249301" y="582729"/>
                </a:lnTo>
                <a:lnTo>
                  <a:pt x="187711" y="582729"/>
                </a:lnTo>
                <a:lnTo>
                  <a:pt x="130961" y="582729"/>
                </a:lnTo>
                <a:lnTo>
                  <a:pt x="69466" y="582729"/>
                </a:lnTo>
                <a:lnTo>
                  <a:pt x="12622" y="582729"/>
                </a:lnTo>
                <a:cubicBezTo>
                  <a:pt x="5694" y="582729"/>
                  <a:pt x="0" y="577139"/>
                  <a:pt x="0" y="570127"/>
                </a:cubicBezTo>
                <a:lnTo>
                  <a:pt x="0" y="12602"/>
                </a:lnTo>
                <a:cubicBezTo>
                  <a:pt x="0" y="5590"/>
                  <a:pt x="5694" y="0"/>
                  <a:pt x="126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sz="1350">
              <a:cs typeface="+mn-ea"/>
              <a:sym typeface="+mn-lt"/>
            </a:endParaRPr>
          </a:p>
        </p:txBody>
      </p:sp>
      <p:sp>
        <p:nvSpPr>
          <p:cNvPr id="86" name="Rectangle 15"/>
          <p:cNvSpPr/>
          <p:nvPr/>
        </p:nvSpPr>
        <p:spPr>
          <a:xfrm>
            <a:off x="6429749" y="3871041"/>
            <a:ext cx="200958" cy="185345"/>
          </a:xfrm>
          <a:custGeom>
            <a:avLst/>
            <a:gdLst>
              <a:gd name="connsiteX0" fmla="*/ 176147 w 578111"/>
              <a:gd name="connsiteY0" fmla="*/ 221031 h 533197"/>
              <a:gd name="connsiteX1" fmla="*/ 212154 w 578111"/>
              <a:gd name="connsiteY1" fmla="*/ 256947 h 533197"/>
              <a:gd name="connsiteX2" fmla="*/ 212154 w 578111"/>
              <a:gd name="connsiteY2" fmla="*/ 348118 h 533197"/>
              <a:gd name="connsiteX3" fmla="*/ 176147 w 578111"/>
              <a:gd name="connsiteY3" fmla="*/ 384955 h 533197"/>
              <a:gd name="connsiteX4" fmla="*/ 139217 w 578111"/>
              <a:gd name="connsiteY4" fmla="*/ 348118 h 533197"/>
              <a:gd name="connsiteX5" fmla="*/ 139217 w 578111"/>
              <a:gd name="connsiteY5" fmla="*/ 256947 h 533197"/>
              <a:gd name="connsiteX6" fmla="*/ 176147 w 578111"/>
              <a:gd name="connsiteY6" fmla="*/ 221031 h 533197"/>
              <a:gd name="connsiteX7" fmla="*/ 267503 w 578111"/>
              <a:gd name="connsiteY7" fmla="*/ 184193 h 533197"/>
              <a:gd name="connsiteX8" fmla="*/ 303437 w 578111"/>
              <a:gd name="connsiteY8" fmla="*/ 221030 h 533197"/>
              <a:gd name="connsiteX9" fmla="*/ 303437 w 578111"/>
              <a:gd name="connsiteY9" fmla="*/ 348119 h 533197"/>
              <a:gd name="connsiteX10" fmla="*/ 267503 w 578111"/>
              <a:gd name="connsiteY10" fmla="*/ 384956 h 533197"/>
              <a:gd name="connsiteX11" fmla="*/ 230648 w 578111"/>
              <a:gd name="connsiteY11" fmla="*/ 348119 h 533197"/>
              <a:gd name="connsiteX12" fmla="*/ 230648 w 578111"/>
              <a:gd name="connsiteY12" fmla="*/ 221030 h 533197"/>
              <a:gd name="connsiteX13" fmla="*/ 267503 w 578111"/>
              <a:gd name="connsiteY13" fmla="*/ 184193 h 533197"/>
              <a:gd name="connsiteX14" fmla="*/ 357937 w 578111"/>
              <a:gd name="connsiteY14" fmla="*/ 148390 h 533197"/>
              <a:gd name="connsiteX15" fmla="*/ 394867 w 578111"/>
              <a:gd name="connsiteY15" fmla="*/ 184289 h 533197"/>
              <a:gd name="connsiteX16" fmla="*/ 394867 w 578111"/>
              <a:gd name="connsiteY16" fmla="*/ 348136 h 533197"/>
              <a:gd name="connsiteX17" fmla="*/ 357937 w 578111"/>
              <a:gd name="connsiteY17" fmla="*/ 384955 h 533197"/>
              <a:gd name="connsiteX18" fmla="*/ 321930 w 578111"/>
              <a:gd name="connsiteY18" fmla="*/ 348136 h 533197"/>
              <a:gd name="connsiteX19" fmla="*/ 321930 w 578111"/>
              <a:gd name="connsiteY19" fmla="*/ 184289 h 533197"/>
              <a:gd name="connsiteX20" fmla="*/ 357937 w 578111"/>
              <a:gd name="connsiteY20" fmla="*/ 148390 h 533197"/>
              <a:gd name="connsiteX21" fmla="*/ 267469 w 578111"/>
              <a:gd name="connsiteY21" fmla="*/ 0 h 533197"/>
              <a:gd name="connsiteX22" fmla="*/ 529404 w 578111"/>
              <a:gd name="connsiteY22" fmla="*/ 218252 h 533197"/>
              <a:gd name="connsiteX23" fmla="*/ 566296 w 578111"/>
              <a:gd name="connsiteY23" fmla="*/ 218252 h 533197"/>
              <a:gd name="connsiteX24" fmla="*/ 576441 w 578111"/>
              <a:gd name="connsiteY24" fmla="*/ 224698 h 533197"/>
              <a:gd name="connsiteX25" fmla="*/ 575519 w 578111"/>
              <a:gd name="connsiteY25" fmla="*/ 237590 h 533197"/>
              <a:gd name="connsiteX26" fmla="*/ 514647 w 578111"/>
              <a:gd name="connsiteY26" fmla="*/ 310341 h 533197"/>
              <a:gd name="connsiteX27" fmla="*/ 505424 w 578111"/>
              <a:gd name="connsiteY27" fmla="*/ 314945 h 533197"/>
              <a:gd name="connsiteX28" fmla="*/ 496201 w 578111"/>
              <a:gd name="connsiteY28" fmla="*/ 310341 h 533197"/>
              <a:gd name="connsiteX29" fmla="*/ 435328 w 578111"/>
              <a:gd name="connsiteY29" fmla="*/ 237590 h 533197"/>
              <a:gd name="connsiteX30" fmla="*/ 433484 w 578111"/>
              <a:gd name="connsiteY30" fmla="*/ 224698 h 533197"/>
              <a:gd name="connsiteX31" fmla="*/ 444551 w 578111"/>
              <a:gd name="connsiteY31" fmla="*/ 218252 h 533197"/>
              <a:gd name="connsiteX32" fmla="*/ 480521 w 578111"/>
              <a:gd name="connsiteY32" fmla="*/ 218252 h 533197"/>
              <a:gd name="connsiteX33" fmla="*/ 267469 w 578111"/>
              <a:gd name="connsiteY33" fmla="*/ 47886 h 533197"/>
              <a:gd name="connsiteX34" fmla="*/ 48882 w 578111"/>
              <a:gd name="connsiteY34" fmla="*/ 266138 h 533197"/>
              <a:gd name="connsiteX35" fmla="*/ 267469 w 578111"/>
              <a:gd name="connsiteY35" fmla="*/ 484390 h 533197"/>
              <a:gd name="connsiteX36" fmla="*/ 456541 w 578111"/>
              <a:gd name="connsiteY36" fmla="*/ 375724 h 533197"/>
              <a:gd name="connsiteX37" fmla="*/ 489744 w 578111"/>
              <a:gd name="connsiteY37" fmla="*/ 366515 h 533197"/>
              <a:gd name="connsiteX38" fmla="*/ 498967 w 578111"/>
              <a:gd name="connsiteY38" fmla="*/ 399668 h 533197"/>
              <a:gd name="connsiteX39" fmla="*/ 267469 w 578111"/>
              <a:gd name="connsiteY39" fmla="*/ 533197 h 533197"/>
              <a:gd name="connsiteX40" fmla="*/ 0 w 578111"/>
              <a:gd name="connsiteY40" fmla="*/ 266138 h 533197"/>
              <a:gd name="connsiteX41" fmla="*/ 267469 w 578111"/>
              <a:gd name="connsiteY41" fmla="*/ 0 h 53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578111" h="533197">
                <a:moveTo>
                  <a:pt x="176147" y="221031"/>
                </a:moveTo>
                <a:cubicBezTo>
                  <a:pt x="196459" y="221031"/>
                  <a:pt x="212154" y="237608"/>
                  <a:pt x="212154" y="256947"/>
                </a:cubicBezTo>
                <a:lnTo>
                  <a:pt x="212154" y="348118"/>
                </a:lnTo>
                <a:cubicBezTo>
                  <a:pt x="212154" y="368378"/>
                  <a:pt x="196459" y="384955"/>
                  <a:pt x="176147" y="384955"/>
                </a:cubicBezTo>
                <a:cubicBezTo>
                  <a:pt x="155836" y="384955"/>
                  <a:pt x="139217" y="368378"/>
                  <a:pt x="139217" y="348118"/>
                </a:cubicBezTo>
                <a:lnTo>
                  <a:pt x="139217" y="256947"/>
                </a:lnTo>
                <a:cubicBezTo>
                  <a:pt x="139217" y="237608"/>
                  <a:pt x="155836" y="221031"/>
                  <a:pt x="176147" y="221031"/>
                </a:cubicBezTo>
                <a:close/>
                <a:moveTo>
                  <a:pt x="267503" y="184193"/>
                </a:moveTo>
                <a:cubicBezTo>
                  <a:pt x="286852" y="184193"/>
                  <a:pt x="303437" y="200770"/>
                  <a:pt x="303437" y="221030"/>
                </a:cubicBezTo>
                <a:lnTo>
                  <a:pt x="303437" y="348119"/>
                </a:lnTo>
                <a:cubicBezTo>
                  <a:pt x="303437" y="368379"/>
                  <a:pt x="287774" y="384956"/>
                  <a:pt x="267503" y="384956"/>
                </a:cubicBezTo>
                <a:cubicBezTo>
                  <a:pt x="247233" y="384956"/>
                  <a:pt x="230648" y="368379"/>
                  <a:pt x="230648" y="348119"/>
                </a:cubicBezTo>
                <a:lnTo>
                  <a:pt x="230648" y="221030"/>
                </a:lnTo>
                <a:cubicBezTo>
                  <a:pt x="230648" y="200770"/>
                  <a:pt x="247233" y="184193"/>
                  <a:pt x="267503" y="184193"/>
                </a:cubicBezTo>
                <a:close/>
                <a:moveTo>
                  <a:pt x="357937" y="148390"/>
                </a:moveTo>
                <a:cubicBezTo>
                  <a:pt x="378249" y="148390"/>
                  <a:pt x="394867" y="164959"/>
                  <a:pt x="394867" y="184289"/>
                </a:cubicBezTo>
                <a:lnTo>
                  <a:pt x="394867" y="348136"/>
                </a:lnTo>
                <a:cubicBezTo>
                  <a:pt x="394867" y="368386"/>
                  <a:pt x="378249" y="384955"/>
                  <a:pt x="357937" y="384955"/>
                </a:cubicBezTo>
                <a:cubicBezTo>
                  <a:pt x="338549" y="384955"/>
                  <a:pt x="321930" y="368386"/>
                  <a:pt x="321930" y="348136"/>
                </a:cubicBezTo>
                <a:lnTo>
                  <a:pt x="321930" y="184289"/>
                </a:lnTo>
                <a:cubicBezTo>
                  <a:pt x="321930" y="164959"/>
                  <a:pt x="338549" y="148390"/>
                  <a:pt x="357937" y="148390"/>
                </a:cubicBezTo>
                <a:close/>
                <a:moveTo>
                  <a:pt x="267469" y="0"/>
                </a:moveTo>
                <a:cubicBezTo>
                  <a:pt x="397514" y="0"/>
                  <a:pt x="507268" y="93931"/>
                  <a:pt x="529404" y="218252"/>
                </a:cubicBezTo>
                <a:lnTo>
                  <a:pt x="566296" y="218252"/>
                </a:lnTo>
                <a:cubicBezTo>
                  <a:pt x="570907" y="218252"/>
                  <a:pt x="574597" y="221014"/>
                  <a:pt x="576441" y="224698"/>
                </a:cubicBezTo>
                <a:cubicBezTo>
                  <a:pt x="579208" y="229302"/>
                  <a:pt x="578286" y="233907"/>
                  <a:pt x="575519" y="237590"/>
                </a:cubicBezTo>
                <a:lnTo>
                  <a:pt x="514647" y="310341"/>
                </a:lnTo>
                <a:cubicBezTo>
                  <a:pt x="511880" y="313104"/>
                  <a:pt x="509113" y="314945"/>
                  <a:pt x="505424" y="314945"/>
                </a:cubicBezTo>
                <a:cubicBezTo>
                  <a:pt x="501734" y="314945"/>
                  <a:pt x="498045" y="313104"/>
                  <a:pt x="496201" y="310341"/>
                </a:cubicBezTo>
                <a:lnTo>
                  <a:pt x="435328" y="237590"/>
                </a:lnTo>
                <a:cubicBezTo>
                  <a:pt x="431639" y="233907"/>
                  <a:pt x="431639" y="229302"/>
                  <a:pt x="433484" y="224698"/>
                </a:cubicBezTo>
                <a:cubicBezTo>
                  <a:pt x="435328" y="221014"/>
                  <a:pt x="439940" y="218252"/>
                  <a:pt x="444551" y="218252"/>
                </a:cubicBezTo>
                <a:lnTo>
                  <a:pt x="480521" y="218252"/>
                </a:lnTo>
                <a:cubicBezTo>
                  <a:pt x="458386" y="120637"/>
                  <a:pt x="370767" y="47886"/>
                  <a:pt x="267469" y="47886"/>
                </a:cubicBezTo>
                <a:cubicBezTo>
                  <a:pt x="146647" y="47886"/>
                  <a:pt x="48882" y="146422"/>
                  <a:pt x="48882" y="266138"/>
                </a:cubicBezTo>
                <a:cubicBezTo>
                  <a:pt x="48882" y="386775"/>
                  <a:pt x="146647" y="484390"/>
                  <a:pt x="267469" y="484390"/>
                </a:cubicBezTo>
                <a:cubicBezTo>
                  <a:pt x="344942" y="484390"/>
                  <a:pt x="417805" y="442949"/>
                  <a:pt x="456541" y="375724"/>
                </a:cubicBezTo>
                <a:cubicBezTo>
                  <a:pt x="462998" y="363753"/>
                  <a:pt x="477754" y="360069"/>
                  <a:pt x="489744" y="366515"/>
                </a:cubicBezTo>
                <a:cubicBezTo>
                  <a:pt x="501734" y="373883"/>
                  <a:pt x="505424" y="388617"/>
                  <a:pt x="498967" y="399668"/>
                </a:cubicBezTo>
                <a:cubicBezTo>
                  <a:pt x="451008" y="482548"/>
                  <a:pt x="362466" y="533197"/>
                  <a:pt x="267469" y="533197"/>
                </a:cubicBezTo>
                <a:cubicBezTo>
                  <a:pt x="119900" y="533197"/>
                  <a:pt x="0" y="413481"/>
                  <a:pt x="0" y="266138"/>
                </a:cubicBezTo>
                <a:cubicBezTo>
                  <a:pt x="0" y="119716"/>
                  <a:pt x="119900" y="0"/>
                  <a:pt x="26746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sz="1350">
              <a:cs typeface="+mn-ea"/>
              <a:sym typeface="+mn-lt"/>
            </a:endParaRPr>
          </a:p>
        </p:txBody>
      </p:sp>
      <p:sp>
        <p:nvSpPr>
          <p:cNvPr id="5" name="矩形 4"/>
          <p:cNvSpPr/>
          <p:nvPr/>
        </p:nvSpPr>
        <p:spPr>
          <a:xfrm>
            <a:off x="4231640" y="1463675"/>
            <a:ext cx="4166870" cy="1753235"/>
          </a:xfrm>
          <a:prstGeom prst="rect">
            <a:avLst/>
          </a:prstGeom>
        </p:spPr>
        <p:txBody>
          <a:bodyPr wrap="square">
            <a:spAutoFit/>
            <a:scene3d>
              <a:camera prst="orthographicFront"/>
              <a:lightRig rig="threePt" dir="t"/>
            </a:scene3d>
            <a:sp3d contourW="12700"/>
          </a:bodyPr>
          <a:lstStyle/>
          <a:p>
            <a:pPr algn="just">
              <a:lnSpc>
                <a:spcPct val="200000"/>
              </a:lnSpc>
              <a:buClrTx/>
              <a:buSzTx/>
              <a:buFontTx/>
            </a:pPr>
            <a:r>
              <a:rPr lang="en-US" altLang="zh-CN" sz="1800" dirty="0">
                <a:solidFill>
                  <a:schemeClr val="tx1">
                    <a:lumMod val="50000"/>
                    <a:lumOff val="50000"/>
                  </a:schemeClr>
                </a:solidFill>
                <a:latin typeface="Times New Roman" panose="02020603050405020304" charset="0"/>
                <a:cs typeface="Times New Roman" panose="02020603050405020304" charset="0"/>
                <a:sym typeface="+mn-lt"/>
              </a:rPr>
              <a:t>IKEA’s CSR is that it has continued to use products that are supplied by firms that are still involved in human rights violation.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组合 2"/>
          <p:cNvGrpSpPr/>
          <p:nvPr/>
        </p:nvGrpSpPr>
        <p:grpSpPr>
          <a:xfrm>
            <a:off x="202224" y="193431"/>
            <a:ext cx="672610" cy="448407"/>
            <a:chOff x="316524" y="211016"/>
            <a:chExt cx="672610" cy="448407"/>
          </a:xfrm>
        </p:grpSpPr>
        <p:sp>
          <p:nvSpPr>
            <p:cNvPr id="2" name="椭圆 1"/>
            <p:cNvSpPr/>
            <p:nvPr/>
          </p:nvSpPr>
          <p:spPr>
            <a:xfrm>
              <a:off x="316524" y="211016"/>
              <a:ext cx="448407" cy="44840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椭圆 16"/>
            <p:cNvSpPr/>
            <p:nvPr/>
          </p:nvSpPr>
          <p:spPr>
            <a:xfrm>
              <a:off x="540727" y="211016"/>
              <a:ext cx="448407" cy="4484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0" name="文本框 19"/>
          <p:cNvSpPr txBox="1"/>
          <p:nvPr/>
        </p:nvSpPr>
        <p:spPr>
          <a:xfrm flipH="1">
            <a:off x="1083945" y="233680"/>
            <a:ext cx="5683885" cy="368300"/>
          </a:xfrm>
          <a:prstGeom prst="rect">
            <a:avLst/>
          </a:prstGeom>
          <a:noFill/>
        </p:spPr>
        <p:txBody>
          <a:bodyPr wrap="square" rtlCol="0">
            <a:spAutoFit/>
          </a:bodyPr>
          <a:lstStyle/>
          <a:p>
            <a:pPr defTabSz="685800">
              <a:defRPr/>
            </a:pPr>
            <a:r>
              <a:rPr lang="en-US" altLang="zh-CN" b="1" dirty="0">
                <a:solidFill>
                  <a:schemeClr val="accent2"/>
                </a:solidFill>
                <a:cs typeface="+mn-ea"/>
                <a:sym typeface="+mn-lt"/>
              </a:rPr>
              <a:t>Reference</a:t>
            </a:r>
          </a:p>
        </p:txBody>
      </p:sp>
      <p:sp>
        <p:nvSpPr>
          <p:cNvPr id="83" name="Rectangle 8"/>
          <p:cNvSpPr/>
          <p:nvPr/>
        </p:nvSpPr>
        <p:spPr>
          <a:xfrm>
            <a:off x="4231421" y="3071374"/>
            <a:ext cx="200958" cy="192809"/>
          </a:xfrm>
          <a:custGeom>
            <a:avLst/>
            <a:gdLst>
              <a:gd name="connsiteX0" fmla="*/ 427522 w 607356"/>
              <a:gd name="connsiteY0" fmla="*/ 464667 h 582729"/>
              <a:gd name="connsiteX1" fmla="*/ 427522 w 607356"/>
              <a:gd name="connsiteY1" fmla="*/ 557525 h 582729"/>
              <a:gd name="connsiteX2" fmla="*/ 463773 w 607356"/>
              <a:gd name="connsiteY2" fmla="*/ 557525 h 582729"/>
              <a:gd name="connsiteX3" fmla="*/ 463773 w 607356"/>
              <a:gd name="connsiteY3" fmla="*/ 464667 h 582729"/>
              <a:gd name="connsiteX4" fmla="*/ 318672 w 607356"/>
              <a:gd name="connsiteY4" fmla="*/ 407910 h 582729"/>
              <a:gd name="connsiteX5" fmla="*/ 318672 w 607356"/>
              <a:gd name="connsiteY5" fmla="*/ 557525 h 582729"/>
              <a:gd name="connsiteX6" fmla="*/ 354924 w 607356"/>
              <a:gd name="connsiteY6" fmla="*/ 557525 h 582729"/>
              <a:gd name="connsiteX7" fmla="*/ 354924 w 607356"/>
              <a:gd name="connsiteY7" fmla="*/ 407910 h 582729"/>
              <a:gd name="connsiteX8" fmla="*/ 200428 w 607356"/>
              <a:gd name="connsiteY8" fmla="*/ 346511 h 582729"/>
              <a:gd name="connsiteX9" fmla="*/ 200428 w 607356"/>
              <a:gd name="connsiteY9" fmla="*/ 557525 h 582729"/>
              <a:gd name="connsiteX10" fmla="*/ 236584 w 607356"/>
              <a:gd name="connsiteY10" fmla="*/ 557525 h 582729"/>
              <a:gd name="connsiteX11" fmla="*/ 236584 w 607356"/>
              <a:gd name="connsiteY11" fmla="*/ 346511 h 582729"/>
              <a:gd name="connsiteX12" fmla="*/ 82088 w 607356"/>
              <a:gd name="connsiteY12" fmla="*/ 247305 h 582729"/>
              <a:gd name="connsiteX13" fmla="*/ 82088 w 607356"/>
              <a:gd name="connsiteY13" fmla="*/ 557525 h 582729"/>
              <a:gd name="connsiteX14" fmla="*/ 118340 w 607356"/>
              <a:gd name="connsiteY14" fmla="*/ 557525 h 582729"/>
              <a:gd name="connsiteX15" fmla="*/ 118340 w 607356"/>
              <a:gd name="connsiteY15" fmla="*/ 247305 h 582729"/>
              <a:gd name="connsiteX16" fmla="*/ 126248 w 607356"/>
              <a:gd name="connsiteY16" fmla="*/ 108462 h 582729"/>
              <a:gd name="connsiteX17" fmla="*/ 135809 w 607356"/>
              <a:gd name="connsiteY17" fmla="*/ 110203 h 582729"/>
              <a:gd name="connsiteX18" fmla="*/ 466717 w 607356"/>
              <a:gd name="connsiteY18" fmla="*/ 325367 h 582729"/>
              <a:gd name="connsiteX19" fmla="*/ 463111 w 607356"/>
              <a:gd name="connsiteY19" fmla="*/ 306324 h 582729"/>
              <a:gd name="connsiteX20" fmla="*/ 473265 w 607356"/>
              <a:gd name="connsiteY20" fmla="*/ 291638 h 582729"/>
              <a:gd name="connsiteX21" fmla="*/ 487974 w 607356"/>
              <a:gd name="connsiteY21" fmla="*/ 301681 h 582729"/>
              <a:gd name="connsiteX22" fmla="*/ 496894 w 607356"/>
              <a:gd name="connsiteY22" fmla="*/ 349148 h 582729"/>
              <a:gd name="connsiteX23" fmla="*/ 497274 w 607356"/>
              <a:gd name="connsiteY23" fmla="*/ 351232 h 582729"/>
              <a:gd name="connsiteX24" fmla="*/ 497274 w 607356"/>
              <a:gd name="connsiteY24" fmla="*/ 351327 h 582729"/>
              <a:gd name="connsiteX25" fmla="*/ 497274 w 607356"/>
              <a:gd name="connsiteY25" fmla="*/ 352180 h 582729"/>
              <a:gd name="connsiteX26" fmla="*/ 497274 w 607356"/>
              <a:gd name="connsiteY26" fmla="*/ 353033 h 582729"/>
              <a:gd name="connsiteX27" fmla="*/ 497274 w 607356"/>
              <a:gd name="connsiteY27" fmla="*/ 353127 h 582729"/>
              <a:gd name="connsiteX28" fmla="*/ 487025 w 607356"/>
              <a:gd name="connsiteY28" fmla="*/ 364686 h 582729"/>
              <a:gd name="connsiteX29" fmla="*/ 437299 w 607356"/>
              <a:gd name="connsiteY29" fmla="*/ 374161 h 582729"/>
              <a:gd name="connsiteX30" fmla="*/ 434926 w 607356"/>
              <a:gd name="connsiteY30" fmla="*/ 374350 h 582729"/>
              <a:gd name="connsiteX31" fmla="*/ 422495 w 607356"/>
              <a:gd name="connsiteY31" fmla="*/ 364118 h 582729"/>
              <a:gd name="connsiteX32" fmla="*/ 432554 w 607356"/>
              <a:gd name="connsiteY32" fmla="*/ 349338 h 582729"/>
              <a:gd name="connsiteX33" fmla="*/ 451628 w 607356"/>
              <a:gd name="connsiteY33" fmla="*/ 345737 h 582729"/>
              <a:gd name="connsiteX34" fmla="*/ 121954 w 607356"/>
              <a:gd name="connsiteY34" fmla="*/ 131426 h 582729"/>
              <a:gd name="connsiteX35" fmla="*/ 118253 w 607356"/>
              <a:gd name="connsiteY35" fmla="*/ 113898 h 582729"/>
              <a:gd name="connsiteX36" fmla="*/ 126248 w 607356"/>
              <a:gd name="connsiteY36" fmla="*/ 108462 h 582729"/>
              <a:gd name="connsiteX37" fmla="*/ 12622 w 607356"/>
              <a:gd name="connsiteY37" fmla="*/ 0 h 582729"/>
              <a:gd name="connsiteX38" fmla="*/ 25338 w 607356"/>
              <a:gd name="connsiteY38" fmla="*/ 12602 h 582729"/>
              <a:gd name="connsiteX39" fmla="*/ 25338 w 607356"/>
              <a:gd name="connsiteY39" fmla="*/ 557525 h 582729"/>
              <a:gd name="connsiteX40" fmla="*/ 56750 w 607356"/>
              <a:gd name="connsiteY40" fmla="*/ 557525 h 582729"/>
              <a:gd name="connsiteX41" fmla="*/ 56750 w 607356"/>
              <a:gd name="connsiteY41" fmla="*/ 234702 h 582729"/>
              <a:gd name="connsiteX42" fmla="*/ 69466 w 607356"/>
              <a:gd name="connsiteY42" fmla="*/ 222006 h 582729"/>
              <a:gd name="connsiteX43" fmla="*/ 130961 w 607356"/>
              <a:gd name="connsiteY43" fmla="*/ 222006 h 582729"/>
              <a:gd name="connsiteX44" fmla="*/ 143583 w 607356"/>
              <a:gd name="connsiteY44" fmla="*/ 234702 h 582729"/>
              <a:gd name="connsiteX45" fmla="*/ 143583 w 607356"/>
              <a:gd name="connsiteY45" fmla="*/ 557525 h 582729"/>
              <a:gd name="connsiteX46" fmla="*/ 175089 w 607356"/>
              <a:gd name="connsiteY46" fmla="*/ 557525 h 582729"/>
              <a:gd name="connsiteX47" fmla="*/ 175089 w 607356"/>
              <a:gd name="connsiteY47" fmla="*/ 333908 h 582729"/>
              <a:gd name="connsiteX48" fmla="*/ 187711 w 607356"/>
              <a:gd name="connsiteY48" fmla="*/ 321212 h 582729"/>
              <a:gd name="connsiteX49" fmla="*/ 249301 w 607356"/>
              <a:gd name="connsiteY49" fmla="*/ 321212 h 582729"/>
              <a:gd name="connsiteX50" fmla="*/ 261922 w 607356"/>
              <a:gd name="connsiteY50" fmla="*/ 333908 h 582729"/>
              <a:gd name="connsiteX51" fmla="*/ 261922 w 607356"/>
              <a:gd name="connsiteY51" fmla="*/ 557525 h 582729"/>
              <a:gd name="connsiteX52" fmla="*/ 293429 w 607356"/>
              <a:gd name="connsiteY52" fmla="*/ 557525 h 582729"/>
              <a:gd name="connsiteX53" fmla="*/ 293429 w 607356"/>
              <a:gd name="connsiteY53" fmla="*/ 395308 h 582729"/>
              <a:gd name="connsiteX54" fmla="*/ 306051 w 607356"/>
              <a:gd name="connsiteY54" fmla="*/ 382706 h 582729"/>
              <a:gd name="connsiteX55" fmla="*/ 367545 w 607356"/>
              <a:gd name="connsiteY55" fmla="*/ 382706 h 582729"/>
              <a:gd name="connsiteX56" fmla="*/ 380262 w 607356"/>
              <a:gd name="connsiteY56" fmla="*/ 395308 h 582729"/>
              <a:gd name="connsiteX57" fmla="*/ 380262 w 607356"/>
              <a:gd name="connsiteY57" fmla="*/ 557525 h 582729"/>
              <a:gd name="connsiteX58" fmla="*/ 402184 w 607356"/>
              <a:gd name="connsiteY58" fmla="*/ 557525 h 582729"/>
              <a:gd name="connsiteX59" fmla="*/ 402184 w 607356"/>
              <a:gd name="connsiteY59" fmla="*/ 451970 h 582729"/>
              <a:gd name="connsiteX60" fmla="*/ 414900 w 607356"/>
              <a:gd name="connsiteY60" fmla="*/ 439368 h 582729"/>
              <a:gd name="connsiteX61" fmla="*/ 476395 w 607356"/>
              <a:gd name="connsiteY61" fmla="*/ 439368 h 582729"/>
              <a:gd name="connsiteX62" fmla="*/ 489016 w 607356"/>
              <a:gd name="connsiteY62" fmla="*/ 451970 h 582729"/>
              <a:gd name="connsiteX63" fmla="*/ 489016 w 607356"/>
              <a:gd name="connsiteY63" fmla="*/ 557525 h 582729"/>
              <a:gd name="connsiteX64" fmla="*/ 594734 w 607356"/>
              <a:gd name="connsiteY64" fmla="*/ 557525 h 582729"/>
              <a:gd name="connsiteX65" fmla="*/ 607356 w 607356"/>
              <a:gd name="connsiteY65" fmla="*/ 570127 h 582729"/>
              <a:gd name="connsiteX66" fmla="*/ 594734 w 607356"/>
              <a:gd name="connsiteY66" fmla="*/ 582729 h 582729"/>
              <a:gd name="connsiteX67" fmla="*/ 476395 w 607356"/>
              <a:gd name="connsiteY67" fmla="*/ 582729 h 582729"/>
              <a:gd name="connsiteX68" fmla="*/ 414900 w 607356"/>
              <a:gd name="connsiteY68" fmla="*/ 582729 h 582729"/>
              <a:gd name="connsiteX69" fmla="*/ 367545 w 607356"/>
              <a:gd name="connsiteY69" fmla="*/ 582729 h 582729"/>
              <a:gd name="connsiteX70" fmla="*/ 306051 w 607356"/>
              <a:gd name="connsiteY70" fmla="*/ 582729 h 582729"/>
              <a:gd name="connsiteX71" fmla="*/ 249301 w 607356"/>
              <a:gd name="connsiteY71" fmla="*/ 582729 h 582729"/>
              <a:gd name="connsiteX72" fmla="*/ 187711 w 607356"/>
              <a:gd name="connsiteY72" fmla="*/ 582729 h 582729"/>
              <a:gd name="connsiteX73" fmla="*/ 130961 w 607356"/>
              <a:gd name="connsiteY73" fmla="*/ 582729 h 582729"/>
              <a:gd name="connsiteX74" fmla="*/ 69466 w 607356"/>
              <a:gd name="connsiteY74" fmla="*/ 582729 h 582729"/>
              <a:gd name="connsiteX75" fmla="*/ 12622 w 607356"/>
              <a:gd name="connsiteY75" fmla="*/ 582729 h 582729"/>
              <a:gd name="connsiteX76" fmla="*/ 0 w 607356"/>
              <a:gd name="connsiteY76" fmla="*/ 570127 h 582729"/>
              <a:gd name="connsiteX77" fmla="*/ 0 w 607356"/>
              <a:gd name="connsiteY77" fmla="*/ 12602 h 582729"/>
              <a:gd name="connsiteX78" fmla="*/ 12622 w 607356"/>
              <a:gd name="connsiteY78" fmla="*/ 0 h 582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07356" h="582729">
                <a:moveTo>
                  <a:pt x="427522" y="464667"/>
                </a:moveTo>
                <a:lnTo>
                  <a:pt x="427522" y="557525"/>
                </a:lnTo>
                <a:lnTo>
                  <a:pt x="463773" y="557525"/>
                </a:lnTo>
                <a:lnTo>
                  <a:pt x="463773" y="464667"/>
                </a:lnTo>
                <a:close/>
                <a:moveTo>
                  <a:pt x="318672" y="407910"/>
                </a:moveTo>
                <a:lnTo>
                  <a:pt x="318672" y="557525"/>
                </a:lnTo>
                <a:lnTo>
                  <a:pt x="354924" y="557525"/>
                </a:lnTo>
                <a:lnTo>
                  <a:pt x="354924" y="407910"/>
                </a:lnTo>
                <a:close/>
                <a:moveTo>
                  <a:pt x="200428" y="346511"/>
                </a:moveTo>
                <a:lnTo>
                  <a:pt x="200428" y="557525"/>
                </a:lnTo>
                <a:lnTo>
                  <a:pt x="236584" y="557525"/>
                </a:lnTo>
                <a:lnTo>
                  <a:pt x="236584" y="346511"/>
                </a:lnTo>
                <a:close/>
                <a:moveTo>
                  <a:pt x="82088" y="247305"/>
                </a:moveTo>
                <a:lnTo>
                  <a:pt x="82088" y="557525"/>
                </a:lnTo>
                <a:lnTo>
                  <a:pt x="118340" y="557525"/>
                </a:lnTo>
                <a:lnTo>
                  <a:pt x="118340" y="247305"/>
                </a:lnTo>
                <a:close/>
                <a:moveTo>
                  <a:pt x="126248" y="108462"/>
                </a:moveTo>
                <a:cubicBezTo>
                  <a:pt x="129427" y="107787"/>
                  <a:pt x="132867" y="108308"/>
                  <a:pt x="135809" y="110203"/>
                </a:cubicBezTo>
                <a:lnTo>
                  <a:pt x="466717" y="325367"/>
                </a:lnTo>
                <a:lnTo>
                  <a:pt x="463111" y="306324"/>
                </a:lnTo>
                <a:cubicBezTo>
                  <a:pt x="461877" y="299502"/>
                  <a:pt x="466337" y="292870"/>
                  <a:pt x="473265" y="291638"/>
                </a:cubicBezTo>
                <a:cubicBezTo>
                  <a:pt x="480098" y="290312"/>
                  <a:pt x="486740" y="294860"/>
                  <a:pt x="487974" y="301681"/>
                </a:cubicBezTo>
                <a:lnTo>
                  <a:pt x="496894" y="349148"/>
                </a:lnTo>
                <a:cubicBezTo>
                  <a:pt x="497084" y="349811"/>
                  <a:pt x="497179" y="350474"/>
                  <a:pt x="497274" y="351232"/>
                </a:cubicBezTo>
                <a:cubicBezTo>
                  <a:pt x="497274" y="351232"/>
                  <a:pt x="497274" y="351232"/>
                  <a:pt x="497274" y="351327"/>
                </a:cubicBezTo>
                <a:cubicBezTo>
                  <a:pt x="497274" y="351611"/>
                  <a:pt x="497274" y="351896"/>
                  <a:pt x="497274" y="352180"/>
                </a:cubicBezTo>
                <a:cubicBezTo>
                  <a:pt x="497274" y="352464"/>
                  <a:pt x="497274" y="352748"/>
                  <a:pt x="497274" y="353033"/>
                </a:cubicBezTo>
                <a:cubicBezTo>
                  <a:pt x="497274" y="353127"/>
                  <a:pt x="497274" y="353127"/>
                  <a:pt x="497274" y="353127"/>
                </a:cubicBezTo>
                <a:cubicBezTo>
                  <a:pt x="496800" y="358717"/>
                  <a:pt x="492719" y="363549"/>
                  <a:pt x="487025" y="364686"/>
                </a:cubicBezTo>
                <a:lnTo>
                  <a:pt x="437299" y="374161"/>
                </a:lnTo>
                <a:cubicBezTo>
                  <a:pt x="436445" y="374350"/>
                  <a:pt x="435685" y="374350"/>
                  <a:pt x="434926" y="374350"/>
                </a:cubicBezTo>
                <a:cubicBezTo>
                  <a:pt x="428948" y="374350"/>
                  <a:pt x="423633" y="370181"/>
                  <a:pt x="422495" y="364118"/>
                </a:cubicBezTo>
                <a:cubicBezTo>
                  <a:pt x="421166" y="357296"/>
                  <a:pt x="425626" y="350664"/>
                  <a:pt x="432554" y="349338"/>
                </a:cubicBezTo>
                <a:lnTo>
                  <a:pt x="451628" y="345737"/>
                </a:lnTo>
                <a:lnTo>
                  <a:pt x="121954" y="131426"/>
                </a:lnTo>
                <a:cubicBezTo>
                  <a:pt x="116070" y="127636"/>
                  <a:pt x="114457" y="119772"/>
                  <a:pt x="118253" y="113898"/>
                </a:cubicBezTo>
                <a:cubicBezTo>
                  <a:pt x="120181" y="111008"/>
                  <a:pt x="123069" y="109137"/>
                  <a:pt x="126248" y="108462"/>
                </a:cubicBezTo>
                <a:close/>
                <a:moveTo>
                  <a:pt x="12622" y="0"/>
                </a:moveTo>
                <a:cubicBezTo>
                  <a:pt x="19644" y="0"/>
                  <a:pt x="25338" y="5590"/>
                  <a:pt x="25338" y="12602"/>
                </a:cubicBezTo>
                <a:lnTo>
                  <a:pt x="25338" y="557525"/>
                </a:lnTo>
                <a:lnTo>
                  <a:pt x="56750" y="557525"/>
                </a:lnTo>
                <a:lnTo>
                  <a:pt x="56750" y="234702"/>
                </a:lnTo>
                <a:cubicBezTo>
                  <a:pt x="56750" y="227691"/>
                  <a:pt x="62444" y="222006"/>
                  <a:pt x="69466" y="222006"/>
                </a:cubicBezTo>
                <a:lnTo>
                  <a:pt x="130961" y="222006"/>
                </a:lnTo>
                <a:cubicBezTo>
                  <a:pt x="137984" y="222006"/>
                  <a:pt x="143583" y="227691"/>
                  <a:pt x="143583" y="234702"/>
                </a:cubicBezTo>
                <a:lnTo>
                  <a:pt x="143583" y="557525"/>
                </a:lnTo>
                <a:lnTo>
                  <a:pt x="175089" y="557525"/>
                </a:lnTo>
                <a:lnTo>
                  <a:pt x="175089" y="333908"/>
                </a:lnTo>
                <a:cubicBezTo>
                  <a:pt x="175089" y="326897"/>
                  <a:pt x="180783" y="321212"/>
                  <a:pt x="187711" y="321212"/>
                </a:cubicBezTo>
                <a:lnTo>
                  <a:pt x="249301" y="321212"/>
                </a:lnTo>
                <a:cubicBezTo>
                  <a:pt x="256228" y="321212"/>
                  <a:pt x="261922" y="326897"/>
                  <a:pt x="261922" y="333908"/>
                </a:cubicBezTo>
                <a:lnTo>
                  <a:pt x="261922" y="557525"/>
                </a:lnTo>
                <a:lnTo>
                  <a:pt x="293429" y="557525"/>
                </a:lnTo>
                <a:lnTo>
                  <a:pt x="293429" y="395308"/>
                </a:lnTo>
                <a:cubicBezTo>
                  <a:pt x="293429" y="388297"/>
                  <a:pt x="299028" y="382706"/>
                  <a:pt x="306051" y="382706"/>
                </a:cubicBezTo>
                <a:lnTo>
                  <a:pt x="367545" y="382706"/>
                </a:lnTo>
                <a:cubicBezTo>
                  <a:pt x="374568" y="382706"/>
                  <a:pt x="380262" y="388297"/>
                  <a:pt x="380262" y="395308"/>
                </a:cubicBezTo>
                <a:lnTo>
                  <a:pt x="380262" y="557525"/>
                </a:lnTo>
                <a:lnTo>
                  <a:pt x="402184" y="557525"/>
                </a:lnTo>
                <a:lnTo>
                  <a:pt x="402184" y="451970"/>
                </a:lnTo>
                <a:cubicBezTo>
                  <a:pt x="402184" y="445053"/>
                  <a:pt x="407878" y="439368"/>
                  <a:pt x="414900" y="439368"/>
                </a:cubicBezTo>
                <a:lnTo>
                  <a:pt x="476395" y="439368"/>
                </a:lnTo>
                <a:cubicBezTo>
                  <a:pt x="483417" y="439368"/>
                  <a:pt x="489016" y="445053"/>
                  <a:pt x="489016" y="451970"/>
                </a:cubicBezTo>
                <a:lnTo>
                  <a:pt x="489016" y="557525"/>
                </a:lnTo>
                <a:lnTo>
                  <a:pt x="594734" y="557525"/>
                </a:lnTo>
                <a:cubicBezTo>
                  <a:pt x="601662" y="557525"/>
                  <a:pt x="607356" y="563115"/>
                  <a:pt x="607356" y="570127"/>
                </a:cubicBezTo>
                <a:cubicBezTo>
                  <a:pt x="607356" y="577139"/>
                  <a:pt x="601662" y="582729"/>
                  <a:pt x="594734" y="582729"/>
                </a:cubicBezTo>
                <a:lnTo>
                  <a:pt x="476395" y="582729"/>
                </a:lnTo>
                <a:lnTo>
                  <a:pt x="414900" y="582729"/>
                </a:lnTo>
                <a:lnTo>
                  <a:pt x="367545" y="582729"/>
                </a:lnTo>
                <a:lnTo>
                  <a:pt x="306051" y="582729"/>
                </a:lnTo>
                <a:lnTo>
                  <a:pt x="249301" y="582729"/>
                </a:lnTo>
                <a:lnTo>
                  <a:pt x="187711" y="582729"/>
                </a:lnTo>
                <a:lnTo>
                  <a:pt x="130961" y="582729"/>
                </a:lnTo>
                <a:lnTo>
                  <a:pt x="69466" y="582729"/>
                </a:lnTo>
                <a:lnTo>
                  <a:pt x="12622" y="582729"/>
                </a:lnTo>
                <a:cubicBezTo>
                  <a:pt x="5694" y="582729"/>
                  <a:pt x="0" y="577139"/>
                  <a:pt x="0" y="570127"/>
                </a:cubicBezTo>
                <a:lnTo>
                  <a:pt x="0" y="12602"/>
                </a:lnTo>
                <a:cubicBezTo>
                  <a:pt x="0" y="5590"/>
                  <a:pt x="5694" y="0"/>
                  <a:pt x="126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sz="1350">
              <a:cs typeface="+mn-ea"/>
              <a:sym typeface="+mn-lt"/>
            </a:endParaRPr>
          </a:p>
        </p:txBody>
      </p:sp>
      <p:sp>
        <p:nvSpPr>
          <p:cNvPr id="86" name="Rectangle 15"/>
          <p:cNvSpPr/>
          <p:nvPr/>
        </p:nvSpPr>
        <p:spPr>
          <a:xfrm>
            <a:off x="6429749" y="3871041"/>
            <a:ext cx="200958" cy="185345"/>
          </a:xfrm>
          <a:custGeom>
            <a:avLst/>
            <a:gdLst>
              <a:gd name="connsiteX0" fmla="*/ 176147 w 578111"/>
              <a:gd name="connsiteY0" fmla="*/ 221031 h 533197"/>
              <a:gd name="connsiteX1" fmla="*/ 212154 w 578111"/>
              <a:gd name="connsiteY1" fmla="*/ 256947 h 533197"/>
              <a:gd name="connsiteX2" fmla="*/ 212154 w 578111"/>
              <a:gd name="connsiteY2" fmla="*/ 348118 h 533197"/>
              <a:gd name="connsiteX3" fmla="*/ 176147 w 578111"/>
              <a:gd name="connsiteY3" fmla="*/ 384955 h 533197"/>
              <a:gd name="connsiteX4" fmla="*/ 139217 w 578111"/>
              <a:gd name="connsiteY4" fmla="*/ 348118 h 533197"/>
              <a:gd name="connsiteX5" fmla="*/ 139217 w 578111"/>
              <a:gd name="connsiteY5" fmla="*/ 256947 h 533197"/>
              <a:gd name="connsiteX6" fmla="*/ 176147 w 578111"/>
              <a:gd name="connsiteY6" fmla="*/ 221031 h 533197"/>
              <a:gd name="connsiteX7" fmla="*/ 267503 w 578111"/>
              <a:gd name="connsiteY7" fmla="*/ 184193 h 533197"/>
              <a:gd name="connsiteX8" fmla="*/ 303437 w 578111"/>
              <a:gd name="connsiteY8" fmla="*/ 221030 h 533197"/>
              <a:gd name="connsiteX9" fmla="*/ 303437 w 578111"/>
              <a:gd name="connsiteY9" fmla="*/ 348119 h 533197"/>
              <a:gd name="connsiteX10" fmla="*/ 267503 w 578111"/>
              <a:gd name="connsiteY10" fmla="*/ 384956 h 533197"/>
              <a:gd name="connsiteX11" fmla="*/ 230648 w 578111"/>
              <a:gd name="connsiteY11" fmla="*/ 348119 h 533197"/>
              <a:gd name="connsiteX12" fmla="*/ 230648 w 578111"/>
              <a:gd name="connsiteY12" fmla="*/ 221030 h 533197"/>
              <a:gd name="connsiteX13" fmla="*/ 267503 w 578111"/>
              <a:gd name="connsiteY13" fmla="*/ 184193 h 533197"/>
              <a:gd name="connsiteX14" fmla="*/ 357937 w 578111"/>
              <a:gd name="connsiteY14" fmla="*/ 148390 h 533197"/>
              <a:gd name="connsiteX15" fmla="*/ 394867 w 578111"/>
              <a:gd name="connsiteY15" fmla="*/ 184289 h 533197"/>
              <a:gd name="connsiteX16" fmla="*/ 394867 w 578111"/>
              <a:gd name="connsiteY16" fmla="*/ 348136 h 533197"/>
              <a:gd name="connsiteX17" fmla="*/ 357937 w 578111"/>
              <a:gd name="connsiteY17" fmla="*/ 384955 h 533197"/>
              <a:gd name="connsiteX18" fmla="*/ 321930 w 578111"/>
              <a:gd name="connsiteY18" fmla="*/ 348136 h 533197"/>
              <a:gd name="connsiteX19" fmla="*/ 321930 w 578111"/>
              <a:gd name="connsiteY19" fmla="*/ 184289 h 533197"/>
              <a:gd name="connsiteX20" fmla="*/ 357937 w 578111"/>
              <a:gd name="connsiteY20" fmla="*/ 148390 h 533197"/>
              <a:gd name="connsiteX21" fmla="*/ 267469 w 578111"/>
              <a:gd name="connsiteY21" fmla="*/ 0 h 533197"/>
              <a:gd name="connsiteX22" fmla="*/ 529404 w 578111"/>
              <a:gd name="connsiteY22" fmla="*/ 218252 h 533197"/>
              <a:gd name="connsiteX23" fmla="*/ 566296 w 578111"/>
              <a:gd name="connsiteY23" fmla="*/ 218252 h 533197"/>
              <a:gd name="connsiteX24" fmla="*/ 576441 w 578111"/>
              <a:gd name="connsiteY24" fmla="*/ 224698 h 533197"/>
              <a:gd name="connsiteX25" fmla="*/ 575519 w 578111"/>
              <a:gd name="connsiteY25" fmla="*/ 237590 h 533197"/>
              <a:gd name="connsiteX26" fmla="*/ 514647 w 578111"/>
              <a:gd name="connsiteY26" fmla="*/ 310341 h 533197"/>
              <a:gd name="connsiteX27" fmla="*/ 505424 w 578111"/>
              <a:gd name="connsiteY27" fmla="*/ 314945 h 533197"/>
              <a:gd name="connsiteX28" fmla="*/ 496201 w 578111"/>
              <a:gd name="connsiteY28" fmla="*/ 310341 h 533197"/>
              <a:gd name="connsiteX29" fmla="*/ 435328 w 578111"/>
              <a:gd name="connsiteY29" fmla="*/ 237590 h 533197"/>
              <a:gd name="connsiteX30" fmla="*/ 433484 w 578111"/>
              <a:gd name="connsiteY30" fmla="*/ 224698 h 533197"/>
              <a:gd name="connsiteX31" fmla="*/ 444551 w 578111"/>
              <a:gd name="connsiteY31" fmla="*/ 218252 h 533197"/>
              <a:gd name="connsiteX32" fmla="*/ 480521 w 578111"/>
              <a:gd name="connsiteY32" fmla="*/ 218252 h 533197"/>
              <a:gd name="connsiteX33" fmla="*/ 267469 w 578111"/>
              <a:gd name="connsiteY33" fmla="*/ 47886 h 533197"/>
              <a:gd name="connsiteX34" fmla="*/ 48882 w 578111"/>
              <a:gd name="connsiteY34" fmla="*/ 266138 h 533197"/>
              <a:gd name="connsiteX35" fmla="*/ 267469 w 578111"/>
              <a:gd name="connsiteY35" fmla="*/ 484390 h 533197"/>
              <a:gd name="connsiteX36" fmla="*/ 456541 w 578111"/>
              <a:gd name="connsiteY36" fmla="*/ 375724 h 533197"/>
              <a:gd name="connsiteX37" fmla="*/ 489744 w 578111"/>
              <a:gd name="connsiteY37" fmla="*/ 366515 h 533197"/>
              <a:gd name="connsiteX38" fmla="*/ 498967 w 578111"/>
              <a:gd name="connsiteY38" fmla="*/ 399668 h 533197"/>
              <a:gd name="connsiteX39" fmla="*/ 267469 w 578111"/>
              <a:gd name="connsiteY39" fmla="*/ 533197 h 533197"/>
              <a:gd name="connsiteX40" fmla="*/ 0 w 578111"/>
              <a:gd name="connsiteY40" fmla="*/ 266138 h 533197"/>
              <a:gd name="connsiteX41" fmla="*/ 267469 w 578111"/>
              <a:gd name="connsiteY41" fmla="*/ 0 h 53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578111" h="533197">
                <a:moveTo>
                  <a:pt x="176147" y="221031"/>
                </a:moveTo>
                <a:cubicBezTo>
                  <a:pt x="196459" y="221031"/>
                  <a:pt x="212154" y="237608"/>
                  <a:pt x="212154" y="256947"/>
                </a:cubicBezTo>
                <a:lnTo>
                  <a:pt x="212154" y="348118"/>
                </a:lnTo>
                <a:cubicBezTo>
                  <a:pt x="212154" y="368378"/>
                  <a:pt x="196459" y="384955"/>
                  <a:pt x="176147" y="384955"/>
                </a:cubicBezTo>
                <a:cubicBezTo>
                  <a:pt x="155836" y="384955"/>
                  <a:pt x="139217" y="368378"/>
                  <a:pt x="139217" y="348118"/>
                </a:cubicBezTo>
                <a:lnTo>
                  <a:pt x="139217" y="256947"/>
                </a:lnTo>
                <a:cubicBezTo>
                  <a:pt x="139217" y="237608"/>
                  <a:pt x="155836" y="221031"/>
                  <a:pt x="176147" y="221031"/>
                </a:cubicBezTo>
                <a:close/>
                <a:moveTo>
                  <a:pt x="267503" y="184193"/>
                </a:moveTo>
                <a:cubicBezTo>
                  <a:pt x="286852" y="184193"/>
                  <a:pt x="303437" y="200770"/>
                  <a:pt x="303437" y="221030"/>
                </a:cubicBezTo>
                <a:lnTo>
                  <a:pt x="303437" y="348119"/>
                </a:lnTo>
                <a:cubicBezTo>
                  <a:pt x="303437" y="368379"/>
                  <a:pt x="287774" y="384956"/>
                  <a:pt x="267503" y="384956"/>
                </a:cubicBezTo>
                <a:cubicBezTo>
                  <a:pt x="247233" y="384956"/>
                  <a:pt x="230648" y="368379"/>
                  <a:pt x="230648" y="348119"/>
                </a:cubicBezTo>
                <a:lnTo>
                  <a:pt x="230648" y="221030"/>
                </a:lnTo>
                <a:cubicBezTo>
                  <a:pt x="230648" y="200770"/>
                  <a:pt x="247233" y="184193"/>
                  <a:pt x="267503" y="184193"/>
                </a:cubicBezTo>
                <a:close/>
                <a:moveTo>
                  <a:pt x="357937" y="148390"/>
                </a:moveTo>
                <a:cubicBezTo>
                  <a:pt x="378249" y="148390"/>
                  <a:pt x="394867" y="164959"/>
                  <a:pt x="394867" y="184289"/>
                </a:cubicBezTo>
                <a:lnTo>
                  <a:pt x="394867" y="348136"/>
                </a:lnTo>
                <a:cubicBezTo>
                  <a:pt x="394867" y="368386"/>
                  <a:pt x="378249" y="384955"/>
                  <a:pt x="357937" y="384955"/>
                </a:cubicBezTo>
                <a:cubicBezTo>
                  <a:pt x="338549" y="384955"/>
                  <a:pt x="321930" y="368386"/>
                  <a:pt x="321930" y="348136"/>
                </a:cubicBezTo>
                <a:lnTo>
                  <a:pt x="321930" y="184289"/>
                </a:lnTo>
                <a:cubicBezTo>
                  <a:pt x="321930" y="164959"/>
                  <a:pt x="338549" y="148390"/>
                  <a:pt x="357937" y="148390"/>
                </a:cubicBezTo>
                <a:close/>
                <a:moveTo>
                  <a:pt x="267469" y="0"/>
                </a:moveTo>
                <a:cubicBezTo>
                  <a:pt x="397514" y="0"/>
                  <a:pt x="507268" y="93931"/>
                  <a:pt x="529404" y="218252"/>
                </a:cubicBezTo>
                <a:lnTo>
                  <a:pt x="566296" y="218252"/>
                </a:lnTo>
                <a:cubicBezTo>
                  <a:pt x="570907" y="218252"/>
                  <a:pt x="574597" y="221014"/>
                  <a:pt x="576441" y="224698"/>
                </a:cubicBezTo>
                <a:cubicBezTo>
                  <a:pt x="579208" y="229302"/>
                  <a:pt x="578286" y="233907"/>
                  <a:pt x="575519" y="237590"/>
                </a:cubicBezTo>
                <a:lnTo>
                  <a:pt x="514647" y="310341"/>
                </a:lnTo>
                <a:cubicBezTo>
                  <a:pt x="511880" y="313104"/>
                  <a:pt x="509113" y="314945"/>
                  <a:pt x="505424" y="314945"/>
                </a:cubicBezTo>
                <a:cubicBezTo>
                  <a:pt x="501734" y="314945"/>
                  <a:pt x="498045" y="313104"/>
                  <a:pt x="496201" y="310341"/>
                </a:cubicBezTo>
                <a:lnTo>
                  <a:pt x="435328" y="237590"/>
                </a:lnTo>
                <a:cubicBezTo>
                  <a:pt x="431639" y="233907"/>
                  <a:pt x="431639" y="229302"/>
                  <a:pt x="433484" y="224698"/>
                </a:cubicBezTo>
                <a:cubicBezTo>
                  <a:pt x="435328" y="221014"/>
                  <a:pt x="439940" y="218252"/>
                  <a:pt x="444551" y="218252"/>
                </a:cubicBezTo>
                <a:lnTo>
                  <a:pt x="480521" y="218252"/>
                </a:lnTo>
                <a:cubicBezTo>
                  <a:pt x="458386" y="120637"/>
                  <a:pt x="370767" y="47886"/>
                  <a:pt x="267469" y="47886"/>
                </a:cubicBezTo>
                <a:cubicBezTo>
                  <a:pt x="146647" y="47886"/>
                  <a:pt x="48882" y="146422"/>
                  <a:pt x="48882" y="266138"/>
                </a:cubicBezTo>
                <a:cubicBezTo>
                  <a:pt x="48882" y="386775"/>
                  <a:pt x="146647" y="484390"/>
                  <a:pt x="267469" y="484390"/>
                </a:cubicBezTo>
                <a:cubicBezTo>
                  <a:pt x="344942" y="484390"/>
                  <a:pt x="417805" y="442949"/>
                  <a:pt x="456541" y="375724"/>
                </a:cubicBezTo>
                <a:cubicBezTo>
                  <a:pt x="462998" y="363753"/>
                  <a:pt x="477754" y="360069"/>
                  <a:pt x="489744" y="366515"/>
                </a:cubicBezTo>
                <a:cubicBezTo>
                  <a:pt x="501734" y="373883"/>
                  <a:pt x="505424" y="388617"/>
                  <a:pt x="498967" y="399668"/>
                </a:cubicBezTo>
                <a:cubicBezTo>
                  <a:pt x="451008" y="482548"/>
                  <a:pt x="362466" y="533197"/>
                  <a:pt x="267469" y="533197"/>
                </a:cubicBezTo>
                <a:cubicBezTo>
                  <a:pt x="119900" y="533197"/>
                  <a:pt x="0" y="413481"/>
                  <a:pt x="0" y="266138"/>
                </a:cubicBezTo>
                <a:cubicBezTo>
                  <a:pt x="0" y="119716"/>
                  <a:pt x="119900" y="0"/>
                  <a:pt x="26746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sz="1350">
              <a:cs typeface="+mn-ea"/>
              <a:sym typeface="+mn-lt"/>
            </a:endParaRPr>
          </a:p>
        </p:txBody>
      </p:sp>
      <p:sp>
        <p:nvSpPr>
          <p:cNvPr id="5" name="矩形 4"/>
          <p:cNvSpPr/>
          <p:nvPr/>
        </p:nvSpPr>
        <p:spPr>
          <a:xfrm>
            <a:off x="266065" y="1145540"/>
            <a:ext cx="8260715" cy="3350260"/>
          </a:xfrm>
          <a:prstGeom prst="rect">
            <a:avLst/>
          </a:prstGeom>
        </p:spPr>
        <p:txBody>
          <a:bodyPr wrap="square">
            <a:noAutofit/>
            <a:scene3d>
              <a:camera prst="orthographicFront"/>
              <a:lightRig rig="threePt" dir="t"/>
            </a:scene3d>
            <a:sp3d contourW="12700"/>
          </a:bodyPr>
          <a:lstStyle/>
          <a:p>
            <a:pPr algn="just" fontAlgn="auto">
              <a:lnSpc>
                <a:spcPct val="200000"/>
              </a:lnSpc>
              <a:buClrTx/>
              <a:buSzTx/>
              <a:buFontTx/>
            </a:pPr>
            <a:r>
              <a:rPr lang="en-US" altLang="zh-CN" sz="1200" dirty="0">
                <a:solidFill>
                  <a:schemeClr val="tx1">
                    <a:lumMod val="50000"/>
                    <a:lumOff val="50000"/>
                  </a:schemeClr>
                </a:solidFill>
                <a:latin typeface="Times New Roman" panose="02020603050405020304" charset="0"/>
                <a:cs typeface="Times New Roman" panose="02020603050405020304" charset="0"/>
                <a:sym typeface="+mn-lt"/>
              </a:rPr>
              <a:t>Andersen, M., and Skjoett-Larsen, T. (2009). Corporate Social Responsibility in Global Supply Chains. </a:t>
            </a:r>
            <a:r>
              <a:rPr lang="en-US" altLang="zh-CN" sz="1200" i="1" dirty="0">
                <a:solidFill>
                  <a:schemeClr val="tx1">
                    <a:lumMod val="50000"/>
                    <a:lumOff val="50000"/>
                  </a:schemeClr>
                </a:solidFill>
                <a:latin typeface="Times New Roman" panose="02020603050405020304" charset="0"/>
                <a:cs typeface="Times New Roman" panose="02020603050405020304" charset="0"/>
                <a:sym typeface="+mn-lt"/>
              </a:rPr>
              <a:t>Supply Chain Management</a:t>
            </a:r>
            <a:r>
              <a:rPr lang="en-US" altLang="zh-CN" sz="1200" dirty="0">
                <a:solidFill>
                  <a:schemeClr val="tx1">
                    <a:lumMod val="50000"/>
                    <a:lumOff val="50000"/>
                  </a:schemeClr>
                </a:solidFill>
                <a:latin typeface="Times New Roman" panose="02020603050405020304" charset="0"/>
                <a:cs typeface="Times New Roman" panose="02020603050405020304" charset="0"/>
                <a:sym typeface="+mn-lt"/>
              </a:rPr>
              <a:t>, 14(2), 75-86.</a:t>
            </a:r>
          </a:p>
          <a:p>
            <a:pPr algn="just" fontAlgn="auto">
              <a:lnSpc>
                <a:spcPct val="200000"/>
              </a:lnSpc>
              <a:buClrTx/>
              <a:buSzTx/>
              <a:buFontTx/>
            </a:pPr>
            <a:r>
              <a:rPr lang="en-US" altLang="zh-CN" sz="1200" dirty="0">
                <a:solidFill>
                  <a:schemeClr val="tx1">
                    <a:lumMod val="50000"/>
                    <a:lumOff val="50000"/>
                  </a:schemeClr>
                </a:solidFill>
                <a:latin typeface="Times New Roman" panose="02020603050405020304" charset="0"/>
                <a:cs typeface="Times New Roman" panose="02020603050405020304" charset="0"/>
                <a:sym typeface="+mn-lt"/>
              </a:rPr>
              <a:t>Maon, F., Swaen, V. and Lindgreen, A. (2010) ‘Impact of CSR commitments and CSR communication on diverse stakeholders: the case of IKEA,’ in Smith, N. C., Bhattacharya, C. B., Vogel, D., and Levine, D. I. </a:t>
            </a:r>
            <a:r>
              <a:rPr lang="en-US" altLang="zh-CN" sz="1200" i="1" dirty="0">
                <a:solidFill>
                  <a:schemeClr val="tx1">
                    <a:lumMod val="50000"/>
                    <a:lumOff val="50000"/>
                  </a:schemeClr>
                </a:solidFill>
                <a:latin typeface="Times New Roman" panose="02020603050405020304" charset="0"/>
                <a:cs typeface="Times New Roman" panose="02020603050405020304" charset="0"/>
                <a:sym typeface="+mn-lt"/>
              </a:rPr>
              <a:t>Global Challenges in Responsible Business</a:t>
            </a:r>
            <a:r>
              <a:rPr lang="en-US" altLang="zh-CN" sz="1200" dirty="0">
                <a:solidFill>
                  <a:schemeClr val="tx1">
                    <a:lumMod val="50000"/>
                    <a:lumOff val="50000"/>
                  </a:schemeClr>
                </a:solidFill>
                <a:latin typeface="Times New Roman" panose="02020603050405020304" charset="0"/>
                <a:cs typeface="Times New Roman" panose="02020603050405020304" charset="0"/>
                <a:sym typeface="+mn-lt"/>
              </a:rPr>
              <a:t>. Cambridge: Cambridge University Press, pp. 161–190. </a:t>
            </a:r>
          </a:p>
          <a:p>
            <a:pPr algn="just" fontAlgn="auto">
              <a:lnSpc>
                <a:spcPct val="200000"/>
              </a:lnSpc>
              <a:buClrTx/>
              <a:buSzTx/>
              <a:buFontTx/>
            </a:pPr>
            <a:r>
              <a:rPr lang="en-US" altLang="zh-CN" sz="1200" dirty="0">
                <a:solidFill>
                  <a:schemeClr val="tx1">
                    <a:lumMod val="50000"/>
                    <a:lumOff val="50000"/>
                  </a:schemeClr>
                </a:solidFill>
                <a:latin typeface="Times New Roman" panose="02020603050405020304" charset="0"/>
                <a:cs typeface="Times New Roman" panose="02020603050405020304" charset="0"/>
                <a:sym typeface="+mn-lt"/>
              </a:rPr>
              <a:t>Morsing, M. and Roepstorff, A. (2015). ‘CSR as Corporate Political Activity: Observations on IKEA’s CSR Identity–Image Dynamics’, </a:t>
            </a:r>
            <a:r>
              <a:rPr lang="en-US" altLang="zh-CN" sz="1200" i="1" dirty="0">
                <a:solidFill>
                  <a:schemeClr val="tx1">
                    <a:lumMod val="50000"/>
                    <a:lumOff val="50000"/>
                  </a:schemeClr>
                </a:solidFill>
                <a:latin typeface="Times New Roman" panose="02020603050405020304" charset="0"/>
                <a:cs typeface="Times New Roman" panose="02020603050405020304" charset="0"/>
                <a:sym typeface="+mn-lt"/>
              </a:rPr>
              <a:t>Journal of Business Ethics</a:t>
            </a:r>
            <a:r>
              <a:rPr lang="en-US" altLang="zh-CN" sz="1200" dirty="0">
                <a:solidFill>
                  <a:schemeClr val="tx1">
                    <a:lumMod val="50000"/>
                    <a:lumOff val="50000"/>
                  </a:schemeClr>
                </a:solidFill>
                <a:latin typeface="Times New Roman" panose="02020603050405020304" charset="0"/>
                <a:cs typeface="Times New Roman" panose="02020603050405020304" charset="0"/>
                <a:sym typeface="+mn-lt"/>
              </a:rPr>
              <a:t>, 128(2), pp. 395-409. </a:t>
            </a:r>
          </a:p>
          <a:p>
            <a:pPr algn="just" fontAlgn="auto">
              <a:lnSpc>
                <a:spcPct val="200000"/>
              </a:lnSpc>
              <a:buClrTx/>
              <a:buSzTx/>
              <a:buFontTx/>
            </a:pPr>
            <a:r>
              <a:rPr lang="en-US" altLang="zh-CN" sz="1200" dirty="0">
                <a:solidFill>
                  <a:schemeClr val="tx1">
                    <a:lumMod val="50000"/>
                    <a:lumOff val="50000"/>
                  </a:schemeClr>
                </a:solidFill>
                <a:latin typeface="Times New Roman" panose="02020603050405020304" charset="0"/>
                <a:cs typeface="Times New Roman" panose="02020603050405020304" charset="0"/>
                <a:sym typeface="+mn-lt"/>
              </a:rPr>
              <a:t>Smith, N. C., Bhattacharya, C. B., Vogel, D. and Levine, D. I. (eds) (2010) </a:t>
            </a:r>
            <a:r>
              <a:rPr lang="en-US" altLang="zh-CN" sz="1200" i="1" dirty="0">
                <a:solidFill>
                  <a:schemeClr val="tx1">
                    <a:lumMod val="50000"/>
                    <a:lumOff val="50000"/>
                  </a:schemeClr>
                </a:solidFill>
                <a:latin typeface="Times New Roman" panose="02020603050405020304" charset="0"/>
                <a:cs typeface="Times New Roman" panose="02020603050405020304" charset="0"/>
                <a:sym typeface="+mn-lt"/>
              </a:rPr>
              <a:t>Global Challenges in Responsible Business</a:t>
            </a:r>
            <a:r>
              <a:rPr lang="en-US" altLang="zh-CN" sz="1200" dirty="0">
                <a:solidFill>
                  <a:schemeClr val="tx1">
                    <a:lumMod val="50000"/>
                    <a:lumOff val="50000"/>
                  </a:schemeClr>
                </a:solidFill>
                <a:latin typeface="Times New Roman" panose="02020603050405020304" charset="0"/>
                <a:cs typeface="Times New Roman" panose="02020603050405020304" charset="0"/>
                <a:sym typeface="+mn-lt"/>
              </a:rPr>
              <a:t>. Cambridge: Cambridge University Press.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p:cNvPicPr>
            <a:picLocks noChangeAspect="1"/>
          </p:cNvPicPr>
          <p:nvPr/>
        </p:nvPicPr>
        <p:blipFill rotWithShape="1">
          <a:blip r:embed="rId3">
            <a:extLst>
              <a:ext uri="{28A0092B-C50C-407E-A947-70E740481C1C}">
                <a14:useLocalDpi xmlns:a14="http://schemas.microsoft.com/office/drawing/2010/main" val="0"/>
              </a:ext>
            </a:extLst>
          </a:blip>
          <a:srcRect l="19668" t="11409" r="19851" b="54364"/>
          <a:stretch>
            <a:fillRect/>
          </a:stretch>
        </p:blipFill>
        <p:spPr>
          <a:xfrm>
            <a:off x="0" y="0"/>
            <a:ext cx="9144000" cy="5174672"/>
          </a:xfrm>
          <a:prstGeom prst="rect">
            <a:avLst/>
          </a:prstGeom>
        </p:spPr>
      </p:pic>
      <p:sp>
        <p:nvSpPr>
          <p:cNvPr id="14" name="矩形 13"/>
          <p:cNvSpPr/>
          <p:nvPr/>
        </p:nvSpPr>
        <p:spPr>
          <a:xfrm>
            <a:off x="594521" y="1554918"/>
            <a:ext cx="4108890" cy="737574"/>
          </a:xfrm>
          <a:prstGeom prst="rect">
            <a:avLst/>
          </a:prstGeom>
        </p:spPr>
        <p:txBody>
          <a:bodyPr wrap="square">
            <a:spAutoFit/>
          </a:bodyPr>
          <a:lstStyle/>
          <a:p>
            <a:pPr>
              <a:lnSpc>
                <a:spcPct val="130000"/>
              </a:lnSpc>
            </a:pPr>
            <a:r>
              <a:rPr lang="en-US" altLang="zh-CN" sz="3600" b="1" dirty="0">
                <a:solidFill>
                  <a:srgbClr val="172A3C"/>
                </a:solidFill>
                <a:cs typeface="+mn-ea"/>
                <a:sym typeface="+mn-lt"/>
              </a:rPr>
              <a:t>Strategies</a:t>
            </a:r>
          </a:p>
        </p:txBody>
      </p:sp>
      <p:sp>
        <p:nvSpPr>
          <p:cNvPr id="2" name="矩形: 圆角 21">
            <a:extLst>
              <a:ext uri="{FF2B5EF4-FFF2-40B4-BE49-F238E27FC236}">
                <a16:creationId xmlns:a16="http://schemas.microsoft.com/office/drawing/2014/main" id="{A11F2632-8FC9-1972-B942-2BC8F8520E67}"/>
              </a:ext>
            </a:extLst>
          </p:cNvPr>
          <p:cNvSpPr/>
          <p:nvPr/>
        </p:nvSpPr>
        <p:spPr>
          <a:xfrm>
            <a:off x="594521" y="3627718"/>
            <a:ext cx="2245995" cy="741252"/>
          </a:xfrm>
          <a:prstGeom prst="roundRect">
            <a:avLst>
              <a:gd name="adj" fmla="val 50000"/>
            </a:avLst>
          </a:prstGeom>
          <a:solidFill>
            <a:srgbClr val="172A3C"/>
          </a:solidFill>
          <a:ln w="28575" cap="flat" cmpd="sng" algn="ctr">
            <a:noFill/>
            <a:prstDash val="solid"/>
            <a:miter lim="800000"/>
          </a:ln>
          <a:effectLst/>
        </p:spPr>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386080">
              <a:defRPr/>
            </a:pPr>
            <a:r>
              <a:rPr lang="en-US" altLang="zh-CN" sz="1600" dirty="0" err="1">
                <a:solidFill>
                  <a:schemeClr val="bg1"/>
                </a:solidFill>
                <a:latin typeface="Times New Roman" panose="02020603050405020304" charset="0"/>
                <a:cs typeface="Times New Roman" panose="02020603050405020304" charset="0"/>
                <a:sym typeface="+mn-lt"/>
              </a:rPr>
              <a:t>Xiguang</a:t>
            </a:r>
            <a:r>
              <a:rPr lang="en-US" altLang="zh-CN" sz="1600" dirty="0">
                <a:solidFill>
                  <a:schemeClr val="bg1"/>
                </a:solidFill>
                <a:latin typeface="Times New Roman" panose="02020603050405020304" charset="0"/>
                <a:cs typeface="Times New Roman" panose="02020603050405020304" charset="0"/>
                <a:sym typeface="+mn-lt"/>
              </a:rPr>
              <a:t> Li</a:t>
            </a:r>
          </a:p>
          <a:p>
            <a:pPr algn="ctr" defTabSz="386080">
              <a:defRPr/>
            </a:pPr>
            <a:r>
              <a:rPr lang="en-US" altLang="zh-CN" sz="1600" dirty="0">
                <a:solidFill>
                  <a:schemeClr val="bg1"/>
                </a:solidFill>
                <a:latin typeface="Times New Roman" panose="02020603050405020304" charset="0"/>
                <a:cs typeface="Times New Roman" panose="02020603050405020304" charset="0"/>
                <a:sym typeface="+mn-lt"/>
              </a:rPr>
              <a:t>2218864</a:t>
            </a:r>
          </a:p>
        </p:txBody>
      </p:sp>
    </p:spTree>
    <p:extLst>
      <p:ext uri="{BB962C8B-B14F-4D97-AF65-F5344CB8AC3E}">
        <p14:creationId xmlns:p14="http://schemas.microsoft.com/office/powerpoint/2010/main" val="18399523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IKEA's use of CSR in promotional materials.</a:t>
            </a:r>
          </a:p>
        </p:txBody>
      </p:sp>
      <p:sp>
        <p:nvSpPr>
          <p:cNvPr id="3" name="Content Placeholder 2"/>
          <p:cNvSpPr>
            <a:spLocks noGrp="1"/>
          </p:cNvSpPr>
          <p:nvPr>
            <p:ph idx="1"/>
          </p:nvPr>
        </p:nvSpPr>
        <p:spPr/>
        <p:txBody>
          <a:bodyPr/>
          <a:lstStyle/>
          <a:p>
            <a:r>
              <a:rPr lang="en-GB" dirty="0"/>
              <a:t>The concept of CSR has become a major factor in marketing</a:t>
            </a:r>
          </a:p>
          <a:p>
            <a:r>
              <a:rPr lang="en-GB" dirty="0"/>
              <a:t>Companies have the obligation to ensure that the society they operate in is taken care of.</a:t>
            </a:r>
          </a:p>
          <a:p>
            <a:r>
              <a:rPr lang="en-GB" dirty="0"/>
              <a:t>Based on the research, the company should invest in R&amp;D.</a:t>
            </a:r>
          </a:p>
          <a:p>
            <a:r>
              <a:rPr lang="en-GB" dirty="0"/>
              <a:t>This will ensure that the company is focused on innovation which is a main concept in ensuring sustainability and CSR</a:t>
            </a:r>
          </a:p>
          <a:p>
            <a:r>
              <a:rPr lang="en-GB" dirty="0"/>
              <a:t>Besides, innovation can be tapped from the cooperation with universities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Employees and CSR</a:t>
            </a:r>
          </a:p>
        </p:txBody>
      </p:sp>
      <p:sp>
        <p:nvSpPr>
          <p:cNvPr id="3" name="Content Placeholder 2"/>
          <p:cNvSpPr>
            <a:spLocks noGrp="1"/>
          </p:cNvSpPr>
          <p:nvPr>
            <p:ph idx="1"/>
          </p:nvPr>
        </p:nvSpPr>
        <p:spPr/>
        <p:txBody>
          <a:bodyPr/>
          <a:lstStyle/>
          <a:p>
            <a:r>
              <a:rPr lang="en-GB" dirty="0"/>
              <a:t>Employees are one of the most important stakeholders in the development and operations of a company</a:t>
            </a:r>
          </a:p>
          <a:p>
            <a:r>
              <a:rPr lang="en-GB" dirty="0"/>
              <a:t>The company should invest in training their employees.</a:t>
            </a:r>
          </a:p>
          <a:p>
            <a:r>
              <a:rPr lang="en-GB" dirty="0"/>
              <a:t>This can be achieved through seminars and community learning to ensure that they align with the CSR concepts</a:t>
            </a:r>
          </a:p>
          <a:p>
            <a:r>
              <a:rPr lang="en-GB" dirty="0"/>
              <a:t>This seminars can help them learn how they can implement CSR in their daily tasks, and how they can help the community in which they are located</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PP_MARK_KEY" val="729918a2-ae08-42b3-a713-2984ef4d7025"/>
  <p:tag name="COMMONDATA" val="eyJjb3VudCI6MywiaGRpZCI6ImY1ZDZhMzI4Mzg2OThmY2E5MTIyMmNmNjA3YzY5NzkzIiwidXNlckNvdW50IjozfQ=="/>
</p:tagLst>
</file>

<file path=ppt/theme/theme1.xml><?xml version="1.0" encoding="utf-8"?>
<a:theme xmlns:a="http://schemas.openxmlformats.org/drawingml/2006/main" name="Office 主题">
  <a:themeElements>
    <a:clrScheme name="自定义 24">
      <a:dk1>
        <a:sysClr val="windowText" lastClr="000000"/>
      </a:dk1>
      <a:lt1>
        <a:sysClr val="window" lastClr="FFFFFF"/>
      </a:lt1>
      <a:dk2>
        <a:srgbClr val="44546A"/>
      </a:dk2>
      <a:lt2>
        <a:srgbClr val="E7E6E6"/>
      </a:lt2>
      <a:accent1>
        <a:srgbClr val="0A2F42"/>
      </a:accent1>
      <a:accent2>
        <a:srgbClr val="F8552A"/>
      </a:accent2>
      <a:accent3>
        <a:srgbClr val="3F3F3F"/>
      </a:accent3>
      <a:accent4>
        <a:srgbClr val="595959"/>
      </a:accent4>
      <a:accent5>
        <a:srgbClr val="FA8F72"/>
      </a:accent5>
      <a:accent6>
        <a:srgbClr val="145D82"/>
      </a:accent6>
      <a:hlink>
        <a:srgbClr val="0563C1"/>
      </a:hlink>
      <a:folHlink>
        <a:srgbClr val="954F72"/>
      </a:folHlink>
    </a:clrScheme>
    <a:fontScheme name="4jupvcst">
      <a:majorFont>
        <a:latin typeface="Arial"/>
        <a:ea typeface="微软雅黑"/>
        <a:cs typeface=""/>
      </a:majorFont>
      <a:minorFont>
        <a:latin typeface="Arial"/>
        <a:ea typeface="微软雅黑"/>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TotalTime>
  <Words>1830</Words>
  <Application>Microsoft Office PowerPoint</Application>
  <PresentationFormat>全屏显示(16:9)</PresentationFormat>
  <Paragraphs>187</Paragraphs>
  <Slides>32</Slides>
  <Notes>30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32</vt:i4>
      </vt:variant>
    </vt:vector>
  </HeadingPairs>
  <TitlesOfParts>
    <vt:vector size="36" baseType="lpstr">
      <vt:lpstr>等线</vt:lpstr>
      <vt:lpstr>Arial</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IKEA's use of CSR in promotional materials.</vt:lpstr>
      <vt:lpstr>Employees and CSR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fuller smith</cp:lastModifiedBy>
  <cp:revision>53</cp:revision>
  <dcterms:created xsi:type="dcterms:W3CDTF">2020-06-29T17:50:00Z</dcterms:created>
  <dcterms:modified xsi:type="dcterms:W3CDTF">2023-04-24T12:34:21Z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2052-11.1.0.12763</vt:lpwstr>
  </property>
  <property fmtid="{D5CDD505-2E9C-101B-9397-08002B2CF9AE}" pid="3" name="KSOTemplateUUID">
    <vt:lpwstr>v1.0_mb_1RCpnpGP/uFfWcF+nEEVSQ==</vt:lpwstr>
  </property>
  <property fmtid="{D5CDD505-2E9C-101B-9397-08002B2CF9AE}" pid="4" name="ICV">
    <vt:lpwstr>6899724F30AB484B97F1DD6222FB3B29</vt:lpwstr>
  </property>
</Properties>
</file>