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5.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6.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7.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8.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9.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10.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11.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12.xml" ContentType="application/vnd.openxmlformats-officedocument.theme+xml"/>
  <Override PartName="/ppt/slideLayouts/slideLayout38.xml" ContentType="application/vnd.openxmlformats-officedocument.presentationml.slideLayout+xml"/>
  <Override PartName="/ppt/theme/theme1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14.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15.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16.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17.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18.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19.xml" ContentType="application/vnd.openxmlformats-officedocument.theme+xml"/>
  <Override PartName="/ppt/slideLayouts/slideLayout78.xml" ContentType="application/vnd.openxmlformats-officedocument.presentationml.slideLayout+xml"/>
  <Override PartName="/ppt/theme/theme20.xml" ContentType="application/vnd.openxmlformats-officedocument.theme+xml"/>
  <Override PartName="/ppt/theme/theme21.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0" r:id="rId5"/>
    <p:sldMasterId id="2147483652" r:id="rId6"/>
    <p:sldMasterId id="2147483653" r:id="rId7"/>
    <p:sldMasterId id="2147483654" r:id="rId8"/>
    <p:sldMasterId id="2147483655" r:id="rId9"/>
    <p:sldMasterId id="2147483656" r:id="rId10"/>
    <p:sldMasterId id="2147483657" r:id="rId11"/>
    <p:sldMasterId id="2147483658" r:id="rId12"/>
    <p:sldMasterId id="2147483660" r:id="rId13"/>
    <p:sldMasterId id="2147483659" r:id="rId14"/>
    <p:sldMasterId id="2147483661" r:id="rId15"/>
    <p:sldMasterId id="2147483662" r:id="rId16"/>
    <p:sldMasterId id="2147483663" r:id="rId17"/>
    <p:sldMasterId id="2147483664" r:id="rId18"/>
    <p:sldMasterId id="2147483665" r:id="rId19"/>
    <p:sldMasterId id="2147483666" r:id="rId20"/>
    <p:sldMasterId id="2147483673" r:id="rId21"/>
    <p:sldMasterId id="2147483670" r:id="rId22"/>
    <p:sldMasterId id="2147483671" r:id="rId23"/>
  </p:sldMasterIdLst>
  <p:notesMasterIdLst>
    <p:notesMasterId r:id="rId59"/>
  </p:notesMasterIdLst>
  <p:sldIdLst>
    <p:sldId id="719" r:id="rId24"/>
    <p:sldId id="768" r:id="rId25"/>
    <p:sldId id="776" r:id="rId26"/>
    <p:sldId id="775" r:id="rId27"/>
    <p:sldId id="777" r:id="rId28"/>
    <p:sldId id="778" r:id="rId29"/>
    <p:sldId id="779" r:id="rId30"/>
    <p:sldId id="780" r:id="rId31"/>
    <p:sldId id="781" r:id="rId32"/>
    <p:sldId id="782" r:id="rId33"/>
    <p:sldId id="783" r:id="rId34"/>
    <p:sldId id="786" r:id="rId35"/>
    <p:sldId id="798" r:id="rId36"/>
    <p:sldId id="787" r:id="rId37"/>
    <p:sldId id="802" r:id="rId38"/>
    <p:sldId id="810" r:id="rId39"/>
    <p:sldId id="803" r:id="rId40"/>
    <p:sldId id="804" r:id="rId41"/>
    <p:sldId id="805" r:id="rId42"/>
    <p:sldId id="806" r:id="rId43"/>
    <p:sldId id="807" r:id="rId44"/>
    <p:sldId id="808" r:id="rId45"/>
    <p:sldId id="809" r:id="rId46"/>
    <p:sldId id="801" r:id="rId47"/>
    <p:sldId id="790" r:id="rId48"/>
    <p:sldId id="811" r:id="rId49"/>
    <p:sldId id="791" r:id="rId50"/>
    <p:sldId id="813" r:id="rId51"/>
    <p:sldId id="815" r:id="rId52"/>
    <p:sldId id="816" r:id="rId53"/>
    <p:sldId id="817" r:id="rId54"/>
    <p:sldId id="818" r:id="rId55"/>
    <p:sldId id="819" r:id="rId56"/>
    <p:sldId id="820" r:id="rId57"/>
    <p:sldId id="732" r:id="rId58"/>
  </p:sldIdLst>
  <p:sldSz cx="12192000" cy="6858000"/>
  <p:notesSz cx="6858000" cy="9144000"/>
  <p:custDataLst>
    <p:tags r:id="rId6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BC4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CAED63-88F0-4F10-945A-BD3EE60581EA}" v="2" dt="2026-03-02T09:06:02.04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088" autoAdjust="0"/>
  </p:normalViewPr>
  <p:slideViewPr>
    <p:cSldViewPr snapToGrid="0">
      <p:cViewPr varScale="1">
        <p:scale>
          <a:sx n="87" d="100"/>
          <a:sy n="87" d="100"/>
        </p:scale>
        <p:origin x="442"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3.xml"/><Relationship Id="rId21" Type="http://schemas.openxmlformats.org/officeDocument/2006/relationships/slideMaster" Target="slideMasters/slideMaster18.xml"/><Relationship Id="rId34" Type="http://schemas.openxmlformats.org/officeDocument/2006/relationships/slide" Target="slides/slide11.xml"/><Relationship Id="rId42" Type="http://schemas.openxmlformats.org/officeDocument/2006/relationships/slide" Target="slides/slide19.xml"/><Relationship Id="rId47" Type="http://schemas.openxmlformats.org/officeDocument/2006/relationships/slide" Target="slides/slide24.xml"/><Relationship Id="rId50" Type="http://schemas.openxmlformats.org/officeDocument/2006/relationships/slide" Target="slides/slide27.xml"/><Relationship Id="rId55" Type="http://schemas.openxmlformats.org/officeDocument/2006/relationships/slide" Target="slides/slide32.xml"/><Relationship Id="rId63"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6.xml"/><Relationship Id="rId11" Type="http://schemas.openxmlformats.org/officeDocument/2006/relationships/slideMaster" Target="slideMasters/slideMaster8.xml"/><Relationship Id="rId24" Type="http://schemas.openxmlformats.org/officeDocument/2006/relationships/slide" Target="slides/slide1.xml"/><Relationship Id="rId32" Type="http://schemas.openxmlformats.org/officeDocument/2006/relationships/slide" Target="slides/slide9.xml"/><Relationship Id="rId37" Type="http://schemas.openxmlformats.org/officeDocument/2006/relationships/slide" Target="slides/slide14.xml"/><Relationship Id="rId40" Type="http://schemas.openxmlformats.org/officeDocument/2006/relationships/slide" Target="slides/slide17.xml"/><Relationship Id="rId45" Type="http://schemas.openxmlformats.org/officeDocument/2006/relationships/slide" Target="slides/slide22.xml"/><Relationship Id="rId53" Type="http://schemas.openxmlformats.org/officeDocument/2006/relationships/slide" Target="slides/slide30.xml"/><Relationship Id="rId58" Type="http://schemas.openxmlformats.org/officeDocument/2006/relationships/slide" Target="slides/slide35.xml"/><Relationship Id="rId66" Type="http://schemas.microsoft.com/office/2015/10/relationships/revisionInfo" Target="revisionInfo.xml"/><Relationship Id="rId5" Type="http://schemas.openxmlformats.org/officeDocument/2006/relationships/slideMaster" Target="slideMasters/slideMaster2.xml"/><Relationship Id="rId61" Type="http://schemas.openxmlformats.org/officeDocument/2006/relationships/presProps" Target="presProps.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4.xml"/><Relationship Id="rId30" Type="http://schemas.openxmlformats.org/officeDocument/2006/relationships/slide" Target="slides/slide7.xml"/><Relationship Id="rId35" Type="http://schemas.openxmlformats.org/officeDocument/2006/relationships/slide" Target="slides/slide12.xml"/><Relationship Id="rId43" Type="http://schemas.openxmlformats.org/officeDocument/2006/relationships/slide" Target="slides/slide20.xml"/><Relationship Id="rId48" Type="http://schemas.openxmlformats.org/officeDocument/2006/relationships/slide" Target="slides/slide25.xml"/><Relationship Id="rId56" Type="http://schemas.openxmlformats.org/officeDocument/2006/relationships/slide" Target="slides/slide33.xml"/><Relationship Id="rId64" Type="http://schemas.openxmlformats.org/officeDocument/2006/relationships/tableStyles" Target="tableStyles.xml"/><Relationship Id="rId8" Type="http://schemas.openxmlformats.org/officeDocument/2006/relationships/slideMaster" Target="slideMasters/slideMaster5.xml"/><Relationship Id="rId51" Type="http://schemas.openxmlformats.org/officeDocument/2006/relationships/slide" Target="slides/slide28.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2.xml"/><Relationship Id="rId33" Type="http://schemas.openxmlformats.org/officeDocument/2006/relationships/slide" Target="slides/slide10.xml"/><Relationship Id="rId38" Type="http://schemas.openxmlformats.org/officeDocument/2006/relationships/slide" Target="slides/slide15.xml"/><Relationship Id="rId46" Type="http://schemas.openxmlformats.org/officeDocument/2006/relationships/slide" Target="slides/slide23.xml"/><Relationship Id="rId59" Type="http://schemas.openxmlformats.org/officeDocument/2006/relationships/notesMaster" Target="notesMasters/notesMaster1.xml"/><Relationship Id="rId20" Type="http://schemas.openxmlformats.org/officeDocument/2006/relationships/slideMaster" Target="slideMasters/slideMaster17.xml"/><Relationship Id="rId41" Type="http://schemas.openxmlformats.org/officeDocument/2006/relationships/slide" Target="slides/slide18.xml"/><Relationship Id="rId54" Type="http://schemas.openxmlformats.org/officeDocument/2006/relationships/slide" Target="slides/slide31.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 Target="slides/slide5.xml"/><Relationship Id="rId36" Type="http://schemas.openxmlformats.org/officeDocument/2006/relationships/slide" Target="slides/slide13.xml"/><Relationship Id="rId49" Type="http://schemas.openxmlformats.org/officeDocument/2006/relationships/slide" Target="slides/slide26.xml"/><Relationship Id="rId57" Type="http://schemas.openxmlformats.org/officeDocument/2006/relationships/slide" Target="slides/slide34.xml"/><Relationship Id="rId10" Type="http://schemas.openxmlformats.org/officeDocument/2006/relationships/slideMaster" Target="slideMasters/slideMaster7.xml"/><Relationship Id="rId31" Type="http://schemas.openxmlformats.org/officeDocument/2006/relationships/slide" Target="slides/slide8.xml"/><Relationship Id="rId44" Type="http://schemas.openxmlformats.org/officeDocument/2006/relationships/slide" Target="slides/slide21.xml"/><Relationship Id="rId52" Type="http://schemas.openxmlformats.org/officeDocument/2006/relationships/slide" Target="slides/slide29.xml"/><Relationship Id="rId60" Type="http://schemas.openxmlformats.org/officeDocument/2006/relationships/tags" Target="tags/tag1.xml"/><Relationship Id="rId65"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 Target="slides/slide1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nifer Prince Devaraj" userId="c3fb109c-09d1-42a6-93f4-69472d709861" providerId="ADAL" clId="{F44E638C-9852-4C24-8EA8-F04278560235}"/>
    <pc:docChg chg="modSld">
      <pc:chgData name="Jenifer Prince Devaraj" userId="c3fb109c-09d1-42a6-93f4-69472d709861" providerId="ADAL" clId="{F44E638C-9852-4C24-8EA8-F04278560235}" dt="2025-05-30T01:19:04.837" v="76" actId="20577"/>
      <pc:docMkLst>
        <pc:docMk/>
      </pc:docMkLst>
      <pc:sldChg chg="modSp">
        <pc:chgData name="Jenifer Prince Devaraj" userId="c3fb109c-09d1-42a6-93f4-69472d709861" providerId="ADAL" clId="{F44E638C-9852-4C24-8EA8-F04278560235}" dt="2025-05-30T01:06:54.137" v="62" actId="1367"/>
        <pc:sldMkLst>
          <pc:docMk/>
          <pc:sldMk cId="2653101899" sldId="790"/>
        </pc:sldMkLst>
        <pc:picChg chg="mod">
          <ac:chgData name="Jenifer Prince Devaraj" userId="c3fb109c-09d1-42a6-93f4-69472d709861" providerId="ADAL" clId="{F44E638C-9852-4C24-8EA8-F04278560235}" dt="2025-05-30T01:06:54.137" v="62" actId="1367"/>
          <ac:picMkLst>
            <pc:docMk/>
            <pc:sldMk cId="2653101899" sldId="790"/>
            <ac:picMk id="8" creationId="{7E4B3583-7836-DEEC-C5B0-8755D440110A}"/>
          </ac:picMkLst>
        </pc:picChg>
      </pc:sldChg>
      <pc:sldChg chg="modSp mod">
        <pc:chgData name="Jenifer Prince Devaraj" userId="c3fb109c-09d1-42a6-93f4-69472d709861" providerId="ADAL" clId="{F44E638C-9852-4C24-8EA8-F04278560235}" dt="2025-05-30T01:00:31.771" v="60" actId="255"/>
        <pc:sldMkLst>
          <pc:docMk/>
          <pc:sldMk cId="1326130680" sldId="791"/>
        </pc:sldMkLst>
        <pc:spChg chg="mod">
          <ac:chgData name="Jenifer Prince Devaraj" userId="c3fb109c-09d1-42a6-93f4-69472d709861" providerId="ADAL" clId="{F44E638C-9852-4C24-8EA8-F04278560235}" dt="2025-05-30T01:00:31.771" v="60" actId="255"/>
          <ac:spMkLst>
            <pc:docMk/>
            <pc:sldMk cId="1326130680" sldId="791"/>
            <ac:spMk id="4" creationId="{900F1BBD-4E7B-C03B-5FAA-20445F338ABE}"/>
          </ac:spMkLst>
        </pc:spChg>
      </pc:sldChg>
      <pc:sldChg chg="addSp delSp modSp mod">
        <pc:chgData name="Jenifer Prince Devaraj" userId="c3fb109c-09d1-42a6-93f4-69472d709861" providerId="ADAL" clId="{F44E638C-9852-4C24-8EA8-F04278560235}" dt="2025-05-30T00:57:34.963" v="59" actId="1036"/>
        <pc:sldMkLst>
          <pc:docMk/>
          <pc:sldMk cId="2509939545" sldId="801"/>
        </pc:sldMkLst>
        <pc:cxnChg chg="add mod">
          <ac:chgData name="Jenifer Prince Devaraj" userId="c3fb109c-09d1-42a6-93f4-69472d709861" providerId="ADAL" clId="{F44E638C-9852-4C24-8EA8-F04278560235}" dt="2025-05-30T00:55:01.481" v="3" actId="208"/>
          <ac:cxnSpMkLst>
            <pc:docMk/>
            <pc:sldMk cId="2509939545" sldId="801"/>
            <ac:cxnSpMk id="6" creationId="{A9739458-E233-45DF-B247-03E1F5FFDEAF}"/>
          </ac:cxnSpMkLst>
        </pc:cxnChg>
        <pc:cxnChg chg="add mod">
          <ac:chgData name="Jenifer Prince Devaraj" userId="c3fb109c-09d1-42a6-93f4-69472d709861" providerId="ADAL" clId="{F44E638C-9852-4C24-8EA8-F04278560235}" dt="2025-05-30T00:55:22.276" v="9" actId="1076"/>
          <ac:cxnSpMkLst>
            <pc:docMk/>
            <pc:sldMk cId="2509939545" sldId="801"/>
            <ac:cxnSpMk id="9" creationId="{9092D52C-F791-4D49-B360-E66DF4AD3DE4}"/>
          </ac:cxnSpMkLst>
        </pc:cxnChg>
        <pc:cxnChg chg="add mod">
          <ac:chgData name="Jenifer Prince Devaraj" userId="c3fb109c-09d1-42a6-93f4-69472d709861" providerId="ADAL" clId="{F44E638C-9852-4C24-8EA8-F04278560235}" dt="2025-05-30T00:55:37.831" v="13" actId="14100"/>
          <ac:cxnSpMkLst>
            <pc:docMk/>
            <pc:sldMk cId="2509939545" sldId="801"/>
            <ac:cxnSpMk id="12" creationId="{9C23F51C-C1DE-4B03-AC60-C85D4DB1234B}"/>
          </ac:cxnSpMkLst>
        </pc:cxnChg>
        <pc:cxnChg chg="add mod">
          <ac:chgData name="Jenifer Prince Devaraj" userId="c3fb109c-09d1-42a6-93f4-69472d709861" providerId="ADAL" clId="{F44E638C-9852-4C24-8EA8-F04278560235}" dt="2025-05-30T00:56:20.314" v="25" actId="14100"/>
          <ac:cxnSpMkLst>
            <pc:docMk/>
            <pc:sldMk cId="2509939545" sldId="801"/>
            <ac:cxnSpMk id="15" creationId="{93FA810D-A9B3-447B-B6CE-14321E6C4486}"/>
          </ac:cxnSpMkLst>
        </pc:cxnChg>
        <pc:cxnChg chg="add mod">
          <ac:chgData name="Jenifer Prince Devaraj" userId="c3fb109c-09d1-42a6-93f4-69472d709861" providerId="ADAL" clId="{F44E638C-9852-4C24-8EA8-F04278560235}" dt="2025-05-30T00:56:36.309" v="30" actId="14100"/>
          <ac:cxnSpMkLst>
            <pc:docMk/>
            <pc:sldMk cId="2509939545" sldId="801"/>
            <ac:cxnSpMk id="17" creationId="{95801D06-255B-41F0-907E-5160C6B43300}"/>
          </ac:cxnSpMkLst>
        </pc:cxnChg>
        <pc:cxnChg chg="add mod">
          <ac:chgData name="Jenifer Prince Devaraj" userId="c3fb109c-09d1-42a6-93f4-69472d709861" providerId="ADAL" clId="{F44E638C-9852-4C24-8EA8-F04278560235}" dt="2025-05-30T00:57:09.266" v="41" actId="14100"/>
          <ac:cxnSpMkLst>
            <pc:docMk/>
            <pc:sldMk cId="2509939545" sldId="801"/>
            <ac:cxnSpMk id="21" creationId="{DB20042F-662E-4C70-8518-318A66B570BC}"/>
          </ac:cxnSpMkLst>
        </pc:cxnChg>
        <pc:cxnChg chg="add mod">
          <ac:chgData name="Jenifer Prince Devaraj" userId="c3fb109c-09d1-42a6-93f4-69472d709861" providerId="ADAL" clId="{F44E638C-9852-4C24-8EA8-F04278560235}" dt="2025-05-30T00:57:31.053" v="57" actId="1035"/>
          <ac:cxnSpMkLst>
            <pc:docMk/>
            <pc:sldMk cId="2509939545" sldId="801"/>
            <ac:cxnSpMk id="24" creationId="{B15E6AD6-4F82-4B71-9D0E-1294E5AA9243}"/>
          </ac:cxnSpMkLst>
        </pc:cxnChg>
        <pc:cxnChg chg="add del mod">
          <ac:chgData name="Jenifer Prince Devaraj" userId="c3fb109c-09d1-42a6-93f4-69472d709861" providerId="ADAL" clId="{F44E638C-9852-4C24-8EA8-F04278560235}" dt="2025-05-30T00:57:16.447" v="43"/>
          <ac:cxnSpMkLst>
            <pc:docMk/>
            <pc:sldMk cId="2509939545" sldId="801"/>
            <ac:cxnSpMk id="30" creationId="{3173174A-472A-4765-BA6F-2397D53D7B82}"/>
          </ac:cxnSpMkLst>
        </pc:cxnChg>
        <pc:cxnChg chg="add mod">
          <ac:chgData name="Jenifer Prince Devaraj" userId="c3fb109c-09d1-42a6-93f4-69472d709861" providerId="ADAL" clId="{F44E638C-9852-4C24-8EA8-F04278560235}" dt="2025-05-30T00:57:34.963" v="59" actId="1036"/>
          <ac:cxnSpMkLst>
            <pc:docMk/>
            <pc:sldMk cId="2509939545" sldId="801"/>
            <ac:cxnSpMk id="31" creationId="{B2EC2A0A-CFAB-4043-B794-1C627D3FA83B}"/>
          </ac:cxnSpMkLst>
        </pc:cxnChg>
      </pc:sldChg>
      <pc:sldChg chg="modSp mod">
        <pc:chgData name="Jenifer Prince Devaraj" userId="c3fb109c-09d1-42a6-93f4-69472d709861" providerId="ADAL" clId="{F44E638C-9852-4C24-8EA8-F04278560235}" dt="2025-05-30T01:19:04.837" v="76" actId="20577"/>
        <pc:sldMkLst>
          <pc:docMk/>
          <pc:sldMk cId="3690288224" sldId="816"/>
        </pc:sldMkLst>
        <pc:spChg chg="mod">
          <ac:chgData name="Jenifer Prince Devaraj" userId="c3fb109c-09d1-42a6-93f4-69472d709861" providerId="ADAL" clId="{F44E638C-9852-4C24-8EA8-F04278560235}" dt="2025-05-30T01:19:04.837" v="76" actId="20577"/>
          <ac:spMkLst>
            <pc:docMk/>
            <pc:sldMk cId="3690288224" sldId="816"/>
            <ac:spMk id="4" creationId="{900F1BBD-4E7B-C03B-5FAA-20445F338ABE}"/>
          </ac:spMkLst>
        </pc:spChg>
      </pc:sldChg>
    </pc:docChg>
  </pc:docChgLst>
  <pc:docChgLst>
    <pc:chgData name="Jenifer Prince Devaraj" userId="c3fb109c-09d1-42a6-93f4-69472d709861" providerId="ADAL" clId="{F039F375-2B4D-4118-8EDA-92A1F1BEFD1E}"/>
    <pc:docChg chg="undo custSel addSld modSld">
      <pc:chgData name="Jenifer Prince Devaraj" userId="c3fb109c-09d1-42a6-93f4-69472d709861" providerId="ADAL" clId="{F039F375-2B4D-4118-8EDA-92A1F1BEFD1E}" dt="2025-02-24T10:24:41.020" v="204" actId="1076"/>
      <pc:docMkLst>
        <pc:docMk/>
      </pc:docMkLst>
      <pc:sldChg chg="modSp mod">
        <pc:chgData name="Jenifer Prince Devaraj" userId="c3fb109c-09d1-42a6-93f4-69472d709861" providerId="ADAL" clId="{F039F375-2B4D-4118-8EDA-92A1F1BEFD1E}" dt="2025-02-24T09:03:15.524" v="1" actId="20577"/>
        <pc:sldMkLst>
          <pc:docMk/>
          <pc:sldMk cId="3119007398" sldId="719"/>
        </pc:sldMkLst>
        <pc:spChg chg="mod">
          <ac:chgData name="Jenifer Prince Devaraj" userId="c3fb109c-09d1-42a6-93f4-69472d709861" providerId="ADAL" clId="{F039F375-2B4D-4118-8EDA-92A1F1BEFD1E}" dt="2025-02-24T09:03:15.524" v="1" actId="20577"/>
          <ac:spMkLst>
            <pc:docMk/>
            <pc:sldMk cId="3119007398" sldId="719"/>
            <ac:spMk id="6" creationId="{32FAECD2-AEF9-E0BD-7C77-6008C9287772}"/>
          </ac:spMkLst>
        </pc:spChg>
      </pc:sldChg>
      <pc:sldChg chg="addSp delSp modSp add mod">
        <pc:chgData name="Jenifer Prince Devaraj" userId="c3fb109c-09d1-42a6-93f4-69472d709861" providerId="ADAL" clId="{F039F375-2B4D-4118-8EDA-92A1F1BEFD1E}" dt="2025-02-24T10:24:41.020" v="204" actId="1076"/>
        <pc:sldMkLst>
          <pc:docMk/>
          <pc:sldMk cId="547014113" sldId="820"/>
        </pc:sldMkLst>
        <pc:spChg chg="add del mod">
          <ac:chgData name="Jenifer Prince Devaraj" userId="c3fb109c-09d1-42a6-93f4-69472d709861" providerId="ADAL" clId="{F039F375-2B4D-4118-8EDA-92A1F1BEFD1E}" dt="2025-02-24T10:24:41.020" v="204" actId="1076"/>
          <ac:spMkLst>
            <pc:docMk/>
            <pc:sldMk cId="547014113" sldId="820"/>
            <ac:spMk id="4" creationId="{900F1BBD-4E7B-C03B-5FAA-20445F338ABE}"/>
          </ac:spMkLst>
        </pc:spChg>
        <pc:graphicFrameChg chg="del">
          <ac:chgData name="Jenifer Prince Devaraj" userId="c3fb109c-09d1-42a6-93f4-69472d709861" providerId="ADAL" clId="{F039F375-2B4D-4118-8EDA-92A1F1BEFD1E}" dt="2025-02-24T10:21:53.060" v="3" actId="478"/>
          <ac:graphicFrameMkLst>
            <pc:docMk/>
            <pc:sldMk cId="547014113" sldId="820"/>
            <ac:graphicFrameMk id="6" creationId="{886C7E57-36DC-216C-A0DF-F45B08AEC26D}"/>
          </ac:graphicFrameMkLst>
        </pc:graphicFrameChg>
      </pc:sldChg>
    </pc:docChg>
  </pc:docChgLst>
  <pc:docChgLst>
    <pc:chgData name="Jenifer Prince Devaraj" userId="c3fb109c-09d1-42a6-93f4-69472d709861" providerId="ADAL" clId="{09A26AFE-3578-4143-B1B0-81DF391638B0}"/>
    <pc:docChg chg="modSld">
      <pc:chgData name="Jenifer Prince Devaraj" userId="c3fb109c-09d1-42a6-93f4-69472d709861" providerId="ADAL" clId="{09A26AFE-3578-4143-B1B0-81DF391638B0}" dt="2026-03-02T09:06:02.043" v="1" actId="20577"/>
      <pc:docMkLst>
        <pc:docMk/>
      </pc:docMkLst>
      <pc:sldChg chg="modSp mod">
        <pc:chgData name="Jenifer Prince Devaraj" userId="c3fb109c-09d1-42a6-93f4-69472d709861" providerId="ADAL" clId="{09A26AFE-3578-4143-B1B0-81DF391638B0}" dt="2026-03-02T09:06:02.043" v="1" actId="20577"/>
        <pc:sldMkLst>
          <pc:docMk/>
          <pc:sldMk cId="3119007398" sldId="719"/>
        </pc:sldMkLst>
        <pc:spChg chg="mod">
          <ac:chgData name="Jenifer Prince Devaraj" userId="c3fb109c-09d1-42a6-93f4-69472d709861" providerId="ADAL" clId="{09A26AFE-3578-4143-B1B0-81DF391638B0}" dt="2026-03-02T09:06:02.043" v="1" actId="20577"/>
          <ac:spMkLst>
            <pc:docMk/>
            <pc:sldMk cId="3119007398" sldId="719"/>
            <ac:spMk id="6" creationId="{32FAECD2-AEF9-E0BD-7C77-6008C9287772}"/>
          </ac:spMkLst>
        </pc:spChg>
      </pc:sldChg>
    </pc:docChg>
  </pc:docChgLst>
  <pc:docChgLst>
    <pc:chgData name="Jenifer Prince Devaraj" userId="c3fb109c-09d1-42a6-93f4-69472d709861" providerId="ADAL" clId="{C5F9DE09-7719-4744-934B-FF6F77180608}"/>
    <pc:docChg chg="modSld">
      <pc:chgData name="Jenifer Prince Devaraj" userId="c3fb109c-09d1-42a6-93f4-69472d709861" providerId="ADAL" clId="{C5F9DE09-7719-4744-934B-FF6F77180608}" dt="2026-01-25T20:48:20.245" v="1" actId="20577"/>
      <pc:docMkLst>
        <pc:docMk/>
      </pc:docMkLst>
      <pc:sldChg chg="modSp mod">
        <pc:chgData name="Jenifer Prince Devaraj" userId="c3fb109c-09d1-42a6-93f4-69472d709861" providerId="ADAL" clId="{C5F9DE09-7719-4744-934B-FF6F77180608}" dt="2026-01-25T20:48:20.245" v="1" actId="20577"/>
        <pc:sldMkLst>
          <pc:docMk/>
          <pc:sldMk cId="3119007398" sldId="719"/>
        </pc:sldMkLst>
        <pc:spChg chg="mod">
          <ac:chgData name="Jenifer Prince Devaraj" userId="c3fb109c-09d1-42a6-93f4-69472d709861" providerId="ADAL" clId="{C5F9DE09-7719-4744-934B-FF6F77180608}" dt="2026-01-25T20:48:20.245" v="1" actId="20577"/>
          <ac:spMkLst>
            <pc:docMk/>
            <pc:sldMk cId="3119007398" sldId="719"/>
            <ac:spMk id="6" creationId="{32FAECD2-AEF9-E0BD-7C77-6008C928777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43E031-8EA7-4CC5-A13E-73C0167506AA}" type="datetimeFigureOut">
              <a:rPr lang="en-GB" smtClean="0"/>
              <a:t>02/03/2026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74F67A-0874-45E3-BD6B-71B178B0D08F}" type="slidenum">
              <a:rPr lang="en-GB" smtClean="0"/>
              <a:t>‹#›</a:t>
            </a:fld>
            <a:endParaRPr lang="en-GB"/>
          </a:p>
        </p:txBody>
      </p:sp>
    </p:spTree>
    <p:extLst>
      <p:ext uri="{BB962C8B-B14F-4D97-AF65-F5344CB8AC3E}">
        <p14:creationId xmlns:p14="http://schemas.microsoft.com/office/powerpoint/2010/main" val="1790153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9.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0.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7.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7.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7.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7.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7.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7.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7.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7.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9.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9800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9399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21644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20429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04176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3720474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7321563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54175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78843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0642620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7142677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6409839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12400266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688114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endParaRPr lang="en-GB" noProof="0"/>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7349618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0819250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1271374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2452236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endParaRPr lang="en-GB" noProof="0"/>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4141747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997776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8879594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59969892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8563731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5471970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1453329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1788506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8616694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4048573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89787670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endParaRPr lang="en-GB" noProof="0"/>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161291950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6302071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1108030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5049868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64145491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endParaRPr lang="en-GB" noProof="0"/>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330468977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8920710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6267553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67102376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endParaRPr lang="en-GB" noProof="0"/>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391458264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0784019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597325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3546047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87108131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endParaRPr lang="en-GB" noProof="0"/>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166842106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66367442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2864581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27784014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95144803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endParaRPr lang="en-GB" noProof="0"/>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293991298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8910734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3773910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06048058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49081238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6.xml"/><Relationship Id="rId1" Type="http://schemas.openxmlformats.org/officeDocument/2006/relationships/slideLayout" Target="../slideLayouts/slideLayout5.xml"/><Relationship Id="rId4" Type="http://schemas.openxmlformats.org/officeDocument/2006/relationships/image" Target="../media/image4.png"/></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8.xml"/><Relationship Id="rId1" Type="http://schemas.openxmlformats.org/officeDocument/2006/relationships/slideLayout" Target="../slideLayouts/slideLayout7.xml"/><Relationship Id="rId4" Type="http://schemas.openxmlformats.org/officeDocument/2006/relationships/image" Target="../media/image5.png"/></Relationships>
</file>

<file path=ppt/slideMasters/_rels/slideMaster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1.xml"/><Relationship Id="rId7" Type="http://schemas.openxmlformats.org/officeDocument/2006/relationships/theme" Target="../theme/theme6.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4" Type="http://schemas.openxmlformats.org/officeDocument/2006/relationships/image" Target="../media/image8.png"/></Relationships>
</file>

<file path=ppt/slideMasters/_rels/slideMaster8.xml.rels><?xml version="1.0" encoding="UTF-8" standalone="yes"?>
<Relationships xmlns="http://schemas.openxmlformats.org/package/2006/relationships"><Relationship Id="rId3" Type="http://schemas.openxmlformats.org/officeDocument/2006/relationships/theme" Target="../theme/theme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4" Type="http://schemas.openxmlformats.org/officeDocument/2006/relationships/image" Target="../media/image9.png"/></Relationships>
</file>

<file path=ppt/slideMasters/_rels/slideMaster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21.xml"/><Relationship Id="rId7" Type="http://schemas.openxmlformats.org/officeDocument/2006/relationships/theme" Target="../theme/theme9.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27.xml"/><Relationship Id="rId7" Type="http://schemas.openxmlformats.org/officeDocument/2006/relationships/image" Target="../media/image11.png"/><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theme" Target="../theme/theme10.xml"/><Relationship Id="rId5" Type="http://schemas.openxmlformats.org/officeDocument/2006/relationships/slideLayout" Target="../slideLayouts/slideLayout29.xml"/><Relationship Id="rId4" Type="http://schemas.openxmlformats.org/officeDocument/2006/relationships/slideLayout" Target="../slideLayouts/slideLayout28.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image" Target="../media/image12.png"/><Relationship Id="rId5" Type="http://schemas.openxmlformats.org/officeDocument/2006/relationships/theme" Target="../theme/theme11.xml"/><Relationship Id="rId4" Type="http://schemas.openxmlformats.org/officeDocument/2006/relationships/slideLayout" Target="../slideLayouts/slideLayout33.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6.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image" Target="../media/image13.png"/><Relationship Id="rId5" Type="http://schemas.openxmlformats.org/officeDocument/2006/relationships/theme" Target="../theme/theme12.xml"/><Relationship Id="rId4" Type="http://schemas.openxmlformats.org/officeDocument/2006/relationships/slideLayout" Target="../slideLayouts/slideLayout37.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3.xml"/><Relationship Id="rId1" Type="http://schemas.openxmlformats.org/officeDocument/2006/relationships/slideLayout" Target="../slideLayouts/slideLayout38.xml"/></Relationships>
</file>

<file path=ppt/slideMasters/_rels/slideMaster14.xml.rels><?xml version="1.0" encoding="UTF-8" standalone="yes"?>
<Relationships xmlns="http://schemas.openxmlformats.org/package/2006/relationships"><Relationship Id="rId3" Type="http://schemas.openxmlformats.org/officeDocument/2006/relationships/slideLayout" Target="../slideLayouts/slideLayout41.xml"/><Relationship Id="rId7" Type="http://schemas.openxmlformats.org/officeDocument/2006/relationships/image" Target="../media/image15.png"/><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theme" Target="../theme/theme14.xml"/><Relationship Id="rId5" Type="http://schemas.openxmlformats.org/officeDocument/2006/relationships/slideLayout" Target="../slideLayouts/slideLayout43.xml"/><Relationship Id="rId4" Type="http://schemas.openxmlformats.org/officeDocument/2006/relationships/slideLayout" Target="../slideLayouts/slideLayout42.xml"/></Relationships>
</file>

<file path=ppt/slideMasters/_rels/slideMaster15.xml.rels><?xml version="1.0" encoding="UTF-8" standalone="yes"?>
<Relationships xmlns="http://schemas.openxmlformats.org/package/2006/relationships"><Relationship Id="rId3" Type="http://schemas.openxmlformats.org/officeDocument/2006/relationships/slideLayout" Target="../slideLayouts/slideLayout46.xml"/><Relationship Id="rId7" Type="http://schemas.openxmlformats.org/officeDocument/2006/relationships/image" Target="../media/image16.png"/><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theme" Target="../theme/theme15.xml"/><Relationship Id="rId5" Type="http://schemas.openxmlformats.org/officeDocument/2006/relationships/slideLayout" Target="../slideLayouts/slideLayout48.xml"/><Relationship Id="rId4" Type="http://schemas.openxmlformats.org/officeDocument/2006/relationships/slideLayout" Target="../slideLayouts/slideLayout47.xml"/></Relationships>
</file>

<file path=ppt/slideMasters/_rels/slideMaster16.xml.rels><?xml version="1.0" encoding="UTF-8" standalone="yes"?>
<Relationships xmlns="http://schemas.openxmlformats.org/package/2006/relationships"><Relationship Id="rId3" Type="http://schemas.openxmlformats.org/officeDocument/2006/relationships/slideLayout" Target="../slideLayouts/slideLayout51.xml"/><Relationship Id="rId7" Type="http://schemas.openxmlformats.org/officeDocument/2006/relationships/image" Target="../media/image17.png"/><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theme" Target="../theme/theme16.xml"/><Relationship Id="rId5" Type="http://schemas.openxmlformats.org/officeDocument/2006/relationships/slideLayout" Target="../slideLayouts/slideLayout53.xml"/><Relationship Id="rId4" Type="http://schemas.openxmlformats.org/officeDocument/2006/relationships/slideLayout" Target="../slideLayouts/slideLayout52.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61.xml"/><Relationship Id="rId13" Type="http://schemas.openxmlformats.org/officeDocument/2006/relationships/slideLayout" Target="../slideLayouts/slideLayout66.xml"/><Relationship Id="rId3" Type="http://schemas.openxmlformats.org/officeDocument/2006/relationships/slideLayout" Target="../slideLayouts/slideLayout56.xml"/><Relationship Id="rId7" Type="http://schemas.openxmlformats.org/officeDocument/2006/relationships/slideLayout" Target="../slideLayouts/slideLayout60.xml"/><Relationship Id="rId12" Type="http://schemas.openxmlformats.org/officeDocument/2006/relationships/slideLayout" Target="../slideLayouts/slideLayout65.xml"/><Relationship Id="rId2" Type="http://schemas.openxmlformats.org/officeDocument/2006/relationships/slideLayout" Target="../slideLayouts/slideLayout55.xml"/><Relationship Id="rId1" Type="http://schemas.openxmlformats.org/officeDocument/2006/relationships/slideLayout" Target="../slideLayouts/slideLayout54.xml"/><Relationship Id="rId6" Type="http://schemas.openxmlformats.org/officeDocument/2006/relationships/slideLayout" Target="../slideLayouts/slideLayout59.xml"/><Relationship Id="rId11" Type="http://schemas.openxmlformats.org/officeDocument/2006/relationships/slideLayout" Target="../slideLayouts/slideLayout64.xml"/><Relationship Id="rId5" Type="http://schemas.openxmlformats.org/officeDocument/2006/relationships/slideLayout" Target="../slideLayouts/slideLayout58.xml"/><Relationship Id="rId10" Type="http://schemas.openxmlformats.org/officeDocument/2006/relationships/slideLayout" Target="../slideLayouts/slideLayout63.xml"/><Relationship Id="rId4" Type="http://schemas.openxmlformats.org/officeDocument/2006/relationships/slideLayout" Target="../slideLayouts/slideLayout57.xml"/><Relationship Id="rId9" Type="http://schemas.openxmlformats.org/officeDocument/2006/relationships/slideLayout" Target="../slideLayouts/slideLayout62.xml"/><Relationship Id="rId14"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slideLayout" Target="../slideLayouts/slideLayout69.xml"/><Relationship Id="rId7" Type="http://schemas.openxmlformats.org/officeDocument/2006/relationships/theme" Target="../theme/theme18.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5" Type="http://schemas.openxmlformats.org/officeDocument/2006/relationships/slideLayout" Target="../slideLayouts/slideLayout71.xml"/><Relationship Id="rId4" Type="http://schemas.openxmlformats.org/officeDocument/2006/relationships/slideLayout" Target="../slideLayouts/slideLayout70.xml"/></Relationships>
</file>

<file path=ppt/slideMasters/_rels/slideMaster19.xml.rels><?xml version="1.0" encoding="UTF-8" standalone="yes"?>
<Relationships xmlns="http://schemas.openxmlformats.org/package/2006/relationships"><Relationship Id="rId3" Type="http://schemas.openxmlformats.org/officeDocument/2006/relationships/slideLayout" Target="../slideLayouts/slideLayout75.xml"/><Relationship Id="rId7" Type="http://schemas.openxmlformats.org/officeDocument/2006/relationships/image" Target="../media/image24.png"/><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theme" Target="../theme/theme19.xml"/><Relationship Id="rId5" Type="http://schemas.openxmlformats.org/officeDocument/2006/relationships/slideLayout" Target="../slideLayouts/slideLayout77.xml"/><Relationship Id="rId4" Type="http://schemas.openxmlformats.org/officeDocument/2006/relationships/slideLayout" Target="../slideLayouts/slideLayout76.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theme" Target="../theme/theme20.xml"/><Relationship Id="rId1" Type="http://schemas.openxmlformats.org/officeDocument/2006/relationships/slideLayout" Target="../slideLayouts/slideLayout7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 id="2147483784"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 id="2147483786"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 id="2147483787"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8"/>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 id="2147483706" r:id="rId2"/>
    <p:sldLayoutId id="2147483707" r:id="rId3"/>
    <p:sldLayoutId id="2147483708" r:id="rId4"/>
    <p:sldLayoutId id="2147483709" r:id="rId5"/>
    <p:sldLayoutId id="2147483788" r:id="rId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 id="2147483789"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 id="2147483790"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8"/>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719" r:id="rId2"/>
    <p:sldLayoutId id="2147483720" r:id="rId3"/>
    <p:sldLayoutId id="2147483721" r:id="rId4"/>
    <p:sldLayoutId id="2147483751" r:id="rId5"/>
    <p:sldLayoutId id="2147483783" r:id="rId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 id="2147483716" r:id="rId2"/>
    <p:sldLayoutId id="2147483717" r:id="rId3"/>
    <p:sldLayoutId id="2147483718" r:id="rId4"/>
    <p:sldLayoutId id="2147483777" r:id="rId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userDrawn="1"/>
        </p:nvPicPr>
        <p:blipFill>
          <a:blip r:embed="rId6"/>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 id="2147483752" r:id="rId2"/>
    <p:sldLayoutId id="2147483753" r:id="rId3"/>
    <p:sldLayoutId id="2147483754" r:id="rId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6"/>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 id="2147483713" r:id="rId2"/>
    <p:sldLayoutId id="2147483714" r:id="rId3"/>
    <p:sldLayoutId id="2147483791" r:id="rId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 id="2147483772" r:id="rId2"/>
    <p:sldLayoutId id="2147483773" r:id="rId3"/>
    <p:sldLayoutId id="2147483774" r:id="rId4"/>
    <p:sldLayoutId id="2147483775" r:id="rId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 id="2147483768" r:id="rId2"/>
    <p:sldLayoutId id="2147483769" r:id="rId3"/>
    <p:sldLayoutId id="2147483770" r:id="rId4"/>
    <p:sldLayoutId id="2147483771" r:id="rId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 id="2147483764" r:id="rId2"/>
    <p:sldLayoutId id="2147483765" r:id="rId3"/>
    <p:sldLayoutId id="2147483766" r:id="rId4"/>
    <p:sldLayoutId id="2147483767" r:id="rId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 id="2147483759" r:id="rId9"/>
    <p:sldLayoutId id="2147483760" r:id="rId10"/>
    <p:sldLayoutId id="2147483761" r:id="rId11"/>
    <p:sldLayoutId id="2147483762" r:id="rId12"/>
    <p:sldLayoutId id="2147483763"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 id="2147483778" r:id="rId2"/>
    <p:sldLayoutId id="2147483779" r:id="rId3"/>
    <p:sldLayoutId id="2147483780" r:id="rId4"/>
    <p:sldLayoutId id="2147483781" r:id="rId5"/>
    <p:sldLayoutId id="2147483782" r:id="rId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 id="2147483722" r:id="rId2"/>
    <p:sldLayoutId id="2147483723" r:id="rId3"/>
    <p:sldLayoutId id="2147483724" r:id="rId4"/>
    <p:sldLayoutId id="2147483725" r:id="rId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1">
            <a:extLst>
              <a:ext uri="{FF2B5EF4-FFF2-40B4-BE49-F238E27FC236}">
                <a16:creationId xmlns:a16="http://schemas.microsoft.com/office/drawing/2014/main" id="{32FAECD2-AEF9-E0BD-7C77-6008C9287772}"/>
              </a:ext>
            </a:extLst>
          </p:cNvPr>
          <p:cNvSpPr txBox="1">
            <a:spLocks/>
          </p:cNvSpPr>
          <p:nvPr/>
        </p:nvSpPr>
        <p:spPr>
          <a:xfrm>
            <a:off x="2047314" y="1884527"/>
            <a:ext cx="8747686" cy="3088946"/>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200" b="1" dirty="0">
                <a:latin typeface="Book Antiqua" panose="02040602050305030304" pitchFamily="18" charset="0"/>
                <a:ea typeface="Cambria" panose="02040503050406030204" pitchFamily="18" charset="0"/>
                <a:cs typeface="Arial"/>
              </a:rPr>
              <a:t>Module Name	: Signals and System</a:t>
            </a:r>
          </a:p>
          <a:p>
            <a:r>
              <a:rPr lang="en-GB" sz="2200" b="1" dirty="0">
                <a:latin typeface="Book Antiqua" panose="02040602050305030304" pitchFamily="18" charset="0"/>
                <a:ea typeface="Cambria" panose="02040503050406030204" pitchFamily="18" charset="0"/>
                <a:cs typeface="Arial"/>
              </a:rPr>
              <a:t>Module Code		:  ACDA4009</a:t>
            </a:r>
          </a:p>
          <a:p>
            <a:r>
              <a:rPr lang="en-GB" sz="2200" b="1" dirty="0">
                <a:latin typeface="Book Antiqua" panose="02040602050305030304" pitchFamily="18" charset="0"/>
                <a:ea typeface="Cambria" panose="02040503050406030204" pitchFamily="18" charset="0"/>
                <a:cs typeface="Arial"/>
              </a:rPr>
              <a:t>Topic			:  ADC</a:t>
            </a:r>
          </a:p>
          <a:p>
            <a:r>
              <a:rPr lang="en-GB" sz="2200" b="1" dirty="0">
                <a:latin typeface="Book Antiqua" panose="02040602050305030304" pitchFamily="18" charset="0"/>
                <a:ea typeface="Cambria" panose="02040503050406030204" pitchFamily="18" charset="0"/>
                <a:cs typeface="Arial"/>
              </a:rPr>
              <a:t>Lecture 		</a:t>
            </a:r>
            <a:r>
              <a:rPr lang="en-GB" sz="2200" b="1">
                <a:latin typeface="Book Antiqua" panose="02040602050305030304" pitchFamily="18" charset="0"/>
                <a:ea typeface="Cambria" panose="02040503050406030204" pitchFamily="18" charset="0"/>
                <a:cs typeface="Arial"/>
              </a:rPr>
              <a:t>:   5</a:t>
            </a:r>
            <a:endParaRPr lang="en-GB" sz="2200" b="1" dirty="0">
              <a:latin typeface="Book Antiqua" panose="02040602050305030304" pitchFamily="18" charset="0"/>
              <a:ea typeface="Cambria" panose="02040503050406030204" pitchFamily="18" charset="0"/>
              <a:cs typeface="Arial"/>
            </a:endParaRPr>
          </a:p>
        </p:txBody>
      </p:sp>
      <p:sp>
        <p:nvSpPr>
          <p:cNvPr id="7" name="Content Placeholder 1">
            <a:extLst>
              <a:ext uri="{FF2B5EF4-FFF2-40B4-BE49-F238E27FC236}">
                <a16:creationId xmlns:a16="http://schemas.microsoft.com/office/drawing/2014/main" id="{E822A2C5-03E7-9C76-CF81-917ED8B3D5DA}"/>
              </a:ext>
            </a:extLst>
          </p:cNvPr>
          <p:cNvSpPr txBox="1">
            <a:spLocks/>
          </p:cNvSpPr>
          <p:nvPr/>
        </p:nvSpPr>
        <p:spPr>
          <a:xfrm>
            <a:off x="6876182" y="4335285"/>
            <a:ext cx="5315818" cy="3088946"/>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600" i="1" dirty="0">
                <a:latin typeface="Cambria" panose="02040503050406030204" pitchFamily="18" charset="0"/>
                <a:ea typeface="Cambria" panose="02040503050406030204" pitchFamily="18" charset="0"/>
              </a:rPr>
              <a:t>Lecture By,</a:t>
            </a:r>
          </a:p>
          <a:p>
            <a:r>
              <a:rPr lang="en-GB" sz="1600" i="1" dirty="0">
                <a:latin typeface="Cambria" panose="02040503050406030204" pitchFamily="18" charset="0"/>
                <a:ea typeface="Cambria" panose="02040503050406030204" pitchFamily="18" charset="0"/>
              </a:rPr>
              <a:t>                    Mrs. Jenifer Prince Devaraj,</a:t>
            </a:r>
          </a:p>
          <a:p>
            <a:r>
              <a:rPr lang="en-GB" sz="1600" i="1" dirty="0">
                <a:latin typeface="Cambria" panose="02040503050406030204" pitchFamily="18" charset="0"/>
                <a:ea typeface="Cambria" panose="02040503050406030204" pitchFamily="18" charset="0"/>
              </a:rPr>
              <a:t>                    Lecturer - Embedded Electronics,</a:t>
            </a:r>
          </a:p>
          <a:p>
            <a:r>
              <a:rPr lang="en-GB" sz="1600" i="1" dirty="0">
                <a:latin typeface="Cambria" panose="02040503050406030204" pitchFamily="18" charset="0"/>
                <a:ea typeface="Cambria" panose="02040503050406030204" pitchFamily="18" charset="0"/>
              </a:rPr>
              <a:t>                    Faculty of Applied Computing,</a:t>
            </a:r>
          </a:p>
          <a:p>
            <a:r>
              <a:rPr lang="en-GB" sz="1600" i="1" dirty="0">
                <a:latin typeface="Cambria" panose="02040503050406030204" pitchFamily="18" charset="0"/>
                <a:ea typeface="Cambria" panose="02040503050406030204" pitchFamily="18" charset="0"/>
              </a:rPr>
              <a:t>	UWTSD</a:t>
            </a:r>
          </a:p>
          <a:p>
            <a:r>
              <a:rPr lang="en-GB" sz="1600" i="1" dirty="0">
                <a:latin typeface="Cambria" panose="02040503050406030204" pitchFamily="18" charset="0"/>
                <a:ea typeface="Cambria" panose="02040503050406030204" pitchFamily="18" charset="0"/>
              </a:rPr>
              <a:t>	</a:t>
            </a:r>
            <a:r>
              <a:rPr lang="en-GB" sz="1600" i="1" dirty="0" err="1">
                <a:latin typeface="Cambria" panose="02040503050406030204" pitchFamily="18" charset="0"/>
                <a:ea typeface="Cambria" panose="02040503050406030204" pitchFamily="18" charset="0"/>
              </a:rPr>
              <a:t>Email:j.prince-devaraj@uwtsd.ac.uk</a:t>
            </a:r>
            <a:endParaRPr lang="en-GB" sz="1600" i="1" dirty="0">
              <a:latin typeface="Cambria" panose="02040503050406030204" pitchFamily="18" charset="0"/>
              <a:ea typeface="Cambria" panose="02040503050406030204" pitchFamily="18" charset="0"/>
            </a:endParaRPr>
          </a:p>
          <a:p>
            <a:endParaRPr lang="en-GB" sz="1600" b="1" dirty="0">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3119007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0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429895" y="1778302"/>
            <a:ext cx="9347950" cy="4275273"/>
          </a:xfrm>
          <a:prstGeom prst="rect">
            <a:avLst/>
          </a:prstGeom>
          <a:noFill/>
        </p:spPr>
        <p:txBody>
          <a:bodyPr wrap="square">
            <a:spAutoFit/>
          </a:bodyPr>
          <a:lstStyle/>
          <a:p>
            <a:pPr algn="just">
              <a:lnSpc>
                <a:spcPct val="115000"/>
              </a:lnSpc>
              <a:spcAft>
                <a:spcPts val="1000"/>
              </a:spcAft>
            </a:pPr>
            <a:r>
              <a:rPr lang="en-GB" sz="3000" b="1" dirty="0">
                <a:effectLst/>
                <a:latin typeface="Book Antiqua" panose="02040602050305030304" pitchFamily="18" charset="0"/>
                <a:ea typeface="Cambria" panose="02040503050406030204" pitchFamily="18" charset="0"/>
                <a:cs typeface="Arial" panose="020B0604020202020204" pitchFamily="34" charset="0"/>
              </a:rPr>
              <a:t>LEARNING OUTCOMES</a:t>
            </a:r>
            <a:endParaRPr lang="en-GB" sz="3000" dirty="0">
              <a:effectLst/>
              <a:latin typeface="Book Antiqua" panose="02040602050305030304" pitchFamily="18" charset="0"/>
              <a:ea typeface="Cambria" panose="02040503050406030204" pitchFamily="18" charset="0"/>
              <a:cs typeface="Arial" panose="020B0604020202020204" pitchFamily="34" charset="0"/>
            </a:endParaRPr>
          </a:p>
          <a:p>
            <a:pPr algn="just">
              <a:lnSpc>
                <a:spcPct val="115000"/>
              </a:lnSpc>
              <a:spcAft>
                <a:spcPts val="1000"/>
              </a:spcAft>
            </a:pPr>
            <a:r>
              <a:rPr lang="en-GB" sz="2400" dirty="0">
                <a:effectLst/>
                <a:latin typeface="Book Antiqua" panose="02040602050305030304" pitchFamily="18" charset="0"/>
                <a:ea typeface="Cambria" panose="02040503050406030204" pitchFamily="18" charset="0"/>
                <a:cs typeface="Arial" panose="020B0604020202020204" pitchFamily="34" charset="0"/>
              </a:rPr>
              <a:t>Upon the successful completion of this lecture, the student should be able to know:</a:t>
            </a:r>
          </a:p>
          <a:p>
            <a:pPr marL="985838" indent="-265113" algn="just" hangingPunct="0">
              <a:lnSpc>
                <a:spcPct val="150000"/>
              </a:lnSpc>
              <a:spcAft>
                <a:spcPts val="1000"/>
              </a:spcAft>
              <a:buFont typeface="Arial" panose="020B0604020202020204" pitchFamily="34" charset="0"/>
              <a:buChar char="•"/>
            </a:pPr>
            <a:r>
              <a:rPr lang="en-GB" sz="2400" dirty="0">
                <a:effectLst/>
                <a:latin typeface="Book Antiqua" panose="02040602050305030304" pitchFamily="18" charset="0"/>
                <a:ea typeface="Cambria" panose="02040503050406030204" pitchFamily="18" charset="0"/>
                <a:cs typeface="Arial" panose="020B0604020202020204" pitchFamily="34" charset="0"/>
              </a:rPr>
              <a:t>ADC</a:t>
            </a:r>
          </a:p>
          <a:p>
            <a:pPr marL="985838" indent="-265113" algn="just" hangingPunct="0">
              <a:lnSpc>
                <a:spcPct val="150000"/>
              </a:lnSpc>
              <a:spcAft>
                <a:spcPts val="1000"/>
              </a:spcAft>
              <a:buFont typeface="Arial" panose="020B0604020202020204" pitchFamily="34" charset="0"/>
              <a:buChar char="•"/>
            </a:pPr>
            <a:r>
              <a:rPr lang="en-GB" sz="2400" dirty="0">
                <a:latin typeface="Book Antiqua" panose="02040602050305030304" pitchFamily="18" charset="0"/>
                <a:ea typeface="Cambria" panose="02040503050406030204" pitchFamily="18" charset="0"/>
                <a:cs typeface="Arial" panose="020B0604020202020204" pitchFamily="34" charset="0"/>
              </a:rPr>
              <a:t>Types of ADC</a:t>
            </a:r>
          </a:p>
          <a:p>
            <a:pPr marL="720725" algn="just" hangingPunct="0">
              <a:lnSpc>
                <a:spcPct val="150000"/>
              </a:lnSpc>
              <a:spcAft>
                <a:spcPts val="1000"/>
              </a:spcAft>
            </a:pPr>
            <a:endParaRPr lang="en-GB" sz="2400" dirty="0">
              <a:effectLst/>
              <a:latin typeface="Book Antiqua" panose="02040602050305030304" pitchFamily="18" charset="0"/>
              <a:ea typeface="Cambria" panose="02040503050406030204" pitchFamily="18" charset="0"/>
              <a:cs typeface="Arial" panose="020B0604020202020204" pitchFamily="34" charset="0"/>
            </a:endParaRPr>
          </a:p>
          <a:p>
            <a:pPr marL="720725" algn="just" hangingPunct="0">
              <a:lnSpc>
                <a:spcPct val="150000"/>
              </a:lnSpc>
              <a:spcAft>
                <a:spcPts val="1000"/>
              </a:spcAft>
            </a:pPr>
            <a:endParaRPr lang="en-GB" sz="2400" dirty="0">
              <a:effectLst/>
              <a:latin typeface="Book Antiqua" panose="02040602050305030304" pitchFamily="18" charset="0"/>
              <a:ea typeface="Cambria" panose="02040503050406030204" pitchFamily="18" charset="0"/>
              <a:cs typeface="Arial" panose="020B0604020202020204" pitchFamily="34" charset="0"/>
            </a:endParaRP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Tree>
    <p:extLst>
      <p:ext uri="{BB962C8B-B14F-4D97-AF65-F5344CB8AC3E}">
        <p14:creationId xmlns:p14="http://schemas.microsoft.com/office/powerpoint/2010/main" val="20085706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3</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492957" y="1399929"/>
            <a:ext cx="5666106" cy="1250855"/>
          </a:xfrm>
          <a:prstGeom prst="rect">
            <a:avLst/>
          </a:prstGeom>
          <a:noFill/>
        </p:spPr>
        <p:txBody>
          <a:bodyPr wrap="square">
            <a:spAutoFit/>
          </a:bodyPr>
          <a:lstStyle/>
          <a:p>
            <a:pPr algn="just">
              <a:lnSpc>
                <a:spcPct val="115000"/>
              </a:lnSpc>
              <a:spcAft>
                <a:spcPts val="1000"/>
              </a:spcAft>
            </a:pPr>
            <a:r>
              <a:rPr lang="en-GB" sz="3000" b="1" dirty="0">
                <a:effectLst/>
                <a:latin typeface="Book Antiqua" panose="02040602050305030304" pitchFamily="18" charset="0"/>
                <a:ea typeface="Cambria" panose="02040503050406030204" pitchFamily="18" charset="0"/>
                <a:cs typeface="Arial" panose="020B0604020202020204" pitchFamily="34" charset="0"/>
              </a:rPr>
              <a:t>ADC</a:t>
            </a:r>
            <a:endParaRPr lang="en-GB" sz="3000" dirty="0">
              <a:effectLst/>
              <a:latin typeface="Book Antiqua" panose="02040602050305030304" pitchFamily="18" charset="0"/>
              <a:ea typeface="Cambria" panose="02040503050406030204" pitchFamily="18" charset="0"/>
              <a:cs typeface="Arial" panose="020B0604020202020204" pitchFamily="34" charset="0"/>
            </a:endParaRPr>
          </a:p>
          <a:p>
            <a:pPr marL="720725" algn="just" hangingPunct="0">
              <a:lnSpc>
                <a:spcPct val="150000"/>
              </a:lnSpc>
              <a:spcAft>
                <a:spcPts val="1000"/>
              </a:spcAft>
            </a:pPr>
            <a:endParaRPr lang="en-GB" sz="2400" dirty="0">
              <a:effectLst/>
              <a:latin typeface="Book Antiqua" panose="02040602050305030304" pitchFamily="18" charset="0"/>
              <a:ea typeface="Cambria" panose="02040503050406030204" pitchFamily="18" charset="0"/>
              <a:cs typeface="Arial" panose="020B0604020202020204" pitchFamily="34" charset="0"/>
            </a:endParaRP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6" name="TextBox 5">
            <a:extLst>
              <a:ext uri="{FF2B5EF4-FFF2-40B4-BE49-F238E27FC236}">
                <a16:creationId xmlns:a16="http://schemas.microsoft.com/office/drawing/2014/main" id="{31786CFF-4FB2-9CF7-E4A1-8652F1807717}"/>
              </a:ext>
            </a:extLst>
          </p:cNvPr>
          <p:cNvSpPr txBox="1"/>
          <p:nvPr/>
        </p:nvSpPr>
        <p:spPr>
          <a:xfrm>
            <a:off x="5589142" y="2186503"/>
            <a:ext cx="5666106" cy="3489930"/>
          </a:xfrm>
          <a:prstGeom prst="rect">
            <a:avLst/>
          </a:prstGeom>
          <a:noFill/>
        </p:spPr>
        <p:txBody>
          <a:bodyPr wrap="square">
            <a:spAutoFit/>
          </a:bodyPr>
          <a:lstStyle/>
          <a:p>
            <a:pPr marL="342900" indent="-342900" algn="just">
              <a:lnSpc>
                <a:spcPct val="150000"/>
              </a:lnSpc>
              <a:spcAft>
                <a:spcPts val="1000"/>
              </a:spcAft>
              <a:buFont typeface="Arial" panose="020B0604020202020204" pitchFamily="34" charset="0"/>
              <a:buChar char="•"/>
            </a:pPr>
            <a:r>
              <a:rPr lang="en-GB" sz="2400" dirty="0">
                <a:effectLst/>
                <a:latin typeface="Book Antiqua" panose="02040602050305030304" pitchFamily="18" charset="0"/>
                <a:ea typeface="Cambria" panose="02040503050406030204" pitchFamily="18" charset="0"/>
                <a:cs typeface="Arial" panose="020B0604020202020204" pitchFamily="34" charset="0"/>
              </a:rPr>
              <a:t>An Analog to Digital Converter (ADC) converts an analogue signal into a digital signal. </a:t>
            </a:r>
          </a:p>
          <a:p>
            <a:pPr marL="342900" indent="-342900" algn="just">
              <a:lnSpc>
                <a:spcPct val="150000"/>
              </a:lnSpc>
              <a:spcAft>
                <a:spcPts val="1000"/>
              </a:spcAft>
              <a:buFont typeface="Arial" panose="020B0604020202020204" pitchFamily="34" charset="0"/>
              <a:buChar char="•"/>
            </a:pPr>
            <a:r>
              <a:rPr lang="en-GB" sz="2400" dirty="0">
                <a:effectLst/>
                <a:latin typeface="Book Antiqua" panose="02040602050305030304" pitchFamily="18" charset="0"/>
                <a:ea typeface="Cambria" panose="02040503050406030204" pitchFamily="18" charset="0"/>
                <a:cs typeface="Arial" panose="020B0604020202020204" pitchFamily="34" charset="0"/>
              </a:rPr>
              <a:t>The digital signal is represented with a binary code, which is a combination of bits 0 and 1.</a:t>
            </a:r>
          </a:p>
        </p:txBody>
      </p:sp>
      <p:pic>
        <p:nvPicPr>
          <p:cNvPr id="9" name="Picture 8" descr="A diagram of a triangle with a triangle and a pin&#10;&#10;Description automatically generated with medium confidence">
            <a:extLst>
              <a:ext uri="{FF2B5EF4-FFF2-40B4-BE49-F238E27FC236}">
                <a16:creationId xmlns:a16="http://schemas.microsoft.com/office/drawing/2014/main" id="{1F54F648-9634-AB17-566A-9E0137DCF91E}"/>
              </a:ext>
            </a:extLst>
          </p:cNvPr>
          <p:cNvPicPr>
            <a:picLocks noChangeAspect="1"/>
          </p:cNvPicPr>
          <p:nvPr/>
        </p:nvPicPr>
        <p:blipFill>
          <a:blip r:embed="rId2"/>
          <a:stretch>
            <a:fillRect/>
          </a:stretch>
        </p:blipFill>
        <p:spPr>
          <a:xfrm>
            <a:off x="492957" y="2650784"/>
            <a:ext cx="4155185" cy="2671190"/>
          </a:xfrm>
          <a:prstGeom prst="rect">
            <a:avLst/>
          </a:prstGeom>
        </p:spPr>
      </p:pic>
    </p:spTree>
    <p:extLst>
      <p:ext uri="{BB962C8B-B14F-4D97-AF65-F5344CB8AC3E}">
        <p14:creationId xmlns:p14="http://schemas.microsoft.com/office/powerpoint/2010/main" val="20307057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4</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429894" y="1778302"/>
            <a:ext cx="9931593" cy="2984663"/>
          </a:xfrm>
          <a:prstGeom prst="rect">
            <a:avLst/>
          </a:prstGeom>
          <a:noFill/>
        </p:spPr>
        <p:txBody>
          <a:bodyPr wrap="square">
            <a:spAutoFit/>
          </a:bodyPr>
          <a:lstStyle/>
          <a:p>
            <a:pPr algn="just">
              <a:lnSpc>
                <a:spcPct val="115000"/>
              </a:lnSpc>
              <a:spcAft>
                <a:spcPts val="1000"/>
              </a:spcAft>
            </a:pPr>
            <a:r>
              <a:rPr lang="en-GB" sz="3000" b="1" dirty="0">
                <a:effectLst/>
                <a:latin typeface="Book Antiqua" panose="02040602050305030304" pitchFamily="18" charset="0"/>
                <a:ea typeface="Cambria" panose="02040503050406030204" pitchFamily="18" charset="0"/>
                <a:cs typeface="Arial" panose="020B0604020202020204" pitchFamily="34" charset="0"/>
              </a:rPr>
              <a:t>Types of ADC</a:t>
            </a:r>
            <a:endParaRPr lang="en-GB" sz="3000" dirty="0">
              <a:effectLst/>
              <a:latin typeface="Book Antiqua" panose="02040602050305030304" pitchFamily="18" charset="0"/>
              <a:ea typeface="Cambria" panose="02040503050406030204" pitchFamily="18" charset="0"/>
              <a:cs typeface="Arial" panose="020B0604020202020204" pitchFamily="34" charset="0"/>
            </a:endParaRPr>
          </a:p>
          <a:p>
            <a:pPr marL="1714500" lvl="3" indent="-342900" algn="just">
              <a:lnSpc>
                <a:spcPct val="200000"/>
              </a:lnSpc>
              <a:spcAft>
                <a:spcPts val="1000"/>
              </a:spcAft>
              <a:buFont typeface="Arial" panose="020B0604020202020204" pitchFamily="34" charset="0"/>
              <a:buChar char="•"/>
            </a:pPr>
            <a:r>
              <a:rPr lang="en-GB" sz="2400" dirty="0">
                <a:effectLst/>
                <a:latin typeface="Book Antiqua" panose="02040602050305030304" pitchFamily="18" charset="0"/>
                <a:ea typeface="Cambria" panose="02040503050406030204" pitchFamily="18" charset="0"/>
                <a:cs typeface="Arial" panose="020B0604020202020204" pitchFamily="34" charset="0"/>
              </a:rPr>
              <a:t>Direct ADC</a:t>
            </a:r>
          </a:p>
          <a:p>
            <a:pPr marL="1714500" lvl="3" indent="-342900" algn="just">
              <a:lnSpc>
                <a:spcPct val="200000"/>
              </a:lnSpc>
              <a:spcAft>
                <a:spcPts val="1000"/>
              </a:spcAft>
              <a:buFont typeface="Arial" panose="020B0604020202020204" pitchFamily="34" charset="0"/>
              <a:buChar char="•"/>
            </a:pPr>
            <a:r>
              <a:rPr lang="en-GB" sz="2400" dirty="0">
                <a:latin typeface="Book Antiqua" panose="02040602050305030304" pitchFamily="18" charset="0"/>
                <a:ea typeface="Cambria" panose="02040503050406030204" pitchFamily="18" charset="0"/>
                <a:cs typeface="Arial" panose="020B0604020202020204" pitchFamily="34" charset="0"/>
              </a:rPr>
              <a:t>Indirect ADC</a:t>
            </a:r>
            <a:endParaRPr lang="en-GB" sz="2400" dirty="0">
              <a:effectLst/>
              <a:latin typeface="Book Antiqua" panose="02040602050305030304" pitchFamily="18" charset="0"/>
              <a:ea typeface="Cambria" panose="02040503050406030204" pitchFamily="18" charset="0"/>
              <a:cs typeface="Arial" panose="020B0604020202020204" pitchFamily="34" charset="0"/>
            </a:endParaRPr>
          </a:p>
          <a:p>
            <a:pPr marL="720725" algn="just" hangingPunct="0">
              <a:lnSpc>
                <a:spcPct val="150000"/>
              </a:lnSpc>
              <a:spcAft>
                <a:spcPts val="1000"/>
              </a:spcAft>
            </a:pPr>
            <a:endParaRPr lang="en-GB" sz="2400" dirty="0">
              <a:effectLst/>
              <a:latin typeface="Book Antiqua" panose="02040602050305030304" pitchFamily="18" charset="0"/>
              <a:ea typeface="Cambria" panose="02040503050406030204" pitchFamily="18" charset="0"/>
              <a:cs typeface="Arial" panose="020B0604020202020204" pitchFamily="34" charset="0"/>
            </a:endParaRP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Tree>
    <p:extLst>
      <p:ext uri="{BB962C8B-B14F-4D97-AF65-F5344CB8AC3E}">
        <p14:creationId xmlns:p14="http://schemas.microsoft.com/office/powerpoint/2010/main" val="14169777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5</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222368" y="1547134"/>
            <a:ext cx="11226137" cy="3320653"/>
          </a:xfrm>
          <a:prstGeom prst="rect">
            <a:avLst/>
          </a:prstGeom>
          <a:noFill/>
        </p:spPr>
        <p:txBody>
          <a:bodyPr wrap="square">
            <a:spAutoFit/>
          </a:bodyPr>
          <a:lstStyle/>
          <a:p>
            <a:pPr marL="266700" lvl="3" algn="just">
              <a:lnSpc>
                <a:spcPct val="200000"/>
              </a:lnSpc>
              <a:spcAft>
                <a:spcPts val="1000"/>
              </a:spcAft>
            </a:pPr>
            <a:r>
              <a:rPr lang="en-GB" sz="3200" b="1" dirty="0">
                <a:effectLst/>
                <a:latin typeface="Book Antiqua" panose="02040602050305030304" pitchFamily="18" charset="0"/>
                <a:ea typeface="Cambria" panose="02040503050406030204" pitchFamily="18" charset="0"/>
                <a:cs typeface="Arial" panose="020B0604020202020204" pitchFamily="34" charset="0"/>
              </a:rPr>
              <a:t>Direct ADC</a:t>
            </a:r>
          </a:p>
          <a:p>
            <a:pPr marL="609600" lvl="3" indent="-342900" algn="just">
              <a:lnSpc>
                <a:spcPct val="200000"/>
              </a:lnSpc>
              <a:spcAft>
                <a:spcPts val="1000"/>
              </a:spcAft>
              <a:buFont typeface="Arial" panose="020B0604020202020204" pitchFamily="34" charset="0"/>
              <a:buChar char="•"/>
            </a:pPr>
            <a:r>
              <a:rPr lang="en-GB" sz="2400" dirty="0">
                <a:latin typeface="Book Antiqua" panose="02040602050305030304" pitchFamily="18" charset="0"/>
                <a:ea typeface="Cambria" panose="02040503050406030204" pitchFamily="18" charset="0"/>
                <a:cs typeface="Arial" panose="020B0604020202020204" pitchFamily="34" charset="0"/>
              </a:rPr>
              <a:t>If the ADC performs the analogue to digital conversion directly by utilizing the internally generated equivalent digital (binary) code for comparing with the analogue input, then it is called as Direct type ADC.</a:t>
            </a:r>
            <a:endParaRPr lang="en-GB" sz="2400" dirty="0">
              <a:effectLst/>
              <a:latin typeface="Book Antiqua" panose="02040602050305030304" pitchFamily="18" charset="0"/>
              <a:ea typeface="Cambria" panose="02040503050406030204" pitchFamily="18" charset="0"/>
              <a:cs typeface="Arial" panose="020B0604020202020204" pitchFamily="34" charset="0"/>
            </a:endParaRP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Tree>
    <p:extLst>
      <p:ext uri="{BB962C8B-B14F-4D97-AF65-F5344CB8AC3E}">
        <p14:creationId xmlns:p14="http://schemas.microsoft.com/office/powerpoint/2010/main" val="18690278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6</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429894" y="1778302"/>
            <a:ext cx="11226137" cy="3577133"/>
          </a:xfrm>
          <a:prstGeom prst="rect">
            <a:avLst/>
          </a:prstGeom>
          <a:noFill/>
        </p:spPr>
        <p:txBody>
          <a:bodyPr wrap="square">
            <a:spAutoFit/>
          </a:bodyPr>
          <a:lstStyle/>
          <a:p>
            <a:pPr marL="266700" lvl="3" algn="just">
              <a:lnSpc>
                <a:spcPct val="200000"/>
              </a:lnSpc>
              <a:spcAft>
                <a:spcPts val="1000"/>
              </a:spcAft>
            </a:pPr>
            <a:r>
              <a:rPr lang="en-GB" sz="3200" b="1" dirty="0">
                <a:effectLst/>
                <a:latin typeface="Book Antiqua" panose="02040602050305030304" pitchFamily="18" charset="0"/>
                <a:ea typeface="Cambria" panose="02040503050406030204" pitchFamily="18" charset="0"/>
                <a:cs typeface="Arial" panose="020B0604020202020204" pitchFamily="34" charset="0"/>
              </a:rPr>
              <a:t>Examples- Direct ADC</a:t>
            </a:r>
          </a:p>
          <a:p>
            <a:pPr marL="1524000" lvl="5" indent="-342900" algn="just">
              <a:lnSpc>
                <a:spcPct val="200000"/>
              </a:lnSpc>
              <a:spcAft>
                <a:spcPts val="1000"/>
              </a:spcAft>
              <a:buFont typeface="Arial" panose="020B0604020202020204" pitchFamily="34" charset="0"/>
              <a:buChar char="•"/>
            </a:pPr>
            <a:r>
              <a:rPr lang="en-GB" sz="2400" dirty="0">
                <a:latin typeface="Book Antiqua" panose="02040602050305030304" pitchFamily="18" charset="0"/>
                <a:ea typeface="Cambria" panose="02040503050406030204" pitchFamily="18" charset="0"/>
                <a:cs typeface="Arial" panose="020B0604020202020204" pitchFamily="34" charset="0"/>
              </a:rPr>
              <a:t>Counter type ADC</a:t>
            </a:r>
          </a:p>
          <a:p>
            <a:pPr marL="1524000" lvl="5" indent="-342900" algn="just">
              <a:lnSpc>
                <a:spcPct val="200000"/>
              </a:lnSpc>
              <a:spcAft>
                <a:spcPts val="1000"/>
              </a:spcAft>
              <a:buFont typeface="Arial" panose="020B0604020202020204" pitchFamily="34" charset="0"/>
              <a:buChar char="•"/>
            </a:pPr>
            <a:r>
              <a:rPr lang="en-GB" sz="2400" dirty="0">
                <a:latin typeface="Book Antiqua" panose="02040602050305030304" pitchFamily="18" charset="0"/>
                <a:ea typeface="Cambria" panose="02040503050406030204" pitchFamily="18" charset="0"/>
                <a:cs typeface="Arial" panose="020B0604020202020204" pitchFamily="34" charset="0"/>
              </a:rPr>
              <a:t>Successive Approximation ADC</a:t>
            </a:r>
          </a:p>
          <a:p>
            <a:pPr marL="1524000" lvl="5" indent="-342900" algn="just">
              <a:lnSpc>
                <a:spcPct val="200000"/>
              </a:lnSpc>
              <a:spcAft>
                <a:spcPts val="1000"/>
              </a:spcAft>
              <a:buFont typeface="Arial" panose="020B0604020202020204" pitchFamily="34" charset="0"/>
              <a:buChar char="•"/>
            </a:pPr>
            <a:r>
              <a:rPr lang="en-GB" sz="2400" dirty="0">
                <a:latin typeface="Book Antiqua" panose="02040602050305030304" pitchFamily="18" charset="0"/>
                <a:ea typeface="Cambria" panose="02040503050406030204" pitchFamily="18" charset="0"/>
                <a:cs typeface="Arial" panose="020B0604020202020204" pitchFamily="34" charset="0"/>
              </a:rPr>
              <a:t>Flash type ADC</a:t>
            </a:r>
            <a:endParaRPr lang="en-GB" sz="2400" dirty="0">
              <a:effectLst/>
              <a:latin typeface="Book Antiqua" panose="02040602050305030304" pitchFamily="18" charset="0"/>
              <a:ea typeface="Cambria" panose="02040503050406030204" pitchFamily="18" charset="0"/>
              <a:cs typeface="Arial" panose="020B0604020202020204" pitchFamily="34" charset="0"/>
            </a:endParaRP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Tree>
    <p:extLst>
      <p:ext uri="{BB962C8B-B14F-4D97-AF65-F5344CB8AC3E}">
        <p14:creationId xmlns:p14="http://schemas.microsoft.com/office/powerpoint/2010/main" val="16170941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7</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116053" y="833270"/>
            <a:ext cx="11226137" cy="940899"/>
          </a:xfrm>
          <a:prstGeom prst="rect">
            <a:avLst/>
          </a:prstGeom>
          <a:noFill/>
        </p:spPr>
        <p:txBody>
          <a:bodyPr wrap="square">
            <a:spAutoFit/>
          </a:bodyPr>
          <a:lstStyle/>
          <a:p>
            <a:pPr marL="266700" lvl="3" algn="just">
              <a:lnSpc>
                <a:spcPct val="200000"/>
              </a:lnSpc>
              <a:spcAft>
                <a:spcPts val="1000"/>
              </a:spcAft>
            </a:pPr>
            <a:r>
              <a:rPr lang="en-GB" sz="3200" b="1" dirty="0">
                <a:effectLst/>
                <a:latin typeface="Book Antiqua" panose="02040602050305030304" pitchFamily="18" charset="0"/>
                <a:ea typeface="Cambria" panose="02040503050406030204" pitchFamily="18" charset="0"/>
                <a:cs typeface="Arial" panose="020B0604020202020204" pitchFamily="34" charset="0"/>
              </a:rPr>
              <a:t>Counter type ADC</a:t>
            </a: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6" name="TextBox 5">
            <a:extLst>
              <a:ext uri="{FF2B5EF4-FFF2-40B4-BE49-F238E27FC236}">
                <a16:creationId xmlns:a16="http://schemas.microsoft.com/office/drawing/2014/main" id="{5036E47C-154F-F392-A57C-198DD2021D9D}"/>
              </a:ext>
            </a:extLst>
          </p:cNvPr>
          <p:cNvSpPr txBox="1"/>
          <p:nvPr/>
        </p:nvSpPr>
        <p:spPr>
          <a:xfrm>
            <a:off x="862513" y="1738108"/>
            <a:ext cx="10125698" cy="4238276"/>
          </a:xfrm>
          <a:prstGeom prst="rect">
            <a:avLst/>
          </a:prstGeom>
          <a:noFill/>
        </p:spPr>
        <p:txBody>
          <a:bodyPr wrap="square">
            <a:spAutoFit/>
          </a:bodyPr>
          <a:lstStyle/>
          <a:p>
            <a:pPr marL="447675" lvl="5"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A counter type ADC produces a digital output, which is approximately equal to the analogue input by using counter operation internally.</a:t>
            </a:r>
          </a:p>
          <a:p>
            <a:pPr marL="561975" lvl="6" algn="just">
              <a:lnSpc>
                <a:spcPct val="150000"/>
              </a:lnSpc>
              <a:spcAft>
                <a:spcPts val="1000"/>
              </a:spcAft>
            </a:pPr>
            <a:r>
              <a:rPr lang="en-GB" sz="2200" dirty="0">
                <a:effectLst/>
                <a:latin typeface="Book Antiqua" panose="02040602050305030304" pitchFamily="18" charset="0"/>
                <a:ea typeface="Cambria" panose="02040503050406030204" pitchFamily="18" charset="0"/>
                <a:cs typeface="Arial" panose="020B0604020202020204" pitchFamily="34" charset="0"/>
              </a:rPr>
              <a:t>The counter type ADC mainly consists of 5 blocks: </a:t>
            </a:r>
          </a:p>
          <a:p>
            <a:pPr marL="1819275" lvl="8" indent="-342900" algn="just">
              <a:lnSpc>
                <a:spcPct val="150000"/>
              </a:lnSpc>
              <a:spcAft>
                <a:spcPts val="1000"/>
              </a:spcAft>
              <a:buFont typeface="Arial" panose="020B0604020202020204" pitchFamily="34" charset="0"/>
              <a:buChar char="•"/>
            </a:pPr>
            <a:r>
              <a:rPr lang="en-GB" sz="2200" dirty="0">
                <a:effectLst/>
                <a:latin typeface="Book Antiqua" panose="02040602050305030304" pitchFamily="18" charset="0"/>
                <a:ea typeface="Cambria" panose="02040503050406030204" pitchFamily="18" charset="0"/>
                <a:cs typeface="Arial" panose="020B0604020202020204" pitchFamily="34" charset="0"/>
              </a:rPr>
              <a:t>Clock signal generator, </a:t>
            </a:r>
          </a:p>
          <a:p>
            <a:pPr marL="1819275" lvl="8" indent="-342900" algn="just">
              <a:lnSpc>
                <a:spcPct val="150000"/>
              </a:lnSpc>
              <a:spcAft>
                <a:spcPts val="1000"/>
              </a:spcAft>
              <a:buFont typeface="Arial" panose="020B0604020202020204" pitchFamily="34" charset="0"/>
              <a:buChar char="•"/>
            </a:pPr>
            <a:r>
              <a:rPr lang="en-GB" sz="2200" dirty="0">
                <a:effectLst/>
                <a:latin typeface="Book Antiqua" panose="02040602050305030304" pitchFamily="18" charset="0"/>
                <a:ea typeface="Cambria" panose="02040503050406030204" pitchFamily="18" charset="0"/>
                <a:cs typeface="Arial" panose="020B0604020202020204" pitchFamily="34" charset="0"/>
              </a:rPr>
              <a:t>Counter, </a:t>
            </a:r>
          </a:p>
          <a:p>
            <a:pPr marL="1819275" lvl="8" indent="-342900" algn="just">
              <a:lnSpc>
                <a:spcPct val="150000"/>
              </a:lnSpc>
              <a:spcAft>
                <a:spcPts val="1000"/>
              </a:spcAft>
              <a:buFont typeface="Arial" panose="020B0604020202020204" pitchFamily="34" charset="0"/>
              <a:buChar char="•"/>
            </a:pPr>
            <a:r>
              <a:rPr lang="en-GB" sz="2200" dirty="0">
                <a:effectLst/>
                <a:latin typeface="Book Antiqua" panose="02040602050305030304" pitchFamily="18" charset="0"/>
                <a:ea typeface="Cambria" panose="02040503050406030204" pitchFamily="18" charset="0"/>
                <a:cs typeface="Arial" panose="020B0604020202020204" pitchFamily="34" charset="0"/>
              </a:rPr>
              <a:t>DAC,</a:t>
            </a:r>
          </a:p>
          <a:p>
            <a:pPr marL="1819275" lvl="8" indent="-342900" algn="just">
              <a:lnSpc>
                <a:spcPct val="150000"/>
              </a:lnSpc>
              <a:spcAft>
                <a:spcPts val="1000"/>
              </a:spcAft>
              <a:buFont typeface="Arial" panose="020B0604020202020204" pitchFamily="34" charset="0"/>
              <a:buChar char="•"/>
            </a:pPr>
            <a:r>
              <a:rPr lang="en-GB" sz="2200" dirty="0">
                <a:effectLst/>
                <a:latin typeface="Book Antiqua" panose="02040602050305030304" pitchFamily="18" charset="0"/>
                <a:ea typeface="Cambria" panose="02040503050406030204" pitchFamily="18" charset="0"/>
                <a:cs typeface="Arial" panose="020B0604020202020204" pitchFamily="34" charset="0"/>
              </a:rPr>
              <a:t> Comparator and Control logic.</a:t>
            </a:r>
          </a:p>
        </p:txBody>
      </p:sp>
    </p:spTree>
    <p:extLst>
      <p:ext uri="{BB962C8B-B14F-4D97-AF65-F5344CB8AC3E}">
        <p14:creationId xmlns:p14="http://schemas.microsoft.com/office/powerpoint/2010/main" val="27059387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8</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0" y="1068409"/>
            <a:ext cx="11226137" cy="940899"/>
          </a:xfrm>
          <a:prstGeom prst="rect">
            <a:avLst/>
          </a:prstGeom>
          <a:noFill/>
        </p:spPr>
        <p:txBody>
          <a:bodyPr wrap="square">
            <a:spAutoFit/>
          </a:bodyPr>
          <a:lstStyle/>
          <a:p>
            <a:pPr marL="266700" lvl="3" algn="just">
              <a:lnSpc>
                <a:spcPct val="200000"/>
              </a:lnSpc>
              <a:spcAft>
                <a:spcPts val="1000"/>
              </a:spcAft>
            </a:pPr>
            <a:r>
              <a:rPr lang="en-GB" sz="3200" b="1" dirty="0">
                <a:effectLst/>
                <a:latin typeface="Book Antiqua" panose="02040602050305030304" pitchFamily="18" charset="0"/>
                <a:ea typeface="Cambria" panose="02040503050406030204" pitchFamily="18" charset="0"/>
                <a:cs typeface="Arial" panose="020B0604020202020204" pitchFamily="34" charset="0"/>
              </a:rPr>
              <a:t>Counter type ADC</a:t>
            </a: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pic>
        <p:nvPicPr>
          <p:cNvPr id="8" name="Picture 7">
            <a:extLst>
              <a:ext uri="{FF2B5EF4-FFF2-40B4-BE49-F238E27FC236}">
                <a16:creationId xmlns:a16="http://schemas.microsoft.com/office/drawing/2014/main" id="{7786F620-1194-A03A-6C08-3979B8A37C96}"/>
              </a:ext>
            </a:extLst>
          </p:cNvPr>
          <p:cNvPicPr>
            <a:picLocks noChangeAspect="1"/>
          </p:cNvPicPr>
          <p:nvPr/>
        </p:nvPicPr>
        <p:blipFill>
          <a:blip r:embed="rId2"/>
          <a:stretch>
            <a:fillRect/>
          </a:stretch>
        </p:blipFill>
        <p:spPr>
          <a:xfrm>
            <a:off x="2947659" y="2009308"/>
            <a:ext cx="5994345" cy="4215315"/>
          </a:xfrm>
          <a:prstGeom prst="rect">
            <a:avLst/>
          </a:prstGeom>
        </p:spPr>
      </p:pic>
    </p:spTree>
    <p:extLst>
      <p:ext uri="{BB962C8B-B14F-4D97-AF65-F5344CB8AC3E}">
        <p14:creationId xmlns:p14="http://schemas.microsoft.com/office/powerpoint/2010/main" val="38341964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9</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46233" y="862372"/>
            <a:ext cx="11226137" cy="940899"/>
          </a:xfrm>
          <a:prstGeom prst="rect">
            <a:avLst/>
          </a:prstGeom>
          <a:noFill/>
        </p:spPr>
        <p:txBody>
          <a:bodyPr wrap="square">
            <a:spAutoFit/>
          </a:bodyPr>
          <a:lstStyle/>
          <a:p>
            <a:pPr marL="266700" lvl="3" algn="just">
              <a:lnSpc>
                <a:spcPct val="200000"/>
              </a:lnSpc>
              <a:spcAft>
                <a:spcPts val="1000"/>
              </a:spcAft>
            </a:pPr>
            <a:r>
              <a:rPr lang="en-GB" sz="3200" b="1" dirty="0">
                <a:effectLst/>
                <a:latin typeface="Book Antiqua" panose="02040602050305030304" pitchFamily="18" charset="0"/>
                <a:ea typeface="Cambria" panose="02040503050406030204" pitchFamily="18" charset="0"/>
                <a:cs typeface="Arial" panose="020B0604020202020204" pitchFamily="34" charset="0"/>
              </a:rPr>
              <a:t>Counter type ADC</a:t>
            </a: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4" name="TextBox 3">
            <a:extLst>
              <a:ext uri="{FF2B5EF4-FFF2-40B4-BE49-F238E27FC236}">
                <a16:creationId xmlns:a16="http://schemas.microsoft.com/office/drawing/2014/main" id="{900F1BBD-4E7B-C03B-5FAA-20445F338ABE}"/>
              </a:ext>
            </a:extLst>
          </p:cNvPr>
          <p:cNvSpPr txBox="1"/>
          <p:nvPr/>
        </p:nvSpPr>
        <p:spPr>
          <a:xfrm>
            <a:off x="759500" y="2024330"/>
            <a:ext cx="10059188" cy="4659481"/>
          </a:xfrm>
          <a:prstGeom prst="rect">
            <a:avLst/>
          </a:prstGeom>
          <a:noFill/>
        </p:spPr>
        <p:txBody>
          <a:bodyPr wrap="square">
            <a:spAutoFit/>
          </a:bodyPr>
          <a:lstStyle/>
          <a:p>
            <a:pPr marL="104775" lvl="5" algn="just">
              <a:lnSpc>
                <a:spcPct val="150000"/>
              </a:lnSpc>
              <a:spcAft>
                <a:spcPts val="1000"/>
              </a:spcAft>
            </a:pPr>
            <a:r>
              <a:rPr lang="en-GB" sz="2200" b="1" dirty="0">
                <a:latin typeface="Book Antiqua" panose="02040602050305030304" pitchFamily="18" charset="0"/>
                <a:ea typeface="Cambria" panose="02040503050406030204" pitchFamily="18" charset="0"/>
                <a:cs typeface="Arial" panose="020B0604020202020204" pitchFamily="34" charset="0"/>
              </a:rPr>
              <a:t>Control logic : </a:t>
            </a:r>
            <a:r>
              <a:rPr lang="en-GB" sz="2200" dirty="0">
                <a:latin typeface="Book Antiqua" panose="02040602050305030304" pitchFamily="18" charset="0"/>
                <a:ea typeface="Cambria" panose="02040503050406030204" pitchFamily="18" charset="0"/>
                <a:cs typeface="Arial" panose="020B0604020202020204" pitchFamily="34" charset="0"/>
              </a:rPr>
              <a:t>The control logic resets the counter and enables the clock signal generator to send the clock pulses to the counter, when it received the start commanding signal.</a:t>
            </a:r>
          </a:p>
          <a:p>
            <a:pPr marL="104775" lvl="5" algn="just">
              <a:lnSpc>
                <a:spcPct val="150000"/>
              </a:lnSpc>
              <a:spcAft>
                <a:spcPts val="1000"/>
              </a:spcAft>
            </a:pPr>
            <a:r>
              <a:rPr lang="en-GB" sz="2200" b="1" dirty="0">
                <a:latin typeface="Book Antiqua" panose="02040602050305030304" pitchFamily="18" charset="0"/>
                <a:ea typeface="Cambria" panose="02040503050406030204" pitchFamily="18" charset="0"/>
                <a:cs typeface="Arial" panose="020B0604020202020204" pitchFamily="34" charset="0"/>
              </a:rPr>
              <a:t>Counter : </a:t>
            </a:r>
          </a:p>
          <a:p>
            <a:pPr marL="904875" lvl="6"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The counter gets incremented by one for every clock pulse and its value will be in binary (digital) format. </a:t>
            </a:r>
          </a:p>
          <a:p>
            <a:pPr marL="904875" lvl="6"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This output of the counter is applied as an input of DAC.</a:t>
            </a:r>
          </a:p>
          <a:p>
            <a:pPr marL="447675" lvl="5" indent="-342900" algn="just">
              <a:lnSpc>
                <a:spcPct val="150000"/>
              </a:lnSpc>
              <a:spcAft>
                <a:spcPts val="1000"/>
              </a:spcAft>
              <a:buFont typeface="Arial" panose="020B0604020202020204" pitchFamily="34" charset="0"/>
              <a:buChar char="•"/>
            </a:pPr>
            <a:endParaRPr lang="en-GB" sz="2400" dirty="0">
              <a:latin typeface="Book Antiqua" panose="02040602050305030304" pitchFamily="18" charset="0"/>
              <a:ea typeface="Cambria" panose="02040503050406030204" pitchFamily="18" charset="0"/>
              <a:cs typeface="Arial" panose="020B0604020202020204" pitchFamily="34" charset="0"/>
            </a:endParaRPr>
          </a:p>
        </p:txBody>
      </p:sp>
    </p:spTree>
    <p:extLst>
      <p:ext uri="{BB962C8B-B14F-4D97-AF65-F5344CB8AC3E}">
        <p14:creationId xmlns:p14="http://schemas.microsoft.com/office/powerpoint/2010/main" val="12455206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10</a:t>
            </a:fld>
            <a:endParaRPr lang="en-GB"/>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4" name="TextBox 3">
            <a:extLst>
              <a:ext uri="{FF2B5EF4-FFF2-40B4-BE49-F238E27FC236}">
                <a16:creationId xmlns:a16="http://schemas.microsoft.com/office/drawing/2014/main" id="{900F1BBD-4E7B-C03B-5FAA-20445F338ABE}"/>
              </a:ext>
            </a:extLst>
          </p:cNvPr>
          <p:cNvSpPr txBox="1"/>
          <p:nvPr/>
        </p:nvSpPr>
        <p:spPr>
          <a:xfrm>
            <a:off x="563983" y="1465785"/>
            <a:ext cx="9489280" cy="4149790"/>
          </a:xfrm>
          <a:prstGeom prst="rect">
            <a:avLst/>
          </a:prstGeom>
          <a:noFill/>
        </p:spPr>
        <p:txBody>
          <a:bodyPr wrap="square">
            <a:spAutoFit/>
          </a:bodyPr>
          <a:lstStyle/>
          <a:p>
            <a:pPr marL="104775" lvl="5" algn="just">
              <a:lnSpc>
                <a:spcPct val="150000"/>
              </a:lnSpc>
              <a:spcAft>
                <a:spcPts val="1000"/>
              </a:spcAft>
            </a:pPr>
            <a:r>
              <a:rPr lang="en-GB" sz="2200" b="1" dirty="0">
                <a:latin typeface="Book Antiqua" panose="02040602050305030304" pitchFamily="18" charset="0"/>
                <a:ea typeface="Cambria" panose="02040503050406030204" pitchFamily="18" charset="0"/>
                <a:cs typeface="Arial" panose="020B0604020202020204" pitchFamily="34" charset="0"/>
              </a:rPr>
              <a:t>DAC : </a:t>
            </a:r>
          </a:p>
          <a:p>
            <a:pPr marL="719138" lvl="5" indent="-358775" algn="just">
              <a:lnSpc>
                <a:spcPct val="20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DAC converts the received binary (digital) input, which is the output of counter, into an analogue output. </a:t>
            </a:r>
          </a:p>
          <a:p>
            <a:pPr marL="719138" lvl="5" indent="-358775" algn="just">
              <a:lnSpc>
                <a:spcPct val="20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For an n-bit DAC, there are 2^n voltage levels. The voltage at each level is determined by the combination of bits that are set to '1' in the binary representation of the current count.</a:t>
            </a:r>
          </a:p>
        </p:txBody>
      </p:sp>
    </p:spTree>
    <p:extLst>
      <p:ext uri="{BB962C8B-B14F-4D97-AF65-F5344CB8AC3E}">
        <p14:creationId xmlns:p14="http://schemas.microsoft.com/office/powerpoint/2010/main" val="15962398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11</a:t>
            </a:fld>
            <a:endParaRPr lang="en-GB"/>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4" name="TextBox 3">
            <a:extLst>
              <a:ext uri="{FF2B5EF4-FFF2-40B4-BE49-F238E27FC236}">
                <a16:creationId xmlns:a16="http://schemas.microsoft.com/office/drawing/2014/main" id="{900F1BBD-4E7B-C03B-5FAA-20445F338ABE}"/>
              </a:ext>
            </a:extLst>
          </p:cNvPr>
          <p:cNvSpPr txBox="1"/>
          <p:nvPr/>
        </p:nvSpPr>
        <p:spPr>
          <a:xfrm>
            <a:off x="645011" y="1180627"/>
            <a:ext cx="10901978" cy="5664884"/>
          </a:xfrm>
          <a:prstGeom prst="rect">
            <a:avLst/>
          </a:prstGeom>
          <a:noFill/>
        </p:spPr>
        <p:txBody>
          <a:bodyPr wrap="square">
            <a:spAutoFit/>
          </a:bodyPr>
          <a:lstStyle/>
          <a:p>
            <a:pPr marL="104775" lvl="5" algn="just">
              <a:lnSpc>
                <a:spcPct val="20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Comparator : </a:t>
            </a:r>
          </a:p>
          <a:p>
            <a:pPr marL="447675" lvl="5"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Comparator output will be ‘1’ when </a:t>
            </a:r>
            <a:r>
              <a:rPr lang="en-GB" sz="2200" b="1" dirty="0">
                <a:latin typeface="Book Antiqua" panose="02040602050305030304" pitchFamily="18" charset="0"/>
                <a:ea typeface="Cambria" panose="02040503050406030204" pitchFamily="18" charset="0"/>
                <a:cs typeface="Arial" panose="020B0604020202020204" pitchFamily="34" charset="0"/>
              </a:rPr>
              <a:t>𝑉𝑖 &gt;V</a:t>
            </a:r>
            <a:r>
              <a:rPr lang="en-GB" sz="2200" b="1" i="1" dirty="0">
                <a:latin typeface="Book Antiqua" panose="02040602050305030304" pitchFamily="18" charset="0"/>
                <a:ea typeface="Cambria" panose="02040503050406030204" pitchFamily="18" charset="0"/>
                <a:cs typeface="Arial" panose="020B0604020202020204" pitchFamily="34" charset="0"/>
              </a:rPr>
              <a:t>a </a:t>
            </a:r>
            <a:r>
              <a:rPr lang="en-GB" sz="2200" i="1" dirty="0">
                <a:latin typeface="Book Antiqua" panose="02040602050305030304" pitchFamily="18" charset="0"/>
                <a:ea typeface="Cambria" panose="02040503050406030204" pitchFamily="18" charset="0"/>
                <a:cs typeface="Arial" panose="020B0604020202020204" pitchFamily="34" charset="0"/>
              </a:rPr>
              <a:t>: </a:t>
            </a:r>
            <a:r>
              <a:rPr lang="en-GB" sz="2200" dirty="0">
                <a:latin typeface="Book Antiqua" panose="02040602050305030304" pitchFamily="18" charset="0"/>
                <a:ea typeface="Cambria" panose="02040503050406030204" pitchFamily="18" charset="0"/>
                <a:cs typeface="Arial" panose="020B0604020202020204" pitchFamily="34" charset="0"/>
              </a:rPr>
              <a:t>if the control logic receives ‘1’ from the output of comparator.</a:t>
            </a:r>
          </a:p>
          <a:p>
            <a:pPr marL="447675" lvl="5"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Comparator output will be ‘0’ when </a:t>
            </a:r>
            <a:r>
              <a:rPr lang="en-GB" sz="2200" b="1" dirty="0">
                <a:latin typeface="Book Antiqua" panose="02040602050305030304" pitchFamily="18" charset="0"/>
                <a:ea typeface="Cambria" panose="02040503050406030204" pitchFamily="18" charset="0"/>
                <a:cs typeface="Arial" panose="020B0604020202020204" pitchFamily="34" charset="0"/>
              </a:rPr>
              <a:t>Vi ≤ Va </a:t>
            </a:r>
            <a:r>
              <a:rPr lang="en-GB" sz="2200" dirty="0">
                <a:latin typeface="Book Antiqua" panose="02040602050305030304" pitchFamily="18" charset="0"/>
                <a:ea typeface="Cambria" panose="02040503050406030204" pitchFamily="18" charset="0"/>
                <a:cs typeface="Arial" panose="020B0604020202020204" pitchFamily="34" charset="0"/>
              </a:rPr>
              <a:t>:If the control logic receives ‘0’ from the output of comparator, the control logic disables the clock signal generator.</a:t>
            </a:r>
          </a:p>
          <a:p>
            <a:pPr marL="447675" lvl="5"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The output of the counter will be displayed as the digital output which is almost equivalent to the corresponding external analogue input value Vi.</a:t>
            </a:r>
          </a:p>
          <a:p>
            <a:pPr marL="447675" lvl="5" indent="-342900" algn="just">
              <a:lnSpc>
                <a:spcPct val="150000"/>
              </a:lnSpc>
              <a:spcAft>
                <a:spcPts val="1000"/>
              </a:spcAft>
              <a:buFont typeface="Arial" panose="020B0604020202020204" pitchFamily="34" charset="0"/>
              <a:buChar char="•"/>
            </a:pPr>
            <a:endParaRPr lang="en-GB" sz="2200" dirty="0">
              <a:latin typeface="Book Antiqua" panose="02040602050305030304" pitchFamily="18" charset="0"/>
              <a:ea typeface="Cambria" panose="02040503050406030204" pitchFamily="18" charset="0"/>
              <a:cs typeface="Arial" panose="020B0604020202020204" pitchFamily="34" charset="0"/>
            </a:endParaRPr>
          </a:p>
          <a:p>
            <a:pPr marL="447675" lvl="5" indent="-342900" algn="just">
              <a:lnSpc>
                <a:spcPct val="200000"/>
              </a:lnSpc>
              <a:spcAft>
                <a:spcPts val="1000"/>
              </a:spcAft>
              <a:buFont typeface="Arial" panose="020B0604020202020204" pitchFamily="34" charset="0"/>
              <a:buChar char="•"/>
            </a:pPr>
            <a:endParaRPr lang="en-GB" sz="2400" dirty="0">
              <a:latin typeface="Book Antiqua" panose="02040602050305030304" pitchFamily="18" charset="0"/>
              <a:ea typeface="Cambria" panose="02040503050406030204" pitchFamily="18" charset="0"/>
              <a:cs typeface="Arial" panose="020B0604020202020204" pitchFamily="34" charset="0"/>
            </a:endParaRPr>
          </a:p>
        </p:txBody>
      </p:sp>
    </p:spTree>
    <p:extLst>
      <p:ext uri="{BB962C8B-B14F-4D97-AF65-F5344CB8AC3E}">
        <p14:creationId xmlns:p14="http://schemas.microsoft.com/office/powerpoint/2010/main" val="1664981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12</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141689" y="859629"/>
            <a:ext cx="11226137" cy="940899"/>
          </a:xfrm>
          <a:prstGeom prst="rect">
            <a:avLst/>
          </a:prstGeom>
          <a:noFill/>
        </p:spPr>
        <p:txBody>
          <a:bodyPr wrap="square">
            <a:spAutoFit/>
          </a:bodyPr>
          <a:lstStyle/>
          <a:p>
            <a:pPr marL="266700" lvl="3" algn="just">
              <a:lnSpc>
                <a:spcPct val="200000"/>
              </a:lnSpc>
              <a:spcAft>
                <a:spcPts val="1000"/>
              </a:spcAft>
            </a:pPr>
            <a:r>
              <a:rPr lang="en-GB" sz="3200" b="1" dirty="0">
                <a:effectLst/>
                <a:latin typeface="Book Antiqua" panose="02040602050305030304" pitchFamily="18" charset="0"/>
                <a:ea typeface="Cambria" panose="02040503050406030204" pitchFamily="18" charset="0"/>
                <a:cs typeface="Arial" panose="020B0604020202020204" pitchFamily="34" charset="0"/>
              </a:rPr>
              <a:t>Successive Approximation ADC</a:t>
            </a: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pic>
        <p:nvPicPr>
          <p:cNvPr id="6" name="Picture 5">
            <a:extLst>
              <a:ext uri="{FF2B5EF4-FFF2-40B4-BE49-F238E27FC236}">
                <a16:creationId xmlns:a16="http://schemas.microsoft.com/office/drawing/2014/main" id="{CE1EDE23-E555-E4BF-84CB-8294207600B0}"/>
              </a:ext>
            </a:extLst>
          </p:cNvPr>
          <p:cNvPicPr>
            <a:picLocks noChangeAspect="1"/>
          </p:cNvPicPr>
          <p:nvPr/>
        </p:nvPicPr>
        <p:blipFill>
          <a:blip r:embed="rId2"/>
          <a:stretch>
            <a:fillRect/>
          </a:stretch>
        </p:blipFill>
        <p:spPr>
          <a:xfrm>
            <a:off x="2663047" y="2102953"/>
            <a:ext cx="5850186" cy="3852809"/>
          </a:xfrm>
          <a:prstGeom prst="rect">
            <a:avLst/>
          </a:prstGeom>
        </p:spPr>
      </p:pic>
    </p:spTree>
    <p:extLst>
      <p:ext uri="{BB962C8B-B14F-4D97-AF65-F5344CB8AC3E}">
        <p14:creationId xmlns:p14="http://schemas.microsoft.com/office/powerpoint/2010/main" val="40193083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13</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141689" y="859629"/>
            <a:ext cx="11226137" cy="940899"/>
          </a:xfrm>
          <a:prstGeom prst="rect">
            <a:avLst/>
          </a:prstGeom>
          <a:noFill/>
        </p:spPr>
        <p:txBody>
          <a:bodyPr wrap="square">
            <a:spAutoFit/>
          </a:bodyPr>
          <a:lstStyle/>
          <a:p>
            <a:pPr marL="266700" lvl="3" algn="just">
              <a:lnSpc>
                <a:spcPct val="200000"/>
              </a:lnSpc>
              <a:spcAft>
                <a:spcPts val="1000"/>
              </a:spcAft>
            </a:pPr>
            <a:r>
              <a:rPr lang="en-GB" sz="3200" b="1" dirty="0">
                <a:effectLst/>
                <a:latin typeface="Book Antiqua" panose="02040602050305030304" pitchFamily="18" charset="0"/>
                <a:ea typeface="Cambria" panose="02040503050406030204" pitchFamily="18" charset="0"/>
                <a:cs typeface="Arial" panose="020B0604020202020204" pitchFamily="34" charset="0"/>
              </a:rPr>
              <a:t>Successive Approximation ADC</a:t>
            </a: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4" name="TextBox 3">
            <a:extLst>
              <a:ext uri="{FF2B5EF4-FFF2-40B4-BE49-F238E27FC236}">
                <a16:creationId xmlns:a16="http://schemas.microsoft.com/office/drawing/2014/main" id="{900F1BBD-4E7B-C03B-5FAA-20445F338ABE}"/>
              </a:ext>
            </a:extLst>
          </p:cNvPr>
          <p:cNvSpPr txBox="1"/>
          <p:nvPr/>
        </p:nvSpPr>
        <p:spPr>
          <a:xfrm>
            <a:off x="364734" y="1800528"/>
            <a:ext cx="11548152" cy="4556888"/>
          </a:xfrm>
          <a:prstGeom prst="rect">
            <a:avLst/>
          </a:prstGeom>
          <a:noFill/>
        </p:spPr>
        <p:txBody>
          <a:bodyPr wrap="square">
            <a:spAutoFit/>
          </a:bodyPr>
          <a:lstStyle/>
          <a:p>
            <a:pPr marL="447675" lvl="5" indent="-342900" algn="just">
              <a:lnSpc>
                <a:spcPct val="150000"/>
              </a:lnSpc>
              <a:spcAft>
                <a:spcPts val="1000"/>
              </a:spcAft>
              <a:buFont typeface="Arial" panose="020B0604020202020204" pitchFamily="34" charset="0"/>
              <a:buChar char="•"/>
            </a:pPr>
            <a:r>
              <a:rPr lang="en-GB" sz="2400" dirty="0">
                <a:latin typeface="Book Antiqua" panose="02040602050305030304" pitchFamily="18" charset="0"/>
                <a:ea typeface="Cambria" panose="02040503050406030204" pitchFamily="18" charset="0"/>
                <a:cs typeface="Arial" panose="020B0604020202020204" pitchFamily="34" charset="0"/>
              </a:rPr>
              <a:t>A successive approximation ADC uses successive approximation Register internally.</a:t>
            </a:r>
          </a:p>
          <a:p>
            <a:pPr marL="104775" lvl="5" algn="just">
              <a:lnSpc>
                <a:spcPct val="150000"/>
              </a:lnSpc>
              <a:spcAft>
                <a:spcPts val="1000"/>
              </a:spcAft>
            </a:pPr>
            <a:r>
              <a:rPr lang="en-GB" sz="2400" dirty="0">
                <a:effectLst/>
                <a:latin typeface="Book Antiqua" panose="02040602050305030304" pitchFamily="18" charset="0"/>
                <a:ea typeface="Cambria" panose="02040503050406030204" pitchFamily="18" charset="0"/>
                <a:cs typeface="Arial" panose="020B0604020202020204" pitchFamily="34" charset="0"/>
              </a:rPr>
              <a:t>	The successive approximation ADC mainly consists of 5 blocks Clock </a:t>
            </a:r>
          </a:p>
          <a:p>
            <a:pPr marL="2152650" lvl="8" indent="-360363" algn="just">
              <a:lnSpc>
                <a:spcPct val="150000"/>
              </a:lnSpc>
              <a:spcAft>
                <a:spcPts val="1000"/>
              </a:spcAft>
              <a:buFont typeface="Arial" panose="020B0604020202020204" pitchFamily="34" charset="0"/>
              <a:buChar char="•"/>
            </a:pPr>
            <a:r>
              <a:rPr lang="en-GB" sz="2400" dirty="0">
                <a:effectLst/>
                <a:latin typeface="Book Antiqua" panose="02040602050305030304" pitchFamily="18" charset="0"/>
                <a:ea typeface="Cambria" panose="02040503050406030204" pitchFamily="18" charset="0"/>
                <a:cs typeface="Arial" panose="020B0604020202020204" pitchFamily="34" charset="0"/>
              </a:rPr>
              <a:t>Control logic,</a:t>
            </a:r>
          </a:p>
          <a:p>
            <a:pPr marL="2152650" lvl="8" indent="-360363" algn="just">
              <a:lnSpc>
                <a:spcPct val="150000"/>
              </a:lnSpc>
              <a:spcAft>
                <a:spcPts val="1000"/>
              </a:spcAft>
              <a:buFont typeface="Arial" panose="020B0604020202020204" pitchFamily="34" charset="0"/>
              <a:buChar char="•"/>
            </a:pPr>
            <a:r>
              <a:rPr lang="en-GB" sz="2400" dirty="0">
                <a:effectLst/>
                <a:latin typeface="Book Antiqua" panose="02040602050305030304" pitchFamily="18" charset="0"/>
                <a:ea typeface="Cambria" panose="02040503050406030204" pitchFamily="18" charset="0"/>
                <a:cs typeface="Arial" panose="020B0604020202020204" pitchFamily="34" charset="0"/>
              </a:rPr>
              <a:t>Successive Approximation Register (SAR), </a:t>
            </a:r>
          </a:p>
          <a:p>
            <a:pPr marL="2152650" lvl="8" indent="-360363" algn="just">
              <a:lnSpc>
                <a:spcPct val="150000"/>
              </a:lnSpc>
              <a:spcAft>
                <a:spcPts val="1000"/>
              </a:spcAft>
              <a:buFont typeface="Arial" panose="020B0604020202020204" pitchFamily="34" charset="0"/>
              <a:buChar char="•"/>
            </a:pPr>
            <a:r>
              <a:rPr lang="en-GB" sz="2400" dirty="0">
                <a:effectLst/>
                <a:latin typeface="Book Antiqua" panose="02040602050305030304" pitchFamily="18" charset="0"/>
                <a:ea typeface="Cambria" panose="02040503050406030204" pitchFamily="18" charset="0"/>
                <a:cs typeface="Arial" panose="020B0604020202020204" pitchFamily="34" charset="0"/>
              </a:rPr>
              <a:t>DAC</a:t>
            </a:r>
            <a:r>
              <a:rPr lang="en-GB" sz="2400" dirty="0">
                <a:latin typeface="Book Antiqua" panose="02040602050305030304" pitchFamily="18" charset="0"/>
                <a:ea typeface="Cambria" panose="02040503050406030204" pitchFamily="18" charset="0"/>
                <a:cs typeface="Arial" panose="020B0604020202020204" pitchFamily="34" charset="0"/>
              </a:rPr>
              <a:t> and </a:t>
            </a:r>
            <a:endParaRPr lang="en-GB" sz="2400" dirty="0">
              <a:effectLst/>
              <a:latin typeface="Book Antiqua" panose="02040602050305030304" pitchFamily="18" charset="0"/>
              <a:ea typeface="Cambria" panose="02040503050406030204" pitchFamily="18" charset="0"/>
              <a:cs typeface="Arial" panose="020B0604020202020204" pitchFamily="34" charset="0"/>
            </a:endParaRPr>
          </a:p>
          <a:p>
            <a:pPr marL="2152650" lvl="8" indent="-360363" algn="just">
              <a:lnSpc>
                <a:spcPct val="150000"/>
              </a:lnSpc>
              <a:spcAft>
                <a:spcPts val="1000"/>
              </a:spcAft>
              <a:buFont typeface="Arial" panose="020B0604020202020204" pitchFamily="34" charset="0"/>
              <a:buChar char="•"/>
            </a:pPr>
            <a:r>
              <a:rPr lang="en-GB" sz="2400" dirty="0">
                <a:latin typeface="Book Antiqua" panose="02040602050305030304" pitchFamily="18" charset="0"/>
                <a:ea typeface="Cambria" panose="02040503050406030204" pitchFamily="18" charset="0"/>
                <a:cs typeface="Arial" panose="020B0604020202020204" pitchFamily="34" charset="0"/>
              </a:rPr>
              <a:t>C</a:t>
            </a:r>
            <a:r>
              <a:rPr lang="en-GB" sz="2400" dirty="0">
                <a:effectLst/>
                <a:latin typeface="Book Antiqua" panose="02040602050305030304" pitchFamily="18" charset="0"/>
                <a:ea typeface="Cambria" panose="02040503050406030204" pitchFamily="18" charset="0"/>
                <a:cs typeface="Arial" panose="020B0604020202020204" pitchFamily="34" charset="0"/>
              </a:rPr>
              <a:t>omparator </a:t>
            </a:r>
          </a:p>
        </p:txBody>
      </p:sp>
    </p:spTree>
    <p:extLst>
      <p:ext uri="{BB962C8B-B14F-4D97-AF65-F5344CB8AC3E}">
        <p14:creationId xmlns:p14="http://schemas.microsoft.com/office/powerpoint/2010/main" val="5319715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14</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130575" y="1048985"/>
            <a:ext cx="11226137" cy="728726"/>
          </a:xfrm>
          <a:prstGeom prst="rect">
            <a:avLst/>
          </a:prstGeom>
          <a:noFill/>
        </p:spPr>
        <p:txBody>
          <a:bodyPr wrap="square">
            <a:spAutoFit/>
          </a:bodyPr>
          <a:lstStyle/>
          <a:p>
            <a:pPr marL="266700" lvl="3" algn="just">
              <a:lnSpc>
                <a:spcPct val="20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Operation of Successive Approximation ADC</a:t>
            </a:r>
            <a:endParaRPr lang="en-GB" sz="2400" b="1" dirty="0">
              <a:effectLst/>
              <a:latin typeface="Book Antiqua" panose="02040602050305030304" pitchFamily="18" charset="0"/>
              <a:ea typeface="Cambria" panose="02040503050406030204" pitchFamily="18" charset="0"/>
              <a:cs typeface="Arial" panose="020B0604020202020204" pitchFamily="34" charset="0"/>
            </a:endParaRP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6" name="TextBox 5">
            <a:extLst>
              <a:ext uri="{FF2B5EF4-FFF2-40B4-BE49-F238E27FC236}">
                <a16:creationId xmlns:a16="http://schemas.microsoft.com/office/drawing/2014/main" id="{1F96FDF3-D7FB-F770-9FB0-EF6C118A8B88}"/>
              </a:ext>
            </a:extLst>
          </p:cNvPr>
          <p:cNvSpPr txBox="1"/>
          <p:nvPr/>
        </p:nvSpPr>
        <p:spPr>
          <a:xfrm>
            <a:off x="599086" y="2048032"/>
            <a:ext cx="10733309" cy="4110036"/>
          </a:xfrm>
          <a:prstGeom prst="rect">
            <a:avLst/>
          </a:prstGeom>
          <a:noFill/>
        </p:spPr>
        <p:txBody>
          <a:bodyPr wrap="square">
            <a:spAutoFit/>
          </a:bodyPr>
          <a:lstStyle/>
          <a:p>
            <a:pPr marL="561975" lvl="5" indent="-457200" algn="just">
              <a:lnSpc>
                <a:spcPct val="150000"/>
              </a:lnSpc>
              <a:spcAft>
                <a:spcPts val="1000"/>
              </a:spcAft>
              <a:buAutoNum type="arabicPeriod"/>
            </a:pPr>
            <a:r>
              <a:rPr lang="en-GB" sz="2200" dirty="0">
                <a:latin typeface="Book Antiqua" panose="02040602050305030304" pitchFamily="18" charset="0"/>
                <a:ea typeface="Cambria" panose="02040503050406030204" pitchFamily="18" charset="0"/>
                <a:cs typeface="Arial" panose="020B0604020202020204" pitchFamily="34" charset="0"/>
              </a:rPr>
              <a:t>Start: The process begins with a start signal to the control logic.</a:t>
            </a:r>
          </a:p>
          <a:p>
            <a:pPr marL="561975" lvl="5" indent="-457200" algn="just">
              <a:lnSpc>
                <a:spcPct val="150000"/>
              </a:lnSpc>
              <a:spcAft>
                <a:spcPts val="1000"/>
              </a:spcAft>
              <a:buAutoNum type="arabicPeriod"/>
            </a:pPr>
            <a:r>
              <a:rPr lang="en-GB" sz="2200" dirty="0">
                <a:latin typeface="Book Antiqua" panose="02040602050305030304" pitchFamily="18" charset="0"/>
                <a:ea typeface="Cambria" panose="02040503050406030204" pitchFamily="18" charset="0"/>
                <a:cs typeface="Arial" panose="020B0604020202020204" pitchFamily="34" charset="0"/>
              </a:rPr>
              <a:t>Control Logic (Bit Testing): </a:t>
            </a:r>
          </a:p>
          <a:p>
            <a:pPr marL="1476375" lvl="7" indent="-4572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The control logic initiates the bit testing sequence by setting the MSB in the SAR every time when the clock changes. </a:t>
            </a:r>
          </a:p>
          <a:p>
            <a:pPr marL="1476375" lvl="7" indent="-4572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The DAC converts the current digital code (starting with the MSB set) into an analogue voltage (𝑉𝑎​).</a:t>
            </a:r>
          </a:p>
          <a:p>
            <a:pPr marL="561975" lvl="5" indent="-457200" algn="just">
              <a:lnSpc>
                <a:spcPct val="150000"/>
              </a:lnSpc>
              <a:spcAft>
                <a:spcPts val="1000"/>
              </a:spcAft>
              <a:buAutoNum type="arabicPeriod"/>
            </a:pPr>
            <a:endParaRPr lang="en-GB" sz="2200" dirty="0">
              <a:latin typeface="Book Antiqua" panose="02040602050305030304" pitchFamily="18" charset="0"/>
              <a:ea typeface="Cambria" panose="02040503050406030204" pitchFamily="18" charset="0"/>
              <a:cs typeface="Arial" panose="020B0604020202020204" pitchFamily="34" charset="0"/>
            </a:endParaRPr>
          </a:p>
        </p:txBody>
      </p:sp>
    </p:spTree>
    <p:extLst>
      <p:ext uri="{BB962C8B-B14F-4D97-AF65-F5344CB8AC3E}">
        <p14:creationId xmlns:p14="http://schemas.microsoft.com/office/powerpoint/2010/main" val="37745194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15</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130575" y="1048985"/>
            <a:ext cx="11226137" cy="728726"/>
          </a:xfrm>
          <a:prstGeom prst="rect">
            <a:avLst/>
          </a:prstGeom>
          <a:noFill/>
        </p:spPr>
        <p:txBody>
          <a:bodyPr wrap="square">
            <a:spAutoFit/>
          </a:bodyPr>
          <a:lstStyle/>
          <a:p>
            <a:pPr marL="266700" lvl="3" algn="just">
              <a:lnSpc>
                <a:spcPct val="20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Operation of Successive Approximation ADC</a:t>
            </a:r>
            <a:endParaRPr lang="en-GB" sz="2400" b="1" dirty="0">
              <a:effectLst/>
              <a:latin typeface="Book Antiqua" panose="02040602050305030304" pitchFamily="18" charset="0"/>
              <a:ea typeface="Cambria" panose="02040503050406030204" pitchFamily="18" charset="0"/>
              <a:cs typeface="Arial" panose="020B0604020202020204" pitchFamily="34" charset="0"/>
            </a:endParaRP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6" name="TextBox 5">
            <a:extLst>
              <a:ext uri="{FF2B5EF4-FFF2-40B4-BE49-F238E27FC236}">
                <a16:creationId xmlns:a16="http://schemas.microsoft.com/office/drawing/2014/main" id="{1F96FDF3-D7FB-F770-9FB0-EF6C118A8B88}"/>
              </a:ext>
            </a:extLst>
          </p:cNvPr>
          <p:cNvSpPr txBox="1"/>
          <p:nvPr/>
        </p:nvSpPr>
        <p:spPr>
          <a:xfrm>
            <a:off x="599087" y="2048033"/>
            <a:ext cx="9484998" cy="4616520"/>
          </a:xfrm>
          <a:prstGeom prst="rect">
            <a:avLst/>
          </a:prstGeom>
          <a:noFill/>
        </p:spPr>
        <p:txBody>
          <a:bodyPr wrap="square">
            <a:spAutoFit/>
          </a:bodyPr>
          <a:lstStyle/>
          <a:p>
            <a:pPr marL="104775" lvl="5" algn="just">
              <a:lnSpc>
                <a:spcPct val="150000"/>
              </a:lnSpc>
              <a:spcAft>
                <a:spcPts val="1000"/>
              </a:spcAft>
            </a:pPr>
            <a:r>
              <a:rPr lang="en-GB" sz="2200" dirty="0">
                <a:latin typeface="Book Antiqua" panose="02040602050305030304" pitchFamily="18" charset="0"/>
                <a:ea typeface="Cambria" panose="02040503050406030204" pitchFamily="18" charset="0"/>
                <a:cs typeface="Arial" panose="020B0604020202020204" pitchFamily="34" charset="0"/>
              </a:rPr>
              <a:t>3. Clock: Control logic enables clock signal generator to send the clock pulses to SAR, when it received the start commanding signal.</a:t>
            </a:r>
          </a:p>
          <a:p>
            <a:pPr marL="104775" lvl="5" algn="just">
              <a:lnSpc>
                <a:spcPct val="150000"/>
              </a:lnSpc>
              <a:spcAft>
                <a:spcPts val="1000"/>
              </a:spcAft>
            </a:pPr>
            <a:r>
              <a:rPr lang="en-GB" sz="2200" dirty="0">
                <a:latin typeface="Book Antiqua" panose="02040602050305030304" pitchFamily="18" charset="0"/>
                <a:ea typeface="Cambria" panose="02040503050406030204" pitchFamily="18" charset="0"/>
                <a:cs typeface="Arial" panose="020B0604020202020204" pitchFamily="34" charset="0"/>
              </a:rPr>
              <a:t>4. DAC:</a:t>
            </a:r>
          </a:p>
          <a:p>
            <a:pPr marL="104775" lvl="5" algn="just">
              <a:lnSpc>
                <a:spcPct val="150000"/>
              </a:lnSpc>
              <a:spcAft>
                <a:spcPts val="1000"/>
              </a:spcAft>
            </a:pPr>
            <a:r>
              <a:rPr lang="en-GB" sz="2200" dirty="0">
                <a:latin typeface="Book Antiqua" panose="02040602050305030304" pitchFamily="18" charset="0"/>
                <a:ea typeface="Cambria" panose="02040503050406030204" pitchFamily="18" charset="0"/>
                <a:cs typeface="Arial" panose="020B0604020202020204" pitchFamily="34" charset="0"/>
              </a:rPr>
              <a:t> Input of the DAC will be updated by the Control Logic each for each clock cycle. </a:t>
            </a:r>
          </a:p>
          <a:p>
            <a:pPr marL="104775" lvl="5" algn="just">
              <a:lnSpc>
                <a:spcPct val="150000"/>
              </a:lnSpc>
              <a:spcAft>
                <a:spcPts val="1000"/>
              </a:spcAft>
            </a:pPr>
            <a:r>
              <a:rPr lang="en-GB" sz="2200" dirty="0">
                <a:latin typeface="Book Antiqua" panose="02040602050305030304" pitchFamily="18" charset="0"/>
                <a:ea typeface="Cambria" panose="02040503050406030204" pitchFamily="18" charset="0"/>
                <a:cs typeface="Arial" panose="020B0604020202020204" pitchFamily="34" charset="0"/>
              </a:rPr>
              <a:t>The output of DAC will be the Analogue signal which will be the input signal of the comparator</a:t>
            </a:r>
          </a:p>
          <a:p>
            <a:pPr marL="104775" lvl="5" algn="just">
              <a:lnSpc>
                <a:spcPct val="150000"/>
              </a:lnSpc>
              <a:spcAft>
                <a:spcPts val="1000"/>
              </a:spcAft>
            </a:pPr>
            <a:r>
              <a:rPr lang="en-GB" sz="2200" b="1" dirty="0">
                <a:latin typeface="Book Antiqua" panose="02040602050305030304" pitchFamily="18" charset="0"/>
                <a:ea typeface="Cambria" panose="02040503050406030204" pitchFamily="18" charset="0"/>
                <a:cs typeface="Arial" panose="020B0604020202020204" pitchFamily="34" charset="0"/>
              </a:rPr>
              <a:t> </a:t>
            </a:r>
          </a:p>
        </p:txBody>
      </p:sp>
    </p:spTree>
    <p:extLst>
      <p:ext uri="{BB962C8B-B14F-4D97-AF65-F5344CB8AC3E}">
        <p14:creationId xmlns:p14="http://schemas.microsoft.com/office/powerpoint/2010/main" val="38010222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16</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130575" y="1048985"/>
            <a:ext cx="11226137" cy="728726"/>
          </a:xfrm>
          <a:prstGeom prst="rect">
            <a:avLst/>
          </a:prstGeom>
          <a:noFill/>
        </p:spPr>
        <p:txBody>
          <a:bodyPr wrap="square">
            <a:spAutoFit/>
          </a:bodyPr>
          <a:lstStyle/>
          <a:p>
            <a:pPr marL="266700" lvl="3" algn="just">
              <a:lnSpc>
                <a:spcPct val="20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Operation of Successive Approximation ADC</a:t>
            </a:r>
            <a:endParaRPr lang="en-GB" sz="2400" b="1" dirty="0">
              <a:effectLst/>
              <a:latin typeface="Book Antiqua" panose="02040602050305030304" pitchFamily="18" charset="0"/>
              <a:ea typeface="Cambria" panose="02040503050406030204" pitchFamily="18" charset="0"/>
              <a:cs typeface="Arial" panose="020B0604020202020204" pitchFamily="34" charset="0"/>
            </a:endParaRP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8" name="TextBox 7">
            <a:extLst>
              <a:ext uri="{FF2B5EF4-FFF2-40B4-BE49-F238E27FC236}">
                <a16:creationId xmlns:a16="http://schemas.microsoft.com/office/drawing/2014/main" id="{CCE667A6-A75E-E007-0D23-1E460B753C7C}"/>
              </a:ext>
            </a:extLst>
          </p:cNvPr>
          <p:cNvSpPr txBox="1"/>
          <p:nvPr/>
        </p:nvSpPr>
        <p:spPr>
          <a:xfrm>
            <a:off x="729464" y="2012991"/>
            <a:ext cx="10186828" cy="3602205"/>
          </a:xfrm>
          <a:prstGeom prst="rect">
            <a:avLst/>
          </a:prstGeom>
          <a:noFill/>
        </p:spPr>
        <p:txBody>
          <a:bodyPr wrap="square">
            <a:spAutoFit/>
          </a:bodyPr>
          <a:lstStyle/>
          <a:p>
            <a:pPr marL="104775" lvl="5" algn="just">
              <a:lnSpc>
                <a:spcPct val="150000"/>
              </a:lnSpc>
              <a:spcAft>
                <a:spcPts val="1000"/>
              </a:spcAft>
            </a:pPr>
            <a:r>
              <a:rPr lang="en-GB" sz="2200" dirty="0">
                <a:latin typeface="Book Antiqua" panose="02040602050305030304" pitchFamily="18" charset="0"/>
                <a:ea typeface="Cambria" panose="02040503050406030204" pitchFamily="18" charset="0"/>
                <a:cs typeface="Arial" panose="020B0604020202020204" pitchFamily="34" charset="0"/>
              </a:rPr>
              <a:t>5.   Comparator(Comparison):</a:t>
            </a:r>
          </a:p>
          <a:p>
            <a:pPr marL="1019175" lvl="6" indent="-4572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The comparator compares 𝑉𝑎​ with 𝑉𝑖:</a:t>
            </a:r>
          </a:p>
          <a:p>
            <a:pPr marL="1476375" lvl="7" indent="-4572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If 𝑉𝑎​  is less than or equal to 𝑉𝑖, the bit remains set.</a:t>
            </a:r>
          </a:p>
          <a:p>
            <a:pPr marL="1476375" lvl="7" indent="-4572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If 𝑉𝑎 is greater than 𝑉𝑖, the bit is cleared.</a:t>
            </a:r>
          </a:p>
          <a:p>
            <a:pPr marL="1476375" lvl="7" indent="-4572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The result of the comparison is fed back to the SAR, updating the digital code accordingly.</a:t>
            </a:r>
          </a:p>
        </p:txBody>
      </p:sp>
    </p:spTree>
    <p:extLst>
      <p:ext uri="{BB962C8B-B14F-4D97-AF65-F5344CB8AC3E}">
        <p14:creationId xmlns:p14="http://schemas.microsoft.com/office/powerpoint/2010/main" val="10727635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17</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130575" y="1048985"/>
            <a:ext cx="11226137" cy="728726"/>
          </a:xfrm>
          <a:prstGeom prst="rect">
            <a:avLst/>
          </a:prstGeom>
          <a:noFill/>
        </p:spPr>
        <p:txBody>
          <a:bodyPr wrap="square">
            <a:spAutoFit/>
          </a:bodyPr>
          <a:lstStyle/>
          <a:p>
            <a:pPr marL="266700" lvl="3" algn="just">
              <a:lnSpc>
                <a:spcPct val="20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Operation of Successive Approximation ADC</a:t>
            </a:r>
            <a:endParaRPr lang="en-GB" sz="2400" b="1" dirty="0">
              <a:effectLst/>
              <a:latin typeface="Book Antiqua" panose="02040602050305030304" pitchFamily="18" charset="0"/>
              <a:ea typeface="Cambria" panose="02040503050406030204" pitchFamily="18" charset="0"/>
              <a:cs typeface="Arial" panose="020B0604020202020204" pitchFamily="34" charset="0"/>
            </a:endParaRP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6" name="TextBox 5">
            <a:extLst>
              <a:ext uri="{FF2B5EF4-FFF2-40B4-BE49-F238E27FC236}">
                <a16:creationId xmlns:a16="http://schemas.microsoft.com/office/drawing/2014/main" id="{1F96FDF3-D7FB-F770-9FB0-EF6C118A8B88}"/>
              </a:ext>
            </a:extLst>
          </p:cNvPr>
          <p:cNvSpPr txBox="1"/>
          <p:nvPr/>
        </p:nvSpPr>
        <p:spPr>
          <a:xfrm>
            <a:off x="599086" y="2048032"/>
            <a:ext cx="10733309" cy="2330061"/>
          </a:xfrm>
          <a:prstGeom prst="rect">
            <a:avLst/>
          </a:prstGeom>
          <a:noFill/>
        </p:spPr>
        <p:txBody>
          <a:bodyPr wrap="square">
            <a:spAutoFit/>
          </a:bodyPr>
          <a:lstStyle/>
          <a:p>
            <a:pPr marL="104775" lvl="5" algn="just">
              <a:lnSpc>
                <a:spcPct val="150000"/>
              </a:lnSpc>
              <a:spcAft>
                <a:spcPts val="1000"/>
              </a:spcAft>
            </a:pPr>
            <a:r>
              <a:rPr lang="en-GB" sz="2200" dirty="0">
                <a:latin typeface="Book Antiqua" panose="02040602050305030304" pitchFamily="18" charset="0"/>
                <a:ea typeface="Cambria" panose="02040503050406030204" pitchFamily="18" charset="0"/>
                <a:cs typeface="Arial" panose="020B0604020202020204" pitchFamily="34" charset="0"/>
              </a:rPr>
              <a:t>5. Comparison(Iteration Continues): </a:t>
            </a:r>
          </a:p>
          <a:p>
            <a:pPr marL="1019175" lvl="6" indent="-4572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The process repeats for each subsequent bit from MSB to LSB.</a:t>
            </a:r>
          </a:p>
          <a:p>
            <a:pPr marL="1019175" lvl="6" indent="-4572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Each time, the SAR updates the digital code, the DAC converts it to an analogue voltage, and the comparator performs the comparison.</a:t>
            </a:r>
          </a:p>
        </p:txBody>
      </p:sp>
    </p:spTree>
    <p:extLst>
      <p:ext uri="{BB962C8B-B14F-4D97-AF65-F5344CB8AC3E}">
        <p14:creationId xmlns:p14="http://schemas.microsoft.com/office/powerpoint/2010/main" val="17130162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18</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130575" y="1048985"/>
            <a:ext cx="11226137" cy="728726"/>
          </a:xfrm>
          <a:prstGeom prst="rect">
            <a:avLst/>
          </a:prstGeom>
          <a:noFill/>
        </p:spPr>
        <p:txBody>
          <a:bodyPr wrap="square">
            <a:spAutoFit/>
          </a:bodyPr>
          <a:lstStyle/>
          <a:p>
            <a:pPr marL="266700" lvl="3" algn="just">
              <a:lnSpc>
                <a:spcPct val="20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Operation of Successive Approximation ADC</a:t>
            </a:r>
            <a:endParaRPr lang="en-GB" sz="2400" b="1" dirty="0">
              <a:effectLst/>
              <a:latin typeface="Book Antiqua" panose="02040602050305030304" pitchFamily="18" charset="0"/>
              <a:ea typeface="Cambria" panose="02040503050406030204" pitchFamily="18" charset="0"/>
              <a:cs typeface="Arial" panose="020B0604020202020204" pitchFamily="34" charset="0"/>
            </a:endParaRP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6" name="TextBox 5">
            <a:extLst>
              <a:ext uri="{FF2B5EF4-FFF2-40B4-BE49-F238E27FC236}">
                <a16:creationId xmlns:a16="http://schemas.microsoft.com/office/drawing/2014/main" id="{1F96FDF3-D7FB-F770-9FB0-EF6C118A8B88}"/>
              </a:ext>
            </a:extLst>
          </p:cNvPr>
          <p:cNvSpPr txBox="1"/>
          <p:nvPr/>
        </p:nvSpPr>
        <p:spPr>
          <a:xfrm>
            <a:off x="599087" y="2048033"/>
            <a:ext cx="9587740" cy="2837893"/>
          </a:xfrm>
          <a:prstGeom prst="rect">
            <a:avLst/>
          </a:prstGeom>
          <a:noFill/>
        </p:spPr>
        <p:txBody>
          <a:bodyPr wrap="square">
            <a:spAutoFit/>
          </a:bodyPr>
          <a:lstStyle/>
          <a:p>
            <a:pPr marL="104775" lvl="5" algn="just">
              <a:lnSpc>
                <a:spcPct val="150000"/>
              </a:lnSpc>
              <a:spcAft>
                <a:spcPts val="1000"/>
              </a:spcAft>
            </a:pPr>
            <a:r>
              <a:rPr lang="en-GB" sz="2200" dirty="0">
                <a:latin typeface="Book Antiqua" panose="02040602050305030304" pitchFamily="18" charset="0"/>
                <a:ea typeface="Cambria" panose="02040503050406030204" pitchFamily="18" charset="0"/>
                <a:cs typeface="Arial" panose="020B0604020202020204" pitchFamily="34" charset="0"/>
              </a:rPr>
              <a:t>6. Digital Output: </a:t>
            </a:r>
          </a:p>
          <a:p>
            <a:pPr marL="1019175" lvl="6" indent="-4572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After all bits have been tested and set or cleared, the final digital output is available. </a:t>
            </a:r>
          </a:p>
          <a:p>
            <a:pPr marL="1019175" lvl="6" indent="-4572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This digital output represents the closest approximation of the input analogue signal within the ADC's resolution.</a:t>
            </a:r>
          </a:p>
        </p:txBody>
      </p:sp>
    </p:spTree>
    <p:extLst>
      <p:ext uri="{BB962C8B-B14F-4D97-AF65-F5344CB8AC3E}">
        <p14:creationId xmlns:p14="http://schemas.microsoft.com/office/powerpoint/2010/main" val="25014190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19</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130575" y="1048985"/>
            <a:ext cx="11226137" cy="728726"/>
          </a:xfrm>
          <a:prstGeom prst="rect">
            <a:avLst/>
          </a:prstGeom>
          <a:noFill/>
        </p:spPr>
        <p:txBody>
          <a:bodyPr wrap="square">
            <a:spAutoFit/>
          </a:bodyPr>
          <a:lstStyle/>
          <a:p>
            <a:pPr marL="266700" lvl="3" algn="just">
              <a:lnSpc>
                <a:spcPct val="20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Example of SAR Operation</a:t>
            </a:r>
            <a:r>
              <a:rPr lang="en-GB" sz="2400" b="1" dirty="0">
                <a:latin typeface="Book Antiqua" panose="02040602050305030304" pitchFamily="18" charset="0"/>
                <a:ea typeface="Cambria" panose="02040503050406030204" pitchFamily="18" charset="0"/>
                <a:cs typeface="Arial" panose="020B0604020202020204" pitchFamily="34" charset="0"/>
                <a:sym typeface="Wingdings" panose="05000000000000000000" pitchFamily="2" charset="2"/>
              </a:rPr>
              <a:t>: (For Input voltage is 10V)</a:t>
            </a:r>
            <a:endParaRPr lang="en-GB" sz="2400" b="1" dirty="0">
              <a:effectLst/>
              <a:latin typeface="Book Antiqua" panose="02040602050305030304" pitchFamily="18" charset="0"/>
              <a:ea typeface="Cambria" panose="02040503050406030204" pitchFamily="18" charset="0"/>
              <a:cs typeface="Arial" panose="020B0604020202020204" pitchFamily="34" charset="0"/>
            </a:endParaRP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6" name="TextBox 5">
            <a:extLst>
              <a:ext uri="{FF2B5EF4-FFF2-40B4-BE49-F238E27FC236}">
                <a16:creationId xmlns:a16="http://schemas.microsoft.com/office/drawing/2014/main" id="{1F96FDF3-D7FB-F770-9FB0-EF6C118A8B88}"/>
              </a:ext>
            </a:extLst>
          </p:cNvPr>
          <p:cNvSpPr txBox="1"/>
          <p:nvPr/>
        </p:nvSpPr>
        <p:spPr>
          <a:xfrm>
            <a:off x="1477526" y="1797988"/>
            <a:ext cx="11067219" cy="4637808"/>
          </a:xfrm>
          <a:prstGeom prst="rect">
            <a:avLst/>
          </a:prstGeom>
          <a:noFill/>
        </p:spPr>
        <p:txBody>
          <a:bodyPr wrap="square">
            <a:spAutoFit/>
          </a:bodyPr>
          <a:lstStyle/>
          <a:p>
            <a:pPr marL="104775" lvl="5" algn="just">
              <a:lnSpc>
                <a:spcPct val="150000"/>
              </a:lnSpc>
              <a:spcAft>
                <a:spcPts val="1000"/>
              </a:spcAft>
            </a:pPr>
            <a:r>
              <a:rPr lang="en-GB" sz="2000" b="1" dirty="0">
                <a:latin typeface="Book Antiqua" panose="02040602050305030304" pitchFamily="18" charset="0"/>
                <a:ea typeface="Cambria" panose="02040503050406030204" pitchFamily="18" charset="0"/>
                <a:cs typeface="Arial" panose="020B0604020202020204" pitchFamily="34" charset="0"/>
              </a:rPr>
              <a:t>Initialization (Clock Cycle 0):</a:t>
            </a:r>
          </a:p>
          <a:p>
            <a:pPr marL="904875" lvl="6" indent="-342900" algn="just">
              <a:lnSpc>
                <a:spcPct val="150000"/>
              </a:lnSpc>
              <a:spcAft>
                <a:spcPts val="1000"/>
              </a:spcAft>
              <a:buFont typeface="Arial" panose="020B0604020202020204" pitchFamily="34" charset="0"/>
              <a:buChar char="•"/>
            </a:pPr>
            <a:r>
              <a:rPr lang="en-GB" sz="2000" dirty="0">
                <a:latin typeface="Book Antiqua" panose="02040602050305030304" pitchFamily="18" charset="0"/>
                <a:ea typeface="Cambria" panose="02040503050406030204" pitchFamily="18" charset="0"/>
                <a:cs typeface="Arial" panose="020B0604020202020204" pitchFamily="34" charset="0"/>
              </a:rPr>
              <a:t>The control logic initializes the SAR to 0000.</a:t>
            </a:r>
          </a:p>
          <a:p>
            <a:pPr marL="904875" lvl="6" indent="-342900" algn="just">
              <a:lnSpc>
                <a:spcPct val="150000"/>
              </a:lnSpc>
              <a:spcAft>
                <a:spcPts val="1000"/>
              </a:spcAft>
              <a:buFont typeface="Arial" panose="020B0604020202020204" pitchFamily="34" charset="0"/>
              <a:buChar char="•"/>
            </a:pPr>
            <a:r>
              <a:rPr lang="en-GB" sz="2000" dirty="0">
                <a:latin typeface="Book Antiqua" panose="02040602050305030304" pitchFamily="18" charset="0"/>
                <a:ea typeface="Cambria" panose="02040503050406030204" pitchFamily="18" charset="0"/>
                <a:cs typeface="Arial" panose="020B0604020202020204" pitchFamily="34" charset="0"/>
              </a:rPr>
              <a:t>The clock signal initiates the start of the conversion process.</a:t>
            </a:r>
          </a:p>
          <a:p>
            <a:pPr marL="104775" lvl="5" algn="just">
              <a:lnSpc>
                <a:spcPct val="150000"/>
              </a:lnSpc>
              <a:spcAft>
                <a:spcPts val="1000"/>
              </a:spcAft>
            </a:pPr>
            <a:r>
              <a:rPr lang="en-GB" sz="2000" b="1" dirty="0">
                <a:latin typeface="Book Antiqua" panose="02040602050305030304" pitchFamily="18" charset="0"/>
                <a:ea typeface="Cambria" panose="02040503050406030204" pitchFamily="18" charset="0"/>
                <a:cs typeface="Arial" panose="020B0604020202020204" pitchFamily="34" charset="0"/>
              </a:rPr>
              <a:t>First Bit Testing (Clock Cycle 1):</a:t>
            </a:r>
          </a:p>
          <a:p>
            <a:pPr marL="447675" lvl="5" indent="-342900" algn="just">
              <a:lnSpc>
                <a:spcPct val="150000"/>
              </a:lnSpc>
              <a:spcAft>
                <a:spcPts val="1000"/>
              </a:spcAft>
              <a:buFont typeface="Arial" panose="020B0604020202020204" pitchFamily="34" charset="0"/>
              <a:buChar char="•"/>
            </a:pPr>
            <a:r>
              <a:rPr lang="en-GB" sz="2000" dirty="0">
                <a:latin typeface="Book Antiqua" panose="02040602050305030304" pitchFamily="18" charset="0"/>
                <a:ea typeface="Cambria" panose="02040503050406030204" pitchFamily="18" charset="0"/>
                <a:cs typeface="Arial" panose="020B0604020202020204" pitchFamily="34" charset="0"/>
              </a:rPr>
              <a:t>Set Bit 3 to 1: Digital code becomes 1000 (equivalent to 8 volts).</a:t>
            </a:r>
          </a:p>
          <a:p>
            <a:pPr marL="447675" lvl="5" indent="-342900" algn="just">
              <a:lnSpc>
                <a:spcPct val="150000"/>
              </a:lnSpc>
              <a:spcAft>
                <a:spcPts val="1000"/>
              </a:spcAft>
              <a:buFont typeface="Arial" panose="020B0604020202020204" pitchFamily="34" charset="0"/>
              <a:buChar char="•"/>
            </a:pPr>
            <a:r>
              <a:rPr lang="en-GB" sz="2000" dirty="0">
                <a:latin typeface="Book Antiqua" panose="02040602050305030304" pitchFamily="18" charset="0"/>
                <a:ea typeface="Cambria" panose="02040503050406030204" pitchFamily="18" charset="0"/>
                <a:cs typeface="Arial" panose="020B0604020202020204" pitchFamily="34" charset="0"/>
              </a:rPr>
              <a:t>DAC output (𝑉𝑎​ ) = 8 volts.</a:t>
            </a:r>
          </a:p>
          <a:p>
            <a:pPr marL="447675" lvl="5" indent="-342900" algn="just">
              <a:lnSpc>
                <a:spcPct val="150000"/>
              </a:lnSpc>
              <a:spcAft>
                <a:spcPts val="1000"/>
              </a:spcAft>
              <a:buFont typeface="Arial" panose="020B0604020202020204" pitchFamily="34" charset="0"/>
              <a:buChar char="•"/>
            </a:pPr>
            <a:r>
              <a:rPr lang="en-GB" sz="2000" dirty="0">
                <a:latin typeface="Book Antiqua" panose="02040602050305030304" pitchFamily="18" charset="0"/>
                <a:ea typeface="Cambria" panose="02040503050406030204" pitchFamily="18" charset="0"/>
                <a:cs typeface="Arial" panose="020B0604020202020204" pitchFamily="34" charset="0"/>
              </a:rPr>
              <a:t>Comparator: 𝑉𝑖  (10 volts) &gt; 𝑉𝑎 (8 volts), keep Bit 3 as 1.</a:t>
            </a:r>
          </a:p>
          <a:p>
            <a:pPr marL="447675" lvl="5" indent="-342900" algn="just">
              <a:lnSpc>
                <a:spcPct val="150000"/>
              </a:lnSpc>
              <a:spcAft>
                <a:spcPts val="1000"/>
              </a:spcAft>
              <a:buFont typeface="Arial" panose="020B0604020202020204" pitchFamily="34" charset="0"/>
              <a:buChar char="•"/>
            </a:pPr>
            <a:r>
              <a:rPr lang="en-GB" sz="2000" dirty="0">
                <a:latin typeface="Book Antiqua" panose="02040602050305030304" pitchFamily="18" charset="0"/>
                <a:ea typeface="Cambria" panose="02040503050406030204" pitchFamily="18" charset="0"/>
                <a:cs typeface="Arial" panose="020B0604020202020204" pitchFamily="34" charset="0"/>
              </a:rPr>
              <a:t>Updated digital code: 1000</a:t>
            </a:r>
          </a:p>
        </p:txBody>
      </p:sp>
    </p:spTree>
    <p:extLst>
      <p:ext uri="{BB962C8B-B14F-4D97-AF65-F5344CB8AC3E}">
        <p14:creationId xmlns:p14="http://schemas.microsoft.com/office/powerpoint/2010/main" val="29224571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20</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130575" y="1048985"/>
            <a:ext cx="11226137" cy="728726"/>
          </a:xfrm>
          <a:prstGeom prst="rect">
            <a:avLst/>
          </a:prstGeom>
          <a:noFill/>
        </p:spPr>
        <p:txBody>
          <a:bodyPr wrap="square">
            <a:spAutoFit/>
          </a:bodyPr>
          <a:lstStyle/>
          <a:p>
            <a:pPr marL="266700" lvl="3" algn="just">
              <a:lnSpc>
                <a:spcPct val="20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Example of SAR Operation:</a:t>
            </a:r>
            <a:endParaRPr lang="en-GB" sz="2400" b="1" dirty="0">
              <a:effectLst/>
              <a:latin typeface="Book Antiqua" panose="02040602050305030304" pitchFamily="18" charset="0"/>
              <a:ea typeface="Cambria" panose="02040503050406030204" pitchFamily="18" charset="0"/>
              <a:cs typeface="Arial" panose="020B0604020202020204" pitchFamily="34" charset="0"/>
            </a:endParaRP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6" name="TextBox 5">
            <a:extLst>
              <a:ext uri="{FF2B5EF4-FFF2-40B4-BE49-F238E27FC236}">
                <a16:creationId xmlns:a16="http://schemas.microsoft.com/office/drawing/2014/main" id="{1F96FDF3-D7FB-F770-9FB0-EF6C118A8B88}"/>
              </a:ext>
            </a:extLst>
          </p:cNvPr>
          <p:cNvSpPr txBox="1"/>
          <p:nvPr/>
        </p:nvSpPr>
        <p:spPr>
          <a:xfrm>
            <a:off x="958681" y="2374548"/>
            <a:ext cx="11067219" cy="3094373"/>
          </a:xfrm>
          <a:prstGeom prst="rect">
            <a:avLst/>
          </a:prstGeom>
          <a:noFill/>
        </p:spPr>
        <p:txBody>
          <a:bodyPr wrap="square">
            <a:spAutoFit/>
          </a:bodyPr>
          <a:lstStyle/>
          <a:p>
            <a:pPr marL="104775" lvl="5" algn="just">
              <a:lnSpc>
                <a:spcPct val="150000"/>
              </a:lnSpc>
              <a:spcAft>
                <a:spcPts val="1000"/>
              </a:spcAft>
            </a:pPr>
            <a:r>
              <a:rPr lang="en-GB" sz="2200" b="1" dirty="0">
                <a:latin typeface="Book Antiqua" panose="02040602050305030304" pitchFamily="18" charset="0"/>
                <a:ea typeface="Cambria" panose="02040503050406030204" pitchFamily="18" charset="0"/>
                <a:cs typeface="Arial" panose="020B0604020202020204" pitchFamily="34" charset="0"/>
              </a:rPr>
              <a:t>Second Bit Testing (Clock Cycle 2):</a:t>
            </a:r>
          </a:p>
          <a:p>
            <a:pPr marL="447675" lvl="5"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Set Bit 2 to 1: Digital code becomes 1100 (equivalent to 12 volts).</a:t>
            </a:r>
          </a:p>
          <a:p>
            <a:pPr marL="447675" lvl="5"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DAC output (𝑉𝑎) = 12 volts.</a:t>
            </a:r>
          </a:p>
          <a:p>
            <a:pPr marL="447675" lvl="5"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Comparator: 𝑉𝑖 (10 volts) &lt; 𝑉𝑎 (12 volts), clear Bit 2 to 0.</a:t>
            </a:r>
          </a:p>
          <a:p>
            <a:pPr marL="447675" lvl="5"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Updated digital code: 1000</a:t>
            </a:r>
          </a:p>
        </p:txBody>
      </p:sp>
    </p:spTree>
    <p:extLst>
      <p:ext uri="{BB962C8B-B14F-4D97-AF65-F5344CB8AC3E}">
        <p14:creationId xmlns:p14="http://schemas.microsoft.com/office/powerpoint/2010/main" val="4940643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21</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130575" y="1048985"/>
            <a:ext cx="11226137" cy="728726"/>
          </a:xfrm>
          <a:prstGeom prst="rect">
            <a:avLst/>
          </a:prstGeom>
          <a:noFill/>
        </p:spPr>
        <p:txBody>
          <a:bodyPr wrap="square">
            <a:spAutoFit/>
          </a:bodyPr>
          <a:lstStyle/>
          <a:p>
            <a:pPr marL="266700" lvl="3" algn="just">
              <a:lnSpc>
                <a:spcPct val="20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Example of SAR Operation:</a:t>
            </a:r>
            <a:endParaRPr lang="en-GB" sz="2400" b="1" dirty="0">
              <a:effectLst/>
              <a:latin typeface="Book Antiqua" panose="02040602050305030304" pitchFamily="18" charset="0"/>
              <a:ea typeface="Cambria" panose="02040503050406030204" pitchFamily="18" charset="0"/>
              <a:cs typeface="Arial" panose="020B0604020202020204" pitchFamily="34" charset="0"/>
            </a:endParaRP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6" name="TextBox 5">
            <a:extLst>
              <a:ext uri="{FF2B5EF4-FFF2-40B4-BE49-F238E27FC236}">
                <a16:creationId xmlns:a16="http://schemas.microsoft.com/office/drawing/2014/main" id="{1F96FDF3-D7FB-F770-9FB0-EF6C118A8B88}"/>
              </a:ext>
            </a:extLst>
          </p:cNvPr>
          <p:cNvSpPr txBox="1"/>
          <p:nvPr/>
        </p:nvSpPr>
        <p:spPr>
          <a:xfrm>
            <a:off x="958681" y="2374548"/>
            <a:ext cx="11067219" cy="3094373"/>
          </a:xfrm>
          <a:prstGeom prst="rect">
            <a:avLst/>
          </a:prstGeom>
          <a:noFill/>
        </p:spPr>
        <p:txBody>
          <a:bodyPr wrap="square">
            <a:spAutoFit/>
          </a:bodyPr>
          <a:lstStyle/>
          <a:p>
            <a:pPr marL="104775" lvl="5" algn="just">
              <a:lnSpc>
                <a:spcPct val="150000"/>
              </a:lnSpc>
              <a:spcAft>
                <a:spcPts val="1000"/>
              </a:spcAft>
            </a:pPr>
            <a:r>
              <a:rPr lang="en-GB" sz="2200" b="1" dirty="0">
                <a:latin typeface="Book Antiqua" panose="02040602050305030304" pitchFamily="18" charset="0"/>
                <a:ea typeface="Cambria" panose="02040503050406030204" pitchFamily="18" charset="0"/>
                <a:cs typeface="Arial" panose="020B0604020202020204" pitchFamily="34" charset="0"/>
              </a:rPr>
              <a:t>Third Bit Testing (Clock Cycle 3):</a:t>
            </a:r>
          </a:p>
          <a:p>
            <a:pPr marL="447675" lvl="5"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Set Bit 1 to 1: Digital code becomes 1010 (equivalent to 10 volts).</a:t>
            </a:r>
          </a:p>
          <a:p>
            <a:pPr marL="447675" lvl="5"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DAC output (𝑉𝑎​) = 10 volts.</a:t>
            </a:r>
          </a:p>
          <a:p>
            <a:pPr marL="447675" lvl="5"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Comparator: 𝑉𝑖 (10 volts) = 𝑉𝑎 (10 volts), keep Bit 1 as 1.</a:t>
            </a:r>
          </a:p>
          <a:p>
            <a:pPr marL="447675" lvl="5"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Updated digital code: 1010</a:t>
            </a:r>
          </a:p>
        </p:txBody>
      </p:sp>
    </p:spTree>
    <p:extLst>
      <p:ext uri="{BB962C8B-B14F-4D97-AF65-F5344CB8AC3E}">
        <p14:creationId xmlns:p14="http://schemas.microsoft.com/office/powerpoint/2010/main" val="16463479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22</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130575" y="1048985"/>
            <a:ext cx="11226137" cy="728726"/>
          </a:xfrm>
          <a:prstGeom prst="rect">
            <a:avLst/>
          </a:prstGeom>
          <a:noFill/>
        </p:spPr>
        <p:txBody>
          <a:bodyPr wrap="square">
            <a:spAutoFit/>
          </a:bodyPr>
          <a:lstStyle/>
          <a:p>
            <a:pPr marL="266700" lvl="3" algn="just">
              <a:lnSpc>
                <a:spcPct val="20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Example of SAR Operation:</a:t>
            </a:r>
            <a:endParaRPr lang="en-GB" sz="2400" b="1" dirty="0">
              <a:effectLst/>
              <a:latin typeface="Book Antiqua" panose="02040602050305030304" pitchFamily="18" charset="0"/>
              <a:ea typeface="Cambria" panose="02040503050406030204" pitchFamily="18" charset="0"/>
              <a:cs typeface="Arial" panose="020B0604020202020204" pitchFamily="34" charset="0"/>
            </a:endParaRP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6" name="TextBox 5">
            <a:extLst>
              <a:ext uri="{FF2B5EF4-FFF2-40B4-BE49-F238E27FC236}">
                <a16:creationId xmlns:a16="http://schemas.microsoft.com/office/drawing/2014/main" id="{1F96FDF3-D7FB-F770-9FB0-EF6C118A8B88}"/>
              </a:ext>
            </a:extLst>
          </p:cNvPr>
          <p:cNvSpPr txBox="1"/>
          <p:nvPr/>
        </p:nvSpPr>
        <p:spPr>
          <a:xfrm>
            <a:off x="958681" y="2374548"/>
            <a:ext cx="11067219" cy="3094373"/>
          </a:xfrm>
          <a:prstGeom prst="rect">
            <a:avLst/>
          </a:prstGeom>
          <a:noFill/>
        </p:spPr>
        <p:txBody>
          <a:bodyPr wrap="square">
            <a:spAutoFit/>
          </a:bodyPr>
          <a:lstStyle/>
          <a:p>
            <a:pPr marL="104775" lvl="5" algn="just">
              <a:lnSpc>
                <a:spcPct val="150000"/>
              </a:lnSpc>
              <a:spcAft>
                <a:spcPts val="1000"/>
              </a:spcAft>
            </a:pPr>
            <a:r>
              <a:rPr lang="en-GB" sz="2200" b="1" dirty="0">
                <a:latin typeface="Book Antiqua" panose="02040602050305030304" pitchFamily="18" charset="0"/>
                <a:ea typeface="Cambria" panose="02040503050406030204" pitchFamily="18" charset="0"/>
                <a:cs typeface="Arial" panose="020B0604020202020204" pitchFamily="34" charset="0"/>
              </a:rPr>
              <a:t>Fourth Bit Testing (Clock Cycle 3):</a:t>
            </a:r>
          </a:p>
          <a:p>
            <a:pPr marL="447675" lvl="5"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Set Bit 0 to 1: Digital code becomes 1011 (equivalent to 11 volts).</a:t>
            </a:r>
          </a:p>
          <a:p>
            <a:pPr marL="447675" lvl="5"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DAC output (𝑉𝑎) = 11 volts.</a:t>
            </a:r>
          </a:p>
          <a:p>
            <a:pPr marL="447675" lvl="5"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Comparator: 𝑉𝑖 (10 volts) &lt; 𝑉𝑎 (11 volts), clear Bit 0 to 0.</a:t>
            </a:r>
          </a:p>
          <a:p>
            <a:pPr marL="447675" lvl="5"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Updated digital code: 1010</a:t>
            </a:r>
          </a:p>
        </p:txBody>
      </p:sp>
    </p:spTree>
    <p:extLst>
      <p:ext uri="{BB962C8B-B14F-4D97-AF65-F5344CB8AC3E}">
        <p14:creationId xmlns:p14="http://schemas.microsoft.com/office/powerpoint/2010/main" val="8835034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23</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130575" y="1048985"/>
            <a:ext cx="11226137" cy="728726"/>
          </a:xfrm>
          <a:prstGeom prst="rect">
            <a:avLst/>
          </a:prstGeom>
          <a:noFill/>
        </p:spPr>
        <p:txBody>
          <a:bodyPr wrap="square">
            <a:spAutoFit/>
          </a:bodyPr>
          <a:lstStyle/>
          <a:p>
            <a:pPr marL="266700" lvl="3" algn="just">
              <a:lnSpc>
                <a:spcPct val="20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Example of SAR Operation:</a:t>
            </a:r>
            <a:endParaRPr lang="en-GB" sz="2400" b="1" dirty="0">
              <a:effectLst/>
              <a:latin typeface="Book Antiqua" panose="02040602050305030304" pitchFamily="18" charset="0"/>
              <a:ea typeface="Cambria" panose="02040503050406030204" pitchFamily="18" charset="0"/>
              <a:cs typeface="Arial" panose="020B0604020202020204" pitchFamily="34" charset="0"/>
            </a:endParaRP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6" name="TextBox 5">
            <a:extLst>
              <a:ext uri="{FF2B5EF4-FFF2-40B4-BE49-F238E27FC236}">
                <a16:creationId xmlns:a16="http://schemas.microsoft.com/office/drawing/2014/main" id="{1F96FDF3-D7FB-F770-9FB0-EF6C118A8B88}"/>
              </a:ext>
            </a:extLst>
          </p:cNvPr>
          <p:cNvSpPr txBox="1"/>
          <p:nvPr/>
        </p:nvSpPr>
        <p:spPr>
          <a:xfrm>
            <a:off x="1364512" y="2192067"/>
            <a:ext cx="9145951" cy="3663182"/>
          </a:xfrm>
          <a:prstGeom prst="rect">
            <a:avLst/>
          </a:prstGeom>
          <a:noFill/>
        </p:spPr>
        <p:txBody>
          <a:bodyPr wrap="square">
            <a:spAutoFit/>
          </a:bodyPr>
          <a:lstStyle/>
          <a:p>
            <a:pPr marL="104775" lvl="5" algn="just">
              <a:lnSpc>
                <a:spcPct val="150000"/>
              </a:lnSpc>
              <a:spcAft>
                <a:spcPts val="1000"/>
              </a:spcAft>
            </a:pPr>
            <a:r>
              <a:rPr lang="en-GB" sz="2000" b="1" dirty="0">
                <a:latin typeface="Book Antiqua" panose="02040602050305030304" pitchFamily="18" charset="0"/>
                <a:ea typeface="Cambria" panose="02040503050406030204" pitchFamily="18" charset="0"/>
                <a:cs typeface="Arial" panose="020B0604020202020204" pitchFamily="34" charset="0"/>
              </a:rPr>
              <a:t>Final Value</a:t>
            </a:r>
          </a:p>
          <a:p>
            <a:pPr marL="904875" lvl="6" indent="-342900" algn="just">
              <a:lnSpc>
                <a:spcPct val="150000"/>
              </a:lnSpc>
              <a:spcAft>
                <a:spcPts val="1000"/>
              </a:spcAft>
              <a:buFont typeface="Arial" panose="020B0604020202020204" pitchFamily="34" charset="0"/>
              <a:buChar char="•"/>
            </a:pPr>
            <a:r>
              <a:rPr lang="en-GB" sz="2000" dirty="0">
                <a:latin typeface="Book Antiqua" panose="02040602050305030304" pitchFamily="18" charset="0"/>
                <a:ea typeface="Cambria" panose="02040503050406030204" pitchFamily="18" charset="0"/>
                <a:cs typeface="Arial" panose="020B0604020202020204" pitchFamily="34" charset="0"/>
              </a:rPr>
              <a:t>Final Digital Code: 1010</a:t>
            </a:r>
          </a:p>
          <a:p>
            <a:pPr marL="904875" lvl="6" indent="-342900" algn="just">
              <a:lnSpc>
                <a:spcPct val="150000"/>
              </a:lnSpc>
              <a:spcAft>
                <a:spcPts val="1000"/>
              </a:spcAft>
              <a:buFont typeface="Arial" panose="020B0604020202020204" pitchFamily="34" charset="0"/>
              <a:buChar char="•"/>
            </a:pPr>
            <a:r>
              <a:rPr lang="en-GB" sz="2000" dirty="0">
                <a:latin typeface="Book Antiqua" panose="02040602050305030304" pitchFamily="18" charset="0"/>
                <a:ea typeface="Cambria" panose="02040503050406030204" pitchFamily="18" charset="0"/>
                <a:cs typeface="Arial" panose="020B0604020202020204" pitchFamily="34" charset="0"/>
              </a:rPr>
              <a:t>Equivalent Analog Value: 10 volts (in a 4-bit ADC with a reference range of 0 to 15 volts)</a:t>
            </a:r>
          </a:p>
          <a:p>
            <a:pPr marL="104775" lvl="5" algn="just">
              <a:lnSpc>
                <a:spcPct val="150000"/>
              </a:lnSpc>
              <a:spcAft>
                <a:spcPts val="1000"/>
              </a:spcAft>
            </a:pPr>
            <a:r>
              <a:rPr lang="en-GB" sz="2000" dirty="0">
                <a:latin typeface="Book Antiqua" panose="02040602050305030304" pitchFamily="18" charset="0"/>
                <a:ea typeface="Cambria" panose="02040503050406030204" pitchFamily="18" charset="0"/>
                <a:cs typeface="Arial" panose="020B0604020202020204" pitchFamily="34" charset="0"/>
              </a:rPr>
              <a:t>The final digital code 1010 represents the closest approximation to the input analogue voltage of 10 volts, given the resolution of the 4-bit ADC. This digital output can then be used for further digital processing or display.</a:t>
            </a:r>
          </a:p>
        </p:txBody>
      </p:sp>
    </p:spTree>
    <p:extLst>
      <p:ext uri="{BB962C8B-B14F-4D97-AF65-F5344CB8AC3E}">
        <p14:creationId xmlns:p14="http://schemas.microsoft.com/office/powerpoint/2010/main" val="10502400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24</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130575" y="1048985"/>
            <a:ext cx="11226137" cy="728726"/>
          </a:xfrm>
          <a:prstGeom prst="rect">
            <a:avLst/>
          </a:prstGeom>
          <a:noFill/>
        </p:spPr>
        <p:txBody>
          <a:bodyPr wrap="square">
            <a:spAutoFit/>
          </a:bodyPr>
          <a:lstStyle/>
          <a:p>
            <a:pPr marL="266700" lvl="3" algn="just">
              <a:lnSpc>
                <a:spcPct val="200000"/>
              </a:lnSpc>
              <a:spcAft>
                <a:spcPts val="1000"/>
              </a:spcAft>
            </a:pPr>
            <a:r>
              <a:rPr lang="en-GB" sz="2400" b="1" dirty="0">
                <a:effectLst/>
                <a:latin typeface="Book Antiqua" panose="02040602050305030304" pitchFamily="18" charset="0"/>
                <a:ea typeface="Cambria" panose="02040503050406030204" pitchFamily="18" charset="0"/>
                <a:cs typeface="Arial" panose="020B0604020202020204" pitchFamily="34" charset="0"/>
              </a:rPr>
              <a:t>Successive Approximation Register Algorithm</a:t>
            </a: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pic>
        <p:nvPicPr>
          <p:cNvPr id="8" name="Picture 7">
            <a:extLst>
              <a:ext uri="{FF2B5EF4-FFF2-40B4-BE49-F238E27FC236}">
                <a16:creationId xmlns:a16="http://schemas.microsoft.com/office/drawing/2014/main" id="{3317EAC7-E0FE-BB3E-4B02-8CD713EA28CE}"/>
              </a:ext>
            </a:extLst>
          </p:cNvPr>
          <p:cNvPicPr>
            <a:picLocks noChangeAspect="1"/>
          </p:cNvPicPr>
          <p:nvPr/>
        </p:nvPicPr>
        <p:blipFill>
          <a:blip r:embed="rId2"/>
          <a:stretch>
            <a:fillRect/>
          </a:stretch>
        </p:blipFill>
        <p:spPr>
          <a:xfrm>
            <a:off x="1823664" y="1945414"/>
            <a:ext cx="6836274" cy="4132271"/>
          </a:xfrm>
          <a:prstGeom prst="rect">
            <a:avLst/>
          </a:prstGeom>
        </p:spPr>
      </p:pic>
      <p:cxnSp>
        <p:nvCxnSpPr>
          <p:cNvPr id="6" name="Straight Connector 5">
            <a:extLst>
              <a:ext uri="{FF2B5EF4-FFF2-40B4-BE49-F238E27FC236}">
                <a16:creationId xmlns:a16="http://schemas.microsoft.com/office/drawing/2014/main" id="{A9739458-E233-45DF-B247-03E1F5FFDEAF}"/>
              </a:ext>
            </a:extLst>
          </p:cNvPr>
          <p:cNvCxnSpPr/>
          <p:nvPr/>
        </p:nvCxnSpPr>
        <p:spPr>
          <a:xfrm>
            <a:off x="2065814" y="4181207"/>
            <a:ext cx="1078706"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9092D52C-F791-4D49-B360-E66DF4AD3DE4}"/>
              </a:ext>
            </a:extLst>
          </p:cNvPr>
          <p:cNvCxnSpPr>
            <a:cxnSpLocks/>
          </p:cNvCxnSpPr>
          <p:nvPr/>
        </p:nvCxnSpPr>
        <p:spPr>
          <a:xfrm flipV="1">
            <a:off x="2923505" y="3239037"/>
            <a:ext cx="579549" cy="68613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9C23F51C-C1DE-4B03-AC60-C85D4DB1234B}"/>
              </a:ext>
            </a:extLst>
          </p:cNvPr>
          <p:cNvCxnSpPr>
            <a:cxnSpLocks/>
          </p:cNvCxnSpPr>
          <p:nvPr/>
        </p:nvCxnSpPr>
        <p:spPr>
          <a:xfrm>
            <a:off x="3902299" y="3239037"/>
            <a:ext cx="508715" cy="418563"/>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93FA810D-A9B3-447B-B6CE-14321E6C4486}"/>
              </a:ext>
            </a:extLst>
          </p:cNvPr>
          <p:cNvCxnSpPr>
            <a:cxnSpLocks/>
          </p:cNvCxnSpPr>
          <p:nvPr/>
        </p:nvCxnSpPr>
        <p:spPr>
          <a:xfrm>
            <a:off x="4459237" y="3708981"/>
            <a:ext cx="1023256"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5801D06-255B-41F0-907E-5160C6B43300}"/>
              </a:ext>
            </a:extLst>
          </p:cNvPr>
          <p:cNvCxnSpPr>
            <a:cxnSpLocks/>
          </p:cNvCxnSpPr>
          <p:nvPr/>
        </p:nvCxnSpPr>
        <p:spPr>
          <a:xfrm flipV="1">
            <a:off x="5573160" y="3219585"/>
            <a:ext cx="296336" cy="24805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B20042F-662E-4C70-8518-318A66B570BC}"/>
              </a:ext>
            </a:extLst>
          </p:cNvPr>
          <p:cNvCxnSpPr>
            <a:cxnSpLocks/>
          </p:cNvCxnSpPr>
          <p:nvPr/>
        </p:nvCxnSpPr>
        <p:spPr>
          <a:xfrm>
            <a:off x="5932765" y="3161630"/>
            <a:ext cx="686976"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B15E6AD6-4F82-4B71-9D0E-1294E5AA9243}"/>
              </a:ext>
            </a:extLst>
          </p:cNvPr>
          <p:cNvCxnSpPr>
            <a:cxnSpLocks/>
          </p:cNvCxnSpPr>
          <p:nvPr/>
        </p:nvCxnSpPr>
        <p:spPr>
          <a:xfrm>
            <a:off x="6941133" y="3382818"/>
            <a:ext cx="311417" cy="1638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B2EC2A0A-CFAB-4043-B794-1C627D3FA83B}"/>
              </a:ext>
            </a:extLst>
          </p:cNvPr>
          <p:cNvCxnSpPr>
            <a:cxnSpLocks/>
          </p:cNvCxnSpPr>
          <p:nvPr/>
        </p:nvCxnSpPr>
        <p:spPr>
          <a:xfrm>
            <a:off x="7252550" y="3540249"/>
            <a:ext cx="506971"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99395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25</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53520" y="849281"/>
            <a:ext cx="11226137" cy="940899"/>
          </a:xfrm>
          <a:prstGeom prst="rect">
            <a:avLst/>
          </a:prstGeom>
          <a:noFill/>
        </p:spPr>
        <p:txBody>
          <a:bodyPr wrap="square">
            <a:spAutoFit/>
          </a:bodyPr>
          <a:lstStyle/>
          <a:p>
            <a:pPr marL="266700" lvl="3" algn="just">
              <a:lnSpc>
                <a:spcPct val="200000"/>
              </a:lnSpc>
              <a:spcAft>
                <a:spcPts val="1000"/>
              </a:spcAft>
            </a:pPr>
            <a:r>
              <a:rPr lang="en-GB" sz="3200" b="1" dirty="0">
                <a:effectLst/>
                <a:latin typeface="Book Antiqua" panose="02040602050305030304" pitchFamily="18" charset="0"/>
                <a:ea typeface="Cambria" panose="02040503050406030204" pitchFamily="18" charset="0"/>
                <a:cs typeface="Arial" panose="020B0604020202020204" pitchFamily="34" charset="0"/>
              </a:rPr>
              <a:t>Flash Type ADC</a:t>
            </a: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4" name="TextBox 3">
            <a:extLst>
              <a:ext uri="{FF2B5EF4-FFF2-40B4-BE49-F238E27FC236}">
                <a16:creationId xmlns:a16="http://schemas.microsoft.com/office/drawing/2014/main" id="{900F1BBD-4E7B-C03B-5FAA-20445F338ABE}"/>
              </a:ext>
            </a:extLst>
          </p:cNvPr>
          <p:cNvSpPr txBox="1"/>
          <p:nvPr/>
        </p:nvSpPr>
        <p:spPr>
          <a:xfrm>
            <a:off x="2501668" y="1989909"/>
            <a:ext cx="9411217" cy="3853555"/>
          </a:xfrm>
          <a:prstGeom prst="rect">
            <a:avLst/>
          </a:prstGeom>
          <a:noFill/>
        </p:spPr>
        <p:txBody>
          <a:bodyPr wrap="square">
            <a:spAutoFit/>
          </a:bodyPr>
          <a:lstStyle/>
          <a:p>
            <a:pPr marL="447675" lvl="5"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A flash type ADC produces an equivalent digital output for a corresponding analogue input in no time. </a:t>
            </a:r>
          </a:p>
          <a:p>
            <a:pPr marL="447675" lvl="5"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It converts an analogue input signal into a digital output signal almost instantaneously by using many comparators, each corresponding to a specific voltage level.</a:t>
            </a:r>
          </a:p>
          <a:p>
            <a:pPr marL="447675" lvl="5"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The flash type ADC is used in the applications where the conversion speed of analogue input into digital data should be very high.</a:t>
            </a:r>
          </a:p>
        </p:txBody>
      </p:sp>
      <p:pic>
        <p:nvPicPr>
          <p:cNvPr id="8" name="Picture 7" descr="A diagram of a circuit&#10;&#10;Description automatically generated">
            <a:extLst>
              <a:ext uri="{FF2B5EF4-FFF2-40B4-BE49-F238E27FC236}">
                <a16:creationId xmlns:a16="http://schemas.microsoft.com/office/drawing/2014/main" id="{7E4B3583-7836-DEEC-C5B0-8755D440110A}"/>
              </a:ext>
            </a:extLst>
          </p:cNvPr>
          <p:cNvPicPr>
            <a:picLocks noChangeAspect="1"/>
          </p:cNvPicPr>
          <p:nvPr/>
        </p:nvPicPr>
        <p:blipFill>
          <a:blip r:embed="rId2"/>
          <a:stretch>
            <a:fillRect/>
          </a:stretch>
        </p:blipFill>
        <p:spPr>
          <a:xfrm>
            <a:off x="279115" y="1790180"/>
            <a:ext cx="2330521" cy="4988104"/>
          </a:xfrm>
          <a:prstGeom prst="rect">
            <a:avLst/>
          </a:prstGeom>
        </p:spPr>
      </p:pic>
    </p:spTree>
    <p:extLst>
      <p:ext uri="{BB962C8B-B14F-4D97-AF65-F5344CB8AC3E}">
        <p14:creationId xmlns:p14="http://schemas.microsoft.com/office/powerpoint/2010/main" val="26531018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26</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53520" y="849281"/>
            <a:ext cx="11226137" cy="940899"/>
          </a:xfrm>
          <a:prstGeom prst="rect">
            <a:avLst/>
          </a:prstGeom>
          <a:noFill/>
        </p:spPr>
        <p:txBody>
          <a:bodyPr wrap="square">
            <a:spAutoFit/>
          </a:bodyPr>
          <a:lstStyle/>
          <a:p>
            <a:pPr marL="266700" lvl="3" algn="just">
              <a:lnSpc>
                <a:spcPct val="200000"/>
              </a:lnSpc>
              <a:spcAft>
                <a:spcPts val="1000"/>
              </a:spcAft>
            </a:pPr>
            <a:r>
              <a:rPr lang="en-GB" sz="3200" b="1" dirty="0">
                <a:effectLst/>
                <a:latin typeface="Book Antiqua" panose="02040602050305030304" pitchFamily="18" charset="0"/>
                <a:ea typeface="Cambria" panose="02040503050406030204" pitchFamily="18" charset="0"/>
                <a:cs typeface="Arial" panose="020B0604020202020204" pitchFamily="34" charset="0"/>
              </a:rPr>
              <a:t>Flash Type ADC</a:t>
            </a: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4" name="TextBox 3">
            <a:extLst>
              <a:ext uri="{FF2B5EF4-FFF2-40B4-BE49-F238E27FC236}">
                <a16:creationId xmlns:a16="http://schemas.microsoft.com/office/drawing/2014/main" id="{900F1BBD-4E7B-C03B-5FAA-20445F338ABE}"/>
              </a:ext>
            </a:extLst>
          </p:cNvPr>
          <p:cNvSpPr txBox="1"/>
          <p:nvPr/>
        </p:nvSpPr>
        <p:spPr>
          <a:xfrm>
            <a:off x="441699" y="2257654"/>
            <a:ext cx="9411217" cy="3319178"/>
          </a:xfrm>
          <a:prstGeom prst="rect">
            <a:avLst/>
          </a:prstGeom>
          <a:noFill/>
        </p:spPr>
        <p:txBody>
          <a:bodyPr wrap="square">
            <a:spAutoFit/>
          </a:bodyPr>
          <a:lstStyle/>
          <a:p>
            <a:pPr marL="104775" lvl="5" algn="just">
              <a:lnSpc>
                <a:spcPct val="15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Structure of Flash Type ADC</a:t>
            </a:r>
          </a:p>
          <a:p>
            <a:pPr marL="104775" lvl="5" algn="just">
              <a:lnSpc>
                <a:spcPct val="150000"/>
              </a:lnSpc>
              <a:spcAft>
                <a:spcPts val="1000"/>
              </a:spcAft>
            </a:pPr>
            <a:r>
              <a:rPr lang="en-GB" sz="2400" dirty="0">
                <a:latin typeface="Book Antiqua" panose="02040602050305030304" pitchFamily="18" charset="0"/>
                <a:ea typeface="Cambria" panose="02040503050406030204" pitchFamily="18" charset="0"/>
                <a:cs typeface="Arial" panose="020B0604020202020204" pitchFamily="34" charset="0"/>
              </a:rPr>
              <a:t>A Flash ADC typically consists of the following components:</a:t>
            </a:r>
          </a:p>
          <a:p>
            <a:pPr marL="1362075" lvl="7" indent="-342900" algn="just">
              <a:lnSpc>
                <a:spcPct val="150000"/>
              </a:lnSpc>
              <a:spcAft>
                <a:spcPts val="1000"/>
              </a:spcAft>
              <a:buFont typeface="Arial" panose="020B0604020202020204" pitchFamily="34" charset="0"/>
              <a:buChar char="•"/>
            </a:pPr>
            <a:r>
              <a:rPr lang="en-GB" sz="2400" dirty="0">
                <a:latin typeface="Book Antiqua" panose="02040602050305030304" pitchFamily="18" charset="0"/>
                <a:ea typeface="Cambria" panose="02040503050406030204" pitchFamily="18" charset="0"/>
                <a:cs typeface="Arial" panose="020B0604020202020204" pitchFamily="34" charset="0"/>
              </a:rPr>
              <a:t>Resistor Ladder Network</a:t>
            </a:r>
          </a:p>
          <a:p>
            <a:pPr marL="1362075" lvl="7" indent="-342900" algn="just">
              <a:lnSpc>
                <a:spcPct val="150000"/>
              </a:lnSpc>
              <a:spcAft>
                <a:spcPts val="1000"/>
              </a:spcAft>
              <a:buFont typeface="Arial" panose="020B0604020202020204" pitchFamily="34" charset="0"/>
              <a:buChar char="•"/>
            </a:pPr>
            <a:r>
              <a:rPr lang="en-GB" sz="2400" dirty="0">
                <a:latin typeface="Book Antiqua" panose="02040602050305030304" pitchFamily="18" charset="0"/>
                <a:ea typeface="Cambria" panose="02040503050406030204" pitchFamily="18" charset="0"/>
                <a:cs typeface="Arial" panose="020B0604020202020204" pitchFamily="34" charset="0"/>
              </a:rPr>
              <a:t>Comparators</a:t>
            </a:r>
          </a:p>
          <a:p>
            <a:pPr marL="1362075" lvl="7" indent="-342900" algn="just">
              <a:lnSpc>
                <a:spcPct val="150000"/>
              </a:lnSpc>
              <a:spcAft>
                <a:spcPts val="1000"/>
              </a:spcAft>
              <a:buFont typeface="Arial" panose="020B0604020202020204" pitchFamily="34" charset="0"/>
              <a:buChar char="•"/>
            </a:pPr>
            <a:r>
              <a:rPr lang="en-GB" sz="2400" dirty="0">
                <a:latin typeface="Book Antiqua" panose="02040602050305030304" pitchFamily="18" charset="0"/>
                <a:ea typeface="Cambria" panose="02040503050406030204" pitchFamily="18" charset="0"/>
                <a:cs typeface="Arial" panose="020B0604020202020204" pitchFamily="34" charset="0"/>
              </a:rPr>
              <a:t>Encoder</a:t>
            </a:r>
          </a:p>
        </p:txBody>
      </p:sp>
    </p:spTree>
    <p:extLst>
      <p:ext uri="{BB962C8B-B14F-4D97-AF65-F5344CB8AC3E}">
        <p14:creationId xmlns:p14="http://schemas.microsoft.com/office/powerpoint/2010/main" val="12053557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27</a:t>
            </a:fld>
            <a:endParaRPr lang="en-GB"/>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4" name="TextBox 3">
            <a:extLst>
              <a:ext uri="{FF2B5EF4-FFF2-40B4-BE49-F238E27FC236}">
                <a16:creationId xmlns:a16="http://schemas.microsoft.com/office/drawing/2014/main" id="{900F1BBD-4E7B-C03B-5FAA-20445F338ABE}"/>
              </a:ext>
            </a:extLst>
          </p:cNvPr>
          <p:cNvSpPr txBox="1"/>
          <p:nvPr/>
        </p:nvSpPr>
        <p:spPr>
          <a:xfrm>
            <a:off x="760198" y="2040794"/>
            <a:ext cx="9539645" cy="3012299"/>
          </a:xfrm>
          <a:prstGeom prst="rect">
            <a:avLst/>
          </a:prstGeom>
          <a:noFill/>
        </p:spPr>
        <p:txBody>
          <a:bodyPr wrap="square">
            <a:spAutoFit/>
          </a:bodyPr>
          <a:lstStyle/>
          <a:p>
            <a:pPr marL="104775" lvl="5" algn="just">
              <a:lnSpc>
                <a:spcPct val="15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Resistor Ladder Network</a:t>
            </a:r>
          </a:p>
          <a:p>
            <a:pPr marL="904875" lvl="6"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A series of resistors (R) connected in a ladder-like configuration.</a:t>
            </a:r>
          </a:p>
          <a:p>
            <a:pPr marL="904875" lvl="6"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Divides the reference voltage (𝑉</a:t>
            </a:r>
            <a:r>
              <a:rPr lang="en-GB" sz="1500" dirty="0">
                <a:latin typeface="Book Antiqua" panose="02040602050305030304" pitchFamily="18" charset="0"/>
                <a:ea typeface="Cambria" panose="02040503050406030204" pitchFamily="18" charset="0"/>
                <a:cs typeface="Arial" panose="020B0604020202020204" pitchFamily="34" charset="0"/>
              </a:rPr>
              <a:t>𝑅</a:t>
            </a:r>
            <a:r>
              <a:rPr lang="en-GB" sz="2200" dirty="0">
                <a:latin typeface="Book Antiqua" panose="02040602050305030304" pitchFamily="18" charset="0"/>
                <a:ea typeface="Cambria" panose="02040503050406030204" pitchFamily="18" charset="0"/>
                <a:cs typeface="Arial" panose="020B0604020202020204" pitchFamily="34" charset="0"/>
              </a:rPr>
              <a:t>) into multiple reference levels.</a:t>
            </a:r>
          </a:p>
          <a:p>
            <a:pPr marL="904875" lvl="6" indent="-342900" algn="just">
              <a:lnSpc>
                <a:spcPct val="150000"/>
              </a:lnSpc>
              <a:spcAft>
                <a:spcPts val="1000"/>
              </a:spcAft>
              <a:buFont typeface="Arial" panose="020B0604020202020204" pitchFamily="34" charset="0"/>
              <a:buChar char="•"/>
            </a:pPr>
            <a:r>
              <a:rPr lang="en-GB" sz="2200" dirty="0">
                <a:latin typeface="Book Antiqua" panose="02040602050305030304" pitchFamily="18" charset="0"/>
                <a:ea typeface="Cambria" panose="02040503050406030204" pitchFamily="18" charset="0"/>
                <a:cs typeface="Arial" panose="020B0604020202020204" pitchFamily="34" charset="0"/>
              </a:rPr>
              <a:t>Each junction between resistors provides a different reference voltage to the comparators.</a:t>
            </a:r>
          </a:p>
        </p:txBody>
      </p:sp>
    </p:spTree>
    <p:extLst>
      <p:ext uri="{BB962C8B-B14F-4D97-AF65-F5344CB8AC3E}">
        <p14:creationId xmlns:p14="http://schemas.microsoft.com/office/powerpoint/2010/main" val="13261306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28</a:t>
            </a:fld>
            <a:endParaRPr lang="en-GB"/>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4" name="TextBox 3">
            <a:extLst>
              <a:ext uri="{FF2B5EF4-FFF2-40B4-BE49-F238E27FC236}">
                <a16:creationId xmlns:a16="http://schemas.microsoft.com/office/drawing/2014/main" id="{900F1BBD-4E7B-C03B-5FAA-20445F338ABE}"/>
              </a:ext>
            </a:extLst>
          </p:cNvPr>
          <p:cNvSpPr txBox="1"/>
          <p:nvPr/>
        </p:nvSpPr>
        <p:spPr>
          <a:xfrm>
            <a:off x="222369" y="1399323"/>
            <a:ext cx="11839492" cy="4599401"/>
          </a:xfrm>
          <a:prstGeom prst="rect">
            <a:avLst/>
          </a:prstGeom>
          <a:noFill/>
        </p:spPr>
        <p:txBody>
          <a:bodyPr wrap="square">
            <a:spAutoFit/>
          </a:bodyPr>
          <a:lstStyle/>
          <a:p>
            <a:pPr marL="104775" lvl="5" algn="just">
              <a:lnSpc>
                <a:spcPct val="15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Comparators: </a:t>
            </a:r>
            <a:r>
              <a:rPr lang="en-GB" sz="2200" dirty="0">
                <a:latin typeface="Book Antiqua" panose="02040602050305030304" pitchFamily="18" charset="0"/>
                <a:ea typeface="Cambria" panose="02040503050406030204" pitchFamily="18" charset="0"/>
                <a:cs typeface="Arial" panose="020B0604020202020204" pitchFamily="34" charset="0"/>
              </a:rPr>
              <a:t>A series of resistors (R) connected in a ladder-like configuration.</a:t>
            </a:r>
          </a:p>
          <a:p>
            <a:pPr marL="904875" lvl="6" indent="-342900" algn="just">
              <a:lnSpc>
                <a:spcPct val="150000"/>
              </a:lnSpc>
              <a:spcAft>
                <a:spcPts val="1000"/>
              </a:spcAft>
              <a:buFont typeface="Arial" panose="020B0604020202020204" pitchFamily="34" charset="0"/>
              <a:buChar char="•"/>
            </a:pPr>
            <a:r>
              <a:rPr lang="en-GB" sz="2000" dirty="0">
                <a:latin typeface="Book Antiqua" panose="02040602050305030304" pitchFamily="18" charset="0"/>
                <a:ea typeface="Cambria" panose="02040503050406030204" pitchFamily="18" charset="0"/>
                <a:cs typeface="Arial" panose="020B0604020202020204" pitchFamily="34" charset="0"/>
              </a:rPr>
              <a:t>Several comparators are shown, each with two inputs (+ and -).</a:t>
            </a:r>
          </a:p>
          <a:p>
            <a:pPr marL="904875" lvl="6" indent="-342900" algn="just">
              <a:lnSpc>
                <a:spcPct val="150000"/>
              </a:lnSpc>
              <a:spcAft>
                <a:spcPts val="1000"/>
              </a:spcAft>
              <a:buFont typeface="Arial" panose="020B0604020202020204" pitchFamily="34" charset="0"/>
              <a:buChar char="•"/>
            </a:pPr>
            <a:r>
              <a:rPr lang="en-GB" sz="2000" dirty="0">
                <a:latin typeface="Book Antiqua" panose="02040602050305030304" pitchFamily="18" charset="0"/>
                <a:ea typeface="Cambria" panose="02040503050406030204" pitchFamily="18" charset="0"/>
                <a:cs typeface="Arial" panose="020B0604020202020204" pitchFamily="34" charset="0"/>
              </a:rPr>
              <a:t>The </a:t>
            </a:r>
            <a:r>
              <a:rPr lang="en-GB" sz="2000" b="1" dirty="0">
                <a:latin typeface="Book Antiqua" panose="02040602050305030304" pitchFamily="18" charset="0"/>
                <a:ea typeface="Cambria" panose="02040503050406030204" pitchFamily="18" charset="0"/>
                <a:cs typeface="Arial" panose="020B0604020202020204" pitchFamily="34" charset="0"/>
              </a:rPr>
              <a:t>inverting input (-) </a:t>
            </a:r>
            <a:r>
              <a:rPr lang="en-GB" sz="2000" dirty="0">
                <a:latin typeface="Book Antiqua" panose="02040602050305030304" pitchFamily="18" charset="0"/>
                <a:ea typeface="Cambria" panose="02040503050406030204" pitchFamily="18" charset="0"/>
                <a:cs typeface="Arial" panose="020B0604020202020204" pitchFamily="34" charset="0"/>
              </a:rPr>
              <a:t>of each comparator is connected to one of the </a:t>
            </a:r>
            <a:r>
              <a:rPr lang="en-GB" sz="2000" b="1" dirty="0">
                <a:latin typeface="Book Antiqua" panose="02040602050305030304" pitchFamily="18" charset="0"/>
                <a:ea typeface="Cambria" panose="02040503050406030204" pitchFamily="18" charset="0"/>
                <a:cs typeface="Arial" panose="020B0604020202020204" pitchFamily="34" charset="0"/>
              </a:rPr>
              <a:t>reference voltages </a:t>
            </a:r>
            <a:r>
              <a:rPr lang="en-GB" sz="2000" dirty="0">
                <a:latin typeface="Book Antiqua" panose="02040602050305030304" pitchFamily="18" charset="0"/>
                <a:ea typeface="Cambria" panose="02040503050406030204" pitchFamily="18" charset="0"/>
                <a:cs typeface="Arial" panose="020B0604020202020204" pitchFamily="34" charset="0"/>
              </a:rPr>
              <a:t>from the resistor ladder.</a:t>
            </a:r>
          </a:p>
          <a:p>
            <a:pPr marL="904875" lvl="6" indent="-342900" algn="just">
              <a:lnSpc>
                <a:spcPct val="150000"/>
              </a:lnSpc>
              <a:spcAft>
                <a:spcPts val="1000"/>
              </a:spcAft>
              <a:buFont typeface="Arial" panose="020B0604020202020204" pitchFamily="34" charset="0"/>
              <a:buChar char="•"/>
            </a:pPr>
            <a:r>
              <a:rPr lang="en-GB" sz="2000" dirty="0">
                <a:latin typeface="Book Antiqua" panose="02040602050305030304" pitchFamily="18" charset="0"/>
                <a:ea typeface="Cambria" panose="02040503050406030204" pitchFamily="18" charset="0"/>
                <a:cs typeface="Arial" panose="020B0604020202020204" pitchFamily="34" charset="0"/>
              </a:rPr>
              <a:t>The </a:t>
            </a:r>
            <a:r>
              <a:rPr lang="en-GB" sz="2000" b="1" dirty="0">
                <a:latin typeface="Book Antiqua" panose="02040602050305030304" pitchFamily="18" charset="0"/>
                <a:ea typeface="Cambria" panose="02040503050406030204" pitchFamily="18" charset="0"/>
                <a:cs typeface="Arial" panose="020B0604020202020204" pitchFamily="34" charset="0"/>
              </a:rPr>
              <a:t>non-inverting input (+) </a:t>
            </a:r>
            <a:r>
              <a:rPr lang="en-GB" sz="2000" dirty="0">
                <a:latin typeface="Book Antiqua" panose="02040602050305030304" pitchFamily="18" charset="0"/>
                <a:ea typeface="Cambria" panose="02040503050406030204" pitchFamily="18" charset="0"/>
                <a:cs typeface="Arial" panose="020B0604020202020204" pitchFamily="34" charset="0"/>
              </a:rPr>
              <a:t>of all comparators is connected to the </a:t>
            </a:r>
            <a:r>
              <a:rPr lang="en-GB" sz="2000" b="1" dirty="0">
                <a:latin typeface="Book Antiqua" panose="02040602050305030304" pitchFamily="18" charset="0"/>
                <a:ea typeface="Cambria" panose="02040503050406030204" pitchFamily="18" charset="0"/>
                <a:cs typeface="Arial" panose="020B0604020202020204" pitchFamily="34" charset="0"/>
              </a:rPr>
              <a:t>input analogue signal (𝑉𝑖).</a:t>
            </a:r>
          </a:p>
          <a:p>
            <a:pPr marL="904875" lvl="6" indent="-342900" algn="just">
              <a:lnSpc>
                <a:spcPct val="150000"/>
              </a:lnSpc>
              <a:spcAft>
                <a:spcPts val="1000"/>
              </a:spcAft>
              <a:buFont typeface="Arial" panose="020B0604020202020204" pitchFamily="34" charset="0"/>
              <a:buChar char="•"/>
            </a:pPr>
            <a:r>
              <a:rPr lang="en-GB" sz="2000" dirty="0">
                <a:latin typeface="Book Antiqua" panose="02040602050305030304" pitchFamily="18" charset="0"/>
                <a:ea typeface="Cambria" panose="02040503050406030204" pitchFamily="18" charset="0"/>
                <a:cs typeface="Arial" panose="020B0604020202020204" pitchFamily="34" charset="0"/>
              </a:rPr>
              <a:t>Each comparator outputs a digital signal: </a:t>
            </a:r>
          </a:p>
          <a:p>
            <a:pPr marL="1819275" lvl="8" indent="-342900" algn="just">
              <a:lnSpc>
                <a:spcPct val="150000"/>
              </a:lnSpc>
              <a:spcAft>
                <a:spcPts val="1000"/>
              </a:spcAft>
              <a:buFont typeface="Arial" panose="020B0604020202020204" pitchFamily="34" charset="0"/>
              <a:buChar char="•"/>
            </a:pPr>
            <a:r>
              <a:rPr lang="en-GB" sz="2000" dirty="0">
                <a:latin typeface="Book Antiqua" panose="02040602050305030304" pitchFamily="18" charset="0"/>
                <a:ea typeface="Cambria" panose="02040503050406030204" pitchFamily="18" charset="0"/>
                <a:cs typeface="Arial" panose="020B0604020202020204" pitchFamily="34" charset="0"/>
              </a:rPr>
              <a:t>High (1) if 𝑉𝑖​  is greater than the reference voltage at the inverting input.</a:t>
            </a:r>
          </a:p>
          <a:p>
            <a:pPr marL="1819275" lvl="8" indent="-342900" algn="just">
              <a:lnSpc>
                <a:spcPct val="150000"/>
              </a:lnSpc>
              <a:spcAft>
                <a:spcPts val="1000"/>
              </a:spcAft>
              <a:buFont typeface="Arial" panose="020B0604020202020204" pitchFamily="34" charset="0"/>
              <a:buChar char="•"/>
            </a:pPr>
            <a:r>
              <a:rPr lang="en-GB" sz="2000" dirty="0">
                <a:latin typeface="Book Antiqua" panose="02040602050305030304" pitchFamily="18" charset="0"/>
                <a:ea typeface="Cambria" panose="02040503050406030204" pitchFamily="18" charset="0"/>
                <a:cs typeface="Arial" panose="020B0604020202020204" pitchFamily="34" charset="0"/>
              </a:rPr>
              <a:t>Low (0) if 𝑉𝑖 is less than the reference voltage at the inverting input.</a:t>
            </a:r>
          </a:p>
        </p:txBody>
      </p:sp>
    </p:spTree>
    <p:extLst>
      <p:ext uri="{BB962C8B-B14F-4D97-AF65-F5344CB8AC3E}">
        <p14:creationId xmlns:p14="http://schemas.microsoft.com/office/powerpoint/2010/main" val="23165348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29</a:t>
            </a:fld>
            <a:endParaRPr lang="en-GB"/>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4" name="TextBox 3">
            <a:extLst>
              <a:ext uri="{FF2B5EF4-FFF2-40B4-BE49-F238E27FC236}">
                <a16:creationId xmlns:a16="http://schemas.microsoft.com/office/drawing/2014/main" id="{900F1BBD-4E7B-C03B-5FAA-20445F338ABE}"/>
              </a:ext>
            </a:extLst>
          </p:cNvPr>
          <p:cNvSpPr txBox="1"/>
          <p:nvPr/>
        </p:nvSpPr>
        <p:spPr>
          <a:xfrm>
            <a:off x="222369" y="1399323"/>
            <a:ext cx="11839492" cy="2368021"/>
          </a:xfrm>
          <a:prstGeom prst="rect">
            <a:avLst/>
          </a:prstGeom>
          <a:noFill/>
        </p:spPr>
        <p:txBody>
          <a:bodyPr wrap="square">
            <a:spAutoFit/>
          </a:bodyPr>
          <a:lstStyle/>
          <a:p>
            <a:pPr marL="104775" lvl="5" algn="just">
              <a:lnSpc>
                <a:spcPct val="15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Comparators: </a:t>
            </a:r>
            <a:r>
              <a:rPr lang="en-GB" sz="2200" dirty="0">
                <a:latin typeface="Book Antiqua" panose="02040602050305030304" pitchFamily="18" charset="0"/>
                <a:ea typeface="Cambria" panose="02040503050406030204" pitchFamily="18" charset="0"/>
                <a:cs typeface="Arial" panose="020B0604020202020204" pitchFamily="34" charset="0"/>
              </a:rPr>
              <a:t>A series of resistors (R) connected in a ladder-like configuration.</a:t>
            </a:r>
          </a:p>
          <a:p>
            <a:pPr marL="561975" lvl="6" algn="just">
              <a:lnSpc>
                <a:spcPct val="150000"/>
              </a:lnSpc>
              <a:spcAft>
                <a:spcPts val="1000"/>
              </a:spcAft>
            </a:pPr>
            <a:r>
              <a:rPr lang="en-GB" sz="2000" dirty="0">
                <a:latin typeface="Book Antiqua" panose="02040602050305030304" pitchFamily="18" charset="0"/>
                <a:ea typeface="Cambria" panose="02040503050406030204" pitchFamily="18" charset="0"/>
                <a:cs typeface="Arial" panose="020B0604020202020204" pitchFamily="34" charset="0"/>
              </a:rPr>
              <a:t>Each comparator outputs a digital signal: </a:t>
            </a:r>
          </a:p>
          <a:p>
            <a:pPr marL="1819275" lvl="8" indent="-342900" algn="just">
              <a:lnSpc>
                <a:spcPct val="150000"/>
              </a:lnSpc>
              <a:spcAft>
                <a:spcPts val="1000"/>
              </a:spcAft>
              <a:buFont typeface="Arial" panose="020B0604020202020204" pitchFamily="34" charset="0"/>
              <a:buChar char="•"/>
            </a:pPr>
            <a:r>
              <a:rPr lang="en-GB" sz="2000" dirty="0">
                <a:latin typeface="Book Antiqua" panose="02040602050305030304" pitchFamily="18" charset="0"/>
                <a:ea typeface="Cambria" panose="02040503050406030204" pitchFamily="18" charset="0"/>
                <a:cs typeface="Arial" panose="020B0604020202020204" pitchFamily="34" charset="0"/>
              </a:rPr>
              <a:t>High (1) if 𝑉𝑖​  is greater than the reference voltage at the inverting input.</a:t>
            </a:r>
          </a:p>
          <a:p>
            <a:pPr marL="1819275" lvl="8" indent="-342900" algn="just">
              <a:lnSpc>
                <a:spcPct val="150000"/>
              </a:lnSpc>
              <a:spcAft>
                <a:spcPts val="1000"/>
              </a:spcAft>
              <a:buFont typeface="Arial" panose="020B0604020202020204" pitchFamily="34" charset="0"/>
              <a:buChar char="•"/>
            </a:pPr>
            <a:r>
              <a:rPr lang="en-GB" sz="2000" dirty="0">
                <a:latin typeface="Book Antiqua" panose="02040602050305030304" pitchFamily="18" charset="0"/>
                <a:ea typeface="Cambria" panose="02040503050406030204" pitchFamily="18" charset="0"/>
                <a:cs typeface="Arial" panose="020B0604020202020204" pitchFamily="34" charset="0"/>
              </a:rPr>
              <a:t>Low (0) if 𝑉𝑖 is less than the reference voltage at the inverting input.</a:t>
            </a:r>
          </a:p>
        </p:txBody>
      </p:sp>
    </p:spTree>
    <p:extLst>
      <p:ext uri="{BB962C8B-B14F-4D97-AF65-F5344CB8AC3E}">
        <p14:creationId xmlns:p14="http://schemas.microsoft.com/office/powerpoint/2010/main" val="30233235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30</a:t>
            </a:fld>
            <a:endParaRPr lang="en-GB"/>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900F1BBD-4E7B-C03B-5FAA-20445F338ABE}"/>
                  </a:ext>
                </a:extLst>
              </p:cNvPr>
              <p:cNvSpPr txBox="1"/>
              <p:nvPr/>
            </p:nvSpPr>
            <p:spPr>
              <a:xfrm>
                <a:off x="176254" y="1209251"/>
                <a:ext cx="11839492" cy="5094921"/>
              </a:xfrm>
              <a:prstGeom prst="rect">
                <a:avLst/>
              </a:prstGeom>
              <a:noFill/>
            </p:spPr>
            <p:txBody>
              <a:bodyPr wrap="square">
                <a:spAutoFit/>
              </a:bodyPr>
              <a:lstStyle/>
              <a:p>
                <a:pPr marL="104775" lvl="5" algn="just">
                  <a:lnSpc>
                    <a:spcPct val="15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Example of Flash Type ADC: </a:t>
                </a:r>
              </a:p>
              <a:p>
                <a:pPr marL="104775" lvl="5" algn="just">
                  <a:lnSpc>
                    <a:spcPct val="150000"/>
                  </a:lnSpc>
                  <a:spcAft>
                    <a:spcPts val="1000"/>
                  </a:spcAft>
                </a:pPr>
                <a:r>
                  <a:rPr lang="en-GB" sz="2400" dirty="0">
                    <a:latin typeface="Book Antiqua" panose="02040602050305030304" pitchFamily="18" charset="0"/>
                    <a:ea typeface="Cambria" panose="02040503050406030204" pitchFamily="18" charset="0"/>
                    <a:cs typeface="Arial" panose="020B0604020202020204" pitchFamily="34" charset="0"/>
                  </a:rPr>
                  <a:t>Let us consider 4- bit ADC</a:t>
                </a:r>
              </a:p>
              <a:p>
                <a:pPr marL="447675" lvl="5" indent="358775" algn="just">
                  <a:lnSpc>
                    <a:spcPct val="150000"/>
                  </a:lnSpc>
                  <a:spcAft>
                    <a:spcPts val="1000"/>
                  </a:spcAft>
                  <a:buFont typeface="Arial" panose="020B0604020202020204" pitchFamily="34" charset="0"/>
                  <a:buChar char="•"/>
                  <a:tabLst>
                    <a:tab pos="266700" algn="l"/>
                  </a:tabLst>
                </a:pPr>
                <a:r>
                  <a:rPr lang="en-GB" sz="2200" dirty="0">
                    <a:latin typeface="Book Antiqua" panose="02040602050305030304" pitchFamily="18" charset="0"/>
                    <a:ea typeface="Cambria" panose="02040503050406030204" pitchFamily="18" charset="0"/>
                    <a:cs typeface="Arial" panose="020B0604020202020204" pitchFamily="34" charset="0"/>
                  </a:rPr>
                  <a:t>	The no. of comparators is determined by calculating </a:t>
                </a:r>
                <a14:m>
                  <m:oMath xmlns:m="http://schemas.openxmlformats.org/officeDocument/2006/math">
                    <m:sSup>
                      <m:sSupPr>
                        <m:ctrlPr>
                          <a:rPr lang="en-GB" sz="2200" i="1" smtClean="0">
                            <a:effectLst/>
                            <a:latin typeface="Cambria Math" panose="02040503050406030204" pitchFamily="18" charset="0"/>
                          </a:rPr>
                        </m:ctrlPr>
                      </m:sSupPr>
                      <m:e>
                        <m:r>
                          <a:rPr lang="en-GB" sz="2200" i="1">
                            <a:effectLst/>
                            <a:latin typeface="Cambria Math" panose="02040503050406030204" pitchFamily="18" charset="0"/>
                            <a:ea typeface="DengXian" panose="02010600030101010101" pitchFamily="2" charset="-122"/>
                            <a:cs typeface="Arial" panose="020B0604020202020204" pitchFamily="34" charset="0"/>
                          </a:rPr>
                          <m:t>2</m:t>
                        </m:r>
                      </m:e>
                      <m:sup>
                        <m:r>
                          <a:rPr lang="en-GB" sz="2200" i="1">
                            <a:effectLst/>
                            <a:latin typeface="Cambria Math" panose="02040503050406030204" pitchFamily="18" charset="0"/>
                            <a:ea typeface="DengXian" panose="02010600030101010101" pitchFamily="2" charset="-122"/>
                            <a:cs typeface="Arial" panose="020B0604020202020204" pitchFamily="34" charset="0"/>
                          </a:rPr>
                          <m:t>𝑛</m:t>
                        </m:r>
                      </m:sup>
                    </m:sSup>
                  </m:oMath>
                </a14:m>
                <a:r>
                  <a:rPr lang="en-GB" sz="2200" dirty="0">
                    <a:latin typeface="Book Antiqua" panose="02040602050305030304" pitchFamily="18" charset="0"/>
                    <a:ea typeface="Cambria" panose="02040503050406030204" pitchFamily="18" charset="0"/>
                    <a:cs typeface="Arial" panose="020B0604020202020204" pitchFamily="34" charset="0"/>
                  </a:rPr>
                  <a:t>-1</a:t>
                </a:r>
              </a:p>
              <a:p>
                <a:pPr marL="447675" lvl="5" indent="358775" algn="just">
                  <a:lnSpc>
                    <a:spcPct val="150000"/>
                  </a:lnSpc>
                  <a:spcAft>
                    <a:spcPts val="1000"/>
                  </a:spcAft>
                  <a:buFont typeface="Arial" panose="020B0604020202020204" pitchFamily="34" charset="0"/>
                  <a:buChar char="•"/>
                  <a:tabLst>
                    <a:tab pos="266700" algn="l"/>
                  </a:tabLst>
                </a:pPr>
                <a:r>
                  <a:rPr lang="en-GB" sz="2200" dirty="0">
                    <a:latin typeface="Book Antiqua" panose="02040602050305030304" pitchFamily="18" charset="0"/>
                    <a:ea typeface="Cambria" panose="02040503050406030204" pitchFamily="18" charset="0"/>
                    <a:cs typeface="Arial" panose="020B0604020202020204" pitchFamily="34" charset="0"/>
                  </a:rPr>
                  <a:t>We use 4 bit, so n= 4, </a:t>
                </a:r>
                <a14:m>
                  <m:oMath xmlns:m="http://schemas.openxmlformats.org/officeDocument/2006/math">
                    <m:sSup>
                      <m:sSupPr>
                        <m:ctrlPr>
                          <a:rPr lang="en-GB" sz="2200" i="1" smtClean="0">
                            <a:effectLst/>
                            <a:latin typeface="Cambria Math" panose="02040503050406030204" pitchFamily="18" charset="0"/>
                          </a:rPr>
                        </m:ctrlPr>
                      </m:sSupPr>
                      <m:e>
                        <m:r>
                          <a:rPr lang="en-GB" sz="2200" i="1">
                            <a:effectLst/>
                            <a:latin typeface="Cambria Math" panose="02040503050406030204" pitchFamily="18" charset="0"/>
                            <a:ea typeface="DengXian" panose="02010600030101010101" pitchFamily="2" charset="-122"/>
                            <a:cs typeface="Arial" panose="020B0604020202020204" pitchFamily="34" charset="0"/>
                          </a:rPr>
                          <m:t>2</m:t>
                        </m:r>
                      </m:e>
                      <m:sup>
                        <m:r>
                          <a:rPr lang="en-GB" sz="2200" i="1">
                            <a:effectLst/>
                            <a:latin typeface="Cambria Math" panose="02040503050406030204" pitchFamily="18" charset="0"/>
                            <a:ea typeface="DengXian" panose="02010600030101010101" pitchFamily="2" charset="-122"/>
                            <a:cs typeface="Arial" panose="020B0604020202020204" pitchFamily="34" charset="0"/>
                          </a:rPr>
                          <m:t>𝑛</m:t>
                        </m:r>
                      </m:sup>
                    </m:sSup>
                  </m:oMath>
                </a14:m>
                <a:r>
                  <a:rPr lang="en-GB" sz="2200" dirty="0">
                    <a:latin typeface="Book Antiqua" panose="02040602050305030304" pitchFamily="18" charset="0"/>
                    <a:ea typeface="Cambria" panose="02040503050406030204" pitchFamily="18" charset="0"/>
                    <a:cs typeface="Arial" panose="020B0604020202020204" pitchFamily="34" charset="0"/>
                  </a:rPr>
                  <a:t>-1=15. Therefore, We use 15 comparators for 4- bit ADC</a:t>
                </a:r>
              </a:p>
              <a:p>
                <a:pPr marL="447675" lvl="5" indent="358775" algn="just">
                  <a:lnSpc>
                    <a:spcPct val="150000"/>
                  </a:lnSpc>
                  <a:spcAft>
                    <a:spcPts val="1000"/>
                  </a:spcAft>
                  <a:buFont typeface="Arial" panose="020B0604020202020204" pitchFamily="34" charset="0"/>
                  <a:buChar char="•"/>
                  <a:tabLst>
                    <a:tab pos="266700" algn="l"/>
                  </a:tabLst>
                </a:pPr>
                <a:r>
                  <a:rPr lang="pt-BR" sz="2200" dirty="0">
                    <a:latin typeface="Book Antiqua" panose="02040602050305030304" pitchFamily="18" charset="0"/>
                    <a:ea typeface="Cambria" panose="02040503050406030204" pitchFamily="18" charset="0"/>
                    <a:cs typeface="Arial" panose="020B0604020202020204" pitchFamily="34" charset="0"/>
                  </a:rPr>
                  <a:t>Reference voltages might be 𝑉𝑅/16,2𝑉𝑅/16,3𝑉𝑅/16,…,15𝑉𝑅/16</a:t>
                </a:r>
              </a:p>
              <a:p>
                <a:pPr marL="447675" lvl="5" indent="358775" algn="just">
                  <a:lnSpc>
                    <a:spcPct val="150000"/>
                  </a:lnSpc>
                  <a:spcAft>
                    <a:spcPts val="1000"/>
                  </a:spcAft>
                  <a:buFont typeface="Arial" panose="020B0604020202020204" pitchFamily="34" charset="0"/>
                  <a:buChar char="•"/>
                  <a:tabLst>
                    <a:tab pos="266700" algn="l"/>
                  </a:tabLst>
                </a:pPr>
                <a:r>
                  <a:rPr lang="pt-BR" sz="2200" dirty="0">
                    <a:latin typeface="Book Antiqua" panose="02040602050305030304" pitchFamily="18" charset="0"/>
                    <a:ea typeface="Cambria" panose="02040503050406030204" pitchFamily="18" charset="0"/>
                    <a:cs typeface="Arial" panose="020B0604020202020204" pitchFamily="34" charset="0"/>
                  </a:rPr>
                  <a:t>That is, the first Vi will be 16/16=1V</a:t>
                </a:r>
              </a:p>
              <a:p>
                <a:pPr marL="447675" lvl="5" indent="358775" algn="just">
                  <a:lnSpc>
                    <a:spcPct val="150000"/>
                  </a:lnSpc>
                  <a:spcAft>
                    <a:spcPts val="1000"/>
                  </a:spcAft>
                  <a:buFont typeface="Arial" panose="020B0604020202020204" pitchFamily="34" charset="0"/>
                  <a:buChar char="•"/>
                  <a:tabLst>
                    <a:tab pos="266700" algn="l"/>
                  </a:tabLst>
                </a:pPr>
                <a:r>
                  <a:rPr lang="pt-BR" sz="2200" dirty="0">
                    <a:latin typeface="Book Antiqua" panose="02040602050305030304" pitchFamily="18" charset="0"/>
                    <a:ea typeface="Cambria" panose="02040503050406030204" pitchFamily="18" charset="0"/>
                    <a:cs typeface="Arial" panose="020B0604020202020204" pitchFamily="34" charset="0"/>
                  </a:rPr>
                  <a:t>Second Vi will be 2*16/16 = 2V</a:t>
                </a:r>
              </a:p>
              <a:p>
                <a:pPr marL="447675" lvl="5" indent="358775" algn="just">
                  <a:lnSpc>
                    <a:spcPct val="150000"/>
                  </a:lnSpc>
                  <a:spcAft>
                    <a:spcPts val="1000"/>
                  </a:spcAft>
                  <a:buFont typeface="Arial" panose="020B0604020202020204" pitchFamily="34" charset="0"/>
                  <a:buChar char="•"/>
                  <a:tabLst>
                    <a:tab pos="266700" algn="l"/>
                  </a:tabLst>
                </a:pPr>
                <a:r>
                  <a:rPr lang="pt-BR" sz="2200" dirty="0">
                    <a:latin typeface="Book Antiqua" panose="02040602050305030304" pitchFamily="18" charset="0"/>
                    <a:ea typeface="Cambria" panose="02040503050406030204" pitchFamily="18" charset="0"/>
                    <a:cs typeface="Arial" panose="020B0604020202020204" pitchFamily="34" charset="0"/>
                  </a:rPr>
                  <a:t>Upto to 15th Comparator has Vi </a:t>
                </a:r>
                <a:r>
                  <a:rPr lang="pt-BR" sz="2200">
                    <a:latin typeface="Book Antiqua" panose="02040602050305030304" pitchFamily="18" charset="0"/>
                    <a:ea typeface="Cambria" panose="02040503050406030204" pitchFamily="18" charset="0"/>
                    <a:cs typeface="Arial" panose="020B0604020202020204" pitchFamily="34" charset="0"/>
                  </a:rPr>
                  <a:t>= 15*16/16=15V</a:t>
                </a:r>
                <a:endParaRPr lang="en-GB" sz="2200" dirty="0">
                  <a:latin typeface="Book Antiqua" panose="02040602050305030304" pitchFamily="18" charset="0"/>
                  <a:ea typeface="Cambria" panose="02040503050406030204" pitchFamily="18" charset="0"/>
                  <a:cs typeface="Arial" panose="020B0604020202020204" pitchFamily="34" charset="0"/>
                </a:endParaRPr>
              </a:p>
            </p:txBody>
          </p:sp>
        </mc:Choice>
        <mc:Fallback xmlns="">
          <p:sp>
            <p:nvSpPr>
              <p:cNvPr id="4" name="TextBox 3">
                <a:extLst>
                  <a:ext uri="{FF2B5EF4-FFF2-40B4-BE49-F238E27FC236}">
                    <a16:creationId xmlns:a16="http://schemas.microsoft.com/office/drawing/2014/main" id="{900F1BBD-4E7B-C03B-5FAA-20445F338ABE}"/>
                  </a:ext>
                </a:extLst>
              </p:cNvPr>
              <p:cNvSpPr txBox="1">
                <a:spLocks noRot="1" noChangeAspect="1" noMove="1" noResize="1" noEditPoints="1" noAdjustHandles="1" noChangeArrowheads="1" noChangeShapeType="1" noTextEdit="1"/>
              </p:cNvSpPr>
              <p:nvPr/>
            </p:nvSpPr>
            <p:spPr>
              <a:xfrm>
                <a:off x="176254" y="1209251"/>
                <a:ext cx="11839492" cy="5094921"/>
              </a:xfrm>
              <a:prstGeom prst="rect">
                <a:avLst/>
              </a:prstGeom>
              <a:blipFill>
                <a:blip r:embed="rId2"/>
                <a:stretch>
                  <a:fillRect b="-1555"/>
                </a:stretch>
              </a:blipFill>
            </p:spPr>
            <p:txBody>
              <a:bodyPr/>
              <a:lstStyle/>
              <a:p>
                <a:r>
                  <a:rPr lang="en-GB">
                    <a:noFill/>
                  </a:rPr>
                  <a:t> </a:t>
                </a:r>
              </a:p>
            </p:txBody>
          </p:sp>
        </mc:Fallback>
      </mc:AlternateContent>
    </p:spTree>
    <p:extLst>
      <p:ext uri="{BB962C8B-B14F-4D97-AF65-F5344CB8AC3E}">
        <p14:creationId xmlns:p14="http://schemas.microsoft.com/office/powerpoint/2010/main" val="36902882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31</a:t>
            </a:fld>
            <a:endParaRPr lang="en-GB"/>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4" name="TextBox 3">
            <a:extLst>
              <a:ext uri="{FF2B5EF4-FFF2-40B4-BE49-F238E27FC236}">
                <a16:creationId xmlns:a16="http://schemas.microsoft.com/office/drawing/2014/main" id="{900F1BBD-4E7B-C03B-5FAA-20445F338ABE}"/>
              </a:ext>
            </a:extLst>
          </p:cNvPr>
          <p:cNvSpPr txBox="1"/>
          <p:nvPr/>
        </p:nvSpPr>
        <p:spPr>
          <a:xfrm>
            <a:off x="222368" y="1198977"/>
            <a:ext cx="10221193" cy="4979633"/>
          </a:xfrm>
          <a:prstGeom prst="rect">
            <a:avLst/>
          </a:prstGeom>
          <a:noFill/>
        </p:spPr>
        <p:txBody>
          <a:bodyPr wrap="square">
            <a:spAutoFit/>
          </a:bodyPr>
          <a:lstStyle/>
          <a:p>
            <a:pPr marL="104775" lvl="5" algn="just">
              <a:lnSpc>
                <a:spcPct val="15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Example of Flash Type ADC: </a:t>
            </a:r>
          </a:p>
          <a:p>
            <a:pPr marL="447675" lvl="5" indent="-342900" algn="just">
              <a:lnSpc>
                <a:spcPct val="150000"/>
              </a:lnSpc>
              <a:spcAft>
                <a:spcPts val="1000"/>
              </a:spcAft>
              <a:buFont typeface="Arial" panose="020B0604020202020204" pitchFamily="34" charset="0"/>
              <a:buChar char="•"/>
            </a:pPr>
            <a:r>
              <a:rPr lang="en-GB" sz="2400" dirty="0">
                <a:latin typeface="Book Antiqua" panose="02040602050305030304" pitchFamily="18" charset="0"/>
                <a:ea typeface="Cambria" panose="02040503050406030204" pitchFamily="18" charset="0"/>
                <a:cs typeface="Arial" panose="020B0604020202020204" pitchFamily="34" charset="0"/>
              </a:rPr>
              <a:t>Assume Reference Voltages are1V, 2V, 3V, ..., 15V and the input voltage is 10V</a:t>
            </a:r>
          </a:p>
          <a:p>
            <a:pPr marL="104775" lvl="5" algn="just">
              <a:lnSpc>
                <a:spcPct val="15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Comparator Outputs: </a:t>
            </a:r>
          </a:p>
          <a:p>
            <a:pPr marL="904875" lvl="6" indent="-342900" algn="just">
              <a:lnSpc>
                <a:spcPct val="150000"/>
              </a:lnSpc>
              <a:spcAft>
                <a:spcPts val="1000"/>
              </a:spcAft>
              <a:buFont typeface="Arial" panose="020B0604020202020204" pitchFamily="34" charset="0"/>
              <a:buChar char="•"/>
            </a:pPr>
            <a:r>
              <a:rPr lang="en-GB" sz="2400" dirty="0">
                <a:latin typeface="Book Antiqua" panose="02040602050305030304" pitchFamily="18" charset="0"/>
                <a:ea typeface="Cambria" panose="02040503050406030204" pitchFamily="18" charset="0"/>
                <a:cs typeface="Arial" panose="020B0604020202020204" pitchFamily="34" charset="0"/>
              </a:rPr>
              <a:t>Comparators with reference voltages 1V to 10V output 1 (since 𝑉𝑖=10𝑉 is greater than these reference voltages).</a:t>
            </a:r>
          </a:p>
          <a:p>
            <a:pPr marL="904875" lvl="6" indent="-342900" algn="just">
              <a:lnSpc>
                <a:spcPct val="150000"/>
              </a:lnSpc>
              <a:spcAft>
                <a:spcPts val="1000"/>
              </a:spcAft>
              <a:buFont typeface="Arial" panose="020B0604020202020204" pitchFamily="34" charset="0"/>
              <a:buChar char="•"/>
            </a:pPr>
            <a:r>
              <a:rPr lang="en-GB" sz="2400" dirty="0">
                <a:latin typeface="Book Antiqua" panose="02040602050305030304" pitchFamily="18" charset="0"/>
                <a:ea typeface="Cambria" panose="02040503050406030204" pitchFamily="18" charset="0"/>
                <a:cs typeface="Arial" panose="020B0604020202020204" pitchFamily="34" charset="0"/>
              </a:rPr>
              <a:t>Comparators with reference voltages 11V to 15V output 0 (since 𝑉𝑖=10𝑉 is less than these reference voltages).</a:t>
            </a:r>
            <a:endParaRPr lang="en-GB" sz="2200" dirty="0">
              <a:latin typeface="Book Antiqua" panose="02040602050305030304" pitchFamily="18" charset="0"/>
              <a:ea typeface="Cambria" panose="02040503050406030204" pitchFamily="18" charset="0"/>
              <a:cs typeface="Arial" panose="020B0604020202020204" pitchFamily="34" charset="0"/>
            </a:endParaRPr>
          </a:p>
        </p:txBody>
      </p:sp>
    </p:spTree>
    <p:extLst>
      <p:ext uri="{BB962C8B-B14F-4D97-AF65-F5344CB8AC3E}">
        <p14:creationId xmlns:p14="http://schemas.microsoft.com/office/powerpoint/2010/main" val="11944578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32</a:t>
            </a:fld>
            <a:endParaRPr lang="en-GB"/>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4" name="TextBox 3">
            <a:extLst>
              <a:ext uri="{FF2B5EF4-FFF2-40B4-BE49-F238E27FC236}">
                <a16:creationId xmlns:a16="http://schemas.microsoft.com/office/drawing/2014/main" id="{900F1BBD-4E7B-C03B-5FAA-20445F338ABE}"/>
              </a:ext>
            </a:extLst>
          </p:cNvPr>
          <p:cNvSpPr txBox="1"/>
          <p:nvPr/>
        </p:nvSpPr>
        <p:spPr>
          <a:xfrm>
            <a:off x="730939" y="1821526"/>
            <a:ext cx="10221193" cy="3746410"/>
          </a:xfrm>
          <a:prstGeom prst="rect">
            <a:avLst/>
          </a:prstGeom>
          <a:noFill/>
        </p:spPr>
        <p:txBody>
          <a:bodyPr wrap="square">
            <a:spAutoFit/>
          </a:bodyPr>
          <a:lstStyle/>
          <a:p>
            <a:pPr marL="104775" lvl="5" algn="just">
              <a:lnSpc>
                <a:spcPct val="15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Example of Flash Type ADC: </a:t>
            </a:r>
          </a:p>
          <a:p>
            <a:pPr marL="104775" lvl="5" algn="just">
              <a:lnSpc>
                <a:spcPct val="15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Priority Encoder: </a:t>
            </a:r>
            <a:r>
              <a:rPr lang="en-GB" sz="2400" dirty="0">
                <a:latin typeface="Book Antiqua" panose="02040602050305030304" pitchFamily="18" charset="0"/>
                <a:ea typeface="Cambria" panose="02040503050406030204" pitchFamily="18" charset="0"/>
                <a:cs typeface="Arial" panose="020B0604020202020204" pitchFamily="34" charset="0"/>
              </a:rPr>
              <a:t>The highest priority comparator that outputs a 1 determines the output code(from left).</a:t>
            </a:r>
          </a:p>
          <a:p>
            <a:pPr marL="104775" lvl="5" algn="just">
              <a:lnSpc>
                <a:spcPct val="15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	Comparator Outputs: 111111111100000</a:t>
            </a:r>
          </a:p>
          <a:p>
            <a:pPr marL="104775" lvl="5" algn="just">
              <a:lnSpc>
                <a:spcPct val="150000"/>
              </a:lnSpc>
              <a:spcAft>
                <a:spcPts val="1000"/>
              </a:spcAft>
            </a:pPr>
            <a:r>
              <a:rPr lang="en-GB" sz="2400" dirty="0">
                <a:latin typeface="Book Antiqua" panose="02040602050305030304" pitchFamily="18" charset="0"/>
                <a:ea typeface="Cambria" panose="02040503050406030204" pitchFamily="18" charset="0"/>
                <a:cs typeface="Arial" panose="020B0604020202020204" pitchFamily="34" charset="0"/>
              </a:rPr>
              <a:t>For a 4-bit ADC, the binary representation of 10 is 1010 which is the output of the Encoder</a:t>
            </a:r>
          </a:p>
        </p:txBody>
      </p:sp>
      <p:cxnSp>
        <p:nvCxnSpPr>
          <p:cNvPr id="7" name="Straight Arrow Connector 6">
            <a:extLst>
              <a:ext uri="{FF2B5EF4-FFF2-40B4-BE49-F238E27FC236}">
                <a16:creationId xmlns:a16="http://schemas.microsoft.com/office/drawing/2014/main" id="{6F4B48EC-AB9C-DB35-C571-30253B0CF8C4}"/>
              </a:ext>
            </a:extLst>
          </p:cNvPr>
          <p:cNvCxnSpPr>
            <a:cxnSpLocks/>
          </p:cNvCxnSpPr>
          <p:nvPr/>
        </p:nvCxnSpPr>
        <p:spPr>
          <a:xfrm flipH="1">
            <a:off x="6270660" y="3427603"/>
            <a:ext cx="616450" cy="53425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83858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33</a:t>
            </a:fld>
            <a:endParaRPr lang="en-GB"/>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4" name="TextBox 3">
            <a:extLst>
              <a:ext uri="{FF2B5EF4-FFF2-40B4-BE49-F238E27FC236}">
                <a16:creationId xmlns:a16="http://schemas.microsoft.com/office/drawing/2014/main" id="{900F1BBD-4E7B-C03B-5FAA-20445F338ABE}"/>
              </a:ext>
            </a:extLst>
          </p:cNvPr>
          <p:cNvSpPr txBox="1"/>
          <p:nvPr/>
        </p:nvSpPr>
        <p:spPr>
          <a:xfrm>
            <a:off x="438125" y="1196009"/>
            <a:ext cx="10221193" cy="591380"/>
          </a:xfrm>
          <a:prstGeom prst="rect">
            <a:avLst/>
          </a:prstGeom>
          <a:noFill/>
        </p:spPr>
        <p:txBody>
          <a:bodyPr wrap="square">
            <a:spAutoFit/>
          </a:bodyPr>
          <a:lstStyle/>
          <a:p>
            <a:pPr marL="104775" lvl="5" algn="just">
              <a:lnSpc>
                <a:spcPct val="15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Priority Encoder </a:t>
            </a:r>
            <a:endParaRPr lang="en-GB" sz="2400" dirty="0">
              <a:latin typeface="Book Antiqua" panose="02040602050305030304" pitchFamily="18" charset="0"/>
              <a:ea typeface="Cambria" panose="02040503050406030204" pitchFamily="18" charset="0"/>
              <a:cs typeface="Arial" panose="020B0604020202020204" pitchFamily="34" charset="0"/>
            </a:endParaRPr>
          </a:p>
        </p:txBody>
      </p:sp>
      <p:graphicFrame>
        <p:nvGraphicFramePr>
          <p:cNvPr id="6" name="Table 5">
            <a:extLst>
              <a:ext uri="{FF2B5EF4-FFF2-40B4-BE49-F238E27FC236}">
                <a16:creationId xmlns:a16="http://schemas.microsoft.com/office/drawing/2014/main" id="{886C7E57-36DC-216C-A0DF-F45B08AEC26D}"/>
              </a:ext>
            </a:extLst>
          </p:cNvPr>
          <p:cNvGraphicFramePr>
            <a:graphicFrameLocks noGrp="1"/>
          </p:cNvGraphicFramePr>
          <p:nvPr>
            <p:extLst>
              <p:ext uri="{D42A27DB-BD31-4B8C-83A1-F6EECF244321}">
                <p14:modId xmlns:p14="http://schemas.microsoft.com/office/powerpoint/2010/main" val="1837991925"/>
              </p:ext>
            </p:extLst>
          </p:nvPr>
        </p:nvGraphicFramePr>
        <p:xfrm>
          <a:off x="3739793" y="1829068"/>
          <a:ext cx="3064553" cy="4417620"/>
        </p:xfrm>
        <a:graphic>
          <a:graphicData uri="http://schemas.openxmlformats.org/drawingml/2006/table">
            <a:tbl>
              <a:tblPr>
                <a:tableStyleId>{21E4AEA4-8DFA-4A89-87EB-49C32662AFE0}</a:tableStyleId>
              </a:tblPr>
              <a:tblGrid>
                <a:gridCol w="2038004">
                  <a:extLst>
                    <a:ext uri="{9D8B030D-6E8A-4147-A177-3AD203B41FA5}">
                      <a16:colId xmlns:a16="http://schemas.microsoft.com/office/drawing/2014/main" val="1983256356"/>
                    </a:ext>
                  </a:extLst>
                </a:gridCol>
                <a:gridCol w="1026549">
                  <a:extLst>
                    <a:ext uri="{9D8B030D-6E8A-4147-A177-3AD203B41FA5}">
                      <a16:colId xmlns:a16="http://schemas.microsoft.com/office/drawing/2014/main" val="4040441895"/>
                    </a:ext>
                  </a:extLst>
                </a:gridCol>
              </a:tblGrid>
              <a:tr h="259860">
                <a:tc gridSpan="2">
                  <a:txBody>
                    <a:bodyPr/>
                    <a:lstStyle/>
                    <a:p>
                      <a:pPr algn="ctr" fontAlgn="b"/>
                      <a:r>
                        <a:rPr lang="en-GB" sz="1100" u="none" strike="noStrike">
                          <a:effectLst/>
                        </a:rPr>
                        <a:t>Priority Encoder</a:t>
                      </a:r>
                      <a:endParaRPr lang="en-GB" sz="1100" b="1" i="0" u="none" strike="noStrike">
                        <a:solidFill>
                          <a:srgbClr val="000000"/>
                        </a:solidFill>
                        <a:effectLst/>
                        <a:latin typeface="Aptos Narrow" panose="020B0004020202020204" pitchFamily="34" charset="0"/>
                      </a:endParaRPr>
                    </a:p>
                  </a:txBody>
                  <a:tcPr marL="4763" marR="4763" marT="4763" marB="0" anchor="b"/>
                </a:tc>
                <a:tc hMerge="1">
                  <a:txBody>
                    <a:bodyPr/>
                    <a:lstStyle/>
                    <a:p>
                      <a:endParaRPr lang="en-GB"/>
                    </a:p>
                  </a:txBody>
                  <a:tcPr/>
                </a:tc>
                <a:extLst>
                  <a:ext uri="{0D108BD9-81ED-4DB2-BD59-A6C34878D82A}">
                    <a16:rowId xmlns:a16="http://schemas.microsoft.com/office/drawing/2014/main" val="2514894288"/>
                  </a:ext>
                </a:extLst>
              </a:tr>
              <a:tr h="259860">
                <a:tc>
                  <a:txBody>
                    <a:bodyPr/>
                    <a:lstStyle/>
                    <a:p>
                      <a:pPr algn="ctr" fontAlgn="b"/>
                      <a:r>
                        <a:rPr lang="en-GB" sz="1100" u="none" strike="noStrike">
                          <a:effectLst/>
                        </a:rPr>
                        <a:t>Inputs</a:t>
                      </a:r>
                      <a:endParaRPr lang="en-GB" sz="1100" b="1" i="0" u="none" strike="noStrike">
                        <a:solidFill>
                          <a:srgbClr val="000000"/>
                        </a:solidFill>
                        <a:effectLst/>
                        <a:latin typeface="Aptos Narrow" panose="020B0004020202020204" pitchFamily="34" charset="0"/>
                      </a:endParaRPr>
                    </a:p>
                  </a:txBody>
                  <a:tcPr marL="4763" marR="4763" marT="4763" marB="0" anchor="b"/>
                </a:tc>
                <a:tc>
                  <a:txBody>
                    <a:bodyPr/>
                    <a:lstStyle/>
                    <a:p>
                      <a:pPr algn="ctr" fontAlgn="b"/>
                      <a:r>
                        <a:rPr lang="en-GB" sz="1100" u="none" strike="noStrike">
                          <a:effectLst/>
                        </a:rPr>
                        <a:t>Output</a:t>
                      </a:r>
                      <a:endParaRPr lang="en-GB" sz="1100" b="1" i="0" u="none" strike="noStrike">
                        <a:solidFill>
                          <a:srgbClr val="000000"/>
                        </a:solidFill>
                        <a:effectLst/>
                        <a:latin typeface="Aptos Narrow" panose="020B0004020202020204" pitchFamily="34" charset="0"/>
                      </a:endParaRPr>
                    </a:p>
                  </a:txBody>
                  <a:tcPr marL="4763" marR="4763" marT="4763" marB="0" anchor="b"/>
                </a:tc>
                <a:extLst>
                  <a:ext uri="{0D108BD9-81ED-4DB2-BD59-A6C34878D82A}">
                    <a16:rowId xmlns:a16="http://schemas.microsoft.com/office/drawing/2014/main" val="1751771969"/>
                  </a:ext>
                </a:extLst>
              </a:tr>
              <a:tr h="259860">
                <a:tc>
                  <a:txBody>
                    <a:bodyPr/>
                    <a:lstStyle/>
                    <a:p>
                      <a:pPr algn="r" fontAlgn="b"/>
                      <a:r>
                        <a:rPr lang="en-GB" sz="1100" u="none" strike="noStrike">
                          <a:effectLst/>
                        </a:rPr>
                        <a:t>100000000000000</a:t>
                      </a:r>
                      <a:endParaRPr lang="en-GB" sz="1100" b="0" i="0" u="none" strike="noStrike">
                        <a:solidFill>
                          <a:srgbClr val="000000"/>
                        </a:solidFill>
                        <a:effectLst/>
                        <a:latin typeface="Aptos Narrow" panose="020B0004020202020204" pitchFamily="34" charset="0"/>
                      </a:endParaRPr>
                    </a:p>
                  </a:txBody>
                  <a:tcPr marL="4763" marR="4763" marT="4763" marB="0" anchor="b"/>
                </a:tc>
                <a:tc>
                  <a:txBody>
                    <a:bodyPr/>
                    <a:lstStyle/>
                    <a:p>
                      <a:pPr algn="ctr" fontAlgn="b"/>
                      <a:r>
                        <a:rPr lang="en-GB" sz="1100" u="none" strike="noStrike">
                          <a:effectLst/>
                        </a:rPr>
                        <a:t>1</a:t>
                      </a:r>
                      <a:endParaRPr lang="en-GB" sz="1100" b="0" i="0" u="none" strike="noStrike">
                        <a:solidFill>
                          <a:srgbClr val="000000"/>
                        </a:solidFill>
                        <a:effectLst/>
                        <a:latin typeface="Aptos Narrow" panose="020B0004020202020204" pitchFamily="34" charset="0"/>
                      </a:endParaRPr>
                    </a:p>
                  </a:txBody>
                  <a:tcPr marL="4763" marR="4763" marT="4763" marB="0" anchor="b"/>
                </a:tc>
                <a:extLst>
                  <a:ext uri="{0D108BD9-81ED-4DB2-BD59-A6C34878D82A}">
                    <a16:rowId xmlns:a16="http://schemas.microsoft.com/office/drawing/2014/main" val="657765372"/>
                  </a:ext>
                </a:extLst>
              </a:tr>
              <a:tr h="259860">
                <a:tc>
                  <a:txBody>
                    <a:bodyPr/>
                    <a:lstStyle/>
                    <a:p>
                      <a:pPr algn="r" fontAlgn="b"/>
                      <a:r>
                        <a:rPr lang="en-GB" sz="1100" u="none" strike="noStrike">
                          <a:effectLst/>
                        </a:rPr>
                        <a:t>110000000000000</a:t>
                      </a:r>
                      <a:endParaRPr lang="en-GB" sz="1100" b="0" i="0" u="none" strike="noStrike">
                        <a:solidFill>
                          <a:srgbClr val="000000"/>
                        </a:solidFill>
                        <a:effectLst/>
                        <a:latin typeface="Aptos Narrow" panose="020B0004020202020204" pitchFamily="34" charset="0"/>
                      </a:endParaRPr>
                    </a:p>
                  </a:txBody>
                  <a:tcPr marL="4763" marR="4763" marT="4763" marB="0" anchor="b"/>
                </a:tc>
                <a:tc>
                  <a:txBody>
                    <a:bodyPr/>
                    <a:lstStyle/>
                    <a:p>
                      <a:pPr algn="ctr" fontAlgn="b"/>
                      <a:r>
                        <a:rPr lang="en-GB" sz="1100" u="none" strike="noStrike">
                          <a:effectLst/>
                        </a:rPr>
                        <a:t>2</a:t>
                      </a:r>
                      <a:endParaRPr lang="en-GB" sz="1100" b="0" i="0" u="none" strike="noStrike">
                        <a:solidFill>
                          <a:srgbClr val="000000"/>
                        </a:solidFill>
                        <a:effectLst/>
                        <a:latin typeface="Aptos Narrow" panose="020B0004020202020204" pitchFamily="34" charset="0"/>
                      </a:endParaRPr>
                    </a:p>
                  </a:txBody>
                  <a:tcPr marL="4763" marR="4763" marT="4763" marB="0" anchor="b"/>
                </a:tc>
                <a:extLst>
                  <a:ext uri="{0D108BD9-81ED-4DB2-BD59-A6C34878D82A}">
                    <a16:rowId xmlns:a16="http://schemas.microsoft.com/office/drawing/2014/main" val="163572891"/>
                  </a:ext>
                </a:extLst>
              </a:tr>
              <a:tr h="259860">
                <a:tc>
                  <a:txBody>
                    <a:bodyPr/>
                    <a:lstStyle/>
                    <a:p>
                      <a:pPr algn="r" fontAlgn="b"/>
                      <a:r>
                        <a:rPr lang="en-GB" sz="1100" u="none" strike="noStrike">
                          <a:effectLst/>
                        </a:rPr>
                        <a:t>111000000000000</a:t>
                      </a:r>
                      <a:endParaRPr lang="en-GB" sz="1100" b="0" i="0" u="none" strike="noStrike">
                        <a:solidFill>
                          <a:srgbClr val="000000"/>
                        </a:solidFill>
                        <a:effectLst/>
                        <a:latin typeface="Aptos Narrow" panose="020B0004020202020204" pitchFamily="34" charset="0"/>
                      </a:endParaRPr>
                    </a:p>
                  </a:txBody>
                  <a:tcPr marL="4763" marR="4763" marT="4763" marB="0" anchor="b"/>
                </a:tc>
                <a:tc>
                  <a:txBody>
                    <a:bodyPr/>
                    <a:lstStyle/>
                    <a:p>
                      <a:pPr algn="ctr" fontAlgn="b"/>
                      <a:r>
                        <a:rPr lang="en-GB" sz="1100" u="none" strike="noStrike">
                          <a:effectLst/>
                        </a:rPr>
                        <a:t>3</a:t>
                      </a:r>
                      <a:endParaRPr lang="en-GB" sz="1100" b="0" i="0" u="none" strike="noStrike">
                        <a:solidFill>
                          <a:srgbClr val="000000"/>
                        </a:solidFill>
                        <a:effectLst/>
                        <a:latin typeface="Aptos Narrow" panose="020B0004020202020204" pitchFamily="34" charset="0"/>
                      </a:endParaRPr>
                    </a:p>
                  </a:txBody>
                  <a:tcPr marL="4763" marR="4763" marT="4763" marB="0" anchor="b"/>
                </a:tc>
                <a:extLst>
                  <a:ext uri="{0D108BD9-81ED-4DB2-BD59-A6C34878D82A}">
                    <a16:rowId xmlns:a16="http://schemas.microsoft.com/office/drawing/2014/main" val="948274338"/>
                  </a:ext>
                </a:extLst>
              </a:tr>
              <a:tr h="259860">
                <a:tc>
                  <a:txBody>
                    <a:bodyPr/>
                    <a:lstStyle/>
                    <a:p>
                      <a:pPr algn="r" fontAlgn="b"/>
                      <a:r>
                        <a:rPr lang="en-GB" sz="1100" u="none" strike="noStrike">
                          <a:effectLst/>
                        </a:rPr>
                        <a:t>111100000000000</a:t>
                      </a:r>
                      <a:endParaRPr lang="en-GB" sz="1100" b="0" i="0" u="none" strike="noStrike">
                        <a:solidFill>
                          <a:srgbClr val="000000"/>
                        </a:solidFill>
                        <a:effectLst/>
                        <a:latin typeface="Aptos Narrow" panose="020B0004020202020204" pitchFamily="34" charset="0"/>
                      </a:endParaRPr>
                    </a:p>
                  </a:txBody>
                  <a:tcPr marL="4763" marR="4763" marT="4763" marB="0" anchor="b"/>
                </a:tc>
                <a:tc>
                  <a:txBody>
                    <a:bodyPr/>
                    <a:lstStyle/>
                    <a:p>
                      <a:pPr algn="ctr" fontAlgn="b"/>
                      <a:r>
                        <a:rPr lang="en-GB" sz="1100" u="none" strike="noStrike">
                          <a:effectLst/>
                        </a:rPr>
                        <a:t>4</a:t>
                      </a:r>
                      <a:endParaRPr lang="en-GB" sz="1100" b="0" i="0" u="none" strike="noStrike">
                        <a:solidFill>
                          <a:srgbClr val="000000"/>
                        </a:solidFill>
                        <a:effectLst/>
                        <a:latin typeface="Aptos Narrow" panose="020B0004020202020204" pitchFamily="34" charset="0"/>
                      </a:endParaRPr>
                    </a:p>
                  </a:txBody>
                  <a:tcPr marL="4763" marR="4763" marT="4763" marB="0" anchor="b"/>
                </a:tc>
                <a:extLst>
                  <a:ext uri="{0D108BD9-81ED-4DB2-BD59-A6C34878D82A}">
                    <a16:rowId xmlns:a16="http://schemas.microsoft.com/office/drawing/2014/main" val="3224518505"/>
                  </a:ext>
                </a:extLst>
              </a:tr>
              <a:tr h="259860">
                <a:tc>
                  <a:txBody>
                    <a:bodyPr/>
                    <a:lstStyle/>
                    <a:p>
                      <a:pPr algn="r" fontAlgn="b"/>
                      <a:r>
                        <a:rPr lang="en-GB" sz="1100" u="none" strike="noStrike">
                          <a:effectLst/>
                        </a:rPr>
                        <a:t>111110000000000</a:t>
                      </a:r>
                      <a:endParaRPr lang="en-GB" sz="1100" b="0" i="0" u="none" strike="noStrike">
                        <a:solidFill>
                          <a:srgbClr val="000000"/>
                        </a:solidFill>
                        <a:effectLst/>
                        <a:latin typeface="Aptos Narrow" panose="020B0004020202020204" pitchFamily="34" charset="0"/>
                      </a:endParaRPr>
                    </a:p>
                  </a:txBody>
                  <a:tcPr marL="4763" marR="4763" marT="4763" marB="0" anchor="b"/>
                </a:tc>
                <a:tc>
                  <a:txBody>
                    <a:bodyPr/>
                    <a:lstStyle/>
                    <a:p>
                      <a:pPr algn="ctr" fontAlgn="b"/>
                      <a:r>
                        <a:rPr lang="en-GB" sz="1100" u="none" strike="noStrike">
                          <a:effectLst/>
                        </a:rPr>
                        <a:t>5</a:t>
                      </a:r>
                      <a:endParaRPr lang="en-GB" sz="1100" b="0" i="0" u="none" strike="noStrike">
                        <a:solidFill>
                          <a:srgbClr val="000000"/>
                        </a:solidFill>
                        <a:effectLst/>
                        <a:latin typeface="Aptos Narrow" panose="020B0004020202020204" pitchFamily="34" charset="0"/>
                      </a:endParaRPr>
                    </a:p>
                  </a:txBody>
                  <a:tcPr marL="4763" marR="4763" marT="4763" marB="0" anchor="b"/>
                </a:tc>
                <a:extLst>
                  <a:ext uri="{0D108BD9-81ED-4DB2-BD59-A6C34878D82A}">
                    <a16:rowId xmlns:a16="http://schemas.microsoft.com/office/drawing/2014/main" val="4055416778"/>
                  </a:ext>
                </a:extLst>
              </a:tr>
              <a:tr h="259860">
                <a:tc>
                  <a:txBody>
                    <a:bodyPr/>
                    <a:lstStyle/>
                    <a:p>
                      <a:pPr algn="r" fontAlgn="b"/>
                      <a:r>
                        <a:rPr lang="en-GB" sz="1100" u="none" strike="noStrike">
                          <a:effectLst/>
                        </a:rPr>
                        <a:t>111111000000000</a:t>
                      </a:r>
                      <a:endParaRPr lang="en-GB" sz="1100" b="0" i="0" u="none" strike="noStrike">
                        <a:solidFill>
                          <a:srgbClr val="000000"/>
                        </a:solidFill>
                        <a:effectLst/>
                        <a:latin typeface="Aptos Narrow" panose="020B0004020202020204" pitchFamily="34" charset="0"/>
                      </a:endParaRPr>
                    </a:p>
                  </a:txBody>
                  <a:tcPr marL="4763" marR="4763" marT="4763" marB="0" anchor="b"/>
                </a:tc>
                <a:tc>
                  <a:txBody>
                    <a:bodyPr/>
                    <a:lstStyle/>
                    <a:p>
                      <a:pPr algn="ctr" fontAlgn="b"/>
                      <a:r>
                        <a:rPr lang="en-GB" sz="1100" u="none" strike="noStrike">
                          <a:effectLst/>
                        </a:rPr>
                        <a:t>6</a:t>
                      </a:r>
                      <a:endParaRPr lang="en-GB" sz="1100" b="0" i="0" u="none" strike="noStrike">
                        <a:solidFill>
                          <a:srgbClr val="000000"/>
                        </a:solidFill>
                        <a:effectLst/>
                        <a:latin typeface="Aptos Narrow" panose="020B0004020202020204" pitchFamily="34" charset="0"/>
                      </a:endParaRPr>
                    </a:p>
                  </a:txBody>
                  <a:tcPr marL="4763" marR="4763" marT="4763" marB="0" anchor="b"/>
                </a:tc>
                <a:extLst>
                  <a:ext uri="{0D108BD9-81ED-4DB2-BD59-A6C34878D82A}">
                    <a16:rowId xmlns:a16="http://schemas.microsoft.com/office/drawing/2014/main" val="3569222721"/>
                  </a:ext>
                </a:extLst>
              </a:tr>
              <a:tr h="259860">
                <a:tc>
                  <a:txBody>
                    <a:bodyPr/>
                    <a:lstStyle/>
                    <a:p>
                      <a:pPr algn="r" fontAlgn="b"/>
                      <a:r>
                        <a:rPr lang="en-GB" sz="1100" u="none" strike="noStrike">
                          <a:effectLst/>
                        </a:rPr>
                        <a:t>111111100000000</a:t>
                      </a:r>
                      <a:endParaRPr lang="en-GB" sz="1100" b="0" i="0" u="none" strike="noStrike">
                        <a:solidFill>
                          <a:srgbClr val="000000"/>
                        </a:solidFill>
                        <a:effectLst/>
                        <a:latin typeface="Aptos Narrow" panose="020B0004020202020204" pitchFamily="34" charset="0"/>
                      </a:endParaRPr>
                    </a:p>
                  </a:txBody>
                  <a:tcPr marL="4763" marR="4763" marT="4763" marB="0" anchor="b"/>
                </a:tc>
                <a:tc>
                  <a:txBody>
                    <a:bodyPr/>
                    <a:lstStyle/>
                    <a:p>
                      <a:pPr algn="ctr" fontAlgn="b"/>
                      <a:r>
                        <a:rPr lang="en-GB" sz="1100" u="none" strike="noStrike">
                          <a:effectLst/>
                        </a:rPr>
                        <a:t>7</a:t>
                      </a:r>
                      <a:endParaRPr lang="en-GB" sz="1100" b="0" i="0" u="none" strike="noStrike">
                        <a:solidFill>
                          <a:srgbClr val="000000"/>
                        </a:solidFill>
                        <a:effectLst/>
                        <a:latin typeface="Aptos Narrow" panose="020B0004020202020204" pitchFamily="34" charset="0"/>
                      </a:endParaRPr>
                    </a:p>
                  </a:txBody>
                  <a:tcPr marL="4763" marR="4763" marT="4763" marB="0" anchor="b"/>
                </a:tc>
                <a:extLst>
                  <a:ext uri="{0D108BD9-81ED-4DB2-BD59-A6C34878D82A}">
                    <a16:rowId xmlns:a16="http://schemas.microsoft.com/office/drawing/2014/main" val="37244326"/>
                  </a:ext>
                </a:extLst>
              </a:tr>
              <a:tr h="259860">
                <a:tc>
                  <a:txBody>
                    <a:bodyPr/>
                    <a:lstStyle/>
                    <a:p>
                      <a:pPr algn="r" fontAlgn="b"/>
                      <a:r>
                        <a:rPr lang="en-GB" sz="1100" u="none" strike="noStrike">
                          <a:effectLst/>
                        </a:rPr>
                        <a:t>111111110000000</a:t>
                      </a:r>
                      <a:endParaRPr lang="en-GB" sz="1100" b="0" i="0" u="none" strike="noStrike">
                        <a:solidFill>
                          <a:srgbClr val="000000"/>
                        </a:solidFill>
                        <a:effectLst/>
                        <a:latin typeface="Aptos Narrow" panose="020B0004020202020204" pitchFamily="34" charset="0"/>
                      </a:endParaRPr>
                    </a:p>
                  </a:txBody>
                  <a:tcPr marL="4763" marR="4763" marT="4763" marB="0" anchor="b"/>
                </a:tc>
                <a:tc>
                  <a:txBody>
                    <a:bodyPr/>
                    <a:lstStyle/>
                    <a:p>
                      <a:pPr algn="ctr" fontAlgn="b"/>
                      <a:r>
                        <a:rPr lang="en-GB" sz="1100" u="none" strike="noStrike">
                          <a:effectLst/>
                        </a:rPr>
                        <a:t>8</a:t>
                      </a:r>
                      <a:endParaRPr lang="en-GB" sz="1100" b="0" i="0" u="none" strike="noStrike">
                        <a:solidFill>
                          <a:srgbClr val="000000"/>
                        </a:solidFill>
                        <a:effectLst/>
                        <a:latin typeface="Aptos Narrow" panose="020B0004020202020204" pitchFamily="34" charset="0"/>
                      </a:endParaRPr>
                    </a:p>
                  </a:txBody>
                  <a:tcPr marL="4763" marR="4763" marT="4763" marB="0" anchor="b"/>
                </a:tc>
                <a:extLst>
                  <a:ext uri="{0D108BD9-81ED-4DB2-BD59-A6C34878D82A}">
                    <a16:rowId xmlns:a16="http://schemas.microsoft.com/office/drawing/2014/main" val="91313061"/>
                  </a:ext>
                </a:extLst>
              </a:tr>
              <a:tr h="259860">
                <a:tc>
                  <a:txBody>
                    <a:bodyPr/>
                    <a:lstStyle/>
                    <a:p>
                      <a:pPr algn="r" fontAlgn="b"/>
                      <a:r>
                        <a:rPr lang="en-GB" sz="1100" u="none" strike="noStrike">
                          <a:effectLst/>
                        </a:rPr>
                        <a:t>111111111000000</a:t>
                      </a:r>
                      <a:endParaRPr lang="en-GB" sz="1100" b="0" i="0" u="none" strike="noStrike">
                        <a:solidFill>
                          <a:srgbClr val="000000"/>
                        </a:solidFill>
                        <a:effectLst/>
                        <a:latin typeface="Aptos Narrow" panose="020B0004020202020204" pitchFamily="34" charset="0"/>
                      </a:endParaRPr>
                    </a:p>
                  </a:txBody>
                  <a:tcPr marL="4763" marR="4763" marT="4763" marB="0" anchor="b"/>
                </a:tc>
                <a:tc>
                  <a:txBody>
                    <a:bodyPr/>
                    <a:lstStyle/>
                    <a:p>
                      <a:pPr algn="ctr" fontAlgn="b"/>
                      <a:r>
                        <a:rPr lang="en-GB" sz="1100" u="none" strike="noStrike">
                          <a:effectLst/>
                        </a:rPr>
                        <a:t>9</a:t>
                      </a:r>
                      <a:endParaRPr lang="en-GB" sz="1100" b="0" i="0" u="none" strike="noStrike">
                        <a:solidFill>
                          <a:srgbClr val="000000"/>
                        </a:solidFill>
                        <a:effectLst/>
                        <a:latin typeface="Aptos Narrow" panose="020B0004020202020204" pitchFamily="34" charset="0"/>
                      </a:endParaRPr>
                    </a:p>
                  </a:txBody>
                  <a:tcPr marL="4763" marR="4763" marT="4763" marB="0" anchor="b"/>
                </a:tc>
                <a:extLst>
                  <a:ext uri="{0D108BD9-81ED-4DB2-BD59-A6C34878D82A}">
                    <a16:rowId xmlns:a16="http://schemas.microsoft.com/office/drawing/2014/main" val="2515345293"/>
                  </a:ext>
                </a:extLst>
              </a:tr>
              <a:tr h="259860">
                <a:tc>
                  <a:txBody>
                    <a:bodyPr/>
                    <a:lstStyle/>
                    <a:p>
                      <a:pPr algn="r" fontAlgn="b"/>
                      <a:r>
                        <a:rPr lang="en-GB" sz="1100" u="none" strike="noStrike">
                          <a:effectLst/>
                        </a:rPr>
                        <a:t>111111111100000</a:t>
                      </a:r>
                      <a:endParaRPr lang="en-GB" sz="1100" b="0" i="0" u="none" strike="noStrike">
                        <a:solidFill>
                          <a:srgbClr val="000000"/>
                        </a:solidFill>
                        <a:effectLst/>
                        <a:latin typeface="Aptos Narrow" panose="020B0004020202020204" pitchFamily="34" charset="0"/>
                      </a:endParaRPr>
                    </a:p>
                  </a:txBody>
                  <a:tcPr marL="4763" marR="4763" marT="4763" marB="0" anchor="b"/>
                </a:tc>
                <a:tc>
                  <a:txBody>
                    <a:bodyPr/>
                    <a:lstStyle/>
                    <a:p>
                      <a:pPr algn="ctr" fontAlgn="b"/>
                      <a:r>
                        <a:rPr lang="en-GB" sz="1100" u="none" strike="noStrike">
                          <a:effectLst/>
                        </a:rPr>
                        <a:t>10</a:t>
                      </a:r>
                      <a:endParaRPr lang="en-GB" sz="1100" b="0" i="0" u="none" strike="noStrike">
                        <a:solidFill>
                          <a:srgbClr val="000000"/>
                        </a:solidFill>
                        <a:effectLst/>
                        <a:latin typeface="Aptos Narrow" panose="020B0004020202020204" pitchFamily="34" charset="0"/>
                      </a:endParaRPr>
                    </a:p>
                  </a:txBody>
                  <a:tcPr marL="4763" marR="4763" marT="4763" marB="0" anchor="b"/>
                </a:tc>
                <a:extLst>
                  <a:ext uri="{0D108BD9-81ED-4DB2-BD59-A6C34878D82A}">
                    <a16:rowId xmlns:a16="http://schemas.microsoft.com/office/drawing/2014/main" val="3388202687"/>
                  </a:ext>
                </a:extLst>
              </a:tr>
              <a:tr h="259860">
                <a:tc>
                  <a:txBody>
                    <a:bodyPr/>
                    <a:lstStyle/>
                    <a:p>
                      <a:pPr algn="r" fontAlgn="b"/>
                      <a:r>
                        <a:rPr lang="en-GB" sz="1100" u="none" strike="noStrike">
                          <a:effectLst/>
                        </a:rPr>
                        <a:t>111111111110000</a:t>
                      </a:r>
                      <a:endParaRPr lang="en-GB" sz="1100" b="0" i="0" u="none" strike="noStrike">
                        <a:solidFill>
                          <a:srgbClr val="000000"/>
                        </a:solidFill>
                        <a:effectLst/>
                        <a:latin typeface="Aptos Narrow" panose="020B0004020202020204" pitchFamily="34" charset="0"/>
                      </a:endParaRPr>
                    </a:p>
                  </a:txBody>
                  <a:tcPr marL="4763" marR="4763" marT="4763" marB="0" anchor="b"/>
                </a:tc>
                <a:tc>
                  <a:txBody>
                    <a:bodyPr/>
                    <a:lstStyle/>
                    <a:p>
                      <a:pPr algn="ctr" fontAlgn="b"/>
                      <a:r>
                        <a:rPr lang="en-GB" sz="1100" u="none" strike="noStrike">
                          <a:effectLst/>
                        </a:rPr>
                        <a:t>11</a:t>
                      </a:r>
                      <a:endParaRPr lang="en-GB" sz="1100" b="0" i="0" u="none" strike="noStrike">
                        <a:solidFill>
                          <a:srgbClr val="000000"/>
                        </a:solidFill>
                        <a:effectLst/>
                        <a:latin typeface="Aptos Narrow" panose="020B0004020202020204" pitchFamily="34" charset="0"/>
                      </a:endParaRPr>
                    </a:p>
                  </a:txBody>
                  <a:tcPr marL="4763" marR="4763" marT="4763" marB="0" anchor="b"/>
                </a:tc>
                <a:extLst>
                  <a:ext uri="{0D108BD9-81ED-4DB2-BD59-A6C34878D82A}">
                    <a16:rowId xmlns:a16="http://schemas.microsoft.com/office/drawing/2014/main" val="2948272814"/>
                  </a:ext>
                </a:extLst>
              </a:tr>
              <a:tr h="259860">
                <a:tc>
                  <a:txBody>
                    <a:bodyPr/>
                    <a:lstStyle/>
                    <a:p>
                      <a:pPr algn="r" fontAlgn="b"/>
                      <a:r>
                        <a:rPr lang="en-GB" sz="1100" u="none" strike="noStrike">
                          <a:effectLst/>
                        </a:rPr>
                        <a:t>111111111111000</a:t>
                      </a:r>
                      <a:endParaRPr lang="en-GB" sz="1100" b="0" i="0" u="none" strike="noStrike">
                        <a:solidFill>
                          <a:srgbClr val="000000"/>
                        </a:solidFill>
                        <a:effectLst/>
                        <a:latin typeface="Aptos Narrow" panose="020B0004020202020204" pitchFamily="34" charset="0"/>
                      </a:endParaRPr>
                    </a:p>
                  </a:txBody>
                  <a:tcPr marL="4763" marR="4763" marT="4763" marB="0" anchor="b"/>
                </a:tc>
                <a:tc>
                  <a:txBody>
                    <a:bodyPr/>
                    <a:lstStyle/>
                    <a:p>
                      <a:pPr algn="ctr" fontAlgn="b"/>
                      <a:r>
                        <a:rPr lang="en-GB" sz="1100" u="none" strike="noStrike">
                          <a:effectLst/>
                        </a:rPr>
                        <a:t>12</a:t>
                      </a:r>
                      <a:endParaRPr lang="en-GB" sz="1100" b="0" i="0" u="none" strike="noStrike">
                        <a:solidFill>
                          <a:srgbClr val="000000"/>
                        </a:solidFill>
                        <a:effectLst/>
                        <a:latin typeface="Aptos Narrow" panose="020B0004020202020204" pitchFamily="34" charset="0"/>
                      </a:endParaRPr>
                    </a:p>
                  </a:txBody>
                  <a:tcPr marL="4763" marR="4763" marT="4763" marB="0" anchor="b"/>
                </a:tc>
                <a:extLst>
                  <a:ext uri="{0D108BD9-81ED-4DB2-BD59-A6C34878D82A}">
                    <a16:rowId xmlns:a16="http://schemas.microsoft.com/office/drawing/2014/main" val="3291193052"/>
                  </a:ext>
                </a:extLst>
              </a:tr>
              <a:tr h="259860">
                <a:tc>
                  <a:txBody>
                    <a:bodyPr/>
                    <a:lstStyle/>
                    <a:p>
                      <a:pPr algn="r" fontAlgn="b"/>
                      <a:r>
                        <a:rPr lang="en-GB" sz="1100" u="none" strike="noStrike">
                          <a:effectLst/>
                        </a:rPr>
                        <a:t>111111111111100</a:t>
                      </a:r>
                      <a:endParaRPr lang="en-GB" sz="1100" b="0" i="0" u="none" strike="noStrike">
                        <a:solidFill>
                          <a:srgbClr val="000000"/>
                        </a:solidFill>
                        <a:effectLst/>
                        <a:latin typeface="Aptos Narrow" panose="020B0004020202020204" pitchFamily="34" charset="0"/>
                      </a:endParaRPr>
                    </a:p>
                  </a:txBody>
                  <a:tcPr marL="4763" marR="4763" marT="4763" marB="0" anchor="b"/>
                </a:tc>
                <a:tc>
                  <a:txBody>
                    <a:bodyPr/>
                    <a:lstStyle/>
                    <a:p>
                      <a:pPr algn="ctr" fontAlgn="b"/>
                      <a:r>
                        <a:rPr lang="en-GB" sz="1100" u="none" strike="noStrike">
                          <a:effectLst/>
                        </a:rPr>
                        <a:t>13</a:t>
                      </a:r>
                      <a:endParaRPr lang="en-GB" sz="1100" b="0" i="0" u="none" strike="noStrike">
                        <a:solidFill>
                          <a:srgbClr val="000000"/>
                        </a:solidFill>
                        <a:effectLst/>
                        <a:latin typeface="Aptos Narrow" panose="020B0004020202020204" pitchFamily="34" charset="0"/>
                      </a:endParaRPr>
                    </a:p>
                  </a:txBody>
                  <a:tcPr marL="4763" marR="4763" marT="4763" marB="0" anchor="b"/>
                </a:tc>
                <a:extLst>
                  <a:ext uri="{0D108BD9-81ED-4DB2-BD59-A6C34878D82A}">
                    <a16:rowId xmlns:a16="http://schemas.microsoft.com/office/drawing/2014/main" val="2859410390"/>
                  </a:ext>
                </a:extLst>
              </a:tr>
              <a:tr h="259860">
                <a:tc>
                  <a:txBody>
                    <a:bodyPr/>
                    <a:lstStyle/>
                    <a:p>
                      <a:pPr algn="r" fontAlgn="b"/>
                      <a:r>
                        <a:rPr lang="en-GB" sz="1100" u="none" strike="noStrike">
                          <a:effectLst/>
                        </a:rPr>
                        <a:t>111111111111110</a:t>
                      </a:r>
                      <a:endParaRPr lang="en-GB" sz="1100" b="0" i="0" u="none" strike="noStrike">
                        <a:solidFill>
                          <a:srgbClr val="000000"/>
                        </a:solidFill>
                        <a:effectLst/>
                        <a:latin typeface="Aptos Narrow" panose="020B0004020202020204" pitchFamily="34" charset="0"/>
                      </a:endParaRPr>
                    </a:p>
                  </a:txBody>
                  <a:tcPr marL="4763" marR="4763" marT="4763" marB="0" anchor="b"/>
                </a:tc>
                <a:tc>
                  <a:txBody>
                    <a:bodyPr/>
                    <a:lstStyle/>
                    <a:p>
                      <a:pPr algn="ctr" fontAlgn="b"/>
                      <a:r>
                        <a:rPr lang="en-GB" sz="1100" u="none" strike="noStrike">
                          <a:effectLst/>
                        </a:rPr>
                        <a:t>14</a:t>
                      </a:r>
                      <a:endParaRPr lang="en-GB" sz="1100" b="0" i="0" u="none" strike="noStrike">
                        <a:solidFill>
                          <a:srgbClr val="000000"/>
                        </a:solidFill>
                        <a:effectLst/>
                        <a:latin typeface="Aptos Narrow" panose="020B0004020202020204" pitchFamily="34" charset="0"/>
                      </a:endParaRPr>
                    </a:p>
                  </a:txBody>
                  <a:tcPr marL="4763" marR="4763" marT="4763" marB="0" anchor="b"/>
                </a:tc>
                <a:extLst>
                  <a:ext uri="{0D108BD9-81ED-4DB2-BD59-A6C34878D82A}">
                    <a16:rowId xmlns:a16="http://schemas.microsoft.com/office/drawing/2014/main" val="3338687730"/>
                  </a:ext>
                </a:extLst>
              </a:tr>
              <a:tr h="259860">
                <a:tc>
                  <a:txBody>
                    <a:bodyPr/>
                    <a:lstStyle/>
                    <a:p>
                      <a:pPr algn="r" fontAlgn="b"/>
                      <a:r>
                        <a:rPr lang="en-GB" sz="1100" u="none" strike="noStrike">
                          <a:effectLst/>
                        </a:rPr>
                        <a:t>111111111111111</a:t>
                      </a:r>
                      <a:endParaRPr lang="en-GB" sz="1100" b="0" i="0" u="none" strike="noStrike">
                        <a:solidFill>
                          <a:srgbClr val="000000"/>
                        </a:solidFill>
                        <a:effectLst/>
                        <a:latin typeface="Aptos Narrow" panose="020B0004020202020204" pitchFamily="34" charset="0"/>
                      </a:endParaRPr>
                    </a:p>
                  </a:txBody>
                  <a:tcPr marL="4763" marR="4763" marT="4763" marB="0" anchor="b"/>
                </a:tc>
                <a:tc>
                  <a:txBody>
                    <a:bodyPr/>
                    <a:lstStyle/>
                    <a:p>
                      <a:pPr algn="ctr" fontAlgn="b"/>
                      <a:r>
                        <a:rPr lang="en-GB" sz="1100" u="none" strike="noStrike" dirty="0">
                          <a:effectLst/>
                        </a:rPr>
                        <a:t>15</a:t>
                      </a:r>
                      <a:endParaRPr lang="en-GB" sz="1100" b="0" i="0" u="none" strike="noStrike" dirty="0">
                        <a:solidFill>
                          <a:srgbClr val="000000"/>
                        </a:solidFill>
                        <a:effectLst/>
                        <a:latin typeface="Aptos Narrow" panose="020B0004020202020204" pitchFamily="34" charset="0"/>
                      </a:endParaRPr>
                    </a:p>
                  </a:txBody>
                  <a:tcPr marL="4763" marR="4763" marT="4763" marB="0" anchor="b"/>
                </a:tc>
                <a:extLst>
                  <a:ext uri="{0D108BD9-81ED-4DB2-BD59-A6C34878D82A}">
                    <a16:rowId xmlns:a16="http://schemas.microsoft.com/office/drawing/2014/main" val="499126309"/>
                  </a:ext>
                </a:extLst>
              </a:tr>
            </a:tbl>
          </a:graphicData>
        </a:graphic>
      </p:graphicFrame>
    </p:spTree>
    <p:extLst>
      <p:ext uri="{BB962C8B-B14F-4D97-AF65-F5344CB8AC3E}">
        <p14:creationId xmlns:p14="http://schemas.microsoft.com/office/powerpoint/2010/main" val="13330887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144520" y="73760"/>
            <a:ext cx="11594969" cy="1325563"/>
          </a:xfrm>
        </p:spPr>
        <p:txBody>
          <a:bodyPr>
            <a:normAutofit/>
          </a:bodyPr>
          <a:lstStyle/>
          <a:p>
            <a:pPr algn="l"/>
            <a:r>
              <a:rPr lang="en-GB" sz="3200" b="1" dirty="0">
                <a:solidFill>
                  <a:schemeClr val="bg1"/>
                </a:solidFill>
                <a:latin typeface="Book Antiqua" panose="02040602050305030304" pitchFamily="18" charset="0"/>
                <a:ea typeface="Cambria" panose="02040503050406030204" pitchFamily="18" charset="0"/>
              </a:rPr>
              <a:t>Analog to Digital Converter</a:t>
            </a:r>
            <a:endParaRPr lang="en-IN" sz="3200" b="1" dirty="0">
              <a:solidFill>
                <a:schemeClr val="bg1"/>
              </a:solidFill>
              <a:latin typeface="Book Antiqua" panose="02040602050305030304" pitchFamily="18" charset="0"/>
              <a:ea typeface="Cambria" panose="02040503050406030204" pitchFamily="18" charset="0"/>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34</a:t>
            </a:fld>
            <a:endParaRPr lang="en-GB"/>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ACDA4009 – Signals and System	</a:t>
            </a:r>
            <a:endParaRPr lang="en-GB" sz="1200" b="1" i="1" dirty="0">
              <a:solidFill>
                <a:schemeClr val="accent1">
                  <a:lumMod val="75000"/>
                </a:schemeClr>
              </a:solidFill>
            </a:endParaRPr>
          </a:p>
        </p:txBody>
      </p:sp>
      <p:sp>
        <p:nvSpPr>
          <p:cNvPr id="4" name="TextBox 3">
            <a:extLst>
              <a:ext uri="{FF2B5EF4-FFF2-40B4-BE49-F238E27FC236}">
                <a16:creationId xmlns:a16="http://schemas.microsoft.com/office/drawing/2014/main" id="{900F1BBD-4E7B-C03B-5FAA-20445F338ABE}"/>
              </a:ext>
            </a:extLst>
          </p:cNvPr>
          <p:cNvSpPr txBox="1"/>
          <p:nvPr/>
        </p:nvSpPr>
        <p:spPr>
          <a:xfrm>
            <a:off x="222368" y="1291497"/>
            <a:ext cx="11062709" cy="1272464"/>
          </a:xfrm>
          <a:prstGeom prst="rect">
            <a:avLst/>
          </a:prstGeom>
          <a:noFill/>
        </p:spPr>
        <p:txBody>
          <a:bodyPr wrap="square">
            <a:spAutoFit/>
          </a:bodyPr>
          <a:lstStyle/>
          <a:p>
            <a:pPr marL="104775" lvl="5">
              <a:lnSpc>
                <a:spcPct val="15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Exercise</a:t>
            </a:r>
          </a:p>
          <a:p>
            <a:pPr marL="104775" lvl="5">
              <a:lnSpc>
                <a:spcPct val="150000"/>
              </a:lnSpc>
              <a:spcAft>
                <a:spcPts val="1000"/>
              </a:spcAft>
            </a:pPr>
            <a:r>
              <a:rPr lang="en-GB" sz="2400" b="1" dirty="0">
                <a:latin typeface="Book Antiqua" panose="02040602050305030304" pitchFamily="18" charset="0"/>
                <a:ea typeface="Cambria" panose="02040503050406030204" pitchFamily="18" charset="0"/>
                <a:cs typeface="Arial" panose="020B0604020202020204" pitchFamily="34" charset="0"/>
              </a:rPr>
              <a:t>Convert the Analogue 9V into Digital Output Using 4- bit Flash Type ADC</a:t>
            </a:r>
          </a:p>
        </p:txBody>
      </p:sp>
    </p:spTree>
    <p:extLst>
      <p:ext uri="{BB962C8B-B14F-4D97-AF65-F5344CB8AC3E}">
        <p14:creationId xmlns:p14="http://schemas.microsoft.com/office/powerpoint/2010/main" val="5470141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1">
            <a:extLst>
              <a:ext uri="{FF2B5EF4-FFF2-40B4-BE49-F238E27FC236}">
                <a16:creationId xmlns:a16="http://schemas.microsoft.com/office/drawing/2014/main" id="{BD78D876-541D-6E52-A364-F2210992F446}"/>
              </a:ext>
            </a:extLst>
          </p:cNvPr>
          <p:cNvSpPr txBox="1">
            <a:spLocks/>
          </p:cNvSpPr>
          <p:nvPr/>
        </p:nvSpPr>
        <p:spPr>
          <a:xfrm>
            <a:off x="4866514" y="3298965"/>
            <a:ext cx="5315818" cy="3088946"/>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4500" b="1">
                <a:latin typeface="Cambria" panose="02040503050406030204" pitchFamily="18" charset="0"/>
                <a:ea typeface="Cambria" panose="02040503050406030204" pitchFamily="18" charset="0"/>
                <a:cs typeface="Arial"/>
              </a:rPr>
              <a:t>Thank You</a:t>
            </a:r>
          </a:p>
        </p:txBody>
      </p:sp>
    </p:spTree>
    <p:extLst>
      <p:ext uri="{BB962C8B-B14F-4D97-AF65-F5344CB8AC3E}">
        <p14:creationId xmlns:p14="http://schemas.microsoft.com/office/powerpoint/2010/main" val="253737181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LIDO_APP_VERSION" val="1.7.1.4619"/>
  <p:tag name="SLIDO_PRESENTATION_ID" val="00000000-0000-0000-0000-000000000000"/>
  <p:tag name="SLIDO_EVENT_UUID" val="e5768a75-12e4-4501-a17a-a71c3e10baf7"/>
  <p:tag name="SLIDO_EVENT_SECTION_UUID" val="78852cb9-7f89-4759-86ac-fd01d2c7a0cf"/>
</p:tagLst>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AEDFBF8-727B-4366-BD16-3E84A7D12848}">
  <ds:schemaRefs>
    <ds:schemaRef ds:uri="http://schemas.microsoft.com/sharepoint/v3/contenttype/forms"/>
  </ds:schemaRefs>
</ds:datastoreItem>
</file>

<file path=customXml/itemProps2.xml><?xml version="1.0" encoding="utf-8"?>
<ds:datastoreItem xmlns:ds="http://schemas.openxmlformats.org/officeDocument/2006/customXml" ds:itemID="{67D09DC4-48CE-45C2-9393-0A8E48C8FD95}">
  <ds:schemaRefs>
    <ds:schemaRef ds:uri="211f9404-bca0-4bcf-9c1d-965ccb6f8d2d"/>
    <ds:schemaRef ds:uri="303dbf9b-b85b-46a0-94f1-894078c07ec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59A90DE1-5030-4590-8AE5-55F67A0F029B}">
  <ds:schemaRefs>
    <ds:schemaRef ds:uri="211f9404-bca0-4bcf-9c1d-965ccb6f8d2d"/>
    <ds:schemaRef ds:uri="303dbf9b-b85b-46a0-94f1-894078c07ec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144</TotalTime>
  <Words>2078</Words>
  <Application>Microsoft Office PowerPoint</Application>
  <PresentationFormat>Widescreen</PresentationFormat>
  <Paragraphs>290</Paragraphs>
  <Slides>35</Slides>
  <Notes>0</Notes>
  <HiddenSlides>0</HiddenSlides>
  <MMClips>0</MMClips>
  <ScaleCrop>false</ScaleCrop>
  <HeadingPairs>
    <vt:vector size="6" baseType="variant">
      <vt:variant>
        <vt:lpstr>Fonts Used</vt:lpstr>
      </vt:variant>
      <vt:variant>
        <vt:i4>7</vt:i4>
      </vt:variant>
      <vt:variant>
        <vt:lpstr>Theme</vt:lpstr>
      </vt:variant>
      <vt:variant>
        <vt:i4>20</vt:i4>
      </vt:variant>
      <vt:variant>
        <vt:lpstr>Slide Titles</vt:lpstr>
      </vt:variant>
      <vt:variant>
        <vt:i4>35</vt:i4>
      </vt:variant>
    </vt:vector>
  </HeadingPairs>
  <TitlesOfParts>
    <vt:vector size="62" baseType="lpstr">
      <vt:lpstr>Aptos Narrow</vt:lpstr>
      <vt:lpstr>Arial</vt:lpstr>
      <vt:lpstr>Book Antiqua</vt:lpstr>
      <vt:lpstr>Calibri</vt:lpstr>
      <vt:lpstr>Calibri Light</vt:lpstr>
      <vt:lpstr>Cambria</vt:lpstr>
      <vt:lpstr>Cambria Math</vt:lpstr>
      <vt:lpstr>UWTSD 200_Title Page</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PowerPoint Presentation</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Analog to Digital Converter</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Jenifer Prince Devaraj</cp:lastModifiedBy>
  <cp:revision>61</cp:revision>
  <dcterms:created xsi:type="dcterms:W3CDTF">2021-03-09T15:35:42Z</dcterms:created>
  <dcterms:modified xsi:type="dcterms:W3CDTF">2026-03-02T09:06:22Z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y fmtid="{D5CDD505-2E9C-101B-9397-08002B2CF9AE}" pid="3" name="SlidoAppVersion">
    <vt:lpwstr>1.7.1.4619</vt:lpwstr>
  </property>
</Properties>
</file>