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76" r:id="rId3"/>
    <p:sldId id="258" r:id="rId4"/>
    <p:sldId id="267" r:id="rId5"/>
    <p:sldId id="259" r:id="rId6"/>
    <p:sldId id="275" r:id="rId7"/>
    <p:sldId id="261" r:id="rId8"/>
    <p:sldId id="268" r:id="rId9"/>
    <p:sldId id="269" r:id="rId10"/>
    <p:sldId id="270" r:id="rId11"/>
    <p:sldId id="279" r:id="rId12"/>
    <p:sldId id="271" r:id="rId13"/>
    <p:sldId id="272" r:id="rId14"/>
    <p:sldId id="274" r:id="rId15"/>
    <p:sldId id="273" r:id="rId16"/>
    <p:sldId id="263" r:id="rId17"/>
    <p:sldId id="280" r:id="rId18"/>
    <p:sldId id="277" r:id="rId19"/>
    <p:sldId id="278" r:id="rId20"/>
    <p:sldId id="264" r:id="rId21"/>
    <p:sldId id="266"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40" d="100"/>
          <a:sy n="40" d="100"/>
        </p:scale>
        <p:origin x="44"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9BED75-C2E2-4BB6-AE99-301B55F86C64}" type="datetimeFigureOut">
              <a:rPr lang="en-GB" smtClean="0"/>
              <a:t>01/09/2026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DE7C34-EA40-4A19-B52D-27EB44F53C67}" type="slidenum">
              <a:rPr lang="en-GB" smtClean="0"/>
              <a:t>‹#›</a:t>
            </a:fld>
            <a:endParaRPr lang="en-GB"/>
          </a:p>
        </p:txBody>
      </p:sp>
    </p:spTree>
    <p:extLst>
      <p:ext uri="{BB962C8B-B14F-4D97-AF65-F5344CB8AC3E}">
        <p14:creationId xmlns:p14="http://schemas.microsoft.com/office/powerpoint/2010/main" val="1552386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DE7C34-EA40-4A19-B52D-27EB44F53C67}" type="slidenum">
              <a:rPr lang="en-GB" smtClean="0"/>
              <a:t>3</a:t>
            </a:fld>
            <a:endParaRPr lang="en-GB"/>
          </a:p>
        </p:txBody>
      </p:sp>
    </p:spTree>
    <p:extLst>
      <p:ext uri="{BB962C8B-B14F-4D97-AF65-F5344CB8AC3E}">
        <p14:creationId xmlns:p14="http://schemas.microsoft.com/office/powerpoint/2010/main" val="363840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19DFC-12D4-9887-C4EE-D1AF632C23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67FA62-C107-1725-EADF-0FBD5BCF18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0B83A1-82AC-1A6A-2452-DE5B11365784}"/>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5" name="Footer Placeholder 4">
            <a:extLst>
              <a:ext uri="{FF2B5EF4-FFF2-40B4-BE49-F238E27FC236}">
                <a16:creationId xmlns:a16="http://schemas.microsoft.com/office/drawing/2014/main" id="{83F7387F-A666-3337-5DB1-72DB2811D1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C3548-7B50-3072-4D8B-342FAB36D4C8}"/>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2566853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570DA-7487-A6BC-8970-D93B274E7C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E223B8-E48C-2081-F0CD-BDD05D479A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43A9FE-C982-D505-6B94-2F25D4449913}"/>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5" name="Footer Placeholder 4">
            <a:extLst>
              <a:ext uri="{FF2B5EF4-FFF2-40B4-BE49-F238E27FC236}">
                <a16:creationId xmlns:a16="http://schemas.microsoft.com/office/drawing/2014/main" id="{2396DA92-7DB5-12AF-F119-158CFCB48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6A4D0E-F99C-7476-05E8-4FA585D9D4FE}"/>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2263151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0DAFB-FBD5-A146-6282-D5FC0176D6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22F4CB-417F-5E44-B787-1381600951C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0489B6-38AB-350F-DCCB-A1949A65CC8B}"/>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5" name="Footer Placeholder 4">
            <a:extLst>
              <a:ext uri="{FF2B5EF4-FFF2-40B4-BE49-F238E27FC236}">
                <a16:creationId xmlns:a16="http://schemas.microsoft.com/office/drawing/2014/main" id="{375708A1-F67D-A4FC-76A0-2C274471C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0D91F6-CEA5-10C8-0FB7-8D491D2C303E}"/>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3942845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35B3D-772F-BB33-5650-E1A4E28AB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DB3DE7-C8BB-A806-EF40-CE6FE57D15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293E3B-A722-5E3D-0D70-FC8DF63A7B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81A33C-B281-177E-3BA1-ADBC3C51A05B}"/>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6" name="Footer Placeholder 5">
            <a:extLst>
              <a:ext uri="{FF2B5EF4-FFF2-40B4-BE49-F238E27FC236}">
                <a16:creationId xmlns:a16="http://schemas.microsoft.com/office/drawing/2014/main" id="{F0CB5338-F065-9B60-2D93-4F40A28B05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17B9EF-E592-33B7-729B-D181DEDFD795}"/>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145108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75CFD-5E7C-3D0F-1406-EB0C717BFF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A1C754-8FB8-1DE8-23CA-CC9F38A974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FB3C23-FB87-8A50-9D57-CC8BA52F8C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13A820-DCEB-01C1-A41C-D0FBBCF0FA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96D2D0-65E9-F65F-7D17-03F4405C48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6E38B6-1BAB-301C-70E1-C2E2A0E7C9D2}"/>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8" name="Footer Placeholder 7">
            <a:extLst>
              <a:ext uri="{FF2B5EF4-FFF2-40B4-BE49-F238E27FC236}">
                <a16:creationId xmlns:a16="http://schemas.microsoft.com/office/drawing/2014/main" id="{D23A81D7-C48D-2551-C14A-AB0E06CCCC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D36F98-3813-DCCA-3663-9B1EBEF7042D}"/>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76212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4883B-F4E2-F0B1-34AF-5FFF318352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8FA00E-EEF8-BE05-F777-9D9468F5B532}"/>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4" name="Footer Placeholder 3">
            <a:extLst>
              <a:ext uri="{FF2B5EF4-FFF2-40B4-BE49-F238E27FC236}">
                <a16:creationId xmlns:a16="http://schemas.microsoft.com/office/drawing/2014/main" id="{917213E9-1D54-4E5F-0CCA-6C73363B97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FC3627-5736-F49E-0C8C-4875E24ED793}"/>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2424766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949318-BCF9-341F-C352-105105420824}"/>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3" name="Footer Placeholder 2">
            <a:extLst>
              <a:ext uri="{FF2B5EF4-FFF2-40B4-BE49-F238E27FC236}">
                <a16:creationId xmlns:a16="http://schemas.microsoft.com/office/drawing/2014/main" id="{5548322D-FE7B-8DF5-896E-144C72AC58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6A3086-059C-F4E7-98E7-4DE98DBF0DC6}"/>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1287224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EE922-A4A2-1601-C26D-4C861B660B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1CCE24-4002-62B0-1596-6F944A567E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9265AE-1937-F1CA-37C5-A2FCFA3526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243B2D-9A55-1892-7D60-D2A3B94E85CB}"/>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6" name="Footer Placeholder 5">
            <a:extLst>
              <a:ext uri="{FF2B5EF4-FFF2-40B4-BE49-F238E27FC236}">
                <a16:creationId xmlns:a16="http://schemas.microsoft.com/office/drawing/2014/main" id="{7279E2D6-9159-FC8C-FC01-8A56A4406B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1C6BF5-F0B1-CF44-C5A0-FA74D4A8DEFE}"/>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113888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2A92-D5D0-6175-944B-BE7B71F350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D21F51-045E-963F-CCE7-C65C3DE696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BCD172-6926-17AB-E4A3-EA69DAD1D6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B8E29C-80C2-239E-A743-33A8F6CE6453}"/>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6" name="Footer Placeholder 5">
            <a:extLst>
              <a:ext uri="{FF2B5EF4-FFF2-40B4-BE49-F238E27FC236}">
                <a16:creationId xmlns:a16="http://schemas.microsoft.com/office/drawing/2014/main" id="{CA1D4793-8A4F-6691-EC05-A969F7A0F3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B08346-A61E-3BEB-90AE-23438AD54615}"/>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8615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B92E0-3C06-77CB-2E23-273BD4C81E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A6C593-D7B1-ECC5-BF98-BAB54BF86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F23E5C-8DAF-C0BB-93BC-5B4A970C7DC5}"/>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5" name="Footer Placeholder 4">
            <a:extLst>
              <a:ext uri="{FF2B5EF4-FFF2-40B4-BE49-F238E27FC236}">
                <a16:creationId xmlns:a16="http://schemas.microsoft.com/office/drawing/2014/main" id="{7C53A9F8-57B1-4287-18FD-2F7D34FDA6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96CDB9-9EFF-A3EA-52A1-62EF91E6DADD}"/>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3973898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0D5E28-5911-2DE0-3A56-8EAA491F18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1648C0-14AC-139F-E433-8C21BCA851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7DBBF5-A313-0920-2E3E-E027679DC75C}"/>
              </a:ext>
            </a:extLst>
          </p:cNvPr>
          <p:cNvSpPr>
            <a:spLocks noGrp="1"/>
          </p:cNvSpPr>
          <p:nvPr>
            <p:ph type="dt" sz="half" idx="10"/>
          </p:nvPr>
        </p:nvSpPr>
        <p:spPr/>
        <p:txBody>
          <a:bodyPr/>
          <a:lstStyle/>
          <a:p>
            <a:fld id="{8C71FA4B-2A7D-4B58-A4C2-1A31FF23734B}" type="datetimeFigureOut">
              <a:rPr lang="en-GB" smtClean="0"/>
              <a:t>01/09/2026</a:t>
            </a:fld>
            <a:endParaRPr lang="en-GB"/>
          </a:p>
        </p:txBody>
      </p:sp>
      <p:sp>
        <p:nvSpPr>
          <p:cNvPr id="5" name="Footer Placeholder 4">
            <a:extLst>
              <a:ext uri="{FF2B5EF4-FFF2-40B4-BE49-F238E27FC236}">
                <a16:creationId xmlns:a16="http://schemas.microsoft.com/office/drawing/2014/main" id="{D6D4F644-FB64-CA34-5655-50271DE98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0A9FE7-FD18-5B9C-2C98-93505429AF55}"/>
              </a:ext>
            </a:extLst>
          </p:cNvPr>
          <p:cNvSpPr>
            <a:spLocks noGrp="1"/>
          </p:cNvSpPr>
          <p:nvPr>
            <p:ph type="sldNum" sz="quarter" idx="12"/>
          </p:nvPr>
        </p:nvSpPr>
        <p:spPr/>
        <p:txBody>
          <a:bodyPr/>
          <a:lstStyle/>
          <a:p>
            <a:fld id="{8E49200B-955D-4E8E-8014-2C51D145BD9E}" type="slidenum">
              <a:rPr lang="en-GB" smtClean="0"/>
              <a:t>‹#›</a:t>
            </a:fld>
            <a:endParaRPr lang="en-GB"/>
          </a:p>
        </p:txBody>
      </p:sp>
    </p:spTree>
    <p:extLst>
      <p:ext uri="{BB962C8B-B14F-4D97-AF65-F5344CB8AC3E}">
        <p14:creationId xmlns:p14="http://schemas.microsoft.com/office/powerpoint/2010/main" val="1717576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B8C98C-C7F0-05A4-7035-6A22AF862B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420BBD-9D92-757E-D977-79CF8491DB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87144D-0DC5-3BF3-A0F7-E3CBCEB546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71FA4B-2A7D-4B58-A4C2-1A31FF23734B}" type="datetimeFigureOut">
              <a:rPr lang="en-GB" smtClean="0"/>
              <a:t>01/09/2026</a:t>
            </a:fld>
            <a:endParaRPr lang="en-GB"/>
          </a:p>
        </p:txBody>
      </p:sp>
      <p:sp>
        <p:nvSpPr>
          <p:cNvPr id="5" name="Footer Placeholder 4">
            <a:extLst>
              <a:ext uri="{FF2B5EF4-FFF2-40B4-BE49-F238E27FC236}">
                <a16:creationId xmlns:a16="http://schemas.microsoft.com/office/drawing/2014/main" id="{8FD2957C-0E5A-CAAB-60A5-154FF12FF3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646655-3BFB-C10B-6DDF-9C8F748B58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49200B-955D-4E8E-8014-2C51D145BD9E}" type="slidenum">
              <a:rPr lang="en-GB" smtClean="0"/>
              <a:t>‹#›</a:t>
            </a:fld>
            <a:endParaRPr lang="en-GB"/>
          </a:p>
        </p:txBody>
      </p:sp>
    </p:spTree>
    <p:extLst>
      <p:ext uri="{BB962C8B-B14F-4D97-AF65-F5344CB8AC3E}">
        <p14:creationId xmlns:p14="http://schemas.microsoft.com/office/powerpoint/2010/main" val="2030981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ACE35F5-DBEC-4EAA-192C-196ABF55E5B2}"/>
              </a:ext>
            </a:extLst>
          </p:cNvPr>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3700" b="1" kern="1200" dirty="0">
                <a:solidFill>
                  <a:schemeClr val="tx1"/>
                </a:solidFill>
                <a:latin typeface="+mj-lt"/>
                <a:ea typeface="+mj-ea"/>
                <a:cs typeface="+mj-cs"/>
              </a:rPr>
              <a:t>“What motivates a return to singing in later adulthood after an extended break?”</a:t>
            </a:r>
            <a:br>
              <a:rPr lang="en-US" sz="3700" kern="1200" dirty="0">
                <a:solidFill>
                  <a:schemeClr val="tx1"/>
                </a:solidFill>
                <a:latin typeface="+mj-lt"/>
                <a:ea typeface="+mj-ea"/>
                <a:cs typeface="+mj-cs"/>
              </a:rPr>
            </a:br>
            <a:endParaRPr lang="en-US" sz="3700" kern="1200" dirty="0">
              <a:solidFill>
                <a:schemeClr val="tx1"/>
              </a:solidFill>
              <a:latin typeface="+mj-lt"/>
              <a:ea typeface="+mj-ea"/>
              <a:cs typeface="+mj-cs"/>
            </a:endParaRPr>
          </a:p>
        </p:txBody>
      </p:sp>
      <p:sp>
        <p:nvSpPr>
          <p:cNvPr id="3" name="Subtitle 2">
            <a:extLst>
              <a:ext uri="{FF2B5EF4-FFF2-40B4-BE49-F238E27FC236}">
                <a16:creationId xmlns:a16="http://schemas.microsoft.com/office/drawing/2014/main" id="{02DCEF2A-2E08-E010-0A36-FFFE9F1B1334}"/>
              </a:ext>
            </a:extLst>
          </p:cNvPr>
          <p:cNvSpPr>
            <a:spLocks noGrp="1"/>
          </p:cNvSpPr>
          <p:nvPr>
            <p:ph type="subTitle" idx="1"/>
          </p:nvPr>
        </p:nvSpPr>
        <p:spPr>
          <a:xfrm>
            <a:off x="5181604" y="1676400"/>
            <a:ext cx="5638796" cy="3505200"/>
          </a:xfrm>
        </p:spPr>
        <p:txBody>
          <a:bodyPr vert="horz" lIns="91440" tIns="45720" rIns="91440" bIns="45720" rtlCol="0">
            <a:normAutofit/>
          </a:bodyPr>
          <a:lstStyle/>
          <a:p>
            <a:pPr indent="-228600" algn="l">
              <a:buFont typeface="Arial" panose="020B0604020202020204" pitchFamily="34" charset="0"/>
              <a:buChar char="•"/>
            </a:pPr>
            <a:r>
              <a:rPr lang="en-US" dirty="0">
                <a:solidFill>
                  <a:schemeClr val="tx1">
                    <a:alpha val="55000"/>
                  </a:schemeClr>
                </a:solidFill>
              </a:rPr>
              <a:t>Rose-Ellen Kemp</a:t>
            </a:r>
          </a:p>
          <a:p>
            <a:pPr indent="-228600" algn="l">
              <a:buFont typeface="Arial" panose="020B0604020202020204" pitchFamily="34" charset="0"/>
              <a:buChar char="•"/>
            </a:pPr>
            <a:r>
              <a:rPr lang="en-US" dirty="0">
                <a:solidFill>
                  <a:schemeClr val="tx1">
                    <a:alpha val="55000"/>
                  </a:schemeClr>
                </a:solidFill>
              </a:rPr>
              <a:t>Student number 2223172</a:t>
            </a:r>
          </a:p>
          <a:p>
            <a:pPr indent="-228600" algn="l">
              <a:buFont typeface="Arial" panose="020B0604020202020204" pitchFamily="34" charset="0"/>
              <a:buChar char="•"/>
            </a:pPr>
            <a:r>
              <a:rPr lang="en-US" dirty="0">
                <a:solidFill>
                  <a:schemeClr val="tx1">
                    <a:alpha val="55000"/>
                  </a:schemeClr>
                </a:solidFill>
              </a:rPr>
              <a:t>Module 3</a:t>
            </a:r>
          </a:p>
          <a:p>
            <a:pPr indent="-228600" algn="l">
              <a:buFont typeface="Arial" panose="020B0604020202020204" pitchFamily="34" charset="0"/>
              <a:buChar char="•"/>
            </a:pPr>
            <a:r>
              <a:rPr lang="en-US" dirty="0">
                <a:solidFill>
                  <a:schemeClr val="tx1">
                    <a:alpha val="55000"/>
                  </a:schemeClr>
                </a:solidFill>
              </a:rPr>
              <a:t>Work based learning project </a:t>
            </a:r>
          </a:p>
          <a:p>
            <a:pPr indent="-228600" algn="l">
              <a:buFont typeface="Arial" panose="020B0604020202020204" pitchFamily="34" charset="0"/>
              <a:buChar char="•"/>
            </a:pPr>
            <a:r>
              <a:rPr lang="en-US" dirty="0">
                <a:solidFill>
                  <a:schemeClr val="tx1">
                    <a:alpha val="55000"/>
                  </a:schemeClr>
                </a:solidFill>
              </a:rPr>
              <a:t>Module Code: BMPF7008    </a:t>
            </a:r>
          </a:p>
          <a:p>
            <a:pPr indent="-228600" algn="l">
              <a:buFont typeface="Arial" panose="020B0604020202020204" pitchFamily="34" charset="0"/>
              <a:buChar char="•"/>
            </a:pPr>
            <a:endParaRPr lang="en-US" dirty="0">
              <a:solidFill>
                <a:schemeClr val="tx1">
                  <a:alpha val="55000"/>
                </a:schemeClr>
              </a:solidFill>
            </a:endParaRPr>
          </a:p>
        </p:txBody>
      </p:sp>
    </p:spTree>
    <p:extLst>
      <p:ext uri="{BB962C8B-B14F-4D97-AF65-F5344CB8AC3E}">
        <p14:creationId xmlns:p14="http://schemas.microsoft.com/office/powerpoint/2010/main" val="2751202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D5B078-FE28-449F-6D3A-40A54A14569E}"/>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20EA70F-BD6D-6BBC-98E6-67807FA8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79FED052-242F-769C-DC9A-A236F96C96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61A02299-C943-6E82-358D-8C2C0E6CA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C6C36A3-8CB7-6DDF-232E-55AEFC173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99FE6D4-99B3-E742-8CA8-FC19ED7D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6859F7CF-767D-A0DB-AB3D-98E9137E7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E57B68A-7ABE-E3FC-8B8B-6A00D2032651}"/>
              </a:ext>
            </a:extLst>
          </p:cNvPr>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3700" b="1" kern="1200" dirty="0">
                <a:solidFill>
                  <a:schemeClr val="tx1"/>
                </a:solidFill>
                <a:latin typeface="+mj-lt"/>
                <a:ea typeface="+mj-ea"/>
                <a:cs typeface="+mj-cs"/>
              </a:rPr>
              <a:t>…more specifically</a:t>
            </a:r>
            <a:br>
              <a:rPr lang="en-US" sz="3700" kern="1200" dirty="0">
                <a:solidFill>
                  <a:schemeClr val="tx1"/>
                </a:solidFill>
                <a:latin typeface="+mj-lt"/>
                <a:ea typeface="+mj-ea"/>
                <a:cs typeface="+mj-cs"/>
              </a:rPr>
            </a:br>
            <a:endParaRPr lang="en-US" sz="3700" kern="1200" dirty="0">
              <a:solidFill>
                <a:schemeClr val="tx1"/>
              </a:solidFill>
              <a:latin typeface="+mj-lt"/>
              <a:ea typeface="+mj-ea"/>
              <a:cs typeface="+mj-cs"/>
            </a:endParaRPr>
          </a:p>
        </p:txBody>
      </p:sp>
      <p:sp>
        <p:nvSpPr>
          <p:cNvPr id="3" name="Subtitle 2">
            <a:extLst>
              <a:ext uri="{FF2B5EF4-FFF2-40B4-BE49-F238E27FC236}">
                <a16:creationId xmlns:a16="http://schemas.microsoft.com/office/drawing/2014/main" id="{0965E785-239B-7166-DC5D-411F4B260D3A}"/>
              </a:ext>
            </a:extLst>
          </p:cNvPr>
          <p:cNvSpPr>
            <a:spLocks noGrp="1"/>
          </p:cNvSpPr>
          <p:nvPr>
            <p:ph type="subTitle" idx="1"/>
          </p:nvPr>
        </p:nvSpPr>
        <p:spPr>
          <a:xfrm>
            <a:off x="5181604" y="1676400"/>
            <a:ext cx="5638796" cy="3505200"/>
          </a:xfrm>
        </p:spPr>
        <p:txBody>
          <a:bodyPr vert="horz" lIns="91440" tIns="45720" rIns="91440" bIns="45720" rtlCol="0">
            <a:normAutofit fontScale="92500"/>
          </a:bodyPr>
          <a:lstStyle/>
          <a:p>
            <a:pPr marL="342900" indent="-342900" algn="l">
              <a:lnSpc>
                <a:spcPct val="107000"/>
              </a:lnSpc>
              <a:spcAft>
                <a:spcPts val="800"/>
              </a:spcAft>
              <a:buFont typeface="Arial" panose="020B0604020202020204" pitchFamily="34" charset="0"/>
              <a:buChar char="•"/>
            </a:pPr>
            <a:r>
              <a:rPr lang="en-GB" kern="100" dirty="0">
                <a:latin typeface="Arial" panose="020B0604020202020204" pitchFamily="34" charset="0"/>
                <a:ea typeface="Aptos" panose="020B0004020202020204" pitchFamily="34" charset="0"/>
                <a:cs typeface="Times New Roman" panose="02020603050405020304" pitchFamily="18" charset="0"/>
              </a:rPr>
              <a:t>what motivates mature adults (MA) (45+ years old), </a:t>
            </a:r>
          </a:p>
          <a:p>
            <a:pPr marL="342900" indent="-342900" algn="l">
              <a:lnSpc>
                <a:spcPct val="107000"/>
              </a:lnSpc>
              <a:spcAft>
                <a:spcPts val="800"/>
              </a:spcAft>
              <a:buFont typeface="Arial" panose="020B0604020202020204" pitchFamily="34" charset="0"/>
              <a:buChar char="•"/>
            </a:pPr>
            <a:r>
              <a:rPr lang="en-GB" kern="100" dirty="0">
                <a:latin typeface="Arial" panose="020B0604020202020204" pitchFamily="34" charset="0"/>
                <a:ea typeface="Aptos" panose="020B0004020202020204" pitchFamily="34" charset="0"/>
                <a:cs typeface="Times New Roman" panose="02020603050405020304" pitchFamily="18" charset="0"/>
              </a:rPr>
              <a:t>who used to sing regularly (during school/further education/early adulthood) </a:t>
            </a:r>
          </a:p>
          <a:p>
            <a:pPr marL="342900" indent="-342900" algn="l">
              <a:lnSpc>
                <a:spcPct val="107000"/>
              </a:lnSpc>
              <a:spcAft>
                <a:spcPts val="800"/>
              </a:spcAft>
              <a:buFont typeface="Arial" panose="020B0604020202020204" pitchFamily="34" charset="0"/>
              <a:buChar char="•"/>
            </a:pPr>
            <a:r>
              <a:rPr lang="en-GB" kern="100" dirty="0">
                <a:latin typeface="Arial" panose="020B0604020202020204" pitchFamily="34" charset="0"/>
                <a:ea typeface="Aptos" panose="020B0004020202020204" pitchFamily="34" charset="0"/>
                <a:cs typeface="Times New Roman" panose="02020603050405020304" pitchFamily="18" charset="0"/>
              </a:rPr>
              <a:t>to return to regular/semi-regular singing (with/to other people) </a:t>
            </a:r>
          </a:p>
          <a:p>
            <a:pPr marL="342900" indent="-342900" algn="l">
              <a:lnSpc>
                <a:spcPct val="107000"/>
              </a:lnSpc>
              <a:spcAft>
                <a:spcPts val="800"/>
              </a:spcAft>
              <a:buFont typeface="Arial" panose="020B0604020202020204" pitchFamily="34" charset="0"/>
              <a:buChar char="•"/>
            </a:pPr>
            <a:r>
              <a:rPr lang="en-GB" kern="100" dirty="0">
                <a:latin typeface="Arial" panose="020B0604020202020204" pitchFamily="34" charset="0"/>
                <a:ea typeface="Aptos" panose="020B0004020202020204" pitchFamily="34" charset="0"/>
                <a:cs typeface="Times New Roman" panose="02020603050405020304" pitchFamily="18" charset="0"/>
              </a:rPr>
              <a:t>after an extended break of 10+ years.</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indent="-228600" algn="l">
              <a:buFont typeface="Arial" panose="020B0604020202020204" pitchFamily="34" charset="0"/>
              <a:buChar char="•"/>
            </a:pPr>
            <a:endParaRPr lang="en-US" dirty="0">
              <a:solidFill>
                <a:schemeClr val="tx1">
                  <a:alpha val="55000"/>
                </a:schemeClr>
              </a:solidFill>
            </a:endParaRPr>
          </a:p>
        </p:txBody>
      </p:sp>
    </p:spTree>
    <p:extLst>
      <p:ext uri="{BB962C8B-B14F-4D97-AF65-F5344CB8AC3E}">
        <p14:creationId xmlns:p14="http://schemas.microsoft.com/office/powerpoint/2010/main" val="1530946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F59BED1-22DD-8C07-92E5-E5ADF5598D8C}"/>
              </a:ext>
            </a:extLst>
          </p:cNvPr>
          <p:cNvSpPr>
            <a:spLocks noGrp="1"/>
          </p:cNvSpPr>
          <p:nvPr>
            <p:ph type="title"/>
          </p:nvPr>
        </p:nvSpPr>
        <p:spPr>
          <a:xfrm>
            <a:off x="1143001" y="1379621"/>
            <a:ext cx="2667000" cy="3801979"/>
          </a:xfrm>
        </p:spPr>
        <p:txBody>
          <a:bodyPr anchor="t">
            <a:normAutofit fontScale="90000"/>
          </a:bodyPr>
          <a:lstStyle/>
          <a:p>
            <a:r>
              <a:rPr lang="en-GB" sz="4000" dirty="0"/>
              <a:t>Justification and context</a:t>
            </a:r>
            <a:br>
              <a:rPr lang="en-GB" sz="4000" dirty="0"/>
            </a:br>
            <a:br>
              <a:rPr lang="en-GB" sz="4000" dirty="0"/>
            </a:br>
            <a:r>
              <a:rPr lang="en-GB" sz="3100" dirty="0">
                <a:solidFill>
                  <a:schemeClr val="tx1">
                    <a:alpha val="55000"/>
                  </a:schemeClr>
                </a:solidFill>
              </a:rPr>
              <a:t>Singing is healthy!</a:t>
            </a:r>
            <a:br>
              <a:rPr lang="en-GB" sz="3100" dirty="0">
                <a:solidFill>
                  <a:schemeClr val="tx1">
                    <a:alpha val="55000"/>
                  </a:schemeClr>
                </a:solidFill>
              </a:rPr>
            </a:br>
            <a:br>
              <a:rPr lang="en-GB" sz="3100" dirty="0">
                <a:solidFill>
                  <a:schemeClr val="tx1">
                    <a:alpha val="55000"/>
                  </a:schemeClr>
                </a:solidFill>
              </a:rPr>
            </a:br>
            <a:r>
              <a:rPr lang="en-GB" sz="3100" dirty="0">
                <a:solidFill>
                  <a:schemeClr val="tx1">
                    <a:alpha val="55000"/>
                  </a:schemeClr>
                </a:solidFill>
              </a:rPr>
              <a:t>Many of my clients are ‘returners’</a:t>
            </a:r>
            <a:br>
              <a:rPr lang="en-GB" sz="4000" dirty="0">
                <a:solidFill>
                  <a:schemeClr val="tx1">
                    <a:alpha val="55000"/>
                  </a:schemeClr>
                </a:solidFill>
              </a:rPr>
            </a:br>
            <a:endParaRPr lang="en-GB" sz="4000" dirty="0"/>
          </a:p>
        </p:txBody>
      </p:sp>
      <p:sp>
        <p:nvSpPr>
          <p:cNvPr id="3" name="Content Placeholder 2">
            <a:extLst>
              <a:ext uri="{FF2B5EF4-FFF2-40B4-BE49-F238E27FC236}">
                <a16:creationId xmlns:a16="http://schemas.microsoft.com/office/drawing/2014/main" id="{78CFCF9B-4CF5-3143-9646-2EA9FA30510E}"/>
              </a:ext>
            </a:extLst>
          </p:cNvPr>
          <p:cNvSpPr>
            <a:spLocks noGrp="1"/>
          </p:cNvSpPr>
          <p:nvPr>
            <p:ph idx="1"/>
          </p:nvPr>
        </p:nvSpPr>
        <p:spPr>
          <a:xfrm>
            <a:off x="4042611" y="1379621"/>
            <a:ext cx="7491663" cy="4315326"/>
          </a:xfrm>
        </p:spPr>
        <p:txBody>
          <a:bodyPr>
            <a:normAutofit fontScale="92500" lnSpcReduction="20000"/>
          </a:bodyPr>
          <a:lstStyle/>
          <a:p>
            <a:pPr marL="0" indent="0">
              <a:buNone/>
            </a:pPr>
            <a:r>
              <a:rPr lang="en-GB" sz="2400" b="1" dirty="0">
                <a:solidFill>
                  <a:schemeClr val="tx1">
                    <a:alpha val="55000"/>
                  </a:schemeClr>
                </a:solidFill>
              </a:rPr>
              <a:t>Krause et al. (2020) </a:t>
            </a:r>
            <a:r>
              <a:rPr lang="en-GB" sz="2400" dirty="0">
                <a:solidFill>
                  <a:schemeClr val="tx1">
                    <a:alpha val="55000"/>
                  </a:schemeClr>
                </a:solidFill>
              </a:rPr>
              <a:t>music educators could be better sustain peoples’ engagement if understood</a:t>
            </a:r>
          </a:p>
          <a:p>
            <a:pPr marL="457200" indent="-457200">
              <a:buFont typeface="+mj-lt"/>
              <a:buAutoNum type="arabicPeriod"/>
            </a:pPr>
            <a:r>
              <a:rPr lang="en-GB" sz="2400" dirty="0">
                <a:solidFill>
                  <a:schemeClr val="tx1">
                    <a:alpha val="55000"/>
                  </a:schemeClr>
                </a:solidFill>
              </a:rPr>
              <a:t>barriers to engagement</a:t>
            </a:r>
          </a:p>
          <a:p>
            <a:pPr marL="457200" indent="-457200">
              <a:buFont typeface="+mj-lt"/>
              <a:buAutoNum type="arabicPeriod"/>
            </a:pPr>
            <a:r>
              <a:rPr lang="en-GB" sz="2400" dirty="0">
                <a:solidFill>
                  <a:schemeClr val="tx1">
                    <a:alpha val="55000"/>
                  </a:schemeClr>
                </a:solidFill>
              </a:rPr>
              <a:t>factors influencing reengagement,</a:t>
            </a:r>
          </a:p>
          <a:p>
            <a:pPr marL="457200" indent="-457200">
              <a:buFont typeface="+mj-lt"/>
              <a:buAutoNum type="arabicPeriod"/>
            </a:pPr>
            <a:r>
              <a:rPr lang="en-GB" sz="2400" dirty="0">
                <a:solidFill>
                  <a:schemeClr val="tx1">
                    <a:alpha val="55000"/>
                  </a:schemeClr>
                </a:solidFill>
              </a:rPr>
              <a:t>and perhaps any relationship between cessation and re-engagement. </a:t>
            </a:r>
          </a:p>
          <a:p>
            <a:pPr marL="0" indent="0">
              <a:buNone/>
            </a:pPr>
            <a:r>
              <a:rPr lang="en-GB" sz="2400" b="1" dirty="0">
                <a:solidFill>
                  <a:schemeClr val="tx1">
                    <a:alpha val="55000"/>
                  </a:schemeClr>
                </a:solidFill>
              </a:rPr>
              <a:t>Kauppi (2024) </a:t>
            </a:r>
            <a:r>
              <a:rPr lang="en-GB" sz="2400" dirty="0">
                <a:solidFill>
                  <a:schemeClr val="tx1">
                    <a:alpha val="55000"/>
                  </a:schemeClr>
                </a:solidFill>
              </a:rPr>
              <a:t>states that further research is needed on the</a:t>
            </a:r>
          </a:p>
          <a:p>
            <a:pPr marL="457200" indent="-457200">
              <a:buFont typeface="+mj-lt"/>
              <a:buAutoNum type="arabicPeriod"/>
            </a:pPr>
            <a:r>
              <a:rPr lang="en-GB" sz="2400" dirty="0">
                <a:solidFill>
                  <a:schemeClr val="tx1">
                    <a:alpha val="55000"/>
                  </a:schemeClr>
                </a:solidFill>
              </a:rPr>
              <a:t> wellbeing aspects gained by hobbyist musicians </a:t>
            </a:r>
          </a:p>
          <a:p>
            <a:pPr marL="457200" indent="-457200">
              <a:buFont typeface="+mj-lt"/>
              <a:buAutoNum type="arabicPeriod"/>
            </a:pPr>
            <a:r>
              <a:rPr lang="en-GB" sz="2400" dirty="0">
                <a:solidFill>
                  <a:schemeClr val="tx1">
                    <a:alpha val="55000"/>
                  </a:schemeClr>
                </a:solidFill>
              </a:rPr>
              <a:t>their motivations to participate</a:t>
            </a:r>
          </a:p>
          <a:p>
            <a:pPr marL="457200" indent="-457200">
              <a:buFont typeface="+mj-lt"/>
              <a:buAutoNum type="arabicPeriod"/>
            </a:pPr>
            <a:r>
              <a:rPr lang="en-GB" sz="2400" dirty="0">
                <a:solidFill>
                  <a:schemeClr val="tx1">
                    <a:alpha val="55000"/>
                  </a:schemeClr>
                </a:solidFill>
              </a:rPr>
              <a:t>infrequent adult music makers not in regular groups and the </a:t>
            </a:r>
          </a:p>
          <a:p>
            <a:pPr marL="457200" indent="-457200">
              <a:buFont typeface="+mj-lt"/>
              <a:buAutoNum type="arabicPeriod"/>
            </a:pPr>
            <a:r>
              <a:rPr lang="en-GB" sz="2400" dirty="0">
                <a:solidFill>
                  <a:schemeClr val="tx1">
                    <a:alpha val="55000"/>
                  </a:schemeClr>
                </a:solidFill>
              </a:rPr>
              <a:t>social benefits for them</a:t>
            </a:r>
          </a:p>
          <a:p>
            <a:pPr marL="0" indent="0">
              <a:buNone/>
            </a:pPr>
            <a:r>
              <a:rPr lang="en-GB" sz="2400" b="1" dirty="0">
                <a:solidFill>
                  <a:schemeClr val="tx1">
                    <a:alpha val="55000"/>
                  </a:schemeClr>
                </a:solidFill>
              </a:rPr>
              <a:t>Shansky (2010) </a:t>
            </a:r>
            <a:r>
              <a:rPr lang="en-GB" sz="2400" dirty="0">
                <a:solidFill>
                  <a:schemeClr val="tx1">
                    <a:alpha val="55000"/>
                  </a:schemeClr>
                </a:solidFill>
              </a:rPr>
              <a:t>pre- and post-retirees</a:t>
            </a:r>
          </a:p>
        </p:txBody>
      </p:sp>
    </p:spTree>
    <p:extLst>
      <p:ext uri="{BB962C8B-B14F-4D97-AF65-F5344CB8AC3E}">
        <p14:creationId xmlns:p14="http://schemas.microsoft.com/office/powerpoint/2010/main" val="369955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650BCA0E-8712-41BC-AE10-C77AF4D2DB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BC54CB20-6316-4C08-8E24-25455CAFF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D4142B8-2A59-487C-9FA0-6042FC344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29147F9-99D7-4BFC-B3C4-0F5AFB64D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734799"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2DE149F-E3A4-F012-1DE7-A05776736DAB}"/>
              </a:ext>
            </a:extLst>
          </p:cNvPr>
          <p:cNvSpPr>
            <a:spLocks noGrp="1"/>
          </p:cNvSpPr>
          <p:nvPr>
            <p:ph type="title"/>
          </p:nvPr>
        </p:nvSpPr>
        <p:spPr>
          <a:xfrm>
            <a:off x="2903620" y="114300"/>
            <a:ext cx="9324473" cy="876300"/>
          </a:xfrm>
        </p:spPr>
        <p:txBody>
          <a:bodyPr vert="horz" lIns="91440" tIns="45720" rIns="91440" bIns="45720" rtlCol="0" anchor="t">
            <a:normAutofit/>
          </a:bodyPr>
          <a:lstStyle/>
          <a:p>
            <a:r>
              <a:rPr lang="en-GB" sz="4000" dirty="0"/>
              <a:t>Aims and objectives – ‘returners’</a:t>
            </a:r>
            <a:endParaRPr lang="en-US" sz="4000" kern="1200" dirty="0">
              <a:solidFill>
                <a:schemeClr val="tx1"/>
              </a:solidFill>
              <a:latin typeface="+mj-lt"/>
              <a:ea typeface="+mj-ea"/>
              <a:cs typeface="+mj-cs"/>
            </a:endParaRPr>
          </a:p>
        </p:txBody>
      </p:sp>
      <p:sp>
        <p:nvSpPr>
          <p:cNvPr id="4" name="Content Placeholder 2">
            <a:extLst>
              <a:ext uri="{FF2B5EF4-FFF2-40B4-BE49-F238E27FC236}">
                <a16:creationId xmlns:a16="http://schemas.microsoft.com/office/drawing/2014/main" id="{79A51D87-2383-B5B4-0E89-13F853DC0A86}"/>
              </a:ext>
            </a:extLst>
          </p:cNvPr>
          <p:cNvSpPr>
            <a:spLocks noGrp="1"/>
          </p:cNvSpPr>
          <p:nvPr>
            <p:ph idx="1"/>
          </p:nvPr>
        </p:nvSpPr>
        <p:spPr>
          <a:xfrm>
            <a:off x="697831" y="1253331"/>
            <a:ext cx="5626768" cy="4351338"/>
          </a:xfrm>
        </p:spPr>
        <p:txBody>
          <a:bodyPr>
            <a:normAutofit fontScale="40000" lnSpcReduction="20000"/>
          </a:bodyPr>
          <a:lstStyle/>
          <a:p>
            <a:pPr>
              <a:lnSpc>
                <a:spcPct val="107000"/>
              </a:lnSpc>
              <a:spcAft>
                <a:spcPts val="800"/>
              </a:spcAft>
              <a:buNone/>
            </a:pPr>
            <a:r>
              <a:rPr lang="en-GB" sz="5500" b="1" kern="100" dirty="0">
                <a:latin typeface="Arial" panose="020B0604020202020204" pitchFamily="34" charset="0"/>
                <a:cs typeface="Times New Roman" panose="02020603050405020304" pitchFamily="18" charset="0"/>
              </a:rPr>
              <a:t>To</a:t>
            </a:r>
            <a:r>
              <a:rPr lang="en-GB" sz="4000" kern="100" dirty="0">
                <a:latin typeface="Arial" panose="020B0604020202020204" pitchFamily="34" charset="0"/>
                <a:ea typeface="Aptos" panose="020B0004020202020204" pitchFamily="34" charset="0"/>
                <a:cs typeface="Times New Roman" panose="02020603050405020304" pitchFamily="18" charset="0"/>
              </a:rPr>
              <a:t> </a:t>
            </a:r>
            <a:r>
              <a:rPr lang="en-GB" sz="5500" b="1" kern="100" dirty="0">
                <a:latin typeface="Arial" panose="020B0604020202020204" pitchFamily="34" charset="0"/>
                <a:cs typeface="Times New Roman" panose="02020603050405020304" pitchFamily="18" charset="0"/>
              </a:rPr>
              <a:t>identify a</a:t>
            </a:r>
            <a:r>
              <a:rPr lang="en-GB" sz="4000" kern="100" dirty="0">
                <a:latin typeface="Arial" panose="020B0604020202020204" pitchFamily="34" charset="0"/>
                <a:ea typeface="Aptos" panose="020B0004020202020204" pitchFamily="34" charset="0"/>
                <a:cs typeface="Times New Roman" panose="02020603050405020304" pitchFamily="18" charset="0"/>
              </a:rPr>
              <a:t> ‘</a:t>
            </a:r>
            <a:r>
              <a:rPr lang="en-GB" sz="5500" b="1" kern="100" dirty="0">
                <a:latin typeface="Arial" panose="020B0604020202020204" pitchFamily="34" charset="0"/>
                <a:cs typeface="Times New Roman" panose="02020603050405020304" pitchFamily="18" charset="0"/>
              </a:rPr>
              <a:t>returners</a:t>
            </a:r>
            <a:r>
              <a:rPr lang="en-GB" sz="4000" kern="100" dirty="0">
                <a:latin typeface="Arial" panose="020B0604020202020204" pitchFamily="34" charset="0"/>
                <a:ea typeface="Aptos" panose="020B0004020202020204" pitchFamily="34" charset="0"/>
                <a:cs typeface="Times New Roman" panose="02020603050405020304" pitchFamily="18" charset="0"/>
              </a:rPr>
              <a:t>’…</a:t>
            </a:r>
            <a:endParaRPr lang="en-GB" sz="4000" kern="1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4000" kern="100" dirty="0">
                <a:latin typeface="Arial" panose="020B0604020202020204" pitchFamily="34" charset="0"/>
                <a:ea typeface="Aptos" panose="020B0004020202020204" pitchFamily="34" charset="0"/>
                <a:cs typeface="Times New Roman" panose="02020603050405020304" pitchFamily="18" charset="0"/>
              </a:rPr>
              <a:t>motivators for a return to singing participation.</a:t>
            </a:r>
            <a:endParaRPr lang="en-GB" sz="4000" kern="1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4000" kern="100" dirty="0">
                <a:latin typeface="Arial" panose="020B0604020202020204" pitchFamily="34" charset="0"/>
                <a:ea typeface="Aptos" panose="020B0004020202020204" pitchFamily="34" charset="0"/>
                <a:cs typeface="Times New Roman" panose="02020603050405020304" pitchFamily="18" charset="0"/>
              </a:rPr>
              <a:t>barriers which may prevented a return to singing.</a:t>
            </a:r>
            <a:endParaRPr lang="en-GB" sz="4000" kern="1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4000" kern="100" dirty="0">
                <a:latin typeface="Arial" panose="020B0604020202020204" pitchFamily="34" charset="0"/>
                <a:ea typeface="Aptos" panose="020B0004020202020204" pitchFamily="34" charset="0"/>
                <a:cs typeface="Times New Roman" panose="02020603050405020304" pitchFamily="18" charset="0"/>
              </a:rPr>
              <a:t>barriers to life-long singing participation.</a:t>
            </a:r>
            <a:endParaRPr lang="en-GB" sz="4000" kern="1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4000" kern="100" dirty="0">
                <a:latin typeface="Arial" panose="020B0604020202020204" pitchFamily="34" charset="0"/>
                <a:ea typeface="Aptos" panose="020B0004020202020204" pitchFamily="34" charset="0"/>
                <a:cs typeface="Times New Roman" panose="02020603050405020304" pitchFamily="18" charset="0"/>
              </a:rPr>
              <a:t>reasons for ceasing regular singing in adolescence or early adulthood (or earlier).</a:t>
            </a:r>
          </a:p>
          <a:p>
            <a:pPr marL="0" lvl="0" indent="0">
              <a:lnSpc>
                <a:spcPct val="107000"/>
              </a:lnSpc>
              <a:spcAft>
                <a:spcPts val="800"/>
              </a:spcAft>
              <a:buNone/>
            </a:pPr>
            <a:r>
              <a:rPr lang="en-GB" sz="5500" b="1" kern="100" dirty="0">
                <a:latin typeface="Arial" panose="020B0604020202020204" pitchFamily="34" charset="0"/>
                <a:cs typeface="Times New Roman" panose="02020603050405020304" pitchFamily="18" charset="0"/>
              </a:rPr>
              <a:t>Also</a:t>
            </a:r>
            <a:r>
              <a:rPr lang="en-GB" sz="4000" b="1" kern="100" dirty="0">
                <a:latin typeface="Arial" panose="020B0604020202020204" pitchFamily="34" charset="0"/>
                <a:ea typeface="Aptos" panose="020B0004020202020204" pitchFamily="34" charset="0"/>
                <a:cs typeface="Times New Roman" panose="02020603050405020304" pitchFamily="18" charset="0"/>
              </a:rPr>
              <a:t>…</a:t>
            </a:r>
          </a:p>
          <a:p>
            <a:pPr marL="342900" lvl="0" indent="-342900">
              <a:lnSpc>
                <a:spcPct val="107000"/>
              </a:lnSpc>
              <a:spcAft>
                <a:spcPts val="800"/>
              </a:spcAft>
              <a:buFont typeface="Symbol" panose="05050102010706020507" pitchFamily="18" charset="2"/>
              <a:buChar char=""/>
            </a:pPr>
            <a:r>
              <a:rPr lang="en-GB" sz="4000" kern="100" dirty="0">
                <a:latin typeface="Arial" panose="020B0604020202020204" pitchFamily="34" charset="0"/>
                <a:ea typeface="Aptos" panose="020B0004020202020204" pitchFamily="34" charset="0"/>
                <a:cs typeface="Times New Roman" panose="02020603050405020304" pitchFamily="18" charset="0"/>
              </a:rPr>
              <a:t>This may also </a:t>
            </a:r>
            <a:r>
              <a:rPr lang="en-GB" sz="4000" b="1" kern="100" dirty="0">
                <a:latin typeface="Arial" panose="020B0604020202020204" pitchFamily="34" charset="0"/>
                <a:ea typeface="Aptos" panose="020B0004020202020204" pitchFamily="34" charset="0"/>
                <a:cs typeface="Times New Roman" panose="02020603050405020304" pitchFamily="18" charset="0"/>
              </a:rPr>
              <a:t>help other singing leaders</a:t>
            </a:r>
          </a:p>
          <a:p>
            <a:pPr marL="342900" lvl="0" indent="-342900">
              <a:lnSpc>
                <a:spcPct val="107000"/>
              </a:lnSpc>
              <a:spcAft>
                <a:spcPts val="800"/>
              </a:spcAft>
              <a:buFont typeface="Symbol" panose="05050102010706020507" pitchFamily="18" charset="2"/>
              <a:buChar char=""/>
            </a:pPr>
            <a:r>
              <a:rPr lang="en-GB" sz="4000" b="1" kern="100" dirty="0">
                <a:latin typeface="Arial" panose="020B0604020202020204" pitchFamily="34" charset="0"/>
                <a:ea typeface="Aptos" panose="020B0004020202020204" pitchFamily="34" charset="0"/>
                <a:cs typeface="Times New Roman" panose="02020603050405020304" pitchFamily="18" charset="0"/>
              </a:rPr>
              <a:t>Improve my teaching</a:t>
            </a:r>
          </a:p>
          <a:p>
            <a:pPr marL="342900" lvl="0" indent="-342900">
              <a:lnSpc>
                <a:spcPct val="107000"/>
              </a:lnSpc>
              <a:spcAft>
                <a:spcPts val="800"/>
              </a:spcAft>
              <a:buFont typeface="Symbol" panose="05050102010706020507" pitchFamily="18" charset="2"/>
              <a:buChar char=""/>
            </a:pPr>
            <a:r>
              <a:rPr lang="en-GB" sz="4000" kern="100" dirty="0">
                <a:latin typeface="Arial" panose="020B0604020202020204" pitchFamily="34" charset="0"/>
                <a:ea typeface="Aptos" panose="020B0004020202020204" pitchFamily="34" charset="0"/>
                <a:cs typeface="Times New Roman" panose="02020603050405020304" pitchFamily="18" charset="0"/>
              </a:rPr>
              <a:t>Which may in turn aid the </a:t>
            </a:r>
            <a:r>
              <a:rPr lang="en-GB" sz="4000" b="1" kern="100" dirty="0">
                <a:latin typeface="Arial" panose="020B0604020202020204" pitchFamily="34" charset="0"/>
                <a:ea typeface="Aptos" panose="020B0004020202020204" pitchFamily="34" charset="0"/>
                <a:cs typeface="Times New Roman" panose="02020603050405020304" pitchFamily="18" charset="0"/>
              </a:rPr>
              <a:t>recruitment of singers </a:t>
            </a:r>
            <a:endParaRPr lang="en-GB" sz="4000" kern="100" dirty="0">
              <a:latin typeface="Arial" panose="020B06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Content Placeholder 2">
            <a:extLst>
              <a:ext uri="{FF2B5EF4-FFF2-40B4-BE49-F238E27FC236}">
                <a16:creationId xmlns:a16="http://schemas.microsoft.com/office/drawing/2014/main" id="{C4BAF7E1-5747-48A6-2A9C-6A468D262E91}"/>
              </a:ext>
            </a:extLst>
          </p:cNvPr>
          <p:cNvSpPr txBox="1">
            <a:spLocks/>
          </p:cNvSpPr>
          <p:nvPr/>
        </p:nvSpPr>
        <p:spPr>
          <a:xfrm>
            <a:off x="7467599" y="1253331"/>
            <a:ext cx="4495799"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07000"/>
              </a:lnSpc>
              <a:spcAft>
                <a:spcPts val="800"/>
              </a:spcAft>
              <a:buNone/>
            </a:pPr>
            <a:r>
              <a:rPr lang="en-GB" sz="2200" b="1" kern="100" dirty="0">
                <a:latin typeface="Arial" panose="020B0604020202020204" pitchFamily="34" charset="0"/>
                <a:ea typeface="Aptos" panose="020B0004020202020204" pitchFamily="34" charset="0"/>
                <a:cs typeface="Times New Roman" panose="02020603050405020304" pitchFamily="18" charset="0"/>
              </a:rPr>
              <a:t>Personal learning outcomes</a:t>
            </a:r>
            <a:endParaRPr lang="en-GB" sz="2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100" kern="100" dirty="0">
                <a:latin typeface="Arial" panose="020B0604020202020204" pitchFamily="34" charset="0"/>
                <a:cs typeface="Times New Roman" panose="02020603050405020304" pitchFamily="18" charset="0"/>
              </a:rPr>
              <a:t>To learn:</a:t>
            </a:r>
          </a:p>
          <a:p>
            <a:pPr marL="342900" lvl="0" indent="-342900">
              <a:lnSpc>
                <a:spcPct val="107000"/>
              </a:lnSpc>
              <a:spcAft>
                <a:spcPts val="800"/>
              </a:spcAft>
              <a:buFont typeface="Symbol" panose="05050102010706020507" pitchFamily="18" charset="2"/>
              <a:buChar char=""/>
            </a:pPr>
            <a:r>
              <a:rPr lang="en-GB" sz="2100" kern="100" dirty="0">
                <a:latin typeface="Arial" panose="020B0604020202020204" pitchFamily="34" charset="0"/>
                <a:cs typeface="Times New Roman" panose="02020603050405020304" pitchFamily="18" charset="0"/>
              </a:rPr>
              <a:t>what is required in the </a:t>
            </a:r>
            <a:r>
              <a:rPr lang="en-GB" sz="2100" b="1" kern="100" dirty="0">
                <a:latin typeface="Arial" panose="020B0604020202020204" pitchFamily="34" charset="0"/>
                <a:cs typeface="Times New Roman" panose="02020603050405020304" pitchFamily="18" charset="0"/>
              </a:rPr>
              <a:t>ethical approval process.</a:t>
            </a:r>
          </a:p>
          <a:p>
            <a:pPr marL="342900" lvl="0" indent="-342900">
              <a:lnSpc>
                <a:spcPct val="107000"/>
              </a:lnSpc>
              <a:spcAft>
                <a:spcPts val="800"/>
              </a:spcAft>
              <a:buFont typeface="Symbol" panose="05050102010706020507" pitchFamily="18" charset="2"/>
              <a:buChar char=""/>
            </a:pPr>
            <a:r>
              <a:rPr lang="en-GB" sz="2100" kern="100" dirty="0">
                <a:latin typeface="Arial" panose="020B0604020202020204" pitchFamily="34" charset="0"/>
                <a:cs typeface="Times New Roman" panose="02020603050405020304" pitchFamily="18" charset="0"/>
              </a:rPr>
              <a:t>effective and rigorous </a:t>
            </a:r>
            <a:r>
              <a:rPr lang="en-GB" sz="2100" b="1" kern="100" dirty="0">
                <a:latin typeface="Arial" panose="020B0604020202020204" pitchFamily="34" charset="0"/>
                <a:cs typeface="Times New Roman" panose="02020603050405020304" pitchFamily="18" charset="0"/>
              </a:rPr>
              <a:t>surveying.</a:t>
            </a:r>
          </a:p>
          <a:p>
            <a:pPr marL="342900" lvl="0" indent="-342900">
              <a:lnSpc>
                <a:spcPct val="107000"/>
              </a:lnSpc>
              <a:spcAft>
                <a:spcPts val="800"/>
              </a:spcAft>
              <a:buFont typeface="Symbol" panose="05050102010706020507" pitchFamily="18" charset="2"/>
              <a:buChar char=""/>
            </a:pPr>
            <a:r>
              <a:rPr lang="en-GB" sz="2100" kern="100" dirty="0">
                <a:latin typeface="Arial" panose="020B0604020202020204" pitchFamily="34" charset="0"/>
                <a:cs typeface="Times New Roman" panose="02020603050405020304" pitchFamily="18" charset="0"/>
              </a:rPr>
              <a:t>some semi-structured</a:t>
            </a:r>
            <a:r>
              <a:rPr lang="en-GB" sz="2100" b="1" kern="100" dirty="0">
                <a:latin typeface="Arial" panose="020B0604020202020204" pitchFamily="34" charset="0"/>
                <a:cs typeface="Times New Roman" panose="02020603050405020304" pitchFamily="18" charset="0"/>
              </a:rPr>
              <a:t> interview </a:t>
            </a:r>
            <a:r>
              <a:rPr lang="en-GB" sz="2100" kern="100" dirty="0">
                <a:latin typeface="Arial" panose="020B0604020202020204" pitchFamily="34" charset="0"/>
                <a:cs typeface="Times New Roman" panose="02020603050405020304" pitchFamily="18" charset="0"/>
              </a:rPr>
              <a:t>techniques and gain practical experience.</a:t>
            </a:r>
          </a:p>
          <a:p>
            <a:pPr marL="342900" lvl="0" indent="-342900">
              <a:lnSpc>
                <a:spcPct val="107000"/>
              </a:lnSpc>
              <a:spcAft>
                <a:spcPts val="800"/>
              </a:spcAft>
              <a:buFont typeface="Symbol" panose="05050102010706020507" pitchFamily="18" charset="2"/>
              <a:buChar char=""/>
            </a:pPr>
            <a:r>
              <a:rPr lang="en-GB" sz="2100" kern="100" dirty="0">
                <a:latin typeface="Arial" panose="020B0604020202020204" pitchFamily="34" charset="0"/>
                <a:cs typeface="Times New Roman" panose="02020603050405020304" pitchFamily="18" charset="0"/>
              </a:rPr>
              <a:t>ways to</a:t>
            </a:r>
            <a:r>
              <a:rPr lang="en-GB" sz="2100" b="1" kern="100" dirty="0">
                <a:latin typeface="Arial" panose="020B0604020202020204" pitchFamily="34" charset="0"/>
                <a:cs typeface="Times New Roman" panose="02020603050405020304" pitchFamily="18" charset="0"/>
              </a:rPr>
              <a:t> integrate</a:t>
            </a:r>
            <a:r>
              <a:rPr lang="en-GB" sz="2100" kern="100" dirty="0">
                <a:latin typeface="Arial" panose="020B0604020202020204" pitchFamily="34" charset="0"/>
                <a:cs typeface="Times New Roman" panose="02020603050405020304" pitchFamily="18" charset="0"/>
              </a:rPr>
              <a:t> mixed methods data.</a:t>
            </a:r>
          </a:p>
          <a:p>
            <a:pPr marL="342900" indent="-342900">
              <a:lnSpc>
                <a:spcPct val="107000"/>
              </a:lnSpc>
              <a:spcAft>
                <a:spcPts val="800"/>
              </a:spcAft>
              <a:buFont typeface="Symbol" panose="05050102010706020507" pitchFamily="18" charset="2"/>
              <a:buChar char=""/>
            </a:pPr>
            <a:endParaRPr lang="en-GB" kern="100" dirty="0">
              <a:latin typeface="Arial" panose="020B06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93287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8AE0178-6531-81AB-5AB4-DD9EBB16D9F6}"/>
              </a:ext>
            </a:extLst>
          </p:cNvPr>
          <p:cNvSpPr>
            <a:spLocks noGrp="1"/>
          </p:cNvSpPr>
          <p:nvPr>
            <p:ph type="title"/>
          </p:nvPr>
        </p:nvSpPr>
        <p:spPr>
          <a:xfrm>
            <a:off x="1556084" y="192505"/>
            <a:ext cx="9801726" cy="798095"/>
          </a:xfrm>
        </p:spPr>
        <p:txBody>
          <a:bodyPr anchor="t">
            <a:normAutofit/>
          </a:bodyPr>
          <a:lstStyle/>
          <a:p>
            <a:r>
              <a:rPr lang="en-GB" sz="4000" dirty="0"/>
              <a:t>Methodology and methods – mixed methods</a:t>
            </a:r>
          </a:p>
        </p:txBody>
      </p:sp>
      <p:sp>
        <p:nvSpPr>
          <p:cNvPr id="3" name="Content Placeholder 2">
            <a:extLst>
              <a:ext uri="{FF2B5EF4-FFF2-40B4-BE49-F238E27FC236}">
                <a16:creationId xmlns:a16="http://schemas.microsoft.com/office/drawing/2014/main" id="{91651C77-63C2-898C-8629-CD773AC2A87B}"/>
              </a:ext>
            </a:extLst>
          </p:cNvPr>
          <p:cNvSpPr>
            <a:spLocks noGrp="1"/>
          </p:cNvSpPr>
          <p:nvPr>
            <p:ph idx="1"/>
          </p:nvPr>
        </p:nvSpPr>
        <p:spPr>
          <a:xfrm>
            <a:off x="3224463" y="1183105"/>
            <a:ext cx="8325853" cy="4351421"/>
          </a:xfrm>
        </p:spPr>
        <p:txBody>
          <a:bodyPr>
            <a:normAutofit/>
          </a:bodyPr>
          <a:lstStyle/>
          <a:p>
            <a:pPr marL="0" indent="0">
              <a:buNone/>
            </a:pPr>
            <a:r>
              <a:rPr lang="en-GB" sz="2400" dirty="0">
                <a:solidFill>
                  <a:schemeClr val="accent5">
                    <a:lumMod val="75000"/>
                    <a:alpha val="55000"/>
                  </a:schemeClr>
                </a:solidFill>
              </a:rPr>
              <a:t>Life-long and societal impacts, Continuation and cessation, Concept of the ‘non-singer’ , barriers</a:t>
            </a:r>
          </a:p>
          <a:p>
            <a:pPr marL="0" indent="0">
              <a:buNone/>
            </a:pPr>
            <a:r>
              <a:rPr lang="en-GB" sz="2400" b="1" dirty="0">
                <a:solidFill>
                  <a:schemeClr val="tx1">
                    <a:alpha val="55000"/>
                  </a:schemeClr>
                </a:solidFill>
              </a:rPr>
              <a:t>Pragmatic paradigm </a:t>
            </a:r>
            <a:r>
              <a:rPr lang="en-GB" sz="2400" dirty="0">
                <a:solidFill>
                  <a:schemeClr val="tx1">
                    <a:alpha val="55000"/>
                  </a:schemeClr>
                </a:solidFill>
              </a:rPr>
              <a:t>– flexible, adaptable, emphasis on finding answers (Rorty, 1999; Creswell &amp; Clark, 2007, Morgan, 2013). </a:t>
            </a:r>
          </a:p>
          <a:p>
            <a:pPr marL="0" indent="0">
              <a:buNone/>
            </a:pPr>
            <a:r>
              <a:rPr lang="en-GB" sz="2400" b="1" dirty="0">
                <a:solidFill>
                  <a:schemeClr val="tx1">
                    <a:alpha val="55000"/>
                  </a:schemeClr>
                </a:solidFill>
              </a:rPr>
              <a:t>Mixed methods </a:t>
            </a:r>
            <a:r>
              <a:rPr lang="en-GB" sz="2400" dirty="0">
                <a:solidFill>
                  <a:schemeClr val="tx1">
                    <a:alpha val="55000"/>
                  </a:schemeClr>
                </a:solidFill>
              </a:rPr>
              <a:t>(Hall, 2013; </a:t>
            </a:r>
            <a:r>
              <a:rPr lang="en-GB" sz="2400" dirty="0" err="1">
                <a:solidFill>
                  <a:schemeClr val="tx1">
                    <a:alpha val="55000"/>
                  </a:schemeClr>
                </a:solidFill>
              </a:rPr>
              <a:t>Dieronitou</a:t>
            </a:r>
            <a:r>
              <a:rPr lang="en-GB" sz="2400" dirty="0">
                <a:solidFill>
                  <a:schemeClr val="tx1">
                    <a:alpha val="55000"/>
                  </a:schemeClr>
                </a:solidFill>
              </a:rPr>
              <a:t>, 2014; Biddle &amp; </a:t>
            </a:r>
            <a:r>
              <a:rPr lang="en-GB" sz="2400" dirty="0" err="1">
                <a:solidFill>
                  <a:schemeClr val="tx1">
                    <a:alpha val="55000"/>
                  </a:schemeClr>
                </a:solidFill>
              </a:rPr>
              <a:t>Schafft</a:t>
            </a:r>
            <a:r>
              <a:rPr lang="en-GB" sz="2400" dirty="0">
                <a:solidFill>
                  <a:schemeClr val="tx1">
                    <a:alpha val="55000"/>
                  </a:schemeClr>
                </a:solidFill>
              </a:rPr>
              <a:t>, 2015; Hathcoat &amp; Meixner, 2017)</a:t>
            </a:r>
          </a:p>
          <a:p>
            <a:pPr marL="0" indent="0">
              <a:buNone/>
            </a:pPr>
            <a:r>
              <a:rPr lang="en-GB" sz="2400" b="1" dirty="0">
                <a:solidFill>
                  <a:schemeClr val="accent3">
                    <a:alpha val="55000"/>
                  </a:schemeClr>
                </a:solidFill>
              </a:rPr>
              <a:t>7x 20 minute semi-structured interviews </a:t>
            </a:r>
            <a:r>
              <a:rPr lang="en-GB" sz="2400" dirty="0">
                <a:solidFill>
                  <a:schemeClr val="accent3">
                    <a:alpha val="55000"/>
                  </a:schemeClr>
                </a:solidFill>
              </a:rPr>
              <a:t>(thematic analysis)</a:t>
            </a:r>
          </a:p>
          <a:p>
            <a:pPr marL="0" indent="0">
              <a:buNone/>
            </a:pPr>
            <a:r>
              <a:rPr lang="en-GB" sz="2400" b="1" dirty="0">
                <a:solidFill>
                  <a:schemeClr val="tx1">
                    <a:alpha val="55000"/>
                  </a:schemeClr>
                </a:solidFill>
              </a:rPr>
              <a:t>Explanatory sequential design </a:t>
            </a:r>
            <a:r>
              <a:rPr lang="en-GB" sz="2400" dirty="0">
                <a:solidFill>
                  <a:schemeClr val="tx1">
                    <a:alpha val="55000"/>
                  </a:schemeClr>
                </a:solidFill>
              </a:rPr>
              <a:t>(Creswell, 2011; Creswell and Clark, 2017).</a:t>
            </a:r>
          </a:p>
          <a:p>
            <a:endParaRPr lang="en-GB" sz="2400" dirty="0">
              <a:solidFill>
                <a:schemeClr val="tx1">
                  <a:alpha val="55000"/>
                </a:schemeClr>
              </a:solidFill>
            </a:endParaRPr>
          </a:p>
          <a:p>
            <a:endParaRPr lang="en-GB" sz="2400" dirty="0">
              <a:solidFill>
                <a:schemeClr val="tx1">
                  <a:alpha val="55000"/>
                </a:schemeClr>
              </a:solidFill>
            </a:endParaRPr>
          </a:p>
          <a:p>
            <a:endParaRPr lang="en-GB" sz="2400" dirty="0">
              <a:solidFill>
                <a:schemeClr val="tx1">
                  <a:alpha val="55000"/>
                </a:schemeClr>
              </a:solidFill>
            </a:endParaRPr>
          </a:p>
        </p:txBody>
      </p:sp>
      <p:sp>
        <p:nvSpPr>
          <p:cNvPr id="4" name="Content Placeholder 2">
            <a:extLst>
              <a:ext uri="{FF2B5EF4-FFF2-40B4-BE49-F238E27FC236}">
                <a16:creationId xmlns:a16="http://schemas.microsoft.com/office/drawing/2014/main" id="{1EACED0E-0FD8-2A24-527D-C806E4D1823F}"/>
              </a:ext>
            </a:extLst>
          </p:cNvPr>
          <p:cNvSpPr txBox="1">
            <a:spLocks/>
          </p:cNvSpPr>
          <p:nvPr/>
        </p:nvSpPr>
        <p:spPr>
          <a:xfrm>
            <a:off x="798096" y="1676400"/>
            <a:ext cx="2426368" cy="3505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dirty="0">
                <a:solidFill>
                  <a:schemeClr val="accent5">
                    <a:lumMod val="75000"/>
                    <a:alpha val="55000"/>
                  </a:schemeClr>
                </a:solidFill>
              </a:rPr>
              <a:t>1. Literature review</a:t>
            </a:r>
          </a:p>
          <a:p>
            <a:pPr marL="0" indent="0">
              <a:buFont typeface="Arial" panose="020B0604020202020204" pitchFamily="34" charset="0"/>
              <a:buNone/>
            </a:pPr>
            <a:r>
              <a:rPr lang="en-GB" sz="2200" dirty="0">
                <a:solidFill>
                  <a:schemeClr val="tx1">
                    <a:alpha val="55000"/>
                  </a:schemeClr>
                </a:solidFill>
              </a:rPr>
              <a:t>2. Questionnaire survey (48 items)</a:t>
            </a:r>
          </a:p>
          <a:p>
            <a:pPr marL="0" indent="0">
              <a:buNone/>
            </a:pPr>
            <a:r>
              <a:rPr lang="en-GB" sz="2200" dirty="0">
                <a:solidFill>
                  <a:schemeClr val="tx1">
                    <a:alpha val="55000"/>
                  </a:schemeClr>
                </a:solidFill>
              </a:rPr>
              <a:t>3</a:t>
            </a:r>
            <a:r>
              <a:rPr lang="en-GB" sz="2200" dirty="0">
                <a:solidFill>
                  <a:schemeClr val="accent3">
                    <a:alpha val="55000"/>
                  </a:schemeClr>
                </a:solidFill>
              </a:rPr>
              <a:t>. 7x 20 minute semi-structured interviews (thematic analysis)</a:t>
            </a:r>
          </a:p>
          <a:p>
            <a:endParaRPr lang="en-GB" sz="2400" dirty="0">
              <a:solidFill>
                <a:schemeClr val="tx1">
                  <a:alpha val="55000"/>
                </a:schemeClr>
              </a:solidFill>
            </a:endParaRPr>
          </a:p>
          <a:p>
            <a:endParaRPr lang="en-GB" sz="2400" dirty="0">
              <a:solidFill>
                <a:schemeClr val="tx1">
                  <a:alpha val="55000"/>
                </a:schemeClr>
              </a:solidFill>
            </a:endParaRPr>
          </a:p>
          <a:p>
            <a:endParaRPr lang="en-GB" sz="2400" dirty="0">
              <a:solidFill>
                <a:schemeClr val="tx1">
                  <a:alpha val="55000"/>
                </a:schemeClr>
              </a:solidFill>
            </a:endParaRPr>
          </a:p>
        </p:txBody>
      </p:sp>
    </p:spTree>
    <p:extLst>
      <p:ext uri="{BB962C8B-B14F-4D97-AF65-F5344CB8AC3E}">
        <p14:creationId xmlns:p14="http://schemas.microsoft.com/office/powerpoint/2010/main" val="583876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DCC7B6-2AC6-9FF8-BA84-48A63CE85F3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C91295B9-DA27-4F8F-B32E-D3CF49799C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47C1F280-DC75-B8BD-FD5C-D73A540B75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1D913E66-3B6E-DC90-46CE-D8CC6EA96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9AF2A01-7E90-C7E5-1473-BF491CE18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48705BBD-6B11-AC5A-D405-832E10619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3F061155-C2BE-2D2D-73F3-223BF2AF8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00F994D-C1AD-86B4-1AE4-A4C187E9A06B}"/>
              </a:ext>
            </a:extLst>
          </p:cNvPr>
          <p:cNvSpPr>
            <a:spLocks noGrp="1"/>
          </p:cNvSpPr>
          <p:nvPr>
            <p:ph type="title"/>
          </p:nvPr>
        </p:nvSpPr>
        <p:spPr>
          <a:xfrm>
            <a:off x="798096" y="1323473"/>
            <a:ext cx="10595808" cy="810127"/>
          </a:xfrm>
        </p:spPr>
        <p:txBody>
          <a:bodyPr anchor="t">
            <a:normAutofit fontScale="90000"/>
          </a:bodyPr>
          <a:lstStyle/>
          <a:p>
            <a:r>
              <a:rPr lang="en-GB" sz="4000" dirty="0"/>
              <a:t>Demographic info – ‘Folk singers’ (Kay, 2025)</a:t>
            </a:r>
            <a:br>
              <a:rPr lang="en-GB" sz="4000" dirty="0"/>
            </a:br>
            <a:br>
              <a:rPr lang="en-GB" sz="4000" dirty="0"/>
            </a:br>
            <a:endParaRPr lang="en-GB" sz="4000" dirty="0"/>
          </a:p>
        </p:txBody>
      </p:sp>
      <p:sp>
        <p:nvSpPr>
          <p:cNvPr id="3" name="Content Placeholder 2">
            <a:extLst>
              <a:ext uri="{FF2B5EF4-FFF2-40B4-BE49-F238E27FC236}">
                <a16:creationId xmlns:a16="http://schemas.microsoft.com/office/drawing/2014/main" id="{5070284F-3146-DC93-271A-2AE8BD96DF5A}"/>
              </a:ext>
            </a:extLst>
          </p:cNvPr>
          <p:cNvSpPr>
            <a:spLocks noGrp="1"/>
          </p:cNvSpPr>
          <p:nvPr>
            <p:ph idx="1"/>
          </p:nvPr>
        </p:nvSpPr>
        <p:spPr>
          <a:xfrm>
            <a:off x="5277854" y="2063418"/>
            <a:ext cx="6272462" cy="3471108"/>
          </a:xfrm>
        </p:spPr>
        <p:txBody>
          <a:bodyPr>
            <a:normAutofit/>
          </a:bodyPr>
          <a:lstStyle/>
          <a:p>
            <a:endParaRPr lang="en-GB" sz="2400" dirty="0">
              <a:solidFill>
                <a:schemeClr val="tx1">
                  <a:alpha val="55000"/>
                </a:schemeClr>
              </a:solidFill>
            </a:endParaRPr>
          </a:p>
          <a:p>
            <a:endParaRPr lang="en-GB" sz="2400" dirty="0">
              <a:solidFill>
                <a:schemeClr val="tx1">
                  <a:alpha val="55000"/>
                </a:schemeClr>
              </a:solidFill>
            </a:endParaRPr>
          </a:p>
          <a:p>
            <a:endParaRPr lang="en-GB" sz="2400" dirty="0">
              <a:solidFill>
                <a:schemeClr val="tx1">
                  <a:alpha val="55000"/>
                </a:schemeClr>
              </a:solidFill>
            </a:endParaRPr>
          </a:p>
        </p:txBody>
      </p:sp>
      <p:sp>
        <p:nvSpPr>
          <p:cNvPr id="4" name="Content Placeholder 2">
            <a:extLst>
              <a:ext uri="{FF2B5EF4-FFF2-40B4-BE49-F238E27FC236}">
                <a16:creationId xmlns:a16="http://schemas.microsoft.com/office/drawing/2014/main" id="{5F6915AD-C617-71D5-16CE-6695FFEE0284}"/>
              </a:ext>
            </a:extLst>
          </p:cNvPr>
          <p:cNvSpPr txBox="1">
            <a:spLocks/>
          </p:cNvSpPr>
          <p:nvPr/>
        </p:nvSpPr>
        <p:spPr>
          <a:xfrm>
            <a:off x="798096" y="1676400"/>
            <a:ext cx="2426368" cy="35052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solidFill>
                <a:schemeClr val="tx1">
                  <a:alpha val="55000"/>
                </a:schemeClr>
              </a:solidFill>
            </a:endParaRPr>
          </a:p>
          <a:p>
            <a:endParaRPr lang="en-GB" sz="2400" dirty="0">
              <a:solidFill>
                <a:schemeClr val="tx1">
                  <a:alpha val="55000"/>
                </a:schemeClr>
              </a:solidFill>
            </a:endParaRPr>
          </a:p>
          <a:p>
            <a:endParaRPr lang="en-GB" sz="2400" dirty="0">
              <a:solidFill>
                <a:schemeClr val="tx1">
                  <a:alpha val="55000"/>
                </a:schemeClr>
              </a:solidFill>
            </a:endParaRPr>
          </a:p>
        </p:txBody>
      </p:sp>
      <p:sp>
        <p:nvSpPr>
          <p:cNvPr id="5" name="Subtitle 2">
            <a:extLst>
              <a:ext uri="{FF2B5EF4-FFF2-40B4-BE49-F238E27FC236}">
                <a16:creationId xmlns:a16="http://schemas.microsoft.com/office/drawing/2014/main" id="{2513E338-EC27-A5FF-0CEA-A3B2A686F062}"/>
              </a:ext>
            </a:extLst>
          </p:cNvPr>
          <p:cNvSpPr txBox="1">
            <a:spLocks/>
          </p:cNvSpPr>
          <p:nvPr/>
        </p:nvSpPr>
        <p:spPr>
          <a:xfrm>
            <a:off x="5512752" y="2063418"/>
            <a:ext cx="5881152" cy="3471108"/>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7000"/>
              </a:lnSpc>
              <a:spcAft>
                <a:spcPts val="800"/>
              </a:spcAft>
            </a:pPr>
            <a:r>
              <a:rPr lang="en-GB" kern="100" dirty="0">
                <a:ea typeface="Aptos" panose="020B0004020202020204" pitchFamily="34" charset="0"/>
                <a:cs typeface="Times New Roman" panose="02020603050405020304" pitchFamily="18" charset="0"/>
              </a:rPr>
              <a:t>‘White British’ and ‘white other’</a:t>
            </a:r>
          </a:p>
          <a:p>
            <a:pPr marL="342900" indent="-342900">
              <a:lnSpc>
                <a:spcPct val="107000"/>
              </a:lnSpc>
              <a:spcAft>
                <a:spcPts val="800"/>
              </a:spcAft>
            </a:pPr>
            <a:r>
              <a:rPr lang="en-GB" kern="100" dirty="0">
                <a:ea typeface="Aptos" panose="020B0004020202020204" pitchFamily="34" charset="0"/>
                <a:cs typeface="Times New Roman" panose="02020603050405020304" pitchFamily="18" charset="0"/>
              </a:rPr>
              <a:t>Baby Boomers, largely retired</a:t>
            </a:r>
          </a:p>
          <a:p>
            <a:pPr marL="342900" indent="-342900">
              <a:lnSpc>
                <a:spcPct val="107000"/>
              </a:lnSpc>
              <a:spcAft>
                <a:spcPts val="800"/>
              </a:spcAft>
            </a:pPr>
            <a:r>
              <a:rPr lang="en-GB" kern="100" dirty="0">
                <a:ea typeface="Aptos" panose="020B0004020202020204" pitchFamily="34" charset="0"/>
                <a:cs typeface="Times New Roman" panose="02020603050405020304" pitchFamily="18" charset="0"/>
              </a:rPr>
              <a:t>Highly educated</a:t>
            </a:r>
          </a:p>
          <a:p>
            <a:pPr marL="342900" indent="-342900">
              <a:lnSpc>
                <a:spcPct val="107000"/>
              </a:lnSpc>
              <a:spcAft>
                <a:spcPts val="800"/>
              </a:spcAft>
            </a:pPr>
            <a:r>
              <a:rPr lang="en-GB" kern="100" dirty="0">
                <a:ea typeface="Aptos" panose="020B0004020202020204" pitchFamily="34" charset="0"/>
                <a:cs typeface="Times New Roman" panose="02020603050405020304" pitchFamily="18" charset="0"/>
              </a:rPr>
              <a:t>Currently middle class (socially mobile)</a:t>
            </a:r>
          </a:p>
          <a:p>
            <a:pPr marL="342900" indent="-342900">
              <a:lnSpc>
                <a:spcPct val="107000"/>
              </a:lnSpc>
              <a:spcAft>
                <a:spcPts val="800"/>
              </a:spcAft>
            </a:pPr>
            <a:r>
              <a:rPr lang="en-GB" kern="100" dirty="0">
                <a:ea typeface="Aptos" panose="020B0004020202020204" pitchFamily="34" charset="0"/>
                <a:cs typeface="Times New Roman" panose="02020603050405020304" pitchFamily="18" charset="0"/>
              </a:rPr>
              <a:t>Hardly any caring responsibilities </a:t>
            </a:r>
          </a:p>
          <a:p>
            <a:pPr marL="342900" indent="-342900">
              <a:lnSpc>
                <a:spcPct val="107000"/>
              </a:lnSpc>
              <a:spcAft>
                <a:spcPts val="800"/>
              </a:spcAft>
            </a:pPr>
            <a:r>
              <a:rPr lang="en-GB" kern="100" dirty="0">
                <a:ea typeface="Aptos" panose="020B0004020202020204" pitchFamily="34" charset="0"/>
                <a:cs typeface="Times New Roman" panose="02020603050405020304" pitchFamily="18" charset="0"/>
              </a:rPr>
              <a:t>Respondents 70% female, 30% male</a:t>
            </a:r>
          </a:p>
          <a:p>
            <a:endParaRPr lang="en-US" dirty="0">
              <a:solidFill>
                <a:schemeClr val="tx1">
                  <a:alpha val="55000"/>
                </a:schemeClr>
              </a:solidFill>
            </a:endParaRPr>
          </a:p>
        </p:txBody>
      </p:sp>
      <p:graphicFrame>
        <p:nvGraphicFramePr>
          <p:cNvPr id="6" name="Table 5">
            <a:extLst>
              <a:ext uri="{FF2B5EF4-FFF2-40B4-BE49-F238E27FC236}">
                <a16:creationId xmlns:a16="http://schemas.microsoft.com/office/drawing/2014/main" id="{96562EC4-A0F1-9473-7A42-D20654E638F5}"/>
              </a:ext>
            </a:extLst>
          </p:cNvPr>
          <p:cNvGraphicFramePr>
            <a:graphicFrameLocks noGrp="1"/>
          </p:cNvGraphicFramePr>
          <p:nvPr>
            <p:extLst>
              <p:ext uri="{D42A27DB-BD31-4B8C-83A1-F6EECF244321}">
                <p14:modId xmlns:p14="http://schemas.microsoft.com/office/powerpoint/2010/main" val="329022907"/>
              </p:ext>
            </p:extLst>
          </p:nvPr>
        </p:nvGraphicFramePr>
        <p:xfrm>
          <a:off x="876582" y="2063419"/>
          <a:ext cx="4138302" cy="3505198"/>
        </p:xfrm>
        <a:graphic>
          <a:graphicData uri="http://schemas.openxmlformats.org/drawingml/2006/table">
            <a:tbl>
              <a:tblPr firstRow="1" firstCol="1" bandRow="1">
                <a:tableStyleId>{8799B23B-EC83-4686-B30A-512413B5E67A}</a:tableStyleId>
              </a:tblPr>
              <a:tblGrid>
                <a:gridCol w="1530518">
                  <a:extLst>
                    <a:ext uri="{9D8B030D-6E8A-4147-A177-3AD203B41FA5}">
                      <a16:colId xmlns:a16="http://schemas.microsoft.com/office/drawing/2014/main" val="3061058837"/>
                    </a:ext>
                  </a:extLst>
                </a:gridCol>
                <a:gridCol w="2607784">
                  <a:extLst>
                    <a:ext uri="{9D8B030D-6E8A-4147-A177-3AD203B41FA5}">
                      <a16:colId xmlns:a16="http://schemas.microsoft.com/office/drawing/2014/main" val="109866414"/>
                    </a:ext>
                  </a:extLst>
                </a:gridCol>
              </a:tblGrid>
              <a:tr h="905639">
                <a:tc>
                  <a:txBody>
                    <a:bodyPr/>
                    <a:lstStyle/>
                    <a:p>
                      <a:pPr>
                        <a:lnSpc>
                          <a:spcPct val="150000"/>
                        </a:lnSpc>
                        <a:spcAft>
                          <a:spcPts val="800"/>
                        </a:spcAft>
                        <a:buNone/>
                      </a:pPr>
                      <a:r>
                        <a:rPr lang="en-GB" sz="1600" kern="0" dirty="0">
                          <a:effectLst/>
                        </a:rPr>
                        <a:t>Age Bracket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600" kern="0">
                          <a:effectLst/>
                        </a:rPr>
                        <a:t>no. of survey respondents (170 respondents)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21544757"/>
                  </a:ext>
                </a:extLst>
              </a:tr>
              <a:tr h="429955">
                <a:tc>
                  <a:txBody>
                    <a:bodyPr/>
                    <a:lstStyle/>
                    <a:p>
                      <a:pPr>
                        <a:lnSpc>
                          <a:spcPct val="150000"/>
                        </a:lnSpc>
                        <a:spcAft>
                          <a:spcPts val="800"/>
                        </a:spcAft>
                        <a:buNone/>
                      </a:pPr>
                      <a:r>
                        <a:rPr lang="en-GB" sz="1600" kern="0" dirty="0">
                          <a:effectLst/>
                        </a:rPr>
                        <a:t>Generation X</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600" kern="0">
                          <a:effectLst/>
                        </a:rPr>
                        <a:t>19</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58457785"/>
                  </a:ext>
                </a:extLst>
              </a:tr>
              <a:tr h="905639">
                <a:tc>
                  <a:txBody>
                    <a:bodyPr/>
                    <a:lstStyle/>
                    <a:p>
                      <a:pPr>
                        <a:lnSpc>
                          <a:spcPct val="150000"/>
                        </a:lnSpc>
                        <a:spcAft>
                          <a:spcPts val="800"/>
                        </a:spcAft>
                        <a:buNone/>
                      </a:pPr>
                      <a:r>
                        <a:rPr lang="en-GB" sz="1600" kern="0">
                          <a:effectLst/>
                        </a:rPr>
                        <a:t>Baby Boomer-Gen X cusp</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600" kern="0" dirty="0">
                          <a:effectLst/>
                        </a:rPr>
                        <a:t>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05820260"/>
                  </a:ext>
                </a:extLst>
              </a:tr>
              <a:tr h="429955">
                <a:tc>
                  <a:txBody>
                    <a:bodyPr/>
                    <a:lstStyle/>
                    <a:p>
                      <a:pPr>
                        <a:lnSpc>
                          <a:spcPct val="150000"/>
                        </a:lnSpc>
                        <a:spcAft>
                          <a:spcPts val="800"/>
                        </a:spcAft>
                        <a:buNone/>
                      </a:pPr>
                      <a:r>
                        <a:rPr lang="en-GB" sz="1600" kern="0">
                          <a:effectLst/>
                        </a:rPr>
                        <a:t>Baby Boomer</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600" kern="0" dirty="0">
                          <a:effectLst/>
                        </a:rPr>
                        <a:t>114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17529933"/>
                  </a:ext>
                </a:extLst>
              </a:tr>
              <a:tr h="834010">
                <a:tc>
                  <a:txBody>
                    <a:bodyPr/>
                    <a:lstStyle/>
                    <a:p>
                      <a:pPr>
                        <a:lnSpc>
                          <a:spcPct val="150000"/>
                        </a:lnSpc>
                        <a:spcAft>
                          <a:spcPts val="800"/>
                        </a:spcAft>
                        <a:buNone/>
                      </a:pPr>
                      <a:r>
                        <a:rPr lang="en-GB" sz="1600" kern="0">
                          <a:effectLst/>
                        </a:rPr>
                        <a:t>Silent Generation</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50000"/>
                        </a:lnSpc>
                        <a:spcAft>
                          <a:spcPts val="800"/>
                        </a:spcAft>
                        <a:buNone/>
                      </a:pPr>
                      <a:r>
                        <a:rPr lang="en-GB" sz="1600" kern="0" dirty="0">
                          <a:effectLst/>
                        </a:rPr>
                        <a:t>13</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31555104"/>
                  </a:ext>
                </a:extLst>
              </a:tr>
            </a:tbl>
          </a:graphicData>
        </a:graphic>
      </p:graphicFrame>
    </p:spTree>
    <p:extLst>
      <p:ext uri="{BB962C8B-B14F-4D97-AF65-F5344CB8AC3E}">
        <p14:creationId xmlns:p14="http://schemas.microsoft.com/office/powerpoint/2010/main" val="953520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ACADBC8-5D90-FF59-8A63-5F366CD7E8B1}"/>
              </a:ext>
            </a:extLst>
          </p:cNvPr>
          <p:cNvSpPr>
            <a:spLocks noGrp="1"/>
          </p:cNvSpPr>
          <p:nvPr>
            <p:ph type="title"/>
          </p:nvPr>
        </p:nvSpPr>
        <p:spPr>
          <a:xfrm>
            <a:off x="721895" y="160421"/>
            <a:ext cx="11012905" cy="689811"/>
          </a:xfrm>
        </p:spPr>
        <p:txBody>
          <a:bodyPr anchor="t">
            <a:normAutofit/>
          </a:bodyPr>
          <a:lstStyle/>
          <a:p>
            <a:r>
              <a:rPr lang="en-GB" sz="4000" dirty="0"/>
              <a:t>Findings in relation to literature – childhood SES</a:t>
            </a:r>
          </a:p>
        </p:txBody>
      </p:sp>
      <p:graphicFrame>
        <p:nvGraphicFramePr>
          <p:cNvPr id="7" name="Content Placeholder 6">
            <a:extLst>
              <a:ext uri="{FF2B5EF4-FFF2-40B4-BE49-F238E27FC236}">
                <a16:creationId xmlns:a16="http://schemas.microsoft.com/office/drawing/2014/main" id="{6495A6F6-296B-F83E-1A84-A34588FE5321}"/>
              </a:ext>
            </a:extLst>
          </p:cNvPr>
          <p:cNvGraphicFramePr>
            <a:graphicFrameLocks noGrp="1"/>
          </p:cNvGraphicFramePr>
          <p:nvPr>
            <p:ph idx="1"/>
            <p:extLst>
              <p:ext uri="{D42A27DB-BD31-4B8C-83A1-F6EECF244321}">
                <p14:modId xmlns:p14="http://schemas.microsoft.com/office/powerpoint/2010/main" val="3924193070"/>
              </p:ext>
            </p:extLst>
          </p:nvPr>
        </p:nvGraphicFramePr>
        <p:xfrm>
          <a:off x="3496356" y="1760600"/>
          <a:ext cx="7844588" cy="3336800"/>
        </p:xfrm>
        <a:graphic>
          <a:graphicData uri="http://schemas.openxmlformats.org/drawingml/2006/table">
            <a:tbl>
              <a:tblPr firstRow="1" firstCol="1" bandRow="1">
                <a:tableStyleId>{8799B23B-EC83-4686-B30A-512413B5E67A}</a:tableStyleId>
              </a:tblPr>
              <a:tblGrid>
                <a:gridCol w="1722620">
                  <a:extLst>
                    <a:ext uri="{9D8B030D-6E8A-4147-A177-3AD203B41FA5}">
                      <a16:colId xmlns:a16="http://schemas.microsoft.com/office/drawing/2014/main" val="4235177368"/>
                    </a:ext>
                  </a:extLst>
                </a:gridCol>
                <a:gridCol w="2552126">
                  <a:extLst>
                    <a:ext uri="{9D8B030D-6E8A-4147-A177-3AD203B41FA5}">
                      <a16:colId xmlns:a16="http://schemas.microsoft.com/office/drawing/2014/main" val="2008723455"/>
                    </a:ext>
                  </a:extLst>
                </a:gridCol>
                <a:gridCol w="1428110">
                  <a:extLst>
                    <a:ext uri="{9D8B030D-6E8A-4147-A177-3AD203B41FA5}">
                      <a16:colId xmlns:a16="http://schemas.microsoft.com/office/drawing/2014/main" val="434108023"/>
                    </a:ext>
                  </a:extLst>
                </a:gridCol>
                <a:gridCol w="1070866">
                  <a:extLst>
                    <a:ext uri="{9D8B030D-6E8A-4147-A177-3AD203B41FA5}">
                      <a16:colId xmlns:a16="http://schemas.microsoft.com/office/drawing/2014/main" val="749329273"/>
                    </a:ext>
                  </a:extLst>
                </a:gridCol>
                <a:gridCol w="1070866">
                  <a:extLst>
                    <a:ext uri="{9D8B030D-6E8A-4147-A177-3AD203B41FA5}">
                      <a16:colId xmlns:a16="http://schemas.microsoft.com/office/drawing/2014/main" val="1701828116"/>
                    </a:ext>
                  </a:extLst>
                </a:gridCol>
              </a:tblGrid>
              <a:tr h="564352">
                <a:tc>
                  <a:txBody>
                    <a:bodyPr/>
                    <a:lstStyle/>
                    <a:p>
                      <a:pPr marL="85725" marR="85725" algn="l">
                        <a:lnSpc>
                          <a:spcPct val="150000"/>
                        </a:lnSpc>
                        <a:spcAft>
                          <a:spcPts val="800"/>
                        </a:spcAft>
                        <a:buNone/>
                      </a:pPr>
                      <a:r>
                        <a:rPr lang="en-GB" sz="1800" b="1" kern="100" dirty="0">
                          <a:solidFill>
                            <a:schemeClr val="tx1"/>
                          </a:solidFill>
                          <a:effectLst/>
                        </a:rPr>
                        <a:t> </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 </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a:solidFill>
                            <a:schemeClr val="tx1"/>
                          </a:solidFill>
                          <a:effectLst/>
                        </a:rPr>
                        <a:t>Pearson’s r</a:t>
                      </a:r>
                      <a:endParaRPr lang="en-GB" sz="1800" b="1" kern="10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a:solidFill>
                            <a:schemeClr val="tx1"/>
                          </a:solidFill>
                          <a:effectLst/>
                        </a:rPr>
                        <a:t>df</a:t>
                      </a:r>
                      <a:endParaRPr lang="en-GB" sz="1800" b="1" kern="10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a:solidFill>
                            <a:schemeClr val="tx1"/>
                          </a:solidFill>
                          <a:effectLst/>
                        </a:rPr>
                        <a:t>p</a:t>
                      </a:r>
                      <a:endParaRPr lang="en-GB" sz="1800" b="1" kern="100">
                        <a:solidFill>
                          <a:schemeClr val="tx1"/>
                        </a:solidFill>
                        <a:effectLst/>
                        <a:latin typeface="+mn-lt"/>
                        <a:ea typeface="+mn-ea"/>
                        <a:cs typeface="+mn-cs"/>
                      </a:endParaRPr>
                    </a:p>
                  </a:txBody>
                  <a:tcPr marL="68580" marR="68580" marT="0" marB="0"/>
                </a:tc>
                <a:extLst>
                  <a:ext uri="{0D108BD9-81ED-4DB2-BD59-A6C34878D82A}">
                    <a16:rowId xmlns:a16="http://schemas.microsoft.com/office/drawing/2014/main" val="1256522025"/>
                  </a:ext>
                </a:extLst>
              </a:tr>
              <a:tr h="564352">
                <a:tc>
                  <a:txBody>
                    <a:bodyPr/>
                    <a:lstStyle/>
                    <a:p>
                      <a:pPr marL="85725" marR="85725" algn="l">
                        <a:lnSpc>
                          <a:spcPct val="150000"/>
                        </a:lnSpc>
                        <a:spcAft>
                          <a:spcPts val="800"/>
                        </a:spcAft>
                        <a:buNone/>
                      </a:pPr>
                      <a:r>
                        <a:rPr lang="en-GB" sz="1800" b="1" kern="100" dirty="0">
                          <a:solidFill>
                            <a:schemeClr val="tx1"/>
                          </a:solidFill>
                          <a:effectLst/>
                        </a:rPr>
                        <a:t>CHILDHOOD SES</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CURRENT SES</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0.331***</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a:solidFill>
                            <a:schemeClr val="tx1"/>
                          </a:solidFill>
                          <a:effectLst/>
                        </a:rPr>
                        <a:t>158</a:t>
                      </a:r>
                      <a:endParaRPr lang="en-GB" sz="1800" b="1" kern="10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a:solidFill>
                            <a:schemeClr val="tx1"/>
                          </a:solidFill>
                          <a:effectLst/>
                        </a:rPr>
                        <a:t>&lt;.001</a:t>
                      </a:r>
                      <a:endParaRPr lang="en-GB" sz="1800" b="1" kern="100">
                        <a:solidFill>
                          <a:schemeClr val="tx1"/>
                        </a:solidFill>
                        <a:effectLst/>
                        <a:latin typeface="+mn-lt"/>
                        <a:ea typeface="+mn-ea"/>
                        <a:cs typeface="+mn-cs"/>
                      </a:endParaRPr>
                    </a:p>
                  </a:txBody>
                  <a:tcPr marL="68580" marR="68580" marT="0" marB="0"/>
                </a:tc>
                <a:extLst>
                  <a:ext uri="{0D108BD9-81ED-4DB2-BD59-A6C34878D82A}">
                    <a16:rowId xmlns:a16="http://schemas.microsoft.com/office/drawing/2014/main" val="2116147724"/>
                  </a:ext>
                </a:extLst>
              </a:tr>
              <a:tr h="678911">
                <a:tc>
                  <a:txBody>
                    <a:bodyPr/>
                    <a:lstStyle/>
                    <a:p>
                      <a:pPr marL="85725" marR="85725" algn="l">
                        <a:lnSpc>
                          <a:spcPct val="150000"/>
                        </a:lnSpc>
                        <a:spcAft>
                          <a:spcPts val="800"/>
                        </a:spcAft>
                        <a:buNone/>
                      </a:pPr>
                      <a:r>
                        <a:rPr lang="en-GB" sz="1800" b="1" kern="100">
                          <a:solidFill>
                            <a:schemeClr val="tx1"/>
                          </a:solidFill>
                          <a:effectLst/>
                        </a:rPr>
                        <a:t>CHILDHOOD SES</a:t>
                      </a:r>
                      <a:endParaRPr lang="en-GB" sz="1800" b="1" kern="10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SELF-DETERMINED EXPOSURE SCORE</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0.193*</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161</a:t>
                      </a:r>
                    </a:p>
                    <a:p>
                      <a:pPr marL="85725" marR="85725" algn="l">
                        <a:lnSpc>
                          <a:spcPct val="150000"/>
                        </a:lnSpc>
                        <a:spcAft>
                          <a:spcPts val="800"/>
                        </a:spcAft>
                        <a:buNone/>
                      </a:pPr>
                      <a:r>
                        <a:rPr lang="en-GB" sz="1800" b="1" kern="100" dirty="0">
                          <a:solidFill>
                            <a:schemeClr val="tx1"/>
                          </a:solidFill>
                          <a:effectLst/>
                        </a:rPr>
                        <a:t> </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0.014</a:t>
                      </a:r>
                      <a:endParaRPr lang="en-GB" sz="1800" b="1" kern="100" dirty="0">
                        <a:solidFill>
                          <a:schemeClr val="tx1"/>
                        </a:solidFill>
                        <a:effectLst/>
                        <a:latin typeface="+mn-lt"/>
                        <a:ea typeface="+mn-ea"/>
                        <a:cs typeface="+mn-cs"/>
                      </a:endParaRPr>
                    </a:p>
                  </a:txBody>
                  <a:tcPr marL="68580" marR="68580" marT="0" marB="0"/>
                </a:tc>
                <a:extLst>
                  <a:ext uri="{0D108BD9-81ED-4DB2-BD59-A6C34878D82A}">
                    <a16:rowId xmlns:a16="http://schemas.microsoft.com/office/drawing/2014/main" val="3444371920"/>
                  </a:ext>
                </a:extLst>
              </a:tr>
              <a:tr h="678911">
                <a:tc>
                  <a:txBody>
                    <a:bodyPr/>
                    <a:lstStyle/>
                    <a:p>
                      <a:pPr marL="85725" marR="85725" algn="l">
                        <a:lnSpc>
                          <a:spcPct val="150000"/>
                        </a:lnSpc>
                        <a:spcAft>
                          <a:spcPts val="800"/>
                        </a:spcAft>
                        <a:buNone/>
                      </a:pPr>
                      <a:r>
                        <a:rPr lang="en-GB" sz="1800" b="1" kern="100">
                          <a:solidFill>
                            <a:schemeClr val="tx1"/>
                          </a:solidFill>
                          <a:effectLst/>
                        </a:rPr>
                        <a:t>CHILDHOOD SES</a:t>
                      </a:r>
                      <a:endParaRPr lang="en-GB" sz="1800" b="1" kern="10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a:solidFill>
                            <a:schemeClr val="tx1"/>
                          </a:solidFill>
                          <a:effectLst/>
                        </a:rPr>
                        <a:t>DELAY IN RESTARTING</a:t>
                      </a:r>
                      <a:endParaRPr lang="en-GB" sz="1800" b="1" kern="10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-0.178*</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159</a:t>
                      </a:r>
                    </a:p>
                    <a:p>
                      <a:pPr marL="85725" marR="85725" algn="l">
                        <a:lnSpc>
                          <a:spcPct val="150000"/>
                        </a:lnSpc>
                        <a:spcAft>
                          <a:spcPts val="800"/>
                        </a:spcAft>
                        <a:buNone/>
                      </a:pPr>
                      <a:r>
                        <a:rPr lang="en-GB" sz="1800" b="1" kern="100" dirty="0">
                          <a:solidFill>
                            <a:schemeClr val="tx1"/>
                          </a:solidFill>
                          <a:effectLst/>
                        </a:rPr>
                        <a:t> </a:t>
                      </a:r>
                      <a:endParaRPr lang="en-GB" sz="1800" b="1" kern="100" dirty="0">
                        <a:solidFill>
                          <a:schemeClr val="tx1"/>
                        </a:solidFill>
                        <a:effectLst/>
                        <a:latin typeface="+mn-lt"/>
                        <a:ea typeface="+mn-ea"/>
                        <a:cs typeface="+mn-cs"/>
                      </a:endParaRPr>
                    </a:p>
                  </a:txBody>
                  <a:tcPr marL="68580" marR="68580" marT="0" marB="0"/>
                </a:tc>
                <a:tc>
                  <a:txBody>
                    <a:bodyPr/>
                    <a:lstStyle/>
                    <a:p>
                      <a:pPr marL="85725" marR="85725" algn="l">
                        <a:lnSpc>
                          <a:spcPct val="150000"/>
                        </a:lnSpc>
                        <a:spcAft>
                          <a:spcPts val="800"/>
                        </a:spcAft>
                        <a:buNone/>
                      </a:pPr>
                      <a:r>
                        <a:rPr lang="en-GB" sz="1800" b="1" kern="100" dirty="0">
                          <a:solidFill>
                            <a:schemeClr val="tx1"/>
                          </a:solidFill>
                          <a:effectLst/>
                        </a:rPr>
                        <a:t>0.024</a:t>
                      </a:r>
                      <a:endParaRPr lang="en-GB" sz="1800" b="1" kern="100" dirty="0">
                        <a:solidFill>
                          <a:schemeClr val="tx1"/>
                        </a:solidFill>
                        <a:effectLst/>
                        <a:latin typeface="+mn-lt"/>
                        <a:ea typeface="+mn-ea"/>
                        <a:cs typeface="+mn-cs"/>
                      </a:endParaRPr>
                    </a:p>
                  </a:txBody>
                  <a:tcPr marL="68580" marR="68580" marT="0" marB="0"/>
                </a:tc>
                <a:extLst>
                  <a:ext uri="{0D108BD9-81ED-4DB2-BD59-A6C34878D82A}">
                    <a16:rowId xmlns:a16="http://schemas.microsoft.com/office/drawing/2014/main" val="1319438747"/>
                  </a:ext>
                </a:extLst>
              </a:tr>
            </a:tbl>
          </a:graphicData>
        </a:graphic>
      </p:graphicFrame>
    </p:spTree>
    <p:extLst>
      <p:ext uri="{BB962C8B-B14F-4D97-AF65-F5344CB8AC3E}">
        <p14:creationId xmlns:p14="http://schemas.microsoft.com/office/powerpoint/2010/main" val="1012775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46C6FA-1565-5564-6024-469E5161322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8E28022-F40E-5343-849B-85877AD51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FA4ECD46-46D7-A77E-C19C-55E19A8E9D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C6A2B672-0AEC-CF54-B16B-D0606FC7B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BAAC32E-1799-B889-F2AF-71D104CBA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4FEF855-BFD9-A6AD-628F-376F4E7E9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44F47EF0-2777-853C-72C2-D8ADBFE63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4B363AE-A8AB-CC3D-1F87-D638D32BF3A5}"/>
              </a:ext>
            </a:extLst>
          </p:cNvPr>
          <p:cNvSpPr>
            <a:spLocks noGrp="1"/>
          </p:cNvSpPr>
          <p:nvPr>
            <p:ph type="title"/>
          </p:nvPr>
        </p:nvSpPr>
        <p:spPr>
          <a:xfrm>
            <a:off x="737937" y="160421"/>
            <a:ext cx="10996864" cy="689811"/>
          </a:xfrm>
        </p:spPr>
        <p:txBody>
          <a:bodyPr anchor="t">
            <a:normAutofit/>
          </a:bodyPr>
          <a:lstStyle/>
          <a:p>
            <a:r>
              <a:rPr lang="en-GB" sz="4000" dirty="0"/>
              <a:t>Findings in relation to literature – current SES</a:t>
            </a:r>
          </a:p>
        </p:txBody>
      </p:sp>
      <p:graphicFrame>
        <p:nvGraphicFramePr>
          <p:cNvPr id="7" name="Content Placeholder 6">
            <a:extLst>
              <a:ext uri="{FF2B5EF4-FFF2-40B4-BE49-F238E27FC236}">
                <a16:creationId xmlns:a16="http://schemas.microsoft.com/office/drawing/2014/main" id="{9571396E-44AE-BEBB-8BC1-16F4C4AC1D11}"/>
              </a:ext>
            </a:extLst>
          </p:cNvPr>
          <p:cNvGraphicFramePr>
            <a:graphicFrameLocks noGrp="1"/>
          </p:cNvGraphicFramePr>
          <p:nvPr>
            <p:ph idx="1"/>
            <p:extLst>
              <p:ext uri="{D42A27DB-BD31-4B8C-83A1-F6EECF244321}">
                <p14:modId xmlns:p14="http://schemas.microsoft.com/office/powerpoint/2010/main" val="2389646007"/>
              </p:ext>
            </p:extLst>
          </p:nvPr>
        </p:nvGraphicFramePr>
        <p:xfrm>
          <a:off x="3496356" y="1760600"/>
          <a:ext cx="7844588" cy="3540000"/>
        </p:xfrm>
        <a:graphic>
          <a:graphicData uri="http://schemas.openxmlformats.org/drawingml/2006/table">
            <a:tbl>
              <a:tblPr firstRow="1" firstCol="1" bandRow="1">
                <a:tableStyleId>{8799B23B-EC83-4686-B30A-512413B5E67A}</a:tableStyleId>
              </a:tblPr>
              <a:tblGrid>
                <a:gridCol w="1722620">
                  <a:extLst>
                    <a:ext uri="{9D8B030D-6E8A-4147-A177-3AD203B41FA5}">
                      <a16:colId xmlns:a16="http://schemas.microsoft.com/office/drawing/2014/main" val="4235177368"/>
                    </a:ext>
                  </a:extLst>
                </a:gridCol>
                <a:gridCol w="2552126">
                  <a:extLst>
                    <a:ext uri="{9D8B030D-6E8A-4147-A177-3AD203B41FA5}">
                      <a16:colId xmlns:a16="http://schemas.microsoft.com/office/drawing/2014/main" val="2008723455"/>
                    </a:ext>
                  </a:extLst>
                </a:gridCol>
                <a:gridCol w="1428110">
                  <a:extLst>
                    <a:ext uri="{9D8B030D-6E8A-4147-A177-3AD203B41FA5}">
                      <a16:colId xmlns:a16="http://schemas.microsoft.com/office/drawing/2014/main" val="434108023"/>
                    </a:ext>
                  </a:extLst>
                </a:gridCol>
                <a:gridCol w="1070866">
                  <a:extLst>
                    <a:ext uri="{9D8B030D-6E8A-4147-A177-3AD203B41FA5}">
                      <a16:colId xmlns:a16="http://schemas.microsoft.com/office/drawing/2014/main" val="749329273"/>
                    </a:ext>
                  </a:extLst>
                </a:gridCol>
                <a:gridCol w="1070866">
                  <a:extLst>
                    <a:ext uri="{9D8B030D-6E8A-4147-A177-3AD203B41FA5}">
                      <a16:colId xmlns:a16="http://schemas.microsoft.com/office/drawing/2014/main" val="1701828116"/>
                    </a:ext>
                  </a:extLst>
                </a:gridCol>
              </a:tblGrid>
              <a:tr h="564352">
                <a:tc>
                  <a:txBody>
                    <a:bodyPr/>
                    <a:lstStyle/>
                    <a:p>
                      <a:pPr marL="85725" marR="85725" algn="l">
                        <a:lnSpc>
                          <a:spcPct val="150000"/>
                        </a:lnSpc>
                        <a:spcAft>
                          <a:spcPts val="800"/>
                        </a:spcAft>
                        <a:buNone/>
                      </a:pPr>
                      <a:r>
                        <a:rPr lang="en-GB" sz="1800" kern="100" dirty="0">
                          <a:effectLst/>
                        </a:rPr>
                        <a:t>CURRENT SES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SELF-DETERMINED EXPOSURE SCORE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0.158*</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159</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0.045</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56522025"/>
                  </a:ext>
                </a:extLst>
              </a:tr>
              <a:tr h="564352">
                <a:tc>
                  <a:txBody>
                    <a:bodyPr/>
                    <a:lstStyle/>
                    <a:p>
                      <a:pPr marL="85725" marR="85725" algn="l">
                        <a:lnSpc>
                          <a:spcPct val="150000"/>
                        </a:lnSpc>
                        <a:spcAft>
                          <a:spcPts val="800"/>
                        </a:spcAft>
                        <a:buNone/>
                      </a:pPr>
                      <a:r>
                        <a:rPr lang="en-GB" sz="1800" kern="100" dirty="0">
                          <a:effectLst/>
                        </a:rPr>
                        <a:t>CURRENT SES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HOME EXPOSURE SCORE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0.167*</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159</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0.034</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147724"/>
                  </a:ext>
                </a:extLst>
              </a:tr>
              <a:tr h="678911">
                <a:tc>
                  <a:txBody>
                    <a:bodyPr/>
                    <a:lstStyle/>
                    <a:p>
                      <a:pPr marL="85725" marR="85725" algn="l">
                        <a:lnSpc>
                          <a:spcPct val="150000"/>
                        </a:lnSpc>
                        <a:spcAft>
                          <a:spcPts val="800"/>
                        </a:spcAft>
                        <a:buNone/>
                      </a:pPr>
                      <a:r>
                        <a:rPr lang="en-GB" sz="1800" kern="100">
                          <a:effectLst/>
                        </a:rPr>
                        <a:t>CURRENT SES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EDUCATION LEVEL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0.193*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156</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0.015</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44371920"/>
                  </a:ext>
                </a:extLst>
              </a:tr>
              <a:tr h="678911">
                <a:tc>
                  <a:txBody>
                    <a:bodyPr/>
                    <a:lstStyle/>
                    <a:p>
                      <a:pPr marL="85725" marR="85725" algn="l">
                        <a:lnSpc>
                          <a:spcPct val="150000"/>
                        </a:lnSpc>
                        <a:spcAft>
                          <a:spcPts val="800"/>
                        </a:spcAft>
                        <a:buNone/>
                      </a:pPr>
                      <a:r>
                        <a:rPr lang="en-GB" sz="1800" kern="100">
                          <a:effectLst/>
                        </a:rPr>
                        <a:t>CURRENT SES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SELF-DETERMINED EXPOSURE SCORE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0.158*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159</a:t>
                      </a:r>
                    </a:p>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0.045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9438747"/>
                  </a:ext>
                </a:extLst>
              </a:tr>
            </a:tbl>
          </a:graphicData>
        </a:graphic>
      </p:graphicFrame>
      <p:sp>
        <p:nvSpPr>
          <p:cNvPr id="3" name="TextBox 2">
            <a:extLst>
              <a:ext uri="{FF2B5EF4-FFF2-40B4-BE49-F238E27FC236}">
                <a16:creationId xmlns:a16="http://schemas.microsoft.com/office/drawing/2014/main" id="{BAABE5E1-3835-2406-644E-1C99D94E6EFA}"/>
              </a:ext>
            </a:extLst>
          </p:cNvPr>
          <p:cNvSpPr txBox="1"/>
          <p:nvPr/>
        </p:nvSpPr>
        <p:spPr>
          <a:xfrm>
            <a:off x="930442" y="1760600"/>
            <a:ext cx="2326105" cy="923330"/>
          </a:xfrm>
          <a:prstGeom prst="rect">
            <a:avLst/>
          </a:prstGeom>
          <a:noFill/>
        </p:spPr>
        <p:txBody>
          <a:bodyPr wrap="square" rtlCol="0">
            <a:spAutoFit/>
          </a:bodyPr>
          <a:lstStyle/>
          <a:p>
            <a:r>
              <a:rPr lang="en-GB" dirty="0"/>
              <a:t>No strong correlations except childhood SES</a:t>
            </a:r>
          </a:p>
        </p:txBody>
      </p:sp>
    </p:spTree>
    <p:extLst>
      <p:ext uri="{BB962C8B-B14F-4D97-AF65-F5344CB8AC3E}">
        <p14:creationId xmlns:p14="http://schemas.microsoft.com/office/powerpoint/2010/main" val="3607778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5A2431-C550-078B-F397-5404B39CFFDB}"/>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0EFB5E4D-7636-1890-C013-761BA6121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3EEC116D-E880-DC0C-235E-4D804F1290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8773C6CB-3981-F89E-B671-5820EE93C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D2ED109-EADB-E815-2666-010269822A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204ED09F-4610-3127-E84B-D61507D10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0C4172ED-59AB-486B-4A72-188BA8F4D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B65E626-7C68-DA85-9CF7-4F4A1C0BB67E}"/>
              </a:ext>
            </a:extLst>
          </p:cNvPr>
          <p:cNvSpPr>
            <a:spLocks noGrp="1"/>
          </p:cNvSpPr>
          <p:nvPr>
            <p:ph type="title"/>
          </p:nvPr>
        </p:nvSpPr>
        <p:spPr>
          <a:xfrm>
            <a:off x="737937" y="160421"/>
            <a:ext cx="10996863" cy="689811"/>
          </a:xfrm>
        </p:spPr>
        <p:txBody>
          <a:bodyPr anchor="t">
            <a:normAutofit/>
          </a:bodyPr>
          <a:lstStyle/>
          <a:p>
            <a:r>
              <a:rPr lang="en-GB" sz="4000" dirty="0"/>
              <a:t>Findings in relation to literature – delay in re-starting</a:t>
            </a:r>
          </a:p>
        </p:txBody>
      </p:sp>
      <p:graphicFrame>
        <p:nvGraphicFramePr>
          <p:cNvPr id="7" name="Content Placeholder 6">
            <a:extLst>
              <a:ext uri="{FF2B5EF4-FFF2-40B4-BE49-F238E27FC236}">
                <a16:creationId xmlns:a16="http://schemas.microsoft.com/office/drawing/2014/main" id="{8700A8AA-5DB8-24D3-9066-F41AB19A21EC}"/>
              </a:ext>
            </a:extLst>
          </p:cNvPr>
          <p:cNvGraphicFramePr>
            <a:graphicFrameLocks noGrp="1"/>
          </p:cNvGraphicFramePr>
          <p:nvPr>
            <p:ph idx="1"/>
            <p:extLst>
              <p:ext uri="{D42A27DB-BD31-4B8C-83A1-F6EECF244321}">
                <p14:modId xmlns:p14="http://schemas.microsoft.com/office/powerpoint/2010/main" val="2579264065"/>
              </p:ext>
            </p:extLst>
          </p:nvPr>
        </p:nvGraphicFramePr>
        <p:xfrm>
          <a:off x="3529263" y="1697219"/>
          <a:ext cx="7911121" cy="3326892"/>
        </p:xfrm>
        <a:graphic>
          <a:graphicData uri="http://schemas.openxmlformats.org/drawingml/2006/table">
            <a:tbl>
              <a:tblPr firstRow="1" firstCol="1" bandRow="1">
                <a:tableStyleId>{8799B23B-EC83-4686-B30A-512413B5E67A}</a:tableStyleId>
              </a:tblPr>
              <a:tblGrid>
                <a:gridCol w="1828800">
                  <a:extLst>
                    <a:ext uri="{9D8B030D-6E8A-4147-A177-3AD203B41FA5}">
                      <a16:colId xmlns:a16="http://schemas.microsoft.com/office/drawing/2014/main" val="4235177368"/>
                    </a:ext>
                  </a:extLst>
                </a:gridCol>
                <a:gridCol w="2454442">
                  <a:extLst>
                    <a:ext uri="{9D8B030D-6E8A-4147-A177-3AD203B41FA5}">
                      <a16:colId xmlns:a16="http://schemas.microsoft.com/office/drawing/2014/main" val="2008723455"/>
                    </a:ext>
                  </a:extLst>
                </a:gridCol>
                <a:gridCol w="1235851">
                  <a:extLst>
                    <a:ext uri="{9D8B030D-6E8A-4147-A177-3AD203B41FA5}">
                      <a16:colId xmlns:a16="http://schemas.microsoft.com/office/drawing/2014/main" val="434108023"/>
                    </a:ext>
                  </a:extLst>
                </a:gridCol>
                <a:gridCol w="1196014">
                  <a:extLst>
                    <a:ext uri="{9D8B030D-6E8A-4147-A177-3AD203B41FA5}">
                      <a16:colId xmlns:a16="http://schemas.microsoft.com/office/drawing/2014/main" val="749329273"/>
                    </a:ext>
                  </a:extLst>
                </a:gridCol>
                <a:gridCol w="1196014">
                  <a:extLst>
                    <a:ext uri="{9D8B030D-6E8A-4147-A177-3AD203B41FA5}">
                      <a16:colId xmlns:a16="http://schemas.microsoft.com/office/drawing/2014/main" val="1701828116"/>
                    </a:ext>
                  </a:extLst>
                </a:gridCol>
              </a:tblGrid>
              <a:tr h="564352">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Pearson’s 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df</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p</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56522025"/>
                  </a:ext>
                </a:extLst>
              </a:tr>
              <a:tr h="564352">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DELAY IN RESTARTING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ANYONE IN FAMILY A MUSICIAN?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-0.200**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168</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0.009</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147724"/>
                  </a:ext>
                </a:extLst>
              </a:tr>
              <a:tr h="678911">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DELAY IN RESTARTING</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AGE WHEN STOPPED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0.191*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165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0.014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44371920"/>
                  </a:ext>
                </a:extLst>
              </a:tr>
              <a:tr h="678911">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DELAY IN RESTARTING</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CHILDHOOD SES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-0.178*</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latin typeface="Arial" panose="020B0604020202020204" pitchFamily="34" charset="0"/>
                          <a:ea typeface="Aptos" panose="020B0004020202020204" pitchFamily="34" charset="0"/>
                          <a:cs typeface="Times New Roman" panose="02020603050405020304" pitchFamily="18" charset="0"/>
                        </a:rPr>
                        <a:t>159</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0.024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9438747"/>
                  </a:ext>
                </a:extLst>
              </a:tr>
            </a:tbl>
          </a:graphicData>
        </a:graphic>
      </p:graphicFrame>
      <p:sp>
        <p:nvSpPr>
          <p:cNvPr id="4" name="TextBox 3">
            <a:extLst>
              <a:ext uri="{FF2B5EF4-FFF2-40B4-BE49-F238E27FC236}">
                <a16:creationId xmlns:a16="http://schemas.microsoft.com/office/drawing/2014/main" id="{3BBCD1EC-ACBC-CCA2-45E6-B4C3F8F60AD5}"/>
              </a:ext>
            </a:extLst>
          </p:cNvPr>
          <p:cNvSpPr txBox="1"/>
          <p:nvPr/>
        </p:nvSpPr>
        <p:spPr>
          <a:xfrm>
            <a:off x="930442" y="1760600"/>
            <a:ext cx="2326105" cy="3970318"/>
          </a:xfrm>
          <a:prstGeom prst="rect">
            <a:avLst/>
          </a:prstGeom>
          <a:noFill/>
        </p:spPr>
        <p:txBody>
          <a:bodyPr wrap="square" rtlCol="0">
            <a:spAutoFit/>
          </a:bodyPr>
          <a:lstStyle/>
          <a:p>
            <a:r>
              <a:rPr lang="en-GB" dirty="0"/>
              <a:t>Musician in the family could lead to less delay </a:t>
            </a:r>
          </a:p>
          <a:p>
            <a:endParaRPr lang="en-GB" dirty="0"/>
          </a:p>
          <a:p>
            <a:r>
              <a:rPr lang="en-GB" dirty="0"/>
              <a:t>Younger when stopped could lead to more delay</a:t>
            </a:r>
          </a:p>
          <a:p>
            <a:endParaRPr lang="en-GB" dirty="0"/>
          </a:p>
          <a:p>
            <a:r>
              <a:rPr lang="en-GB" dirty="0"/>
              <a:t>Low childhood SES could lead to more delay</a:t>
            </a:r>
          </a:p>
          <a:p>
            <a:endParaRPr lang="en-GB" dirty="0"/>
          </a:p>
          <a:p>
            <a:endParaRPr lang="en-GB" dirty="0"/>
          </a:p>
          <a:p>
            <a:endParaRPr lang="en-GB" dirty="0"/>
          </a:p>
        </p:txBody>
      </p:sp>
    </p:spTree>
    <p:extLst>
      <p:ext uri="{BB962C8B-B14F-4D97-AF65-F5344CB8AC3E}">
        <p14:creationId xmlns:p14="http://schemas.microsoft.com/office/powerpoint/2010/main" val="555579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048A68-8711-1878-120B-A68B7023637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0EA7DB9B-1674-E111-8424-2FDC3249E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35808536-C327-518C-2CEE-43FEE98EAE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F7BFDE36-CCF2-718F-6A1E-A4E304F5E4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8584EB9-441A-16AB-4D53-5C311ED9F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461F42B-7FF3-66C4-DB5E-1A2568707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383EB14F-E810-94B3-0FA9-32B88EA45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BC2AD4D-B45F-F993-3D60-BCDD53D1D518}"/>
              </a:ext>
            </a:extLst>
          </p:cNvPr>
          <p:cNvSpPr>
            <a:spLocks noGrp="1"/>
          </p:cNvSpPr>
          <p:nvPr>
            <p:ph type="title"/>
          </p:nvPr>
        </p:nvSpPr>
        <p:spPr>
          <a:xfrm>
            <a:off x="737937" y="160421"/>
            <a:ext cx="10996863" cy="689811"/>
          </a:xfrm>
        </p:spPr>
        <p:txBody>
          <a:bodyPr anchor="t">
            <a:normAutofit/>
          </a:bodyPr>
          <a:lstStyle/>
          <a:p>
            <a:r>
              <a:rPr lang="en-GB" sz="4000" dirty="0"/>
              <a:t>Findings in relation to literature – age when stopped</a:t>
            </a:r>
          </a:p>
        </p:txBody>
      </p:sp>
      <p:graphicFrame>
        <p:nvGraphicFramePr>
          <p:cNvPr id="5" name="Content Placeholder 4">
            <a:extLst>
              <a:ext uri="{FF2B5EF4-FFF2-40B4-BE49-F238E27FC236}">
                <a16:creationId xmlns:a16="http://schemas.microsoft.com/office/drawing/2014/main" id="{B1E527A2-22CC-AD87-9A79-8693AF523893}"/>
              </a:ext>
            </a:extLst>
          </p:cNvPr>
          <p:cNvGraphicFramePr>
            <a:graphicFrameLocks noGrp="1"/>
          </p:cNvGraphicFramePr>
          <p:nvPr>
            <p:ph idx="1"/>
            <p:extLst>
              <p:ext uri="{D42A27DB-BD31-4B8C-83A1-F6EECF244321}">
                <p14:modId xmlns:p14="http://schemas.microsoft.com/office/powerpoint/2010/main" val="2483422739"/>
              </p:ext>
            </p:extLst>
          </p:nvPr>
        </p:nvGraphicFramePr>
        <p:xfrm>
          <a:off x="2598821" y="1637820"/>
          <a:ext cx="8944125" cy="3810320"/>
        </p:xfrm>
        <a:graphic>
          <a:graphicData uri="http://schemas.openxmlformats.org/drawingml/2006/table">
            <a:tbl>
              <a:tblPr firstRow="1" firstCol="1" bandRow="1">
                <a:tableStyleId>{8799B23B-EC83-4686-B30A-512413B5E67A}</a:tableStyleId>
              </a:tblPr>
              <a:tblGrid>
                <a:gridCol w="1634470">
                  <a:extLst>
                    <a:ext uri="{9D8B030D-6E8A-4147-A177-3AD203B41FA5}">
                      <a16:colId xmlns:a16="http://schemas.microsoft.com/office/drawing/2014/main" val="782938588"/>
                    </a:ext>
                  </a:extLst>
                </a:gridCol>
                <a:gridCol w="2579433">
                  <a:extLst>
                    <a:ext uri="{9D8B030D-6E8A-4147-A177-3AD203B41FA5}">
                      <a16:colId xmlns:a16="http://schemas.microsoft.com/office/drawing/2014/main" val="21217961"/>
                    </a:ext>
                  </a:extLst>
                </a:gridCol>
                <a:gridCol w="1564112">
                  <a:extLst>
                    <a:ext uri="{9D8B030D-6E8A-4147-A177-3AD203B41FA5}">
                      <a16:colId xmlns:a16="http://schemas.microsoft.com/office/drawing/2014/main" val="1757257204"/>
                    </a:ext>
                  </a:extLst>
                </a:gridCol>
                <a:gridCol w="1380099">
                  <a:extLst>
                    <a:ext uri="{9D8B030D-6E8A-4147-A177-3AD203B41FA5}">
                      <a16:colId xmlns:a16="http://schemas.microsoft.com/office/drawing/2014/main" val="198043283"/>
                    </a:ext>
                  </a:extLst>
                </a:gridCol>
                <a:gridCol w="1786011">
                  <a:extLst>
                    <a:ext uri="{9D8B030D-6E8A-4147-A177-3AD203B41FA5}">
                      <a16:colId xmlns:a16="http://schemas.microsoft.com/office/drawing/2014/main" val="2228377952"/>
                    </a:ext>
                  </a:extLst>
                </a:gridCol>
              </a:tblGrid>
              <a:tr h="0">
                <a:tc>
                  <a:txBody>
                    <a:bodyPr/>
                    <a:lstStyle/>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Pearson’s 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df</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36262351"/>
                  </a:ext>
                </a:extLst>
              </a:tr>
              <a:tr h="0">
                <a:tc>
                  <a:txBody>
                    <a:bodyPr/>
                    <a:lstStyle/>
                    <a:p>
                      <a:pPr marL="85725" marR="85725" algn="l">
                        <a:lnSpc>
                          <a:spcPct val="150000"/>
                        </a:lnSpc>
                        <a:spcAft>
                          <a:spcPts val="800"/>
                        </a:spcAft>
                        <a:buNone/>
                      </a:pPr>
                      <a:r>
                        <a:rPr lang="en-GB" sz="1800" kern="100" dirty="0">
                          <a:effectLst/>
                        </a:rPr>
                        <a:t>AGE WHEN STOPPED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SCHOOL ENJOYMENT SCORE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0.255***</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167</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&lt;.001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2523613"/>
                  </a:ext>
                </a:extLst>
              </a:tr>
              <a:tr h="0">
                <a:tc>
                  <a:txBody>
                    <a:bodyPr/>
                    <a:lstStyle/>
                    <a:p>
                      <a:pPr marL="85725" marR="85725" algn="l">
                        <a:lnSpc>
                          <a:spcPct val="150000"/>
                        </a:lnSpc>
                        <a:spcAft>
                          <a:spcPts val="800"/>
                        </a:spcAft>
                        <a:buNone/>
                      </a:pPr>
                      <a:r>
                        <a:rPr lang="en-GB" sz="1800" kern="100">
                          <a:effectLst/>
                        </a:rPr>
                        <a:t>AGE WHEN STOPPED</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HOW OLD WHEN 1ST NEGATIVE RESPONSE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0.317**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79</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0.004</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0643974"/>
                  </a:ext>
                </a:extLst>
              </a:tr>
              <a:tr h="0">
                <a:tc>
                  <a:txBody>
                    <a:bodyPr/>
                    <a:lstStyle/>
                    <a:p>
                      <a:pPr marL="85725" marR="85725" algn="l">
                        <a:lnSpc>
                          <a:spcPct val="150000"/>
                        </a:lnSpc>
                        <a:spcAft>
                          <a:spcPts val="800"/>
                        </a:spcAft>
                        <a:buNone/>
                      </a:pPr>
                      <a:r>
                        <a:rPr lang="en-GB" sz="1800" kern="100">
                          <a:effectLst/>
                        </a:rPr>
                        <a:t>AGE WHEN STOPPED</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EXPECTED GAINS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-0.244**</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167</a:t>
                      </a:r>
                    </a:p>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0.001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9697711"/>
                  </a:ext>
                </a:extLst>
              </a:tr>
              <a:tr h="0">
                <a:tc>
                  <a:txBody>
                    <a:bodyPr/>
                    <a:lstStyle/>
                    <a:p>
                      <a:pPr marL="85725" marR="85725" algn="l">
                        <a:lnSpc>
                          <a:spcPct val="150000"/>
                        </a:lnSpc>
                        <a:spcAft>
                          <a:spcPts val="800"/>
                        </a:spcAft>
                        <a:buNone/>
                      </a:pPr>
                      <a:r>
                        <a:rPr lang="en-GB" sz="1800" kern="100">
                          <a:effectLst/>
                        </a:rPr>
                        <a:t>AGE WHEN STOPPED</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DELAY IN RESTARTING</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0.191*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165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0.014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9127266"/>
                  </a:ext>
                </a:extLst>
              </a:tr>
            </a:tbl>
          </a:graphicData>
        </a:graphic>
      </p:graphicFrame>
      <p:sp>
        <p:nvSpPr>
          <p:cNvPr id="6" name="TextBox 5">
            <a:extLst>
              <a:ext uri="{FF2B5EF4-FFF2-40B4-BE49-F238E27FC236}">
                <a16:creationId xmlns:a16="http://schemas.microsoft.com/office/drawing/2014/main" id="{D288324F-CAC5-71D5-307C-1B82219987EF}"/>
              </a:ext>
            </a:extLst>
          </p:cNvPr>
          <p:cNvSpPr txBox="1"/>
          <p:nvPr/>
        </p:nvSpPr>
        <p:spPr>
          <a:xfrm>
            <a:off x="737937" y="1637820"/>
            <a:ext cx="1669030" cy="923330"/>
          </a:xfrm>
          <a:prstGeom prst="rect">
            <a:avLst/>
          </a:prstGeom>
          <a:noFill/>
        </p:spPr>
        <p:txBody>
          <a:bodyPr wrap="square" rtlCol="0">
            <a:spAutoFit/>
          </a:bodyPr>
          <a:lstStyle/>
          <a:p>
            <a:r>
              <a:rPr lang="en-GB" dirty="0"/>
              <a:t>Speaks to the cyclical nature of cessation</a:t>
            </a:r>
          </a:p>
        </p:txBody>
      </p:sp>
    </p:spTree>
    <p:extLst>
      <p:ext uri="{BB962C8B-B14F-4D97-AF65-F5344CB8AC3E}">
        <p14:creationId xmlns:p14="http://schemas.microsoft.com/office/powerpoint/2010/main" val="3913596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C8B408-75DA-A7E7-A66F-7EC6627F54F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0569824-E146-DD3C-BE34-9F5EF15BDF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E4CDE27-7AE5-3285-7789-1D3C136E94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5FAC4558-5973-CDFE-ADA2-BA5DED416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19B575-55BE-1F46-3557-41833EE255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51682CE-BE50-C7ED-1150-E18DDDB7C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96576ACB-5EAC-2150-B6EF-B2AAE8B65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588C840-BC47-0980-E6E9-C37EBBB8C410}"/>
              </a:ext>
            </a:extLst>
          </p:cNvPr>
          <p:cNvSpPr>
            <a:spLocks noGrp="1"/>
          </p:cNvSpPr>
          <p:nvPr>
            <p:ph type="title"/>
          </p:nvPr>
        </p:nvSpPr>
        <p:spPr>
          <a:xfrm>
            <a:off x="1118937" y="1135814"/>
            <a:ext cx="10996863" cy="689811"/>
          </a:xfrm>
        </p:spPr>
        <p:txBody>
          <a:bodyPr anchor="t">
            <a:normAutofit/>
          </a:bodyPr>
          <a:lstStyle/>
          <a:p>
            <a:r>
              <a:rPr lang="en-GB" sz="4000" dirty="0"/>
              <a:t>cyclical nature of cessation</a:t>
            </a:r>
          </a:p>
        </p:txBody>
      </p:sp>
      <p:sp>
        <p:nvSpPr>
          <p:cNvPr id="4" name="Content Placeholder 3">
            <a:extLst>
              <a:ext uri="{FF2B5EF4-FFF2-40B4-BE49-F238E27FC236}">
                <a16:creationId xmlns:a16="http://schemas.microsoft.com/office/drawing/2014/main" id="{3FC77D3D-055E-6B5B-5B0A-761F203CCA1D}"/>
              </a:ext>
            </a:extLst>
          </p:cNvPr>
          <p:cNvSpPr>
            <a:spLocks noGrp="1"/>
          </p:cNvSpPr>
          <p:nvPr>
            <p:ph idx="1"/>
          </p:nvPr>
        </p:nvSpPr>
        <p:spPr/>
        <p:txBody>
          <a:bodyPr/>
          <a:lstStyle/>
          <a:p>
            <a:r>
              <a:rPr lang="en-GB" dirty="0"/>
              <a:t>parents/caregivers and education system are not in support of the child or young student</a:t>
            </a:r>
          </a:p>
          <a:p>
            <a:r>
              <a:rPr lang="en-GB" dirty="0"/>
              <a:t>Negative comments are pervasive </a:t>
            </a:r>
          </a:p>
          <a:p>
            <a:r>
              <a:rPr lang="en-GB" dirty="0"/>
              <a:t>funding is not in support of the teacher </a:t>
            </a:r>
          </a:p>
          <a:p>
            <a:r>
              <a:rPr lang="en-GB" dirty="0"/>
              <a:t>opportunities are not available for the adult returner</a:t>
            </a:r>
          </a:p>
          <a:p>
            <a:pPr marL="0" indent="0">
              <a:buNone/>
            </a:pPr>
            <a:r>
              <a:rPr lang="en-GB" dirty="0"/>
              <a:t>= adults do not expect to gain much so delay returning</a:t>
            </a:r>
          </a:p>
          <a:p>
            <a:pPr marL="0" indent="0">
              <a:buNone/>
            </a:pPr>
            <a:r>
              <a:rPr lang="en-GB" dirty="0"/>
              <a:t>= less adults and teachers who feel confident enough to teach/ sing to children and the cycle continues to be broken</a:t>
            </a:r>
          </a:p>
        </p:txBody>
      </p:sp>
    </p:spTree>
    <p:extLst>
      <p:ext uri="{BB962C8B-B14F-4D97-AF65-F5344CB8AC3E}">
        <p14:creationId xmlns:p14="http://schemas.microsoft.com/office/powerpoint/2010/main" val="1256287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25229A-96EE-9A9C-67F8-92FF6F0D1C1B}"/>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BC3C6BD-2299-7B02-11B6-2AB85B3AB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14B3A898-6E6D-5CA4-20A5-F75AABDDD5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F738B472-95F6-FE9F-FE7A-B160900C9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455F2B6-62C5-1F2D-1362-9A549755A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829C3B6-2256-E9F4-34B6-91D04FDFD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89818319-47E3-8003-B7B2-22A0C6905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65084DF-CE7D-8393-FFA2-7AE4ECA9F816}"/>
              </a:ext>
            </a:extLst>
          </p:cNvPr>
          <p:cNvSpPr>
            <a:spLocks noGrp="1"/>
          </p:cNvSpPr>
          <p:nvPr>
            <p:ph type="title"/>
          </p:nvPr>
        </p:nvSpPr>
        <p:spPr>
          <a:xfrm>
            <a:off x="737937" y="160421"/>
            <a:ext cx="10996863" cy="689811"/>
          </a:xfrm>
        </p:spPr>
        <p:txBody>
          <a:bodyPr anchor="t">
            <a:normAutofit/>
          </a:bodyPr>
          <a:lstStyle/>
          <a:p>
            <a:r>
              <a:rPr lang="en-GB" sz="4000" dirty="0"/>
              <a:t>Findings in relation to literature – expected gains</a:t>
            </a:r>
          </a:p>
        </p:txBody>
      </p:sp>
      <p:graphicFrame>
        <p:nvGraphicFramePr>
          <p:cNvPr id="5" name="Content Placeholder 4">
            <a:extLst>
              <a:ext uri="{FF2B5EF4-FFF2-40B4-BE49-F238E27FC236}">
                <a16:creationId xmlns:a16="http://schemas.microsoft.com/office/drawing/2014/main" id="{36DE2168-7898-062C-777B-23CD7153544B}"/>
              </a:ext>
            </a:extLst>
          </p:cNvPr>
          <p:cNvGraphicFramePr>
            <a:graphicFrameLocks noGrp="1"/>
          </p:cNvGraphicFramePr>
          <p:nvPr>
            <p:ph idx="1"/>
            <p:extLst>
              <p:ext uri="{D42A27DB-BD31-4B8C-83A1-F6EECF244321}">
                <p14:modId xmlns:p14="http://schemas.microsoft.com/office/powerpoint/2010/main" val="481858441"/>
              </p:ext>
            </p:extLst>
          </p:nvPr>
        </p:nvGraphicFramePr>
        <p:xfrm>
          <a:off x="2598821" y="1597042"/>
          <a:ext cx="8334527" cy="3810320"/>
        </p:xfrm>
        <a:graphic>
          <a:graphicData uri="http://schemas.openxmlformats.org/drawingml/2006/table">
            <a:tbl>
              <a:tblPr firstRow="1" firstCol="1" bandRow="1">
                <a:tableStyleId>{8799B23B-EC83-4686-B30A-512413B5E67A}</a:tableStyleId>
              </a:tblPr>
              <a:tblGrid>
                <a:gridCol w="1523070">
                  <a:extLst>
                    <a:ext uri="{9D8B030D-6E8A-4147-A177-3AD203B41FA5}">
                      <a16:colId xmlns:a16="http://schemas.microsoft.com/office/drawing/2014/main" val="782938588"/>
                    </a:ext>
                  </a:extLst>
                </a:gridCol>
                <a:gridCol w="2403628">
                  <a:extLst>
                    <a:ext uri="{9D8B030D-6E8A-4147-A177-3AD203B41FA5}">
                      <a16:colId xmlns:a16="http://schemas.microsoft.com/office/drawing/2014/main" val="21217961"/>
                    </a:ext>
                  </a:extLst>
                </a:gridCol>
                <a:gridCol w="1457509">
                  <a:extLst>
                    <a:ext uri="{9D8B030D-6E8A-4147-A177-3AD203B41FA5}">
                      <a16:colId xmlns:a16="http://schemas.microsoft.com/office/drawing/2014/main" val="1757257204"/>
                    </a:ext>
                  </a:extLst>
                </a:gridCol>
                <a:gridCol w="1286037">
                  <a:extLst>
                    <a:ext uri="{9D8B030D-6E8A-4147-A177-3AD203B41FA5}">
                      <a16:colId xmlns:a16="http://schemas.microsoft.com/office/drawing/2014/main" val="198043283"/>
                    </a:ext>
                  </a:extLst>
                </a:gridCol>
                <a:gridCol w="1664283">
                  <a:extLst>
                    <a:ext uri="{9D8B030D-6E8A-4147-A177-3AD203B41FA5}">
                      <a16:colId xmlns:a16="http://schemas.microsoft.com/office/drawing/2014/main" val="2228377952"/>
                    </a:ext>
                  </a:extLst>
                </a:gridCol>
              </a:tblGrid>
              <a:tr h="0">
                <a:tc>
                  <a:txBody>
                    <a:bodyPr/>
                    <a:lstStyle/>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Pearson’s 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df</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36262351"/>
                  </a:ext>
                </a:extLst>
              </a:tr>
              <a:tr h="0">
                <a:tc>
                  <a:txBody>
                    <a:bodyPr/>
                    <a:lstStyle/>
                    <a:p>
                      <a:pPr marL="85725" marR="85725" algn="l">
                        <a:lnSpc>
                          <a:spcPct val="150000"/>
                        </a:lnSpc>
                        <a:spcAft>
                          <a:spcPts val="800"/>
                        </a:spcAft>
                        <a:buNone/>
                      </a:pPr>
                      <a:r>
                        <a:rPr lang="en-GB" sz="1800" kern="100" dirty="0">
                          <a:effectLst/>
                        </a:rPr>
                        <a:t>EXPECTED GAINS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ADVICE FOR OTHER POTENT SINGERS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0.253***</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168</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&lt;.001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2523613"/>
                  </a:ext>
                </a:extLst>
              </a:tr>
              <a:tr h="0">
                <a:tc>
                  <a:txBody>
                    <a:bodyPr/>
                    <a:lstStyle/>
                    <a:p>
                      <a:pPr marL="85725" marR="85725" algn="l">
                        <a:lnSpc>
                          <a:spcPct val="150000"/>
                        </a:lnSpc>
                        <a:spcAft>
                          <a:spcPts val="800"/>
                        </a:spcAft>
                        <a:buNone/>
                      </a:pPr>
                      <a:r>
                        <a:rPr lang="en-GB" sz="1800" kern="100" dirty="0">
                          <a:effectLst/>
                        </a:rPr>
                        <a:t>EXPECTED GAINS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SELF-IDENTIFY AS SINGER?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0.338***</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170</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&lt;.001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0643974"/>
                  </a:ext>
                </a:extLst>
              </a:tr>
              <a:tr h="0">
                <a:tc>
                  <a:txBody>
                    <a:bodyPr/>
                    <a:lstStyle/>
                    <a:p>
                      <a:pPr marL="85725" marR="85725" algn="l">
                        <a:lnSpc>
                          <a:spcPct val="150000"/>
                        </a:lnSpc>
                        <a:spcAft>
                          <a:spcPts val="800"/>
                        </a:spcAft>
                        <a:buNone/>
                      </a:pPr>
                      <a:r>
                        <a:rPr lang="en-GB" sz="1800" kern="100">
                          <a:effectLst/>
                        </a:rPr>
                        <a:t>EXPECTED GAINS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SCHOOL ENJOYMENT SCORE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0.174*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170</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0.023</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9697711"/>
                  </a:ext>
                </a:extLst>
              </a:tr>
              <a:tr h="0">
                <a:tc>
                  <a:txBody>
                    <a:bodyPr/>
                    <a:lstStyle/>
                    <a:p>
                      <a:pPr marL="85725" marR="85725" algn="l">
                        <a:lnSpc>
                          <a:spcPct val="150000"/>
                        </a:lnSpc>
                        <a:spcAft>
                          <a:spcPts val="800"/>
                        </a:spcAft>
                        <a:buNone/>
                      </a:pPr>
                      <a:r>
                        <a:rPr lang="en-GB" sz="1800" kern="100">
                          <a:effectLst/>
                        </a:rPr>
                        <a:t>EXPECTED GAINS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AGE WHEN STOPPED</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-0.244**</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167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9127266"/>
                  </a:ext>
                </a:extLst>
              </a:tr>
            </a:tbl>
          </a:graphicData>
        </a:graphic>
      </p:graphicFrame>
    </p:spTree>
    <p:extLst>
      <p:ext uri="{BB962C8B-B14F-4D97-AF65-F5344CB8AC3E}">
        <p14:creationId xmlns:p14="http://schemas.microsoft.com/office/powerpoint/2010/main" val="1414807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221D94-09B9-1F0C-B20E-A0430DFBB2CC}"/>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AC275A2F-9AC1-B0CC-0983-938DCE54E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29A278F6-7FE4-02F3-24B4-38FE357F12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2322D8CE-B01B-B250-AD3F-629DE16B5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57DD1FB-7831-1178-D540-3A87623A2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37FBA965-1EF9-EB23-D056-C128B362C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F66F44DA-7C78-E029-68F9-6024F3154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986B13F-6A43-07B5-F02B-0739D6C26001}"/>
              </a:ext>
            </a:extLst>
          </p:cNvPr>
          <p:cNvSpPr>
            <a:spLocks noGrp="1"/>
          </p:cNvSpPr>
          <p:nvPr>
            <p:ph type="title"/>
          </p:nvPr>
        </p:nvSpPr>
        <p:spPr>
          <a:xfrm>
            <a:off x="737937" y="160421"/>
            <a:ext cx="10996863" cy="689811"/>
          </a:xfrm>
        </p:spPr>
        <p:txBody>
          <a:bodyPr anchor="t">
            <a:normAutofit/>
          </a:bodyPr>
          <a:lstStyle/>
          <a:p>
            <a:r>
              <a:rPr lang="en-GB" sz="4000" dirty="0"/>
              <a:t>Findings in relation to literature – advice for others</a:t>
            </a:r>
          </a:p>
        </p:txBody>
      </p:sp>
      <p:graphicFrame>
        <p:nvGraphicFramePr>
          <p:cNvPr id="5" name="Content Placeholder 4">
            <a:extLst>
              <a:ext uri="{FF2B5EF4-FFF2-40B4-BE49-F238E27FC236}">
                <a16:creationId xmlns:a16="http://schemas.microsoft.com/office/drawing/2014/main" id="{DD5F14F7-9DF1-7D0C-673E-C6A780DE16A1}"/>
              </a:ext>
            </a:extLst>
          </p:cNvPr>
          <p:cNvGraphicFramePr>
            <a:graphicFrameLocks noGrp="1"/>
          </p:cNvGraphicFramePr>
          <p:nvPr>
            <p:ph idx="1"/>
            <p:extLst>
              <p:ext uri="{D42A27DB-BD31-4B8C-83A1-F6EECF244321}">
                <p14:modId xmlns:p14="http://schemas.microsoft.com/office/powerpoint/2010/main" val="2857099053"/>
              </p:ext>
            </p:extLst>
          </p:nvPr>
        </p:nvGraphicFramePr>
        <p:xfrm>
          <a:off x="2999874" y="1267326"/>
          <a:ext cx="8734926" cy="4095008"/>
        </p:xfrm>
        <a:graphic>
          <a:graphicData uri="http://schemas.openxmlformats.org/drawingml/2006/table">
            <a:tbl>
              <a:tblPr firstRow="1" firstCol="1" bandRow="1">
                <a:tableStyleId>{8799B23B-EC83-4686-B30A-512413B5E67A}</a:tableStyleId>
              </a:tblPr>
              <a:tblGrid>
                <a:gridCol w="2486526">
                  <a:extLst>
                    <a:ext uri="{9D8B030D-6E8A-4147-A177-3AD203B41FA5}">
                      <a16:colId xmlns:a16="http://schemas.microsoft.com/office/drawing/2014/main" val="782938588"/>
                    </a:ext>
                  </a:extLst>
                </a:gridCol>
                <a:gridCol w="2433845">
                  <a:extLst>
                    <a:ext uri="{9D8B030D-6E8A-4147-A177-3AD203B41FA5}">
                      <a16:colId xmlns:a16="http://schemas.microsoft.com/office/drawing/2014/main" val="21217961"/>
                    </a:ext>
                  </a:extLst>
                </a:gridCol>
                <a:gridCol w="1591495">
                  <a:extLst>
                    <a:ext uri="{9D8B030D-6E8A-4147-A177-3AD203B41FA5}">
                      <a16:colId xmlns:a16="http://schemas.microsoft.com/office/drawing/2014/main" val="1757257204"/>
                    </a:ext>
                  </a:extLst>
                </a:gridCol>
                <a:gridCol w="1145100">
                  <a:extLst>
                    <a:ext uri="{9D8B030D-6E8A-4147-A177-3AD203B41FA5}">
                      <a16:colId xmlns:a16="http://schemas.microsoft.com/office/drawing/2014/main" val="198043283"/>
                    </a:ext>
                  </a:extLst>
                </a:gridCol>
                <a:gridCol w="1077960">
                  <a:extLst>
                    <a:ext uri="{9D8B030D-6E8A-4147-A177-3AD203B41FA5}">
                      <a16:colId xmlns:a16="http://schemas.microsoft.com/office/drawing/2014/main" val="2228377952"/>
                    </a:ext>
                  </a:extLst>
                </a:gridCol>
              </a:tblGrid>
              <a:tr h="214395">
                <a:tc>
                  <a:txBody>
                    <a:bodyPr/>
                    <a:lstStyle/>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Pearson’s 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df</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36262351"/>
                  </a:ext>
                </a:extLst>
              </a:tr>
              <a:tr h="930772">
                <a:tc>
                  <a:txBody>
                    <a:bodyPr/>
                    <a:lstStyle/>
                    <a:p>
                      <a:pPr marL="85725" marR="85725" algn="l">
                        <a:lnSpc>
                          <a:spcPct val="150000"/>
                        </a:lnSpc>
                        <a:spcAft>
                          <a:spcPts val="800"/>
                        </a:spcAft>
                        <a:buNone/>
                      </a:pPr>
                      <a:r>
                        <a:rPr lang="en-GB" sz="1800" kern="100">
                          <a:effectLst/>
                        </a:rPr>
                        <a:t>ADVICE FOR OTHER POTENT SINGERS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EXPECTED GAINS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0.253***</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168</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&lt;.001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2523613"/>
                  </a:ext>
                </a:extLst>
              </a:tr>
              <a:tr h="930772">
                <a:tc>
                  <a:txBody>
                    <a:bodyPr/>
                    <a:lstStyle/>
                    <a:p>
                      <a:pPr marL="85725" marR="85725" algn="l">
                        <a:lnSpc>
                          <a:spcPct val="150000"/>
                        </a:lnSpc>
                        <a:spcAft>
                          <a:spcPts val="800"/>
                        </a:spcAft>
                        <a:buNone/>
                      </a:pPr>
                      <a:r>
                        <a:rPr lang="en-GB" sz="1800" kern="100">
                          <a:effectLst/>
                        </a:rPr>
                        <a:t>ADVICE FOR OTHER POTENT SINGERS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SELF-IDENTIFY AS SINGER?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0.233**</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168</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0.002</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0643974"/>
                  </a:ext>
                </a:extLst>
              </a:tr>
              <a:tr h="930772">
                <a:tc>
                  <a:txBody>
                    <a:bodyPr/>
                    <a:lstStyle/>
                    <a:p>
                      <a:pPr marL="85725" marR="85725" algn="l">
                        <a:lnSpc>
                          <a:spcPct val="150000"/>
                        </a:lnSpc>
                        <a:spcAft>
                          <a:spcPts val="800"/>
                        </a:spcAft>
                        <a:buNone/>
                      </a:pPr>
                      <a:r>
                        <a:rPr lang="en-GB" sz="1800" kern="100" dirty="0">
                          <a:effectLst/>
                        </a:rPr>
                        <a:t>ADVICE FOR OTHER POTENT SINGERS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YEARS WORKED AS MUSICIAN</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-0.235**</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168</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0.002</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9697711"/>
                  </a:ext>
                </a:extLst>
              </a:tr>
              <a:tr h="930772">
                <a:tc>
                  <a:txBody>
                    <a:bodyPr/>
                    <a:lstStyle/>
                    <a:p>
                      <a:pPr marL="85725" marR="85725" algn="l">
                        <a:lnSpc>
                          <a:spcPct val="150000"/>
                        </a:lnSpc>
                        <a:spcAft>
                          <a:spcPts val="800"/>
                        </a:spcAft>
                        <a:buNone/>
                      </a:pPr>
                      <a:r>
                        <a:rPr lang="en-GB" sz="1800" kern="100">
                          <a:effectLst/>
                        </a:rPr>
                        <a:t>ADVICE FOR OTHER POTENT SINGERS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SCHOOL ENJOYMENT SCORE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0.247**</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168</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9127266"/>
                  </a:ext>
                </a:extLst>
              </a:tr>
            </a:tbl>
          </a:graphicData>
        </a:graphic>
      </p:graphicFrame>
      <p:sp>
        <p:nvSpPr>
          <p:cNvPr id="3" name="TextBox 2">
            <a:extLst>
              <a:ext uri="{FF2B5EF4-FFF2-40B4-BE49-F238E27FC236}">
                <a16:creationId xmlns:a16="http://schemas.microsoft.com/office/drawing/2014/main" id="{372E4EF8-C54F-AF5E-FAD3-0A13F470F329}"/>
              </a:ext>
            </a:extLst>
          </p:cNvPr>
          <p:cNvSpPr txBox="1"/>
          <p:nvPr/>
        </p:nvSpPr>
        <p:spPr>
          <a:xfrm>
            <a:off x="577516" y="1267326"/>
            <a:ext cx="1810457" cy="4031873"/>
          </a:xfrm>
          <a:prstGeom prst="rect">
            <a:avLst/>
          </a:prstGeom>
          <a:noFill/>
        </p:spPr>
        <p:txBody>
          <a:bodyPr wrap="square" rtlCol="0">
            <a:spAutoFit/>
          </a:bodyPr>
          <a:lstStyle/>
          <a:p>
            <a:r>
              <a:rPr lang="en-GB" sz="1600" dirty="0"/>
              <a:t>Unexpectedly potentially  important! </a:t>
            </a:r>
          </a:p>
          <a:p>
            <a:endParaRPr lang="en-GB" sz="1600" dirty="0"/>
          </a:p>
          <a:p>
            <a:pPr marL="342900" indent="-342900">
              <a:buFont typeface="+mj-lt"/>
              <a:buAutoNum type="arabicPeriod"/>
            </a:pPr>
            <a:r>
              <a:rPr lang="en-GB" sz="1600" dirty="0"/>
              <a:t>Age when stopped</a:t>
            </a:r>
          </a:p>
          <a:p>
            <a:pPr marL="342900" indent="-342900">
              <a:buFont typeface="+mj-lt"/>
              <a:buAutoNum type="arabicPeriod"/>
            </a:pPr>
            <a:endParaRPr lang="en-GB" sz="1600" dirty="0"/>
          </a:p>
          <a:p>
            <a:pPr marL="342900" indent="-342900">
              <a:buFont typeface="+mj-lt"/>
              <a:buAutoNum type="arabicPeriod"/>
            </a:pPr>
            <a:r>
              <a:rPr lang="en-GB" sz="1600" dirty="0"/>
              <a:t>Advice for others </a:t>
            </a:r>
          </a:p>
          <a:p>
            <a:pPr marL="342900" indent="-342900">
              <a:buFont typeface="+mj-lt"/>
              <a:buAutoNum type="arabicPeriod"/>
            </a:pPr>
            <a:endParaRPr lang="en-GB" sz="1600" dirty="0"/>
          </a:p>
          <a:p>
            <a:pPr marL="342900" indent="-342900">
              <a:buFont typeface="+mj-lt"/>
              <a:buAutoNum type="arabicPeriod"/>
            </a:pPr>
            <a:r>
              <a:rPr lang="en-GB" sz="1600" dirty="0"/>
              <a:t>Extent to which self-identify as a singer</a:t>
            </a:r>
          </a:p>
          <a:p>
            <a:pPr marL="342900" indent="-342900">
              <a:buFont typeface="+mj-lt"/>
              <a:buAutoNum type="arabicPeriod"/>
            </a:pPr>
            <a:endParaRPr lang="en-GB" sz="1600" dirty="0"/>
          </a:p>
          <a:p>
            <a:r>
              <a:rPr lang="en-GB" sz="1600" dirty="0"/>
              <a:t>And not invasive!</a:t>
            </a:r>
          </a:p>
        </p:txBody>
      </p:sp>
    </p:spTree>
    <p:extLst>
      <p:ext uri="{BB962C8B-B14F-4D97-AF65-F5344CB8AC3E}">
        <p14:creationId xmlns:p14="http://schemas.microsoft.com/office/powerpoint/2010/main" val="333283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879A8D-4A47-774A-3FD4-065C662DC45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D6B4F71A-C921-0EED-189F-47BCADEC6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1C76C809-A6F8-B36E-93F6-EBFE33712D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F8EAA33B-530C-41C8-EFB2-E2F564F1DA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2C93128-8B24-C96F-7C0D-445F13E2C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81DDF50C-F0FA-C0EC-EB24-6DA099C8C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24ABD64B-CFB2-810C-0772-00C4CAB09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2358A4A-CF7E-BDF5-CB1A-8CF40F20DE01}"/>
              </a:ext>
            </a:extLst>
          </p:cNvPr>
          <p:cNvSpPr>
            <a:spLocks noGrp="1"/>
          </p:cNvSpPr>
          <p:nvPr>
            <p:ph type="title"/>
          </p:nvPr>
        </p:nvSpPr>
        <p:spPr>
          <a:xfrm>
            <a:off x="737937" y="160421"/>
            <a:ext cx="10996863" cy="689811"/>
          </a:xfrm>
        </p:spPr>
        <p:txBody>
          <a:bodyPr anchor="t">
            <a:normAutofit/>
          </a:bodyPr>
          <a:lstStyle/>
          <a:p>
            <a:r>
              <a:rPr lang="en-GB" sz="4000" dirty="0"/>
              <a:t>Findings in relation to literature – identify as singer</a:t>
            </a:r>
          </a:p>
        </p:txBody>
      </p:sp>
      <p:graphicFrame>
        <p:nvGraphicFramePr>
          <p:cNvPr id="6" name="Content Placeholder 5">
            <a:extLst>
              <a:ext uri="{FF2B5EF4-FFF2-40B4-BE49-F238E27FC236}">
                <a16:creationId xmlns:a16="http://schemas.microsoft.com/office/drawing/2014/main" id="{29603C9B-AF4C-312F-3A82-BAEF65095FAA}"/>
              </a:ext>
            </a:extLst>
          </p:cNvPr>
          <p:cNvGraphicFramePr>
            <a:graphicFrameLocks noGrp="1"/>
          </p:cNvGraphicFramePr>
          <p:nvPr>
            <p:ph idx="1"/>
            <p:extLst>
              <p:ext uri="{D42A27DB-BD31-4B8C-83A1-F6EECF244321}">
                <p14:modId xmlns:p14="http://schemas.microsoft.com/office/powerpoint/2010/main" val="3995093140"/>
              </p:ext>
            </p:extLst>
          </p:nvPr>
        </p:nvGraphicFramePr>
        <p:xfrm>
          <a:off x="3753852" y="1347536"/>
          <a:ext cx="7555833" cy="4170946"/>
        </p:xfrm>
        <a:graphic>
          <a:graphicData uri="http://schemas.openxmlformats.org/drawingml/2006/table">
            <a:tbl>
              <a:tblPr firstRow="1" firstCol="1" bandRow="1">
                <a:tableStyleId>{8799B23B-EC83-4686-B30A-512413B5E67A}</a:tableStyleId>
              </a:tblPr>
              <a:tblGrid>
                <a:gridCol w="1919966">
                  <a:extLst>
                    <a:ext uri="{9D8B030D-6E8A-4147-A177-3AD203B41FA5}">
                      <a16:colId xmlns:a16="http://schemas.microsoft.com/office/drawing/2014/main" val="4068657033"/>
                    </a:ext>
                  </a:extLst>
                </a:gridCol>
                <a:gridCol w="2389272">
                  <a:extLst>
                    <a:ext uri="{9D8B030D-6E8A-4147-A177-3AD203B41FA5}">
                      <a16:colId xmlns:a16="http://schemas.microsoft.com/office/drawing/2014/main" val="937776432"/>
                    </a:ext>
                  </a:extLst>
                </a:gridCol>
                <a:gridCol w="1288917">
                  <a:extLst>
                    <a:ext uri="{9D8B030D-6E8A-4147-A177-3AD203B41FA5}">
                      <a16:colId xmlns:a16="http://schemas.microsoft.com/office/drawing/2014/main" val="2623456091"/>
                    </a:ext>
                  </a:extLst>
                </a:gridCol>
                <a:gridCol w="978839">
                  <a:extLst>
                    <a:ext uri="{9D8B030D-6E8A-4147-A177-3AD203B41FA5}">
                      <a16:colId xmlns:a16="http://schemas.microsoft.com/office/drawing/2014/main" val="1337691819"/>
                    </a:ext>
                  </a:extLst>
                </a:gridCol>
                <a:gridCol w="978839">
                  <a:extLst>
                    <a:ext uri="{9D8B030D-6E8A-4147-A177-3AD203B41FA5}">
                      <a16:colId xmlns:a16="http://schemas.microsoft.com/office/drawing/2014/main" val="1342618490"/>
                    </a:ext>
                  </a:extLst>
                </a:gridCol>
              </a:tblGrid>
              <a:tr h="946654">
                <a:tc>
                  <a:txBody>
                    <a:bodyPr/>
                    <a:lstStyle/>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Pearson’s 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df</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95187073"/>
                  </a:ext>
                </a:extLst>
              </a:tr>
              <a:tr h="1138819">
                <a:tc>
                  <a:txBody>
                    <a:bodyPr/>
                    <a:lstStyle/>
                    <a:p>
                      <a:pPr marL="85725" marR="85725" algn="l">
                        <a:lnSpc>
                          <a:spcPct val="150000"/>
                        </a:lnSpc>
                        <a:spcAft>
                          <a:spcPts val="800"/>
                        </a:spcAft>
                        <a:buNone/>
                      </a:pPr>
                      <a:r>
                        <a:rPr lang="en-GB" sz="1800" kern="100" dirty="0">
                          <a:effectLst/>
                        </a:rPr>
                        <a:t>SELF IDENT AS SINGER?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EXPECTED GAINS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0.338***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170</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&lt;.001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4573762"/>
                  </a:ext>
                </a:extLst>
              </a:tr>
              <a:tr h="1138819">
                <a:tc>
                  <a:txBody>
                    <a:bodyPr/>
                    <a:lstStyle/>
                    <a:p>
                      <a:pPr marL="85725" marR="85725" algn="l">
                        <a:lnSpc>
                          <a:spcPct val="150000"/>
                        </a:lnSpc>
                        <a:spcAft>
                          <a:spcPts val="800"/>
                        </a:spcAft>
                        <a:buNone/>
                      </a:pPr>
                      <a:r>
                        <a:rPr lang="en-GB" sz="1800" kern="100">
                          <a:effectLst/>
                        </a:rPr>
                        <a:t>SELF IDENT AS SINGER?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ADVICE FOR OTHER POTENT SINGERS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0.233**</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168</a:t>
                      </a:r>
                    </a:p>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0.002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17420741"/>
                  </a:ext>
                </a:extLst>
              </a:tr>
              <a:tr h="946654">
                <a:tc>
                  <a:txBody>
                    <a:bodyPr/>
                    <a:lstStyle/>
                    <a:p>
                      <a:pPr marL="85725" marR="85725" algn="l">
                        <a:lnSpc>
                          <a:spcPct val="150000"/>
                        </a:lnSpc>
                        <a:spcAft>
                          <a:spcPts val="800"/>
                        </a:spcAft>
                        <a:buNone/>
                      </a:pPr>
                      <a:r>
                        <a:rPr lang="en-GB" sz="1800" kern="100">
                          <a:effectLst/>
                        </a:rPr>
                        <a:t>SELF IDENT AS SINGER?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EDUCATION LEVEL</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0.171*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166</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0.027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20693652"/>
                  </a:ext>
                </a:extLst>
              </a:tr>
            </a:tbl>
          </a:graphicData>
        </a:graphic>
      </p:graphicFrame>
    </p:spTree>
    <p:extLst>
      <p:ext uri="{BB962C8B-B14F-4D97-AF65-F5344CB8AC3E}">
        <p14:creationId xmlns:p14="http://schemas.microsoft.com/office/powerpoint/2010/main" val="839423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B7028F-2FDE-3825-A580-8654A79D9A3D}"/>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109E0D58-EB66-9A52-36BA-702B4B3C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6F4573B-95EE-A8D6-8284-6915687A2D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BA9B7BAD-C53D-3379-B4C4-B6971E9AE4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31DCCC7-A3B3-8498-FC10-E974B6557E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08BFDF09-8227-21EF-B0B2-12F241C4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96C5FEB-EA12-5251-5864-3095169AB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7E6BB24-5418-DCF5-EFB0-002FCB38B8AB}"/>
              </a:ext>
            </a:extLst>
          </p:cNvPr>
          <p:cNvSpPr>
            <a:spLocks noGrp="1"/>
          </p:cNvSpPr>
          <p:nvPr>
            <p:ph type="title"/>
          </p:nvPr>
        </p:nvSpPr>
        <p:spPr>
          <a:xfrm>
            <a:off x="737937" y="160421"/>
            <a:ext cx="10996863" cy="689811"/>
          </a:xfrm>
        </p:spPr>
        <p:txBody>
          <a:bodyPr anchor="t">
            <a:normAutofit/>
          </a:bodyPr>
          <a:lstStyle/>
          <a:p>
            <a:r>
              <a:rPr lang="en-GB" sz="4000" dirty="0"/>
              <a:t>Findings in relation to literature – self-determined exp</a:t>
            </a:r>
          </a:p>
        </p:txBody>
      </p:sp>
      <p:graphicFrame>
        <p:nvGraphicFramePr>
          <p:cNvPr id="5" name="Content Placeholder 4">
            <a:extLst>
              <a:ext uri="{FF2B5EF4-FFF2-40B4-BE49-F238E27FC236}">
                <a16:creationId xmlns:a16="http://schemas.microsoft.com/office/drawing/2014/main" id="{6F0A695B-1FB9-3737-EA2C-B0508A02826D}"/>
              </a:ext>
            </a:extLst>
          </p:cNvPr>
          <p:cNvGraphicFramePr>
            <a:graphicFrameLocks noGrp="1"/>
          </p:cNvGraphicFramePr>
          <p:nvPr>
            <p:ph idx="1"/>
            <p:extLst>
              <p:ext uri="{D42A27DB-BD31-4B8C-83A1-F6EECF244321}">
                <p14:modId xmlns:p14="http://schemas.microsoft.com/office/powerpoint/2010/main" val="2407926769"/>
              </p:ext>
            </p:extLst>
          </p:nvPr>
        </p:nvGraphicFramePr>
        <p:xfrm>
          <a:off x="2871537" y="1381496"/>
          <a:ext cx="8687453" cy="4095008"/>
        </p:xfrm>
        <a:graphic>
          <a:graphicData uri="http://schemas.openxmlformats.org/drawingml/2006/table">
            <a:tbl>
              <a:tblPr firstRow="1" firstCol="1" bandRow="1">
                <a:tableStyleId>{8799B23B-EC83-4686-B30A-512413B5E67A}</a:tableStyleId>
              </a:tblPr>
              <a:tblGrid>
                <a:gridCol w="2588695">
                  <a:extLst>
                    <a:ext uri="{9D8B030D-6E8A-4147-A177-3AD203B41FA5}">
                      <a16:colId xmlns:a16="http://schemas.microsoft.com/office/drawing/2014/main" val="782938588"/>
                    </a:ext>
                  </a:extLst>
                </a:gridCol>
                <a:gridCol w="2515773">
                  <a:extLst>
                    <a:ext uri="{9D8B030D-6E8A-4147-A177-3AD203B41FA5}">
                      <a16:colId xmlns:a16="http://schemas.microsoft.com/office/drawing/2014/main" val="21217961"/>
                    </a:ext>
                  </a:extLst>
                </a:gridCol>
                <a:gridCol w="1494880">
                  <a:extLst>
                    <a:ext uri="{9D8B030D-6E8A-4147-A177-3AD203B41FA5}">
                      <a16:colId xmlns:a16="http://schemas.microsoft.com/office/drawing/2014/main" val="1757257204"/>
                    </a:ext>
                  </a:extLst>
                </a:gridCol>
                <a:gridCol w="1075584">
                  <a:extLst>
                    <a:ext uri="{9D8B030D-6E8A-4147-A177-3AD203B41FA5}">
                      <a16:colId xmlns:a16="http://schemas.microsoft.com/office/drawing/2014/main" val="198043283"/>
                    </a:ext>
                  </a:extLst>
                </a:gridCol>
                <a:gridCol w="1012521">
                  <a:extLst>
                    <a:ext uri="{9D8B030D-6E8A-4147-A177-3AD203B41FA5}">
                      <a16:colId xmlns:a16="http://schemas.microsoft.com/office/drawing/2014/main" val="2228377952"/>
                    </a:ext>
                  </a:extLst>
                </a:gridCol>
              </a:tblGrid>
              <a:tr h="214395">
                <a:tc>
                  <a:txBody>
                    <a:bodyPr/>
                    <a:lstStyle/>
                    <a:p>
                      <a:pPr marL="85725" marR="85725" algn="l">
                        <a:lnSpc>
                          <a:spcPct val="150000"/>
                        </a:lnSpc>
                        <a:spcAft>
                          <a:spcPts val="800"/>
                        </a:spcAft>
                        <a:buNone/>
                      </a:pPr>
                      <a:r>
                        <a:rPr lang="en-GB" sz="1800" kern="100" dirty="0">
                          <a:effectLst/>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Pearson’s r</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df</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p</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36262351"/>
                  </a:ext>
                </a:extLst>
              </a:tr>
              <a:tr h="930772">
                <a:tc>
                  <a:txBody>
                    <a:bodyPr/>
                    <a:lstStyle/>
                    <a:p>
                      <a:pPr marL="85725" marR="85725" algn="l">
                        <a:lnSpc>
                          <a:spcPct val="150000"/>
                        </a:lnSpc>
                        <a:spcAft>
                          <a:spcPts val="800"/>
                        </a:spcAft>
                        <a:buNone/>
                      </a:pPr>
                      <a:r>
                        <a:rPr lang="en-GB" sz="1800" kern="100">
                          <a:effectLst/>
                        </a:rPr>
                        <a:t>SELF-DET EXPOSURE SCORE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YEARS WORKED AS MUSICIAN</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0.286***</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170</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&lt;.001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2523613"/>
                  </a:ext>
                </a:extLst>
              </a:tr>
              <a:tr h="930772">
                <a:tc>
                  <a:txBody>
                    <a:bodyPr/>
                    <a:lstStyle/>
                    <a:p>
                      <a:pPr marL="85725" marR="85725" algn="l">
                        <a:lnSpc>
                          <a:spcPct val="150000"/>
                        </a:lnSpc>
                        <a:spcAft>
                          <a:spcPts val="800"/>
                        </a:spcAft>
                        <a:buNone/>
                      </a:pPr>
                      <a:r>
                        <a:rPr lang="en-GB" sz="1800" kern="100">
                          <a:effectLst/>
                        </a:rPr>
                        <a:t>SELF-DET EXPOSURE SCORE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HOME EXPOSURE SCORE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0.306***</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170</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&lt;.001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0643974"/>
                  </a:ext>
                </a:extLst>
              </a:tr>
              <a:tr h="930772">
                <a:tc>
                  <a:txBody>
                    <a:bodyPr/>
                    <a:lstStyle/>
                    <a:p>
                      <a:pPr marL="85725" marR="85725" algn="l">
                        <a:lnSpc>
                          <a:spcPct val="150000"/>
                        </a:lnSpc>
                        <a:spcAft>
                          <a:spcPts val="800"/>
                        </a:spcAft>
                        <a:buNone/>
                      </a:pPr>
                      <a:r>
                        <a:rPr lang="en-GB" sz="1800" kern="100">
                          <a:effectLst/>
                        </a:rPr>
                        <a:t>SELF-DET EXPOSURE SCORE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CHILDHOOD SES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0.193*</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161</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0.014</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9697711"/>
                  </a:ext>
                </a:extLst>
              </a:tr>
              <a:tr h="930772">
                <a:tc>
                  <a:txBody>
                    <a:bodyPr/>
                    <a:lstStyle/>
                    <a:p>
                      <a:pPr marL="85725" marR="85725" algn="l">
                        <a:lnSpc>
                          <a:spcPct val="150000"/>
                        </a:lnSpc>
                        <a:spcAft>
                          <a:spcPts val="800"/>
                        </a:spcAft>
                        <a:buNone/>
                      </a:pPr>
                      <a:r>
                        <a:rPr lang="en-GB" sz="1800" kern="100">
                          <a:effectLst/>
                        </a:rPr>
                        <a:t>SELF-DET EXPOSURE SCORE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CURRENT SES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0.158*</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a:effectLst/>
                        </a:rPr>
                        <a:t>159</a:t>
                      </a:r>
                    </a:p>
                    <a:p>
                      <a:pPr marL="85725" marR="85725" algn="l">
                        <a:lnSpc>
                          <a:spcPct val="150000"/>
                        </a:lnSpc>
                        <a:spcAft>
                          <a:spcPts val="800"/>
                        </a:spcAft>
                        <a:buNone/>
                      </a:pPr>
                      <a:r>
                        <a:rPr lang="en-GB" sz="1800" kern="100">
                          <a:effectLst/>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85725" marR="85725" algn="l">
                        <a:lnSpc>
                          <a:spcPct val="150000"/>
                        </a:lnSpc>
                        <a:spcAft>
                          <a:spcPts val="800"/>
                        </a:spcAft>
                        <a:buNone/>
                      </a:pPr>
                      <a:r>
                        <a:rPr lang="en-GB" sz="1800" kern="100" dirty="0">
                          <a:effectLst/>
                        </a:rPr>
                        <a:t>0.045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9127266"/>
                  </a:ext>
                </a:extLst>
              </a:tr>
            </a:tbl>
          </a:graphicData>
        </a:graphic>
      </p:graphicFrame>
      <p:sp>
        <p:nvSpPr>
          <p:cNvPr id="3" name="TextBox 2">
            <a:extLst>
              <a:ext uri="{FF2B5EF4-FFF2-40B4-BE49-F238E27FC236}">
                <a16:creationId xmlns:a16="http://schemas.microsoft.com/office/drawing/2014/main" id="{43D5EB41-E96E-AD8B-B92C-D1D9E14DB84E}"/>
              </a:ext>
            </a:extLst>
          </p:cNvPr>
          <p:cNvSpPr txBox="1"/>
          <p:nvPr/>
        </p:nvSpPr>
        <p:spPr>
          <a:xfrm>
            <a:off x="457200" y="1381496"/>
            <a:ext cx="2238527" cy="1200329"/>
          </a:xfrm>
          <a:prstGeom prst="rect">
            <a:avLst/>
          </a:prstGeom>
          <a:noFill/>
        </p:spPr>
        <p:txBody>
          <a:bodyPr wrap="square" rtlCol="0">
            <a:spAutoFit/>
          </a:bodyPr>
          <a:lstStyle/>
          <a:p>
            <a:r>
              <a:rPr lang="en-GB" dirty="0"/>
              <a:t>None of the factors self-determination correlates with are self-determined!</a:t>
            </a:r>
          </a:p>
        </p:txBody>
      </p:sp>
    </p:spTree>
    <p:extLst>
      <p:ext uri="{BB962C8B-B14F-4D97-AF65-F5344CB8AC3E}">
        <p14:creationId xmlns:p14="http://schemas.microsoft.com/office/powerpoint/2010/main" val="1927663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D8C3AFD7-4CCE-484E-84C6-80FB3E3E2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490C807E-560D-4B1E-8911-1B0B4631F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CCC1DF5-83E7-46A1-8737-18B5AA0F1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02114E49-C077-4083-B5C1-6A6E70F4D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92964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40499C6-8DBA-F4B3-4393-F51B97EEE2A5}"/>
              </a:ext>
            </a:extLst>
          </p:cNvPr>
          <p:cNvSpPr>
            <a:spLocks noGrp="1"/>
          </p:cNvSpPr>
          <p:nvPr>
            <p:ph type="title"/>
          </p:nvPr>
        </p:nvSpPr>
        <p:spPr>
          <a:xfrm>
            <a:off x="398044" y="232610"/>
            <a:ext cx="11395911" cy="757989"/>
          </a:xfrm>
        </p:spPr>
        <p:txBody>
          <a:bodyPr anchor="t">
            <a:normAutofit fontScale="90000"/>
          </a:bodyPr>
          <a:lstStyle/>
          <a:p>
            <a:r>
              <a:rPr lang="en-GB" sz="4000" dirty="0"/>
              <a:t>Interviews – 7 interviewees balanced for age and gender</a:t>
            </a:r>
            <a:br>
              <a:rPr lang="en-GB" sz="4000" dirty="0"/>
            </a:br>
            <a:endParaRPr lang="en-GB" sz="4000" dirty="0"/>
          </a:p>
        </p:txBody>
      </p:sp>
      <p:sp>
        <p:nvSpPr>
          <p:cNvPr id="7" name="TextBox 6">
            <a:extLst>
              <a:ext uri="{FF2B5EF4-FFF2-40B4-BE49-F238E27FC236}">
                <a16:creationId xmlns:a16="http://schemas.microsoft.com/office/drawing/2014/main" id="{47F4589C-6521-57D9-6A87-F13B639CAE2E}"/>
              </a:ext>
            </a:extLst>
          </p:cNvPr>
          <p:cNvSpPr txBox="1"/>
          <p:nvPr/>
        </p:nvSpPr>
        <p:spPr>
          <a:xfrm>
            <a:off x="344905" y="1113485"/>
            <a:ext cx="7098632" cy="5632311"/>
          </a:xfrm>
          <a:prstGeom prst="rect">
            <a:avLst/>
          </a:prstGeom>
          <a:noFill/>
        </p:spPr>
        <p:txBody>
          <a:bodyPr wrap="square" rtlCol="0">
            <a:spAutoFit/>
          </a:bodyPr>
          <a:lstStyle/>
          <a:p>
            <a:endParaRPr lang="en-GB" sz="2000" dirty="0"/>
          </a:p>
          <a:p>
            <a:pPr marL="342900" lvl="0" indent="-342900">
              <a:buFont typeface="+mj-lt"/>
              <a:buAutoNum type="arabicPeriod"/>
            </a:pPr>
            <a:r>
              <a:rPr lang="en-GB" sz="2200" dirty="0"/>
              <a:t>What motivated you to start singing after a break?</a:t>
            </a:r>
          </a:p>
          <a:p>
            <a:pPr marL="342900" lvl="0" indent="-342900">
              <a:buFont typeface="+mj-lt"/>
              <a:buAutoNum type="arabicPeriod"/>
            </a:pPr>
            <a:r>
              <a:rPr lang="en-GB" sz="2200" dirty="0"/>
              <a:t>Can you just go back to that time when you were thinking of starting again, what were your thoughts and feelings about starting again?</a:t>
            </a:r>
          </a:p>
          <a:p>
            <a:pPr marL="342900" lvl="0" indent="-342900">
              <a:buFont typeface="+mj-lt"/>
              <a:buAutoNum type="arabicPeriod"/>
            </a:pPr>
            <a:r>
              <a:rPr lang="en-GB" sz="2200" dirty="0"/>
              <a:t>At different times in your life. What have your opinions been about who should sing?</a:t>
            </a:r>
          </a:p>
          <a:p>
            <a:pPr marL="342900" lvl="0" indent="-342900">
              <a:buFont typeface="+mj-lt"/>
              <a:buAutoNum type="arabicPeriod"/>
            </a:pPr>
            <a:r>
              <a:rPr lang="en-GB" sz="2200" dirty="0"/>
              <a:t>What were your aims and ambitions when you restarted?</a:t>
            </a:r>
          </a:p>
          <a:p>
            <a:pPr marL="342900" lvl="0" indent="-342900">
              <a:buFont typeface="+mj-lt"/>
              <a:buAutoNum type="arabicPeriod"/>
            </a:pPr>
            <a:r>
              <a:rPr lang="en-GB" sz="2200" dirty="0"/>
              <a:t>Has starting to sing again changed anything for you?</a:t>
            </a:r>
          </a:p>
          <a:p>
            <a:pPr marL="342900" lvl="0" indent="-342900">
              <a:buFont typeface="+mj-lt"/>
              <a:buAutoNum type="arabicPeriod"/>
            </a:pPr>
            <a:r>
              <a:rPr lang="en-GB" sz="2200" dirty="0"/>
              <a:t>Can you tell me about any singing environments that you are currently in that are going well? </a:t>
            </a:r>
          </a:p>
          <a:p>
            <a:pPr marL="342900" lvl="0" indent="-342900">
              <a:buFont typeface="+mj-lt"/>
              <a:buAutoNum type="arabicPeriod"/>
            </a:pPr>
            <a:r>
              <a:rPr lang="en-GB" sz="2200" dirty="0"/>
              <a:t>Can you tell me about any singing environments that didn't work for you and how they could be improved?</a:t>
            </a:r>
          </a:p>
          <a:p>
            <a:endParaRPr lang="en-GB" dirty="0"/>
          </a:p>
          <a:p>
            <a:endParaRPr lang="en-GB" dirty="0"/>
          </a:p>
          <a:p>
            <a:endParaRPr lang="en-GB" dirty="0"/>
          </a:p>
        </p:txBody>
      </p:sp>
      <p:graphicFrame>
        <p:nvGraphicFramePr>
          <p:cNvPr id="9" name="Table 8">
            <a:extLst>
              <a:ext uri="{FF2B5EF4-FFF2-40B4-BE49-F238E27FC236}">
                <a16:creationId xmlns:a16="http://schemas.microsoft.com/office/drawing/2014/main" id="{FA2595C2-563C-5470-461E-E5ACA712C078}"/>
              </a:ext>
            </a:extLst>
          </p:cNvPr>
          <p:cNvGraphicFramePr>
            <a:graphicFrameLocks noGrp="1"/>
          </p:cNvGraphicFramePr>
          <p:nvPr>
            <p:extLst>
              <p:ext uri="{D42A27DB-BD31-4B8C-83A1-F6EECF244321}">
                <p14:modId xmlns:p14="http://schemas.microsoft.com/office/powerpoint/2010/main" val="3204834182"/>
              </p:ext>
            </p:extLst>
          </p:nvPr>
        </p:nvGraphicFramePr>
        <p:xfrm>
          <a:off x="7652084" y="1363580"/>
          <a:ext cx="1524000" cy="4130840"/>
        </p:xfrm>
        <a:graphic>
          <a:graphicData uri="http://schemas.openxmlformats.org/drawingml/2006/table">
            <a:tbl>
              <a:tblPr firstRow="1" firstCol="1" bandRow="1">
                <a:tableStyleId>{8799B23B-EC83-4686-B30A-512413B5E67A}</a:tableStyleId>
              </a:tblPr>
              <a:tblGrid>
                <a:gridCol w="1524000">
                  <a:extLst>
                    <a:ext uri="{9D8B030D-6E8A-4147-A177-3AD203B41FA5}">
                      <a16:colId xmlns:a16="http://schemas.microsoft.com/office/drawing/2014/main" val="2787972833"/>
                    </a:ext>
                  </a:extLst>
                </a:gridCol>
              </a:tblGrid>
              <a:tr h="516355">
                <a:tc>
                  <a:txBody>
                    <a:bodyPr/>
                    <a:lstStyle/>
                    <a:p>
                      <a:pPr>
                        <a:lnSpc>
                          <a:spcPct val="150000"/>
                        </a:lnSpc>
                        <a:spcAft>
                          <a:spcPts val="800"/>
                        </a:spcAft>
                        <a:buNone/>
                      </a:pPr>
                      <a:r>
                        <a:rPr lang="en-GB" sz="1600" kern="100" dirty="0">
                          <a:effectLst/>
                        </a:rPr>
                        <a:t>INTERVIEWEE</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7589433"/>
                  </a:ext>
                </a:extLst>
              </a:tr>
              <a:tr h="516355">
                <a:tc>
                  <a:txBody>
                    <a:bodyPr/>
                    <a:lstStyle/>
                    <a:p>
                      <a:pPr>
                        <a:lnSpc>
                          <a:spcPct val="150000"/>
                        </a:lnSpc>
                        <a:spcAft>
                          <a:spcPts val="800"/>
                        </a:spcAft>
                        <a:buNone/>
                      </a:pPr>
                      <a:r>
                        <a:rPr lang="en-GB" sz="1600" kern="100" dirty="0">
                          <a:effectLst/>
                        </a:rPr>
                        <a:t>1 (female, 40s)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75046760"/>
                  </a:ext>
                </a:extLst>
              </a:tr>
              <a:tr h="516355">
                <a:tc>
                  <a:txBody>
                    <a:bodyPr/>
                    <a:lstStyle/>
                    <a:p>
                      <a:pPr>
                        <a:lnSpc>
                          <a:spcPct val="150000"/>
                        </a:lnSpc>
                        <a:spcAft>
                          <a:spcPts val="800"/>
                        </a:spcAft>
                        <a:buNone/>
                      </a:pPr>
                      <a:r>
                        <a:rPr lang="en-GB" sz="1600" kern="100" dirty="0">
                          <a:effectLst/>
                        </a:rPr>
                        <a:t>2 (male, 60s)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09959759"/>
                  </a:ext>
                </a:extLst>
              </a:tr>
              <a:tr h="516355">
                <a:tc>
                  <a:txBody>
                    <a:bodyPr/>
                    <a:lstStyle/>
                    <a:p>
                      <a:pPr>
                        <a:lnSpc>
                          <a:spcPct val="150000"/>
                        </a:lnSpc>
                        <a:spcAft>
                          <a:spcPts val="800"/>
                        </a:spcAft>
                        <a:buNone/>
                      </a:pPr>
                      <a:r>
                        <a:rPr lang="en-GB" sz="1600" kern="100" dirty="0">
                          <a:effectLst/>
                        </a:rPr>
                        <a:t>3 (male, 60s)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1283756"/>
                  </a:ext>
                </a:extLst>
              </a:tr>
              <a:tr h="516355">
                <a:tc>
                  <a:txBody>
                    <a:bodyPr/>
                    <a:lstStyle/>
                    <a:p>
                      <a:pPr>
                        <a:lnSpc>
                          <a:spcPct val="150000"/>
                        </a:lnSpc>
                        <a:spcAft>
                          <a:spcPts val="800"/>
                        </a:spcAft>
                        <a:buNone/>
                      </a:pPr>
                      <a:r>
                        <a:rPr lang="en-GB" sz="1600" kern="100" dirty="0">
                          <a:effectLst/>
                        </a:rPr>
                        <a:t>4 (female, 50s)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08229854"/>
                  </a:ext>
                </a:extLst>
              </a:tr>
              <a:tr h="516355">
                <a:tc>
                  <a:txBody>
                    <a:bodyPr/>
                    <a:lstStyle/>
                    <a:p>
                      <a:pPr>
                        <a:lnSpc>
                          <a:spcPct val="150000"/>
                        </a:lnSpc>
                        <a:spcAft>
                          <a:spcPts val="800"/>
                        </a:spcAft>
                        <a:buNone/>
                      </a:pPr>
                      <a:r>
                        <a:rPr lang="en-GB" sz="1600" kern="100" dirty="0">
                          <a:effectLst/>
                        </a:rPr>
                        <a:t>5 (female, 60s)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62125780"/>
                  </a:ext>
                </a:extLst>
              </a:tr>
              <a:tr h="516355">
                <a:tc>
                  <a:txBody>
                    <a:bodyPr/>
                    <a:lstStyle/>
                    <a:p>
                      <a:pPr>
                        <a:lnSpc>
                          <a:spcPct val="150000"/>
                        </a:lnSpc>
                        <a:spcAft>
                          <a:spcPts val="800"/>
                        </a:spcAft>
                        <a:buNone/>
                      </a:pPr>
                      <a:r>
                        <a:rPr lang="en-GB" sz="1600" kern="100" dirty="0">
                          <a:effectLst/>
                        </a:rPr>
                        <a:t>6 (male, 60s)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8559854"/>
                  </a:ext>
                </a:extLst>
              </a:tr>
              <a:tr h="516355">
                <a:tc>
                  <a:txBody>
                    <a:bodyPr/>
                    <a:lstStyle/>
                    <a:p>
                      <a:pPr>
                        <a:lnSpc>
                          <a:spcPct val="150000"/>
                        </a:lnSpc>
                        <a:spcAft>
                          <a:spcPts val="800"/>
                        </a:spcAft>
                        <a:buNone/>
                      </a:pPr>
                      <a:r>
                        <a:rPr lang="en-GB" sz="1600" kern="100" dirty="0">
                          <a:effectLst/>
                        </a:rPr>
                        <a:t>7 (male, 50s)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48932149"/>
                  </a:ext>
                </a:extLst>
              </a:tr>
            </a:tbl>
          </a:graphicData>
        </a:graphic>
      </p:graphicFrame>
    </p:spTree>
    <p:extLst>
      <p:ext uri="{BB962C8B-B14F-4D97-AF65-F5344CB8AC3E}">
        <p14:creationId xmlns:p14="http://schemas.microsoft.com/office/powerpoint/2010/main" val="38265206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F259B9-BF4C-FD0A-4B67-A75A72A0DEAB}"/>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D5CB774A-9382-FA1B-2A5A-4C0BA3AA3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FE6A9859-80D4-EBEB-6913-7DD0610B2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2C9F2DE2-9552-2867-B90E-9702A0E31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C2C0A12-3B70-86FD-DDA0-1E943D88D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B24DA3F-16E1-8527-206F-F663851E2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65A29CF3-6A0C-D926-23E9-9CE669781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92964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6D159D9-90A7-6BCA-A2F9-9C11BA392C9C}"/>
              </a:ext>
            </a:extLst>
          </p:cNvPr>
          <p:cNvSpPr>
            <a:spLocks noGrp="1"/>
          </p:cNvSpPr>
          <p:nvPr>
            <p:ph type="title"/>
          </p:nvPr>
        </p:nvSpPr>
        <p:spPr>
          <a:xfrm>
            <a:off x="398044" y="232610"/>
            <a:ext cx="11395911" cy="757989"/>
          </a:xfrm>
        </p:spPr>
        <p:txBody>
          <a:bodyPr anchor="t">
            <a:normAutofit fontScale="90000"/>
          </a:bodyPr>
          <a:lstStyle/>
          <a:p>
            <a:r>
              <a:rPr lang="en-GB" sz="4000" dirty="0"/>
              <a:t>Interviews – Quotes</a:t>
            </a:r>
            <a:br>
              <a:rPr lang="en-GB" sz="4000" dirty="0"/>
            </a:br>
            <a:endParaRPr lang="en-GB" sz="4000" dirty="0"/>
          </a:p>
        </p:txBody>
      </p:sp>
      <p:sp>
        <p:nvSpPr>
          <p:cNvPr id="7" name="TextBox 6">
            <a:extLst>
              <a:ext uri="{FF2B5EF4-FFF2-40B4-BE49-F238E27FC236}">
                <a16:creationId xmlns:a16="http://schemas.microsoft.com/office/drawing/2014/main" id="{72AD5B34-4CB7-6CEC-4775-38CD56006492}"/>
              </a:ext>
            </a:extLst>
          </p:cNvPr>
          <p:cNvSpPr txBox="1"/>
          <p:nvPr/>
        </p:nvSpPr>
        <p:spPr>
          <a:xfrm>
            <a:off x="344905" y="1223208"/>
            <a:ext cx="8951495" cy="5355312"/>
          </a:xfrm>
          <a:prstGeom prst="rect">
            <a:avLst/>
          </a:prstGeom>
          <a:noFill/>
        </p:spPr>
        <p:txBody>
          <a:bodyPr wrap="square" rtlCol="0">
            <a:spAutoFit/>
          </a:bodyPr>
          <a:lstStyle/>
          <a:p>
            <a:r>
              <a:rPr lang="en-GB" dirty="0"/>
              <a:t>INT 1: Ranks self as average singer. Singing and learning songs at school was ‘a privilege’ but a singing day was “a bit too school like you know?”</a:t>
            </a:r>
          </a:p>
          <a:p>
            <a:endParaRPr lang="en-GB" dirty="0"/>
          </a:p>
          <a:p>
            <a:r>
              <a:rPr lang="en-GB" dirty="0"/>
              <a:t>INT 2: That bit of credibility. Laura Butler said. I think. What the ****? do you know about it, like?</a:t>
            </a:r>
          </a:p>
          <a:p>
            <a:endParaRPr lang="en-GB" dirty="0"/>
          </a:p>
          <a:p>
            <a:r>
              <a:rPr lang="en-GB" dirty="0"/>
              <a:t>INT 3: “Frankly, church.” (first utterance)</a:t>
            </a:r>
          </a:p>
          <a:p>
            <a:endParaRPr lang="en-GB" dirty="0"/>
          </a:p>
          <a:p>
            <a:r>
              <a:rPr lang="en-GB" dirty="0"/>
              <a:t>INT 4: group singing culture is ‘warm and welcoming’. “</a:t>
            </a:r>
            <a:r>
              <a:rPr lang="en-GB" dirty="0" err="1"/>
              <a:t>a'Capella</a:t>
            </a:r>
            <a:r>
              <a:rPr lang="en-GB" dirty="0"/>
              <a:t> singing feels 'naked’”</a:t>
            </a:r>
          </a:p>
          <a:p>
            <a:endParaRPr lang="en-GB" dirty="0"/>
          </a:p>
          <a:p>
            <a:r>
              <a:rPr lang="en-GB" dirty="0"/>
              <a:t>INT 5: At once stating that they were almost ‘too confident’ a performer but then stating that they felt real pressure to perform well that they rarely sang anywhere </a:t>
            </a:r>
          </a:p>
          <a:p>
            <a:endParaRPr lang="en-GB" dirty="0"/>
          </a:p>
          <a:p>
            <a:r>
              <a:rPr lang="en-GB" dirty="0"/>
              <a:t>INT 6: Motivated by lack of ability to do main hobby, extrinsic praise and impressive contexts, skill acquisition “Well, my mum was the worst singer you could ever imagine. She was absolutely terrible”</a:t>
            </a:r>
          </a:p>
          <a:p>
            <a:endParaRPr lang="en-GB" dirty="0"/>
          </a:p>
          <a:p>
            <a:r>
              <a:rPr lang="en-GB" dirty="0"/>
              <a:t>INT 7:  received negative comments but “ don’t really care what people think that much” Cultural crusade to reintroduce ‘English people to their own culture’ </a:t>
            </a:r>
          </a:p>
        </p:txBody>
      </p:sp>
    </p:spTree>
    <p:extLst>
      <p:ext uri="{BB962C8B-B14F-4D97-AF65-F5344CB8AC3E}">
        <p14:creationId xmlns:p14="http://schemas.microsoft.com/office/powerpoint/2010/main" val="3422869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C42E95-F8F9-38EE-43B5-B9CB84BCC56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6C535FF-9959-55A1-93FC-CAA923BB985A}"/>
              </a:ext>
            </a:extLst>
          </p:cNvPr>
          <p:cNvPicPr>
            <a:picLocks noChangeAspect="1"/>
          </p:cNvPicPr>
          <p:nvPr/>
        </p:nvPicPr>
        <p:blipFill rotWithShape="1">
          <a:blip r:embed="rId2">
            <a:extLst>
              <a:ext uri="{28A0092B-C50C-407E-A947-70E740481C1C}">
                <a14:useLocalDpi xmlns:a14="http://schemas.microsoft.com/office/drawing/2010/main" val="0"/>
              </a:ext>
            </a:extLst>
          </a:blip>
          <a:srcRect l="1942"/>
          <a:stretch>
            <a:fillRect/>
          </a:stretch>
        </p:blipFill>
        <p:spPr bwMode="auto">
          <a:xfrm>
            <a:off x="145741" y="1275348"/>
            <a:ext cx="11900518" cy="5582652"/>
          </a:xfrm>
          <a:prstGeom prst="rect">
            <a:avLst/>
          </a:prstGeom>
          <a:noFill/>
          <a:extLst>
            <a:ext uri="{53640926-AAD7-44D8-BBD7-CCE9431645EC}">
              <a14:shadowObscured xmlns:a14="http://schemas.microsoft.com/office/drawing/2010/main"/>
            </a:ext>
          </a:extLst>
        </p:spPr>
      </p:pic>
      <p:sp>
        <p:nvSpPr>
          <p:cNvPr id="23" name="Freeform: Shape 22">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BD954D-B3A0-2496-BDA7-11258F94FDC2}"/>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dirty="0">
                <a:solidFill>
                  <a:schemeClr val="tx1"/>
                </a:solidFill>
                <a:latin typeface="+mj-lt"/>
                <a:ea typeface="+mj-ea"/>
                <a:cs typeface="+mj-cs"/>
              </a:rPr>
              <a:t>Word cloud of 1</a:t>
            </a:r>
            <a:r>
              <a:rPr lang="en-US" sz="3600" kern="1200" baseline="30000" dirty="0">
                <a:solidFill>
                  <a:schemeClr val="tx1"/>
                </a:solidFill>
                <a:latin typeface="+mj-lt"/>
                <a:ea typeface="+mj-ea"/>
                <a:cs typeface="+mj-cs"/>
              </a:rPr>
              <a:t>st</a:t>
            </a:r>
            <a:r>
              <a:rPr lang="en-US" sz="3600" kern="1200" dirty="0">
                <a:solidFill>
                  <a:schemeClr val="tx1"/>
                </a:solidFill>
                <a:latin typeface="+mj-lt"/>
                <a:ea typeface="+mj-ea"/>
                <a:cs typeface="+mj-cs"/>
              </a:rPr>
              <a:t> pass codes</a:t>
            </a:r>
          </a:p>
        </p:txBody>
      </p:sp>
    </p:spTree>
    <p:extLst>
      <p:ext uri="{BB962C8B-B14F-4D97-AF65-F5344CB8AC3E}">
        <p14:creationId xmlns:p14="http://schemas.microsoft.com/office/powerpoint/2010/main" val="3692540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044978-EF73-8023-BE87-60863C1471A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F488469-741B-50A1-CD83-A6C91876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83D9DA4A-DDB9-B207-7437-52A0DA9FD6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1" name="Rectangle 10">
              <a:extLst>
                <a:ext uri="{FF2B5EF4-FFF2-40B4-BE49-F238E27FC236}">
                  <a16:creationId xmlns:a16="http://schemas.microsoft.com/office/drawing/2014/main" id="{7C6C7725-02D1-E927-AB94-9F80D961A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BED9799-BF20-F82B-8DF3-88A651641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78BA96C7-9EA1-0099-8218-AAEC0DBDB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9FA74B03-83F6-40E2-D9EC-B758E3E2F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92964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74B6B72-374C-C414-CF7B-FFD90637553E}"/>
              </a:ext>
            </a:extLst>
          </p:cNvPr>
          <p:cNvSpPr>
            <a:spLocks noGrp="1"/>
          </p:cNvSpPr>
          <p:nvPr>
            <p:ph type="title"/>
          </p:nvPr>
        </p:nvSpPr>
        <p:spPr>
          <a:xfrm>
            <a:off x="685800" y="382522"/>
            <a:ext cx="6781800" cy="1216153"/>
          </a:xfrm>
        </p:spPr>
        <p:txBody>
          <a:bodyPr anchor="t">
            <a:normAutofit fontScale="90000"/>
          </a:bodyPr>
          <a:lstStyle/>
          <a:p>
            <a:r>
              <a:rPr lang="en-GB" sz="4000" dirty="0"/>
              <a:t>Ethics – ethical approval </a:t>
            </a:r>
            <a:br>
              <a:rPr lang="en-GB" sz="4000" dirty="0"/>
            </a:br>
            <a:br>
              <a:rPr lang="en-GB" sz="4000" dirty="0"/>
            </a:br>
            <a:br>
              <a:rPr lang="en-GB" sz="4000" dirty="0"/>
            </a:br>
            <a:br>
              <a:rPr lang="en-GB" sz="4000" dirty="0"/>
            </a:br>
            <a:endParaRPr lang="en-GB" sz="4000" dirty="0"/>
          </a:p>
        </p:txBody>
      </p:sp>
      <p:sp>
        <p:nvSpPr>
          <p:cNvPr id="4" name="TextBox 3">
            <a:extLst>
              <a:ext uri="{FF2B5EF4-FFF2-40B4-BE49-F238E27FC236}">
                <a16:creationId xmlns:a16="http://schemas.microsoft.com/office/drawing/2014/main" id="{54E2990E-D58E-88F3-6836-5F172CD1C4B7}"/>
              </a:ext>
            </a:extLst>
          </p:cNvPr>
          <p:cNvSpPr txBox="1"/>
          <p:nvPr/>
        </p:nvSpPr>
        <p:spPr>
          <a:xfrm>
            <a:off x="352926" y="1235242"/>
            <a:ext cx="8694821" cy="4401205"/>
          </a:xfrm>
          <a:prstGeom prst="rect">
            <a:avLst/>
          </a:prstGeom>
          <a:noFill/>
        </p:spPr>
        <p:txBody>
          <a:bodyPr wrap="square" rtlCol="0">
            <a:spAutoFit/>
          </a:bodyPr>
          <a:lstStyle/>
          <a:p>
            <a:r>
              <a:rPr lang="en-GB" sz="2800" dirty="0"/>
              <a:t>All ethical considerations as outlined in my proposal were carried out; GDPR has been adhered to, information sheet and consent form (</a:t>
            </a:r>
            <a:r>
              <a:rPr lang="en-GB" sz="2800" dirty="0" err="1"/>
              <a:t>Taherdoost</a:t>
            </a:r>
            <a:r>
              <a:rPr lang="en-GB" sz="2800" dirty="0"/>
              <a:t>, 2022), confidentiality, anonymity and data security adhered to with password protection. I kept and filed all documents to create an audit trail (</a:t>
            </a:r>
            <a:r>
              <a:rPr lang="en-GB" sz="2800" dirty="0" err="1"/>
              <a:t>Carcary</a:t>
            </a:r>
            <a:r>
              <a:rPr lang="en-GB" sz="2800" dirty="0"/>
              <a:t>, 2020) for validity and mitigating bias, the questionnaire was pre-tested for rigor by three participants (</a:t>
            </a:r>
            <a:r>
              <a:rPr lang="en-GB" sz="2800" dirty="0" err="1"/>
              <a:t>Taherdoost</a:t>
            </a:r>
            <a:r>
              <a:rPr lang="en-GB" sz="2800" dirty="0"/>
              <a:t>, 2022), and the appropriate paradigm and research design was researched for validity and trustworthiness.</a:t>
            </a:r>
          </a:p>
        </p:txBody>
      </p:sp>
    </p:spTree>
    <p:extLst>
      <p:ext uri="{BB962C8B-B14F-4D97-AF65-F5344CB8AC3E}">
        <p14:creationId xmlns:p14="http://schemas.microsoft.com/office/powerpoint/2010/main" val="991445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8553B86A-3688-4590-934F-8CD074A9BF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6F036222-7F97-43EF-AF1A-2B06BAC90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EC638B7-C55E-4E8E-ABDC-CBD417F0D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47159AC2-C98F-4C93-B774-B19EE1BEB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95600" y="990600"/>
            <a:ext cx="92964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240E2B4-68FD-F1C2-81D9-7D9DC0063CFC}"/>
              </a:ext>
            </a:extLst>
          </p:cNvPr>
          <p:cNvSpPr>
            <a:spLocks noGrp="1"/>
          </p:cNvSpPr>
          <p:nvPr>
            <p:ph type="title"/>
          </p:nvPr>
        </p:nvSpPr>
        <p:spPr>
          <a:xfrm>
            <a:off x="457200" y="160422"/>
            <a:ext cx="6912500" cy="609599"/>
          </a:xfrm>
        </p:spPr>
        <p:txBody>
          <a:bodyPr anchor="t">
            <a:normAutofit/>
          </a:bodyPr>
          <a:lstStyle/>
          <a:p>
            <a:r>
              <a:rPr lang="en-GB" sz="3700" dirty="0"/>
              <a:t>Conclusion and recommendations</a:t>
            </a:r>
          </a:p>
        </p:txBody>
      </p:sp>
      <p:sp>
        <p:nvSpPr>
          <p:cNvPr id="3" name="Content Placeholder 2">
            <a:extLst>
              <a:ext uri="{FF2B5EF4-FFF2-40B4-BE49-F238E27FC236}">
                <a16:creationId xmlns:a16="http://schemas.microsoft.com/office/drawing/2014/main" id="{8A930E51-5961-E428-3364-4980BC446F6C}"/>
              </a:ext>
            </a:extLst>
          </p:cNvPr>
          <p:cNvSpPr>
            <a:spLocks noGrp="1"/>
          </p:cNvSpPr>
          <p:nvPr>
            <p:ph idx="1"/>
          </p:nvPr>
        </p:nvSpPr>
        <p:spPr>
          <a:xfrm>
            <a:off x="3176337" y="1187116"/>
            <a:ext cx="8558463" cy="3994483"/>
          </a:xfrm>
        </p:spPr>
        <p:txBody>
          <a:bodyPr>
            <a:normAutofit/>
          </a:bodyPr>
          <a:lstStyle/>
          <a:p>
            <a:r>
              <a:rPr lang="en-GB" sz="2400" dirty="0">
                <a:solidFill>
                  <a:schemeClr val="tx1">
                    <a:alpha val="55000"/>
                  </a:schemeClr>
                </a:solidFill>
              </a:rPr>
              <a:t>Re-engagement is brave and riddled with myth (but this can be remedied)</a:t>
            </a:r>
          </a:p>
          <a:p>
            <a:r>
              <a:rPr lang="en-GB" sz="2400" dirty="0">
                <a:solidFill>
                  <a:schemeClr val="tx1">
                    <a:alpha val="55000"/>
                  </a:schemeClr>
                </a:solidFill>
              </a:rPr>
              <a:t>Re-engagement generally follows existing literature on practical level, and can often be affected</a:t>
            </a:r>
          </a:p>
          <a:p>
            <a:r>
              <a:rPr lang="en-GB" sz="2400" dirty="0">
                <a:solidFill>
                  <a:schemeClr val="tx1">
                    <a:alpha val="55000"/>
                  </a:schemeClr>
                </a:solidFill>
              </a:rPr>
              <a:t>The cyclical nature of cessation and out culture especially in terms of school cuts and protracted poverty</a:t>
            </a:r>
          </a:p>
          <a:p>
            <a:r>
              <a:rPr lang="en-GB" sz="2400" dirty="0">
                <a:solidFill>
                  <a:schemeClr val="tx1">
                    <a:alpha val="55000"/>
                  </a:schemeClr>
                </a:solidFill>
              </a:rPr>
              <a:t>Culture of negative comments and casual judgements about singing leading to low musical self-concept</a:t>
            </a:r>
          </a:p>
          <a:p>
            <a:r>
              <a:rPr lang="en-GB" sz="2400" dirty="0">
                <a:solidFill>
                  <a:schemeClr val="tx1">
                    <a:alpha val="55000"/>
                  </a:schemeClr>
                </a:solidFill>
              </a:rPr>
              <a:t>Singers who ceased you, stopped after negative comments should be further researched and supported</a:t>
            </a:r>
          </a:p>
          <a:p>
            <a:endParaRPr lang="en-GB" sz="2400" dirty="0">
              <a:solidFill>
                <a:schemeClr val="tx1">
                  <a:alpha val="55000"/>
                </a:schemeClr>
              </a:solidFill>
            </a:endParaRPr>
          </a:p>
          <a:p>
            <a:endParaRPr lang="en-GB" sz="2400" dirty="0">
              <a:solidFill>
                <a:schemeClr val="tx1">
                  <a:alpha val="55000"/>
                </a:schemeClr>
              </a:solidFill>
            </a:endParaRPr>
          </a:p>
        </p:txBody>
      </p:sp>
    </p:spTree>
    <p:extLst>
      <p:ext uri="{BB962C8B-B14F-4D97-AF65-F5344CB8AC3E}">
        <p14:creationId xmlns:p14="http://schemas.microsoft.com/office/powerpoint/2010/main" val="3083626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69007781-1AEE-4FE2-8527-FF7B46F123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0E7F342F-8F86-41FC-A9DE-865B16F50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FA5174A-CE0B-42D0-8DA3-4E995C092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E35DE37-E5F4-4D1E-8AE0-8A7D46F3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8C32F3A-37FD-9AE3-4844-C91EAC1283D7}"/>
              </a:ext>
            </a:extLst>
          </p:cNvPr>
          <p:cNvSpPr>
            <a:spLocks noGrp="1"/>
          </p:cNvSpPr>
          <p:nvPr>
            <p:ph type="title"/>
          </p:nvPr>
        </p:nvSpPr>
        <p:spPr>
          <a:xfrm>
            <a:off x="457201" y="320843"/>
            <a:ext cx="11542294" cy="669758"/>
          </a:xfrm>
        </p:spPr>
        <p:txBody>
          <a:bodyPr vert="horz" lIns="91440" tIns="45720" rIns="91440" bIns="45720" rtlCol="0" anchor="t">
            <a:normAutofit/>
          </a:bodyPr>
          <a:lstStyle/>
          <a:p>
            <a:r>
              <a:rPr lang="en-US" sz="3800" kern="1200" dirty="0">
                <a:solidFill>
                  <a:schemeClr val="tx1"/>
                </a:solidFill>
                <a:latin typeface="+mj-lt"/>
                <a:ea typeface="+mj-ea"/>
                <a:cs typeface="+mj-cs"/>
              </a:rPr>
              <a:t>Reflections of personal/professional learning experience</a:t>
            </a:r>
          </a:p>
        </p:txBody>
      </p:sp>
      <p:sp>
        <p:nvSpPr>
          <p:cNvPr id="5" name="Content Placeholder 2">
            <a:extLst>
              <a:ext uri="{FF2B5EF4-FFF2-40B4-BE49-F238E27FC236}">
                <a16:creationId xmlns:a16="http://schemas.microsoft.com/office/drawing/2014/main" id="{0D6AFB12-A05F-9E1D-AECC-C30C23B9743C}"/>
              </a:ext>
            </a:extLst>
          </p:cNvPr>
          <p:cNvSpPr>
            <a:spLocks noGrp="1"/>
          </p:cNvSpPr>
          <p:nvPr>
            <p:ph idx="1"/>
          </p:nvPr>
        </p:nvSpPr>
        <p:spPr>
          <a:xfrm>
            <a:off x="701841" y="1339518"/>
            <a:ext cx="9436769" cy="4339387"/>
          </a:xfrm>
        </p:spPr>
        <p:txBody>
          <a:bodyPr>
            <a:normAutofit lnSpcReduction="10000"/>
          </a:bodyPr>
          <a:lstStyle/>
          <a:p>
            <a:pPr marL="0" indent="0">
              <a:buNone/>
            </a:pPr>
            <a:r>
              <a:rPr lang="en-GB" sz="3200" dirty="0">
                <a:solidFill>
                  <a:schemeClr val="tx1">
                    <a:alpha val="55000"/>
                  </a:schemeClr>
                </a:solidFill>
              </a:rPr>
              <a:t>Internal validity of survey</a:t>
            </a:r>
          </a:p>
          <a:p>
            <a:r>
              <a:rPr lang="en-GB" sz="2400" dirty="0">
                <a:solidFill>
                  <a:schemeClr val="tx1">
                    <a:alpha val="55000"/>
                  </a:schemeClr>
                </a:solidFill>
              </a:rPr>
              <a:t>Ask more direct questions</a:t>
            </a:r>
            <a:endParaRPr lang="en-GB" sz="3200" dirty="0">
              <a:solidFill>
                <a:schemeClr val="tx1">
                  <a:alpha val="55000"/>
                </a:schemeClr>
              </a:solidFill>
            </a:endParaRPr>
          </a:p>
          <a:p>
            <a:r>
              <a:rPr lang="en-GB" sz="2400" dirty="0">
                <a:solidFill>
                  <a:schemeClr val="tx1">
                    <a:alpha val="55000"/>
                  </a:schemeClr>
                </a:solidFill>
              </a:rPr>
              <a:t>People did not recall things that the questionnaire asked</a:t>
            </a:r>
          </a:p>
          <a:p>
            <a:r>
              <a:rPr lang="en-GB" sz="2400" dirty="0">
                <a:solidFill>
                  <a:schemeClr val="tx1">
                    <a:alpha val="55000"/>
                  </a:schemeClr>
                </a:solidFill>
              </a:rPr>
              <a:t>Some answers to similar questions were answer differently by a small amount of people</a:t>
            </a:r>
          </a:p>
          <a:p>
            <a:endParaRPr lang="en-GB" sz="2400" dirty="0">
              <a:solidFill>
                <a:schemeClr val="tx1">
                  <a:alpha val="55000"/>
                </a:schemeClr>
              </a:solidFill>
            </a:endParaRPr>
          </a:p>
          <a:p>
            <a:pPr marL="0" indent="0">
              <a:buNone/>
            </a:pPr>
            <a:r>
              <a:rPr lang="en-GB" sz="3200" dirty="0">
                <a:solidFill>
                  <a:schemeClr val="tx1">
                    <a:alpha val="55000"/>
                  </a:schemeClr>
                </a:solidFill>
              </a:rPr>
              <a:t>My learning needs and timescale</a:t>
            </a:r>
          </a:p>
          <a:p>
            <a:r>
              <a:rPr lang="en-GB" sz="2400" dirty="0">
                <a:solidFill>
                  <a:schemeClr val="tx1">
                    <a:alpha val="55000"/>
                  </a:schemeClr>
                </a:solidFill>
              </a:rPr>
              <a:t>Analysis was time consuming and clunky (Johnson &amp; Onwuegbuzie, 2004) </a:t>
            </a:r>
          </a:p>
          <a:p>
            <a:r>
              <a:rPr lang="en-GB" sz="2400" dirty="0">
                <a:solidFill>
                  <a:schemeClr val="tx1">
                    <a:alpha val="55000"/>
                  </a:schemeClr>
                </a:solidFill>
              </a:rPr>
              <a:t>mixed methods requires more time and skills (Molina-</a:t>
            </a:r>
            <a:r>
              <a:rPr lang="en-GB" sz="2400" dirty="0" err="1">
                <a:solidFill>
                  <a:schemeClr val="tx1">
                    <a:alpha val="55000"/>
                  </a:schemeClr>
                </a:solidFill>
              </a:rPr>
              <a:t>Azorin</a:t>
            </a:r>
            <a:r>
              <a:rPr lang="en-GB" sz="2400" dirty="0">
                <a:solidFill>
                  <a:schemeClr val="tx1">
                    <a:alpha val="55000"/>
                  </a:schemeClr>
                </a:solidFill>
              </a:rPr>
              <a:t>, 2016) </a:t>
            </a:r>
          </a:p>
        </p:txBody>
      </p:sp>
    </p:spTree>
    <p:extLst>
      <p:ext uri="{BB962C8B-B14F-4D97-AF65-F5344CB8AC3E}">
        <p14:creationId xmlns:p14="http://schemas.microsoft.com/office/powerpoint/2010/main" val="1519112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4F51268-85B1-CCDF-F6E6-0C97D9A1FA79}"/>
              </a:ext>
            </a:extLst>
          </p:cNvPr>
          <p:cNvSpPr>
            <a:spLocks noGrp="1"/>
          </p:cNvSpPr>
          <p:nvPr>
            <p:ph type="title"/>
          </p:nvPr>
        </p:nvSpPr>
        <p:spPr>
          <a:xfrm>
            <a:off x="1143000" y="1676400"/>
            <a:ext cx="3810000" cy="3505200"/>
          </a:xfrm>
        </p:spPr>
        <p:txBody>
          <a:bodyPr anchor="t">
            <a:normAutofit/>
          </a:bodyPr>
          <a:lstStyle/>
          <a:p>
            <a:r>
              <a:rPr lang="en-GB" sz="4000"/>
              <a:t>Thank you</a:t>
            </a:r>
          </a:p>
        </p:txBody>
      </p:sp>
    </p:spTree>
    <p:extLst>
      <p:ext uri="{BB962C8B-B14F-4D97-AF65-F5344CB8AC3E}">
        <p14:creationId xmlns:p14="http://schemas.microsoft.com/office/powerpoint/2010/main" val="24926490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TotalTime>
  <Words>1681</Words>
  <Application>Microsoft Office PowerPoint</Application>
  <PresentationFormat>Widescreen</PresentationFormat>
  <Paragraphs>357</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Symbol</vt:lpstr>
      <vt:lpstr>Office Theme</vt:lpstr>
      <vt:lpstr>“What motivates a return to singing in later adulthood after an extended break?” </vt:lpstr>
      <vt:lpstr>…more specifically </vt:lpstr>
      <vt:lpstr>Justification and context  Singing is healthy!  Many of my clients are ‘returners’ </vt:lpstr>
      <vt:lpstr>Aims and objectives – ‘returners’</vt:lpstr>
      <vt:lpstr>Methodology and methods – mixed methods</vt:lpstr>
      <vt:lpstr>Demographic info – ‘Folk singers’ (Kay, 2025)  </vt:lpstr>
      <vt:lpstr>Findings in relation to literature – childhood SES</vt:lpstr>
      <vt:lpstr>Findings in relation to literature – current SES</vt:lpstr>
      <vt:lpstr>Findings in relation to literature – delay in re-starting</vt:lpstr>
      <vt:lpstr>Findings in relation to literature – age when stopped</vt:lpstr>
      <vt:lpstr>cyclical nature of cessation</vt:lpstr>
      <vt:lpstr>Findings in relation to literature – expected gains</vt:lpstr>
      <vt:lpstr>Findings in relation to literature – advice for others</vt:lpstr>
      <vt:lpstr>Findings in relation to literature – identify as singer</vt:lpstr>
      <vt:lpstr>Findings in relation to literature – self-determined exp</vt:lpstr>
      <vt:lpstr>Interviews – 7 interviewees balanced for age and gender </vt:lpstr>
      <vt:lpstr>Interviews – Quotes </vt:lpstr>
      <vt:lpstr>Word cloud of 1st pass codes</vt:lpstr>
      <vt:lpstr>Ethics – ethical approval     </vt:lpstr>
      <vt:lpstr>Conclusion and recommendations</vt:lpstr>
      <vt:lpstr>Reflections of personal/professional learning experience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Rose-Ellen Kemp</dc:creator>
  <cp:lastModifiedBy>Rose-Ellen Kemp</cp:lastModifiedBy>
  <cp:revision>42</cp:revision>
  <dcterms:created xsi:type="dcterms:W3CDTF">2025-05-19T20:18:46Z</dcterms:created>
  <dcterms:modified xsi:type="dcterms:W3CDTF">2026-09-01T08:23:23Z</dcterms:modified>
</cp:coreProperties>
</file>