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Lst>
  <p:notesMasterIdLst>
    <p:notesMasterId r:id="rId57"/>
  </p:notesMasterIdLst>
  <p:sldIdLst>
    <p:sldId id="256" r:id="rId2"/>
    <p:sldId id="260" r:id="rId3"/>
    <p:sldId id="257" r:id="rId4"/>
    <p:sldId id="259" r:id="rId5"/>
    <p:sldId id="261" r:id="rId6"/>
    <p:sldId id="262" r:id="rId7"/>
    <p:sldId id="263" r:id="rId8"/>
    <p:sldId id="264" r:id="rId9"/>
    <p:sldId id="271" r:id="rId10"/>
    <p:sldId id="272" r:id="rId11"/>
    <p:sldId id="270" r:id="rId12"/>
    <p:sldId id="273" r:id="rId13"/>
    <p:sldId id="274" r:id="rId14"/>
    <p:sldId id="275" r:id="rId15"/>
    <p:sldId id="276" r:id="rId16"/>
    <p:sldId id="269" r:id="rId17"/>
    <p:sldId id="277" r:id="rId18"/>
    <p:sldId id="278" r:id="rId19"/>
    <p:sldId id="280" r:id="rId20"/>
    <p:sldId id="281" r:id="rId21"/>
    <p:sldId id="282" r:id="rId22"/>
    <p:sldId id="283" r:id="rId23"/>
    <p:sldId id="285" r:id="rId24"/>
    <p:sldId id="284" r:id="rId25"/>
    <p:sldId id="286" r:id="rId26"/>
    <p:sldId id="287" r:id="rId27"/>
    <p:sldId id="288" r:id="rId28"/>
    <p:sldId id="289" r:id="rId29"/>
    <p:sldId id="265" r:id="rId30"/>
    <p:sldId id="290" r:id="rId31"/>
    <p:sldId id="291" r:id="rId32"/>
    <p:sldId id="292" r:id="rId33"/>
    <p:sldId id="293" r:id="rId34"/>
    <p:sldId id="294" r:id="rId35"/>
    <p:sldId id="295" r:id="rId36"/>
    <p:sldId id="296" r:id="rId37"/>
    <p:sldId id="297" r:id="rId38"/>
    <p:sldId id="298" r:id="rId39"/>
    <p:sldId id="299" r:id="rId40"/>
    <p:sldId id="300" r:id="rId41"/>
    <p:sldId id="301" r:id="rId42"/>
    <p:sldId id="302" r:id="rId43"/>
    <p:sldId id="303" r:id="rId44"/>
    <p:sldId id="304" r:id="rId45"/>
    <p:sldId id="305" r:id="rId46"/>
    <p:sldId id="306" r:id="rId47"/>
    <p:sldId id="307" r:id="rId48"/>
    <p:sldId id="308" r:id="rId49"/>
    <p:sldId id="309" r:id="rId50"/>
    <p:sldId id="310" r:id="rId51"/>
    <p:sldId id="311" r:id="rId52"/>
    <p:sldId id="314" r:id="rId53"/>
    <p:sldId id="315" r:id="rId54"/>
    <p:sldId id="316" r:id="rId55"/>
    <p:sldId id="317" r:id="rId56"/>
  </p:sldIdLst>
  <p:sldSz cx="12192000" cy="6858000"/>
  <p:notesSz cx="6858000" cy="9144000"/>
  <p:embeddedFontLst>
    <p:embeddedFont>
      <p:font typeface="Calibri" panose="020F0502020204030204" pitchFamily="34" charset="0"/>
      <p:regular r:id="rId58"/>
      <p:bold r:id="rId59"/>
      <p:italic r:id="rId60"/>
      <p:boldItalic r:id="rId61"/>
    </p:embeddedFont>
    <p:embeddedFont>
      <p:font typeface="Century Gothic" panose="020B0502020202020204" pitchFamily="34" charset="0"/>
      <p:regular r:id="rId62"/>
      <p:bold r:id="rId63"/>
      <p:italic r:id="rId64"/>
      <p:boldItalic r:id="rId65"/>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Objects="1">
      <p:cViewPr varScale="1">
        <p:scale>
          <a:sx n="87" d="100"/>
          <a:sy n="87" d="100"/>
        </p:scale>
        <p:origin x="258" y="9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font" Target="fonts/font6.fntdata"/><Relationship Id="rId68"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font" Target="fonts/font1.fntdata"/><Relationship Id="rId66"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61" Type="http://schemas.openxmlformats.org/officeDocument/2006/relationships/font" Target="fonts/font4.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font" Target="fonts/font3.fntdata"/><Relationship Id="rId65" Type="http://schemas.openxmlformats.org/officeDocument/2006/relationships/font" Target="fonts/font8.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font" Target="fonts/font7.fntdata"/><Relationship Id="rId69"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2.fntdata"/><Relationship Id="rId67"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font" Target="fonts/font5.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217B45B-3D21-4A57-9369-57B4B957F4DB}" type="datetimeFigureOut">
              <a:rPr lang="en-GB" smtClean="0"/>
              <a:t>19/02/2018</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1E53F4A-B245-49E7-A4A8-E35812FECC2C}" type="slidenum">
              <a:rPr lang="en-GB" smtClean="0"/>
              <a:t>‹#›</a:t>
            </a:fld>
            <a:endParaRPr lang="en-GB"/>
          </a:p>
        </p:txBody>
      </p:sp>
    </p:spTree>
    <p:extLst>
      <p:ext uri="{BB962C8B-B14F-4D97-AF65-F5344CB8AC3E}">
        <p14:creationId xmlns:p14="http://schemas.microsoft.com/office/powerpoint/2010/main" val="14673388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At </a:t>
            </a:r>
            <a:r>
              <a:rPr lang="en-GB" dirty="0" err="1" smtClean="0"/>
              <a:t>Naqshi-Rustam</a:t>
            </a:r>
            <a:r>
              <a:rPr lang="en-GB" dirty="0" smtClean="0"/>
              <a:t> identified as </a:t>
            </a:r>
            <a:r>
              <a:rPr lang="en-GB" dirty="0" err="1" smtClean="0"/>
              <a:t>Gobryas</a:t>
            </a:r>
            <a:r>
              <a:rPr lang="en-GB" dirty="0" smtClean="0"/>
              <a:t>,</a:t>
            </a:r>
            <a:r>
              <a:rPr lang="en-GB" baseline="0" dirty="0" smtClean="0"/>
              <a:t> the </a:t>
            </a:r>
            <a:r>
              <a:rPr lang="en-GB" baseline="0" dirty="0" err="1" smtClean="0"/>
              <a:t>Patischoraean</a:t>
            </a:r>
            <a:r>
              <a:rPr lang="en-GB" baseline="0" dirty="0" smtClean="0"/>
              <a:t>, spear-bearer of Darius the King</a:t>
            </a:r>
          </a:p>
          <a:p>
            <a:r>
              <a:rPr lang="en-GB" baseline="0" dirty="0" err="1" smtClean="0"/>
              <a:t>Aspathines</a:t>
            </a:r>
            <a:r>
              <a:rPr lang="en-GB" baseline="0" dirty="0" smtClean="0"/>
              <a:t>, the bow-bearer, (who) holds the king's axe</a:t>
            </a:r>
            <a:endParaRPr lang="en-US" dirty="0"/>
          </a:p>
        </p:txBody>
      </p:sp>
      <p:sp>
        <p:nvSpPr>
          <p:cNvPr id="4" name="Slide Number Placeholder 3"/>
          <p:cNvSpPr>
            <a:spLocks noGrp="1"/>
          </p:cNvSpPr>
          <p:nvPr>
            <p:ph type="sldNum" sz="quarter" idx="10"/>
          </p:nvPr>
        </p:nvSpPr>
        <p:spPr/>
        <p:txBody>
          <a:bodyPr/>
          <a:lstStyle/>
          <a:p>
            <a:fld id="{32BEE776-73F4-A14E-B48B-BF5BCC441695}" type="slidenum">
              <a:rPr lang="en-US" smtClean="0"/>
              <a:t>38</a:t>
            </a:fld>
            <a:endParaRPr lang="en-US"/>
          </a:p>
        </p:txBody>
      </p:sp>
    </p:spTree>
    <p:extLst>
      <p:ext uri="{BB962C8B-B14F-4D97-AF65-F5344CB8AC3E}">
        <p14:creationId xmlns:p14="http://schemas.microsoft.com/office/powerpoint/2010/main" val="337892275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48A87A34-81AB-432B-8DAE-1953F412C126}" type="datetimeFigureOut">
              <a:rPr lang="en-US" dirty="0"/>
              <a:t>2/19/2018</a:t>
            </a:fld>
            <a:endParaRPr lang="en-US" dirty="0"/>
          </a:p>
        </p:txBody>
      </p:sp>
      <p:sp>
        <p:nvSpPr>
          <p:cNvPr id="5" name="Footer Placeholder 4"/>
          <p:cNvSpPr>
            <a:spLocks noGrp="1"/>
          </p:cNvSpPr>
          <p:nvPr>
            <p:ph type="ftr" sz="quarter" idx="11"/>
          </p:nvPr>
        </p:nvSpPr>
        <p:spPr>
          <a:xfrm>
            <a:off x="1371600" y="4323845"/>
            <a:ext cx="6400800" cy="365125"/>
          </a:xfrm>
        </p:spPr>
        <p:txBody>
          <a:bodyPr/>
          <a:lstStyle/>
          <a:p>
            <a:endParaRPr lang="en-US" dirty="0"/>
          </a:p>
        </p:txBody>
      </p:sp>
      <p:sp>
        <p:nvSpPr>
          <p:cNvPr id="6" name="Slide Number Placeholder 5"/>
          <p:cNvSpPr>
            <a:spLocks noGrp="1"/>
          </p:cNvSpPr>
          <p:nvPr>
            <p:ph type="sldNum" sz="quarter" idx="12"/>
          </p:nvPr>
        </p:nvSpPr>
        <p:spPr>
          <a:xfrm>
            <a:off x="8077200" y="1430866"/>
            <a:ext cx="2743200"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2/19/2018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smtClean="0"/>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2/19/2018</a:t>
            </a:fld>
            <a:endParaRPr lang="en-US" dirty="0"/>
          </a:p>
        </p:txBody>
      </p:sp>
      <p:sp>
        <p:nvSpPr>
          <p:cNvPr id="5" name="Footer Placeholder 4"/>
          <p:cNvSpPr>
            <a:spLocks noGrp="1"/>
          </p:cNvSpPr>
          <p:nvPr>
            <p:ph type="ftr" sz="quarter" idx="11"/>
          </p:nvPr>
        </p:nvSpPr>
        <p:spPr>
          <a:xfrm>
            <a:off x="685800" y="381001"/>
            <a:ext cx="6991492" cy="36406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2/19/2018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2/19/2018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2/19/2018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2/19/2018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smtClean="0"/>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2/19/2018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2/19/2018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2/19/2018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2/19/2018</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3" name="Picture 12"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2/19/2018</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48A87A34-81AB-432B-8DAE-1953F412C126}" type="datetimeFigureOut">
              <a:rPr lang="en-US" dirty="0"/>
              <a:pPr/>
              <a:t>2/19/2018</a:t>
            </a:fld>
            <a:endParaRPr lang="en-US" dirty="0"/>
          </a:p>
        </p:txBody>
      </p:sp>
      <p:sp>
        <p:nvSpPr>
          <p:cNvPr id="6" name="Footer Placeholder 5"/>
          <p:cNvSpPr>
            <a:spLocks noGrp="1"/>
          </p:cNvSpPr>
          <p:nvPr>
            <p:ph type="ftr" sz="quarter" idx="11"/>
          </p:nvPr>
        </p:nvSpPr>
        <p:spPr>
          <a:xfrm>
            <a:off x="685800" y="378883"/>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2/19/2018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2/19/2018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2/19/2018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48A87A34-81AB-432B-8DAE-1953F412C126}" type="datetimeFigureOut">
              <a:rPr lang="en-US" dirty="0"/>
              <a:pPr/>
              <a:t>2/19/2018</a:t>
            </a:fld>
            <a:endParaRPr lang="en-US" dirty="0"/>
          </a:p>
        </p:txBody>
      </p:sp>
      <p:sp>
        <p:nvSpPr>
          <p:cNvPr id="5" name="Footer Placeholder 4"/>
          <p:cNvSpPr>
            <a:spLocks noGrp="1"/>
          </p:cNvSpPr>
          <p:nvPr>
            <p:ph type="ftr" sz="quarter" idx="11"/>
          </p:nvPr>
        </p:nvSpPr>
        <p:spPr>
          <a:xfrm>
            <a:off x="685800" y="381000"/>
            <a:ext cx="6991492" cy="36512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2/19/2018</a:t>
            </a:fld>
            <a:endParaRPr lang="en-US" dirty="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hyperlink" Target="http://ochre.lib.uchicago.edu/PFA_Online/" TargetMode="Externa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Kings and Courts</a:t>
            </a:r>
            <a:endParaRPr lang="en-US" dirty="0"/>
          </a:p>
        </p:txBody>
      </p:sp>
      <p:sp>
        <p:nvSpPr>
          <p:cNvPr id="3" name="Subtitle 2"/>
          <p:cNvSpPr>
            <a:spLocks noGrp="1"/>
          </p:cNvSpPr>
          <p:nvPr>
            <p:ph type="subTitle" idx="1"/>
          </p:nvPr>
        </p:nvSpPr>
        <p:spPr/>
        <p:txBody>
          <a:bodyPr/>
          <a:lstStyle/>
          <a:p>
            <a:endParaRPr lang="en-US" dirty="0"/>
          </a:p>
        </p:txBody>
      </p:sp>
    </p:spTree>
    <p:extLst>
      <p:ext uri="{BB962C8B-B14F-4D97-AF65-F5344CB8AC3E}">
        <p14:creationId xmlns:p14="http://schemas.microsoft.com/office/powerpoint/2010/main" val="158945128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Monarchy</a:t>
            </a:r>
            <a:endParaRPr lang="en-GB" dirty="0"/>
          </a:p>
        </p:txBody>
      </p:sp>
      <p:sp>
        <p:nvSpPr>
          <p:cNvPr id="4" name="Text Placeholder 3"/>
          <p:cNvSpPr>
            <a:spLocks noGrp="1"/>
          </p:cNvSpPr>
          <p:nvPr>
            <p:ph type="body" idx="1"/>
          </p:nvPr>
        </p:nvSpPr>
        <p:spPr/>
        <p:txBody>
          <a:bodyPr/>
          <a:lstStyle/>
          <a:p>
            <a:r>
              <a:rPr lang="en-GB" dirty="0" smtClean="0"/>
              <a:t>Constitutional Monarchy</a:t>
            </a:r>
            <a:endParaRPr lang="en-GB" dirty="0"/>
          </a:p>
        </p:txBody>
      </p:sp>
      <p:sp>
        <p:nvSpPr>
          <p:cNvPr id="5" name="Content Placeholder 4"/>
          <p:cNvSpPr>
            <a:spLocks noGrp="1"/>
          </p:cNvSpPr>
          <p:nvPr>
            <p:ph sz="half" idx="2"/>
          </p:nvPr>
        </p:nvSpPr>
        <p:spPr/>
        <p:txBody>
          <a:bodyPr/>
          <a:lstStyle/>
          <a:p>
            <a:r>
              <a:rPr lang="en-GB" dirty="0" smtClean="0"/>
              <a:t>Monarchy Limited by a constitution (written or unwritten)</a:t>
            </a:r>
          </a:p>
          <a:p>
            <a:r>
              <a:rPr lang="en-GB" dirty="0" smtClean="0"/>
              <a:t>Does not set policy or choose leaders</a:t>
            </a:r>
          </a:p>
          <a:p>
            <a:r>
              <a:rPr lang="en-GB" dirty="0" smtClean="0"/>
              <a:t>‘reigns but doesn’t rule’</a:t>
            </a:r>
          </a:p>
          <a:p>
            <a:r>
              <a:rPr lang="en-GB" dirty="0" smtClean="0"/>
              <a:t>(e.g. Britain)</a:t>
            </a:r>
            <a:endParaRPr lang="en-GB" dirty="0"/>
          </a:p>
        </p:txBody>
      </p:sp>
      <p:sp>
        <p:nvSpPr>
          <p:cNvPr id="6" name="Text Placeholder 5"/>
          <p:cNvSpPr>
            <a:spLocks noGrp="1"/>
          </p:cNvSpPr>
          <p:nvPr>
            <p:ph type="body" sz="quarter" idx="3"/>
          </p:nvPr>
        </p:nvSpPr>
        <p:spPr/>
        <p:txBody>
          <a:bodyPr/>
          <a:lstStyle/>
          <a:p>
            <a:r>
              <a:rPr lang="en-GB" dirty="0" smtClean="0"/>
              <a:t>Absolutist Monarchy</a:t>
            </a:r>
            <a:endParaRPr lang="en-GB" dirty="0"/>
          </a:p>
        </p:txBody>
      </p:sp>
      <p:sp>
        <p:nvSpPr>
          <p:cNvPr id="7" name="Content Placeholder 6"/>
          <p:cNvSpPr>
            <a:spLocks noGrp="1"/>
          </p:cNvSpPr>
          <p:nvPr>
            <p:ph sz="quarter" idx="4"/>
          </p:nvPr>
        </p:nvSpPr>
        <p:spPr/>
        <p:txBody>
          <a:bodyPr/>
          <a:lstStyle/>
          <a:p>
            <a:r>
              <a:rPr lang="en-GB" dirty="0" smtClean="0"/>
              <a:t>Theoretically unrestricted political power</a:t>
            </a:r>
          </a:p>
          <a:p>
            <a:r>
              <a:rPr lang="en-GB" dirty="0" smtClean="0"/>
              <a:t>Can have subordinate political entities, but serve at whim of monarch.</a:t>
            </a:r>
          </a:p>
          <a:p>
            <a:r>
              <a:rPr lang="en-GB" dirty="0" smtClean="0"/>
              <a:t>(e.g. Louis XIV ; ‘</a:t>
            </a:r>
            <a:r>
              <a:rPr lang="en-GB" dirty="0" err="1" smtClean="0"/>
              <a:t>l’état</a:t>
            </a:r>
            <a:r>
              <a:rPr lang="en-GB" dirty="0" smtClean="0"/>
              <a:t> </a:t>
            </a:r>
            <a:r>
              <a:rPr lang="en-GB" dirty="0" err="1" smtClean="0"/>
              <a:t>c’est</a:t>
            </a:r>
            <a:r>
              <a:rPr lang="en-GB" dirty="0" smtClean="0"/>
              <a:t> </a:t>
            </a:r>
            <a:r>
              <a:rPr lang="en-GB" dirty="0" err="1" smtClean="0"/>
              <a:t>moi</a:t>
            </a:r>
            <a:r>
              <a:rPr lang="en-GB" dirty="0" smtClean="0"/>
              <a:t>’)</a:t>
            </a:r>
            <a:endParaRPr lang="en-GB" dirty="0"/>
          </a:p>
        </p:txBody>
      </p:sp>
    </p:spTree>
    <p:extLst>
      <p:ext uri="{BB962C8B-B14F-4D97-AF65-F5344CB8AC3E}">
        <p14:creationId xmlns:p14="http://schemas.microsoft.com/office/powerpoint/2010/main" val="187228458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Hereditary monarchy</a:t>
            </a:r>
            <a:endParaRPr lang="en-GB" dirty="0"/>
          </a:p>
        </p:txBody>
      </p:sp>
      <p:sp>
        <p:nvSpPr>
          <p:cNvPr id="3" name="Content Placeholder 2"/>
          <p:cNvSpPr>
            <a:spLocks noGrp="1"/>
          </p:cNvSpPr>
          <p:nvPr>
            <p:ph idx="1"/>
          </p:nvPr>
        </p:nvSpPr>
        <p:spPr/>
        <p:txBody>
          <a:bodyPr/>
          <a:lstStyle/>
          <a:p>
            <a:r>
              <a:rPr lang="en-GB" dirty="0"/>
              <a:t>'How do hereditary monarchies of the patrimonial type reproduce themselves from one ruler to the next, often over a period of centuries? (</a:t>
            </a:r>
            <a:r>
              <a:rPr lang="en-GB" dirty="0" err="1"/>
              <a:t>Spawforth</a:t>
            </a:r>
            <a:r>
              <a:rPr lang="en-GB" dirty="0"/>
              <a:t> 2007, 5 after Elias 1983)</a:t>
            </a:r>
          </a:p>
          <a:p>
            <a:endParaRPr lang="en-GB" dirty="0"/>
          </a:p>
        </p:txBody>
      </p:sp>
    </p:spTree>
    <p:extLst>
      <p:ext uri="{BB962C8B-B14F-4D97-AF65-F5344CB8AC3E}">
        <p14:creationId xmlns:p14="http://schemas.microsoft.com/office/powerpoint/2010/main" val="242765027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Norbert Elias and the study of courts</a:t>
            </a:r>
            <a:endParaRPr lang="en-GB" dirty="0"/>
          </a:p>
        </p:txBody>
      </p:sp>
      <p:sp>
        <p:nvSpPr>
          <p:cNvPr id="3" name="Content Placeholder 2"/>
          <p:cNvSpPr>
            <a:spLocks noGrp="1"/>
          </p:cNvSpPr>
          <p:nvPr>
            <p:ph idx="1"/>
          </p:nvPr>
        </p:nvSpPr>
        <p:spPr>
          <a:xfrm>
            <a:off x="2438400" y="2194560"/>
            <a:ext cx="9067800" cy="4024125"/>
          </a:xfrm>
        </p:spPr>
        <p:txBody>
          <a:bodyPr>
            <a:normAutofit fontScale="92500" lnSpcReduction="20000"/>
          </a:bodyPr>
          <a:lstStyle/>
          <a:p>
            <a:r>
              <a:rPr lang="en-GB" dirty="0" smtClean="0"/>
              <a:t>Born in Breslau in Prussia (1897)</a:t>
            </a:r>
          </a:p>
          <a:p>
            <a:r>
              <a:rPr lang="en-GB" dirty="0" smtClean="0"/>
              <a:t>Fought for German Army in WWI</a:t>
            </a:r>
          </a:p>
          <a:p>
            <a:r>
              <a:rPr lang="en-GB" dirty="0" smtClean="0"/>
              <a:t>Joined German Zionist movement (PhD in Philosophy 1922)</a:t>
            </a:r>
          </a:p>
          <a:p>
            <a:r>
              <a:rPr lang="en-GB" dirty="0" smtClean="0"/>
              <a:t>Joins Mannheim at Frankfurt in his sociological institute (to work on his </a:t>
            </a:r>
            <a:r>
              <a:rPr lang="en-GB" dirty="0" err="1" smtClean="0"/>
              <a:t>habilitation</a:t>
            </a:r>
            <a:r>
              <a:rPr lang="en-GB" dirty="0" smtClean="0"/>
              <a:t> </a:t>
            </a:r>
            <a:r>
              <a:rPr lang="en-GB" i="1" dirty="0" smtClean="0"/>
              <a:t>Der </a:t>
            </a:r>
            <a:r>
              <a:rPr lang="en-GB" i="1" dirty="0" err="1" smtClean="0"/>
              <a:t>höfische</a:t>
            </a:r>
            <a:r>
              <a:rPr lang="en-GB" i="1" dirty="0" smtClean="0"/>
              <a:t> Mensch </a:t>
            </a:r>
            <a:r>
              <a:rPr lang="en-GB" dirty="0" smtClean="0"/>
              <a:t>completed in 1933)</a:t>
            </a:r>
          </a:p>
          <a:p>
            <a:r>
              <a:rPr lang="en-GB" dirty="0" smtClean="0"/>
              <a:t>1933 flees to Paris</a:t>
            </a:r>
          </a:p>
          <a:p>
            <a:r>
              <a:rPr lang="en-GB" dirty="0" smtClean="0"/>
              <a:t>1935 to the UK (1939 LSE -&gt; 1941 Cambridge -&gt; 1954 Leicester in Sociology retired in 1962)</a:t>
            </a:r>
          </a:p>
          <a:p>
            <a:endParaRPr lang="en-GB" dirty="0" smtClean="0"/>
          </a:p>
          <a:p>
            <a:r>
              <a:rPr lang="en-GB" dirty="0" smtClean="0"/>
              <a:t>1969</a:t>
            </a:r>
            <a:r>
              <a:rPr lang="en-GB" dirty="0"/>
              <a:t>: </a:t>
            </a:r>
            <a:r>
              <a:rPr lang="en-GB" i="1" dirty="0"/>
              <a:t>Die </a:t>
            </a:r>
            <a:r>
              <a:rPr lang="en-GB" i="1" dirty="0" err="1"/>
              <a:t>höfische</a:t>
            </a:r>
            <a:r>
              <a:rPr lang="en-GB" i="1" dirty="0"/>
              <a:t> </a:t>
            </a:r>
            <a:r>
              <a:rPr lang="en-GB" i="1" dirty="0" err="1"/>
              <a:t>Gesellschaft</a:t>
            </a:r>
            <a:r>
              <a:rPr lang="en-GB" i="1" dirty="0"/>
              <a:t>. </a:t>
            </a:r>
            <a:r>
              <a:rPr lang="en-GB" i="1" dirty="0" err="1"/>
              <a:t>Untersuchungen</a:t>
            </a:r>
            <a:r>
              <a:rPr lang="en-GB" i="1" dirty="0"/>
              <a:t> </a:t>
            </a:r>
            <a:r>
              <a:rPr lang="en-GB" i="1" dirty="0" err="1"/>
              <a:t>zur</a:t>
            </a:r>
            <a:r>
              <a:rPr lang="en-GB" i="1" dirty="0"/>
              <a:t> </a:t>
            </a:r>
            <a:r>
              <a:rPr lang="en-GB" i="1" dirty="0" err="1"/>
              <a:t>Soziologie</a:t>
            </a:r>
            <a:r>
              <a:rPr lang="en-GB" i="1" dirty="0"/>
              <a:t> des </a:t>
            </a:r>
            <a:r>
              <a:rPr lang="en-GB" i="1" dirty="0" err="1"/>
              <a:t>Königtums</a:t>
            </a:r>
            <a:r>
              <a:rPr lang="en-GB" i="1" dirty="0"/>
              <a:t> und der </a:t>
            </a:r>
            <a:r>
              <a:rPr lang="en-GB" i="1" dirty="0" err="1"/>
              <a:t>höfischen</a:t>
            </a:r>
            <a:r>
              <a:rPr lang="en-GB" i="1" dirty="0"/>
              <a:t> </a:t>
            </a:r>
            <a:r>
              <a:rPr lang="en-GB" i="1" dirty="0" err="1"/>
              <a:t>Aristokratie</a:t>
            </a:r>
            <a:r>
              <a:rPr lang="en-GB" dirty="0"/>
              <a:t> (based on the 1933 </a:t>
            </a:r>
            <a:r>
              <a:rPr lang="en-GB" dirty="0" err="1"/>
              <a:t>habilitation</a:t>
            </a:r>
            <a:r>
              <a:rPr lang="en-GB" dirty="0"/>
              <a:t>). Neuwied/Berlin: </a:t>
            </a:r>
            <a:r>
              <a:rPr lang="en-GB" dirty="0" err="1"/>
              <a:t>Luchterhand</a:t>
            </a:r>
            <a:r>
              <a:rPr lang="en-GB" dirty="0"/>
              <a:t>. (Published in English translation by Edmund </a:t>
            </a:r>
            <a:r>
              <a:rPr lang="en-GB" dirty="0" err="1"/>
              <a:t>Jephcott</a:t>
            </a:r>
            <a:r>
              <a:rPr lang="en-GB" dirty="0"/>
              <a:t> as </a:t>
            </a:r>
            <a:r>
              <a:rPr lang="en-GB" i="1" dirty="0"/>
              <a:t>The Court Society</a:t>
            </a:r>
            <a:r>
              <a:rPr lang="en-GB" dirty="0"/>
              <a:t>, Oxford: Blackwell, 1983).</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 y="80010"/>
            <a:ext cx="2143125" cy="3352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7335273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Elias Thesis (based on the court of </a:t>
            </a:r>
            <a:r>
              <a:rPr lang="en-GB" dirty="0" err="1" smtClean="0"/>
              <a:t>Louix</a:t>
            </a:r>
            <a:r>
              <a:rPr lang="en-GB" dirty="0" smtClean="0"/>
              <a:t> xiv)</a:t>
            </a:r>
            <a:endParaRPr lang="en-GB" dirty="0"/>
          </a:p>
        </p:txBody>
      </p:sp>
      <p:sp>
        <p:nvSpPr>
          <p:cNvPr id="3" name="Content Placeholder 2"/>
          <p:cNvSpPr>
            <a:spLocks noGrp="1"/>
          </p:cNvSpPr>
          <p:nvPr>
            <p:ph idx="1"/>
          </p:nvPr>
        </p:nvSpPr>
        <p:spPr/>
        <p:txBody>
          <a:bodyPr/>
          <a:lstStyle/>
          <a:p>
            <a:r>
              <a:rPr lang="en-GB" dirty="0" smtClean="0"/>
              <a:t>The royal court served as a rational power game</a:t>
            </a:r>
          </a:p>
          <a:p>
            <a:r>
              <a:rPr lang="en-GB" dirty="0" smtClean="0"/>
              <a:t>Nobles could be virtual prisoners – unable to escape court without paying serious penalty </a:t>
            </a:r>
          </a:p>
          <a:p>
            <a:r>
              <a:rPr lang="en-GB" dirty="0" smtClean="0"/>
              <a:t>The people around the court were in fact people</a:t>
            </a:r>
          </a:p>
          <a:p>
            <a:r>
              <a:rPr lang="en-GB" dirty="0" smtClean="0"/>
              <a:t>The social pressures of the court shaped the people and the processes</a:t>
            </a:r>
          </a:p>
          <a:p>
            <a:endParaRPr lang="en-GB" dirty="0" smtClean="0"/>
          </a:p>
          <a:p>
            <a:endParaRPr lang="en-GB" dirty="0"/>
          </a:p>
        </p:txBody>
      </p:sp>
    </p:spTree>
    <p:extLst>
      <p:ext uri="{BB962C8B-B14F-4D97-AF65-F5344CB8AC3E}">
        <p14:creationId xmlns:p14="http://schemas.microsoft.com/office/powerpoint/2010/main" val="5774355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Isosceles Triangle 3"/>
          <p:cNvSpPr/>
          <p:nvPr/>
        </p:nvSpPr>
        <p:spPr>
          <a:xfrm>
            <a:off x="4648200" y="4267200"/>
            <a:ext cx="2362200" cy="2133600"/>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Court</a:t>
            </a:r>
            <a:endParaRPr lang="en-GB" dirty="0"/>
          </a:p>
        </p:txBody>
      </p:sp>
      <p:cxnSp>
        <p:nvCxnSpPr>
          <p:cNvPr id="6" name="Straight Connector 5"/>
          <p:cNvCxnSpPr/>
          <p:nvPr/>
        </p:nvCxnSpPr>
        <p:spPr>
          <a:xfrm>
            <a:off x="2438400" y="4187190"/>
            <a:ext cx="6896100" cy="0"/>
          </a:xfrm>
          <a:prstGeom prst="line">
            <a:avLst/>
          </a:prstGeom>
        </p:spPr>
        <p:style>
          <a:lnRef idx="1">
            <a:schemeClr val="accent1"/>
          </a:lnRef>
          <a:fillRef idx="0">
            <a:schemeClr val="accent1"/>
          </a:fillRef>
          <a:effectRef idx="0">
            <a:schemeClr val="accent1"/>
          </a:effectRef>
          <a:fontRef idx="minor">
            <a:schemeClr val="tx1"/>
          </a:fontRef>
        </p:style>
      </p:cxnSp>
      <p:sp>
        <p:nvSpPr>
          <p:cNvPr id="7" name="Rectangle 6"/>
          <p:cNvSpPr/>
          <p:nvPr/>
        </p:nvSpPr>
        <p:spPr>
          <a:xfrm>
            <a:off x="2667000" y="3124200"/>
            <a:ext cx="2286000" cy="9906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Elite</a:t>
            </a:r>
            <a:endParaRPr lang="en-GB" dirty="0"/>
          </a:p>
        </p:txBody>
      </p:sp>
      <p:sp>
        <p:nvSpPr>
          <p:cNvPr id="8" name="Rectangle 7"/>
          <p:cNvSpPr/>
          <p:nvPr/>
        </p:nvSpPr>
        <p:spPr>
          <a:xfrm>
            <a:off x="6705600" y="3124200"/>
            <a:ext cx="2286000" cy="9906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Monarch</a:t>
            </a:r>
            <a:endParaRPr lang="en-GB" dirty="0"/>
          </a:p>
        </p:txBody>
      </p:sp>
    </p:spTree>
    <p:extLst>
      <p:ext uri="{BB962C8B-B14F-4D97-AF65-F5344CB8AC3E}">
        <p14:creationId xmlns:p14="http://schemas.microsoft.com/office/powerpoint/2010/main" val="84168084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Revisionist views of Elias</a:t>
            </a:r>
            <a:endParaRPr lang="en-GB" dirty="0"/>
          </a:p>
        </p:txBody>
      </p:sp>
      <p:sp>
        <p:nvSpPr>
          <p:cNvPr id="3" name="Content Placeholder 2"/>
          <p:cNvSpPr>
            <a:spLocks noGrp="1"/>
          </p:cNvSpPr>
          <p:nvPr>
            <p:ph idx="1"/>
          </p:nvPr>
        </p:nvSpPr>
        <p:spPr/>
        <p:txBody>
          <a:bodyPr/>
          <a:lstStyle/>
          <a:p>
            <a:r>
              <a:rPr lang="en-GB" dirty="0" smtClean="0"/>
              <a:t>Overstated views on the absolutist nature of the court of </a:t>
            </a:r>
            <a:r>
              <a:rPr lang="en-GB" dirty="0" err="1" smtClean="0"/>
              <a:t>Louix</a:t>
            </a:r>
            <a:r>
              <a:rPr lang="en-GB" dirty="0" smtClean="0"/>
              <a:t> XIV</a:t>
            </a:r>
          </a:p>
          <a:p>
            <a:r>
              <a:rPr lang="en-GB" dirty="0" smtClean="0"/>
              <a:t>Underplays the role of mutual negotiation </a:t>
            </a:r>
          </a:p>
          <a:p>
            <a:r>
              <a:rPr lang="en-GB" dirty="0" smtClean="0"/>
              <a:t>Less exciting now – ‘trappings’ and ‘substance’ of monarchy </a:t>
            </a:r>
          </a:p>
          <a:p>
            <a:r>
              <a:rPr lang="en-GB" dirty="0" smtClean="0"/>
              <a:t>Use of sociological concepts (e.g. conspicuous consumption and status) (now the normal approach)</a:t>
            </a:r>
            <a:endParaRPr lang="en-GB" dirty="0"/>
          </a:p>
        </p:txBody>
      </p:sp>
    </p:spTree>
    <p:extLst>
      <p:ext uri="{BB962C8B-B14F-4D97-AF65-F5344CB8AC3E}">
        <p14:creationId xmlns:p14="http://schemas.microsoft.com/office/powerpoint/2010/main" val="87599856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Ancient court societies</a:t>
            </a:r>
            <a:endParaRPr lang="en-GB" dirty="0"/>
          </a:p>
        </p:txBody>
      </p:sp>
      <p:sp>
        <p:nvSpPr>
          <p:cNvPr id="3" name="Content Placeholder 2"/>
          <p:cNvSpPr>
            <a:spLocks noGrp="1"/>
          </p:cNvSpPr>
          <p:nvPr>
            <p:ph idx="1"/>
          </p:nvPr>
        </p:nvSpPr>
        <p:spPr/>
        <p:txBody>
          <a:bodyPr>
            <a:normAutofit lnSpcReduction="10000"/>
          </a:bodyPr>
          <a:lstStyle/>
          <a:p>
            <a:r>
              <a:rPr lang="en-GB" dirty="0" smtClean="0"/>
              <a:t>Assyria</a:t>
            </a:r>
          </a:p>
          <a:p>
            <a:r>
              <a:rPr lang="en-GB" dirty="0" smtClean="0"/>
              <a:t>Babylonia</a:t>
            </a:r>
          </a:p>
          <a:p>
            <a:r>
              <a:rPr lang="en-GB" dirty="0" smtClean="0"/>
              <a:t>Egypt</a:t>
            </a:r>
          </a:p>
          <a:p>
            <a:r>
              <a:rPr lang="en-GB" dirty="0" smtClean="0"/>
              <a:t>Homeric Greece</a:t>
            </a:r>
          </a:p>
          <a:p>
            <a:r>
              <a:rPr lang="en-GB" dirty="0" smtClean="0"/>
              <a:t>Macedon</a:t>
            </a:r>
          </a:p>
          <a:p>
            <a:r>
              <a:rPr lang="en-GB" dirty="0" smtClean="0"/>
              <a:t>Successor Kingdoms</a:t>
            </a:r>
          </a:p>
          <a:p>
            <a:r>
              <a:rPr lang="en-GB" dirty="0" smtClean="0"/>
              <a:t>Early Rome</a:t>
            </a:r>
          </a:p>
          <a:p>
            <a:r>
              <a:rPr lang="en-GB" dirty="0" smtClean="0"/>
              <a:t>Imperial Rome</a:t>
            </a:r>
          </a:p>
          <a:p>
            <a:r>
              <a:rPr lang="en-GB" dirty="0" smtClean="0"/>
              <a:t>China</a:t>
            </a:r>
          </a:p>
          <a:p>
            <a:r>
              <a:rPr lang="en-GB" dirty="0" smtClean="0"/>
              <a:t>India</a:t>
            </a:r>
          </a:p>
          <a:p>
            <a:endParaRPr lang="en-GB" dirty="0"/>
          </a:p>
        </p:txBody>
      </p:sp>
    </p:spTree>
    <p:extLst>
      <p:ext uri="{BB962C8B-B14F-4D97-AF65-F5344CB8AC3E}">
        <p14:creationId xmlns:p14="http://schemas.microsoft.com/office/powerpoint/2010/main" val="300495979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Time Periods</a:t>
            </a:r>
            <a:endParaRPr lang="en-GB" dirty="0"/>
          </a:p>
        </p:txBody>
      </p:sp>
      <p:sp>
        <p:nvSpPr>
          <p:cNvPr id="3" name="Content Placeholder 2"/>
          <p:cNvSpPr>
            <a:spLocks noGrp="1"/>
          </p:cNvSpPr>
          <p:nvPr>
            <p:ph idx="1"/>
          </p:nvPr>
        </p:nvSpPr>
        <p:spPr/>
        <p:txBody>
          <a:bodyPr/>
          <a:lstStyle/>
          <a:p>
            <a:r>
              <a:rPr lang="en-GB" dirty="0" smtClean="0"/>
              <a:t>For the purposes of this course, use comparative evidence but be careful in doing so. If you want to use evidence from the French court, you will need to be able to justify why. </a:t>
            </a:r>
          </a:p>
          <a:p>
            <a:r>
              <a:rPr lang="en-GB" dirty="0" smtClean="0"/>
              <a:t>The main focus will be on the Hellenistic period, but there are strong influences from earlier periods and things that may be visible only in later periods.</a:t>
            </a:r>
          </a:p>
          <a:p>
            <a:endParaRPr lang="en-GB" dirty="0"/>
          </a:p>
        </p:txBody>
      </p:sp>
    </p:spTree>
    <p:extLst>
      <p:ext uri="{BB962C8B-B14F-4D97-AF65-F5344CB8AC3E}">
        <p14:creationId xmlns:p14="http://schemas.microsoft.com/office/powerpoint/2010/main" val="352097497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495800" y="1143000"/>
            <a:ext cx="2819400" cy="533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Levantine Courts</a:t>
            </a:r>
            <a:endParaRPr lang="en-GB" dirty="0"/>
          </a:p>
        </p:txBody>
      </p:sp>
      <p:sp>
        <p:nvSpPr>
          <p:cNvPr id="5" name="Rectangle 4"/>
          <p:cNvSpPr/>
          <p:nvPr/>
        </p:nvSpPr>
        <p:spPr>
          <a:xfrm>
            <a:off x="4648200" y="2133600"/>
            <a:ext cx="2514600" cy="381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Neo-Elamite Court</a:t>
            </a:r>
            <a:endParaRPr lang="en-GB" dirty="0"/>
          </a:p>
        </p:txBody>
      </p:sp>
      <p:sp>
        <p:nvSpPr>
          <p:cNvPr id="6" name="Rectangle 5"/>
          <p:cNvSpPr/>
          <p:nvPr/>
        </p:nvSpPr>
        <p:spPr>
          <a:xfrm>
            <a:off x="914400" y="1754124"/>
            <a:ext cx="2819400" cy="533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Egyptian Court</a:t>
            </a:r>
            <a:endParaRPr lang="en-GB" dirty="0"/>
          </a:p>
        </p:txBody>
      </p:sp>
      <p:sp>
        <p:nvSpPr>
          <p:cNvPr id="7" name="Rectangle 6"/>
          <p:cNvSpPr/>
          <p:nvPr/>
        </p:nvSpPr>
        <p:spPr>
          <a:xfrm>
            <a:off x="7696200" y="1487424"/>
            <a:ext cx="2819400" cy="533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Neo-Assyrian Court</a:t>
            </a:r>
            <a:endParaRPr lang="en-GB" dirty="0"/>
          </a:p>
        </p:txBody>
      </p:sp>
      <p:sp>
        <p:nvSpPr>
          <p:cNvPr id="8" name="Rectangle 7"/>
          <p:cNvSpPr/>
          <p:nvPr/>
        </p:nvSpPr>
        <p:spPr>
          <a:xfrm>
            <a:off x="4495800" y="2950464"/>
            <a:ext cx="2819400" cy="533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err="1" smtClean="0"/>
              <a:t>Achaemenid</a:t>
            </a:r>
            <a:r>
              <a:rPr lang="en-GB" dirty="0" smtClean="0"/>
              <a:t> Court</a:t>
            </a:r>
            <a:endParaRPr lang="en-GB" dirty="0"/>
          </a:p>
        </p:txBody>
      </p:sp>
      <p:sp>
        <p:nvSpPr>
          <p:cNvPr id="9" name="Rectangle 8"/>
          <p:cNvSpPr/>
          <p:nvPr/>
        </p:nvSpPr>
        <p:spPr>
          <a:xfrm>
            <a:off x="911352" y="3217164"/>
            <a:ext cx="2819400" cy="533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Courts in Asia Minor Anatolia</a:t>
            </a:r>
            <a:endParaRPr lang="en-GB" dirty="0"/>
          </a:p>
        </p:txBody>
      </p:sp>
      <p:sp>
        <p:nvSpPr>
          <p:cNvPr id="11" name="Rectangle 10"/>
          <p:cNvSpPr/>
          <p:nvPr/>
        </p:nvSpPr>
        <p:spPr>
          <a:xfrm>
            <a:off x="7696200" y="3352800"/>
            <a:ext cx="2819400" cy="533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Macedonian Court</a:t>
            </a:r>
            <a:endParaRPr lang="en-GB" dirty="0"/>
          </a:p>
        </p:txBody>
      </p:sp>
      <p:sp>
        <p:nvSpPr>
          <p:cNvPr id="12" name="Rectangle 11"/>
          <p:cNvSpPr/>
          <p:nvPr/>
        </p:nvSpPr>
        <p:spPr>
          <a:xfrm>
            <a:off x="2590800" y="5867400"/>
            <a:ext cx="2819400" cy="533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Roman and Byzantine Courts</a:t>
            </a:r>
            <a:endParaRPr lang="en-GB" dirty="0"/>
          </a:p>
        </p:txBody>
      </p:sp>
      <p:sp>
        <p:nvSpPr>
          <p:cNvPr id="13" name="Rectangle 12"/>
          <p:cNvSpPr/>
          <p:nvPr/>
        </p:nvSpPr>
        <p:spPr>
          <a:xfrm>
            <a:off x="7342632" y="5715000"/>
            <a:ext cx="2819400" cy="533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Sasanian Court</a:t>
            </a:r>
            <a:endParaRPr lang="en-GB" dirty="0"/>
          </a:p>
        </p:txBody>
      </p:sp>
      <p:sp>
        <p:nvSpPr>
          <p:cNvPr id="14" name="Oval 13"/>
          <p:cNvSpPr/>
          <p:nvPr/>
        </p:nvSpPr>
        <p:spPr>
          <a:xfrm>
            <a:off x="4553712" y="4008120"/>
            <a:ext cx="2816352" cy="139293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Alexander’s +</a:t>
            </a:r>
          </a:p>
          <a:p>
            <a:pPr algn="ctr"/>
            <a:r>
              <a:rPr lang="en-GB" dirty="0" smtClean="0"/>
              <a:t>Seleukid/Ptolemaic Courts</a:t>
            </a:r>
            <a:endParaRPr lang="en-GB" dirty="0"/>
          </a:p>
        </p:txBody>
      </p:sp>
      <p:cxnSp>
        <p:nvCxnSpPr>
          <p:cNvPr id="16" name="Straight Arrow Connector 15"/>
          <p:cNvCxnSpPr/>
          <p:nvPr/>
        </p:nvCxnSpPr>
        <p:spPr>
          <a:xfrm>
            <a:off x="4495800" y="1754124"/>
            <a:ext cx="0" cy="106527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7" name="Down Arrow 16"/>
          <p:cNvSpPr/>
          <p:nvPr/>
        </p:nvSpPr>
        <p:spPr>
          <a:xfrm>
            <a:off x="5791200" y="2590800"/>
            <a:ext cx="304800" cy="35966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Down Arrow 17"/>
          <p:cNvSpPr/>
          <p:nvPr/>
        </p:nvSpPr>
        <p:spPr>
          <a:xfrm rot="2883868">
            <a:off x="7467599" y="1929764"/>
            <a:ext cx="304800" cy="119710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0" name="Straight Arrow Connector 19"/>
          <p:cNvCxnSpPr/>
          <p:nvPr/>
        </p:nvCxnSpPr>
        <p:spPr>
          <a:xfrm flipH="1" flipV="1">
            <a:off x="7370064" y="1219200"/>
            <a:ext cx="326136" cy="1905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flipV="1">
            <a:off x="3733800" y="1198731"/>
            <a:ext cx="685800" cy="40223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4" name="Down Arrow 23"/>
          <p:cNvSpPr/>
          <p:nvPr/>
        </p:nvSpPr>
        <p:spPr>
          <a:xfrm rot="18340817">
            <a:off x="3848100" y="2086571"/>
            <a:ext cx="304800" cy="119710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ight Arrow 24"/>
          <p:cNvSpPr/>
          <p:nvPr/>
        </p:nvSpPr>
        <p:spPr>
          <a:xfrm>
            <a:off x="3886200" y="3217164"/>
            <a:ext cx="381000" cy="2667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Down Arrow 25"/>
          <p:cNvSpPr/>
          <p:nvPr/>
        </p:nvSpPr>
        <p:spPr>
          <a:xfrm rot="2883868">
            <a:off x="7318522" y="3737486"/>
            <a:ext cx="304800" cy="68157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Down Arrow 26"/>
          <p:cNvSpPr/>
          <p:nvPr/>
        </p:nvSpPr>
        <p:spPr>
          <a:xfrm>
            <a:off x="5562600" y="3592068"/>
            <a:ext cx="685800" cy="39319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Down Arrow 28"/>
          <p:cNvSpPr/>
          <p:nvPr/>
        </p:nvSpPr>
        <p:spPr>
          <a:xfrm rot="18340817">
            <a:off x="3947164" y="3541098"/>
            <a:ext cx="304800" cy="119710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Down Arrow 29"/>
          <p:cNvSpPr/>
          <p:nvPr/>
        </p:nvSpPr>
        <p:spPr>
          <a:xfrm rot="2883868">
            <a:off x="4530363" y="5139988"/>
            <a:ext cx="235675" cy="812613"/>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Right Arrow 32"/>
          <p:cNvSpPr/>
          <p:nvPr/>
        </p:nvSpPr>
        <p:spPr>
          <a:xfrm rot="3354324">
            <a:off x="6472136" y="4390142"/>
            <a:ext cx="2981063" cy="37632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ectangle 33"/>
          <p:cNvSpPr/>
          <p:nvPr/>
        </p:nvSpPr>
        <p:spPr>
          <a:xfrm>
            <a:off x="118582" y="4784678"/>
            <a:ext cx="1852183" cy="7677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Chinese Court</a:t>
            </a:r>
            <a:endParaRPr lang="en-GB" dirty="0"/>
          </a:p>
        </p:txBody>
      </p:sp>
      <p:cxnSp>
        <p:nvCxnSpPr>
          <p:cNvPr id="3" name="Straight Arrow Connector 2"/>
          <p:cNvCxnSpPr/>
          <p:nvPr/>
        </p:nvCxnSpPr>
        <p:spPr>
          <a:xfrm>
            <a:off x="3276600" y="2287524"/>
            <a:ext cx="1752601" cy="172059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7040164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Types of Sources</a:t>
            </a:r>
            <a:endParaRPr lang="en-GB" dirty="0"/>
          </a:p>
        </p:txBody>
      </p:sp>
      <p:sp>
        <p:nvSpPr>
          <p:cNvPr id="3" name="Content Placeholder 2"/>
          <p:cNvSpPr>
            <a:spLocks noGrp="1"/>
          </p:cNvSpPr>
          <p:nvPr>
            <p:ph idx="1"/>
          </p:nvPr>
        </p:nvSpPr>
        <p:spPr/>
        <p:txBody>
          <a:bodyPr/>
          <a:lstStyle/>
          <a:p>
            <a:r>
              <a:rPr lang="en-GB" dirty="0" smtClean="0"/>
              <a:t>Literary</a:t>
            </a:r>
          </a:p>
          <a:p>
            <a:r>
              <a:rPr lang="en-GB" dirty="0" smtClean="0"/>
              <a:t>Epigraphic</a:t>
            </a:r>
          </a:p>
          <a:p>
            <a:r>
              <a:rPr lang="en-GB" dirty="0" err="1" smtClean="0"/>
              <a:t>Papyrological</a:t>
            </a:r>
            <a:endParaRPr lang="en-GB" dirty="0" smtClean="0"/>
          </a:p>
          <a:p>
            <a:r>
              <a:rPr lang="en-GB" dirty="0" smtClean="0"/>
              <a:t>Iconographic</a:t>
            </a:r>
          </a:p>
          <a:p>
            <a:r>
              <a:rPr lang="en-GB" dirty="0" smtClean="0"/>
              <a:t>Numismatic</a:t>
            </a:r>
          </a:p>
          <a:p>
            <a:r>
              <a:rPr lang="en-GB" dirty="0" smtClean="0"/>
              <a:t>Material remains</a:t>
            </a:r>
            <a:endParaRPr lang="en-GB" dirty="0"/>
          </a:p>
        </p:txBody>
      </p:sp>
    </p:spTree>
    <p:extLst>
      <p:ext uri="{BB962C8B-B14F-4D97-AF65-F5344CB8AC3E}">
        <p14:creationId xmlns:p14="http://schemas.microsoft.com/office/powerpoint/2010/main" val="15119096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95600" y="228600"/>
            <a:ext cx="8610600" cy="1293028"/>
          </a:xfrm>
        </p:spPr>
        <p:txBody>
          <a:bodyPr/>
          <a:lstStyle/>
          <a:p>
            <a:r>
              <a:rPr lang="en-GB" dirty="0" smtClean="0"/>
              <a:t>Example of Literary sources</a:t>
            </a:r>
            <a:endParaRPr lang="en-GB" dirty="0"/>
          </a:p>
        </p:txBody>
      </p:sp>
      <p:sp>
        <p:nvSpPr>
          <p:cNvPr id="3" name="Content Placeholder 2"/>
          <p:cNvSpPr>
            <a:spLocks noGrp="1"/>
          </p:cNvSpPr>
          <p:nvPr>
            <p:ph idx="1"/>
          </p:nvPr>
        </p:nvSpPr>
        <p:spPr>
          <a:xfrm>
            <a:off x="685800" y="1600200"/>
            <a:ext cx="10820400" cy="4618485"/>
          </a:xfrm>
        </p:spPr>
        <p:txBody>
          <a:bodyPr>
            <a:normAutofit fontScale="92500" lnSpcReduction="10000"/>
          </a:bodyPr>
          <a:lstStyle/>
          <a:p>
            <a:r>
              <a:rPr lang="en-GB" dirty="0"/>
              <a:t>When the army assembled at </a:t>
            </a:r>
            <a:r>
              <a:rPr lang="en-GB" dirty="0" err="1"/>
              <a:t>Apamea</a:t>
            </a:r>
            <a:r>
              <a:rPr lang="en-GB" dirty="0"/>
              <a:t> and a mutiny broke out among the soldiers on account of some arrears of pay that were owing to them, </a:t>
            </a:r>
            <a:r>
              <a:rPr lang="en-GB" dirty="0" smtClean="0"/>
              <a:t>observing </a:t>
            </a:r>
            <a:r>
              <a:rPr lang="en-GB" dirty="0"/>
              <a:t>that the king was very nervous and alarmed at such a movement taking place at so critical </a:t>
            </a:r>
            <a:r>
              <a:rPr lang="en-GB" dirty="0" smtClean="0"/>
              <a:t>a</a:t>
            </a:r>
            <a:r>
              <a:rPr lang="en-GB" dirty="0"/>
              <a:t> </a:t>
            </a:r>
            <a:r>
              <a:rPr lang="en-GB" dirty="0" smtClean="0"/>
              <a:t>time</a:t>
            </a:r>
            <a:r>
              <a:rPr lang="en-GB" dirty="0"/>
              <a:t>, </a:t>
            </a:r>
            <a:r>
              <a:rPr lang="en-GB" dirty="0" err="1"/>
              <a:t>Hermeias</a:t>
            </a:r>
            <a:r>
              <a:rPr lang="en-GB" dirty="0"/>
              <a:t> engaged to discharge the whole sum due, if the king would consent that </a:t>
            </a:r>
            <a:r>
              <a:rPr lang="en-GB" dirty="0" err="1"/>
              <a:t>Epigenes</a:t>
            </a:r>
            <a:r>
              <a:rPr lang="en-GB" dirty="0"/>
              <a:t> should take no part in the campaign</a:t>
            </a:r>
            <a:r>
              <a:rPr lang="en-GB" dirty="0" smtClean="0"/>
              <a:t>;</a:t>
            </a:r>
            <a:r>
              <a:rPr lang="en-GB" dirty="0"/>
              <a:t> as he said there would be no chance otherwise of anything being properly managed in the army in view of the bitterness of the quarrel between them. </a:t>
            </a:r>
            <a:r>
              <a:rPr lang="en-GB" dirty="0" smtClean="0"/>
              <a:t>The </a:t>
            </a:r>
            <a:r>
              <a:rPr lang="en-GB" dirty="0"/>
              <a:t>king was displeased at this request, and would fain have refused, being anxious for </a:t>
            </a:r>
            <a:r>
              <a:rPr lang="en-GB" dirty="0" err="1"/>
              <a:t>Epigenes</a:t>
            </a:r>
            <a:r>
              <a:rPr lang="en-GB" dirty="0"/>
              <a:t> to accompany him on the campaign owing to his military capacity, </a:t>
            </a:r>
            <a:r>
              <a:rPr lang="en-GB" dirty="0" smtClean="0"/>
              <a:t>but </a:t>
            </a:r>
            <a:r>
              <a:rPr lang="en-GB" dirty="0"/>
              <a:t>beset as he was and preoccupied through </a:t>
            </a:r>
            <a:r>
              <a:rPr lang="en-GB" dirty="0" err="1"/>
              <a:t>Hermeias</a:t>
            </a:r>
            <a:r>
              <a:rPr lang="en-GB" dirty="0"/>
              <a:t>' nefarious machinations by court etiquette and by a host of guards and attendants, he was not his own master, so that he gave way and acceded to the request. </a:t>
            </a:r>
            <a:r>
              <a:rPr lang="en-GB" dirty="0" smtClean="0"/>
              <a:t>When </a:t>
            </a:r>
            <a:r>
              <a:rPr lang="en-GB" dirty="0" err="1"/>
              <a:t>Epigenes</a:t>
            </a:r>
            <a:r>
              <a:rPr lang="en-GB" dirty="0"/>
              <a:t> retired, as he was bidden, into civil life, the members of the council were intimidated by this consequence of </a:t>
            </a:r>
            <a:r>
              <a:rPr lang="en-GB" dirty="0" err="1"/>
              <a:t>Hermeias</a:t>
            </a:r>
            <a:r>
              <a:rPr lang="en-GB" dirty="0"/>
              <a:t>' jealousy,  but the troops upon their demands being met experienced a revulsion of feeling and grew well disposed to the man who had procured payment of their pay. </a:t>
            </a:r>
            <a:r>
              <a:rPr lang="en-GB" dirty="0" smtClean="0"/>
              <a:t> </a:t>
            </a:r>
            <a:endParaRPr lang="en-GB" dirty="0"/>
          </a:p>
          <a:p>
            <a:pPr marL="0" indent="0" algn="r">
              <a:buNone/>
            </a:pPr>
            <a:r>
              <a:rPr lang="en-GB" dirty="0" smtClean="0"/>
              <a:t>Polybius 5.50</a:t>
            </a:r>
            <a:endParaRPr lang="en-GB" dirty="0"/>
          </a:p>
        </p:txBody>
      </p:sp>
    </p:spTree>
    <p:extLst>
      <p:ext uri="{BB962C8B-B14F-4D97-AF65-F5344CB8AC3E}">
        <p14:creationId xmlns:p14="http://schemas.microsoft.com/office/powerpoint/2010/main" val="199682352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Epigraphic</a:t>
            </a:r>
            <a:endParaRPr lang="en-GB" dirty="0"/>
          </a:p>
        </p:txBody>
      </p:sp>
      <p:sp>
        <p:nvSpPr>
          <p:cNvPr id="3" name="Content Placeholder 2"/>
          <p:cNvSpPr>
            <a:spLocks noGrp="1"/>
          </p:cNvSpPr>
          <p:nvPr>
            <p:ph idx="1"/>
          </p:nvPr>
        </p:nvSpPr>
        <p:spPr>
          <a:xfrm>
            <a:off x="0" y="2194560"/>
            <a:ext cx="11963400" cy="4024125"/>
          </a:xfrm>
        </p:spPr>
        <p:txBody>
          <a:bodyPr numCol="2">
            <a:normAutofit fontScale="70000" lnSpcReduction="20000"/>
          </a:bodyPr>
          <a:lstStyle/>
          <a:p>
            <a:pPr marL="0" indent="0">
              <a:buNone/>
            </a:pPr>
            <a:r>
              <a:rPr lang="en-GB" dirty="0" smtClean="0"/>
              <a:t>Whereas </a:t>
            </a:r>
            <a:r>
              <a:rPr lang="en-GB" dirty="0"/>
              <a:t>in the beginning King </a:t>
            </a:r>
            <a:r>
              <a:rPr lang="en-GB" dirty="0" smtClean="0"/>
              <a:t>Antiochos, </a:t>
            </a:r>
            <a:r>
              <a:rPr lang="en-GB" dirty="0"/>
              <a:t>son of King</a:t>
            </a:r>
          </a:p>
          <a:p>
            <a:pPr marL="0" indent="0">
              <a:buNone/>
            </a:pPr>
            <a:r>
              <a:rPr lang="en-GB" dirty="0" smtClean="0"/>
              <a:t>Seleukos</a:t>
            </a:r>
            <a:r>
              <a:rPr lang="en-GB" dirty="0"/>
              <a:t>, having succeeded to the kingdom and conducting a</a:t>
            </a:r>
          </a:p>
          <a:p>
            <a:pPr marL="0" indent="0">
              <a:buNone/>
            </a:pPr>
            <a:r>
              <a:rPr lang="en-GB" dirty="0"/>
              <a:t>noble and </a:t>
            </a:r>
            <a:r>
              <a:rPr lang="en-GB" dirty="0" err="1"/>
              <a:t>honorable</a:t>
            </a:r>
            <a:r>
              <a:rPr lang="en-GB" dirty="0"/>
              <a:t> policy, sought to restore the cities</a:t>
            </a:r>
          </a:p>
          <a:p>
            <a:pPr marL="0" indent="0">
              <a:buNone/>
            </a:pPr>
            <a:r>
              <a:rPr lang="en-GB" dirty="0"/>
              <a:t>throughout the </a:t>
            </a:r>
            <a:r>
              <a:rPr lang="en-GB" dirty="0" err="1" smtClean="0"/>
              <a:t>Seleukis</a:t>
            </a:r>
            <a:r>
              <a:rPr lang="en-GB" dirty="0"/>
              <a:t>, which were beset by difficult</a:t>
            </a:r>
          </a:p>
          <a:p>
            <a:pPr marL="0" indent="0">
              <a:buNone/>
            </a:pPr>
            <a:r>
              <a:rPr lang="en-GB" dirty="0"/>
              <a:t>circumstances because of those rebelling against the state, to</a:t>
            </a:r>
          </a:p>
          <a:p>
            <a:pPr marL="0" indent="0">
              <a:buNone/>
            </a:pPr>
            <a:r>
              <a:rPr lang="en-GB" dirty="0"/>
              <a:t>peace and their former prosperity, and (sought), by punishing</a:t>
            </a:r>
          </a:p>
          <a:p>
            <a:pPr marL="0" indent="0">
              <a:buNone/>
            </a:pPr>
            <a:r>
              <a:rPr lang="en-GB" dirty="0"/>
              <a:t>as was right those who attacked the state, to recover</a:t>
            </a:r>
          </a:p>
          <a:p>
            <a:pPr marL="0" indent="0">
              <a:buNone/>
            </a:pPr>
            <a:r>
              <a:rPr lang="en-GB" dirty="0"/>
              <a:t>his ancestral rule; for which reason, both pursuing a laudable</a:t>
            </a:r>
          </a:p>
          <a:p>
            <a:pPr marL="0" indent="0">
              <a:buNone/>
            </a:pPr>
            <a:r>
              <a:rPr lang="en-GB" dirty="0"/>
              <a:t>and just ambition and having not only his Friends and</a:t>
            </a:r>
          </a:p>
          <a:p>
            <a:pPr marL="0" indent="0">
              <a:buNone/>
            </a:pPr>
            <a:r>
              <a:rPr lang="en-GB" dirty="0"/>
              <a:t>the forces as his supporters in contending for the state, but</a:t>
            </a:r>
          </a:p>
          <a:p>
            <a:pPr marL="0" indent="0">
              <a:buNone/>
            </a:pPr>
            <a:r>
              <a:rPr lang="en-GB" dirty="0"/>
              <a:t>(having) also the divine as his well-disposed helper, he restored</a:t>
            </a:r>
          </a:p>
          <a:p>
            <a:pPr marL="0" indent="0">
              <a:buNone/>
            </a:pPr>
            <a:r>
              <a:rPr lang="en-GB" dirty="0"/>
              <a:t>the cities to peace and the kingdom to its previous</a:t>
            </a:r>
          </a:p>
          <a:p>
            <a:pPr marL="0" indent="0">
              <a:buNone/>
            </a:pPr>
            <a:r>
              <a:rPr lang="en-GB" dirty="0" smtClean="0"/>
              <a:t>Condition;</a:t>
            </a:r>
          </a:p>
          <a:p>
            <a:pPr marL="0" indent="0">
              <a:buNone/>
            </a:pPr>
            <a:r>
              <a:rPr lang="en-GB" dirty="0" smtClean="0"/>
              <a:t>…</a:t>
            </a:r>
          </a:p>
          <a:p>
            <a:pPr marL="0" indent="0">
              <a:buNone/>
            </a:pPr>
            <a:r>
              <a:rPr lang="en-GB" dirty="0"/>
              <a:t>with good fortune, be it decreed by the council and the</a:t>
            </a:r>
          </a:p>
          <a:p>
            <a:pPr marL="0" indent="0">
              <a:buNone/>
            </a:pPr>
            <a:r>
              <a:rPr lang="en-GB" dirty="0"/>
              <a:t>people that the priestess, the </a:t>
            </a:r>
            <a:r>
              <a:rPr lang="en-GB" i="1" dirty="0" err="1"/>
              <a:t>hieronomoi</a:t>
            </a:r>
            <a:r>
              <a:rPr lang="en-GB" i="1" dirty="0"/>
              <a:t> </a:t>
            </a:r>
            <a:r>
              <a:rPr lang="en-GB" dirty="0"/>
              <a:t>and the </a:t>
            </a:r>
            <a:r>
              <a:rPr lang="en-GB" i="1" dirty="0" err="1"/>
              <a:t>prytaneis</a:t>
            </a:r>
            <a:endParaRPr lang="en-GB" i="1" dirty="0"/>
          </a:p>
          <a:p>
            <a:pPr marL="0" indent="0">
              <a:buNone/>
            </a:pPr>
            <a:r>
              <a:rPr lang="en-GB" dirty="0"/>
              <a:t>pray to Athena of Ilion together with the envoys that the</a:t>
            </a:r>
          </a:p>
          <a:p>
            <a:pPr marL="0" indent="0">
              <a:buNone/>
            </a:pPr>
            <a:r>
              <a:rPr lang="en-GB" dirty="0"/>
              <a:t>arrival of the king and his sister the queen, the Friends, and</a:t>
            </a:r>
          </a:p>
          <a:p>
            <a:pPr marL="0" indent="0">
              <a:buNone/>
            </a:pPr>
            <a:r>
              <a:rPr lang="en-GB" dirty="0"/>
              <a:t>the forces should have been for the best, and that all other</a:t>
            </a:r>
          </a:p>
          <a:p>
            <a:pPr marL="0" indent="0">
              <a:buNone/>
            </a:pPr>
            <a:r>
              <a:rPr lang="en-GB" dirty="0"/>
              <a:t>good things should come about for the king and the queen,</a:t>
            </a:r>
          </a:p>
          <a:p>
            <a:pPr marL="0" indent="0">
              <a:buNone/>
            </a:pPr>
            <a:r>
              <a:rPr lang="en-GB" dirty="0"/>
              <a:t>and that the state and their kingdom should last, increasing</a:t>
            </a:r>
          </a:p>
          <a:p>
            <a:pPr marL="0" indent="0">
              <a:buNone/>
            </a:pPr>
            <a:r>
              <a:rPr lang="en-GB" dirty="0"/>
              <a:t>as they themselves desire</a:t>
            </a:r>
            <a:r>
              <a:rPr lang="en-GB" dirty="0" smtClean="0"/>
              <a:t>.</a:t>
            </a:r>
          </a:p>
          <a:p>
            <a:pPr marL="0" indent="0">
              <a:buNone/>
            </a:pPr>
            <a:endParaRPr lang="en-GB" dirty="0"/>
          </a:p>
        </p:txBody>
      </p:sp>
      <p:sp>
        <p:nvSpPr>
          <p:cNvPr id="4" name="TextBox 3"/>
          <p:cNvSpPr txBox="1"/>
          <p:nvPr/>
        </p:nvSpPr>
        <p:spPr>
          <a:xfrm>
            <a:off x="8686800" y="5638800"/>
            <a:ext cx="2347117" cy="369332"/>
          </a:xfrm>
          <a:prstGeom prst="rect">
            <a:avLst/>
          </a:prstGeom>
          <a:noFill/>
        </p:spPr>
        <p:txBody>
          <a:bodyPr wrap="none" rtlCol="0">
            <a:spAutoFit/>
          </a:bodyPr>
          <a:lstStyle/>
          <a:p>
            <a:r>
              <a:rPr lang="en-GB" dirty="0" smtClean="0"/>
              <a:t>OGIS 219 = </a:t>
            </a:r>
            <a:r>
              <a:rPr lang="en-GB" dirty="0" err="1" smtClean="0"/>
              <a:t>I.Ilion</a:t>
            </a:r>
            <a:r>
              <a:rPr lang="en-GB" dirty="0" smtClean="0"/>
              <a:t> 32</a:t>
            </a:r>
            <a:endParaRPr lang="en-GB" dirty="0"/>
          </a:p>
        </p:txBody>
      </p:sp>
    </p:spTree>
    <p:extLst>
      <p:ext uri="{BB962C8B-B14F-4D97-AF65-F5344CB8AC3E}">
        <p14:creationId xmlns:p14="http://schemas.microsoft.com/office/powerpoint/2010/main" val="276819334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20590" y="764373"/>
            <a:ext cx="6885609" cy="1293028"/>
          </a:xfrm>
        </p:spPr>
        <p:txBody>
          <a:bodyPr/>
          <a:lstStyle/>
          <a:p>
            <a:endParaRPr lang="en-GB" dirty="0"/>
          </a:p>
        </p:txBody>
      </p:sp>
      <p:sp>
        <p:nvSpPr>
          <p:cNvPr id="3" name="Content Placeholder 2"/>
          <p:cNvSpPr>
            <a:spLocks noGrp="1"/>
          </p:cNvSpPr>
          <p:nvPr>
            <p:ph idx="1"/>
          </p:nvPr>
        </p:nvSpPr>
        <p:spPr>
          <a:xfrm>
            <a:off x="4620590" y="2194560"/>
            <a:ext cx="6885609" cy="4024125"/>
          </a:xfrm>
        </p:spPr>
        <p:txBody>
          <a:bodyPr/>
          <a:lstStyle/>
          <a:p>
            <a:endParaRPr lang="en-GB" dirty="0"/>
          </a:p>
        </p:txBody>
      </p:sp>
      <p:pic>
        <p:nvPicPr>
          <p:cNvPr id="4" name="Picture 3"/>
          <p:cNvPicPr>
            <a:picLocks noChangeAspect="1"/>
          </p:cNvPicPr>
          <p:nvPr/>
        </p:nvPicPr>
        <p:blipFill rotWithShape="1">
          <a:blip r:embed="rId2"/>
          <a:srcRect l="41667" t="27408" r="26665" b="4445"/>
          <a:stretch/>
        </p:blipFill>
        <p:spPr>
          <a:xfrm>
            <a:off x="-38100" y="532260"/>
            <a:ext cx="4721087" cy="5715000"/>
          </a:xfrm>
          <a:prstGeom prst="rect">
            <a:avLst/>
          </a:prstGeom>
        </p:spPr>
      </p:pic>
    </p:spTree>
    <p:extLst>
      <p:ext uri="{BB962C8B-B14F-4D97-AF65-F5344CB8AC3E}">
        <p14:creationId xmlns:p14="http://schemas.microsoft.com/office/powerpoint/2010/main" val="136130917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PE</a:t>
            </a:r>
            <a:r>
              <a:rPr lang="en-GB" cap="none" dirty="0" err="1" smtClean="0"/>
              <a:t>nt</a:t>
            </a:r>
            <a:r>
              <a:rPr lang="en-GB" dirty="0" smtClean="0"/>
              <a:t> 26 = </a:t>
            </a:r>
            <a:r>
              <a:rPr lang="en-GB" i="1" dirty="0"/>
              <a:t>Select Papyri</a:t>
            </a:r>
            <a:r>
              <a:rPr lang="en-GB" dirty="0"/>
              <a:t>, 2.268</a:t>
            </a:r>
            <a:br>
              <a:rPr lang="en-GB" dirty="0"/>
            </a:br>
            <a:r>
              <a:rPr lang="en-GB" dirty="0" smtClean="0"/>
              <a:t>(Loeb)</a:t>
            </a:r>
            <a:r>
              <a:rPr lang="en-GB" dirty="0"/>
              <a:t> </a:t>
            </a:r>
          </a:p>
        </p:txBody>
      </p:sp>
      <p:sp>
        <p:nvSpPr>
          <p:cNvPr id="3" name="Content Placeholder 2"/>
          <p:cNvSpPr>
            <a:spLocks noGrp="1"/>
          </p:cNvSpPr>
          <p:nvPr>
            <p:ph idx="1"/>
          </p:nvPr>
        </p:nvSpPr>
        <p:spPr/>
        <p:txBody>
          <a:bodyPr>
            <a:normAutofit fontScale="85000" lnSpcReduction="20000"/>
          </a:bodyPr>
          <a:lstStyle/>
          <a:p>
            <a:r>
              <a:rPr lang="en-GB" dirty="0"/>
              <a:t>To King </a:t>
            </a:r>
            <a:r>
              <a:rPr lang="en-GB" dirty="0" err="1"/>
              <a:t>Ptolemaeus</a:t>
            </a:r>
            <a:r>
              <a:rPr lang="en-GB" dirty="0"/>
              <a:t> greeting from </a:t>
            </a:r>
            <a:r>
              <a:rPr lang="en-GB" dirty="0" err="1"/>
              <a:t>Ctesicles</a:t>
            </a:r>
            <a:r>
              <a:rPr lang="en-GB" dirty="0"/>
              <a:t>. I am being wronged by Dionysius and my daughter </a:t>
            </a:r>
            <a:r>
              <a:rPr lang="en-GB" dirty="0" err="1"/>
              <a:t>Nicē</a:t>
            </a:r>
            <a:r>
              <a:rPr lang="en-GB" dirty="0"/>
              <a:t>. For though I had nurtured her, being my own daughter, and educated her and brought her up to womanhood, when I was stricken with bodily infirmity and my eyesight enfeebled she would not furnish me with any of the necessaries of life. And when I wished to obtain justice from her in Alexandria, she begged my pardon and in year 18 she gave me in the temple of </a:t>
            </a:r>
            <a:r>
              <a:rPr lang="en-GB" dirty="0" err="1"/>
              <a:t>Arsinoe</a:t>
            </a:r>
            <a:r>
              <a:rPr lang="en-GB" dirty="0"/>
              <a:t> </a:t>
            </a:r>
            <a:r>
              <a:rPr lang="en-GB" dirty="0" err="1"/>
              <a:t>Actia</a:t>
            </a:r>
            <a:r>
              <a:rPr lang="en-GB" dirty="0"/>
              <a:t> a written oath by the king that she would pay me twenty drachmae every month by means of her own bodily labour ; if she failed to do so or transgressed any of the terms of her bond, she was to forfeit to me 500 drachmae on pain of incurring the consequences of the oath. Now, however, corrupted by Dionysius, who is a comedian, she is not keeping any of her engagements to me, in contempt of my old age and my present infirmity. I beg you therefore, O king, not to suffer me to be wronged by my daughter and Dionysius the comedian who has corrupted her, but to order </a:t>
            </a:r>
            <a:r>
              <a:rPr lang="en-GB" dirty="0" err="1"/>
              <a:t>Diophanes</a:t>
            </a:r>
            <a:r>
              <a:rPr lang="en-GB" dirty="0"/>
              <a:t> the </a:t>
            </a:r>
            <a:r>
              <a:rPr lang="en-GB" dirty="0" err="1"/>
              <a:t>strategus</a:t>
            </a:r>
            <a:r>
              <a:rPr lang="en-GB" dirty="0"/>
              <a:t> to summon them and hear our case ; and if my words are true, let </a:t>
            </a:r>
            <a:r>
              <a:rPr lang="en-GB" dirty="0" err="1"/>
              <a:t>Diophanes</a:t>
            </a:r>
            <a:r>
              <a:rPr lang="en-GB" dirty="0"/>
              <a:t> deal with her corrupter as seems good to him and compel my daughter </a:t>
            </a:r>
            <a:r>
              <a:rPr lang="en-GB" dirty="0" err="1"/>
              <a:t>Nicē</a:t>
            </a:r>
            <a:r>
              <a:rPr lang="en-GB" dirty="0"/>
              <a:t> to yield me my rights. . . . For by this means I shall no longer be wronged, but having sought your protection, O king, I shall obtain justice. {Docketed} We have delegated . . . {Endorsed} Year 1, </a:t>
            </a:r>
            <a:r>
              <a:rPr lang="en-GB" dirty="0" err="1"/>
              <a:t>Gorpiaeus</a:t>
            </a:r>
            <a:r>
              <a:rPr lang="en-GB" dirty="0"/>
              <a:t> 30 </a:t>
            </a:r>
            <a:r>
              <a:rPr lang="en-GB" dirty="0" err="1"/>
              <a:t>Tubi</a:t>
            </a:r>
            <a:r>
              <a:rPr lang="en-GB" dirty="0"/>
              <a:t> 13. </a:t>
            </a:r>
            <a:r>
              <a:rPr lang="en-GB" dirty="0" err="1"/>
              <a:t>Ctesicles</a:t>
            </a:r>
            <a:r>
              <a:rPr lang="en-GB" dirty="0"/>
              <a:t> against Dionysius and </a:t>
            </a:r>
            <a:r>
              <a:rPr lang="en-GB" dirty="0" err="1"/>
              <a:t>Nicē</a:t>
            </a:r>
            <a:r>
              <a:rPr lang="en-GB" dirty="0"/>
              <a:t> his daughter concerning a written oath.</a:t>
            </a:r>
          </a:p>
        </p:txBody>
      </p:sp>
    </p:spTree>
    <p:extLst>
      <p:ext uri="{BB962C8B-B14F-4D97-AF65-F5344CB8AC3E}">
        <p14:creationId xmlns:p14="http://schemas.microsoft.com/office/powerpoint/2010/main" val="84545896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Persepolis palace relief</a:t>
            </a:r>
            <a:endParaRPr lang="en-GB" dirty="0"/>
          </a:p>
        </p:txBody>
      </p:sp>
      <p:pic>
        <p:nvPicPr>
          <p:cNvPr id="1026" name="Picture 2" descr="http://www.cais-soas.com/CAIS/Images2/Achaemenid/Persepolis/Achaemenid_relief_from_the_Treasury_-_Palace_of_Darius_I_and_Xerxes_at_Persepolis.pn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274539" y="2193925"/>
            <a:ext cx="9642922" cy="40243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221056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2050" name="Picture 2" descr="http://www.ljhammond.com/phlit/images/rome/kneeling.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85800" y="2438400"/>
            <a:ext cx="3149600" cy="31623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www.britishmuseum.org/images/bsl_lysimachus_coin_channel_624x35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05400" y="2257425"/>
            <a:ext cx="5943600" cy="3343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157502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3074" name="Picture 2" descr="http://stockholm360.net/media/persepolis.pn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590800" y="0"/>
            <a:ext cx="6812756" cy="68127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815088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People at court</a:t>
            </a:r>
            <a:endParaRPr lang="en-GB" dirty="0"/>
          </a:p>
        </p:txBody>
      </p:sp>
      <p:sp>
        <p:nvSpPr>
          <p:cNvPr id="5" name="Text Placeholder 4"/>
          <p:cNvSpPr>
            <a:spLocks noGrp="1"/>
          </p:cNvSpPr>
          <p:nvPr>
            <p:ph type="body" idx="1"/>
          </p:nvPr>
        </p:nvSpPr>
        <p:spPr/>
        <p:txBody>
          <a:bodyPr/>
          <a:lstStyle/>
          <a:p>
            <a:endParaRPr lang="en-GB"/>
          </a:p>
        </p:txBody>
      </p:sp>
    </p:spTree>
    <p:extLst>
      <p:ext uri="{BB962C8B-B14F-4D97-AF65-F5344CB8AC3E}">
        <p14:creationId xmlns:p14="http://schemas.microsoft.com/office/powerpoint/2010/main" val="31405049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err="1" smtClean="0"/>
              <a:t>philia</a:t>
            </a:r>
            <a:endParaRPr lang="en-GB" dirty="0"/>
          </a:p>
        </p:txBody>
      </p:sp>
      <p:sp>
        <p:nvSpPr>
          <p:cNvPr id="5" name="Content Placeholder 4"/>
          <p:cNvSpPr>
            <a:spLocks noGrp="1"/>
          </p:cNvSpPr>
          <p:nvPr>
            <p:ph idx="1"/>
          </p:nvPr>
        </p:nvSpPr>
        <p:spPr/>
        <p:txBody>
          <a:bodyPr/>
          <a:lstStyle/>
          <a:p>
            <a:r>
              <a:rPr lang="en-GB" i="1" dirty="0" err="1" smtClean="0"/>
              <a:t>Philia</a:t>
            </a:r>
            <a:r>
              <a:rPr lang="en-GB" i="1" dirty="0" smtClean="0"/>
              <a:t> </a:t>
            </a:r>
            <a:r>
              <a:rPr lang="en-GB" dirty="0" smtClean="0"/>
              <a:t>= ritualised friendship</a:t>
            </a:r>
          </a:p>
          <a:p>
            <a:r>
              <a:rPr lang="en-GB" i="1" dirty="0" smtClean="0"/>
              <a:t>xenia = ‘guest-friendship’</a:t>
            </a:r>
          </a:p>
          <a:p>
            <a:endParaRPr lang="en-GB" i="1" dirty="0"/>
          </a:p>
        </p:txBody>
      </p:sp>
    </p:spTree>
    <p:extLst>
      <p:ext uri="{BB962C8B-B14F-4D97-AF65-F5344CB8AC3E}">
        <p14:creationId xmlns:p14="http://schemas.microsoft.com/office/powerpoint/2010/main" val="21623517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Philia</a:t>
            </a:r>
            <a:endParaRPr lang="en-GB" dirty="0"/>
          </a:p>
        </p:txBody>
      </p:sp>
      <p:sp>
        <p:nvSpPr>
          <p:cNvPr id="3" name="Content Placeholder 2"/>
          <p:cNvSpPr>
            <a:spLocks noGrp="1"/>
          </p:cNvSpPr>
          <p:nvPr>
            <p:ph idx="1"/>
          </p:nvPr>
        </p:nvSpPr>
        <p:spPr/>
        <p:txBody>
          <a:bodyPr/>
          <a:lstStyle/>
          <a:p>
            <a:r>
              <a:rPr lang="en-GB" dirty="0" smtClean="0"/>
              <a:t>‘a mutually intimate, loyal and loving bond between two or a few persons that is understood not derive primarily from membership in a group normally marked by native solidarity, such as family, tribe, or other such ties. Friendship is thus what anthropologists call an achieved rather than an ascribed relationship, the latter being based on status whereas the former is in principle independent of a prior formal connection such as kingship.’  - </a:t>
            </a:r>
            <a:r>
              <a:rPr lang="en-GB" dirty="0" err="1" smtClean="0"/>
              <a:t>Konstan</a:t>
            </a:r>
            <a:r>
              <a:rPr lang="en-GB" dirty="0" smtClean="0"/>
              <a:t> 1997: 1. </a:t>
            </a:r>
          </a:p>
          <a:p>
            <a:r>
              <a:rPr lang="en-GB" dirty="0" smtClean="0"/>
              <a:t>Are there differences between ‘friends of the king’ and normal ‘friendship’ </a:t>
            </a:r>
          </a:p>
          <a:p>
            <a:r>
              <a:rPr lang="en-GB" dirty="0" smtClean="0"/>
              <a:t>obligations of service v. obligations of friendship</a:t>
            </a:r>
          </a:p>
          <a:p>
            <a:endParaRPr lang="en-GB" dirty="0"/>
          </a:p>
        </p:txBody>
      </p:sp>
    </p:spTree>
    <p:extLst>
      <p:ext uri="{BB962C8B-B14F-4D97-AF65-F5344CB8AC3E}">
        <p14:creationId xmlns:p14="http://schemas.microsoft.com/office/powerpoint/2010/main" val="161695239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Members of the court</a:t>
            </a:r>
            <a:endParaRPr lang="en-GB" dirty="0"/>
          </a:p>
        </p:txBody>
      </p:sp>
      <p:sp>
        <p:nvSpPr>
          <p:cNvPr id="3" name="Content Placeholder 2"/>
          <p:cNvSpPr>
            <a:spLocks noGrp="1"/>
          </p:cNvSpPr>
          <p:nvPr>
            <p:ph idx="1"/>
          </p:nvPr>
        </p:nvSpPr>
        <p:spPr/>
        <p:txBody>
          <a:bodyPr>
            <a:normAutofit fontScale="92500" lnSpcReduction="10000"/>
          </a:bodyPr>
          <a:lstStyle/>
          <a:p>
            <a:r>
              <a:rPr lang="en-GB" dirty="0" smtClean="0"/>
              <a:t>Royal </a:t>
            </a:r>
            <a:r>
              <a:rPr lang="en-GB" i="1" dirty="0" smtClean="0"/>
              <a:t>philoi</a:t>
            </a:r>
          </a:p>
          <a:p>
            <a:pPr lvl="1"/>
            <a:r>
              <a:rPr lang="en-GB" dirty="0" smtClean="0"/>
              <a:t>Often come from beyond the empire – (according to Herman linked to </a:t>
            </a:r>
            <a:r>
              <a:rPr lang="en-GB" i="1" dirty="0" err="1" smtClean="0"/>
              <a:t>philia</a:t>
            </a:r>
            <a:r>
              <a:rPr lang="en-GB" dirty="0" smtClean="0"/>
              <a:t> and </a:t>
            </a:r>
            <a:r>
              <a:rPr lang="en-GB" i="1" dirty="0" smtClean="0"/>
              <a:t>xenia</a:t>
            </a:r>
            <a:r>
              <a:rPr lang="en-GB" dirty="0" smtClean="0"/>
              <a:t> networks)</a:t>
            </a:r>
          </a:p>
          <a:p>
            <a:pPr lvl="2"/>
            <a:r>
              <a:rPr lang="en-GB" dirty="0" err="1"/>
              <a:t>prōtoi</a:t>
            </a:r>
            <a:r>
              <a:rPr lang="en-GB" dirty="0"/>
              <a:t> </a:t>
            </a:r>
            <a:r>
              <a:rPr lang="en-GB" dirty="0" smtClean="0"/>
              <a:t>philoi (first friends)</a:t>
            </a:r>
            <a:endParaRPr lang="en-GB" dirty="0"/>
          </a:p>
          <a:p>
            <a:pPr lvl="2"/>
            <a:r>
              <a:rPr lang="en-GB" dirty="0" err="1"/>
              <a:t>timōmenoi</a:t>
            </a:r>
            <a:r>
              <a:rPr lang="en-GB" dirty="0"/>
              <a:t> </a:t>
            </a:r>
            <a:r>
              <a:rPr lang="en-GB" dirty="0" smtClean="0"/>
              <a:t>philoi (honoured friends)</a:t>
            </a:r>
          </a:p>
          <a:p>
            <a:pPr lvl="2"/>
            <a:r>
              <a:rPr lang="en-GB" dirty="0" err="1"/>
              <a:t>prōtoi</a:t>
            </a:r>
            <a:r>
              <a:rPr lang="en-GB" dirty="0"/>
              <a:t> </a:t>
            </a:r>
            <a:r>
              <a:rPr lang="en-GB" dirty="0" err="1"/>
              <a:t>kai</a:t>
            </a:r>
            <a:r>
              <a:rPr lang="en-GB" dirty="0"/>
              <a:t> </a:t>
            </a:r>
            <a:r>
              <a:rPr lang="en-GB" dirty="0" err="1"/>
              <a:t>prōtimōmenoi</a:t>
            </a:r>
            <a:r>
              <a:rPr lang="en-GB" dirty="0"/>
              <a:t> </a:t>
            </a:r>
            <a:r>
              <a:rPr lang="en-GB" dirty="0" smtClean="0"/>
              <a:t>philoi (first and highly honoured friends)</a:t>
            </a:r>
          </a:p>
          <a:p>
            <a:r>
              <a:rPr lang="en-GB" i="1" dirty="0" err="1" smtClean="0"/>
              <a:t>suntrophoi</a:t>
            </a:r>
            <a:r>
              <a:rPr lang="en-GB" dirty="0" smtClean="0"/>
              <a:t> – people raised with the king</a:t>
            </a:r>
          </a:p>
          <a:p>
            <a:r>
              <a:rPr lang="en-GB" i="1" dirty="0" err="1" smtClean="0"/>
              <a:t>Kolakes</a:t>
            </a:r>
            <a:r>
              <a:rPr lang="en-GB" dirty="0" smtClean="0"/>
              <a:t> (flatterers)</a:t>
            </a:r>
          </a:p>
          <a:p>
            <a:r>
              <a:rPr lang="en-GB" i="1" dirty="0" err="1" smtClean="0"/>
              <a:t>Parasitoi</a:t>
            </a:r>
            <a:r>
              <a:rPr lang="en-GB" dirty="0" smtClean="0"/>
              <a:t> (parasites)</a:t>
            </a:r>
            <a:endParaRPr lang="en-GB" dirty="0"/>
          </a:p>
          <a:p>
            <a:r>
              <a:rPr lang="en-GB" dirty="0" err="1" smtClean="0"/>
              <a:t>Tropheus</a:t>
            </a:r>
            <a:r>
              <a:rPr lang="en-GB" dirty="0" smtClean="0"/>
              <a:t> (master of the pages)</a:t>
            </a:r>
            <a:endParaRPr lang="en-GB" dirty="0"/>
          </a:p>
          <a:p>
            <a:r>
              <a:rPr lang="en-GB" dirty="0" err="1" smtClean="0"/>
              <a:t>Archiatros</a:t>
            </a:r>
            <a:r>
              <a:rPr lang="en-GB" dirty="0" smtClean="0"/>
              <a:t> (Chief physician)</a:t>
            </a:r>
          </a:p>
          <a:p>
            <a:r>
              <a:rPr lang="en-GB" dirty="0" smtClean="0"/>
              <a:t> </a:t>
            </a:r>
            <a:r>
              <a:rPr lang="en-GB" dirty="0" err="1" smtClean="0"/>
              <a:t>archigrammateus</a:t>
            </a:r>
            <a:r>
              <a:rPr lang="en-GB" dirty="0" smtClean="0"/>
              <a:t> (chief secretary)</a:t>
            </a:r>
          </a:p>
          <a:p>
            <a:endParaRPr lang="en-GB" dirty="0"/>
          </a:p>
          <a:p>
            <a:endParaRPr lang="en-GB" dirty="0"/>
          </a:p>
          <a:p>
            <a:endParaRPr lang="en-GB" dirty="0" smtClean="0"/>
          </a:p>
          <a:p>
            <a:pPr marL="457200" lvl="1" indent="0">
              <a:buNone/>
            </a:pPr>
            <a:endParaRPr lang="en-GB" dirty="0"/>
          </a:p>
        </p:txBody>
      </p:sp>
    </p:spTree>
    <p:extLst>
      <p:ext uri="{BB962C8B-B14F-4D97-AF65-F5344CB8AC3E}">
        <p14:creationId xmlns:p14="http://schemas.microsoft.com/office/powerpoint/2010/main" val="363671809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Binding members of the court</a:t>
            </a:r>
            <a:endParaRPr lang="en-GB" dirty="0"/>
          </a:p>
        </p:txBody>
      </p:sp>
      <p:sp>
        <p:nvSpPr>
          <p:cNvPr id="3" name="Content Placeholder 2"/>
          <p:cNvSpPr>
            <a:spLocks noGrp="1"/>
          </p:cNvSpPr>
          <p:nvPr>
            <p:ph idx="1"/>
          </p:nvPr>
        </p:nvSpPr>
        <p:spPr/>
        <p:txBody>
          <a:bodyPr/>
          <a:lstStyle/>
          <a:p>
            <a:r>
              <a:rPr lang="en-GB" i="1" dirty="0" err="1" smtClean="0"/>
              <a:t>Philia</a:t>
            </a:r>
            <a:r>
              <a:rPr lang="en-GB" dirty="0" smtClean="0"/>
              <a:t> and xenia relationships</a:t>
            </a:r>
          </a:p>
          <a:p>
            <a:r>
              <a:rPr lang="en-GB" dirty="0" smtClean="0"/>
              <a:t>Ritualised gift exchange</a:t>
            </a:r>
          </a:p>
          <a:p>
            <a:r>
              <a:rPr lang="en-GB" dirty="0" smtClean="0"/>
              <a:t>Fictive kinship:  titles such as </a:t>
            </a:r>
            <a:r>
              <a:rPr lang="en-GB" i="1" dirty="0" err="1" smtClean="0"/>
              <a:t>sungeneis</a:t>
            </a:r>
            <a:r>
              <a:rPr lang="en-GB" dirty="0" smtClean="0"/>
              <a:t> or </a:t>
            </a:r>
            <a:r>
              <a:rPr lang="en-GB" i="1" dirty="0" err="1" smtClean="0"/>
              <a:t>adelphoi</a:t>
            </a:r>
            <a:r>
              <a:rPr lang="en-GB" i="1" dirty="0" smtClean="0"/>
              <a:t> </a:t>
            </a:r>
            <a:r>
              <a:rPr lang="en-GB" dirty="0" smtClean="0"/>
              <a:t> (relatives or brothers)</a:t>
            </a:r>
          </a:p>
          <a:p>
            <a:r>
              <a:rPr lang="en-GB" dirty="0" smtClean="0"/>
              <a:t>‘</a:t>
            </a:r>
            <a:r>
              <a:rPr lang="en-GB" i="1" dirty="0" err="1" smtClean="0"/>
              <a:t>philia</a:t>
            </a:r>
            <a:r>
              <a:rPr lang="en-GB" dirty="0" smtClean="0"/>
              <a:t> at the royal courts had two functions. First, it was instrumental in creating unity by stressing that the </a:t>
            </a:r>
            <a:r>
              <a:rPr lang="en-GB" i="1" dirty="0" smtClean="0"/>
              <a:t>philoi</a:t>
            </a:r>
            <a:r>
              <a:rPr lang="en-GB" dirty="0" smtClean="0"/>
              <a:t> immediately surrounding the king belonged to the same status group and were ideally each other’s peers. Second, it created a sense of accord which in turn facilitated collective action.’ – Strootman 2014: 149</a:t>
            </a:r>
            <a:endParaRPr lang="en-GB" dirty="0"/>
          </a:p>
        </p:txBody>
      </p:sp>
    </p:spTree>
    <p:extLst>
      <p:ext uri="{BB962C8B-B14F-4D97-AF65-F5344CB8AC3E}">
        <p14:creationId xmlns:p14="http://schemas.microsoft.com/office/powerpoint/2010/main" val="57696763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Herman, G 1997: 208</a:t>
            </a:r>
            <a:endParaRPr lang="en-GB" dirty="0"/>
          </a:p>
        </p:txBody>
      </p:sp>
      <p:sp>
        <p:nvSpPr>
          <p:cNvPr id="3" name="Content Placeholder 2"/>
          <p:cNvSpPr>
            <a:spLocks noGrp="1"/>
          </p:cNvSpPr>
          <p:nvPr>
            <p:ph idx="1"/>
          </p:nvPr>
        </p:nvSpPr>
        <p:spPr/>
        <p:txBody>
          <a:bodyPr/>
          <a:lstStyle/>
          <a:p>
            <a:r>
              <a:rPr lang="en-GB" dirty="0" smtClean="0"/>
              <a:t>Many of the courtiers…were recruited through the instrumentality of </a:t>
            </a:r>
            <a:r>
              <a:rPr lang="en-GB" i="1" dirty="0" smtClean="0"/>
              <a:t>xenia</a:t>
            </a:r>
            <a:r>
              <a:rPr lang="en-GB" dirty="0" smtClean="0"/>
              <a:t>, an ancient form of fictive kinship… The Hellenistic rulers… availed themselves of pre-existing </a:t>
            </a:r>
            <a:r>
              <a:rPr lang="en-GB" i="1" dirty="0" smtClean="0"/>
              <a:t>xenia </a:t>
            </a:r>
            <a:r>
              <a:rPr lang="en-GB" dirty="0" smtClean="0"/>
              <a:t>networks to draw new allies into their orbit. These networks account not only for the preponderance of Greeks among the newly recruited Hellenistic court members, but also for the increasing similarities between the three courts. The Hellenistic court societies, then, did not operate </a:t>
            </a:r>
            <a:r>
              <a:rPr lang="en-GB" i="1" dirty="0" smtClean="0"/>
              <a:t>in </a:t>
            </a:r>
            <a:r>
              <a:rPr lang="en-GB" i="1" dirty="0" err="1" smtClean="0"/>
              <a:t>vacuo</a:t>
            </a:r>
            <a:r>
              <a:rPr lang="en-GB" dirty="0" smtClean="0"/>
              <a:t>. Instead, they were part of a wider, interactive, international society of ritualized friends. </a:t>
            </a:r>
            <a:endParaRPr lang="en-GB" dirty="0"/>
          </a:p>
        </p:txBody>
      </p:sp>
    </p:spTree>
    <p:extLst>
      <p:ext uri="{BB962C8B-B14F-4D97-AF65-F5344CB8AC3E}">
        <p14:creationId xmlns:p14="http://schemas.microsoft.com/office/powerpoint/2010/main" val="149583054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i="1" dirty="0" err="1" smtClean="0"/>
              <a:t>Sunedrion</a:t>
            </a:r>
            <a:r>
              <a:rPr lang="en-GB" i="1" dirty="0" smtClean="0"/>
              <a:t> </a:t>
            </a:r>
            <a:r>
              <a:rPr lang="en-GB" dirty="0" smtClean="0"/>
              <a:t>= royal council</a:t>
            </a:r>
            <a:endParaRPr lang="en-GB" i="1" dirty="0"/>
          </a:p>
        </p:txBody>
      </p:sp>
      <p:sp>
        <p:nvSpPr>
          <p:cNvPr id="3" name="Content Placeholder 2"/>
          <p:cNvSpPr>
            <a:spLocks noGrp="1"/>
          </p:cNvSpPr>
          <p:nvPr>
            <p:ph idx="1"/>
          </p:nvPr>
        </p:nvSpPr>
        <p:spPr/>
        <p:txBody>
          <a:bodyPr/>
          <a:lstStyle/>
          <a:p>
            <a:r>
              <a:rPr lang="en-GB" dirty="0" smtClean="0"/>
              <a:t>King and his most powerful </a:t>
            </a:r>
            <a:r>
              <a:rPr lang="en-GB" i="1" dirty="0" smtClean="0"/>
              <a:t>philoi</a:t>
            </a:r>
            <a:endParaRPr lang="en-GB" dirty="0" smtClean="0"/>
          </a:p>
          <a:p>
            <a:r>
              <a:rPr lang="en-GB" dirty="0" smtClean="0"/>
              <a:t>(e.g. for Alexander it included the </a:t>
            </a:r>
            <a:r>
              <a:rPr lang="en-GB" i="1" dirty="0" err="1" smtClean="0"/>
              <a:t>hetairoi</a:t>
            </a:r>
            <a:r>
              <a:rPr lang="en-GB" dirty="0" smtClean="0"/>
              <a:t>)</a:t>
            </a:r>
          </a:p>
          <a:p>
            <a:r>
              <a:rPr lang="en-GB" dirty="0" smtClean="0"/>
              <a:t>In theory, membership by the choice of the king</a:t>
            </a:r>
          </a:p>
          <a:p>
            <a:r>
              <a:rPr lang="en-GB" dirty="0" smtClean="0"/>
              <a:t>Present a united decision making front</a:t>
            </a:r>
          </a:p>
          <a:p>
            <a:r>
              <a:rPr lang="en-GB" dirty="0" smtClean="0"/>
              <a:t>Problem and importance of </a:t>
            </a:r>
            <a:r>
              <a:rPr lang="en-GB" i="1" dirty="0" err="1" smtClean="0"/>
              <a:t>parrhēsia</a:t>
            </a:r>
            <a:r>
              <a:rPr lang="en-GB" i="1" dirty="0" smtClean="0"/>
              <a:t> </a:t>
            </a:r>
            <a:r>
              <a:rPr lang="en-GB" dirty="0" smtClean="0"/>
              <a:t>(freedom of speech)</a:t>
            </a:r>
            <a:endParaRPr lang="en-GB" dirty="0"/>
          </a:p>
        </p:txBody>
      </p:sp>
    </p:spTree>
    <p:extLst>
      <p:ext uri="{BB962C8B-B14F-4D97-AF65-F5344CB8AC3E}">
        <p14:creationId xmlns:p14="http://schemas.microsoft.com/office/powerpoint/2010/main" val="1111326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Interacting at court</a:t>
            </a:r>
            <a:endParaRPr lang="en-GB" dirty="0"/>
          </a:p>
        </p:txBody>
      </p:sp>
      <p:sp>
        <p:nvSpPr>
          <p:cNvPr id="3" name="Content Placeholder 2"/>
          <p:cNvSpPr>
            <a:spLocks noGrp="1"/>
          </p:cNvSpPr>
          <p:nvPr>
            <p:ph idx="1"/>
          </p:nvPr>
        </p:nvSpPr>
        <p:spPr/>
        <p:txBody>
          <a:bodyPr/>
          <a:lstStyle/>
          <a:p>
            <a:r>
              <a:rPr lang="en-GB" dirty="0" smtClean="0"/>
              <a:t>Banquets and symposia</a:t>
            </a:r>
          </a:p>
          <a:p>
            <a:r>
              <a:rPr lang="en-GB" dirty="0" smtClean="0"/>
              <a:t>Hunting</a:t>
            </a:r>
          </a:p>
          <a:p>
            <a:r>
              <a:rPr lang="en-GB" dirty="0" smtClean="0"/>
              <a:t>Royal weddings</a:t>
            </a:r>
          </a:p>
          <a:p>
            <a:endParaRPr lang="en-GB" dirty="0"/>
          </a:p>
        </p:txBody>
      </p:sp>
    </p:spTree>
    <p:extLst>
      <p:ext uri="{BB962C8B-B14F-4D97-AF65-F5344CB8AC3E}">
        <p14:creationId xmlns:p14="http://schemas.microsoft.com/office/powerpoint/2010/main" val="275806509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Ath</a:t>
            </a:r>
            <a:r>
              <a:rPr lang="en-GB" dirty="0" smtClean="0"/>
              <a:t>. 539e-f = </a:t>
            </a:r>
            <a:r>
              <a:rPr lang="en-GB" dirty="0" err="1" smtClean="0"/>
              <a:t>Phylarchos</a:t>
            </a:r>
            <a:r>
              <a:rPr lang="en-GB" dirty="0" smtClean="0"/>
              <a:t> </a:t>
            </a:r>
            <a:r>
              <a:rPr lang="en-GB" dirty="0" err="1" smtClean="0"/>
              <a:t>FG</a:t>
            </a:r>
            <a:r>
              <a:rPr lang="en-GB" cap="none" dirty="0" err="1" smtClean="0"/>
              <a:t>r</a:t>
            </a:r>
            <a:r>
              <a:rPr lang="en-GB" dirty="0" err="1" smtClean="0"/>
              <a:t>h</a:t>
            </a:r>
            <a:r>
              <a:rPr lang="en-GB" dirty="0" smtClean="0"/>
              <a:t> 81 F 41</a:t>
            </a:r>
            <a:endParaRPr lang="en-GB" dirty="0"/>
          </a:p>
        </p:txBody>
      </p:sp>
      <p:sp>
        <p:nvSpPr>
          <p:cNvPr id="3" name="Content Placeholder 2"/>
          <p:cNvSpPr>
            <a:spLocks noGrp="1"/>
          </p:cNvSpPr>
          <p:nvPr>
            <p:ph idx="1"/>
          </p:nvPr>
        </p:nvSpPr>
        <p:spPr/>
        <p:txBody>
          <a:bodyPr>
            <a:normAutofit fontScale="85000" lnSpcReduction="20000"/>
          </a:bodyPr>
          <a:lstStyle/>
          <a:p>
            <a:r>
              <a:rPr lang="en-GB" dirty="0"/>
              <a:t>And </a:t>
            </a:r>
            <a:r>
              <a:rPr lang="en-GB" dirty="0" err="1"/>
              <a:t>Phylarchus</a:t>
            </a:r>
            <a:r>
              <a:rPr lang="en-GB" dirty="0"/>
              <a:t>, in the twenty-third book of his History [ </a:t>
            </a:r>
            <a:r>
              <a:rPr lang="en-GB" dirty="0" smtClean="0"/>
              <a:t>Fr_41]… </a:t>
            </a:r>
            <a:r>
              <a:rPr lang="en-GB" dirty="0"/>
              <a:t>was far less than the daily sums squandered by Alexander; for he had a tent capable of containing a hundred couches, and fifty golden pillars supported it. And over it were spread golden canopies wrought with the most superb and costly embroidery, to shade all the upper part of it. And first of all, five hundred Persian </a:t>
            </a:r>
            <a:r>
              <a:rPr lang="en-GB" dirty="0" err="1"/>
              <a:t>Melophori</a:t>
            </a:r>
            <a:r>
              <a:rPr lang="en-GB" dirty="0"/>
              <a:t> stood all round the inside of it, clad in robes of purple and apple-green; and besides them there were bowmen to the number of a thousand, some clad in garments of a fiery red, and others in purple; and many of them had blue cloaks. And in front of them stood five hundred Macedonian </a:t>
            </a:r>
            <a:r>
              <a:rPr lang="en-GB" dirty="0" err="1"/>
              <a:t>Argyraspides</a:t>
            </a:r>
            <a:r>
              <a:rPr lang="en-GB" dirty="0"/>
              <a:t>; and in the middle of the tent was placed a golden chair, on which Alexander used to sit and transact business, his body-guards standing all around. And on the outside, and round the tent, was a troop of elephants regularly equipped, and a thousand Macedonians, in Macedonian uniform; and then ten thousand Persians: and the number of those who wore purple amounted to five hundred, to whom Alexander gave this clothing for them to wear. And though he had such a numerous retinue of friends and servants, still no one dared to approach Alexander of his own accord; so great was his dignity and the veneration with which they regarded him. And at that time Alexander wrote letters to the cities in Ionia, and to the </a:t>
            </a:r>
            <a:r>
              <a:rPr lang="en-GB" dirty="0" err="1"/>
              <a:t>Chians</a:t>
            </a:r>
            <a:r>
              <a:rPr lang="en-GB" dirty="0"/>
              <a:t> first of all, to send him a quantity of purple; [540] for he wished all his companions to wear purple robes.</a:t>
            </a:r>
          </a:p>
        </p:txBody>
      </p:sp>
    </p:spTree>
    <p:extLst>
      <p:ext uri="{BB962C8B-B14F-4D97-AF65-F5344CB8AC3E}">
        <p14:creationId xmlns:p14="http://schemas.microsoft.com/office/powerpoint/2010/main" val="204692169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Receiving ambassadors</a:t>
            </a:r>
            <a:endParaRPr lang="en-GB" dirty="0"/>
          </a:p>
        </p:txBody>
      </p:sp>
      <p:sp>
        <p:nvSpPr>
          <p:cNvPr id="3" name="Content Placeholder 2"/>
          <p:cNvSpPr>
            <a:spLocks noGrp="1"/>
          </p:cNvSpPr>
          <p:nvPr>
            <p:ph idx="1"/>
          </p:nvPr>
        </p:nvSpPr>
        <p:spPr/>
        <p:txBody>
          <a:bodyPr/>
          <a:lstStyle/>
          <a:p>
            <a:r>
              <a:rPr lang="en-GB" dirty="0" smtClean="0"/>
              <a:t>Waiting (lots of waiting)</a:t>
            </a:r>
          </a:p>
          <a:p>
            <a:r>
              <a:rPr lang="en-GB" dirty="0" smtClean="0"/>
              <a:t>Entertainment and feasting</a:t>
            </a:r>
          </a:p>
          <a:p>
            <a:r>
              <a:rPr lang="en-GB" dirty="0" smtClean="0"/>
              <a:t>Acceptance of a gift by the king implied granting of (part of) the accompanying request</a:t>
            </a:r>
          </a:p>
          <a:p>
            <a:endParaRPr lang="en-GB" dirty="0"/>
          </a:p>
        </p:txBody>
      </p:sp>
    </p:spTree>
    <p:extLst>
      <p:ext uri="{BB962C8B-B14F-4D97-AF65-F5344CB8AC3E}">
        <p14:creationId xmlns:p14="http://schemas.microsoft.com/office/powerpoint/2010/main" val="310922612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PERSIAN COURT? </a:t>
            </a:r>
            <a:r>
              <a:rPr lang="en-GB" dirty="0" smtClean="0"/>
              <a:t>An example for Macedon?</a:t>
            </a:r>
            <a:endParaRPr lang="en-GB" dirty="0"/>
          </a:p>
        </p:txBody>
      </p:sp>
      <p:sp>
        <p:nvSpPr>
          <p:cNvPr id="5" name="Text Placeholder 4"/>
          <p:cNvSpPr>
            <a:spLocks noGrp="1"/>
          </p:cNvSpPr>
          <p:nvPr>
            <p:ph type="body" idx="1"/>
          </p:nvPr>
        </p:nvSpPr>
        <p:spPr/>
        <p:txBody>
          <a:bodyPr/>
          <a:lstStyle/>
          <a:p>
            <a:endParaRPr lang="en-GB"/>
          </a:p>
        </p:txBody>
      </p:sp>
    </p:spTree>
    <p:extLst>
      <p:ext uri="{BB962C8B-B14F-4D97-AF65-F5344CB8AC3E}">
        <p14:creationId xmlns:p14="http://schemas.microsoft.com/office/powerpoint/2010/main" val="253025284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Creation of the Persian Empire</a:t>
            </a:r>
            <a:endParaRPr lang="en-US" dirty="0"/>
          </a:p>
        </p:txBody>
      </p:sp>
      <p:sp>
        <p:nvSpPr>
          <p:cNvPr id="3" name="Content Placeholder 2"/>
          <p:cNvSpPr>
            <a:spLocks noGrp="1"/>
          </p:cNvSpPr>
          <p:nvPr>
            <p:ph idx="1"/>
          </p:nvPr>
        </p:nvSpPr>
        <p:spPr/>
        <p:txBody>
          <a:bodyPr/>
          <a:lstStyle/>
          <a:p>
            <a:pPr>
              <a:buFont typeface="Arial" charset="0"/>
              <a:buChar char="•"/>
            </a:pPr>
            <a:r>
              <a:rPr lang="en-GB" dirty="0" smtClean="0"/>
              <a:t>Settlement in eastern Elam (</a:t>
            </a:r>
            <a:r>
              <a:rPr lang="en-GB" dirty="0" err="1" smtClean="0"/>
              <a:t>Persis</a:t>
            </a:r>
            <a:r>
              <a:rPr lang="en-GB" dirty="0" smtClean="0"/>
              <a:t> = modern </a:t>
            </a:r>
            <a:r>
              <a:rPr lang="en-GB" dirty="0" err="1" smtClean="0"/>
              <a:t>Fars</a:t>
            </a:r>
            <a:r>
              <a:rPr lang="en-GB" dirty="0" smtClean="0"/>
              <a:t>) c. 1000 BC</a:t>
            </a:r>
          </a:p>
          <a:p>
            <a:pPr>
              <a:buFont typeface="Arial" charset="0"/>
              <a:buChar char="•"/>
            </a:pPr>
            <a:r>
              <a:rPr lang="en-GB" dirty="0" smtClean="0"/>
              <a:t>Tribal society made up of clans and extended family groups</a:t>
            </a:r>
          </a:p>
          <a:p>
            <a:pPr>
              <a:buFont typeface="Arial" charset="0"/>
              <a:buChar char="•"/>
            </a:pPr>
            <a:r>
              <a:rPr lang="en-GB" dirty="0" smtClean="0"/>
              <a:t>Herodotus gives us 9 tribes (</a:t>
            </a:r>
            <a:r>
              <a:rPr lang="en-GB" dirty="0" err="1" smtClean="0"/>
              <a:t>Pasargadae</a:t>
            </a:r>
            <a:r>
              <a:rPr lang="en-GB" dirty="0" smtClean="0"/>
              <a:t>, </a:t>
            </a:r>
            <a:r>
              <a:rPr lang="en-GB" dirty="0" err="1" smtClean="0"/>
              <a:t>Maraphians</a:t>
            </a:r>
            <a:r>
              <a:rPr lang="en-GB" dirty="0" smtClean="0"/>
              <a:t>, and the </a:t>
            </a:r>
            <a:r>
              <a:rPr lang="en-GB" dirty="0" err="1" smtClean="0"/>
              <a:t>Maspians</a:t>
            </a:r>
            <a:r>
              <a:rPr lang="en-GB" dirty="0" smtClean="0"/>
              <a:t>, the settled </a:t>
            </a:r>
            <a:r>
              <a:rPr lang="en-GB" dirty="0" err="1" smtClean="0"/>
              <a:t>Panthialaens</a:t>
            </a:r>
            <a:r>
              <a:rPr lang="en-GB" dirty="0" smtClean="0"/>
              <a:t>, the </a:t>
            </a:r>
            <a:r>
              <a:rPr lang="en-GB" dirty="0" err="1" smtClean="0"/>
              <a:t>Derusians</a:t>
            </a:r>
            <a:r>
              <a:rPr lang="en-GB" dirty="0" smtClean="0"/>
              <a:t> and the </a:t>
            </a:r>
            <a:r>
              <a:rPr lang="en-GB" dirty="0" err="1" smtClean="0"/>
              <a:t>Germanians</a:t>
            </a:r>
            <a:r>
              <a:rPr lang="en-GB" dirty="0" smtClean="0"/>
              <a:t>, the nomadic </a:t>
            </a:r>
            <a:r>
              <a:rPr lang="en-GB" dirty="0" err="1" smtClean="0"/>
              <a:t>Mardians</a:t>
            </a:r>
            <a:r>
              <a:rPr lang="en-GB" dirty="0" smtClean="0"/>
              <a:t>, </a:t>
            </a:r>
            <a:r>
              <a:rPr lang="en-GB" dirty="0" err="1" smtClean="0"/>
              <a:t>Dropicians</a:t>
            </a:r>
            <a:r>
              <a:rPr lang="en-GB" dirty="0" smtClean="0"/>
              <a:t> and </a:t>
            </a:r>
            <a:r>
              <a:rPr lang="en-GB" dirty="0" err="1" smtClean="0"/>
              <a:t>Sargartians</a:t>
            </a:r>
            <a:r>
              <a:rPr lang="en-GB" dirty="0" smtClean="0"/>
              <a:t>) (</a:t>
            </a:r>
            <a:r>
              <a:rPr lang="en-GB" dirty="0" err="1" smtClean="0"/>
              <a:t>Hdt</a:t>
            </a:r>
            <a:r>
              <a:rPr lang="en-GB" dirty="0" smtClean="0"/>
              <a:t>. 1.125)</a:t>
            </a:r>
          </a:p>
          <a:p>
            <a:pPr>
              <a:buFont typeface="Arial" charset="0"/>
              <a:buChar char="•"/>
            </a:pPr>
            <a:r>
              <a:rPr lang="en-GB" dirty="0" err="1" smtClean="0"/>
              <a:t>Pasargadae</a:t>
            </a:r>
            <a:r>
              <a:rPr lang="en-GB" dirty="0" smtClean="0"/>
              <a:t> are the leading tribe by the time Cyrus II (559-530 BC) founds the empire</a:t>
            </a:r>
          </a:p>
          <a:p>
            <a:pPr>
              <a:buFont typeface="Arial" charset="0"/>
              <a:buChar char="•"/>
            </a:pPr>
            <a:r>
              <a:rPr lang="en-GB" dirty="0" smtClean="0"/>
              <a:t>Achaemenid empire named after </a:t>
            </a:r>
            <a:r>
              <a:rPr lang="en-GB" dirty="0" err="1" smtClean="0"/>
              <a:t>Achaemenes</a:t>
            </a:r>
            <a:r>
              <a:rPr lang="en-GB" dirty="0" smtClean="0"/>
              <a:t> the founder of 'empire' (i.e. Cyrus' family kingdom)</a:t>
            </a:r>
            <a:endParaRPr lang="en-US" dirty="0"/>
          </a:p>
        </p:txBody>
      </p:sp>
    </p:spTree>
    <p:extLst>
      <p:ext uri="{BB962C8B-B14F-4D97-AF65-F5344CB8AC3E}">
        <p14:creationId xmlns:p14="http://schemas.microsoft.com/office/powerpoint/2010/main" val="35812715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Influences on Persian Court</a:t>
            </a:r>
            <a:endParaRPr lang="en-US" dirty="0"/>
          </a:p>
        </p:txBody>
      </p:sp>
      <p:sp>
        <p:nvSpPr>
          <p:cNvPr id="3" name="Content Placeholder 2"/>
          <p:cNvSpPr>
            <a:spLocks noGrp="1"/>
          </p:cNvSpPr>
          <p:nvPr>
            <p:ph idx="1"/>
          </p:nvPr>
        </p:nvSpPr>
        <p:spPr/>
        <p:txBody>
          <a:bodyPr/>
          <a:lstStyle/>
          <a:p>
            <a:pPr marL="457200" indent="-457200">
              <a:buFont typeface="+mj-lt"/>
              <a:buAutoNum type="arabicPeriod"/>
            </a:pPr>
            <a:r>
              <a:rPr lang="en-GB" dirty="0" smtClean="0"/>
              <a:t>Persian Tribal Society</a:t>
            </a:r>
          </a:p>
          <a:p>
            <a:pPr marL="457200" indent="-457200">
              <a:buFont typeface="+mj-lt"/>
              <a:buAutoNum type="arabicPeriod"/>
            </a:pPr>
            <a:r>
              <a:rPr lang="en-GB" dirty="0" smtClean="0"/>
              <a:t>Elam/Neo-Elamite court</a:t>
            </a:r>
          </a:p>
          <a:p>
            <a:pPr marL="457200" indent="-457200">
              <a:buFont typeface="+mj-lt"/>
              <a:buAutoNum type="arabicPeriod"/>
            </a:pPr>
            <a:r>
              <a:rPr lang="en-GB" dirty="0" smtClean="0"/>
              <a:t>Media</a:t>
            </a:r>
          </a:p>
          <a:p>
            <a:pPr marL="457200" indent="-457200">
              <a:buFont typeface="+mj-lt"/>
              <a:buAutoNum type="arabicPeriod"/>
            </a:pPr>
            <a:r>
              <a:rPr lang="en-GB" dirty="0" smtClean="0"/>
              <a:t>Lydia</a:t>
            </a:r>
          </a:p>
          <a:p>
            <a:pPr marL="457200" indent="-457200">
              <a:buFont typeface="+mj-lt"/>
              <a:buAutoNum type="arabicPeriod"/>
            </a:pPr>
            <a:r>
              <a:rPr lang="en-GB" dirty="0" smtClean="0"/>
              <a:t>Babylon</a:t>
            </a:r>
          </a:p>
          <a:p>
            <a:pPr marL="457200" indent="-457200">
              <a:buFont typeface="+mj-lt"/>
              <a:buAutoNum type="arabicPeriod"/>
            </a:pPr>
            <a:r>
              <a:rPr lang="en-GB" dirty="0" smtClean="0"/>
              <a:t>Assyria</a:t>
            </a:r>
          </a:p>
          <a:p>
            <a:pPr marL="457200" indent="-457200">
              <a:buFont typeface="+mj-lt"/>
              <a:buAutoNum type="arabicPeriod"/>
            </a:pPr>
            <a:r>
              <a:rPr lang="en-GB" dirty="0" smtClean="0"/>
              <a:t>Egypt</a:t>
            </a:r>
            <a:endParaRPr lang="en-US" dirty="0"/>
          </a:p>
        </p:txBody>
      </p:sp>
    </p:spTree>
    <p:extLst>
      <p:ext uri="{BB962C8B-B14F-4D97-AF65-F5344CB8AC3E}">
        <p14:creationId xmlns:p14="http://schemas.microsoft.com/office/powerpoint/2010/main" val="77821012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Court etiquette (from Media)</a:t>
            </a:r>
            <a:endParaRPr lang="en-US" dirty="0"/>
          </a:p>
        </p:txBody>
      </p:sp>
      <p:sp>
        <p:nvSpPr>
          <p:cNvPr id="3" name="Content Placeholder 2"/>
          <p:cNvSpPr>
            <a:spLocks noGrp="1"/>
          </p:cNvSpPr>
          <p:nvPr>
            <p:ph idx="1"/>
          </p:nvPr>
        </p:nvSpPr>
        <p:spPr/>
        <p:txBody>
          <a:bodyPr/>
          <a:lstStyle/>
          <a:p>
            <a:pPr marL="0" indent="0">
              <a:buNone/>
            </a:pPr>
            <a:r>
              <a:rPr lang="en-GB" dirty="0" smtClean="0"/>
              <a:t>It was </a:t>
            </a:r>
            <a:r>
              <a:rPr lang="en-GB" dirty="0" err="1" smtClean="0"/>
              <a:t>Deioces</a:t>
            </a:r>
            <a:r>
              <a:rPr lang="en-GB" dirty="0" smtClean="0"/>
              <a:t> first who established the rule that no-one should come into the presence of the king, but all should be dealt with by the means of messengers; that the king should be seen by no man; and that it should be in particular a disgrace for any to laugh or to spit in his presence. He was careful to hedge himself with all this state in oder that men of his own age (who had been bred up with him and were nobly born as he and his equals in manly excellence), instead of seeing him and being thereby vexed and haply moved to plot against him, might by reason of not seeing him deem him to be changed from what he had been. </a:t>
            </a:r>
          </a:p>
          <a:p>
            <a:pPr marL="0" indent="0" algn="r">
              <a:buNone/>
            </a:pPr>
            <a:r>
              <a:rPr lang="en-GB" dirty="0" err="1" smtClean="0"/>
              <a:t>Hdt</a:t>
            </a:r>
            <a:r>
              <a:rPr lang="en-GB" dirty="0" smtClean="0"/>
              <a:t>. 1.99</a:t>
            </a:r>
            <a:endParaRPr lang="en-US" dirty="0"/>
          </a:p>
        </p:txBody>
      </p:sp>
    </p:spTree>
    <p:extLst>
      <p:ext uri="{BB962C8B-B14F-4D97-AF65-F5344CB8AC3E}">
        <p14:creationId xmlns:p14="http://schemas.microsoft.com/office/powerpoint/2010/main" val="2176323431"/>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importance of closeness and distance</a:t>
            </a:r>
            <a:endParaRPr lang="en-US" dirty="0"/>
          </a:p>
        </p:txBody>
      </p:sp>
      <p:sp>
        <p:nvSpPr>
          <p:cNvPr id="3" name="Content Placeholder 2"/>
          <p:cNvSpPr>
            <a:spLocks noGrp="1"/>
          </p:cNvSpPr>
          <p:nvPr>
            <p:ph idx="1"/>
          </p:nvPr>
        </p:nvSpPr>
        <p:spPr/>
        <p:txBody>
          <a:bodyPr/>
          <a:lstStyle/>
          <a:p>
            <a:pPr marL="0" indent="0">
              <a:buNone/>
            </a:pPr>
            <a:r>
              <a:rPr lang="en-GB" dirty="0" smtClean="0"/>
              <a:t>Cyrus conceived a desire to establish himself as he thought became a king, but he decided to do so with the approval of his friends, in such a way that his public appearances should be rare and solemn and yet excite as little jealousy as possible</a:t>
            </a:r>
            <a:r>
              <a:rPr lang="is-IS" dirty="0" smtClean="0"/>
              <a:t>…</a:t>
            </a:r>
            <a:r>
              <a:rPr lang="en-GB" dirty="0" smtClean="0"/>
              <a:t> So Cyrus stationed a large circle of Persian lancers about him and gave orders that no-one should be admitted except his friends and the officers of the Persians and the allies. </a:t>
            </a:r>
          </a:p>
          <a:p>
            <a:pPr marL="0" indent="0" algn="r">
              <a:buNone/>
            </a:pPr>
            <a:r>
              <a:rPr lang="en-GB" dirty="0" smtClean="0"/>
              <a:t>Xen. </a:t>
            </a:r>
            <a:r>
              <a:rPr lang="en-GB" i="1" dirty="0" smtClean="0"/>
              <a:t>Cyr.</a:t>
            </a:r>
            <a:r>
              <a:rPr lang="en-GB" dirty="0" smtClean="0"/>
              <a:t> 7.5.37,41</a:t>
            </a:r>
            <a:endParaRPr lang="en-US" dirty="0"/>
          </a:p>
        </p:txBody>
      </p:sp>
    </p:spTree>
    <p:extLst>
      <p:ext uri="{BB962C8B-B14F-4D97-AF65-F5344CB8AC3E}">
        <p14:creationId xmlns:p14="http://schemas.microsoft.com/office/powerpoint/2010/main" val="74827581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Women at the court</a:t>
            </a:r>
            <a:endParaRPr lang="en-US" dirty="0"/>
          </a:p>
        </p:txBody>
      </p:sp>
      <p:sp>
        <p:nvSpPr>
          <p:cNvPr id="3" name="Content Placeholder 2"/>
          <p:cNvSpPr>
            <a:spLocks noGrp="1"/>
          </p:cNvSpPr>
          <p:nvPr>
            <p:ph idx="1"/>
          </p:nvPr>
        </p:nvSpPr>
        <p:spPr/>
        <p:txBody>
          <a:bodyPr/>
          <a:lstStyle/>
          <a:p>
            <a:pPr marL="0" indent="0">
              <a:buNone/>
            </a:pPr>
            <a:r>
              <a:rPr lang="en-GB" dirty="0" smtClean="0"/>
              <a:t>Court of Nebuchadnezzar II (604-562 BC) – functionaries:</a:t>
            </a:r>
          </a:p>
          <a:p>
            <a:pPr marL="0" indent="0">
              <a:buNone/>
            </a:pPr>
            <a:r>
              <a:rPr lang="en-GB" dirty="0" smtClean="0"/>
              <a:t>Chief baker</a:t>
            </a:r>
          </a:p>
          <a:p>
            <a:pPr marL="0" indent="0">
              <a:buNone/>
            </a:pPr>
            <a:r>
              <a:rPr lang="en-GB" dirty="0" smtClean="0"/>
              <a:t>Chief of the </a:t>
            </a:r>
            <a:r>
              <a:rPr lang="en-GB" i="1" dirty="0" err="1" smtClean="0"/>
              <a:t>kasiru</a:t>
            </a:r>
            <a:endParaRPr lang="en-GB" i="1" dirty="0" smtClean="0"/>
          </a:p>
          <a:p>
            <a:pPr marL="0" indent="0">
              <a:buNone/>
            </a:pPr>
            <a:r>
              <a:rPr lang="en-GB" dirty="0" smtClean="0"/>
              <a:t>Superintendent of the palace</a:t>
            </a:r>
          </a:p>
          <a:p>
            <a:pPr marL="0" indent="0">
              <a:buNone/>
            </a:pPr>
            <a:r>
              <a:rPr lang="en-GB" dirty="0" smtClean="0"/>
              <a:t>The major-domo</a:t>
            </a:r>
          </a:p>
          <a:p>
            <a:pPr marL="0" indent="0">
              <a:buNone/>
            </a:pPr>
            <a:r>
              <a:rPr lang="en-GB" dirty="0" smtClean="0"/>
              <a:t>The functionary of the House of the Palace Women</a:t>
            </a:r>
          </a:p>
          <a:p>
            <a:pPr marL="0" indent="0">
              <a:buNone/>
            </a:pPr>
            <a:r>
              <a:rPr lang="en-GB" dirty="0" smtClean="0"/>
              <a:t>The scribe of the House of the Palace Women</a:t>
            </a:r>
          </a:p>
          <a:p>
            <a:pPr marL="0" indent="0">
              <a:buNone/>
            </a:pPr>
            <a:r>
              <a:rPr lang="en-GB" dirty="0" smtClean="0"/>
              <a:t>Chief Engineer</a:t>
            </a:r>
          </a:p>
          <a:p>
            <a:pPr marL="0" indent="0">
              <a:buNone/>
            </a:pPr>
            <a:r>
              <a:rPr lang="en-GB" dirty="0" smtClean="0"/>
              <a:t>Chief of couriers (or chief barber)</a:t>
            </a:r>
          </a:p>
          <a:p>
            <a:pPr lvl="1"/>
            <a:endParaRPr lang="en-US" dirty="0"/>
          </a:p>
        </p:txBody>
      </p:sp>
    </p:spTree>
    <p:extLst>
      <p:ext uri="{BB962C8B-B14F-4D97-AF65-F5344CB8AC3E}">
        <p14:creationId xmlns:p14="http://schemas.microsoft.com/office/powerpoint/2010/main" val="3817251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2000" fill="hold"/>
                                        <p:tgtEl>
                                          <p:spTgt spid="3">
                                            <p:txEl>
                                              <p:pRg st="6" end="6"/>
                                            </p:txEl>
                                          </p:spTgt>
                                        </p:tgtEl>
                                        <p:attrNameLst>
                                          <p:attrName>style.color</p:attrName>
                                        </p:attrNameLst>
                                      </p:cBhvr>
                                      <p:to>
                                        <a:srgbClr val="DF2E28"/>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Questions of Rank</a:t>
            </a:r>
            <a:endParaRPr lang="en-US" dirty="0"/>
          </a:p>
        </p:txBody>
      </p:sp>
      <p:sp>
        <p:nvSpPr>
          <p:cNvPr id="3" name="Content Placeholder 2"/>
          <p:cNvSpPr>
            <a:spLocks noGrp="1"/>
          </p:cNvSpPr>
          <p:nvPr>
            <p:ph idx="1"/>
          </p:nvPr>
        </p:nvSpPr>
        <p:spPr/>
        <p:txBody>
          <a:bodyPr>
            <a:noAutofit/>
          </a:bodyPr>
          <a:lstStyle/>
          <a:p>
            <a:r>
              <a:rPr lang="en-GB" sz="1800" dirty="0" smtClean="0"/>
              <a:t>[Will any of the] 'eunuchs' (and) the bearded (officials), the king's entourage, or (any) of his brothers or uncles</a:t>
            </a:r>
          </a:p>
          <a:p>
            <a:r>
              <a:rPr lang="en-GB" sz="1800" dirty="0" smtClean="0"/>
              <a:t>[his kin], his fa[</a:t>
            </a:r>
            <a:r>
              <a:rPr lang="en-GB" sz="1800" dirty="0" err="1" smtClean="0"/>
              <a:t>ther's</a:t>
            </a:r>
            <a:r>
              <a:rPr lang="en-GB" sz="1800" dirty="0" smtClean="0"/>
              <a:t> line], or junior members of the royal line, or the 'third men', chariot drivers (and) chariot fighters,</a:t>
            </a:r>
          </a:p>
          <a:p>
            <a:r>
              <a:rPr lang="en-GB" sz="1800" dirty="0" smtClean="0"/>
              <a:t>[or the recruitment officers, or] the prefects of the exempt military, or the prefects of the cavalry, or the royal bodyguard, or his personal guard, </a:t>
            </a:r>
          </a:p>
          <a:p>
            <a:r>
              <a:rPr lang="en-GB" sz="1800" dirty="0" smtClean="0"/>
              <a:t>[or the keepers] of the inner gates or the keepers of the outer gate, or the .. 'eunuchs', the mounted(?) scouts (and) trackers, </a:t>
            </a:r>
          </a:p>
          <a:p>
            <a:r>
              <a:rPr lang="en-GB" sz="1800" dirty="0" smtClean="0"/>
              <a:t>[or the lackeys, tailor]s, cup-bearers, cooks, confectioners, the entire body of craftsmen, </a:t>
            </a:r>
          </a:p>
          <a:p>
            <a:r>
              <a:rPr lang="en-GB" sz="1800" dirty="0" smtClean="0"/>
              <a:t>Or the </a:t>
            </a:r>
            <a:r>
              <a:rPr lang="en-GB" sz="1800" dirty="0" err="1" smtClean="0"/>
              <a:t>Itu'eans</a:t>
            </a:r>
            <a:r>
              <a:rPr lang="en-GB" sz="1800" dirty="0" smtClean="0"/>
              <a:t> and the Elamites, the mounted bowmen (?), the Hittites (or) the </a:t>
            </a:r>
            <a:r>
              <a:rPr lang="en-GB" sz="1800" dirty="0" err="1" smtClean="0"/>
              <a:t>Gurreans</a:t>
            </a:r>
            <a:r>
              <a:rPr lang="en-GB" sz="1800" dirty="0" smtClean="0"/>
              <a:t>, or the </a:t>
            </a:r>
            <a:r>
              <a:rPr lang="en-GB" sz="1800" dirty="0" err="1" smtClean="0"/>
              <a:t>Aramaeans</a:t>
            </a:r>
            <a:r>
              <a:rPr lang="en-GB" sz="1800" dirty="0" smtClean="0"/>
              <a:t>, [or the Cimmerians, o]r the Philistines, or the Nubians (and) the Egyptians or the </a:t>
            </a:r>
            <a:r>
              <a:rPr lang="en-GB" sz="1800" dirty="0" err="1" smtClean="0"/>
              <a:t>Shabuqeans</a:t>
            </a:r>
            <a:r>
              <a:rPr lang="en-GB" sz="1800" dirty="0" smtClean="0"/>
              <a:t>, [or the 'eunuchs' who b]ear [arms], or the bearded (officials) who bear arms and stand guard for the king. </a:t>
            </a:r>
          </a:p>
          <a:p>
            <a:pPr marL="0" indent="0" algn="r">
              <a:buNone/>
            </a:pPr>
            <a:r>
              <a:rPr lang="en-GB" sz="1800" dirty="0" smtClean="0"/>
              <a:t>SAA 4 no. 142 = </a:t>
            </a:r>
            <a:r>
              <a:rPr lang="en-GB" sz="1800" dirty="0" err="1" smtClean="0"/>
              <a:t>Kuhrt</a:t>
            </a:r>
            <a:r>
              <a:rPr lang="en-GB" sz="1800" dirty="0" smtClean="0"/>
              <a:t> 1995: 529-30</a:t>
            </a:r>
          </a:p>
        </p:txBody>
      </p:sp>
    </p:spTree>
    <p:extLst>
      <p:ext uri="{BB962C8B-B14F-4D97-AF65-F5344CB8AC3E}">
        <p14:creationId xmlns:p14="http://schemas.microsoft.com/office/powerpoint/2010/main" val="246119685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person of the king</a:t>
            </a:r>
            <a:endParaRPr lang="en-US" dirty="0"/>
          </a:p>
        </p:txBody>
      </p:sp>
      <p:sp>
        <p:nvSpPr>
          <p:cNvPr id="3" name="Content Placeholder 2"/>
          <p:cNvSpPr>
            <a:spLocks noGrp="1"/>
          </p:cNvSpPr>
          <p:nvPr>
            <p:ph idx="1"/>
          </p:nvPr>
        </p:nvSpPr>
        <p:spPr/>
        <p:txBody>
          <a:bodyPr/>
          <a:lstStyle/>
          <a:p>
            <a:r>
              <a:rPr lang="en-GB" dirty="0" smtClean="0"/>
              <a:t>Through their (</a:t>
            </a:r>
            <a:r>
              <a:rPr lang="en-GB" i="1" dirty="0" smtClean="0"/>
              <a:t>the bodyguard's</a:t>
            </a:r>
            <a:r>
              <a:rPr lang="en-GB" dirty="0" smtClean="0"/>
              <a:t>) court also the king would go on foot, Sardis carpets, on which no-one else but the king ever walked, having been spread on the ground. And when he reached the last court he would mount his chariot, or sometimes his horse; but he was never seen on foot outside the palace. (Athen. 12.514c)</a:t>
            </a:r>
          </a:p>
          <a:p>
            <a:r>
              <a:rPr lang="en-GB" dirty="0" smtClean="0"/>
              <a:t>Whenever the king descended from his chariot</a:t>
            </a:r>
            <a:r>
              <a:rPr lang="is-IS" dirty="0" smtClean="0"/>
              <a:t>…</a:t>
            </a:r>
            <a:r>
              <a:rPr lang="en-GB" dirty="0" smtClean="0"/>
              <a:t>he never leaped down, although the distance to the ground was small, nor did he lean on anyone's arms; rather, a golden stool was always set in place for him, and he descended by stepping on this; and the king's stool-bearer attended him for this purpose. (</a:t>
            </a:r>
            <a:r>
              <a:rPr lang="en-GB" dirty="0" err="1" smtClean="0"/>
              <a:t>Dionon</a:t>
            </a:r>
            <a:r>
              <a:rPr lang="en-GB" dirty="0"/>
              <a:t> </a:t>
            </a:r>
            <a:r>
              <a:rPr lang="en-GB" dirty="0" err="1" smtClean="0"/>
              <a:t>apud</a:t>
            </a:r>
            <a:r>
              <a:rPr lang="en-GB" dirty="0" smtClean="0"/>
              <a:t> Athen. 12.514)</a:t>
            </a:r>
            <a:endParaRPr lang="en-US" dirty="0"/>
          </a:p>
        </p:txBody>
      </p:sp>
    </p:spTree>
    <p:extLst>
      <p:ext uri="{BB962C8B-B14F-4D97-AF65-F5344CB8AC3E}">
        <p14:creationId xmlns:p14="http://schemas.microsoft.com/office/powerpoint/2010/main" val="315440570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People with Frequent access to the king</a:t>
            </a:r>
            <a:endParaRPr lang="en-US" dirty="0"/>
          </a:p>
        </p:txBody>
      </p:sp>
      <p:sp>
        <p:nvSpPr>
          <p:cNvPr id="3" name="Content Placeholder 2"/>
          <p:cNvSpPr>
            <a:spLocks noGrp="1"/>
          </p:cNvSpPr>
          <p:nvPr>
            <p:ph idx="1"/>
          </p:nvPr>
        </p:nvSpPr>
        <p:spPr/>
        <p:txBody>
          <a:bodyPr>
            <a:normAutofit lnSpcReduction="10000"/>
          </a:bodyPr>
          <a:lstStyle/>
          <a:p>
            <a:r>
              <a:rPr lang="en-GB" sz="1600" dirty="0" smtClean="0"/>
              <a:t>Servants (chiefly, but not exclusively Persian) (also often non-Persian eunuchs)</a:t>
            </a:r>
          </a:p>
          <a:p>
            <a:r>
              <a:rPr lang="en-GB" sz="1600" dirty="0" smtClean="0"/>
              <a:t>King's spear-bearer, bow-bearer, axe-bearer</a:t>
            </a:r>
          </a:p>
          <a:p>
            <a:r>
              <a:rPr lang="en-GB" sz="1600" dirty="0" smtClean="0"/>
              <a:t>Head of the king's bodyguard (</a:t>
            </a:r>
            <a:r>
              <a:rPr lang="en-GB" sz="1600" dirty="0" err="1" smtClean="0"/>
              <a:t>hazarapatis</a:t>
            </a:r>
            <a:r>
              <a:rPr lang="en-GB" sz="1600" dirty="0" smtClean="0"/>
              <a:t>)</a:t>
            </a:r>
          </a:p>
          <a:p>
            <a:r>
              <a:rPr lang="en-GB" sz="1600" dirty="0" smtClean="0"/>
              <a:t>Head of the palace administration</a:t>
            </a:r>
          </a:p>
          <a:p>
            <a:r>
              <a:rPr lang="en-GB" sz="1600" dirty="0" smtClean="0"/>
              <a:t>Head of the royal treasury</a:t>
            </a:r>
          </a:p>
          <a:p>
            <a:r>
              <a:rPr lang="en-GB" sz="1600" dirty="0" smtClean="0"/>
              <a:t>Chief scribe</a:t>
            </a:r>
          </a:p>
          <a:p>
            <a:r>
              <a:rPr lang="en-GB" sz="1600" dirty="0" smtClean="0"/>
              <a:t>Keeper of the gate</a:t>
            </a:r>
          </a:p>
          <a:p>
            <a:r>
              <a:rPr lang="en-GB" sz="1600" dirty="0" smtClean="0"/>
              <a:t>Priests</a:t>
            </a:r>
          </a:p>
          <a:p>
            <a:r>
              <a:rPr lang="en-GB" sz="1600" dirty="0" smtClean="0"/>
              <a:t>Nobles who serve as the the King's Councillors</a:t>
            </a:r>
          </a:p>
          <a:p>
            <a:r>
              <a:rPr lang="en-GB" sz="1600" dirty="0" smtClean="0"/>
              <a:t>Royal Judges</a:t>
            </a:r>
          </a:p>
          <a:p>
            <a:r>
              <a:rPr lang="en-GB" sz="1600" dirty="0" smtClean="0"/>
              <a:t>King's Eye</a:t>
            </a:r>
          </a:p>
          <a:p>
            <a:r>
              <a:rPr lang="en-GB" sz="1600" dirty="0" smtClean="0"/>
              <a:t>Physicians (often, if not exclusively, non-Persian)</a:t>
            </a:r>
          </a:p>
          <a:p>
            <a:endParaRPr lang="en-GB" dirty="0" smtClean="0"/>
          </a:p>
        </p:txBody>
      </p:sp>
    </p:spTree>
    <p:extLst>
      <p:ext uri="{BB962C8B-B14F-4D97-AF65-F5344CB8AC3E}">
        <p14:creationId xmlns:p14="http://schemas.microsoft.com/office/powerpoint/2010/main" val="426644709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3"/>
          <a:stretch>
            <a:fillRect/>
          </a:stretch>
        </p:blipFill>
        <p:spPr>
          <a:xfrm>
            <a:off x="521962" y="0"/>
            <a:ext cx="10994788" cy="6858000"/>
          </a:xfrm>
          <a:prstGeom prst="rect">
            <a:avLst/>
          </a:prstGeom>
        </p:spPr>
      </p:pic>
    </p:spTree>
    <p:extLst>
      <p:ext uri="{BB962C8B-B14F-4D97-AF65-F5344CB8AC3E}">
        <p14:creationId xmlns:p14="http://schemas.microsoft.com/office/powerpoint/2010/main" val="378849681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Persian Palace</a:t>
            </a:r>
            <a:endParaRPr lang="en-US" dirty="0"/>
          </a:p>
        </p:txBody>
      </p:sp>
      <p:sp>
        <p:nvSpPr>
          <p:cNvPr id="3" name="Content Placeholder 2"/>
          <p:cNvSpPr>
            <a:spLocks noGrp="1"/>
          </p:cNvSpPr>
          <p:nvPr>
            <p:ph idx="1"/>
          </p:nvPr>
        </p:nvSpPr>
        <p:spPr/>
        <p:txBody>
          <a:bodyPr/>
          <a:lstStyle/>
          <a:p>
            <a:pPr marL="0" indent="0">
              <a:buNone/>
            </a:pPr>
            <a:r>
              <a:rPr lang="en-GB" dirty="0" smtClean="0"/>
              <a:t>The king himself, they say, lived in Susa or </a:t>
            </a:r>
            <a:r>
              <a:rPr lang="en-GB" dirty="0" err="1" smtClean="0"/>
              <a:t>Ecbatana</a:t>
            </a:r>
            <a:r>
              <a:rPr lang="en-GB" dirty="0" smtClean="0"/>
              <a:t>, invisible to all, in a marvellous palace with a surrounding wall flashing with gold, electrum and ivory, it had a succession of many gate-towers, and the gateways, separated by many </a:t>
            </a:r>
            <a:r>
              <a:rPr lang="en-GB" dirty="0" err="1" smtClean="0"/>
              <a:t>stades</a:t>
            </a:r>
            <a:r>
              <a:rPr lang="en-GB" dirty="0" smtClean="0"/>
              <a:t> from one another, were fortified with brazened doors and high walls; outside these the leaders and most eminent men were drawn up in order, some as personal bodyguards and attendants to the king himself, some as guardians of each outer wall, called Guards and Listening-Watch, so that the king himself, who had the name of Master and God might see everything and hear everything. </a:t>
            </a:r>
          </a:p>
          <a:p>
            <a:pPr marL="0" indent="0" algn="r">
              <a:buNone/>
            </a:pPr>
            <a:r>
              <a:rPr lang="en-GB" dirty="0" smtClean="0"/>
              <a:t>Ps.Aristotle, </a:t>
            </a:r>
            <a:r>
              <a:rPr lang="en-GB" i="1" dirty="0" smtClean="0"/>
              <a:t>de </a:t>
            </a:r>
            <a:r>
              <a:rPr lang="en-GB" i="1" dirty="0" err="1" smtClean="0"/>
              <a:t>Mundo</a:t>
            </a:r>
            <a:r>
              <a:rPr lang="en-GB" dirty="0" smtClean="0"/>
              <a:t> 398a</a:t>
            </a:r>
            <a:endParaRPr lang="en-US" dirty="0"/>
          </a:p>
        </p:txBody>
      </p:sp>
    </p:spTree>
    <p:extLst>
      <p:ext uri="{BB962C8B-B14F-4D97-AF65-F5344CB8AC3E}">
        <p14:creationId xmlns:p14="http://schemas.microsoft.com/office/powerpoint/2010/main" val="333428278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Military v civil</a:t>
            </a:r>
            <a:endParaRPr lang="en-US" dirty="0"/>
          </a:p>
        </p:txBody>
      </p:sp>
      <p:sp>
        <p:nvSpPr>
          <p:cNvPr id="3" name="Content Placeholder 2"/>
          <p:cNvSpPr>
            <a:spLocks noGrp="1"/>
          </p:cNvSpPr>
          <p:nvPr>
            <p:ph idx="1"/>
          </p:nvPr>
        </p:nvSpPr>
        <p:spPr/>
        <p:txBody>
          <a:bodyPr/>
          <a:lstStyle/>
          <a:p>
            <a:r>
              <a:rPr lang="en-GB" dirty="0" smtClean="0"/>
              <a:t>Not a firm distinction</a:t>
            </a:r>
          </a:p>
          <a:p>
            <a:r>
              <a:rPr lang="en-GB" dirty="0" err="1" smtClean="0"/>
              <a:t>Hazarapatis</a:t>
            </a:r>
            <a:r>
              <a:rPr lang="en-GB" dirty="0" smtClean="0"/>
              <a:t> = </a:t>
            </a:r>
            <a:r>
              <a:rPr lang="en-GB" dirty="0" err="1" smtClean="0"/>
              <a:t>Chiliarch</a:t>
            </a:r>
            <a:r>
              <a:rPr lang="en-GB" dirty="0" smtClean="0"/>
              <a:t> (in Greek) = military official </a:t>
            </a:r>
          </a:p>
          <a:p>
            <a:r>
              <a:rPr lang="en-GB" dirty="0" smtClean="0"/>
              <a:t>Under Darius I administrative head was </a:t>
            </a:r>
            <a:r>
              <a:rPr lang="en-GB" dirty="0" err="1" smtClean="0"/>
              <a:t>Parnaka</a:t>
            </a:r>
            <a:r>
              <a:rPr lang="en-GB" dirty="0" smtClean="0"/>
              <a:t> son of </a:t>
            </a:r>
            <a:r>
              <a:rPr lang="en-GB" dirty="0" err="1" smtClean="0"/>
              <a:t>Arsames</a:t>
            </a:r>
            <a:r>
              <a:rPr lang="en-GB" dirty="0" smtClean="0"/>
              <a:t> (uncle of the King)</a:t>
            </a:r>
          </a:p>
        </p:txBody>
      </p:sp>
    </p:spTree>
    <p:extLst>
      <p:ext uri="{BB962C8B-B14F-4D97-AF65-F5344CB8AC3E}">
        <p14:creationId xmlns:p14="http://schemas.microsoft.com/office/powerpoint/2010/main" val="377695467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Instructions</a:t>
            </a:r>
            <a:endParaRPr lang="en-US" dirty="0"/>
          </a:p>
        </p:txBody>
      </p:sp>
      <p:sp>
        <p:nvSpPr>
          <p:cNvPr id="3" name="Content Placeholder 2"/>
          <p:cNvSpPr>
            <a:spLocks noGrp="1"/>
          </p:cNvSpPr>
          <p:nvPr>
            <p:ph idx="1"/>
          </p:nvPr>
        </p:nvSpPr>
        <p:spPr/>
        <p:txBody>
          <a:bodyPr/>
          <a:lstStyle/>
          <a:p>
            <a:pPr marL="0" indent="0">
              <a:buNone/>
            </a:pPr>
            <a:r>
              <a:rPr lang="en-GB" dirty="0" smtClean="0"/>
              <a:t> </a:t>
            </a:r>
            <a:endParaRPr lang="en-GB" dirty="0"/>
          </a:p>
          <a:p>
            <a:pPr marL="0" indent="0">
              <a:buNone/>
            </a:pPr>
            <a:r>
              <a:rPr lang="en-GB" dirty="0" smtClean="0"/>
              <a:t>Tell </a:t>
            </a:r>
            <a:r>
              <a:rPr lang="en-GB" dirty="0" err="1"/>
              <a:t>Yamaksedda</a:t>
            </a:r>
            <a:r>
              <a:rPr lang="en-GB" dirty="0"/>
              <a:t> the wine-carrier, </a:t>
            </a:r>
            <a:r>
              <a:rPr lang="en-GB" dirty="0" err="1"/>
              <a:t>Parnaka</a:t>
            </a:r>
            <a:r>
              <a:rPr lang="en-GB" dirty="0"/>
              <a:t> spoke as </a:t>
            </a:r>
            <a:r>
              <a:rPr lang="en-GB" dirty="0" smtClean="0"/>
              <a:t>follows: '2,000 quarts of wine are to be issued to </a:t>
            </a:r>
            <a:r>
              <a:rPr lang="en-GB" dirty="0" err="1" smtClean="0"/>
              <a:t>Artystone</a:t>
            </a:r>
            <a:r>
              <a:rPr lang="en-GB" dirty="0" smtClean="0"/>
              <a:t> the princess. It was ordered by the king.' Month 1, year 19. </a:t>
            </a:r>
            <a:r>
              <a:rPr lang="en-GB" dirty="0" err="1" smtClean="0"/>
              <a:t>Ansukka</a:t>
            </a:r>
            <a:r>
              <a:rPr lang="en-GB" dirty="0" smtClean="0"/>
              <a:t> wrote the text. </a:t>
            </a:r>
            <a:r>
              <a:rPr lang="en-GB" dirty="0" err="1" smtClean="0"/>
              <a:t>Maraza</a:t>
            </a:r>
            <a:r>
              <a:rPr lang="en-GB" dirty="0" smtClean="0"/>
              <a:t> communicated the message. (Fort. 1795)</a:t>
            </a:r>
            <a:endParaRPr lang="en-US" dirty="0"/>
          </a:p>
          <a:p>
            <a:r>
              <a:rPr lang="en-US" dirty="0">
                <a:hlinkClick r:id="rId2"/>
              </a:rPr>
              <a:t>http://ochre.lib.uchicago.edu/PFA_Online</a:t>
            </a:r>
            <a:r>
              <a:rPr lang="en-US" dirty="0" smtClean="0">
                <a:hlinkClick r:id="rId2"/>
              </a:rPr>
              <a:t>/</a:t>
            </a:r>
            <a:r>
              <a:rPr lang="en-US" dirty="0" smtClean="0"/>
              <a:t> </a:t>
            </a:r>
            <a:endParaRPr lang="en-US" dirty="0"/>
          </a:p>
        </p:txBody>
      </p:sp>
    </p:spTree>
    <p:extLst>
      <p:ext uri="{BB962C8B-B14F-4D97-AF65-F5344CB8AC3E}">
        <p14:creationId xmlns:p14="http://schemas.microsoft.com/office/powerpoint/2010/main" val="1959639840"/>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Officials</a:t>
            </a:r>
            <a:endParaRPr lang="en-US" dirty="0"/>
          </a:p>
        </p:txBody>
      </p:sp>
      <p:sp>
        <p:nvSpPr>
          <p:cNvPr id="3" name="Content Placeholder 2"/>
          <p:cNvSpPr>
            <a:spLocks noGrp="1"/>
          </p:cNvSpPr>
          <p:nvPr>
            <p:ph idx="1"/>
          </p:nvPr>
        </p:nvSpPr>
        <p:spPr/>
        <p:txBody>
          <a:bodyPr>
            <a:normAutofit lnSpcReduction="10000"/>
          </a:bodyPr>
          <a:lstStyle/>
          <a:p>
            <a:r>
              <a:rPr lang="en-GB" sz="1800" dirty="0" smtClean="0"/>
              <a:t>King's Councillors</a:t>
            </a:r>
          </a:p>
          <a:p>
            <a:pPr lvl="1"/>
            <a:r>
              <a:rPr lang="en-GB" sz="1800" dirty="0" smtClean="0"/>
              <a:t>Royal family and nobility</a:t>
            </a:r>
          </a:p>
          <a:p>
            <a:pPr lvl="2"/>
            <a:r>
              <a:rPr lang="en-GB" dirty="0" smtClean="0"/>
              <a:t>Act as political advisors</a:t>
            </a:r>
          </a:p>
          <a:p>
            <a:pPr lvl="2"/>
            <a:r>
              <a:rPr lang="en-GB" dirty="0" smtClean="0"/>
              <a:t>Unclear how many there were or if there was ever a fixed number</a:t>
            </a:r>
          </a:p>
          <a:p>
            <a:pPr lvl="2"/>
            <a:r>
              <a:rPr lang="en-GB" dirty="0" smtClean="0"/>
              <a:t>Probably ranked</a:t>
            </a:r>
          </a:p>
          <a:p>
            <a:pPr lvl="1"/>
            <a:r>
              <a:rPr lang="en-GB" sz="1800" dirty="0" smtClean="0"/>
              <a:t>Royal Judges</a:t>
            </a:r>
          </a:p>
          <a:p>
            <a:pPr lvl="2"/>
            <a:r>
              <a:rPr lang="en-GB" dirty="0" smtClean="0"/>
              <a:t>Permanent office</a:t>
            </a:r>
          </a:p>
          <a:p>
            <a:pPr lvl="2"/>
            <a:r>
              <a:rPr lang="en-GB" dirty="0" smtClean="0"/>
              <a:t>Uneven in number (</a:t>
            </a:r>
            <a:r>
              <a:rPr lang="en-GB" dirty="0" err="1" smtClean="0"/>
              <a:t>Diod</a:t>
            </a:r>
            <a:r>
              <a:rPr lang="en-GB" dirty="0" smtClean="0"/>
              <a:t>. 15.10.1)</a:t>
            </a:r>
          </a:p>
          <a:p>
            <a:pPr lvl="2"/>
            <a:r>
              <a:rPr lang="en-GB" dirty="0" smtClean="0"/>
              <a:t>Higher than the local judges in the satrapies </a:t>
            </a:r>
          </a:p>
          <a:p>
            <a:pPr lvl="1"/>
            <a:r>
              <a:rPr lang="en-GB" sz="1800" dirty="0" smtClean="0"/>
              <a:t>King's Eye</a:t>
            </a:r>
          </a:p>
          <a:p>
            <a:pPr lvl="2"/>
            <a:r>
              <a:rPr lang="en-GB" dirty="0" smtClean="0"/>
              <a:t>Intelligence gathering </a:t>
            </a:r>
          </a:p>
          <a:p>
            <a:pPr lvl="1"/>
            <a:r>
              <a:rPr lang="en-GB" sz="1800" dirty="0" smtClean="0"/>
              <a:t>Royal Women</a:t>
            </a:r>
          </a:p>
          <a:p>
            <a:pPr lvl="2"/>
            <a:r>
              <a:rPr lang="en-GB" dirty="0" smtClean="0"/>
              <a:t>Clearly present</a:t>
            </a:r>
          </a:p>
          <a:p>
            <a:pPr lvl="2"/>
            <a:r>
              <a:rPr lang="en-GB" dirty="0" smtClean="0"/>
              <a:t>Can hold their own courts</a:t>
            </a:r>
          </a:p>
          <a:p>
            <a:pPr lvl="2"/>
            <a:endParaRPr lang="en-GB" dirty="0" smtClean="0"/>
          </a:p>
        </p:txBody>
      </p:sp>
    </p:spTree>
    <p:extLst>
      <p:ext uri="{BB962C8B-B14F-4D97-AF65-F5344CB8AC3E}">
        <p14:creationId xmlns:p14="http://schemas.microsoft.com/office/powerpoint/2010/main" val="1519799521"/>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Royal Physicians</a:t>
            </a:r>
            <a:endParaRPr lang="en-US" dirty="0"/>
          </a:p>
        </p:txBody>
      </p:sp>
      <p:sp>
        <p:nvSpPr>
          <p:cNvPr id="3" name="Content Placeholder 2"/>
          <p:cNvSpPr>
            <a:spLocks noGrp="1"/>
          </p:cNvSpPr>
          <p:nvPr>
            <p:ph idx="1"/>
          </p:nvPr>
        </p:nvSpPr>
        <p:spPr/>
        <p:txBody>
          <a:bodyPr/>
          <a:lstStyle/>
          <a:p>
            <a:r>
              <a:rPr lang="en-GB" dirty="0" smtClean="0"/>
              <a:t>Mostly from Egypt and Greece</a:t>
            </a:r>
          </a:p>
          <a:p>
            <a:pPr lvl="1"/>
            <a:r>
              <a:rPr lang="en-GB" dirty="0" smtClean="0"/>
              <a:t>E.g. </a:t>
            </a:r>
            <a:r>
              <a:rPr lang="en-GB" dirty="0" err="1" smtClean="0"/>
              <a:t>Democedes</a:t>
            </a:r>
            <a:r>
              <a:rPr lang="en-GB" dirty="0" smtClean="0"/>
              <a:t> of Croton, </a:t>
            </a:r>
            <a:r>
              <a:rPr lang="en-GB" dirty="0" err="1" smtClean="0"/>
              <a:t>Apollonides</a:t>
            </a:r>
            <a:r>
              <a:rPr lang="en-GB" dirty="0" smtClean="0"/>
              <a:t> of Cos, and </a:t>
            </a:r>
            <a:r>
              <a:rPr lang="en-GB" dirty="0" err="1" smtClean="0"/>
              <a:t>Ctesias</a:t>
            </a:r>
            <a:r>
              <a:rPr lang="en-GB" dirty="0" smtClean="0"/>
              <a:t> of </a:t>
            </a:r>
            <a:r>
              <a:rPr lang="en-GB" dirty="0" err="1" smtClean="0"/>
              <a:t>Cnidus</a:t>
            </a:r>
            <a:endParaRPr lang="en-GB" dirty="0" smtClean="0"/>
          </a:p>
          <a:p>
            <a:pPr lvl="1"/>
            <a:endParaRPr lang="en-GB" dirty="0"/>
          </a:p>
          <a:p>
            <a:pPr lvl="1"/>
            <a:r>
              <a:rPr lang="en-GB" dirty="0" err="1" smtClean="0"/>
              <a:t>Udjahorresnet</a:t>
            </a:r>
            <a:r>
              <a:rPr lang="en-GB" dirty="0"/>
              <a:t> </a:t>
            </a:r>
            <a:r>
              <a:rPr lang="en-GB" dirty="0" smtClean="0"/>
              <a:t>(physician to Cambyses II)</a:t>
            </a:r>
          </a:p>
          <a:p>
            <a:pPr marL="457200" lvl="1" indent="0">
              <a:buNone/>
            </a:pPr>
            <a:r>
              <a:rPr lang="en-GB" dirty="0" smtClean="0"/>
              <a:t>"His Majesty assigned to me the office of chief physician. He caused me to be beside him as a companion administrator of the palace. I made his royal </a:t>
            </a:r>
            <a:r>
              <a:rPr lang="en-GB" dirty="0" err="1" smtClean="0"/>
              <a:t>titulary</a:t>
            </a:r>
            <a:r>
              <a:rPr lang="en-GB" dirty="0" smtClean="0"/>
              <a:t>, his name being the King of Upper Egypt and Lower Egypt </a:t>
            </a:r>
            <a:r>
              <a:rPr lang="en-GB" dirty="0" err="1" smtClean="0"/>
              <a:t>Mesuti-Re</a:t>
            </a:r>
            <a:r>
              <a:rPr lang="en-GB" dirty="0" smtClean="0"/>
              <a:t>.'</a:t>
            </a:r>
          </a:p>
          <a:p>
            <a:pPr marL="457200" lvl="1" indent="0">
              <a:buNone/>
            </a:pPr>
            <a:r>
              <a:rPr lang="en-GB" dirty="0" smtClean="0"/>
              <a:t> 									</a:t>
            </a:r>
            <a:r>
              <a:rPr lang="en-GB" dirty="0" err="1" smtClean="0"/>
              <a:t>Brosius</a:t>
            </a:r>
            <a:r>
              <a:rPr lang="en-GB" dirty="0" smtClean="0"/>
              <a:t> 2000: no. 20</a:t>
            </a:r>
          </a:p>
        </p:txBody>
      </p:sp>
    </p:spTree>
    <p:extLst>
      <p:ext uri="{BB962C8B-B14F-4D97-AF65-F5344CB8AC3E}">
        <p14:creationId xmlns:p14="http://schemas.microsoft.com/office/powerpoint/2010/main" val="1360705603"/>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Outer Court</a:t>
            </a:r>
            <a:endParaRPr lang="en-US" dirty="0"/>
          </a:p>
        </p:txBody>
      </p:sp>
      <p:sp>
        <p:nvSpPr>
          <p:cNvPr id="3" name="Content Placeholder 2"/>
          <p:cNvSpPr>
            <a:spLocks noGrp="1"/>
          </p:cNvSpPr>
          <p:nvPr>
            <p:ph idx="1"/>
          </p:nvPr>
        </p:nvSpPr>
        <p:spPr>
          <a:xfrm>
            <a:off x="685800" y="2281543"/>
            <a:ext cx="10820400" cy="4024125"/>
          </a:xfrm>
        </p:spPr>
        <p:txBody>
          <a:bodyPr/>
          <a:lstStyle/>
          <a:p>
            <a:r>
              <a:rPr lang="en-GB" dirty="0" smtClean="0"/>
              <a:t>Not as close to the king</a:t>
            </a:r>
          </a:p>
          <a:p>
            <a:r>
              <a:rPr lang="en-GB" dirty="0" smtClean="0"/>
              <a:t>Both permanent and temporary members</a:t>
            </a:r>
          </a:p>
          <a:p>
            <a:r>
              <a:rPr lang="en-GB" dirty="0" smtClean="0"/>
              <a:t>Extended royal family (often in service elsewhere)</a:t>
            </a:r>
          </a:p>
          <a:p>
            <a:r>
              <a:rPr lang="en-GB" dirty="0" smtClean="0"/>
              <a:t>Satraps (often family members)</a:t>
            </a:r>
          </a:p>
          <a:p>
            <a:r>
              <a:rPr lang="en-GB" dirty="0" smtClean="0"/>
              <a:t>Persian Nobility (i.e. the families of the six nobles that rebelled with Darius)\</a:t>
            </a:r>
          </a:p>
          <a:p>
            <a:pPr lvl="1"/>
            <a:r>
              <a:rPr lang="en-GB" dirty="0" err="1" smtClean="0"/>
              <a:t>Intaphernes</a:t>
            </a:r>
            <a:r>
              <a:rPr lang="en-GB" dirty="0" smtClean="0"/>
              <a:t>, </a:t>
            </a:r>
            <a:r>
              <a:rPr lang="en-GB" dirty="0" err="1" smtClean="0"/>
              <a:t>Otanes</a:t>
            </a:r>
            <a:r>
              <a:rPr lang="en-GB" dirty="0" smtClean="0"/>
              <a:t>, </a:t>
            </a:r>
            <a:r>
              <a:rPr lang="en-GB" dirty="0" err="1" smtClean="0"/>
              <a:t>Gobryasm</a:t>
            </a:r>
            <a:r>
              <a:rPr lang="en-GB" dirty="0" smtClean="0"/>
              <a:t> </a:t>
            </a:r>
            <a:r>
              <a:rPr lang="en-GB" dirty="0" err="1" smtClean="0"/>
              <a:t>Hydarnes</a:t>
            </a:r>
            <a:r>
              <a:rPr lang="en-GB" dirty="0" smtClean="0"/>
              <a:t>, </a:t>
            </a:r>
            <a:r>
              <a:rPr lang="en-GB" dirty="0" err="1" smtClean="0"/>
              <a:t>Megabyxus</a:t>
            </a:r>
            <a:r>
              <a:rPr lang="en-GB" dirty="0" smtClean="0"/>
              <a:t>, </a:t>
            </a:r>
            <a:r>
              <a:rPr lang="en-GB" dirty="0" err="1" smtClean="0"/>
              <a:t>Ardumanish</a:t>
            </a:r>
            <a:endParaRPr lang="en-GB" dirty="0" smtClean="0"/>
          </a:p>
          <a:p>
            <a:endParaRPr lang="en-GB" dirty="0" smtClean="0"/>
          </a:p>
        </p:txBody>
      </p:sp>
    </p:spTree>
    <p:extLst>
      <p:ext uri="{BB962C8B-B14F-4D97-AF65-F5344CB8AC3E}">
        <p14:creationId xmlns:p14="http://schemas.microsoft.com/office/powerpoint/2010/main" val="176508183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Approaching the king</a:t>
            </a:r>
            <a:endParaRPr lang="en-US" dirty="0"/>
          </a:p>
        </p:txBody>
      </p:sp>
      <p:sp>
        <p:nvSpPr>
          <p:cNvPr id="3" name="Content Placeholder 2"/>
          <p:cNvSpPr>
            <a:spLocks noGrp="1"/>
          </p:cNvSpPr>
          <p:nvPr>
            <p:ph idx="1"/>
          </p:nvPr>
        </p:nvSpPr>
        <p:spPr/>
        <p:txBody>
          <a:bodyPr/>
          <a:lstStyle/>
          <a:p>
            <a:r>
              <a:rPr lang="en-GB" dirty="0" smtClean="0"/>
              <a:t>Officials regulate access</a:t>
            </a:r>
          </a:p>
          <a:p>
            <a:pPr lvl="1"/>
            <a:r>
              <a:rPr lang="en-GB" dirty="0" smtClean="0"/>
              <a:t>Even those with access need to be summoned </a:t>
            </a:r>
          </a:p>
          <a:p>
            <a:pPr lvl="2"/>
            <a:r>
              <a:rPr lang="en-GB" dirty="0" smtClean="0"/>
              <a:t>Cautionary tale of </a:t>
            </a:r>
            <a:r>
              <a:rPr lang="en-GB" dirty="0" err="1" smtClean="0"/>
              <a:t>Intaphernes</a:t>
            </a:r>
            <a:endParaRPr lang="en-GB" dirty="0" smtClean="0"/>
          </a:p>
          <a:p>
            <a:pPr lvl="1"/>
            <a:r>
              <a:rPr lang="en-GB" dirty="0" smtClean="0"/>
              <a:t>Outsiders often need to wait at the palace gate to be admitted (cf. </a:t>
            </a:r>
            <a:r>
              <a:rPr lang="en-GB" dirty="0" err="1" smtClean="0"/>
              <a:t>Hdt</a:t>
            </a:r>
            <a:r>
              <a:rPr lang="en-GB" dirty="0" smtClean="0"/>
              <a:t>. 3.140)</a:t>
            </a:r>
          </a:p>
          <a:p>
            <a:pPr lvl="1"/>
            <a:endParaRPr lang="en-US" dirty="0"/>
          </a:p>
        </p:txBody>
      </p:sp>
    </p:spTree>
    <p:extLst>
      <p:ext uri="{BB962C8B-B14F-4D97-AF65-F5344CB8AC3E}">
        <p14:creationId xmlns:p14="http://schemas.microsoft.com/office/powerpoint/2010/main" val="388928172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95600" y="329462"/>
            <a:ext cx="8610600" cy="1293028"/>
          </a:xfrm>
        </p:spPr>
        <p:txBody>
          <a:bodyPr/>
          <a:lstStyle/>
          <a:p>
            <a:r>
              <a:rPr lang="en-GB" dirty="0" smtClean="0"/>
              <a:t>Dinner</a:t>
            </a:r>
            <a:endParaRPr lang="en-US" dirty="0"/>
          </a:p>
        </p:txBody>
      </p:sp>
      <p:sp>
        <p:nvSpPr>
          <p:cNvPr id="3" name="Content Placeholder 2"/>
          <p:cNvSpPr>
            <a:spLocks noGrp="1"/>
          </p:cNvSpPr>
          <p:nvPr>
            <p:ph idx="1"/>
          </p:nvPr>
        </p:nvSpPr>
        <p:spPr>
          <a:xfrm>
            <a:off x="685800" y="1498703"/>
            <a:ext cx="10820400" cy="4981468"/>
          </a:xfrm>
        </p:spPr>
        <p:txBody>
          <a:bodyPr>
            <a:normAutofit lnSpcReduction="10000"/>
          </a:bodyPr>
          <a:lstStyle/>
          <a:p>
            <a:pPr marL="0" indent="0">
              <a:buNone/>
            </a:pPr>
            <a:r>
              <a:rPr lang="en-GB" dirty="0" smtClean="0"/>
              <a:t>All who attend upon the Persian kings when they dine first bathe themselves then serve in white cloths, and spend nearly half the day on preparations for dinner. Of those who are invited to eat with the king, some dine outdoors, in full sight of anyone who wishes to look on; others dine indoors in the king's company. Yet even those do not dine in his presence, for there are two rooms opposite each other, in one of which the king has his meal, in the other the invited guests. The king can see them through the curtain at the door, but they cannot see him. Sometimes, however, on the occasion of a public holiday, all dine in a single room with the king, in the great hall. And whenever the king commands a symposium (which he does often), he has about a dozen companions at the drinking. When they have finished dinner, that is, the king by himself, and the guests in the other room, these fellow-drinkers are summoned by one of the eunuchs; and entering they drink with him, though even they do  not have the same wine; moreover, they sit on the floor while he reclines on a couch supported by feet of gold; and they depart after having drunk to excess. </a:t>
            </a:r>
          </a:p>
          <a:p>
            <a:pPr marL="0" indent="0" algn="r">
              <a:buNone/>
            </a:pPr>
            <a:r>
              <a:rPr lang="en-GB" dirty="0" err="1" smtClean="0"/>
              <a:t>Heracleides</a:t>
            </a:r>
            <a:r>
              <a:rPr lang="en-GB" dirty="0" smtClean="0"/>
              <a:t> </a:t>
            </a:r>
            <a:r>
              <a:rPr lang="en-GB" i="1" dirty="0" smtClean="0"/>
              <a:t>FGrH </a:t>
            </a:r>
            <a:r>
              <a:rPr lang="en-GB" dirty="0" smtClean="0"/>
              <a:t>689 F 2 = Athen. 4.145 </a:t>
            </a:r>
            <a:endParaRPr lang="en-US" dirty="0"/>
          </a:p>
        </p:txBody>
      </p:sp>
    </p:spTree>
    <p:extLst>
      <p:ext uri="{BB962C8B-B14F-4D97-AF65-F5344CB8AC3E}">
        <p14:creationId xmlns:p14="http://schemas.microsoft.com/office/powerpoint/2010/main" val="223086372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95600" y="227983"/>
            <a:ext cx="8610600" cy="1293028"/>
          </a:xfrm>
        </p:spPr>
        <p:txBody>
          <a:bodyPr/>
          <a:lstStyle/>
          <a:p>
            <a:r>
              <a:rPr lang="en-GB" dirty="0" smtClean="0"/>
              <a:t>Royal entourage </a:t>
            </a:r>
          </a:p>
          <a:p>
            <a:r>
              <a:rPr lang="en-GB" dirty="0" smtClean="0"/>
              <a:t>(after </a:t>
            </a:r>
            <a:r>
              <a:rPr lang="en-GB" dirty="0" err="1" smtClean="0"/>
              <a:t>CurtIus</a:t>
            </a:r>
            <a:r>
              <a:rPr lang="en-GB" dirty="0" smtClean="0"/>
              <a:t> Rufus 3.3.8-16)</a:t>
            </a:r>
            <a:endParaRPr lang="en-US" dirty="0"/>
          </a:p>
        </p:txBody>
      </p:sp>
      <p:sp>
        <p:nvSpPr>
          <p:cNvPr id="3" name="Content Placeholder 2"/>
          <p:cNvSpPr>
            <a:spLocks noGrp="1"/>
          </p:cNvSpPr>
          <p:nvPr>
            <p:ph idx="1"/>
          </p:nvPr>
        </p:nvSpPr>
        <p:spPr>
          <a:xfrm>
            <a:off x="685800" y="1701662"/>
            <a:ext cx="10820400" cy="4662534"/>
          </a:xfrm>
        </p:spPr>
        <p:txBody>
          <a:bodyPr numCol="2">
            <a:noAutofit/>
          </a:bodyPr>
          <a:lstStyle/>
          <a:p>
            <a:pPr marL="457200" indent="-457200">
              <a:buFont typeface="+mj-lt"/>
              <a:buAutoNum type="arabicPeriod"/>
            </a:pPr>
            <a:r>
              <a:rPr lang="en-GB" sz="1800" dirty="0" smtClean="0"/>
              <a:t>Fire carried on 2 silver altars</a:t>
            </a:r>
          </a:p>
          <a:p>
            <a:pPr marL="457200" indent="-457200">
              <a:buFont typeface="+mj-lt"/>
              <a:buAutoNum type="arabicPeriod"/>
            </a:pPr>
            <a:r>
              <a:rPr lang="en-GB" sz="1800" dirty="0" smtClean="0"/>
              <a:t>Magi</a:t>
            </a:r>
          </a:p>
          <a:p>
            <a:pPr marL="457200" indent="-457200">
              <a:buFont typeface="+mj-lt"/>
              <a:buAutoNum type="arabicPeriod"/>
            </a:pPr>
            <a:r>
              <a:rPr lang="en-GB" sz="1800" dirty="0" smtClean="0"/>
              <a:t>365 men in purple robes</a:t>
            </a:r>
          </a:p>
          <a:p>
            <a:pPr marL="457200" indent="-457200">
              <a:buFont typeface="+mj-lt"/>
              <a:buAutoNum type="arabicPeriod"/>
            </a:pPr>
            <a:r>
              <a:rPr lang="en-GB" sz="1800" dirty="0" smtClean="0"/>
              <a:t>White horses pulling the chariot of </a:t>
            </a:r>
            <a:r>
              <a:rPr lang="en-GB" sz="1800" dirty="0" err="1" smtClean="0"/>
              <a:t>Ahuramazda</a:t>
            </a:r>
            <a:endParaRPr lang="en-GB" sz="1800" dirty="0" smtClean="0"/>
          </a:p>
          <a:p>
            <a:pPr marL="457200" indent="-457200">
              <a:buFont typeface="+mj-lt"/>
              <a:buAutoNum type="arabicPeriod"/>
            </a:pPr>
            <a:r>
              <a:rPr lang="en-GB" sz="1800" dirty="0" smtClean="0"/>
              <a:t>Horse of the sun</a:t>
            </a:r>
          </a:p>
          <a:p>
            <a:pPr marL="457200" indent="-457200">
              <a:buFont typeface="+mj-lt"/>
              <a:buAutoNum type="arabicPeriod"/>
            </a:pPr>
            <a:r>
              <a:rPr lang="en-GB" sz="1800" dirty="0" smtClean="0"/>
              <a:t>10 chariots</a:t>
            </a:r>
          </a:p>
          <a:p>
            <a:pPr marL="457200" indent="-457200">
              <a:buFont typeface="+mj-lt"/>
              <a:buAutoNum type="arabicPeriod"/>
            </a:pPr>
            <a:r>
              <a:rPr lang="en-GB" sz="1800" dirty="0" smtClean="0"/>
              <a:t>Horsemen of 12 nations</a:t>
            </a:r>
          </a:p>
          <a:p>
            <a:pPr marL="457200" indent="-457200">
              <a:buFont typeface="+mj-lt"/>
              <a:buAutoNum type="arabicPeriod"/>
            </a:pPr>
            <a:r>
              <a:rPr lang="en-GB" sz="1800" dirty="0" smtClean="0"/>
              <a:t>10,000 immortals</a:t>
            </a:r>
          </a:p>
          <a:p>
            <a:pPr marL="457200" indent="-457200">
              <a:buFont typeface="+mj-lt"/>
              <a:buAutoNum type="arabicPeriod"/>
            </a:pPr>
            <a:r>
              <a:rPr lang="en-GB" sz="1800" dirty="0" smtClean="0"/>
              <a:t>15,000 royal kindred</a:t>
            </a:r>
          </a:p>
          <a:p>
            <a:pPr marL="457200" indent="-457200">
              <a:buFont typeface="+mj-lt"/>
              <a:buAutoNum type="arabicPeriod"/>
            </a:pPr>
            <a:r>
              <a:rPr lang="en-GB" sz="1800" dirty="0" smtClean="0"/>
              <a:t>Spear bearers</a:t>
            </a:r>
          </a:p>
          <a:p>
            <a:pPr marL="457200" indent="-457200">
              <a:buFont typeface="+mj-lt"/>
              <a:buAutoNum type="arabicPeriod"/>
            </a:pPr>
            <a:r>
              <a:rPr lang="en-GB" sz="1800" dirty="0" smtClean="0"/>
              <a:t>King's chariot</a:t>
            </a:r>
          </a:p>
          <a:p>
            <a:pPr marL="457200" indent="-457200">
              <a:buFont typeface="+mj-lt"/>
              <a:buAutoNum type="arabicPeriod"/>
            </a:pPr>
            <a:r>
              <a:rPr lang="en-GB" sz="1800" dirty="0" smtClean="0"/>
              <a:t>10,000 lancers</a:t>
            </a:r>
          </a:p>
          <a:p>
            <a:pPr marL="457200" indent="-457200">
              <a:buFont typeface="+mj-lt"/>
              <a:buAutoNum type="arabicPeriod"/>
            </a:pPr>
            <a:r>
              <a:rPr lang="en-GB" sz="1800" dirty="0" smtClean="0"/>
              <a:t>200 king's relatives on the right and left</a:t>
            </a:r>
          </a:p>
          <a:p>
            <a:pPr marL="457200" indent="-457200">
              <a:buFont typeface="+mj-lt"/>
              <a:buAutoNum type="arabicPeriod"/>
            </a:pPr>
            <a:r>
              <a:rPr lang="en-GB" sz="1800" dirty="0" smtClean="0"/>
              <a:t>30,000 infantry</a:t>
            </a:r>
          </a:p>
          <a:p>
            <a:pPr marL="457200" indent="-457200">
              <a:buFont typeface="+mj-lt"/>
              <a:buAutoNum type="arabicPeriod"/>
            </a:pPr>
            <a:r>
              <a:rPr lang="en-GB" sz="1800" dirty="0" smtClean="0"/>
              <a:t>400 king's horses</a:t>
            </a:r>
          </a:p>
          <a:p>
            <a:pPr marL="457200" indent="-457200">
              <a:buFont typeface="+mj-lt"/>
              <a:buAutoNum type="arabicPeriod"/>
            </a:pPr>
            <a:r>
              <a:rPr lang="en-GB" sz="1800" dirty="0" smtClean="0"/>
              <a:t>Chariots of the king's mother and king's wife</a:t>
            </a:r>
          </a:p>
          <a:p>
            <a:pPr marL="457200" indent="-457200">
              <a:buFont typeface="+mj-lt"/>
              <a:buAutoNum type="arabicPeriod"/>
            </a:pPr>
            <a:r>
              <a:rPr lang="en-GB" sz="1800" dirty="0" smtClean="0"/>
              <a:t>Women of the queen's household on horseback</a:t>
            </a:r>
          </a:p>
          <a:p>
            <a:pPr marL="457200" indent="-457200">
              <a:buFont typeface="+mj-lt"/>
              <a:buAutoNum type="arabicPeriod"/>
            </a:pPr>
            <a:r>
              <a:rPr lang="en-GB" sz="1800" dirty="0" smtClean="0"/>
              <a:t>King's </a:t>
            </a:r>
            <a:r>
              <a:rPr lang="en-GB" sz="1800" dirty="0" err="1" smtClean="0"/>
              <a:t>harmamaxa</a:t>
            </a:r>
            <a:r>
              <a:rPr lang="en-GB" sz="1800" dirty="0" smtClean="0"/>
              <a:t> for children and eunuchs</a:t>
            </a:r>
          </a:p>
          <a:p>
            <a:pPr marL="457200" indent="-457200">
              <a:buFont typeface="+mj-lt"/>
              <a:buAutoNum type="arabicPeriod"/>
            </a:pPr>
            <a:r>
              <a:rPr lang="en-GB" sz="1800" dirty="0" smtClean="0"/>
              <a:t>365 concubines</a:t>
            </a:r>
          </a:p>
          <a:p>
            <a:pPr marL="457200" indent="-457200">
              <a:buFont typeface="+mj-lt"/>
              <a:buAutoNum type="arabicPeriod"/>
            </a:pPr>
            <a:r>
              <a:rPr lang="en-GB" sz="1800" dirty="0" smtClean="0"/>
              <a:t>600 mules, 300 camels</a:t>
            </a:r>
          </a:p>
          <a:p>
            <a:pPr marL="457200" indent="-457200">
              <a:buFont typeface="+mj-lt"/>
              <a:buAutoNum type="arabicPeriod"/>
            </a:pPr>
            <a:r>
              <a:rPr lang="en-GB" sz="1800" dirty="0" smtClean="0"/>
              <a:t>The wives of the King's relatives and Friends</a:t>
            </a:r>
          </a:p>
          <a:p>
            <a:pPr marL="457200" indent="-457200">
              <a:buFont typeface="+mj-lt"/>
              <a:buAutoNum type="arabicPeriod"/>
            </a:pPr>
            <a:r>
              <a:rPr lang="en-GB" sz="1800" dirty="0" smtClean="0"/>
              <a:t>The troops of sutlers and batmen</a:t>
            </a:r>
          </a:p>
          <a:p>
            <a:pPr marL="457200" indent="-457200">
              <a:buFont typeface="+mj-lt"/>
              <a:buAutoNum type="arabicPeriod"/>
            </a:pPr>
            <a:r>
              <a:rPr lang="en-GB" sz="1800" dirty="0" smtClean="0"/>
              <a:t>The band of light-armed troops</a:t>
            </a:r>
            <a:endParaRPr lang="en-US" sz="1800" dirty="0"/>
          </a:p>
        </p:txBody>
      </p:sp>
    </p:spTree>
    <p:extLst>
      <p:ext uri="{BB962C8B-B14F-4D97-AF65-F5344CB8AC3E}">
        <p14:creationId xmlns:p14="http://schemas.microsoft.com/office/powerpoint/2010/main" val="309261755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Physical Space: Palace at </a:t>
            </a:r>
            <a:r>
              <a:rPr lang="en-GB" dirty="0" err="1" smtClean="0"/>
              <a:t>persepolis</a:t>
            </a:r>
            <a:endParaRPr lang="en-US" dirty="0"/>
          </a:p>
        </p:txBody>
      </p:sp>
      <p:sp>
        <p:nvSpPr>
          <p:cNvPr id="3" name="Content Placeholder 2"/>
          <p:cNvSpPr>
            <a:spLocks noGrp="1"/>
          </p:cNvSpPr>
          <p:nvPr>
            <p:ph idx="1"/>
          </p:nvPr>
        </p:nvSpPr>
        <p:spPr/>
        <p:txBody>
          <a:bodyPr/>
          <a:lstStyle/>
          <a:p>
            <a:pPr>
              <a:buFont typeface="Arial" charset="0"/>
              <a:buChar char="•"/>
            </a:pPr>
            <a:r>
              <a:rPr lang="en-GB" dirty="0" smtClean="0"/>
              <a:t>City not yet excavated</a:t>
            </a:r>
          </a:p>
          <a:p>
            <a:r>
              <a:rPr lang="en-GB" dirty="0" smtClean="0"/>
              <a:t>Royal terrace built 18 m above the ground (uses natural rock to support it)</a:t>
            </a:r>
          </a:p>
          <a:p>
            <a:r>
              <a:rPr lang="en-GB" dirty="0" smtClean="0"/>
              <a:t>Large fortification wall</a:t>
            </a:r>
          </a:p>
          <a:p>
            <a:r>
              <a:rPr lang="en-GB" dirty="0" smtClean="0"/>
              <a:t>Access to Terrace by Gate of Four Lands (big double staircase first)</a:t>
            </a:r>
          </a:p>
          <a:p>
            <a:r>
              <a:rPr lang="en-GB" dirty="0" smtClean="0"/>
              <a:t>Sit and wait</a:t>
            </a:r>
          </a:p>
          <a:p>
            <a:r>
              <a:rPr lang="en-GB" dirty="0" err="1" smtClean="0"/>
              <a:t>Apadana</a:t>
            </a:r>
            <a:r>
              <a:rPr lang="en-GB" dirty="0" smtClean="0"/>
              <a:t> (Throne hall)</a:t>
            </a:r>
            <a:endParaRPr lang="en-GB" dirty="0"/>
          </a:p>
          <a:p>
            <a:r>
              <a:rPr lang="en-GB" dirty="0"/>
              <a:t>https://</a:t>
            </a:r>
            <a:r>
              <a:rPr lang="en-GB" dirty="0" err="1"/>
              <a:t>oi.uchicago.edu</a:t>
            </a:r>
            <a:r>
              <a:rPr lang="en-GB" dirty="0"/>
              <a:t>/collections/photographic-archives/</a:t>
            </a:r>
            <a:r>
              <a:rPr lang="en-GB" dirty="0" err="1"/>
              <a:t>persepolis</a:t>
            </a:r>
            <a:r>
              <a:rPr lang="en-GB" dirty="0"/>
              <a:t>/</a:t>
            </a:r>
            <a:r>
              <a:rPr lang="en-GB" dirty="0" err="1"/>
              <a:t>apadana</a:t>
            </a:r>
            <a:endParaRPr lang="en-US" dirty="0"/>
          </a:p>
        </p:txBody>
      </p:sp>
    </p:spTree>
    <p:extLst>
      <p:ext uri="{BB962C8B-B14F-4D97-AF65-F5344CB8AC3E}">
        <p14:creationId xmlns:p14="http://schemas.microsoft.com/office/powerpoint/2010/main" val="57500262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97080" y="169995"/>
            <a:ext cx="8610600" cy="1293028"/>
          </a:xfrm>
        </p:spPr>
        <p:txBody>
          <a:bodyPr/>
          <a:lstStyle/>
          <a:p>
            <a:r>
              <a:rPr lang="en-GB" dirty="0" smtClean="0"/>
              <a:t>A city and the empire</a:t>
            </a:r>
            <a:endParaRPr lang="en-US" dirty="0"/>
          </a:p>
        </p:txBody>
      </p:sp>
      <p:sp>
        <p:nvSpPr>
          <p:cNvPr id="3" name="Content Placeholder 2"/>
          <p:cNvSpPr>
            <a:spLocks noGrp="1"/>
          </p:cNvSpPr>
          <p:nvPr>
            <p:ph idx="1"/>
          </p:nvPr>
        </p:nvSpPr>
        <p:spPr>
          <a:xfrm>
            <a:off x="685800" y="1788643"/>
            <a:ext cx="10820400" cy="4024125"/>
          </a:xfrm>
        </p:spPr>
        <p:txBody>
          <a:bodyPr>
            <a:normAutofit fontScale="92500"/>
          </a:bodyPr>
          <a:lstStyle/>
          <a:p>
            <a:pPr marL="0" indent="0">
              <a:buNone/>
            </a:pPr>
            <a:r>
              <a:rPr lang="en-GB" dirty="0" smtClean="0"/>
              <a:t>The cedar timber was brought from a mountain called Lebanon. The Assyrian people brought it to Babylon. From Babylon the </a:t>
            </a:r>
            <a:r>
              <a:rPr lang="en-GB" dirty="0" err="1" smtClean="0"/>
              <a:t>Carians</a:t>
            </a:r>
            <a:r>
              <a:rPr lang="en-GB" dirty="0" smtClean="0"/>
              <a:t> and Ionians brought it to Susa. The </a:t>
            </a:r>
            <a:r>
              <a:rPr lang="en-GB" i="1" dirty="0" err="1" smtClean="0"/>
              <a:t>sissoo</a:t>
            </a:r>
            <a:r>
              <a:rPr lang="en-GB" dirty="0" err="1" smtClean="0"/>
              <a:t>-timber</a:t>
            </a:r>
            <a:r>
              <a:rPr lang="en-GB" dirty="0" smtClean="0"/>
              <a:t> was brought from </a:t>
            </a:r>
            <a:r>
              <a:rPr lang="en-GB" dirty="0" err="1" smtClean="0"/>
              <a:t>Gandara</a:t>
            </a:r>
            <a:r>
              <a:rPr lang="en-GB" dirty="0" smtClean="0"/>
              <a:t> and </a:t>
            </a:r>
            <a:r>
              <a:rPr lang="en-GB" dirty="0" err="1" smtClean="0"/>
              <a:t>Carmania</a:t>
            </a:r>
            <a:r>
              <a:rPr lang="en-GB" dirty="0" smtClean="0"/>
              <a:t>. The gold which was worked here was brought from Sardis and from Bactria. The precious stone lapis lazuli and carnelian which was worked here was brought from </a:t>
            </a:r>
            <a:r>
              <a:rPr lang="en-GB" dirty="0" err="1" smtClean="0"/>
              <a:t>Sogdiana</a:t>
            </a:r>
            <a:r>
              <a:rPr lang="en-GB" dirty="0" smtClean="0"/>
              <a:t>. The precious stone turquoise, which was worked here, this was brought from </a:t>
            </a:r>
            <a:r>
              <a:rPr lang="en-GB" dirty="0" err="1" smtClean="0"/>
              <a:t>Chorasmia</a:t>
            </a:r>
            <a:r>
              <a:rPr lang="en-GB" dirty="0" smtClean="0"/>
              <a:t>. The silver and ebony were brought from Egypt. The ornamentation which the wall was adorned was brought from Ionia. The ivory which was worked here was brought from Ethiopia, and from India and from </a:t>
            </a:r>
            <a:r>
              <a:rPr lang="en-GB" dirty="0" err="1" smtClean="0"/>
              <a:t>Arachosia</a:t>
            </a:r>
            <a:r>
              <a:rPr lang="en-GB" dirty="0" smtClean="0"/>
              <a:t>. The stone columns which were worked here were brought from a village called </a:t>
            </a:r>
            <a:r>
              <a:rPr lang="en-GB" dirty="0" err="1" smtClean="0"/>
              <a:t>Abiradu</a:t>
            </a:r>
            <a:r>
              <a:rPr lang="en-GB" dirty="0" smtClean="0"/>
              <a:t>, in Elam. The stone-cutters who worked the stone were Ionians and </a:t>
            </a:r>
            <a:r>
              <a:rPr lang="en-GB" dirty="0" err="1" smtClean="0"/>
              <a:t>Sardians</a:t>
            </a:r>
            <a:r>
              <a:rPr lang="en-GB" dirty="0" smtClean="0"/>
              <a:t>. The goldsmiths who worked the gold were Medes and Egyptians. The men who worked the wood were </a:t>
            </a:r>
            <a:r>
              <a:rPr lang="en-GB" dirty="0" err="1" smtClean="0"/>
              <a:t>Sardians</a:t>
            </a:r>
            <a:r>
              <a:rPr lang="en-GB" dirty="0" smtClean="0"/>
              <a:t> and Egyptians. The men who worked the baked brick were Babylonians. The men who adorned the wall were Medes and Egyptians (Darius building inscription at Susa 4)</a:t>
            </a:r>
            <a:endParaRPr lang="en-US" dirty="0"/>
          </a:p>
        </p:txBody>
      </p:sp>
    </p:spTree>
    <p:extLst>
      <p:ext uri="{BB962C8B-B14F-4D97-AF65-F5344CB8AC3E}">
        <p14:creationId xmlns:p14="http://schemas.microsoft.com/office/powerpoint/2010/main" val="333570695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Knowing the king</a:t>
            </a:r>
            <a:endParaRPr lang="en-US" dirty="0"/>
          </a:p>
        </p:txBody>
      </p:sp>
      <p:sp>
        <p:nvSpPr>
          <p:cNvPr id="3" name="Content Placeholder 2"/>
          <p:cNvSpPr>
            <a:spLocks noGrp="1"/>
          </p:cNvSpPr>
          <p:nvPr>
            <p:ph idx="1"/>
          </p:nvPr>
        </p:nvSpPr>
        <p:spPr/>
        <p:txBody>
          <a:bodyPr/>
          <a:lstStyle/>
          <a:p>
            <a:r>
              <a:rPr lang="en-GB" dirty="0" smtClean="0"/>
              <a:t>And whenever Cyrus wished to honour anyone it seemed proper to address him by name. Furthermore, it seemed to him that those who were conscious of being personally known to the their general exerted themselves more to be seen doing something good and were more ready to abstain from doing anything bad. (Xen.</a:t>
            </a:r>
            <a:r>
              <a:rPr lang="en-GB" i="1" dirty="0" smtClean="0"/>
              <a:t> Cyr</a:t>
            </a:r>
            <a:r>
              <a:rPr lang="en-GB" dirty="0" smtClean="0"/>
              <a:t>. 5.3.47-8)</a:t>
            </a:r>
          </a:p>
          <a:p>
            <a:r>
              <a:rPr lang="en-GB" dirty="0" smtClean="0"/>
              <a:t>(Xerxes) riding in a chariot past the men of each nation he questioned them, and his scribes wrote all down, till he had gone from end to end of the infantry and cavalry. This done</a:t>
            </a:r>
            <a:r>
              <a:rPr lang="is-IS" dirty="0" smtClean="0"/>
              <a:t>…</a:t>
            </a:r>
            <a:r>
              <a:rPr lang="en-GB" dirty="0" smtClean="0"/>
              <a:t> Xerxes alighted from his chariot into a ship of Sidon, sitting wherein under a golden canopy he was carried past the prows of ships, questioning of them in the manner as of the army and making the answers to be written down. (</a:t>
            </a:r>
            <a:r>
              <a:rPr lang="en-GB" dirty="0" err="1" smtClean="0"/>
              <a:t>Hdt</a:t>
            </a:r>
            <a:r>
              <a:rPr lang="en-GB" dirty="0" smtClean="0"/>
              <a:t>. 7.100)</a:t>
            </a:r>
            <a:endParaRPr lang="en-US" dirty="0"/>
          </a:p>
        </p:txBody>
      </p:sp>
    </p:spTree>
    <p:extLst>
      <p:ext uri="{BB962C8B-B14F-4D97-AF65-F5344CB8AC3E}">
        <p14:creationId xmlns:p14="http://schemas.microsoft.com/office/powerpoint/2010/main" val="15756739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Giving and Receiving</a:t>
            </a:r>
            <a:endParaRPr lang="en-US" dirty="0"/>
          </a:p>
        </p:txBody>
      </p:sp>
      <p:sp>
        <p:nvSpPr>
          <p:cNvPr id="3" name="Content Placeholder 2"/>
          <p:cNvSpPr>
            <a:spLocks noGrp="1"/>
          </p:cNvSpPr>
          <p:nvPr>
            <p:ph idx="1"/>
          </p:nvPr>
        </p:nvSpPr>
        <p:spPr/>
        <p:txBody>
          <a:bodyPr/>
          <a:lstStyle/>
          <a:p>
            <a:r>
              <a:rPr lang="en-GB" dirty="0" smtClean="0"/>
              <a:t>And besides this he used to reward with gifts and positions of authority and seats of honour and all sorts of preferment others whom he saw devoting themselves most eagerly to the attainment of excellence; and thus he inspired in all an earnest ambition, each striving to appear as deserving as he could in the eyes of Cyrus (Xen</a:t>
            </a:r>
            <a:r>
              <a:rPr lang="en-GB" i="1" dirty="0" smtClean="0"/>
              <a:t>. Cyr</a:t>
            </a:r>
            <a:r>
              <a:rPr lang="en-GB" dirty="0" smtClean="0"/>
              <a:t>. 8.1.39)</a:t>
            </a:r>
          </a:p>
          <a:p>
            <a:r>
              <a:rPr lang="en-GB" dirty="0" smtClean="0"/>
              <a:t>'it was no less the mark of a king and lover of his fellow men to accept small gifts graciously and with a ready goodwill; and so, on a time when he was riding by, and a simple labourer, possessed of nothing else, took water from a river in his two hands and offered it to the king, he accepted it pleasantly and with cheerful smile, measuring the favour by the ready goodwill of the giver, and not by the service rendered by the gift.' (</a:t>
            </a:r>
            <a:r>
              <a:rPr lang="en-GB" dirty="0" err="1" smtClean="0"/>
              <a:t>Plut</a:t>
            </a:r>
            <a:r>
              <a:rPr lang="en-GB" dirty="0" smtClean="0"/>
              <a:t>. </a:t>
            </a:r>
            <a:r>
              <a:rPr lang="en-GB" i="1" dirty="0" smtClean="0"/>
              <a:t>Mor</a:t>
            </a:r>
            <a:r>
              <a:rPr lang="en-GB" dirty="0" smtClean="0"/>
              <a:t>. </a:t>
            </a:r>
            <a:r>
              <a:rPr lang="en-GB" smtClean="0"/>
              <a:t>172B)</a:t>
            </a:r>
            <a:endParaRPr lang="en-US"/>
          </a:p>
        </p:txBody>
      </p:sp>
    </p:spTree>
    <p:extLst>
      <p:ext uri="{BB962C8B-B14F-4D97-AF65-F5344CB8AC3E}">
        <p14:creationId xmlns:p14="http://schemas.microsoft.com/office/powerpoint/2010/main" val="286146103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Basics of the Macedonian Court</a:t>
            </a:r>
            <a:endParaRPr lang="en-GB" dirty="0"/>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140274325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3200400" y="307172"/>
            <a:ext cx="8610600" cy="1293028"/>
          </a:xfrm>
        </p:spPr>
        <p:txBody>
          <a:bodyPr/>
          <a:lstStyle/>
          <a:p>
            <a:pPr marL="838200" indent="-838200"/>
            <a:r>
              <a:rPr lang="en-GB" altLang="en-US" sz="4000" dirty="0"/>
              <a:t>Political Organisation: Upper and Lower Macedonia</a:t>
            </a:r>
          </a:p>
        </p:txBody>
      </p:sp>
      <p:sp>
        <p:nvSpPr>
          <p:cNvPr id="21507" name="Rectangle 3"/>
          <p:cNvSpPr>
            <a:spLocks noGrp="1" noChangeArrowheads="1"/>
          </p:cNvSpPr>
          <p:nvPr>
            <p:ph idx="1"/>
          </p:nvPr>
        </p:nvSpPr>
        <p:spPr>
          <a:xfrm>
            <a:off x="595829" y="2209800"/>
            <a:ext cx="11201400" cy="4114800"/>
          </a:xfrm>
        </p:spPr>
        <p:txBody>
          <a:bodyPr/>
          <a:lstStyle/>
          <a:p>
            <a:pPr>
              <a:lnSpc>
                <a:spcPct val="90000"/>
              </a:lnSpc>
            </a:pPr>
            <a:r>
              <a:rPr lang="en-GB" altLang="en-US" sz="2400" dirty="0"/>
              <a:t>Lower Macedonia was mainly organised in feudal-type villages with several noble families being in the political forefront.</a:t>
            </a:r>
          </a:p>
          <a:p>
            <a:pPr>
              <a:lnSpc>
                <a:spcPct val="90000"/>
              </a:lnSpc>
            </a:pPr>
            <a:r>
              <a:rPr lang="en-GB" altLang="en-US" sz="2400" dirty="0"/>
              <a:t>In the classical period, there was a gradual process of urbanisation. </a:t>
            </a:r>
          </a:p>
          <a:p>
            <a:pPr>
              <a:lnSpc>
                <a:spcPct val="90000"/>
              </a:lnSpc>
            </a:pPr>
            <a:r>
              <a:rPr lang="en-GB" altLang="en-US" sz="2400" dirty="0"/>
              <a:t>The new cities, however, did not aspire to independence in the Greek model as far as we can tell.</a:t>
            </a:r>
          </a:p>
          <a:p>
            <a:pPr>
              <a:lnSpc>
                <a:spcPct val="90000"/>
              </a:lnSpc>
            </a:pPr>
            <a:r>
              <a:rPr lang="en-GB" altLang="en-US" sz="2400" dirty="0"/>
              <a:t>Upper Macedonia was organised tribally with several ruling families (lesser royal houses).</a:t>
            </a:r>
          </a:p>
          <a:p>
            <a:pPr>
              <a:lnSpc>
                <a:spcPct val="90000"/>
              </a:lnSpc>
            </a:pPr>
            <a:r>
              <a:rPr lang="en-GB" altLang="en-US" sz="2400" dirty="0"/>
              <a:t>There was little if any urbanisation, mainly due to the influence of the nearby tribes and the pastoral lifestyle of the inhabitants. </a:t>
            </a:r>
          </a:p>
        </p:txBody>
      </p:sp>
    </p:spTree>
    <p:extLst>
      <p:ext uri="{BB962C8B-B14F-4D97-AF65-F5344CB8AC3E}">
        <p14:creationId xmlns:p14="http://schemas.microsoft.com/office/powerpoint/2010/main" val="4403437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2895600" y="307173"/>
            <a:ext cx="8610600" cy="1293028"/>
          </a:xfrm>
        </p:spPr>
        <p:txBody>
          <a:bodyPr/>
          <a:lstStyle/>
          <a:p>
            <a:pPr marL="838200" indent="-838200"/>
            <a:r>
              <a:rPr lang="en-GB" altLang="en-US" dirty="0"/>
              <a:t>The Macedonian Kingship</a:t>
            </a:r>
          </a:p>
        </p:txBody>
      </p:sp>
      <p:sp>
        <p:nvSpPr>
          <p:cNvPr id="22531" name="Rectangle 3"/>
          <p:cNvSpPr>
            <a:spLocks noGrp="1" noChangeArrowheads="1"/>
          </p:cNvSpPr>
          <p:nvPr>
            <p:ph idx="1"/>
          </p:nvPr>
        </p:nvSpPr>
        <p:spPr>
          <a:xfrm>
            <a:off x="304800" y="1600201"/>
            <a:ext cx="10668000" cy="4924425"/>
          </a:xfrm>
        </p:spPr>
        <p:txBody>
          <a:bodyPr/>
          <a:lstStyle/>
          <a:p>
            <a:pPr>
              <a:lnSpc>
                <a:spcPct val="90000"/>
              </a:lnSpc>
            </a:pPr>
            <a:r>
              <a:rPr lang="en-GB" altLang="en-US" sz="2400" dirty="0"/>
              <a:t>The kingdom was hereditarily ruled by the Macedonian Royal House: the </a:t>
            </a:r>
            <a:r>
              <a:rPr lang="en-GB" altLang="en-US" sz="2400" dirty="0" err="1"/>
              <a:t>Temenids</a:t>
            </a:r>
            <a:r>
              <a:rPr lang="en-GB" altLang="en-US" sz="2400" dirty="0"/>
              <a:t>.</a:t>
            </a:r>
          </a:p>
          <a:p>
            <a:pPr>
              <a:lnSpc>
                <a:spcPct val="90000"/>
              </a:lnSpc>
            </a:pPr>
            <a:r>
              <a:rPr lang="en-GB" altLang="en-US" sz="2400" dirty="0"/>
              <a:t>There was also an assembly of the Macedonians that had the right to elect the next king, as well as potentially depose him.</a:t>
            </a:r>
          </a:p>
          <a:p>
            <a:pPr>
              <a:lnSpc>
                <a:spcPct val="90000"/>
              </a:lnSpc>
            </a:pPr>
            <a:r>
              <a:rPr lang="en-GB" altLang="en-US" sz="2400" dirty="0"/>
              <a:t>The king was the personification of the state and was the official representative of the state in relation to foreign affairs. </a:t>
            </a:r>
          </a:p>
          <a:p>
            <a:pPr>
              <a:lnSpc>
                <a:spcPct val="90000"/>
              </a:lnSpc>
            </a:pPr>
            <a:r>
              <a:rPr lang="en-GB" altLang="en-US" sz="2400" dirty="0"/>
              <a:t>The king owned all land in the kingdom, held supreme command in war and was the ultimate judicial authority.</a:t>
            </a:r>
          </a:p>
          <a:p>
            <a:pPr>
              <a:lnSpc>
                <a:spcPct val="90000"/>
              </a:lnSpc>
            </a:pPr>
            <a:r>
              <a:rPr lang="en-GB" altLang="en-US" sz="2400" dirty="0"/>
              <a:t>Service in war, taxes and dues were all rendered to the king, not the kingdom.</a:t>
            </a:r>
          </a:p>
        </p:txBody>
      </p:sp>
    </p:spTree>
    <p:extLst>
      <p:ext uri="{BB962C8B-B14F-4D97-AF65-F5344CB8AC3E}">
        <p14:creationId xmlns:p14="http://schemas.microsoft.com/office/powerpoint/2010/main" val="253810835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3048000" y="307172"/>
            <a:ext cx="8610600" cy="1293028"/>
          </a:xfrm>
        </p:spPr>
        <p:txBody>
          <a:bodyPr/>
          <a:lstStyle/>
          <a:p>
            <a:pPr marL="838200" indent="-838200"/>
            <a:r>
              <a:rPr lang="en-GB" altLang="en-US" dirty="0"/>
              <a:t>The Royal Court</a:t>
            </a:r>
          </a:p>
        </p:txBody>
      </p:sp>
      <p:sp>
        <p:nvSpPr>
          <p:cNvPr id="23555" name="Rectangle 3"/>
          <p:cNvSpPr>
            <a:spLocks noGrp="1" noChangeArrowheads="1"/>
          </p:cNvSpPr>
          <p:nvPr>
            <p:ph idx="1"/>
          </p:nvPr>
        </p:nvSpPr>
        <p:spPr>
          <a:xfrm>
            <a:off x="1143000" y="2438400"/>
            <a:ext cx="10210800" cy="3352800"/>
          </a:xfrm>
        </p:spPr>
        <p:txBody>
          <a:bodyPr/>
          <a:lstStyle/>
          <a:p>
            <a:pPr>
              <a:lnSpc>
                <a:spcPct val="80000"/>
              </a:lnSpc>
            </a:pPr>
            <a:r>
              <a:rPr lang="en-GB" altLang="en-US" dirty="0"/>
              <a:t>There were two classes of nobles in the Macedonian court.</a:t>
            </a:r>
          </a:p>
          <a:p>
            <a:pPr>
              <a:lnSpc>
                <a:spcPct val="80000"/>
              </a:lnSpc>
            </a:pPr>
            <a:r>
              <a:rPr lang="en-GB" altLang="en-US" dirty="0"/>
              <a:t>The </a:t>
            </a:r>
            <a:r>
              <a:rPr lang="en-GB" altLang="en-US" dirty="0" err="1"/>
              <a:t>hetairoi</a:t>
            </a:r>
            <a:r>
              <a:rPr lang="en-GB" altLang="en-US" dirty="0"/>
              <a:t> or Companions were members of the old noble families that could boast kinship ties with the </a:t>
            </a:r>
            <a:r>
              <a:rPr lang="en-GB" altLang="en-US" dirty="0" err="1"/>
              <a:t>Temenids</a:t>
            </a:r>
            <a:r>
              <a:rPr lang="en-GB" altLang="en-US" dirty="0"/>
              <a:t>. They were the king’s guard in war and his generals. The Royal Council was made up of Companions.</a:t>
            </a:r>
          </a:p>
          <a:p>
            <a:pPr>
              <a:lnSpc>
                <a:spcPct val="80000"/>
              </a:lnSpc>
            </a:pPr>
            <a:r>
              <a:rPr lang="en-GB" altLang="en-US" dirty="0"/>
              <a:t>In the fourth century, the urbanisation process essentially created a “middle class” or a lesser class of nobles. They took up the ranks of a new type of Companion, the </a:t>
            </a:r>
            <a:r>
              <a:rPr lang="en-GB" altLang="en-US" dirty="0" err="1"/>
              <a:t>Pezaiteroi</a:t>
            </a:r>
            <a:r>
              <a:rPr lang="en-GB" altLang="en-US" dirty="0"/>
              <a:t> or Foot-Companions.</a:t>
            </a:r>
          </a:p>
        </p:txBody>
      </p:sp>
    </p:spTree>
    <p:extLst>
      <p:ext uri="{BB962C8B-B14F-4D97-AF65-F5344CB8AC3E}">
        <p14:creationId xmlns:p14="http://schemas.microsoft.com/office/powerpoint/2010/main" val="2665056391"/>
      </p:ext>
    </p:extLst>
  </p:cSld>
  <p:clrMapOvr>
    <a:masterClrMapping/>
  </p:clrMapOvr>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8F31A783-2159-4870-BC29-2BA7D038EA4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4048</TotalTime>
  <Words>4400</Words>
  <Application>Microsoft Office PowerPoint</Application>
  <PresentationFormat>Widescreen</PresentationFormat>
  <Paragraphs>307</Paragraphs>
  <Slides>55</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55</vt:i4>
      </vt:variant>
    </vt:vector>
  </HeadingPairs>
  <TitlesOfParts>
    <vt:vector size="59" baseType="lpstr">
      <vt:lpstr>Arial</vt:lpstr>
      <vt:lpstr>Calibri</vt:lpstr>
      <vt:lpstr>Century Gothic</vt:lpstr>
      <vt:lpstr>Vapor Trail</vt:lpstr>
      <vt:lpstr>Kings and Courts</vt:lpstr>
      <vt:lpstr>Monarchy</vt:lpstr>
      <vt:lpstr>Hereditary monarchy</vt:lpstr>
      <vt:lpstr>Norbert Elias and the study of courts</vt:lpstr>
      <vt:lpstr>Elias Thesis (based on the court of Louix xiv)</vt:lpstr>
      <vt:lpstr>PowerPoint Presentation</vt:lpstr>
      <vt:lpstr>Revisionist views of Elias</vt:lpstr>
      <vt:lpstr>Ancient court societies</vt:lpstr>
      <vt:lpstr>Time Periods</vt:lpstr>
      <vt:lpstr>PowerPoint Presentation</vt:lpstr>
      <vt:lpstr>Types of Sources</vt:lpstr>
      <vt:lpstr>Example of Literary sources</vt:lpstr>
      <vt:lpstr>Epigraphic</vt:lpstr>
      <vt:lpstr>PowerPoint Presentation</vt:lpstr>
      <vt:lpstr>PEnt 26 = Select Papyri, 2.268 (Loeb) </vt:lpstr>
      <vt:lpstr>Persepolis palace relief</vt:lpstr>
      <vt:lpstr>PowerPoint Presentation</vt:lpstr>
      <vt:lpstr>PowerPoint Presentation</vt:lpstr>
      <vt:lpstr>People at court</vt:lpstr>
      <vt:lpstr>philia</vt:lpstr>
      <vt:lpstr>Philia</vt:lpstr>
      <vt:lpstr>Members of the court</vt:lpstr>
      <vt:lpstr>Binding members of the court</vt:lpstr>
      <vt:lpstr>Herman, G 1997: 208</vt:lpstr>
      <vt:lpstr>Sunedrion = royal council</vt:lpstr>
      <vt:lpstr>Interacting at court</vt:lpstr>
      <vt:lpstr>Ath. 539e-f = Phylarchos FGrh 81 F 41</vt:lpstr>
      <vt:lpstr>Receiving ambassadors</vt:lpstr>
      <vt:lpstr>PERSIAN COURT? An example for Macedon?</vt:lpstr>
      <vt:lpstr>Creation of the Persian Empire</vt:lpstr>
      <vt:lpstr>Influences on Persian Court</vt:lpstr>
      <vt:lpstr>Court etiquette (from Media)</vt:lpstr>
      <vt:lpstr>The importance of closeness and distance</vt:lpstr>
      <vt:lpstr>Women at the court</vt:lpstr>
      <vt:lpstr>Questions of Rank</vt:lpstr>
      <vt:lpstr>The person of the king</vt:lpstr>
      <vt:lpstr>People with Frequent access to the king</vt:lpstr>
      <vt:lpstr>PowerPoint Presentation</vt:lpstr>
      <vt:lpstr>The Persian Palace</vt:lpstr>
      <vt:lpstr>Military v civil</vt:lpstr>
      <vt:lpstr>Instructions</vt:lpstr>
      <vt:lpstr>Officials</vt:lpstr>
      <vt:lpstr>Royal Physicians</vt:lpstr>
      <vt:lpstr>Outer Court</vt:lpstr>
      <vt:lpstr>Approaching the king</vt:lpstr>
      <vt:lpstr>Dinner</vt:lpstr>
      <vt:lpstr>Royal entourage  (after CurtIus Rufus 3.3.8-16)</vt:lpstr>
      <vt:lpstr>Physical Space: Palace at persepolis</vt:lpstr>
      <vt:lpstr>A city and the empire</vt:lpstr>
      <vt:lpstr>Knowing the king</vt:lpstr>
      <vt:lpstr>Giving and Receiving</vt:lpstr>
      <vt:lpstr>Basics of the Macedonian Court</vt:lpstr>
      <vt:lpstr>Political Organisation: Upper and Lower Macedonia</vt:lpstr>
      <vt:lpstr>The Macedonian Kingship</vt:lpstr>
      <vt:lpstr>The Royal Court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Kyle Erickson</dc:creator>
  <cp:lastModifiedBy>Kyle Erickson</cp:lastModifiedBy>
  <cp:revision>81</cp:revision>
  <dcterms:created xsi:type="dcterms:W3CDTF">2015-09-15T19:26:11Z</dcterms:created>
  <dcterms:modified xsi:type="dcterms:W3CDTF">2018-02-20T09:09:24Z</dcterms:modified>
</cp:coreProperties>
</file>