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6" r:id="rId4"/>
  </p:sldMasterIdLst>
  <p:notesMasterIdLst>
    <p:notesMasterId r:id="rId26"/>
  </p:notesMasterIdLst>
  <p:handoutMasterIdLst>
    <p:handoutMasterId r:id="rId27"/>
  </p:handoutMasterIdLst>
  <p:sldIdLst>
    <p:sldId id="256" r:id="rId5"/>
    <p:sldId id="258" r:id="rId6"/>
    <p:sldId id="259" r:id="rId7"/>
    <p:sldId id="260" r:id="rId8"/>
    <p:sldId id="261" r:id="rId9"/>
    <p:sldId id="262" r:id="rId10"/>
    <p:sldId id="268" r:id="rId11"/>
    <p:sldId id="280" r:id="rId12"/>
    <p:sldId id="263" r:id="rId13"/>
    <p:sldId id="265" r:id="rId14"/>
    <p:sldId id="264" r:id="rId15"/>
    <p:sldId id="266" r:id="rId16"/>
    <p:sldId id="269" r:id="rId17"/>
    <p:sldId id="270" r:id="rId18"/>
    <p:sldId id="272" r:id="rId19"/>
    <p:sldId id="273" r:id="rId20"/>
    <p:sldId id="274"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41" autoAdjust="0"/>
  </p:normalViewPr>
  <p:slideViewPr>
    <p:cSldViewPr snapToGrid="0">
      <p:cViewPr varScale="1">
        <p:scale>
          <a:sx n="78" d="100"/>
          <a:sy n="78" d="100"/>
        </p:scale>
        <p:origin x="878" y="6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B7877C-C636-478D-962B-079E5B1039E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0772D3F1-D442-45EF-80BA-8524ABA3BA82}">
      <dgm:prSet/>
      <dgm:spPr>
        <a:noFill/>
      </dgm:spPr>
      <dgm:t>
        <a:bodyPr/>
        <a:lstStyle/>
        <a:p>
          <a:r>
            <a:rPr lang="en-IN" dirty="0"/>
            <a:t>The primary aim of this study is to </a:t>
          </a:r>
          <a:r>
            <a:rPr lang="en-IN" dirty="0" err="1"/>
            <a:t>analyze</a:t>
          </a:r>
          <a:r>
            <a:rPr lang="en-IN" dirty="0"/>
            <a:t> urban crime data to identify structural patterns and relationships within the dataset.</a:t>
          </a:r>
        </a:p>
      </dgm:t>
    </dgm:pt>
    <dgm:pt modelId="{1E349644-2D56-4029-9BBC-B656140057AE}" type="parTrans" cxnId="{505A74CD-9EDF-4BFD-919C-1E60750914E2}">
      <dgm:prSet/>
      <dgm:spPr/>
      <dgm:t>
        <a:bodyPr/>
        <a:lstStyle/>
        <a:p>
          <a:endParaRPr lang="en-IN"/>
        </a:p>
      </dgm:t>
    </dgm:pt>
    <dgm:pt modelId="{E23C1652-B68D-4419-8340-30F3CE580A74}" type="sibTrans" cxnId="{505A74CD-9EDF-4BFD-919C-1E60750914E2}">
      <dgm:prSet/>
      <dgm:spPr/>
      <dgm:t>
        <a:bodyPr/>
        <a:lstStyle/>
        <a:p>
          <a:endParaRPr lang="en-IN"/>
        </a:p>
      </dgm:t>
    </dgm:pt>
    <dgm:pt modelId="{E6D9E4A2-6DA7-47FF-B559-B92F017F2757}" type="pres">
      <dgm:prSet presAssocID="{63B7877C-C636-478D-962B-079E5B1039ED}" presName="linear" presStyleCnt="0">
        <dgm:presLayoutVars>
          <dgm:animLvl val="lvl"/>
          <dgm:resizeHandles val="exact"/>
        </dgm:presLayoutVars>
      </dgm:prSet>
      <dgm:spPr/>
    </dgm:pt>
    <dgm:pt modelId="{F499F928-57B0-4A55-818F-C377E7418C20}" type="pres">
      <dgm:prSet presAssocID="{0772D3F1-D442-45EF-80BA-8524ABA3BA82}" presName="parentText" presStyleLbl="node1" presStyleIdx="0" presStyleCnt="1">
        <dgm:presLayoutVars>
          <dgm:chMax val="0"/>
          <dgm:bulletEnabled val="1"/>
        </dgm:presLayoutVars>
      </dgm:prSet>
      <dgm:spPr/>
    </dgm:pt>
  </dgm:ptLst>
  <dgm:cxnLst>
    <dgm:cxn modelId="{EBED13BF-3F90-4288-A6AA-0C20B6E40046}" type="presOf" srcId="{63B7877C-C636-478D-962B-079E5B1039ED}" destId="{E6D9E4A2-6DA7-47FF-B559-B92F017F2757}" srcOrd="0" destOrd="0" presId="urn:microsoft.com/office/officeart/2005/8/layout/vList2"/>
    <dgm:cxn modelId="{505A74CD-9EDF-4BFD-919C-1E60750914E2}" srcId="{63B7877C-C636-478D-962B-079E5B1039ED}" destId="{0772D3F1-D442-45EF-80BA-8524ABA3BA82}" srcOrd="0" destOrd="0" parTransId="{1E349644-2D56-4029-9BBC-B656140057AE}" sibTransId="{E23C1652-B68D-4419-8340-30F3CE580A74}"/>
    <dgm:cxn modelId="{7DC40DE0-22D2-47C3-9DDF-8621C00BE347}" type="presOf" srcId="{0772D3F1-D442-45EF-80BA-8524ABA3BA82}" destId="{F499F928-57B0-4A55-818F-C377E7418C20}" srcOrd="0" destOrd="0" presId="urn:microsoft.com/office/officeart/2005/8/layout/vList2"/>
    <dgm:cxn modelId="{24F2F5FD-594B-41C4-B8F9-E22CFF97FFC4}" type="presParOf" srcId="{E6D9E4A2-6DA7-47FF-B559-B92F017F2757}" destId="{F499F928-57B0-4A55-818F-C377E7418C20}"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9F928-57B0-4A55-818F-C377E7418C20}">
      <dsp:nvSpPr>
        <dsp:cNvPr id="0" name=""/>
        <dsp:cNvSpPr/>
      </dsp:nvSpPr>
      <dsp:spPr>
        <a:xfrm>
          <a:off x="0" y="1231"/>
          <a:ext cx="9905999" cy="3539250"/>
        </a:xfrm>
        <a:prstGeom prst="roundRect">
          <a:avLst/>
        </a:prstGeom>
        <a:no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IN" sz="5500" kern="1200" dirty="0"/>
            <a:t>The primary aim of this study is to </a:t>
          </a:r>
          <a:r>
            <a:rPr lang="en-IN" sz="5500" kern="1200" dirty="0" err="1"/>
            <a:t>analyze</a:t>
          </a:r>
          <a:r>
            <a:rPr lang="en-IN" sz="5500" kern="1200" dirty="0"/>
            <a:t> urban crime data to identify structural patterns and relationships within the dataset.</a:t>
          </a:r>
        </a:p>
      </dsp:txBody>
      <dsp:txXfrm>
        <a:off x="172772" y="174003"/>
        <a:ext cx="9560455" cy="31937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6AFA9E5-2E77-B952-6CF4-1DA5BC1DB6E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a:extLst>
              <a:ext uri="{FF2B5EF4-FFF2-40B4-BE49-F238E27FC236}">
                <a16:creationId xmlns:a16="http://schemas.microsoft.com/office/drawing/2014/main" id="{4CFEC69B-286D-9439-0ACB-0BEBCAE66A7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AA45D88-C9E8-4E91-BCB7-7E7C13B9D6F3}" type="datetimeFigureOut">
              <a:rPr lang="en-IN" smtClean="0"/>
              <a:t>06-03-2026</a:t>
            </a:fld>
            <a:endParaRPr lang="en-IN"/>
          </a:p>
        </p:txBody>
      </p:sp>
      <p:sp>
        <p:nvSpPr>
          <p:cNvPr id="4" name="Footer Placeholder 3">
            <a:extLst>
              <a:ext uri="{FF2B5EF4-FFF2-40B4-BE49-F238E27FC236}">
                <a16:creationId xmlns:a16="http://schemas.microsoft.com/office/drawing/2014/main" id="{57EA7BF4-FA79-A7CA-1E39-E08F01601BA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5" name="Slide Number Placeholder 4">
            <a:extLst>
              <a:ext uri="{FF2B5EF4-FFF2-40B4-BE49-F238E27FC236}">
                <a16:creationId xmlns:a16="http://schemas.microsoft.com/office/drawing/2014/main" id="{650E03A9-8248-9118-CBA2-FF1D536199F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E3A9797-1CD8-4F10-AFC5-D9F090314AFF}" type="slidenum">
              <a:rPr lang="en-IN" smtClean="0"/>
              <a:t>‹#›</a:t>
            </a:fld>
            <a:endParaRPr lang="en-IN"/>
          </a:p>
        </p:txBody>
      </p:sp>
    </p:spTree>
    <p:extLst>
      <p:ext uri="{BB962C8B-B14F-4D97-AF65-F5344CB8AC3E}">
        <p14:creationId xmlns:p14="http://schemas.microsoft.com/office/powerpoint/2010/main" val="1214127191"/>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EE22A-29CB-414A-B5EB-FCED013199BB}" type="datetimeFigureOut">
              <a:rPr lang="en-IN" smtClean="0"/>
              <a:t>06-03-2026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3EFDA5-2CDF-4C7C-8E44-ABA30A70C963}" type="slidenum">
              <a:rPr lang="en-IN" smtClean="0"/>
              <a:t>‹#›</a:t>
            </a:fld>
            <a:endParaRPr lang="en-IN"/>
          </a:p>
        </p:txBody>
      </p:sp>
    </p:spTree>
    <p:extLst>
      <p:ext uri="{BB962C8B-B14F-4D97-AF65-F5344CB8AC3E}">
        <p14:creationId xmlns:p14="http://schemas.microsoft.com/office/powerpoint/2010/main" val="1998716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883EFDA5-2CDF-4C7C-8E44-ABA30A70C963}" type="slidenum">
              <a:rPr lang="en-IN" smtClean="0"/>
              <a:t>3</a:t>
            </a:fld>
            <a:endParaRPr lang="en-IN"/>
          </a:p>
        </p:txBody>
      </p:sp>
    </p:spTree>
    <p:extLst>
      <p:ext uri="{BB962C8B-B14F-4D97-AF65-F5344CB8AC3E}">
        <p14:creationId xmlns:p14="http://schemas.microsoft.com/office/powerpoint/2010/main" val="33173435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IN"/>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IN"/>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IN"/>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IN"/>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E700B27-DE4C-4B9E-BB11-B9027034A00F}" type="datetimeFigureOut">
              <a:rPr lang="en-US" smtClean="0"/>
              <a:pPr/>
              <a:t>3/6/2026</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3199453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512215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33514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2052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smtClean="0"/>
              <a:t>3/6/2026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511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smtClean="0"/>
              <a:t>3/6/2026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4088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smtClean="0"/>
              <a:t>3/6/2026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5882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8378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94440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0D914D-B099-4142-A885-11F276715148}"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835978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0D914D-B099-4142-A885-11F276715148}"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977395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0D914D-B099-4142-A885-11F276715148}"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7866032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0D914D-B099-4142-A885-11F276715148}" type="datetimeFigureOut">
              <a:rPr lang="en-US" smtClean="0"/>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91711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E0D914D-B099-4142-A885-11F276715148}" type="datetimeFigureOut">
              <a:rPr lang="en-US" smtClean="0"/>
              <a:t>3/6/2026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241567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E0D914D-B099-4142-A885-11F276715148}" type="datetimeFigureOut">
              <a:rPr lang="en-US" smtClean="0"/>
              <a:t>3/6/2026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35547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077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35529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1_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smtClean="0"/>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27370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IN"/>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IN"/>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IN"/>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IN"/>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IN"/>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E0D914D-B099-4142-A885-11F276715148}" type="datetimeFigureOut">
              <a:rPr lang="en-US" smtClean="0"/>
              <a:t>3/6/2026</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7432164"/>
      </p:ext>
    </p:extLst>
  </p:cSld>
  <p:clrMap bg1="dk1" tx1="lt1" bg2="dk2" tx2="lt2" accent1="accent1" accent2="accent2" accent3="accent3" accent4="accent4" accent5="accent5" accent6="accent6" hlink="hlink" folHlink="folHlink"/>
  <p:sldLayoutIdLst>
    <p:sldLayoutId id="2147483867" r:id="rId1"/>
    <p:sldLayoutId id="2147483868" r:id="rId2"/>
    <p:sldLayoutId id="2147483869" r:id="rId3"/>
    <p:sldLayoutId id="2147483870" r:id="rId4"/>
    <p:sldLayoutId id="2147483871" r:id="rId5"/>
    <p:sldLayoutId id="2147483872" r:id="rId6"/>
    <p:sldLayoutId id="2147483873" r:id="rId7"/>
    <p:sldLayoutId id="2147483874" r:id="rId8"/>
    <p:sldLayoutId id="2147483875" r:id="rId9"/>
    <p:sldLayoutId id="2147483876" r:id="rId10"/>
    <p:sldLayoutId id="2147483877" r:id="rId11"/>
    <p:sldLayoutId id="2147483878" r:id="rId12"/>
    <p:sldLayoutId id="2147483879" r:id="rId13"/>
    <p:sldLayoutId id="2147483880" r:id="rId14"/>
    <p:sldLayoutId id="2147483881" r:id="rId15"/>
    <p:sldLayoutId id="2147483882" r:id="rId16"/>
    <p:sldLayoutId id="2147483883" r:id="rId17"/>
    <p:sldLayoutId id="2147483884" r:id="rId18"/>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005A9-9A33-D965-033B-03C2DDEC838F}"/>
              </a:ext>
            </a:extLst>
          </p:cNvPr>
          <p:cNvSpPr>
            <a:spLocks noGrp="1"/>
          </p:cNvSpPr>
          <p:nvPr>
            <p:ph type="ctrTitle"/>
          </p:nvPr>
        </p:nvSpPr>
        <p:spPr>
          <a:xfrm>
            <a:off x="1154955" y="622169"/>
            <a:ext cx="8825658" cy="1849226"/>
          </a:xfrm>
        </p:spPr>
        <p:txBody>
          <a:bodyPr>
            <a:normAutofit fontScale="90000"/>
          </a:bodyPr>
          <a:lstStyle/>
          <a:p>
            <a:pPr algn="ctr"/>
            <a:br>
              <a:rPr lang="en-IN" sz="4400" b="1" dirty="0">
                <a:latin typeface="Calibri" panose="020F0502020204030204" pitchFamily="34" charset="0"/>
                <a:ea typeface="Calibri" panose="020F0502020204030204" pitchFamily="34" charset="0"/>
                <a:cs typeface="Calibri" panose="020F0502020204030204" pitchFamily="34" charset="0"/>
              </a:rPr>
            </a:br>
            <a:br>
              <a:rPr lang="en-IN" sz="4400" b="1" dirty="0">
                <a:latin typeface="Calibri" panose="020F0502020204030204" pitchFamily="34" charset="0"/>
                <a:ea typeface="Calibri" panose="020F0502020204030204" pitchFamily="34" charset="0"/>
                <a:cs typeface="Calibri" panose="020F0502020204030204" pitchFamily="34" charset="0"/>
              </a:rPr>
            </a:br>
            <a:r>
              <a:rPr lang="en-IN" sz="4400" b="1" dirty="0">
                <a:latin typeface="Calibri" panose="020F0502020204030204" pitchFamily="34" charset="0"/>
                <a:ea typeface="Calibri" panose="020F0502020204030204" pitchFamily="34" charset="0"/>
                <a:cs typeface="Calibri" panose="020F0502020204030204" pitchFamily="34" charset="0"/>
              </a:rPr>
              <a:t>Exploratory Data Analysis of Chicago Crime Dataset (2022</a:t>
            </a:r>
            <a:r>
              <a:rPr lang="en-IN" sz="4400" dirty="0">
                <a:latin typeface="Calibri" panose="020F0502020204030204" pitchFamily="34" charset="0"/>
                <a:ea typeface="Calibri" panose="020F0502020204030204" pitchFamily="34" charset="0"/>
                <a:cs typeface="Calibri" panose="020F0502020204030204" pitchFamily="34" charset="0"/>
              </a:rPr>
              <a:t>)</a:t>
            </a:r>
          </a:p>
        </p:txBody>
      </p:sp>
      <p:sp>
        <p:nvSpPr>
          <p:cNvPr id="3" name="Subtitle 2">
            <a:extLst>
              <a:ext uri="{FF2B5EF4-FFF2-40B4-BE49-F238E27FC236}">
                <a16:creationId xmlns:a16="http://schemas.microsoft.com/office/drawing/2014/main" id="{F9F12285-4743-8416-BE89-2B000D1CE30F}"/>
              </a:ext>
            </a:extLst>
          </p:cNvPr>
          <p:cNvSpPr>
            <a:spLocks noGrp="1"/>
          </p:cNvSpPr>
          <p:nvPr>
            <p:ph type="subTitle" idx="1"/>
          </p:nvPr>
        </p:nvSpPr>
        <p:spPr>
          <a:xfrm>
            <a:off x="829560" y="3789575"/>
            <a:ext cx="10388338" cy="1849225"/>
          </a:xfrm>
        </p:spPr>
        <p:txBody>
          <a:bodyPr>
            <a:normAutofit fontScale="92500" lnSpcReduction="20000"/>
          </a:bodyPr>
          <a:lstStyle/>
          <a:p>
            <a:pPr algn="ctr"/>
            <a:r>
              <a:rPr lang="en-IN" sz="3200" b="1" dirty="0">
                <a:solidFill>
                  <a:schemeClr val="bg2"/>
                </a:solidFill>
                <a:latin typeface="Calibri" panose="020F0502020204030204" pitchFamily="34" charset="0"/>
                <a:ea typeface="Calibri" panose="020F0502020204030204" pitchFamily="34" charset="0"/>
                <a:cs typeface="Calibri" panose="020F0502020204030204" pitchFamily="34" charset="0"/>
              </a:rPr>
              <a:t>Student name: Chetanbharthi Mohanbharthi atit</a:t>
            </a:r>
          </a:p>
          <a:p>
            <a:pPr algn="ctr"/>
            <a:r>
              <a:rPr lang="en-IN" sz="3200" b="1" dirty="0">
                <a:solidFill>
                  <a:schemeClr val="bg2"/>
                </a:solidFill>
                <a:latin typeface="Calibri" panose="020F0502020204030204" pitchFamily="34" charset="0"/>
                <a:ea typeface="Calibri" panose="020F0502020204030204" pitchFamily="34" charset="0"/>
                <a:cs typeface="Calibri" panose="020F0502020204030204" pitchFamily="34" charset="0"/>
              </a:rPr>
              <a:t>student id: [2522450]</a:t>
            </a:r>
          </a:p>
          <a:p>
            <a:pPr algn="ctr"/>
            <a:r>
              <a:rPr lang="en-IN" sz="3200" dirty="0">
                <a:solidFill>
                  <a:schemeClr val="bg1"/>
                </a:solidFill>
                <a:latin typeface="Calibri" panose="020F0502020204030204" pitchFamily="34" charset="0"/>
                <a:ea typeface="Calibri" panose="020F0502020204030204" pitchFamily="34" charset="0"/>
                <a:cs typeface="Calibri" panose="020F0502020204030204" pitchFamily="34" charset="0"/>
              </a:rPr>
              <a:t>Module Code: ACCA7015</a:t>
            </a:r>
          </a:p>
          <a:p>
            <a:pPr algn="ctr"/>
            <a:endParaRPr lang="en-IN" sz="3600" b="1" dirty="0">
              <a:solidFill>
                <a:schemeClr val="bg2"/>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78037967"/>
      </p:ext>
    </p:extLst>
  </p:cSld>
  <p:clrMapOvr>
    <a:masterClrMapping/>
  </p:clrMapOvr>
  <p:transition spd="slow">
    <p:wheel spokes="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64847-FFF6-68D6-98C9-477DB039B7DE}"/>
              </a:ext>
            </a:extLst>
          </p:cNvPr>
          <p:cNvSpPr>
            <a:spLocks noGrp="1"/>
          </p:cNvSpPr>
          <p:nvPr>
            <p:ph type="title"/>
          </p:nvPr>
        </p:nvSpPr>
        <p:spPr>
          <a:xfrm>
            <a:off x="1154955" y="838200"/>
            <a:ext cx="8761413" cy="706964"/>
          </a:xfrm>
          <a:noFill/>
          <a:ln>
            <a:noFill/>
          </a:ln>
        </p:spPr>
        <p:style>
          <a:lnRef idx="2">
            <a:schemeClr val="accent4"/>
          </a:lnRef>
          <a:fillRef idx="1">
            <a:schemeClr val="lt1"/>
          </a:fillRef>
          <a:effectRef idx="0">
            <a:schemeClr val="accent4"/>
          </a:effectRef>
          <a:fontRef idx="minor">
            <a:schemeClr val="dk1"/>
          </a:fontRef>
        </p:style>
        <p:txBody>
          <a:bodyPr/>
          <a:lstStyle/>
          <a:p>
            <a:pPr marL="571500" indent="-571500">
              <a:buFont typeface="Wingdings" panose="05000000000000000000" pitchFamily="2" charset="2"/>
              <a:buChar char="v"/>
            </a:pPr>
            <a:r>
              <a:rPr lang="en-IN" sz="4000" b="1" dirty="0">
                <a:latin typeface="Calibri" panose="020F0502020204030204" pitchFamily="34" charset="0"/>
                <a:ea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15D7C1E0-BD8F-1E46-FCED-F55CA22B39C8}"/>
              </a:ext>
            </a:extLst>
          </p:cNvPr>
          <p:cNvSpPr>
            <a:spLocks noGrp="1"/>
          </p:cNvSpPr>
          <p:nvPr>
            <p:ph idx="1"/>
          </p:nvPr>
        </p:nvSpPr>
        <p:spPr>
          <a:xfrm>
            <a:off x="1141412" y="2249487"/>
            <a:ext cx="10313169" cy="3541714"/>
          </a:xfrm>
          <a:noFill/>
        </p:spPr>
        <p:txBody>
          <a:bodyPr>
            <a:normAutofit fontScale="62500" lnSpcReduction="20000"/>
          </a:bodyPr>
          <a:lstStyle/>
          <a:p>
            <a:r>
              <a:rPr lang="en-IN" sz="3200" dirty="0"/>
              <a:t>The use of data analytics and artificial intelligence in crime analysis has significantly improved the ability of law enforcement agencies to understand patterns and optimize operational strategies.</a:t>
            </a:r>
          </a:p>
          <a:p>
            <a:r>
              <a:rPr lang="en-IN" sz="3200" dirty="0"/>
              <a:t>Predictive policing systems rely on historical crime data to forecast potential incidents and identify high-risk areas [1]. However, the adoption of data-driven policing approaches also raises concerns regarding fairness, transparency, and algorithmic bias [2], [3].</a:t>
            </a:r>
          </a:p>
          <a:p>
            <a:r>
              <a:rPr lang="en-IN" sz="3200" dirty="0"/>
              <a:t>This study performs an exploratory and multivariate analysis of urban crime data to examine temporal, spatial, and categorical crime patterns. </a:t>
            </a:r>
          </a:p>
          <a:p>
            <a:r>
              <a:rPr lang="en-IN" sz="3200" dirty="0"/>
              <a:t>The findings provide statistical insight into crime </a:t>
            </a:r>
            <a:r>
              <a:rPr lang="en-IN" sz="3200" dirty="0" err="1"/>
              <a:t>behavior</a:t>
            </a:r>
            <a:r>
              <a:rPr lang="en-IN" sz="3200" dirty="0"/>
              <a:t> and evaluate the dataset’s suitability for predictive </a:t>
            </a:r>
            <a:r>
              <a:rPr lang="en-IN" sz="3200" dirty="0" err="1"/>
              <a:t>modeling</a:t>
            </a:r>
            <a:r>
              <a:rPr lang="en-IN" sz="3200" dirty="0"/>
              <a:t> while acknowledging ethical considerations.</a:t>
            </a:r>
          </a:p>
          <a:p>
            <a:pPr marL="0" indent="0">
              <a:buNone/>
            </a:pPr>
            <a:endParaRPr lang="en-IN" sz="3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75203668"/>
      </p:ext>
    </p:extLst>
  </p:cSld>
  <p:clrMapOvr>
    <a:masterClrMapping/>
  </p:clrMapOvr>
  <mc:AlternateContent xmlns:mc="http://schemas.openxmlformats.org/markup-compatibility/2006" xmlns:p14="http://schemas.microsoft.com/office/powerpoint/2010/main">
    <mc:Choice Requires="p14">
      <p:transition spd="slow">
        <p14:doors dir="ver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73C61-A823-EB69-6D6F-C521F7287B17}"/>
              </a:ext>
            </a:extLst>
          </p:cNvPr>
          <p:cNvSpPr>
            <a:spLocks noGrp="1"/>
          </p:cNvSpPr>
          <p:nvPr>
            <p:ph type="title"/>
          </p:nvPr>
        </p:nvSpPr>
        <p:spPr>
          <a:xfrm>
            <a:off x="1154955" y="499621"/>
            <a:ext cx="8761413" cy="1442301"/>
          </a:xfrm>
        </p:spPr>
        <p:txBody>
          <a:bodyPr/>
          <a:lstStyle/>
          <a:p>
            <a:r>
              <a:rPr lang="en-IN" sz="4400" dirty="0"/>
              <a:t>•</a:t>
            </a:r>
            <a:r>
              <a:rPr lang="en-IN" sz="4400" b="1" dirty="0">
                <a:latin typeface="Calibri" panose="020F0502020204030204" pitchFamily="34" charset="0"/>
                <a:ea typeface="Calibri" panose="020F0502020204030204" pitchFamily="34" charset="0"/>
                <a:cs typeface="Calibri" panose="020F0502020204030204" pitchFamily="34" charset="0"/>
              </a:rPr>
              <a:t>Aim</a:t>
            </a:r>
            <a:r>
              <a:rPr lang="en-IN" sz="4400" dirty="0"/>
              <a:t> </a:t>
            </a:r>
            <a:endParaRPr lang="en-IN" sz="44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4" name="Content Placeholder 3">
            <a:extLst>
              <a:ext uri="{FF2B5EF4-FFF2-40B4-BE49-F238E27FC236}">
                <a16:creationId xmlns:a16="http://schemas.microsoft.com/office/drawing/2014/main" id="{099F1611-E082-4E3A-B375-40226E9C472D}"/>
              </a:ext>
            </a:extLst>
          </p:cNvPr>
          <p:cNvGraphicFramePr>
            <a:graphicFrameLocks noGrp="1"/>
          </p:cNvGraphicFramePr>
          <p:nvPr>
            <p:ph idx="1"/>
            <p:extLst>
              <p:ext uri="{D42A27DB-BD31-4B8C-83A1-F6EECF244321}">
                <p14:modId xmlns:p14="http://schemas.microsoft.com/office/powerpoint/2010/main" val="2155509126"/>
              </p:ext>
            </p:extLst>
          </p:nvPr>
        </p:nvGraphicFramePr>
        <p:xfrm>
          <a:off x="1141412" y="2249487"/>
          <a:ext cx="9905999" cy="3541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006898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DE3A1-D83C-B3E5-371F-AB1CD3DAAE65}"/>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Objectives</a:t>
            </a:r>
            <a:endParaRPr lang="en-IN" b="1" dirty="0"/>
          </a:p>
        </p:txBody>
      </p:sp>
      <p:sp>
        <p:nvSpPr>
          <p:cNvPr id="3" name="Content Placeholder 2">
            <a:extLst>
              <a:ext uri="{FF2B5EF4-FFF2-40B4-BE49-F238E27FC236}">
                <a16:creationId xmlns:a16="http://schemas.microsoft.com/office/drawing/2014/main" id="{B9D9C0F9-F4C2-32E4-972E-544A3DBCC0FC}"/>
              </a:ext>
            </a:extLst>
          </p:cNvPr>
          <p:cNvSpPr>
            <a:spLocks noGrp="1"/>
          </p:cNvSpPr>
          <p:nvPr>
            <p:ph idx="1"/>
          </p:nvPr>
        </p:nvSpPr>
        <p:spPr>
          <a:xfrm>
            <a:off x="1348033" y="2271860"/>
            <a:ext cx="8568334" cy="3967622"/>
          </a:xfrm>
        </p:spPr>
        <p:txBody>
          <a:bodyPr>
            <a:normAutofit/>
          </a:bodyPr>
          <a:lstStyle/>
          <a:p>
            <a:r>
              <a:rPr lang="en-IN" dirty="0">
                <a:latin typeface="Calibri" panose="020F0502020204030204" pitchFamily="34" charset="0"/>
                <a:ea typeface="Calibri" panose="020F0502020204030204" pitchFamily="34" charset="0"/>
                <a:cs typeface="Calibri" panose="020F0502020204030204" pitchFamily="34" charset="0"/>
              </a:rPr>
              <a:t>Examine temporal crime distribution across months, hours,       and days.</a:t>
            </a:r>
          </a:p>
          <a:p>
            <a:r>
              <a:rPr lang="en-IN" dirty="0">
                <a:latin typeface="Calibri" panose="020F0502020204030204" pitchFamily="34" charset="0"/>
                <a:ea typeface="Calibri" panose="020F0502020204030204" pitchFamily="34" charset="0"/>
                <a:cs typeface="Calibri" panose="020F0502020204030204" pitchFamily="34" charset="0"/>
              </a:rPr>
              <a:t>Analyze crime type frequency and arrest patterns.</a:t>
            </a:r>
          </a:p>
          <a:p>
            <a:r>
              <a:rPr lang="en-IN" dirty="0">
                <a:latin typeface="Calibri" panose="020F0502020204030204" pitchFamily="34" charset="0"/>
                <a:ea typeface="Calibri" panose="020F0502020204030204" pitchFamily="34" charset="0"/>
                <a:cs typeface="Calibri" panose="020F0502020204030204" pitchFamily="34" charset="0"/>
              </a:rPr>
              <a:t>Investigate spatial concentration across districts.</a:t>
            </a:r>
          </a:p>
          <a:p>
            <a:r>
              <a:rPr lang="en-IN" dirty="0">
                <a:latin typeface="Calibri" panose="020F0502020204030204" pitchFamily="34" charset="0"/>
                <a:ea typeface="Calibri" panose="020F0502020204030204" pitchFamily="34" charset="0"/>
                <a:cs typeface="Calibri" panose="020F0502020204030204" pitchFamily="34" charset="0"/>
              </a:rPr>
              <a:t>Evaluate correlation among geographic and administrative variables.</a:t>
            </a:r>
          </a:p>
          <a:p>
            <a:r>
              <a:rPr lang="en-IN" dirty="0">
                <a:latin typeface="Calibri" panose="020F0502020204030204" pitchFamily="34" charset="0"/>
                <a:ea typeface="Calibri" panose="020F0502020204030204" pitchFamily="34" charset="0"/>
                <a:cs typeface="Calibri" panose="020F0502020204030204" pitchFamily="34" charset="0"/>
              </a:rPr>
              <a:t>Apply clustering techniques to identify temporal groupings.</a:t>
            </a:r>
          </a:p>
          <a:p>
            <a:endParaRPr lang="en-IN" dirty="0">
              <a:latin typeface="Calibri" panose="020F0502020204030204" pitchFamily="34" charset="0"/>
              <a:ea typeface="Calibri" panose="020F0502020204030204" pitchFamily="34" charset="0"/>
              <a:cs typeface="Calibri" panose="020F0502020204030204" pitchFamily="34" charset="0"/>
            </a:endParaRPr>
          </a:p>
          <a:p>
            <a:endParaRPr lang="en-IN" dirty="0">
              <a:latin typeface="Calibri" panose="020F0502020204030204" pitchFamily="34" charset="0"/>
              <a:ea typeface="Calibri" panose="020F0502020204030204" pitchFamily="34" charset="0"/>
              <a:cs typeface="Calibri" panose="020F0502020204030204" pitchFamily="34" charset="0"/>
            </a:endParaRPr>
          </a:p>
          <a:p>
            <a:endParaRPr lang="en-IN" dirty="0">
              <a:latin typeface="Calibri" panose="020F0502020204030204" pitchFamily="34" charset="0"/>
              <a:ea typeface="Calibri" panose="020F0502020204030204" pitchFamily="34" charset="0"/>
              <a:cs typeface="Calibri" panose="020F0502020204030204" pitchFamily="34" charset="0"/>
            </a:endParaRPr>
          </a:p>
          <a:p>
            <a:endParaRPr lang="en-IN" dirty="0">
              <a:latin typeface="Calibri" panose="020F0502020204030204" pitchFamily="34" charset="0"/>
              <a:ea typeface="Calibri" panose="020F0502020204030204" pitchFamily="34" charset="0"/>
              <a:cs typeface="Calibri" panose="020F0502020204030204" pitchFamily="34" charset="0"/>
            </a:endParaRPr>
          </a:p>
          <a:p>
            <a:endParaRPr lang="en-IN" dirty="0">
              <a:latin typeface="Calibri" panose="020F0502020204030204" pitchFamily="34" charset="0"/>
              <a:ea typeface="Calibri" panose="020F0502020204030204" pitchFamily="34" charset="0"/>
              <a:cs typeface="Calibri" panose="020F0502020204030204" pitchFamily="34" charset="0"/>
            </a:endParaRPr>
          </a:p>
          <a:p>
            <a:endParaRPr lang="en-IN" dirty="0">
              <a:latin typeface="Calibri" panose="020F0502020204030204" pitchFamily="34" charset="0"/>
              <a:ea typeface="Calibri" panose="020F0502020204030204" pitchFamily="34" charset="0"/>
              <a:cs typeface="Calibri" panose="020F0502020204030204" pitchFamily="34" charset="0"/>
            </a:endParaRPr>
          </a:p>
          <a:p>
            <a:endParaRPr lang="en-IN"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IN"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IN"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4371824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413F-86B3-04E6-35BF-0BD77001FD65}"/>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data overview </a:t>
            </a:r>
          </a:p>
        </p:txBody>
      </p:sp>
      <p:sp>
        <p:nvSpPr>
          <p:cNvPr id="3" name="Content Placeholder 2">
            <a:extLst>
              <a:ext uri="{FF2B5EF4-FFF2-40B4-BE49-F238E27FC236}">
                <a16:creationId xmlns:a16="http://schemas.microsoft.com/office/drawing/2014/main" id="{9E220899-FDFB-49EF-1619-3ABF2BF2880B}"/>
              </a:ext>
            </a:extLst>
          </p:cNvPr>
          <p:cNvSpPr>
            <a:spLocks noGrp="1"/>
          </p:cNvSpPr>
          <p:nvPr>
            <p:ph sz="half" idx="1"/>
          </p:nvPr>
        </p:nvSpPr>
        <p:spPr>
          <a:xfrm>
            <a:off x="1141410" y="1877961"/>
            <a:ext cx="5613351" cy="4194391"/>
          </a:xfrm>
        </p:spPr>
        <p:txBody>
          <a:bodyPr>
            <a:normAutofit fontScale="70000" lnSpcReduction="20000"/>
          </a:bodyPr>
          <a:lstStyle/>
          <a:p>
            <a:r>
              <a:rPr lang="en-IN" dirty="0"/>
              <a:t>The dataset consists of structured crime records containing temporal, spatial, and categorical attributes. </a:t>
            </a:r>
          </a:p>
          <a:p>
            <a:r>
              <a:rPr lang="en-IN" dirty="0"/>
              <a:t>Temporal variables include date, month, hour, and weekday. Spatial attributes include district, ward, community area, latitude, and longitude. </a:t>
            </a:r>
          </a:p>
          <a:p>
            <a:r>
              <a:rPr lang="en-IN" dirty="0"/>
              <a:t>Crime classification fields include primary type and FBI code, while arrest status serves as an outcome variable.</a:t>
            </a:r>
          </a:p>
          <a:p>
            <a:r>
              <a:rPr lang="en-IN" dirty="0"/>
              <a:t>The presence of both numerical and categorical variables allows for comprehensive univariate and multivariate analysis. </a:t>
            </a:r>
          </a:p>
          <a:p>
            <a:r>
              <a:rPr lang="en-IN" dirty="0"/>
              <a:t>Geographic coordinates further support spatial modelling and hotspot identification, which are commonly used in predictive policing research [1].</a:t>
            </a:r>
          </a:p>
          <a:p>
            <a:pPr marL="0" indent="0">
              <a:buNone/>
            </a:pPr>
            <a:endParaRPr lang="en-IN" dirty="0"/>
          </a:p>
        </p:txBody>
      </p:sp>
      <p:pic>
        <p:nvPicPr>
          <p:cNvPr id="9" name="Content Placeholder 8">
            <a:extLst>
              <a:ext uri="{FF2B5EF4-FFF2-40B4-BE49-F238E27FC236}">
                <a16:creationId xmlns:a16="http://schemas.microsoft.com/office/drawing/2014/main" id="{8A834B63-4626-DAA8-39A3-3425F39E6C37}"/>
              </a:ext>
            </a:extLst>
          </p:cNvPr>
          <p:cNvPicPr>
            <a:picLocks noGrp="1" noChangeAspect="1"/>
          </p:cNvPicPr>
          <p:nvPr>
            <p:ph sz="half" idx="2"/>
          </p:nvPr>
        </p:nvPicPr>
        <p:blipFill>
          <a:blip r:embed="rId2"/>
          <a:stretch>
            <a:fillRect/>
          </a:stretch>
        </p:blipFill>
        <p:spPr>
          <a:xfrm>
            <a:off x="7438889" y="325822"/>
            <a:ext cx="3985855" cy="5746530"/>
          </a:xfrm>
          <a:prstGeom prst="rect">
            <a:avLst/>
          </a:prstGeom>
        </p:spPr>
      </p:pic>
    </p:spTree>
    <p:extLst>
      <p:ext uri="{BB962C8B-B14F-4D97-AF65-F5344CB8AC3E}">
        <p14:creationId xmlns:p14="http://schemas.microsoft.com/office/powerpoint/2010/main" val="970621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9A98-8491-1812-A20F-2D1C03499A00}"/>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data cleaning </a:t>
            </a:r>
          </a:p>
        </p:txBody>
      </p:sp>
      <p:sp>
        <p:nvSpPr>
          <p:cNvPr id="3" name="Content Placeholder 2">
            <a:extLst>
              <a:ext uri="{FF2B5EF4-FFF2-40B4-BE49-F238E27FC236}">
                <a16:creationId xmlns:a16="http://schemas.microsoft.com/office/drawing/2014/main" id="{EEDD8BD8-28C4-D3B9-BBCA-C458C0BEB99D}"/>
              </a:ext>
            </a:extLst>
          </p:cNvPr>
          <p:cNvSpPr>
            <a:spLocks noGrp="1"/>
          </p:cNvSpPr>
          <p:nvPr>
            <p:ph sz="half" idx="1"/>
          </p:nvPr>
        </p:nvSpPr>
        <p:spPr/>
        <p:txBody>
          <a:bodyPr>
            <a:normAutofit fontScale="70000" lnSpcReduction="20000"/>
          </a:bodyPr>
          <a:lstStyle/>
          <a:p>
            <a:r>
              <a:rPr lang="en-IN" dirty="0"/>
              <a:t>Data preprocessing involved converting date fields into datetime format, removing duplicate entries, handling missing values, and extracting additional features such as month, hour, and day of week.</a:t>
            </a:r>
          </a:p>
          <a:p>
            <a:r>
              <a:rPr lang="en-IN" dirty="0"/>
              <a:t>Feature engineering enhances analytical accuracy by transforming raw timestamps into structured time-based variables suitable for statistical modelling [4]. </a:t>
            </a:r>
          </a:p>
          <a:p>
            <a:r>
              <a:rPr lang="en-IN" dirty="0"/>
              <a:t>Proper data cleaning ensures reliability and consistency before conducting exploratory and multivariate analysis.</a:t>
            </a:r>
          </a:p>
          <a:p>
            <a:pPr marL="0" indent="0">
              <a:buNone/>
            </a:pPr>
            <a:endParaRPr lang="en-IN" dirty="0"/>
          </a:p>
        </p:txBody>
      </p:sp>
      <p:pic>
        <p:nvPicPr>
          <p:cNvPr id="6" name="Content Placeholder 5">
            <a:extLst>
              <a:ext uri="{FF2B5EF4-FFF2-40B4-BE49-F238E27FC236}">
                <a16:creationId xmlns:a16="http://schemas.microsoft.com/office/drawing/2014/main" id="{337D86D1-CE35-0D96-8BEC-99D297953090}"/>
              </a:ext>
            </a:extLst>
          </p:cNvPr>
          <p:cNvPicPr>
            <a:picLocks noGrp="1" noChangeAspect="1"/>
          </p:cNvPicPr>
          <p:nvPr>
            <p:ph sz="half" idx="2"/>
          </p:nvPr>
        </p:nvPicPr>
        <p:blipFill>
          <a:blip r:embed="rId2"/>
          <a:stretch>
            <a:fillRect/>
          </a:stretch>
        </p:blipFill>
        <p:spPr>
          <a:xfrm>
            <a:off x="6797546" y="2097088"/>
            <a:ext cx="4460389" cy="3541714"/>
          </a:xfrm>
          <a:prstGeom prst="rect">
            <a:avLst/>
          </a:prstGeom>
        </p:spPr>
      </p:pic>
    </p:spTree>
    <p:extLst>
      <p:ext uri="{BB962C8B-B14F-4D97-AF65-F5344CB8AC3E}">
        <p14:creationId xmlns:p14="http://schemas.microsoft.com/office/powerpoint/2010/main" val="395016109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73C11-20F5-21F2-8B27-BF0CB50D21B4}"/>
              </a:ext>
            </a:extLst>
          </p:cNvPr>
          <p:cNvSpPr>
            <a:spLocks noGrp="1"/>
          </p:cNvSpPr>
          <p:nvPr>
            <p:ph type="title"/>
          </p:nvPr>
        </p:nvSpPr>
        <p:spPr/>
        <p:txBody>
          <a:bodyPr/>
          <a:lstStyle/>
          <a:p>
            <a:pPr algn="ctr"/>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univariate analysis</a:t>
            </a:r>
            <a:r>
              <a:rPr lang="en-IN" sz="4400" dirty="0"/>
              <a:t>•</a:t>
            </a:r>
            <a:r>
              <a:rPr lang="en-IN" sz="4400" b="1" dirty="0">
                <a:latin typeface="Calibri" panose="020F0502020204030204" pitchFamily="34" charset="0"/>
                <a:ea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CC5639CD-1D78-5185-61DC-C63312E5A5E3}"/>
              </a:ext>
            </a:extLst>
          </p:cNvPr>
          <p:cNvSpPr>
            <a:spLocks noGrp="1"/>
          </p:cNvSpPr>
          <p:nvPr>
            <p:ph idx="1"/>
          </p:nvPr>
        </p:nvSpPr>
        <p:spPr>
          <a:xfrm>
            <a:off x="1143000" y="1761115"/>
            <a:ext cx="9249697" cy="4384046"/>
          </a:xfrm>
        </p:spPr>
        <p:txBody>
          <a:bodyPr>
            <a:normAutofit fontScale="85000" lnSpcReduction="20000"/>
          </a:bodyPr>
          <a:lstStyle/>
          <a:p>
            <a:r>
              <a:rPr lang="en-IN" dirty="0">
                <a:latin typeface="Calibri" panose="020F0502020204030204" pitchFamily="34" charset="0"/>
                <a:ea typeface="Calibri" panose="020F0502020204030204" pitchFamily="34" charset="0"/>
                <a:cs typeface="Calibri" panose="020F0502020204030204" pitchFamily="34" charset="0"/>
              </a:rPr>
              <a:t>Monthly crime analysis revealed seasonal variation, with incidents increasing toward later months before declining at year-end. </a:t>
            </a:r>
          </a:p>
          <a:p>
            <a:r>
              <a:rPr lang="en-IN" dirty="0">
                <a:latin typeface="Calibri" panose="020F0502020204030204" pitchFamily="34" charset="0"/>
                <a:ea typeface="Calibri" panose="020F0502020204030204" pitchFamily="34" charset="0"/>
                <a:cs typeface="Calibri" panose="020F0502020204030204" pitchFamily="34" charset="0"/>
              </a:rPr>
              <a:t>Hourly distribution showed a clear diurnal pattern, with crime peaking around midnight and reaching its lowest levels during early morning hours. </a:t>
            </a:r>
          </a:p>
          <a:p>
            <a:r>
              <a:rPr lang="en-IN" dirty="0">
                <a:latin typeface="Calibri" panose="020F0502020204030204" pitchFamily="34" charset="0"/>
                <a:ea typeface="Calibri" panose="020F0502020204030204" pitchFamily="34" charset="0"/>
                <a:cs typeface="Calibri" panose="020F0502020204030204" pitchFamily="34" charset="0"/>
              </a:rPr>
              <a:t>Weekly distribution remained relatively stable with slight increases during weekends.</a:t>
            </a:r>
          </a:p>
          <a:p>
            <a:r>
              <a:rPr lang="en-IN" dirty="0">
                <a:latin typeface="Calibri" panose="020F0502020204030204" pitchFamily="34" charset="0"/>
                <a:ea typeface="Calibri" panose="020F0502020204030204" pitchFamily="34" charset="0"/>
                <a:cs typeface="Calibri" panose="020F0502020204030204" pitchFamily="34" charset="0"/>
              </a:rPr>
              <a:t>Crime type analysis indicated that theft, battery, and criminal damage are the most frequent categories, highlighting the dominance of property-related offenses. </a:t>
            </a:r>
          </a:p>
          <a:p>
            <a:r>
              <a:rPr lang="en-IN" dirty="0">
                <a:latin typeface="Calibri" panose="020F0502020204030204" pitchFamily="34" charset="0"/>
                <a:ea typeface="Calibri" panose="020F0502020204030204" pitchFamily="34" charset="0"/>
                <a:cs typeface="Calibri" panose="020F0502020204030204" pitchFamily="34" charset="0"/>
              </a:rPr>
              <a:t>Arrest distribution analysis revealed that only a small proportion of crimes result in arrests, with significant variation across crime categories.</a:t>
            </a:r>
          </a:p>
          <a:p>
            <a:r>
              <a:rPr lang="en-IN" dirty="0">
                <a:latin typeface="Calibri" panose="020F0502020204030204" pitchFamily="34" charset="0"/>
                <a:ea typeface="Calibri" panose="020F0502020204030204" pitchFamily="34" charset="0"/>
                <a:cs typeface="Calibri" panose="020F0502020204030204" pitchFamily="34" charset="0"/>
              </a:rPr>
              <a:t>These findings align with environmental criminology and routine activity theory, which suggest crime patterns are influenced by time, opportunity, and social </a:t>
            </a:r>
            <a:r>
              <a:rPr lang="en-IN" dirty="0" err="1">
                <a:latin typeface="Calibri" panose="020F0502020204030204" pitchFamily="34" charset="0"/>
                <a:ea typeface="Calibri" panose="020F0502020204030204" pitchFamily="34" charset="0"/>
                <a:cs typeface="Calibri" panose="020F0502020204030204" pitchFamily="34" charset="0"/>
              </a:rPr>
              <a:t>behavior</a:t>
            </a:r>
            <a:r>
              <a:rPr lang="en-IN" dirty="0">
                <a:latin typeface="Calibri" panose="020F0502020204030204" pitchFamily="34" charset="0"/>
                <a:ea typeface="Calibri" panose="020F0502020204030204" pitchFamily="34" charset="0"/>
                <a:cs typeface="Calibri" panose="020F0502020204030204" pitchFamily="34" charset="0"/>
              </a:rPr>
              <a:t> [5].</a:t>
            </a:r>
          </a:p>
          <a:p>
            <a:endParaRPr lang="en-IN"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6052685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F0155-107B-7663-1729-80E3AA64171D}"/>
              </a:ext>
            </a:extLst>
          </p:cNvPr>
          <p:cNvSpPr>
            <a:spLocks noGrp="1"/>
          </p:cNvSpPr>
          <p:nvPr>
            <p:ph type="title"/>
          </p:nvPr>
        </p:nvSpPr>
        <p:spPr/>
        <p:txBody>
          <a:bodyPr>
            <a:normAutofit/>
          </a:bodyPr>
          <a:lstStyle/>
          <a:p>
            <a:r>
              <a:rPr lang="en-IN" sz="3300" dirty="0"/>
              <a:t>• </a:t>
            </a:r>
            <a:r>
              <a:rPr lang="en-IN" sz="3300" b="1" dirty="0"/>
              <a:t>Top crime types</a:t>
            </a:r>
          </a:p>
        </p:txBody>
      </p:sp>
      <p:pic>
        <p:nvPicPr>
          <p:cNvPr id="6" name="Content Placeholder 5">
            <a:extLst>
              <a:ext uri="{FF2B5EF4-FFF2-40B4-BE49-F238E27FC236}">
                <a16:creationId xmlns:a16="http://schemas.microsoft.com/office/drawing/2014/main" id="{3EB933E2-38A7-D75F-C288-8AF3F54E191A}"/>
              </a:ext>
            </a:extLst>
          </p:cNvPr>
          <p:cNvPicPr>
            <a:picLocks noGrp="1" noChangeAspect="1"/>
          </p:cNvPicPr>
          <p:nvPr>
            <p:ph idx="1"/>
          </p:nvPr>
        </p:nvPicPr>
        <p:blipFill>
          <a:blip r:embed="rId2"/>
          <a:stretch>
            <a:fillRect/>
          </a:stretch>
        </p:blipFill>
        <p:spPr>
          <a:xfrm>
            <a:off x="5156200" y="609601"/>
            <a:ext cx="5891213" cy="5181599"/>
          </a:xfrm>
          <a:prstGeom prst="rect">
            <a:avLst/>
          </a:prstGeom>
        </p:spPr>
      </p:pic>
      <p:sp>
        <p:nvSpPr>
          <p:cNvPr id="4" name="Text Placeholder 3">
            <a:extLst>
              <a:ext uri="{FF2B5EF4-FFF2-40B4-BE49-F238E27FC236}">
                <a16:creationId xmlns:a16="http://schemas.microsoft.com/office/drawing/2014/main" id="{1060A966-05A5-61E2-3F95-AA86825AC617}"/>
              </a:ext>
            </a:extLst>
          </p:cNvPr>
          <p:cNvSpPr>
            <a:spLocks noGrp="1"/>
          </p:cNvSpPr>
          <p:nvPr>
            <p:ph type="body" sz="half" idx="2"/>
          </p:nvPr>
        </p:nvSpPr>
        <p:spPr>
          <a:xfrm>
            <a:off x="1144587" y="2249485"/>
            <a:ext cx="3856038" cy="3541715"/>
          </a:xfrm>
        </p:spPr>
        <p:txBody>
          <a:bodyPr>
            <a:normAutofit fontScale="92500" lnSpcReduction="20000"/>
          </a:bodyPr>
          <a:lstStyle/>
          <a:p>
            <a:r>
              <a:rPr lang="en-IN" sz="2000" dirty="0"/>
              <a:t>• </a:t>
            </a:r>
            <a:r>
              <a:rPr lang="en-IN" sz="1900" dirty="0" err="1"/>
              <a:t>Analyzing</a:t>
            </a:r>
            <a:r>
              <a:rPr lang="en-IN" sz="1900" dirty="0"/>
              <a:t> the frequency of different crime categories helps identify the most common offences within the dataset.</a:t>
            </a:r>
          </a:p>
          <a:p>
            <a:r>
              <a:rPr lang="en-IN" sz="2000" dirty="0"/>
              <a:t>•</a:t>
            </a:r>
            <a:r>
              <a:rPr lang="en-IN" sz="1900" dirty="0"/>
              <a:t> Property-related crimes such as theft           appear more frequently compared to other crime types.</a:t>
            </a:r>
          </a:p>
          <a:p>
            <a:r>
              <a:rPr lang="en-IN" sz="1900" dirty="0"/>
              <a:t> </a:t>
            </a:r>
            <a:r>
              <a:rPr lang="en-IN" sz="2000" dirty="0"/>
              <a:t>• </a:t>
            </a:r>
            <a:r>
              <a:rPr lang="en-IN" sz="1900" dirty="0"/>
              <a:t>This indicates that certain categories dominate the crime landscape, which may influence law enforcement strategies and community safety initiatives.</a:t>
            </a:r>
          </a:p>
          <a:p>
            <a:endParaRPr lang="en-IN" dirty="0"/>
          </a:p>
        </p:txBody>
      </p:sp>
    </p:spTree>
    <p:extLst>
      <p:ext uri="{BB962C8B-B14F-4D97-AF65-F5344CB8AC3E}">
        <p14:creationId xmlns:p14="http://schemas.microsoft.com/office/powerpoint/2010/main" val="4157259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19E0-E436-2472-E5B2-ED2A7CD1BB23}"/>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monthly crime distribution </a:t>
            </a:r>
          </a:p>
        </p:txBody>
      </p:sp>
      <p:sp>
        <p:nvSpPr>
          <p:cNvPr id="3" name="Content Placeholder 2">
            <a:extLst>
              <a:ext uri="{FF2B5EF4-FFF2-40B4-BE49-F238E27FC236}">
                <a16:creationId xmlns:a16="http://schemas.microsoft.com/office/drawing/2014/main" id="{AFFE7F7F-152F-EED3-C0BB-4251A0FEA5FD}"/>
              </a:ext>
            </a:extLst>
          </p:cNvPr>
          <p:cNvSpPr>
            <a:spLocks noGrp="1"/>
          </p:cNvSpPr>
          <p:nvPr>
            <p:ph sz="half" idx="1"/>
          </p:nvPr>
        </p:nvSpPr>
        <p:spPr/>
        <p:txBody>
          <a:bodyPr>
            <a:normAutofit fontScale="92500" lnSpcReduction="10000"/>
          </a:bodyPr>
          <a:lstStyle/>
          <a:p>
            <a:r>
              <a:rPr lang="en-IN" dirty="0"/>
              <a:t>The monthly distribution of crimes reveals noticeable seasonal variations in crime activity. Certain months show higher crime counts, suggesting possible links to seasonal factors, social activities, or economic conditions. Observing these patterns helps identify periods when crime prevention efforts may need to be strengthened.</a:t>
            </a:r>
          </a:p>
        </p:txBody>
      </p:sp>
      <p:pic>
        <p:nvPicPr>
          <p:cNvPr id="6" name="Content Placeholder 5">
            <a:extLst>
              <a:ext uri="{FF2B5EF4-FFF2-40B4-BE49-F238E27FC236}">
                <a16:creationId xmlns:a16="http://schemas.microsoft.com/office/drawing/2014/main" id="{15635B41-4066-17A8-C1BD-21D6DAE1AD98}"/>
              </a:ext>
            </a:extLst>
          </p:cNvPr>
          <p:cNvPicPr>
            <a:picLocks noGrp="1" noChangeAspect="1"/>
          </p:cNvPicPr>
          <p:nvPr>
            <p:ph sz="half" idx="2"/>
          </p:nvPr>
        </p:nvPicPr>
        <p:blipFill>
          <a:blip r:embed="rId2"/>
          <a:stretch>
            <a:fillRect/>
          </a:stretch>
        </p:blipFill>
        <p:spPr>
          <a:xfrm>
            <a:off x="6172200" y="2020506"/>
            <a:ext cx="5233219" cy="3541714"/>
          </a:xfrm>
          <a:prstGeom prst="rect">
            <a:avLst/>
          </a:prstGeom>
        </p:spPr>
      </p:pic>
    </p:spTree>
    <p:extLst>
      <p:ext uri="{BB962C8B-B14F-4D97-AF65-F5344CB8AC3E}">
        <p14:creationId xmlns:p14="http://schemas.microsoft.com/office/powerpoint/2010/main" val="287860465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7A913-1F59-738E-4F88-807637A7CC14}"/>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crime type distribution </a:t>
            </a:r>
            <a:endParaRPr lang="en-IN" b="1" dirty="0"/>
          </a:p>
        </p:txBody>
      </p:sp>
      <p:sp>
        <p:nvSpPr>
          <p:cNvPr id="3" name="Content Placeholder 2">
            <a:extLst>
              <a:ext uri="{FF2B5EF4-FFF2-40B4-BE49-F238E27FC236}">
                <a16:creationId xmlns:a16="http://schemas.microsoft.com/office/drawing/2014/main" id="{D2721606-246E-F514-638A-884996F76EEB}"/>
              </a:ext>
            </a:extLst>
          </p:cNvPr>
          <p:cNvSpPr>
            <a:spLocks noGrp="1"/>
          </p:cNvSpPr>
          <p:nvPr>
            <p:ph sz="half" idx="1"/>
          </p:nvPr>
        </p:nvSpPr>
        <p:spPr>
          <a:xfrm>
            <a:off x="1141410" y="2249486"/>
            <a:ext cx="4472809" cy="3541714"/>
          </a:xfrm>
        </p:spPr>
        <p:txBody>
          <a:bodyPr>
            <a:normAutofit fontScale="77500" lnSpcReduction="20000"/>
          </a:bodyPr>
          <a:lstStyle/>
          <a:p>
            <a:r>
              <a:rPr lang="en-IN" dirty="0" err="1"/>
              <a:t>Analyzing</a:t>
            </a:r>
            <a:r>
              <a:rPr lang="en-IN" dirty="0"/>
              <a:t> the frequency of different crime categories helps identify the most common offences within the dataset.</a:t>
            </a:r>
          </a:p>
          <a:p>
            <a:r>
              <a:rPr lang="en-IN" dirty="0"/>
              <a:t> Property-related crimes such as theft appear more frequently compared to other crime types. </a:t>
            </a:r>
          </a:p>
          <a:p>
            <a:r>
              <a:rPr lang="en-IN" dirty="0"/>
              <a:t>This indicates that certain categories dominate the crime landscape, which may influence law enforcement strategies and community safety initiatives.</a:t>
            </a:r>
          </a:p>
        </p:txBody>
      </p:sp>
      <p:pic>
        <p:nvPicPr>
          <p:cNvPr id="6" name="Content Placeholder 5">
            <a:extLst>
              <a:ext uri="{FF2B5EF4-FFF2-40B4-BE49-F238E27FC236}">
                <a16:creationId xmlns:a16="http://schemas.microsoft.com/office/drawing/2014/main" id="{0EA890B8-BB37-57DF-9013-AF39CC86A7C4}"/>
              </a:ext>
            </a:extLst>
          </p:cNvPr>
          <p:cNvPicPr>
            <a:picLocks noGrp="1" noChangeAspect="1"/>
          </p:cNvPicPr>
          <p:nvPr>
            <p:ph sz="half" idx="2"/>
          </p:nvPr>
        </p:nvPicPr>
        <p:blipFill>
          <a:blip r:embed="rId2"/>
          <a:stretch>
            <a:fillRect/>
          </a:stretch>
        </p:blipFill>
        <p:spPr>
          <a:xfrm>
            <a:off x="6172200" y="2097088"/>
            <a:ext cx="5243052" cy="3541714"/>
          </a:xfrm>
          <a:prstGeom prst="rect">
            <a:avLst/>
          </a:prstGeom>
        </p:spPr>
      </p:pic>
    </p:spTree>
    <p:extLst>
      <p:ext uri="{BB962C8B-B14F-4D97-AF65-F5344CB8AC3E}">
        <p14:creationId xmlns:p14="http://schemas.microsoft.com/office/powerpoint/2010/main" val="246651634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050CE-C077-82BF-347B-3FAAE766735B}"/>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hourly crime distribution </a:t>
            </a:r>
            <a:endParaRPr lang="en-IN" dirty="0"/>
          </a:p>
        </p:txBody>
      </p:sp>
      <p:sp>
        <p:nvSpPr>
          <p:cNvPr id="3" name="Content Placeholder 2">
            <a:extLst>
              <a:ext uri="{FF2B5EF4-FFF2-40B4-BE49-F238E27FC236}">
                <a16:creationId xmlns:a16="http://schemas.microsoft.com/office/drawing/2014/main" id="{61DC9931-A622-DDA3-35CA-E0DC3517C76B}"/>
              </a:ext>
            </a:extLst>
          </p:cNvPr>
          <p:cNvSpPr>
            <a:spLocks noGrp="1"/>
          </p:cNvSpPr>
          <p:nvPr>
            <p:ph sz="half" idx="1"/>
          </p:nvPr>
        </p:nvSpPr>
        <p:spPr/>
        <p:txBody>
          <a:bodyPr>
            <a:normAutofit fontScale="92500" lnSpcReduction="20000"/>
          </a:bodyPr>
          <a:lstStyle/>
          <a:p>
            <a:r>
              <a:rPr lang="en-IN" dirty="0"/>
              <a:t>The hourly distribution of crimes provides insight into the time of day when crimes are most likely to occur. The analysis indicates that crime incidents are not evenly distributed throughout the day. Higher crime frequencies during particular hours may reflect routine human activities such as nightlife, commuting, or reduced police presence during certain periods.</a:t>
            </a:r>
          </a:p>
        </p:txBody>
      </p:sp>
      <p:pic>
        <p:nvPicPr>
          <p:cNvPr id="6" name="Content Placeholder 5">
            <a:extLst>
              <a:ext uri="{FF2B5EF4-FFF2-40B4-BE49-F238E27FC236}">
                <a16:creationId xmlns:a16="http://schemas.microsoft.com/office/drawing/2014/main" id="{396E147E-4FEF-AF0C-08C1-F9B6F4AFA0A6}"/>
              </a:ext>
            </a:extLst>
          </p:cNvPr>
          <p:cNvPicPr>
            <a:picLocks noGrp="1" noChangeAspect="1"/>
          </p:cNvPicPr>
          <p:nvPr>
            <p:ph sz="half" idx="2"/>
          </p:nvPr>
        </p:nvPicPr>
        <p:blipFill>
          <a:blip r:embed="rId2"/>
          <a:stretch>
            <a:fillRect/>
          </a:stretch>
        </p:blipFill>
        <p:spPr>
          <a:xfrm>
            <a:off x="6172200" y="2097088"/>
            <a:ext cx="5243052" cy="3625286"/>
          </a:xfrm>
          <a:prstGeom prst="rect">
            <a:avLst/>
          </a:prstGeom>
        </p:spPr>
      </p:pic>
    </p:spTree>
    <p:extLst>
      <p:ext uri="{BB962C8B-B14F-4D97-AF65-F5344CB8AC3E}">
        <p14:creationId xmlns:p14="http://schemas.microsoft.com/office/powerpoint/2010/main" val="67520526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D4084-5D3D-1119-15F8-230FF2791B61}"/>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arrest distribution </a:t>
            </a:r>
            <a:endParaRPr lang="en-IN" b="1" dirty="0"/>
          </a:p>
        </p:txBody>
      </p:sp>
      <p:sp>
        <p:nvSpPr>
          <p:cNvPr id="3" name="Content Placeholder 2">
            <a:extLst>
              <a:ext uri="{FF2B5EF4-FFF2-40B4-BE49-F238E27FC236}">
                <a16:creationId xmlns:a16="http://schemas.microsoft.com/office/drawing/2014/main" id="{E3D9546B-B6A5-E164-6386-F2D2B40B20D0}"/>
              </a:ext>
            </a:extLst>
          </p:cNvPr>
          <p:cNvSpPr>
            <a:spLocks noGrp="1"/>
          </p:cNvSpPr>
          <p:nvPr>
            <p:ph sz="half" idx="1"/>
          </p:nvPr>
        </p:nvSpPr>
        <p:spPr/>
        <p:txBody>
          <a:bodyPr>
            <a:normAutofit fontScale="92500" lnSpcReduction="20000"/>
          </a:bodyPr>
          <a:lstStyle/>
          <a:p>
            <a:r>
              <a:rPr lang="en-IN" dirty="0"/>
              <a:t>The arrest variable indicates whether an offender was apprehended during the crime incident. </a:t>
            </a:r>
            <a:r>
              <a:rPr lang="en-IN" dirty="0" err="1"/>
              <a:t>Analyzing</a:t>
            </a:r>
            <a:r>
              <a:rPr lang="en-IN" dirty="0"/>
              <a:t> arrest outcomes helps evaluate the effectiveness of law enforcement responses. The results show that only a portion of crimes lead to arrests, suggesting variations in detection rates, investigation processes, and crime circumstances.</a:t>
            </a:r>
          </a:p>
        </p:txBody>
      </p:sp>
      <p:pic>
        <p:nvPicPr>
          <p:cNvPr id="6" name="Content Placeholder 5">
            <a:extLst>
              <a:ext uri="{FF2B5EF4-FFF2-40B4-BE49-F238E27FC236}">
                <a16:creationId xmlns:a16="http://schemas.microsoft.com/office/drawing/2014/main" id="{8AE7EB12-4110-CE96-6BE9-C17A62F2BB7E}"/>
              </a:ext>
            </a:extLst>
          </p:cNvPr>
          <p:cNvPicPr>
            <a:picLocks noGrp="1" noChangeAspect="1"/>
          </p:cNvPicPr>
          <p:nvPr>
            <p:ph sz="half" idx="2"/>
          </p:nvPr>
        </p:nvPicPr>
        <p:blipFill>
          <a:blip r:embed="rId2"/>
          <a:stretch>
            <a:fillRect/>
          </a:stretch>
        </p:blipFill>
        <p:spPr>
          <a:xfrm>
            <a:off x="6536184" y="1997476"/>
            <a:ext cx="4875213" cy="3627299"/>
          </a:xfrm>
          <a:prstGeom prst="rect">
            <a:avLst/>
          </a:prstGeom>
        </p:spPr>
      </p:pic>
    </p:spTree>
    <p:extLst>
      <p:ext uri="{BB962C8B-B14F-4D97-AF65-F5344CB8AC3E}">
        <p14:creationId xmlns:p14="http://schemas.microsoft.com/office/powerpoint/2010/main" val="2410916923"/>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D39EA-C659-F0DC-84B2-E95E4BEF08B6}"/>
              </a:ext>
            </a:extLst>
          </p:cNvPr>
          <p:cNvSpPr>
            <a:spLocks noGrp="1"/>
          </p:cNvSpPr>
          <p:nvPr>
            <p:ph type="title"/>
          </p:nvPr>
        </p:nvSpPr>
        <p:spPr/>
        <p:txBody>
          <a:bodyPr/>
          <a:lstStyle/>
          <a:p>
            <a:pPr algn="ctr"/>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multivariate analysis</a:t>
            </a:r>
            <a:r>
              <a:rPr lang="en-IN" sz="4400" dirty="0"/>
              <a:t> •</a:t>
            </a:r>
            <a:r>
              <a:rPr lang="en-IN" sz="4400" b="1" dirty="0">
                <a:latin typeface="Calibri" panose="020F0502020204030204" pitchFamily="34" charset="0"/>
                <a:ea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35CD6EFA-60A8-82DE-CD1D-41F493BF4162}"/>
              </a:ext>
            </a:extLst>
          </p:cNvPr>
          <p:cNvSpPr>
            <a:spLocks noGrp="1"/>
          </p:cNvSpPr>
          <p:nvPr>
            <p:ph idx="1"/>
          </p:nvPr>
        </p:nvSpPr>
        <p:spPr>
          <a:xfrm>
            <a:off x="1141412" y="2249486"/>
            <a:ext cx="9905999" cy="3989995"/>
          </a:xfrm>
        </p:spPr>
        <p:txBody>
          <a:bodyPr>
            <a:normAutofit fontScale="92500" lnSpcReduction="20000"/>
          </a:bodyPr>
          <a:lstStyle/>
          <a:p>
            <a:r>
              <a:rPr lang="en-IN" dirty="0">
                <a:latin typeface="Calibri" panose="020F0502020204030204" pitchFamily="34" charset="0"/>
                <a:ea typeface="Calibri" panose="020F0502020204030204" pitchFamily="34" charset="0"/>
                <a:cs typeface="Calibri" panose="020F0502020204030204" pitchFamily="34" charset="0"/>
              </a:rPr>
              <a:t>Multivariate analysis examined relationships among multiple variables simultaneously. Spatial distribution analysis revealed that certain districts exhibit higher crime volumes, indicating geographic clustering rather than uniform dispersion.</a:t>
            </a:r>
          </a:p>
          <a:p>
            <a:r>
              <a:rPr lang="en-IN" dirty="0">
                <a:latin typeface="Calibri" panose="020F0502020204030204" pitchFamily="34" charset="0"/>
                <a:ea typeface="Calibri" panose="020F0502020204030204" pitchFamily="34" charset="0"/>
                <a:cs typeface="Calibri" panose="020F0502020204030204" pitchFamily="34" charset="0"/>
              </a:rPr>
              <a:t>The district versus crime type heatmap demonstrated non-uniform distribution across regions, confirming localized crime structures. Such spatial heterogeneity supports hotspot-based policing strategies described in predictive policing literature [1].</a:t>
            </a:r>
          </a:p>
          <a:p>
            <a:r>
              <a:rPr lang="en-IN" dirty="0">
                <a:latin typeface="Calibri" panose="020F0502020204030204" pitchFamily="34" charset="0"/>
                <a:ea typeface="Calibri" panose="020F0502020204030204" pitchFamily="34" charset="0"/>
                <a:cs typeface="Calibri" panose="020F0502020204030204" pitchFamily="34" charset="0"/>
              </a:rPr>
              <a:t>Variation in arrest probability across crime types further illustrates structural differences in enforcement outcomes.</a:t>
            </a:r>
          </a:p>
          <a:p>
            <a:endParaRPr lang="en-IN"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25550676"/>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7872F-BBF9-8436-7A53-A38653519922}"/>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district level crime distribution </a:t>
            </a:r>
          </a:p>
        </p:txBody>
      </p:sp>
      <p:sp>
        <p:nvSpPr>
          <p:cNvPr id="3" name="Content Placeholder 2">
            <a:extLst>
              <a:ext uri="{FF2B5EF4-FFF2-40B4-BE49-F238E27FC236}">
                <a16:creationId xmlns:a16="http://schemas.microsoft.com/office/drawing/2014/main" id="{5DA26958-C466-A2E9-2BD4-6ACA02525463}"/>
              </a:ext>
            </a:extLst>
          </p:cNvPr>
          <p:cNvSpPr>
            <a:spLocks noGrp="1"/>
          </p:cNvSpPr>
          <p:nvPr>
            <p:ph sz="half" idx="1"/>
          </p:nvPr>
        </p:nvSpPr>
        <p:spPr/>
        <p:txBody>
          <a:bodyPr/>
          <a:lstStyle/>
          <a:p>
            <a:r>
              <a:rPr lang="en-IN" dirty="0"/>
              <a:t>District-level crime analysis shows that crime is not evenly distributed across the city. Certain districts report significantly higher crime volumes, indicating geographic clustering and potential crime hotspots.</a:t>
            </a:r>
          </a:p>
        </p:txBody>
      </p:sp>
      <p:pic>
        <p:nvPicPr>
          <p:cNvPr id="6" name="Content Placeholder 5">
            <a:extLst>
              <a:ext uri="{FF2B5EF4-FFF2-40B4-BE49-F238E27FC236}">
                <a16:creationId xmlns:a16="http://schemas.microsoft.com/office/drawing/2014/main" id="{3BC51333-FE66-1C59-5BC5-ABEB69D9EA8A}"/>
              </a:ext>
            </a:extLst>
          </p:cNvPr>
          <p:cNvPicPr>
            <a:picLocks noGrp="1" noChangeAspect="1"/>
          </p:cNvPicPr>
          <p:nvPr>
            <p:ph sz="half" idx="2"/>
          </p:nvPr>
        </p:nvPicPr>
        <p:blipFill>
          <a:blip r:embed="rId2"/>
          <a:stretch>
            <a:fillRect/>
          </a:stretch>
        </p:blipFill>
        <p:spPr>
          <a:xfrm>
            <a:off x="6172200" y="2509159"/>
            <a:ext cx="4875213" cy="3022369"/>
          </a:xfrm>
          <a:prstGeom prst="rect">
            <a:avLst/>
          </a:prstGeom>
        </p:spPr>
      </p:pic>
    </p:spTree>
    <p:extLst>
      <p:ext uri="{BB962C8B-B14F-4D97-AF65-F5344CB8AC3E}">
        <p14:creationId xmlns:p14="http://schemas.microsoft.com/office/powerpoint/2010/main" val="371832573"/>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1E626-FEC0-4C4F-061A-C3AE17F23C8E}"/>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district vs crime type heatmap</a:t>
            </a:r>
          </a:p>
        </p:txBody>
      </p:sp>
      <p:sp>
        <p:nvSpPr>
          <p:cNvPr id="3" name="Content Placeholder 2">
            <a:extLst>
              <a:ext uri="{FF2B5EF4-FFF2-40B4-BE49-F238E27FC236}">
                <a16:creationId xmlns:a16="http://schemas.microsoft.com/office/drawing/2014/main" id="{9497485C-C765-5139-DD33-1E316507DB61}"/>
              </a:ext>
            </a:extLst>
          </p:cNvPr>
          <p:cNvSpPr>
            <a:spLocks noGrp="1"/>
          </p:cNvSpPr>
          <p:nvPr>
            <p:ph sz="half" idx="1"/>
          </p:nvPr>
        </p:nvSpPr>
        <p:spPr/>
        <p:txBody>
          <a:bodyPr>
            <a:normAutofit lnSpcReduction="10000"/>
          </a:bodyPr>
          <a:lstStyle/>
          <a:p>
            <a:r>
              <a:rPr lang="en-IN" dirty="0"/>
              <a:t>The heatmap visualizes the relationship between districts and crime categories. The visualization highlights variations in crime patterns across different geographic areas, suggesting that certain crime types are more prevalent in specific districts.</a:t>
            </a:r>
          </a:p>
        </p:txBody>
      </p:sp>
      <p:pic>
        <p:nvPicPr>
          <p:cNvPr id="8" name="Content Placeholder 7">
            <a:extLst>
              <a:ext uri="{FF2B5EF4-FFF2-40B4-BE49-F238E27FC236}">
                <a16:creationId xmlns:a16="http://schemas.microsoft.com/office/drawing/2014/main" id="{22067905-F222-BBA1-5741-ED98CFD0B1D5}"/>
              </a:ext>
            </a:extLst>
          </p:cNvPr>
          <p:cNvPicPr>
            <a:picLocks noGrp="1" noChangeAspect="1"/>
          </p:cNvPicPr>
          <p:nvPr>
            <p:ph sz="half" idx="2"/>
          </p:nvPr>
        </p:nvPicPr>
        <p:blipFill>
          <a:blip r:embed="rId2"/>
          <a:stretch>
            <a:fillRect/>
          </a:stretch>
        </p:blipFill>
        <p:spPr>
          <a:xfrm>
            <a:off x="6699306" y="2249488"/>
            <a:ext cx="3821001" cy="3541712"/>
          </a:xfrm>
          <a:prstGeom prst="rect">
            <a:avLst/>
          </a:prstGeom>
        </p:spPr>
      </p:pic>
    </p:spTree>
    <p:extLst>
      <p:ext uri="{BB962C8B-B14F-4D97-AF65-F5344CB8AC3E}">
        <p14:creationId xmlns:p14="http://schemas.microsoft.com/office/powerpoint/2010/main" val="3002344717"/>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4DA3F-D30C-348A-4F80-0B6019FF16CD}"/>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correlation matrix </a:t>
            </a:r>
          </a:p>
        </p:txBody>
      </p:sp>
      <p:sp>
        <p:nvSpPr>
          <p:cNvPr id="3" name="Content Placeholder 2">
            <a:extLst>
              <a:ext uri="{FF2B5EF4-FFF2-40B4-BE49-F238E27FC236}">
                <a16:creationId xmlns:a16="http://schemas.microsoft.com/office/drawing/2014/main" id="{8FF92AC7-A428-2864-6D58-B9F4F704378C}"/>
              </a:ext>
            </a:extLst>
          </p:cNvPr>
          <p:cNvSpPr>
            <a:spLocks noGrp="1"/>
          </p:cNvSpPr>
          <p:nvPr>
            <p:ph sz="half" idx="1"/>
          </p:nvPr>
        </p:nvSpPr>
        <p:spPr/>
        <p:txBody>
          <a:bodyPr>
            <a:normAutofit fontScale="92500"/>
          </a:bodyPr>
          <a:lstStyle/>
          <a:p>
            <a:r>
              <a:rPr lang="en-IN" dirty="0"/>
              <a:t>Correlation analysis examines relationships between numerical variables within the dataset. The correlation matrix reveals the strength and direction of associations between geographic and administrative features, helping identify structural dependencies in the data.</a:t>
            </a:r>
          </a:p>
        </p:txBody>
      </p:sp>
      <p:pic>
        <p:nvPicPr>
          <p:cNvPr id="6" name="Content Placeholder 5">
            <a:extLst>
              <a:ext uri="{FF2B5EF4-FFF2-40B4-BE49-F238E27FC236}">
                <a16:creationId xmlns:a16="http://schemas.microsoft.com/office/drawing/2014/main" id="{3A37FB1D-A8A3-D84B-351E-388D256D3B47}"/>
              </a:ext>
            </a:extLst>
          </p:cNvPr>
          <p:cNvPicPr>
            <a:picLocks noGrp="1" noChangeAspect="1"/>
          </p:cNvPicPr>
          <p:nvPr>
            <p:ph sz="half" idx="2"/>
          </p:nvPr>
        </p:nvPicPr>
        <p:blipFill>
          <a:blip r:embed="rId2"/>
          <a:stretch>
            <a:fillRect/>
          </a:stretch>
        </p:blipFill>
        <p:spPr>
          <a:xfrm>
            <a:off x="6612884" y="2249488"/>
            <a:ext cx="3993845" cy="3541712"/>
          </a:xfrm>
          <a:prstGeom prst="rect">
            <a:avLst/>
          </a:prstGeom>
        </p:spPr>
      </p:pic>
    </p:spTree>
    <p:extLst>
      <p:ext uri="{BB962C8B-B14F-4D97-AF65-F5344CB8AC3E}">
        <p14:creationId xmlns:p14="http://schemas.microsoft.com/office/powerpoint/2010/main" val="3008906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16632-29B8-C391-CF8E-6A12562231A9}"/>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clustering </a:t>
            </a:r>
          </a:p>
        </p:txBody>
      </p:sp>
      <p:sp>
        <p:nvSpPr>
          <p:cNvPr id="3" name="Content Placeholder 2">
            <a:extLst>
              <a:ext uri="{FF2B5EF4-FFF2-40B4-BE49-F238E27FC236}">
                <a16:creationId xmlns:a16="http://schemas.microsoft.com/office/drawing/2014/main" id="{30A72418-0FBD-984B-A103-012926DEADCD}"/>
              </a:ext>
            </a:extLst>
          </p:cNvPr>
          <p:cNvSpPr>
            <a:spLocks noGrp="1"/>
          </p:cNvSpPr>
          <p:nvPr>
            <p:ph sz="half" idx="1"/>
          </p:nvPr>
        </p:nvSpPr>
        <p:spPr/>
        <p:txBody>
          <a:bodyPr/>
          <a:lstStyle/>
          <a:p>
            <a:r>
              <a:rPr lang="en-IN" dirty="0"/>
              <a:t>Clustering techniques were applied to group observations with similar characteristics. The clustering results reveal distinct patterns within the dataset, which may correspond to different temporal or geographic crime </a:t>
            </a:r>
            <a:r>
              <a:rPr lang="en-IN" dirty="0" err="1"/>
              <a:t>behaviors</a:t>
            </a:r>
            <a:r>
              <a:rPr lang="en-IN" dirty="0"/>
              <a:t>.</a:t>
            </a:r>
          </a:p>
        </p:txBody>
      </p:sp>
      <p:pic>
        <p:nvPicPr>
          <p:cNvPr id="6" name="Content Placeholder 5">
            <a:extLst>
              <a:ext uri="{FF2B5EF4-FFF2-40B4-BE49-F238E27FC236}">
                <a16:creationId xmlns:a16="http://schemas.microsoft.com/office/drawing/2014/main" id="{4F5A24F5-A230-6EF4-9810-960010C63CF9}"/>
              </a:ext>
            </a:extLst>
          </p:cNvPr>
          <p:cNvPicPr>
            <a:picLocks noGrp="1" noChangeAspect="1"/>
          </p:cNvPicPr>
          <p:nvPr>
            <p:ph sz="half" idx="2"/>
          </p:nvPr>
        </p:nvPicPr>
        <p:blipFill>
          <a:blip r:embed="rId2"/>
          <a:stretch>
            <a:fillRect/>
          </a:stretch>
        </p:blipFill>
        <p:spPr>
          <a:xfrm>
            <a:off x="6172200" y="2422026"/>
            <a:ext cx="4875213" cy="3196635"/>
          </a:xfrm>
          <a:prstGeom prst="rect">
            <a:avLst/>
          </a:prstGeom>
        </p:spPr>
      </p:pic>
    </p:spTree>
    <p:extLst>
      <p:ext uri="{BB962C8B-B14F-4D97-AF65-F5344CB8AC3E}">
        <p14:creationId xmlns:p14="http://schemas.microsoft.com/office/powerpoint/2010/main" val="3381922771"/>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434EF-67E2-15EB-4217-B72754B9C7DA}"/>
              </a:ext>
            </a:extLst>
          </p:cNvPr>
          <p:cNvSpPr>
            <a:spLocks noGrp="1"/>
          </p:cNvSpPr>
          <p:nvPr>
            <p:ph type="title"/>
          </p:nvPr>
        </p:nvSpPr>
        <p:spPr/>
        <p:txBody>
          <a:bodyPr/>
          <a:lstStyle/>
          <a:p>
            <a:r>
              <a:rPr lang="en-IN" dirty="0"/>
              <a:t>•</a:t>
            </a:r>
            <a:r>
              <a:rPr lang="en-IN" sz="4400" b="1" dirty="0">
                <a:latin typeface="Calibri" panose="020F0502020204030204" pitchFamily="34" charset="0"/>
                <a:ea typeface="Calibri" panose="020F0502020204030204" pitchFamily="34" charset="0"/>
                <a:cs typeface="Calibri" panose="020F0502020204030204" pitchFamily="34" charset="0"/>
              </a:rPr>
              <a:t>conclusion </a:t>
            </a:r>
            <a:endParaRPr lang="en-IN" dirty="0"/>
          </a:p>
        </p:txBody>
      </p:sp>
      <p:sp>
        <p:nvSpPr>
          <p:cNvPr id="3" name="Content Placeholder 2">
            <a:extLst>
              <a:ext uri="{FF2B5EF4-FFF2-40B4-BE49-F238E27FC236}">
                <a16:creationId xmlns:a16="http://schemas.microsoft.com/office/drawing/2014/main" id="{68DAF281-2E1C-956D-DFF8-3E8450288DE4}"/>
              </a:ext>
            </a:extLst>
          </p:cNvPr>
          <p:cNvSpPr>
            <a:spLocks noGrp="1"/>
          </p:cNvSpPr>
          <p:nvPr>
            <p:ph idx="1"/>
          </p:nvPr>
        </p:nvSpPr>
        <p:spPr/>
        <p:txBody>
          <a:bodyPr>
            <a:normAutofit fontScale="85000" lnSpcReduction="10000"/>
          </a:bodyPr>
          <a:lstStyle/>
          <a:p>
            <a:r>
              <a:rPr lang="en-IN" dirty="0">
                <a:latin typeface="Calibri" panose="020F0502020204030204" pitchFamily="34" charset="0"/>
                <a:ea typeface="Calibri" panose="020F0502020204030204" pitchFamily="34" charset="0"/>
                <a:cs typeface="Calibri" panose="020F0502020204030204" pitchFamily="34" charset="0"/>
              </a:rPr>
              <a:t>This study conducted a comprehensive exploratory and multivariate analysis of urban crime data. The findings demonstrate significant temporal variation, spatial clustering, and structural relationships among variables. Crime exhibits seasonal and hourly patterns, district-level concentration, and variability in arrest outcomes across crime types.</a:t>
            </a:r>
          </a:p>
          <a:p>
            <a:r>
              <a:rPr lang="en-IN" dirty="0">
                <a:latin typeface="Calibri" panose="020F0502020204030204" pitchFamily="34" charset="0"/>
                <a:ea typeface="Calibri" panose="020F0502020204030204" pitchFamily="34" charset="0"/>
                <a:cs typeface="Calibri" panose="020F0502020204030204" pitchFamily="34" charset="0"/>
              </a:rPr>
              <a:t>While the dataset shows strong potential for predictive </a:t>
            </a:r>
            <a:r>
              <a:rPr lang="en-IN" dirty="0" err="1">
                <a:latin typeface="Calibri" panose="020F0502020204030204" pitchFamily="34" charset="0"/>
                <a:ea typeface="Calibri" panose="020F0502020204030204" pitchFamily="34" charset="0"/>
                <a:cs typeface="Calibri" panose="020F0502020204030204" pitchFamily="34" charset="0"/>
              </a:rPr>
              <a:t>modeling</a:t>
            </a:r>
            <a:r>
              <a:rPr lang="en-IN" dirty="0">
                <a:latin typeface="Calibri" panose="020F0502020204030204" pitchFamily="34" charset="0"/>
                <a:ea typeface="Calibri" panose="020F0502020204030204" pitchFamily="34" charset="0"/>
                <a:cs typeface="Calibri" panose="020F0502020204030204" pitchFamily="34" charset="0"/>
              </a:rPr>
              <a:t> applications, ethical considerations must be carefully addressed to prevent reinforcement of historical biases in policing systems [2], [3]. Future work may incorporate advanced machine learning techniques and fairness evaluation frameworks to improve predictive reliability and accountability.</a:t>
            </a:r>
          </a:p>
          <a:p>
            <a:endParaRPr lang="en-IN"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252892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3A6C2-1667-0D2D-9602-9005189D6C4F}"/>
              </a:ext>
            </a:extLst>
          </p:cNvPr>
          <p:cNvSpPr>
            <a:spLocks noGrp="1"/>
          </p:cNvSpPr>
          <p:nvPr>
            <p:ph type="title"/>
          </p:nvPr>
        </p:nvSpPr>
        <p:spPr/>
        <p:txBody>
          <a:bodyPr/>
          <a:lstStyle/>
          <a:p>
            <a:r>
              <a:rPr lang="en-IN" sz="4400" b="1" dirty="0">
                <a:latin typeface="Calibri" panose="020F0502020204030204" pitchFamily="34" charset="0"/>
                <a:ea typeface="Calibri" panose="020F0502020204030204" pitchFamily="34" charset="0"/>
                <a:cs typeface="Calibri" panose="020F0502020204030204" pitchFamily="34" charset="0"/>
              </a:rPr>
              <a:t>Reference </a:t>
            </a:r>
          </a:p>
        </p:txBody>
      </p:sp>
      <p:sp>
        <p:nvSpPr>
          <p:cNvPr id="3" name="Content Placeholder 2">
            <a:extLst>
              <a:ext uri="{FF2B5EF4-FFF2-40B4-BE49-F238E27FC236}">
                <a16:creationId xmlns:a16="http://schemas.microsoft.com/office/drawing/2014/main" id="{92B6EB82-B904-7938-06E5-E254BFC94323}"/>
              </a:ext>
            </a:extLst>
          </p:cNvPr>
          <p:cNvSpPr>
            <a:spLocks noGrp="1"/>
          </p:cNvSpPr>
          <p:nvPr>
            <p:ph idx="1"/>
          </p:nvPr>
        </p:nvSpPr>
        <p:spPr>
          <a:xfrm>
            <a:off x="1154955" y="1848465"/>
            <a:ext cx="8761412" cy="4129549"/>
          </a:xfrm>
        </p:spPr>
        <p:txBody>
          <a:bodyPr>
            <a:normAutofit fontScale="85000" lnSpcReduction="10000"/>
          </a:bodyPr>
          <a:lstStyle/>
          <a:p>
            <a:r>
              <a:rPr lang="en-IN" sz="2600" b="1" dirty="0">
                <a:latin typeface="Calibri" panose="020F0502020204030204" pitchFamily="34" charset="0"/>
                <a:ea typeface="Calibri" panose="020F0502020204030204" pitchFamily="34" charset="0"/>
                <a:cs typeface="Calibri" panose="020F0502020204030204" pitchFamily="34" charset="0"/>
              </a:rPr>
              <a:t>[1] W. L. Perry et al., </a:t>
            </a:r>
            <a:r>
              <a:rPr lang="en-IN" sz="2600" b="1" i="1" dirty="0">
                <a:latin typeface="Calibri" panose="020F0502020204030204" pitchFamily="34" charset="0"/>
                <a:ea typeface="Calibri" panose="020F0502020204030204" pitchFamily="34" charset="0"/>
                <a:cs typeface="Calibri" panose="020F0502020204030204" pitchFamily="34" charset="0"/>
              </a:rPr>
              <a:t>Predictive Policing: The Role of Crime Forecasting in Law Enforcement Operations</a:t>
            </a:r>
            <a:r>
              <a:rPr lang="en-IN" sz="2600" b="1" dirty="0">
                <a:latin typeface="Calibri" panose="020F0502020204030204" pitchFamily="34" charset="0"/>
                <a:ea typeface="Calibri" panose="020F0502020204030204" pitchFamily="34" charset="0"/>
                <a:cs typeface="Calibri" panose="020F0502020204030204" pitchFamily="34" charset="0"/>
              </a:rPr>
              <a:t>. Santa Monica, CA, USA: RAND Corporation, 2013.</a:t>
            </a:r>
          </a:p>
          <a:p>
            <a:r>
              <a:rPr lang="en-IN" sz="2600" b="1" dirty="0">
                <a:latin typeface="Calibri" panose="020F0502020204030204" pitchFamily="34" charset="0"/>
                <a:ea typeface="Calibri" panose="020F0502020204030204" pitchFamily="34" charset="0"/>
                <a:cs typeface="Calibri" panose="020F0502020204030204" pitchFamily="34" charset="0"/>
              </a:rPr>
              <a:t>[2] A. G. Ferguson, </a:t>
            </a:r>
            <a:r>
              <a:rPr lang="en-IN" sz="2600" b="1" i="1" dirty="0">
                <a:latin typeface="Calibri" panose="020F0502020204030204" pitchFamily="34" charset="0"/>
                <a:ea typeface="Calibri" panose="020F0502020204030204" pitchFamily="34" charset="0"/>
                <a:cs typeface="Calibri" panose="020F0502020204030204" pitchFamily="34" charset="0"/>
              </a:rPr>
              <a:t>The Rise of Big Data Policing: Surveillance, Race, and the Future of Law Enforcement</a:t>
            </a:r>
            <a:r>
              <a:rPr lang="en-IN" sz="2600" b="1" dirty="0">
                <a:latin typeface="Calibri" panose="020F0502020204030204" pitchFamily="34" charset="0"/>
                <a:ea typeface="Calibri" panose="020F0502020204030204" pitchFamily="34" charset="0"/>
                <a:cs typeface="Calibri" panose="020F0502020204030204" pitchFamily="34" charset="0"/>
              </a:rPr>
              <a:t>. New York, NY, USA: NYU Press, 2017.</a:t>
            </a:r>
          </a:p>
          <a:p>
            <a:r>
              <a:rPr lang="en-IN" sz="2600" b="1" dirty="0">
                <a:latin typeface="Calibri" panose="020F0502020204030204" pitchFamily="34" charset="0"/>
                <a:ea typeface="Calibri" panose="020F0502020204030204" pitchFamily="34" charset="0"/>
                <a:cs typeface="Calibri" panose="020F0502020204030204" pitchFamily="34" charset="0"/>
              </a:rPr>
              <a:t>[3] A. </a:t>
            </a:r>
            <a:r>
              <a:rPr lang="en-IN" sz="2600" b="1" dirty="0" err="1">
                <a:latin typeface="Calibri" panose="020F0502020204030204" pitchFamily="34" charset="0"/>
                <a:ea typeface="Calibri" panose="020F0502020204030204" pitchFamily="34" charset="0"/>
                <a:cs typeface="Calibri" panose="020F0502020204030204" pitchFamily="34" charset="0"/>
              </a:rPr>
              <a:t>Chouldechova</a:t>
            </a:r>
            <a:r>
              <a:rPr lang="en-IN" sz="2600" b="1" dirty="0">
                <a:latin typeface="Calibri" panose="020F0502020204030204" pitchFamily="34" charset="0"/>
                <a:ea typeface="Calibri" panose="020F0502020204030204" pitchFamily="34" charset="0"/>
                <a:cs typeface="Calibri" panose="020F0502020204030204" pitchFamily="34" charset="0"/>
              </a:rPr>
              <a:t> and A. Roth, “A case study of algorithmic bias in risk assessment tools,” in </a:t>
            </a:r>
            <a:r>
              <a:rPr lang="en-IN" sz="2600" b="1" i="1" dirty="0">
                <a:latin typeface="Calibri" panose="020F0502020204030204" pitchFamily="34" charset="0"/>
                <a:ea typeface="Calibri" panose="020F0502020204030204" pitchFamily="34" charset="0"/>
                <a:cs typeface="Calibri" panose="020F0502020204030204" pitchFamily="34" charset="0"/>
              </a:rPr>
              <a:t>Proc. CHI Conf.</a:t>
            </a:r>
            <a:r>
              <a:rPr lang="en-IN" sz="2600" b="1" dirty="0">
                <a:latin typeface="Calibri" panose="020F0502020204030204" pitchFamily="34" charset="0"/>
                <a:ea typeface="Calibri" panose="020F0502020204030204" pitchFamily="34" charset="0"/>
                <a:cs typeface="Calibri" panose="020F0502020204030204" pitchFamily="34" charset="0"/>
              </a:rPr>
              <a:t>, 2018.</a:t>
            </a:r>
          </a:p>
          <a:p>
            <a:r>
              <a:rPr lang="en-IN" sz="2600" b="1" dirty="0">
                <a:latin typeface="Calibri" panose="020F0502020204030204" pitchFamily="34" charset="0"/>
                <a:ea typeface="Calibri" panose="020F0502020204030204" pitchFamily="34" charset="0"/>
                <a:cs typeface="Calibri" panose="020F0502020204030204" pitchFamily="34" charset="0"/>
              </a:rPr>
              <a:t>[4] H. Chen et al., “A review of data mining techniques,” </a:t>
            </a:r>
            <a:r>
              <a:rPr lang="en-IN" sz="2600" b="1" i="1" dirty="0">
                <a:latin typeface="Calibri" panose="020F0502020204030204" pitchFamily="34" charset="0"/>
                <a:ea typeface="Calibri" panose="020F0502020204030204" pitchFamily="34" charset="0"/>
                <a:cs typeface="Calibri" panose="020F0502020204030204" pitchFamily="34" charset="0"/>
              </a:rPr>
              <a:t>J. Med. Syst.</a:t>
            </a:r>
            <a:r>
              <a:rPr lang="en-IN" sz="2600" b="1" dirty="0">
                <a:latin typeface="Calibri" panose="020F0502020204030204" pitchFamily="34" charset="0"/>
                <a:ea typeface="Calibri" panose="020F0502020204030204" pitchFamily="34" charset="0"/>
                <a:cs typeface="Calibri" panose="020F0502020204030204" pitchFamily="34" charset="0"/>
              </a:rPr>
              <a:t>, vol. 35, pp. 113–132, 2011.</a:t>
            </a:r>
          </a:p>
          <a:p>
            <a:pPr marL="0" indent="0" algn="ctr">
              <a:buNone/>
            </a:pPr>
            <a:endParaRPr lang="en-IN" sz="2600" b="1"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endParaRPr lang="en-IN" sz="2400" b="1"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endParaRPr lang="en-IN" dirty="0"/>
          </a:p>
        </p:txBody>
      </p:sp>
    </p:spTree>
    <p:extLst>
      <p:ext uri="{BB962C8B-B14F-4D97-AF65-F5344CB8AC3E}">
        <p14:creationId xmlns:p14="http://schemas.microsoft.com/office/powerpoint/2010/main" val="34483586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1534D-9C37-9613-DD9F-E9D7A728A732}"/>
              </a:ext>
            </a:extLst>
          </p:cNvPr>
          <p:cNvSpPr>
            <a:spLocks noGrp="1"/>
          </p:cNvSpPr>
          <p:nvPr>
            <p:ph type="title"/>
          </p:nvPr>
        </p:nvSpPr>
        <p:spPr/>
        <p:txBody>
          <a:bodyPr/>
          <a:lstStyle/>
          <a:p>
            <a:endParaRPr lang="en-IN" dirty="0"/>
          </a:p>
        </p:txBody>
      </p:sp>
      <p:sp>
        <p:nvSpPr>
          <p:cNvPr id="3" name="Content Placeholder 2">
            <a:extLst>
              <a:ext uri="{FF2B5EF4-FFF2-40B4-BE49-F238E27FC236}">
                <a16:creationId xmlns:a16="http://schemas.microsoft.com/office/drawing/2014/main" id="{C86C04F3-1B39-E385-77B2-7D25CFFE5655}"/>
              </a:ext>
            </a:extLst>
          </p:cNvPr>
          <p:cNvSpPr>
            <a:spLocks noGrp="1"/>
          </p:cNvSpPr>
          <p:nvPr>
            <p:ph idx="1"/>
          </p:nvPr>
        </p:nvSpPr>
        <p:spPr/>
        <p:txBody>
          <a:bodyPr/>
          <a:lstStyle/>
          <a:p>
            <a:r>
              <a:rPr lang="en-IN" sz="2400" b="1" dirty="0">
                <a:latin typeface="Calibri" panose="020F0502020204030204" pitchFamily="34" charset="0"/>
                <a:ea typeface="Calibri" panose="020F0502020204030204" pitchFamily="34" charset="0"/>
                <a:cs typeface="Calibri" panose="020F0502020204030204" pitchFamily="34" charset="0"/>
              </a:rPr>
              <a:t>[5] P. J. Brantingham and P. L. Brantingham, “Environmental criminology,” </a:t>
            </a:r>
            <a:r>
              <a:rPr lang="en-IN" sz="2400" b="1" i="1" dirty="0">
                <a:latin typeface="Calibri" panose="020F0502020204030204" pitchFamily="34" charset="0"/>
                <a:ea typeface="Calibri" panose="020F0502020204030204" pitchFamily="34" charset="0"/>
                <a:cs typeface="Calibri" panose="020F0502020204030204" pitchFamily="34" charset="0"/>
              </a:rPr>
              <a:t>Crime and Justice</a:t>
            </a:r>
            <a:r>
              <a:rPr lang="en-IN" sz="2400" b="1" dirty="0">
                <a:latin typeface="Calibri" panose="020F0502020204030204" pitchFamily="34" charset="0"/>
                <a:ea typeface="Calibri" panose="020F0502020204030204" pitchFamily="34" charset="0"/>
                <a:cs typeface="Calibri" panose="020F0502020204030204" pitchFamily="34" charset="0"/>
              </a:rPr>
              <a:t>, vol. 19, pp. 259–294, 1995.</a:t>
            </a:r>
          </a:p>
          <a:p>
            <a:r>
              <a:rPr lang="en-IN" sz="2400" b="1" dirty="0">
                <a:latin typeface="Calibri" panose="020F0502020204030204" pitchFamily="34" charset="0"/>
                <a:ea typeface="Calibri" panose="020F0502020204030204" pitchFamily="34" charset="0"/>
                <a:cs typeface="Calibri" panose="020F0502020204030204" pitchFamily="34" charset="0"/>
              </a:rPr>
              <a:t>[6] I. T. Jolliffe, </a:t>
            </a:r>
            <a:r>
              <a:rPr lang="en-IN" sz="2400" b="1" i="1" dirty="0">
                <a:latin typeface="Calibri" panose="020F0502020204030204" pitchFamily="34" charset="0"/>
                <a:ea typeface="Calibri" panose="020F0502020204030204" pitchFamily="34" charset="0"/>
                <a:cs typeface="Calibri" panose="020F0502020204030204" pitchFamily="34" charset="0"/>
              </a:rPr>
              <a:t>Principal Component Analysis</a:t>
            </a:r>
            <a:r>
              <a:rPr lang="en-IN" sz="2400" b="1" dirty="0">
                <a:latin typeface="Calibri" panose="020F0502020204030204" pitchFamily="34" charset="0"/>
                <a:ea typeface="Calibri" panose="020F0502020204030204" pitchFamily="34" charset="0"/>
                <a:cs typeface="Calibri" panose="020F0502020204030204" pitchFamily="34" charset="0"/>
              </a:rPr>
              <a:t>, 2nd ed. Springer, 2002.</a:t>
            </a:r>
          </a:p>
          <a:p>
            <a:r>
              <a:rPr lang="en-IN" sz="2400" b="1" dirty="0">
                <a:latin typeface="Calibri" panose="020F0502020204030204" pitchFamily="34" charset="0"/>
                <a:ea typeface="Calibri" panose="020F0502020204030204" pitchFamily="34" charset="0"/>
                <a:cs typeface="Calibri" panose="020F0502020204030204" pitchFamily="34" charset="0"/>
              </a:rPr>
              <a:t>[7] E. Fitzgerald, “AI in predictive policing and its ethical challenges,” </a:t>
            </a:r>
            <a:r>
              <a:rPr lang="en-IN" sz="2400" b="1" i="1" dirty="0">
                <a:latin typeface="Calibri" panose="020F0502020204030204" pitchFamily="34" charset="0"/>
                <a:ea typeface="Calibri" panose="020F0502020204030204" pitchFamily="34" charset="0"/>
                <a:cs typeface="Calibri" panose="020F0502020204030204" pitchFamily="34" charset="0"/>
              </a:rPr>
              <a:t>Int. J. </a:t>
            </a:r>
            <a:r>
              <a:rPr lang="en-IN" sz="2400" b="1" i="1" dirty="0" err="1">
                <a:latin typeface="Calibri" panose="020F0502020204030204" pitchFamily="34" charset="0"/>
                <a:ea typeface="Calibri" panose="020F0502020204030204" pitchFamily="34" charset="0"/>
                <a:cs typeface="Calibri" panose="020F0502020204030204" pitchFamily="34" charset="0"/>
              </a:rPr>
              <a:t>Artif</a:t>
            </a:r>
            <a:r>
              <a:rPr lang="en-IN" sz="2400" b="1" i="1" dirty="0">
                <a:latin typeface="Calibri" panose="020F0502020204030204" pitchFamily="34" charset="0"/>
                <a:ea typeface="Calibri" panose="020F0502020204030204" pitchFamily="34" charset="0"/>
                <a:cs typeface="Calibri" panose="020F0502020204030204" pitchFamily="34" charset="0"/>
              </a:rPr>
              <a:t>. </a:t>
            </a:r>
            <a:r>
              <a:rPr lang="en-IN" sz="2400" b="1" i="1" dirty="0" err="1">
                <a:latin typeface="Calibri" panose="020F0502020204030204" pitchFamily="34" charset="0"/>
                <a:ea typeface="Calibri" panose="020F0502020204030204" pitchFamily="34" charset="0"/>
                <a:cs typeface="Calibri" panose="020F0502020204030204" pitchFamily="34" charset="0"/>
              </a:rPr>
              <a:t>Intell</a:t>
            </a:r>
            <a:r>
              <a:rPr lang="en-IN" sz="2400" b="1" i="1" dirty="0">
                <a:latin typeface="Calibri" panose="020F0502020204030204" pitchFamily="34" charset="0"/>
                <a:ea typeface="Calibri" panose="020F0502020204030204" pitchFamily="34" charset="0"/>
                <a:cs typeface="Calibri" panose="020F0502020204030204" pitchFamily="34" charset="0"/>
              </a:rPr>
              <a:t>. Mach. Learn. Eng.</a:t>
            </a:r>
            <a:r>
              <a:rPr lang="en-IN" sz="2400" b="1" dirty="0">
                <a:latin typeface="Calibri" panose="020F0502020204030204" pitchFamily="34" charset="0"/>
                <a:ea typeface="Calibri" panose="020F0502020204030204" pitchFamily="34" charset="0"/>
                <a:cs typeface="Calibri" panose="020F0502020204030204" pitchFamily="34" charset="0"/>
              </a:rPr>
              <a:t>, vol. 20, no. 4, 2019.</a:t>
            </a:r>
          </a:p>
          <a:p>
            <a:endParaRPr lang="en-IN" dirty="0"/>
          </a:p>
        </p:txBody>
      </p:sp>
    </p:spTree>
    <p:extLst>
      <p:ext uri="{BB962C8B-B14F-4D97-AF65-F5344CB8AC3E}">
        <p14:creationId xmlns:p14="http://schemas.microsoft.com/office/powerpoint/2010/main" val="39599662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954F7-5469-E9A3-3108-39FD69437F14}"/>
              </a:ext>
            </a:extLst>
          </p:cNvPr>
          <p:cNvSpPr>
            <a:spLocks noGrp="1"/>
          </p:cNvSpPr>
          <p:nvPr>
            <p:ph type="title"/>
          </p:nvPr>
        </p:nvSpPr>
        <p:spPr>
          <a:xfrm>
            <a:off x="1673337" y="3299952"/>
            <a:ext cx="8825660" cy="1229031"/>
          </a:xfrm>
        </p:spPr>
        <p:txBody>
          <a:bodyPr/>
          <a:lstStyle/>
          <a:p>
            <a:pPr algn="ctr"/>
            <a:r>
              <a:rPr lang="en-IN" sz="5400" dirty="0">
                <a:latin typeface="Aharoni" panose="02010803020104030203" pitchFamily="2" charset="-79"/>
                <a:cs typeface="Aharoni" panose="02010803020104030203" pitchFamily="2" charset="-79"/>
              </a:rPr>
              <a:t>Thank you </a:t>
            </a:r>
          </a:p>
        </p:txBody>
      </p:sp>
      <p:sp>
        <p:nvSpPr>
          <p:cNvPr id="3" name="Text Placeholder 2">
            <a:extLst>
              <a:ext uri="{FF2B5EF4-FFF2-40B4-BE49-F238E27FC236}">
                <a16:creationId xmlns:a16="http://schemas.microsoft.com/office/drawing/2014/main" id="{8D64AFCB-DAEF-068C-6AAE-7BC61BC2F6BC}"/>
              </a:ext>
            </a:extLst>
          </p:cNvPr>
          <p:cNvSpPr>
            <a:spLocks noGrp="1"/>
          </p:cNvSpPr>
          <p:nvPr>
            <p:ph type="body" idx="1"/>
          </p:nvPr>
        </p:nvSpPr>
        <p:spPr>
          <a:xfrm>
            <a:off x="609600" y="4389134"/>
            <a:ext cx="11228439" cy="2080492"/>
          </a:xfrm>
          <a:scene3d>
            <a:camera prst="orthographicFront"/>
            <a:lightRig rig="threePt" dir="t"/>
          </a:scene3d>
          <a:sp3d>
            <a:bevelT/>
          </a:sp3d>
        </p:spPr>
        <p:txBody>
          <a:bodyPr>
            <a:normAutofit fontScale="70000" lnSpcReduction="20000"/>
          </a:bodyPr>
          <a:lstStyle/>
          <a:p>
            <a:pPr algn="ctr"/>
            <a:r>
              <a:rPr lang="en-IN" sz="4400" b="1" dirty="0">
                <a:solidFill>
                  <a:schemeClr val="tx1"/>
                </a:solidFill>
                <a:latin typeface="Calibri" panose="020F0502020204030204" pitchFamily="34" charset="0"/>
                <a:ea typeface="Calibri" panose="020F0502020204030204" pitchFamily="34" charset="0"/>
                <a:cs typeface="Calibri" panose="020F0502020204030204" pitchFamily="34" charset="0"/>
              </a:rPr>
              <a:t>Questions &amp; Discussion</a:t>
            </a:r>
          </a:p>
          <a:p>
            <a:pPr algn="ctr"/>
            <a:endParaRPr lang="en-IN"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ctr"/>
            <a:endParaRPr lang="en-IN"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ctr"/>
            <a:r>
              <a:rPr lang="en-IN" sz="4300" b="1" dirty="0">
                <a:solidFill>
                  <a:schemeClr val="tx1"/>
                </a:solidFill>
                <a:latin typeface="Calibri" panose="020F0502020204030204" pitchFamily="34" charset="0"/>
                <a:ea typeface="Calibri" panose="020F0502020204030204" pitchFamily="34" charset="0"/>
                <a:cs typeface="Calibri" panose="020F0502020204030204" pitchFamily="34" charset="0"/>
              </a:rPr>
              <a:t>Presented by: [Chetanbharthi atit]</a:t>
            </a:r>
            <a:br>
              <a:rPr lang="en-IN" dirty="0">
                <a:solidFill>
                  <a:schemeClr val="tx2"/>
                </a:solidFill>
              </a:rPr>
            </a:br>
            <a:endParaRPr lang="en-IN" dirty="0">
              <a:solidFill>
                <a:schemeClr val="tx2"/>
              </a:solidFill>
            </a:endParaRPr>
          </a:p>
          <a:p>
            <a:pPr algn="ctr"/>
            <a:endParaRPr lang="en-IN" sz="4400"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138017010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4" ma:contentTypeDescription="Create a new document." ma:contentTypeScope="" ma:versionID="dd504d32c2b754d579e545c757913330">
  <xsd:schema xmlns:xsd="http://www.w3.org/2001/XMLSchema" xmlns:xs="http://www.w3.org/2001/XMLSchema" xmlns:p="http://schemas.microsoft.com/office/2006/metadata/properties" xmlns:ns3="21f98238-5914-40fc-b2db-49ce196065c9" targetNamespace="http://schemas.microsoft.com/office/2006/metadata/properties" ma:root="true" ma:fieldsID="f53ee9c040775d299563eb6ffa0539a8"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C397CB0-80E8-4872-821C-1E8442CBA8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A5C97C2-3BC7-4843-8A20-24FF207221F0}">
  <ds:schemaRefs>
    <ds:schemaRef ds:uri="http://purl.org/dc/terms/"/>
    <ds:schemaRef ds:uri="http://www.w3.org/XML/1998/namespace"/>
    <ds:schemaRef ds:uri="21f98238-5914-40fc-b2db-49ce196065c9"/>
    <ds:schemaRef ds:uri="http://schemas.openxmlformats.org/package/2006/metadata/core-properties"/>
    <ds:schemaRef ds:uri="http://schemas.microsoft.com/office/infopath/2007/PartnerControls"/>
    <ds:schemaRef ds:uri="http://schemas.microsoft.com/office/2006/documentManagement/types"/>
    <ds:schemaRef ds:uri="http://schemas.microsoft.com/office/2006/metadata/properties"/>
    <ds:schemaRef ds:uri="http://purl.org/dc/dcmitype/"/>
    <ds:schemaRef ds:uri="http://purl.org/dc/elements/1.1/"/>
  </ds:schemaRefs>
</ds:datastoreItem>
</file>

<file path=customXml/itemProps3.xml><?xml version="1.0" encoding="utf-8"?>
<ds:datastoreItem xmlns:ds="http://schemas.openxmlformats.org/officeDocument/2006/customXml" ds:itemID="{A073C37C-05AF-4BD7-99DE-ABF7C5C89F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TM04033919[[fn=Circuit]]</Template>
  <TotalTime>543</TotalTime>
  <Words>1383</Words>
  <Application>Microsoft Office PowerPoint</Application>
  <PresentationFormat>Widescreen</PresentationFormat>
  <Paragraphs>85</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Aharoni</vt:lpstr>
      <vt:lpstr>Aptos</vt:lpstr>
      <vt:lpstr>Arial</vt:lpstr>
      <vt:lpstr>Calibri</vt:lpstr>
      <vt:lpstr>Tw Cen MT</vt:lpstr>
      <vt:lpstr>Wingdings</vt:lpstr>
      <vt:lpstr>Circuit</vt:lpstr>
      <vt:lpstr>  Exploratory Data Analysis of Chicago Crime Dataset (2022)</vt:lpstr>
      <vt:lpstr>Introduction</vt:lpstr>
      <vt:lpstr>•Aim </vt:lpstr>
      <vt:lpstr>•Objectives</vt:lpstr>
      <vt:lpstr>•data overview </vt:lpstr>
      <vt:lpstr>•data cleaning </vt:lpstr>
      <vt:lpstr>•univariate analysis• </vt:lpstr>
      <vt:lpstr>• Top crime types</vt:lpstr>
      <vt:lpstr>•monthly crime distribution </vt:lpstr>
      <vt:lpstr>•crime type distribution </vt:lpstr>
      <vt:lpstr>•hourly crime distribution </vt:lpstr>
      <vt:lpstr>•arrest distribution </vt:lpstr>
      <vt:lpstr>•multivariate analysis • </vt:lpstr>
      <vt:lpstr>•district level crime distribution </vt:lpstr>
      <vt:lpstr>•district vs crime type heatmap</vt:lpstr>
      <vt:lpstr>•correlation matrix </vt:lpstr>
      <vt:lpstr>•clustering </vt:lpstr>
      <vt:lpstr>•conclusion </vt:lpstr>
      <vt:lpstr>Reference </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Chetanbharthi Mohanbharthi Atit (2522450)</dc:creator>
  <cp:lastModifiedBy>Chetanbharthi Mohanbharthi Atit (2522450)</cp:lastModifiedBy>
  <cp:revision>21</cp:revision>
  <dcterms:created xsi:type="dcterms:W3CDTF">2026-03-04T03:03:48Z</dcterms:created>
  <dcterms:modified xsi:type="dcterms:W3CDTF">2026-03-06T01:17:38Z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