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42" d="100"/>
          <a:sy n="42" d="100"/>
        </p:scale>
        <p:origin x="72" y="7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577394-0A20-4CF6-9066-CFC2C1C9D3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59149" y="389840"/>
            <a:ext cx="8281987" cy="2954655"/>
          </a:xfrm>
        </p:spPr>
        <p:txBody>
          <a:bodyPr anchor="t" anchorCtr="0">
            <a:normAutofit/>
          </a:bodyPr>
          <a:lstStyle>
            <a:lvl1pPr algn="l">
              <a:lnSpc>
                <a:spcPct val="100000"/>
              </a:lnSpc>
              <a:defRPr sz="6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10971F-8922-4B23-9C80-0643D7E350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59149" y="3536951"/>
            <a:ext cx="8281989" cy="2555874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1BC074-1090-47AF-BDE8-3859BF574B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EA7947-E287-4738-8C82-07CE4F01EF03}" type="datetime2">
              <a:rPr lang="en-US" smtClean="0"/>
              <a:t>Thursday, May 19, 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D6522F-D41A-4734-8BD1-BD6E5A37D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4D4206-406C-42A3-BBD4-44C043180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2184FF4-7029-4ED7-813A-192E60608764}"/>
              </a:ext>
            </a:extLst>
          </p:cNvPr>
          <p:cNvSpPr>
            <a:spLocks noChangeAspect="1"/>
          </p:cNvSpPr>
          <p:nvPr/>
        </p:nvSpPr>
        <p:spPr>
          <a:xfrm rot="2700000">
            <a:off x="612445" y="481888"/>
            <a:ext cx="1080000" cy="1262947"/>
          </a:xfrm>
          <a:custGeom>
            <a:avLst/>
            <a:gdLst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0 w 1080000"/>
              <a:gd name="connsiteY9" fmla="*/ 931034 h 1262947"/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540000 w 1080000"/>
              <a:gd name="connsiteY9" fmla="*/ 0 h 1262947"/>
              <a:gd name="connsiteX0" fmla="*/ 540000 w 1080000"/>
              <a:gd name="connsiteY0" fmla="*/ 0 h 1262947"/>
              <a:gd name="connsiteX1" fmla="*/ 1064374 w 1080000"/>
              <a:gd name="connsiteY1" fmla="*/ 931034 h 1262947"/>
              <a:gd name="connsiteX2" fmla="*/ 1069029 w 1080000"/>
              <a:gd name="connsiteY2" fmla="*/ 938533 h 1262947"/>
              <a:gd name="connsiteX3" fmla="*/ 1080000 w 1080000"/>
              <a:gd name="connsiteY3" fmla="*/ 992947 h 1262947"/>
              <a:gd name="connsiteX4" fmla="*/ 540000 w 1080000"/>
              <a:gd name="connsiteY4" fmla="*/ 1262947 h 1262947"/>
              <a:gd name="connsiteX5" fmla="*/ 0 w 1080000"/>
              <a:gd name="connsiteY5" fmla="*/ 992947 h 1262947"/>
              <a:gd name="connsiteX6" fmla="*/ 10971 w 1080000"/>
              <a:gd name="connsiteY6" fmla="*/ 938533 h 1262947"/>
              <a:gd name="connsiteX7" fmla="*/ 15626 w 1080000"/>
              <a:gd name="connsiteY7" fmla="*/ 931034 h 1262947"/>
              <a:gd name="connsiteX8" fmla="*/ 540000 w 1080000"/>
              <a:gd name="connsiteY8" fmla="*/ 0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AAA7AB09-557C-41AD-9113-FF9F68FA1035}"/>
              </a:ext>
            </a:extLst>
          </p:cNvPr>
          <p:cNvSpPr/>
          <p:nvPr/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EF99ECAA-1F11-4937-BBA6-51935AB44C9D}"/>
              </a:ext>
            </a:extLst>
          </p:cNvPr>
          <p:cNvSpPr>
            <a:spLocks noChangeAspect="1"/>
          </p:cNvSpPr>
          <p:nvPr/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79DE9FAB-6BBA-4CFE-B67D-77B47F01ECA4}"/>
              </a:ext>
            </a:extLst>
          </p:cNvPr>
          <p:cNvGrpSpPr/>
          <p:nvPr/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</a:extLst>
            </p:cNvPr>
            <p:cNvSpPr/>
            <p:nvPr/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</a:extLst>
            </p:cNvPr>
            <p:cNvSpPr/>
            <p:nvPr/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41120547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3BDBC526-6DCD-4FF6-8395-D8C22E46E527}"/>
              </a:ext>
            </a:extLst>
          </p:cNvPr>
          <p:cNvGrpSpPr/>
          <p:nvPr/>
        </p:nvGrpSpPr>
        <p:grpSpPr>
          <a:xfrm>
            <a:off x="613998" y="5334748"/>
            <a:ext cx="678135" cy="990000"/>
            <a:chOff x="10490969" y="1448827"/>
            <a:chExt cx="678135" cy="990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2ECB475-568C-47AC-B16D-2E202DEB2DE0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68976" y="1743588"/>
              <a:ext cx="926985" cy="463493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127000" dist="50800" dir="1350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080D8764-525A-441E-B58F-068E82F09714}"/>
                </a:ext>
              </a:extLst>
            </p:cNvPr>
            <p:cNvSpPr/>
            <p:nvPr/>
          </p:nvSpPr>
          <p:spPr>
            <a:xfrm rot="8100000" flipH="1" flipV="1">
              <a:off x="11115555" y="1939340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11196109-6F2B-4738-B2FC-2CCC753AABD4}"/>
                </a:ext>
              </a:extLst>
            </p:cNvPr>
            <p:cNvSpPr/>
            <p:nvPr/>
          </p:nvSpPr>
          <p:spPr>
            <a:xfrm rot="8100000" flipH="1" flipV="1">
              <a:off x="10625042" y="1448827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68C2-69B8-470B-85E3-801A3CB1D7E2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92519" y="1686748"/>
              <a:ext cx="926985" cy="530086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20000"/>
              </a:schemeClr>
            </a:solidFill>
            <a:ln>
              <a:noFill/>
            </a:ln>
            <a:effectLst>
              <a:softEdge rad="1016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1A4B040-51E3-4DA0-B21D-EEE173E753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1600" cy="1332000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A2CD90-429B-4A55-B6C8-DD6CE69941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3" y="2113199"/>
            <a:ext cx="11090274" cy="3979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4EE704-5DCA-484E-85E0-0E3A7B1C5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8C025-CD7A-4966-867E-81CF82B15267}" type="datetime2">
              <a:rPr lang="en-US" smtClean="0"/>
              <a:t>Thursday, May 19,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A69B66-1C18-44A2-93F7-97DED26F24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44B5A0-66FA-433A-8DC5-C097C63B4D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72363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8" name="Group 47">
            <a:extLst>
              <a:ext uri="{FF2B5EF4-FFF2-40B4-BE49-F238E27FC236}">
                <a16:creationId xmlns:a16="http://schemas.microsoft.com/office/drawing/2014/main" id="{4644CBB8-40B8-42F8-9172-07A476341DDA}"/>
              </a:ext>
            </a:extLst>
          </p:cNvPr>
          <p:cNvGrpSpPr/>
          <p:nvPr/>
        </p:nvGrpSpPr>
        <p:grpSpPr>
          <a:xfrm>
            <a:off x="356481" y="879007"/>
            <a:ext cx="734257" cy="760506"/>
            <a:chOff x="5243759" y="1363788"/>
            <a:chExt cx="734257" cy="760506"/>
          </a:xfrm>
        </p:grpSpPr>
        <p:sp>
          <p:nvSpPr>
            <p:cNvPr id="49" name="Freeform 5">
              <a:extLst>
                <a:ext uri="{FF2B5EF4-FFF2-40B4-BE49-F238E27FC236}">
                  <a16:creationId xmlns:a16="http://schemas.microsoft.com/office/drawing/2014/main" id="{35CE073E-302A-4AA7-98C7-8667DDDCFA18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0" name="Freeform 6">
              <a:extLst>
                <a:ext uri="{FF2B5EF4-FFF2-40B4-BE49-F238E27FC236}">
                  <a16:creationId xmlns:a16="http://schemas.microsoft.com/office/drawing/2014/main" id="{4FD1AE2F-DD70-4E93-B905-E052A23F0B1C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1" name="Freeform 8">
              <a:extLst>
                <a:ext uri="{FF2B5EF4-FFF2-40B4-BE49-F238E27FC236}">
                  <a16:creationId xmlns:a16="http://schemas.microsoft.com/office/drawing/2014/main" id="{E8D529E5-8838-47F0-98A4-2D46F11E499C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5DA2564-D3DB-48AD-83F0-6CC6B57439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3563" y="474345"/>
            <a:ext cx="11077574" cy="2954655"/>
          </a:xfrm>
        </p:spPr>
        <p:txBody>
          <a:bodyPr vert="horz" wrap="square" lIns="0" tIns="0" rIns="0" bIns="0" rtlCol="0" anchor="b" anchorCtr="0">
            <a:normAutofit/>
          </a:bodyPr>
          <a:lstStyle>
            <a:lvl1pPr>
              <a:defRPr lang="en-US" sz="64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403DDF-462A-45CE-931B-010AB4F73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809929-0719-4517-94D6-FDF7F99E70F6}" type="datetime2">
              <a:rPr lang="en-US" smtClean="0"/>
              <a:t>Thursday, May 19,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E10702-2ACF-4768-9E91-8CB87B8959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DFA722-391E-4FCF-8E15-0D7E2EC02B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EEA752-36DA-440B-8747-0EB2914080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6271" y="3629772"/>
            <a:ext cx="11074866" cy="2678953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0"/>
              </a:spcBef>
              <a:buNone/>
              <a:defRPr sz="240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0BCC02B0-8581-4752-B7BC-3CE1EF17B9F7}"/>
              </a:ext>
            </a:extLst>
          </p:cNvPr>
          <p:cNvSpPr>
            <a:spLocks noChangeAspect="1"/>
          </p:cNvSpPr>
          <p:nvPr/>
        </p:nvSpPr>
        <p:spPr>
          <a:xfrm rot="18900000">
            <a:off x="11209132" y="4448189"/>
            <a:ext cx="999200" cy="1262947"/>
          </a:xfrm>
          <a:custGeom>
            <a:avLst/>
            <a:gdLst>
              <a:gd name="connsiteX0" fmla="*/ 540000 w 999200"/>
              <a:gd name="connsiteY0" fmla="*/ 0 h 1262947"/>
              <a:gd name="connsiteX1" fmla="*/ 999200 w 999200"/>
              <a:gd name="connsiteY1" fmla="*/ 815317 h 1262947"/>
              <a:gd name="connsiteX2" fmla="*/ 552185 w 999200"/>
              <a:gd name="connsiteY2" fmla="*/ 1262333 h 1262947"/>
              <a:gd name="connsiteX3" fmla="*/ 540000 w 999200"/>
              <a:gd name="connsiteY3" fmla="*/ 1262947 h 1262947"/>
              <a:gd name="connsiteX4" fmla="*/ 0 w 999200"/>
              <a:gd name="connsiteY4" fmla="*/ 992947 h 1262947"/>
              <a:gd name="connsiteX5" fmla="*/ 10971 w 999200"/>
              <a:gd name="connsiteY5" fmla="*/ 938533 h 1262947"/>
              <a:gd name="connsiteX6" fmla="*/ 15626 w 999200"/>
              <a:gd name="connsiteY6" fmla="*/ 931034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99200" h="1262947">
                <a:moveTo>
                  <a:pt x="540000" y="0"/>
                </a:moveTo>
                <a:lnTo>
                  <a:pt x="999200" y="815317"/>
                </a:lnTo>
                <a:lnTo>
                  <a:pt x="552185" y="1262333"/>
                </a:lnTo>
                <a:lnTo>
                  <a:pt x="540000" y="1262947"/>
                </a:ln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10200000" scaled="0"/>
          </a:gradFill>
          <a:ln>
            <a:noFill/>
          </a:ln>
          <a:effectLst>
            <a:innerShdw blurRad="254000" dist="101600" dir="42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EA0FF4DB-8180-4D26-AEAE-7ECDB670F71D}"/>
              </a:ext>
            </a:extLst>
          </p:cNvPr>
          <p:cNvSpPr/>
          <p:nvPr/>
        </p:nvSpPr>
        <p:spPr>
          <a:xfrm rot="2700000">
            <a:off x="11686937" y="4853516"/>
            <a:ext cx="540000" cy="978284"/>
          </a:xfrm>
          <a:custGeom>
            <a:avLst/>
            <a:gdLst>
              <a:gd name="connsiteX0" fmla="*/ 113288 w 540000"/>
              <a:gd name="connsiteY0" fmla="*/ 0 h 978284"/>
              <a:gd name="connsiteX1" fmla="*/ 539386 w 540000"/>
              <a:gd name="connsiteY1" fmla="*/ 426099 h 978284"/>
              <a:gd name="connsiteX2" fmla="*/ 540000 w 540000"/>
              <a:gd name="connsiteY2" fmla="*/ 438284 h 978284"/>
              <a:gd name="connsiteX3" fmla="*/ 270000 w 540000"/>
              <a:gd name="connsiteY3" fmla="*/ 978284 h 978284"/>
              <a:gd name="connsiteX4" fmla="*/ 0 w 540000"/>
              <a:gd name="connsiteY4" fmla="*/ 438284 h 978284"/>
              <a:gd name="connsiteX5" fmla="*/ 79081 w 540000"/>
              <a:gd name="connsiteY5" fmla="*/ 56446 h 978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40000" h="978284">
                <a:moveTo>
                  <a:pt x="113288" y="0"/>
                </a:moveTo>
                <a:lnTo>
                  <a:pt x="539386" y="426099"/>
                </a:lnTo>
                <a:lnTo>
                  <a:pt x="540000" y="438284"/>
                </a:lnTo>
                <a:cubicBezTo>
                  <a:pt x="540000" y="736518"/>
                  <a:pt x="419117" y="978284"/>
                  <a:pt x="270000" y="978284"/>
                </a:cubicBezTo>
                <a:cubicBezTo>
                  <a:pt x="120883" y="978284"/>
                  <a:pt x="0" y="736518"/>
                  <a:pt x="0" y="438284"/>
                </a:cubicBezTo>
                <a:cubicBezTo>
                  <a:pt x="0" y="289167"/>
                  <a:pt x="30220" y="154167"/>
                  <a:pt x="79081" y="56446"/>
                </a:cubicBezTo>
                <a:close/>
              </a:path>
            </a:pathLst>
          </a:custGeom>
          <a:solidFill>
            <a:schemeClr val="bg2">
              <a:lumMod val="90000"/>
              <a:lumOff val="10000"/>
            </a:schemeClr>
          </a:soli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66465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>
            <a:extLst>
              <a:ext uri="{FF2B5EF4-FFF2-40B4-BE49-F238E27FC236}">
                <a16:creationId xmlns:a16="http://schemas.microsoft.com/office/drawing/2014/main" id="{94729CA3-91C4-4A89-9448-A2F0E409177A}"/>
              </a:ext>
            </a:extLst>
          </p:cNvPr>
          <p:cNvSpPr>
            <a:spLocks noChangeAspect="1"/>
          </p:cNvSpPr>
          <p:nvPr/>
        </p:nvSpPr>
        <p:spPr>
          <a:xfrm>
            <a:off x="11069864" y="33337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68347B7-45FA-4A01-924D-DC385B720B3E}"/>
              </a:ext>
            </a:extLst>
          </p:cNvPr>
          <p:cNvGrpSpPr/>
          <p:nvPr/>
        </p:nvGrpSpPr>
        <p:grpSpPr>
          <a:xfrm>
            <a:off x="331786" y="5528198"/>
            <a:ext cx="631474" cy="667800"/>
            <a:chOff x="2994153" y="1378666"/>
            <a:chExt cx="631474" cy="667800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1167DA1-25D1-4E60-A62E-42B6F56A96E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3039890" y="1332929"/>
              <a:ext cx="540000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6B7B7215-A661-477E-91D0-CDBE5564D2B9}"/>
                </a:ext>
              </a:extLst>
            </p:cNvPr>
            <p:cNvSpPr/>
            <p:nvPr/>
          </p:nvSpPr>
          <p:spPr>
            <a:xfrm rot="8100000">
              <a:off x="3047090" y="1506466"/>
              <a:ext cx="270000" cy="54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978E540-142B-4A82-9C3F-E61BC190AE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4" cy="1332000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C6BF36-D4F5-4363-B440-BDAE50BBD4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50862" y="2097175"/>
            <a:ext cx="5435600" cy="399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362910-87AA-4E67-992D-8D4822FD89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5538" y="2097175"/>
            <a:ext cx="5435600" cy="399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99A8AF-0998-4613-B1D8-C14ECBFFD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95673-5512-4AAA-9AEB-E00C61EC65D5}" type="datetime2">
              <a:rPr lang="en-US" smtClean="0"/>
              <a:t>Thursday, May 19,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E44EAA-B8A9-4428-A9DF-1174DA9409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E5C381-C899-4BF9-B584-2D78074D1C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07378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val 11">
            <a:extLst>
              <a:ext uri="{FF2B5EF4-FFF2-40B4-BE49-F238E27FC236}">
                <a16:creationId xmlns:a16="http://schemas.microsoft.com/office/drawing/2014/main" id="{FD65A50E-2F73-4426-8586-9731AFA2D2E0}"/>
              </a:ext>
            </a:extLst>
          </p:cNvPr>
          <p:cNvSpPr>
            <a:spLocks noChangeAspect="1"/>
          </p:cNvSpPr>
          <p:nvPr/>
        </p:nvSpPr>
        <p:spPr>
          <a:xfrm>
            <a:off x="11091612" y="5893466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B89C080-4102-49AE-BDA9-59A4A67E2486}"/>
              </a:ext>
            </a:extLst>
          </p:cNvPr>
          <p:cNvSpPr/>
          <p:nvPr/>
        </p:nvSpPr>
        <p:spPr>
          <a:xfrm>
            <a:off x="11451612" y="5827878"/>
            <a:ext cx="379049" cy="360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E62014-F04C-495A-964E-6B888D49CD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7551" cy="1332000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sz="32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5DF027-E633-44EE-ACA0-C205930AA9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4" y="1881275"/>
            <a:ext cx="5437186" cy="535354"/>
          </a:xfrm>
        </p:spPr>
        <p:txBody>
          <a:bodyPr anchor="b">
            <a:normAutofit/>
          </a:bodyPr>
          <a:lstStyle>
            <a:lvl1pPr marL="0" indent="0">
              <a:buNone/>
              <a:defRPr sz="14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A4F363-FEEF-4CD2-A18E-17AE8D4851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0863" y="2577270"/>
            <a:ext cx="5429114" cy="3515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4E50F8C-4D64-40FD-AE8C-6A1F3C2A84E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12024" y="1881275"/>
            <a:ext cx="5436392" cy="535354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en-US" sz="1400" b="0" cap="all" spc="200" baseline="0" dirty="0">
                <a:solidFill>
                  <a:schemeClr val="tx1"/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7AC943E-DB2B-40E0-907F-8EA1404791D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12023" y="2577270"/>
            <a:ext cx="5436391" cy="3515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DCDCD5B-3F26-4AFA-8BD4-E5D8DD2AF4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138FA-2E87-4873-8BBA-13E447C9A99A}" type="datetime2">
              <a:rPr lang="en-US" smtClean="0"/>
              <a:t>Thursday, May 19, 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D10D1EE-83A0-4FB5-9B25-8A73DE891A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3031C35-2E5B-491D-85ED-DB42A4FE16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98445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22053C-0E9C-4159-B7C9-6AB7434391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9149" y="550799"/>
            <a:ext cx="8283313" cy="5542025"/>
          </a:xfrm>
        </p:spPr>
        <p:txBody>
          <a:bodyPr vert="horz" wrap="square" lIns="0" tIns="0" rIns="0" bIns="0" rtlCol="0" anchor="ctr" anchorCtr="0">
            <a:normAutofit/>
          </a:bodyPr>
          <a:lstStyle>
            <a:lvl1pPr>
              <a:defRPr lang="en-US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4F51F65-E111-4656-83BE-CFCDE2DD6C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5BB40A-97BD-4BFB-B639-0BFF95FDE8B7}" type="datetime2">
              <a:rPr lang="en-US" smtClean="0"/>
              <a:t>Thursday, May 19, 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9FF82CB-2D17-4918-821E-485475CF24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B66589D-A056-4817-AE15-39D87FE13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E489F067-39E1-4757-BC11-6169A343F2E1}"/>
              </a:ext>
            </a:extLst>
          </p:cNvPr>
          <p:cNvSpPr>
            <a:spLocks noChangeAspect="1"/>
          </p:cNvSpPr>
          <p:nvPr/>
        </p:nvSpPr>
        <p:spPr>
          <a:xfrm rot="18900000" flipV="1">
            <a:off x="-410727" y="3958416"/>
            <a:ext cx="3536330" cy="1853969"/>
          </a:xfrm>
          <a:custGeom>
            <a:avLst/>
            <a:gdLst>
              <a:gd name="connsiteX0" fmla="*/ 3536330 w 3536330"/>
              <a:gd name="connsiteY0" fmla="*/ 1853969 h 1853969"/>
              <a:gd name="connsiteX1" fmla="*/ 1682362 w 3536330"/>
              <a:gd name="connsiteY1" fmla="*/ 0 h 1853969"/>
              <a:gd name="connsiteX2" fmla="*/ 52157 w 3536330"/>
              <a:gd name="connsiteY2" fmla="*/ 970257 h 1853969"/>
              <a:gd name="connsiteX3" fmla="*/ 0 w 3536330"/>
              <a:gd name="connsiteY3" fmla="*/ 1078528 h 1853969"/>
              <a:gd name="connsiteX4" fmla="*/ 757215 w 3536330"/>
              <a:gd name="connsiteY4" fmla="*/ 1835743 h 1853969"/>
              <a:gd name="connsiteX5" fmla="*/ 774211 w 3536330"/>
              <a:gd name="connsiteY5" fmla="*/ 1667149 h 1853969"/>
              <a:gd name="connsiteX6" fmla="*/ 1682362 w 3536330"/>
              <a:gd name="connsiteY6" fmla="*/ 926985 h 1853969"/>
              <a:gd name="connsiteX7" fmla="*/ 2609345 w 3536330"/>
              <a:gd name="connsiteY7" fmla="*/ 1853969 h 18539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536330" h="1853969">
                <a:moveTo>
                  <a:pt x="3536330" y="1853969"/>
                </a:moveTo>
                <a:cubicBezTo>
                  <a:pt x="3536330" y="830051"/>
                  <a:pt x="2706280" y="0"/>
                  <a:pt x="1682362" y="0"/>
                </a:cubicBezTo>
                <a:cubicBezTo>
                  <a:pt x="978418" y="0"/>
                  <a:pt x="366107" y="392328"/>
                  <a:pt x="52157" y="970257"/>
                </a:cubicBezTo>
                <a:lnTo>
                  <a:pt x="0" y="1078528"/>
                </a:lnTo>
                <a:lnTo>
                  <a:pt x="757215" y="1835743"/>
                </a:lnTo>
                <a:lnTo>
                  <a:pt x="774211" y="1667149"/>
                </a:lnTo>
                <a:cubicBezTo>
                  <a:pt x="860649" y="1244739"/>
                  <a:pt x="1234397" y="926985"/>
                  <a:pt x="1682362" y="926985"/>
                </a:cubicBezTo>
                <a:cubicBezTo>
                  <a:pt x="2194320" y="926985"/>
                  <a:pt x="2609345" y="1342010"/>
                  <a:pt x="2609345" y="1853969"/>
                </a:cubicBezTo>
                <a:close/>
              </a:path>
            </a:pathLst>
          </a:custGeom>
          <a:gradFill flip="none" rotWithShape="1">
            <a:gsLst>
              <a:gs pos="97000">
                <a:schemeClr val="bg2"/>
              </a:gs>
              <a:gs pos="31000">
                <a:schemeClr val="bg2">
                  <a:lumMod val="90000"/>
                  <a:lumOff val="10000"/>
                </a:schemeClr>
              </a:gs>
            </a:gsLst>
            <a:lin ang="15000000" scaled="0"/>
            <a:tileRect/>
          </a:gradFill>
          <a:ln>
            <a:noFill/>
          </a:ln>
          <a:effectLst>
            <a:innerShdw blurRad="355600" dist="101600" dir="16200000">
              <a:schemeClr val="accent1">
                <a:lumMod val="60000"/>
                <a:lumOff val="40000"/>
                <a:alpha val="8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DD231011-607F-42F1-B2D9-2BA8E91CC6AF}"/>
              </a:ext>
            </a:extLst>
          </p:cNvPr>
          <p:cNvSpPr>
            <a:spLocks noChangeAspect="1"/>
          </p:cNvSpPr>
          <p:nvPr/>
        </p:nvSpPr>
        <p:spPr>
          <a:xfrm rot="18900000" flipV="1">
            <a:off x="-481151" y="3649708"/>
            <a:ext cx="3478701" cy="2164843"/>
          </a:xfrm>
          <a:custGeom>
            <a:avLst/>
            <a:gdLst>
              <a:gd name="connsiteX0" fmla="*/ 3478701 w 3478701"/>
              <a:gd name="connsiteY0" fmla="*/ 2164843 h 2164843"/>
              <a:gd name="connsiteX1" fmla="*/ 1624733 w 3478701"/>
              <a:gd name="connsiteY1" fmla="*/ 0 h 2164843"/>
              <a:gd name="connsiteX2" fmla="*/ 87393 w 3478701"/>
              <a:gd name="connsiteY2" fmla="*/ 954459 h 2164843"/>
              <a:gd name="connsiteX3" fmla="*/ 0 w 3478701"/>
              <a:gd name="connsiteY3" fmla="*/ 1122434 h 2164843"/>
              <a:gd name="connsiteX4" fmla="*/ 736015 w 3478701"/>
              <a:gd name="connsiteY4" fmla="*/ 1858449 h 2164843"/>
              <a:gd name="connsiteX5" fmla="*/ 739424 w 3478701"/>
              <a:gd name="connsiteY5" fmla="*/ 1842964 h 2164843"/>
              <a:gd name="connsiteX6" fmla="*/ 1624733 w 3478701"/>
              <a:gd name="connsiteY6" fmla="*/ 1082422 h 2164843"/>
              <a:gd name="connsiteX7" fmla="*/ 2551716 w 3478701"/>
              <a:gd name="connsiteY7" fmla="*/ 2164843 h 21648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78701" h="2164843">
                <a:moveTo>
                  <a:pt x="3478701" y="2164843"/>
                </a:moveTo>
                <a:cubicBezTo>
                  <a:pt x="3478701" y="969234"/>
                  <a:pt x="2648651" y="0"/>
                  <a:pt x="1624733" y="0"/>
                </a:cubicBezTo>
                <a:cubicBezTo>
                  <a:pt x="984784" y="0"/>
                  <a:pt x="420564" y="378607"/>
                  <a:pt x="87393" y="954459"/>
                </a:cubicBezTo>
                <a:lnTo>
                  <a:pt x="0" y="1122434"/>
                </a:lnTo>
                <a:lnTo>
                  <a:pt x="736015" y="1858449"/>
                </a:lnTo>
                <a:lnTo>
                  <a:pt x="739424" y="1842964"/>
                </a:lnTo>
                <a:cubicBezTo>
                  <a:pt x="856791" y="1402344"/>
                  <a:pt x="1208766" y="1082422"/>
                  <a:pt x="1624733" y="1082422"/>
                </a:cubicBezTo>
                <a:cubicBezTo>
                  <a:pt x="2136692" y="1082422"/>
                  <a:pt x="2551716" y="1567038"/>
                  <a:pt x="2551716" y="2164843"/>
                </a:cubicBezTo>
                <a:close/>
              </a:path>
            </a:pathLst>
          </a:custGeom>
          <a:solidFill>
            <a:schemeClr val="bg2">
              <a:lumMod val="50000"/>
              <a:lumOff val="50000"/>
              <a:alpha val="40000"/>
            </a:schemeClr>
          </a:solidFill>
          <a:ln>
            <a:noFill/>
          </a:ln>
          <a:effectLst>
            <a:softEdge rad="381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EC472EFA-56B5-4A41-8D4B-E9F37727F34D}"/>
              </a:ext>
            </a:extLst>
          </p:cNvPr>
          <p:cNvSpPr/>
          <p:nvPr/>
        </p:nvSpPr>
        <p:spPr>
          <a:xfrm rot="13500000" flipV="1">
            <a:off x="1512277" y="2840042"/>
            <a:ext cx="214196" cy="933178"/>
          </a:xfrm>
          <a:prstGeom prst="ellipse">
            <a:avLst/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2" name="Oval 41">
            <a:extLst>
              <a:ext uri="{FF2B5EF4-FFF2-40B4-BE49-F238E27FC236}">
                <a16:creationId xmlns:a16="http://schemas.microsoft.com/office/drawing/2014/main" id="{33781B6C-21AD-489D-A3CB-522BB2AC543F}"/>
              </a:ext>
            </a:extLst>
          </p:cNvPr>
          <p:cNvSpPr>
            <a:spLocks noChangeAspect="1"/>
          </p:cNvSpPr>
          <p:nvPr/>
        </p:nvSpPr>
        <p:spPr>
          <a:xfrm>
            <a:off x="1780661" y="385236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51" name="Group 50">
            <a:extLst>
              <a:ext uri="{FF2B5EF4-FFF2-40B4-BE49-F238E27FC236}">
                <a16:creationId xmlns:a16="http://schemas.microsoft.com/office/drawing/2014/main" id="{01AD5B80-530E-44CD-8D4A-2796FB214CBF}"/>
              </a:ext>
            </a:extLst>
          </p:cNvPr>
          <p:cNvGrpSpPr/>
          <p:nvPr/>
        </p:nvGrpSpPr>
        <p:grpSpPr>
          <a:xfrm>
            <a:off x="623181" y="1514007"/>
            <a:ext cx="734257" cy="760506"/>
            <a:chOff x="5243759" y="1363788"/>
            <a:chExt cx="734257" cy="760506"/>
          </a:xfrm>
        </p:grpSpPr>
        <p:sp>
          <p:nvSpPr>
            <p:cNvPr id="52" name="Freeform 5">
              <a:extLst>
                <a:ext uri="{FF2B5EF4-FFF2-40B4-BE49-F238E27FC236}">
                  <a16:creationId xmlns:a16="http://schemas.microsoft.com/office/drawing/2014/main" id="{2F746AA8-9050-4515-9B17-BC850368529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3" name="Freeform 6">
              <a:extLst>
                <a:ext uri="{FF2B5EF4-FFF2-40B4-BE49-F238E27FC236}">
                  <a16:creationId xmlns:a16="http://schemas.microsoft.com/office/drawing/2014/main" id="{23EC1AC3-1698-46D5-80B7-F22F15E1A5E4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4" name="Freeform 8">
              <a:extLst>
                <a:ext uri="{FF2B5EF4-FFF2-40B4-BE49-F238E27FC236}">
                  <a16:creationId xmlns:a16="http://schemas.microsoft.com/office/drawing/2014/main" id="{73766156-553C-46EB-93FA-4F37CC0FF5CF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42112587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9E0E3-ECF6-4CFE-8698-AEFEBCECC3C0}" type="datetime2">
              <a:rPr lang="en-US" smtClean="0"/>
              <a:t>Thursday, May 19, 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17860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778B0BE9-88B0-4883-9BA9-CD594C400EC1}"/>
              </a:ext>
            </a:extLst>
          </p:cNvPr>
          <p:cNvGrpSpPr/>
          <p:nvPr/>
        </p:nvGrpSpPr>
        <p:grpSpPr>
          <a:xfrm>
            <a:off x="4949631" y="5111861"/>
            <a:ext cx="1262947" cy="1335600"/>
            <a:chOff x="2678417" y="2427951"/>
            <a:chExt cx="1262947" cy="133560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C59DCBF3-7AFA-4CD1-A918-BC6DDE674E6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2769891" y="2336477"/>
              <a:ext cx="1080000" cy="1262947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06964A02-96E1-4654-9187-DDDE7409F75B}"/>
                </a:ext>
              </a:extLst>
            </p:cNvPr>
            <p:cNvSpPr/>
            <p:nvPr/>
          </p:nvSpPr>
          <p:spPr>
            <a:xfrm rot="8100000">
              <a:off x="2784291" y="2683551"/>
              <a:ext cx="540000" cy="108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F3FF76C-A012-4CDA-8AE7-E941395571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5" cy="984885"/>
          </a:xfrm>
        </p:spPr>
        <p:txBody>
          <a:bodyPr anchor="t">
            <a:normAutofit/>
          </a:bodyPr>
          <a:lstStyle>
            <a:lvl1pPr>
              <a:lnSpc>
                <a:spcPct val="100000"/>
              </a:lnSpc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1A4C80-DC38-4641-924F-90D6078CF5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5775" y="1750060"/>
            <a:ext cx="7345362" cy="4342765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2C42771-D3A7-4072-85DC-B7C5E530E8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0863" y="1750060"/>
            <a:ext cx="3565525" cy="434276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D47AB1-6EB5-4E2C-B4A7-42DC643E9F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462FC-960E-4740-921F-B36862979F21}" type="datetime2">
              <a:rPr lang="en-US" smtClean="0"/>
              <a:t>Thursday, May 19,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A9D15F-B6ED-46E1-9840-0B625880EE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AEB023-7A5E-4087-B75E-A38A80EE5D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68357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F98F1FBA-F8BB-42CF-8B3E-D19AAFEE96C1}"/>
              </a:ext>
            </a:extLst>
          </p:cNvPr>
          <p:cNvGrpSpPr/>
          <p:nvPr/>
        </p:nvGrpSpPr>
        <p:grpSpPr>
          <a:xfrm>
            <a:off x="334964" y="5115518"/>
            <a:ext cx="734257" cy="760506"/>
            <a:chOff x="5243759" y="1363788"/>
            <a:chExt cx="734257" cy="760506"/>
          </a:xfrm>
        </p:grpSpPr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60EE09DD-C3DB-4266-BCC3-A765CFFBF37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6">
              <a:extLst>
                <a:ext uri="{FF2B5EF4-FFF2-40B4-BE49-F238E27FC236}">
                  <a16:creationId xmlns:a16="http://schemas.microsoft.com/office/drawing/2014/main" id="{5F301FE0-96DC-4EFB-BBEE-AED762C337C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8">
              <a:extLst>
                <a:ext uri="{FF2B5EF4-FFF2-40B4-BE49-F238E27FC236}">
                  <a16:creationId xmlns:a16="http://schemas.microsoft.com/office/drawing/2014/main" id="{3BEAD276-8850-4C0C-9777-8537000D522A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E5EE0A0-B07E-479B-9684-4BD09FA437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75409"/>
            <a:ext cx="4500562" cy="984885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sz="32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11893A9-3462-4F51-83AE-5D2F124B985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67324" y="575409"/>
            <a:ext cx="6373813" cy="5733316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A9240C-79C0-4A88-A476-725DE1B9C2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0863" y="1776195"/>
            <a:ext cx="4500562" cy="4532530"/>
          </a:xfrm>
        </p:spPr>
        <p:txBody>
          <a:bodyPr anchor="t" anchorCtr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7D2D6F-49E8-4217-A908-2D9E435835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BC9E2-CB44-4C05-9BB5-496C18A241E0}" type="datetime2">
              <a:rPr lang="en-US" smtClean="0"/>
              <a:t>Thursday, May 19,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1C4440-6B8D-4A24-A807-8B1302A3DF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CFE189-E20B-4108-B290-2444243365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68749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879361-B9A1-48F2-9473-23DE30E2D1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03906"/>
            <a:ext cx="11090275" cy="1333057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D986779-C2F3-447D-85F7-F6B0E2C97D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661572-1A59-4E3B-BA65-3329E9468C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EBD84-71F4-4271-8C46-0D47C0A9B12E}" type="datetime2">
              <a:rPr lang="en-US" smtClean="0"/>
              <a:t>Thursday, May 19,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EF84F1-99FE-4F0B-9E76-F581C2C1B6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B2D769-16B1-43C4-BF14-3175533511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10203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E56583A-514F-4632-820D-E7EE236A465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73CBBB-7DDC-4437-8C7D-22A1C35202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C69EBF-DA20-4024-8006-B158D571E0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E0CE1-F450-4107-B2CB-17B18F8A3F4A}" type="datetime2">
              <a:rPr lang="en-US" smtClean="0"/>
              <a:t>Thursday, May 19,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BAC8B9-14B5-4DF1-994D-AB47DB3BA0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876582-5F9B-4F5E-AAD5-D608CB68EA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36076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8028302-E866-455D-8898-5362302754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50800"/>
            <a:ext cx="11090275" cy="1333057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/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94E72B-F0CF-4BC4-B509-A1C4508BE4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3" y="2113862"/>
            <a:ext cx="11091600" cy="3978963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ACE49D-C22F-4540-AC09-E421D2A2EDB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50863" y="6507212"/>
            <a:ext cx="262890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9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246CB39B-5F4C-4A7E-9BE3-AAFD45576D16}" type="datetime2">
              <a:rPr lang="en-US" smtClean="0"/>
              <a:t>Thursday, May 19, 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D5C3BE-317E-49E8-82B5-C8A7EC9C8A7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59150" y="6507212"/>
            <a:ext cx="637921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9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r>
              <a:rPr lang="en-US"/>
              <a:t>Sample Footer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574E12-6C16-431F-B2CE-E4B15916BA0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48863" y="6507212"/>
            <a:ext cx="1692274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r">
              <a:defRPr sz="9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154589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lang="en-US" sz="4800" kern="1200" dirty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spcAft>
          <a:spcPts val="800"/>
        </a:spcAft>
        <a:buFont typeface="Arial" panose="020B0604020202020204" pitchFamily="34" charset="0"/>
        <a:buChar char="•"/>
        <a:defRPr sz="20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s://moodle.uwtsd.ac.uk/course/view.php?id=2312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4.png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2.pn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2.png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2.png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2.png"/><Relationship Id="rId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12.png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2.png"/><Relationship Id="rId4" Type="http://schemas.openxmlformats.org/officeDocument/2006/relationships/image" Target="../media/image1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2.png"/><Relationship Id="rId4" Type="http://schemas.openxmlformats.org/officeDocument/2006/relationships/image" Target="../media/image14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7">
            <a:extLst>
              <a:ext uri="{FF2B5EF4-FFF2-40B4-BE49-F238E27FC236}">
                <a16:creationId xmlns:a16="http://schemas.microsoft.com/office/drawing/2014/main" id="{1DB043B4-68C6-45B9-82AC-A5800EADB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8DC08B-FDC7-A7C4-5094-10B9D740F1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8004" y="56832"/>
            <a:ext cx="9690416" cy="984885"/>
          </a:xfrm>
        </p:spPr>
        <p:txBody>
          <a:bodyPr wrap="square" anchor="ctr">
            <a:noAutofit/>
          </a:bodyPr>
          <a:lstStyle/>
          <a:p>
            <a:pPr>
              <a:lnSpc>
                <a:spcPct val="90000"/>
              </a:lnSpc>
              <a:spcAft>
                <a:spcPts val="800"/>
              </a:spcAft>
            </a:pPr>
            <a:br>
              <a:rPr lang="en-GB" sz="1800" b="1" i="1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1800" b="1" i="1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1800" b="1" i="1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1800" b="1" i="1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1800" b="1" i="1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1800" b="1" i="1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1800" b="1" i="1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UWTSD 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b="1" i="1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 analysis of modelling logistics operations solutions to support lean management.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b="1" i="1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Cameron Rees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b="1" i="1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1900641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b="1" i="1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18</a:t>
            </a:r>
            <a:r>
              <a:rPr lang="en-GB" sz="1800" b="1" i="1" u="sng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1800" b="1" i="1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May 2022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b="1" i="1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Modelling Logistics Operations (M5X1280)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1800" dirty="0"/>
          </a:p>
        </p:txBody>
      </p:sp>
      <p:pic>
        <p:nvPicPr>
          <p:cNvPr id="3" name="Picture 2" descr="Cargo shipping containers in a pile and on a semi-truck at a harbour">
            <a:extLst>
              <a:ext uri="{FF2B5EF4-FFF2-40B4-BE49-F238E27FC236}">
                <a16:creationId xmlns:a16="http://schemas.microsoft.com/office/drawing/2014/main" id="{C7926959-85FC-562A-D664-E382E0A009E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1741" b="16044"/>
          <a:stretch/>
        </p:blipFill>
        <p:spPr>
          <a:xfrm>
            <a:off x="20" y="2083435"/>
            <a:ext cx="12191980" cy="4774564"/>
          </a:xfrm>
          <a:custGeom>
            <a:avLst/>
            <a:gdLst/>
            <a:ahLst/>
            <a:cxnLst/>
            <a:rect l="l" t="t" r="r" b="b"/>
            <a:pathLst>
              <a:path w="12192000" h="4774564">
                <a:moveTo>
                  <a:pt x="0" y="0"/>
                </a:moveTo>
                <a:lnTo>
                  <a:pt x="12192000" y="0"/>
                </a:lnTo>
                <a:lnTo>
                  <a:pt x="12192000" y="4774564"/>
                </a:lnTo>
                <a:lnTo>
                  <a:pt x="0" y="4774564"/>
                </a:lnTo>
                <a:close/>
              </a:path>
            </a:pathLst>
          </a:custGeom>
        </p:spPr>
      </p:pic>
      <p:sp>
        <p:nvSpPr>
          <p:cNvPr id="13" name="Rectangle 9">
            <a:extLst>
              <a:ext uri="{FF2B5EF4-FFF2-40B4-BE49-F238E27FC236}">
                <a16:creationId xmlns:a16="http://schemas.microsoft.com/office/drawing/2014/main" id="{5337EA23-6703-4C96-9EEB-A408CBDD67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100000">
                <a:schemeClr val="bg2">
                  <a:alpha val="60000"/>
                </a:schemeClr>
              </a:gs>
              <a:gs pos="40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5690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820ED4-CB2A-3CE8-B53F-74C28E64C4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Modelling in logistics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A3118F2-8710-B6DD-F09B-8D4C83651B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(Logic, no date)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6" name="Recorded Sound1">
            <a:hlinkClick r:id="" action="ppaction://media"/>
            <a:extLst>
              <a:ext uri="{FF2B5EF4-FFF2-40B4-BE49-F238E27FC236}">
                <a16:creationId xmlns:a16="http://schemas.microsoft.com/office/drawing/2014/main" id="{910EF8A2-A501-D29B-A022-6D093A04A4C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90D5E0C-55B5-D400-217F-816EC6DAE04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42447" y="1989606"/>
            <a:ext cx="6287453" cy="34883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51259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918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936923-A7F1-D3E6-0DF5-3B237D51A5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is Supply chain modelling so crucial?</a:t>
            </a:r>
          </a:p>
        </p:txBody>
      </p:sp>
      <p:pic>
        <p:nvPicPr>
          <p:cNvPr id="4" name="Recorded Sound2">
            <a:hlinkClick r:id="" action="ppaction://media"/>
            <a:extLst>
              <a:ext uri="{FF2B5EF4-FFF2-40B4-BE49-F238E27FC236}">
                <a16:creationId xmlns:a16="http://schemas.microsoft.com/office/drawing/2014/main" id="{805EEA75-EE23-F4EA-FCC7-0536BE303D2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0970E34-6A8D-62A6-6FE4-181DF9156D1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1822" y="2202497"/>
            <a:ext cx="4365841" cy="30626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23005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834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2184FF4-7029-4ED7-813A-192E606087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612445" y="481888"/>
            <a:ext cx="1080000" cy="1262947"/>
          </a:xfrm>
          <a:custGeom>
            <a:avLst/>
            <a:gdLst/>
            <a:ahLst/>
            <a:cxnLst/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AAA7AB09-557C-41AD-9113-FF9F68FA1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EF99ECAA-1F11-4937-BBA6-51935AB44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9DE9FAB-6BBA-4CFE-B67D-77B47F01E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1DB043B4-68C6-45B9-82AC-A5800EADB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28A00A08-E4E6-4184-B484-E0E034072A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1171" y="1388266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0780E404-3121-4F33-AF2D-65F659A977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7675" y="288981"/>
            <a:ext cx="1262947" cy="1335600"/>
            <a:chOff x="2678417" y="2427951"/>
            <a:chExt cx="1262947" cy="1335600"/>
          </a:xfrm>
        </p:grpSpPr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2339341D-8322-49F1-91DA-6D115CCAE7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2769891" y="2336477"/>
              <a:ext cx="1080000" cy="1262947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7EB9DB0E-3B0E-411A-9274-448D565CA4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>
              <a:off x="2784291" y="2683551"/>
              <a:ext cx="540000" cy="108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703C5FE-B99D-B0AF-7A9A-FFE016220F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1171" y="549275"/>
            <a:ext cx="3835217" cy="3034657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r>
              <a:rPr lang="en-US" dirty="0"/>
              <a:t>Simulation</a:t>
            </a:r>
            <a:br>
              <a:rPr lang="en-US" dirty="0"/>
            </a:b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(Tagetik, 2021)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US" dirty="0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4B158E9A-DBF4-4AA7-B6B7-8C8EB2FBDD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125249" y="5435090"/>
            <a:ext cx="762805" cy="734873"/>
            <a:chOff x="7950336" y="1300590"/>
            <a:chExt cx="762805" cy="734873"/>
          </a:xfrm>
        </p:grpSpPr>
        <p:sp>
          <p:nvSpPr>
            <p:cNvPr id="30" name="Freeform 5">
              <a:extLst>
                <a:ext uri="{FF2B5EF4-FFF2-40B4-BE49-F238E27FC236}">
                  <a16:creationId xmlns:a16="http://schemas.microsoft.com/office/drawing/2014/main" id="{6150ACFD-AEC6-42A3-A5A7-E7AD6B13E0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3600000">
              <a:off x="8220298" y="1428832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60000"/>
                  </a:schemeClr>
                </a:gs>
                <a:gs pos="100000">
                  <a:schemeClr val="accent1">
                    <a:lumMod val="60000"/>
                    <a:lumOff val="40000"/>
                    <a:alpha val="6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/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1" name="Freeform 6">
              <a:extLst>
                <a:ext uri="{FF2B5EF4-FFF2-40B4-BE49-F238E27FC236}">
                  <a16:creationId xmlns:a16="http://schemas.microsoft.com/office/drawing/2014/main" id="{DB4D1217-FEB1-4D2A-80F4-C227B66D72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3600000">
              <a:off x="8066503" y="1339815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6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2" name="Freeform 8">
              <a:extLst>
                <a:ext uri="{FF2B5EF4-FFF2-40B4-BE49-F238E27FC236}">
                  <a16:creationId xmlns:a16="http://schemas.microsoft.com/office/drawing/2014/main" id="{0BCA7138-22BA-4785-8B3D-9D45213E85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3600000">
              <a:off x="8217173" y="1608753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60000"/>
                  </a:schemeClr>
                </a:gs>
                <a:gs pos="100000">
                  <a:schemeClr val="accent1">
                    <a:lumMod val="60000"/>
                    <a:lumOff val="40000"/>
                    <a:alpha val="6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508000">
                <a:schemeClr val="bg2"/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0DF2A0B-1F2D-6EC7-51E2-7E71E3A5BC3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4295776" y="1235366"/>
            <a:ext cx="7345363" cy="4388854"/>
          </a:xfrm>
          <a:custGeom>
            <a:avLst/>
            <a:gdLst/>
            <a:ahLst/>
            <a:cxnLst/>
            <a:rect l="l" t="t" r="r" b="b"/>
            <a:pathLst>
              <a:path w="7345363" h="5761037">
                <a:moveTo>
                  <a:pt x="0" y="0"/>
                </a:moveTo>
                <a:lnTo>
                  <a:pt x="7345363" y="0"/>
                </a:lnTo>
                <a:lnTo>
                  <a:pt x="7345363" y="5761037"/>
                </a:lnTo>
                <a:lnTo>
                  <a:pt x="0" y="5761037"/>
                </a:lnTo>
                <a:close/>
              </a:path>
            </a:pathLst>
          </a:custGeom>
        </p:spPr>
      </p:pic>
      <p:pic>
        <p:nvPicPr>
          <p:cNvPr id="5" name="Recorded Sound 3">
            <a:hlinkClick r:id="" action="ppaction://media"/>
            <a:extLst>
              <a:ext uri="{FF2B5EF4-FFF2-40B4-BE49-F238E27FC236}">
                <a16:creationId xmlns:a16="http://schemas.microsoft.com/office/drawing/2014/main" id="{70076051-24D2-1B23-58A7-042227EE6A5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315603" y="4530030"/>
            <a:ext cx="900945" cy="9009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86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68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837A9F-29C4-41EE-3E8A-4159E212DC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Benefits of supply chain simulation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389B472-4A19-423E-78F6-9C5D7A93F41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1680047" y="4022098"/>
            <a:ext cx="9441505" cy="2529364"/>
          </a:xfrm>
          <a:prstGeom prst="rect">
            <a:avLst/>
          </a:prstGeom>
        </p:spPr>
      </p:pic>
      <p:pic>
        <p:nvPicPr>
          <p:cNvPr id="4" name="Recorded Sound4">
            <a:hlinkClick r:id="" action="ppaction://media"/>
            <a:extLst>
              <a:ext uri="{FF2B5EF4-FFF2-40B4-BE49-F238E27FC236}">
                <a16:creationId xmlns:a16="http://schemas.microsoft.com/office/drawing/2014/main" id="{5D9197D3-4085-5A21-3653-C0D14767447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933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155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2184FF4-7029-4ED7-813A-192E606087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612445" y="481888"/>
            <a:ext cx="1080000" cy="1262947"/>
          </a:xfrm>
          <a:custGeom>
            <a:avLst/>
            <a:gdLst/>
            <a:ahLst/>
            <a:cxnLst/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AAA7AB09-557C-41AD-9113-FF9F68FA1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EF99ECAA-1F11-4937-BBA6-51935AB44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9DE9FAB-6BBA-4CFE-B67D-77B47F01E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1DB043B4-68C6-45B9-82AC-A5800EADB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28A00A08-E4E6-4184-B484-E0E034072A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1171" y="1388266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0780E404-3121-4F33-AF2D-65F659A977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7675" y="288981"/>
            <a:ext cx="1262947" cy="1335600"/>
            <a:chOff x="2678417" y="2427951"/>
            <a:chExt cx="1262947" cy="1335600"/>
          </a:xfrm>
        </p:grpSpPr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2339341D-8322-49F1-91DA-6D115CCAE7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2769891" y="2336477"/>
              <a:ext cx="1080000" cy="1262947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7EB9DB0E-3B0E-411A-9274-448D565CA4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>
              <a:off x="2784291" y="2683551"/>
              <a:ext cx="540000" cy="108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6A13669-85A6-AF9D-6517-691C6F7005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4" y="549275"/>
            <a:ext cx="3565524" cy="3034657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r>
              <a:rPr lang="en-US" dirty="0"/>
              <a:t>Lean Management</a:t>
            </a:r>
            <a:br>
              <a:rPr lang="en-US" dirty="0"/>
            </a:b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Kanbanize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no date)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US" dirty="0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4B158E9A-DBF4-4AA7-B6B7-8C8EB2FBDD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125249" y="5435090"/>
            <a:ext cx="762805" cy="734873"/>
            <a:chOff x="7950336" y="1300590"/>
            <a:chExt cx="762805" cy="734873"/>
          </a:xfrm>
        </p:grpSpPr>
        <p:sp>
          <p:nvSpPr>
            <p:cNvPr id="30" name="Freeform 5">
              <a:extLst>
                <a:ext uri="{FF2B5EF4-FFF2-40B4-BE49-F238E27FC236}">
                  <a16:creationId xmlns:a16="http://schemas.microsoft.com/office/drawing/2014/main" id="{6150ACFD-AEC6-42A3-A5A7-E7AD6B13E0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3600000">
              <a:off x="8220298" y="1428832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60000"/>
                  </a:schemeClr>
                </a:gs>
                <a:gs pos="100000">
                  <a:schemeClr val="accent1">
                    <a:lumMod val="60000"/>
                    <a:lumOff val="40000"/>
                    <a:alpha val="6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/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1" name="Freeform 6">
              <a:extLst>
                <a:ext uri="{FF2B5EF4-FFF2-40B4-BE49-F238E27FC236}">
                  <a16:creationId xmlns:a16="http://schemas.microsoft.com/office/drawing/2014/main" id="{DB4D1217-FEB1-4D2A-80F4-C227B66D72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3600000">
              <a:off x="8066503" y="1339815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6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2" name="Freeform 8">
              <a:extLst>
                <a:ext uri="{FF2B5EF4-FFF2-40B4-BE49-F238E27FC236}">
                  <a16:creationId xmlns:a16="http://schemas.microsoft.com/office/drawing/2014/main" id="{0BCA7138-22BA-4785-8B3D-9D45213E85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3600000">
              <a:off x="8217173" y="1608753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60000"/>
                  </a:schemeClr>
                </a:gs>
                <a:gs pos="100000">
                  <a:schemeClr val="accent1">
                    <a:lumMod val="60000"/>
                    <a:lumOff val="40000"/>
                    <a:alpha val="6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508000">
                <a:schemeClr val="bg2"/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4" name="Content Placeholder 3" descr="A screenshot of a computer&#10;&#10;Description automatically generated with low confidence">
            <a:extLst>
              <a:ext uri="{FF2B5EF4-FFF2-40B4-BE49-F238E27FC236}">
                <a16:creationId xmlns:a16="http://schemas.microsoft.com/office/drawing/2014/main" id="{E877C606-0D87-F010-0865-392C918F6C5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4295776" y="1189458"/>
            <a:ext cx="7345363" cy="4480670"/>
          </a:xfrm>
          <a:custGeom>
            <a:avLst/>
            <a:gdLst/>
            <a:ahLst/>
            <a:cxnLst/>
            <a:rect l="l" t="t" r="r" b="b"/>
            <a:pathLst>
              <a:path w="7345363" h="5761037">
                <a:moveTo>
                  <a:pt x="0" y="0"/>
                </a:moveTo>
                <a:lnTo>
                  <a:pt x="7345363" y="0"/>
                </a:lnTo>
                <a:lnTo>
                  <a:pt x="7345363" y="5761037"/>
                </a:lnTo>
                <a:lnTo>
                  <a:pt x="0" y="5761037"/>
                </a:lnTo>
                <a:close/>
              </a:path>
            </a:pathLst>
          </a:custGeom>
        </p:spPr>
      </p:pic>
      <p:pic>
        <p:nvPicPr>
          <p:cNvPr id="5" name="Recorded Sound6">
            <a:hlinkClick r:id="" action="ppaction://media"/>
            <a:extLst>
              <a:ext uri="{FF2B5EF4-FFF2-40B4-BE49-F238E27FC236}">
                <a16:creationId xmlns:a16="http://schemas.microsoft.com/office/drawing/2014/main" id="{D78246CB-144A-6394-A794-51828D524A7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642150" y="4565199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9266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790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2184FF4-7029-4ED7-813A-192E606087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612445" y="481888"/>
            <a:ext cx="1080000" cy="1262947"/>
          </a:xfrm>
          <a:custGeom>
            <a:avLst/>
            <a:gdLst/>
            <a:ahLst/>
            <a:cxnLst/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AAA7AB09-557C-41AD-9113-FF9F68FA1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EF99ECAA-1F11-4937-BBA6-51935AB44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9DE9FAB-6BBA-4CFE-B67D-77B47F01E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1DB043B4-68C6-45B9-82AC-A5800EADB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273F23-426A-F757-49AC-984462C27D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75614" y="549275"/>
            <a:ext cx="3565524" cy="3034657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r>
              <a:rPr lang="en-US"/>
              <a:t>The 5 basic lean principles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906843B-1A7B-9F6B-6014-AB6AE0D655B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550864" y="1416084"/>
            <a:ext cx="6973888" cy="4027419"/>
          </a:xfrm>
          <a:custGeom>
            <a:avLst/>
            <a:gdLst/>
            <a:ahLst/>
            <a:cxnLst/>
            <a:rect l="l" t="t" r="r" b="b"/>
            <a:pathLst>
              <a:path w="6973888" h="5761037">
                <a:moveTo>
                  <a:pt x="0" y="0"/>
                </a:moveTo>
                <a:lnTo>
                  <a:pt x="6973888" y="0"/>
                </a:lnTo>
                <a:lnTo>
                  <a:pt x="6973888" y="5761037"/>
                </a:lnTo>
                <a:lnTo>
                  <a:pt x="0" y="5761037"/>
                </a:lnTo>
                <a:close/>
              </a:path>
            </a:pathLst>
          </a:custGeom>
        </p:spPr>
      </p:pic>
      <p:sp>
        <p:nvSpPr>
          <p:cNvPr id="23" name="Oval 22">
            <a:extLst>
              <a:ext uri="{FF2B5EF4-FFF2-40B4-BE49-F238E27FC236}">
                <a16:creationId xmlns:a16="http://schemas.microsoft.com/office/drawing/2014/main" id="{61B0F92C-925A-4D2E-839E-EB381378C3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95000" y="4960218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Recorded Sound7">
            <a:hlinkClick r:id="" action="ppaction://media"/>
            <a:extLst>
              <a:ext uri="{FF2B5EF4-FFF2-40B4-BE49-F238E27FC236}">
                <a16:creationId xmlns:a16="http://schemas.microsoft.com/office/drawing/2014/main" id="{3E4D9E87-0B82-2373-BC76-CFF54A05553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031062" y="4577927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469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700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77F8A2-2AAA-38BC-353B-EE7CA54C6F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Vale 5s Project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AC4210E-A266-264E-BBCA-2C9F95FFEA5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2533649" y="1977672"/>
            <a:ext cx="7124701" cy="2902656"/>
          </a:xfrm>
          <a:prstGeom prst="rect">
            <a:avLst/>
          </a:prstGeom>
        </p:spPr>
      </p:pic>
      <p:pic>
        <p:nvPicPr>
          <p:cNvPr id="4" name="Recorded Sound 8">
            <a:hlinkClick r:id="" action="ppaction://media"/>
            <a:extLst>
              <a:ext uri="{FF2B5EF4-FFF2-40B4-BE49-F238E27FC236}">
                <a16:creationId xmlns:a16="http://schemas.microsoft.com/office/drawing/2014/main" id="{82993606-3147-E99A-1249-3B83CB0F83E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199" y="5022445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9640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44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20AF43-287C-7DFC-9DAB-4F33986CD8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Problems before 5s was implemented.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3772D35-1FD3-A20E-6B12-A0DC9859687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4231004" y="2019299"/>
            <a:ext cx="6931716" cy="3644741"/>
          </a:xfrm>
          <a:prstGeom prst="rect">
            <a:avLst/>
          </a:prstGeom>
        </p:spPr>
      </p:pic>
      <p:pic>
        <p:nvPicPr>
          <p:cNvPr id="4" name="Recorded Sound9">
            <a:hlinkClick r:id="" action="ppaction://media"/>
            <a:extLst>
              <a:ext uri="{FF2B5EF4-FFF2-40B4-BE49-F238E27FC236}">
                <a16:creationId xmlns:a16="http://schemas.microsoft.com/office/drawing/2014/main" id="{831857BD-16FB-7190-F7A9-4BDC57A4DE5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584960" y="323207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0489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593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73D1C4-4AB2-E4DA-637F-0DC713C09D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How Simulation has helped the 5s project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(SIMUL8, no date)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6F4A0D2-44E6-9786-B39B-CD3C444A75D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922564" y="2576648"/>
            <a:ext cx="5173436" cy="1379583"/>
          </a:xfrm>
          <a:prstGeom prst="rect">
            <a:avLst/>
          </a:prstGeom>
        </p:spPr>
      </p:pic>
      <p:pic>
        <p:nvPicPr>
          <p:cNvPr id="4" name="Recorded Sound10">
            <a:hlinkClick r:id="" action="ppaction://media"/>
            <a:extLst>
              <a:ext uri="{FF2B5EF4-FFF2-40B4-BE49-F238E27FC236}">
                <a16:creationId xmlns:a16="http://schemas.microsoft.com/office/drawing/2014/main" id="{3EC98DCC-150C-FE04-189A-92EAE1A75A5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877300" y="3124199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6023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768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A5931BE0-4B93-4D6C-878E-ACC59D6B4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E3ED70-1649-B073-16B8-911593D147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4" y="1328694"/>
            <a:ext cx="3565524" cy="1997855"/>
          </a:xfrm>
        </p:spPr>
        <p:txBody>
          <a:bodyPr wrap="square" anchor="b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4400" dirty="0"/>
              <a:t>How modelling helped the 5s projects </a:t>
            </a:r>
            <a:br>
              <a:rPr lang="en-GB" sz="4400" dirty="0"/>
            </a:br>
            <a:br>
              <a:rPr lang="en-GB" sz="4400" dirty="0"/>
            </a:b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(SIMUL8, no date)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4400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83B29DA-9BB8-4BA8-B8E1-8C2B544078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22156" y="4143453"/>
            <a:ext cx="734257" cy="760506"/>
            <a:chOff x="5243759" y="1363788"/>
            <a:chExt cx="734257" cy="760506"/>
          </a:xfrm>
        </p:grpSpPr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D02496F8-166D-469A-8040-08608013BF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 6">
              <a:extLst>
                <a:ext uri="{FF2B5EF4-FFF2-40B4-BE49-F238E27FC236}">
                  <a16:creationId xmlns:a16="http://schemas.microsoft.com/office/drawing/2014/main" id="{23E648A7-A02A-4DC7-9FEC-489F1BA6F7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 8">
              <a:extLst>
                <a:ext uri="{FF2B5EF4-FFF2-40B4-BE49-F238E27FC236}">
                  <a16:creationId xmlns:a16="http://schemas.microsoft.com/office/drawing/2014/main" id="{4EF573B1-38BC-4C7B-894C-BE3864A04A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18" name="Oval 17">
            <a:extLst>
              <a:ext uri="{FF2B5EF4-FFF2-40B4-BE49-F238E27FC236}">
                <a16:creationId xmlns:a16="http://schemas.microsoft.com/office/drawing/2014/main" id="{647A77D8-817B-4A9F-86AA-FE781E813D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8780" y="5059009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Recorded Sound11">
            <a:hlinkClick r:id="" action="ppaction://media"/>
            <a:extLst>
              <a:ext uri="{FF2B5EF4-FFF2-40B4-BE49-F238E27FC236}">
                <a16:creationId xmlns:a16="http://schemas.microsoft.com/office/drawing/2014/main" id="{FDD6F824-3FE9-AFE8-E0DC-CCB7B0EBC58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724026" y="4288011"/>
            <a:ext cx="609600" cy="6096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8A4A763-E620-69DE-96EF-EC52B377915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71113" y="991019"/>
            <a:ext cx="4671060" cy="46710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54201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068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E1C7D6-034E-F5D1-B844-58680C8F49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Advantages of the 5s model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51A6142-AF5B-55EE-4946-4A88758A532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4410075" y="1805075"/>
            <a:ext cx="6379845" cy="4049618"/>
          </a:xfrm>
          <a:prstGeom prst="rect">
            <a:avLst/>
          </a:prstGeom>
        </p:spPr>
      </p:pic>
      <p:pic>
        <p:nvPicPr>
          <p:cNvPr id="4" name="Recorded Sound12">
            <a:hlinkClick r:id="" action="ppaction://media"/>
            <a:extLst>
              <a:ext uri="{FF2B5EF4-FFF2-40B4-BE49-F238E27FC236}">
                <a16:creationId xmlns:a16="http://schemas.microsoft.com/office/drawing/2014/main" id="{98F82FFA-3B00-0483-170B-2402DFB3309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40208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6240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386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D6150D-D5DB-5EA6-F84C-70AE9643AA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4EB3934-6951-2C64-9009-A8E7E2FE8ED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3627596" y="1888359"/>
            <a:ext cx="5546407" cy="3690882"/>
          </a:xfrm>
          <a:prstGeom prst="rect">
            <a:avLst/>
          </a:prstGeom>
        </p:spPr>
      </p:pic>
      <p:pic>
        <p:nvPicPr>
          <p:cNvPr id="4" name="Recorded Sound13">
            <a:hlinkClick r:id="" action="ppaction://media"/>
            <a:extLst>
              <a:ext uri="{FF2B5EF4-FFF2-40B4-BE49-F238E27FC236}">
                <a16:creationId xmlns:a16="http://schemas.microsoft.com/office/drawing/2014/main" id="{857274F4-1869-EC26-E39B-351FD8FFD13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3054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914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E506B7-73E3-0871-F1B0-D80585D5B4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75F979-5F03-601D-CDDA-9F5FDF8E6F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9538" y="1881275"/>
            <a:ext cx="11090274" cy="3979625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Kanbanize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(no date)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What Is Lean Management? Definition and Benefits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Kanban Software for Agile Project Management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Available at: https://kanbanize.com/lean-management/what-is-lean-management (Accessed: 19 May 2022).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Logic, R. (no date)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Supply Chain </a:t>
            </a:r>
            <a:r>
              <a:rPr lang="en-GB" sz="18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Modeling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 Here’s What You Need To Know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Available at: https://www.riverlogic.com/blog/supply-chain-modeling-heres-what-you-need-to-know (Accessed: 19 May 2022).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SIMUL8 (no date)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Implementing Lean manufacturing with simulation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SIMUL8 Corporation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Available at: https://www.SIMUL8.com/manufacturing/lean-process-improvement (Accessed: 19 May 2022).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Tagetik (2021)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Supply Chain Simulation: what you need to know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Available at: https://www.wolterskluwer.com/en/expert-insights/supply-chain-simulation-what-you-need-to-know (Accessed: 19 May 2022).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US EPA, O. (2016)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Lean Thinking and Methods - 5S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Available at: https://www.epa.gov/sustainability/lean-thinking-and-methods-5s (Accessed: 19 May 2022).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0586051"/>
      </p:ext>
    </p:extLst>
  </p:cSld>
  <p:clrMapOvr>
    <a:masterClrMapping/>
  </p:clrMapOvr>
</p:sld>
</file>

<file path=ppt/theme/theme1.xml><?xml version="1.0" encoding="utf-8"?>
<a:theme xmlns:a="http://schemas.openxmlformats.org/drawingml/2006/main" name="3DFloatVTI">
  <a:themeElements>
    <a:clrScheme name="AnalogousFromRegularSeed_2SEEDS">
      <a:dk1>
        <a:srgbClr val="000000"/>
      </a:dk1>
      <a:lt1>
        <a:srgbClr val="FFFFFF"/>
      </a:lt1>
      <a:dk2>
        <a:srgbClr val="412524"/>
      </a:dk2>
      <a:lt2>
        <a:srgbClr val="E2E8E8"/>
      </a:lt2>
      <a:accent1>
        <a:srgbClr val="B13E3B"/>
      </a:accent1>
      <a:accent2>
        <a:srgbClr val="C34D7A"/>
      </a:accent2>
      <a:accent3>
        <a:srgbClr val="C3824D"/>
      </a:accent3>
      <a:accent4>
        <a:srgbClr val="3BB197"/>
      </a:accent4>
      <a:accent5>
        <a:srgbClr val="4DACC3"/>
      </a:accent5>
      <a:accent6>
        <a:srgbClr val="3B69B1"/>
      </a:accent6>
      <a:hlink>
        <a:srgbClr val="319194"/>
      </a:hlink>
      <a:folHlink>
        <a:srgbClr val="7F7F7F"/>
      </a:folHlink>
    </a:clrScheme>
    <a:fontScheme name="Float">
      <a:majorFont>
        <a:latin typeface="Sitka Heading"/>
        <a:ea typeface=""/>
        <a:cs typeface=""/>
      </a:majorFont>
      <a:minorFont>
        <a:latin typeface="Source Sans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3DFloatVTI" id="{F59BA300-ED19-4B39-9AE3-7882B1DE8B78}" vid="{0FEC63E3-719F-4F50-9F1E-5B8BAF39109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325</Words>
  <Application>Microsoft Office PowerPoint</Application>
  <PresentationFormat>Widescreen</PresentationFormat>
  <Paragraphs>21</Paragraphs>
  <Slides>14</Slides>
  <Notes>0</Notes>
  <HiddenSlides>0</HiddenSlides>
  <MMClips>12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Calibri</vt:lpstr>
      <vt:lpstr>Sitka Heading</vt:lpstr>
      <vt:lpstr>Source Sans Pro</vt:lpstr>
      <vt:lpstr>3DFloatVTI</vt:lpstr>
      <vt:lpstr>      UWTSD  An analysis of modelling logistics operations solutions to support lean management. Cameron Rees 1900641 18th May 2022  Modelling Logistics Operations (M5X1280) </vt:lpstr>
      <vt:lpstr>What is Modelling in logistics </vt:lpstr>
      <vt:lpstr>Why is Supply chain modelling so crucial?</vt:lpstr>
      <vt:lpstr>Simulation (Tagetik, 2021) </vt:lpstr>
      <vt:lpstr>Benefits of supply chain simulation</vt:lpstr>
      <vt:lpstr>Lean Management (Kanbanize, no date) </vt:lpstr>
      <vt:lpstr>The 5 basic lean principles</vt:lpstr>
      <vt:lpstr>Vale 5s Project</vt:lpstr>
      <vt:lpstr>Problems before 5s was implemented.</vt:lpstr>
      <vt:lpstr>How Simulation has helped the 5s project       (SIMUL8, no date) </vt:lpstr>
      <vt:lpstr>How modelling helped the 5s projects   (SIMUL8, no date) </vt:lpstr>
      <vt:lpstr>Advantages of the 5s model </vt:lpstr>
      <vt:lpstr>Conclusion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UWTSD  An analysis of modelling logistics operations solutions to support lean management. Cameron Rees 1900641 18th May 2022  Modelling Logistics Operations (M5X1280) </dc:title>
  <dc:creator>Cameron Rees</dc:creator>
  <cp:lastModifiedBy>Cameron Rees</cp:lastModifiedBy>
  <cp:revision>1</cp:revision>
  <dcterms:created xsi:type="dcterms:W3CDTF">2022-05-19T14:08:20Z</dcterms:created>
  <dcterms:modified xsi:type="dcterms:W3CDTF">2022-05-19T16:06:30Z</dcterms:modified>
</cp:coreProperties>
</file>