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9"/>
  </p:notesMasterIdLst>
  <p:handoutMasterIdLst>
    <p:handoutMasterId r:id="rId30"/>
  </p:handoutMasterIdLst>
  <p:sldIdLst>
    <p:sldId id="256" r:id="rId5"/>
    <p:sldId id="313" r:id="rId6"/>
    <p:sldId id="274" r:id="rId7"/>
    <p:sldId id="270" r:id="rId8"/>
    <p:sldId id="273" r:id="rId9"/>
    <p:sldId id="285" r:id="rId10"/>
    <p:sldId id="286" r:id="rId11"/>
    <p:sldId id="287" r:id="rId12"/>
    <p:sldId id="278" r:id="rId13"/>
    <p:sldId id="279" r:id="rId14"/>
    <p:sldId id="280" r:id="rId15"/>
    <p:sldId id="289" r:id="rId16"/>
    <p:sldId id="300" r:id="rId17"/>
    <p:sldId id="301" r:id="rId18"/>
    <p:sldId id="302" r:id="rId19"/>
    <p:sldId id="303" r:id="rId20"/>
    <p:sldId id="293" r:id="rId21"/>
    <p:sldId id="315" r:id="rId22"/>
    <p:sldId id="316" r:id="rId23"/>
    <p:sldId id="311" r:id="rId24"/>
    <p:sldId id="310" r:id="rId25"/>
    <p:sldId id="312" r:id="rId26"/>
    <p:sldId id="317" r:id="rId27"/>
    <p:sldId id="304" r:id="rId2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1" autoAdjust="0"/>
  </p:normalViewPr>
  <p:slideViewPr>
    <p:cSldViewPr snapToGrid="0">
      <p:cViewPr varScale="1">
        <p:scale>
          <a:sx n="75" d="100"/>
          <a:sy n="75" d="100"/>
        </p:scale>
        <p:origin x="250" y="58"/>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6FC7A6-9AFB-4A86-9EE3-AB0464119C6B}"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BEFC068D-BAD3-4964-9986-B1872FF3EF6E}">
      <dgm:prSet phldrT="[Text]" custT="1"/>
      <dgm:spPr/>
      <dgm:t>
        <a:bodyPr/>
        <a:lstStyle/>
        <a:p>
          <a:r>
            <a:rPr lang="en-GB" sz="2800" b="1" dirty="0"/>
            <a:t>Needs assessments  </a:t>
          </a:r>
        </a:p>
      </dgm:t>
    </dgm:pt>
    <dgm:pt modelId="{5DA10CF8-073D-4088-A7C6-11AC4565F751}" type="parTrans" cxnId="{E9D81E69-E365-4BE5-B6C8-7F2E2CDA16D2}">
      <dgm:prSet/>
      <dgm:spPr/>
      <dgm:t>
        <a:bodyPr/>
        <a:lstStyle/>
        <a:p>
          <a:endParaRPr lang="en-GB"/>
        </a:p>
      </dgm:t>
    </dgm:pt>
    <dgm:pt modelId="{BD80AEFA-7A39-4567-9452-24AAB2267A23}" type="sibTrans" cxnId="{E9D81E69-E365-4BE5-B6C8-7F2E2CDA16D2}">
      <dgm:prSet/>
      <dgm:spPr/>
      <dgm:t>
        <a:bodyPr/>
        <a:lstStyle/>
        <a:p>
          <a:endParaRPr lang="en-GB"/>
        </a:p>
      </dgm:t>
    </dgm:pt>
    <dgm:pt modelId="{A4F8E0F7-F88E-47BF-B255-7272FACD5FAF}">
      <dgm:prSet phldrT="[Text]" custT="1"/>
      <dgm:spPr/>
      <dgm:t>
        <a:bodyPr/>
        <a:lstStyle/>
        <a:p>
          <a:r>
            <a:rPr lang="en-GB" sz="2800" b="1" dirty="0"/>
            <a:t>Checking the Recruiting Optio</a:t>
          </a:r>
          <a:r>
            <a:rPr lang="en-GB" sz="2800" dirty="0"/>
            <a:t>ns</a:t>
          </a:r>
        </a:p>
      </dgm:t>
    </dgm:pt>
    <dgm:pt modelId="{077B3B5D-995C-4375-8D48-E3EB64F7006B}" type="parTrans" cxnId="{0F77BCC7-7E55-49E6-B086-F434A316DF62}">
      <dgm:prSet/>
      <dgm:spPr/>
      <dgm:t>
        <a:bodyPr/>
        <a:lstStyle/>
        <a:p>
          <a:endParaRPr lang="en-GB"/>
        </a:p>
      </dgm:t>
    </dgm:pt>
    <dgm:pt modelId="{A7BAE8D5-EC09-4E5C-9D44-67FAAC4B08E2}" type="sibTrans" cxnId="{0F77BCC7-7E55-49E6-B086-F434A316DF62}">
      <dgm:prSet/>
      <dgm:spPr/>
      <dgm:t>
        <a:bodyPr/>
        <a:lstStyle/>
        <a:p>
          <a:endParaRPr lang="en-GB"/>
        </a:p>
      </dgm:t>
    </dgm:pt>
    <dgm:pt modelId="{2079CBA1-1363-408F-9F26-FA871FF63C45}">
      <dgm:prSet phldrT="[Text]" custT="1"/>
      <dgm:spPr/>
      <dgm:t>
        <a:bodyPr/>
        <a:lstStyle/>
        <a:p>
          <a:pPr>
            <a:buClrTx/>
            <a:buSzTx/>
            <a:buFontTx/>
            <a:buNone/>
          </a:pPr>
          <a:r>
            <a:rPr lang="en-GB" sz="2800" b="1" dirty="0"/>
            <a:t>Advertisement in National Dailies</a:t>
          </a:r>
        </a:p>
      </dgm:t>
    </dgm:pt>
    <dgm:pt modelId="{5BC44ABF-184E-4A78-866E-EB5B37F22D65}" type="parTrans" cxnId="{526EA95F-B5C0-4362-90BA-9F4EC32CDD34}">
      <dgm:prSet/>
      <dgm:spPr/>
      <dgm:t>
        <a:bodyPr/>
        <a:lstStyle/>
        <a:p>
          <a:endParaRPr lang="en-GB"/>
        </a:p>
      </dgm:t>
    </dgm:pt>
    <dgm:pt modelId="{9A694288-9C60-4507-AC20-827FF2F342F6}" type="sibTrans" cxnId="{526EA95F-B5C0-4362-90BA-9F4EC32CDD34}">
      <dgm:prSet/>
      <dgm:spPr/>
      <dgm:t>
        <a:bodyPr/>
        <a:lstStyle/>
        <a:p>
          <a:endParaRPr lang="en-GB"/>
        </a:p>
      </dgm:t>
    </dgm:pt>
    <dgm:pt modelId="{6C82D425-7438-4250-A511-2C1B9F6A27EC}" type="pres">
      <dgm:prSet presAssocID="{A36FC7A6-9AFB-4A86-9EE3-AB0464119C6B}" presName="cycleMatrixDiagram" presStyleCnt="0">
        <dgm:presLayoutVars>
          <dgm:chMax val="1"/>
          <dgm:dir/>
          <dgm:animLvl val="lvl"/>
          <dgm:resizeHandles val="exact"/>
        </dgm:presLayoutVars>
      </dgm:prSet>
      <dgm:spPr/>
    </dgm:pt>
    <dgm:pt modelId="{13021437-497C-43BA-9D63-AEC8EC84D9F2}" type="pres">
      <dgm:prSet presAssocID="{A36FC7A6-9AFB-4A86-9EE3-AB0464119C6B}" presName="children" presStyleCnt="0"/>
      <dgm:spPr/>
    </dgm:pt>
    <dgm:pt modelId="{DE44F4EC-3B4A-4B3F-81D8-A2197BAD9352}" type="pres">
      <dgm:prSet presAssocID="{A36FC7A6-9AFB-4A86-9EE3-AB0464119C6B}" presName="childPlaceholder" presStyleCnt="0"/>
      <dgm:spPr/>
    </dgm:pt>
    <dgm:pt modelId="{7FE92DE5-BE95-40DB-87D7-DE571117DE49}" type="pres">
      <dgm:prSet presAssocID="{A36FC7A6-9AFB-4A86-9EE3-AB0464119C6B}" presName="circle" presStyleCnt="0"/>
      <dgm:spPr/>
    </dgm:pt>
    <dgm:pt modelId="{26E3502A-B346-4729-A496-6760AD9E1004}" type="pres">
      <dgm:prSet presAssocID="{A36FC7A6-9AFB-4A86-9EE3-AB0464119C6B}" presName="quadrant1" presStyleLbl="node1" presStyleIdx="0" presStyleCnt="4" custScaleX="106293" custScaleY="53001" custLinFactNeighborX="-98849" custLinFactNeighborY="-30202">
        <dgm:presLayoutVars>
          <dgm:chMax val="1"/>
          <dgm:bulletEnabled val="1"/>
        </dgm:presLayoutVars>
      </dgm:prSet>
      <dgm:spPr>
        <a:prstGeom prst="flowChartAlternateProcess">
          <a:avLst/>
        </a:prstGeom>
      </dgm:spPr>
    </dgm:pt>
    <dgm:pt modelId="{C607D897-B7D4-4304-95BA-BDAFE8034E3F}" type="pres">
      <dgm:prSet presAssocID="{A36FC7A6-9AFB-4A86-9EE3-AB0464119C6B}" presName="quadrant2" presStyleLbl="node1" presStyleIdx="1" presStyleCnt="4" custScaleX="150715" custScaleY="52335" custLinFactNeighborX="-56483" custLinFactNeighborY="-29457">
        <dgm:presLayoutVars>
          <dgm:chMax val="1"/>
          <dgm:bulletEnabled val="1"/>
        </dgm:presLayoutVars>
      </dgm:prSet>
      <dgm:spPr>
        <a:prstGeom prst="flowChartAlternateProcess">
          <a:avLst/>
        </a:prstGeom>
      </dgm:spPr>
    </dgm:pt>
    <dgm:pt modelId="{21590E43-845C-402A-B271-DFE9B70C5B2D}" type="pres">
      <dgm:prSet presAssocID="{A36FC7A6-9AFB-4A86-9EE3-AB0464119C6B}" presName="quadrant3" presStyleLbl="node1" presStyleIdx="2" presStyleCnt="4" custScaleX="142785" custScaleY="46132" custLinFactY="-36076" custLinFactNeighborX="95695" custLinFactNeighborY="-100000">
        <dgm:presLayoutVars>
          <dgm:chMax val="1"/>
          <dgm:bulletEnabled val="1"/>
        </dgm:presLayoutVars>
      </dgm:prSet>
      <dgm:spPr>
        <a:prstGeom prst="flowChartAlternateProcess">
          <a:avLst/>
        </a:prstGeom>
      </dgm:spPr>
    </dgm:pt>
    <dgm:pt modelId="{31E203B2-E216-4D8D-BACB-7E0892F84EF8}" type="pres">
      <dgm:prSet presAssocID="{A36FC7A6-9AFB-4A86-9EE3-AB0464119C6B}" presName="quadrant4" presStyleLbl="node1" presStyleIdx="3" presStyleCnt="4" custFlipVert="0" custFlipHor="0" custScaleX="1765" custScaleY="5706" custLinFactX="-47113" custLinFactY="-59072" custLinFactNeighborX="-100000" custLinFactNeighborY="-100000">
        <dgm:presLayoutVars>
          <dgm:chMax val="1"/>
          <dgm:bulletEnabled val="1"/>
        </dgm:presLayoutVars>
      </dgm:prSet>
      <dgm:spPr/>
    </dgm:pt>
    <dgm:pt modelId="{78DBFEFA-7D1B-4790-AA60-8F76147975FF}" type="pres">
      <dgm:prSet presAssocID="{A36FC7A6-9AFB-4A86-9EE3-AB0464119C6B}" presName="quadrantPlaceholder" presStyleCnt="0"/>
      <dgm:spPr/>
    </dgm:pt>
    <dgm:pt modelId="{CD54A4D7-6BDB-4A7C-8AF5-F6281C761F64}" type="pres">
      <dgm:prSet presAssocID="{A36FC7A6-9AFB-4A86-9EE3-AB0464119C6B}" presName="center1" presStyleLbl="fgShp" presStyleIdx="0" presStyleCnt="2" custLinFactX="-100000" custLinFactNeighborX="-136580" custLinFactNeighborY="41476"/>
      <dgm:spPr>
        <a:prstGeom prst="rightArrow">
          <a:avLst/>
        </a:prstGeom>
      </dgm:spPr>
    </dgm:pt>
    <dgm:pt modelId="{5A1B8219-7883-4926-BDCA-392F6126C52D}" type="pres">
      <dgm:prSet presAssocID="{A36FC7A6-9AFB-4A86-9EE3-AB0464119C6B}" presName="center2" presStyleLbl="fgShp" presStyleIdx="1" presStyleCnt="2" custScaleX="4926" custScaleY="5665" custLinFactY="100000" custLinFactNeighborX="-24677" custLinFactNeighborY="122799"/>
      <dgm:spPr/>
    </dgm:pt>
  </dgm:ptLst>
  <dgm:cxnLst>
    <dgm:cxn modelId="{7572FD07-B2BB-47A6-B7BF-CD2CF14E90F6}" type="presOf" srcId="{A36FC7A6-9AFB-4A86-9EE3-AB0464119C6B}" destId="{6C82D425-7438-4250-A511-2C1B9F6A27EC}" srcOrd="0" destOrd="0" presId="urn:microsoft.com/office/officeart/2005/8/layout/cycle4"/>
    <dgm:cxn modelId="{F9D8140A-FE83-4791-B912-57A9D430DFE0}" type="presOf" srcId="{BEFC068D-BAD3-4964-9986-B1872FF3EF6E}" destId="{26E3502A-B346-4729-A496-6760AD9E1004}" srcOrd="0" destOrd="0" presId="urn:microsoft.com/office/officeart/2005/8/layout/cycle4"/>
    <dgm:cxn modelId="{C42C0C24-41C2-4F13-94F0-81B01FCE1EF8}" type="presOf" srcId="{2079CBA1-1363-408F-9F26-FA871FF63C45}" destId="{21590E43-845C-402A-B271-DFE9B70C5B2D}" srcOrd="0" destOrd="0" presId="urn:microsoft.com/office/officeart/2005/8/layout/cycle4"/>
    <dgm:cxn modelId="{526EA95F-B5C0-4362-90BA-9F4EC32CDD34}" srcId="{A36FC7A6-9AFB-4A86-9EE3-AB0464119C6B}" destId="{2079CBA1-1363-408F-9F26-FA871FF63C45}" srcOrd="2" destOrd="0" parTransId="{5BC44ABF-184E-4A78-866E-EB5B37F22D65}" sibTransId="{9A694288-9C60-4507-AC20-827FF2F342F6}"/>
    <dgm:cxn modelId="{E9D81E69-E365-4BE5-B6C8-7F2E2CDA16D2}" srcId="{A36FC7A6-9AFB-4A86-9EE3-AB0464119C6B}" destId="{BEFC068D-BAD3-4964-9986-B1872FF3EF6E}" srcOrd="0" destOrd="0" parTransId="{5DA10CF8-073D-4088-A7C6-11AC4565F751}" sibTransId="{BD80AEFA-7A39-4567-9452-24AAB2267A23}"/>
    <dgm:cxn modelId="{507206BC-EFD7-4F79-96BF-013C1BADDD46}" type="presOf" srcId="{A4F8E0F7-F88E-47BF-B255-7272FACD5FAF}" destId="{C607D897-B7D4-4304-95BA-BDAFE8034E3F}" srcOrd="0" destOrd="0" presId="urn:microsoft.com/office/officeart/2005/8/layout/cycle4"/>
    <dgm:cxn modelId="{0F77BCC7-7E55-49E6-B086-F434A316DF62}" srcId="{A36FC7A6-9AFB-4A86-9EE3-AB0464119C6B}" destId="{A4F8E0F7-F88E-47BF-B255-7272FACD5FAF}" srcOrd="1" destOrd="0" parTransId="{077B3B5D-995C-4375-8D48-E3EB64F7006B}" sibTransId="{A7BAE8D5-EC09-4E5C-9D44-67FAAC4B08E2}"/>
    <dgm:cxn modelId="{A4C1C407-F5D7-46ED-8D7A-45FF4A48A135}" type="presParOf" srcId="{6C82D425-7438-4250-A511-2C1B9F6A27EC}" destId="{13021437-497C-43BA-9D63-AEC8EC84D9F2}" srcOrd="0" destOrd="0" presId="urn:microsoft.com/office/officeart/2005/8/layout/cycle4"/>
    <dgm:cxn modelId="{DDD7CC19-0E97-48A6-804A-8250B57F9F80}" type="presParOf" srcId="{13021437-497C-43BA-9D63-AEC8EC84D9F2}" destId="{DE44F4EC-3B4A-4B3F-81D8-A2197BAD9352}" srcOrd="0" destOrd="0" presId="urn:microsoft.com/office/officeart/2005/8/layout/cycle4"/>
    <dgm:cxn modelId="{C986506F-DB97-4E35-9C64-72085F065903}" type="presParOf" srcId="{6C82D425-7438-4250-A511-2C1B9F6A27EC}" destId="{7FE92DE5-BE95-40DB-87D7-DE571117DE49}" srcOrd="1" destOrd="0" presId="urn:microsoft.com/office/officeart/2005/8/layout/cycle4"/>
    <dgm:cxn modelId="{A3C439C8-2796-4248-A3BD-4D75CBDC50A8}" type="presParOf" srcId="{7FE92DE5-BE95-40DB-87D7-DE571117DE49}" destId="{26E3502A-B346-4729-A496-6760AD9E1004}" srcOrd="0" destOrd="0" presId="urn:microsoft.com/office/officeart/2005/8/layout/cycle4"/>
    <dgm:cxn modelId="{0868ACE8-BD27-4CEF-B84C-6C729ABBF410}" type="presParOf" srcId="{7FE92DE5-BE95-40DB-87D7-DE571117DE49}" destId="{C607D897-B7D4-4304-95BA-BDAFE8034E3F}" srcOrd="1" destOrd="0" presId="urn:microsoft.com/office/officeart/2005/8/layout/cycle4"/>
    <dgm:cxn modelId="{138F5F07-68C5-4F7B-A7F5-91B38DCD8691}" type="presParOf" srcId="{7FE92DE5-BE95-40DB-87D7-DE571117DE49}" destId="{21590E43-845C-402A-B271-DFE9B70C5B2D}" srcOrd="2" destOrd="0" presId="urn:microsoft.com/office/officeart/2005/8/layout/cycle4"/>
    <dgm:cxn modelId="{F68F6C38-9BF1-4768-9B1C-E8F13E5A770C}" type="presParOf" srcId="{7FE92DE5-BE95-40DB-87D7-DE571117DE49}" destId="{31E203B2-E216-4D8D-BACB-7E0892F84EF8}" srcOrd="3" destOrd="0" presId="urn:microsoft.com/office/officeart/2005/8/layout/cycle4"/>
    <dgm:cxn modelId="{0B766D21-C7F4-4705-BAD6-EA2A100F6F01}" type="presParOf" srcId="{7FE92DE5-BE95-40DB-87D7-DE571117DE49}" destId="{78DBFEFA-7D1B-4790-AA60-8F76147975FF}" srcOrd="4" destOrd="0" presId="urn:microsoft.com/office/officeart/2005/8/layout/cycle4"/>
    <dgm:cxn modelId="{FA46063D-24E7-441D-B284-FC26CCA53CAA}" type="presParOf" srcId="{6C82D425-7438-4250-A511-2C1B9F6A27EC}" destId="{CD54A4D7-6BDB-4A7C-8AF5-F6281C761F64}" srcOrd="2" destOrd="0" presId="urn:microsoft.com/office/officeart/2005/8/layout/cycle4"/>
    <dgm:cxn modelId="{C54577FA-B2E2-412C-A2DF-02B1D64CDF54}" type="presParOf" srcId="{6C82D425-7438-4250-A511-2C1B9F6A27EC}" destId="{5A1B8219-7883-4926-BDCA-392F6126C52D}"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E6D4A8-6E62-4942-9BAD-20D8F7D7EA76}"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5A5F2E00-69B1-44AB-AC0E-B7B404EB860B}">
      <dgm:prSet phldrT="[Text]" custT="1"/>
      <dgm:spPr/>
      <dgm:t>
        <a:bodyPr/>
        <a:lstStyle/>
        <a:p>
          <a:pPr>
            <a:buFont typeface="Arial" panose="020B0604020202020204" pitchFamily="34" charset="0"/>
            <a:buChar char="•"/>
          </a:pPr>
          <a:endParaRPr lang="en-GB" sz="1800" dirty="0"/>
        </a:p>
      </dgm:t>
    </dgm:pt>
    <dgm:pt modelId="{69E37BB3-C41E-4BB7-986A-35F621DA11D8}" type="parTrans" cxnId="{CF4800BA-3F95-4D63-962E-3103AF1FD004}">
      <dgm:prSet/>
      <dgm:spPr/>
      <dgm:t>
        <a:bodyPr/>
        <a:lstStyle/>
        <a:p>
          <a:endParaRPr lang="en-GB"/>
        </a:p>
      </dgm:t>
    </dgm:pt>
    <dgm:pt modelId="{1FF1C0DF-0373-4FED-9D74-C70D69187AAA}" type="sibTrans" cxnId="{CF4800BA-3F95-4D63-962E-3103AF1FD004}">
      <dgm:prSet/>
      <dgm:spPr/>
      <dgm:t>
        <a:bodyPr/>
        <a:lstStyle/>
        <a:p>
          <a:endParaRPr lang="en-GB"/>
        </a:p>
      </dgm:t>
    </dgm:pt>
    <dgm:pt modelId="{5CFCAD61-DDC4-4489-B71D-027A3304E27D}">
      <dgm:prSet phldrT="[Text]" phldr="0" custT="1"/>
      <dgm:spPr/>
      <dgm:t>
        <a:bodyPr/>
        <a:lstStyle/>
        <a:p>
          <a:r>
            <a:rPr lang="en-GB" sz="2800" b="1" dirty="0"/>
            <a:t>Sorting application</a:t>
          </a:r>
        </a:p>
      </dgm:t>
    </dgm:pt>
    <dgm:pt modelId="{21BB4F68-6819-4A62-AD88-A0D62CD521CB}" type="parTrans" cxnId="{0A13C179-E39A-452B-AEA9-6EA6C92843EC}">
      <dgm:prSet/>
      <dgm:spPr/>
      <dgm:t>
        <a:bodyPr/>
        <a:lstStyle/>
        <a:p>
          <a:endParaRPr lang="en-GB"/>
        </a:p>
      </dgm:t>
    </dgm:pt>
    <dgm:pt modelId="{8EEB8849-B995-45FE-B95C-9CC5E63E4E6D}" type="sibTrans" cxnId="{0A13C179-E39A-452B-AEA9-6EA6C92843EC}">
      <dgm:prSet/>
      <dgm:spPr/>
      <dgm:t>
        <a:bodyPr/>
        <a:lstStyle/>
        <a:p>
          <a:endParaRPr lang="en-GB"/>
        </a:p>
      </dgm:t>
    </dgm:pt>
    <dgm:pt modelId="{6EB90784-593B-4A74-A211-9EB6DEC133A9}">
      <dgm:prSet phldrT="[Text]" phldr="0" custT="1"/>
      <dgm:spPr/>
      <dgm:t>
        <a:bodyPr/>
        <a:lstStyle/>
        <a:p>
          <a:r>
            <a:rPr lang="en-GB" sz="2800" b="1" dirty="0"/>
            <a:t>Written test</a:t>
          </a:r>
        </a:p>
      </dgm:t>
    </dgm:pt>
    <dgm:pt modelId="{6970F500-7A75-4D34-87C1-A20E6971C7EC}" type="sibTrans" cxnId="{05B99A25-EECA-4FFA-AABF-C15B4DD17866}">
      <dgm:prSet/>
      <dgm:spPr/>
      <dgm:t>
        <a:bodyPr/>
        <a:lstStyle/>
        <a:p>
          <a:endParaRPr lang="en-GB"/>
        </a:p>
      </dgm:t>
    </dgm:pt>
    <dgm:pt modelId="{BD4FED5A-08CC-4025-B36B-8DCF77296FC7}" type="parTrans" cxnId="{05B99A25-EECA-4FFA-AABF-C15B4DD17866}">
      <dgm:prSet/>
      <dgm:spPr/>
      <dgm:t>
        <a:bodyPr/>
        <a:lstStyle/>
        <a:p>
          <a:endParaRPr lang="en-GB"/>
        </a:p>
      </dgm:t>
    </dgm:pt>
    <dgm:pt modelId="{7B852CB2-8411-49D4-9692-5679EC11AA75}">
      <dgm:prSet custT="1"/>
      <dgm:spPr/>
      <dgm:t>
        <a:bodyPr/>
        <a:lstStyle/>
        <a:p>
          <a:pPr>
            <a:buFont typeface="Arial" panose="020B0604020202020204" pitchFamily="34" charset="0"/>
            <a:buChar char="•"/>
          </a:pPr>
          <a:r>
            <a:rPr lang="en-GB" sz="1800" dirty="0"/>
            <a:t>Review CVs and cover letters.
Match applicants to job requirements.
Shortlist the strongest candidates.</a:t>
          </a:r>
        </a:p>
      </dgm:t>
    </dgm:pt>
    <dgm:pt modelId="{8EB0FD87-B8FF-4AA6-9491-0216B9718808}" type="parTrans" cxnId="{72DFE9A7-CB07-448B-B110-A2A5495767C6}">
      <dgm:prSet/>
      <dgm:spPr/>
      <dgm:t>
        <a:bodyPr/>
        <a:lstStyle/>
        <a:p>
          <a:endParaRPr lang="en-GB"/>
        </a:p>
      </dgm:t>
    </dgm:pt>
    <dgm:pt modelId="{11750CD0-FF0A-4465-9059-5F8D068754CC}" type="sibTrans" cxnId="{72DFE9A7-CB07-448B-B110-A2A5495767C6}">
      <dgm:prSet/>
      <dgm:spPr/>
      <dgm:t>
        <a:bodyPr/>
        <a:lstStyle/>
        <a:p>
          <a:endParaRPr lang="en-GB"/>
        </a:p>
      </dgm:t>
    </dgm:pt>
    <dgm:pt modelId="{493FE63D-8F16-4AA9-8494-33D46190D452}">
      <dgm:prSet/>
      <dgm:spPr/>
      <dgm:t>
        <a:bodyPr/>
        <a:lstStyle/>
        <a:p>
          <a:endParaRPr lang="en-GB"/>
        </a:p>
      </dgm:t>
    </dgm:pt>
    <dgm:pt modelId="{83730CDB-BE26-4B4C-A1AC-EFE049E9387D}" type="parTrans" cxnId="{41D651B4-9861-4CF5-A9F4-B6C21013229F}">
      <dgm:prSet/>
      <dgm:spPr/>
      <dgm:t>
        <a:bodyPr/>
        <a:lstStyle/>
        <a:p>
          <a:endParaRPr lang="en-GB"/>
        </a:p>
      </dgm:t>
    </dgm:pt>
    <dgm:pt modelId="{91E66BFA-D5AA-48AF-92DE-3F3101BCEAB9}" type="sibTrans" cxnId="{41D651B4-9861-4CF5-A9F4-B6C21013229F}">
      <dgm:prSet/>
      <dgm:spPr/>
      <dgm:t>
        <a:bodyPr/>
        <a:lstStyle/>
        <a:p>
          <a:endParaRPr lang="en-GB"/>
        </a:p>
      </dgm:t>
    </dgm:pt>
    <dgm:pt modelId="{FBCC7546-C4E6-41E3-8131-D227640D767E}">
      <dgm:prSet custT="1"/>
      <dgm:spPr/>
      <dgm:t>
        <a:bodyPr/>
        <a:lstStyle/>
        <a:p>
          <a:r>
            <a:rPr lang="en-GB" sz="2800" b="1" dirty="0"/>
            <a:t>Interview</a:t>
          </a:r>
          <a:r>
            <a:rPr lang="en-GB" sz="1700" dirty="0"/>
            <a:t> </a:t>
          </a:r>
        </a:p>
      </dgm:t>
    </dgm:pt>
    <dgm:pt modelId="{3C1163E1-6EC5-4629-AA05-3E6AE0028F7D}" type="parTrans" cxnId="{A8B2F8BD-0E49-46FB-8250-25CE063E79AB}">
      <dgm:prSet/>
      <dgm:spPr/>
      <dgm:t>
        <a:bodyPr/>
        <a:lstStyle/>
        <a:p>
          <a:endParaRPr lang="en-GB"/>
        </a:p>
      </dgm:t>
    </dgm:pt>
    <dgm:pt modelId="{C780CBED-42FB-4D35-A4AF-D336B7DAABF4}" type="sibTrans" cxnId="{A8B2F8BD-0E49-46FB-8250-25CE063E79AB}">
      <dgm:prSet/>
      <dgm:spPr/>
      <dgm:t>
        <a:bodyPr/>
        <a:lstStyle/>
        <a:p>
          <a:endParaRPr lang="en-GB"/>
        </a:p>
      </dgm:t>
    </dgm:pt>
    <dgm:pt modelId="{90346BA9-BED2-4DD2-B012-31AA462376A0}" type="pres">
      <dgm:prSet presAssocID="{E8E6D4A8-6E62-4942-9BAD-20D8F7D7EA76}" presName="cycleMatrixDiagram" presStyleCnt="0">
        <dgm:presLayoutVars>
          <dgm:chMax val="1"/>
          <dgm:dir/>
          <dgm:animLvl val="lvl"/>
          <dgm:resizeHandles val="exact"/>
        </dgm:presLayoutVars>
      </dgm:prSet>
      <dgm:spPr/>
    </dgm:pt>
    <dgm:pt modelId="{EF0D801C-61CE-4770-8C32-E309B3E894D0}" type="pres">
      <dgm:prSet presAssocID="{E8E6D4A8-6E62-4942-9BAD-20D8F7D7EA76}" presName="children" presStyleCnt="0"/>
      <dgm:spPr/>
    </dgm:pt>
    <dgm:pt modelId="{FEDCF333-5988-4778-8FA2-B503B681BE5C}" type="pres">
      <dgm:prSet presAssocID="{E8E6D4A8-6E62-4942-9BAD-20D8F7D7EA76}" presName="child1group" presStyleCnt="0"/>
      <dgm:spPr/>
    </dgm:pt>
    <dgm:pt modelId="{18083DB0-D38C-4C78-9934-11B11499F67A}" type="pres">
      <dgm:prSet presAssocID="{E8E6D4A8-6E62-4942-9BAD-20D8F7D7EA76}" presName="child1" presStyleLbl="bgAcc1" presStyleIdx="0" presStyleCnt="1" custScaleX="124641" custScaleY="173538" custLinFactNeighborX="-67419" custLinFactNeighborY="98890"/>
      <dgm:spPr/>
    </dgm:pt>
    <dgm:pt modelId="{D35583A9-19EA-4455-AC40-E3D7E73E35FF}" type="pres">
      <dgm:prSet presAssocID="{E8E6D4A8-6E62-4942-9BAD-20D8F7D7EA76}" presName="child1Text" presStyleLbl="bgAcc1" presStyleIdx="0" presStyleCnt="1">
        <dgm:presLayoutVars>
          <dgm:bulletEnabled val="1"/>
        </dgm:presLayoutVars>
      </dgm:prSet>
      <dgm:spPr/>
    </dgm:pt>
    <dgm:pt modelId="{68B1F392-1BB4-4E70-A097-B9D6DC42306C}" type="pres">
      <dgm:prSet presAssocID="{E8E6D4A8-6E62-4942-9BAD-20D8F7D7EA76}" presName="childPlaceholder" presStyleCnt="0"/>
      <dgm:spPr/>
    </dgm:pt>
    <dgm:pt modelId="{B5479CE4-0D76-435F-87D2-BE978F3E0E8B}" type="pres">
      <dgm:prSet presAssocID="{E8E6D4A8-6E62-4942-9BAD-20D8F7D7EA76}" presName="circle" presStyleCnt="0"/>
      <dgm:spPr/>
    </dgm:pt>
    <dgm:pt modelId="{C470F2D9-53AB-4DF3-90B5-CE148E49BE76}" type="pres">
      <dgm:prSet presAssocID="{E8E6D4A8-6E62-4942-9BAD-20D8F7D7EA76}" presName="quadrant1" presStyleLbl="node1" presStyleIdx="0" presStyleCnt="4" custScaleX="89402" custScaleY="60707" custLinFactNeighborX="35046" custLinFactNeighborY="-37906">
        <dgm:presLayoutVars>
          <dgm:chMax val="1"/>
          <dgm:bulletEnabled val="1"/>
        </dgm:presLayoutVars>
      </dgm:prSet>
      <dgm:spPr>
        <a:prstGeom prst="flowChartAlternateProcess">
          <a:avLst/>
        </a:prstGeom>
      </dgm:spPr>
    </dgm:pt>
    <dgm:pt modelId="{B77E50A8-FEE2-48FC-AB6F-A25758369AAF}" type="pres">
      <dgm:prSet presAssocID="{E8E6D4A8-6E62-4942-9BAD-20D8F7D7EA76}" presName="quadrant2" presStyleLbl="node1" presStyleIdx="1" presStyleCnt="4" custScaleX="114945" custScaleY="54818" custLinFactX="-100000" custLinFactNeighborX="-121050" custLinFactNeighborY="-40055">
        <dgm:presLayoutVars>
          <dgm:chMax val="1"/>
          <dgm:bulletEnabled val="1"/>
        </dgm:presLayoutVars>
      </dgm:prSet>
      <dgm:spPr>
        <a:prstGeom prst="flowChartAlternateProcess">
          <a:avLst/>
        </a:prstGeom>
      </dgm:spPr>
    </dgm:pt>
    <dgm:pt modelId="{E618D1A2-734A-4012-90AA-AFBF9CCFF5F0}" type="pres">
      <dgm:prSet presAssocID="{E8E6D4A8-6E62-4942-9BAD-20D8F7D7EA76}" presName="quadrant3" presStyleLbl="node1" presStyleIdx="2" presStyleCnt="4" custFlipVert="1" custFlipHor="1" custScaleX="1918" custScaleY="1918" custLinFactNeighborX="-8948" custLinFactNeighborY="31107">
        <dgm:presLayoutVars>
          <dgm:chMax val="1"/>
          <dgm:bulletEnabled val="1"/>
        </dgm:presLayoutVars>
      </dgm:prSet>
      <dgm:spPr>
        <a:prstGeom prst="flowChartAlternateProcess">
          <a:avLst/>
        </a:prstGeom>
      </dgm:spPr>
    </dgm:pt>
    <dgm:pt modelId="{6882DBAC-669C-49F4-9507-A24E38EE47F5}" type="pres">
      <dgm:prSet presAssocID="{E8E6D4A8-6E62-4942-9BAD-20D8F7D7EA76}" presName="quadrant4" presStyleLbl="node1" presStyleIdx="3" presStyleCnt="4" custAng="10800000" custFlipHor="1" custScaleX="115780" custScaleY="61947" custLinFactX="100000" custLinFactY="-39783" custLinFactNeighborX="106966" custLinFactNeighborY="-100000">
        <dgm:presLayoutVars>
          <dgm:chMax val="1"/>
          <dgm:bulletEnabled val="1"/>
        </dgm:presLayoutVars>
      </dgm:prSet>
      <dgm:spPr>
        <a:prstGeom prst="flowChartAlternateProcess">
          <a:avLst/>
        </a:prstGeom>
      </dgm:spPr>
    </dgm:pt>
    <dgm:pt modelId="{FA7125FE-E094-4571-87BA-B6840721F43F}" type="pres">
      <dgm:prSet presAssocID="{E8E6D4A8-6E62-4942-9BAD-20D8F7D7EA76}" presName="quadrantPlaceholder" presStyleCnt="0"/>
      <dgm:spPr/>
    </dgm:pt>
    <dgm:pt modelId="{A3B73524-73A5-447C-B80C-358DE249C4AD}" type="pres">
      <dgm:prSet presAssocID="{E8E6D4A8-6E62-4942-9BAD-20D8F7D7EA76}" presName="center1" presStyleLbl="fgShp" presStyleIdx="0" presStyleCnt="2" custLinFactX="32212" custLinFactY="-100000" custLinFactNeighborX="100000" custLinFactNeighborY="-186634"/>
      <dgm:spPr>
        <a:prstGeom prst="rightArrow">
          <a:avLst/>
        </a:prstGeom>
      </dgm:spPr>
    </dgm:pt>
    <dgm:pt modelId="{A9186751-6A41-4463-81E6-1C6189B74FC2}" type="pres">
      <dgm:prSet presAssocID="{E8E6D4A8-6E62-4942-9BAD-20D8F7D7EA76}" presName="center2" presStyleLbl="fgShp" presStyleIdx="1" presStyleCnt="2" custAng="10800000" custLinFactX="-100000" custLinFactY="-100888" custLinFactNeighborX="-169977" custLinFactNeighborY="-200000"/>
      <dgm:spPr>
        <a:prstGeom prst="rightArrow">
          <a:avLst/>
        </a:prstGeom>
      </dgm:spPr>
    </dgm:pt>
  </dgm:ptLst>
  <dgm:cxnLst>
    <dgm:cxn modelId="{FB901622-F2C5-4757-BC27-FF2A8512951A}" type="presOf" srcId="{E8E6D4A8-6E62-4942-9BAD-20D8F7D7EA76}" destId="{90346BA9-BED2-4DD2-B012-31AA462376A0}" srcOrd="0" destOrd="0" presId="urn:microsoft.com/office/officeart/2005/8/layout/cycle4"/>
    <dgm:cxn modelId="{05B99A25-EECA-4FFA-AABF-C15B4DD17866}" srcId="{E8E6D4A8-6E62-4942-9BAD-20D8F7D7EA76}" destId="{6EB90784-593B-4A74-A211-9EB6DEC133A9}" srcOrd="0" destOrd="0" parTransId="{BD4FED5A-08CC-4025-B36B-8DCF77296FC7}" sibTransId="{6970F500-7A75-4D34-87C1-A20E6971C7EC}"/>
    <dgm:cxn modelId="{8C459240-8675-4610-B000-351BDAA9D13D}" type="presOf" srcId="{7B852CB2-8411-49D4-9692-5679EC11AA75}" destId="{D35583A9-19EA-4455-AC40-E3D7E73E35FF}" srcOrd="1" destOrd="1" presId="urn:microsoft.com/office/officeart/2005/8/layout/cycle4"/>
    <dgm:cxn modelId="{74C47470-FD6C-42AB-8550-EA494615E469}" type="presOf" srcId="{5A5F2E00-69B1-44AB-AC0E-B7B404EB860B}" destId="{D35583A9-19EA-4455-AC40-E3D7E73E35FF}" srcOrd="1" destOrd="0" presId="urn:microsoft.com/office/officeart/2005/8/layout/cycle4"/>
    <dgm:cxn modelId="{76EEA753-B527-4A03-BF17-153776ADAFCD}" type="presOf" srcId="{5CFCAD61-DDC4-4489-B71D-027A3304E27D}" destId="{B77E50A8-FEE2-48FC-AB6F-A25758369AAF}" srcOrd="0" destOrd="0" presId="urn:microsoft.com/office/officeart/2005/8/layout/cycle4"/>
    <dgm:cxn modelId="{AFF1D074-29E7-433B-A0BC-87BAD4D7BB24}" type="presOf" srcId="{493FE63D-8F16-4AA9-8494-33D46190D452}" destId="{E618D1A2-734A-4012-90AA-AFBF9CCFF5F0}" srcOrd="0" destOrd="0" presId="urn:microsoft.com/office/officeart/2005/8/layout/cycle4"/>
    <dgm:cxn modelId="{0A13C179-E39A-452B-AEA9-6EA6C92843EC}" srcId="{E8E6D4A8-6E62-4942-9BAD-20D8F7D7EA76}" destId="{5CFCAD61-DDC4-4489-B71D-027A3304E27D}" srcOrd="1" destOrd="0" parTransId="{21BB4F68-6819-4A62-AD88-A0D62CD521CB}" sibTransId="{8EEB8849-B995-45FE-B95C-9CC5E63E4E6D}"/>
    <dgm:cxn modelId="{E3F61287-0EFC-452B-AE6B-BB64A5D7B315}" type="presOf" srcId="{5A5F2E00-69B1-44AB-AC0E-B7B404EB860B}" destId="{18083DB0-D38C-4C78-9934-11B11499F67A}" srcOrd="0" destOrd="0" presId="urn:microsoft.com/office/officeart/2005/8/layout/cycle4"/>
    <dgm:cxn modelId="{72DFE9A7-CB07-448B-B110-A2A5495767C6}" srcId="{6EB90784-593B-4A74-A211-9EB6DEC133A9}" destId="{7B852CB2-8411-49D4-9692-5679EC11AA75}" srcOrd="1" destOrd="0" parTransId="{8EB0FD87-B8FF-4AA6-9491-0216B9718808}" sibTransId="{11750CD0-FF0A-4465-9059-5F8D068754CC}"/>
    <dgm:cxn modelId="{AF28C1B1-651C-45BA-9553-0D192590F925}" type="presOf" srcId="{6EB90784-593B-4A74-A211-9EB6DEC133A9}" destId="{C470F2D9-53AB-4DF3-90B5-CE148E49BE76}" srcOrd="0" destOrd="0" presId="urn:microsoft.com/office/officeart/2005/8/layout/cycle4"/>
    <dgm:cxn modelId="{41D651B4-9861-4CF5-A9F4-B6C21013229F}" srcId="{E8E6D4A8-6E62-4942-9BAD-20D8F7D7EA76}" destId="{493FE63D-8F16-4AA9-8494-33D46190D452}" srcOrd="2" destOrd="0" parTransId="{83730CDB-BE26-4B4C-A1AC-EFE049E9387D}" sibTransId="{91E66BFA-D5AA-48AF-92DE-3F3101BCEAB9}"/>
    <dgm:cxn modelId="{CF4800BA-3F95-4D63-962E-3103AF1FD004}" srcId="{6EB90784-593B-4A74-A211-9EB6DEC133A9}" destId="{5A5F2E00-69B1-44AB-AC0E-B7B404EB860B}" srcOrd="0" destOrd="0" parTransId="{69E37BB3-C41E-4BB7-986A-35F621DA11D8}" sibTransId="{1FF1C0DF-0373-4FED-9D74-C70D69187AAA}"/>
    <dgm:cxn modelId="{A8B2F8BD-0E49-46FB-8250-25CE063E79AB}" srcId="{E8E6D4A8-6E62-4942-9BAD-20D8F7D7EA76}" destId="{FBCC7546-C4E6-41E3-8131-D227640D767E}" srcOrd="3" destOrd="0" parTransId="{3C1163E1-6EC5-4629-AA05-3E6AE0028F7D}" sibTransId="{C780CBED-42FB-4D35-A4AF-D336B7DAABF4}"/>
    <dgm:cxn modelId="{BD2D2AE0-4C5A-4B80-B415-BD26DDB3137A}" type="presOf" srcId="{FBCC7546-C4E6-41E3-8131-D227640D767E}" destId="{6882DBAC-669C-49F4-9507-A24E38EE47F5}" srcOrd="0" destOrd="0" presId="urn:microsoft.com/office/officeart/2005/8/layout/cycle4"/>
    <dgm:cxn modelId="{F66628E3-C5DA-48F0-90DF-E9B9CE9C33AE}" type="presOf" srcId="{7B852CB2-8411-49D4-9692-5679EC11AA75}" destId="{18083DB0-D38C-4C78-9934-11B11499F67A}" srcOrd="0" destOrd="1" presId="urn:microsoft.com/office/officeart/2005/8/layout/cycle4"/>
    <dgm:cxn modelId="{39816FD5-D47B-49A2-AB4E-F8340974D53D}" type="presParOf" srcId="{90346BA9-BED2-4DD2-B012-31AA462376A0}" destId="{EF0D801C-61CE-4770-8C32-E309B3E894D0}" srcOrd="0" destOrd="0" presId="urn:microsoft.com/office/officeart/2005/8/layout/cycle4"/>
    <dgm:cxn modelId="{BB30559C-F741-470E-B067-3701D318409F}" type="presParOf" srcId="{EF0D801C-61CE-4770-8C32-E309B3E894D0}" destId="{FEDCF333-5988-4778-8FA2-B503B681BE5C}" srcOrd="0" destOrd="0" presId="urn:microsoft.com/office/officeart/2005/8/layout/cycle4"/>
    <dgm:cxn modelId="{AFD92D3B-9250-417B-947D-389D36FF4984}" type="presParOf" srcId="{FEDCF333-5988-4778-8FA2-B503B681BE5C}" destId="{18083DB0-D38C-4C78-9934-11B11499F67A}" srcOrd="0" destOrd="0" presId="urn:microsoft.com/office/officeart/2005/8/layout/cycle4"/>
    <dgm:cxn modelId="{37E732D0-C33E-47A5-AAB0-3DF502492E1D}" type="presParOf" srcId="{FEDCF333-5988-4778-8FA2-B503B681BE5C}" destId="{D35583A9-19EA-4455-AC40-E3D7E73E35FF}" srcOrd="1" destOrd="0" presId="urn:microsoft.com/office/officeart/2005/8/layout/cycle4"/>
    <dgm:cxn modelId="{68B2E9A1-C2F0-4476-BD32-920C2BAB0400}" type="presParOf" srcId="{EF0D801C-61CE-4770-8C32-E309B3E894D0}" destId="{68B1F392-1BB4-4E70-A097-B9D6DC42306C}" srcOrd="1" destOrd="0" presId="urn:microsoft.com/office/officeart/2005/8/layout/cycle4"/>
    <dgm:cxn modelId="{6FFE12A3-9EC2-4B8C-8C2B-F157F9C128AC}" type="presParOf" srcId="{90346BA9-BED2-4DD2-B012-31AA462376A0}" destId="{B5479CE4-0D76-435F-87D2-BE978F3E0E8B}" srcOrd="1" destOrd="0" presId="urn:microsoft.com/office/officeart/2005/8/layout/cycle4"/>
    <dgm:cxn modelId="{7B2AFA95-8954-48D5-BC60-9B6644D6511D}" type="presParOf" srcId="{B5479CE4-0D76-435F-87D2-BE978F3E0E8B}" destId="{C470F2D9-53AB-4DF3-90B5-CE148E49BE76}" srcOrd="0" destOrd="0" presId="urn:microsoft.com/office/officeart/2005/8/layout/cycle4"/>
    <dgm:cxn modelId="{AC16AA03-5980-4955-94B4-F05B9803F8E5}" type="presParOf" srcId="{B5479CE4-0D76-435F-87D2-BE978F3E0E8B}" destId="{B77E50A8-FEE2-48FC-AB6F-A25758369AAF}" srcOrd="1" destOrd="0" presId="urn:microsoft.com/office/officeart/2005/8/layout/cycle4"/>
    <dgm:cxn modelId="{4CB8E160-3253-49E5-873E-EDBF52A8E517}" type="presParOf" srcId="{B5479CE4-0D76-435F-87D2-BE978F3E0E8B}" destId="{E618D1A2-734A-4012-90AA-AFBF9CCFF5F0}" srcOrd="2" destOrd="0" presId="urn:microsoft.com/office/officeart/2005/8/layout/cycle4"/>
    <dgm:cxn modelId="{8D539680-FC89-448E-AB24-55800E3BE9F9}" type="presParOf" srcId="{B5479CE4-0D76-435F-87D2-BE978F3E0E8B}" destId="{6882DBAC-669C-49F4-9507-A24E38EE47F5}" srcOrd="3" destOrd="0" presId="urn:microsoft.com/office/officeart/2005/8/layout/cycle4"/>
    <dgm:cxn modelId="{CA86881A-6C7E-4D0C-BF24-69B52D85BA71}" type="presParOf" srcId="{B5479CE4-0D76-435F-87D2-BE978F3E0E8B}" destId="{FA7125FE-E094-4571-87BA-B6840721F43F}" srcOrd="4" destOrd="0" presId="urn:microsoft.com/office/officeart/2005/8/layout/cycle4"/>
    <dgm:cxn modelId="{A586C6E4-BE43-4326-83FF-0266A20C1D49}" type="presParOf" srcId="{90346BA9-BED2-4DD2-B012-31AA462376A0}" destId="{A3B73524-73A5-447C-B80C-358DE249C4AD}" srcOrd="2" destOrd="0" presId="urn:microsoft.com/office/officeart/2005/8/layout/cycle4"/>
    <dgm:cxn modelId="{C9A7EFB3-9915-42EC-B510-D7A985AE6D47}" type="presParOf" srcId="{90346BA9-BED2-4DD2-B012-31AA462376A0}" destId="{A9186751-6A41-4463-81E6-1C6189B74FC2}"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B31576-1874-4291-8314-D45E2E3BF88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69127FC4-2648-4890-B571-C3F6D7A761EA}">
      <dgm:prSet phldrT="[Text]"/>
      <dgm:spPr/>
      <dgm:t>
        <a:bodyPr/>
        <a:lstStyle/>
        <a:p>
          <a:pPr>
            <a:buClrTx/>
            <a:buSzTx/>
            <a:buNone/>
          </a:pPr>
          <a:r>
            <a:rPr kumimoji="0" lang="en-US" altLang="en-US" b="1" i="0" u="none" strike="noStrike" cap="none" normalizeH="0" baseline="0" dirty="0">
              <a:ln>
                <a:noFill/>
              </a:ln>
              <a:solidFill>
                <a:schemeClr val="tx1"/>
              </a:solidFill>
              <a:effectLst/>
              <a:latin typeface="Arial" panose="020B0604020202020204" pitchFamily="34" charset="0"/>
            </a:rPr>
            <a:t>Probing Questions</a:t>
          </a:r>
          <a:endParaRPr lang="en-GB" dirty="0"/>
        </a:p>
      </dgm:t>
    </dgm:pt>
    <dgm:pt modelId="{42FB47F3-747A-4DF9-AEE6-A4410EC2C865}" type="parTrans" cxnId="{47352121-76F4-4B20-A49D-B3CA77C8383B}">
      <dgm:prSet/>
      <dgm:spPr/>
      <dgm:t>
        <a:bodyPr/>
        <a:lstStyle/>
        <a:p>
          <a:endParaRPr lang="en-GB"/>
        </a:p>
      </dgm:t>
    </dgm:pt>
    <dgm:pt modelId="{D59D8711-4075-40FB-8750-5BB0C08B1616}" type="sibTrans" cxnId="{47352121-76F4-4B20-A49D-B3CA77C8383B}">
      <dgm:prSet/>
      <dgm:spPr/>
      <dgm:t>
        <a:bodyPr/>
        <a:lstStyle/>
        <a:p>
          <a:endParaRPr lang="en-GB"/>
        </a:p>
      </dgm:t>
    </dgm:pt>
    <dgm:pt modelId="{64E7A314-A471-466E-8CC2-18CCA1D8FE7D}">
      <dgm:prSet phldrT="[Text]"/>
      <dgm:spPr/>
      <dgm:t>
        <a:bodyPr/>
        <a:lstStyle/>
        <a:p>
          <a:pPr>
            <a:buClrTx/>
            <a:buSzTx/>
            <a:buFontTx/>
            <a:buChar char="•"/>
          </a:pPr>
          <a:r>
            <a:rPr kumimoji="0" lang="en-US" altLang="en-US" b="0" i="0" u="none" strike="noStrike" cap="none" normalizeH="0" baseline="0" dirty="0">
              <a:ln>
                <a:noFill/>
              </a:ln>
              <a:solidFill>
                <a:schemeClr val="bg1"/>
              </a:solidFill>
              <a:effectLst/>
              <a:latin typeface="Arial" panose="020B0604020202020204" pitchFamily="34" charset="0"/>
            </a:rPr>
            <a:t>Dig deeper into answers.</a:t>
          </a:r>
          <a:endParaRPr lang="en-GB" dirty="0">
            <a:solidFill>
              <a:schemeClr val="bg1"/>
            </a:solidFill>
          </a:endParaRPr>
        </a:p>
      </dgm:t>
    </dgm:pt>
    <dgm:pt modelId="{424183ED-94F8-454E-9E3F-A737286FFC0F}" type="parTrans" cxnId="{DFE6B10F-C49F-4CE0-AEE6-9EBCBAA38836}">
      <dgm:prSet/>
      <dgm:spPr/>
      <dgm:t>
        <a:bodyPr/>
        <a:lstStyle/>
        <a:p>
          <a:endParaRPr lang="en-GB"/>
        </a:p>
      </dgm:t>
    </dgm:pt>
    <dgm:pt modelId="{3E211261-9EF6-4B92-88B6-E3472E3048A4}" type="sibTrans" cxnId="{DFE6B10F-C49F-4CE0-AEE6-9EBCBAA38836}">
      <dgm:prSet/>
      <dgm:spPr/>
      <dgm:t>
        <a:bodyPr/>
        <a:lstStyle/>
        <a:p>
          <a:endParaRPr lang="en-GB"/>
        </a:p>
      </dgm:t>
    </dgm:pt>
    <dgm:pt modelId="{96631FE8-7FF8-4F91-B625-A2490062C495}">
      <dgm:prSet phldrT="[Text]"/>
      <dgm:spPr/>
      <dgm:t>
        <a:bodyPr/>
        <a:lstStyle/>
        <a:p>
          <a:r>
            <a:rPr kumimoji="0" lang="en-US" altLang="en-US" b="0" i="0" u="none" strike="noStrike" cap="none" normalizeH="0" baseline="0" dirty="0">
              <a:ln>
                <a:noFill/>
              </a:ln>
              <a:solidFill>
                <a:schemeClr val="bg1"/>
              </a:solidFill>
              <a:effectLst/>
              <a:latin typeface="Arial" panose="020B0604020202020204" pitchFamily="34" charset="0"/>
            </a:rPr>
            <a:t>Check real digital skills and results</a:t>
          </a:r>
          <a:endParaRPr lang="en-GB" dirty="0">
            <a:solidFill>
              <a:schemeClr val="bg1"/>
            </a:solidFill>
          </a:endParaRPr>
        </a:p>
      </dgm:t>
    </dgm:pt>
    <dgm:pt modelId="{F9AFA469-DA83-447C-BF95-CC0DB9A998C9}" type="parTrans" cxnId="{49C64245-3547-4D4E-BA9B-E984CAC97A1E}">
      <dgm:prSet/>
      <dgm:spPr/>
      <dgm:t>
        <a:bodyPr/>
        <a:lstStyle/>
        <a:p>
          <a:endParaRPr lang="en-GB"/>
        </a:p>
      </dgm:t>
    </dgm:pt>
    <dgm:pt modelId="{EDA34588-5417-4907-BC1B-6957DE2D7FB8}" type="sibTrans" cxnId="{49C64245-3547-4D4E-BA9B-E984CAC97A1E}">
      <dgm:prSet/>
      <dgm:spPr/>
      <dgm:t>
        <a:bodyPr/>
        <a:lstStyle/>
        <a:p>
          <a:endParaRPr lang="en-GB"/>
        </a:p>
      </dgm:t>
    </dgm:pt>
    <dgm:pt modelId="{9E783F2D-A6D3-486C-A9DE-4D3ECF31C00C}">
      <dgm:prSet phldrT="[Text]"/>
      <dgm:spPr/>
      <dgm:t>
        <a:bodyPr/>
        <a:lstStyle/>
        <a:p>
          <a:pPr>
            <a:buClrTx/>
            <a:buSzTx/>
            <a:buNone/>
          </a:pPr>
          <a:r>
            <a:rPr kumimoji="0" lang="en-US" altLang="en-US" i="0" u="none" strike="noStrike" cap="none" normalizeH="0" baseline="0" dirty="0">
              <a:ln>
                <a:noFill/>
              </a:ln>
              <a:solidFill>
                <a:schemeClr val="tx1"/>
              </a:solidFill>
              <a:effectLst/>
              <a:latin typeface="Arial" panose="020B0604020202020204" pitchFamily="34" charset="0"/>
            </a:rPr>
            <a:t>Competency-Based Questions (STAR)</a:t>
          </a:r>
          <a:endParaRPr lang="en-GB" dirty="0"/>
        </a:p>
      </dgm:t>
    </dgm:pt>
    <dgm:pt modelId="{005BE97B-5558-4FE1-A6CA-3F0D74E79E8E}" type="parTrans" cxnId="{86B0944D-264B-40A9-9CF0-53A5A3B264AC}">
      <dgm:prSet/>
      <dgm:spPr/>
      <dgm:t>
        <a:bodyPr/>
        <a:lstStyle/>
        <a:p>
          <a:endParaRPr lang="en-GB"/>
        </a:p>
      </dgm:t>
    </dgm:pt>
    <dgm:pt modelId="{3F27E87F-8A4D-476C-9E55-204010485DBB}" type="sibTrans" cxnId="{86B0944D-264B-40A9-9CF0-53A5A3B264AC}">
      <dgm:prSet/>
      <dgm:spPr/>
      <dgm:t>
        <a:bodyPr/>
        <a:lstStyle/>
        <a:p>
          <a:endParaRPr lang="en-GB"/>
        </a:p>
      </dgm:t>
    </dgm:pt>
    <dgm:pt modelId="{4189C5B4-0C7F-49A4-8B3C-CA8A44E8966A}">
      <dgm:prSet phldrT="[Text]"/>
      <dgm:spPr/>
      <dgm:t>
        <a:bodyPr/>
        <a:lstStyle/>
        <a:p>
          <a:r>
            <a:rPr kumimoji="0" lang="en-US" altLang="en-US" b="0" i="0" u="none" strike="noStrike" cap="none" normalizeH="0" baseline="0" dirty="0">
              <a:ln>
                <a:noFill/>
              </a:ln>
              <a:solidFill>
                <a:schemeClr val="bg1"/>
              </a:solidFill>
              <a:effectLst/>
              <a:latin typeface="Arial" panose="020B0604020202020204" pitchFamily="34" charset="0"/>
            </a:rPr>
            <a:t>Ask about past experiences</a:t>
          </a:r>
          <a:endParaRPr lang="en-GB" dirty="0">
            <a:solidFill>
              <a:schemeClr val="bg1"/>
            </a:solidFill>
          </a:endParaRPr>
        </a:p>
      </dgm:t>
    </dgm:pt>
    <dgm:pt modelId="{C4A39545-7EB4-4362-8558-29880E9B8A2B}" type="parTrans" cxnId="{25E1E9F5-ADDA-4B04-938E-75F1E25E511C}">
      <dgm:prSet/>
      <dgm:spPr/>
      <dgm:t>
        <a:bodyPr/>
        <a:lstStyle/>
        <a:p>
          <a:endParaRPr lang="en-GB"/>
        </a:p>
      </dgm:t>
    </dgm:pt>
    <dgm:pt modelId="{DBAF4DE3-BF01-4FB7-9E7E-218B4F26AE40}" type="sibTrans" cxnId="{25E1E9F5-ADDA-4B04-938E-75F1E25E511C}">
      <dgm:prSet/>
      <dgm:spPr/>
      <dgm:t>
        <a:bodyPr/>
        <a:lstStyle/>
        <a:p>
          <a:endParaRPr lang="en-GB"/>
        </a:p>
      </dgm:t>
    </dgm:pt>
    <dgm:pt modelId="{15D32D07-9FCA-4A36-A957-8A25C2066B39}">
      <dgm:prSet phldrT="[Text]"/>
      <dgm:spPr/>
      <dgm:t>
        <a:bodyPr/>
        <a:lstStyle/>
        <a:p>
          <a:pPr>
            <a:buClrTx/>
            <a:buSzTx/>
            <a:buFontTx/>
            <a:buChar char="•"/>
          </a:pPr>
          <a:r>
            <a:rPr kumimoji="0" lang="en-US" altLang="en-US" b="0" i="0" u="none" strike="noStrike" cap="none" normalizeH="0" baseline="0" dirty="0">
              <a:ln>
                <a:noFill/>
              </a:ln>
              <a:solidFill>
                <a:schemeClr val="bg1"/>
              </a:solidFill>
              <a:effectLst/>
              <a:latin typeface="Arial" panose="020B0604020202020204" pitchFamily="34" charset="0"/>
            </a:rPr>
            <a:t>Show proven success in digital campaigns</a:t>
          </a:r>
          <a:r>
            <a:rPr kumimoji="0" lang="en-US" altLang="en-US" b="0" i="0" u="none" strike="noStrike" cap="none" normalizeH="0" baseline="0" dirty="0">
              <a:ln>
                <a:noFill/>
              </a:ln>
              <a:solidFill>
                <a:schemeClr val="tx1"/>
              </a:solidFill>
              <a:effectLst/>
              <a:latin typeface="Arial" panose="020B0604020202020204" pitchFamily="34" charset="0"/>
            </a:rPr>
            <a:t>.</a:t>
          </a:r>
          <a:endParaRPr lang="en-GB" dirty="0"/>
        </a:p>
      </dgm:t>
    </dgm:pt>
    <dgm:pt modelId="{B1001851-C1CA-4C3E-99C4-6A33A3155699}" type="parTrans" cxnId="{3DA24E42-7AF4-4B51-B07B-E5C0542F9F63}">
      <dgm:prSet/>
      <dgm:spPr/>
      <dgm:t>
        <a:bodyPr/>
        <a:lstStyle/>
        <a:p>
          <a:endParaRPr lang="en-GB"/>
        </a:p>
      </dgm:t>
    </dgm:pt>
    <dgm:pt modelId="{180A96AA-7EC7-4D5A-B7CB-D1EAA52908E1}" type="sibTrans" cxnId="{3DA24E42-7AF4-4B51-B07B-E5C0542F9F63}">
      <dgm:prSet/>
      <dgm:spPr/>
      <dgm:t>
        <a:bodyPr/>
        <a:lstStyle/>
        <a:p>
          <a:endParaRPr lang="en-GB"/>
        </a:p>
      </dgm:t>
    </dgm:pt>
    <dgm:pt modelId="{4918F486-F0BB-4D9E-BF60-E5CA2C657DC5}">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i="0" u="none" strike="noStrike" cap="none" normalizeH="0" baseline="0" dirty="0">
              <a:ln>
                <a:noFill/>
              </a:ln>
              <a:solidFill>
                <a:schemeClr val="tx1"/>
              </a:solidFill>
              <a:effectLst/>
              <a:latin typeface="Arial" panose="020B0604020202020204" pitchFamily="34" charset="0"/>
            </a:rPr>
            <a:t>Situational Questions</a:t>
          </a:r>
          <a:endParaRPr lang="en-GB" dirty="0"/>
        </a:p>
        <a:p>
          <a:pPr marL="0" lvl="0" defTabSz="1644650">
            <a:lnSpc>
              <a:spcPct val="90000"/>
            </a:lnSpc>
            <a:spcBef>
              <a:spcPct val="0"/>
            </a:spcBef>
            <a:spcAft>
              <a:spcPct val="35000"/>
            </a:spcAft>
          </a:pPr>
          <a:endParaRPr lang="en-GB" dirty="0"/>
        </a:p>
      </dgm:t>
    </dgm:pt>
    <dgm:pt modelId="{26C8D003-6F31-43FA-B610-368A96B61741}" type="parTrans" cxnId="{FB2D016A-97DE-4035-BCDF-3BEFCF756184}">
      <dgm:prSet/>
      <dgm:spPr/>
      <dgm:t>
        <a:bodyPr/>
        <a:lstStyle/>
        <a:p>
          <a:endParaRPr lang="en-GB"/>
        </a:p>
      </dgm:t>
    </dgm:pt>
    <dgm:pt modelId="{72D59354-5538-47BB-8E09-18F871408BE6}" type="sibTrans" cxnId="{FB2D016A-97DE-4035-BCDF-3BEFCF756184}">
      <dgm:prSet/>
      <dgm:spPr/>
      <dgm:t>
        <a:bodyPr/>
        <a:lstStyle/>
        <a:p>
          <a:endParaRPr lang="en-GB"/>
        </a:p>
      </dgm:t>
    </dgm:pt>
    <dgm:pt modelId="{7B78081C-57D6-4723-958E-DAFC97EDF801}">
      <dgm:prSet phldrT="[Text]"/>
      <dgm:spPr/>
      <dgm:t>
        <a:bodyPr/>
        <a:lstStyle/>
        <a:p>
          <a:pPr>
            <a:buClrTx/>
            <a:buSzTx/>
            <a:buFont typeface="Arial" panose="020B0604020202020204" pitchFamily="34" charset="0"/>
            <a:buChar char="•"/>
          </a:pPr>
          <a:r>
            <a:rPr kumimoji="0" lang="en-US" altLang="en-US" b="0" i="0" u="none" strike="noStrike" cap="none" normalizeH="0" baseline="0" dirty="0">
              <a:ln>
                <a:noFill/>
              </a:ln>
              <a:solidFill>
                <a:schemeClr val="bg1"/>
              </a:solidFill>
              <a:effectLst/>
              <a:latin typeface="Arial" panose="020B0604020202020204" pitchFamily="34" charset="0"/>
            </a:rPr>
            <a:t>“What would you do if…?”</a:t>
          </a:r>
          <a:endParaRPr lang="en-GB" dirty="0">
            <a:solidFill>
              <a:schemeClr val="bg1"/>
            </a:solidFill>
          </a:endParaRPr>
        </a:p>
      </dgm:t>
    </dgm:pt>
    <dgm:pt modelId="{16A77724-FA23-471F-A130-FA3032BC9D95}" type="parTrans" cxnId="{01D33D42-8388-4612-85A4-A4DA84B589B6}">
      <dgm:prSet/>
      <dgm:spPr/>
      <dgm:t>
        <a:bodyPr/>
        <a:lstStyle/>
        <a:p>
          <a:endParaRPr lang="en-GB"/>
        </a:p>
      </dgm:t>
    </dgm:pt>
    <dgm:pt modelId="{A82A495D-6DBA-4859-B146-002801E4BA72}" type="sibTrans" cxnId="{01D33D42-8388-4612-85A4-A4DA84B589B6}">
      <dgm:prSet/>
      <dgm:spPr/>
      <dgm:t>
        <a:bodyPr/>
        <a:lstStyle/>
        <a:p>
          <a:endParaRPr lang="en-GB"/>
        </a:p>
      </dgm:t>
    </dgm:pt>
    <dgm:pt modelId="{64353BE5-A8E6-4C46-9B3C-AEA264E3A5A2}">
      <dgm:prSet phldrT="[Text]"/>
      <dgm:spPr/>
      <dgm:t>
        <a:bodyPr/>
        <a:lstStyle/>
        <a:p>
          <a:pPr>
            <a:buClrTx/>
            <a:buSzTx/>
            <a:buFontTx/>
            <a:buChar char="•"/>
          </a:pPr>
          <a:r>
            <a:rPr kumimoji="0" lang="en-US" altLang="en-US" b="0" i="0" u="none" strike="noStrike" cap="none" normalizeH="0" baseline="0" dirty="0">
              <a:ln>
                <a:noFill/>
              </a:ln>
              <a:solidFill>
                <a:schemeClr val="bg1"/>
              </a:solidFill>
              <a:effectLst/>
              <a:latin typeface="Arial" panose="020B0604020202020204" pitchFamily="34" charset="0"/>
            </a:rPr>
            <a:t>Test problem-solving and creativity for future challenges.</a:t>
          </a:r>
          <a:endParaRPr lang="en-GB" dirty="0">
            <a:solidFill>
              <a:schemeClr val="bg1"/>
            </a:solidFill>
          </a:endParaRPr>
        </a:p>
      </dgm:t>
    </dgm:pt>
    <dgm:pt modelId="{4C711937-13DD-425A-8984-AE91B8D36EE7}" type="parTrans" cxnId="{91BAC2B2-FCCF-47AE-9F42-9499E31C0BAC}">
      <dgm:prSet/>
      <dgm:spPr/>
      <dgm:t>
        <a:bodyPr/>
        <a:lstStyle/>
        <a:p>
          <a:endParaRPr lang="en-GB"/>
        </a:p>
      </dgm:t>
    </dgm:pt>
    <dgm:pt modelId="{005DDA64-AF81-47DC-A4A2-43FD6F47F0F2}" type="sibTrans" cxnId="{91BAC2B2-FCCF-47AE-9F42-9499E31C0BAC}">
      <dgm:prSet/>
      <dgm:spPr/>
      <dgm:t>
        <a:bodyPr/>
        <a:lstStyle/>
        <a:p>
          <a:endParaRPr lang="en-GB"/>
        </a:p>
      </dgm:t>
    </dgm:pt>
    <dgm:pt modelId="{044D0C39-D45C-4249-9104-91B7B59B1F6B}">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b="1" i="0" u="none" strike="noStrike" cap="none" normalizeH="0" baseline="0" dirty="0">
              <a:ln>
                <a:noFill/>
              </a:ln>
              <a:solidFill>
                <a:schemeClr val="tx1"/>
              </a:solidFill>
              <a:effectLst/>
              <a:latin typeface="Arial" panose="020B0604020202020204" pitchFamily="34" charset="0"/>
            </a:rPr>
            <a:t>Socratic Questions</a:t>
          </a:r>
          <a:endParaRPr lang="en-GB" dirty="0"/>
        </a:p>
        <a:p>
          <a:pPr marL="0" lvl="0" defTabSz="1066800">
            <a:lnSpc>
              <a:spcPct val="90000"/>
            </a:lnSpc>
            <a:spcBef>
              <a:spcPct val="0"/>
            </a:spcBef>
            <a:spcAft>
              <a:spcPct val="35000"/>
            </a:spcAft>
          </a:pPr>
          <a:endParaRPr lang="en-GB" dirty="0"/>
        </a:p>
      </dgm:t>
    </dgm:pt>
    <dgm:pt modelId="{B3ECC1C9-6CB3-4265-8B38-55FB89A20A99}" type="parTrans" cxnId="{02BA40E9-D11F-4BCC-9DFE-2A0A23ED04DF}">
      <dgm:prSet/>
      <dgm:spPr/>
      <dgm:t>
        <a:bodyPr/>
        <a:lstStyle/>
        <a:p>
          <a:endParaRPr lang="en-GB"/>
        </a:p>
      </dgm:t>
    </dgm:pt>
    <dgm:pt modelId="{7C79C2A6-1198-4612-8C45-BD618A370937}" type="sibTrans" cxnId="{02BA40E9-D11F-4BCC-9DFE-2A0A23ED04DF}">
      <dgm:prSet/>
      <dgm:spPr/>
      <dgm:t>
        <a:bodyPr/>
        <a:lstStyle/>
        <a:p>
          <a:endParaRPr lang="en-GB"/>
        </a:p>
      </dgm:t>
    </dgm:pt>
    <dgm:pt modelId="{0C063C34-8E7F-466C-86A8-D9210BB29E79}">
      <dgm:prSet/>
      <dgm:spPr/>
      <dgm:t>
        <a:bodyPr/>
        <a:lstStyle/>
        <a:p>
          <a:pPr>
            <a:buClrTx/>
            <a:buSzTx/>
            <a:buFont typeface="Arial" panose="020B0604020202020204" pitchFamily="34" charset="0"/>
            <a:buChar char="•"/>
          </a:pPr>
          <a:r>
            <a:rPr kumimoji="0" lang="en-US" altLang="en-US" b="0" i="0" u="none" strike="noStrike" cap="none" normalizeH="0" baseline="0" dirty="0">
              <a:ln>
                <a:noFill/>
              </a:ln>
              <a:solidFill>
                <a:schemeClr val="bg1"/>
              </a:solidFill>
              <a:effectLst/>
              <a:latin typeface="Arial" panose="020B0604020202020204" pitchFamily="34" charset="0"/>
            </a:rPr>
            <a:t>“Why” and “How” style.</a:t>
          </a:r>
          <a:endParaRPr lang="en-GB" dirty="0">
            <a:solidFill>
              <a:schemeClr val="bg1"/>
            </a:solidFill>
          </a:endParaRPr>
        </a:p>
      </dgm:t>
    </dgm:pt>
    <dgm:pt modelId="{3C477CB9-4144-4764-A2E4-5DD4DEC8BA99}" type="parTrans" cxnId="{3AC172B6-E56C-484D-8DC5-F5F7556ED885}">
      <dgm:prSet/>
      <dgm:spPr/>
      <dgm:t>
        <a:bodyPr/>
        <a:lstStyle/>
        <a:p>
          <a:endParaRPr lang="en-GB"/>
        </a:p>
      </dgm:t>
    </dgm:pt>
    <dgm:pt modelId="{6BA370FC-2183-4BBB-8BF0-E5E0D78774DE}" type="sibTrans" cxnId="{3AC172B6-E56C-484D-8DC5-F5F7556ED885}">
      <dgm:prSet/>
      <dgm:spPr/>
      <dgm:t>
        <a:bodyPr/>
        <a:lstStyle/>
        <a:p>
          <a:endParaRPr lang="en-GB"/>
        </a:p>
      </dgm:t>
    </dgm:pt>
    <dgm:pt modelId="{67C2FDB8-D0C7-4B1D-B45A-68B96DD1A151}">
      <dgm:prSet/>
      <dgm:spPr/>
      <dgm:t>
        <a:bodyPr/>
        <a:lstStyle/>
        <a:p>
          <a:r>
            <a:rPr kumimoji="0" lang="en-US" altLang="en-US" b="0" i="0" u="none" strike="noStrike" cap="none" normalizeH="0" baseline="0" dirty="0">
              <a:ln>
                <a:noFill/>
              </a:ln>
              <a:solidFill>
                <a:schemeClr val="bg1"/>
              </a:solidFill>
              <a:effectLst/>
              <a:latin typeface="Arial" panose="020B0604020202020204" pitchFamily="34" charset="0"/>
            </a:rPr>
            <a:t>Assess critical thinking and strategic understanding of luxury retail</a:t>
          </a:r>
          <a:endParaRPr lang="en-GB" dirty="0">
            <a:solidFill>
              <a:schemeClr val="bg1"/>
            </a:solidFill>
          </a:endParaRPr>
        </a:p>
      </dgm:t>
    </dgm:pt>
    <dgm:pt modelId="{67D9572A-FF2A-4E19-A00B-F2973C97AABC}" type="parTrans" cxnId="{0C545FBD-F2FB-4A4B-B009-40E637EDC102}">
      <dgm:prSet/>
      <dgm:spPr/>
      <dgm:t>
        <a:bodyPr/>
        <a:lstStyle/>
        <a:p>
          <a:endParaRPr lang="en-GB"/>
        </a:p>
      </dgm:t>
    </dgm:pt>
    <dgm:pt modelId="{6B4B9D57-65B1-4578-9AAB-446070852933}" type="sibTrans" cxnId="{0C545FBD-F2FB-4A4B-B009-40E637EDC102}">
      <dgm:prSet/>
      <dgm:spPr/>
      <dgm:t>
        <a:bodyPr/>
        <a:lstStyle/>
        <a:p>
          <a:endParaRPr lang="en-GB"/>
        </a:p>
      </dgm:t>
    </dgm:pt>
    <dgm:pt modelId="{870992C6-7B3F-476C-A169-C69E3CB8FB98}" type="pres">
      <dgm:prSet presAssocID="{35B31576-1874-4291-8314-D45E2E3BF888}" presName="Name0" presStyleCnt="0">
        <dgm:presLayoutVars>
          <dgm:dir/>
          <dgm:animLvl val="lvl"/>
          <dgm:resizeHandles val="exact"/>
        </dgm:presLayoutVars>
      </dgm:prSet>
      <dgm:spPr/>
    </dgm:pt>
    <dgm:pt modelId="{B8BB8606-4613-4A20-AE35-C3910B9B8351}" type="pres">
      <dgm:prSet presAssocID="{69127FC4-2648-4890-B571-C3F6D7A761EA}" presName="linNode" presStyleCnt="0"/>
      <dgm:spPr/>
    </dgm:pt>
    <dgm:pt modelId="{37364A95-F370-47BB-942F-13CB53D46775}" type="pres">
      <dgm:prSet presAssocID="{69127FC4-2648-4890-B571-C3F6D7A761EA}" presName="parentText" presStyleLbl="node1" presStyleIdx="0" presStyleCnt="4">
        <dgm:presLayoutVars>
          <dgm:chMax val="1"/>
          <dgm:bulletEnabled val="1"/>
        </dgm:presLayoutVars>
      </dgm:prSet>
      <dgm:spPr/>
    </dgm:pt>
    <dgm:pt modelId="{5317E93E-E289-4620-9AC7-06A4A5105C2D}" type="pres">
      <dgm:prSet presAssocID="{69127FC4-2648-4890-B571-C3F6D7A761EA}" presName="descendantText" presStyleLbl="alignAccFollowNode1" presStyleIdx="0" presStyleCnt="4">
        <dgm:presLayoutVars>
          <dgm:bulletEnabled val="1"/>
        </dgm:presLayoutVars>
      </dgm:prSet>
      <dgm:spPr/>
    </dgm:pt>
    <dgm:pt modelId="{14D0C78E-FF43-4B6D-A6EE-6DA0466A00FE}" type="pres">
      <dgm:prSet presAssocID="{D59D8711-4075-40FB-8750-5BB0C08B1616}" presName="sp" presStyleCnt="0"/>
      <dgm:spPr/>
    </dgm:pt>
    <dgm:pt modelId="{28ED4CD5-CB61-46A5-8344-8F43606111D4}" type="pres">
      <dgm:prSet presAssocID="{9E783F2D-A6D3-486C-A9DE-4D3ECF31C00C}" presName="linNode" presStyleCnt="0"/>
      <dgm:spPr/>
    </dgm:pt>
    <dgm:pt modelId="{F05E6FA7-743A-4353-AA36-F332836716A0}" type="pres">
      <dgm:prSet presAssocID="{9E783F2D-A6D3-486C-A9DE-4D3ECF31C00C}" presName="parentText" presStyleLbl="node1" presStyleIdx="1" presStyleCnt="4">
        <dgm:presLayoutVars>
          <dgm:chMax val="1"/>
          <dgm:bulletEnabled val="1"/>
        </dgm:presLayoutVars>
      </dgm:prSet>
      <dgm:spPr/>
    </dgm:pt>
    <dgm:pt modelId="{2788A843-FD8E-4032-8888-79EF8EA7FB07}" type="pres">
      <dgm:prSet presAssocID="{9E783F2D-A6D3-486C-A9DE-4D3ECF31C00C}" presName="descendantText" presStyleLbl="alignAccFollowNode1" presStyleIdx="1" presStyleCnt="4">
        <dgm:presLayoutVars>
          <dgm:bulletEnabled val="1"/>
        </dgm:presLayoutVars>
      </dgm:prSet>
      <dgm:spPr/>
    </dgm:pt>
    <dgm:pt modelId="{5F5C73FC-B97A-4F0B-A87A-C41FE7B40677}" type="pres">
      <dgm:prSet presAssocID="{3F27E87F-8A4D-476C-9E55-204010485DBB}" presName="sp" presStyleCnt="0"/>
      <dgm:spPr/>
    </dgm:pt>
    <dgm:pt modelId="{D8B5CE3B-4059-4E04-A93B-8487710C389B}" type="pres">
      <dgm:prSet presAssocID="{4918F486-F0BB-4D9E-BF60-E5CA2C657DC5}" presName="linNode" presStyleCnt="0"/>
      <dgm:spPr/>
    </dgm:pt>
    <dgm:pt modelId="{94E8C0CB-76FD-4285-91AE-FF9E92672FE1}" type="pres">
      <dgm:prSet presAssocID="{4918F486-F0BB-4D9E-BF60-E5CA2C657DC5}" presName="parentText" presStyleLbl="node1" presStyleIdx="2" presStyleCnt="4">
        <dgm:presLayoutVars>
          <dgm:chMax val="1"/>
          <dgm:bulletEnabled val="1"/>
        </dgm:presLayoutVars>
      </dgm:prSet>
      <dgm:spPr/>
    </dgm:pt>
    <dgm:pt modelId="{B403D319-B469-498E-8297-B29DCFFB8D1A}" type="pres">
      <dgm:prSet presAssocID="{4918F486-F0BB-4D9E-BF60-E5CA2C657DC5}" presName="descendantText" presStyleLbl="alignAccFollowNode1" presStyleIdx="2" presStyleCnt="4">
        <dgm:presLayoutVars>
          <dgm:bulletEnabled val="1"/>
        </dgm:presLayoutVars>
      </dgm:prSet>
      <dgm:spPr/>
    </dgm:pt>
    <dgm:pt modelId="{3AFE5DA4-1611-48BF-BE55-BF4503AD77BD}" type="pres">
      <dgm:prSet presAssocID="{72D59354-5538-47BB-8E09-18F871408BE6}" presName="sp" presStyleCnt="0"/>
      <dgm:spPr/>
    </dgm:pt>
    <dgm:pt modelId="{073244A9-22F8-41FA-8602-6D51C0D59EDA}" type="pres">
      <dgm:prSet presAssocID="{044D0C39-D45C-4249-9104-91B7B59B1F6B}" presName="linNode" presStyleCnt="0"/>
      <dgm:spPr/>
    </dgm:pt>
    <dgm:pt modelId="{765C8441-581F-4168-8AF6-7E83CA54B549}" type="pres">
      <dgm:prSet presAssocID="{044D0C39-D45C-4249-9104-91B7B59B1F6B}" presName="parentText" presStyleLbl="node1" presStyleIdx="3" presStyleCnt="4">
        <dgm:presLayoutVars>
          <dgm:chMax val="1"/>
          <dgm:bulletEnabled val="1"/>
        </dgm:presLayoutVars>
      </dgm:prSet>
      <dgm:spPr/>
    </dgm:pt>
    <dgm:pt modelId="{006676CE-E5C6-4034-B16A-7AC2429494F6}" type="pres">
      <dgm:prSet presAssocID="{044D0C39-D45C-4249-9104-91B7B59B1F6B}" presName="descendantText" presStyleLbl="alignAccFollowNode1" presStyleIdx="3" presStyleCnt="4">
        <dgm:presLayoutVars>
          <dgm:bulletEnabled val="1"/>
        </dgm:presLayoutVars>
      </dgm:prSet>
      <dgm:spPr/>
    </dgm:pt>
  </dgm:ptLst>
  <dgm:cxnLst>
    <dgm:cxn modelId="{7114D605-A799-4EFA-951A-4B88EE2BBFDD}" type="presOf" srcId="{044D0C39-D45C-4249-9104-91B7B59B1F6B}" destId="{765C8441-581F-4168-8AF6-7E83CA54B549}" srcOrd="0" destOrd="0" presId="urn:microsoft.com/office/officeart/2005/8/layout/vList5"/>
    <dgm:cxn modelId="{52D65606-1736-4C7E-A3DF-93611F6858C4}" type="presOf" srcId="{64E7A314-A471-466E-8CC2-18CCA1D8FE7D}" destId="{5317E93E-E289-4620-9AC7-06A4A5105C2D}" srcOrd="0" destOrd="0" presId="urn:microsoft.com/office/officeart/2005/8/layout/vList5"/>
    <dgm:cxn modelId="{99D5DD0A-6732-4AA0-BCE1-AB92E6FA4299}" type="presOf" srcId="{64353BE5-A8E6-4C46-9B3C-AEA264E3A5A2}" destId="{B403D319-B469-498E-8297-B29DCFFB8D1A}" srcOrd="0" destOrd="1" presId="urn:microsoft.com/office/officeart/2005/8/layout/vList5"/>
    <dgm:cxn modelId="{3142060D-6902-467B-B6B7-C9FAB99B6680}" type="presOf" srcId="{4189C5B4-0C7F-49A4-8B3C-CA8A44E8966A}" destId="{2788A843-FD8E-4032-8888-79EF8EA7FB07}" srcOrd="0" destOrd="0" presId="urn:microsoft.com/office/officeart/2005/8/layout/vList5"/>
    <dgm:cxn modelId="{DFE6B10F-C49F-4CE0-AEE6-9EBCBAA38836}" srcId="{69127FC4-2648-4890-B571-C3F6D7A761EA}" destId="{64E7A314-A471-466E-8CC2-18CCA1D8FE7D}" srcOrd="0" destOrd="0" parTransId="{424183ED-94F8-454E-9E3F-A737286FFC0F}" sibTransId="{3E211261-9EF6-4B92-88B6-E3472E3048A4}"/>
    <dgm:cxn modelId="{47352121-76F4-4B20-A49D-B3CA77C8383B}" srcId="{35B31576-1874-4291-8314-D45E2E3BF888}" destId="{69127FC4-2648-4890-B571-C3F6D7A761EA}" srcOrd="0" destOrd="0" parTransId="{42FB47F3-747A-4DF9-AEE6-A4410EC2C865}" sibTransId="{D59D8711-4075-40FB-8750-5BB0C08B1616}"/>
    <dgm:cxn modelId="{DD1A8A28-CBA8-4DF7-B4E3-2C038060EB0C}" type="presOf" srcId="{67C2FDB8-D0C7-4B1D-B45A-68B96DD1A151}" destId="{006676CE-E5C6-4034-B16A-7AC2429494F6}" srcOrd="0" destOrd="1" presId="urn:microsoft.com/office/officeart/2005/8/layout/vList5"/>
    <dgm:cxn modelId="{36275729-6186-4F29-84C1-61333E441889}" type="presOf" srcId="{9E783F2D-A6D3-486C-A9DE-4D3ECF31C00C}" destId="{F05E6FA7-743A-4353-AA36-F332836716A0}" srcOrd="0" destOrd="0" presId="urn:microsoft.com/office/officeart/2005/8/layout/vList5"/>
    <dgm:cxn modelId="{01D33D42-8388-4612-85A4-A4DA84B589B6}" srcId="{4918F486-F0BB-4D9E-BF60-E5CA2C657DC5}" destId="{7B78081C-57D6-4723-958E-DAFC97EDF801}" srcOrd="0" destOrd="0" parTransId="{16A77724-FA23-471F-A130-FA3032BC9D95}" sibTransId="{A82A495D-6DBA-4859-B146-002801E4BA72}"/>
    <dgm:cxn modelId="{3DA24E42-7AF4-4B51-B07B-E5C0542F9F63}" srcId="{9E783F2D-A6D3-486C-A9DE-4D3ECF31C00C}" destId="{15D32D07-9FCA-4A36-A957-8A25C2066B39}" srcOrd="1" destOrd="0" parTransId="{B1001851-C1CA-4C3E-99C4-6A33A3155699}" sibTransId="{180A96AA-7EC7-4D5A-B7CB-D1EAA52908E1}"/>
    <dgm:cxn modelId="{49C64245-3547-4D4E-BA9B-E984CAC97A1E}" srcId="{69127FC4-2648-4890-B571-C3F6D7A761EA}" destId="{96631FE8-7FF8-4F91-B625-A2490062C495}" srcOrd="1" destOrd="0" parTransId="{F9AFA469-DA83-447C-BF95-CC0DB9A998C9}" sibTransId="{EDA34588-5417-4907-BC1B-6957DE2D7FB8}"/>
    <dgm:cxn modelId="{DBC05268-624B-4323-8590-A2BCF36B65C9}" type="presOf" srcId="{4918F486-F0BB-4D9E-BF60-E5CA2C657DC5}" destId="{94E8C0CB-76FD-4285-91AE-FF9E92672FE1}" srcOrd="0" destOrd="0" presId="urn:microsoft.com/office/officeart/2005/8/layout/vList5"/>
    <dgm:cxn modelId="{FB2D016A-97DE-4035-BCDF-3BEFCF756184}" srcId="{35B31576-1874-4291-8314-D45E2E3BF888}" destId="{4918F486-F0BB-4D9E-BF60-E5CA2C657DC5}" srcOrd="2" destOrd="0" parTransId="{26C8D003-6F31-43FA-B610-368A96B61741}" sibTransId="{72D59354-5538-47BB-8E09-18F871408BE6}"/>
    <dgm:cxn modelId="{86B0944D-264B-40A9-9CF0-53A5A3B264AC}" srcId="{35B31576-1874-4291-8314-D45E2E3BF888}" destId="{9E783F2D-A6D3-486C-A9DE-4D3ECF31C00C}" srcOrd="1" destOrd="0" parTransId="{005BE97B-5558-4FE1-A6CA-3F0D74E79E8E}" sibTransId="{3F27E87F-8A4D-476C-9E55-204010485DBB}"/>
    <dgm:cxn modelId="{729D9654-2E85-4309-9240-86CB0EE901DD}" type="presOf" srcId="{35B31576-1874-4291-8314-D45E2E3BF888}" destId="{870992C6-7B3F-476C-A169-C69E3CB8FB98}" srcOrd="0" destOrd="0" presId="urn:microsoft.com/office/officeart/2005/8/layout/vList5"/>
    <dgm:cxn modelId="{757F8CA8-C713-4B7D-92F9-EDB4B6F8522A}" type="presOf" srcId="{0C063C34-8E7F-466C-86A8-D9210BB29E79}" destId="{006676CE-E5C6-4034-B16A-7AC2429494F6}" srcOrd="0" destOrd="0" presId="urn:microsoft.com/office/officeart/2005/8/layout/vList5"/>
    <dgm:cxn modelId="{91BAC2B2-FCCF-47AE-9F42-9499E31C0BAC}" srcId="{4918F486-F0BB-4D9E-BF60-E5CA2C657DC5}" destId="{64353BE5-A8E6-4C46-9B3C-AEA264E3A5A2}" srcOrd="1" destOrd="0" parTransId="{4C711937-13DD-425A-8984-AE91B8D36EE7}" sibTransId="{005DDA64-AF81-47DC-A4A2-43FD6F47F0F2}"/>
    <dgm:cxn modelId="{3AC172B6-E56C-484D-8DC5-F5F7556ED885}" srcId="{044D0C39-D45C-4249-9104-91B7B59B1F6B}" destId="{0C063C34-8E7F-466C-86A8-D9210BB29E79}" srcOrd="0" destOrd="0" parTransId="{3C477CB9-4144-4764-A2E4-5DD4DEC8BA99}" sibTransId="{6BA370FC-2183-4BBB-8BF0-E5E0D78774DE}"/>
    <dgm:cxn modelId="{0C545FBD-F2FB-4A4B-B009-40E637EDC102}" srcId="{044D0C39-D45C-4249-9104-91B7B59B1F6B}" destId="{67C2FDB8-D0C7-4B1D-B45A-68B96DD1A151}" srcOrd="1" destOrd="0" parTransId="{67D9572A-FF2A-4E19-A00B-F2973C97AABC}" sibTransId="{6B4B9D57-65B1-4578-9AAB-446070852933}"/>
    <dgm:cxn modelId="{AB73C8C7-6B25-4074-B49D-5FD417681FDC}" type="presOf" srcId="{7B78081C-57D6-4723-958E-DAFC97EDF801}" destId="{B403D319-B469-498E-8297-B29DCFFB8D1A}" srcOrd="0" destOrd="0" presId="urn:microsoft.com/office/officeart/2005/8/layout/vList5"/>
    <dgm:cxn modelId="{4FB2AFD6-F132-4083-959A-929FED73E709}" type="presOf" srcId="{15D32D07-9FCA-4A36-A957-8A25C2066B39}" destId="{2788A843-FD8E-4032-8888-79EF8EA7FB07}" srcOrd="0" destOrd="1" presId="urn:microsoft.com/office/officeart/2005/8/layout/vList5"/>
    <dgm:cxn modelId="{49EB10E9-C2A7-492D-813B-EE8ED6F5A7F2}" type="presOf" srcId="{96631FE8-7FF8-4F91-B625-A2490062C495}" destId="{5317E93E-E289-4620-9AC7-06A4A5105C2D}" srcOrd="0" destOrd="1" presId="urn:microsoft.com/office/officeart/2005/8/layout/vList5"/>
    <dgm:cxn modelId="{02BA40E9-D11F-4BCC-9DFE-2A0A23ED04DF}" srcId="{35B31576-1874-4291-8314-D45E2E3BF888}" destId="{044D0C39-D45C-4249-9104-91B7B59B1F6B}" srcOrd="3" destOrd="0" parTransId="{B3ECC1C9-6CB3-4265-8B38-55FB89A20A99}" sibTransId="{7C79C2A6-1198-4612-8C45-BD618A370937}"/>
    <dgm:cxn modelId="{25E1E9F5-ADDA-4B04-938E-75F1E25E511C}" srcId="{9E783F2D-A6D3-486C-A9DE-4D3ECF31C00C}" destId="{4189C5B4-0C7F-49A4-8B3C-CA8A44E8966A}" srcOrd="0" destOrd="0" parTransId="{C4A39545-7EB4-4362-8558-29880E9B8A2B}" sibTransId="{DBAF4DE3-BF01-4FB7-9E7E-218B4F26AE40}"/>
    <dgm:cxn modelId="{26B8ADF8-36AE-489C-AFC3-FE75D557818B}" type="presOf" srcId="{69127FC4-2648-4890-B571-C3F6D7A761EA}" destId="{37364A95-F370-47BB-942F-13CB53D46775}" srcOrd="0" destOrd="0" presId="urn:microsoft.com/office/officeart/2005/8/layout/vList5"/>
    <dgm:cxn modelId="{0C55EB5A-C1AB-475D-AF1F-C28F21D545FE}" type="presParOf" srcId="{870992C6-7B3F-476C-A169-C69E3CB8FB98}" destId="{B8BB8606-4613-4A20-AE35-C3910B9B8351}" srcOrd="0" destOrd="0" presId="urn:microsoft.com/office/officeart/2005/8/layout/vList5"/>
    <dgm:cxn modelId="{83EFB098-0190-408A-923B-536E09D6A4E8}" type="presParOf" srcId="{B8BB8606-4613-4A20-AE35-C3910B9B8351}" destId="{37364A95-F370-47BB-942F-13CB53D46775}" srcOrd="0" destOrd="0" presId="urn:microsoft.com/office/officeart/2005/8/layout/vList5"/>
    <dgm:cxn modelId="{C02FDCEF-A008-44A7-9A5E-43B22D72D925}" type="presParOf" srcId="{B8BB8606-4613-4A20-AE35-C3910B9B8351}" destId="{5317E93E-E289-4620-9AC7-06A4A5105C2D}" srcOrd="1" destOrd="0" presId="urn:microsoft.com/office/officeart/2005/8/layout/vList5"/>
    <dgm:cxn modelId="{A873CFF5-48D6-48B3-8511-0047832C2B1A}" type="presParOf" srcId="{870992C6-7B3F-476C-A169-C69E3CB8FB98}" destId="{14D0C78E-FF43-4B6D-A6EE-6DA0466A00FE}" srcOrd="1" destOrd="0" presId="urn:microsoft.com/office/officeart/2005/8/layout/vList5"/>
    <dgm:cxn modelId="{33A3DA16-AF85-4E5F-82C4-8149F13FC7FC}" type="presParOf" srcId="{870992C6-7B3F-476C-A169-C69E3CB8FB98}" destId="{28ED4CD5-CB61-46A5-8344-8F43606111D4}" srcOrd="2" destOrd="0" presId="urn:microsoft.com/office/officeart/2005/8/layout/vList5"/>
    <dgm:cxn modelId="{6B9D5D50-B766-4C89-97AB-22CE1A3E936F}" type="presParOf" srcId="{28ED4CD5-CB61-46A5-8344-8F43606111D4}" destId="{F05E6FA7-743A-4353-AA36-F332836716A0}" srcOrd="0" destOrd="0" presId="urn:microsoft.com/office/officeart/2005/8/layout/vList5"/>
    <dgm:cxn modelId="{A485890C-3D25-4A1F-BC8D-59871E628B89}" type="presParOf" srcId="{28ED4CD5-CB61-46A5-8344-8F43606111D4}" destId="{2788A843-FD8E-4032-8888-79EF8EA7FB07}" srcOrd="1" destOrd="0" presId="urn:microsoft.com/office/officeart/2005/8/layout/vList5"/>
    <dgm:cxn modelId="{1315392E-DD83-4569-B007-57F1C0D3B41F}" type="presParOf" srcId="{870992C6-7B3F-476C-A169-C69E3CB8FB98}" destId="{5F5C73FC-B97A-4F0B-A87A-C41FE7B40677}" srcOrd="3" destOrd="0" presId="urn:microsoft.com/office/officeart/2005/8/layout/vList5"/>
    <dgm:cxn modelId="{AD0B2DF2-502A-49BB-B927-1EA66A9BD9DB}" type="presParOf" srcId="{870992C6-7B3F-476C-A169-C69E3CB8FB98}" destId="{D8B5CE3B-4059-4E04-A93B-8487710C389B}" srcOrd="4" destOrd="0" presId="urn:microsoft.com/office/officeart/2005/8/layout/vList5"/>
    <dgm:cxn modelId="{37DDDDFD-2F43-4FE5-91C0-EA0D5CB4DD42}" type="presParOf" srcId="{D8B5CE3B-4059-4E04-A93B-8487710C389B}" destId="{94E8C0CB-76FD-4285-91AE-FF9E92672FE1}" srcOrd="0" destOrd="0" presId="urn:microsoft.com/office/officeart/2005/8/layout/vList5"/>
    <dgm:cxn modelId="{F2C2749E-DCB8-4533-A096-B207324251D5}" type="presParOf" srcId="{D8B5CE3B-4059-4E04-A93B-8487710C389B}" destId="{B403D319-B469-498E-8297-B29DCFFB8D1A}" srcOrd="1" destOrd="0" presId="urn:microsoft.com/office/officeart/2005/8/layout/vList5"/>
    <dgm:cxn modelId="{5C2EE4BC-252C-4682-A633-ED6B3FCAFF5D}" type="presParOf" srcId="{870992C6-7B3F-476C-A169-C69E3CB8FB98}" destId="{3AFE5DA4-1611-48BF-BE55-BF4503AD77BD}" srcOrd="5" destOrd="0" presId="urn:microsoft.com/office/officeart/2005/8/layout/vList5"/>
    <dgm:cxn modelId="{94C61403-F226-47E1-A121-5432A8F0F267}" type="presParOf" srcId="{870992C6-7B3F-476C-A169-C69E3CB8FB98}" destId="{073244A9-22F8-41FA-8602-6D51C0D59EDA}" srcOrd="6" destOrd="0" presId="urn:microsoft.com/office/officeart/2005/8/layout/vList5"/>
    <dgm:cxn modelId="{808C1BB7-C2B3-4F74-9D77-6AC393FDBB6A}" type="presParOf" srcId="{073244A9-22F8-41FA-8602-6D51C0D59EDA}" destId="{765C8441-581F-4168-8AF6-7E83CA54B549}" srcOrd="0" destOrd="0" presId="urn:microsoft.com/office/officeart/2005/8/layout/vList5"/>
    <dgm:cxn modelId="{00D78E6F-EC21-44E4-95E6-2C024DBC5401}" type="presParOf" srcId="{073244A9-22F8-41FA-8602-6D51C0D59EDA}" destId="{006676CE-E5C6-4034-B16A-7AC2429494F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A7257F-93BA-4143-8A82-B4AF9CBE2FC2}" type="doc">
      <dgm:prSet loTypeId="urn:microsoft.com/office/officeart/2005/8/layout/vList2" loCatId="list" qsTypeId="urn:microsoft.com/office/officeart/2005/8/quickstyle/3d2" qsCatId="3D" csTypeId="urn:microsoft.com/office/officeart/2005/8/colors/accent1_2" csCatId="accent1"/>
      <dgm:spPr/>
      <dgm:t>
        <a:bodyPr/>
        <a:lstStyle/>
        <a:p>
          <a:endParaRPr lang="en-GB"/>
        </a:p>
      </dgm:t>
    </dgm:pt>
    <dgm:pt modelId="{108D872C-C6A9-441A-8909-32363CFEEA21}">
      <dgm:prSet/>
      <dgm:spPr/>
      <dgm:t>
        <a:bodyPr/>
        <a:lstStyle/>
        <a:p>
          <a:r>
            <a:rPr lang="en-GB" b="1" i="0"/>
            <a:t>Probing</a:t>
          </a:r>
          <a:r>
            <a:rPr lang="en-GB" b="0" i="0"/>
            <a:t> → verifies real expertise.</a:t>
          </a:r>
          <a:endParaRPr lang="en-GB"/>
        </a:p>
      </dgm:t>
    </dgm:pt>
    <dgm:pt modelId="{D1D4EEB2-0A23-4C5F-819C-F13FF8BFDD17}" type="parTrans" cxnId="{007B7088-EBC4-4EFE-AB50-1FD3ECFDA274}">
      <dgm:prSet/>
      <dgm:spPr/>
      <dgm:t>
        <a:bodyPr/>
        <a:lstStyle/>
        <a:p>
          <a:endParaRPr lang="en-GB"/>
        </a:p>
      </dgm:t>
    </dgm:pt>
    <dgm:pt modelId="{EA8080E5-AEA5-4EB5-BB6D-146906EE5C45}" type="sibTrans" cxnId="{007B7088-EBC4-4EFE-AB50-1FD3ECFDA274}">
      <dgm:prSet/>
      <dgm:spPr/>
      <dgm:t>
        <a:bodyPr/>
        <a:lstStyle/>
        <a:p>
          <a:endParaRPr lang="en-GB"/>
        </a:p>
      </dgm:t>
    </dgm:pt>
    <dgm:pt modelId="{22AB04D3-FB0C-4529-9223-23ACD0991FD6}">
      <dgm:prSet/>
      <dgm:spPr/>
      <dgm:t>
        <a:bodyPr/>
        <a:lstStyle/>
        <a:p>
          <a:r>
            <a:rPr lang="en-GB" b="1" i="0"/>
            <a:t>Competency</a:t>
          </a:r>
          <a:r>
            <a:rPr lang="en-GB" b="0" i="0"/>
            <a:t> → evidence of past performance.</a:t>
          </a:r>
          <a:endParaRPr lang="en-GB"/>
        </a:p>
      </dgm:t>
    </dgm:pt>
    <dgm:pt modelId="{EA680329-DED4-4335-B510-2D24107A0CE7}" type="parTrans" cxnId="{6CB7EEED-D52E-4FE5-8C9D-FCBA09C5886C}">
      <dgm:prSet/>
      <dgm:spPr/>
      <dgm:t>
        <a:bodyPr/>
        <a:lstStyle/>
        <a:p>
          <a:endParaRPr lang="en-GB"/>
        </a:p>
      </dgm:t>
    </dgm:pt>
    <dgm:pt modelId="{D0A6524F-6935-4D13-92F8-4597CB726FB9}" type="sibTrans" cxnId="{6CB7EEED-D52E-4FE5-8C9D-FCBA09C5886C}">
      <dgm:prSet/>
      <dgm:spPr/>
      <dgm:t>
        <a:bodyPr/>
        <a:lstStyle/>
        <a:p>
          <a:endParaRPr lang="en-GB"/>
        </a:p>
      </dgm:t>
    </dgm:pt>
    <dgm:pt modelId="{68BDA5D0-09C9-4D21-8A32-B05AE678C845}">
      <dgm:prSet/>
      <dgm:spPr/>
      <dgm:t>
        <a:bodyPr/>
        <a:lstStyle/>
        <a:p>
          <a:r>
            <a:rPr lang="en-GB" b="1" i="0"/>
            <a:t>Situational</a:t>
          </a:r>
          <a:r>
            <a:rPr lang="en-GB" b="0" i="0"/>
            <a:t> → predicts adaptability and creativity.</a:t>
          </a:r>
          <a:endParaRPr lang="en-GB"/>
        </a:p>
      </dgm:t>
    </dgm:pt>
    <dgm:pt modelId="{DECAC2B5-C11A-4DF5-84B3-D8177AD4D569}" type="parTrans" cxnId="{3B6D1B28-4517-4434-A8BD-6B208FFD8AEF}">
      <dgm:prSet/>
      <dgm:spPr/>
      <dgm:t>
        <a:bodyPr/>
        <a:lstStyle/>
        <a:p>
          <a:endParaRPr lang="en-GB"/>
        </a:p>
      </dgm:t>
    </dgm:pt>
    <dgm:pt modelId="{354BD735-33B0-4634-8474-F2DE9134EC5A}" type="sibTrans" cxnId="{3B6D1B28-4517-4434-A8BD-6B208FFD8AEF}">
      <dgm:prSet/>
      <dgm:spPr/>
      <dgm:t>
        <a:bodyPr/>
        <a:lstStyle/>
        <a:p>
          <a:endParaRPr lang="en-GB"/>
        </a:p>
      </dgm:t>
    </dgm:pt>
    <dgm:pt modelId="{4A115A48-4E5D-4CA0-A7E4-66432780F76C}">
      <dgm:prSet/>
      <dgm:spPr/>
      <dgm:t>
        <a:bodyPr/>
        <a:lstStyle/>
        <a:p>
          <a:r>
            <a:rPr lang="en-GB" b="1" i="0"/>
            <a:t>Socratic</a:t>
          </a:r>
          <a:r>
            <a:rPr lang="en-GB" b="0" i="0"/>
            <a:t> → checks strategic vision and alignment with brand values.</a:t>
          </a:r>
          <a:endParaRPr lang="en-GB"/>
        </a:p>
      </dgm:t>
    </dgm:pt>
    <dgm:pt modelId="{BE91D300-E854-435F-A9CA-1472788F9EA1}" type="parTrans" cxnId="{3EE1BEE6-0122-4DA1-ADA5-E638BF3C90D7}">
      <dgm:prSet/>
      <dgm:spPr/>
      <dgm:t>
        <a:bodyPr/>
        <a:lstStyle/>
        <a:p>
          <a:endParaRPr lang="en-GB"/>
        </a:p>
      </dgm:t>
    </dgm:pt>
    <dgm:pt modelId="{9EFAA966-8FD3-4E20-9274-8C9FE6B9ADED}" type="sibTrans" cxnId="{3EE1BEE6-0122-4DA1-ADA5-E638BF3C90D7}">
      <dgm:prSet/>
      <dgm:spPr/>
      <dgm:t>
        <a:bodyPr/>
        <a:lstStyle/>
        <a:p>
          <a:endParaRPr lang="en-GB"/>
        </a:p>
      </dgm:t>
    </dgm:pt>
    <dgm:pt modelId="{E104E523-52F2-469B-B903-4691F4A0896A}" type="pres">
      <dgm:prSet presAssocID="{C4A7257F-93BA-4143-8A82-B4AF9CBE2FC2}" presName="linear" presStyleCnt="0">
        <dgm:presLayoutVars>
          <dgm:animLvl val="lvl"/>
          <dgm:resizeHandles val="exact"/>
        </dgm:presLayoutVars>
      </dgm:prSet>
      <dgm:spPr/>
    </dgm:pt>
    <dgm:pt modelId="{ACEBB1AD-3070-4D0D-AECF-0D46A89183EE}" type="pres">
      <dgm:prSet presAssocID="{108D872C-C6A9-441A-8909-32363CFEEA21}" presName="parentText" presStyleLbl="node1" presStyleIdx="0" presStyleCnt="4">
        <dgm:presLayoutVars>
          <dgm:chMax val="0"/>
          <dgm:bulletEnabled val="1"/>
        </dgm:presLayoutVars>
      </dgm:prSet>
      <dgm:spPr/>
    </dgm:pt>
    <dgm:pt modelId="{0559E755-5FAA-43D7-923C-BDBF3DAF2FDE}" type="pres">
      <dgm:prSet presAssocID="{EA8080E5-AEA5-4EB5-BB6D-146906EE5C45}" presName="spacer" presStyleCnt="0"/>
      <dgm:spPr/>
    </dgm:pt>
    <dgm:pt modelId="{C1E5F1B4-BE81-46E9-A6BF-549A69A13130}" type="pres">
      <dgm:prSet presAssocID="{22AB04D3-FB0C-4529-9223-23ACD0991FD6}" presName="parentText" presStyleLbl="node1" presStyleIdx="1" presStyleCnt="4">
        <dgm:presLayoutVars>
          <dgm:chMax val="0"/>
          <dgm:bulletEnabled val="1"/>
        </dgm:presLayoutVars>
      </dgm:prSet>
      <dgm:spPr/>
    </dgm:pt>
    <dgm:pt modelId="{03E2B234-8535-4925-B400-75A6C0C59EC5}" type="pres">
      <dgm:prSet presAssocID="{D0A6524F-6935-4D13-92F8-4597CB726FB9}" presName="spacer" presStyleCnt="0"/>
      <dgm:spPr/>
    </dgm:pt>
    <dgm:pt modelId="{40E566D5-27F8-4020-A9AA-3B5899B3C74B}" type="pres">
      <dgm:prSet presAssocID="{68BDA5D0-09C9-4D21-8A32-B05AE678C845}" presName="parentText" presStyleLbl="node1" presStyleIdx="2" presStyleCnt="4">
        <dgm:presLayoutVars>
          <dgm:chMax val="0"/>
          <dgm:bulletEnabled val="1"/>
        </dgm:presLayoutVars>
      </dgm:prSet>
      <dgm:spPr/>
    </dgm:pt>
    <dgm:pt modelId="{FA3AF5B7-432F-42E7-89A6-8AE33F93B43D}" type="pres">
      <dgm:prSet presAssocID="{354BD735-33B0-4634-8474-F2DE9134EC5A}" presName="spacer" presStyleCnt="0"/>
      <dgm:spPr/>
    </dgm:pt>
    <dgm:pt modelId="{D758493A-4A6E-4265-BB3F-423E1C01088F}" type="pres">
      <dgm:prSet presAssocID="{4A115A48-4E5D-4CA0-A7E4-66432780F76C}" presName="parentText" presStyleLbl="node1" presStyleIdx="3" presStyleCnt="4">
        <dgm:presLayoutVars>
          <dgm:chMax val="0"/>
          <dgm:bulletEnabled val="1"/>
        </dgm:presLayoutVars>
      </dgm:prSet>
      <dgm:spPr/>
    </dgm:pt>
  </dgm:ptLst>
  <dgm:cxnLst>
    <dgm:cxn modelId="{07114917-4A5C-4D17-B603-19014E5A60FE}" type="presOf" srcId="{22AB04D3-FB0C-4529-9223-23ACD0991FD6}" destId="{C1E5F1B4-BE81-46E9-A6BF-549A69A13130}" srcOrd="0" destOrd="0" presId="urn:microsoft.com/office/officeart/2005/8/layout/vList2"/>
    <dgm:cxn modelId="{3B6D1B28-4517-4434-A8BD-6B208FFD8AEF}" srcId="{C4A7257F-93BA-4143-8A82-B4AF9CBE2FC2}" destId="{68BDA5D0-09C9-4D21-8A32-B05AE678C845}" srcOrd="2" destOrd="0" parTransId="{DECAC2B5-C11A-4DF5-84B3-D8177AD4D569}" sibTransId="{354BD735-33B0-4634-8474-F2DE9134EC5A}"/>
    <dgm:cxn modelId="{461D523F-B948-4D4B-80EB-357E48E9465B}" type="presOf" srcId="{C4A7257F-93BA-4143-8A82-B4AF9CBE2FC2}" destId="{E104E523-52F2-469B-B903-4691F4A0896A}" srcOrd="0" destOrd="0" presId="urn:microsoft.com/office/officeart/2005/8/layout/vList2"/>
    <dgm:cxn modelId="{007B7088-EBC4-4EFE-AB50-1FD3ECFDA274}" srcId="{C4A7257F-93BA-4143-8A82-B4AF9CBE2FC2}" destId="{108D872C-C6A9-441A-8909-32363CFEEA21}" srcOrd="0" destOrd="0" parTransId="{D1D4EEB2-0A23-4C5F-819C-F13FF8BFDD17}" sibTransId="{EA8080E5-AEA5-4EB5-BB6D-146906EE5C45}"/>
    <dgm:cxn modelId="{6DDEF7B5-CF87-45CC-B654-B86EB38D0280}" type="presOf" srcId="{4A115A48-4E5D-4CA0-A7E4-66432780F76C}" destId="{D758493A-4A6E-4265-BB3F-423E1C01088F}" srcOrd="0" destOrd="0" presId="urn:microsoft.com/office/officeart/2005/8/layout/vList2"/>
    <dgm:cxn modelId="{FDF910C4-1EA6-42D0-AE11-C02CE983F44E}" type="presOf" srcId="{108D872C-C6A9-441A-8909-32363CFEEA21}" destId="{ACEBB1AD-3070-4D0D-AECF-0D46A89183EE}" srcOrd="0" destOrd="0" presId="urn:microsoft.com/office/officeart/2005/8/layout/vList2"/>
    <dgm:cxn modelId="{3EE1BEE6-0122-4DA1-ADA5-E638BF3C90D7}" srcId="{C4A7257F-93BA-4143-8A82-B4AF9CBE2FC2}" destId="{4A115A48-4E5D-4CA0-A7E4-66432780F76C}" srcOrd="3" destOrd="0" parTransId="{BE91D300-E854-435F-A9CA-1472788F9EA1}" sibTransId="{9EFAA966-8FD3-4E20-9274-8C9FE6B9ADED}"/>
    <dgm:cxn modelId="{6CB7EEED-D52E-4FE5-8C9D-FCBA09C5886C}" srcId="{C4A7257F-93BA-4143-8A82-B4AF9CBE2FC2}" destId="{22AB04D3-FB0C-4529-9223-23ACD0991FD6}" srcOrd="1" destOrd="0" parTransId="{EA680329-DED4-4335-B510-2D24107A0CE7}" sibTransId="{D0A6524F-6935-4D13-92F8-4597CB726FB9}"/>
    <dgm:cxn modelId="{7C5B85FA-5DF3-4422-9FDC-E4139F05790E}" type="presOf" srcId="{68BDA5D0-09C9-4D21-8A32-B05AE678C845}" destId="{40E566D5-27F8-4020-A9AA-3B5899B3C74B}" srcOrd="0" destOrd="0" presId="urn:microsoft.com/office/officeart/2005/8/layout/vList2"/>
    <dgm:cxn modelId="{AFFE41A9-1D77-4A31-B921-C42BA73BED6C}" type="presParOf" srcId="{E104E523-52F2-469B-B903-4691F4A0896A}" destId="{ACEBB1AD-3070-4D0D-AECF-0D46A89183EE}" srcOrd="0" destOrd="0" presId="urn:microsoft.com/office/officeart/2005/8/layout/vList2"/>
    <dgm:cxn modelId="{44DBDA0C-F8A4-4B17-832E-064AEDB321EF}" type="presParOf" srcId="{E104E523-52F2-469B-B903-4691F4A0896A}" destId="{0559E755-5FAA-43D7-923C-BDBF3DAF2FDE}" srcOrd="1" destOrd="0" presId="urn:microsoft.com/office/officeart/2005/8/layout/vList2"/>
    <dgm:cxn modelId="{9A20280B-6BA7-4B3F-8676-84375B5DAAFE}" type="presParOf" srcId="{E104E523-52F2-469B-B903-4691F4A0896A}" destId="{C1E5F1B4-BE81-46E9-A6BF-549A69A13130}" srcOrd="2" destOrd="0" presId="urn:microsoft.com/office/officeart/2005/8/layout/vList2"/>
    <dgm:cxn modelId="{8A2C6CCA-9162-4666-A205-DB31F649E484}" type="presParOf" srcId="{E104E523-52F2-469B-B903-4691F4A0896A}" destId="{03E2B234-8535-4925-B400-75A6C0C59EC5}" srcOrd="3" destOrd="0" presId="urn:microsoft.com/office/officeart/2005/8/layout/vList2"/>
    <dgm:cxn modelId="{B2DFBBB4-193F-4066-90D1-7BF2957C784D}" type="presParOf" srcId="{E104E523-52F2-469B-B903-4691F4A0896A}" destId="{40E566D5-27F8-4020-A9AA-3B5899B3C74B}" srcOrd="4" destOrd="0" presId="urn:microsoft.com/office/officeart/2005/8/layout/vList2"/>
    <dgm:cxn modelId="{4FB97620-1B48-486E-BDAF-C9FDCE550DB0}" type="presParOf" srcId="{E104E523-52F2-469B-B903-4691F4A0896A}" destId="{FA3AF5B7-432F-42E7-89A6-8AE33F93B43D}" srcOrd="5" destOrd="0" presId="urn:microsoft.com/office/officeart/2005/8/layout/vList2"/>
    <dgm:cxn modelId="{0B34AA98-AFD8-47DB-B5F3-DE1F95469FCB}" type="presParOf" srcId="{E104E523-52F2-469B-B903-4691F4A0896A}" destId="{D758493A-4A6E-4265-BB3F-423E1C01088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3502A-B346-4729-A496-6760AD9E1004}">
      <dsp:nvSpPr>
        <dsp:cNvPr id="0" name=""/>
        <dsp:cNvSpPr/>
      </dsp:nvSpPr>
      <dsp:spPr>
        <a:xfrm>
          <a:off x="176485" y="173681"/>
          <a:ext cx="2857113" cy="1424645"/>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Needs assessments  </a:t>
          </a:r>
        </a:p>
      </dsp:txBody>
      <dsp:txXfrm>
        <a:off x="246029" y="243225"/>
        <a:ext cx="2718025" cy="1285557"/>
      </dsp:txXfrm>
    </dsp:sp>
    <dsp:sp modelId="{C607D897-B7D4-4304-95BA-BDAFE8034E3F}">
      <dsp:nvSpPr>
        <dsp:cNvPr id="0" name=""/>
        <dsp:cNvSpPr/>
      </dsp:nvSpPr>
      <dsp:spPr>
        <a:xfrm rot="5400000">
          <a:off x="4852566" y="-1119549"/>
          <a:ext cx="1406743" cy="4051159"/>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Checking the Recruiting Optio</a:t>
          </a:r>
          <a:r>
            <a:rPr lang="en-GB" sz="2800" kern="1200" dirty="0"/>
            <a:t>ns</a:t>
          </a:r>
        </a:p>
      </dsp:txBody>
      <dsp:txXfrm rot="-5400000">
        <a:off x="3599028" y="271329"/>
        <a:ext cx="3913819" cy="1269403"/>
      </dsp:txXfrm>
    </dsp:sp>
    <dsp:sp modelId="{21590E43-845C-402A-B271-DFE9B70C5B2D}">
      <dsp:nvSpPr>
        <dsp:cNvPr id="0" name=""/>
        <dsp:cNvSpPr/>
      </dsp:nvSpPr>
      <dsp:spPr>
        <a:xfrm rot="10800000">
          <a:off x="7727420" y="232264"/>
          <a:ext cx="3838003" cy="1240009"/>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ClrTx/>
            <a:buSzTx/>
            <a:buFontTx/>
            <a:buNone/>
          </a:pPr>
          <a:r>
            <a:rPr lang="en-GB" sz="2800" b="1" kern="1200" dirty="0"/>
            <a:t>Advertisement in National Dailies</a:t>
          </a:r>
        </a:p>
      </dsp:txBody>
      <dsp:txXfrm rot="10800000">
        <a:off x="7787951" y="292795"/>
        <a:ext cx="3716941" cy="1118947"/>
      </dsp:txXfrm>
    </dsp:sp>
    <dsp:sp modelId="{31E203B2-E216-4D8D-BACB-7E0892F84EF8}">
      <dsp:nvSpPr>
        <dsp:cNvPr id="0" name=""/>
        <dsp:cNvSpPr/>
      </dsp:nvSpPr>
      <dsp:spPr>
        <a:xfrm rot="16200000">
          <a:off x="231037" y="210424"/>
          <a:ext cx="153375" cy="47442"/>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4A4D7-6BDB-4A7C-8AF5-F6281C761F64}">
      <dsp:nvSpPr>
        <dsp:cNvPr id="0" name=""/>
        <dsp:cNvSpPr/>
      </dsp:nvSpPr>
      <dsp:spPr>
        <a:xfrm>
          <a:off x="3172365" y="2879896"/>
          <a:ext cx="928060" cy="807008"/>
        </a:xfrm>
        <a:prstGeom prs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1B8219-7883-4926-BDCA-392F6126C52D}">
      <dsp:nvSpPr>
        <dsp:cNvPr id="0" name=""/>
        <dsp:cNvSpPr/>
      </dsp:nvSpPr>
      <dsp:spPr>
        <a:xfrm rot="10800000">
          <a:off x="5580124" y="5034223"/>
          <a:ext cx="45716" cy="45717"/>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83DB0-D38C-4C78-9934-11B11499F67A}">
      <dsp:nvSpPr>
        <dsp:cNvPr id="0" name=""/>
        <dsp:cNvSpPr/>
      </dsp:nvSpPr>
      <dsp:spPr>
        <a:xfrm>
          <a:off x="0" y="1586890"/>
          <a:ext cx="3404107" cy="307015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endParaRPr lang="en-GB"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Review CVs and cover letters.
Match applicants to job requirements.
Shortlist the strongest candidates.</a:t>
          </a:r>
        </a:p>
      </dsp:txBody>
      <dsp:txXfrm>
        <a:off x="67441" y="1654331"/>
        <a:ext cx="2247993" cy="2167732"/>
      </dsp:txXfrm>
    </dsp:sp>
    <dsp:sp modelId="{C470F2D9-53AB-4DF3-90B5-CE148E49BE76}">
      <dsp:nvSpPr>
        <dsp:cNvPr id="0" name=""/>
        <dsp:cNvSpPr/>
      </dsp:nvSpPr>
      <dsp:spPr>
        <a:xfrm>
          <a:off x="4043681" y="40643"/>
          <a:ext cx="2140181" cy="1453255"/>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Written test</a:t>
          </a:r>
        </a:p>
      </dsp:txBody>
      <dsp:txXfrm>
        <a:off x="4114622" y="111584"/>
        <a:ext cx="1998299" cy="1311373"/>
      </dsp:txXfrm>
    </dsp:sp>
    <dsp:sp modelId="{B77E50A8-FEE2-48FC-AB6F-A25758369AAF}">
      <dsp:nvSpPr>
        <dsp:cNvPr id="0" name=""/>
        <dsp:cNvSpPr/>
      </dsp:nvSpPr>
      <dsp:spPr>
        <a:xfrm rot="5400000">
          <a:off x="831445" y="-659998"/>
          <a:ext cx="1312279" cy="2751651"/>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Sorting application</a:t>
          </a:r>
        </a:p>
      </dsp:txBody>
      <dsp:txXfrm rot="-5400000">
        <a:off x="175818" y="123747"/>
        <a:ext cx="2623533" cy="1184161"/>
      </dsp:txXfrm>
    </dsp:sp>
    <dsp:sp modelId="{E618D1A2-734A-4012-90AA-AFBF9CCFF5F0}">
      <dsp:nvSpPr>
        <dsp:cNvPr id="0" name=""/>
        <dsp:cNvSpPr/>
      </dsp:nvSpPr>
      <dsp:spPr>
        <a:xfrm rot="10800000" flipH="1" flipV="1">
          <a:off x="6542106" y="4900863"/>
          <a:ext cx="45914" cy="45914"/>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6544347" y="4903104"/>
        <a:ext cx="41432" cy="41432"/>
      </dsp:txXfrm>
    </dsp:sp>
    <dsp:sp modelId="{6882DBAC-669C-49F4-9507-A24E38EE47F5}">
      <dsp:nvSpPr>
        <dsp:cNvPr id="0" name=""/>
        <dsp:cNvSpPr/>
      </dsp:nvSpPr>
      <dsp:spPr>
        <a:xfrm rot="16200000" flipH="1">
          <a:off x="8487869" y="-552909"/>
          <a:ext cx="1482940" cy="2771640"/>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Interview</a:t>
          </a:r>
          <a:r>
            <a:rPr lang="en-GB" sz="1700" kern="1200" dirty="0"/>
            <a:t> </a:t>
          </a:r>
        </a:p>
      </dsp:txBody>
      <dsp:txXfrm rot="5400000">
        <a:off x="7915909" y="163831"/>
        <a:ext cx="2626860" cy="1338160"/>
      </dsp:txXfrm>
    </dsp:sp>
    <dsp:sp modelId="{A3B73524-73A5-447C-B80C-358DE249C4AD}">
      <dsp:nvSpPr>
        <dsp:cNvPr id="0" name=""/>
        <dsp:cNvSpPr/>
      </dsp:nvSpPr>
      <dsp:spPr>
        <a:xfrm>
          <a:off x="6206543" y="369260"/>
          <a:ext cx="826526" cy="718718"/>
        </a:xfrm>
        <a:prstGeom prs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186751-6A41-4463-81E6-1C6189B74FC2}">
      <dsp:nvSpPr>
        <dsp:cNvPr id="0" name=""/>
        <dsp:cNvSpPr/>
      </dsp:nvSpPr>
      <dsp:spPr>
        <a:xfrm>
          <a:off x="2882346" y="543244"/>
          <a:ext cx="826526" cy="718718"/>
        </a:xfrm>
        <a:prstGeom prs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7E93E-E289-4620-9AC7-06A4A5105C2D}">
      <dsp:nvSpPr>
        <dsp:cNvPr id="0" name=""/>
        <dsp:cNvSpPr/>
      </dsp:nvSpPr>
      <dsp:spPr>
        <a:xfrm rot="5400000">
          <a:off x="5005281" y="-1946050"/>
          <a:ext cx="1043516" cy="520192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lrTx/>
            <a:buSzTx/>
            <a:buFontTx/>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Dig deeper into answers.</a:t>
          </a:r>
          <a:endParaRPr lang="en-GB" sz="1900" kern="1200" dirty="0">
            <a:solidFill>
              <a:schemeClr val="bg1"/>
            </a:solidFill>
          </a:endParaRPr>
        </a:p>
        <a:p>
          <a:pPr marL="171450" lvl="1" indent="-171450" algn="l" defTabSz="844550">
            <a:lnSpc>
              <a:spcPct val="90000"/>
            </a:lnSpc>
            <a:spcBef>
              <a:spcPct val="0"/>
            </a:spcBef>
            <a:spcAft>
              <a:spcPct val="15000"/>
            </a:spcAft>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Check real digital skills and results</a:t>
          </a:r>
          <a:endParaRPr lang="en-GB" sz="1900" kern="1200" dirty="0">
            <a:solidFill>
              <a:schemeClr val="bg1"/>
            </a:solidFill>
          </a:endParaRPr>
        </a:p>
      </dsp:txBody>
      <dsp:txXfrm rot="-5400000">
        <a:off x="2926079" y="184092"/>
        <a:ext cx="5150980" cy="941636"/>
      </dsp:txXfrm>
    </dsp:sp>
    <dsp:sp modelId="{37364A95-F370-47BB-942F-13CB53D46775}">
      <dsp:nvSpPr>
        <dsp:cNvPr id="0" name=""/>
        <dsp:cNvSpPr/>
      </dsp:nvSpPr>
      <dsp:spPr>
        <a:xfrm>
          <a:off x="0" y="2711"/>
          <a:ext cx="2926080" cy="130439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ClrTx/>
            <a:buSzTx/>
            <a:buNone/>
          </a:pPr>
          <a:r>
            <a:rPr kumimoji="0" lang="en-US" altLang="en-US" sz="2400" b="1" i="0" u="none" strike="noStrike" kern="1200" cap="none" normalizeH="0" baseline="0" dirty="0">
              <a:ln>
                <a:noFill/>
              </a:ln>
              <a:solidFill>
                <a:schemeClr val="tx1"/>
              </a:solidFill>
              <a:effectLst/>
              <a:latin typeface="Arial" panose="020B0604020202020204" pitchFamily="34" charset="0"/>
            </a:rPr>
            <a:t>Probing Questions</a:t>
          </a:r>
          <a:endParaRPr lang="en-GB" sz="2400" kern="1200" dirty="0"/>
        </a:p>
      </dsp:txBody>
      <dsp:txXfrm>
        <a:off x="63675" y="66386"/>
        <a:ext cx="2798730" cy="1177045"/>
      </dsp:txXfrm>
    </dsp:sp>
    <dsp:sp modelId="{2788A843-FD8E-4032-8888-79EF8EA7FB07}">
      <dsp:nvSpPr>
        <dsp:cNvPr id="0" name=""/>
        <dsp:cNvSpPr/>
      </dsp:nvSpPr>
      <dsp:spPr>
        <a:xfrm rot="5400000">
          <a:off x="5005281" y="-576434"/>
          <a:ext cx="1043516" cy="520192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Ask about past experiences</a:t>
          </a:r>
          <a:endParaRPr lang="en-GB" sz="1900" kern="1200" dirty="0">
            <a:solidFill>
              <a:schemeClr val="bg1"/>
            </a:solidFill>
          </a:endParaRPr>
        </a:p>
        <a:p>
          <a:pPr marL="171450" lvl="1" indent="-171450" algn="l" defTabSz="844550">
            <a:lnSpc>
              <a:spcPct val="90000"/>
            </a:lnSpc>
            <a:spcBef>
              <a:spcPct val="0"/>
            </a:spcBef>
            <a:spcAft>
              <a:spcPct val="15000"/>
            </a:spcAft>
            <a:buClrTx/>
            <a:buSzTx/>
            <a:buFontTx/>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Show proven success in digital campaigns</a:t>
          </a:r>
          <a:r>
            <a:rPr kumimoji="0" lang="en-US" altLang="en-US" sz="1900" b="0" i="0" u="none" strike="noStrike" kern="1200" cap="none" normalizeH="0" baseline="0" dirty="0">
              <a:ln>
                <a:noFill/>
              </a:ln>
              <a:solidFill>
                <a:schemeClr val="tx1"/>
              </a:solidFill>
              <a:effectLst/>
              <a:latin typeface="Arial" panose="020B0604020202020204" pitchFamily="34" charset="0"/>
            </a:rPr>
            <a:t>.</a:t>
          </a:r>
          <a:endParaRPr lang="en-GB" sz="1900" kern="1200" dirty="0"/>
        </a:p>
      </dsp:txBody>
      <dsp:txXfrm rot="-5400000">
        <a:off x="2926079" y="1553708"/>
        <a:ext cx="5150980" cy="941636"/>
      </dsp:txXfrm>
    </dsp:sp>
    <dsp:sp modelId="{F05E6FA7-743A-4353-AA36-F332836716A0}">
      <dsp:nvSpPr>
        <dsp:cNvPr id="0" name=""/>
        <dsp:cNvSpPr/>
      </dsp:nvSpPr>
      <dsp:spPr>
        <a:xfrm>
          <a:off x="0" y="1372327"/>
          <a:ext cx="2926080" cy="130439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ClrTx/>
            <a:buSzTx/>
            <a:buNone/>
          </a:pPr>
          <a:r>
            <a:rPr kumimoji="0" lang="en-US" altLang="en-US" sz="2400" i="0" u="none" strike="noStrike" kern="1200" cap="none" normalizeH="0" baseline="0" dirty="0">
              <a:ln>
                <a:noFill/>
              </a:ln>
              <a:solidFill>
                <a:schemeClr val="tx1"/>
              </a:solidFill>
              <a:effectLst/>
              <a:latin typeface="Arial" panose="020B0604020202020204" pitchFamily="34" charset="0"/>
            </a:rPr>
            <a:t>Competency-Based Questions (STAR)</a:t>
          </a:r>
          <a:endParaRPr lang="en-GB" sz="2400" kern="1200" dirty="0"/>
        </a:p>
      </dsp:txBody>
      <dsp:txXfrm>
        <a:off x="63675" y="1436002"/>
        <a:ext cx="2798730" cy="1177045"/>
      </dsp:txXfrm>
    </dsp:sp>
    <dsp:sp modelId="{B403D319-B469-498E-8297-B29DCFFB8D1A}">
      <dsp:nvSpPr>
        <dsp:cNvPr id="0" name=""/>
        <dsp:cNvSpPr/>
      </dsp:nvSpPr>
      <dsp:spPr>
        <a:xfrm rot="5400000">
          <a:off x="5005281" y="793181"/>
          <a:ext cx="1043516" cy="520192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lrTx/>
            <a:buSzTx/>
            <a:buFont typeface="Arial" panose="020B0604020202020204" pitchFamily="34" charset="0"/>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“What would you do if…?”</a:t>
          </a:r>
          <a:endParaRPr lang="en-GB" sz="1900" kern="1200" dirty="0">
            <a:solidFill>
              <a:schemeClr val="bg1"/>
            </a:solidFill>
          </a:endParaRPr>
        </a:p>
        <a:p>
          <a:pPr marL="171450" lvl="1" indent="-171450" algn="l" defTabSz="844550">
            <a:lnSpc>
              <a:spcPct val="90000"/>
            </a:lnSpc>
            <a:spcBef>
              <a:spcPct val="0"/>
            </a:spcBef>
            <a:spcAft>
              <a:spcPct val="15000"/>
            </a:spcAft>
            <a:buClrTx/>
            <a:buSzTx/>
            <a:buFontTx/>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Test problem-solving and creativity for future challenges.</a:t>
          </a:r>
          <a:endParaRPr lang="en-GB" sz="1900" kern="1200" dirty="0">
            <a:solidFill>
              <a:schemeClr val="bg1"/>
            </a:solidFill>
          </a:endParaRPr>
        </a:p>
      </dsp:txBody>
      <dsp:txXfrm rot="-5400000">
        <a:off x="2926079" y="2923323"/>
        <a:ext cx="5150980" cy="941636"/>
      </dsp:txXfrm>
    </dsp:sp>
    <dsp:sp modelId="{94E8C0CB-76FD-4285-91AE-FF9E92672FE1}">
      <dsp:nvSpPr>
        <dsp:cNvPr id="0" name=""/>
        <dsp:cNvSpPr/>
      </dsp:nvSpPr>
      <dsp:spPr>
        <a:xfrm>
          <a:off x="0" y="2741943"/>
          <a:ext cx="2926080" cy="130439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en-US" sz="2400" i="0" u="none" strike="noStrike" kern="1200" cap="none" normalizeH="0" baseline="0" dirty="0">
              <a:ln>
                <a:noFill/>
              </a:ln>
              <a:solidFill>
                <a:schemeClr val="tx1"/>
              </a:solidFill>
              <a:effectLst/>
              <a:latin typeface="Arial" panose="020B0604020202020204" pitchFamily="34" charset="0"/>
            </a:rPr>
            <a:t>Situational Questions</a:t>
          </a:r>
          <a:endParaRPr lang="en-GB" sz="2400" kern="1200" dirty="0"/>
        </a:p>
        <a:p>
          <a:pPr marL="0" lvl="0" algn="ctr" defTabSz="1644650">
            <a:lnSpc>
              <a:spcPct val="90000"/>
            </a:lnSpc>
            <a:spcBef>
              <a:spcPct val="0"/>
            </a:spcBef>
            <a:spcAft>
              <a:spcPct val="35000"/>
            </a:spcAft>
            <a:buNone/>
          </a:pPr>
          <a:endParaRPr lang="en-GB" sz="2400" kern="1200" dirty="0"/>
        </a:p>
      </dsp:txBody>
      <dsp:txXfrm>
        <a:off x="63675" y="2805618"/>
        <a:ext cx="2798730" cy="1177045"/>
      </dsp:txXfrm>
    </dsp:sp>
    <dsp:sp modelId="{006676CE-E5C6-4034-B16A-7AC2429494F6}">
      <dsp:nvSpPr>
        <dsp:cNvPr id="0" name=""/>
        <dsp:cNvSpPr/>
      </dsp:nvSpPr>
      <dsp:spPr>
        <a:xfrm rot="5400000">
          <a:off x="5005281" y="2162797"/>
          <a:ext cx="1043516" cy="520192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lrTx/>
            <a:buSzTx/>
            <a:buFont typeface="Arial" panose="020B0604020202020204" pitchFamily="34" charset="0"/>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“Why” and “How” style.</a:t>
          </a:r>
          <a:endParaRPr lang="en-GB" sz="1900" kern="1200" dirty="0">
            <a:solidFill>
              <a:schemeClr val="bg1"/>
            </a:solidFill>
          </a:endParaRPr>
        </a:p>
        <a:p>
          <a:pPr marL="171450" lvl="1" indent="-171450" algn="l" defTabSz="844550">
            <a:lnSpc>
              <a:spcPct val="90000"/>
            </a:lnSpc>
            <a:spcBef>
              <a:spcPct val="0"/>
            </a:spcBef>
            <a:spcAft>
              <a:spcPct val="15000"/>
            </a:spcAft>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Assess critical thinking and strategic understanding of luxury retail</a:t>
          </a:r>
          <a:endParaRPr lang="en-GB" sz="1900" kern="1200" dirty="0">
            <a:solidFill>
              <a:schemeClr val="bg1"/>
            </a:solidFill>
          </a:endParaRPr>
        </a:p>
      </dsp:txBody>
      <dsp:txXfrm rot="-5400000">
        <a:off x="2926079" y="4292939"/>
        <a:ext cx="5150980" cy="941636"/>
      </dsp:txXfrm>
    </dsp:sp>
    <dsp:sp modelId="{765C8441-581F-4168-8AF6-7E83CA54B549}">
      <dsp:nvSpPr>
        <dsp:cNvPr id="0" name=""/>
        <dsp:cNvSpPr/>
      </dsp:nvSpPr>
      <dsp:spPr>
        <a:xfrm>
          <a:off x="0" y="4111559"/>
          <a:ext cx="2926080" cy="130439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en-US" sz="2400" b="1" i="0" u="none" strike="noStrike" kern="1200" cap="none" normalizeH="0" baseline="0" dirty="0">
              <a:ln>
                <a:noFill/>
              </a:ln>
              <a:solidFill>
                <a:schemeClr val="tx1"/>
              </a:solidFill>
              <a:effectLst/>
              <a:latin typeface="Arial" panose="020B0604020202020204" pitchFamily="34" charset="0"/>
            </a:rPr>
            <a:t>Socratic Questions</a:t>
          </a:r>
          <a:endParaRPr lang="en-GB" sz="2400" kern="1200" dirty="0"/>
        </a:p>
        <a:p>
          <a:pPr marL="0" lvl="0" algn="ctr" defTabSz="1066800">
            <a:lnSpc>
              <a:spcPct val="90000"/>
            </a:lnSpc>
            <a:spcBef>
              <a:spcPct val="0"/>
            </a:spcBef>
            <a:spcAft>
              <a:spcPct val="35000"/>
            </a:spcAft>
            <a:buNone/>
          </a:pPr>
          <a:endParaRPr lang="en-GB" sz="2400" kern="1200" dirty="0"/>
        </a:p>
      </dsp:txBody>
      <dsp:txXfrm>
        <a:off x="63675" y="4175234"/>
        <a:ext cx="2798730" cy="1177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BB1AD-3070-4D0D-AECF-0D46A89183EE}">
      <dsp:nvSpPr>
        <dsp:cNvPr id="0" name=""/>
        <dsp:cNvSpPr/>
      </dsp:nvSpPr>
      <dsp:spPr>
        <a:xfrm>
          <a:off x="0" y="3482"/>
          <a:ext cx="8946541" cy="99312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Probing</a:t>
          </a:r>
          <a:r>
            <a:rPr lang="en-GB" sz="2500" b="0" i="0" kern="1200"/>
            <a:t> → verifies real expertise.</a:t>
          </a:r>
          <a:endParaRPr lang="en-GB" sz="2500" kern="1200"/>
        </a:p>
      </dsp:txBody>
      <dsp:txXfrm>
        <a:off x="48481" y="51963"/>
        <a:ext cx="8849579" cy="896166"/>
      </dsp:txXfrm>
    </dsp:sp>
    <dsp:sp modelId="{C1E5F1B4-BE81-46E9-A6BF-549A69A13130}">
      <dsp:nvSpPr>
        <dsp:cNvPr id="0" name=""/>
        <dsp:cNvSpPr/>
      </dsp:nvSpPr>
      <dsp:spPr>
        <a:xfrm>
          <a:off x="0" y="1068611"/>
          <a:ext cx="8946541" cy="99312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Competency</a:t>
          </a:r>
          <a:r>
            <a:rPr lang="en-GB" sz="2500" b="0" i="0" kern="1200"/>
            <a:t> → evidence of past performance.</a:t>
          </a:r>
          <a:endParaRPr lang="en-GB" sz="2500" kern="1200"/>
        </a:p>
      </dsp:txBody>
      <dsp:txXfrm>
        <a:off x="48481" y="1117092"/>
        <a:ext cx="8849579" cy="896166"/>
      </dsp:txXfrm>
    </dsp:sp>
    <dsp:sp modelId="{40E566D5-27F8-4020-A9AA-3B5899B3C74B}">
      <dsp:nvSpPr>
        <dsp:cNvPr id="0" name=""/>
        <dsp:cNvSpPr/>
      </dsp:nvSpPr>
      <dsp:spPr>
        <a:xfrm>
          <a:off x="0" y="2133740"/>
          <a:ext cx="8946541" cy="99312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Situational</a:t>
          </a:r>
          <a:r>
            <a:rPr lang="en-GB" sz="2500" b="0" i="0" kern="1200"/>
            <a:t> → predicts adaptability and creativity.</a:t>
          </a:r>
          <a:endParaRPr lang="en-GB" sz="2500" kern="1200"/>
        </a:p>
      </dsp:txBody>
      <dsp:txXfrm>
        <a:off x="48481" y="2182221"/>
        <a:ext cx="8849579" cy="896166"/>
      </dsp:txXfrm>
    </dsp:sp>
    <dsp:sp modelId="{D758493A-4A6E-4265-BB3F-423E1C01088F}">
      <dsp:nvSpPr>
        <dsp:cNvPr id="0" name=""/>
        <dsp:cNvSpPr/>
      </dsp:nvSpPr>
      <dsp:spPr>
        <a:xfrm>
          <a:off x="0" y="3198869"/>
          <a:ext cx="8946541" cy="99312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Socratic</a:t>
          </a:r>
          <a:r>
            <a:rPr lang="en-GB" sz="2500" b="0" i="0" kern="1200"/>
            <a:t> → checks strategic vision and alignment with brand values.</a:t>
          </a:r>
          <a:endParaRPr lang="en-GB" sz="2500" kern="1200"/>
        </a:p>
      </dsp:txBody>
      <dsp:txXfrm>
        <a:off x="48481" y="3247350"/>
        <a:ext cx="8849579"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3FB87-790C-4850-A90C-12C5FF4B94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8127921-F9C4-44F3-AC5F-130B6A406C0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34942C2-9BB4-485B-BAA9-2B22AB8C8143}" type="datetime1">
              <a:rPr lang="en-GB" smtClean="0"/>
              <a:t>02/10/2025</a:t>
            </a:fld>
            <a:endParaRPr lang="en-GB"/>
          </a:p>
        </p:txBody>
      </p:sp>
      <p:sp>
        <p:nvSpPr>
          <p:cNvPr id="4" name="Footer Placeholder 3">
            <a:extLst>
              <a:ext uri="{FF2B5EF4-FFF2-40B4-BE49-F238E27FC236}">
                <a16:creationId xmlns:a16="http://schemas.microsoft.com/office/drawing/2014/main" id="{4765E047-F1CB-4066-A459-9EDC95F2E6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68A77EF5-5277-4BAF-8BB4-2E02103988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B668C69-0C3E-40A2-B4A0-B2C8B71D8E3A}" type="slidenum">
              <a:rPr lang="en-GB" smtClean="0"/>
              <a:t>‹#›</a:t>
            </a:fld>
            <a:endParaRPr lang="en-GB"/>
          </a:p>
        </p:txBody>
      </p:sp>
    </p:spTree>
    <p:extLst>
      <p:ext uri="{BB962C8B-B14F-4D97-AF65-F5344CB8AC3E}">
        <p14:creationId xmlns:p14="http://schemas.microsoft.com/office/powerpoint/2010/main" val="20515862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46B0483-5E48-4989-812C-4FF58E3186C6}" type="datetime1">
              <a:rPr lang="en-GB" noProof="0" smtClean="0"/>
              <a:t>02/10/2025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E000EEB-8338-48D7-8EE8-EE0082EF7602}" type="slidenum">
              <a:rPr lang="en-GB" noProof="0" smtClean="0"/>
              <a:t>‹#›</a:t>
            </a:fld>
            <a:endParaRPr lang="en-GB" noProof="0"/>
          </a:p>
        </p:txBody>
      </p:sp>
    </p:spTree>
    <p:extLst>
      <p:ext uri="{BB962C8B-B14F-4D97-AF65-F5344CB8AC3E}">
        <p14:creationId xmlns:p14="http://schemas.microsoft.com/office/powerpoint/2010/main" val="376777018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000EEB-8338-48D7-8EE8-EE0082EF7602}" type="slidenum">
              <a:rPr lang="en-GB" smtClean="0"/>
              <a:t>1</a:t>
            </a:fld>
            <a:endParaRPr lang="en-GB"/>
          </a:p>
        </p:txBody>
      </p:sp>
    </p:spTree>
    <p:extLst>
      <p:ext uri="{BB962C8B-B14F-4D97-AF65-F5344CB8AC3E}">
        <p14:creationId xmlns:p14="http://schemas.microsoft.com/office/powerpoint/2010/main" val="4005338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rtlCol="0" anchor="b"/>
          <a:lstStyle>
            <a:lvl1pPr>
              <a:defRPr sz="7200"/>
            </a:lvl1pPr>
          </a:lstStyle>
          <a:p>
            <a:pPr rtl="0"/>
            <a:r>
              <a:rPr lang="en-GB" noProof="0"/>
              <a:t>Click to edit Master title style</a:t>
            </a:r>
          </a:p>
        </p:txBody>
      </p:sp>
      <p:sp>
        <p:nvSpPr>
          <p:cNvPr id="3" name="Subtitle 2"/>
          <p:cNvSpPr>
            <a:spLocks noGrp="1"/>
          </p:cNvSpPr>
          <p:nvPr>
            <p:ph type="subTitle" idx="1"/>
          </p:nvPr>
        </p:nvSpPr>
        <p:spPr>
          <a:xfrm>
            <a:off x="1154955" y="4777380"/>
            <a:ext cx="8825658" cy="861420"/>
          </a:xfrm>
        </p:spPr>
        <p:txBody>
          <a:bodyPr rtlCol="0"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6829274C-2AF6-43C6-BE37-6B723526AB66}" type="datetime1">
              <a:rPr lang="en-GB" noProof="0" smtClean="0"/>
              <a:t>02/10/2025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288F526-2C2E-4DB7-8655-C1E08D2E237C}" type="datetime1">
              <a:rPr lang="en-GB" noProof="0" smtClean="0"/>
              <a:t>02/10/2025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1154955" y="4777381"/>
            <a:ext cx="8825658" cy="860400"/>
          </a:xfrm>
        </p:spPr>
        <p:txBody>
          <a:bodyPr rtlCol="0"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FF95D3A-6098-4E79-BE61-296F9A23A1CB}" type="datetime1">
              <a:rPr lang="en-GB" noProof="0" smtClean="0"/>
              <a:t>02/10/2025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103312" y="2060575"/>
            <a:ext cx="4396339" cy="4195763"/>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654493" y="2056092"/>
            <a:ext cx="4396341" cy="4200245"/>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03CF9A9B-64FA-486B-B1C4-20B3C2842FAF}" type="datetime1">
              <a:rPr lang="en-GB" noProof="0" smtClean="0"/>
              <a:t>02/10/2025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1103313" y="1905000"/>
            <a:ext cx="4396338"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03312" y="2514600"/>
            <a:ext cx="4396339" cy="3741738"/>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654495" y="1905000"/>
            <a:ext cx="439633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654495" y="2514600"/>
            <a:ext cx="4396339" cy="3741738"/>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8B9A1C3B-3411-4F1E-9257-FBE0BF08E35E}" type="datetime1">
              <a:rPr lang="en-GB" noProof="0" smtClean="0"/>
              <a:t>02/10/2025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7" name="Date Placeholder 2"/>
          <p:cNvSpPr>
            <a:spLocks noGrp="1"/>
          </p:cNvSpPr>
          <p:nvPr>
            <p:ph type="dt" sz="half" idx="10"/>
          </p:nvPr>
        </p:nvSpPr>
        <p:spPr/>
        <p:txBody>
          <a:bodyPr rtlCol="0"/>
          <a:lstStyle/>
          <a:p>
            <a:pPr rtl="0"/>
            <a:fld id="{6E7AE7EA-47F8-43A2-A0A9-1464253F1FF5}" type="datetime1">
              <a:rPr lang="en-GB" noProof="0" smtClean="0"/>
              <a:t>02/10/2025</a:t>
            </a:fld>
            <a:endParaRPr lang="en-GB" noProof="0"/>
          </a:p>
        </p:txBody>
      </p:sp>
      <p:sp>
        <p:nvSpPr>
          <p:cNvPr id="5" name="Footer Placeholder 3"/>
          <p:cNvSpPr>
            <a:spLocks noGrp="1"/>
          </p:cNvSpPr>
          <p:nvPr>
            <p:ph type="ftr" sz="quarter" idx="11"/>
          </p:nvPr>
        </p:nvSpPr>
        <p:spPr/>
        <p:txBody>
          <a:bodyPr rtlCol="0"/>
          <a:lstStyle/>
          <a:p>
            <a:pPr rtl="0"/>
            <a:endParaRPr lang="en-GB" noProof="0"/>
          </a:p>
        </p:txBody>
      </p:sp>
      <p:sp>
        <p:nvSpPr>
          <p:cNvPr id="6" name="Slide Number Placeholder 4"/>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rtlCol="0"/>
          <a:lstStyle/>
          <a:p>
            <a:pPr rtl="0"/>
            <a:fld id="{8F3FAFEF-9964-4E62-A619-7F95A52237F8}" type="datetime1">
              <a:rPr lang="en-GB" noProof="0" smtClean="0"/>
              <a:t>02/10/2025</a:t>
            </a:fld>
            <a:endParaRPr lang="en-GB" noProof="0"/>
          </a:p>
        </p:txBody>
      </p:sp>
      <p:sp>
        <p:nvSpPr>
          <p:cNvPr id="5" name="Footer Placeholder 2"/>
          <p:cNvSpPr>
            <a:spLocks noGrp="1"/>
          </p:cNvSpPr>
          <p:nvPr>
            <p:ph type="ftr" sz="quarter" idx="11"/>
          </p:nvPr>
        </p:nvSpPr>
        <p:spPr/>
        <p:txBody>
          <a:bodyPr rtlCol="0"/>
          <a:lstStyle/>
          <a:p>
            <a:pPr rtl="0"/>
            <a:endParaRPr lang="en-GB" noProof="0"/>
          </a:p>
        </p:txBody>
      </p:sp>
      <p:sp>
        <p:nvSpPr>
          <p:cNvPr id="6" name="Slide Number Placeholder 3"/>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4784616" y="1447800"/>
            <a:ext cx="5195997" cy="4572000"/>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154954" y="3129280"/>
            <a:ext cx="3401063" cy="2895599"/>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7" name="Date Placeholder 4"/>
          <p:cNvSpPr>
            <a:spLocks noGrp="1"/>
          </p:cNvSpPr>
          <p:nvPr>
            <p:ph type="dt" sz="half" idx="10"/>
          </p:nvPr>
        </p:nvSpPr>
        <p:spPr/>
        <p:txBody>
          <a:bodyPr rtlCol="0"/>
          <a:lstStyle/>
          <a:p>
            <a:pPr rtl="0"/>
            <a:fld id="{2583AF05-3F56-48E3-A521-2AA72E075177}" type="datetime1">
              <a:rPr lang="en-GB" noProof="0" smtClean="0"/>
              <a:t>02/10/2025</a:t>
            </a:fld>
            <a:endParaRPr lang="en-GB" noProof="0"/>
          </a:p>
        </p:txBody>
      </p:sp>
      <p:sp>
        <p:nvSpPr>
          <p:cNvPr id="5" name="Footer Placeholder 5"/>
          <p:cNvSpPr>
            <a:spLocks noGrp="1"/>
          </p:cNvSpPr>
          <p:nvPr>
            <p:ph type="ftr" sz="quarter" idx="11"/>
          </p:nvPr>
        </p:nvSpPr>
        <p:spPr/>
        <p:txBody>
          <a:bodyPr rtlCol="0"/>
          <a:lstStyle/>
          <a:p>
            <a:pPr rtl="0"/>
            <a:endParaRPr lang="en-GB" noProof="0"/>
          </a:p>
        </p:txBody>
      </p:sp>
      <p:sp>
        <p:nvSpPr>
          <p:cNvPr id="6"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1154954" y="3657600"/>
            <a:ext cx="5084979" cy="1371600"/>
          </a:xfrm>
        </p:spPr>
        <p:txBody>
          <a:bodyPr rtlCol="0">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C9ABC9C-6733-4B3C-8D3C-F33F0A5CEBCB}" type="datetime1">
              <a:rPr lang="en-GB" noProof="0" smtClean="0"/>
              <a:t>02/10/2025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1154956" y="5367325"/>
            <a:ext cx="8825656"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C3B16FD-AF9A-4B37-B857-ABF0C7FEB2C0}" type="datetime1">
              <a:rPr lang="en-GB" noProof="0" smtClean="0"/>
              <a:t>02/10/2025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rtlCol="0"/>
          <a:lstStyle>
            <a:lvl1pPr>
              <a:defRPr sz="4800"/>
            </a:lvl1pPr>
          </a:lstStyle>
          <a:p>
            <a:pPr rtl="0"/>
            <a:r>
              <a:rPr lang="en-GB" noProof="0"/>
              <a:t>Click to edit Master title style</a:t>
            </a:r>
          </a:p>
        </p:txBody>
      </p:sp>
      <p:sp>
        <p:nvSpPr>
          <p:cNvPr id="8" name="Text Placeholder 3"/>
          <p:cNvSpPr>
            <a:spLocks noGrp="1"/>
          </p:cNvSpPr>
          <p:nvPr>
            <p:ph type="body" sz="half" idx="2"/>
          </p:nvPr>
        </p:nvSpPr>
        <p:spPr>
          <a:xfrm>
            <a:off x="1154954" y="3657600"/>
            <a:ext cx="8825659" cy="23622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8D02A09-1629-4FE8-9008-2360C6AF6524}" type="datetime1">
              <a:rPr lang="en-GB" noProof="0" smtClean="0"/>
              <a:t>02/10/2025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rtlCol="0"/>
          <a:lstStyle>
            <a:lvl1pPr>
              <a:defRPr sz="4800"/>
            </a:lvl1pPr>
          </a:lstStyle>
          <a:p>
            <a:pPr rtl="0"/>
            <a:r>
              <a:rPr lang="en-GB" noProof="0"/>
              <a:t>Click to edit Master title style</a:t>
            </a:r>
          </a:p>
        </p:txBody>
      </p:sp>
      <p:sp>
        <p:nvSpPr>
          <p:cNvPr id="14" name="Text Placeholder 3"/>
          <p:cNvSpPr>
            <a:spLocks noGrp="1"/>
          </p:cNvSpPr>
          <p:nvPr>
            <p:ph type="body" sz="half" idx="13"/>
          </p:nvPr>
        </p:nvSpPr>
        <p:spPr>
          <a:xfrm>
            <a:off x="1930400" y="3771174"/>
            <a:ext cx="7279649" cy="342174"/>
          </a:xfrm>
        </p:spPr>
        <p:txBody>
          <a:bodyPr rtlCol="0"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0" name="Text Placeholder 3"/>
          <p:cNvSpPr>
            <a:spLocks noGrp="1"/>
          </p:cNvSpPr>
          <p:nvPr>
            <p:ph type="body" sz="half" idx="2"/>
          </p:nvPr>
        </p:nvSpPr>
        <p:spPr>
          <a:xfrm>
            <a:off x="1154954" y="4350657"/>
            <a:ext cx="8825659" cy="16764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CBF031D-5EAA-4834-BC4C-6B8D41D2A31A}" type="datetime1">
              <a:rPr lang="en-GB" noProof="0" smtClean="0"/>
              <a:t>02/10/2025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rtl="0"/>
            <a:r>
              <a:rPr lang="en-GB" noProof="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rtl="0"/>
            <a:r>
              <a:rPr lang="en-GB" noProof="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1154954" y="4777381"/>
            <a:ext cx="8825659" cy="860400"/>
          </a:xfrm>
        </p:spPr>
        <p:txBody>
          <a:bodyPr rtlCol="0"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C153F27-CCB5-42A9-917D-A5C19EF4A37A}" type="datetime1">
              <a:rPr lang="en-GB" noProof="0" smtClean="0"/>
              <a:t>02/10/2025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sz="4200"/>
            </a:lvl1pPr>
          </a:lstStyle>
          <a:p>
            <a:pPr rtl="0"/>
            <a:r>
              <a:rPr lang="en-GB" noProof="0"/>
              <a:t>Click to edit Master title style</a:t>
            </a:r>
          </a:p>
        </p:txBody>
      </p:sp>
      <p:sp>
        <p:nvSpPr>
          <p:cNvPr id="3" name="Text Placeholder 2"/>
          <p:cNvSpPr>
            <a:spLocks noGrp="1"/>
          </p:cNvSpPr>
          <p:nvPr>
            <p:ph type="body" idx="1"/>
          </p:nvPr>
        </p:nvSpPr>
        <p:spPr>
          <a:xfrm>
            <a:off x="632947" y="1981200"/>
            <a:ext cx="2946866"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6" name="Text Placeholder 3"/>
          <p:cNvSpPr>
            <a:spLocks noGrp="1"/>
          </p:cNvSpPr>
          <p:nvPr>
            <p:ph type="body" sz="half" idx="15"/>
          </p:nvPr>
        </p:nvSpPr>
        <p:spPr>
          <a:xfrm>
            <a:off x="652463" y="2667000"/>
            <a:ext cx="2927350"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Text Placeholder 4"/>
          <p:cNvSpPr>
            <a:spLocks noGrp="1"/>
          </p:cNvSpPr>
          <p:nvPr>
            <p:ph type="body" sz="quarter" idx="3"/>
          </p:nvPr>
        </p:nvSpPr>
        <p:spPr>
          <a:xfrm>
            <a:off x="3883659" y="1981200"/>
            <a:ext cx="2936241"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9" name="Text Placeholder 3"/>
          <p:cNvSpPr>
            <a:spLocks noGrp="1"/>
          </p:cNvSpPr>
          <p:nvPr>
            <p:ph type="body" sz="half" idx="16"/>
          </p:nvPr>
        </p:nvSpPr>
        <p:spPr>
          <a:xfrm>
            <a:off x="3873106" y="2667000"/>
            <a:ext cx="2946794"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4" name="Text Placeholder 4"/>
          <p:cNvSpPr>
            <a:spLocks noGrp="1"/>
          </p:cNvSpPr>
          <p:nvPr>
            <p:ph type="body" sz="quarter" idx="13"/>
          </p:nvPr>
        </p:nvSpPr>
        <p:spPr>
          <a:xfrm>
            <a:off x="7124700" y="1981200"/>
            <a:ext cx="2932113"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Text Placeholder 3"/>
          <p:cNvSpPr>
            <a:spLocks noGrp="1"/>
          </p:cNvSpPr>
          <p:nvPr>
            <p:ph type="body" sz="half" idx="17"/>
          </p:nvPr>
        </p:nvSpPr>
        <p:spPr>
          <a:xfrm>
            <a:off x="7124700" y="2667000"/>
            <a:ext cx="2932113"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rtlCol="0"/>
          <a:lstStyle/>
          <a:p>
            <a:pPr rtl="0"/>
            <a:fld id="{C22FEF4C-3D16-4233-ACC2-6B3BE0338E94}" type="datetime1">
              <a:rPr lang="en-GB" noProof="0" smtClean="0"/>
              <a:t>02/10/2025</a:t>
            </a:fld>
            <a:endParaRPr lang="en-GB" noProof="0"/>
          </a:p>
        </p:txBody>
      </p:sp>
      <p:sp>
        <p:nvSpPr>
          <p:cNvPr id="4"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sz="4200"/>
            </a:lvl1pPr>
          </a:lstStyle>
          <a:p>
            <a:pPr rtl="0"/>
            <a:r>
              <a:rPr lang="en-GB" noProof="0"/>
              <a:t>Click to edit Master title style</a:t>
            </a:r>
          </a:p>
        </p:txBody>
      </p:sp>
      <p:sp>
        <p:nvSpPr>
          <p:cNvPr id="3" name="Text Placeholder 2"/>
          <p:cNvSpPr>
            <a:spLocks noGrp="1"/>
          </p:cNvSpPr>
          <p:nvPr>
            <p:ph type="body" idx="1"/>
          </p:nvPr>
        </p:nvSpPr>
        <p:spPr>
          <a:xfrm>
            <a:off x="652463" y="4250949"/>
            <a:ext cx="2940050"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p:nvPr>
        </p:nvSpPr>
        <p:spPr>
          <a:xfrm>
            <a:off x="652463" y="4827211"/>
            <a:ext cx="2940050"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Text Placeholder 4"/>
          <p:cNvSpPr>
            <a:spLocks noGrp="1"/>
          </p:cNvSpPr>
          <p:nvPr>
            <p:ph type="body" sz="quarter" idx="3"/>
          </p:nvPr>
        </p:nvSpPr>
        <p:spPr>
          <a:xfrm>
            <a:off x="3889375" y="4250949"/>
            <a:ext cx="2930525"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p:nvPr>
        </p:nvSpPr>
        <p:spPr>
          <a:xfrm>
            <a:off x="3888022" y="4827210"/>
            <a:ext cx="2934406"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4" name="Text Placeholder 4"/>
          <p:cNvSpPr>
            <a:spLocks noGrp="1"/>
          </p:cNvSpPr>
          <p:nvPr>
            <p:ph type="body" sz="quarter" idx="13"/>
          </p:nvPr>
        </p:nvSpPr>
        <p:spPr>
          <a:xfrm>
            <a:off x="7124700" y="4250949"/>
            <a:ext cx="2932113"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p:nvPr>
        </p:nvSpPr>
        <p:spPr>
          <a:xfrm>
            <a:off x="7124575" y="4827208"/>
            <a:ext cx="2935997"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rtlCol="0"/>
          <a:lstStyle/>
          <a:p>
            <a:pPr rtl="0"/>
            <a:fld id="{236F4546-A12E-4834-AE1D-19A2BD9FE491}" type="datetime1">
              <a:rPr lang="en-GB" noProof="0" smtClean="0"/>
              <a:t>02/10/2025</a:t>
            </a:fld>
            <a:endParaRPr lang="en-GB" noProof="0"/>
          </a:p>
        </p:txBody>
      </p:sp>
      <p:sp>
        <p:nvSpPr>
          <p:cNvPr id="4"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nchorCtr="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BFC8BA5-C8F4-44E9-81D3-9993FAFC2548}" type="datetime1">
              <a:rPr lang="en-GB" noProof="0" smtClean="0"/>
              <a:t>02/10/2025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164976D-C0DD-4100-93A1-CFA745D94DB1}" type="datetime1">
              <a:rPr lang="en-GB" noProof="0" smtClean="0"/>
              <a:t>02/10/2025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pPr rtl="0"/>
            <a:r>
              <a:rPr lang="en-GB" noProof="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rtl="0"/>
            <a:fld id="{05BD160B-B06D-4D6D-8099-7D9F4028ABFA}" type="datetime1">
              <a:rPr lang="en-GB" noProof="0" smtClean="0"/>
              <a:t>02/10/2025</a:t>
            </a:fld>
            <a:endParaRPr lang="en-GB" noProof="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rtl="0"/>
            <a:endParaRPr lang="en-GB" noProof="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rtl="0"/>
            <a:fld id="{D57F1E4F-1CFF-5643-939E-02111984F565}" type="slidenum">
              <a:rPr lang="en-GB" noProof="0" smtClean="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 name="Picture 4" descr="chain links">
            <a:extLst>
              <a:ext uri="{FF2B5EF4-FFF2-40B4-BE49-F238E27FC236}">
                <a16:creationId xmlns:a16="http://schemas.microsoft.com/office/drawing/2014/main" id="{A4511EBC-2F3C-446D-867B-7DC328517A44}"/>
              </a:ext>
            </a:extLst>
          </p:cNvPr>
          <p:cNvPicPr>
            <a:picLocks noChangeAspect="1"/>
          </p:cNvPicPr>
          <p:nvPr/>
        </p:nvPicPr>
        <p:blipFill rotWithShape="1">
          <a:blip r:embed="rId4">
            <a:duotone>
              <a:prstClr val="black"/>
              <a:schemeClr val="accent5">
                <a:tint val="45000"/>
                <a:satMod val="400000"/>
              </a:schemeClr>
            </a:duotone>
            <a:alphaModFix amt="25000"/>
          </a:blip>
          <a:srcRect t="23391"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3D30D32A-359B-41BB-9746-2CF3A21EEFFC}"/>
              </a:ext>
            </a:extLst>
          </p:cNvPr>
          <p:cNvSpPr>
            <a:spLocks noGrp="1"/>
          </p:cNvSpPr>
          <p:nvPr>
            <p:ph type="ctrTitle"/>
          </p:nvPr>
        </p:nvSpPr>
        <p:spPr>
          <a:xfrm>
            <a:off x="1092325" y="1447800"/>
            <a:ext cx="8825658" cy="3329581"/>
          </a:xfrm>
        </p:spPr>
        <p:txBody>
          <a:bodyPr rtlCol="0">
            <a:noAutofit/>
          </a:bodyPr>
          <a:lstStyle/>
          <a:p>
            <a:r>
              <a:rPr lang="en-GB" sz="2400" b="1" dirty="0"/>
              <a:t>BA (Hons) Leadership and Management Skills for the Workplace </a:t>
            </a:r>
            <a:br>
              <a:rPr lang="en-GB" sz="2400" b="1" dirty="0"/>
            </a:br>
            <a:br>
              <a:rPr lang="en-GB" sz="2400" b="1" dirty="0"/>
            </a:br>
            <a:r>
              <a:rPr lang="en-GB" sz="2400" b="1" dirty="0"/>
              <a:t>Developing and Managing Individuals and Teams </a:t>
            </a:r>
            <a:br>
              <a:rPr lang="en-GB" sz="2400" b="1" dirty="0"/>
            </a:br>
            <a:br>
              <a:rPr lang="en-GB" sz="2400" b="1" dirty="0"/>
            </a:br>
            <a:r>
              <a:rPr lang="en-GB" sz="2400" b="1" dirty="0"/>
              <a:t>Component 1- Individual Presentation </a:t>
            </a:r>
            <a:br>
              <a:rPr lang="en-GB" sz="2400" b="1" dirty="0"/>
            </a:br>
            <a:r>
              <a:rPr lang="en-GB" sz="2400" b="1" dirty="0"/>
              <a:t>LCLM5002</a:t>
            </a:r>
            <a:br>
              <a:rPr lang="en-GB" sz="2400" b="1" dirty="0"/>
            </a:br>
            <a:br>
              <a:rPr lang="en-GB" sz="2400" b="1" dirty="0"/>
            </a:br>
            <a:r>
              <a:rPr lang="en-GB" sz="2400" b="1" dirty="0"/>
              <a:t>Doreen Nyaa </a:t>
            </a:r>
            <a:r>
              <a:rPr lang="en-GB" sz="2400" b="1" dirty="0" err="1"/>
              <a:t>Amundam</a:t>
            </a:r>
            <a:br>
              <a:rPr lang="en-GB" sz="2400" b="1" dirty="0"/>
            </a:br>
            <a:br>
              <a:rPr lang="en-GB" sz="2400" b="1" dirty="0"/>
            </a:br>
            <a:r>
              <a:rPr lang="en-GB" sz="2400" b="1" dirty="0"/>
              <a:t>Fasal Akbar (2331235)</a:t>
            </a:r>
            <a:endParaRPr lang="en-GB" sz="2400" dirty="0"/>
          </a:p>
        </p:txBody>
      </p:sp>
      <p:sp>
        <p:nvSpPr>
          <p:cNvPr id="3" name="Subtitle 2">
            <a:extLst>
              <a:ext uri="{FF2B5EF4-FFF2-40B4-BE49-F238E27FC236}">
                <a16:creationId xmlns:a16="http://schemas.microsoft.com/office/drawing/2014/main" id="{B4CA222A-88BC-48F4-9AE8-2115B7D1E6DC}"/>
              </a:ext>
            </a:extLst>
          </p:cNvPr>
          <p:cNvSpPr>
            <a:spLocks noGrp="1"/>
          </p:cNvSpPr>
          <p:nvPr>
            <p:ph type="subTitle" idx="1"/>
          </p:nvPr>
        </p:nvSpPr>
        <p:spPr>
          <a:xfrm>
            <a:off x="1154955" y="4777380"/>
            <a:ext cx="8825658" cy="861420"/>
          </a:xfrm>
        </p:spPr>
        <p:txBody>
          <a:bodyPr rtlCol="0">
            <a:normAutofit/>
          </a:bodyPr>
          <a:lstStyle/>
          <a:p>
            <a:pPr rtl="0"/>
            <a:endParaRPr lang="en-GB" dirty="0"/>
          </a:p>
        </p:txBody>
      </p:sp>
      <p:sp>
        <p:nvSpPr>
          <p:cNvPr id="20" name="Rectangle 19">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000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A33A2-5259-6BD7-E314-E19A7D6663D5}"/>
              </a:ext>
            </a:extLst>
          </p:cNvPr>
          <p:cNvSpPr>
            <a:spLocks noGrp="1"/>
          </p:cNvSpPr>
          <p:nvPr>
            <p:ph type="title"/>
          </p:nvPr>
        </p:nvSpPr>
        <p:spPr/>
        <p:txBody>
          <a:bodyPr/>
          <a:lstStyle/>
          <a:p>
            <a:r>
              <a:rPr lang="en-GB" b="1" dirty="0"/>
              <a:t>Table of content </a:t>
            </a:r>
          </a:p>
        </p:txBody>
      </p:sp>
      <p:sp>
        <p:nvSpPr>
          <p:cNvPr id="3" name="Content Placeholder 2">
            <a:extLst>
              <a:ext uri="{FF2B5EF4-FFF2-40B4-BE49-F238E27FC236}">
                <a16:creationId xmlns:a16="http://schemas.microsoft.com/office/drawing/2014/main" id="{5CEC35AB-1FDB-33C5-A468-0B52E7EF91A5}"/>
              </a:ext>
            </a:extLst>
          </p:cNvPr>
          <p:cNvSpPr>
            <a:spLocks noGrp="1"/>
          </p:cNvSpPr>
          <p:nvPr>
            <p:ph idx="1"/>
          </p:nvPr>
        </p:nvSpPr>
        <p:spPr/>
        <p:txBody>
          <a:bodyPr/>
          <a:lstStyle/>
          <a:p>
            <a:r>
              <a:rPr lang="en-GB" b="1" dirty="0"/>
              <a:t>Company Introduction</a:t>
            </a:r>
          </a:p>
          <a:p>
            <a:r>
              <a:rPr lang="en-GB" b="1" dirty="0"/>
              <a:t>Recruitment Process</a:t>
            </a:r>
          </a:p>
          <a:p>
            <a:r>
              <a:rPr lang="en-GB" b="1" dirty="0"/>
              <a:t>Different Types of Interviews for Digital Marketing Recruitment (Selfridges)</a:t>
            </a:r>
          </a:p>
          <a:p>
            <a:r>
              <a:rPr lang="en-GB" b="1" dirty="0"/>
              <a:t>Justifying the Most Appropriate Questioning Techniques</a:t>
            </a:r>
          </a:p>
          <a:p>
            <a:r>
              <a:rPr lang="en-GB" b="1" dirty="0"/>
              <a:t>Interview Comparison</a:t>
            </a:r>
          </a:p>
          <a:p>
            <a:r>
              <a:rPr lang="en-GB" b="1" dirty="0"/>
              <a:t>Conclusion</a:t>
            </a:r>
          </a:p>
          <a:p>
            <a:r>
              <a:rPr lang="en-GB" b="1" dirty="0"/>
              <a:t>References </a:t>
            </a:r>
          </a:p>
          <a:p>
            <a:endParaRPr lang="en-GB" dirty="0"/>
          </a:p>
          <a:p>
            <a:endParaRPr lang="en-GB" dirty="0"/>
          </a:p>
        </p:txBody>
      </p:sp>
    </p:spTree>
    <p:extLst>
      <p:ext uri="{BB962C8B-B14F-4D97-AF65-F5344CB8AC3E}">
        <p14:creationId xmlns:p14="http://schemas.microsoft.com/office/powerpoint/2010/main" val="1698975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1E8CE9-541D-F37B-2935-1DBA25237C07}"/>
              </a:ext>
            </a:extLst>
          </p:cNvPr>
          <p:cNvSpPr>
            <a:spLocks noGrp="1"/>
          </p:cNvSpPr>
          <p:nvPr>
            <p:ph type="ctrTitle"/>
          </p:nvPr>
        </p:nvSpPr>
        <p:spPr>
          <a:xfrm>
            <a:off x="1154955" y="1447800"/>
            <a:ext cx="8825658" cy="3329581"/>
          </a:xfrm>
        </p:spPr>
        <p:txBody>
          <a:bodyPr anchor="b">
            <a:normAutofit/>
          </a:bodyPr>
          <a:lstStyle/>
          <a:p>
            <a:r>
              <a:rPr lang="en-GB" b="1" dirty="0"/>
              <a:t>Company Introduction</a:t>
            </a:r>
            <a:endParaRPr lang="en-GB" dirty="0"/>
          </a:p>
        </p:txBody>
      </p:sp>
      <p:sp>
        <p:nvSpPr>
          <p:cNvPr id="9" name="Subtitle 2">
            <a:extLst>
              <a:ext uri="{FF2B5EF4-FFF2-40B4-BE49-F238E27FC236}">
                <a16:creationId xmlns:a16="http://schemas.microsoft.com/office/drawing/2014/main" id="{4596B9D7-5A31-1D9F-6CFF-ACF48F057FDF}"/>
              </a:ext>
            </a:extLst>
          </p:cNvPr>
          <p:cNvSpPr>
            <a:spLocks noGrp="1"/>
          </p:cNvSpPr>
          <p:nvPr>
            <p:ph type="subTitle" idx="1"/>
          </p:nvPr>
        </p:nvSpPr>
        <p:spPr>
          <a:xfrm>
            <a:off x="1154955" y="4777380"/>
            <a:ext cx="8825658" cy="861420"/>
          </a:xfrm>
        </p:spPr>
        <p:txBody>
          <a:bodyPr/>
          <a:lstStyle/>
          <a:p>
            <a:endParaRPr lang="en-US"/>
          </a:p>
        </p:txBody>
      </p:sp>
    </p:spTree>
    <p:extLst>
      <p:ext uri="{BB962C8B-B14F-4D97-AF65-F5344CB8AC3E}">
        <p14:creationId xmlns:p14="http://schemas.microsoft.com/office/powerpoint/2010/main" val="3391073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E7E12B-A424-D42A-B107-5777C1EB9AE5}"/>
              </a:ext>
            </a:extLst>
          </p:cNvPr>
          <p:cNvSpPr>
            <a:spLocks noGrp="1"/>
          </p:cNvSpPr>
          <p:nvPr>
            <p:ph idx="1"/>
          </p:nvPr>
        </p:nvSpPr>
        <p:spPr>
          <a:xfrm>
            <a:off x="620890" y="553156"/>
            <a:ext cx="9428964" cy="5695243"/>
          </a:xfrm>
        </p:spPr>
        <p:txBody>
          <a:bodyPr>
            <a:normAutofit/>
          </a:bodyPr>
          <a:lstStyle/>
          <a:p>
            <a:pPr marL="0" indent="0">
              <a:buNone/>
            </a:pPr>
            <a:r>
              <a:rPr lang="en-GB" b="1" dirty="0"/>
              <a:t>Selfridges Birmingham</a:t>
            </a:r>
          </a:p>
          <a:p>
            <a:pPr marL="0" indent="0">
              <a:buNone/>
            </a:pPr>
            <a:endParaRPr lang="en-GB" dirty="0"/>
          </a:p>
          <a:p>
            <a:pPr lvl="0"/>
            <a:r>
              <a:rPr lang="en-GB" dirty="0"/>
              <a:t>Based in the Bullring, Birmingham.</a:t>
            </a:r>
          </a:p>
          <a:p>
            <a:pPr lvl="0"/>
            <a:r>
              <a:rPr lang="en-GB" dirty="0"/>
              <a:t>Works in the retail sector, well known for fashion, beauty and lifestyle products.</a:t>
            </a:r>
          </a:p>
          <a:p>
            <a:pPr lvl="0"/>
            <a:r>
              <a:rPr lang="en-GB" dirty="0"/>
              <a:t>Like many retailers, it is going through changes with more focus on </a:t>
            </a:r>
            <a:r>
              <a:rPr lang="en-GB" b="1" dirty="0"/>
              <a:t>online shopping, digital services and sustainability</a:t>
            </a:r>
            <a:r>
              <a:rPr lang="en-GB" dirty="0"/>
              <a:t>.</a:t>
            </a:r>
          </a:p>
          <a:p>
            <a:pPr lvl="0"/>
            <a:r>
              <a:rPr lang="en-GB" dirty="0"/>
              <a:t>As part of this transformation, the company needs people in roles such as </a:t>
            </a:r>
            <a:r>
              <a:rPr lang="en-GB" b="1" dirty="0"/>
              <a:t>digital marketing, customer experience and project management</a:t>
            </a:r>
            <a:r>
              <a:rPr lang="en-GB" dirty="0"/>
              <a:t>.</a:t>
            </a:r>
          </a:p>
          <a:p>
            <a:pPr lvl="0"/>
            <a:r>
              <a:rPr lang="en-GB" dirty="0"/>
              <a:t>Recruitment is important to make sure we bring in people who not only have the right skills but also fit with the company’s values and future goals.</a:t>
            </a:r>
          </a:p>
          <a:p>
            <a:endParaRPr lang="en-GB" dirty="0"/>
          </a:p>
        </p:txBody>
      </p:sp>
    </p:spTree>
    <p:extLst>
      <p:ext uri="{BB962C8B-B14F-4D97-AF65-F5344CB8AC3E}">
        <p14:creationId xmlns:p14="http://schemas.microsoft.com/office/powerpoint/2010/main" val="2297990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3379BE-FFD0-40A2-76F5-3DD9147C588B}"/>
              </a:ext>
            </a:extLst>
          </p:cNvPr>
          <p:cNvSpPr>
            <a:spLocks noGrp="1"/>
          </p:cNvSpPr>
          <p:nvPr>
            <p:ph type="ctrTitle"/>
          </p:nvPr>
        </p:nvSpPr>
        <p:spPr>
          <a:xfrm>
            <a:off x="1154955" y="1447800"/>
            <a:ext cx="8825658" cy="3329581"/>
          </a:xfrm>
        </p:spPr>
        <p:txBody>
          <a:bodyPr anchor="b">
            <a:normAutofit/>
          </a:bodyPr>
          <a:lstStyle/>
          <a:p>
            <a:r>
              <a:rPr lang="en-GB" dirty="0"/>
              <a:t>Recruitment Process</a:t>
            </a:r>
          </a:p>
        </p:txBody>
      </p:sp>
      <p:sp>
        <p:nvSpPr>
          <p:cNvPr id="9" name="Subtitle 2">
            <a:extLst>
              <a:ext uri="{FF2B5EF4-FFF2-40B4-BE49-F238E27FC236}">
                <a16:creationId xmlns:a16="http://schemas.microsoft.com/office/drawing/2014/main" id="{C9614FF1-98B9-B65A-9F3C-CAFB1013D3E5}"/>
              </a:ext>
            </a:extLst>
          </p:cNvPr>
          <p:cNvSpPr>
            <a:spLocks noGrp="1"/>
          </p:cNvSpPr>
          <p:nvPr>
            <p:ph type="subTitle" idx="1"/>
          </p:nvPr>
        </p:nvSpPr>
        <p:spPr>
          <a:xfrm>
            <a:off x="1154955" y="4777380"/>
            <a:ext cx="8825658" cy="861420"/>
          </a:xfrm>
        </p:spPr>
        <p:txBody>
          <a:bodyPr/>
          <a:lstStyle/>
          <a:p>
            <a:endParaRPr lang="en-US"/>
          </a:p>
        </p:txBody>
      </p:sp>
    </p:spTree>
    <p:extLst>
      <p:ext uri="{BB962C8B-B14F-4D97-AF65-F5344CB8AC3E}">
        <p14:creationId xmlns:p14="http://schemas.microsoft.com/office/powerpoint/2010/main" val="1748258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C2BFA25-789A-5624-CC03-338ACEC49AD8}"/>
              </a:ext>
            </a:extLst>
          </p:cNvPr>
          <p:cNvGraphicFramePr/>
          <p:nvPr>
            <p:extLst>
              <p:ext uri="{D42A27DB-BD31-4B8C-83A1-F6EECF244321}">
                <p14:modId xmlns:p14="http://schemas.microsoft.com/office/powerpoint/2010/main" val="626312692"/>
              </p:ext>
            </p:extLst>
          </p:nvPr>
        </p:nvGraphicFramePr>
        <p:xfrm>
          <a:off x="492760" y="436880"/>
          <a:ext cx="11664000" cy="620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 name="Group 2">
            <a:extLst>
              <a:ext uri="{FF2B5EF4-FFF2-40B4-BE49-F238E27FC236}">
                <a16:creationId xmlns:a16="http://schemas.microsoft.com/office/drawing/2014/main" id="{89FF2E43-E444-AB84-013A-B1D20B59B53E}"/>
              </a:ext>
            </a:extLst>
          </p:cNvPr>
          <p:cNvGrpSpPr/>
          <p:nvPr/>
        </p:nvGrpSpPr>
        <p:grpSpPr>
          <a:xfrm>
            <a:off x="632362" y="2274908"/>
            <a:ext cx="3032759" cy="2368212"/>
            <a:chOff x="3667768" y="1728610"/>
            <a:chExt cx="3560881" cy="2917784"/>
          </a:xfrm>
        </p:grpSpPr>
        <p:sp>
          <p:nvSpPr>
            <p:cNvPr id="4" name="Rectangle: Rounded Corners 3">
              <a:extLst>
                <a:ext uri="{FF2B5EF4-FFF2-40B4-BE49-F238E27FC236}">
                  <a16:creationId xmlns:a16="http://schemas.microsoft.com/office/drawing/2014/main" id="{0F99015E-137F-5EAF-A47B-B6A4E9A473B8}"/>
                </a:ext>
              </a:extLst>
            </p:cNvPr>
            <p:cNvSpPr/>
            <p:nvPr/>
          </p:nvSpPr>
          <p:spPr>
            <a:xfrm>
              <a:off x="3667768" y="1728610"/>
              <a:ext cx="3560881" cy="291778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5" name="Rectangle: Rounded Corners 4">
              <a:extLst>
                <a:ext uri="{FF2B5EF4-FFF2-40B4-BE49-F238E27FC236}">
                  <a16:creationId xmlns:a16="http://schemas.microsoft.com/office/drawing/2014/main" id="{47FF6A56-B119-D0BE-3091-F495A39DE000}"/>
                </a:ext>
              </a:extLst>
            </p:cNvPr>
            <p:cNvSpPr txBox="1"/>
            <p:nvPr/>
          </p:nvSpPr>
          <p:spPr>
            <a:xfrm>
              <a:off x="3731862" y="1792704"/>
              <a:ext cx="3496787" cy="285369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t" anchorCtr="0">
              <a:noAutofit/>
            </a:bodyPr>
            <a:lstStyle/>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Vacancy due to business growth.</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Extra support needed for campaigns and promotions.</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Strengthen digital and social media presence.</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Drive e-commerce and customer engagement.</a:t>
              </a:r>
            </a:p>
            <a:p>
              <a:pPr marL="114300" lvl="1" indent="-114300" algn="l" defTabSz="533400">
                <a:lnSpc>
                  <a:spcPct val="90000"/>
                </a:lnSpc>
                <a:spcBef>
                  <a:spcPct val="0"/>
                </a:spcBef>
                <a:spcAft>
                  <a:spcPct val="15000"/>
                </a:spcAft>
              </a:pPr>
              <a:endParaRPr lang="en-GB" sz="800" kern="1200" dirty="0"/>
            </a:p>
          </p:txBody>
        </p:sp>
      </p:grpSp>
      <p:sp>
        <p:nvSpPr>
          <p:cNvPr id="6" name="Rectangle: Rounded Corners 5">
            <a:extLst>
              <a:ext uri="{FF2B5EF4-FFF2-40B4-BE49-F238E27FC236}">
                <a16:creationId xmlns:a16="http://schemas.microsoft.com/office/drawing/2014/main" id="{B4A22B13-B7AD-A440-A3FD-4CC5A6B791A6}"/>
              </a:ext>
            </a:extLst>
          </p:cNvPr>
          <p:cNvSpPr/>
          <p:nvPr/>
        </p:nvSpPr>
        <p:spPr>
          <a:xfrm>
            <a:off x="9055000" y="2274908"/>
            <a:ext cx="2864626" cy="2083732"/>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Place job advert in national dailies, online job boards, and social media.</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Reach wide audience and attract digital marketing professionals.</a:t>
            </a:r>
          </a:p>
          <a:p>
            <a:pPr marL="171450" lvl="0" indent="-171450">
              <a:buFont typeface="Arial" panose="020B0604020202020204" pitchFamily="34" charset="0"/>
              <a:buChar char="•"/>
            </a:pPr>
            <a:endParaRPr lang="en-GB" dirty="0"/>
          </a:p>
        </p:txBody>
      </p:sp>
      <p:sp>
        <p:nvSpPr>
          <p:cNvPr id="7" name="Rectangle 1">
            <a:extLst>
              <a:ext uri="{FF2B5EF4-FFF2-40B4-BE49-F238E27FC236}">
                <a16:creationId xmlns:a16="http://schemas.microsoft.com/office/drawing/2014/main" id="{3C55BCA0-FC7C-5A06-8957-1A3D5C0551B5}"/>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Rounded Corners 7">
            <a:extLst>
              <a:ext uri="{FF2B5EF4-FFF2-40B4-BE49-F238E27FC236}">
                <a16:creationId xmlns:a16="http://schemas.microsoft.com/office/drawing/2014/main" id="{A935B581-1C93-FB29-2FF3-1032FD376916}"/>
              </a:ext>
            </a:extLst>
          </p:cNvPr>
          <p:cNvSpPr/>
          <p:nvPr/>
        </p:nvSpPr>
        <p:spPr>
          <a:xfrm>
            <a:off x="4704080" y="2274908"/>
            <a:ext cx="3172360" cy="2368212"/>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285750" indent="-285750">
              <a:buFont typeface="Arial" panose="020B0604020202020204" pitchFamily="34" charset="0"/>
              <a:buChar char="•"/>
            </a:pPr>
            <a:r>
              <a:rPr lang="en-GB" dirty="0"/>
              <a:t>Internal: promote or transfer existing staff.</a:t>
            </a:r>
          </a:p>
          <a:p>
            <a:pPr marL="285750" indent="-285750">
              <a:buFont typeface="Arial" panose="020B0604020202020204" pitchFamily="34" charset="0"/>
              <a:buChar char="•"/>
            </a:pPr>
            <a:r>
              <a:rPr lang="en-GB" dirty="0"/>
              <a:t>External: advertise to bring in fresh skills.</a:t>
            </a:r>
          </a:p>
          <a:p>
            <a:pPr marL="285750" indent="-285750">
              <a:buFont typeface="Arial" panose="020B0604020202020204" pitchFamily="34" charset="0"/>
              <a:buChar char="•"/>
            </a:pPr>
            <a:r>
              <a:rPr lang="en-GB" dirty="0"/>
              <a:t>Likely external recruitment for specialist digital knowledge</a:t>
            </a:r>
          </a:p>
        </p:txBody>
      </p:sp>
      <p:sp>
        <p:nvSpPr>
          <p:cNvPr id="9" name="Rectangle 2">
            <a:extLst>
              <a:ext uri="{FF2B5EF4-FFF2-40B4-BE49-F238E27FC236}">
                <a16:creationId xmlns:a16="http://schemas.microsoft.com/office/drawing/2014/main" id="{2128A74E-9DA2-7DF0-8176-4BF8D6720171}"/>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11" name="Arrow: Right 10">
            <a:extLst>
              <a:ext uri="{FF2B5EF4-FFF2-40B4-BE49-F238E27FC236}">
                <a16:creationId xmlns:a16="http://schemas.microsoft.com/office/drawing/2014/main" id="{6ECA3C52-7EC6-501B-78C3-738C0731F9CB}"/>
              </a:ext>
            </a:extLst>
          </p:cNvPr>
          <p:cNvSpPr/>
          <p:nvPr/>
        </p:nvSpPr>
        <p:spPr>
          <a:xfrm>
            <a:off x="8001690" y="3025496"/>
            <a:ext cx="928060" cy="807008"/>
          </a:xfrm>
          <a:prstGeom prst="right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3244695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6943724-D173-3604-D6DD-AC4587307CA8}"/>
              </a:ext>
            </a:extLst>
          </p:cNvPr>
          <p:cNvGraphicFramePr/>
          <p:nvPr>
            <p:extLst>
              <p:ext uri="{D42A27DB-BD31-4B8C-83A1-F6EECF244321}">
                <p14:modId xmlns:p14="http://schemas.microsoft.com/office/powerpoint/2010/main" val="2323357592"/>
              </p:ext>
            </p:extLst>
          </p:nvPr>
        </p:nvGraphicFramePr>
        <p:xfrm>
          <a:off x="599440" y="284480"/>
          <a:ext cx="11054080" cy="5853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4E1EED05-BA0F-0CD2-3BB7-AD8CAA0C92D1}"/>
              </a:ext>
            </a:extLst>
          </p:cNvPr>
          <p:cNvSpPr/>
          <p:nvPr/>
        </p:nvSpPr>
        <p:spPr>
          <a:xfrm>
            <a:off x="4315559" y="1970108"/>
            <a:ext cx="3560881" cy="291778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285750" indent="-285750">
              <a:buFont typeface="Arial" panose="020B0604020202020204" pitchFamily="34" charset="0"/>
              <a:buChar char="•"/>
            </a:pPr>
            <a:r>
              <a:rPr lang="en-GB" dirty="0"/>
              <a:t>Basic checks of IQ, communication, and behaviour.</a:t>
            </a:r>
          </a:p>
          <a:p>
            <a:pPr marL="285750" indent="-285750">
              <a:buFont typeface="Arial" panose="020B0604020202020204" pitchFamily="34" charset="0"/>
              <a:buChar char="•"/>
            </a:pPr>
            <a:r>
              <a:rPr lang="en-GB" dirty="0"/>
              <a:t>Digital task such as sample post, data analysis, or campaign plan.</a:t>
            </a:r>
          </a:p>
          <a:p>
            <a:pPr marL="285750" indent="-285750">
              <a:buFont typeface="Arial" panose="020B0604020202020204" pitchFamily="34" charset="0"/>
              <a:buChar char="•"/>
            </a:pPr>
            <a:endParaRPr lang="en-GB" dirty="0"/>
          </a:p>
        </p:txBody>
      </p:sp>
      <p:sp>
        <p:nvSpPr>
          <p:cNvPr id="6" name="Rectangle: Rounded Corners 5">
            <a:extLst>
              <a:ext uri="{FF2B5EF4-FFF2-40B4-BE49-F238E27FC236}">
                <a16:creationId xmlns:a16="http://schemas.microsoft.com/office/drawing/2014/main" id="{FBFE5407-46A2-C561-E95D-EECF6F6D12E9}"/>
              </a:ext>
            </a:extLst>
          </p:cNvPr>
          <p:cNvSpPr/>
          <p:nvPr/>
        </p:nvSpPr>
        <p:spPr>
          <a:xfrm>
            <a:off x="8200738" y="1970108"/>
            <a:ext cx="3560881" cy="3231812"/>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lvl="0" defTabSz="914400" eaLnBrk="0" fontAlgn="base" hangingPunct="0">
              <a:spcBef>
                <a:spcPct val="0"/>
              </a:spcBef>
              <a:spcAft>
                <a:spcPct val="0"/>
              </a:spcAft>
            </a:pPr>
            <a:r>
              <a:rPr lang="en-US" altLang="en-US" b="1" dirty="0">
                <a:solidFill>
                  <a:schemeClr val="bg1"/>
                </a:solidFill>
                <a:latin typeface="Arial" panose="020B0604020202020204" pitchFamily="34" charset="0"/>
              </a:rPr>
              <a:t>Preliminary:</a:t>
            </a:r>
            <a:r>
              <a:rPr lang="en-US" altLang="en-US" dirty="0">
                <a:solidFill>
                  <a:schemeClr val="bg1"/>
                </a:solidFill>
                <a:latin typeface="Arial" panose="020B0604020202020204" pitchFamily="34" charset="0"/>
              </a:rPr>
              <a:t> quick check of skills, qualifications, and interest.</a:t>
            </a:r>
          </a:p>
          <a:p>
            <a:pPr lvl="0" defTabSz="914400" eaLnBrk="0" fontAlgn="base" hangingPunct="0">
              <a:spcBef>
                <a:spcPct val="0"/>
              </a:spcBef>
              <a:spcAft>
                <a:spcPct val="0"/>
              </a:spcAft>
            </a:pPr>
            <a:r>
              <a:rPr lang="en-US" altLang="en-US" b="1" dirty="0">
                <a:solidFill>
                  <a:schemeClr val="bg1"/>
                </a:solidFill>
                <a:latin typeface="Arial" panose="020B0604020202020204" pitchFamily="34" charset="0"/>
              </a:rPr>
              <a:t>Second:</a:t>
            </a:r>
            <a:r>
              <a:rPr lang="en-US" altLang="en-US" dirty="0">
                <a:solidFill>
                  <a:schemeClr val="bg1"/>
                </a:solidFill>
                <a:latin typeface="Arial" panose="020B0604020202020204" pitchFamily="34" charset="0"/>
              </a:rPr>
              <a:t> test digital marketing knowledge, technical ability, and problem-solving.</a:t>
            </a:r>
          </a:p>
          <a:p>
            <a:pPr lvl="0" defTabSz="914400" eaLnBrk="0" fontAlgn="base" hangingPunct="0">
              <a:spcBef>
                <a:spcPct val="0"/>
              </a:spcBef>
              <a:spcAft>
                <a:spcPct val="0"/>
              </a:spcAft>
            </a:pPr>
            <a:r>
              <a:rPr lang="en-US" altLang="en-US" b="1" dirty="0">
                <a:solidFill>
                  <a:schemeClr val="bg1"/>
                </a:solidFill>
                <a:latin typeface="Arial" panose="020B0604020202020204" pitchFamily="34" charset="0"/>
              </a:rPr>
              <a:t>Final:</a:t>
            </a:r>
            <a:r>
              <a:rPr lang="en-US" altLang="en-US" dirty="0">
                <a:solidFill>
                  <a:schemeClr val="bg1"/>
                </a:solidFill>
                <a:latin typeface="Arial" panose="020B0604020202020204" pitchFamily="34" charset="0"/>
              </a:rPr>
              <a:t> with managers to confirm cultural fit.</a:t>
            </a:r>
          </a:p>
          <a:p>
            <a:pPr lvl="0" defTabSz="914400" eaLnBrk="0" fontAlgn="base" hangingPunct="0">
              <a:spcBef>
                <a:spcPct val="0"/>
              </a:spcBef>
              <a:spcAft>
                <a:spcPct val="0"/>
              </a:spcAft>
            </a:pPr>
            <a:r>
              <a:rPr lang="en-US" altLang="en-US" b="1" dirty="0">
                <a:solidFill>
                  <a:schemeClr val="bg1"/>
                </a:solidFill>
                <a:latin typeface="Arial" panose="020B0604020202020204" pitchFamily="34" charset="0"/>
              </a:rPr>
              <a:t>Methods: </a:t>
            </a:r>
            <a:r>
              <a:rPr lang="en-US" altLang="en-US" dirty="0">
                <a:solidFill>
                  <a:schemeClr val="bg1"/>
                </a:solidFill>
                <a:latin typeface="Arial" panose="020B0604020202020204" pitchFamily="34" charset="0"/>
              </a:rPr>
              <a:t>structured, competency, situational, and technical questions.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46111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AA0E17B-17E2-6F4D-BEA3-A273325DE3E7}"/>
              </a:ext>
            </a:extLst>
          </p:cNvPr>
          <p:cNvGrpSpPr/>
          <p:nvPr/>
        </p:nvGrpSpPr>
        <p:grpSpPr>
          <a:xfrm>
            <a:off x="4806996" y="1320800"/>
            <a:ext cx="2355804" cy="1124085"/>
            <a:chOff x="3469445" y="3759205"/>
            <a:chExt cx="1620711" cy="829919"/>
          </a:xfrm>
        </p:grpSpPr>
        <p:sp>
          <p:nvSpPr>
            <p:cNvPr id="3" name="Flowchart: Alternative Process 2">
              <a:extLst>
                <a:ext uri="{FF2B5EF4-FFF2-40B4-BE49-F238E27FC236}">
                  <a16:creationId xmlns:a16="http://schemas.microsoft.com/office/drawing/2014/main" id="{5D0C73D5-AC27-A257-3238-42172322C3D0}"/>
                </a:ext>
              </a:extLst>
            </p:cNvPr>
            <p:cNvSpPr/>
            <p:nvPr/>
          </p:nvSpPr>
          <p:spPr>
            <a:xfrm rot="16200000">
              <a:off x="3864841" y="3363809"/>
              <a:ext cx="829919" cy="1620711"/>
            </a:xfrm>
            <a:prstGeom prst="flowChartAlternateProcess">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4" name="Flowchart: Alternative Process 4">
              <a:extLst>
                <a:ext uri="{FF2B5EF4-FFF2-40B4-BE49-F238E27FC236}">
                  <a16:creationId xmlns:a16="http://schemas.microsoft.com/office/drawing/2014/main" id="{9ED3C08D-5F1D-DB4D-E1AB-0A1C43CCF3D7}"/>
                </a:ext>
              </a:extLst>
            </p:cNvPr>
            <p:cNvSpPr txBox="1"/>
            <p:nvPr/>
          </p:nvSpPr>
          <p:spPr>
            <a:xfrm rot="21600000">
              <a:off x="3509957" y="3799717"/>
              <a:ext cx="1539687" cy="74889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2800" b="1" kern="1200" dirty="0"/>
                <a:t>Orientation / Induction</a:t>
              </a:r>
            </a:p>
          </p:txBody>
        </p:sp>
      </p:grpSp>
      <p:grpSp>
        <p:nvGrpSpPr>
          <p:cNvPr id="5" name="Group 4">
            <a:extLst>
              <a:ext uri="{FF2B5EF4-FFF2-40B4-BE49-F238E27FC236}">
                <a16:creationId xmlns:a16="http://schemas.microsoft.com/office/drawing/2014/main" id="{6E597618-3A10-782D-56C5-7B3460DB0D65}"/>
              </a:ext>
            </a:extLst>
          </p:cNvPr>
          <p:cNvGrpSpPr/>
          <p:nvPr/>
        </p:nvGrpSpPr>
        <p:grpSpPr>
          <a:xfrm>
            <a:off x="4806996" y="2879252"/>
            <a:ext cx="2884124" cy="2308324"/>
            <a:chOff x="2092572" y="4265389"/>
            <a:chExt cx="2720247" cy="1762103"/>
          </a:xfrm>
        </p:grpSpPr>
        <p:sp>
          <p:nvSpPr>
            <p:cNvPr id="6" name="Rectangle: Rounded Corners 5">
              <a:extLst>
                <a:ext uri="{FF2B5EF4-FFF2-40B4-BE49-F238E27FC236}">
                  <a16:creationId xmlns:a16="http://schemas.microsoft.com/office/drawing/2014/main" id="{4F20A6F2-E4A7-97AF-E1F0-CB0BF6CE01A8}"/>
                </a:ext>
              </a:extLst>
            </p:cNvPr>
            <p:cNvSpPr/>
            <p:nvPr/>
          </p:nvSpPr>
          <p:spPr>
            <a:xfrm>
              <a:off x="2092572" y="4265389"/>
              <a:ext cx="2720247" cy="1762103"/>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Rectangle: Rounded Corners 4">
              <a:extLst>
                <a:ext uri="{FF2B5EF4-FFF2-40B4-BE49-F238E27FC236}">
                  <a16:creationId xmlns:a16="http://schemas.microsoft.com/office/drawing/2014/main" id="{1C5D3982-76E1-CB5C-CEF8-D84192C5B5B4}"/>
                </a:ext>
              </a:extLst>
            </p:cNvPr>
            <p:cNvSpPr txBox="1"/>
            <p:nvPr/>
          </p:nvSpPr>
          <p:spPr>
            <a:xfrm>
              <a:off x="2254237" y="4359646"/>
              <a:ext cx="1826757" cy="124416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endParaRPr lang="en-GB" sz="1200" kern="1200" dirty="0"/>
            </a:p>
          </p:txBody>
        </p:sp>
      </p:grpSp>
      <p:grpSp>
        <p:nvGrpSpPr>
          <p:cNvPr id="8" name="Group 7">
            <a:extLst>
              <a:ext uri="{FF2B5EF4-FFF2-40B4-BE49-F238E27FC236}">
                <a16:creationId xmlns:a16="http://schemas.microsoft.com/office/drawing/2014/main" id="{8EFD91DD-1415-D9B4-2433-F9884A9D821B}"/>
              </a:ext>
            </a:extLst>
          </p:cNvPr>
          <p:cNvGrpSpPr/>
          <p:nvPr/>
        </p:nvGrpSpPr>
        <p:grpSpPr>
          <a:xfrm>
            <a:off x="8098838" y="2810030"/>
            <a:ext cx="3646121" cy="2308324"/>
            <a:chOff x="135980" y="1326844"/>
            <a:chExt cx="3575112" cy="3151222"/>
          </a:xfrm>
        </p:grpSpPr>
        <p:sp>
          <p:nvSpPr>
            <p:cNvPr id="9" name="Rectangle: Rounded Corners 8">
              <a:extLst>
                <a:ext uri="{FF2B5EF4-FFF2-40B4-BE49-F238E27FC236}">
                  <a16:creationId xmlns:a16="http://schemas.microsoft.com/office/drawing/2014/main" id="{C228A51C-C168-C313-28EF-8C15A3380871}"/>
                </a:ext>
              </a:extLst>
            </p:cNvPr>
            <p:cNvSpPr/>
            <p:nvPr/>
          </p:nvSpPr>
          <p:spPr>
            <a:xfrm>
              <a:off x="135980" y="1326844"/>
              <a:ext cx="3575112" cy="3151222"/>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Rectangle: Rounded Corners 4">
              <a:extLst>
                <a:ext uri="{FF2B5EF4-FFF2-40B4-BE49-F238E27FC236}">
                  <a16:creationId xmlns:a16="http://schemas.microsoft.com/office/drawing/2014/main" id="{BDFAED65-E15C-64EF-C62B-2C3B1AEF394B}"/>
                </a:ext>
              </a:extLst>
            </p:cNvPr>
            <p:cNvSpPr txBox="1"/>
            <p:nvPr/>
          </p:nvSpPr>
          <p:spPr>
            <a:xfrm>
              <a:off x="205201" y="1396066"/>
              <a:ext cx="3333059" cy="2224972"/>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t" anchorCtr="0">
              <a:noAutofit/>
            </a:bodyPr>
            <a:lstStyle/>
            <a:p>
              <a:pPr marL="285750" lvl="0" indent="-285750">
                <a:buFont typeface="Arial" panose="020B0604020202020204" pitchFamily="34" charset="0"/>
                <a:buChar char="•"/>
                <a:defRPr/>
              </a:pPr>
              <a:r>
                <a:rPr lang="en-GB" dirty="0">
                  <a:solidFill>
                    <a:prstClr val="black">
                      <a:hueOff val="0"/>
                      <a:satOff val="0"/>
                      <a:lumOff val="0"/>
                      <a:alphaOff val="0"/>
                    </a:prstClr>
                  </a:solidFill>
                </a:rPr>
                <a:t>HR supports the new hire in settling in.</a:t>
              </a:r>
            </a:p>
            <a:p>
              <a:pPr marL="285750" lvl="0" indent="-285750">
                <a:buFont typeface="Arial" panose="020B0604020202020204" pitchFamily="34" charset="0"/>
                <a:buChar char="•"/>
                <a:defRPr/>
              </a:pPr>
              <a:r>
                <a:rPr lang="en-GB" dirty="0">
                  <a:solidFill>
                    <a:prstClr val="black">
                      <a:hueOff val="0"/>
                      <a:satOff val="0"/>
                      <a:lumOff val="0"/>
                      <a:alphaOff val="0"/>
                    </a:prstClr>
                  </a:solidFill>
                </a:rPr>
                <a:t>Check progress and give feedback.</a:t>
              </a:r>
            </a:p>
            <a:p>
              <a:pPr marL="285750" lvl="0" indent="-285750">
                <a:buFont typeface="Arial" panose="020B0604020202020204" pitchFamily="34" charset="0"/>
                <a:buChar char="•"/>
                <a:defRPr/>
              </a:pPr>
              <a:r>
                <a:rPr lang="en-GB" dirty="0">
                  <a:solidFill>
                    <a:prstClr val="black">
                      <a:hueOff val="0"/>
                      <a:satOff val="0"/>
                      <a:lumOff val="0"/>
                      <a:alphaOff val="0"/>
                    </a:prstClr>
                  </a:solidFill>
                </a:rPr>
                <a:t>Help them adjust to the role and workplace</a:t>
              </a:r>
            </a:p>
            <a:p>
              <a:pPr marL="114300" lvl="1" indent="-114300" algn="l" defTabSz="533400">
                <a:lnSpc>
                  <a:spcPct val="90000"/>
                </a:lnSpc>
                <a:spcBef>
                  <a:spcPct val="0"/>
                </a:spcBef>
                <a:spcAft>
                  <a:spcPct val="15000"/>
                </a:spcAft>
                <a:buFont typeface="Arial" panose="020B0604020202020204" pitchFamily="34" charset="0"/>
                <a:buChar char="•"/>
              </a:pPr>
              <a:endParaRPr lang="en-GB" sz="1200" kern="1200" dirty="0"/>
            </a:p>
          </p:txBody>
        </p:sp>
      </p:grpSp>
      <p:grpSp>
        <p:nvGrpSpPr>
          <p:cNvPr id="11" name="Group 10">
            <a:extLst>
              <a:ext uri="{FF2B5EF4-FFF2-40B4-BE49-F238E27FC236}">
                <a16:creationId xmlns:a16="http://schemas.microsoft.com/office/drawing/2014/main" id="{CDDF31C8-E917-93C1-5121-A89D0F06251D}"/>
              </a:ext>
            </a:extLst>
          </p:cNvPr>
          <p:cNvGrpSpPr/>
          <p:nvPr/>
        </p:nvGrpSpPr>
        <p:grpSpPr>
          <a:xfrm>
            <a:off x="9122557" y="1320801"/>
            <a:ext cx="2068474" cy="1151560"/>
            <a:chOff x="853519" y="469918"/>
            <a:chExt cx="1940142" cy="794797"/>
          </a:xfrm>
        </p:grpSpPr>
        <p:sp>
          <p:nvSpPr>
            <p:cNvPr id="12" name="Flowchart: Alternative Process 11">
              <a:extLst>
                <a:ext uri="{FF2B5EF4-FFF2-40B4-BE49-F238E27FC236}">
                  <a16:creationId xmlns:a16="http://schemas.microsoft.com/office/drawing/2014/main" id="{A3870361-9A90-9317-6035-B1774B658F26}"/>
                </a:ext>
              </a:extLst>
            </p:cNvPr>
            <p:cNvSpPr/>
            <p:nvPr/>
          </p:nvSpPr>
          <p:spPr>
            <a:xfrm>
              <a:off x="853519" y="469918"/>
              <a:ext cx="1940142" cy="794797"/>
            </a:xfrm>
            <a:prstGeom prst="flowChartAlternateProcess">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3" name="Flowchart: Alternative Process 4">
              <a:extLst>
                <a:ext uri="{FF2B5EF4-FFF2-40B4-BE49-F238E27FC236}">
                  <a16:creationId xmlns:a16="http://schemas.microsoft.com/office/drawing/2014/main" id="{36A107CD-3BBA-262E-78A8-05E5C6DCF6C5}"/>
                </a:ext>
              </a:extLst>
            </p:cNvPr>
            <p:cNvSpPr txBox="1"/>
            <p:nvPr/>
          </p:nvSpPr>
          <p:spPr>
            <a:xfrm>
              <a:off x="892317" y="508716"/>
              <a:ext cx="1862546" cy="71720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2800" b="1" dirty="0"/>
                <a:t>Follow up</a:t>
              </a:r>
              <a:endParaRPr lang="en-GB" sz="2800" b="1" kern="1200" dirty="0"/>
            </a:p>
          </p:txBody>
        </p:sp>
      </p:grpSp>
      <p:grpSp>
        <p:nvGrpSpPr>
          <p:cNvPr id="14" name="Group 13">
            <a:extLst>
              <a:ext uri="{FF2B5EF4-FFF2-40B4-BE49-F238E27FC236}">
                <a16:creationId xmlns:a16="http://schemas.microsoft.com/office/drawing/2014/main" id="{C4707526-13A1-FAA4-7FD5-073AF53BEDB2}"/>
              </a:ext>
            </a:extLst>
          </p:cNvPr>
          <p:cNvGrpSpPr/>
          <p:nvPr/>
        </p:nvGrpSpPr>
        <p:grpSpPr>
          <a:xfrm>
            <a:off x="944994" y="2879252"/>
            <a:ext cx="3086090" cy="2525868"/>
            <a:chOff x="7455428" y="1908276"/>
            <a:chExt cx="2720247" cy="1762103"/>
          </a:xfrm>
        </p:grpSpPr>
        <p:sp>
          <p:nvSpPr>
            <p:cNvPr id="15" name="Rectangle: Rounded Corners 14">
              <a:extLst>
                <a:ext uri="{FF2B5EF4-FFF2-40B4-BE49-F238E27FC236}">
                  <a16:creationId xmlns:a16="http://schemas.microsoft.com/office/drawing/2014/main" id="{28F98A1C-D2E9-32EE-120F-C2D88427D877}"/>
                </a:ext>
              </a:extLst>
            </p:cNvPr>
            <p:cNvSpPr/>
            <p:nvPr/>
          </p:nvSpPr>
          <p:spPr>
            <a:xfrm>
              <a:off x="7455428" y="1908276"/>
              <a:ext cx="2720247" cy="1762103"/>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Rectangle: Rounded Corners 4">
              <a:extLst>
                <a:ext uri="{FF2B5EF4-FFF2-40B4-BE49-F238E27FC236}">
                  <a16:creationId xmlns:a16="http://schemas.microsoft.com/office/drawing/2014/main" id="{7A77EEC6-7994-FE2B-8012-1C537D3FA71F}"/>
                </a:ext>
              </a:extLst>
            </p:cNvPr>
            <p:cNvSpPr txBox="1"/>
            <p:nvPr/>
          </p:nvSpPr>
          <p:spPr>
            <a:xfrm>
              <a:off x="7482301" y="1967376"/>
              <a:ext cx="2560910" cy="15386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t" anchorCtr="0">
              <a:noAutofit/>
            </a:bodyPr>
            <a:lstStyle/>
            <a:p>
              <a:pPr marL="171450" lvl="1" indent="-171450" algn="l" defTabSz="488950">
                <a:lnSpc>
                  <a:spcPct val="90000"/>
                </a:lnSpc>
                <a:spcBef>
                  <a:spcPct val="0"/>
                </a:spcBef>
                <a:spcAft>
                  <a:spcPct val="15000"/>
                </a:spcAft>
                <a:buFont typeface="Arial" panose="020B0604020202020204" pitchFamily="34" charset="0"/>
                <a:buChar char="•"/>
              </a:pPr>
              <a:r>
                <a:rPr lang="en-GB" kern="1200" dirty="0"/>
                <a:t>Pick the best candidate after interviews/tests.</a:t>
              </a:r>
            </a:p>
            <a:p>
              <a:pPr marL="171450" lvl="1" indent="-171450" algn="l" defTabSz="488950">
                <a:lnSpc>
                  <a:spcPct val="90000"/>
                </a:lnSpc>
                <a:spcBef>
                  <a:spcPct val="0"/>
                </a:spcBef>
                <a:spcAft>
                  <a:spcPct val="15000"/>
                </a:spcAft>
                <a:buFont typeface="Arial" panose="020B0604020202020204" pitchFamily="34" charset="0"/>
                <a:buChar char="•"/>
              </a:pPr>
              <a:r>
                <a:rPr lang="en-GB" kern="1200" dirty="0"/>
                <a:t>Do checks (references, right to work, etc.).</a:t>
              </a:r>
            </a:p>
            <a:p>
              <a:pPr marL="171450" lvl="1" indent="-171450" algn="l" defTabSz="488950">
                <a:lnSpc>
                  <a:spcPct val="90000"/>
                </a:lnSpc>
                <a:spcBef>
                  <a:spcPct val="0"/>
                </a:spcBef>
                <a:spcAft>
                  <a:spcPct val="15000"/>
                </a:spcAft>
                <a:buFont typeface="Arial" panose="020B0604020202020204" pitchFamily="34" charset="0"/>
                <a:buChar char="•"/>
              </a:pPr>
              <a:r>
                <a:rPr lang="en-GB" kern="1200" dirty="0"/>
                <a:t>Send job offer and contract.</a:t>
              </a:r>
            </a:p>
          </p:txBody>
        </p:sp>
      </p:grpSp>
      <p:grpSp>
        <p:nvGrpSpPr>
          <p:cNvPr id="17" name="Group 16">
            <a:extLst>
              <a:ext uri="{FF2B5EF4-FFF2-40B4-BE49-F238E27FC236}">
                <a16:creationId xmlns:a16="http://schemas.microsoft.com/office/drawing/2014/main" id="{6B92EFA1-7F16-5D50-5F82-B7E196879A30}"/>
              </a:ext>
            </a:extLst>
          </p:cNvPr>
          <p:cNvGrpSpPr/>
          <p:nvPr/>
        </p:nvGrpSpPr>
        <p:grpSpPr>
          <a:xfrm>
            <a:off x="853440" y="1547152"/>
            <a:ext cx="1993800" cy="728322"/>
            <a:chOff x="8194228" y="589276"/>
            <a:chExt cx="1386640" cy="728322"/>
          </a:xfrm>
        </p:grpSpPr>
        <p:sp>
          <p:nvSpPr>
            <p:cNvPr id="18" name="Flowchart: Alternative Process 17">
              <a:extLst>
                <a:ext uri="{FF2B5EF4-FFF2-40B4-BE49-F238E27FC236}">
                  <a16:creationId xmlns:a16="http://schemas.microsoft.com/office/drawing/2014/main" id="{B189D869-E0B1-FA83-71B4-83043A855A28}"/>
                </a:ext>
              </a:extLst>
            </p:cNvPr>
            <p:cNvSpPr/>
            <p:nvPr/>
          </p:nvSpPr>
          <p:spPr>
            <a:xfrm rot="10800000">
              <a:off x="8194228" y="589276"/>
              <a:ext cx="1386640" cy="728322"/>
            </a:xfrm>
            <a:prstGeom prst="flowChartAlternateProcess">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lowchart: Alternative Process 4">
              <a:extLst>
                <a:ext uri="{FF2B5EF4-FFF2-40B4-BE49-F238E27FC236}">
                  <a16:creationId xmlns:a16="http://schemas.microsoft.com/office/drawing/2014/main" id="{C2B36C78-95D4-CC58-3457-D24FA6BC29EB}"/>
                </a:ext>
              </a:extLst>
            </p:cNvPr>
            <p:cNvSpPr txBox="1"/>
            <p:nvPr/>
          </p:nvSpPr>
          <p:spPr>
            <a:xfrm>
              <a:off x="8229781" y="624829"/>
              <a:ext cx="1315534" cy="65721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2800" b="1" dirty="0"/>
                <a:t>S</a:t>
              </a:r>
              <a:r>
                <a:rPr lang="en-GB" sz="2800" b="1" kern="1200" dirty="0"/>
                <a:t>election</a:t>
              </a:r>
            </a:p>
          </p:txBody>
        </p:sp>
      </p:grpSp>
      <p:sp>
        <p:nvSpPr>
          <p:cNvPr id="23" name="TextBox 22">
            <a:extLst>
              <a:ext uri="{FF2B5EF4-FFF2-40B4-BE49-F238E27FC236}">
                <a16:creationId xmlns:a16="http://schemas.microsoft.com/office/drawing/2014/main" id="{F2E51040-C5B4-C724-9857-19803A74403D}"/>
              </a:ext>
            </a:extLst>
          </p:cNvPr>
          <p:cNvSpPr txBox="1"/>
          <p:nvPr/>
        </p:nvSpPr>
        <p:spPr>
          <a:xfrm>
            <a:off x="4897120" y="2973509"/>
            <a:ext cx="2479040" cy="2308324"/>
          </a:xfrm>
          <a:prstGeom prst="rect">
            <a:avLst/>
          </a:prstGeom>
          <a:noFill/>
        </p:spPr>
        <p:txBody>
          <a:bodyPr wrap="square">
            <a:spAutoFit/>
          </a:bodyPr>
          <a:lstStyle/>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Welcome the new employee.</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Introduce them to the company, team, and culture.</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Provide training and explain job duties.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hueOff val="0"/>
                  <a:satOff val="0"/>
                  <a:lumOff val="0"/>
                  <a:alphaOff val="0"/>
                </a:prstClr>
              </a:solidFill>
              <a:effectLst/>
              <a:uLnTx/>
              <a:uFillTx/>
              <a:latin typeface="Century Gothic" panose="020B0502020202020204"/>
              <a:ea typeface="+mn-ea"/>
              <a:cs typeface="+mn-cs"/>
            </a:endParaRPr>
          </a:p>
        </p:txBody>
      </p:sp>
      <p:sp>
        <p:nvSpPr>
          <p:cNvPr id="24" name="Rectangle 3">
            <a:extLst>
              <a:ext uri="{FF2B5EF4-FFF2-40B4-BE49-F238E27FC236}">
                <a16:creationId xmlns:a16="http://schemas.microsoft.com/office/drawing/2014/main" id="{A4E4BB52-C5A9-7CA0-E7EA-66B8A164D87F}"/>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5" name="Picture 24">
            <a:extLst>
              <a:ext uri="{FF2B5EF4-FFF2-40B4-BE49-F238E27FC236}">
                <a16:creationId xmlns:a16="http://schemas.microsoft.com/office/drawing/2014/main" id="{44E62620-C343-D599-7719-DDFC6B9F45E3}"/>
              </a:ext>
            </a:extLst>
          </p:cNvPr>
          <p:cNvPicPr>
            <a:picLocks noChangeAspect="1"/>
          </p:cNvPicPr>
          <p:nvPr/>
        </p:nvPicPr>
        <p:blipFill>
          <a:blip r:embed="rId2"/>
          <a:stretch>
            <a:fillRect/>
          </a:stretch>
        </p:blipFill>
        <p:spPr>
          <a:xfrm>
            <a:off x="3569390" y="1614965"/>
            <a:ext cx="829128" cy="719390"/>
          </a:xfrm>
          <a:prstGeom prst="rect">
            <a:avLst/>
          </a:prstGeom>
        </p:spPr>
      </p:pic>
      <p:sp>
        <p:nvSpPr>
          <p:cNvPr id="26" name="Arrow: Right 25">
            <a:extLst>
              <a:ext uri="{FF2B5EF4-FFF2-40B4-BE49-F238E27FC236}">
                <a16:creationId xmlns:a16="http://schemas.microsoft.com/office/drawing/2014/main" id="{C2070390-1840-0132-8F15-2702820207C1}"/>
              </a:ext>
            </a:extLst>
          </p:cNvPr>
          <p:cNvSpPr/>
          <p:nvPr/>
        </p:nvSpPr>
        <p:spPr>
          <a:xfrm>
            <a:off x="7667006" y="1729031"/>
            <a:ext cx="823232" cy="715854"/>
          </a:xfrm>
          <a:prstGeom prst="right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1290621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56D89-5455-E853-79BE-0245038FE68D}"/>
              </a:ext>
            </a:extLst>
          </p:cNvPr>
          <p:cNvSpPr>
            <a:spLocks noGrp="1"/>
          </p:cNvSpPr>
          <p:nvPr>
            <p:ph type="title"/>
          </p:nvPr>
        </p:nvSpPr>
        <p:spPr/>
        <p:txBody>
          <a:bodyPr/>
          <a:lstStyle/>
          <a:p>
            <a:r>
              <a:rPr lang="en-GB" dirty="0"/>
              <a:t>Job analysis </a:t>
            </a:r>
            <a:br>
              <a:rPr lang="en-GB" dirty="0"/>
            </a:br>
            <a:r>
              <a:rPr lang="en-GB" dirty="0"/>
              <a:t>(what the role is about)</a:t>
            </a:r>
          </a:p>
        </p:txBody>
      </p:sp>
      <p:sp>
        <p:nvSpPr>
          <p:cNvPr id="3" name="Content Placeholder 2">
            <a:extLst>
              <a:ext uri="{FF2B5EF4-FFF2-40B4-BE49-F238E27FC236}">
                <a16:creationId xmlns:a16="http://schemas.microsoft.com/office/drawing/2014/main" id="{89FDA23B-E826-14FA-3D11-3259BE203EB1}"/>
              </a:ext>
            </a:extLst>
          </p:cNvPr>
          <p:cNvSpPr>
            <a:spLocks noGrp="1"/>
          </p:cNvSpPr>
          <p:nvPr>
            <p:ph idx="1"/>
          </p:nvPr>
        </p:nvSpPr>
        <p:spPr/>
        <p:txBody>
          <a:bodyPr/>
          <a:lstStyle/>
          <a:p>
            <a:r>
              <a:rPr lang="en-GB" dirty="0"/>
              <a:t>Promotes Selfridges online though digital campaigns </a:t>
            </a:r>
          </a:p>
          <a:p>
            <a:r>
              <a:rPr lang="en-GB" dirty="0"/>
              <a:t>Works on social media, email, websites and online ads</a:t>
            </a:r>
          </a:p>
          <a:p>
            <a:r>
              <a:rPr lang="en-GB" dirty="0"/>
              <a:t>Supports product launches and seasonal promotions </a:t>
            </a:r>
          </a:p>
          <a:p>
            <a:r>
              <a:rPr lang="en-GB" dirty="0"/>
              <a:t>Measure results using data and improves campaigns </a:t>
            </a:r>
          </a:p>
        </p:txBody>
      </p:sp>
    </p:spTree>
    <p:extLst>
      <p:ext uri="{BB962C8B-B14F-4D97-AF65-F5344CB8AC3E}">
        <p14:creationId xmlns:p14="http://schemas.microsoft.com/office/powerpoint/2010/main" val="4172655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A9EE7-70B3-5F43-82E9-678E9C8FC33E}"/>
              </a:ext>
            </a:extLst>
          </p:cNvPr>
          <p:cNvSpPr>
            <a:spLocks noGrp="1"/>
          </p:cNvSpPr>
          <p:nvPr>
            <p:ph type="title"/>
          </p:nvPr>
        </p:nvSpPr>
        <p:spPr/>
        <p:txBody>
          <a:bodyPr/>
          <a:lstStyle/>
          <a:p>
            <a:r>
              <a:rPr lang="en-GB" dirty="0"/>
              <a:t>Job description </a:t>
            </a:r>
          </a:p>
        </p:txBody>
      </p:sp>
      <p:sp>
        <p:nvSpPr>
          <p:cNvPr id="3" name="Content Placeholder 2">
            <a:extLst>
              <a:ext uri="{FF2B5EF4-FFF2-40B4-BE49-F238E27FC236}">
                <a16:creationId xmlns:a16="http://schemas.microsoft.com/office/drawing/2014/main" id="{358C1D9C-9E34-02AD-EA9D-1A9219DCE021}"/>
              </a:ext>
            </a:extLst>
          </p:cNvPr>
          <p:cNvSpPr>
            <a:spLocks noGrp="1"/>
          </p:cNvSpPr>
          <p:nvPr>
            <p:ph idx="1"/>
          </p:nvPr>
        </p:nvSpPr>
        <p:spPr/>
        <p:txBody>
          <a:bodyPr/>
          <a:lstStyle/>
          <a:p>
            <a:pPr marL="0" indent="0">
              <a:buNone/>
            </a:pPr>
            <a:r>
              <a:rPr lang="en-GB" b="1" dirty="0"/>
              <a:t>Job title: </a:t>
            </a:r>
            <a:r>
              <a:rPr lang="en-GB" dirty="0"/>
              <a:t>digital marketing executive</a:t>
            </a:r>
          </a:p>
          <a:p>
            <a:pPr marL="0" indent="0">
              <a:buNone/>
            </a:pPr>
            <a:r>
              <a:rPr lang="en-GB" b="1" dirty="0"/>
              <a:t>Location: </a:t>
            </a:r>
            <a:r>
              <a:rPr lang="en-GB" dirty="0"/>
              <a:t>Selfridges, Bullring Birmingham</a:t>
            </a:r>
          </a:p>
          <a:p>
            <a:pPr marL="0" indent="0">
              <a:buNone/>
            </a:pPr>
            <a:r>
              <a:rPr lang="en-GB" b="1" dirty="0"/>
              <a:t>Main duties:</a:t>
            </a:r>
          </a:p>
          <a:p>
            <a:r>
              <a:rPr lang="en-GB" dirty="0"/>
              <a:t>Create and run digital </a:t>
            </a:r>
            <a:r>
              <a:rPr lang="en-GB" dirty="0" err="1"/>
              <a:t>camaings</a:t>
            </a:r>
            <a:r>
              <a:rPr lang="en-GB" dirty="0"/>
              <a:t> (social </a:t>
            </a:r>
            <a:r>
              <a:rPr lang="en-GB" dirty="0" err="1"/>
              <a:t>meadia</a:t>
            </a:r>
            <a:r>
              <a:rPr lang="en-GB" dirty="0"/>
              <a:t>, </a:t>
            </a:r>
            <a:r>
              <a:rPr lang="en-GB" dirty="0" err="1"/>
              <a:t>emai</a:t>
            </a:r>
            <a:r>
              <a:rPr lang="en-GB" dirty="0"/>
              <a:t>, paid ads)</a:t>
            </a:r>
          </a:p>
          <a:p>
            <a:r>
              <a:rPr lang="en-GB" dirty="0"/>
              <a:t>Work with creative team to design content </a:t>
            </a:r>
          </a:p>
          <a:p>
            <a:r>
              <a:rPr lang="en-GB" dirty="0"/>
              <a:t>Monitor website traffic and campaign performance</a:t>
            </a:r>
          </a:p>
          <a:p>
            <a:r>
              <a:rPr lang="en-GB" dirty="0"/>
              <a:t>Report results to mangers and suggest improvements</a:t>
            </a:r>
          </a:p>
          <a:p>
            <a:r>
              <a:rPr lang="en-GB" dirty="0"/>
              <a:t>Keep up to date with digital trends and competitors </a:t>
            </a:r>
          </a:p>
          <a:p>
            <a:pPr marL="0" indent="0">
              <a:buNone/>
            </a:pPr>
            <a:endParaRPr lang="en-GB" dirty="0"/>
          </a:p>
        </p:txBody>
      </p:sp>
    </p:spTree>
    <p:extLst>
      <p:ext uri="{BB962C8B-B14F-4D97-AF65-F5344CB8AC3E}">
        <p14:creationId xmlns:p14="http://schemas.microsoft.com/office/powerpoint/2010/main" val="1452450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C86E4-F291-8CE3-4764-77EDCC22C885}"/>
              </a:ext>
            </a:extLst>
          </p:cNvPr>
          <p:cNvSpPr>
            <a:spLocks noGrp="1"/>
          </p:cNvSpPr>
          <p:nvPr>
            <p:ph type="title"/>
          </p:nvPr>
        </p:nvSpPr>
        <p:spPr/>
        <p:txBody>
          <a:bodyPr/>
          <a:lstStyle/>
          <a:p>
            <a:r>
              <a:rPr lang="en-GB" dirty="0"/>
              <a:t>Person specification </a:t>
            </a:r>
            <a:br>
              <a:rPr lang="en-GB" dirty="0"/>
            </a:br>
            <a:r>
              <a:rPr lang="en-GB" dirty="0"/>
              <a:t>(the type of person needed)</a:t>
            </a:r>
          </a:p>
        </p:txBody>
      </p:sp>
      <p:sp>
        <p:nvSpPr>
          <p:cNvPr id="3" name="Content Placeholder 2">
            <a:extLst>
              <a:ext uri="{FF2B5EF4-FFF2-40B4-BE49-F238E27FC236}">
                <a16:creationId xmlns:a16="http://schemas.microsoft.com/office/drawing/2014/main" id="{B517F3E4-D888-CE74-B013-0A0CB03D9B7B}"/>
              </a:ext>
            </a:extLst>
          </p:cNvPr>
          <p:cNvSpPr>
            <a:spLocks noGrp="1"/>
          </p:cNvSpPr>
          <p:nvPr>
            <p:ph idx="1"/>
          </p:nvPr>
        </p:nvSpPr>
        <p:spPr/>
        <p:txBody>
          <a:bodyPr/>
          <a:lstStyle/>
          <a:p>
            <a:pPr marL="0" indent="0">
              <a:buNone/>
            </a:pPr>
            <a:r>
              <a:rPr lang="en-GB" dirty="0"/>
              <a:t>Essential (must have)</a:t>
            </a:r>
          </a:p>
          <a:p>
            <a:r>
              <a:rPr lang="en-GB" dirty="0"/>
              <a:t>Knowledge of the digital marketing platforms (google, Instagram, </a:t>
            </a:r>
            <a:r>
              <a:rPr lang="en-GB" dirty="0" err="1"/>
              <a:t>tiktok</a:t>
            </a:r>
            <a:r>
              <a:rPr lang="en-GB" dirty="0"/>
              <a:t>, etc)</a:t>
            </a:r>
          </a:p>
          <a:p>
            <a:r>
              <a:rPr lang="en-GB" dirty="0"/>
              <a:t>Good communication and writing skills </a:t>
            </a:r>
          </a:p>
          <a:p>
            <a:r>
              <a:rPr lang="en-GB" dirty="0"/>
              <a:t>Able to work in a team and meet deadlines </a:t>
            </a:r>
          </a:p>
          <a:p>
            <a:r>
              <a:rPr lang="en-GB" dirty="0"/>
              <a:t>Organised and detail focused </a:t>
            </a:r>
          </a:p>
          <a:p>
            <a:pPr marL="0" indent="0">
              <a:buNone/>
            </a:pPr>
            <a:r>
              <a:rPr lang="en-GB" dirty="0"/>
              <a:t>Desirable (nice to have)</a:t>
            </a:r>
          </a:p>
          <a:p>
            <a:r>
              <a:rPr lang="en-GB" dirty="0" err="1"/>
              <a:t>Experince</a:t>
            </a:r>
            <a:r>
              <a:rPr lang="en-GB" dirty="0"/>
              <a:t> in fashion or retail marketing </a:t>
            </a:r>
          </a:p>
          <a:p>
            <a:r>
              <a:rPr lang="en-GB" dirty="0"/>
              <a:t>Skills in designs tools (Canva, Photoshop)</a:t>
            </a:r>
          </a:p>
          <a:p>
            <a:r>
              <a:rPr lang="en-GB" dirty="0"/>
              <a:t>Knowledge of </a:t>
            </a:r>
            <a:r>
              <a:rPr lang="en-GB" dirty="0" err="1"/>
              <a:t>SEOand</a:t>
            </a:r>
            <a:r>
              <a:rPr lang="en-GB" dirty="0"/>
              <a:t> google analytics</a:t>
            </a:r>
          </a:p>
          <a:p>
            <a:pPr marL="0" indent="0">
              <a:buNone/>
            </a:pPr>
            <a:endParaRPr lang="en-GB" dirty="0"/>
          </a:p>
        </p:txBody>
      </p:sp>
    </p:spTree>
    <p:extLst>
      <p:ext uri="{BB962C8B-B14F-4D97-AF65-F5344CB8AC3E}">
        <p14:creationId xmlns:p14="http://schemas.microsoft.com/office/powerpoint/2010/main" val="1036419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6C41E-A691-2C26-08CB-A5CC72FDB6F8}"/>
              </a:ext>
            </a:extLst>
          </p:cNvPr>
          <p:cNvSpPr>
            <a:spLocks noGrp="1"/>
          </p:cNvSpPr>
          <p:nvPr>
            <p:ph type="ctrTitle"/>
          </p:nvPr>
        </p:nvSpPr>
        <p:spPr>
          <a:xfrm>
            <a:off x="1154955" y="1447800"/>
            <a:ext cx="8825658" cy="3329581"/>
          </a:xfrm>
        </p:spPr>
        <p:txBody>
          <a:bodyPr anchor="b">
            <a:normAutofit fontScale="90000"/>
          </a:bodyPr>
          <a:lstStyle/>
          <a:p>
            <a:pPr>
              <a:lnSpc>
                <a:spcPct val="90000"/>
              </a:lnSpc>
            </a:pPr>
            <a:r>
              <a:rPr lang="en-GB" sz="6000" dirty="0"/>
              <a:t>Different Types of Interviews for Digital Marketing Recruitment (Selfridges)</a:t>
            </a:r>
            <a:endParaRPr lang="en-GB" sz="5600" dirty="0"/>
          </a:p>
        </p:txBody>
      </p:sp>
      <p:sp>
        <p:nvSpPr>
          <p:cNvPr id="7" name="Subtitle 2">
            <a:extLst>
              <a:ext uri="{FF2B5EF4-FFF2-40B4-BE49-F238E27FC236}">
                <a16:creationId xmlns:a16="http://schemas.microsoft.com/office/drawing/2014/main" id="{712B044D-CA48-B658-8349-B7F0AF9C295A}"/>
              </a:ext>
            </a:extLst>
          </p:cNvPr>
          <p:cNvSpPr>
            <a:spLocks noGrp="1"/>
          </p:cNvSpPr>
          <p:nvPr>
            <p:ph type="subTitle" idx="1"/>
          </p:nvPr>
        </p:nvSpPr>
        <p:spPr>
          <a:xfrm>
            <a:off x="1154955" y="4777380"/>
            <a:ext cx="8825658" cy="861420"/>
          </a:xfrm>
        </p:spPr>
        <p:txBody>
          <a:bodyPr/>
          <a:lstStyle/>
          <a:p>
            <a:endParaRPr lang="en-US"/>
          </a:p>
        </p:txBody>
      </p:sp>
    </p:spTree>
    <p:extLst>
      <p:ext uri="{BB962C8B-B14F-4D97-AF65-F5344CB8AC3E}">
        <p14:creationId xmlns:p14="http://schemas.microsoft.com/office/powerpoint/2010/main" val="1615348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A98B3-5EB6-88EF-455A-ED089E462CAC}"/>
              </a:ext>
            </a:extLst>
          </p:cNvPr>
          <p:cNvSpPr>
            <a:spLocks noGrp="1"/>
          </p:cNvSpPr>
          <p:nvPr>
            <p:ph type="title"/>
          </p:nvPr>
        </p:nvSpPr>
        <p:spPr/>
        <p:txBody>
          <a:bodyPr/>
          <a:lstStyle/>
          <a:p>
            <a:r>
              <a:rPr lang="en-GB" b="1" dirty="0"/>
              <a:t>Structured Interview</a:t>
            </a:r>
          </a:p>
        </p:txBody>
      </p:sp>
      <p:sp>
        <p:nvSpPr>
          <p:cNvPr id="3" name="Content Placeholder 2">
            <a:extLst>
              <a:ext uri="{FF2B5EF4-FFF2-40B4-BE49-F238E27FC236}">
                <a16:creationId xmlns:a16="http://schemas.microsoft.com/office/drawing/2014/main" id="{1A8585B2-2DEB-E8DD-7B56-EA41B3DB169F}"/>
              </a:ext>
            </a:extLst>
          </p:cNvPr>
          <p:cNvSpPr>
            <a:spLocks noGrp="1"/>
          </p:cNvSpPr>
          <p:nvPr>
            <p:ph idx="1"/>
          </p:nvPr>
        </p:nvSpPr>
        <p:spPr>
          <a:xfrm>
            <a:off x="914400" y="1270000"/>
            <a:ext cx="9135453" cy="4978399"/>
          </a:xfrm>
        </p:spPr>
        <p:txBody>
          <a:bodyPr>
            <a:normAutofit fontScale="92500" lnSpcReduction="10000"/>
          </a:bodyPr>
          <a:lstStyle/>
          <a:p>
            <a:pPr marL="0" indent="0">
              <a:buNone/>
            </a:pPr>
            <a:r>
              <a:rPr lang="en-GB" dirty="0"/>
              <a:t>A structured interview means every candidate is asked the same set of questions in the same order, and answers are scored using clear criteria.</a:t>
            </a:r>
          </a:p>
          <a:p>
            <a:pPr marL="0" indent="0">
              <a:buNone/>
            </a:pPr>
            <a:r>
              <a:rPr lang="en-GB" b="1" dirty="0"/>
              <a:t>Pros:</a:t>
            </a:r>
            <a:endParaRPr lang="en-GB" dirty="0"/>
          </a:p>
          <a:p>
            <a:r>
              <a:rPr lang="en-GB" dirty="0"/>
              <a:t>Fair and consistent for all applicants.</a:t>
            </a:r>
          </a:p>
          <a:p>
            <a:r>
              <a:rPr lang="en-GB" dirty="0"/>
              <a:t>Easier to compare answers directly.</a:t>
            </a:r>
          </a:p>
          <a:p>
            <a:r>
              <a:rPr lang="en-GB" dirty="0"/>
              <a:t>Keeps interviews focused on job-related skills.</a:t>
            </a:r>
          </a:p>
          <a:p>
            <a:pPr marL="0" indent="0">
              <a:buNone/>
            </a:pPr>
            <a:r>
              <a:rPr lang="en-GB" b="1" dirty="0"/>
              <a:t>Cons:</a:t>
            </a:r>
            <a:endParaRPr lang="en-GB" dirty="0"/>
          </a:p>
          <a:p>
            <a:r>
              <a:rPr lang="en-GB" dirty="0"/>
              <a:t>Can feel too formal.</a:t>
            </a:r>
          </a:p>
          <a:p>
            <a:r>
              <a:rPr lang="en-GB" dirty="0"/>
              <a:t>May not fully explore creativity and personality.</a:t>
            </a:r>
          </a:p>
          <a:p>
            <a:pPr marL="0" indent="0">
              <a:lnSpc>
                <a:spcPct val="110000"/>
              </a:lnSpc>
              <a:buNone/>
            </a:pPr>
            <a:r>
              <a:rPr lang="en-GB" b="1" dirty="0"/>
              <a:t>Use for Selfridges:</a:t>
            </a:r>
            <a:br>
              <a:rPr lang="en-GB" dirty="0"/>
            </a:br>
            <a:r>
              <a:rPr lang="en-GB" dirty="0"/>
              <a:t>This is useful for judging digital marketing applicants equally, especially on core areas like social media, SEO, and campaign management.</a:t>
            </a:r>
          </a:p>
          <a:p>
            <a:pPr marL="0" indent="0">
              <a:buNone/>
            </a:pPr>
            <a:r>
              <a:rPr lang="en-GB" dirty="0"/>
              <a:t> Armstrong and Taylor (2020) explain that structured interviews reduce bias and improve reliability in recruitment.</a:t>
            </a:r>
          </a:p>
          <a:p>
            <a:endParaRPr lang="en-GB" dirty="0"/>
          </a:p>
        </p:txBody>
      </p:sp>
    </p:spTree>
    <p:extLst>
      <p:ext uri="{BB962C8B-B14F-4D97-AF65-F5344CB8AC3E}">
        <p14:creationId xmlns:p14="http://schemas.microsoft.com/office/powerpoint/2010/main" val="3088842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4E42C-CD9F-8988-F8D4-2B2E5F6E9D9B}"/>
              </a:ext>
            </a:extLst>
          </p:cNvPr>
          <p:cNvSpPr>
            <a:spLocks noGrp="1"/>
          </p:cNvSpPr>
          <p:nvPr>
            <p:ph type="title"/>
          </p:nvPr>
        </p:nvSpPr>
        <p:spPr/>
        <p:txBody>
          <a:bodyPr/>
          <a:lstStyle/>
          <a:p>
            <a:r>
              <a:rPr lang="en-GB" b="1" dirty="0"/>
              <a:t>Competency-Based Interview</a:t>
            </a:r>
          </a:p>
        </p:txBody>
      </p:sp>
      <p:sp>
        <p:nvSpPr>
          <p:cNvPr id="3" name="Content Placeholder 2">
            <a:extLst>
              <a:ext uri="{FF2B5EF4-FFF2-40B4-BE49-F238E27FC236}">
                <a16:creationId xmlns:a16="http://schemas.microsoft.com/office/drawing/2014/main" id="{F41CEECD-513B-3518-7F9B-0EEB550F4B69}"/>
              </a:ext>
            </a:extLst>
          </p:cNvPr>
          <p:cNvSpPr>
            <a:spLocks noGrp="1"/>
          </p:cNvSpPr>
          <p:nvPr>
            <p:ph idx="1"/>
          </p:nvPr>
        </p:nvSpPr>
        <p:spPr>
          <a:xfrm>
            <a:off x="822960" y="1330960"/>
            <a:ext cx="9226893" cy="4917439"/>
          </a:xfrm>
        </p:spPr>
        <p:txBody>
          <a:bodyPr>
            <a:normAutofit fontScale="92500" lnSpcReduction="20000"/>
          </a:bodyPr>
          <a:lstStyle/>
          <a:p>
            <a:pPr marL="0" indent="0">
              <a:buNone/>
            </a:pPr>
            <a:r>
              <a:rPr lang="en-GB" dirty="0"/>
              <a:t>Competency-based interviews test how candidates performed in the past, usually through the </a:t>
            </a:r>
            <a:r>
              <a:rPr lang="en-GB" b="1" dirty="0"/>
              <a:t>STAR method</a:t>
            </a:r>
            <a:r>
              <a:rPr lang="en-GB" dirty="0"/>
              <a:t> (Situation, Task, Action, Result).</a:t>
            </a:r>
          </a:p>
          <a:p>
            <a:pPr marL="0" indent="0">
              <a:buNone/>
            </a:pPr>
            <a:r>
              <a:rPr lang="en-GB" b="1" dirty="0"/>
              <a:t>Pros:</a:t>
            </a:r>
            <a:endParaRPr lang="en-GB" dirty="0"/>
          </a:p>
          <a:p>
            <a:r>
              <a:rPr lang="en-GB" dirty="0"/>
              <a:t>Gives real-life examples of skills and achievements.</a:t>
            </a:r>
          </a:p>
          <a:p>
            <a:r>
              <a:rPr lang="en-GB" dirty="0"/>
              <a:t>Shows how candidates apply their knowledge in practice.</a:t>
            </a:r>
          </a:p>
          <a:p>
            <a:r>
              <a:rPr lang="en-GB" dirty="0"/>
              <a:t>Strong predictor of future behaviour.</a:t>
            </a:r>
          </a:p>
          <a:p>
            <a:pPr marL="0" indent="0">
              <a:buNone/>
            </a:pPr>
            <a:r>
              <a:rPr lang="en-GB" b="1" dirty="0"/>
              <a:t>Cons:</a:t>
            </a:r>
            <a:endParaRPr lang="en-GB" dirty="0"/>
          </a:p>
          <a:p>
            <a:r>
              <a:rPr lang="en-GB" dirty="0"/>
              <a:t>Relies on candidates having good examples and explaining clearly.</a:t>
            </a:r>
          </a:p>
          <a:p>
            <a:r>
              <a:rPr lang="en-GB" dirty="0"/>
              <a:t>Harder for less experienced applicants to answer fully.</a:t>
            </a:r>
          </a:p>
          <a:p>
            <a:pPr marL="0" indent="0">
              <a:buNone/>
            </a:pPr>
            <a:r>
              <a:rPr lang="en-GB" b="1" dirty="0"/>
              <a:t>Use for Selfridges:</a:t>
            </a:r>
            <a:br>
              <a:rPr lang="en-GB" dirty="0"/>
            </a:br>
            <a:r>
              <a:rPr lang="en-GB" dirty="0"/>
              <a:t>For example, asking </a:t>
            </a:r>
            <a:r>
              <a:rPr lang="en-GB" i="1" dirty="0"/>
              <a:t>“Tell me about a time you grew engagement on a social media campaign”</a:t>
            </a:r>
            <a:r>
              <a:rPr lang="en-GB" dirty="0"/>
              <a:t> would show whether the candidate has proven digital marketing ability.</a:t>
            </a:r>
          </a:p>
          <a:p>
            <a:pPr marL="0" indent="0">
              <a:buNone/>
            </a:pPr>
            <a:r>
              <a:rPr lang="en-GB" dirty="0"/>
              <a:t> Cook (2016) highlights that competency-based interviews are widely used because past performance often predicts future success.</a:t>
            </a:r>
          </a:p>
          <a:p>
            <a:endParaRPr lang="en-GB" dirty="0"/>
          </a:p>
        </p:txBody>
      </p:sp>
    </p:spTree>
    <p:extLst>
      <p:ext uri="{BB962C8B-B14F-4D97-AF65-F5344CB8AC3E}">
        <p14:creationId xmlns:p14="http://schemas.microsoft.com/office/powerpoint/2010/main" val="3648193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FB305-C366-2B95-1199-E3BAC7417699}"/>
              </a:ext>
            </a:extLst>
          </p:cNvPr>
          <p:cNvSpPr>
            <a:spLocks noGrp="1"/>
          </p:cNvSpPr>
          <p:nvPr>
            <p:ph type="title"/>
          </p:nvPr>
        </p:nvSpPr>
        <p:spPr/>
        <p:txBody>
          <a:bodyPr/>
          <a:lstStyle/>
          <a:p>
            <a:r>
              <a:rPr lang="en-GB" dirty="0"/>
              <a:t>Situational Interview</a:t>
            </a:r>
          </a:p>
        </p:txBody>
      </p:sp>
      <p:sp>
        <p:nvSpPr>
          <p:cNvPr id="3" name="Content Placeholder 2">
            <a:extLst>
              <a:ext uri="{FF2B5EF4-FFF2-40B4-BE49-F238E27FC236}">
                <a16:creationId xmlns:a16="http://schemas.microsoft.com/office/drawing/2014/main" id="{2B01181C-9896-4980-44B4-4D3DB2B855E2}"/>
              </a:ext>
            </a:extLst>
          </p:cNvPr>
          <p:cNvSpPr>
            <a:spLocks noGrp="1"/>
          </p:cNvSpPr>
          <p:nvPr>
            <p:ph idx="1"/>
          </p:nvPr>
        </p:nvSpPr>
        <p:spPr>
          <a:xfrm>
            <a:off x="645130" y="1422400"/>
            <a:ext cx="9404723" cy="4825999"/>
          </a:xfrm>
        </p:spPr>
        <p:txBody>
          <a:bodyPr>
            <a:normAutofit fontScale="92500" lnSpcReduction="20000"/>
          </a:bodyPr>
          <a:lstStyle/>
          <a:p>
            <a:pPr marL="0" indent="0">
              <a:buNone/>
            </a:pPr>
            <a:r>
              <a:rPr lang="en-GB" dirty="0"/>
              <a:t>Situational interviews ask candidates how they would deal with </a:t>
            </a:r>
            <a:r>
              <a:rPr lang="en-GB" b="1" dirty="0"/>
              <a:t>future scenarios</a:t>
            </a:r>
            <a:r>
              <a:rPr lang="en-GB" dirty="0"/>
              <a:t>.</a:t>
            </a:r>
          </a:p>
          <a:p>
            <a:pPr marL="0" indent="0">
              <a:buNone/>
            </a:pPr>
            <a:r>
              <a:rPr lang="en-GB" b="1" dirty="0"/>
              <a:t>Pros:</a:t>
            </a:r>
            <a:endParaRPr lang="en-GB" dirty="0"/>
          </a:p>
          <a:p>
            <a:r>
              <a:rPr lang="en-GB" dirty="0"/>
              <a:t>Good way to test problem-solving and creativity.</a:t>
            </a:r>
          </a:p>
          <a:p>
            <a:r>
              <a:rPr lang="en-GB" dirty="0"/>
              <a:t>Useful for predicting how candidates might perform in new situations.</a:t>
            </a:r>
          </a:p>
          <a:p>
            <a:r>
              <a:rPr lang="en-GB" dirty="0"/>
              <a:t>Shows ability to think strategically.</a:t>
            </a:r>
          </a:p>
          <a:p>
            <a:pPr marL="0" indent="0">
              <a:buNone/>
            </a:pPr>
            <a:r>
              <a:rPr lang="en-GB" b="1" dirty="0"/>
              <a:t>Cons:</a:t>
            </a:r>
            <a:endParaRPr lang="en-GB" dirty="0"/>
          </a:p>
          <a:p>
            <a:r>
              <a:rPr lang="en-GB" dirty="0"/>
              <a:t>Candidates may give “perfect” answers rather than realistic ones.</a:t>
            </a:r>
          </a:p>
          <a:p>
            <a:r>
              <a:rPr lang="en-GB" dirty="0"/>
              <a:t>Doesn’t show actual past performance.</a:t>
            </a:r>
          </a:p>
          <a:p>
            <a:pPr marL="0" indent="0">
              <a:buNone/>
            </a:pPr>
            <a:r>
              <a:rPr lang="en-GB" b="1" dirty="0"/>
              <a:t>Use for Selfridges:</a:t>
            </a:r>
            <a:br>
              <a:rPr lang="en-GB" dirty="0"/>
            </a:br>
            <a:r>
              <a:rPr lang="en-GB" dirty="0"/>
              <a:t>For example, </a:t>
            </a:r>
            <a:r>
              <a:rPr lang="en-GB" i="1" dirty="0"/>
              <a:t>“If Selfridges’ Instagram engagement dropped suddenly, how would you fix it?”</a:t>
            </a:r>
            <a:r>
              <a:rPr lang="en-GB" dirty="0"/>
              <a:t> tests creativity and digital strategy skills.</a:t>
            </a:r>
          </a:p>
          <a:p>
            <a:pPr marL="0" indent="0">
              <a:buNone/>
            </a:pPr>
            <a:r>
              <a:rPr lang="en-GB" dirty="0"/>
              <a:t> Robertson and Smith (2021) suggest situational interviews are useful for jobs that need innovation and adaptability.</a:t>
            </a:r>
          </a:p>
          <a:p>
            <a:endParaRPr lang="en-GB" dirty="0"/>
          </a:p>
        </p:txBody>
      </p:sp>
    </p:spTree>
    <p:extLst>
      <p:ext uri="{BB962C8B-B14F-4D97-AF65-F5344CB8AC3E}">
        <p14:creationId xmlns:p14="http://schemas.microsoft.com/office/powerpoint/2010/main" val="3870597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B1928-3011-BE24-0093-B7AF95F1793F}"/>
              </a:ext>
            </a:extLst>
          </p:cNvPr>
          <p:cNvSpPr>
            <a:spLocks noGrp="1"/>
          </p:cNvSpPr>
          <p:nvPr>
            <p:ph type="title"/>
          </p:nvPr>
        </p:nvSpPr>
        <p:spPr/>
        <p:txBody>
          <a:bodyPr/>
          <a:lstStyle/>
          <a:p>
            <a:r>
              <a:rPr lang="en-GB" dirty="0"/>
              <a:t>Which is Best for Selfridges?</a:t>
            </a:r>
          </a:p>
        </p:txBody>
      </p:sp>
      <p:sp>
        <p:nvSpPr>
          <p:cNvPr id="3" name="Content Placeholder 2">
            <a:extLst>
              <a:ext uri="{FF2B5EF4-FFF2-40B4-BE49-F238E27FC236}">
                <a16:creationId xmlns:a16="http://schemas.microsoft.com/office/drawing/2014/main" id="{5D99BE73-3496-7319-B72F-0312E7E6481C}"/>
              </a:ext>
            </a:extLst>
          </p:cNvPr>
          <p:cNvSpPr>
            <a:spLocks noGrp="1"/>
          </p:cNvSpPr>
          <p:nvPr>
            <p:ph idx="1"/>
          </p:nvPr>
        </p:nvSpPr>
        <p:spPr/>
        <p:txBody>
          <a:bodyPr>
            <a:normAutofit/>
          </a:bodyPr>
          <a:lstStyle/>
          <a:p>
            <a:pPr marL="0" indent="0">
              <a:buNone/>
            </a:pPr>
            <a:r>
              <a:rPr lang="en-GB" dirty="0"/>
              <a:t>For a </a:t>
            </a:r>
            <a:r>
              <a:rPr lang="en-GB" b="1" dirty="0"/>
              <a:t>Digital Marketing Executive</a:t>
            </a:r>
            <a:r>
              <a:rPr lang="en-GB" dirty="0"/>
              <a:t>, the best option would be to </a:t>
            </a:r>
            <a:r>
              <a:rPr lang="en-GB" b="1" dirty="0"/>
              <a:t>combine structured, competency-based, and situational interviews</a:t>
            </a:r>
            <a:r>
              <a:rPr lang="en-GB" dirty="0"/>
              <a:t>:</a:t>
            </a:r>
          </a:p>
          <a:p>
            <a:r>
              <a:rPr lang="en-GB" b="1" dirty="0"/>
              <a:t>Structured</a:t>
            </a:r>
            <a:r>
              <a:rPr lang="en-GB" dirty="0"/>
              <a:t> → ensures fairness and consistency.</a:t>
            </a:r>
          </a:p>
          <a:p>
            <a:r>
              <a:rPr lang="en-GB" b="1" dirty="0"/>
              <a:t>Competency-Based</a:t>
            </a:r>
            <a:r>
              <a:rPr lang="en-GB" dirty="0"/>
              <a:t> → shows real digital marketing skills and evidence of past success.</a:t>
            </a:r>
          </a:p>
          <a:p>
            <a:r>
              <a:rPr lang="en-GB" b="1" dirty="0"/>
              <a:t>Situational</a:t>
            </a:r>
            <a:r>
              <a:rPr lang="en-GB" dirty="0"/>
              <a:t> → tests future creativity and problem-solving in luxury retail.</a:t>
            </a:r>
          </a:p>
          <a:p>
            <a:pPr marL="0" indent="0">
              <a:buNone/>
            </a:pPr>
            <a:r>
              <a:rPr lang="en-GB" dirty="0"/>
              <a:t>This blend gives a clear picture of both </a:t>
            </a:r>
            <a:r>
              <a:rPr lang="en-GB" b="1" dirty="0"/>
              <a:t>past performance</a:t>
            </a:r>
            <a:r>
              <a:rPr lang="en-GB" dirty="0"/>
              <a:t> and </a:t>
            </a:r>
            <a:r>
              <a:rPr lang="en-GB" b="1" dirty="0"/>
              <a:t>future potential</a:t>
            </a:r>
            <a:r>
              <a:rPr lang="en-GB" dirty="0"/>
              <a:t>, which is vital for growing Selfridges’ new digital business idea.</a:t>
            </a:r>
          </a:p>
          <a:p>
            <a:pPr marL="0" indent="0">
              <a:buNone/>
            </a:pPr>
            <a:r>
              <a:rPr lang="en-GB" dirty="0"/>
              <a:t> Armstrong and Taylor (2020) note that using a mix of interview types balances fairness with deeper insights.</a:t>
            </a:r>
          </a:p>
          <a:p>
            <a:endParaRPr lang="en-GB" dirty="0"/>
          </a:p>
        </p:txBody>
      </p:sp>
    </p:spTree>
    <p:extLst>
      <p:ext uri="{BB962C8B-B14F-4D97-AF65-F5344CB8AC3E}">
        <p14:creationId xmlns:p14="http://schemas.microsoft.com/office/powerpoint/2010/main" val="388299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FF-3CAE-4828-10F4-2635C71E65D8}"/>
              </a:ext>
            </a:extLst>
          </p:cNvPr>
          <p:cNvSpPr>
            <a:spLocks noGrp="1"/>
          </p:cNvSpPr>
          <p:nvPr>
            <p:ph type="ctrTitle"/>
          </p:nvPr>
        </p:nvSpPr>
        <p:spPr>
          <a:xfrm>
            <a:off x="1154955" y="1447800"/>
            <a:ext cx="8825658" cy="3329581"/>
          </a:xfrm>
        </p:spPr>
        <p:txBody>
          <a:bodyPr anchor="b">
            <a:normAutofit fontScale="90000"/>
          </a:bodyPr>
          <a:lstStyle/>
          <a:p>
            <a:pPr>
              <a:lnSpc>
                <a:spcPct val="90000"/>
              </a:lnSpc>
            </a:pPr>
            <a:r>
              <a:rPr lang="en-GB" b="1" dirty="0"/>
              <a:t>Justifying the Most Appropriate Questioning Techniques</a:t>
            </a:r>
            <a:br>
              <a:rPr lang="en-GB" b="1" dirty="0"/>
            </a:br>
            <a:endParaRPr lang="en-GB" dirty="0"/>
          </a:p>
        </p:txBody>
      </p:sp>
      <p:sp>
        <p:nvSpPr>
          <p:cNvPr id="7" name="Subtitle 2">
            <a:extLst>
              <a:ext uri="{FF2B5EF4-FFF2-40B4-BE49-F238E27FC236}">
                <a16:creationId xmlns:a16="http://schemas.microsoft.com/office/drawing/2014/main" id="{FAF6BFA4-B6D9-3278-64B7-4EDDECD200DF}"/>
              </a:ext>
            </a:extLst>
          </p:cNvPr>
          <p:cNvSpPr>
            <a:spLocks noGrp="1"/>
          </p:cNvSpPr>
          <p:nvPr>
            <p:ph type="subTitle" idx="1"/>
          </p:nvPr>
        </p:nvSpPr>
        <p:spPr>
          <a:xfrm>
            <a:off x="1154955" y="4777380"/>
            <a:ext cx="8825658" cy="861420"/>
          </a:xfrm>
        </p:spPr>
        <p:txBody>
          <a:bodyPr>
            <a:normAutofit fontScale="85000" lnSpcReduction="10000"/>
          </a:bodyPr>
          <a:lstStyle/>
          <a:p>
            <a:r>
              <a:rPr lang="en-GB" dirty="0"/>
              <a:t>When interviewing for the </a:t>
            </a:r>
            <a:r>
              <a:rPr lang="en-GB" b="1" dirty="0"/>
              <a:t>Digital Marketing Executive</a:t>
            </a:r>
            <a:r>
              <a:rPr lang="en-GB" dirty="0"/>
              <a:t> role, the right questioning techniques are important to identify a candidate who is not only skilled but also motivated to grow the business.</a:t>
            </a:r>
          </a:p>
          <a:p>
            <a:endParaRPr lang="en-US" dirty="0"/>
          </a:p>
        </p:txBody>
      </p:sp>
    </p:spTree>
    <p:extLst>
      <p:ext uri="{BB962C8B-B14F-4D97-AF65-F5344CB8AC3E}">
        <p14:creationId xmlns:p14="http://schemas.microsoft.com/office/powerpoint/2010/main" val="139084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59BF1C90-5DB5-5031-CF44-D6C046A498C0}"/>
              </a:ext>
            </a:extLst>
          </p:cNvPr>
          <p:cNvGraphicFramePr/>
          <p:nvPr>
            <p:extLst>
              <p:ext uri="{D42A27DB-BD31-4B8C-83A1-F6EECF244321}">
                <p14:modId xmlns:p14="http://schemas.microsoft.com/office/powerpoint/2010/main" val="64001713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1260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4F40-99F2-AA26-9C6D-F327A7E33F34}"/>
              </a:ext>
            </a:extLst>
          </p:cNvPr>
          <p:cNvSpPr>
            <a:spLocks noGrp="1"/>
          </p:cNvSpPr>
          <p:nvPr>
            <p:ph type="title"/>
          </p:nvPr>
        </p:nvSpPr>
        <p:spPr/>
        <p:txBody>
          <a:bodyPr/>
          <a:lstStyle/>
          <a:p>
            <a:r>
              <a:rPr lang="en-GB" b="1" dirty="0"/>
              <a:t>Why this mix works for Selfridges</a:t>
            </a:r>
            <a:br>
              <a:rPr lang="en-GB" b="1" dirty="0"/>
            </a:br>
            <a:endParaRPr lang="en-GB" dirty="0"/>
          </a:p>
        </p:txBody>
      </p:sp>
      <p:graphicFrame>
        <p:nvGraphicFramePr>
          <p:cNvPr id="5" name="Content Placeholder 4">
            <a:extLst>
              <a:ext uri="{FF2B5EF4-FFF2-40B4-BE49-F238E27FC236}">
                <a16:creationId xmlns:a16="http://schemas.microsoft.com/office/drawing/2014/main" id="{2A2326BA-56A5-61C7-5D06-4149B6419E5F}"/>
              </a:ext>
            </a:extLst>
          </p:cNvPr>
          <p:cNvGraphicFramePr>
            <a:graphicFrameLocks noGrp="1"/>
          </p:cNvGraphicFramePr>
          <p:nvPr>
            <p:ph idx="1"/>
            <p:extLst>
              <p:ext uri="{D42A27DB-BD31-4B8C-83A1-F6EECF244321}">
                <p14:modId xmlns:p14="http://schemas.microsoft.com/office/powerpoint/2010/main" val="1868614766"/>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4380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DD2DB-6A78-AC79-30A3-9BD006492A30}"/>
              </a:ext>
            </a:extLst>
          </p:cNvPr>
          <p:cNvSpPr>
            <a:spLocks noGrp="1"/>
          </p:cNvSpPr>
          <p:nvPr>
            <p:ph type="ctrTitle"/>
          </p:nvPr>
        </p:nvSpPr>
        <p:spPr>
          <a:xfrm>
            <a:off x="1154955" y="1447800"/>
            <a:ext cx="8825658" cy="3329581"/>
          </a:xfrm>
        </p:spPr>
        <p:txBody>
          <a:bodyPr anchor="b">
            <a:normAutofit/>
          </a:bodyPr>
          <a:lstStyle/>
          <a:p>
            <a:r>
              <a:rPr lang="en-GB" dirty="0"/>
              <a:t>Interview Comparison</a:t>
            </a:r>
          </a:p>
        </p:txBody>
      </p:sp>
      <p:sp>
        <p:nvSpPr>
          <p:cNvPr id="7" name="Subtitle 2">
            <a:extLst>
              <a:ext uri="{FF2B5EF4-FFF2-40B4-BE49-F238E27FC236}">
                <a16:creationId xmlns:a16="http://schemas.microsoft.com/office/drawing/2014/main" id="{20D14EAF-9BC0-465A-6D46-F69DCE95B8B3}"/>
              </a:ext>
            </a:extLst>
          </p:cNvPr>
          <p:cNvSpPr>
            <a:spLocks noGrp="1"/>
          </p:cNvSpPr>
          <p:nvPr>
            <p:ph type="subTitle" idx="1"/>
          </p:nvPr>
        </p:nvSpPr>
        <p:spPr>
          <a:xfrm>
            <a:off x="1154955" y="4777380"/>
            <a:ext cx="8825658" cy="861420"/>
          </a:xfrm>
        </p:spPr>
        <p:txBody>
          <a:bodyPr/>
          <a:lstStyle/>
          <a:p>
            <a:r>
              <a:rPr lang="en-GB" dirty="0"/>
              <a:t>Face-to-Face vs Online Interviews for Digital Marketing Executive (Selfridges)</a:t>
            </a:r>
          </a:p>
          <a:p>
            <a:endParaRPr lang="en-US" dirty="0"/>
          </a:p>
        </p:txBody>
      </p:sp>
    </p:spTree>
    <p:extLst>
      <p:ext uri="{BB962C8B-B14F-4D97-AF65-F5344CB8AC3E}">
        <p14:creationId xmlns:p14="http://schemas.microsoft.com/office/powerpoint/2010/main" val="3411800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E6084-05F2-EDA1-BB3E-2C01227F615E}"/>
              </a:ext>
            </a:extLst>
          </p:cNvPr>
          <p:cNvSpPr>
            <a:spLocks noGrp="1"/>
          </p:cNvSpPr>
          <p:nvPr>
            <p:ph type="title"/>
          </p:nvPr>
        </p:nvSpPr>
        <p:spPr/>
        <p:txBody>
          <a:bodyPr/>
          <a:lstStyle/>
          <a:p>
            <a:r>
              <a:rPr lang="en-GB" dirty="0"/>
              <a:t>Face-to-Face vs Online Interviews</a:t>
            </a:r>
          </a:p>
        </p:txBody>
      </p:sp>
      <p:sp>
        <p:nvSpPr>
          <p:cNvPr id="3" name="Content Placeholder 2">
            <a:extLst>
              <a:ext uri="{FF2B5EF4-FFF2-40B4-BE49-F238E27FC236}">
                <a16:creationId xmlns:a16="http://schemas.microsoft.com/office/drawing/2014/main" id="{CBB9483F-6BE3-463F-D1E6-9EBBA0FFD4B6}"/>
              </a:ext>
            </a:extLst>
          </p:cNvPr>
          <p:cNvSpPr>
            <a:spLocks noGrp="1"/>
          </p:cNvSpPr>
          <p:nvPr>
            <p:ph idx="1"/>
          </p:nvPr>
        </p:nvSpPr>
        <p:spPr/>
        <p:txBody>
          <a:bodyPr/>
          <a:lstStyle/>
          <a:p>
            <a:r>
              <a:rPr lang="en-GB" dirty="0"/>
              <a:t>Face-to-Face Interview:</a:t>
            </a:r>
          </a:p>
          <a:p>
            <a:r>
              <a:rPr lang="en-GB" dirty="0"/>
              <a:t> Builds personal rapport and culture fit</a:t>
            </a:r>
          </a:p>
          <a:p>
            <a:r>
              <a:rPr lang="en-GB" dirty="0"/>
              <a:t> Strong for assessing soft skills and non-verbal cues</a:t>
            </a:r>
          </a:p>
          <a:p>
            <a:r>
              <a:rPr lang="en-GB" dirty="0"/>
              <a:t> Higher travel and time costs</a:t>
            </a:r>
          </a:p>
          <a:p>
            <a:endParaRPr lang="en-GB" dirty="0"/>
          </a:p>
          <a:p>
            <a:r>
              <a:rPr lang="en-GB" dirty="0"/>
              <a:t>Online Interview:</a:t>
            </a:r>
          </a:p>
          <a:p>
            <a:r>
              <a:rPr lang="en-GB" dirty="0"/>
              <a:t>Convenient and flexible for candidates</a:t>
            </a:r>
          </a:p>
          <a:p>
            <a:r>
              <a:rPr lang="en-GB" dirty="0"/>
              <a:t>Strong for technical demonstrations (screen-share)</a:t>
            </a:r>
          </a:p>
          <a:p>
            <a:r>
              <a:rPr lang="en-GB" dirty="0"/>
              <a:t>Lower cost and wider reach</a:t>
            </a:r>
          </a:p>
          <a:p>
            <a:endParaRPr lang="en-GB" dirty="0"/>
          </a:p>
        </p:txBody>
      </p:sp>
    </p:spTree>
    <p:extLst>
      <p:ext uri="{BB962C8B-B14F-4D97-AF65-F5344CB8AC3E}">
        <p14:creationId xmlns:p14="http://schemas.microsoft.com/office/powerpoint/2010/main" val="4189510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52B1-ECDA-0A2A-7786-02803255061F}"/>
              </a:ext>
            </a:extLst>
          </p:cNvPr>
          <p:cNvSpPr>
            <a:spLocks noGrp="1"/>
          </p:cNvSpPr>
          <p:nvPr>
            <p:ph type="title"/>
          </p:nvPr>
        </p:nvSpPr>
        <p:spPr/>
        <p:txBody>
          <a:bodyPr/>
          <a:lstStyle/>
          <a:p>
            <a:r>
              <a:rPr lang="en-GB" dirty="0"/>
              <a:t>Recommended Hybrid Approach</a:t>
            </a:r>
          </a:p>
        </p:txBody>
      </p:sp>
      <p:sp>
        <p:nvSpPr>
          <p:cNvPr id="3" name="Content Placeholder 2">
            <a:extLst>
              <a:ext uri="{FF2B5EF4-FFF2-40B4-BE49-F238E27FC236}">
                <a16:creationId xmlns:a16="http://schemas.microsoft.com/office/drawing/2014/main" id="{695766C0-6BDE-240F-BC31-A24C318CAFB4}"/>
              </a:ext>
            </a:extLst>
          </p:cNvPr>
          <p:cNvSpPr>
            <a:spLocks noGrp="1"/>
          </p:cNvSpPr>
          <p:nvPr>
            <p:ph idx="1"/>
          </p:nvPr>
        </p:nvSpPr>
        <p:spPr/>
        <p:txBody>
          <a:bodyPr/>
          <a:lstStyle/>
          <a:p>
            <a:pPr marL="0" indent="0">
              <a:buNone/>
            </a:pPr>
            <a:r>
              <a:rPr lang="en-GB" dirty="0"/>
              <a:t>1) Online Interview (Stage 1):</a:t>
            </a:r>
          </a:p>
          <a:p>
            <a:r>
              <a:rPr lang="en-GB" dirty="0"/>
              <a:t> Structured, competency-based questions</a:t>
            </a:r>
          </a:p>
          <a:p>
            <a:r>
              <a:rPr lang="en-GB" dirty="0"/>
              <a:t> Short technical task using screen-share</a:t>
            </a:r>
          </a:p>
          <a:p>
            <a:r>
              <a:rPr lang="en-GB" dirty="0"/>
              <a:t> Cost-effective and accessible</a:t>
            </a:r>
          </a:p>
          <a:p>
            <a:pPr marL="0" indent="0">
              <a:buNone/>
            </a:pPr>
            <a:endParaRPr lang="en-GB" dirty="0"/>
          </a:p>
          <a:p>
            <a:pPr marL="0" indent="0">
              <a:buNone/>
            </a:pPr>
            <a:r>
              <a:rPr lang="en-GB" dirty="0"/>
              <a:t>2) Face-to-Face Interview (Stage 2):</a:t>
            </a:r>
          </a:p>
          <a:p>
            <a:r>
              <a:rPr lang="en-GB" dirty="0"/>
              <a:t> Panel format for stakeholder input</a:t>
            </a:r>
          </a:p>
          <a:p>
            <a:r>
              <a:rPr lang="en-GB" dirty="0"/>
              <a:t> Mini campaign pitch on a Selfridges brief</a:t>
            </a:r>
          </a:p>
          <a:p>
            <a:r>
              <a:rPr lang="en-GB" dirty="0"/>
              <a:t> Office tour to showcase company culture</a:t>
            </a:r>
          </a:p>
          <a:p>
            <a:endParaRPr lang="en-GB" dirty="0"/>
          </a:p>
        </p:txBody>
      </p:sp>
    </p:spTree>
    <p:extLst>
      <p:ext uri="{BB962C8B-B14F-4D97-AF65-F5344CB8AC3E}">
        <p14:creationId xmlns:p14="http://schemas.microsoft.com/office/powerpoint/2010/main" val="1129075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855B5-1635-3412-9698-B36C834CBFAA}"/>
              </a:ext>
            </a:extLst>
          </p:cNvPr>
          <p:cNvSpPr>
            <a:spLocks noGrp="1"/>
          </p:cNvSpPr>
          <p:nvPr>
            <p:ph type="title"/>
          </p:nvPr>
        </p:nvSpPr>
        <p:spPr/>
        <p:txBody>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BCFC2AFE-A005-10E3-D598-AF6A44608A1C}"/>
              </a:ext>
            </a:extLst>
          </p:cNvPr>
          <p:cNvSpPr>
            <a:spLocks noGrp="1"/>
          </p:cNvSpPr>
          <p:nvPr>
            <p:ph idx="1"/>
          </p:nvPr>
        </p:nvSpPr>
        <p:spPr/>
        <p:txBody>
          <a:bodyPr>
            <a:normAutofit/>
          </a:bodyPr>
          <a:lstStyle/>
          <a:p>
            <a:pPr marL="0" indent="0">
              <a:buNone/>
            </a:pPr>
            <a:r>
              <a:rPr lang="en-GB" dirty="0"/>
              <a:t>The key to recruitment is not only hiring someone with the right skills, but also finding a person who is motivated to give their best, build their reputation within Selfridges, and contribute to the company’s long-term success. By following a clear process, using the right interview methods, and applying effective questioning techniques, Selfridges can select candidates who are eager to drive growth and take the business to the next level. </a:t>
            </a:r>
            <a:r>
              <a:rPr lang="en-GB"/>
              <a:t>The goal is to recruit people who will not just do the job, but actively support the vision of making Selfridges one of the biggest and most successful brands in the world..</a:t>
            </a:r>
            <a:endParaRPr lang="en-GB" dirty="0"/>
          </a:p>
          <a:p>
            <a:endParaRPr lang="en-GB" dirty="0"/>
          </a:p>
        </p:txBody>
      </p:sp>
    </p:spTree>
    <p:extLst>
      <p:ext uri="{BB962C8B-B14F-4D97-AF65-F5344CB8AC3E}">
        <p14:creationId xmlns:p14="http://schemas.microsoft.com/office/powerpoint/2010/main" val="1668639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ECF0F-53AE-2AC7-A43A-4E85A18E5B1C}"/>
              </a:ext>
            </a:extLst>
          </p:cNvPr>
          <p:cNvSpPr>
            <a:spLocks noGrp="1"/>
          </p:cNvSpPr>
          <p:nvPr>
            <p:ph type="title"/>
          </p:nvPr>
        </p:nvSpPr>
        <p:spPr/>
        <p:txBody>
          <a:bodyPr/>
          <a:lstStyle/>
          <a:p>
            <a:r>
              <a:rPr lang="en-GB" b="1" dirty="0"/>
              <a:t>References</a:t>
            </a:r>
            <a:br>
              <a:rPr lang="en-GB" b="1" dirty="0"/>
            </a:br>
            <a:endParaRPr lang="en-GB" dirty="0"/>
          </a:p>
        </p:txBody>
      </p:sp>
      <p:sp>
        <p:nvSpPr>
          <p:cNvPr id="3" name="Content Placeholder 2">
            <a:extLst>
              <a:ext uri="{FF2B5EF4-FFF2-40B4-BE49-F238E27FC236}">
                <a16:creationId xmlns:a16="http://schemas.microsoft.com/office/drawing/2014/main" id="{55A568DB-8DC1-260C-7517-6AA58DF3B496}"/>
              </a:ext>
            </a:extLst>
          </p:cNvPr>
          <p:cNvSpPr>
            <a:spLocks noGrp="1"/>
          </p:cNvSpPr>
          <p:nvPr>
            <p:ph idx="1"/>
          </p:nvPr>
        </p:nvSpPr>
        <p:spPr/>
        <p:txBody>
          <a:bodyPr>
            <a:normAutofit/>
          </a:bodyPr>
          <a:lstStyle/>
          <a:p>
            <a:pPr marL="0" indent="0">
              <a:buNone/>
            </a:pPr>
            <a:r>
              <a:rPr lang="en-GB" dirty="0"/>
              <a:t>Armstrong, M. &amp; Taylor, S. (2020). </a:t>
            </a:r>
            <a:r>
              <a:rPr lang="en-GB" i="1" dirty="0"/>
              <a:t>Armstrong's Handbook of Human Resource Management Practice</a:t>
            </a:r>
            <a:r>
              <a:rPr lang="en-GB" dirty="0"/>
              <a:t>. 15th ed. London: Kogan Page.</a:t>
            </a:r>
          </a:p>
          <a:p>
            <a:pPr marL="0" indent="0">
              <a:buNone/>
            </a:pPr>
            <a:r>
              <a:rPr lang="en-GB" dirty="0"/>
              <a:t>Cook, M. (2016). </a:t>
            </a:r>
            <a:r>
              <a:rPr lang="en-GB" i="1" dirty="0"/>
              <a:t>Personnel Selection: Adding Value Through People</a:t>
            </a:r>
            <a:r>
              <a:rPr lang="en-GB" dirty="0"/>
              <a:t>. 5th ed. Wiley-Blackwell.</a:t>
            </a:r>
          </a:p>
          <a:p>
            <a:pPr marL="0" indent="0">
              <a:buNone/>
            </a:pPr>
            <a:r>
              <a:rPr lang="en-GB" dirty="0"/>
              <a:t>Robertson, I. &amp; Smith, M. (2021). </a:t>
            </a:r>
            <a:r>
              <a:rPr lang="en-GB" i="1" dirty="0"/>
              <a:t>Personnel Selection</a:t>
            </a:r>
            <a:r>
              <a:rPr lang="en-GB" dirty="0"/>
              <a:t>. 2nd ed. Palgrave Macmillan.</a:t>
            </a:r>
          </a:p>
          <a:p>
            <a:pPr marL="0" lvl="0" indent="0" defTabSz="914400" eaLnBrk="0" fontAlgn="base" hangingPunct="0">
              <a:spcBef>
                <a:spcPct val="0"/>
              </a:spcBef>
              <a:spcAft>
                <a:spcPct val="0"/>
              </a:spcAft>
              <a:buClrTx/>
              <a:buSzTx/>
              <a:buFontTx/>
              <a:buChar char="•"/>
            </a:pPr>
            <a:r>
              <a:rPr lang="en-US" altLang="en-US" dirty="0">
                <a:latin typeface="Arial" panose="020B0604020202020204" pitchFamily="34" charset="0"/>
              </a:rPr>
              <a:t>Armstrong, M. &amp; Taylor, S. (2020). </a:t>
            </a:r>
            <a:r>
              <a:rPr lang="en-US" altLang="en-US" i="1" dirty="0">
                <a:latin typeface="Arial" panose="020B0604020202020204" pitchFamily="34" charset="0"/>
              </a:rPr>
              <a:t>Armstrong's Handbook of Human Resource Management Practice</a:t>
            </a:r>
            <a:r>
              <a:rPr lang="en-US" altLang="en-US" dirty="0">
                <a:latin typeface="Arial" panose="020B0604020202020204" pitchFamily="34" charset="0"/>
              </a:rPr>
              <a:t>. 15th ed. London: Kogan Page.</a:t>
            </a:r>
          </a:p>
          <a:p>
            <a:pPr marL="0" lvl="0" indent="0" defTabSz="914400" eaLnBrk="0" fontAlgn="base" hangingPunct="0">
              <a:spcBef>
                <a:spcPct val="0"/>
              </a:spcBef>
              <a:spcAft>
                <a:spcPct val="0"/>
              </a:spcAft>
              <a:buClrTx/>
              <a:buSzTx/>
              <a:buFontTx/>
              <a:buChar char="•"/>
            </a:pPr>
            <a:r>
              <a:rPr lang="en-US" altLang="en-US" dirty="0">
                <a:latin typeface="Arial" panose="020B0604020202020204" pitchFamily="34" charset="0"/>
              </a:rPr>
              <a:t>Cook, M. (2016). </a:t>
            </a:r>
            <a:r>
              <a:rPr lang="en-US" altLang="en-US" i="1" dirty="0">
                <a:latin typeface="Arial" panose="020B0604020202020204" pitchFamily="34" charset="0"/>
              </a:rPr>
              <a:t>Personnel Selection: Adding Value Through People</a:t>
            </a:r>
            <a:r>
              <a:rPr lang="en-US" altLang="en-US" dirty="0">
                <a:latin typeface="Arial" panose="020B0604020202020204" pitchFamily="34" charset="0"/>
              </a:rPr>
              <a:t>. 5th ed. Wiley-Blackwell.</a:t>
            </a:r>
          </a:p>
          <a:p>
            <a:pPr marL="0" lvl="0" indent="0" defTabSz="914400" eaLnBrk="0" fontAlgn="base" hangingPunct="0">
              <a:spcBef>
                <a:spcPct val="0"/>
              </a:spcBef>
              <a:spcAft>
                <a:spcPct val="0"/>
              </a:spcAft>
              <a:buClrTx/>
              <a:buSzTx/>
              <a:buFontTx/>
              <a:buChar char="•"/>
            </a:pPr>
            <a:r>
              <a:rPr lang="en-US" altLang="en-US" dirty="0">
                <a:latin typeface="Arial" panose="020B0604020202020204" pitchFamily="34" charset="0"/>
              </a:rPr>
              <a:t>Robertson, I. &amp; Smith, M. (2021). </a:t>
            </a:r>
            <a:r>
              <a:rPr lang="en-US" altLang="en-US" i="1" dirty="0">
                <a:latin typeface="Arial" panose="020B0604020202020204" pitchFamily="34" charset="0"/>
              </a:rPr>
              <a:t>Personnel Selection</a:t>
            </a:r>
            <a:r>
              <a:rPr lang="en-US" altLang="en-US" dirty="0">
                <a:latin typeface="Arial" panose="020B0604020202020204" pitchFamily="34" charset="0"/>
              </a:rPr>
              <a:t>. 2nd ed. Palgrave Macmillan.</a:t>
            </a:r>
          </a:p>
          <a:p>
            <a:pPr marL="0" indent="0">
              <a:buNone/>
            </a:pPr>
            <a:endParaRPr lang="en-GB" dirty="0"/>
          </a:p>
          <a:p>
            <a:endParaRPr lang="en-GB" dirty="0"/>
          </a:p>
        </p:txBody>
      </p:sp>
      <p:sp>
        <p:nvSpPr>
          <p:cNvPr id="4" name="Rectangle 1">
            <a:extLst>
              <a:ext uri="{FF2B5EF4-FFF2-40B4-BE49-F238E27FC236}">
                <a16:creationId xmlns:a16="http://schemas.microsoft.com/office/drawing/2014/main" id="{ADC236E3-CF81-B0CB-1D70-4C55B3E13843}"/>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57800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Office_50521671_TF78884036_Win32" id="{CEB6EF77-98C5-445A-8514-47E2F976677A}" vid="{F252FBE2-615B-4249-97E6-EB675440D9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30393A-FEC6-4A44-9E4A-6EA49F1F7D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48C88F1-1664-415F-AFCE-F6CF4580981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D16958A-754B-4396-9457-FD7A427A37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Digital design</Template>
  <TotalTime>839</TotalTime>
  <Words>1581</Words>
  <Application>Microsoft Office PowerPoint</Application>
  <PresentationFormat>Widescreen</PresentationFormat>
  <Paragraphs>168</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Ion</vt:lpstr>
      <vt:lpstr>BA (Hons) Leadership and Management Skills for the Workplace   Developing and Managing Individuals and Teams   Component 1- Individual Presentation  LCLM5002  Doreen Nyaa Amundam  Fasal Akbar (2331235)</vt:lpstr>
      <vt:lpstr>Table of content </vt:lpstr>
      <vt:lpstr>Company Introduction</vt:lpstr>
      <vt:lpstr>PowerPoint Presentation</vt:lpstr>
      <vt:lpstr>Recruitment Process</vt:lpstr>
      <vt:lpstr>PowerPoint Presentation</vt:lpstr>
      <vt:lpstr>PowerPoint Presentation</vt:lpstr>
      <vt:lpstr>PowerPoint Presentation</vt:lpstr>
      <vt:lpstr>Job analysis  (what the role is about)</vt:lpstr>
      <vt:lpstr>Job description </vt:lpstr>
      <vt:lpstr>Person specification  (the type of person needed)</vt:lpstr>
      <vt:lpstr>Different Types of Interviews for Digital Marketing Recruitment (Selfridges)</vt:lpstr>
      <vt:lpstr>Structured Interview</vt:lpstr>
      <vt:lpstr>Competency-Based Interview</vt:lpstr>
      <vt:lpstr>Situational Interview</vt:lpstr>
      <vt:lpstr>Which is Best for Selfridges?</vt:lpstr>
      <vt:lpstr>Justifying the Most Appropriate Questioning Techniques </vt:lpstr>
      <vt:lpstr>PowerPoint Presentation</vt:lpstr>
      <vt:lpstr>Why this mix works for Selfridges </vt:lpstr>
      <vt:lpstr>Interview Comparison</vt:lpstr>
      <vt:lpstr>Face-to-Face vs Online Interviews</vt:lpstr>
      <vt:lpstr>Recommended Hybrid Approach</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Fasal Akbar (2331235)</dc:creator>
  <cp:lastModifiedBy>Fasal Akbar (2331235)</cp:lastModifiedBy>
  <cp:revision>13</cp:revision>
  <dcterms:created xsi:type="dcterms:W3CDTF">2025-09-21T15:28:00Z</dcterms:created>
  <dcterms:modified xsi:type="dcterms:W3CDTF">2025-10-02T17:38:00Z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