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74"/>
  </p:notesMasterIdLst>
  <p:sldIdLst>
    <p:sldId id="266" r:id="rId26"/>
    <p:sldId id="271" r:id="rId27"/>
    <p:sldId id="279" r:id="rId28"/>
    <p:sldId id="280" r:id="rId29"/>
    <p:sldId id="282" r:id="rId30"/>
    <p:sldId id="290" r:id="rId31"/>
    <p:sldId id="289" r:id="rId32"/>
    <p:sldId id="292" r:id="rId33"/>
    <p:sldId id="295" r:id="rId34"/>
    <p:sldId id="296" r:id="rId35"/>
    <p:sldId id="304" r:id="rId36"/>
    <p:sldId id="297" r:id="rId37"/>
    <p:sldId id="287" r:id="rId38"/>
    <p:sldId id="299" r:id="rId39"/>
    <p:sldId id="300" r:id="rId40"/>
    <p:sldId id="301" r:id="rId41"/>
    <p:sldId id="302" r:id="rId42"/>
    <p:sldId id="303" r:id="rId43"/>
    <p:sldId id="306" r:id="rId44"/>
    <p:sldId id="307" r:id="rId45"/>
    <p:sldId id="294" r:id="rId46"/>
    <p:sldId id="305" r:id="rId47"/>
    <p:sldId id="298" r:id="rId48"/>
    <p:sldId id="286" r:id="rId49"/>
    <p:sldId id="316" r:id="rId50"/>
    <p:sldId id="315" r:id="rId51"/>
    <p:sldId id="308" r:id="rId52"/>
    <p:sldId id="309" r:id="rId53"/>
    <p:sldId id="310" r:id="rId54"/>
    <p:sldId id="311" r:id="rId55"/>
    <p:sldId id="312" r:id="rId56"/>
    <p:sldId id="313" r:id="rId57"/>
    <p:sldId id="314" r:id="rId58"/>
    <p:sldId id="320" r:id="rId59"/>
    <p:sldId id="317" r:id="rId60"/>
    <p:sldId id="318" r:id="rId61"/>
    <p:sldId id="319" r:id="rId62"/>
    <p:sldId id="321" r:id="rId63"/>
    <p:sldId id="322" r:id="rId64"/>
    <p:sldId id="323" r:id="rId65"/>
    <p:sldId id="328" r:id="rId66"/>
    <p:sldId id="327" r:id="rId67"/>
    <p:sldId id="325" r:id="rId68"/>
    <p:sldId id="329" r:id="rId69"/>
    <p:sldId id="324" r:id="rId70"/>
    <p:sldId id="326" r:id="rId71"/>
    <p:sldId id="330" r:id="rId72"/>
    <p:sldId id="293" r:id="rId7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0508" autoAdjust="0"/>
  </p:normalViewPr>
  <p:slideViewPr>
    <p:cSldViewPr snapToGrid="0">
      <p:cViewPr varScale="1">
        <p:scale>
          <a:sx n="89" d="100"/>
          <a:sy n="89" d="100"/>
        </p:scale>
        <p:origin x="14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slide" Target="slides/slide43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slide" Target="slides/slide41.xml"/><Relationship Id="rId7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slide" Target="slides/slide44.xml"/><Relationship Id="rId77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72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slide" Target="slides/slide42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70" Type="http://schemas.openxmlformats.org/officeDocument/2006/relationships/slide" Target="slides/slide45.xml"/><Relationship Id="rId75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slide" Target="slides/slide40.xml"/><Relationship Id="rId73" Type="http://schemas.openxmlformats.org/officeDocument/2006/relationships/slide" Target="slides/slide48.xml"/><Relationship Id="rId78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Relationship Id="rId76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6.xml"/><Relationship Id="rId2" Type="http://schemas.openxmlformats.org/officeDocument/2006/relationships/customXml" Target="../customXml/item2.xml"/><Relationship Id="rId29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19/04/2024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4547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0797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104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2189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0280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4721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7710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5528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2226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5813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48231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76147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69162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3549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05251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72000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3715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16399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4019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4683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8220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9867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47215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71052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75565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52180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93430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63797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06809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88897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32485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99622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45873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30755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91893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15350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63457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7455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97264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03507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61416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31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4/19/2024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4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techtarget.com/searchdatamanagement/definition/database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techtarget.com/searchdatamanagement/definition/database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target.com/searchdatamanagement/definition/database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7.png"/><Relationship Id="rId5" Type="http://schemas.openxmlformats.org/officeDocument/2006/relationships/image" Target="../media/image56.png"/><Relationship Id="rId4" Type="http://schemas.openxmlformats.org/officeDocument/2006/relationships/image" Target="../media/image55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62.pn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0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0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0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078" y="1850073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Data</a:t>
            </a:r>
          </a:p>
          <a:p>
            <a:r>
              <a:rPr lang="en-US" sz="8000" b="1" dirty="0">
                <a:solidFill>
                  <a:schemeClr val="bg1"/>
                </a:solidFill>
              </a:rPr>
              <a:t>Storage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Lecture Objectives</a:t>
            </a:r>
            <a:endParaRPr lang="en-GB" sz="54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2002055"/>
            <a:ext cx="10941708" cy="3638724"/>
          </a:xfrm>
        </p:spPr>
        <p:txBody>
          <a:bodyPr>
            <a:normAutofit/>
          </a:bodyPr>
          <a:lstStyle/>
          <a:p>
            <a:r>
              <a:rPr lang="en-US" sz="3600" dirty="0"/>
              <a:t>Understand how to store data</a:t>
            </a:r>
          </a:p>
          <a:p>
            <a:r>
              <a:rPr lang="en-US" sz="3600" dirty="0"/>
              <a:t>Understand different methods of storing data in databases</a:t>
            </a:r>
          </a:p>
          <a:p>
            <a:r>
              <a:rPr lang="en-US" sz="3600" dirty="0"/>
              <a:t>Understand how to access, change and delete data</a:t>
            </a:r>
          </a:p>
          <a:p>
            <a:r>
              <a:rPr lang="en-US" sz="3600" dirty="0"/>
              <a:t>Understand data security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3439229" cy="1325563"/>
          </a:xfrm>
        </p:spPr>
        <p:txBody>
          <a:bodyPr>
            <a:normAutofit fontScale="90000"/>
          </a:bodyPr>
          <a:lstStyle/>
          <a:p>
            <a:r>
              <a:rPr lang="en-US" sz="5400" b="1" dirty="0"/>
              <a:t>Types of Data</a:t>
            </a:r>
            <a:endParaRPr lang="en-GB" sz="5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E6E8C5-76A0-41E7-0A08-5C26A7D65B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4720" y="0"/>
            <a:ext cx="8717281" cy="5733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2797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BE6E8C5-76A0-41E7-0A08-5C26A7D65B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34372" y="506749"/>
            <a:ext cx="9599408" cy="519799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3439229" cy="1325563"/>
          </a:xfrm>
        </p:spPr>
        <p:txBody>
          <a:bodyPr>
            <a:normAutofit fontScale="90000"/>
          </a:bodyPr>
          <a:lstStyle/>
          <a:p>
            <a:r>
              <a:rPr lang="en-US" sz="5400" b="1" dirty="0"/>
              <a:t>Types of Data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2456226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Dimensionality</a:t>
            </a:r>
            <a:endParaRPr lang="en-GB" sz="54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A3D6462-2846-9849-A350-4F086E6891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6965913"/>
              </p:ext>
            </p:extLst>
          </p:nvPr>
        </p:nvGraphicFramePr>
        <p:xfrm>
          <a:off x="2471350" y="2099059"/>
          <a:ext cx="9362430" cy="32690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486">
                  <a:extLst>
                    <a:ext uri="{9D8B030D-6E8A-4147-A177-3AD203B41FA5}">
                      <a16:colId xmlns:a16="http://schemas.microsoft.com/office/drawing/2014/main" val="422622554"/>
                    </a:ext>
                  </a:extLst>
                </a:gridCol>
                <a:gridCol w="1872486">
                  <a:extLst>
                    <a:ext uri="{9D8B030D-6E8A-4147-A177-3AD203B41FA5}">
                      <a16:colId xmlns:a16="http://schemas.microsoft.com/office/drawing/2014/main" val="139235169"/>
                    </a:ext>
                  </a:extLst>
                </a:gridCol>
                <a:gridCol w="1872486">
                  <a:extLst>
                    <a:ext uri="{9D8B030D-6E8A-4147-A177-3AD203B41FA5}">
                      <a16:colId xmlns:a16="http://schemas.microsoft.com/office/drawing/2014/main" val="3923481389"/>
                    </a:ext>
                  </a:extLst>
                </a:gridCol>
                <a:gridCol w="1872486">
                  <a:extLst>
                    <a:ext uri="{9D8B030D-6E8A-4147-A177-3AD203B41FA5}">
                      <a16:colId xmlns:a16="http://schemas.microsoft.com/office/drawing/2014/main" val="1222943807"/>
                    </a:ext>
                  </a:extLst>
                </a:gridCol>
                <a:gridCol w="1872486">
                  <a:extLst>
                    <a:ext uri="{9D8B030D-6E8A-4147-A177-3AD203B41FA5}">
                      <a16:colId xmlns:a16="http://schemas.microsoft.com/office/drawing/2014/main" val="3362817568"/>
                    </a:ext>
                  </a:extLst>
                </a:gridCol>
              </a:tblGrid>
              <a:tr h="653801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Car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Number of Seats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Price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Engine Size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/>
                        <a:t>Colour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7783797"/>
                  </a:ext>
                </a:extLst>
              </a:tr>
              <a:tr h="653801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Ford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£3000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1.4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Blue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6393116"/>
                  </a:ext>
                </a:extLst>
              </a:tr>
              <a:tr h="653801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VW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4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£4000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1.9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Red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1819883"/>
                  </a:ext>
                </a:extLst>
              </a:tr>
              <a:tr h="653801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Renault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2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£2000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1.5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White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600232"/>
                  </a:ext>
                </a:extLst>
              </a:tr>
              <a:tr h="653801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Citroen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£2500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1.2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Green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2157019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0228A04-2FC9-B6FB-AC8E-D8FB7AD23E66}"/>
              </a:ext>
            </a:extLst>
          </p:cNvPr>
          <p:cNvSpPr txBox="1"/>
          <p:nvPr/>
        </p:nvSpPr>
        <p:spPr>
          <a:xfrm>
            <a:off x="3682313" y="1637395"/>
            <a:ext cx="7004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Features / Attributes (Width / Breadth of Data)</a:t>
            </a:r>
            <a:endParaRPr lang="en-GB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C7AB6A-6207-5A99-EB10-7123B47910E2}"/>
              </a:ext>
            </a:extLst>
          </p:cNvPr>
          <p:cNvSpPr txBox="1"/>
          <p:nvPr/>
        </p:nvSpPr>
        <p:spPr>
          <a:xfrm>
            <a:off x="358220" y="3429000"/>
            <a:ext cx="24476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Points</a:t>
            </a:r>
          </a:p>
          <a:p>
            <a:r>
              <a:rPr lang="en-US" sz="2400" b="1" dirty="0"/>
              <a:t>(Depth of Data)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038185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Storage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6784859" cy="3575934"/>
          </a:xfrm>
        </p:spPr>
        <p:txBody>
          <a:bodyPr/>
          <a:lstStyle/>
          <a:p>
            <a:r>
              <a:rPr lang="en-GB" sz="32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We have discussed;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D</a:t>
            </a:r>
            <a:r>
              <a:rPr lang="en-GB" sz="28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ata types,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Data </a:t>
            </a:r>
            <a:r>
              <a:rPr lang="en-GB" sz="28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analytics and</a:t>
            </a:r>
          </a:p>
          <a:p>
            <a:pPr lvl="1"/>
            <a:r>
              <a:rPr lang="en-GB" sz="28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Big Data characteristics</a:t>
            </a:r>
          </a:p>
          <a:p>
            <a:r>
              <a:rPr lang="en-GB" sz="3200" dirty="0">
                <a:solidFill>
                  <a:srgbClr val="161616"/>
                </a:solidFill>
                <a:latin typeface="Segoe UI" panose="020B0502040204020203" pitchFamily="34" charset="0"/>
              </a:rPr>
              <a:t>Once data is collected there is a need to store it and consider all of the above.</a:t>
            </a:r>
          </a:p>
          <a:p>
            <a:pPr marL="0" indent="0">
              <a:buNone/>
            </a:pPr>
            <a:endParaRPr lang="en-GB" sz="3200" b="0" i="0" dirty="0">
              <a:solidFill>
                <a:srgbClr val="161616"/>
              </a:solidFill>
              <a:effectLst/>
              <a:latin typeface="Segoe UI" panose="020B0502040204020203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A8043B3-1E37-3FF8-054F-4D535D6E2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3677" y="1210573"/>
            <a:ext cx="5578323" cy="460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698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Considerations for data storage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0838"/>
            <a:ext cx="11481847" cy="4204503"/>
          </a:xfrm>
        </p:spPr>
        <p:txBody>
          <a:bodyPr>
            <a:normAutofit/>
          </a:bodyPr>
          <a:lstStyle/>
          <a:p>
            <a:r>
              <a:rPr lang="en-US" dirty="0"/>
              <a:t>Storage should be based on:</a:t>
            </a:r>
          </a:p>
          <a:p>
            <a:pPr lvl="1"/>
            <a:r>
              <a:rPr lang="en-US" dirty="0"/>
              <a:t>The needs of the project / organization</a:t>
            </a:r>
          </a:p>
          <a:p>
            <a:pPr lvl="1"/>
            <a:r>
              <a:rPr lang="en-US" dirty="0"/>
              <a:t>The budget available</a:t>
            </a:r>
          </a:p>
          <a:p>
            <a:r>
              <a:rPr lang="en-US" dirty="0"/>
              <a:t>Considerations should be given to:</a:t>
            </a:r>
          </a:p>
          <a:p>
            <a:pPr lvl="1"/>
            <a:r>
              <a:rPr lang="en-US" dirty="0"/>
              <a:t>Storage type</a:t>
            </a:r>
          </a:p>
          <a:p>
            <a:pPr lvl="1"/>
            <a:r>
              <a:rPr lang="en-US" dirty="0"/>
              <a:t>Security</a:t>
            </a:r>
          </a:p>
          <a:p>
            <a:pPr lvl="1"/>
            <a:r>
              <a:rPr lang="en-US" dirty="0"/>
              <a:t>Accessibility and editing</a:t>
            </a:r>
          </a:p>
          <a:p>
            <a:pPr lvl="1"/>
            <a:r>
              <a:rPr lang="en-US" dirty="0"/>
              <a:t>Size and scalability</a:t>
            </a:r>
          </a:p>
          <a:p>
            <a:pPr lvl="1"/>
            <a:r>
              <a:rPr lang="en-US" dirty="0"/>
              <a:t>Persistence (Availability and backup)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1A542D-DBD8-1BAB-B2A7-42EAEB76DC1D}"/>
              </a:ext>
            </a:extLst>
          </p:cNvPr>
          <p:cNvSpPr txBox="1"/>
          <p:nvPr/>
        </p:nvSpPr>
        <p:spPr>
          <a:xfrm>
            <a:off x="3048896" y="5755341"/>
            <a:ext cx="609420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FFC000"/>
                </a:solidFill>
              </a:rPr>
              <a:t>https://budibase.com/blog/data/how-to-create-a-data-model/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8F211DB-FC43-9C2E-0D4C-2E5701526F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3677" y="1183894"/>
            <a:ext cx="5578323" cy="460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4672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078" y="1850073"/>
            <a:ext cx="5755922" cy="3157854"/>
          </a:xfrm>
        </p:spPr>
        <p:txBody>
          <a:bodyPr/>
          <a:lstStyle/>
          <a:p>
            <a:r>
              <a:rPr lang="en-US" sz="8000" b="1" dirty="0"/>
              <a:t>Data Storage</a:t>
            </a:r>
            <a:endParaRPr lang="en-US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8621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Storage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6817132" cy="3575934"/>
          </a:xfrm>
        </p:spPr>
        <p:txBody>
          <a:bodyPr/>
          <a:lstStyle/>
          <a:p>
            <a:r>
              <a:rPr lang="en-GB" sz="3200" dirty="0">
                <a:solidFill>
                  <a:srgbClr val="161616"/>
                </a:solidFill>
                <a:latin typeface="Segoe UI" panose="020B0502040204020203" pitchFamily="34" charset="0"/>
              </a:rPr>
              <a:t>Research what data storage is and record your findings</a:t>
            </a:r>
            <a:endParaRPr lang="en-GB" sz="2800" dirty="0">
              <a:solidFill>
                <a:srgbClr val="161616"/>
              </a:solidFill>
              <a:latin typeface="Segoe UI" panose="020B0502040204020203" pitchFamily="34" charset="0"/>
            </a:endParaRP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220A667-B13C-2FC6-8B6A-F9B5A15EB3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0447" y="0"/>
            <a:ext cx="5701553" cy="5701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1032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Storage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7548652" cy="3575934"/>
          </a:xfrm>
        </p:spPr>
        <p:txBody>
          <a:bodyPr/>
          <a:lstStyle/>
          <a:p>
            <a:r>
              <a:rPr lang="en-GB" sz="3200" dirty="0">
                <a:solidFill>
                  <a:srgbClr val="161616"/>
                </a:solidFill>
                <a:latin typeface="Segoe UI" panose="020B0502040204020203" pitchFamily="34" charset="0"/>
              </a:rPr>
              <a:t>We need to look at two main components:</a:t>
            </a:r>
          </a:p>
          <a:p>
            <a:pPr lvl="1"/>
            <a:r>
              <a:rPr lang="en-GB" dirty="0">
                <a:solidFill>
                  <a:srgbClr val="161616"/>
                </a:solidFill>
                <a:latin typeface="Segoe UI" panose="020B0502040204020203" pitchFamily="34" charset="0"/>
              </a:rPr>
              <a:t>Physical storage</a:t>
            </a:r>
          </a:p>
          <a:p>
            <a:pPr lvl="1"/>
            <a:r>
              <a:rPr lang="en-GB" dirty="0">
                <a:solidFill>
                  <a:srgbClr val="161616"/>
                </a:solidFill>
                <a:latin typeface="Segoe UI" panose="020B0502040204020203" pitchFamily="34" charset="0"/>
              </a:rPr>
              <a:t>Data base application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5DC7E6-D2AF-61EF-A90F-6F17DD5365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0731" y="119847"/>
            <a:ext cx="5281712" cy="528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4896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161616"/>
                </a:solidFill>
                <a:latin typeface="Segoe UI" panose="020B0502040204020203" pitchFamily="34" charset="0"/>
              </a:rPr>
              <a:t>Forms of Data Storage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01676"/>
            <a:ext cx="11481847" cy="4459676"/>
          </a:xfrm>
        </p:spPr>
        <p:txBody>
          <a:bodyPr>
            <a:normAutofit fontScale="92500"/>
          </a:bodyPr>
          <a:lstStyle/>
          <a:p>
            <a:r>
              <a:rPr lang="en-GB" sz="3200" dirty="0"/>
              <a:t>There are different forms of storage:</a:t>
            </a:r>
          </a:p>
          <a:p>
            <a:pPr lvl="1"/>
            <a:r>
              <a:rPr lang="en-GB" sz="2800" dirty="0"/>
              <a:t>File Level Storage / File Based Storage;</a:t>
            </a:r>
          </a:p>
          <a:p>
            <a:pPr lvl="2"/>
            <a:r>
              <a:rPr lang="en-GB" sz="2400" dirty="0"/>
              <a:t>Hierarchical method of storage – Data in files, files in folders etc</a:t>
            </a:r>
          </a:p>
          <a:p>
            <a:pPr lvl="1"/>
            <a:r>
              <a:rPr lang="en-GB" sz="2800" dirty="0"/>
              <a:t>Block Storage;</a:t>
            </a:r>
          </a:p>
          <a:p>
            <a:pPr lvl="2"/>
            <a:r>
              <a:rPr lang="en-GB" sz="2400" dirty="0"/>
              <a:t>Data is split into blocks</a:t>
            </a:r>
          </a:p>
          <a:p>
            <a:pPr lvl="2"/>
            <a:r>
              <a:rPr lang="en-GB" sz="2400" dirty="0"/>
              <a:t>Blocks are stored as separate pieces</a:t>
            </a:r>
          </a:p>
          <a:p>
            <a:pPr lvl="2"/>
            <a:r>
              <a:rPr lang="en-GB" sz="2400" dirty="0"/>
              <a:t>Each piece has a unique identifier</a:t>
            </a:r>
          </a:p>
          <a:p>
            <a:pPr lvl="2"/>
            <a:r>
              <a:rPr lang="en-GB" sz="2400" dirty="0"/>
              <a:t>Fast, efficient and reliable</a:t>
            </a:r>
          </a:p>
          <a:p>
            <a:pPr lvl="1"/>
            <a:r>
              <a:rPr lang="en-GB" sz="2800" dirty="0"/>
              <a:t>Object Storage;</a:t>
            </a:r>
          </a:p>
          <a:p>
            <a:pPr lvl="2"/>
            <a:r>
              <a:rPr lang="en-GB" sz="2400" dirty="0"/>
              <a:t>Storage of unstructured data – data unable to be organised into a relational database</a:t>
            </a:r>
          </a:p>
          <a:p>
            <a:pPr lvl="2"/>
            <a:r>
              <a:rPr lang="en-GB" sz="2400" dirty="0"/>
              <a:t>E.g. video photos, audio, web content etc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5D2878-480C-0B9B-BEF5-4E0D1197E884}"/>
              </a:ext>
            </a:extLst>
          </p:cNvPr>
          <p:cNvSpPr txBox="1"/>
          <p:nvPr/>
        </p:nvSpPr>
        <p:spPr>
          <a:xfrm>
            <a:off x="3865132" y="5761352"/>
            <a:ext cx="446173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rgbClr val="FFC000"/>
                </a:solidFill>
              </a:rPr>
              <a:t>https://www.ibm.com/topics/data-storage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12B375F-6FB1-B8C1-9B6C-E0B5B383CD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2161" y="2592782"/>
            <a:ext cx="6189232" cy="2292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989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35DC7E6-D2AF-61EF-A90F-6F17DD5365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0731" y="119847"/>
            <a:ext cx="5281712" cy="528171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161616"/>
                </a:solidFill>
                <a:latin typeface="Segoe UI" panose="020B0502040204020203" pitchFamily="34" charset="0"/>
              </a:rPr>
              <a:t>Physical Storage Devices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366221"/>
            <a:ext cx="6282512" cy="4035338"/>
          </a:xfrm>
        </p:spPr>
        <p:txBody>
          <a:bodyPr>
            <a:normAutofit lnSpcReduction="10000"/>
          </a:bodyPr>
          <a:lstStyle/>
          <a:p>
            <a:r>
              <a:rPr lang="en-GB" sz="3200" dirty="0">
                <a:solidFill>
                  <a:srgbClr val="161616"/>
                </a:solidFill>
                <a:latin typeface="Segoe UI" panose="020B0502040204020203" pitchFamily="34" charset="0"/>
              </a:rPr>
              <a:t>Devices fall into two categories: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Direct Area/Attached Storage;</a:t>
            </a:r>
          </a:p>
          <a:p>
            <a:pPr lvl="2"/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HDD</a:t>
            </a:r>
          </a:p>
          <a:p>
            <a:pPr lvl="2"/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SSD</a:t>
            </a:r>
          </a:p>
          <a:p>
            <a:pPr lvl="2"/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CD / DVD</a:t>
            </a:r>
          </a:p>
          <a:p>
            <a:pPr lvl="2"/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USB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Network-based Storage;</a:t>
            </a:r>
          </a:p>
          <a:p>
            <a:pPr lvl="2"/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Allowing more than one computer access to data through a network connection</a:t>
            </a:r>
          </a:p>
          <a:p>
            <a:pPr lvl="2"/>
            <a:endParaRPr lang="en-GB" sz="2400" dirty="0">
              <a:solidFill>
                <a:srgbClr val="161616"/>
              </a:solidFill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78816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161616"/>
                </a:solidFill>
                <a:latin typeface="Segoe UI" panose="020B0502040204020203" pitchFamily="34" charset="0"/>
              </a:rPr>
              <a:t>Direct Area/Attached Storage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0009"/>
            <a:ext cx="11481847" cy="3981550"/>
          </a:xfrm>
        </p:spPr>
        <p:txBody>
          <a:bodyPr>
            <a:normAutofit/>
          </a:bodyPr>
          <a:lstStyle/>
          <a:p>
            <a:r>
              <a:rPr lang="en-GB" sz="3200" dirty="0"/>
              <a:t>Directly connected to the device.</a:t>
            </a:r>
          </a:p>
          <a:p>
            <a:pPr lvl="1"/>
            <a:r>
              <a:rPr lang="en-GB" sz="2800" dirty="0"/>
              <a:t>Floppy Disk		1.44MB</a:t>
            </a:r>
          </a:p>
          <a:p>
            <a:pPr lvl="1"/>
            <a:r>
              <a:rPr lang="en-GB" sz="2800" dirty="0"/>
              <a:t>CD ROM		650-700MB</a:t>
            </a:r>
          </a:p>
          <a:p>
            <a:pPr lvl="1"/>
            <a:r>
              <a:rPr lang="en-GB" sz="2800" dirty="0"/>
              <a:t>DVD (SL)		4.7GB</a:t>
            </a:r>
          </a:p>
          <a:p>
            <a:pPr lvl="1"/>
            <a:r>
              <a:rPr lang="en-GB" sz="2800" dirty="0"/>
              <a:t>DVD (DL)		9GB</a:t>
            </a:r>
          </a:p>
          <a:p>
            <a:pPr lvl="1"/>
            <a:r>
              <a:rPr lang="en-GB" sz="2800" dirty="0" err="1"/>
              <a:t>BluRay</a:t>
            </a:r>
            <a:r>
              <a:rPr lang="en-GB" sz="2800" dirty="0"/>
              <a:t>			25GB per layer</a:t>
            </a:r>
          </a:p>
          <a:p>
            <a:pPr lvl="1"/>
            <a:r>
              <a:rPr lang="en-GB" sz="2800" dirty="0"/>
              <a:t>Pen Drive		128MB-256GB</a:t>
            </a:r>
          </a:p>
          <a:p>
            <a:pPr lvl="1"/>
            <a:r>
              <a:rPr lang="en-GB" sz="2800" dirty="0"/>
              <a:t>Hard Disk		500GB-4TB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A262651-F71D-F479-EEBE-A5259226F1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14678" y="1456442"/>
            <a:ext cx="3335502" cy="151052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FD4F196-507B-7087-C7B8-F72DC3C6E5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0177" y="2966968"/>
            <a:ext cx="3143251" cy="20955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0E03D8-5A72-718E-CB24-9D3B6F474F8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943428" y="2966968"/>
            <a:ext cx="2095500" cy="2095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DAB6773-654D-8655-C084-C562CF8694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74567" y="1211747"/>
            <a:ext cx="1251473" cy="1755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1412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161616"/>
                </a:solidFill>
                <a:latin typeface="Segoe UI" panose="020B0502040204020203" pitchFamily="34" charset="0"/>
              </a:rPr>
              <a:t>Network-based Storage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0009"/>
            <a:ext cx="6337683" cy="3981550"/>
          </a:xfrm>
        </p:spPr>
        <p:txBody>
          <a:bodyPr>
            <a:normAutofit/>
          </a:bodyPr>
          <a:lstStyle/>
          <a:p>
            <a:r>
              <a:rPr lang="en-GB" sz="3200" dirty="0"/>
              <a:t>Network based, allowing more than one device (client) access:</a:t>
            </a:r>
          </a:p>
          <a:p>
            <a:pPr lvl="1"/>
            <a:r>
              <a:rPr lang="en-GB" sz="2800" dirty="0"/>
              <a:t>Two common setups;</a:t>
            </a:r>
          </a:p>
          <a:p>
            <a:pPr lvl="2"/>
            <a:r>
              <a:rPr lang="en-GB" sz="2400" dirty="0"/>
              <a:t>NAS – Network Attached Storage</a:t>
            </a:r>
          </a:p>
          <a:p>
            <a:pPr lvl="2"/>
            <a:r>
              <a:rPr lang="en-GB" sz="2400" dirty="0"/>
              <a:t>SAN – Storage Area Network</a:t>
            </a:r>
          </a:p>
          <a:p>
            <a:pPr lvl="1"/>
            <a:r>
              <a:rPr lang="en-GB" sz="2800" dirty="0"/>
              <a:t>Allows off-site capabilities as well as on-prem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E6A60A-2C15-D15B-50E0-3F4A9B206B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804"/>
          <a:stretch/>
        </p:blipFill>
        <p:spPr>
          <a:xfrm>
            <a:off x="6695902" y="1278350"/>
            <a:ext cx="5266601" cy="398213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6CD687E-ACD2-6152-1457-C8FB87F62DFD}"/>
              </a:ext>
            </a:extLst>
          </p:cNvPr>
          <p:cNvSpPr txBox="1"/>
          <p:nvPr/>
        </p:nvSpPr>
        <p:spPr>
          <a:xfrm>
            <a:off x="3865132" y="5761352"/>
            <a:ext cx="446173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rgbClr val="FFC000"/>
                </a:solidFill>
              </a:rPr>
              <a:t>https://www.ibm.com/topics/data-storage</a:t>
            </a:r>
          </a:p>
        </p:txBody>
      </p:sp>
    </p:spTree>
    <p:extLst>
      <p:ext uri="{BB962C8B-B14F-4D97-AF65-F5344CB8AC3E}">
        <p14:creationId xmlns:p14="http://schemas.microsoft.com/office/powerpoint/2010/main" val="38053495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161616"/>
                </a:solidFill>
                <a:latin typeface="Segoe UI" panose="020B0502040204020203" pitchFamily="34" charset="0"/>
              </a:rPr>
              <a:t>Network-based Storage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0009"/>
            <a:ext cx="6337683" cy="3981550"/>
          </a:xfrm>
        </p:spPr>
        <p:txBody>
          <a:bodyPr>
            <a:normAutofit/>
          </a:bodyPr>
          <a:lstStyle/>
          <a:p>
            <a:r>
              <a:rPr lang="en-GB" sz="3200" dirty="0"/>
              <a:t>Network based, allowing more than one device (client) access:</a:t>
            </a:r>
          </a:p>
          <a:p>
            <a:pPr lvl="1"/>
            <a:r>
              <a:rPr lang="en-GB" sz="2800" dirty="0"/>
              <a:t>Two common setups;</a:t>
            </a:r>
          </a:p>
          <a:p>
            <a:pPr lvl="2"/>
            <a:r>
              <a:rPr lang="en-GB" sz="2400" dirty="0"/>
              <a:t>NAS – Network Attached Storage</a:t>
            </a:r>
          </a:p>
          <a:p>
            <a:pPr lvl="2"/>
            <a:r>
              <a:rPr lang="en-GB" sz="2400" dirty="0"/>
              <a:t>SAN – Storage Area Network</a:t>
            </a:r>
          </a:p>
          <a:p>
            <a:pPr lvl="2"/>
            <a:r>
              <a:rPr lang="en-GB" sz="2400" dirty="0"/>
              <a:t>Distributed Storage</a:t>
            </a:r>
          </a:p>
          <a:p>
            <a:pPr lvl="1"/>
            <a:r>
              <a:rPr lang="en-GB" sz="2800" dirty="0"/>
              <a:t>Allows off-site capabilities as well as on-prem;</a:t>
            </a:r>
          </a:p>
          <a:p>
            <a:pPr lvl="2"/>
            <a:r>
              <a:rPr lang="en-GB" sz="2400" dirty="0"/>
              <a:t>Cloud Storage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E6A60A-2C15-D15B-50E0-3F4A9B206B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804"/>
          <a:stretch/>
        </p:blipFill>
        <p:spPr>
          <a:xfrm>
            <a:off x="6695902" y="1278350"/>
            <a:ext cx="5266601" cy="398213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AF376E-0A35-BF79-FFE3-9615FE53A8BE}"/>
              </a:ext>
            </a:extLst>
          </p:cNvPr>
          <p:cNvSpPr txBox="1"/>
          <p:nvPr/>
        </p:nvSpPr>
        <p:spPr>
          <a:xfrm>
            <a:off x="3865132" y="5761352"/>
            <a:ext cx="446173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rgbClr val="FFC000"/>
                </a:solidFill>
              </a:rPr>
              <a:t>https://www.ibm.com/topics/data-storage</a:t>
            </a:r>
          </a:p>
        </p:txBody>
      </p:sp>
    </p:spTree>
    <p:extLst>
      <p:ext uri="{BB962C8B-B14F-4D97-AF65-F5344CB8AC3E}">
        <p14:creationId xmlns:p14="http://schemas.microsoft.com/office/powerpoint/2010/main" val="24096004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130878"/>
            <a:ext cx="11389131" cy="1325563"/>
          </a:xfrm>
        </p:spPr>
        <p:txBody>
          <a:bodyPr>
            <a:normAutofit/>
          </a:bodyPr>
          <a:lstStyle/>
          <a:p>
            <a:pPr lvl="2"/>
            <a:r>
              <a:rPr lang="en-GB" sz="5400" dirty="0"/>
              <a:t>NAS – Network Attached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0009"/>
            <a:ext cx="6337683" cy="3981550"/>
          </a:xfrm>
        </p:spPr>
        <p:txBody>
          <a:bodyPr>
            <a:normAutofit/>
          </a:bodyPr>
          <a:lstStyle/>
          <a:p>
            <a:r>
              <a:rPr lang="en-GB" sz="3200" dirty="0"/>
              <a:t>Can be Single Storage Device (SSD)</a:t>
            </a:r>
          </a:p>
          <a:p>
            <a:r>
              <a:rPr lang="en-GB" sz="3200" dirty="0"/>
              <a:t>Can be Redundant Array of Individual Disks (RAID)</a:t>
            </a:r>
          </a:p>
          <a:p>
            <a:r>
              <a:rPr lang="en-GB" sz="3200" dirty="0"/>
              <a:t>It is a file storage system</a:t>
            </a:r>
          </a:p>
          <a:p>
            <a:r>
              <a:rPr lang="en-GB" sz="3200" dirty="0"/>
              <a:t>It operates over Ethernet, commonly TCP/IP</a:t>
            </a:r>
          </a:p>
          <a:p>
            <a:r>
              <a:rPr lang="en-GB" sz="3200" dirty="0"/>
              <a:t>Lower cost and easier setup</a:t>
            </a:r>
            <a:endParaRPr lang="en-GB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A8BDE5-1FD3-4636-9CB9-14776DB367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4122" y="1048305"/>
            <a:ext cx="3090940" cy="476138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53C24B-7B4B-6432-A02C-0D5B5975A9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3282" y="1057287"/>
            <a:ext cx="3090940" cy="476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6865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130878"/>
            <a:ext cx="11389131" cy="1325563"/>
          </a:xfrm>
        </p:spPr>
        <p:txBody>
          <a:bodyPr>
            <a:normAutofit/>
          </a:bodyPr>
          <a:lstStyle/>
          <a:p>
            <a:pPr lvl="2"/>
            <a:r>
              <a:rPr lang="en-GB" sz="5400" dirty="0"/>
              <a:t>NAS – Network Attached Storage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0009"/>
            <a:ext cx="6337683" cy="3981550"/>
          </a:xfrm>
        </p:spPr>
        <p:txBody>
          <a:bodyPr>
            <a:normAutofit/>
          </a:bodyPr>
          <a:lstStyle/>
          <a:p>
            <a:r>
              <a:rPr lang="en-GB" dirty="0"/>
              <a:t>RAID 1 – Mirroring</a:t>
            </a:r>
          </a:p>
          <a:p>
            <a:pPr lvl="1"/>
            <a:r>
              <a:rPr lang="en-GB" dirty="0"/>
              <a:t>Duplication of one disk to another exactly</a:t>
            </a:r>
          </a:p>
          <a:p>
            <a:pPr lvl="1"/>
            <a:r>
              <a:rPr lang="en-GB" dirty="0"/>
              <a:t>If each drive is 1TB then total storage is 1TB</a:t>
            </a:r>
          </a:p>
          <a:p>
            <a:r>
              <a:rPr lang="en-GB" dirty="0"/>
              <a:t>RAID 0 – Striping</a:t>
            </a:r>
          </a:p>
          <a:p>
            <a:pPr lvl="1"/>
            <a:r>
              <a:rPr lang="en-GB" dirty="0"/>
              <a:t>Data is split and written across two or more drives</a:t>
            </a:r>
          </a:p>
          <a:p>
            <a:pPr lvl="1"/>
            <a:r>
              <a:rPr lang="en-GB" dirty="0"/>
              <a:t>If each drive is 1TB then there are 2TB of storage.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A8BDE5-1FD3-4636-9CB9-14776DB367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4122" y="1048305"/>
            <a:ext cx="3090940" cy="476138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953C24B-7B4B-6432-A02C-0D5B5975A96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3282" y="1057287"/>
            <a:ext cx="3090940" cy="4761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6489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161616"/>
                </a:solidFill>
                <a:latin typeface="Segoe UI" panose="020B0502040204020203" pitchFamily="34" charset="0"/>
              </a:rPr>
              <a:t>SAN – Storage Area 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20009"/>
            <a:ext cx="6337683" cy="3981550"/>
          </a:xfrm>
        </p:spPr>
        <p:txBody>
          <a:bodyPr>
            <a:normAutofit/>
          </a:bodyPr>
          <a:lstStyle/>
          <a:p>
            <a:r>
              <a:rPr lang="en-US" sz="2400" dirty="0"/>
              <a:t>Network of multiple devices</a:t>
            </a:r>
          </a:p>
          <a:p>
            <a:r>
              <a:rPr lang="en-US" sz="2400" dirty="0"/>
              <a:t>Block storage system</a:t>
            </a:r>
          </a:p>
          <a:p>
            <a:r>
              <a:rPr lang="en-US" sz="2400" dirty="0"/>
              <a:t>Can be RAID or Distributed</a:t>
            </a:r>
          </a:p>
          <a:p>
            <a:r>
              <a:rPr lang="en-US" sz="2400" dirty="0"/>
              <a:t>Commonly a fiber channel network</a:t>
            </a:r>
          </a:p>
          <a:p>
            <a:r>
              <a:rPr lang="en-GB" sz="2400" dirty="0"/>
              <a:t>Expandable</a:t>
            </a:r>
          </a:p>
          <a:p>
            <a:r>
              <a:rPr lang="en-GB" sz="2400" dirty="0"/>
              <a:t>Scalable to multiple users</a:t>
            </a:r>
          </a:p>
          <a:p>
            <a:r>
              <a:rPr lang="en-GB" sz="2400" dirty="0"/>
              <a:t>Faster performance</a:t>
            </a:r>
          </a:p>
          <a:p>
            <a:r>
              <a:rPr lang="en-GB" sz="2400" dirty="0"/>
              <a:t>Higher cost more complicated to set up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DE6A60A-2C15-D15B-50E0-3F4A9B206B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9804"/>
          <a:stretch/>
        </p:blipFill>
        <p:spPr>
          <a:xfrm>
            <a:off x="6695902" y="1278350"/>
            <a:ext cx="5266601" cy="39821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2148C7-1B34-1AAE-0F65-C8A37007255D}"/>
              </a:ext>
            </a:extLst>
          </p:cNvPr>
          <p:cNvSpPr txBox="1"/>
          <p:nvPr/>
        </p:nvSpPr>
        <p:spPr>
          <a:xfrm>
            <a:off x="3865132" y="5761352"/>
            <a:ext cx="446173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rgbClr val="FFC000"/>
                </a:solidFill>
              </a:rPr>
              <a:t>https://www.ibm.com/topics/data-storage</a:t>
            </a:r>
          </a:p>
        </p:txBody>
      </p:sp>
    </p:spTree>
    <p:extLst>
      <p:ext uri="{BB962C8B-B14F-4D97-AF65-F5344CB8AC3E}">
        <p14:creationId xmlns:p14="http://schemas.microsoft.com/office/powerpoint/2010/main" val="27740357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0B818D8-D353-49B0-FA1B-309E921056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2232" y="1413748"/>
            <a:ext cx="2179185" cy="242698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rgbClr val="161616"/>
                </a:solidFill>
                <a:latin typeface="Segoe UI" panose="020B0502040204020203" pitchFamily="34" charset="0"/>
              </a:rPr>
              <a:t>Forms of Data Storage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301676"/>
            <a:ext cx="5737780" cy="4459676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Both structured and unstructured data can be stored as objects:</a:t>
            </a:r>
          </a:p>
          <a:p>
            <a:pPr lvl="1"/>
            <a:r>
              <a:rPr lang="en-GB" sz="2800" dirty="0"/>
              <a:t>Object Storage;</a:t>
            </a:r>
          </a:p>
          <a:p>
            <a:pPr lvl="2"/>
            <a:r>
              <a:rPr lang="en-GB" sz="2400" dirty="0"/>
              <a:t>Stored as ‘objects’ which are discrete units of data</a:t>
            </a:r>
          </a:p>
          <a:p>
            <a:pPr lvl="2"/>
            <a:r>
              <a:rPr lang="en-GB" sz="2400" dirty="0"/>
              <a:t>Structured data is in the form of XML or CSV for example</a:t>
            </a:r>
          </a:p>
          <a:p>
            <a:pPr lvl="2"/>
            <a:r>
              <a:rPr lang="en-GB" sz="2400" dirty="0"/>
              <a:t>Structured data commonly uses SQL to query it</a:t>
            </a:r>
          </a:p>
          <a:p>
            <a:pPr lvl="2"/>
            <a:r>
              <a:rPr lang="en-GB" sz="2400" dirty="0"/>
              <a:t>Unstructured data is commonly stored in JSON format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5D2878-480C-0B9B-BEF5-4E0D1197E884}"/>
              </a:ext>
            </a:extLst>
          </p:cNvPr>
          <p:cNvSpPr txBox="1"/>
          <p:nvPr/>
        </p:nvSpPr>
        <p:spPr>
          <a:xfrm>
            <a:off x="3865132" y="5761352"/>
            <a:ext cx="446173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200" dirty="0">
                <a:solidFill>
                  <a:srgbClr val="FFC000"/>
                </a:solidFill>
              </a:rPr>
              <a:t>https://www.ibm.com/topics/data-storage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12B375F-6FB1-B8C1-9B6C-E0B5B383CD7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6905"/>
          <a:stretch/>
        </p:blipFill>
        <p:spPr>
          <a:xfrm>
            <a:off x="7777841" y="819649"/>
            <a:ext cx="4321629" cy="4837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13723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078" y="1850073"/>
            <a:ext cx="5755922" cy="3157854"/>
          </a:xfrm>
        </p:spPr>
        <p:txBody>
          <a:bodyPr/>
          <a:lstStyle/>
          <a:p>
            <a:r>
              <a:rPr lang="en-US" sz="8000" b="1" dirty="0"/>
              <a:t>Databases</a:t>
            </a:r>
            <a:endParaRPr lang="en-US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37449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Bases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6870920" cy="3575934"/>
          </a:xfrm>
        </p:spPr>
        <p:txBody>
          <a:bodyPr/>
          <a:lstStyle/>
          <a:p>
            <a:r>
              <a:rPr lang="en-GB" sz="3200" dirty="0">
                <a:solidFill>
                  <a:srgbClr val="161616"/>
                </a:solidFill>
                <a:latin typeface="Segoe UI" panose="020B0502040204020203" pitchFamily="34" charset="0"/>
              </a:rPr>
              <a:t>Research the definition of database and types of databases and record your findings</a:t>
            </a:r>
            <a:endParaRPr lang="en-GB" sz="2800" dirty="0">
              <a:solidFill>
                <a:srgbClr val="161616"/>
              </a:solidFill>
              <a:latin typeface="Segoe UI" panose="020B0502040204020203" pitchFamily="34" charset="0"/>
            </a:endParaRP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838E317-BF3F-8AB8-28AE-85597B03F0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0447" y="0"/>
            <a:ext cx="5701553" cy="5701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0835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Storage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2012" y="1903213"/>
            <a:ext cx="6784859" cy="3575934"/>
          </a:xfrm>
        </p:spPr>
        <p:txBody>
          <a:bodyPr/>
          <a:lstStyle/>
          <a:p>
            <a:r>
              <a:rPr lang="en-GB" sz="32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We have discussed;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D</a:t>
            </a:r>
            <a:r>
              <a:rPr lang="en-GB" sz="28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ata types,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Data </a:t>
            </a:r>
            <a:r>
              <a:rPr lang="en-GB" sz="28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analytics and</a:t>
            </a:r>
          </a:p>
          <a:p>
            <a:pPr lvl="1"/>
            <a:r>
              <a:rPr lang="en-GB" sz="28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Data dimensionality</a:t>
            </a:r>
          </a:p>
          <a:p>
            <a:pPr marL="0" indent="0">
              <a:buNone/>
            </a:pPr>
            <a:endParaRPr lang="en-GB" sz="3200" b="0" i="0" dirty="0">
              <a:solidFill>
                <a:srgbClr val="161616"/>
              </a:solidFill>
              <a:effectLst/>
              <a:latin typeface="Segoe UI" panose="020B0502040204020203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3CBE747-B390-E960-B595-F660DEEAD2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6736" y="3691180"/>
            <a:ext cx="5502708" cy="19944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75ACF74-059E-9ACD-2A29-49CFB5B741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6736" y="115887"/>
            <a:ext cx="5434202" cy="3575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39825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Tables – Data Modelling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solidFill>
                  <a:srgbClr val="161616"/>
                </a:solidFill>
                <a:latin typeface="Segoe UI" panose="020B0502040204020203" pitchFamily="34" charset="0"/>
              </a:rPr>
              <a:t>Remember, a</a:t>
            </a:r>
            <a:r>
              <a:rPr lang="en-GB" sz="32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 good data model offers the following benefits: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Faster data exploration.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Aggregations are simpler to build.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Reports are more accurate.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Writing reports takes less time.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Reports are easier to maintain in the future.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77711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Tables – Data Modelling</a:t>
            </a:r>
            <a:endParaRPr lang="en-GB" sz="5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F7186E2-EB7E-41C7-A745-570412FE58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98401" y="1190921"/>
            <a:ext cx="7605119" cy="4476157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556AD8-CD4F-0749-4C50-D8D1BFF94CEC}"/>
              </a:ext>
            </a:extLst>
          </p:cNvPr>
          <p:cNvSpPr txBox="1"/>
          <p:nvPr/>
        </p:nvSpPr>
        <p:spPr>
          <a:xfrm>
            <a:off x="481487" y="1955201"/>
            <a:ext cx="34450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Entity Relationship Diagram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946336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3439229" cy="1325563"/>
          </a:xfrm>
        </p:spPr>
        <p:txBody>
          <a:bodyPr>
            <a:normAutofit fontScale="90000"/>
          </a:bodyPr>
          <a:lstStyle/>
          <a:p>
            <a:r>
              <a:rPr lang="en-US" sz="5400" b="1" dirty="0"/>
              <a:t>Types of Data</a:t>
            </a:r>
            <a:endParaRPr lang="en-GB" sz="5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E6E8C5-76A0-41E7-0A08-5C26A7D65B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5624" y="0"/>
            <a:ext cx="9556377" cy="5733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7441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44BB690-1C42-6CF4-69A7-275E34687D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045" t="9292" r="8035" b="13375"/>
          <a:stretch/>
        </p:blipFill>
        <p:spPr>
          <a:xfrm>
            <a:off x="1292711" y="0"/>
            <a:ext cx="9606578" cy="5705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51820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Databases</a:t>
            </a:r>
            <a:endParaRPr lang="en-GB" sz="5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F7186E2-EB7E-41C7-A745-570412FE58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6096000" y="0"/>
            <a:ext cx="6096000" cy="5723068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556AD8-CD4F-0749-4C50-D8D1BFF94CEC}"/>
              </a:ext>
            </a:extLst>
          </p:cNvPr>
          <p:cNvSpPr txBox="1"/>
          <p:nvPr/>
        </p:nvSpPr>
        <p:spPr>
          <a:xfrm>
            <a:off x="441461" y="1325850"/>
            <a:ext cx="561451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0" i="1" dirty="0"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“A database is information that is set up for easy access, management and updating.”</a:t>
            </a:r>
            <a:r>
              <a:rPr lang="en-GB" sz="2000" i="1" dirty="0"/>
              <a:t>[1]</a:t>
            </a:r>
          </a:p>
          <a:p>
            <a:endParaRPr lang="en-GB" sz="2800" i="1" dirty="0"/>
          </a:p>
          <a:p>
            <a:r>
              <a:rPr lang="en-US" sz="2800" b="0" i="1" dirty="0">
                <a:solidFill>
                  <a:srgbClr val="161513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“A database is an organized collection of structured information, or data, typically stored electronically in a computer system.”</a:t>
            </a:r>
            <a:r>
              <a:rPr lang="en-US" sz="2000" b="0" i="1" dirty="0">
                <a:solidFill>
                  <a:srgbClr val="161513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[2]</a:t>
            </a: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A80BF0-466D-BFB3-6FA9-F9C6CD47BBCB}"/>
              </a:ext>
            </a:extLst>
          </p:cNvPr>
          <p:cNvSpPr txBox="1"/>
          <p:nvPr/>
        </p:nvSpPr>
        <p:spPr>
          <a:xfrm>
            <a:off x="3487269" y="5809843"/>
            <a:ext cx="5217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[1] </a:t>
            </a:r>
            <a:r>
              <a:rPr lang="en-US" sz="1200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https://www.techtarget.com/searchdatamanagement/definition/database</a:t>
            </a:r>
            <a:endParaRPr lang="en-US" sz="1200" dirty="0">
              <a:solidFill>
                <a:srgbClr val="FFC000"/>
              </a:solidFill>
            </a:endParaRPr>
          </a:p>
          <a:p>
            <a:pPr algn="ctr"/>
            <a:r>
              <a:rPr lang="en-GB" sz="1200" dirty="0">
                <a:solidFill>
                  <a:srgbClr val="FFC000"/>
                </a:solidFill>
              </a:rPr>
              <a:t>[2] https://www.oracle.com/uk/database/what-is-database/</a:t>
            </a:r>
          </a:p>
        </p:txBody>
      </p:sp>
    </p:spTree>
    <p:extLst>
      <p:ext uri="{BB962C8B-B14F-4D97-AF65-F5344CB8AC3E}">
        <p14:creationId xmlns:p14="http://schemas.microsoft.com/office/powerpoint/2010/main" val="14104952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Databases</a:t>
            </a:r>
            <a:endParaRPr lang="en-GB" sz="5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F7186E2-EB7E-41C7-A745-570412FE58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6096000" y="0"/>
            <a:ext cx="6096000" cy="5723068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556AD8-CD4F-0749-4C50-D8D1BFF94CEC}"/>
              </a:ext>
            </a:extLst>
          </p:cNvPr>
          <p:cNvSpPr txBox="1"/>
          <p:nvPr/>
        </p:nvSpPr>
        <p:spPr>
          <a:xfrm>
            <a:off x="441461" y="1325850"/>
            <a:ext cx="561451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Databases are used to hold data / information for:</a:t>
            </a:r>
            <a:endParaRPr lang="en-GB" sz="2400" dirty="0"/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Storing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Accessing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Editing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800" dirty="0"/>
              <a:t>Maintaining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i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This is usually managed through a </a:t>
            </a:r>
            <a:r>
              <a:rPr lang="en-GB" sz="2800" dirty="0" err="1"/>
              <a:t>DataBase</a:t>
            </a:r>
            <a:r>
              <a:rPr lang="en-GB" sz="2800" dirty="0"/>
              <a:t> Management System (DBMS)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A80BF0-466D-BFB3-6FA9-F9C6CD47BBCB}"/>
              </a:ext>
            </a:extLst>
          </p:cNvPr>
          <p:cNvSpPr txBox="1"/>
          <p:nvPr/>
        </p:nvSpPr>
        <p:spPr>
          <a:xfrm>
            <a:off x="3487269" y="5809843"/>
            <a:ext cx="5217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[1] </a:t>
            </a:r>
            <a:r>
              <a:rPr lang="en-US" sz="1200" dirty="0">
                <a:solidFill>
                  <a:srgbClr val="FFC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https://www.techtarget.com/searchdatamanagement/definition/database</a:t>
            </a:r>
            <a:endParaRPr lang="en-US" sz="1200" dirty="0">
              <a:solidFill>
                <a:srgbClr val="FFC000"/>
              </a:solidFill>
            </a:endParaRPr>
          </a:p>
          <a:p>
            <a:pPr algn="ctr"/>
            <a:endParaRPr lang="en-GB" sz="1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719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Databases</a:t>
            </a:r>
            <a:endParaRPr lang="en-GB" sz="5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A80BF0-466D-BFB3-6FA9-F9C6CD47BBCB}"/>
              </a:ext>
            </a:extLst>
          </p:cNvPr>
          <p:cNvSpPr txBox="1"/>
          <p:nvPr/>
        </p:nvSpPr>
        <p:spPr>
          <a:xfrm>
            <a:off x="3487269" y="5809843"/>
            <a:ext cx="52174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[1] </a:t>
            </a:r>
            <a:r>
              <a:rPr lang="en-US" sz="1200" dirty="0">
                <a:solidFill>
                  <a:srgbClr val="FFC0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https://www.techtarget.com/searchdatamanagement/definition/database</a:t>
            </a:r>
            <a:endParaRPr lang="en-US" sz="1200" dirty="0">
              <a:solidFill>
                <a:srgbClr val="FFC000"/>
              </a:solidFill>
            </a:endParaRPr>
          </a:p>
          <a:p>
            <a:pPr algn="ctr"/>
            <a:endParaRPr lang="en-GB" sz="1200" dirty="0">
              <a:solidFill>
                <a:srgbClr val="FFC000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DA742-A365-EEC0-D9BC-307CEACCA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4" y="1550838"/>
            <a:ext cx="11481847" cy="3575934"/>
          </a:xfrm>
        </p:spPr>
        <p:txBody>
          <a:bodyPr/>
          <a:lstStyle/>
          <a:p>
            <a:r>
              <a:rPr lang="en-US" dirty="0"/>
              <a:t>Data has been stored by people as far back as the ancient Egyptians.</a:t>
            </a:r>
          </a:p>
          <a:p>
            <a:r>
              <a:rPr lang="en-US" dirty="0"/>
              <a:t>Computer databases came into prominence in the 1960’s using </a:t>
            </a:r>
            <a:r>
              <a:rPr lang="en-US" b="1" dirty="0"/>
              <a:t>hierarchical</a:t>
            </a:r>
            <a:r>
              <a:rPr lang="en-US" dirty="0"/>
              <a:t>  and </a:t>
            </a:r>
            <a:r>
              <a:rPr lang="en-US" b="1" dirty="0"/>
              <a:t>network</a:t>
            </a:r>
            <a:r>
              <a:rPr lang="en-US" dirty="0"/>
              <a:t> DBs</a:t>
            </a:r>
          </a:p>
          <a:p>
            <a:r>
              <a:rPr lang="en-US" dirty="0"/>
              <a:t>One of the first forms of DBMS was a punch card system.</a:t>
            </a:r>
          </a:p>
          <a:p>
            <a:r>
              <a:rPr lang="en-US" dirty="0"/>
              <a:t>1980’s saw the introduction of </a:t>
            </a:r>
            <a:r>
              <a:rPr lang="en-US" b="1" dirty="0"/>
              <a:t>relational</a:t>
            </a:r>
            <a:r>
              <a:rPr lang="en-US" dirty="0"/>
              <a:t> DBs</a:t>
            </a:r>
          </a:p>
          <a:p>
            <a:r>
              <a:rPr lang="en-US" dirty="0"/>
              <a:t>1990’s saw the development of object-orientated DBs</a:t>
            </a:r>
          </a:p>
          <a:p>
            <a:r>
              <a:rPr lang="en-US" dirty="0"/>
              <a:t>Current DBs include </a:t>
            </a:r>
            <a:r>
              <a:rPr lang="en-US" b="1" dirty="0"/>
              <a:t>Cloud / Distributed </a:t>
            </a:r>
            <a:r>
              <a:rPr lang="en-US" dirty="0"/>
              <a:t>and </a:t>
            </a:r>
            <a:r>
              <a:rPr lang="en-US" b="1" dirty="0"/>
              <a:t>self-driving</a:t>
            </a:r>
            <a:r>
              <a:rPr lang="en-US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112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Databases</a:t>
            </a:r>
            <a:endParaRPr lang="en-GB" sz="54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DA742-A365-EEC0-D9BC-307CEACCA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4" y="1550838"/>
            <a:ext cx="11481847" cy="3575934"/>
          </a:xfrm>
        </p:spPr>
        <p:txBody>
          <a:bodyPr/>
          <a:lstStyle/>
          <a:p>
            <a:r>
              <a:rPr lang="en-US" dirty="0"/>
              <a:t>Data has been stored by people as far back as the ancient Egyptians.</a:t>
            </a:r>
          </a:p>
          <a:p>
            <a:r>
              <a:rPr lang="en-US" dirty="0"/>
              <a:t>One of the first forms of DBMS was a punch card system.</a:t>
            </a:r>
          </a:p>
          <a:p>
            <a:r>
              <a:rPr lang="en-US" dirty="0"/>
              <a:t>Computer databases came into prominence in the 1960’s using </a:t>
            </a:r>
            <a:r>
              <a:rPr lang="en-US" b="1" dirty="0"/>
              <a:t>hierarchical</a:t>
            </a:r>
            <a:r>
              <a:rPr lang="en-US" dirty="0"/>
              <a:t>  and </a:t>
            </a:r>
            <a:r>
              <a:rPr lang="en-US" b="1" dirty="0"/>
              <a:t>network</a:t>
            </a:r>
            <a:r>
              <a:rPr lang="en-US" dirty="0"/>
              <a:t> DBs</a:t>
            </a:r>
          </a:p>
          <a:p>
            <a:r>
              <a:rPr lang="en-US" dirty="0"/>
              <a:t>1970’s to 1980’s saw the introduction of </a:t>
            </a:r>
            <a:r>
              <a:rPr lang="en-US" b="1" dirty="0"/>
              <a:t>relational</a:t>
            </a:r>
            <a:r>
              <a:rPr lang="en-US" dirty="0"/>
              <a:t> DBs</a:t>
            </a:r>
          </a:p>
          <a:p>
            <a:r>
              <a:rPr lang="en-US" dirty="0"/>
              <a:t>1990’s saw the development of object-orientated DBs</a:t>
            </a:r>
          </a:p>
          <a:p>
            <a:r>
              <a:rPr lang="en-US" dirty="0"/>
              <a:t>Current DBs include </a:t>
            </a:r>
            <a:r>
              <a:rPr lang="en-US" b="1" dirty="0"/>
              <a:t>Cloud / Distributed </a:t>
            </a:r>
            <a:r>
              <a:rPr lang="en-US" dirty="0"/>
              <a:t>and </a:t>
            </a:r>
            <a:r>
              <a:rPr lang="en-US" b="1" dirty="0"/>
              <a:t>self-driving</a:t>
            </a:r>
            <a:r>
              <a:rPr lang="en-US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39351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Database Types - Hierarchical</a:t>
            </a:r>
            <a:endParaRPr lang="en-GB" sz="5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F7186E2-EB7E-41C7-A745-570412FE58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6974540" y="824794"/>
            <a:ext cx="5217459" cy="489827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556AD8-CD4F-0749-4C50-D8D1BFF94CEC}"/>
              </a:ext>
            </a:extLst>
          </p:cNvPr>
          <p:cNvSpPr txBox="1"/>
          <p:nvPr/>
        </p:nvSpPr>
        <p:spPr>
          <a:xfrm>
            <a:off x="441461" y="1325850"/>
            <a:ext cx="561451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A tree like structure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Made up of objects starting with a single object (Parent)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Each nested object (child) branches from the parent object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Each child object can only have one parent object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Example: Windows file system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Gives high performance and easy access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Quick to traverse and query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A80BF0-466D-BFB3-6FA9-F9C6CD47BBCB}"/>
              </a:ext>
            </a:extLst>
          </p:cNvPr>
          <p:cNvSpPr txBox="1"/>
          <p:nvPr/>
        </p:nvSpPr>
        <p:spPr>
          <a:xfrm>
            <a:off x="3487269" y="5809843"/>
            <a:ext cx="52174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https://www.mongodb.com/databases/types</a:t>
            </a:r>
            <a:endParaRPr lang="en-GB" sz="1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50690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F7186E2-EB7E-41C7-A745-570412FE58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6529309" y="747065"/>
            <a:ext cx="5419034" cy="4898273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Database Types - Relational</a:t>
            </a:r>
            <a:endParaRPr lang="en-GB" sz="5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556AD8-CD4F-0749-4C50-D8D1BFF94CEC}"/>
              </a:ext>
            </a:extLst>
          </p:cNvPr>
          <p:cNvSpPr txBox="1"/>
          <p:nvPr/>
        </p:nvSpPr>
        <p:spPr>
          <a:xfrm>
            <a:off x="441461" y="1325850"/>
            <a:ext cx="608784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A table like structure (discrete tables)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The tables are joined by common fields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The reference field within a table is known as the </a:t>
            </a:r>
            <a:r>
              <a:rPr lang="en-GB" sz="2400" b="1" dirty="0"/>
              <a:t>foreign key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Each table will have a unique key field known as the </a:t>
            </a:r>
            <a:r>
              <a:rPr lang="en-GB" sz="2400" b="1" dirty="0"/>
              <a:t>primary key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Commonly queried using Structural Query Language (SQL)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Allows for easy </a:t>
            </a:r>
            <a:r>
              <a:rPr lang="en-GB" sz="2400" b="1" dirty="0"/>
              <a:t>CRUD</a:t>
            </a:r>
            <a:r>
              <a:rPr lang="en-GB" sz="2400" dirty="0"/>
              <a:t> operations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Examples of DBMS are Oracle, SQL Server and MySQL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A80BF0-466D-BFB3-6FA9-F9C6CD47BBCB}"/>
              </a:ext>
            </a:extLst>
          </p:cNvPr>
          <p:cNvSpPr txBox="1"/>
          <p:nvPr/>
        </p:nvSpPr>
        <p:spPr>
          <a:xfrm>
            <a:off x="3487269" y="5809843"/>
            <a:ext cx="52174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https://www.mongodb.com/databases/types</a:t>
            </a:r>
            <a:endParaRPr lang="en-GB" sz="1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31433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F7186E2-EB7E-41C7-A745-570412FE58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6233766" y="1665520"/>
            <a:ext cx="5852343" cy="3700631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Database Types – Non-Relational</a:t>
            </a:r>
            <a:endParaRPr lang="en-GB" sz="5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556AD8-CD4F-0749-4C50-D8D1BFF94CEC}"/>
              </a:ext>
            </a:extLst>
          </p:cNvPr>
          <p:cNvSpPr txBox="1"/>
          <p:nvPr/>
        </p:nvSpPr>
        <p:spPr>
          <a:xfrm>
            <a:off x="443345" y="1233517"/>
            <a:ext cx="608784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Also referred to as ‘NoSQL’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Data is generally stored in Collections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Collections hold Documents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The data is commonly stored in key value pairs, commonly in JSON format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These can be queried in a number of ways, commonly using API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Great for web application backend storage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CRUD operations can be conducted using HTTP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Examples are Redis and MongoDB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A80BF0-466D-BFB3-6FA9-F9C6CD47BBCB}"/>
              </a:ext>
            </a:extLst>
          </p:cNvPr>
          <p:cNvSpPr txBox="1"/>
          <p:nvPr/>
        </p:nvSpPr>
        <p:spPr>
          <a:xfrm>
            <a:off x="3487269" y="5809843"/>
            <a:ext cx="52174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https://www.mongodb.com/databases/types</a:t>
            </a:r>
            <a:endParaRPr lang="en-GB" sz="1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8251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F7186E2-EB7E-41C7-A745-570412FE58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6233766" y="1665520"/>
            <a:ext cx="5852343" cy="3700631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Database Types – Non-Relational</a:t>
            </a:r>
            <a:endParaRPr lang="en-GB" sz="5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556AD8-CD4F-0749-4C50-D8D1BFF94CEC}"/>
              </a:ext>
            </a:extLst>
          </p:cNvPr>
          <p:cNvSpPr txBox="1"/>
          <p:nvPr/>
        </p:nvSpPr>
        <p:spPr>
          <a:xfrm>
            <a:off x="443345" y="1233517"/>
            <a:ext cx="608784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Also referred to as ‘NoSQL’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Data is generally stored in Collections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Collections hold Documents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The data is commonly stored in key value pairs, commonly in JSON format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These can be queried in a number of ways, commonly using API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Great for web application backend storage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CRUD operations can be conducted using HTTP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GB" sz="2400" dirty="0"/>
              <a:t>Examples are Redis and MongoDB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BA80BF0-466D-BFB3-6FA9-F9C6CD47BBCB}"/>
              </a:ext>
            </a:extLst>
          </p:cNvPr>
          <p:cNvSpPr txBox="1"/>
          <p:nvPr/>
        </p:nvSpPr>
        <p:spPr>
          <a:xfrm>
            <a:off x="3487269" y="5809843"/>
            <a:ext cx="521745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https://www.mongodb.com/databases/types</a:t>
            </a:r>
            <a:endParaRPr lang="en-GB" sz="1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3360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A80BF0-466D-BFB3-6FA9-F9C6CD47BBCB}"/>
              </a:ext>
            </a:extLst>
          </p:cNvPr>
          <p:cNvSpPr txBox="1"/>
          <p:nvPr/>
        </p:nvSpPr>
        <p:spPr>
          <a:xfrm>
            <a:off x="3008555" y="5799086"/>
            <a:ext cx="61748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https://www.pragimtech.com/blog/mongodb-tutorial/relational-and-non-relational-databases/</a:t>
            </a:r>
            <a:endParaRPr lang="en-GB" sz="1200" dirty="0">
              <a:solidFill>
                <a:srgbClr val="FFC000"/>
              </a:solidFill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6A20651E-96ED-2566-0BD8-181FE18CF2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986577" y="0"/>
            <a:ext cx="8971877" cy="5673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06759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A80BF0-466D-BFB3-6FA9-F9C6CD47BBCB}"/>
              </a:ext>
            </a:extLst>
          </p:cNvPr>
          <p:cNvSpPr txBox="1"/>
          <p:nvPr/>
        </p:nvSpPr>
        <p:spPr>
          <a:xfrm>
            <a:off x="3316044" y="5809843"/>
            <a:ext cx="55599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https://www.pearsonitcertification.com/articles/article.aspx?p=3004582&amp;seqNum=4</a:t>
            </a:r>
            <a:endParaRPr lang="en-GB" sz="1200" dirty="0">
              <a:solidFill>
                <a:srgbClr val="FFC000"/>
              </a:solidFill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6A20651E-96ED-2566-0BD8-181FE18CF2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548413" y="0"/>
            <a:ext cx="9033524" cy="5712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22347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BA80BF0-466D-BFB3-6FA9-F9C6CD47BBCB}"/>
              </a:ext>
            </a:extLst>
          </p:cNvPr>
          <p:cNvSpPr txBox="1"/>
          <p:nvPr/>
        </p:nvSpPr>
        <p:spPr>
          <a:xfrm>
            <a:off x="2987037" y="5809843"/>
            <a:ext cx="6217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rgbClr val="FFC000"/>
                </a:solidFill>
              </a:rPr>
              <a:t>https://codefinity.com/courses/v2/5ac24d9d-4a16-45b3-8856-07dec028c5e9/c9717913-3062-46d6-b0ef-164aca862b29/64995190-c55f-4482-a71f-ec51d6ae5b80</a:t>
            </a:r>
            <a:endParaRPr lang="en-GB" sz="1200" dirty="0">
              <a:solidFill>
                <a:srgbClr val="FFC000"/>
              </a:solidFill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6A20651E-96ED-2566-0BD8-181FE18CF2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10059" y="0"/>
            <a:ext cx="8971877" cy="5673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917026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078" y="1850073"/>
            <a:ext cx="5755922" cy="3157854"/>
          </a:xfrm>
        </p:spPr>
        <p:txBody>
          <a:bodyPr/>
          <a:lstStyle/>
          <a:p>
            <a:r>
              <a:rPr lang="en-US" sz="8000" b="1" dirty="0"/>
              <a:t>CRUD</a:t>
            </a:r>
          </a:p>
          <a:p>
            <a:r>
              <a:rPr lang="en-US" sz="8000" b="1" dirty="0"/>
              <a:t>Operations</a:t>
            </a:r>
            <a:endParaRPr lang="en-US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335653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CRUD Operations</a:t>
            </a:r>
            <a:endParaRPr lang="en-GB" sz="54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DA742-A365-EEC0-D9BC-307CEACCA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4" y="1550837"/>
            <a:ext cx="11481847" cy="4215261"/>
          </a:xfrm>
        </p:spPr>
        <p:txBody>
          <a:bodyPr>
            <a:normAutofit fontScale="92500" lnSpcReduction="20000"/>
          </a:bodyPr>
          <a:lstStyle/>
          <a:p>
            <a:r>
              <a:rPr lang="en-US" sz="3200" dirty="0"/>
              <a:t>This refers to the editing operations that can be done within a DBMS</a:t>
            </a:r>
          </a:p>
          <a:p>
            <a:r>
              <a:rPr lang="en-US" sz="3200" dirty="0"/>
              <a:t>There are four basic functions that any DBMS should be able to do:</a:t>
            </a:r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C</a:t>
            </a:r>
            <a:r>
              <a:rPr lang="en-US" sz="2800" b="1" dirty="0"/>
              <a:t>reate – </a:t>
            </a:r>
          </a:p>
          <a:p>
            <a:pPr lvl="2"/>
            <a:r>
              <a:rPr lang="en-US" sz="2400" dirty="0"/>
              <a:t>Add data such as a new document or object or field to a database or table</a:t>
            </a:r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R</a:t>
            </a:r>
            <a:r>
              <a:rPr lang="en-US" sz="2800" b="1" dirty="0"/>
              <a:t>ead – </a:t>
            </a:r>
          </a:p>
          <a:p>
            <a:pPr lvl="2"/>
            <a:r>
              <a:rPr lang="en-US" sz="2400" dirty="0"/>
              <a:t>See the data, records and fields within a database, retrieving the resource and displaying the results</a:t>
            </a:r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U</a:t>
            </a:r>
            <a:r>
              <a:rPr lang="en-US" sz="2800" b="1" dirty="0"/>
              <a:t>pdate – </a:t>
            </a:r>
          </a:p>
          <a:p>
            <a:pPr lvl="2"/>
            <a:r>
              <a:rPr lang="en-US" sz="2400" dirty="0"/>
              <a:t>Change data fields or information within a database, enabling editing and change to that object</a:t>
            </a:r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D</a:t>
            </a:r>
            <a:r>
              <a:rPr lang="en-US" sz="2800" b="1" dirty="0"/>
              <a:t>elete – </a:t>
            </a:r>
          </a:p>
          <a:p>
            <a:pPr lvl="2"/>
            <a:r>
              <a:rPr lang="en-US" sz="2400" dirty="0"/>
              <a:t>Remove data such as the field or object from the database</a:t>
            </a:r>
          </a:p>
          <a:p>
            <a:pPr lvl="1"/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16107978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CRUD Operations - SQL</a:t>
            </a:r>
            <a:endParaRPr lang="en-GB" sz="5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A5EA8EC-2360-8EEE-DE46-090FBD26D1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46441" y="1139080"/>
            <a:ext cx="11299115" cy="4579839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E8EB1E1-0F7A-57D4-1281-995CDA10F22D}"/>
              </a:ext>
            </a:extLst>
          </p:cNvPr>
          <p:cNvSpPr txBox="1"/>
          <p:nvPr/>
        </p:nvSpPr>
        <p:spPr>
          <a:xfrm>
            <a:off x="3048895" y="5807343"/>
            <a:ext cx="609420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FFC000"/>
                </a:solidFill>
              </a:rPr>
              <a:t>sqlshack.com/crud-operations-in-</a:t>
            </a:r>
            <a:r>
              <a:rPr lang="en-GB" sz="1400" dirty="0" err="1">
                <a:solidFill>
                  <a:srgbClr val="FFC000"/>
                </a:solidFill>
              </a:rPr>
              <a:t>sql</a:t>
            </a:r>
            <a:r>
              <a:rPr lang="en-GB" sz="1400" dirty="0">
                <a:solidFill>
                  <a:srgbClr val="FFC000"/>
                </a:solidFill>
              </a:rPr>
              <a:t>-server/</a:t>
            </a:r>
          </a:p>
        </p:txBody>
      </p:sp>
    </p:spTree>
    <p:extLst>
      <p:ext uri="{BB962C8B-B14F-4D97-AF65-F5344CB8AC3E}">
        <p14:creationId xmlns:p14="http://schemas.microsoft.com/office/powerpoint/2010/main" val="359286322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CRUD Operations - SQL</a:t>
            </a:r>
            <a:endParaRPr lang="en-GB" sz="54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DA742-A365-EEC0-D9BC-307CEACCA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5" y="1321369"/>
            <a:ext cx="11481847" cy="4215261"/>
          </a:xfrm>
        </p:spPr>
        <p:txBody>
          <a:bodyPr>
            <a:normAutofit/>
          </a:bodyPr>
          <a:lstStyle/>
          <a:p>
            <a:r>
              <a:rPr lang="en-US" sz="3200" dirty="0"/>
              <a:t>There are four basic functions that any DBMS should be able to do:</a:t>
            </a:r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C</a:t>
            </a:r>
            <a:r>
              <a:rPr lang="en-US" sz="2800" b="1" dirty="0"/>
              <a:t>reate – ‘CREATE’ / ’INSERT INTO’</a:t>
            </a:r>
          </a:p>
          <a:p>
            <a:pPr lvl="1"/>
            <a:endParaRPr lang="en-US" sz="2800" b="1" dirty="0"/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R</a:t>
            </a:r>
            <a:r>
              <a:rPr lang="en-US" sz="2800" b="1" dirty="0"/>
              <a:t>ead – ‘SELECT FROM’</a:t>
            </a:r>
          </a:p>
          <a:p>
            <a:pPr lvl="1"/>
            <a:endParaRPr lang="en-US" sz="2800" b="1" dirty="0"/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U</a:t>
            </a:r>
            <a:r>
              <a:rPr lang="en-US" sz="2800" b="1" dirty="0"/>
              <a:t>pdate – ‘UPDATE’ / ‘EDIT</a:t>
            </a:r>
          </a:p>
          <a:p>
            <a:pPr lvl="1"/>
            <a:endParaRPr lang="en-US" sz="2800" b="1" dirty="0"/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D</a:t>
            </a:r>
            <a:r>
              <a:rPr lang="en-US" sz="2800" b="1" dirty="0"/>
              <a:t>elete – ‘DELETE FROM’</a:t>
            </a:r>
          </a:p>
          <a:p>
            <a:pPr lvl="1"/>
            <a:endParaRPr lang="en-US" sz="28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A13866F-ADA6-EEF1-176A-B24B12ED96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112"/>
          <a:stretch/>
        </p:blipFill>
        <p:spPr>
          <a:xfrm>
            <a:off x="6443830" y="1939936"/>
            <a:ext cx="5346735" cy="10320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4A7A06E-551C-2319-F7E5-1D2EC27AE42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4578" b="6666"/>
          <a:stretch/>
        </p:blipFill>
        <p:spPr>
          <a:xfrm>
            <a:off x="6810989" y="3143427"/>
            <a:ext cx="4979576" cy="4001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6EAC8CD-C9A5-F625-E256-E5AF193B78E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40814"/>
          <a:stretch/>
        </p:blipFill>
        <p:spPr>
          <a:xfrm>
            <a:off x="7354520" y="3958276"/>
            <a:ext cx="4482402" cy="78115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936AC6F-911B-F533-B2EA-081645CD48D1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26301"/>
          <a:stretch/>
        </p:blipFill>
        <p:spPr>
          <a:xfrm>
            <a:off x="6159882" y="5008308"/>
            <a:ext cx="5630683" cy="400106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51A41A9-5658-925D-A587-0D3E3C2F1FCC}"/>
              </a:ext>
            </a:extLst>
          </p:cNvPr>
          <p:cNvSpPr txBox="1"/>
          <p:nvPr/>
        </p:nvSpPr>
        <p:spPr>
          <a:xfrm>
            <a:off x="3396727" y="5779262"/>
            <a:ext cx="609420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FFC000"/>
                </a:solidFill>
              </a:rPr>
              <a:t>https://www.educative.io/blog/crud-operations</a:t>
            </a:r>
          </a:p>
        </p:txBody>
      </p:sp>
    </p:spTree>
    <p:extLst>
      <p:ext uri="{BB962C8B-B14F-4D97-AF65-F5344CB8AC3E}">
        <p14:creationId xmlns:p14="http://schemas.microsoft.com/office/powerpoint/2010/main" val="204049094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CRUD Operations - SQL</a:t>
            </a:r>
            <a:endParaRPr lang="en-GB" sz="5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A5EA8EC-2360-8EEE-DE46-090FBD26D1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024665" y="1139080"/>
            <a:ext cx="10142667" cy="4579839"/>
          </a:xfrm>
        </p:spPr>
      </p:pic>
    </p:spTree>
    <p:extLst>
      <p:ext uri="{BB962C8B-B14F-4D97-AF65-F5344CB8AC3E}">
        <p14:creationId xmlns:p14="http://schemas.microsoft.com/office/powerpoint/2010/main" val="64648078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CRUD Operations - HTTP</a:t>
            </a:r>
            <a:endParaRPr lang="en-GB" sz="54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CDA742-A365-EEC0-D9BC-307CEACCA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4" y="1550837"/>
            <a:ext cx="11481847" cy="4215261"/>
          </a:xfrm>
        </p:spPr>
        <p:txBody>
          <a:bodyPr>
            <a:normAutofit/>
          </a:bodyPr>
          <a:lstStyle/>
          <a:p>
            <a:r>
              <a:rPr lang="en-US" sz="3200" dirty="0"/>
              <a:t>There are four basic functions that any DBMS should be able to do:</a:t>
            </a:r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C</a:t>
            </a:r>
            <a:r>
              <a:rPr lang="en-US" sz="2800" b="1" dirty="0"/>
              <a:t>reate – ‘POST’</a:t>
            </a:r>
          </a:p>
          <a:p>
            <a:pPr lvl="1"/>
            <a:endParaRPr lang="en-US" sz="2800" b="1" dirty="0"/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R</a:t>
            </a:r>
            <a:r>
              <a:rPr lang="en-US" sz="2800" b="1" dirty="0"/>
              <a:t>ead – ‘GET’</a:t>
            </a:r>
          </a:p>
          <a:p>
            <a:pPr lvl="1"/>
            <a:endParaRPr lang="en-US" sz="2800" b="1" dirty="0"/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U</a:t>
            </a:r>
            <a:r>
              <a:rPr lang="en-US" sz="2800" b="1" dirty="0"/>
              <a:t>pdate – ‘PUT’ / ‘PATCH’</a:t>
            </a:r>
          </a:p>
          <a:p>
            <a:pPr lvl="1"/>
            <a:endParaRPr lang="en-US" sz="2800" b="1" dirty="0"/>
          </a:p>
          <a:p>
            <a:pPr lvl="1"/>
            <a:r>
              <a:rPr lang="en-US" sz="2800" b="1" dirty="0">
                <a:solidFill>
                  <a:srgbClr val="FF0000"/>
                </a:solidFill>
              </a:rPr>
              <a:t>D</a:t>
            </a:r>
            <a:r>
              <a:rPr lang="en-US" sz="2800" b="1" dirty="0"/>
              <a:t>elete – ‘DELETE’</a:t>
            </a:r>
          </a:p>
          <a:p>
            <a:pPr lvl="1"/>
            <a:endParaRPr lang="en-US" sz="2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896842-86A6-5989-C763-5123F53C8B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0070" y="2016185"/>
            <a:ext cx="6096851" cy="127652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88008D4-FDE6-8C91-5FD5-E347A363CF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86426" y="3313100"/>
            <a:ext cx="6050495" cy="69073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364411A-1C13-2D5E-FF44-22FA46C497B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86426" y="4094935"/>
            <a:ext cx="6050495" cy="68186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2ABA86D-2463-39E0-E042-914919D5F7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69250" y="4974164"/>
            <a:ext cx="6067671" cy="59457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74A489D-31DE-A0D3-E4E8-D6B4D5CCDA33}"/>
              </a:ext>
            </a:extLst>
          </p:cNvPr>
          <p:cNvSpPr txBox="1"/>
          <p:nvPr/>
        </p:nvSpPr>
        <p:spPr>
          <a:xfrm>
            <a:off x="3048894" y="5786485"/>
            <a:ext cx="609420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FFC000"/>
                </a:solidFill>
              </a:rPr>
              <a:t>https://restfulapi.net/http-methods/</a:t>
            </a:r>
          </a:p>
        </p:txBody>
      </p:sp>
    </p:spTree>
    <p:extLst>
      <p:ext uri="{BB962C8B-B14F-4D97-AF65-F5344CB8AC3E}">
        <p14:creationId xmlns:p14="http://schemas.microsoft.com/office/powerpoint/2010/main" val="310519715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BG: MongoDB</a:t>
            </a:r>
            <a:endParaRPr lang="en-GB" sz="5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A5EA8EC-2360-8EEE-DE46-090FBD26D1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6441" y="1139080"/>
            <a:ext cx="11299115" cy="4579839"/>
          </a:xfrm>
        </p:spPr>
      </p:pic>
    </p:spTree>
    <p:extLst>
      <p:ext uri="{BB962C8B-B14F-4D97-AF65-F5344CB8AC3E}">
        <p14:creationId xmlns:p14="http://schemas.microsoft.com/office/powerpoint/2010/main" val="147754049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BG: </a:t>
            </a:r>
            <a:r>
              <a:rPr lang="en-US" sz="5400" b="1" dirty="0" err="1"/>
              <a:t>Javascript</a:t>
            </a:r>
            <a:r>
              <a:rPr lang="en-US" sz="5400" b="1" dirty="0"/>
              <a:t> / JSON Model</a:t>
            </a:r>
            <a:endParaRPr lang="en-GB" sz="5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A5EA8EC-2360-8EEE-DE46-090FBD26D1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446441" y="1139080"/>
            <a:ext cx="11299115" cy="4579839"/>
          </a:xfrm>
        </p:spPr>
      </p:pic>
    </p:spTree>
    <p:extLst>
      <p:ext uri="{BB962C8B-B14F-4D97-AF65-F5344CB8AC3E}">
        <p14:creationId xmlns:p14="http://schemas.microsoft.com/office/powerpoint/2010/main" val="227880275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BG: CRUD - JSON / HTTP</a:t>
            </a:r>
            <a:endParaRPr lang="en-GB" sz="5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A5EA8EC-2360-8EEE-DE46-090FBD26D1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567466" y="1280219"/>
            <a:ext cx="11057067" cy="4481730"/>
          </a:xfrm>
        </p:spPr>
      </p:pic>
    </p:spTree>
    <p:extLst>
      <p:ext uri="{BB962C8B-B14F-4D97-AF65-F5344CB8AC3E}">
        <p14:creationId xmlns:p14="http://schemas.microsoft.com/office/powerpoint/2010/main" val="202607327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BG: CRUD - HTTP</a:t>
            </a:r>
            <a:endParaRPr lang="en-GB" sz="5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A5EA8EC-2360-8EEE-DE46-090FBD26D1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864645" y="1188135"/>
            <a:ext cx="10462707" cy="4481730"/>
          </a:xfrm>
        </p:spPr>
      </p:pic>
    </p:spTree>
    <p:extLst>
      <p:ext uri="{BB962C8B-B14F-4D97-AF65-F5344CB8AC3E}">
        <p14:creationId xmlns:p14="http://schemas.microsoft.com/office/powerpoint/2010/main" val="401021551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078" y="1850073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Any Questions</a:t>
            </a:r>
          </a:p>
          <a:p>
            <a:endParaRPr lang="en-US" sz="3200" b="1" dirty="0"/>
          </a:p>
          <a:p>
            <a:r>
              <a:rPr lang="en-US" sz="3200" b="1" dirty="0"/>
              <a:t>Next session:</a:t>
            </a:r>
          </a:p>
          <a:p>
            <a:r>
              <a:rPr lang="en-US" sz="3200" b="1" dirty="0">
                <a:solidFill>
                  <a:schemeClr val="bg1"/>
                </a:solidFill>
              </a:rPr>
              <a:t>Data Storage.</a:t>
            </a:r>
            <a:endParaRPr lang="en-GB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38273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1687</Words>
  <Application>Microsoft Office PowerPoint</Application>
  <PresentationFormat>Widescreen</PresentationFormat>
  <Paragraphs>316</Paragraphs>
  <Slides>48</Slides>
  <Notes>43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48</vt:i4>
      </vt:variant>
    </vt:vector>
  </HeadingPairs>
  <TitlesOfParts>
    <vt:vector size="74" baseType="lpstr">
      <vt:lpstr>Arial</vt:lpstr>
      <vt:lpstr>Calibri</vt:lpstr>
      <vt:lpstr>Calibri Light</vt:lpstr>
      <vt:lpstr>Segoe UI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Types of Data</vt:lpstr>
      <vt:lpstr>Types of Data</vt:lpstr>
      <vt:lpstr>Data Dimensionality</vt:lpstr>
      <vt:lpstr>Data Storage</vt:lpstr>
      <vt:lpstr>Considerations for data storage</vt:lpstr>
      <vt:lpstr>PowerPoint Presentation</vt:lpstr>
      <vt:lpstr>Data Storage</vt:lpstr>
      <vt:lpstr>Data Storage</vt:lpstr>
      <vt:lpstr>Forms of Data Storage</vt:lpstr>
      <vt:lpstr>Physical Storage Devices</vt:lpstr>
      <vt:lpstr>Direct Area/Attached Storage</vt:lpstr>
      <vt:lpstr>Network-based Storage</vt:lpstr>
      <vt:lpstr>Network-based Storage</vt:lpstr>
      <vt:lpstr>NAS – Network Attached Storage</vt:lpstr>
      <vt:lpstr>NAS – Network Attached Storage</vt:lpstr>
      <vt:lpstr>SAN – Storage Area Network</vt:lpstr>
      <vt:lpstr>Forms of Data Storage</vt:lpstr>
      <vt:lpstr>PowerPoint Presentation</vt:lpstr>
      <vt:lpstr>Data Bases</vt:lpstr>
      <vt:lpstr>Data Storage</vt:lpstr>
      <vt:lpstr>Data Tables – Data Modelling</vt:lpstr>
      <vt:lpstr>Data Tables – Data Modelling</vt:lpstr>
      <vt:lpstr>Types of Data</vt:lpstr>
      <vt:lpstr>PowerPoint Presentation</vt:lpstr>
      <vt:lpstr>Databases</vt:lpstr>
      <vt:lpstr>Databases</vt:lpstr>
      <vt:lpstr>Databases</vt:lpstr>
      <vt:lpstr>Databases</vt:lpstr>
      <vt:lpstr>Database Types - Hierarchical</vt:lpstr>
      <vt:lpstr>Database Types - Relational</vt:lpstr>
      <vt:lpstr>Database Types – Non-Relational</vt:lpstr>
      <vt:lpstr>Database Types – Non-Relational</vt:lpstr>
      <vt:lpstr>PowerPoint Presentation</vt:lpstr>
      <vt:lpstr>PowerPoint Presentation</vt:lpstr>
      <vt:lpstr>PowerPoint Presentation</vt:lpstr>
      <vt:lpstr>PowerPoint Presentation</vt:lpstr>
      <vt:lpstr>CRUD Operations</vt:lpstr>
      <vt:lpstr>CRUD Operations - SQL</vt:lpstr>
      <vt:lpstr>CRUD Operations - SQL</vt:lpstr>
      <vt:lpstr>CRUD Operations - SQL</vt:lpstr>
      <vt:lpstr>CRUD Operations - HTTP</vt:lpstr>
      <vt:lpstr>BG: MongoDB</vt:lpstr>
      <vt:lpstr>BG: Javascript / JSON Model</vt:lpstr>
      <vt:lpstr>BG: CRUD - JSON / HTTP</vt:lpstr>
      <vt:lpstr>BG: CRUD - HTTP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93</cp:revision>
  <dcterms:created xsi:type="dcterms:W3CDTF">2021-03-09T15:35:42Z</dcterms:created>
  <dcterms:modified xsi:type="dcterms:W3CDTF">2024-04-20T12:21:05Z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