
<file path=[Content_Types].xml><?xml version="1.0" encoding="utf-8"?>
<Types xmlns="http://schemas.openxmlformats.org/package/2006/content-types">
  <Default Extension="png" ContentType="image/png"/>
  <Default Extension="bin" ContentType="application/vnd.ms-office.activeX"/>
  <Default Extension="jpeg" ContentType="image/jpeg"/>
  <Default Extension="emf" ContentType="image/x-emf"/>
  <Default Extension="xls" ContentType="application/vnd.ms-excel"/>
  <Default Extension="wmf" ContentType="image/x-w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activeX/activeX1.xml" ContentType="application/vnd.ms-office.activeX+xml"/>
  <Override PartName="/ppt/activeX/activeX2.xml" ContentType="application/vnd.ms-office.activeX+xml"/>
  <Override PartName="/ppt/activeX/activeX3.xml" ContentType="application/vnd.ms-office.activeX+xml"/>
  <Override PartName="/ppt/activeX/activeX4.xml" ContentType="application/vnd.ms-office.activeX+xml"/>
  <Override PartName="/ppt/activeX/activeX5.xml" ContentType="application/vnd.ms-office.activeX+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Lst>
  <p:handoutMasterIdLst>
    <p:handoutMasterId r:id="rId42"/>
  </p:handoutMasterIdLst>
  <p:sldIdLst>
    <p:sldId id="256" r:id="rId2"/>
    <p:sldId id="310" r:id="rId3"/>
    <p:sldId id="311" r:id="rId4"/>
    <p:sldId id="312" r:id="rId5"/>
    <p:sldId id="313" r:id="rId6"/>
    <p:sldId id="314" r:id="rId7"/>
    <p:sldId id="315" r:id="rId8"/>
    <p:sldId id="316" r:id="rId9"/>
    <p:sldId id="317" r:id="rId10"/>
    <p:sldId id="318" r:id="rId11"/>
    <p:sldId id="319" r:id="rId12"/>
    <p:sldId id="320" r:id="rId13"/>
    <p:sldId id="321" r:id="rId14"/>
    <p:sldId id="322" r:id="rId15"/>
    <p:sldId id="323" r:id="rId16"/>
    <p:sldId id="324" r:id="rId17"/>
    <p:sldId id="325" r:id="rId18"/>
    <p:sldId id="326" r:id="rId19"/>
    <p:sldId id="257" r:id="rId20"/>
    <p:sldId id="258" r:id="rId21"/>
    <p:sldId id="264" r:id="rId22"/>
    <p:sldId id="265" r:id="rId23"/>
    <p:sldId id="288" r:id="rId24"/>
    <p:sldId id="266" r:id="rId25"/>
    <p:sldId id="259" r:id="rId26"/>
    <p:sldId id="260" r:id="rId27"/>
    <p:sldId id="307" r:id="rId28"/>
    <p:sldId id="308" r:id="rId29"/>
    <p:sldId id="290" r:id="rId30"/>
    <p:sldId id="299" r:id="rId31"/>
    <p:sldId id="301" r:id="rId32"/>
    <p:sldId id="302" r:id="rId33"/>
    <p:sldId id="306" r:id="rId34"/>
    <p:sldId id="261" r:id="rId35"/>
    <p:sldId id="287" r:id="rId36"/>
    <p:sldId id="263" r:id="rId37"/>
    <p:sldId id="286" r:id="rId38"/>
    <p:sldId id="327" r:id="rId39"/>
    <p:sldId id="328" r:id="rId40"/>
    <p:sldId id="329" r:id="rId41"/>
  </p:sldIdLst>
  <p:sldSz cx="9144000" cy="6858000" type="screen4x3"/>
  <p:notesSz cx="6797675" cy="9926638"/>
  <p:defaultTextStyle>
    <a:defPPr>
      <a:defRPr lang="en-GB"/>
    </a:defPPr>
    <a:lvl1pPr algn="l" rtl="0" fontAlgn="base">
      <a:spcBef>
        <a:spcPct val="0"/>
      </a:spcBef>
      <a:spcAft>
        <a:spcPct val="0"/>
      </a:spcAft>
      <a:defRPr kern="1200">
        <a:solidFill>
          <a:schemeClr val="tx1"/>
        </a:solidFill>
        <a:latin typeface="Tahoma" pitchFamily="34" charset="0"/>
        <a:ea typeface="+mn-ea"/>
        <a:cs typeface="+mn-cs"/>
      </a:defRPr>
    </a:lvl1pPr>
    <a:lvl2pPr marL="457200" algn="l" rtl="0" fontAlgn="base">
      <a:spcBef>
        <a:spcPct val="0"/>
      </a:spcBef>
      <a:spcAft>
        <a:spcPct val="0"/>
      </a:spcAft>
      <a:defRPr kern="1200">
        <a:solidFill>
          <a:schemeClr val="tx1"/>
        </a:solidFill>
        <a:latin typeface="Tahoma" pitchFamily="34" charset="0"/>
        <a:ea typeface="+mn-ea"/>
        <a:cs typeface="+mn-cs"/>
      </a:defRPr>
    </a:lvl2pPr>
    <a:lvl3pPr marL="914400" algn="l" rtl="0" fontAlgn="base">
      <a:spcBef>
        <a:spcPct val="0"/>
      </a:spcBef>
      <a:spcAft>
        <a:spcPct val="0"/>
      </a:spcAft>
      <a:defRPr kern="1200">
        <a:solidFill>
          <a:schemeClr val="tx1"/>
        </a:solidFill>
        <a:latin typeface="Tahoma" pitchFamily="34" charset="0"/>
        <a:ea typeface="+mn-ea"/>
        <a:cs typeface="+mn-cs"/>
      </a:defRPr>
    </a:lvl3pPr>
    <a:lvl4pPr marL="1371600" algn="l" rtl="0" fontAlgn="base">
      <a:spcBef>
        <a:spcPct val="0"/>
      </a:spcBef>
      <a:spcAft>
        <a:spcPct val="0"/>
      </a:spcAft>
      <a:defRPr kern="1200">
        <a:solidFill>
          <a:schemeClr val="tx1"/>
        </a:solidFill>
        <a:latin typeface="Tahoma" pitchFamily="34" charset="0"/>
        <a:ea typeface="+mn-ea"/>
        <a:cs typeface="+mn-cs"/>
      </a:defRPr>
    </a:lvl4pPr>
    <a:lvl5pPr marL="1828800" algn="l" rtl="0" fontAlgn="base">
      <a:spcBef>
        <a:spcPct val="0"/>
      </a:spcBef>
      <a:spcAft>
        <a:spcPct val="0"/>
      </a:spcAft>
      <a:defRPr kern="1200">
        <a:solidFill>
          <a:schemeClr val="tx1"/>
        </a:solidFill>
        <a:latin typeface="Tahoma" pitchFamily="34" charset="0"/>
        <a:ea typeface="+mn-ea"/>
        <a:cs typeface="+mn-cs"/>
      </a:defRPr>
    </a:lvl5pPr>
    <a:lvl6pPr marL="2286000" algn="l" defTabSz="914400" rtl="0" eaLnBrk="1" latinLnBrk="0" hangingPunct="1">
      <a:defRPr kern="1200">
        <a:solidFill>
          <a:schemeClr val="tx1"/>
        </a:solidFill>
        <a:latin typeface="Tahoma" pitchFamily="34" charset="0"/>
        <a:ea typeface="+mn-ea"/>
        <a:cs typeface="+mn-cs"/>
      </a:defRPr>
    </a:lvl6pPr>
    <a:lvl7pPr marL="2743200" algn="l" defTabSz="914400" rtl="0" eaLnBrk="1" latinLnBrk="0" hangingPunct="1">
      <a:defRPr kern="1200">
        <a:solidFill>
          <a:schemeClr val="tx1"/>
        </a:solidFill>
        <a:latin typeface="Tahoma" pitchFamily="34" charset="0"/>
        <a:ea typeface="+mn-ea"/>
        <a:cs typeface="+mn-cs"/>
      </a:defRPr>
    </a:lvl7pPr>
    <a:lvl8pPr marL="3200400" algn="l" defTabSz="914400" rtl="0" eaLnBrk="1" latinLnBrk="0" hangingPunct="1">
      <a:defRPr kern="1200">
        <a:solidFill>
          <a:schemeClr val="tx1"/>
        </a:solidFill>
        <a:latin typeface="Tahoma" pitchFamily="34" charset="0"/>
        <a:ea typeface="+mn-ea"/>
        <a:cs typeface="+mn-cs"/>
      </a:defRPr>
    </a:lvl8pPr>
    <a:lvl9pPr marL="3657600" algn="l" defTabSz="914400" rtl="0" eaLnBrk="1" latinLnBrk="0" hangingPunct="1">
      <a:defRPr kern="1200">
        <a:solidFill>
          <a:schemeClr val="tx1"/>
        </a:solidFill>
        <a:latin typeface="Tahoma" pitchFamily="34" charset="0"/>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activeX/_rels/activeX1.xml.rels><?xml version="1.0" encoding="UTF-8" standalone="yes"?>
<Relationships xmlns="http://schemas.openxmlformats.org/package/2006/relationships"><Relationship Id="rId1" Type="http://schemas.microsoft.com/office/2006/relationships/activeXControlBinary" Target="activeX1.bin"/></Relationships>
</file>

<file path=ppt/activeX/_rels/activeX2.xml.rels><?xml version="1.0" encoding="UTF-8" standalone="yes"?>
<Relationships xmlns="http://schemas.openxmlformats.org/package/2006/relationships"><Relationship Id="rId1" Type="http://schemas.microsoft.com/office/2006/relationships/activeXControlBinary" Target="activeX2.bin"/></Relationships>
</file>

<file path=ppt/activeX/_rels/activeX3.xml.rels><?xml version="1.0" encoding="UTF-8" standalone="yes"?>
<Relationships xmlns="http://schemas.openxmlformats.org/package/2006/relationships"><Relationship Id="rId1" Type="http://schemas.microsoft.com/office/2006/relationships/activeXControlBinary" Target="activeX3.bin"/></Relationships>
</file>

<file path=ppt/activeX/_rels/activeX4.xml.rels><?xml version="1.0" encoding="UTF-8" standalone="yes"?>
<Relationships xmlns="http://schemas.openxmlformats.org/package/2006/relationships"><Relationship Id="rId1" Type="http://schemas.microsoft.com/office/2006/relationships/activeXControlBinary" Target="activeX4.bin"/></Relationships>
</file>

<file path=ppt/activeX/_rels/activeX5.xml.rels><?xml version="1.0" encoding="UTF-8" standalone="yes"?>
<Relationships xmlns="http://schemas.openxmlformats.org/package/2006/relationships"><Relationship Id="rId1" Type="http://schemas.microsoft.com/office/2006/relationships/activeXControlBinary" Target="activeX5.bin"/></Relationships>
</file>

<file path=ppt/activeX/activeX1.xml><?xml version="1.0" encoding="utf-8"?>
<ax:ocx xmlns:ax="http://schemas.microsoft.com/office/2006/activeX" xmlns:r="http://schemas.openxmlformats.org/officeDocument/2006/relationships" ax:classid="{5512D11C-5CC6-11CF-8D67-00AA00BDCE1D}" ax:persistence="persistStream" r:id="rId1"/>
</file>

<file path=ppt/activeX/activeX2.xml><?xml version="1.0" encoding="utf-8"?>
<ax:ocx xmlns:ax="http://schemas.microsoft.com/office/2006/activeX" xmlns:r="http://schemas.openxmlformats.org/officeDocument/2006/relationships" ax:classid="{5512D11C-5CC6-11CF-8D67-00AA00BDCE1D}" ax:persistence="persistStream" r:id="rId1"/>
</file>

<file path=ppt/activeX/activeX3.xml><?xml version="1.0" encoding="utf-8"?>
<ax:ocx xmlns:ax="http://schemas.microsoft.com/office/2006/activeX" xmlns:r="http://schemas.openxmlformats.org/officeDocument/2006/relationships" ax:classid="{5512D11C-5CC6-11CF-8D67-00AA00BDCE1D}" ax:persistence="persistStream" r:id="rId1"/>
</file>

<file path=ppt/activeX/activeX4.xml><?xml version="1.0" encoding="utf-8"?>
<ax:ocx xmlns:ax="http://schemas.microsoft.com/office/2006/activeX" xmlns:r="http://schemas.openxmlformats.org/officeDocument/2006/relationships" ax:classid="{5512D11A-5CC6-11CF-8D67-00AA00BDCE1D}" ax:persistence="persistStream" r:id="rId1"/>
</file>

<file path=ppt/activeX/activeX5.xml><?xml version="1.0" encoding="utf-8"?>
<ax:ocx xmlns:ax="http://schemas.microsoft.com/office/2006/activeX" xmlns:r="http://schemas.openxmlformats.org/officeDocument/2006/relationships" ax:classid="{5512D122-5CC6-11CF-8D67-00AA00BDCE1D}" ax:persistence="persistStream" r:id="rId1"/>
</file>

<file path=ppt/drawings/_rels/vmlDrawing1.vml.rels><?xml version="1.0" encoding="UTF-8" standalone="yes"?>
<Relationships xmlns="http://schemas.openxmlformats.org/package/2006/relationships"><Relationship Id="rId1" Type="http://schemas.openxmlformats.org/officeDocument/2006/relationships/image" Target="../media/image2.emf"/></Relationships>
</file>

<file path=ppt/drawings/_rels/vmlDrawing2.vml.rels><?xml version="1.0" encoding="UTF-8" standalone="yes"?>
<Relationships xmlns="http://schemas.openxmlformats.org/package/2006/relationships"><Relationship Id="rId3" Type="http://schemas.openxmlformats.org/officeDocument/2006/relationships/image" Target="../media/image22.wmf"/><Relationship Id="rId2" Type="http://schemas.openxmlformats.org/officeDocument/2006/relationships/image" Target="../media/image21.wmf"/><Relationship Id="rId1" Type="http://schemas.openxmlformats.org/officeDocument/2006/relationships/image" Target="../media/image20.wmf"/><Relationship Id="rId5" Type="http://schemas.openxmlformats.org/officeDocument/2006/relationships/image" Target="../media/image24.wmf"/><Relationship Id="rId4" Type="http://schemas.openxmlformats.org/officeDocument/2006/relationships/image" Target="../media/image23.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9154" name="Rectangle 2"/>
          <p:cNvSpPr>
            <a:spLocks noGrp="1" noChangeArrowheads="1"/>
          </p:cNvSpPr>
          <p:nvPr>
            <p:ph type="hdr" sz="quarter"/>
          </p:nvPr>
        </p:nvSpPr>
        <p:spPr bwMode="auto">
          <a:xfrm>
            <a:off x="0"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endParaRPr lang="en-GB"/>
          </a:p>
        </p:txBody>
      </p:sp>
      <p:sp>
        <p:nvSpPr>
          <p:cNvPr id="49155" name="Rectangle 3"/>
          <p:cNvSpPr>
            <a:spLocks noGrp="1" noChangeArrowheads="1"/>
          </p:cNvSpPr>
          <p:nvPr>
            <p:ph type="dt" sz="quarter" idx="1"/>
          </p:nvPr>
        </p:nvSpPr>
        <p:spPr bwMode="auto">
          <a:xfrm>
            <a:off x="3850443"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endParaRPr lang="en-GB"/>
          </a:p>
        </p:txBody>
      </p:sp>
      <p:sp>
        <p:nvSpPr>
          <p:cNvPr id="49156" name="Rectangle 4"/>
          <p:cNvSpPr>
            <a:spLocks noGrp="1" noChangeArrowheads="1"/>
          </p:cNvSpPr>
          <p:nvPr>
            <p:ph type="ftr" sz="quarter" idx="2"/>
          </p:nvPr>
        </p:nvSpPr>
        <p:spPr bwMode="auto">
          <a:xfrm>
            <a:off x="0"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endParaRPr lang="en-GB"/>
          </a:p>
        </p:txBody>
      </p:sp>
      <p:sp>
        <p:nvSpPr>
          <p:cNvPr id="49157" name="Rectangle 5"/>
          <p:cNvSpPr>
            <a:spLocks noGrp="1" noChangeArrowheads="1"/>
          </p:cNvSpPr>
          <p:nvPr>
            <p:ph type="sldNum" sz="quarter" idx="3"/>
          </p:nvPr>
        </p:nvSpPr>
        <p:spPr bwMode="auto">
          <a:xfrm>
            <a:off x="3850443"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charset="0"/>
              </a:defRPr>
            </a:lvl1pPr>
          </a:lstStyle>
          <a:p>
            <a:fld id="{C5CC9B44-62D8-461D-8EBC-67F60C9F355A}" type="slidenum">
              <a:rPr lang="en-GB"/>
              <a:pPr/>
              <a:t>‹#›</a:t>
            </a:fld>
            <a:endParaRPr lang="en-GB"/>
          </a:p>
        </p:txBody>
      </p:sp>
    </p:spTree>
    <p:extLst>
      <p:ext uri="{BB962C8B-B14F-4D97-AF65-F5344CB8AC3E}">
        <p14:creationId xmlns:p14="http://schemas.microsoft.com/office/powerpoint/2010/main" val="3129341409"/>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1746" name="Rectangle 2"/>
          <p:cNvSpPr>
            <a:spLocks noGrp="1" noChangeArrowheads="1"/>
          </p:cNvSpPr>
          <p:nvPr>
            <p:ph type="ctrTitle" sz="quarter"/>
          </p:nvPr>
        </p:nvSpPr>
        <p:spPr>
          <a:xfrm>
            <a:off x="685800" y="1997075"/>
            <a:ext cx="7772400" cy="1431925"/>
          </a:xfrm>
        </p:spPr>
        <p:txBody>
          <a:bodyPr anchor="b" anchorCtr="1"/>
          <a:lstStyle>
            <a:lvl1pPr algn="ctr">
              <a:defRPr/>
            </a:lvl1pPr>
          </a:lstStyle>
          <a:p>
            <a:r>
              <a:rPr lang="en-GB"/>
              <a:t>Click to edit Master title style</a:t>
            </a:r>
          </a:p>
        </p:txBody>
      </p:sp>
      <p:sp>
        <p:nvSpPr>
          <p:cNvPr id="31747" name="Rectangle 3"/>
          <p:cNvSpPr>
            <a:spLocks noGrp="1" noChangeArrowheads="1"/>
          </p:cNvSpPr>
          <p:nvPr>
            <p:ph type="subTitle" sz="quarter" idx="1"/>
          </p:nvPr>
        </p:nvSpPr>
        <p:spPr>
          <a:xfrm>
            <a:off x="1371600" y="3886200"/>
            <a:ext cx="6400800" cy="1752600"/>
          </a:xfrm>
        </p:spPr>
        <p:txBody>
          <a:bodyPr/>
          <a:lstStyle>
            <a:lvl1pPr marL="0" indent="0" algn="ctr">
              <a:buFontTx/>
              <a:buNone/>
              <a:defRPr/>
            </a:lvl1pPr>
          </a:lstStyle>
          <a:p>
            <a:r>
              <a:rPr lang="en-GB"/>
              <a:t>Click to edit Master subtitle style</a:t>
            </a:r>
          </a:p>
        </p:txBody>
      </p:sp>
      <p:sp>
        <p:nvSpPr>
          <p:cNvPr id="31748" name="Freeform 4"/>
          <p:cNvSpPr>
            <a:spLocks/>
          </p:cNvSpPr>
          <p:nvPr/>
        </p:nvSpPr>
        <p:spPr bwMode="auto">
          <a:xfrm>
            <a:off x="285750" y="2803525"/>
            <a:ext cx="1588" cy="3035300"/>
          </a:xfrm>
          <a:custGeom>
            <a:avLst/>
            <a:gdLst>
              <a:gd name="T0" fmla="*/ 0 h 1912"/>
              <a:gd name="T1" fmla="*/ 6 h 1912"/>
              <a:gd name="T2" fmla="*/ 6 h 1912"/>
              <a:gd name="T3" fmla="*/ 60 h 1912"/>
              <a:gd name="T4" fmla="*/ 1912 h 1912"/>
              <a:gd name="T5" fmla="*/ 1912 h 1912"/>
              <a:gd name="T6" fmla="*/ 0 h 1912"/>
              <a:gd name="T7" fmla="*/ 0 h 1912"/>
            </a:gdLst>
            <a:ahLst/>
            <a:cxnLst>
              <a:cxn ang="0">
                <a:pos x="0" y="T0"/>
              </a:cxn>
              <a:cxn ang="0">
                <a:pos x="0" y="T1"/>
              </a:cxn>
              <a:cxn ang="0">
                <a:pos x="0" y="T2"/>
              </a:cxn>
              <a:cxn ang="0">
                <a:pos x="0" y="T3"/>
              </a:cxn>
              <a:cxn ang="0">
                <a:pos x="0" y="T4"/>
              </a:cxn>
              <a:cxn ang="0">
                <a:pos x="0" y="T5"/>
              </a:cxn>
              <a:cxn ang="0">
                <a:pos x="0" y="T6"/>
              </a:cxn>
              <a:cxn ang="0">
                <a:pos x="0" y="T7"/>
              </a:cxn>
            </a:cxnLst>
            <a:rect l="0" t="0" r="r" b="b"/>
            <a:pathLst>
              <a:path h="1912">
                <a:moveTo>
                  <a:pt x="0" y="0"/>
                </a:moveTo>
                <a:lnTo>
                  <a:pt x="0" y="6"/>
                </a:lnTo>
                <a:lnTo>
                  <a:pt x="0" y="6"/>
                </a:lnTo>
                <a:lnTo>
                  <a:pt x="0" y="60"/>
                </a:lnTo>
                <a:lnTo>
                  <a:pt x="0" y="1912"/>
                </a:lnTo>
                <a:lnTo>
                  <a:pt x="0" y="1912"/>
                </a:lnTo>
                <a:lnTo>
                  <a:pt x="0" y="0"/>
                </a:lnTo>
                <a:lnTo>
                  <a:pt x="0" y="0"/>
                </a:lnTo>
                <a:close/>
              </a:path>
            </a:pathLst>
          </a:custGeom>
          <a:solidFill>
            <a:srgbClr val="6BBA27"/>
          </a:solidFill>
          <a:ln w="9525">
            <a:noFill/>
            <a:round/>
            <a:headEnd/>
            <a:tailEnd/>
          </a:ln>
        </p:spPr>
        <p:txBody>
          <a:bodyPr/>
          <a:lstStyle/>
          <a:p>
            <a:endParaRPr lang="en-GB"/>
          </a:p>
        </p:txBody>
      </p:sp>
      <p:sp>
        <p:nvSpPr>
          <p:cNvPr id="31749" name="Rectangle 5"/>
          <p:cNvSpPr>
            <a:spLocks noGrp="1" noChangeArrowheads="1"/>
          </p:cNvSpPr>
          <p:nvPr>
            <p:ph type="ftr" sz="quarter" idx="3"/>
          </p:nvPr>
        </p:nvSpPr>
        <p:spPr/>
        <p:txBody>
          <a:bodyPr/>
          <a:lstStyle>
            <a:lvl1pPr>
              <a:defRPr/>
            </a:lvl1pPr>
          </a:lstStyle>
          <a:p>
            <a:endParaRPr lang="en-GB"/>
          </a:p>
        </p:txBody>
      </p:sp>
      <p:sp>
        <p:nvSpPr>
          <p:cNvPr id="31750" name="Rectangle 6"/>
          <p:cNvSpPr>
            <a:spLocks noGrp="1" noChangeArrowheads="1"/>
          </p:cNvSpPr>
          <p:nvPr>
            <p:ph type="sldNum" sz="quarter" idx="4"/>
          </p:nvPr>
        </p:nvSpPr>
        <p:spPr/>
        <p:txBody>
          <a:bodyPr/>
          <a:lstStyle>
            <a:lvl1pPr>
              <a:defRPr/>
            </a:lvl1pPr>
          </a:lstStyle>
          <a:p>
            <a:fld id="{217C832F-594A-400C-9361-32766C399540}" type="slidenum">
              <a:rPr lang="en-GB"/>
              <a:pPr/>
              <a:t>‹#›</a:t>
            </a:fld>
            <a:endParaRPr lang="en-GB"/>
          </a:p>
        </p:txBody>
      </p:sp>
      <p:sp>
        <p:nvSpPr>
          <p:cNvPr id="31751" name="Rectangle 7"/>
          <p:cNvSpPr>
            <a:spLocks noGrp="1" noChangeArrowheads="1"/>
          </p:cNvSpPr>
          <p:nvPr>
            <p:ph type="dt" sz="quarter" idx="2"/>
          </p:nvPr>
        </p:nvSpPr>
        <p:spPr/>
        <p:txBody>
          <a:bodyPr/>
          <a:lstStyle>
            <a:lvl1pPr>
              <a:defRPr/>
            </a:lvl1pPr>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78112E1E-BC05-4D5F-AB03-892ED11B5DF8}"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14CA456C-F980-43F4-BACE-5E5BC905651D}"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905000"/>
            <a:ext cx="40386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05000"/>
            <a:ext cx="40386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8DAE7C7C-2B74-410A-9617-8C40A1823BE3}"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AC920E29-D64C-4D46-94D8-858DB9758C86}"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6CB2BABE-4FAC-4E47-A006-BC7D1545CBB0}"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4C85F34B-FB28-457A-BA0D-BA40BB9DA8AF}"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9AEBA156-ED40-4930-A5F1-9DC91C7E2485}"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DB30FCF6-4AC9-4EE4-A321-D7B63B6413D9}"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01595FCD-52B0-48D8-B663-91422705F85B}"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92100"/>
            <a:ext cx="2057400" cy="57277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92100"/>
            <a:ext cx="6019800" cy="57277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1DD33B8E-27E7-4DB5-9415-37D8D1341C4C}" type="slidenum">
              <a:rPr lang="en-GB"/>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92100"/>
            <a:ext cx="8229600" cy="13843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905000"/>
            <a:ext cx="40386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905000"/>
            <a:ext cx="40386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4038600"/>
            <a:ext cx="40386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a:xfrm>
            <a:off x="457200" y="6245225"/>
            <a:ext cx="2133600" cy="476250"/>
          </a:xfrm>
        </p:spPr>
        <p:txBody>
          <a:bodyPr/>
          <a:lstStyle>
            <a:lvl1pPr>
              <a:defRPr/>
            </a:lvl1pPr>
          </a:lstStyle>
          <a:p>
            <a:endParaRPr lang="en-GB"/>
          </a:p>
        </p:txBody>
      </p:sp>
      <p:sp>
        <p:nvSpPr>
          <p:cNvPr id="7" name="Footer Placeholder 6"/>
          <p:cNvSpPr>
            <a:spLocks noGrp="1"/>
          </p:cNvSpPr>
          <p:nvPr>
            <p:ph type="ftr" sz="quarter" idx="11"/>
          </p:nvPr>
        </p:nvSpPr>
        <p:spPr>
          <a:xfrm>
            <a:off x="3124200" y="6245225"/>
            <a:ext cx="2895600" cy="476250"/>
          </a:xfrm>
        </p:spPr>
        <p:txBody>
          <a:bodyPr/>
          <a:lstStyle>
            <a:lvl1pPr>
              <a:defRPr/>
            </a:lvl1pPr>
          </a:lstStyle>
          <a:p>
            <a:endParaRPr lang="en-GB"/>
          </a:p>
        </p:txBody>
      </p:sp>
      <p:sp>
        <p:nvSpPr>
          <p:cNvPr id="8" name="Slide Number Placeholder 7"/>
          <p:cNvSpPr>
            <a:spLocks noGrp="1"/>
          </p:cNvSpPr>
          <p:nvPr>
            <p:ph type="sldNum" sz="quarter" idx="12"/>
          </p:nvPr>
        </p:nvSpPr>
        <p:spPr>
          <a:xfrm>
            <a:off x="6553200" y="6245225"/>
            <a:ext cx="2133600" cy="476250"/>
          </a:xfrm>
        </p:spPr>
        <p:txBody>
          <a:bodyPr/>
          <a:lstStyle>
            <a:lvl1pPr>
              <a:defRPr/>
            </a:lvl1pPr>
          </a:lstStyle>
          <a:p>
            <a:fld id="{44B536B0-BD63-4AC0-A440-D71DD070A22A}"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duotone>
              <a:schemeClr val="bg1"/>
              <a:srgbClr val="FFFFFF"/>
            </a:duotone>
          </a:blip>
          <a:srcRect/>
          <a:stretch>
            <a:fillRect/>
          </a:stretch>
        </a:blipFill>
        <a:effectLst/>
      </p:bgPr>
    </p:bg>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bwMode="auto">
          <a:xfrm>
            <a:off x="457200" y="292100"/>
            <a:ext cx="8229600" cy="13843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30723" name="Rectangle 3"/>
          <p:cNvSpPr>
            <a:spLocks noGrp="1" noChangeArrowheads="1"/>
          </p:cNvSpPr>
          <p:nvPr>
            <p:ph type="body" idx="1"/>
          </p:nvPr>
        </p:nvSpPr>
        <p:spPr bwMode="auto">
          <a:xfrm>
            <a:off x="457200" y="1905000"/>
            <a:ext cx="82296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30724"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400">
                <a:effectLst>
                  <a:outerShdw blurRad="38100" dist="38100" dir="2700000" algn="tl">
                    <a:srgbClr val="000000"/>
                  </a:outerShdw>
                </a:effectLst>
                <a:latin typeface="Arial" charset="0"/>
              </a:defRPr>
            </a:lvl1pPr>
          </a:lstStyle>
          <a:p>
            <a:endParaRPr lang="en-GB"/>
          </a:p>
        </p:txBody>
      </p:sp>
      <p:sp>
        <p:nvSpPr>
          <p:cNvPr id="30725"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400">
                <a:effectLst>
                  <a:outerShdw blurRad="38100" dist="38100" dir="2700000" algn="tl">
                    <a:srgbClr val="000000"/>
                  </a:outerShdw>
                </a:effectLst>
                <a:latin typeface="Arial" charset="0"/>
              </a:defRPr>
            </a:lvl1pPr>
          </a:lstStyle>
          <a:p>
            <a:endParaRPr lang="en-GB"/>
          </a:p>
        </p:txBody>
      </p:sp>
      <p:sp>
        <p:nvSpPr>
          <p:cNvPr id="30726"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400">
                <a:effectLst>
                  <a:outerShdw blurRad="38100" dist="38100" dir="2700000" algn="tl">
                    <a:srgbClr val="000000"/>
                  </a:outerShdw>
                </a:effectLst>
                <a:latin typeface="Arial" charset="0"/>
              </a:defRPr>
            </a:lvl1pPr>
          </a:lstStyle>
          <a:p>
            <a:fld id="{C98A58E2-9A4D-42AA-AF6D-E042CBA19BEC}" type="slidenum">
              <a:rPr lang="en-GB"/>
              <a:pPr/>
              <a:t>‹#›</a:t>
            </a:fld>
            <a:endParaRPr lang="en-GB"/>
          </a:p>
        </p:txBody>
      </p:sp>
    </p:spTree>
  </p:cSld>
  <p:clrMap bg1="dk2" tx1="lt1" bg2="dk1" tx2="lt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 id="2147483661" r:id="rId12"/>
  </p:sldLayoutIdLst>
  <p:txStyles>
    <p:titleStyle>
      <a:lvl1pPr algn="l" rtl="0" fontAlgn="base">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l"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2pPr>
      <a:lvl3pPr algn="l"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3pPr>
      <a:lvl4pPr algn="l"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4pPr>
      <a:lvl5pPr algn="l"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5pPr>
      <a:lvl6pPr marL="457200" algn="l"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6pPr>
      <a:lvl7pPr marL="914400" algn="l"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7pPr>
      <a:lvl8pPr marL="1371600" algn="l"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8pPr>
      <a:lvl9pPr marL="1828800" algn="l"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9pPr>
    </p:titleStyle>
    <p:bodyStyle>
      <a:lvl1pPr marL="342900" indent="-342900" algn="l" rtl="0" fontAlgn="base">
        <a:spcBef>
          <a:spcPct val="20000"/>
        </a:spcBef>
        <a:spcAft>
          <a:spcPct val="0"/>
        </a:spcAft>
        <a:buClr>
          <a:schemeClr val="hlink"/>
        </a:buClr>
        <a:buSzPct val="120000"/>
        <a:buChar char="•"/>
        <a:defRPr sz="3200">
          <a:solidFill>
            <a:schemeClr val="tx1"/>
          </a:solidFill>
          <a:effectLst>
            <a:outerShdw blurRad="38100" dist="38100" dir="2700000" algn="tl">
              <a:srgbClr val="000000"/>
            </a:outerShdw>
          </a:effectLst>
          <a:latin typeface="+mn-lt"/>
          <a:ea typeface="+mn-ea"/>
          <a:cs typeface="+mn-cs"/>
        </a:defRPr>
      </a:lvl1pPr>
      <a:lvl2pPr marL="742950" indent="-285750" algn="l" rtl="0" fontAlgn="base">
        <a:spcBef>
          <a:spcPct val="20000"/>
        </a:spcBef>
        <a:spcAft>
          <a:spcPct val="0"/>
        </a:spcAft>
        <a:buFont typeface="Tahoma" pitchFamily="34" charset="0"/>
        <a:buChar char="–"/>
        <a:defRPr sz="2800">
          <a:solidFill>
            <a:schemeClr val="tx1"/>
          </a:solidFill>
          <a:effectLst>
            <a:outerShdw blurRad="38100" dist="38100" dir="2700000" algn="tl">
              <a:srgbClr val="000000"/>
            </a:outerShdw>
          </a:effectLst>
          <a:latin typeface="+mn-lt"/>
        </a:defRPr>
      </a:lvl2pPr>
      <a:lvl3pPr marL="1143000" indent="-228600" algn="l" rtl="0" fontAlgn="base">
        <a:spcBef>
          <a:spcPct val="20000"/>
        </a:spcBef>
        <a:spcAft>
          <a:spcPct val="0"/>
        </a:spcAft>
        <a:buClr>
          <a:schemeClr val="hlink"/>
        </a:buClr>
        <a:buSzPct val="120000"/>
        <a:buChar char="•"/>
        <a:defRPr sz="2400">
          <a:solidFill>
            <a:schemeClr val="tx1"/>
          </a:solidFill>
          <a:effectLst>
            <a:outerShdw blurRad="38100" dist="38100" dir="2700000" algn="tl">
              <a:srgbClr val="000000"/>
            </a:outerShdw>
          </a:effectLst>
          <a:latin typeface="+mn-lt"/>
        </a:defRPr>
      </a:lvl3pPr>
      <a:lvl4pPr marL="1600200" indent="-228600" algn="l" rtl="0" fontAlgn="base">
        <a:spcBef>
          <a:spcPct val="20000"/>
        </a:spcBef>
        <a:spcAft>
          <a:spcPct val="0"/>
        </a:spcAft>
        <a:buFont typeface="Tahoma" pitchFamily="34" charset="0"/>
        <a:buChar char="–"/>
        <a:defRPr sz="2000">
          <a:solidFill>
            <a:schemeClr val="tx1"/>
          </a:solidFill>
          <a:effectLst>
            <a:outerShdw blurRad="38100" dist="38100" dir="2700000" algn="tl">
              <a:srgbClr val="000000"/>
            </a:outerShdw>
          </a:effectLst>
          <a:latin typeface="+mn-lt"/>
        </a:defRPr>
      </a:lvl4pPr>
      <a:lvl5pPr marL="2057400" indent="-228600" algn="l" rtl="0" fontAlgn="base">
        <a:spcBef>
          <a:spcPct val="20000"/>
        </a:spcBef>
        <a:spcAft>
          <a:spcPct val="0"/>
        </a:spcAft>
        <a:buClr>
          <a:schemeClr val="hlink"/>
        </a:buClr>
        <a:buSzPct val="80000"/>
        <a:buFont typeface="Wingdings" pitchFamily="2" charset="2"/>
        <a:buChar char="v"/>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hlink"/>
        </a:buClr>
        <a:buSzPct val="80000"/>
        <a:buFont typeface="Wingdings" pitchFamily="2" charset="2"/>
        <a:buChar char="v"/>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80000"/>
        <a:buFont typeface="Wingdings" pitchFamily="2" charset="2"/>
        <a:buChar char="v"/>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80000"/>
        <a:buFont typeface="Wingdings" pitchFamily="2" charset="2"/>
        <a:buChar char="v"/>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80000"/>
        <a:buFont typeface="Wingdings" pitchFamily="2" charset="2"/>
        <a:buChar char="v"/>
        <a:defRPr sz="2000">
          <a:solidFill>
            <a:schemeClr val="tx1"/>
          </a:solidFill>
          <a:effectLst>
            <a:outerShdw blurRad="38100" dist="38100" dir="2700000" algn="tl">
              <a:srgbClr val="000000"/>
            </a:outerShdw>
          </a:effectLst>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oleObject" Target="../embeddings/Microsoft_Excel_97-2003_Worksheet1.xls"/><Relationship Id="rId2" Type="http://schemas.openxmlformats.org/officeDocument/2006/relationships/slideLayout" Target="../slideLayouts/slideLayout4.xml"/><Relationship Id="rId1" Type="http://schemas.openxmlformats.org/officeDocument/2006/relationships/vmlDrawing" Target="../drawings/vmlDrawing1.vml"/><Relationship Id="rId4" Type="http://schemas.openxmlformats.org/officeDocument/2006/relationships/image" Target="../media/image2.emf"/></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7" Type="http://schemas.openxmlformats.org/officeDocument/2006/relationships/image" Target="../media/image11.jpeg"/><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jpeg"/></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7.wmf"/><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18.wmf"/><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8" Type="http://schemas.openxmlformats.org/officeDocument/2006/relationships/image" Target="../media/image25.jpeg"/><Relationship Id="rId13" Type="http://schemas.openxmlformats.org/officeDocument/2006/relationships/hyperlink" Target="http://www.environment-agency.gov.uk/ourviews/?lang=_e" TargetMode="External"/><Relationship Id="rId18" Type="http://schemas.openxmlformats.org/officeDocument/2006/relationships/hyperlink" Target="http://www.environment-agency.gov.uk/business/444304/502508/" TargetMode="External"/><Relationship Id="rId26" Type="http://schemas.openxmlformats.org/officeDocument/2006/relationships/hyperlink" Target="http://www.environment-agency.gov.uk/regions/northwest/" TargetMode="External"/><Relationship Id="rId39" Type="http://schemas.openxmlformats.org/officeDocument/2006/relationships/image" Target="../media/image32.wmf"/><Relationship Id="rId3" Type="http://schemas.openxmlformats.org/officeDocument/2006/relationships/control" Target="../activeX/activeX2.xml"/><Relationship Id="rId21" Type="http://schemas.openxmlformats.org/officeDocument/2006/relationships/hyperlink" Target="http://www.environment-agency.gov.uk/themes/reducingfloodrisk/?lang=_e&amp;region=" TargetMode="External"/><Relationship Id="rId34" Type="http://schemas.openxmlformats.org/officeDocument/2006/relationships/image" Target="../media/image27.png"/><Relationship Id="rId7" Type="http://schemas.openxmlformats.org/officeDocument/2006/relationships/slideLayout" Target="../slideLayouts/slideLayout12.xml"/><Relationship Id="rId12" Type="http://schemas.openxmlformats.org/officeDocument/2006/relationships/hyperlink" Target="http://www.environment-agency.gov.uk/contactus/?lang=_e" TargetMode="External"/><Relationship Id="rId17" Type="http://schemas.openxmlformats.org/officeDocument/2006/relationships/hyperlink" Target="http://www.environment-agency.gov.uk/business/444304/" TargetMode="External"/><Relationship Id="rId25" Type="http://schemas.openxmlformats.org/officeDocument/2006/relationships/hyperlink" Target="http://www.environment-agency.gov.uk/regions/northeast/" TargetMode="External"/><Relationship Id="rId33" Type="http://schemas.openxmlformats.org/officeDocument/2006/relationships/image" Target="../media/image26.png"/><Relationship Id="rId38" Type="http://schemas.openxmlformats.org/officeDocument/2006/relationships/image" Target="../media/image31.wmf"/><Relationship Id="rId2" Type="http://schemas.openxmlformats.org/officeDocument/2006/relationships/control" Target="../activeX/activeX1.xml"/><Relationship Id="rId16" Type="http://schemas.openxmlformats.org/officeDocument/2006/relationships/hyperlink" Target="http://www.environment-agency.gov.uk/business/" TargetMode="External"/><Relationship Id="rId20" Type="http://schemas.openxmlformats.org/officeDocument/2006/relationships/hyperlink" Target="http://www.environment-agency.gov.uk/themes/waters/?lang=_e&amp;region=" TargetMode="External"/><Relationship Id="rId29" Type="http://schemas.openxmlformats.org/officeDocument/2006/relationships/hyperlink" Target="http://www.environment-agency.gov.uk/regions/thames/" TargetMode="External"/><Relationship Id="rId1" Type="http://schemas.openxmlformats.org/officeDocument/2006/relationships/vmlDrawing" Target="../drawings/vmlDrawing2.vml"/><Relationship Id="rId6" Type="http://schemas.openxmlformats.org/officeDocument/2006/relationships/control" Target="../activeX/activeX5.xml"/><Relationship Id="rId11" Type="http://schemas.openxmlformats.org/officeDocument/2006/relationships/hyperlink" Target="http://www.environment-agency.gov.uk/other/help/?lang=_e" TargetMode="External"/><Relationship Id="rId24" Type="http://schemas.openxmlformats.org/officeDocument/2006/relationships/hyperlink" Target="http://www.environment-agency.gov.uk/regions/midlands/" TargetMode="External"/><Relationship Id="rId32" Type="http://schemas.openxmlformats.org/officeDocument/2006/relationships/hyperlink" Target="mailto:enquiries@environment-agency.gov.uk" TargetMode="External"/><Relationship Id="rId37" Type="http://schemas.openxmlformats.org/officeDocument/2006/relationships/image" Target="../media/image30.wmf"/><Relationship Id="rId5" Type="http://schemas.openxmlformats.org/officeDocument/2006/relationships/control" Target="../activeX/activeX4.xml"/><Relationship Id="rId15" Type="http://schemas.openxmlformats.org/officeDocument/2006/relationships/hyperlink" Target="http://www.environment-agency.gov.uk/?lang=_e" TargetMode="External"/><Relationship Id="rId23" Type="http://schemas.openxmlformats.org/officeDocument/2006/relationships/hyperlink" Target="http://www.environment-agency.gov.uk/regions/anglian/" TargetMode="External"/><Relationship Id="rId28" Type="http://schemas.openxmlformats.org/officeDocument/2006/relationships/hyperlink" Target="http://www.environment-agency.gov.uk/regions/southern/" TargetMode="External"/><Relationship Id="rId36" Type="http://schemas.openxmlformats.org/officeDocument/2006/relationships/image" Target="../media/image29.wmf"/><Relationship Id="rId10" Type="http://schemas.openxmlformats.org/officeDocument/2006/relationships/hyperlink" Target="http://www.environment-agency.gov.uk/commondata/103196/472801?referrer=/business/444304/502508/464710/&amp;lang=_w" TargetMode="External"/><Relationship Id="rId19" Type="http://schemas.openxmlformats.org/officeDocument/2006/relationships/hyperlink" Target="http://www.environment-agency.gov.uk/business/444304/502508/464710/" TargetMode="External"/><Relationship Id="rId31" Type="http://schemas.openxmlformats.org/officeDocument/2006/relationships/hyperlink" Target="http://www.environment-agency.gov.uk/other/help/196646/" TargetMode="External"/><Relationship Id="rId4" Type="http://schemas.openxmlformats.org/officeDocument/2006/relationships/control" Target="../activeX/activeX3.xml"/><Relationship Id="rId9" Type="http://schemas.openxmlformats.org/officeDocument/2006/relationships/hyperlink" Target="http://www.environment-agency.gov.uk/commondata/103196/472801?lang=_e&amp;referrer=/business/444304/502508/464710/&amp;textonly=on" TargetMode="External"/><Relationship Id="rId14" Type="http://schemas.openxmlformats.org/officeDocument/2006/relationships/hyperlink" Target="http://www.environment-agency.gov.uk/aboutus/?lang=_e" TargetMode="External"/><Relationship Id="rId22" Type="http://schemas.openxmlformats.org/officeDocument/2006/relationships/hyperlink" Target="http://www.environment-agency.gov.uk/themes/naturalresources/?lang=_e&amp;region=" TargetMode="External"/><Relationship Id="rId27" Type="http://schemas.openxmlformats.org/officeDocument/2006/relationships/hyperlink" Target="http://www.environment-agency.gov.uk/regions/southwest/" TargetMode="External"/><Relationship Id="rId30" Type="http://schemas.openxmlformats.org/officeDocument/2006/relationships/hyperlink" Target="http://www.environment-agency.gov.uk/regions/wales/" TargetMode="External"/><Relationship Id="rId35" Type="http://schemas.openxmlformats.org/officeDocument/2006/relationships/image" Target="../media/image28.wmf"/></Relationships>
</file>

<file path=ppt/slides/_rels/slide3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www.youtube.com/watch?v=lh3RwrDJ6yg" TargetMode="External"/><Relationship Id="rId2" Type="http://schemas.openxmlformats.org/officeDocument/2006/relationships/hyperlink" Target="https://www.youtube.com/watch?v=QAOQDRIp6uo"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GB" sz="4000"/>
              <a:t>Sustainable urban drainage systems: A surface water management solution. </a:t>
            </a:r>
          </a:p>
        </p:txBody>
      </p:sp>
      <p:sp>
        <p:nvSpPr>
          <p:cNvPr id="2051" name="Rectangle 3"/>
          <p:cNvSpPr>
            <a:spLocks noGrp="1" noChangeArrowheads="1"/>
          </p:cNvSpPr>
          <p:nvPr>
            <p:ph type="subTitle" idx="1"/>
          </p:nvPr>
        </p:nvSpPr>
        <p:spPr/>
        <p:txBody>
          <a:bodyPr/>
          <a:lstStyle/>
          <a:p>
            <a:r>
              <a:rPr lang="en-GB"/>
              <a:t>By </a:t>
            </a:r>
          </a:p>
          <a:p>
            <a:r>
              <a:rPr lang="en-GB"/>
              <a:t>Linda Rudd</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GB" smtClean="0"/>
              <a:t>Sustainable Drainage</a:t>
            </a:r>
            <a:endParaRPr lang="en-US" smtClean="0"/>
          </a:p>
        </p:txBody>
      </p:sp>
      <p:sp>
        <p:nvSpPr>
          <p:cNvPr id="25603" name="Rectangle 3"/>
          <p:cNvSpPr>
            <a:spLocks noGrp="1" noChangeArrowheads="1"/>
          </p:cNvSpPr>
          <p:nvPr>
            <p:ph type="body" idx="1"/>
          </p:nvPr>
        </p:nvSpPr>
        <p:spPr/>
        <p:txBody>
          <a:bodyPr/>
          <a:lstStyle/>
          <a:p>
            <a:pPr eaLnBrk="1" hangingPunct="1">
              <a:lnSpc>
                <a:spcPct val="90000"/>
              </a:lnSpc>
            </a:pPr>
            <a:r>
              <a:rPr lang="en-GB" smtClean="0"/>
              <a:t>A concept that focuses on the environment and people.</a:t>
            </a:r>
          </a:p>
          <a:p>
            <a:pPr eaLnBrk="1" hangingPunct="1">
              <a:lnSpc>
                <a:spcPct val="90000"/>
              </a:lnSpc>
            </a:pPr>
            <a:r>
              <a:rPr lang="en-GB" smtClean="0"/>
              <a:t>Considers:</a:t>
            </a:r>
          </a:p>
          <a:p>
            <a:pPr lvl="1" eaLnBrk="1" hangingPunct="1">
              <a:lnSpc>
                <a:spcPct val="90000"/>
              </a:lnSpc>
            </a:pPr>
            <a:r>
              <a:rPr lang="en-GB" smtClean="0"/>
              <a:t>Quantity of runoff</a:t>
            </a:r>
          </a:p>
          <a:p>
            <a:pPr lvl="1" eaLnBrk="1" hangingPunct="1">
              <a:lnSpc>
                <a:spcPct val="90000"/>
              </a:lnSpc>
            </a:pPr>
            <a:r>
              <a:rPr lang="en-GB" smtClean="0"/>
              <a:t>Quality of runoff</a:t>
            </a:r>
          </a:p>
          <a:p>
            <a:pPr lvl="1" eaLnBrk="1" hangingPunct="1">
              <a:lnSpc>
                <a:spcPct val="90000"/>
              </a:lnSpc>
            </a:pPr>
            <a:r>
              <a:rPr lang="en-GB" smtClean="0"/>
              <a:t>Amenity value of surface water</a:t>
            </a:r>
          </a:p>
          <a:p>
            <a:pPr eaLnBrk="1" hangingPunct="1">
              <a:lnSpc>
                <a:spcPct val="90000"/>
              </a:lnSpc>
            </a:pPr>
            <a:r>
              <a:rPr lang="en-GB" smtClean="0"/>
              <a:t>Existing urban drainage systems are:</a:t>
            </a:r>
          </a:p>
          <a:p>
            <a:pPr lvl="1" eaLnBrk="1" hangingPunct="1">
              <a:lnSpc>
                <a:spcPct val="90000"/>
              </a:lnSpc>
            </a:pPr>
            <a:r>
              <a:rPr lang="en-GB" smtClean="0"/>
              <a:t>Unsustainable in the long-term</a:t>
            </a:r>
          </a:p>
          <a:p>
            <a:pPr lvl="1" eaLnBrk="1" hangingPunct="1">
              <a:lnSpc>
                <a:spcPct val="90000"/>
              </a:lnSpc>
            </a:pPr>
            <a:r>
              <a:rPr lang="en-GB" smtClean="0"/>
              <a:t>Damaging to the environment</a:t>
            </a:r>
            <a:endParaRPr lang="en-US"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560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560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560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560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2560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560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560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smtClean="0"/>
              <a:t>Why are SUDS needed?</a:t>
            </a:r>
          </a:p>
        </p:txBody>
      </p:sp>
      <p:sp>
        <p:nvSpPr>
          <p:cNvPr id="5123" name="Rectangle 3"/>
          <p:cNvSpPr>
            <a:spLocks noGrp="1" noChangeArrowheads="1"/>
          </p:cNvSpPr>
          <p:nvPr>
            <p:ph type="body" idx="1"/>
          </p:nvPr>
        </p:nvSpPr>
        <p:spPr>
          <a:xfrm>
            <a:off x="468313" y="1628775"/>
            <a:ext cx="8229600" cy="4525963"/>
          </a:xfrm>
        </p:spPr>
        <p:txBody>
          <a:bodyPr/>
          <a:lstStyle/>
          <a:p>
            <a:pPr eaLnBrk="1" hangingPunct="1">
              <a:buFontTx/>
              <a:buNone/>
            </a:pPr>
            <a:endParaRPr lang="en-GB" smtClean="0"/>
          </a:p>
          <a:p>
            <a:pPr eaLnBrk="1" hangingPunct="1">
              <a:buFontTx/>
              <a:buNone/>
            </a:pPr>
            <a:endParaRPr lang="en-GB" smtClean="0"/>
          </a:p>
        </p:txBody>
      </p:sp>
      <p:sp>
        <p:nvSpPr>
          <p:cNvPr id="5125" name="Rectangle 5"/>
          <p:cNvSpPr>
            <a:spLocks noChangeArrowheads="1"/>
          </p:cNvSpPr>
          <p:nvPr/>
        </p:nvSpPr>
        <p:spPr bwMode="auto">
          <a:xfrm>
            <a:off x="179388" y="1412875"/>
            <a:ext cx="7416800" cy="457200"/>
          </a:xfrm>
          <a:prstGeom prst="rect">
            <a:avLst/>
          </a:prstGeom>
          <a:noFill/>
          <a:ln w="9525">
            <a:noFill/>
            <a:miter lim="800000"/>
            <a:headEnd/>
            <a:tailEnd/>
          </a:ln>
        </p:spPr>
        <p:txBody>
          <a:bodyPr>
            <a:spAutoFit/>
          </a:bodyPr>
          <a:lstStyle/>
          <a:p>
            <a:r>
              <a:rPr lang="en-GB" sz="2400">
                <a:solidFill>
                  <a:schemeClr val="accent2"/>
                </a:solidFill>
                <a:cs typeface="Arial" charset="0"/>
              </a:rPr>
              <a:t>Hydrograph:</a:t>
            </a:r>
          </a:p>
        </p:txBody>
      </p:sp>
      <p:sp>
        <p:nvSpPr>
          <p:cNvPr id="5126" name="Line 6"/>
          <p:cNvSpPr>
            <a:spLocks noChangeShapeType="1"/>
          </p:cNvSpPr>
          <p:nvPr/>
        </p:nvSpPr>
        <p:spPr bwMode="auto">
          <a:xfrm>
            <a:off x="755650" y="2132013"/>
            <a:ext cx="0" cy="2520950"/>
          </a:xfrm>
          <a:prstGeom prst="line">
            <a:avLst/>
          </a:prstGeom>
          <a:noFill/>
          <a:ln w="38100">
            <a:solidFill>
              <a:schemeClr val="tx1"/>
            </a:solidFill>
            <a:round/>
            <a:headEnd/>
            <a:tailEnd/>
          </a:ln>
        </p:spPr>
        <p:txBody>
          <a:bodyPr/>
          <a:lstStyle/>
          <a:p>
            <a:endParaRPr lang="en-GB"/>
          </a:p>
        </p:txBody>
      </p:sp>
      <p:sp>
        <p:nvSpPr>
          <p:cNvPr id="5127" name="Line 7"/>
          <p:cNvSpPr>
            <a:spLocks noChangeShapeType="1"/>
          </p:cNvSpPr>
          <p:nvPr/>
        </p:nvSpPr>
        <p:spPr bwMode="auto">
          <a:xfrm>
            <a:off x="755650" y="4652963"/>
            <a:ext cx="4537075" cy="0"/>
          </a:xfrm>
          <a:prstGeom prst="line">
            <a:avLst/>
          </a:prstGeom>
          <a:noFill/>
          <a:ln w="38100">
            <a:solidFill>
              <a:schemeClr val="tx1"/>
            </a:solidFill>
            <a:round/>
            <a:headEnd/>
            <a:tailEnd/>
          </a:ln>
        </p:spPr>
        <p:txBody>
          <a:bodyPr/>
          <a:lstStyle/>
          <a:p>
            <a:endParaRPr lang="en-GB"/>
          </a:p>
        </p:txBody>
      </p:sp>
      <p:sp>
        <p:nvSpPr>
          <p:cNvPr id="3080" name="Freeform 8"/>
          <p:cNvSpPr>
            <a:spLocks/>
          </p:cNvSpPr>
          <p:nvPr/>
        </p:nvSpPr>
        <p:spPr bwMode="auto">
          <a:xfrm>
            <a:off x="900113" y="3608388"/>
            <a:ext cx="4464050" cy="1044575"/>
          </a:xfrm>
          <a:custGeom>
            <a:avLst/>
            <a:gdLst>
              <a:gd name="T0" fmla="*/ 0 w 2812"/>
              <a:gd name="T1" fmla="*/ 658 h 658"/>
              <a:gd name="T2" fmla="*/ 453 w 2812"/>
              <a:gd name="T3" fmla="*/ 613 h 658"/>
              <a:gd name="T4" fmla="*/ 680 w 2812"/>
              <a:gd name="T5" fmla="*/ 386 h 658"/>
              <a:gd name="T6" fmla="*/ 816 w 2812"/>
              <a:gd name="T7" fmla="*/ 114 h 658"/>
              <a:gd name="T8" fmla="*/ 1043 w 2812"/>
              <a:gd name="T9" fmla="*/ 23 h 658"/>
              <a:gd name="T10" fmla="*/ 1315 w 2812"/>
              <a:gd name="T11" fmla="*/ 250 h 658"/>
              <a:gd name="T12" fmla="*/ 1542 w 2812"/>
              <a:gd name="T13" fmla="*/ 386 h 658"/>
              <a:gd name="T14" fmla="*/ 1905 w 2812"/>
              <a:gd name="T15" fmla="*/ 522 h 658"/>
              <a:gd name="T16" fmla="*/ 2404 w 2812"/>
              <a:gd name="T17" fmla="*/ 613 h 658"/>
              <a:gd name="T18" fmla="*/ 2812 w 2812"/>
              <a:gd name="T19" fmla="*/ 658 h 65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812"/>
              <a:gd name="T31" fmla="*/ 0 h 658"/>
              <a:gd name="T32" fmla="*/ 2812 w 2812"/>
              <a:gd name="T33" fmla="*/ 658 h 65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812" h="658">
                <a:moveTo>
                  <a:pt x="0" y="658"/>
                </a:moveTo>
                <a:cubicBezTo>
                  <a:pt x="170" y="658"/>
                  <a:pt x="340" y="658"/>
                  <a:pt x="453" y="613"/>
                </a:cubicBezTo>
                <a:cubicBezTo>
                  <a:pt x="566" y="568"/>
                  <a:pt x="620" y="469"/>
                  <a:pt x="680" y="386"/>
                </a:cubicBezTo>
                <a:cubicBezTo>
                  <a:pt x="740" y="303"/>
                  <a:pt x="756" y="174"/>
                  <a:pt x="816" y="114"/>
                </a:cubicBezTo>
                <a:cubicBezTo>
                  <a:pt x="876" y="54"/>
                  <a:pt x="960" y="0"/>
                  <a:pt x="1043" y="23"/>
                </a:cubicBezTo>
                <a:cubicBezTo>
                  <a:pt x="1126" y="46"/>
                  <a:pt x="1232" y="190"/>
                  <a:pt x="1315" y="250"/>
                </a:cubicBezTo>
                <a:cubicBezTo>
                  <a:pt x="1398" y="310"/>
                  <a:pt x="1444" y="341"/>
                  <a:pt x="1542" y="386"/>
                </a:cubicBezTo>
                <a:cubicBezTo>
                  <a:pt x="1640" y="431"/>
                  <a:pt x="1761" y="484"/>
                  <a:pt x="1905" y="522"/>
                </a:cubicBezTo>
                <a:cubicBezTo>
                  <a:pt x="2049" y="560"/>
                  <a:pt x="2253" y="590"/>
                  <a:pt x="2404" y="613"/>
                </a:cubicBezTo>
                <a:cubicBezTo>
                  <a:pt x="2555" y="636"/>
                  <a:pt x="2683" y="647"/>
                  <a:pt x="2812" y="658"/>
                </a:cubicBezTo>
              </a:path>
            </a:pathLst>
          </a:custGeom>
          <a:noFill/>
          <a:ln w="38100">
            <a:solidFill>
              <a:schemeClr val="accent2"/>
            </a:solidFill>
            <a:round/>
            <a:headEnd/>
            <a:tailEnd/>
          </a:ln>
        </p:spPr>
        <p:txBody>
          <a:bodyPr/>
          <a:lstStyle/>
          <a:p>
            <a:endParaRPr lang="en-GB"/>
          </a:p>
        </p:txBody>
      </p:sp>
      <p:sp>
        <p:nvSpPr>
          <p:cNvPr id="3081" name="Freeform 9"/>
          <p:cNvSpPr>
            <a:spLocks/>
          </p:cNvSpPr>
          <p:nvPr/>
        </p:nvSpPr>
        <p:spPr bwMode="auto">
          <a:xfrm>
            <a:off x="827088" y="2781300"/>
            <a:ext cx="2376487" cy="1836738"/>
          </a:xfrm>
          <a:custGeom>
            <a:avLst/>
            <a:gdLst>
              <a:gd name="T0" fmla="*/ 0 w 2812"/>
              <a:gd name="T1" fmla="*/ 658 h 658"/>
              <a:gd name="T2" fmla="*/ 453 w 2812"/>
              <a:gd name="T3" fmla="*/ 613 h 658"/>
              <a:gd name="T4" fmla="*/ 680 w 2812"/>
              <a:gd name="T5" fmla="*/ 386 h 658"/>
              <a:gd name="T6" fmla="*/ 816 w 2812"/>
              <a:gd name="T7" fmla="*/ 114 h 658"/>
              <a:gd name="T8" fmla="*/ 1043 w 2812"/>
              <a:gd name="T9" fmla="*/ 23 h 658"/>
              <a:gd name="T10" fmla="*/ 1315 w 2812"/>
              <a:gd name="T11" fmla="*/ 250 h 658"/>
              <a:gd name="T12" fmla="*/ 1542 w 2812"/>
              <a:gd name="T13" fmla="*/ 386 h 658"/>
              <a:gd name="T14" fmla="*/ 1905 w 2812"/>
              <a:gd name="T15" fmla="*/ 522 h 658"/>
              <a:gd name="T16" fmla="*/ 2404 w 2812"/>
              <a:gd name="T17" fmla="*/ 613 h 658"/>
              <a:gd name="T18" fmla="*/ 2812 w 2812"/>
              <a:gd name="T19" fmla="*/ 658 h 65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812"/>
              <a:gd name="T31" fmla="*/ 0 h 658"/>
              <a:gd name="T32" fmla="*/ 2812 w 2812"/>
              <a:gd name="T33" fmla="*/ 658 h 65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812" h="658">
                <a:moveTo>
                  <a:pt x="0" y="658"/>
                </a:moveTo>
                <a:cubicBezTo>
                  <a:pt x="170" y="658"/>
                  <a:pt x="340" y="658"/>
                  <a:pt x="453" y="613"/>
                </a:cubicBezTo>
                <a:cubicBezTo>
                  <a:pt x="566" y="568"/>
                  <a:pt x="620" y="469"/>
                  <a:pt x="680" y="386"/>
                </a:cubicBezTo>
                <a:cubicBezTo>
                  <a:pt x="740" y="303"/>
                  <a:pt x="756" y="174"/>
                  <a:pt x="816" y="114"/>
                </a:cubicBezTo>
                <a:cubicBezTo>
                  <a:pt x="876" y="54"/>
                  <a:pt x="960" y="0"/>
                  <a:pt x="1043" y="23"/>
                </a:cubicBezTo>
                <a:cubicBezTo>
                  <a:pt x="1126" y="46"/>
                  <a:pt x="1232" y="190"/>
                  <a:pt x="1315" y="250"/>
                </a:cubicBezTo>
                <a:cubicBezTo>
                  <a:pt x="1398" y="310"/>
                  <a:pt x="1444" y="341"/>
                  <a:pt x="1542" y="386"/>
                </a:cubicBezTo>
                <a:cubicBezTo>
                  <a:pt x="1640" y="431"/>
                  <a:pt x="1761" y="484"/>
                  <a:pt x="1905" y="522"/>
                </a:cubicBezTo>
                <a:cubicBezTo>
                  <a:pt x="2049" y="560"/>
                  <a:pt x="2253" y="590"/>
                  <a:pt x="2404" y="613"/>
                </a:cubicBezTo>
                <a:cubicBezTo>
                  <a:pt x="2555" y="636"/>
                  <a:pt x="2683" y="647"/>
                  <a:pt x="2812" y="658"/>
                </a:cubicBezTo>
              </a:path>
            </a:pathLst>
          </a:custGeom>
          <a:noFill/>
          <a:ln w="38100">
            <a:solidFill>
              <a:srgbClr val="FF3300"/>
            </a:solidFill>
            <a:round/>
            <a:headEnd/>
            <a:tailEnd/>
          </a:ln>
        </p:spPr>
        <p:txBody>
          <a:bodyPr/>
          <a:lstStyle/>
          <a:p>
            <a:endParaRPr lang="en-GB"/>
          </a:p>
        </p:txBody>
      </p:sp>
      <p:grpSp>
        <p:nvGrpSpPr>
          <p:cNvPr id="2" name="Group 10"/>
          <p:cNvGrpSpPr>
            <a:grpSpLocks/>
          </p:cNvGrpSpPr>
          <p:nvPr/>
        </p:nvGrpSpPr>
        <p:grpSpPr bwMode="auto">
          <a:xfrm>
            <a:off x="1692275" y="4724400"/>
            <a:ext cx="5784850" cy="549275"/>
            <a:chOff x="1701" y="3974"/>
            <a:chExt cx="3644" cy="346"/>
          </a:xfrm>
        </p:grpSpPr>
        <p:sp>
          <p:nvSpPr>
            <p:cNvPr id="5139" name="Line 11"/>
            <p:cNvSpPr>
              <a:spLocks noChangeShapeType="1"/>
            </p:cNvSpPr>
            <p:nvPr/>
          </p:nvSpPr>
          <p:spPr bwMode="auto">
            <a:xfrm>
              <a:off x="2200" y="3974"/>
              <a:ext cx="0" cy="182"/>
            </a:xfrm>
            <a:prstGeom prst="line">
              <a:avLst/>
            </a:prstGeom>
            <a:noFill/>
            <a:ln w="28575">
              <a:solidFill>
                <a:schemeClr val="tx1"/>
              </a:solidFill>
              <a:round/>
              <a:headEnd/>
              <a:tailEnd/>
            </a:ln>
          </p:spPr>
          <p:txBody>
            <a:bodyPr/>
            <a:lstStyle/>
            <a:p>
              <a:endParaRPr lang="en-GB"/>
            </a:p>
          </p:txBody>
        </p:sp>
        <p:sp>
          <p:nvSpPr>
            <p:cNvPr id="5140" name="Line 12"/>
            <p:cNvSpPr>
              <a:spLocks noChangeShapeType="1"/>
            </p:cNvSpPr>
            <p:nvPr/>
          </p:nvSpPr>
          <p:spPr bwMode="auto">
            <a:xfrm>
              <a:off x="1701" y="3974"/>
              <a:ext cx="0" cy="182"/>
            </a:xfrm>
            <a:prstGeom prst="line">
              <a:avLst/>
            </a:prstGeom>
            <a:noFill/>
            <a:ln w="28575">
              <a:solidFill>
                <a:schemeClr val="tx1"/>
              </a:solidFill>
              <a:round/>
              <a:headEnd/>
              <a:tailEnd/>
            </a:ln>
          </p:spPr>
          <p:txBody>
            <a:bodyPr/>
            <a:lstStyle/>
            <a:p>
              <a:endParaRPr lang="en-GB"/>
            </a:p>
          </p:txBody>
        </p:sp>
        <p:sp>
          <p:nvSpPr>
            <p:cNvPr id="5141" name="Line 13"/>
            <p:cNvSpPr>
              <a:spLocks noChangeShapeType="1"/>
            </p:cNvSpPr>
            <p:nvPr/>
          </p:nvSpPr>
          <p:spPr bwMode="auto">
            <a:xfrm flipH="1">
              <a:off x="1701" y="4065"/>
              <a:ext cx="499" cy="0"/>
            </a:xfrm>
            <a:prstGeom prst="line">
              <a:avLst/>
            </a:prstGeom>
            <a:noFill/>
            <a:ln w="28575">
              <a:solidFill>
                <a:schemeClr val="tx1"/>
              </a:solidFill>
              <a:round/>
              <a:headEnd/>
              <a:tailEnd type="triangle" w="med" len="med"/>
            </a:ln>
          </p:spPr>
          <p:txBody>
            <a:bodyPr/>
            <a:lstStyle/>
            <a:p>
              <a:endParaRPr lang="en-GB"/>
            </a:p>
          </p:txBody>
        </p:sp>
        <p:sp>
          <p:nvSpPr>
            <p:cNvPr id="5142" name="Text Box 14"/>
            <p:cNvSpPr txBox="1">
              <a:spLocks noChangeArrowheads="1"/>
            </p:cNvSpPr>
            <p:nvPr/>
          </p:nvSpPr>
          <p:spPr bwMode="auto">
            <a:xfrm>
              <a:off x="2245" y="4089"/>
              <a:ext cx="3100" cy="231"/>
            </a:xfrm>
            <a:prstGeom prst="rect">
              <a:avLst/>
            </a:prstGeom>
            <a:noFill/>
            <a:ln w="9525">
              <a:noFill/>
              <a:miter lim="800000"/>
              <a:headEnd/>
              <a:tailEnd/>
            </a:ln>
          </p:spPr>
          <p:txBody>
            <a:bodyPr wrap="none">
              <a:spAutoFit/>
            </a:bodyPr>
            <a:lstStyle/>
            <a:p>
              <a:r>
                <a:rPr lang="en-GB">
                  <a:solidFill>
                    <a:schemeClr val="accent2"/>
                  </a:solidFill>
                  <a:cs typeface="Arial" charset="0"/>
                </a:rPr>
                <a:t>Floods occur quicker due to reduced infiltration</a:t>
              </a:r>
            </a:p>
          </p:txBody>
        </p:sp>
      </p:grpSp>
      <p:grpSp>
        <p:nvGrpSpPr>
          <p:cNvPr id="3" name="Group 15"/>
          <p:cNvGrpSpPr>
            <a:grpSpLocks/>
          </p:cNvGrpSpPr>
          <p:nvPr/>
        </p:nvGrpSpPr>
        <p:grpSpPr bwMode="auto">
          <a:xfrm>
            <a:off x="2771775" y="2852738"/>
            <a:ext cx="3671888" cy="792162"/>
            <a:chOff x="2381" y="2795"/>
            <a:chExt cx="2313" cy="499"/>
          </a:xfrm>
        </p:grpSpPr>
        <p:sp>
          <p:nvSpPr>
            <p:cNvPr id="5135" name="Line 16"/>
            <p:cNvSpPr>
              <a:spLocks noChangeShapeType="1"/>
            </p:cNvSpPr>
            <p:nvPr/>
          </p:nvSpPr>
          <p:spPr bwMode="auto">
            <a:xfrm>
              <a:off x="2381" y="2795"/>
              <a:ext cx="635" cy="0"/>
            </a:xfrm>
            <a:prstGeom prst="line">
              <a:avLst/>
            </a:prstGeom>
            <a:noFill/>
            <a:ln w="28575">
              <a:solidFill>
                <a:schemeClr val="tx1"/>
              </a:solidFill>
              <a:round/>
              <a:headEnd/>
              <a:tailEnd/>
            </a:ln>
          </p:spPr>
          <p:txBody>
            <a:bodyPr/>
            <a:lstStyle/>
            <a:p>
              <a:endParaRPr lang="en-GB"/>
            </a:p>
          </p:txBody>
        </p:sp>
        <p:sp>
          <p:nvSpPr>
            <p:cNvPr id="5136" name="Line 17"/>
            <p:cNvSpPr>
              <a:spLocks noChangeShapeType="1"/>
            </p:cNvSpPr>
            <p:nvPr/>
          </p:nvSpPr>
          <p:spPr bwMode="auto">
            <a:xfrm>
              <a:off x="2381" y="3294"/>
              <a:ext cx="635" cy="0"/>
            </a:xfrm>
            <a:prstGeom prst="line">
              <a:avLst/>
            </a:prstGeom>
            <a:noFill/>
            <a:ln w="28575">
              <a:solidFill>
                <a:schemeClr val="tx1"/>
              </a:solidFill>
              <a:round/>
              <a:headEnd/>
              <a:tailEnd/>
            </a:ln>
          </p:spPr>
          <p:txBody>
            <a:bodyPr/>
            <a:lstStyle/>
            <a:p>
              <a:endParaRPr lang="en-GB"/>
            </a:p>
          </p:txBody>
        </p:sp>
        <p:sp>
          <p:nvSpPr>
            <p:cNvPr id="5137" name="Line 18"/>
            <p:cNvSpPr>
              <a:spLocks noChangeShapeType="1"/>
            </p:cNvSpPr>
            <p:nvPr/>
          </p:nvSpPr>
          <p:spPr bwMode="auto">
            <a:xfrm flipV="1">
              <a:off x="2699" y="2795"/>
              <a:ext cx="0" cy="499"/>
            </a:xfrm>
            <a:prstGeom prst="line">
              <a:avLst/>
            </a:prstGeom>
            <a:noFill/>
            <a:ln w="28575">
              <a:solidFill>
                <a:schemeClr val="tx1"/>
              </a:solidFill>
              <a:round/>
              <a:headEnd/>
              <a:tailEnd type="triangle" w="med" len="med"/>
            </a:ln>
          </p:spPr>
          <p:txBody>
            <a:bodyPr/>
            <a:lstStyle/>
            <a:p>
              <a:endParaRPr lang="en-GB"/>
            </a:p>
          </p:txBody>
        </p:sp>
        <p:sp>
          <p:nvSpPr>
            <p:cNvPr id="5138" name="Text Box 19"/>
            <p:cNvSpPr txBox="1">
              <a:spLocks noChangeArrowheads="1"/>
            </p:cNvSpPr>
            <p:nvPr/>
          </p:nvSpPr>
          <p:spPr bwMode="auto">
            <a:xfrm>
              <a:off x="2835" y="2840"/>
              <a:ext cx="1859" cy="404"/>
            </a:xfrm>
            <a:prstGeom prst="rect">
              <a:avLst/>
            </a:prstGeom>
            <a:noFill/>
            <a:ln w="9525">
              <a:noFill/>
              <a:miter lim="800000"/>
              <a:headEnd/>
              <a:tailEnd/>
            </a:ln>
          </p:spPr>
          <p:txBody>
            <a:bodyPr>
              <a:spAutoFit/>
            </a:bodyPr>
            <a:lstStyle/>
            <a:p>
              <a:r>
                <a:rPr lang="en-GB">
                  <a:solidFill>
                    <a:schemeClr val="accent2"/>
                  </a:solidFill>
                  <a:cs typeface="Arial" charset="0"/>
                </a:rPr>
                <a:t>Peak discharge becomes larger</a:t>
              </a:r>
            </a:p>
          </p:txBody>
        </p:sp>
      </p:grpSp>
      <p:sp>
        <p:nvSpPr>
          <p:cNvPr id="5132" name="Text Box 20"/>
          <p:cNvSpPr txBox="1">
            <a:spLocks noChangeArrowheads="1"/>
          </p:cNvSpPr>
          <p:nvPr/>
        </p:nvSpPr>
        <p:spPr bwMode="auto">
          <a:xfrm>
            <a:off x="5435600" y="4508500"/>
            <a:ext cx="692150" cy="366713"/>
          </a:xfrm>
          <a:prstGeom prst="rect">
            <a:avLst/>
          </a:prstGeom>
          <a:noFill/>
          <a:ln w="9525">
            <a:noFill/>
            <a:miter lim="800000"/>
            <a:headEnd/>
            <a:tailEnd/>
          </a:ln>
        </p:spPr>
        <p:txBody>
          <a:bodyPr wrap="none">
            <a:spAutoFit/>
          </a:bodyPr>
          <a:lstStyle/>
          <a:p>
            <a:r>
              <a:rPr lang="en-GB">
                <a:cs typeface="Arial" charset="0"/>
              </a:rPr>
              <a:t>Time</a:t>
            </a:r>
          </a:p>
        </p:txBody>
      </p:sp>
      <p:sp>
        <p:nvSpPr>
          <p:cNvPr id="5133" name="Text Box 21"/>
          <p:cNvSpPr txBox="1">
            <a:spLocks noChangeArrowheads="1"/>
          </p:cNvSpPr>
          <p:nvPr/>
        </p:nvSpPr>
        <p:spPr bwMode="auto">
          <a:xfrm rot="-5400000">
            <a:off x="-99218" y="3058318"/>
            <a:ext cx="1212850" cy="366713"/>
          </a:xfrm>
          <a:prstGeom prst="rect">
            <a:avLst/>
          </a:prstGeom>
          <a:noFill/>
          <a:ln w="9525">
            <a:noFill/>
            <a:miter lim="800000"/>
            <a:headEnd/>
            <a:tailEnd/>
          </a:ln>
        </p:spPr>
        <p:txBody>
          <a:bodyPr wrap="none">
            <a:spAutoFit/>
          </a:bodyPr>
          <a:lstStyle/>
          <a:p>
            <a:r>
              <a:rPr lang="en-GB">
                <a:cs typeface="Arial" charset="0"/>
              </a:rPr>
              <a:t>Discharge</a:t>
            </a:r>
          </a:p>
        </p:txBody>
      </p:sp>
      <p:sp>
        <p:nvSpPr>
          <p:cNvPr id="3094" name="Text Box 22"/>
          <p:cNvSpPr txBox="1">
            <a:spLocks noChangeArrowheads="1"/>
          </p:cNvSpPr>
          <p:nvPr/>
        </p:nvSpPr>
        <p:spPr bwMode="auto">
          <a:xfrm>
            <a:off x="395288" y="5373688"/>
            <a:ext cx="7705725" cy="1222375"/>
          </a:xfrm>
          <a:prstGeom prst="rect">
            <a:avLst/>
          </a:prstGeom>
          <a:noFill/>
          <a:ln w="9525">
            <a:noFill/>
            <a:miter lim="800000"/>
            <a:headEnd/>
            <a:tailEnd/>
          </a:ln>
        </p:spPr>
        <p:txBody>
          <a:bodyPr>
            <a:spAutoFit/>
          </a:bodyPr>
          <a:lstStyle/>
          <a:p>
            <a:pPr>
              <a:spcBef>
                <a:spcPct val="50000"/>
              </a:spcBef>
            </a:pPr>
            <a:r>
              <a:rPr lang="en-GB" sz="2000">
                <a:solidFill>
                  <a:schemeClr val="accent2"/>
                </a:solidFill>
                <a:cs typeface="Arial" charset="0"/>
              </a:rPr>
              <a:t>SUDS:</a:t>
            </a:r>
          </a:p>
          <a:p>
            <a:pPr>
              <a:spcBef>
                <a:spcPct val="50000"/>
              </a:spcBef>
              <a:buFontTx/>
              <a:buChar char="•"/>
            </a:pPr>
            <a:r>
              <a:rPr lang="en-GB">
                <a:cs typeface="Arial" charset="0"/>
              </a:rPr>
              <a:t> Attenuate flow</a:t>
            </a:r>
          </a:p>
          <a:p>
            <a:pPr>
              <a:spcBef>
                <a:spcPct val="50000"/>
              </a:spcBef>
              <a:buFontTx/>
              <a:buChar char="•"/>
            </a:pPr>
            <a:r>
              <a:rPr lang="en-GB">
                <a:cs typeface="Arial" charset="0"/>
              </a:rPr>
              <a:t> Promote infiltration &amp; groundwater recharge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6" fill="hold" grpId="0" nodeType="clickEffect">
                                  <p:stCondLst>
                                    <p:cond delay="0"/>
                                  </p:stCondLst>
                                  <p:childTnLst>
                                    <p:set>
                                      <p:cBhvr>
                                        <p:cTn id="6" dur="1" fill="hold">
                                          <p:stCondLst>
                                            <p:cond delay="0"/>
                                          </p:stCondLst>
                                        </p:cTn>
                                        <p:tgtEl>
                                          <p:spTgt spid="3080"/>
                                        </p:tgtEl>
                                        <p:attrNameLst>
                                          <p:attrName>style.visibility</p:attrName>
                                        </p:attrNameLst>
                                      </p:cBhvr>
                                      <p:to>
                                        <p:strVal val="visible"/>
                                      </p:to>
                                    </p:set>
                                    <p:animEffect transition="in" filter="strips(downRight)">
                                      <p:cBhvr>
                                        <p:cTn id="7" dur="500"/>
                                        <p:tgtEl>
                                          <p:spTgt spid="308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1" nodeType="clickEffect">
                                  <p:stCondLst>
                                    <p:cond delay="0"/>
                                  </p:stCondLst>
                                  <p:childTnLst>
                                    <p:animEffect transition="out" filter="fade">
                                      <p:cBhvr>
                                        <p:cTn id="11" dur="2000"/>
                                        <p:tgtEl>
                                          <p:spTgt spid="3080"/>
                                        </p:tgtEl>
                                      </p:cBhvr>
                                    </p:animEffect>
                                    <p:set>
                                      <p:cBhvr>
                                        <p:cTn id="12" dur="1" fill="hold">
                                          <p:stCondLst>
                                            <p:cond delay="1999"/>
                                          </p:stCondLst>
                                        </p:cTn>
                                        <p:tgtEl>
                                          <p:spTgt spid="3080"/>
                                        </p:tgtEl>
                                        <p:attrNameLst>
                                          <p:attrName>style.visibility</p:attrName>
                                        </p:attrNameLst>
                                      </p:cBhvr>
                                      <p:to>
                                        <p:strVal val="hidden"/>
                                      </p:to>
                                    </p:set>
                                  </p:childTnLst>
                                </p:cTn>
                              </p:par>
                              <p:par>
                                <p:cTn id="13" presetID="10" presetClass="entr" presetSubtype="0" fill="hold" grpId="0" nodeType="withEffect">
                                  <p:stCondLst>
                                    <p:cond delay="0"/>
                                  </p:stCondLst>
                                  <p:childTnLst>
                                    <p:set>
                                      <p:cBhvr>
                                        <p:cTn id="14" dur="1" fill="hold">
                                          <p:stCondLst>
                                            <p:cond delay="0"/>
                                          </p:stCondLst>
                                        </p:cTn>
                                        <p:tgtEl>
                                          <p:spTgt spid="3081"/>
                                        </p:tgtEl>
                                        <p:attrNameLst>
                                          <p:attrName>style.visibility</p:attrName>
                                        </p:attrNameLst>
                                      </p:cBhvr>
                                      <p:to>
                                        <p:strVal val="visible"/>
                                      </p:to>
                                    </p:set>
                                    <p:animEffect transition="in" filter="fade">
                                      <p:cBhvr>
                                        <p:cTn id="15" dur="2000"/>
                                        <p:tgtEl>
                                          <p:spTgt spid="3081"/>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2" nodeType="clickEffect">
                                  <p:stCondLst>
                                    <p:cond delay="0"/>
                                  </p:stCondLst>
                                  <p:childTnLst>
                                    <p:set>
                                      <p:cBhvr>
                                        <p:cTn id="19" dur="1" fill="hold">
                                          <p:stCondLst>
                                            <p:cond delay="0"/>
                                          </p:stCondLst>
                                        </p:cTn>
                                        <p:tgtEl>
                                          <p:spTgt spid="3080"/>
                                        </p:tgtEl>
                                        <p:attrNameLst>
                                          <p:attrName>style.visibility</p:attrName>
                                        </p:attrNameLst>
                                      </p:cBhvr>
                                      <p:to>
                                        <p:strVal val="visible"/>
                                      </p:to>
                                    </p:set>
                                    <p:animEffect transition="in" filter="fade">
                                      <p:cBhvr>
                                        <p:cTn id="20" dur="2000"/>
                                        <p:tgtEl>
                                          <p:spTgt spid="3080"/>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nodeType="clickEffect">
                                  <p:stCondLst>
                                    <p:cond delay="0"/>
                                  </p:stCondLst>
                                  <p:childTnLst>
                                    <p:set>
                                      <p:cBhvr>
                                        <p:cTn id="24" dur="1" fill="hold">
                                          <p:stCondLst>
                                            <p:cond delay="0"/>
                                          </p:stCondLst>
                                        </p:cTn>
                                        <p:tgtEl>
                                          <p:spTgt spid="2"/>
                                        </p:tgtEl>
                                        <p:attrNameLst>
                                          <p:attrName>style.visibility</p:attrName>
                                        </p:attrNameLst>
                                      </p:cBhvr>
                                      <p:to>
                                        <p:strVal val="visible"/>
                                      </p:to>
                                    </p:set>
                                    <p:animEffect transition="in" filter="wipe(left)">
                                      <p:cBhvr>
                                        <p:cTn id="25" dur="1000"/>
                                        <p:tgtEl>
                                          <p:spTgt spid="2"/>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4" fill="hold" nodeType="clickEffect">
                                  <p:stCondLst>
                                    <p:cond delay="0"/>
                                  </p:stCondLst>
                                  <p:childTnLst>
                                    <p:set>
                                      <p:cBhvr>
                                        <p:cTn id="29" dur="1" fill="hold">
                                          <p:stCondLst>
                                            <p:cond delay="0"/>
                                          </p:stCondLst>
                                        </p:cTn>
                                        <p:tgtEl>
                                          <p:spTgt spid="3"/>
                                        </p:tgtEl>
                                        <p:attrNameLst>
                                          <p:attrName>style.visibility</p:attrName>
                                        </p:attrNameLst>
                                      </p:cBhvr>
                                      <p:to>
                                        <p:strVal val="visible"/>
                                      </p:to>
                                    </p:set>
                                    <p:animEffect transition="in" filter="wipe(down)">
                                      <p:cBhvr>
                                        <p:cTn id="30" dur="1000"/>
                                        <p:tgtEl>
                                          <p:spTgt spid="3"/>
                                        </p:tgtEl>
                                      </p:cBhvr>
                                    </p:animEffec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094">
                                            <p:txEl>
                                              <p:pRg st="0" end="0"/>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094">
                                            <p:txEl>
                                              <p:pRg st="1" end="1"/>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309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80" grpId="0" animBg="1"/>
      <p:bldP spid="3080" grpId="1" animBg="1"/>
      <p:bldP spid="3080" grpId="2" animBg="1"/>
      <p:bldP spid="3081"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a:grpSpLocks/>
          </p:cNvGrpSpPr>
          <p:nvPr/>
        </p:nvGrpSpPr>
        <p:grpSpPr bwMode="auto">
          <a:xfrm>
            <a:off x="2339746" y="2708384"/>
            <a:ext cx="6479771" cy="2518140"/>
            <a:chOff x="-1243" y="2717"/>
            <a:chExt cx="4693" cy="2045"/>
          </a:xfrm>
        </p:grpSpPr>
        <p:graphicFrame>
          <p:nvGraphicFramePr>
            <p:cNvPr id="1026" name="Object 3"/>
            <p:cNvGraphicFramePr>
              <a:graphicFrameLocks noChangeAspect="1"/>
            </p:cNvGraphicFramePr>
            <p:nvPr>
              <p:extLst>
                <p:ext uri="{D42A27DB-BD31-4B8C-83A1-F6EECF244321}">
                  <p14:modId xmlns:p14="http://schemas.microsoft.com/office/powerpoint/2010/main" val="1231005614"/>
                </p:ext>
              </p:extLst>
            </p:nvPr>
          </p:nvGraphicFramePr>
          <p:xfrm>
            <a:off x="-1243" y="2717"/>
            <a:ext cx="2772" cy="2045"/>
          </p:xfrm>
          <a:graphic>
            <a:graphicData uri="http://schemas.openxmlformats.org/presentationml/2006/ole">
              <mc:AlternateContent xmlns:mc="http://schemas.openxmlformats.org/markup-compatibility/2006">
                <mc:Choice xmlns:v="urn:schemas-microsoft-com:vml" Requires="v">
                  <p:oleObj spid="_x0000_s81930" name="Chart" r:id="rId3" imgW="4905375" imgH="3619500" progId="Excel.Sheet.8">
                    <p:embed/>
                  </p:oleObj>
                </mc:Choice>
                <mc:Fallback>
                  <p:oleObj name="Chart" r:id="rId3" imgW="4905375" imgH="3619500" progId="Excel.Sheet.8">
                    <p:embed/>
                    <p:pic>
                      <p:nvPicPr>
                        <p:cNvPr id="0"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43" y="2717"/>
                          <a:ext cx="2772" cy="20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033" name="Text Box 4"/>
            <p:cNvSpPr txBox="1">
              <a:spLocks noChangeArrowheads="1"/>
            </p:cNvSpPr>
            <p:nvPr/>
          </p:nvSpPr>
          <p:spPr bwMode="auto">
            <a:xfrm>
              <a:off x="2180" y="3318"/>
              <a:ext cx="1270" cy="212"/>
            </a:xfrm>
            <a:prstGeom prst="rect">
              <a:avLst/>
            </a:prstGeom>
            <a:noFill/>
            <a:ln w="9525">
              <a:noFill/>
              <a:miter lim="800000"/>
              <a:headEnd/>
              <a:tailEnd/>
            </a:ln>
          </p:spPr>
          <p:txBody>
            <a:bodyPr>
              <a:spAutoFit/>
            </a:bodyPr>
            <a:lstStyle/>
            <a:p>
              <a:pPr>
                <a:spcBef>
                  <a:spcPct val="50000"/>
                </a:spcBef>
              </a:pPr>
              <a:r>
                <a:rPr lang="en-GB" sz="1600" dirty="0">
                  <a:cs typeface="Arial" charset="0"/>
                </a:rPr>
                <a:t>SUDSWP (2000)</a:t>
              </a:r>
            </a:p>
          </p:txBody>
        </p:sp>
      </p:grpSp>
      <p:sp>
        <p:nvSpPr>
          <p:cNvPr id="1028" name="Rectangle 5"/>
          <p:cNvSpPr>
            <a:spLocks noGrp="1" noChangeArrowheads="1"/>
          </p:cNvSpPr>
          <p:nvPr>
            <p:ph type="title"/>
          </p:nvPr>
        </p:nvSpPr>
        <p:spPr/>
        <p:txBody>
          <a:bodyPr/>
          <a:lstStyle/>
          <a:p>
            <a:pPr eaLnBrk="1" hangingPunct="1"/>
            <a:r>
              <a:rPr lang="en-GB" smtClean="0"/>
              <a:t>Why are SUDS needed?</a:t>
            </a:r>
          </a:p>
        </p:txBody>
      </p:sp>
      <p:sp>
        <p:nvSpPr>
          <p:cNvPr id="1029" name="Rectangle 6"/>
          <p:cNvSpPr>
            <a:spLocks noGrp="1" noChangeArrowheads="1"/>
          </p:cNvSpPr>
          <p:nvPr>
            <p:ph type="body" sz="half" idx="1"/>
          </p:nvPr>
        </p:nvSpPr>
        <p:spPr>
          <a:xfrm>
            <a:off x="179388" y="1557338"/>
            <a:ext cx="4535487" cy="1152525"/>
          </a:xfrm>
        </p:spPr>
        <p:txBody>
          <a:bodyPr/>
          <a:lstStyle/>
          <a:p>
            <a:pPr eaLnBrk="1" hangingPunct="1"/>
            <a:r>
              <a:rPr lang="en-GB" sz="2000" smtClean="0"/>
              <a:t>11% of Scottish river length is classified as polluted due to contamination from urban drainage</a:t>
            </a:r>
          </a:p>
          <a:p>
            <a:pPr eaLnBrk="1" hangingPunct="1">
              <a:buFontTx/>
              <a:buNone/>
            </a:pPr>
            <a:endParaRPr lang="en-GB" sz="2000" smtClean="0"/>
          </a:p>
        </p:txBody>
      </p:sp>
      <p:sp>
        <p:nvSpPr>
          <p:cNvPr id="1030" name="Rectangle 7"/>
          <p:cNvSpPr>
            <a:spLocks noGrp="1" noChangeArrowheads="1"/>
          </p:cNvSpPr>
          <p:nvPr>
            <p:ph type="body" sz="half" idx="2"/>
          </p:nvPr>
        </p:nvSpPr>
        <p:spPr>
          <a:xfrm>
            <a:off x="4656138" y="1600200"/>
            <a:ext cx="4030662" cy="4525963"/>
          </a:xfrm>
        </p:spPr>
        <p:txBody>
          <a:bodyPr/>
          <a:lstStyle/>
          <a:p>
            <a:pPr eaLnBrk="1" hangingPunct="1">
              <a:buFontTx/>
              <a:buNone/>
            </a:pPr>
            <a:endParaRPr lang="en-GB" smtClean="0"/>
          </a:p>
          <a:p>
            <a:pPr eaLnBrk="1" hangingPunct="1">
              <a:buFontTx/>
              <a:buNone/>
            </a:pPr>
            <a:endParaRPr lang="en-GB" smtClean="0"/>
          </a:p>
        </p:txBody>
      </p:sp>
      <p:sp>
        <p:nvSpPr>
          <p:cNvPr id="4105" name="Rectangle 9"/>
          <p:cNvSpPr>
            <a:spLocks noChangeArrowheads="1"/>
          </p:cNvSpPr>
          <p:nvPr/>
        </p:nvSpPr>
        <p:spPr bwMode="auto">
          <a:xfrm>
            <a:off x="250825" y="5445125"/>
            <a:ext cx="8569325" cy="1152525"/>
          </a:xfrm>
          <a:prstGeom prst="rect">
            <a:avLst/>
          </a:prstGeom>
          <a:noFill/>
          <a:ln w="9525">
            <a:noFill/>
            <a:miter lim="800000"/>
            <a:headEnd/>
            <a:tailEnd/>
          </a:ln>
        </p:spPr>
        <p:txBody>
          <a:bodyPr/>
          <a:lstStyle/>
          <a:p>
            <a:pPr marL="342900" indent="-342900">
              <a:spcBef>
                <a:spcPct val="20000"/>
              </a:spcBef>
              <a:buFontTx/>
              <a:buChar char="•"/>
            </a:pPr>
            <a:r>
              <a:rPr lang="en-GB" sz="2000"/>
              <a:t>SUDS aim to protect watercourses from point/diffuse pollution by acting as sinks for contaminants</a:t>
            </a:r>
          </a:p>
          <a:p>
            <a:pPr marL="342900" indent="-342900">
              <a:spcBef>
                <a:spcPct val="20000"/>
              </a:spcBef>
              <a:buFontTx/>
              <a:buChar char="•"/>
            </a:pPr>
            <a:r>
              <a:rPr lang="en-GB" sz="2000"/>
              <a:t>Cost implications for maintaining long-term performance of SUDS</a:t>
            </a:r>
          </a:p>
          <a:p>
            <a:pPr marL="342900" indent="-342900">
              <a:spcBef>
                <a:spcPct val="20000"/>
              </a:spcBef>
              <a:buFontTx/>
              <a:buChar char="•"/>
            </a:pPr>
            <a:endParaRPr lang="en-GB" sz="2000"/>
          </a:p>
          <a:p>
            <a:pPr marL="342900" indent="-342900">
              <a:spcBef>
                <a:spcPct val="20000"/>
              </a:spcBef>
            </a:pPr>
            <a:endParaRPr lang="en-GB" sz="20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10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10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smtClean="0"/>
              <a:t>Why are SUDS needed?</a:t>
            </a:r>
            <a:endParaRPr lang="en-US" smtClean="0"/>
          </a:p>
        </p:txBody>
      </p:sp>
      <p:sp>
        <p:nvSpPr>
          <p:cNvPr id="5123" name="Rectangle 3"/>
          <p:cNvSpPr>
            <a:spLocks noGrp="1" noChangeArrowheads="1"/>
          </p:cNvSpPr>
          <p:nvPr>
            <p:ph type="body" idx="1"/>
          </p:nvPr>
        </p:nvSpPr>
        <p:spPr>
          <a:xfrm>
            <a:off x="457200" y="1268413"/>
            <a:ext cx="8229600" cy="5256212"/>
          </a:xfrm>
        </p:spPr>
        <p:txBody>
          <a:bodyPr/>
          <a:lstStyle/>
          <a:p>
            <a:pPr eaLnBrk="1" hangingPunct="1">
              <a:lnSpc>
                <a:spcPct val="80000"/>
              </a:lnSpc>
              <a:buFontTx/>
              <a:buNone/>
            </a:pPr>
            <a:r>
              <a:rPr lang="en-GB" sz="2000" b="1" smtClean="0"/>
              <a:t>Amenity</a:t>
            </a:r>
          </a:p>
          <a:p>
            <a:pPr eaLnBrk="1" hangingPunct="1">
              <a:lnSpc>
                <a:spcPct val="80000"/>
              </a:lnSpc>
              <a:buFontTx/>
              <a:buNone/>
            </a:pPr>
            <a:endParaRPr lang="en-GB" sz="2000" b="1" smtClean="0"/>
          </a:p>
          <a:p>
            <a:pPr eaLnBrk="1" hangingPunct="1">
              <a:lnSpc>
                <a:spcPct val="80000"/>
              </a:lnSpc>
            </a:pPr>
            <a:r>
              <a:rPr lang="en-GB" sz="1600" smtClean="0"/>
              <a:t>A ‘loaded term’ when used in relation to SUDS – environmental/community issues</a:t>
            </a:r>
          </a:p>
          <a:p>
            <a:pPr eaLnBrk="1" hangingPunct="1">
              <a:lnSpc>
                <a:spcPct val="80000"/>
              </a:lnSpc>
              <a:buFontTx/>
              <a:buNone/>
            </a:pPr>
            <a:endParaRPr lang="en-GB" sz="1600" smtClean="0"/>
          </a:p>
          <a:p>
            <a:pPr eaLnBrk="1" hangingPunct="1">
              <a:lnSpc>
                <a:spcPct val="80000"/>
              </a:lnSpc>
              <a:buFontTx/>
              <a:buNone/>
            </a:pPr>
            <a:r>
              <a:rPr lang="en-GB" sz="1600" smtClean="0"/>
              <a:t>Covers:</a:t>
            </a:r>
          </a:p>
          <a:p>
            <a:pPr eaLnBrk="1" hangingPunct="1">
              <a:lnSpc>
                <a:spcPct val="80000"/>
              </a:lnSpc>
              <a:buFontTx/>
              <a:buNone/>
            </a:pPr>
            <a:endParaRPr lang="en-GB" sz="1600" smtClean="0"/>
          </a:p>
          <a:p>
            <a:pPr eaLnBrk="1" hangingPunct="1">
              <a:lnSpc>
                <a:spcPct val="80000"/>
              </a:lnSpc>
            </a:pPr>
            <a:r>
              <a:rPr lang="en-GB" sz="1600" smtClean="0"/>
              <a:t>Aesthetic &amp; Ecological quality of the landscape</a:t>
            </a:r>
          </a:p>
          <a:p>
            <a:pPr eaLnBrk="1" hangingPunct="1">
              <a:lnSpc>
                <a:spcPct val="80000"/>
              </a:lnSpc>
            </a:pPr>
            <a:r>
              <a:rPr lang="en-GB" sz="1600" smtClean="0"/>
              <a:t>Land-use</a:t>
            </a:r>
          </a:p>
          <a:p>
            <a:pPr eaLnBrk="1" hangingPunct="1">
              <a:lnSpc>
                <a:spcPct val="80000"/>
              </a:lnSpc>
            </a:pPr>
            <a:r>
              <a:rPr lang="en-GB" sz="1600" smtClean="0"/>
              <a:t>Wildlife habitats</a:t>
            </a:r>
          </a:p>
          <a:p>
            <a:pPr eaLnBrk="1" hangingPunct="1">
              <a:lnSpc>
                <a:spcPct val="80000"/>
              </a:lnSpc>
            </a:pPr>
            <a:r>
              <a:rPr lang="en-GB" sz="1600" smtClean="0"/>
              <a:t>Land-values</a:t>
            </a:r>
          </a:p>
          <a:p>
            <a:pPr eaLnBrk="1" hangingPunct="1">
              <a:lnSpc>
                <a:spcPct val="80000"/>
              </a:lnSpc>
            </a:pPr>
            <a:r>
              <a:rPr lang="en-GB" sz="1600" smtClean="0"/>
              <a:t>Recreation opportunities</a:t>
            </a:r>
          </a:p>
          <a:p>
            <a:pPr eaLnBrk="1" hangingPunct="1">
              <a:lnSpc>
                <a:spcPct val="80000"/>
              </a:lnSpc>
            </a:pPr>
            <a:r>
              <a:rPr lang="en-GB" sz="1600" smtClean="0"/>
              <a:t>Educational opportunities</a:t>
            </a:r>
          </a:p>
          <a:p>
            <a:pPr eaLnBrk="1" hangingPunct="1">
              <a:lnSpc>
                <a:spcPct val="80000"/>
              </a:lnSpc>
            </a:pPr>
            <a:r>
              <a:rPr lang="en-GB" sz="1600" smtClean="0"/>
              <a:t>Water-resources</a:t>
            </a:r>
          </a:p>
          <a:p>
            <a:pPr eaLnBrk="1" hangingPunct="1">
              <a:lnSpc>
                <a:spcPct val="80000"/>
              </a:lnSpc>
            </a:pPr>
            <a:endParaRPr lang="en-GB" sz="1600" smtClean="0"/>
          </a:p>
          <a:p>
            <a:pPr eaLnBrk="1" hangingPunct="1">
              <a:lnSpc>
                <a:spcPct val="80000"/>
              </a:lnSpc>
              <a:buFontTx/>
              <a:buNone/>
            </a:pPr>
            <a:r>
              <a:rPr lang="en-GB" sz="1600" smtClean="0"/>
              <a:t>Other factors:</a:t>
            </a:r>
          </a:p>
          <a:p>
            <a:pPr eaLnBrk="1" hangingPunct="1">
              <a:lnSpc>
                <a:spcPct val="80000"/>
              </a:lnSpc>
              <a:buFontTx/>
              <a:buNone/>
            </a:pPr>
            <a:endParaRPr lang="en-GB" sz="1600" smtClean="0"/>
          </a:p>
          <a:p>
            <a:pPr eaLnBrk="1" hangingPunct="1">
              <a:lnSpc>
                <a:spcPct val="80000"/>
              </a:lnSpc>
            </a:pPr>
            <a:r>
              <a:rPr lang="en-GB" sz="1600" smtClean="0"/>
              <a:t>Opportunity costs</a:t>
            </a:r>
          </a:p>
          <a:p>
            <a:pPr eaLnBrk="1" hangingPunct="1">
              <a:lnSpc>
                <a:spcPct val="80000"/>
              </a:lnSpc>
            </a:pPr>
            <a:r>
              <a:rPr lang="en-GB" sz="1600" smtClean="0"/>
              <a:t>Perceptions of risk</a:t>
            </a:r>
          </a:p>
          <a:p>
            <a:pPr eaLnBrk="1" hangingPunct="1">
              <a:lnSpc>
                <a:spcPct val="80000"/>
              </a:lnSpc>
            </a:pPr>
            <a:r>
              <a:rPr lang="en-GB" sz="1600" smtClean="0"/>
              <a:t>Construction impact</a:t>
            </a:r>
          </a:p>
          <a:p>
            <a:pPr eaLnBrk="1" hangingPunct="1">
              <a:lnSpc>
                <a:spcPct val="80000"/>
              </a:lnSpc>
              <a:buFontTx/>
              <a:buNone/>
            </a:pPr>
            <a:endParaRPr lang="en-US" sz="160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12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123">
                                            <p:txEl>
                                              <p:pRg st="6" end="6"/>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123">
                                            <p:txEl>
                                              <p:pRg st="7" end="7"/>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123">
                                            <p:txEl>
                                              <p:pRg st="8" end="8"/>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123">
                                            <p:txEl>
                                              <p:pRg st="9" end="9"/>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123">
                                            <p:txEl>
                                              <p:pRg st="10" end="10"/>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5123">
                                            <p:txEl>
                                              <p:pRg st="11" end="11"/>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5123">
                                            <p:txEl>
                                              <p:pRg st="12" end="1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123">
                                            <p:txEl>
                                              <p:pRg st="14" end="14"/>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5123">
                                            <p:txEl>
                                              <p:pRg st="16" end="16"/>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5123">
                                            <p:txEl>
                                              <p:pRg st="17" end="17"/>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5123">
                                            <p:txEl>
                                              <p:pRg st="18" end="1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smtClean="0"/>
              <a:t>SUDS ‘Triangle’</a:t>
            </a:r>
            <a:endParaRPr lang="en-US" smtClean="0"/>
          </a:p>
        </p:txBody>
      </p:sp>
      <p:pic>
        <p:nvPicPr>
          <p:cNvPr id="7171" name="Picture 4" descr="CIRIA%20SUDS%20Compilation%2001"/>
          <p:cNvPicPr>
            <a:picLocks noChangeAspect="1" noChangeArrowheads="1"/>
          </p:cNvPicPr>
          <p:nvPr/>
        </p:nvPicPr>
        <p:blipFill>
          <a:blip r:embed="rId2"/>
          <a:srcRect/>
          <a:stretch>
            <a:fillRect/>
          </a:stretch>
        </p:blipFill>
        <p:spPr bwMode="auto">
          <a:xfrm>
            <a:off x="2124075" y="2060575"/>
            <a:ext cx="4772025" cy="43243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smtClean="0"/>
              <a:t>Present Legal Status</a:t>
            </a:r>
            <a:endParaRPr lang="en-US" smtClean="0"/>
          </a:p>
        </p:txBody>
      </p:sp>
      <p:sp>
        <p:nvSpPr>
          <p:cNvPr id="19459" name="Rectangle 3"/>
          <p:cNvSpPr>
            <a:spLocks noGrp="1" noChangeArrowheads="1"/>
          </p:cNvSpPr>
          <p:nvPr>
            <p:ph type="body" idx="1"/>
          </p:nvPr>
        </p:nvSpPr>
        <p:spPr/>
        <p:txBody>
          <a:bodyPr/>
          <a:lstStyle/>
          <a:p>
            <a:pPr eaLnBrk="1" hangingPunct="1">
              <a:lnSpc>
                <a:spcPct val="80000"/>
              </a:lnSpc>
            </a:pPr>
            <a:r>
              <a:rPr lang="en-GB" sz="2400" smtClean="0"/>
              <a:t>WFD – Water Framework Directive (2000)</a:t>
            </a:r>
          </a:p>
          <a:p>
            <a:pPr lvl="1" eaLnBrk="1" hangingPunct="1">
              <a:lnSpc>
                <a:spcPct val="80000"/>
              </a:lnSpc>
            </a:pPr>
            <a:r>
              <a:rPr lang="en-GB" sz="2000" smtClean="0"/>
              <a:t>Prevent deterioration in water status</a:t>
            </a:r>
          </a:p>
          <a:p>
            <a:pPr lvl="1" eaLnBrk="1" hangingPunct="1">
              <a:lnSpc>
                <a:spcPct val="80000"/>
              </a:lnSpc>
            </a:pPr>
            <a:r>
              <a:rPr lang="en-GB" sz="2000" smtClean="0"/>
              <a:t>Restoration of surface waters to </a:t>
            </a:r>
            <a:r>
              <a:rPr lang="en-GB" sz="2000" i="1" smtClean="0"/>
              <a:t>good</a:t>
            </a:r>
            <a:r>
              <a:rPr lang="en-GB" sz="2000" smtClean="0"/>
              <a:t> ecological and chemical status by 2015</a:t>
            </a:r>
          </a:p>
          <a:p>
            <a:pPr lvl="1" eaLnBrk="1" hangingPunct="1">
              <a:lnSpc>
                <a:spcPct val="80000"/>
              </a:lnSpc>
            </a:pPr>
            <a:r>
              <a:rPr lang="en-GB" sz="2000" smtClean="0"/>
              <a:t>Reduction of pollution from priority substances</a:t>
            </a:r>
          </a:p>
          <a:p>
            <a:pPr lvl="1" eaLnBrk="1" hangingPunct="1">
              <a:lnSpc>
                <a:spcPct val="80000"/>
              </a:lnSpc>
            </a:pPr>
            <a:r>
              <a:rPr lang="en-GB" sz="2000" smtClean="0"/>
              <a:t>Contributing to mitigating the effects of floods and droughts</a:t>
            </a:r>
          </a:p>
          <a:p>
            <a:pPr lvl="1" eaLnBrk="1" hangingPunct="1">
              <a:lnSpc>
                <a:spcPct val="80000"/>
              </a:lnSpc>
            </a:pPr>
            <a:r>
              <a:rPr lang="en-GB" sz="2000" smtClean="0"/>
              <a:t>Preventing/limiting pollution input into groundwater</a:t>
            </a:r>
          </a:p>
          <a:p>
            <a:pPr eaLnBrk="1" hangingPunct="1">
              <a:lnSpc>
                <a:spcPct val="80000"/>
              </a:lnSpc>
              <a:buFontTx/>
              <a:buNone/>
            </a:pPr>
            <a:endParaRPr lang="en-GB" sz="2400" smtClean="0"/>
          </a:p>
          <a:p>
            <a:pPr eaLnBrk="1" hangingPunct="1">
              <a:lnSpc>
                <a:spcPct val="80000"/>
              </a:lnSpc>
            </a:pPr>
            <a:r>
              <a:rPr lang="en-GB" sz="2400" smtClean="0"/>
              <a:t>CAR – The Water Environment (Controlled Activities) (Scotland) Regulations (2005)</a:t>
            </a:r>
          </a:p>
          <a:p>
            <a:pPr lvl="1" eaLnBrk="1" hangingPunct="1">
              <a:lnSpc>
                <a:spcPct val="80000"/>
              </a:lnSpc>
            </a:pPr>
            <a:r>
              <a:rPr lang="en-GB" sz="2000" smtClean="0"/>
              <a:t>Surface water-runoff in areas constructed, or construction sites operated, after 1</a:t>
            </a:r>
            <a:r>
              <a:rPr lang="en-GB" sz="2000" baseline="30000" smtClean="0"/>
              <a:t>st</a:t>
            </a:r>
            <a:r>
              <a:rPr lang="en-GB" sz="2000" smtClean="0"/>
              <a:t> April 2006 must now be drained by a Sustainable Urban Drainage System</a:t>
            </a:r>
          </a:p>
          <a:p>
            <a:pPr lvl="1" eaLnBrk="1" hangingPunct="1">
              <a:lnSpc>
                <a:spcPct val="80000"/>
              </a:lnSpc>
            </a:pPr>
            <a:r>
              <a:rPr lang="en-GB" sz="2000" smtClean="0"/>
              <a:t>Exceptions – Single dwellings or if the discharge is to coastal water</a:t>
            </a:r>
            <a:endParaRPr lang="en-US" sz="200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945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945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9459">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9459">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9459">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sz="4000" smtClean="0"/>
              <a:t>Conventional Drainage</a:t>
            </a:r>
            <a:endParaRPr lang="en-US" sz="4000" smtClean="0"/>
          </a:p>
        </p:txBody>
      </p:sp>
      <p:pic>
        <p:nvPicPr>
          <p:cNvPr id="9219" name="Picture 7" descr="scottsdale2"/>
          <p:cNvPicPr>
            <a:picLocks noChangeAspect="1" noChangeArrowheads="1"/>
          </p:cNvPicPr>
          <p:nvPr/>
        </p:nvPicPr>
        <p:blipFill>
          <a:blip r:embed="rId2"/>
          <a:srcRect/>
          <a:stretch>
            <a:fillRect/>
          </a:stretch>
        </p:blipFill>
        <p:spPr bwMode="auto">
          <a:xfrm>
            <a:off x="323850" y="2276475"/>
            <a:ext cx="2952750" cy="2220913"/>
          </a:xfrm>
          <a:prstGeom prst="rect">
            <a:avLst/>
          </a:prstGeom>
          <a:noFill/>
          <a:ln w="9525">
            <a:noFill/>
            <a:miter lim="800000"/>
            <a:headEnd/>
            <a:tailEnd/>
          </a:ln>
        </p:spPr>
      </p:pic>
      <p:pic>
        <p:nvPicPr>
          <p:cNvPr id="9220" name="Picture 9" descr="Drain pipe"/>
          <p:cNvPicPr>
            <a:picLocks noChangeAspect="1" noChangeArrowheads="1"/>
          </p:cNvPicPr>
          <p:nvPr/>
        </p:nvPicPr>
        <p:blipFill>
          <a:blip r:embed="rId3"/>
          <a:srcRect/>
          <a:stretch>
            <a:fillRect/>
          </a:stretch>
        </p:blipFill>
        <p:spPr bwMode="auto">
          <a:xfrm>
            <a:off x="5867400" y="4292600"/>
            <a:ext cx="2952750" cy="2214563"/>
          </a:xfrm>
          <a:prstGeom prst="rect">
            <a:avLst/>
          </a:prstGeom>
          <a:noFill/>
          <a:ln w="9525">
            <a:noFill/>
            <a:miter lim="800000"/>
            <a:headEnd/>
            <a:tailEnd/>
          </a:ln>
        </p:spPr>
      </p:pic>
      <p:sp>
        <p:nvSpPr>
          <p:cNvPr id="9221" name="Line 10"/>
          <p:cNvSpPr>
            <a:spLocks noChangeShapeType="1"/>
          </p:cNvSpPr>
          <p:nvPr/>
        </p:nvSpPr>
        <p:spPr bwMode="auto">
          <a:xfrm>
            <a:off x="3348038" y="4005263"/>
            <a:ext cx="2374900" cy="935037"/>
          </a:xfrm>
          <a:prstGeom prst="line">
            <a:avLst/>
          </a:prstGeom>
          <a:noFill/>
          <a:ln w="76200">
            <a:solidFill>
              <a:schemeClr val="tx1"/>
            </a:solidFill>
            <a:round/>
            <a:headEnd/>
            <a:tailEnd type="triangle" w="med" len="med"/>
          </a:ln>
        </p:spPr>
        <p:txBody>
          <a:bodyPr/>
          <a:lstStyle/>
          <a:p>
            <a:endParaRPr lang="en-GB"/>
          </a:p>
        </p:txBody>
      </p:sp>
      <p:sp>
        <p:nvSpPr>
          <p:cNvPr id="9222" name="Text Box 11"/>
          <p:cNvSpPr txBox="1">
            <a:spLocks noChangeArrowheads="1"/>
          </p:cNvSpPr>
          <p:nvPr/>
        </p:nvSpPr>
        <p:spPr bwMode="auto">
          <a:xfrm>
            <a:off x="323850" y="1412875"/>
            <a:ext cx="2965450" cy="366713"/>
          </a:xfrm>
          <a:prstGeom prst="rect">
            <a:avLst/>
          </a:prstGeom>
          <a:noFill/>
          <a:ln w="9525">
            <a:noFill/>
            <a:miter lim="800000"/>
            <a:headEnd/>
            <a:tailEnd/>
          </a:ln>
        </p:spPr>
        <p:txBody>
          <a:bodyPr wrap="none">
            <a:spAutoFit/>
          </a:bodyPr>
          <a:lstStyle/>
          <a:p>
            <a:r>
              <a:rPr lang="en-GB"/>
              <a:t>Precipitation: Rainfall/Snow</a:t>
            </a:r>
            <a:endParaRPr lang="en-US"/>
          </a:p>
        </p:txBody>
      </p:sp>
      <p:sp>
        <p:nvSpPr>
          <p:cNvPr id="9223" name="Line 12"/>
          <p:cNvSpPr>
            <a:spLocks noChangeShapeType="1"/>
          </p:cNvSpPr>
          <p:nvPr/>
        </p:nvSpPr>
        <p:spPr bwMode="auto">
          <a:xfrm>
            <a:off x="1835150" y="1844675"/>
            <a:ext cx="0" cy="1512888"/>
          </a:xfrm>
          <a:prstGeom prst="line">
            <a:avLst/>
          </a:prstGeom>
          <a:noFill/>
          <a:ln w="57150">
            <a:solidFill>
              <a:schemeClr val="tx1"/>
            </a:solidFill>
            <a:prstDash val="sysDot"/>
            <a:round/>
            <a:headEnd/>
            <a:tailEnd type="triangle" w="med" len="med"/>
          </a:ln>
        </p:spPr>
        <p:txBody>
          <a:bodyPr/>
          <a:lstStyle/>
          <a:p>
            <a:endParaRPr lang="en-GB"/>
          </a:p>
        </p:txBody>
      </p:sp>
      <p:sp>
        <p:nvSpPr>
          <p:cNvPr id="9224" name="Line 13"/>
          <p:cNvSpPr>
            <a:spLocks noChangeShapeType="1"/>
          </p:cNvSpPr>
          <p:nvPr/>
        </p:nvSpPr>
        <p:spPr bwMode="auto">
          <a:xfrm flipH="1">
            <a:off x="2987675" y="6237288"/>
            <a:ext cx="2663825" cy="215900"/>
          </a:xfrm>
          <a:prstGeom prst="line">
            <a:avLst/>
          </a:prstGeom>
          <a:noFill/>
          <a:ln w="76200">
            <a:solidFill>
              <a:schemeClr val="tx1"/>
            </a:solidFill>
            <a:prstDash val="sysDot"/>
            <a:round/>
            <a:headEnd/>
            <a:tailEnd type="triangle" w="med" len="med"/>
          </a:ln>
        </p:spPr>
        <p:txBody>
          <a:bodyPr/>
          <a:lstStyle/>
          <a:p>
            <a:endParaRPr lang="en-GB"/>
          </a:p>
        </p:txBody>
      </p:sp>
      <p:sp>
        <p:nvSpPr>
          <p:cNvPr id="9225" name="Text Box 14"/>
          <p:cNvSpPr txBox="1">
            <a:spLocks noChangeArrowheads="1"/>
          </p:cNvSpPr>
          <p:nvPr/>
        </p:nvSpPr>
        <p:spPr bwMode="auto">
          <a:xfrm>
            <a:off x="3779838" y="3573463"/>
            <a:ext cx="4197350" cy="366712"/>
          </a:xfrm>
          <a:prstGeom prst="rect">
            <a:avLst/>
          </a:prstGeom>
          <a:noFill/>
          <a:ln w="9525">
            <a:noFill/>
            <a:miter lim="800000"/>
            <a:headEnd/>
            <a:tailEnd/>
          </a:ln>
        </p:spPr>
        <p:txBody>
          <a:bodyPr wrap="none">
            <a:spAutoFit/>
          </a:bodyPr>
          <a:lstStyle/>
          <a:p>
            <a:r>
              <a:rPr lang="en-GB"/>
              <a:t>Rapid conveyance of water &amp; pollutants</a:t>
            </a:r>
            <a:endParaRPr lang="en-US"/>
          </a:p>
        </p:txBody>
      </p:sp>
      <p:sp>
        <p:nvSpPr>
          <p:cNvPr id="9226" name="Line 15"/>
          <p:cNvSpPr>
            <a:spLocks noChangeShapeType="1"/>
          </p:cNvSpPr>
          <p:nvPr/>
        </p:nvSpPr>
        <p:spPr bwMode="auto">
          <a:xfrm>
            <a:off x="2771775" y="1844675"/>
            <a:ext cx="0" cy="1512888"/>
          </a:xfrm>
          <a:prstGeom prst="line">
            <a:avLst/>
          </a:prstGeom>
          <a:noFill/>
          <a:ln w="57150">
            <a:solidFill>
              <a:schemeClr val="tx1"/>
            </a:solidFill>
            <a:prstDash val="sysDot"/>
            <a:round/>
            <a:headEnd/>
            <a:tailEnd type="triangle" w="med" len="med"/>
          </a:ln>
        </p:spPr>
        <p:txBody>
          <a:bodyPr/>
          <a:lstStyle/>
          <a:p>
            <a:endParaRPr lang="en-GB"/>
          </a:p>
        </p:txBody>
      </p:sp>
      <p:sp>
        <p:nvSpPr>
          <p:cNvPr id="9227" name="Line 16"/>
          <p:cNvSpPr>
            <a:spLocks noChangeShapeType="1"/>
          </p:cNvSpPr>
          <p:nvPr/>
        </p:nvSpPr>
        <p:spPr bwMode="auto">
          <a:xfrm>
            <a:off x="827088" y="1844675"/>
            <a:ext cx="0" cy="1512888"/>
          </a:xfrm>
          <a:prstGeom prst="line">
            <a:avLst/>
          </a:prstGeom>
          <a:noFill/>
          <a:ln w="57150">
            <a:solidFill>
              <a:schemeClr val="tx1"/>
            </a:solidFill>
            <a:prstDash val="sysDot"/>
            <a:round/>
            <a:headEnd/>
            <a:tailEnd type="triangle" w="med" len="med"/>
          </a:ln>
        </p:spPr>
        <p:txBody>
          <a:bodyPr/>
          <a:lstStyle/>
          <a:p>
            <a:endParaRPr lang="en-GB"/>
          </a:p>
        </p:txBody>
      </p:sp>
      <p:sp>
        <p:nvSpPr>
          <p:cNvPr id="9228" name="Line 17"/>
          <p:cNvSpPr>
            <a:spLocks noChangeShapeType="1"/>
          </p:cNvSpPr>
          <p:nvPr/>
        </p:nvSpPr>
        <p:spPr bwMode="auto">
          <a:xfrm>
            <a:off x="827088" y="3500438"/>
            <a:ext cx="576262" cy="0"/>
          </a:xfrm>
          <a:prstGeom prst="line">
            <a:avLst/>
          </a:prstGeom>
          <a:noFill/>
          <a:ln w="57150">
            <a:solidFill>
              <a:schemeClr val="tx1"/>
            </a:solidFill>
            <a:round/>
            <a:headEnd/>
            <a:tailEnd type="triangle" w="med" len="med"/>
          </a:ln>
        </p:spPr>
        <p:txBody>
          <a:bodyPr/>
          <a:lstStyle/>
          <a:p>
            <a:endParaRPr lang="en-GB"/>
          </a:p>
        </p:txBody>
      </p:sp>
      <p:sp>
        <p:nvSpPr>
          <p:cNvPr id="9229" name="Line 18"/>
          <p:cNvSpPr>
            <a:spLocks noChangeShapeType="1"/>
          </p:cNvSpPr>
          <p:nvPr/>
        </p:nvSpPr>
        <p:spPr bwMode="auto">
          <a:xfrm flipH="1">
            <a:off x="2195513" y="3500438"/>
            <a:ext cx="576262" cy="0"/>
          </a:xfrm>
          <a:prstGeom prst="line">
            <a:avLst/>
          </a:prstGeom>
          <a:noFill/>
          <a:ln w="57150">
            <a:solidFill>
              <a:schemeClr val="tx1"/>
            </a:solidFill>
            <a:round/>
            <a:headEnd/>
            <a:tailEnd type="triangle" w="med" len="med"/>
          </a:ln>
        </p:spPr>
        <p:txBody>
          <a:bodyPr/>
          <a:lstStyle/>
          <a:p>
            <a:endParaRPr lang="en-GB"/>
          </a:p>
        </p:txBody>
      </p:sp>
      <p:sp>
        <p:nvSpPr>
          <p:cNvPr id="9230" name="Text Box 19"/>
          <p:cNvSpPr txBox="1">
            <a:spLocks noChangeArrowheads="1"/>
          </p:cNvSpPr>
          <p:nvPr/>
        </p:nvSpPr>
        <p:spPr bwMode="auto">
          <a:xfrm>
            <a:off x="684213" y="6237288"/>
            <a:ext cx="2038350" cy="366712"/>
          </a:xfrm>
          <a:prstGeom prst="rect">
            <a:avLst/>
          </a:prstGeom>
          <a:noFill/>
          <a:ln w="9525">
            <a:noFill/>
            <a:miter lim="800000"/>
            <a:headEnd/>
            <a:tailEnd/>
          </a:ln>
        </p:spPr>
        <p:txBody>
          <a:bodyPr wrap="none">
            <a:spAutoFit/>
          </a:bodyPr>
          <a:lstStyle/>
          <a:p>
            <a:r>
              <a:rPr lang="en-GB"/>
              <a:t>Local watercourse</a:t>
            </a:r>
            <a:endParaRPr lang="en-US"/>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sz="4000" smtClean="0"/>
              <a:t>SUDS Drainage: The ‘treatment train’ approach</a:t>
            </a:r>
            <a:endParaRPr lang="en-US" sz="4000" smtClean="0"/>
          </a:p>
        </p:txBody>
      </p:sp>
      <p:sp>
        <p:nvSpPr>
          <p:cNvPr id="9219" name="Rectangle 3"/>
          <p:cNvSpPr>
            <a:spLocks noGrp="1" noChangeArrowheads="1"/>
          </p:cNvSpPr>
          <p:nvPr>
            <p:ph type="body" idx="1"/>
          </p:nvPr>
        </p:nvSpPr>
        <p:spPr/>
        <p:txBody>
          <a:bodyPr/>
          <a:lstStyle/>
          <a:p>
            <a:pPr eaLnBrk="1" hangingPunct="1">
              <a:lnSpc>
                <a:spcPct val="90000"/>
              </a:lnSpc>
            </a:pPr>
            <a:r>
              <a:rPr lang="en-GB" sz="2800" smtClean="0"/>
              <a:t>Connect SUDS together</a:t>
            </a:r>
          </a:p>
          <a:p>
            <a:pPr eaLnBrk="1" hangingPunct="1">
              <a:lnSpc>
                <a:spcPct val="90000"/>
              </a:lnSpc>
            </a:pPr>
            <a:r>
              <a:rPr lang="en-GB" sz="2800" smtClean="0"/>
              <a:t>Individual function of local SUDS techniques beneficial – but design should be led by a </a:t>
            </a:r>
            <a:r>
              <a:rPr lang="en-GB" sz="2800" b="1" smtClean="0"/>
              <a:t>holistic</a:t>
            </a:r>
            <a:r>
              <a:rPr lang="en-GB" sz="2800" smtClean="0"/>
              <a:t> vision &amp; approach</a:t>
            </a:r>
          </a:p>
          <a:p>
            <a:pPr eaLnBrk="1" hangingPunct="1">
              <a:lnSpc>
                <a:spcPct val="90000"/>
              </a:lnSpc>
            </a:pPr>
            <a:r>
              <a:rPr lang="en-GB" sz="2800" smtClean="0"/>
              <a:t>Combined </a:t>
            </a:r>
            <a:r>
              <a:rPr lang="en-GB" sz="2800" b="1" smtClean="0"/>
              <a:t>integrated</a:t>
            </a:r>
            <a:r>
              <a:rPr lang="en-GB" sz="2800" smtClean="0"/>
              <a:t> function – mimics the waterflows in the </a:t>
            </a:r>
            <a:r>
              <a:rPr lang="en-GB" sz="2800" i="1" smtClean="0"/>
              <a:t>natural</a:t>
            </a:r>
            <a:r>
              <a:rPr lang="en-GB" sz="2800" smtClean="0"/>
              <a:t> hydrological cycle:</a:t>
            </a:r>
          </a:p>
          <a:p>
            <a:pPr lvl="2" eaLnBrk="1" hangingPunct="1">
              <a:lnSpc>
                <a:spcPct val="90000"/>
              </a:lnSpc>
            </a:pPr>
            <a:r>
              <a:rPr lang="en-GB" sz="2000" smtClean="0"/>
              <a:t>Surface Flow</a:t>
            </a:r>
          </a:p>
          <a:p>
            <a:pPr lvl="2" eaLnBrk="1" hangingPunct="1">
              <a:lnSpc>
                <a:spcPct val="90000"/>
              </a:lnSpc>
            </a:pPr>
            <a:r>
              <a:rPr lang="en-GB" sz="2000" smtClean="0"/>
              <a:t>Infiltration</a:t>
            </a:r>
          </a:p>
          <a:p>
            <a:pPr lvl="2" eaLnBrk="1" hangingPunct="1">
              <a:lnSpc>
                <a:spcPct val="90000"/>
              </a:lnSpc>
            </a:pPr>
            <a:r>
              <a:rPr lang="en-GB" sz="2000" smtClean="0"/>
              <a:t>Storage in water-bodies</a:t>
            </a:r>
          </a:p>
          <a:p>
            <a:pPr lvl="2" eaLnBrk="1" hangingPunct="1">
              <a:lnSpc>
                <a:spcPct val="90000"/>
              </a:lnSpc>
            </a:pPr>
            <a:r>
              <a:rPr lang="en-GB" sz="2000" smtClean="0"/>
              <a:t>Interflow</a:t>
            </a:r>
          </a:p>
          <a:p>
            <a:pPr lvl="2" eaLnBrk="1" hangingPunct="1">
              <a:lnSpc>
                <a:spcPct val="90000"/>
              </a:lnSpc>
            </a:pPr>
            <a:r>
              <a:rPr lang="en-GB" sz="2000" smtClean="0"/>
              <a:t>Evapotranspiration</a:t>
            </a:r>
            <a:endParaRPr lang="en-US" sz="200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21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21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21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921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921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smtClean="0"/>
              <a:t>Treatment Train</a:t>
            </a:r>
            <a:endParaRPr lang="en-US" smtClean="0"/>
          </a:p>
        </p:txBody>
      </p:sp>
      <p:sp>
        <p:nvSpPr>
          <p:cNvPr id="10243" name="Rectangle 3"/>
          <p:cNvSpPr>
            <a:spLocks noGrp="1" noChangeArrowheads="1"/>
          </p:cNvSpPr>
          <p:nvPr>
            <p:ph type="body" idx="1"/>
          </p:nvPr>
        </p:nvSpPr>
        <p:spPr/>
        <p:txBody>
          <a:bodyPr/>
          <a:lstStyle/>
          <a:p>
            <a:pPr marL="609600" indent="-609600" eaLnBrk="1" hangingPunct="1">
              <a:lnSpc>
                <a:spcPct val="80000"/>
              </a:lnSpc>
              <a:buFontTx/>
              <a:buAutoNum type="arabicPeriod"/>
            </a:pPr>
            <a:r>
              <a:rPr lang="en-GB" sz="2400" b="1" smtClean="0">
                <a:solidFill>
                  <a:srgbClr val="CC0000"/>
                </a:solidFill>
              </a:rPr>
              <a:t>Good Housekeeping:</a:t>
            </a:r>
            <a:r>
              <a:rPr lang="en-GB" sz="2400" smtClean="0"/>
              <a:t> best practice to eliminate, or minimise, pollutants being generated and allowed into the environment.</a:t>
            </a:r>
          </a:p>
          <a:p>
            <a:pPr marL="609600" indent="-609600" eaLnBrk="1" hangingPunct="1">
              <a:lnSpc>
                <a:spcPct val="80000"/>
              </a:lnSpc>
              <a:buFontTx/>
              <a:buAutoNum type="arabicPeriod"/>
            </a:pPr>
            <a:r>
              <a:rPr lang="en-GB" sz="2400" b="1" smtClean="0">
                <a:solidFill>
                  <a:srgbClr val="FF9933"/>
                </a:solidFill>
              </a:rPr>
              <a:t>Source Controls:</a:t>
            </a:r>
            <a:r>
              <a:rPr lang="en-GB" sz="2400" smtClean="0"/>
              <a:t> methods of dealing with runoff at source, e.g. permeable paving, filter strips, or roadside filter trenches.</a:t>
            </a:r>
          </a:p>
          <a:p>
            <a:pPr marL="609600" indent="-609600" eaLnBrk="1" hangingPunct="1">
              <a:lnSpc>
                <a:spcPct val="80000"/>
              </a:lnSpc>
              <a:buFontTx/>
              <a:buAutoNum type="arabicPeriod"/>
            </a:pPr>
            <a:r>
              <a:rPr lang="en-GB" sz="2400" b="1" smtClean="0">
                <a:solidFill>
                  <a:srgbClr val="008000"/>
                </a:solidFill>
              </a:rPr>
              <a:t>Site Controls:</a:t>
            </a:r>
            <a:r>
              <a:rPr lang="en-GB" sz="2400" smtClean="0"/>
              <a:t> local controls that deal with generally smaller catchment areas, e.g. detention basins.</a:t>
            </a:r>
          </a:p>
          <a:p>
            <a:pPr marL="609600" indent="-609600" eaLnBrk="1" hangingPunct="1">
              <a:lnSpc>
                <a:spcPct val="80000"/>
              </a:lnSpc>
              <a:buFontTx/>
              <a:buAutoNum type="arabicPeriod"/>
            </a:pPr>
            <a:r>
              <a:rPr lang="en-GB" sz="2400" b="1" smtClean="0">
                <a:solidFill>
                  <a:schemeClr val="accent2"/>
                </a:solidFill>
              </a:rPr>
              <a:t>Regional Controls:</a:t>
            </a:r>
            <a:r>
              <a:rPr lang="en-GB" sz="2400" smtClean="0"/>
              <a:t> larger components that might typically deal with larger catchments and upstream site controls, e.g. stormwater wetlands and retention ponds.</a:t>
            </a:r>
          </a:p>
          <a:p>
            <a:pPr marL="609600" indent="-609600" algn="r" eaLnBrk="1" hangingPunct="1">
              <a:lnSpc>
                <a:spcPct val="80000"/>
              </a:lnSpc>
              <a:buFontTx/>
              <a:buNone/>
            </a:pPr>
            <a:r>
              <a:rPr lang="en-GB" sz="2400" smtClean="0"/>
              <a:t>(Heal, 2004)</a:t>
            </a:r>
            <a:endParaRPr lang="en-US" sz="240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24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24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smtClean="0"/>
              <a:t>A variety of techniques</a:t>
            </a:r>
          </a:p>
        </p:txBody>
      </p:sp>
      <p:pic>
        <p:nvPicPr>
          <p:cNvPr id="12291" name="Picture 3" descr="SUDS Visit 13-05-05 081"/>
          <p:cNvPicPr>
            <a:picLocks noChangeAspect="1" noChangeArrowheads="1"/>
          </p:cNvPicPr>
          <p:nvPr/>
        </p:nvPicPr>
        <p:blipFill>
          <a:blip r:embed="rId2" cstate="print"/>
          <a:srcRect/>
          <a:stretch>
            <a:fillRect/>
          </a:stretch>
        </p:blipFill>
        <p:spPr bwMode="auto">
          <a:xfrm>
            <a:off x="538163" y="1582738"/>
            <a:ext cx="2592387" cy="1944687"/>
          </a:xfrm>
          <a:prstGeom prst="rect">
            <a:avLst/>
          </a:prstGeom>
          <a:noFill/>
          <a:ln w="9525">
            <a:noFill/>
            <a:miter lim="800000"/>
            <a:headEnd/>
            <a:tailEnd/>
          </a:ln>
        </p:spPr>
      </p:pic>
      <p:pic>
        <p:nvPicPr>
          <p:cNvPr id="12292" name="Picture 4" descr="SUDS Visit 13-05-05 002"/>
          <p:cNvPicPr>
            <a:picLocks noChangeAspect="1" noChangeArrowheads="1"/>
          </p:cNvPicPr>
          <p:nvPr/>
        </p:nvPicPr>
        <p:blipFill>
          <a:blip r:embed="rId3" cstate="print"/>
          <a:srcRect/>
          <a:stretch>
            <a:fillRect/>
          </a:stretch>
        </p:blipFill>
        <p:spPr bwMode="auto">
          <a:xfrm>
            <a:off x="5867400" y="3644900"/>
            <a:ext cx="2592388" cy="1944688"/>
          </a:xfrm>
          <a:prstGeom prst="rect">
            <a:avLst/>
          </a:prstGeom>
          <a:noFill/>
          <a:ln w="9525">
            <a:noFill/>
            <a:miter lim="800000"/>
            <a:headEnd/>
            <a:tailEnd/>
          </a:ln>
        </p:spPr>
      </p:pic>
      <p:pic>
        <p:nvPicPr>
          <p:cNvPr id="12293" name="Picture 5" descr="SUDSNet0205 089"/>
          <p:cNvPicPr>
            <a:picLocks noChangeAspect="1" noChangeArrowheads="1"/>
          </p:cNvPicPr>
          <p:nvPr/>
        </p:nvPicPr>
        <p:blipFill>
          <a:blip r:embed="rId4" cstate="print"/>
          <a:srcRect/>
          <a:stretch>
            <a:fillRect/>
          </a:stretch>
        </p:blipFill>
        <p:spPr bwMode="auto">
          <a:xfrm>
            <a:off x="3201988" y="1917700"/>
            <a:ext cx="2592387" cy="1944688"/>
          </a:xfrm>
          <a:prstGeom prst="rect">
            <a:avLst/>
          </a:prstGeom>
          <a:noFill/>
          <a:ln w="9525">
            <a:noFill/>
            <a:miter lim="800000"/>
            <a:headEnd/>
            <a:tailEnd/>
          </a:ln>
        </p:spPr>
      </p:pic>
      <p:pic>
        <p:nvPicPr>
          <p:cNvPr id="12294" name="Picture 6" descr="SUDS Visit 13-05-05 014"/>
          <p:cNvPicPr>
            <a:picLocks noChangeAspect="1" noChangeArrowheads="1"/>
          </p:cNvPicPr>
          <p:nvPr/>
        </p:nvPicPr>
        <p:blipFill>
          <a:blip r:embed="rId5"/>
          <a:srcRect/>
          <a:stretch>
            <a:fillRect/>
          </a:stretch>
        </p:blipFill>
        <p:spPr bwMode="auto">
          <a:xfrm>
            <a:off x="538163" y="3644900"/>
            <a:ext cx="2614612" cy="1960563"/>
          </a:xfrm>
          <a:prstGeom prst="rect">
            <a:avLst/>
          </a:prstGeom>
          <a:noFill/>
          <a:ln w="9525">
            <a:noFill/>
            <a:miter lim="800000"/>
            <a:headEnd/>
            <a:tailEnd/>
          </a:ln>
        </p:spPr>
      </p:pic>
      <p:pic>
        <p:nvPicPr>
          <p:cNvPr id="12295" name="Picture 7" descr="SUDS Visit 13-05-05 026"/>
          <p:cNvPicPr>
            <a:picLocks noChangeAspect="1" noChangeArrowheads="1"/>
          </p:cNvPicPr>
          <p:nvPr/>
        </p:nvPicPr>
        <p:blipFill>
          <a:blip r:embed="rId6" cstate="print"/>
          <a:srcRect/>
          <a:stretch>
            <a:fillRect/>
          </a:stretch>
        </p:blipFill>
        <p:spPr bwMode="auto">
          <a:xfrm>
            <a:off x="5867400" y="1557338"/>
            <a:ext cx="2592388" cy="1943100"/>
          </a:xfrm>
          <a:prstGeom prst="rect">
            <a:avLst/>
          </a:prstGeom>
          <a:noFill/>
          <a:ln w="9525">
            <a:noFill/>
            <a:miter lim="800000"/>
            <a:headEnd/>
            <a:tailEnd/>
          </a:ln>
        </p:spPr>
      </p:pic>
      <p:pic>
        <p:nvPicPr>
          <p:cNvPr id="12296" name="Picture 8" descr="SUDS Visit 13-05-05 033"/>
          <p:cNvPicPr>
            <a:picLocks noChangeAspect="1" noChangeArrowheads="1"/>
          </p:cNvPicPr>
          <p:nvPr/>
        </p:nvPicPr>
        <p:blipFill>
          <a:blip r:embed="rId7"/>
          <a:srcRect/>
          <a:stretch>
            <a:fillRect/>
          </a:stretch>
        </p:blipFill>
        <p:spPr bwMode="auto">
          <a:xfrm>
            <a:off x="3201988" y="3933825"/>
            <a:ext cx="2555875" cy="1917700"/>
          </a:xfrm>
          <a:prstGeom prst="rect">
            <a:avLst/>
          </a:prstGeom>
          <a:noFill/>
          <a:ln w="9525">
            <a:noFill/>
            <a:miter lim="800000"/>
            <a:headEnd/>
            <a:tailEnd/>
          </a:ln>
        </p:spPr>
      </p:pic>
      <p:sp>
        <p:nvSpPr>
          <p:cNvPr id="11273" name="Text Box 9"/>
          <p:cNvSpPr txBox="1">
            <a:spLocks noChangeArrowheads="1"/>
          </p:cNvSpPr>
          <p:nvPr/>
        </p:nvSpPr>
        <p:spPr bwMode="auto">
          <a:xfrm>
            <a:off x="538163" y="3141663"/>
            <a:ext cx="1511300" cy="366712"/>
          </a:xfrm>
          <a:prstGeom prst="rect">
            <a:avLst/>
          </a:prstGeom>
          <a:noFill/>
          <a:ln w="9525">
            <a:noFill/>
            <a:miter lim="800000"/>
            <a:headEnd/>
            <a:tailEnd/>
          </a:ln>
        </p:spPr>
        <p:txBody>
          <a:bodyPr>
            <a:spAutoFit/>
          </a:bodyPr>
          <a:lstStyle/>
          <a:p>
            <a:pPr>
              <a:spcBef>
                <a:spcPct val="50000"/>
              </a:spcBef>
            </a:pPr>
            <a:r>
              <a:rPr lang="en-GB">
                <a:solidFill>
                  <a:schemeClr val="bg1"/>
                </a:solidFill>
                <a:cs typeface="Arial" charset="0"/>
              </a:rPr>
              <a:t>Kerb design</a:t>
            </a:r>
          </a:p>
        </p:txBody>
      </p:sp>
      <p:sp>
        <p:nvSpPr>
          <p:cNvPr id="11274" name="Text Box 10"/>
          <p:cNvSpPr txBox="1">
            <a:spLocks noChangeArrowheads="1"/>
          </p:cNvSpPr>
          <p:nvPr/>
        </p:nvSpPr>
        <p:spPr bwMode="auto">
          <a:xfrm>
            <a:off x="539750" y="5229225"/>
            <a:ext cx="1511300" cy="366713"/>
          </a:xfrm>
          <a:prstGeom prst="rect">
            <a:avLst/>
          </a:prstGeom>
          <a:noFill/>
          <a:ln w="9525">
            <a:noFill/>
            <a:miter lim="800000"/>
            <a:headEnd/>
            <a:tailEnd/>
          </a:ln>
        </p:spPr>
        <p:txBody>
          <a:bodyPr>
            <a:spAutoFit/>
          </a:bodyPr>
          <a:lstStyle/>
          <a:p>
            <a:pPr>
              <a:spcBef>
                <a:spcPct val="50000"/>
              </a:spcBef>
            </a:pPr>
            <a:r>
              <a:rPr lang="en-GB">
                <a:solidFill>
                  <a:schemeClr val="bg1"/>
                </a:solidFill>
                <a:cs typeface="Arial" charset="0"/>
              </a:rPr>
              <a:t>Filter Drain</a:t>
            </a:r>
          </a:p>
        </p:txBody>
      </p:sp>
      <p:sp>
        <p:nvSpPr>
          <p:cNvPr id="11275" name="Text Box 11"/>
          <p:cNvSpPr txBox="1">
            <a:spLocks noChangeArrowheads="1"/>
          </p:cNvSpPr>
          <p:nvPr/>
        </p:nvSpPr>
        <p:spPr bwMode="auto">
          <a:xfrm>
            <a:off x="3201988" y="3429000"/>
            <a:ext cx="2592387" cy="366713"/>
          </a:xfrm>
          <a:prstGeom prst="rect">
            <a:avLst/>
          </a:prstGeom>
          <a:noFill/>
          <a:ln w="9525">
            <a:noFill/>
            <a:miter lim="800000"/>
            <a:headEnd/>
            <a:tailEnd/>
          </a:ln>
        </p:spPr>
        <p:txBody>
          <a:bodyPr>
            <a:spAutoFit/>
          </a:bodyPr>
          <a:lstStyle/>
          <a:p>
            <a:pPr>
              <a:spcBef>
                <a:spcPct val="50000"/>
              </a:spcBef>
            </a:pPr>
            <a:r>
              <a:rPr lang="en-GB">
                <a:solidFill>
                  <a:schemeClr val="bg1"/>
                </a:solidFill>
                <a:cs typeface="Arial" charset="0"/>
              </a:rPr>
              <a:t>Roof drainage reuse</a:t>
            </a:r>
          </a:p>
        </p:txBody>
      </p:sp>
      <p:sp>
        <p:nvSpPr>
          <p:cNvPr id="11276" name="Text Box 12"/>
          <p:cNvSpPr txBox="1">
            <a:spLocks noChangeArrowheads="1"/>
          </p:cNvSpPr>
          <p:nvPr/>
        </p:nvSpPr>
        <p:spPr bwMode="auto">
          <a:xfrm>
            <a:off x="3201988" y="5445125"/>
            <a:ext cx="2592387" cy="366713"/>
          </a:xfrm>
          <a:prstGeom prst="rect">
            <a:avLst/>
          </a:prstGeom>
          <a:noFill/>
          <a:ln w="9525">
            <a:noFill/>
            <a:miter lim="800000"/>
            <a:headEnd/>
            <a:tailEnd/>
          </a:ln>
        </p:spPr>
        <p:txBody>
          <a:bodyPr>
            <a:spAutoFit/>
          </a:bodyPr>
          <a:lstStyle/>
          <a:p>
            <a:pPr>
              <a:spcBef>
                <a:spcPct val="50000"/>
              </a:spcBef>
            </a:pPr>
            <a:r>
              <a:rPr lang="en-GB">
                <a:solidFill>
                  <a:schemeClr val="bg1"/>
                </a:solidFill>
                <a:cs typeface="Arial" charset="0"/>
              </a:rPr>
              <a:t>Swales</a:t>
            </a:r>
          </a:p>
        </p:txBody>
      </p:sp>
      <p:sp>
        <p:nvSpPr>
          <p:cNvPr id="11277" name="Text Box 13"/>
          <p:cNvSpPr txBox="1">
            <a:spLocks noChangeArrowheads="1"/>
          </p:cNvSpPr>
          <p:nvPr/>
        </p:nvSpPr>
        <p:spPr bwMode="auto">
          <a:xfrm>
            <a:off x="5902325" y="3068638"/>
            <a:ext cx="2592388" cy="366712"/>
          </a:xfrm>
          <a:prstGeom prst="rect">
            <a:avLst/>
          </a:prstGeom>
          <a:noFill/>
          <a:ln w="9525">
            <a:noFill/>
            <a:miter lim="800000"/>
            <a:headEnd/>
            <a:tailEnd/>
          </a:ln>
        </p:spPr>
        <p:txBody>
          <a:bodyPr>
            <a:spAutoFit/>
          </a:bodyPr>
          <a:lstStyle/>
          <a:p>
            <a:pPr>
              <a:spcBef>
                <a:spcPct val="50000"/>
              </a:spcBef>
            </a:pPr>
            <a:r>
              <a:rPr lang="en-GB">
                <a:solidFill>
                  <a:schemeClr val="bg1"/>
                </a:solidFill>
                <a:cs typeface="Arial" charset="0"/>
              </a:rPr>
              <a:t>Drainage conveyance</a:t>
            </a:r>
          </a:p>
        </p:txBody>
      </p:sp>
      <p:sp>
        <p:nvSpPr>
          <p:cNvPr id="11278" name="Text Box 14"/>
          <p:cNvSpPr txBox="1">
            <a:spLocks noChangeArrowheads="1"/>
          </p:cNvSpPr>
          <p:nvPr/>
        </p:nvSpPr>
        <p:spPr bwMode="auto">
          <a:xfrm>
            <a:off x="5902325" y="5157788"/>
            <a:ext cx="2592388" cy="366712"/>
          </a:xfrm>
          <a:prstGeom prst="rect">
            <a:avLst/>
          </a:prstGeom>
          <a:noFill/>
          <a:ln w="9525">
            <a:noFill/>
            <a:miter lim="800000"/>
            <a:headEnd/>
            <a:tailEnd/>
          </a:ln>
        </p:spPr>
        <p:txBody>
          <a:bodyPr>
            <a:spAutoFit/>
          </a:bodyPr>
          <a:lstStyle/>
          <a:p>
            <a:pPr>
              <a:spcBef>
                <a:spcPct val="50000"/>
              </a:spcBef>
            </a:pPr>
            <a:r>
              <a:rPr lang="en-GB">
                <a:solidFill>
                  <a:schemeClr val="bg1"/>
                </a:solidFill>
                <a:cs typeface="Arial" charset="0"/>
              </a:rPr>
              <a:t>Detention Basins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273"/>
                                        </p:tgtEl>
                                        <p:attrNameLst>
                                          <p:attrName>style.visibility</p:attrName>
                                        </p:attrNameLst>
                                      </p:cBhvr>
                                      <p:to>
                                        <p:strVal val="visible"/>
                                      </p:to>
                                    </p:set>
                                    <p:animEffect transition="in" filter="fade">
                                      <p:cBhvr>
                                        <p:cTn id="7" dur="2000"/>
                                        <p:tgtEl>
                                          <p:spTgt spid="1127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274"/>
                                        </p:tgtEl>
                                        <p:attrNameLst>
                                          <p:attrName>style.visibility</p:attrName>
                                        </p:attrNameLst>
                                      </p:cBhvr>
                                      <p:to>
                                        <p:strVal val="visible"/>
                                      </p:to>
                                    </p:set>
                                    <p:animEffect transition="in" filter="fade">
                                      <p:cBhvr>
                                        <p:cTn id="12" dur="2000"/>
                                        <p:tgtEl>
                                          <p:spTgt spid="1127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275"/>
                                        </p:tgtEl>
                                        <p:attrNameLst>
                                          <p:attrName>style.visibility</p:attrName>
                                        </p:attrNameLst>
                                      </p:cBhvr>
                                      <p:to>
                                        <p:strVal val="visible"/>
                                      </p:to>
                                    </p:set>
                                    <p:animEffect transition="in" filter="fade">
                                      <p:cBhvr>
                                        <p:cTn id="17" dur="2000"/>
                                        <p:tgtEl>
                                          <p:spTgt spid="1127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276"/>
                                        </p:tgtEl>
                                        <p:attrNameLst>
                                          <p:attrName>style.visibility</p:attrName>
                                        </p:attrNameLst>
                                      </p:cBhvr>
                                      <p:to>
                                        <p:strVal val="visible"/>
                                      </p:to>
                                    </p:set>
                                    <p:animEffect transition="in" filter="fade">
                                      <p:cBhvr>
                                        <p:cTn id="22" dur="2000"/>
                                        <p:tgtEl>
                                          <p:spTgt spid="1127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277"/>
                                        </p:tgtEl>
                                        <p:attrNameLst>
                                          <p:attrName>style.visibility</p:attrName>
                                        </p:attrNameLst>
                                      </p:cBhvr>
                                      <p:to>
                                        <p:strVal val="visible"/>
                                      </p:to>
                                    </p:set>
                                    <p:animEffect transition="in" filter="fade">
                                      <p:cBhvr>
                                        <p:cTn id="27" dur="2000"/>
                                        <p:tgtEl>
                                          <p:spTgt spid="1127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278"/>
                                        </p:tgtEl>
                                        <p:attrNameLst>
                                          <p:attrName>style.visibility</p:attrName>
                                        </p:attrNameLst>
                                      </p:cBhvr>
                                      <p:to>
                                        <p:strVal val="visible"/>
                                      </p:to>
                                    </p:set>
                                    <p:animEffect transition="in" filter="fade">
                                      <p:cBhvr>
                                        <p:cTn id="32" dur="2000"/>
                                        <p:tgtEl>
                                          <p:spTgt spid="1127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73" grpId="0"/>
      <p:bldP spid="11274" grpId="0"/>
      <p:bldP spid="11275" grpId="0"/>
      <p:bldP spid="11276" grpId="0"/>
      <p:bldP spid="11277" grpId="0"/>
      <p:bldP spid="11278"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smtClean="0"/>
              <a:t>Retention Ponds</a:t>
            </a:r>
          </a:p>
        </p:txBody>
      </p:sp>
      <p:sp>
        <p:nvSpPr>
          <p:cNvPr id="13315" name="Rectangle 3"/>
          <p:cNvSpPr>
            <a:spLocks noGrp="1" noChangeArrowheads="1"/>
          </p:cNvSpPr>
          <p:nvPr>
            <p:ph type="body" idx="1"/>
          </p:nvPr>
        </p:nvSpPr>
        <p:spPr>
          <a:xfrm>
            <a:off x="971550" y="5842000"/>
            <a:ext cx="7032625" cy="323850"/>
          </a:xfrm>
        </p:spPr>
        <p:txBody>
          <a:bodyPr/>
          <a:lstStyle/>
          <a:p>
            <a:pPr algn="ctr" eaLnBrk="1" hangingPunct="1">
              <a:lnSpc>
                <a:spcPct val="80000"/>
              </a:lnSpc>
              <a:buFontTx/>
              <a:buNone/>
            </a:pPr>
            <a:r>
              <a:rPr lang="en-GB" sz="1600" b="1" smtClean="0"/>
              <a:t>Falkirk Stadium Retention Pond (Undeveloped catchment)</a:t>
            </a:r>
          </a:p>
        </p:txBody>
      </p:sp>
      <p:pic>
        <p:nvPicPr>
          <p:cNvPr id="13316" name="Picture 4" descr="SUDS Visit 13-05-05 030"/>
          <p:cNvPicPr>
            <a:picLocks noChangeAspect="1" noChangeArrowheads="1"/>
          </p:cNvPicPr>
          <p:nvPr/>
        </p:nvPicPr>
        <p:blipFill>
          <a:blip r:embed="rId2"/>
          <a:srcRect/>
          <a:stretch>
            <a:fillRect/>
          </a:stretch>
        </p:blipFill>
        <p:spPr bwMode="auto">
          <a:xfrm>
            <a:off x="1547813" y="1268413"/>
            <a:ext cx="5905500" cy="44291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descr="SUDS Visit 13-05-05 101"/>
          <p:cNvPicPr>
            <a:picLocks noChangeAspect="1" noChangeArrowheads="1"/>
          </p:cNvPicPr>
          <p:nvPr/>
        </p:nvPicPr>
        <p:blipFill>
          <a:blip r:embed="rId2"/>
          <a:srcRect/>
          <a:stretch>
            <a:fillRect/>
          </a:stretch>
        </p:blipFill>
        <p:spPr bwMode="auto">
          <a:xfrm>
            <a:off x="1547813" y="1268413"/>
            <a:ext cx="5905500" cy="4430712"/>
          </a:xfrm>
          <a:prstGeom prst="rect">
            <a:avLst/>
          </a:prstGeom>
          <a:noFill/>
          <a:ln w="9525">
            <a:noFill/>
            <a:miter lim="800000"/>
            <a:headEnd/>
            <a:tailEnd/>
          </a:ln>
        </p:spPr>
      </p:pic>
      <p:sp>
        <p:nvSpPr>
          <p:cNvPr id="14339" name="Rectangle 3"/>
          <p:cNvSpPr>
            <a:spLocks noGrp="1" noChangeArrowheads="1"/>
          </p:cNvSpPr>
          <p:nvPr>
            <p:ph type="title"/>
          </p:nvPr>
        </p:nvSpPr>
        <p:spPr/>
        <p:txBody>
          <a:bodyPr/>
          <a:lstStyle/>
          <a:p>
            <a:pPr eaLnBrk="1" hangingPunct="1"/>
            <a:r>
              <a:rPr lang="en-GB" smtClean="0"/>
              <a:t>Retention Ponds / Wetlands</a:t>
            </a:r>
          </a:p>
        </p:txBody>
      </p:sp>
      <p:sp>
        <p:nvSpPr>
          <p:cNvPr id="14340" name="Rectangle 4"/>
          <p:cNvSpPr>
            <a:spLocks noGrp="1" noChangeArrowheads="1"/>
          </p:cNvSpPr>
          <p:nvPr>
            <p:ph type="body" idx="1"/>
          </p:nvPr>
        </p:nvSpPr>
        <p:spPr>
          <a:xfrm>
            <a:off x="1042988" y="5913438"/>
            <a:ext cx="7032625" cy="323850"/>
          </a:xfrm>
        </p:spPr>
        <p:txBody>
          <a:bodyPr/>
          <a:lstStyle/>
          <a:p>
            <a:pPr algn="ctr" eaLnBrk="1" hangingPunct="1">
              <a:lnSpc>
                <a:spcPct val="80000"/>
              </a:lnSpc>
              <a:buFontTx/>
              <a:buNone/>
            </a:pPr>
            <a:r>
              <a:rPr lang="en-GB" sz="1600" b="1" smtClean="0"/>
              <a:t>Lidl Distribution Centre, Livingston - Retention Pond (Loading bay, Carpark runoff)</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smtClean="0"/>
              <a:t>Tackling Contaminants</a:t>
            </a:r>
            <a:endParaRPr lang="en-US" smtClean="0"/>
          </a:p>
        </p:txBody>
      </p:sp>
      <p:sp>
        <p:nvSpPr>
          <p:cNvPr id="26627" name="Rectangle 3"/>
          <p:cNvSpPr>
            <a:spLocks noGrp="1" noChangeArrowheads="1"/>
          </p:cNvSpPr>
          <p:nvPr>
            <p:ph type="body" idx="1"/>
          </p:nvPr>
        </p:nvSpPr>
        <p:spPr/>
        <p:txBody>
          <a:bodyPr/>
          <a:lstStyle/>
          <a:p>
            <a:pPr eaLnBrk="1" hangingPunct="1">
              <a:lnSpc>
                <a:spcPct val="90000"/>
              </a:lnSpc>
            </a:pPr>
            <a:r>
              <a:rPr lang="en-GB" sz="2400" smtClean="0"/>
              <a:t>The flood-reducing benefits of SUDS are obvious...</a:t>
            </a:r>
          </a:p>
          <a:p>
            <a:pPr lvl="1" eaLnBrk="1" hangingPunct="1">
              <a:lnSpc>
                <a:spcPct val="90000"/>
              </a:lnSpc>
            </a:pPr>
            <a:r>
              <a:rPr lang="en-GB" sz="2000" smtClean="0"/>
              <a:t>Store water at various points in the catchment and allow water to be re-used, infiltrated, released slowly and/or evaporated.</a:t>
            </a:r>
          </a:p>
          <a:p>
            <a:pPr eaLnBrk="1" hangingPunct="1">
              <a:lnSpc>
                <a:spcPct val="90000"/>
              </a:lnSpc>
            </a:pPr>
            <a:r>
              <a:rPr lang="en-GB" sz="2400" smtClean="0"/>
              <a:t>These processes also allow the trapping of potential contaminants (e.g. metals, PAHs/Hydrocarbons) within the treatment train.</a:t>
            </a:r>
          </a:p>
          <a:p>
            <a:pPr eaLnBrk="1" hangingPunct="1">
              <a:lnSpc>
                <a:spcPct val="90000"/>
              </a:lnSpc>
            </a:pPr>
            <a:r>
              <a:rPr lang="en-GB" sz="2400" smtClean="0"/>
              <a:t>Contaminants are typically adsorbed (</a:t>
            </a:r>
            <a:r>
              <a:rPr lang="en-GB" sz="2400" i="1" smtClean="0"/>
              <a:t>physico-chemically bonded</a:t>
            </a:r>
            <a:r>
              <a:rPr lang="en-GB" sz="2400" smtClean="0"/>
              <a:t>) to sediment particles that are entrained in flow.</a:t>
            </a:r>
          </a:p>
          <a:p>
            <a:pPr eaLnBrk="1" hangingPunct="1">
              <a:lnSpc>
                <a:spcPct val="90000"/>
              </a:lnSpc>
            </a:pPr>
            <a:r>
              <a:rPr lang="en-GB" sz="2400" smtClean="0"/>
              <a:t>As water speed is slowed down using SUDS, particles (and therefore contaminants) settle out.</a:t>
            </a:r>
            <a:endParaRPr lang="en-US" sz="240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662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662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662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662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sz="4000" smtClean="0"/>
              <a:t>Contaminant Sources: Vehicles</a:t>
            </a:r>
            <a:endParaRPr lang="en-US" sz="4000" smtClean="0"/>
          </a:p>
        </p:txBody>
      </p:sp>
      <p:sp>
        <p:nvSpPr>
          <p:cNvPr id="16387" name="Rectangle 6"/>
          <p:cNvSpPr>
            <a:spLocks noGrp="1" noChangeArrowheads="1"/>
          </p:cNvSpPr>
          <p:nvPr>
            <p:ph type="body" idx="1"/>
          </p:nvPr>
        </p:nvSpPr>
        <p:spPr/>
        <p:txBody>
          <a:bodyPr/>
          <a:lstStyle/>
          <a:p>
            <a:pPr eaLnBrk="1" hangingPunct="1"/>
            <a:r>
              <a:rPr lang="en-GB" smtClean="0"/>
              <a:t>15-fold increase in the number of car and taxi miles covered over the last 50 years! </a:t>
            </a:r>
            <a:endParaRPr lang="en-US" smtClean="0"/>
          </a:p>
        </p:txBody>
      </p:sp>
      <p:pic>
        <p:nvPicPr>
          <p:cNvPr id="16388" name="Picture 7"/>
          <p:cNvPicPr>
            <a:picLocks noChangeAspect="1" noChangeArrowheads="1"/>
          </p:cNvPicPr>
          <p:nvPr/>
        </p:nvPicPr>
        <p:blipFill>
          <a:blip r:embed="rId2"/>
          <a:srcRect/>
          <a:stretch>
            <a:fillRect/>
          </a:stretch>
        </p:blipFill>
        <p:spPr bwMode="auto">
          <a:xfrm>
            <a:off x="395288" y="2924175"/>
            <a:ext cx="5473700" cy="3538538"/>
          </a:xfrm>
          <a:prstGeom prst="rect">
            <a:avLst/>
          </a:prstGeom>
          <a:noFill/>
          <a:ln w="9525">
            <a:noFill/>
            <a:miter lim="800000"/>
            <a:headEnd/>
            <a:tailEnd/>
          </a:ln>
        </p:spPr>
      </p:pic>
      <p:pic>
        <p:nvPicPr>
          <p:cNvPr id="16389" name="Picture 9" descr="traffic"/>
          <p:cNvPicPr>
            <a:picLocks noChangeAspect="1" noChangeArrowheads="1"/>
          </p:cNvPicPr>
          <p:nvPr/>
        </p:nvPicPr>
        <p:blipFill>
          <a:blip r:embed="rId3"/>
          <a:srcRect/>
          <a:stretch>
            <a:fillRect/>
          </a:stretch>
        </p:blipFill>
        <p:spPr bwMode="auto">
          <a:xfrm>
            <a:off x="6300788" y="2997200"/>
            <a:ext cx="2305050" cy="2305050"/>
          </a:xfrm>
          <a:prstGeom prst="rect">
            <a:avLst/>
          </a:prstGeom>
          <a:noFill/>
          <a:ln w="9525">
            <a:noFill/>
            <a:miter lim="800000"/>
            <a:headEnd/>
            <a:tailEnd/>
          </a:ln>
        </p:spPr>
      </p:pic>
      <p:sp>
        <p:nvSpPr>
          <p:cNvPr id="16390" name="Text Box 10"/>
          <p:cNvSpPr txBox="1">
            <a:spLocks noChangeArrowheads="1"/>
          </p:cNvSpPr>
          <p:nvPr/>
        </p:nvSpPr>
        <p:spPr bwMode="auto">
          <a:xfrm>
            <a:off x="6732588" y="6092825"/>
            <a:ext cx="1944687" cy="304800"/>
          </a:xfrm>
          <a:prstGeom prst="rect">
            <a:avLst/>
          </a:prstGeom>
          <a:noFill/>
          <a:ln w="9525">
            <a:noFill/>
            <a:miter lim="800000"/>
            <a:headEnd/>
            <a:tailEnd/>
          </a:ln>
        </p:spPr>
        <p:txBody>
          <a:bodyPr>
            <a:spAutoFit/>
          </a:bodyPr>
          <a:lstStyle/>
          <a:p>
            <a:pPr>
              <a:spcBef>
                <a:spcPct val="50000"/>
              </a:spcBef>
            </a:pPr>
            <a:r>
              <a:rPr lang="en-GB" sz="1400"/>
              <a:t>Campbell </a:t>
            </a:r>
            <a:r>
              <a:rPr lang="en-GB" sz="1400" i="1"/>
              <a:t>et al. </a:t>
            </a:r>
            <a:r>
              <a:rPr lang="en-GB" sz="1400"/>
              <a:t>(2004</a:t>
            </a:r>
            <a:r>
              <a:rPr lang="en-US" sz="1400"/>
              <a:t>)</a:t>
            </a:r>
          </a:p>
        </p:txBody>
      </p:sp>
      <p:sp>
        <p:nvSpPr>
          <p:cNvPr id="27659" name="Text Box 11"/>
          <p:cNvSpPr txBox="1">
            <a:spLocks noChangeArrowheads="1"/>
          </p:cNvSpPr>
          <p:nvPr/>
        </p:nvSpPr>
        <p:spPr bwMode="auto">
          <a:xfrm>
            <a:off x="6084888" y="5516563"/>
            <a:ext cx="2952750" cy="457200"/>
          </a:xfrm>
          <a:prstGeom prst="rect">
            <a:avLst/>
          </a:prstGeom>
          <a:noFill/>
          <a:ln w="9525">
            <a:noFill/>
            <a:miter lim="800000"/>
            <a:headEnd/>
            <a:tailEnd/>
          </a:ln>
        </p:spPr>
        <p:txBody>
          <a:bodyPr>
            <a:spAutoFit/>
          </a:bodyPr>
          <a:lstStyle/>
          <a:p>
            <a:pPr>
              <a:spcBef>
                <a:spcPct val="50000"/>
              </a:spcBef>
            </a:pPr>
            <a:r>
              <a:rPr lang="en-GB" sz="2400" b="1">
                <a:solidFill>
                  <a:srgbClr val="CC0000"/>
                </a:solidFill>
              </a:rPr>
              <a:t>SUSTAINABLE (?)</a:t>
            </a:r>
            <a:endParaRPr lang="en-US" sz="2400" b="1">
              <a:solidFill>
                <a:srgbClr val="CC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7659"/>
                                        </p:tgtEl>
                                        <p:attrNameLst>
                                          <p:attrName>style.visibility</p:attrName>
                                        </p:attrNameLst>
                                      </p:cBhvr>
                                      <p:to>
                                        <p:strVal val="visible"/>
                                      </p:to>
                                    </p:set>
                                    <p:anim calcmode="lin" valueType="num">
                                      <p:cBhvr additive="base">
                                        <p:cTn id="7" dur="1000" fill="hold"/>
                                        <p:tgtEl>
                                          <p:spTgt spid="27659"/>
                                        </p:tgtEl>
                                        <p:attrNameLst>
                                          <p:attrName>ppt_x</p:attrName>
                                        </p:attrNameLst>
                                      </p:cBhvr>
                                      <p:tavLst>
                                        <p:tav tm="0">
                                          <p:val>
                                            <p:strVal val="#ppt_x"/>
                                          </p:val>
                                        </p:tav>
                                        <p:tav tm="100000">
                                          <p:val>
                                            <p:strVal val="#ppt_x"/>
                                          </p:val>
                                        </p:tav>
                                      </p:tavLst>
                                    </p:anim>
                                    <p:anim calcmode="lin" valueType="num">
                                      <p:cBhvr additive="base">
                                        <p:cTn id="8" dur="1000" fill="hold"/>
                                        <p:tgtEl>
                                          <p:spTgt spid="2765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9"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sz="4000" smtClean="0"/>
              <a:t>Land-Use &amp; Contamination</a:t>
            </a:r>
          </a:p>
        </p:txBody>
      </p:sp>
      <p:graphicFrame>
        <p:nvGraphicFramePr>
          <p:cNvPr id="15521" name="Group 161"/>
          <p:cNvGraphicFramePr>
            <a:graphicFrameLocks noGrp="1"/>
          </p:cNvGraphicFramePr>
          <p:nvPr>
            <p:ph idx="1"/>
          </p:nvPr>
        </p:nvGraphicFramePr>
        <p:xfrm>
          <a:off x="466725" y="1341438"/>
          <a:ext cx="8208963" cy="4895854"/>
        </p:xfrm>
        <a:graphic>
          <a:graphicData uri="http://schemas.openxmlformats.org/drawingml/2006/table">
            <a:tbl>
              <a:tblPr/>
              <a:tblGrid>
                <a:gridCol w="1341438"/>
                <a:gridCol w="787400"/>
                <a:gridCol w="788987"/>
                <a:gridCol w="866775"/>
                <a:gridCol w="774700"/>
                <a:gridCol w="912813"/>
                <a:gridCol w="912812"/>
                <a:gridCol w="911225"/>
                <a:gridCol w="912813"/>
              </a:tblGrid>
              <a:tr h="32861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400" b="0" i="0" u="none" strike="noStrike" cap="none" normalizeH="0" baseline="0" smtClean="0">
                        <a:ln>
                          <a:noFill/>
                        </a:ln>
                        <a:solidFill>
                          <a:schemeClr val="accent2"/>
                        </a:solidFill>
                        <a:effectLst/>
                        <a:latin typeface="Times New Roman" pitchFamily="18" charset="0"/>
                        <a:cs typeface="Times New Roman" pitchFamily="18"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gridSpan="4">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accent2"/>
                          </a:solidFill>
                          <a:effectLst/>
                          <a:latin typeface="Arial" charset="0"/>
                        </a:rPr>
                        <a:t>Vehicles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GB"/>
                    </a:p>
                  </a:txBody>
                  <a:tcPr/>
                </a:tc>
                <a:tc hMerge="1">
                  <a:txBody>
                    <a:bodyPr/>
                    <a:lstStyle/>
                    <a:p>
                      <a:endParaRPr lang="en-GB"/>
                    </a:p>
                  </a:txBody>
                  <a:tcPr/>
                </a:tc>
                <a:tc hMerge="1">
                  <a:txBody>
                    <a:bodyPr/>
                    <a:lstStyle/>
                    <a:p>
                      <a:endParaRPr lang="en-GB"/>
                    </a:p>
                  </a:txBody>
                  <a:tcPr/>
                </a:tc>
                <a:tc gridSpan="2">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accent2"/>
                          </a:solidFill>
                          <a:effectLst/>
                          <a:latin typeface="Arial" charset="0"/>
                        </a:rPr>
                        <a:t>Pavement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GB"/>
                    </a:p>
                  </a:txBody>
                  <a:tcPr/>
                </a:tc>
                <a:tc gridSpan="2">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accent2"/>
                          </a:solidFill>
                          <a:effectLst/>
                          <a:latin typeface="Arial" charset="0"/>
                        </a:rPr>
                        <a:t>Surface Debris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GB"/>
                    </a:p>
                  </a:txBody>
                  <a:tcPr/>
                </a:tc>
              </a:tr>
              <a:tr h="43021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rgbClr val="000000"/>
                        </a:solidFill>
                        <a:effectLst/>
                        <a:latin typeface="Times New Roman" pitchFamily="18" charset="0"/>
                        <a:cs typeface="Times New Roman" pitchFamily="18"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1" i="0" u="none" strike="noStrike" cap="none" normalizeH="0" baseline="0" smtClean="0">
                          <a:ln>
                            <a:noFill/>
                          </a:ln>
                          <a:solidFill>
                            <a:schemeClr val="tx1"/>
                          </a:solidFill>
                          <a:effectLst/>
                          <a:latin typeface="Arial" charset="0"/>
                        </a:rPr>
                        <a:t>Brakes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1" i="0" u="none" strike="noStrike" cap="none" normalizeH="0" baseline="0" smtClean="0">
                          <a:ln>
                            <a:noFill/>
                          </a:ln>
                          <a:solidFill>
                            <a:schemeClr val="tx1"/>
                          </a:solidFill>
                          <a:effectLst/>
                          <a:latin typeface="Arial" charset="0"/>
                        </a:rPr>
                        <a:t>Tyres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1" i="0" u="none" strike="noStrike" cap="none" normalizeH="0" baseline="0" smtClean="0">
                          <a:ln>
                            <a:noFill/>
                          </a:ln>
                          <a:solidFill>
                            <a:schemeClr val="tx1"/>
                          </a:solidFill>
                          <a:effectLst/>
                          <a:latin typeface="Arial" charset="0"/>
                        </a:rPr>
                        <a:t>Frame &amp; Body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1" i="0" u="none" strike="noStrike" cap="none" normalizeH="0" baseline="0" smtClean="0">
                          <a:ln>
                            <a:noFill/>
                          </a:ln>
                          <a:solidFill>
                            <a:schemeClr val="tx1"/>
                          </a:solidFill>
                          <a:effectLst/>
                          <a:latin typeface="Arial" charset="0"/>
                        </a:rPr>
                        <a:t>Fuels &amp; Oils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1" i="0" u="none" strike="noStrike" cap="none" normalizeH="0" baseline="0" smtClean="0">
                          <a:ln>
                            <a:noFill/>
                          </a:ln>
                          <a:solidFill>
                            <a:schemeClr val="tx1"/>
                          </a:solidFill>
                          <a:effectLst/>
                          <a:latin typeface="Arial" charset="0"/>
                        </a:rPr>
                        <a:t>Concrete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1" i="0" u="none" strike="noStrike" cap="none" normalizeH="0" baseline="0" smtClean="0">
                          <a:ln>
                            <a:noFill/>
                          </a:ln>
                          <a:solidFill>
                            <a:schemeClr val="tx1"/>
                          </a:solidFill>
                          <a:effectLst/>
                          <a:latin typeface="Arial" charset="0"/>
                        </a:rPr>
                        <a:t>Asphalt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1" i="0" u="none" strike="noStrike" cap="none" normalizeH="0" baseline="0" smtClean="0">
                          <a:ln>
                            <a:noFill/>
                          </a:ln>
                          <a:solidFill>
                            <a:schemeClr val="tx1"/>
                          </a:solidFill>
                          <a:effectLst/>
                          <a:latin typeface="Arial" charset="0"/>
                        </a:rPr>
                        <a:t>De-icing Salts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1" i="0" u="none" strike="noStrike" cap="none" normalizeH="0" baseline="0" smtClean="0">
                          <a:ln>
                            <a:noFill/>
                          </a:ln>
                          <a:solidFill>
                            <a:schemeClr val="tx1"/>
                          </a:solidFill>
                          <a:effectLst/>
                          <a:latin typeface="Arial" charset="0"/>
                        </a:rPr>
                        <a:t>Litter</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492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000" b="1" i="0" u="none" strike="noStrike" cap="none" normalizeH="0" baseline="0" smtClean="0">
                          <a:ln>
                            <a:noFill/>
                          </a:ln>
                          <a:solidFill>
                            <a:schemeClr val="tx1"/>
                          </a:solidFill>
                          <a:effectLst/>
                          <a:latin typeface="Arial" charset="0"/>
                        </a:rPr>
                        <a:t>Cadmium (Cd) </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A2D8FC"/>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A2D8FC"/>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492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000" b="1" i="0" u="none" strike="noStrike" cap="none" normalizeH="0" baseline="0" smtClean="0">
                          <a:ln>
                            <a:noFill/>
                          </a:ln>
                          <a:solidFill>
                            <a:schemeClr val="tx1"/>
                          </a:solidFill>
                          <a:effectLst/>
                          <a:latin typeface="Arial" charset="0"/>
                        </a:rPr>
                        <a:t>Chromium (Cr)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A2D8FC"/>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1432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000" b="1" i="0" u="none" strike="noStrike" cap="none" normalizeH="0" baseline="0" smtClean="0">
                          <a:ln>
                            <a:noFill/>
                          </a:ln>
                          <a:solidFill>
                            <a:srgbClr val="000000"/>
                          </a:solidFill>
                          <a:effectLst/>
                          <a:latin typeface="Arial" charset="0"/>
                          <a:cs typeface="Times New Roman" pitchFamily="18" charset="0"/>
                        </a:rPr>
                        <a:t>Copper (Cu)</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A2D8FC"/>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A2D8FC"/>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6352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000" b="1" i="0" u="none" strike="noStrike" cap="none" normalizeH="0" baseline="0" smtClean="0">
                          <a:ln>
                            <a:noFill/>
                          </a:ln>
                          <a:solidFill>
                            <a:srgbClr val="000000"/>
                          </a:solidFill>
                          <a:effectLst/>
                          <a:latin typeface="Arial" charset="0"/>
                          <a:cs typeface="Times New Roman" pitchFamily="18" charset="0"/>
                        </a:rPr>
                        <a:t>Iron (Fe)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A2D8FC"/>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A2D8FC"/>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A2D8FC"/>
                    </a:solidFill>
                  </a:tcPr>
                </a:tc>
              </a:tr>
              <a:tr h="28892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000" b="1" i="0" u="none" strike="noStrike" cap="none" normalizeH="0" baseline="0" smtClean="0">
                          <a:ln>
                            <a:noFill/>
                          </a:ln>
                          <a:solidFill>
                            <a:srgbClr val="000000"/>
                          </a:solidFill>
                          <a:effectLst/>
                          <a:latin typeface="Arial" charset="0"/>
                          <a:cs typeface="Times New Roman" pitchFamily="18" charset="0"/>
                        </a:rPr>
                        <a:t>Lead (Pb)</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A2D8FC"/>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A2D8FC"/>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A2D8FC"/>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A2D8FC"/>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1273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000" b="1" i="0" u="none" strike="noStrike" cap="none" normalizeH="0" baseline="0" smtClean="0">
                          <a:ln>
                            <a:noFill/>
                          </a:ln>
                          <a:solidFill>
                            <a:srgbClr val="000000"/>
                          </a:solidFill>
                          <a:effectLst/>
                          <a:latin typeface="Arial" charset="0"/>
                          <a:cs typeface="Times New Roman" pitchFamily="18" charset="0"/>
                        </a:rPr>
                        <a:t>Nickel (Ni)</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A2D8FC"/>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1273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000" b="1" i="0" u="none" strike="noStrike" cap="none" normalizeH="0" baseline="0" smtClean="0">
                          <a:ln>
                            <a:noFill/>
                          </a:ln>
                          <a:solidFill>
                            <a:srgbClr val="000000"/>
                          </a:solidFill>
                          <a:effectLst/>
                          <a:latin typeface="Arial" charset="0"/>
                          <a:cs typeface="Times New Roman" pitchFamily="18" charset="0"/>
                        </a:rPr>
                        <a:t>Vanadium (V)</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A2D8FC"/>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A2D8FC"/>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111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000" b="1" i="0" u="none" strike="noStrike" cap="none" normalizeH="0" baseline="0" smtClean="0">
                          <a:ln>
                            <a:noFill/>
                          </a:ln>
                          <a:solidFill>
                            <a:srgbClr val="000000"/>
                          </a:solidFill>
                          <a:effectLst/>
                          <a:latin typeface="Arial" charset="0"/>
                          <a:cs typeface="Times New Roman" pitchFamily="18" charset="0"/>
                        </a:rPr>
                        <a:t>Zinc (Zn)</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A2D8FC"/>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A2D8FC"/>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1273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000" b="1" i="0" u="none" strike="noStrike" cap="none" normalizeH="0" baseline="0" smtClean="0">
                          <a:ln>
                            <a:noFill/>
                          </a:ln>
                          <a:solidFill>
                            <a:srgbClr val="000000"/>
                          </a:solidFill>
                          <a:effectLst/>
                          <a:latin typeface="Arial" charset="0"/>
                          <a:cs typeface="Times New Roman" pitchFamily="18" charset="0"/>
                        </a:rPr>
                        <a:t>Chlorides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A2D8FC"/>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4766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000" b="1" i="0" u="none" strike="noStrike" cap="none" normalizeH="0" baseline="0" smtClean="0">
                          <a:ln>
                            <a:noFill/>
                          </a:ln>
                          <a:solidFill>
                            <a:srgbClr val="000000"/>
                          </a:solidFill>
                          <a:effectLst/>
                          <a:latin typeface="Arial" charset="0"/>
                          <a:cs typeface="Times New Roman" pitchFamily="18" charset="0"/>
                        </a:rPr>
                        <a:t>Organic Solids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A2D8FC"/>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A2D8FC"/>
                    </a:solidFill>
                  </a:tcPr>
                </a:tc>
              </a:tr>
              <a:tr h="35083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000" b="1" i="0" u="none" strike="noStrike" cap="none" normalizeH="0" baseline="0" smtClean="0">
                          <a:ln>
                            <a:noFill/>
                          </a:ln>
                          <a:solidFill>
                            <a:srgbClr val="000000"/>
                          </a:solidFill>
                          <a:effectLst/>
                          <a:latin typeface="Arial" charset="0"/>
                          <a:cs typeface="Times New Roman" pitchFamily="18" charset="0"/>
                        </a:rPr>
                        <a:t>Inorganic Solids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A2D8FC"/>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A2D8FC"/>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A2D8FC"/>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A2D8FC"/>
                    </a:solidFill>
                  </a:tcPr>
                </a:tc>
              </a:tr>
              <a:tr h="3111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000" b="1" i="0" u="none" strike="noStrike" cap="none" normalizeH="0" baseline="0" smtClean="0">
                          <a:ln>
                            <a:noFill/>
                          </a:ln>
                          <a:solidFill>
                            <a:srgbClr val="000000"/>
                          </a:solidFill>
                          <a:effectLst/>
                          <a:latin typeface="Arial" charset="0"/>
                          <a:cs typeface="Times New Roman" pitchFamily="18" charset="0"/>
                        </a:rPr>
                        <a:t>PAHs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A2D8FC"/>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A2D8FC"/>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1273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000" b="1" i="0" u="none" strike="noStrike" cap="none" normalizeH="0" baseline="0" smtClean="0">
                          <a:ln>
                            <a:noFill/>
                          </a:ln>
                          <a:solidFill>
                            <a:srgbClr val="000000"/>
                          </a:solidFill>
                          <a:effectLst/>
                          <a:latin typeface="Arial" charset="0"/>
                          <a:cs typeface="Times New Roman" pitchFamily="18" charset="0"/>
                        </a:rPr>
                        <a:t>Phenols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A2D8FC"/>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17568" name="Text Box 160"/>
          <p:cNvSpPr txBox="1">
            <a:spLocks noChangeArrowheads="1"/>
          </p:cNvSpPr>
          <p:nvPr/>
        </p:nvSpPr>
        <p:spPr bwMode="auto">
          <a:xfrm>
            <a:off x="5148263" y="6453188"/>
            <a:ext cx="3671887" cy="244475"/>
          </a:xfrm>
          <a:prstGeom prst="rect">
            <a:avLst/>
          </a:prstGeom>
          <a:noFill/>
          <a:ln w="9525">
            <a:noFill/>
            <a:miter lim="800000"/>
            <a:headEnd/>
            <a:tailEnd/>
          </a:ln>
        </p:spPr>
        <p:txBody>
          <a:bodyPr>
            <a:spAutoFit/>
          </a:bodyPr>
          <a:lstStyle/>
          <a:p>
            <a:pPr algn="r">
              <a:spcBef>
                <a:spcPct val="50000"/>
              </a:spcBef>
            </a:pPr>
            <a:r>
              <a:rPr lang="en-GB" sz="1000">
                <a:cs typeface="Arial" charset="0"/>
              </a:rPr>
              <a:t>(Beasley and Kneale, 2002)</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smtClean="0"/>
              <a:t>Design - Site Constraints</a:t>
            </a:r>
            <a:endParaRPr lang="en-US" smtClean="0"/>
          </a:p>
        </p:txBody>
      </p:sp>
      <p:sp>
        <p:nvSpPr>
          <p:cNvPr id="21507" name="Rectangle 3"/>
          <p:cNvSpPr>
            <a:spLocks noGrp="1" noChangeArrowheads="1"/>
          </p:cNvSpPr>
          <p:nvPr>
            <p:ph type="body" idx="1"/>
          </p:nvPr>
        </p:nvSpPr>
        <p:spPr>
          <a:xfrm>
            <a:off x="457200" y="1341438"/>
            <a:ext cx="8229600" cy="4784725"/>
          </a:xfrm>
        </p:spPr>
        <p:txBody>
          <a:bodyPr/>
          <a:lstStyle/>
          <a:p>
            <a:pPr eaLnBrk="1" hangingPunct="1">
              <a:lnSpc>
                <a:spcPct val="80000"/>
              </a:lnSpc>
            </a:pPr>
            <a:r>
              <a:rPr lang="en-US" sz="1800" b="1" smtClean="0"/>
              <a:t>Physical </a:t>
            </a:r>
            <a:r>
              <a:rPr lang="en-US" sz="1800" smtClean="0"/>
              <a:t>site constraints can make construction difficult or impossible, and maintenance expensive if not addressed adequately. Factors to consider include:</a:t>
            </a:r>
          </a:p>
          <a:p>
            <a:pPr lvl="1" eaLnBrk="1" hangingPunct="1">
              <a:lnSpc>
                <a:spcPct val="80000"/>
              </a:lnSpc>
            </a:pPr>
            <a:r>
              <a:rPr lang="en-US" sz="1600" smtClean="0"/>
              <a:t>topography - e.g. steep slopes </a:t>
            </a:r>
          </a:p>
          <a:p>
            <a:pPr lvl="1" eaLnBrk="1" hangingPunct="1">
              <a:lnSpc>
                <a:spcPct val="80000"/>
              </a:lnSpc>
            </a:pPr>
            <a:r>
              <a:rPr lang="en-US" sz="1600" smtClean="0"/>
              <a:t>soils and geology - e.g. erosivity, porosity, depth to bedrock or instability </a:t>
            </a:r>
          </a:p>
          <a:p>
            <a:pPr lvl="1" eaLnBrk="1" hangingPunct="1">
              <a:lnSpc>
                <a:spcPct val="80000"/>
              </a:lnSpc>
            </a:pPr>
            <a:r>
              <a:rPr lang="en-US" sz="1600" smtClean="0"/>
              <a:t>groundwater - e.g. geochemistry and water table depth </a:t>
            </a:r>
          </a:p>
          <a:p>
            <a:pPr lvl="1" eaLnBrk="1" hangingPunct="1">
              <a:lnSpc>
                <a:spcPct val="80000"/>
              </a:lnSpc>
            </a:pPr>
            <a:r>
              <a:rPr lang="en-US" sz="1600" smtClean="0"/>
              <a:t>space - limited open space, proximity to underground services. (e.g. gas, power) </a:t>
            </a:r>
          </a:p>
          <a:p>
            <a:pPr lvl="1" eaLnBrk="1" hangingPunct="1">
              <a:lnSpc>
                <a:spcPct val="80000"/>
              </a:lnSpc>
              <a:buFontTx/>
              <a:buNone/>
            </a:pPr>
            <a:endParaRPr lang="en-US" sz="1600" smtClean="0"/>
          </a:p>
          <a:p>
            <a:pPr eaLnBrk="1" hangingPunct="1">
              <a:lnSpc>
                <a:spcPct val="80000"/>
              </a:lnSpc>
            </a:pPr>
            <a:r>
              <a:rPr lang="en-US" sz="1800" b="1" smtClean="0"/>
              <a:t>Social </a:t>
            </a:r>
            <a:r>
              <a:rPr lang="en-US" sz="1800" smtClean="0"/>
              <a:t>constraints include issues of health and safety, aesthetics and impacts on recreational facilities. Factors to consider include</a:t>
            </a:r>
          </a:p>
          <a:p>
            <a:pPr lvl="1" eaLnBrk="1" hangingPunct="1">
              <a:lnSpc>
                <a:spcPct val="80000"/>
              </a:lnSpc>
            </a:pPr>
            <a:r>
              <a:rPr lang="en-US" sz="1600" smtClean="0"/>
              <a:t>odour problems </a:t>
            </a:r>
          </a:p>
          <a:p>
            <a:pPr lvl="1" eaLnBrk="1" hangingPunct="1">
              <a:lnSpc>
                <a:spcPct val="80000"/>
              </a:lnSpc>
            </a:pPr>
            <a:r>
              <a:rPr lang="en-US" sz="1600" smtClean="0"/>
              <a:t>visual impacts </a:t>
            </a:r>
          </a:p>
          <a:p>
            <a:pPr lvl="1" eaLnBrk="1" hangingPunct="1">
              <a:lnSpc>
                <a:spcPct val="80000"/>
              </a:lnSpc>
            </a:pPr>
            <a:r>
              <a:rPr lang="en-US" sz="1600" smtClean="0"/>
              <a:t>noise </a:t>
            </a:r>
          </a:p>
          <a:p>
            <a:pPr lvl="1" eaLnBrk="1" hangingPunct="1">
              <a:lnSpc>
                <a:spcPct val="80000"/>
              </a:lnSpc>
            </a:pPr>
            <a:r>
              <a:rPr lang="en-US" sz="1600" smtClean="0"/>
              <a:t>physical injury - resulting from unauthorised access to structures; </a:t>
            </a:r>
          </a:p>
          <a:p>
            <a:pPr lvl="1" eaLnBrk="1" hangingPunct="1">
              <a:lnSpc>
                <a:spcPct val="80000"/>
              </a:lnSpc>
            </a:pPr>
            <a:r>
              <a:rPr lang="en-US" sz="1600" smtClean="0"/>
              <a:t>contamination - infection, poisoning or injury caused by trapped pollutants or algal blooms </a:t>
            </a:r>
          </a:p>
          <a:p>
            <a:pPr lvl="1" eaLnBrk="1" hangingPunct="1">
              <a:lnSpc>
                <a:spcPct val="80000"/>
              </a:lnSpc>
            </a:pPr>
            <a:r>
              <a:rPr lang="en-US" sz="1600" smtClean="0"/>
              <a:t>vermin - e.g. mosquitoes, rats. </a:t>
            </a:r>
          </a:p>
          <a:p>
            <a:pPr eaLnBrk="1" hangingPunct="1">
              <a:lnSpc>
                <a:spcPct val="80000"/>
              </a:lnSpc>
            </a:pPr>
            <a:endParaRPr lang="en-US" sz="180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150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150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150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150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1507">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1507">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1507">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1507">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1507">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21507">
                                            <p:txEl>
                                              <p:pRg st="11" end="11"/>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21507">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smtClean="0"/>
              <a:t>Design – Maintenance Issues</a:t>
            </a:r>
            <a:endParaRPr lang="en-US" smtClean="0"/>
          </a:p>
        </p:txBody>
      </p:sp>
      <p:sp>
        <p:nvSpPr>
          <p:cNvPr id="22531" name="Rectangle 3"/>
          <p:cNvSpPr>
            <a:spLocks noGrp="1" noChangeArrowheads="1"/>
          </p:cNvSpPr>
          <p:nvPr>
            <p:ph type="body" idx="1"/>
          </p:nvPr>
        </p:nvSpPr>
        <p:spPr/>
        <p:txBody>
          <a:bodyPr/>
          <a:lstStyle/>
          <a:p>
            <a:pPr eaLnBrk="1" hangingPunct="1">
              <a:lnSpc>
                <a:spcPct val="80000"/>
              </a:lnSpc>
            </a:pPr>
            <a:r>
              <a:rPr lang="en-GB" sz="2000" smtClean="0"/>
              <a:t>Not only can a poorly maintained SUDS technique function ineffectively, it can become a source of pollution or flood hazard itself.</a:t>
            </a:r>
          </a:p>
          <a:p>
            <a:pPr eaLnBrk="1" hangingPunct="1">
              <a:lnSpc>
                <a:spcPct val="80000"/>
              </a:lnSpc>
            </a:pPr>
            <a:r>
              <a:rPr lang="en-GB" sz="2000" smtClean="0"/>
              <a:t>When designing a SUDS measure, the following points should be considered:</a:t>
            </a:r>
          </a:p>
          <a:p>
            <a:pPr lvl="2" eaLnBrk="1" hangingPunct="1">
              <a:lnSpc>
                <a:spcPct val="80000"/>
              </a:lnSpc>
            </a:pPr>
            <a:r>
              <a:rPr lang="en-US" sz="1600" b="1" smtClean="0"/>
              <a:t>ease of maintenance and operation</a:t>
            </a:r>
            <a:r>
              <a:rPr lang="en-US" sz="1600" smtClean="0"/>
              <a:t> - the selected treatment should be easy and safe to maintain and operate </a:t>
            </a:r>
          </a:p>
          <a:p>
            <a:pPr lvl="2" eaLnBrk="1" hangingPunct="1">
              <a:lnSpc>
                <a:spcPct val="80000"/>
              </a:lnSpc>
            </a:pPr>
            <a:r>
              <a:rPr lang="en-US" sz="1600" b="1" smtClean="0"/>
              <a:t>extent of maintenance</a:t>
            </a:r>
            <a:r>
              <a:rPr lang="en-US" sz="1600" smtClean="0"/>
              <a:t> - ensure the maintenance requirements are within the operator's capability </a:t>
            </a:r>
          </a:p>
          <a:p>
            <a:pPr lvl="2" eaLnBrk="1" hangingPunct="1">
              <a:lnSpc>
                <a:spcPct val="80000"/>
              </a:lnSpc>
            </a:pPr>
            <a:r>
              <a:rPr lang="en-US" sz="1600" b="1" smtClean="0"/>
              <a:t>access to the treatment site</a:t>
            </a:r>
            <a:r>
              <a:rPr lang="en-US" sz="1600" smtClean="0"/>
              <a:t> - consider the ease of site access, when reviewing the treatment's maintenance requirements </a:t>
            </a:r>
          </a:p>
          <a:p>
            <a:pPr lvl="2" eaLnBrk="1" hangingPunct="1">
              <a:lnSpc>
                <a:spcPct val="80000"/>
              </a:lnSpc>
            </a:pPr>
            <a:r>
              <a:rPr lang="en-US" sz="1600" b="1" smtClean="0"/>
              <a:t>frequency of maintenance</a:t>
            </a:r>
            <a:r>
              <a:rPr lang="en-US" sz="1600" smtClean="0"/>
              <a:t> - ensure that resources are available to carry out maintenance at the required frequency </a:t>
            </a:r>
          </a:p>
          <a:p>
            <a:pPr lvl="2" eaLnBrk="1" hangingPunct="1">
              <a:lnSpc>
                <a:spcPct val="80000"/>
              </a:lnSpc>
            </a:pPr>
            <a:r>
              <a:rPr lang="en-US" sz="1600" b="1" smtClean="0"/>
              <a:t>debris and pollutant clearing</a:t>
            </a:r>
            <a:r>
              <a:rPr lang="en-US" sz="1600" smtClean="0"/>
              <a:t> - during clearing, the treatment should not require direct human contact with debris and trapped pollutants (automated clearing options are preferred) </a:t>
            </a:r>
          </a:p>
          <a:p>
            <a:pPr lvl="2" eaLnBrk="1" hangingPunct="1">
              <a:lnSpc>
                <a:spcPct val="80000"/>
              </a:lnSpc>
            </a:pPr>
            <a:r>
              <a:rPr lang="en-US" sz="1600" b="1" smtClean="0"/>
              <a:t>disposal</a:t>
            </a:r>
            <a:r>
              <a:rPr lang="en-US" sz="1600" smtClean="0"/>
              <a:t> - consider the disposal requirements of any waste from the treatment process.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253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253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253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2531">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2531">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GB"/>
              <a:t>What makes SUDS important?</a:t>
            </a:r>
          </a:p>
        </p:txBody>
      </p:sp>
      <p:sp>
        <p:nvSpPr>
          <p:cNvPr id="3075" name="Rectangle 3"/>
          <p:cNvSpPr>
            <a:spLocks noGrp="1" noChangeArrowheads="1"/>
          </p:cNvSpPr>
          <p:nvPr>
            <p:ph type="body" idx="1"/>
          </p:nvPr>
        </p:nvSpPr>
        <p:spPr>
          <a:xfrm>
            <a:off x="457200" y="1412875"/>
            <a:ext cx="8229600" cy="4606925"/>
          </a:xfrm>
        </p:spPr>
        <p:txBody>
          <a:bodyPr/>
          <a:lstStyle/>
          <a:p>
            <a:r>
              <a:rPr lang="en-GB" sz="2800"/>
              <a:t>There is less rainfall per capita per annum in the South East of the UK than in Iran. (The Independent, June 2006)</a:t>
            </a:r>
          </a:p>
          <a:p>
            <a:r>
              <a:rPr lang="en-GB" sz="2800"/>
              <a:t>Climate Change may well contribute to wetter warmer weather in the UK winter, but overall rainfall is forecast to be reduced during periods of greatest demand.</a:t>
            </a:r>
          </a:p>
          <a:p>
            <a:r>
              <a:rPr lang="en-GB" sz="2800"/>
              <a:t>Flooding will become more prevalent, a situation which will be exacerbated by sea-level rise.</a:t>
            </a:r>
          </a:p>
          <a:p>
            <a:pPr>
              <a:buFontTx/>
              <a:buNone/>
            </a:pPr>
            <a:endParaRPr lang="en-GB" sz="280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GB"/>
              <a:t>The problems.</a:t>
            </a:r>
          </a:p>
        </p:txBody>
      </p:sp>
      <p:sp>
        <p:nvSpPr>
          <p:cNvPr id="4099" name="Rectangle 3"/>
          <p:cNvSpPr>
            <a:spLocks noGrp="1" noChangeArrowheads="1"/>
          </p:cNvSpPr>
          <p:nvPr>
            <p:ph type="body" idx="1"/>
          </p:nvPr>
        </p:nvSpPr>
        <p:spPr>
          <a:xfrm>
            <a:off x="457200" y="1268413"/>
            <a:ext cx="8229600" cy="5256212"/>
          </a:xfrm>
        </p:spPr>
        <p:txBody>
          <a:bodyPr/>
          <a:lstStyle/>
          <a:p>
            <a:pPr>
              <a:lnSpc>
                <a:spcPct val="90000"/>
              </a:lnSpc>
            </a:pPr>
            <a:r>
              <a:rPr lang="en-GB" sz="2800"/>
              <a:t>Decreased rainfall during longer hotter summers.</a:t>
            </a:r>
          </a:p>
          <a:p>
            <a:pPr>
              <a:lnSpc>
                <a:spcPct val="90000"/>
              </a:lnSpc>
            </a:pPr>
            <a:r>
              <a:rPr lang="en-GB" sz="2800"/>
              <a:t>Increased flooding.</a:t>
            </a:r>
          </a:p>
          <a:p>
            <a:pPr>
              <a:lnSpc>
                <a:spcPct val="90000"/>
              </a:lnSpc>
            </a:pPr>
            <a:r>
              <a:rPr lang="en-GB" sz="2800"/>
              <a:t>Greater numbers of polluted aquifers.</a:t>
            </a:r>
          </a:p>
          <a:p>
            <a:pPr>
              <a:lnSpc>
                <a:spcPct val="90000"/>
              </a:lnSpc>
            </a:pPr>
            <a:r>
              <a:rPr lang="en-GB" sz="2800"/>
              <a:t>Greater demand.</a:t>
            </a:r>
          </a:p>
          <a:p>
            <a:pPr>
              <a:lnSpc>
                <a:spcPct val="90000"/>
              </a:lnSpc>
            </a:pPr>
            <a:r>
              <a:rPr lang="en-GB" sz="2800"/>
              <a:t>Soil erosion.</a:t>
            </a:r>
          </a:p>
          <a:p>
            <a:pPr>
              <a:lnSpc>
                <a:spcPct val="90000"/>
              </a:lnSpc>
            </a:pPr>
            <a:r>
              <a:rPr lang="en-GB" sz="2800"/>
              <a:t>Eutrophifaction of rivers.</a:t>
            </a:r>
          </a:p>
          <a:p>
            <a:pPr>
              <a:lnSpc>
                <a:spcPct val="90000"/>
              </a:lnSpc>
            </a:pPr>
            <a:r>
              <a:rPr lang="en-GB" sz="2800"/>
              <a:t>Marine pollution.</a:t>
            </a:r>
          </a:p>
          <a:p>
            <a:pPr>
              <a:lnSpc>
                <a:spcPct val="90000"/>
              </a:lnSpc>
            </a:pPr>
            <a:r>
              <a:rPr lang="en-GB" sz="2800"/>
              <a:t>Larger concentration of urban conurbations and infrastructure, causing increased run-off times.</a:t>
            </a:r>
          </a:p>
          <a:p>
            <a:pPr>
              <a:lnSpc>
                <a:spcPct val="90000"/>
              </a:lnSpc>
            </a:pPr>
            <a:r>
              <a:rPr lang="en-GB" sz="2800"/>
              <a:t>Environmental degradation.</a:t>
            </a:r>
          </a:p>
          <a:p>
            <a:pPr>
              <a:lnSpc>
                <a:spcPct val="90000"/>
              </a:lnSpc>
              <a:buFontTx/>
              <a:buNone/>
            </a:pPr>
            <a:r>
              <a:rPr lang="en-GB" sz="2400"/>
              <a:t> </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a:t>Conventional Methods</a:t>
            </a:r>
          </a:p>
        </p:txBody>
      </p:sp>
      <p:sp>
        <p:nvSpPr>
          <p:cNvPr id="12291" name="Rectangle 3"/>
          <p:cNvSpPr>
            <a:spLocks noGrp="1" noChangeArrowheads="1"/>
          </p:cNvSpPr>
          <p:nvPr>
            <p:ph type="body" idx="1"/>
          </p:nvPr>
        </p:nvSpPr>
        <p:spPr/>
        <p:txBody>
          <a:bodyPr/>
          <a:lstStyle/>
          <a:p>
            <a:r>
              <a:rPr lang="en-GB" b="1"/>
              <a:t>Traditional drainage practice is designed to move rainwater as rapidly as possible from the point at which it has fallen to a discharge point, either a watercourse.</a:t>
            </a:r>
          </a:p>
          <a:p>
            <a:r>
              <a:rPr lang="en-GB" b="1"/>
              <a:t>This causes numerous problems, during deluge episodes.</a:t>
            </a:r>
          </a:p>
          <a:p>
            <a:endParaRPr lang="en-GB" b="1"/>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sz="4000"/>
              <a:t>Conventional methods (continued)</a:t>
            </a:r>
          </a:p>
        </p:txBody>
      </p:sp>
      <p:sp>
        <p:nvSpPr>
          <p:cNvPr id="13315" name="Rectangle 3"/>
          <p:cNvSpPr>
            <a:spLocks noGrp="1" noChangeArrowheads="1"/>
          </p:cNvSpPr>
          <p:nvPr>
            <p:ph type="body" idx="1"/>
          </p:nvPr>
        </p:nvSpPr>
        <p:spPr>
          <a:xfrm>
            <a:off x="457200" y="1412875"/>
            <a:ext cx="8229600" cy="4606925"/>
          </a:xfrm>
        </p:spPr>
        <p:txBody>
          <a:bodyPr/>
          <a:lstStyle/>
          <a:p>
            <a:pPr>
              <a:buFontTx/>
              <a:buNone/>
            </a:pPr>
            <a:endParaRPr lang="en-GB" sz="2800"/>
          </a:p>
          <a:p>
            <a:r>
              <a:rPr lang="en-GB" sz="2800" b="1"/>
              <a:t>Run-off from hard paving and roofing can increase the risk of flooding downstream, as well as causing sudden rises in water levels and flow rates in watercourses, which can also erode river banks and deposit large amounts of soil into the sea.</a:t>
            </a:r>
          </a:p>
          <a:p>
            <a:r>
              <a:rPr lang="en-GB" sz="2800" b="1"/>
              <a:t>Surface water run-off can contain contaminants such as oil, organic matter and toxic metals. </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r>
              <a:rPr lang="en-GB"/>
              <a:t>Problems (continued)</a:t>
            </a:r>
          </a:p>
        </p:txBody>
      </p:sp>
      <p:sp>
        <p:nvSpPr>
          <p:cNvPr id="51203" name="Rectangle 3"/>
          <p:cNvSpPr>
            <a:spLocks noGrp="1" noChangeArrowheads="1"/>
          </p:cNvSpPr>
          <p:nvPr>
            <p:ph type="body" idx="1"/>
          </p:nvPr>
        </p:nvSpPr>
        <p:spPr/>
        <p:txBody>
          <a:bodyPr/>
          <a:lstStyle/>
          <a:p>
            <a:r>
              <a:rPr lang="en-GB" b="1"/>
              <a:t>Although often at low levels, cumulatively they can result in poor water quality in rivers and groundwater, affecting biodiversity, amenity value and potential water abstraction.</a:t>
            </a:r>
          </a:p>
          <a:p>
            <a:endParaRPr lang="en-GB"/>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a:t>Problems (continued)</a:t>
            </a:r>
          </a:p>
        </p:txBody>
      </p:sp>
      <p:sp>
        <p:nvSpPr>
          <p:cNvPr id="14339" name="Rectangle 3"/>
          <p:cNvSpPr>
            <a:spLocks noGrp="1" noChangeArrowheads="1"/>
          </p:cNvSpPr>
          <p:nvPr>
            <p:ph type="body" idx="1"/>
          </p:nvPr>
        </p:nvSpPr>
        <p:spPr/>
        <p:txBody>
          <a:bodyPr/>
          <a:lstStyle/>
          <a:p>
            <a:r>
              <a:rPr lang="en-GB" sz="2800" b="1"/>
              <a:t>After heavy rain, the first flush is often highly polluting by diverting rainfall to piped systems, the amount of water infiltrating the ground is reduced, depleting ground water and reducing flows in watercourses in dry weather</a:t>
            </a:r>
          </a:p>
          <a:p>
            <a:r>
              <a:rPr lang="en-GB" sz="2800" b="1"/>
              <a:t>As a result, many urban watercourses are lifeless and unattractive, and are often hidden in culverts under the ground.</a:t>
            </a:r>
            <a:r>
              <a:rPr lang="en-GB" sz="2800"/>
              <a:t> </a:t>
            </a:r>
          </a:p>
          <a:p>
            <a:endParaRPr lang="en-GB" sz="280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a:t>The solution.</a:t>
            </a:r>
          </a:p>
        </p:txBody>
      </p:sp>
      <p:sp>
        <p:nvSpPr>
          <p:cNvPr id="5123" name="Rectangle 3"/>
          <p:cNvSpPr>
            <a:spLocks noGrp="1" noChangeArrowheads="1"/>
          </p:cNvSpPr>
          <p:nvPr>
            <p:ph type="body" idx="1"/>
          </p:nvPr>
        </p:nvSpPr>
        <p:spPr>
          <a:xfrm>
            <a:off x="395288" y="1916113"/>
            <a:ext cx="8229600" cy="4678362"/>
          </a:xfrm>
        </p:spPr>
        <p:txBody>
          <a:bodyPr/>
          <a:lstStyle/>
          <a:p>
            <a:r>
              <a:rPr lang="en-GB"/>
              <a:t>An holistic approach to this situation, delivers benefits to :</a:t>
            </a:r>
          </a:p>
          <a:p>
            <a:pPr lvl="1"/>
            <a:r>
              <a:rPr lang="en-GB"/>
              <a:t>The Economy</a:t>
            </a:r>
          </a:p>
          <a:p>
            <a:pPr lvl="1"/>
            <a:r>
              <a:rPr lang="en-GB"/>
              <a:t>Society.</a:t>
            </a:r>
          </a:p>
          <a:p>
            <a:pPr lvl="1"/>
            <a:r>
              <a:rPr lang="en-GB"/>
              <a:t>The Environment.</a:t>
            </a:r>
          </a:p>
          <a:p>
            <a:r>
              <a:rPr lang="en-GB"/>
              <a:t>This solution is reliant on the three tenets of sustainability, it is sustainable urban drainage.</a:t>
            </a: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a:t>So what is SUDS?</a:t>
            </a:r>
          </a:p>
        </p:txBody>
      </p:sp>
      <p:sp>
        <p:nvSpPr>
          <p:cNvPr id="6147" name="Rectangle 3"/>
          <p:cNvSpPr>
            <a:spLocks noGrp="1" noChangeArrowheads="1"/>
          </p:cNvSpPr>
          <p:nvPr>
            <p:ph type="body" idx="1"/>
          </p:nvPr>
        </p:nvSpPr>
        <p:spPr/>
        <p:txBody>
          <a:bodyPr/>
          <a:lstStyle/>
          <a:p>
            <a:r>
              <a:rPr lang="en-GB"/>
              <a:t>Sustainable urban drainage is a system which helps relieve the problems that non-porous surfaces cause, by reducing run-off times and enhancing the environment.</a:t>
            </a: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p:txBody>
          <a:bodyPr/>
          <a:lstStyle/>
          <a:p>
            <a:r>
              <a:rPr lang="en-GB"/>
              <a:t>How SUD’s works</a:t>
            </a:r>
          </a:p>
        </p:txBody>
      </p:sp>
      <p:sp>
        <p:nvSpPr>
          <p:cNvPr id="78851" name="Rectangle 3"/>
          <p:cNvSpPr>
            <a:spLocks noGrp="1" noChangeArrowheads="1"/>
          </p:cNvSpPr>
          <p:nvPr>
            <p:ph type="body" idx="1"/>
          </p:nvPr>
        </p:nvSpPr>
        <p:spPr/>
        <p:txBody>
          <a:bodyPr/>
          <a:lstStyle/>
          <a:p>
            <a:pPr>
              <a:lnSpc>
                <a:spcPct val="80000"/>
              </a:lnSpc>
            </a:pPr>
            <a:r>
              <a:rPr lang="en-GB" sz="2400">
                <a:effectLst/>
              </a:rPr>
              <a:t>It is a new approach to managing rainfall in development that</a:t>
            </a:r>
          </a:p>
          <a:p>
            <a:pPr>
              <a:lnSpc>
                <a:spcPct val="80000"/>
              </a:lnSpc>
            </a:pPr>
            <a:r>
              <a:rPr lang="en-GB" sz="2400">
                <a:effectLst/>
              </a:rPr>
              <a:t>replicates natural drainage.</a:t>
            </a:r>
          </a:p>
          <a:p>
            <a:pPr>
              <a:lnSpc>
                <a:spcPct val="80000"/>
              </a:lnSpc>
            </a:pPr>
            <a:r>
              <a:rPr lang="en-GB" sz="2400">
                <a:effectLst/>
              </a:rPr>
              <a:t>It aims to:</a:t>
            </a:r>
          </a:p>
          <a:p>
            <a:pPr>
              <a:lnSpc>
                <a:spcPct val="80000"/>
              </a:lnSpc>
            </a:pPr>
            <a:r>
              <a:rPr lang="en-GB" sz="2400">
                <a:effectLst/>
              </a:rPr>
              <a:t> </a:t>
            </a:r>
            <a:r>
              <a:rPr lang="en-GB" sz="2400" b="1">
                <a:effectLst/>
              </a:rPr>
              <a:t>prevent pollution</a:t>
            </a:r>
          </a:p>
          <a:p>
            <a:pPr>
              <a:lnSpc>
                <a:spcPct val="80000"/>
              </a:lnSpc>
            </a:pPr>
            <a:r>
              <a:rPr lang="en-GB" sz="2400">
                <a:effectLst/>
              </a:rPr>
              <a:t> </a:t>
            </a:r>
            <a:r>
              <a:rPr lang="en-GB" sz="2400" b="1">
                <a:effectLst/>
              </a:rPr>
              <a:t>control flooding</a:t>
            </a:r>
          </a:p>
          <a:p>
            <a:pPr>
              <a:lnSpc>
                <a:spcPct val="80000"/>
              </a:lnSpc>
            </a:pPr>
            <a:r>
              <a:rPr lang="en-GB" sz="2400">
                <a:effectLst/>
              </a:rPr>
              <a:t> </a:t>
            </a:r>
            <a:r>
              <a:rPr lang="en-GB" sz="2400" b="1">
                <a:effectLst/>
              </a:rPr>
              <a:t>recharge groundwater</a:t>
            </a:r>
          </a:p>
          <a:p>
            <a:pPr>
              <a:lnSpc>
                <a:spcPct val="80000"/>
              </a:lnSpc>
            </a:pPr>
            <a:r>
              <a:rPr lang="en-GB" sz="2400">
                <a:effectLst/>
              </a:rPr>
              <a:t> </a:t>
            </a:r>
            <a:r>
              <a:rPr lang="en-GB" sz="2400" b="1">
                <a:effectLst/>
              </a:rPr>
              <a:t>enhance the environment</a:t>
            </a:r>
          </a:p>
          <a:p>
            <a:pPr>
              <a:lnSpc>
                <a:spcPct val="80000"/>
              </a:lnSpc>
            </a:pPr>
            <a:r>
              <a:rPr lang="en-GB" sz="2400">
                <a:effectLst/>
              </a:rPr>
              <a:t>Runoff is collected and stored to allow natural cleaning to occur</a:t>
            </a:r>
          </a:p>
          <a:p>
            <a:pPr>
              <a:lnSpc>
                <a:spcPct val="80000"/>
              </a:lnSpc>
            </a:pPr>
            <a:r>
              <a:rPr lang="en-GB" sz="2400">
                <a:effectLst/>
              </a:rPr>
              <a:t>prior to infiltration or controlled release to watercourses.</a:t>
            </a:r>
          </a:p>
          <a:p>
            <a:pPr>
              <a:lnSpc>
                <a:spcPct val="80000"/>
              </a:lnSpc>
            </a:pPr>
            <a:endParaRPr lang="en-GB" sz="240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lstStyle/>
          <a:p>
            <a:r>
              <a:rPr lang="en-GB"/>
              <a:t>SUD’s</a:t>
            </a:r>
          </a:p>
        </p:txBody>
      </p:sp>
      <p:sp>
        <p:nvSpPr>
          <p:cNvPr id="79875" name="Rectangle 3"/>
          <p:cNvSpPr>
            <a:spLocks noGrp="1" noChangeArrowheads="1"/>
          </p:cNvSpPr>
          <p:nvPr>
            <p:ph type="body" idx="1"/>
          </p:nvPr>
        </p:nvSpPr>
        <p:spPr/>
        <p:txBody>
          <a:bodyPr/>
          <a:lstStyle/>
          <a:p>
            <a:pPr>
              <a:lnSpc>
                <a:spcPct val="90000"/>
              </a:lnSpc>
            </a:pPr>
            <a:r>
              <a:rPr lang="en-GB">
                <a:effectLst/>
              </a:rPr>
              <a:t>SUDS techniques allow natural drainage processes to function in the landscape surrounding development.</a:t>
            </a:r>
          </a:p>
          <a:p>
            <a:pPr>
              <a:lnSpc>
                <a:spcPct val="90000"/>
              </a:lnSpc>
            </a:pPr>
            <a:r>
              <a:rPr lang="en-GB">
                <a:effectLst/>
              </a:rPr>
              <a:t>SUDS techniques include:</a:t>
            </a:r>
          </a:p>
          <a:p>
            <a:pPr>
              <a:lnSpc>
                <a:spcPct val="90000"/>
              </a:lnSpc>
            </a:pPr>
            <a:r>
              <a:rPr lang="en-GB">
                <a:effectLst/>
              </a:rPr>
              <a:t> </a:t>
            </a:r>
            <a:r>
              <a:rPr lang="en-GB" b="1">
                <a:effectLst/>
              </a:rPr>
              <a:t>filter strips and swales</a:t>
            </a:r>
          </a:p>
          <a:p>
            <a:pPr>
              <a:lnSpc>
                <a:spcPct val="90000"/>
              </a:lnSpc>
            </a:pPr>
            <a:r>
              <a:rPr lang="en-GB">
                <a:effectLst/>
              </a:rPr>
              <a:t> </a:t>
            </a:r>
            <a:r>
              <a:rPr lang="en-GB" b="1">
                <a:effectLst/>
              </a:rPr>
              <a:t>filter drains and permeable surfaces</a:t>
            </a:r>
          </a:p>
          <a:p>
            <a:pPr>
              <a:lnSpc>
                <a:spcPct val="90000"/>
              </a:lnSpc>
            </a:pPr>
            <a:r>
              <a:rPr lang="en-GB">
                <a:effectLst/>
              </a:rPr>
              <a:t> </a:t>
            </a:r>
            <a:r>
              <a:rPr lang="en-GB" b="1">
                <a:effectLst/>
              </a:rPr>
              <a:t>infiltration devices</a:t>
            </a:r>
          </a:p>
          <a:p>
            <a:pPr>
              <a:lnSpc>
                <a:spcPct val="90000"/>
              </a:lnSpc>
            </a:pPr>
            <a:r>
              <a:rPr lang="en-GB">
                <a:effectLst/>
              </a:rPr>
              <a:t> </a:t>
            </a:r>
            <a:r>
              <a:rPr lang="en-GB" b="1">
                <a:effectLst/>
              </a:rPr>
              <a:t>basins and ponds</a:t>
            </a:r>
          </a:p>
          <a:p>
            <a:pPr>
              <a:lnSpc>
                <a:spcPct val="90000"/>
              </a:lnSpc>
              <a:buFontTx/>
              <a:buNone/>
            </a:pPr>
            <a:endParaRPr lang="en-GB">
              <a:effectLst/>
            </a:endParaRPr>
          </a:p>
          <a:p>
            <a:pPr>
              <a:lnSpc>
                <a:spcPct val="90000"/>
              </a:lnSpc>
            </a:pPr>
            <a:endParaRPr lang="en-GB"/>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r>
              <a:rPr lang="en-GB"/>
              <a:t>So what is SUDS?</a:t>
            </a:r>
          </a:p>
        </p:txBody>
      </p:sp>
      <p:sp>
        <p:nvSpPr>
          <p:cNvPr id="53251" name="Rectangle 3"/>
          <p:cNvSpPr>
            <a:spLocks noGrp="1" noChangeArrowheads="1"/>
          </p:cNvSpPr>
          <p:nvPr>
            <p:ph type="body" idx="1"/>
          </p:nvPr>
        </p:nvSpPr>
        <p:spPr/>
        <p:txBody>
          <a:bodyPr/>
          <a:lstStyle/>
          <a:p>
            <a:r>
              <a:rPr lang="en-GB"/>
              <a:t>The system can be further be enhanced if it is integrated into a rainwater harvesting system.</a:t>
            </a:r>
          </a:p>
          <a:p>
            <a:r>
              <a:rPr lang="en-GB"/>
              <a:t>Systems can be introduced which utilise grey water, this holistic approach can then reduce the problems, identified earlier.</a:t>
            </a:r>
          </a:p>
          <a:p>
            <a:pPr>
              <a:buFontTx/>
              <a:buNone/>
            </a:pPr>
            <a:endParaRPr lang="en-GB"/>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70" name="Rectangle 6"/>
          <p:cNvSpPr>
            <a:spLocks noGrp="1" noChangeArrowheads="1"/>
          </p:cNvSpPr>
          <p:nvPr>
            <p:ph type="title"/>
          </p:nvPr>
        </p:nvSpPr>
        <p:spPr/>
        <p:txBody>
          <a:bodyPr/>
          <a:lstStyle/>
          <a:p>
            <a:r>
              <a:rPr lang="en-GB" sz="4000"/>
              <a:t>Water gardens: Reducing run-off to storm drains.</a:t>
            </a:r>
          </a:p>
        </p:txBody>
      </p:sp>
      <p:pic>
        <p:nvPicPr>
          <p:cNvPr id="62469" name="Picture 5"/>
          <p:cNvPicPr>
            <a:picLocks noGrp="1" noChangeAspect="1" noChangeArrowheads="1"/>
          </p:cNvPicPr>
          <p:nvPr>
            <p:ph idx="1"/>
          </p:nvPr>
        </p:nvPicPr>
        <p:blipFill>
          <a:blip r:embed="rId2"/>
          <a:srcRect/>
          <a:stretch>
            <a:fillRect/>
          </a:stretch>
        </p:blipFill>
        <p:spPr>
          <a:xfrm>
            <a:off x="1828800" y="1905000"/>
            <a:ext cx="5486400" cy="4114800"/>
          </a:xfrm>
          <a:noFill/>
          <a:ln/>
        </p:spPr>
      </p:pic>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92" name="Rectangle 8"/>
          <p:cNvSpPr>
            <a:spLocks noGrp="1" noChangeArrowheads="1"/>
          </p:cNvSpPr>
          <p:nvPr>
            <p:ph type="title"/>
          </p:nvPr>
        </p:nvSpPr>
        <p:spPr/>
        <p:txBody>
          <a:bodyPr/>
          <a:lstStyle/>
          <a:p>
            <a:r>
              <a:rPr lang="en-GB" sz="4000">
                <a:effectLst/>
              </a:rPr>
              <a:t>This is Pwllheli!</a:t>
            </a:r>
            <a:br>
              <a:rPr lang="en-GB" sz="4000">
                <a:effectLst/>
              </a:rPr>
            </a:br>
            <a:endParaRPr lang="en-GB" sz="4000">
              <a:effectLst/>
            </a:endParaRPr>
          </a:p>
        </p:txBody>
      </p:sp>
      <p:pic>
        <p:nvPicPr>
          <p:cNvPr id="67588" name="Picture 4"/>
          <p:cNvPicPr>
            <a:picLocks noGrp="1" noChangeAspect="1" noChangeArrowheads="1"/>
          </p:cNvPicPr>
          <p:nvPr>
            <p:ph sz="half" idx="1"/>
          </p:nvPr>
        </p:nvPicPr>
        <p:blipFill>
          <a:blip r:embed="rId2"/>
          <a:srcRect/>
          <a:stretch>
            <a:fillRect/>
          </a:stretch>
        </p:blipFill>
        <p:spPr>
          <a:xfrm>
            <a:off x="539750" y="1773238"/>
            <a:ext cx="4038600" cy="2690812"/>
          </a:xfrm>
          <a:noFill/>
          <a:ln/>
        </p:spPr>
      </p:pic>
      <p:sp>
        <p:nvSpPr>
          <p:cNvPr id="67594" name="Text Box 10"/>
          <p:cNvSpPr txBox="1">
            <a:spLocks noChangeArrowheads="1"/>
          </p:cNvSpPr>
          <p:nvPr/>
        </p:nvSpPr>
        <p:spPr bwMode="auto">
          <a:xfrm>
            <a:off x="808038" y="4811713"/>
            <a:ext cx="3043237" cy="2014537"/>
          </a:xfrm>
          <a:prstGeom prst="rect">
            <a:avLst/>
          </a:prstGeom>
          <a:noFill/>
          <a:ln w="9525">
            <a:noFill/>
            <a:miter lim="800000"/>
            <a:headEnd/>
            <a:tailEnd/>
          </a:ln>
          <a:effectLst/>
        </p:spPr>
        <p:txBody>
          <a:bodyPr>
            <a:spAutoFit/>
          </a:bodyPr>
          <a:lstStyle/>
          <a:p>
            <a:r>
              <a:rPr lang="en-GB"/>
              <a:t>How do we make it</a:t>
            </a:r>
          </a:p>
          <a:p>
            <a:r>
              <a:rPr lang="en-GB"/>
              <a:t>happen here?</a:t>
            </a:r>
          </a:p>
          <a:p>
            <a:r>
              <a:rPr lang="en-GB"/>
              <a:t>100% of this runoff</a:t>
            </a:r>
          </a:p>
          <a:p>
            <a:r>
              <a:rPr lang="en-GB"/>
              <a:t>goes to the combined</a:t>
            </a:r>
          </a:p>
          <a:p>
            <a:r>
              <a:rPr lang="en-GB"/>
              <a:t>sewer and 100% of it</a:t>
            </a:r>
          </a:p>
          <a:p>
            <a:r>
              <a:rPr lang="en-GB"/>
              <a:t>is then pumped!</a:t>
            </a:r>
          </a:p>
          <a:p>
            <a:endParaRPr lang="en-GB"/>
          </a:p>
        </p:txBody>
      </p:sp>
      <p:sp>
        <p:nvSpPr>
          <p:cNvPr id="6" name="Content Placeholder 5"/>
          <p:cNvSpPr>
            <a:spLocks noGrp="1"/>
          </p:cNvSpPr>
          <p:nvPr>
            <p:ph sz="half" idx="2"/>
          </p:nvPr>
        </p:nvSpPr>
        <p:spPr/>
        <p:txBody>
          <a:bodyPr/>
          <a:lstStyle/>
          <a:p>
            <a:endParaRPr lang="en-GB" dirty="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0661" name="Picture 5"/>
          <p:cNvPicPr>
            <a:picLocks noChangeAspect="1" noChangeArrowheads="1"/>
          </p:cNvPicPr>
          <p:nvPr/>
        </p:nvPicPr>
        <p:blipFill>
          <a:blip r:embed="rId2"/>
          <a:srcRect/>
          <a:stretch>
            <a:fillRect/>
          </a:stretch>
        </p:blipFill>
        <p:spPr bwMode="auto">
          <a:xfrm>
            <a:off x="2428860" y="1787890"/>
            <a:ext cx="6392878" cy="4784360"/>
          </a:xfrm>
          <a:prstGeom prst="rect">
            <a:avLst/>
          </a:prstGeom>
          <a:noFill/>
          <a:ln w="9525">
            <a:noFill/>
            <a:miter lim="800000"/>
            <a:headEnd/>
            <a:tailEnd/>
          </a:ln>
          <a:effectLst/>
        </p:spPr>
      </p:pic>
      <p:sp>
        <p:nvSpPr>
          <p:cNvPr id="70662" name="Rectangle 6"/>
          <p:cNvSpPr>
            <a:spLocks noGrp="1" noChangeArrowheads="1"/>
          </p:cNvSpPr>
          <p:nvPr>
            <p:ph type="title"/>
          </p:nvPr>
        </p:nvSpPr>
        <p:spPr/>
        <p:txBody>
          <a:bodyPr/>
          <a:lstStyle/>
          <a:p>
            <a:r>
              <a:rPr lang="en-GB"/>
              <a:t>Car Parks</a:t>
            </a: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8" name="Rectangle 6"/>
          <p:cNvSpPr>
            <a:spLocks noGrp="1" noChangeArrowheads="1"/>
          </p:cNvSpPr>
          <p:nvPr>
            <p:ph type="title"/>
          </p:nvPr>
        </p:nvSpPr>
        <p:spPr/>
        <p:txBody>
          <a:bodyPr/>
          <a:lstStyle/>
          <a:p>
            <a:r>
              <a:rPr lang="en-GB" sz="4000">
                <a:effectLst/>
              </a:rPr>
              <a:t>Glencoe Elementary School Raingarden</a:t>
            </a:r>
            <a:br>
              <a:rPr lang="en-GB" sz="4000">
                <a:effectLst/>
              </a:rPr>
            </a:br>
            <a:endParaRPr lang="en-GB" sz="4000">
              <a:effectLst/>
            </a:endParaRPr>
          </a:p>
        </p:txBody>
      </p:sp>
      <p:pic>
        <p:nvPicPr>
          <p:cNvPr id="74757" name="Picture 5"/>
          <p:cNvPicPr>
            <a:picLocks noGrp="1" noChangeAspect="1" noChangeArrowheads="1"/>
          </p:cNvPicPr>
          <p:nvPr>
            <p:ph idx="1"/>
          </p:nvPr>
        </p:nvPicPr>
        <p:blipFill>
          <a:blip r:embed="rId2" cstate="print"/>
          <a:srcRect/>
          <a:stretch>
            <a:fillRect/>
          </a:stretch>
        </p:blipFill>
        <p:spPr>
          <a:xfrm>
            <a:off x="1743075" y="1905000"/>
            <a:ext cx="5657850" cy="4114800"/>
          </a:xfrm>
          <a:noFill/>
          <a:ln/>
        </p:spPr>
      </p:pic>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t>Examples of Suds systems</a:t>
            </a:r>
          </a:p>
        </p:txBody>
      </p:sp>
      <p:sp>
        <p:nvSpPr>
          <p:cNvPr id="7171" name="Rectangle 3"/>
          <p:cNvSpPr>
            <a:spLocks noGrp="1" noChangeArrowheads="1"/>
          </p:cNvSpPr>
          <p:nvPr>
            <p:ph type="body" sz="half" idx="1"/>
          </p:nvPr>
        </p:nvSpPr>
        <p:spPr/>
        <p:txBody>
          <a:bodyPr/>
          <a:lstStyle/>
          <a:p>
            <a:r>
              <a:rPr lang="en-GB" sz="2800"/>
              <a:t>  </a:t>
            </a:r>
            <a:endParaRPr lang="en-GB" sz="2800" b="1"/>
          </a:p>
        </p:txBody>
      </p:sp>
      <p:pic>
        <p:nvPicPr>
          <p:cNvPr id="7212" name="Picture 44" descr="redir?src=image&amp;clickedItemURN=http%3A%2F%2Fwww"/>
          <p:cNvPicPr>
            <a:picLocks noGrp="1" noChangeAspect="1" noChangeArrowheads="1"/>
          </p:cNvPicPr>
          <p:nvPr>
            <p:ph sz="quarter" idx="2"/>
          </p:nvPr>
        </p:nvPicPr>
        <p:blipFill>
          <a:blip r:embed="rId8"/>
          <a:srcRect/>
          <a:stretch>
            <a:fillRect/>
          </a:stretch>
        </p:blipFill>
        <p:spPr>
          <a:xfrm>
            <a:off x="539750" y="1700213"/>
            <a:ext cx="4108450" cy="4679950"/>
          </a:xfrm>
          <a:noFill/>
          <a:ln/>
        </p:spPr>
      </p:pic>
      <p:sp>
        <p:nvSpPr>
          <p:cNvPr id="7173" name="AutoShape 5" descr="redir?src=image&amp;clickedItemURN=http%3A%2F%2Fwww"/>
          <p:cNvSpPr>
            <a:spLocks noChangeAspect="1" noChangeArrowheads="1"/>
          </p:cNvSpPr>
          <p:nvPr/>
        </p:nvSpPr>
        <p:spPr bwMode="auto">
          <a:xfrm>
            <a:off x="155575" y="46038"/>
            <a:ext cx="304800" cy="304800"/>
          </a:xfrm>
          <a:prstGeom prst="rect">
            <a:avLst/>
          </a:prstGeom>
          <a:noFill/>
        </p:spPr>
        <p:txBody>
          <a:bodyPr/>
          <a:lstStyle/>
          <a:p>
            <a:endParaRPr lang="en-GB"/>
          </a:p>
        </p:txBody>
      </p:sp>
      <p:sp>
        <p:nvSpPr>
          <p:cNvPr id="7174" name="Rectangle 6"/>
          <p:cNvSpPr>
            <a:spLocks noChangeArrowheads="1"/>
          </p:cNvSpPr>
          <p:nvPr/>
        </p:nvSpPr>
        <p:spPr bwMode="auto">
          <a:xfrm>
            <a:off x="0" y="-2963863"/>
            <a:ext cx="9144000" cy="0"/>
          </a:xfrm>
          <a:prstGeom prst="rect">
            <a:avLst/>
          </a:prstGeom>
          <a:solidFill>
            <a:srgbClr val="ECF5D9"/>
          </a:solidFill>
          <a:ln w="9525">
            <a:noFill/>
            <a:miter lim="800000"/>
            <a:headEnd/>
            <a:tailEnd/>
          </a:ln>
          <a:effectLst/>
        </p:spPr>
        <p:txBody>
          <a:bodyPr wrap="none" lIns="0" tIns="0" rIns="0" bIns="0" anchor="ctr">
            <a:spAutoFit/>
          </a:bodyPr>
          <a:lstStyle/>
          <a:p>
            <a:endParaRPr lang="en-GB"/>
          </a:p>
        </p:txBody>
      </p:sp>
      <p:sp>
        <p:nvSpPr>
          <p:cNvPr id="7175" name="Rectangle 7"/>
          <p:cNvSpPr>
            <a:spLocks noChangeArrowheads="1"/>
          </p:cNvSpPr>
          <p:nvPr/>
        </p:nvSpPr>
        <p:spPr bwMode="auto">
          <a:xfrm>
            <a:off x="0" y="-2963863"/>
            <a:ext cx="9144000" cy="15875"/>
          </a:xfrm>
          <a:prstGeom prst="rect">
            <a:avLst/>
          </a:prstGeom>
          <a:solidFill>
            <a:srgbClr val="000000"/>
          </a:solidFill>
          <a:ln w="9525">
            <a:solidFill>
              <a:schemeClr val="tx1"/>
            </a:solidFill>
            <a:miter lim="800000"/>
            <a:headEnd/>
            <a:tailEnd/>
          </a:ln>
          <a:effectLst/>
        </p:spPr>
        <p:txBody>
          <a:bodyPr wrap="none" anchor="ctr">
            <a:spAutoFit/>
          </a:bodyPr>
          <a:lstStyle/>
          <a:p>
            <a:endParaRPr lang="en-GB"/>
          </a:p>
        </p:txBody>
      </p:sp>
      <p:sp>
        <p:nvSpPr>
          <p:cNvPr id="7176" name="Rectangle 8"/>
          <p:cNvSpPr>
            <a:spLocks noChangeArrowheads="1"/>
          </p:cNvSpPr>
          <p:nvPr/>
        </p:nvSpPr>
        <p:spPr bwMode="auto">
          <a:xfrm>
            <a:off x="0" y="-2947988"/>
            <a:ext cx="7756525" cy="1041400"/>
          </a:xfrm>
          <a:prstGeom prst="rect">
            <a:avLst/>
          </a:prstGeom>
          <a:noFill/>
          <a:ln w="9525">
            <a:noFill/>
            <a:miter lim="800000"/>
            <a:headEnd/>
            <a:tailEnd/>
          </a:ln>
          <a:effectLst/>
        </p:spPr>
        <p:txBody>
          <a:bodyPr wrap="none" lIns="0" tIns="0" rIns="0" bIns="0" anchor="ctr">
            <a:spAutoFit/>
          </a:bodyPr>
          <a:lstStyle/>
          <a:p>
            <a:endParaRPr lang="en-GB" sz="1000">
              <a:latin typeface="Arial" charset="0"/>
              <a:cs typeface="Arial" charset="0"/>
            </a:endParaRPr>
          </a:p>
          <a:p>
            <a:pPr eaLnBrk="0" fontAlgn="b" hangingPunct="0">
              <a:buFontTx/>
              <a:buChar char="•"/>
            </a:pPr>
            <a:r>
              <a:rPr lang="en-GB" sz="100" b="1">
                <a:latin typeface="Arial" charset="0"/>
                <a:cs typeface="Arial" charset="0"/>
                <a:hlinkClick r:id="rId9" tooltip="Text only version of page"/>
              </a:rPr>
              <a:t>Text Only</a:t>
            </a:r>
            <a:r>
              <a:rPr lang="en-GB" sz="100" b="1">
                <a:latin typeface="Arial" charset="0"/>
                <a:cs typeface="Arial" charset="0"/>
              </a:rPr>
              <a:t> </a:t>
            </a:r>
          </a:p>
          <a:p>
            <a:pPr eaLnBrk="0" fontAlgn="b" hangingPunct="0">
              <a:buFontTx/>
              <a:buChar char="•"/>
            </a:pPr>
            <a:r>
              <a:rPr lang="en-GB" sz="100" b="1">
                <a:latin typeface="Arial" charset="0"/>
                <a:cs typeface="Arial" charset="0"/>
                <a:hlinkClick r:id="rId10" tooltip="Welsh language"/>
              </a:rPr>
              <a:t>Cymraeg</a:t>
            </a:r>
            <a:r>
              <a:rPr lang="en-GB" sz="100" b="1">
                <a:latin typeface="Arial" charset="0"/>
                <a:cs typeface="Arial" charset="0"/>
              </a:rPr>
              <a:t> </a:t>
            </a:r>
          </a:p>
          <a:p>
            <a:pPr eaLnBrk="0" hangingPunct="0"/>
            <a:r>
              <a:rPr lang="en-GB" sz="100" b="1">
                <a:solidFill>
                  <a:srgbClr val="636363"/>
                </a:solidFill>
                <a:latin typeface="Arial" charset="0"/>
                <a:cs typeface="Arial" charset="0"/>
              </a:rPr>
              <a:t>26 March 2008</a:t>
            </a:r>
            <a:endParaRPr lang="en-GB" sz="1000">
              <a:latin typeface="Arial" charset="0"/>
              <a:cs typeface="Arial" charset="0"/>
            </a:endParaRPr>
          </a:p>
          <a:p>
            <a:pPr eaLnBrk="0" fontAlgn="b" hangingPunct="0">
              <a:buFontTx/>
              <a:buChar char="•"/>
            </a:pPr>
            <a:r>
              <a:rPr lang="en-GB" sz="100" b="1">
                <a:latin typeface="Arial" charset="0"/>
                <a:cs typeface="Arial" charset="0"/>
                <a:hlinkClick r:id="rId11"/>
              </a:rPr>
              <a:t>Help</a:t>
            </a:r>
            <a:r>
              <a:rPr lang="en-GB" sz="100" b="1">
                <a:latin typeface="Arial" charset="0"/>
                <a:cs typeface="Arial" charset="0"/>
              </a:rPr>
              <a:t> </a:t>
            </a:r>
          </a:p>
          <a:p>
            <a:pPr eaLnBrk="0" fontAlgn="b" hangingPunct="0">
              <a:buFontTx/>
              <a:buChar char="•"/>
            </a:pPr>
            <a:r>
              <a:rPr lang="en-GB" sz="100" b="1">
                <a:latin typeface="Arial" charset="0"/>
                <a:cs typeface="Arial" charset="0"/>
                <a:hlinkClick r:id="rId12"/>
              </a:rPr>
              <a:t>Contact us</a:t>
            </a:r>
            <a:r>
              <a:rPr lang="en-GB" sz="100" b="1">
                <a:latin typeface="Arial" charset="0"/>
                <a:cs typeface="Arial" charset="0"/>
              </a:rPr>
              <a:t> </a:t>
            </a:r>
          </a:p>
          <a:p>
            <a:pPr eaLnBrk="0" fontAlgn="b" hangingPunct="0">
              <a:buFontTx/>
              <a:buChar char="•"/>
            </a:pPr>
            <a:r>
              <a:rPr lang="en-GB" sz="100" b="1">
                <a:latin typeface="Arial" charset="0"/>
                <a:cs typeface="Arial" charset="0"/>
                <a:hlinkClick r:id="rId13"/>
              </a:rPr>
              <a:t>Our views</a:t>
            </a:r>
            <a:r>
              <a:rPr lang="en-GB" sz="100" b="1">
                <a:latin typeface="Arial" charset="0"/>
                <a:cs typeface="Arial" charset="0"/>
              </a:rPr>
              <a:t> </a:t>
            </a:r>
          </a:p>
          <a:p>
            <a:pPr eaLnBrk="0" fontAlgn="b" hangingPunct="0">
              <a:buFontTx/>
              <a:buChar char="•"/>
            </a:pPr>
            <a:r>
              <a:rPr lang="en-GB" sz="100" b="1">
                <a:latin typeface="Arial" charset="0"/>
                <a:cs typeface="Arial" charset="0"/>
                <a:hlinkClick r:id="rId14"/>
              </a:rPr>
              <a:t>About us</a:t>
            </a:r>
            <a:r>
              <a:rPr lang="en-GB" sz="100" b="1">
                <a:latin typeface="Arial" charset="0"/>
                <a:cs typeface="Arial" charset="0"/>
              </a:rPr>
              <a:t> </a:t>
            </a:r>
          </a:p>
          <a:p>
            <a:pPr eaLnBrk="0" fontAlgn="b" hangingPunct="0">
              <a:buFontTx/>
              <a:buChar char="•"/>
            </a:pPr>
            <a:r>
              <a:rPr lang="en-GB" sz="100" b="1">
                <a:latin typeface="Arial" charset="0"/>
                <a:cs typeface="Arial" charset="0"/>
                <a:hlinkClick r:id="rId15"/>
              </a:rPr>
              <a:t>Home</a:t>
            </a:r>
            <a:r>
              <a:rPr lang="en-GB" sz="100" b="1">
                <a:latin typeface="Arial" charset="0"/>
                <a:cs typeface="Arial" charset="0"/>
              </a:rPr>
              <a:t> </a:t>
            </a:r>
          </a:p>
          <a:p>
            <a:pPr eaLnBrk="0" fontAlgn="b" hangingPunct="0"/>
            <a:r>
              <a:rPr lang="en-GB" sz="1000">
                <a:latin typeface="Arial" charset="0"/>
                <a:cs typeface="Arial" charset="0"/>
                <a:hlinkClick r:id="rId15" tooltip="Environment Agency"/>
              </a:rPr>
              <a:t>  </a:t>
            </a:r>
            <a:r>
              <a:rPr lang="en-GB" sz="4000">
                <a:latin typeface="Arial" charset="0"/>
                <a:cs typeface="Arial" charset="0"/>
              </a:rPr>
              <a:t> </a:t>
            </a:r>
            <a:r>
              <a:rPr lang="en-GB" sz="1000">
                <a:latin typeface="Arial" charset="0"/>
                <a:cs typeface="Arial" charset="0"/>
              </a:rPr>
              <a:t>                                                                         </a:t>
            </a:r>
            <a:r>
              <a:rPr lang="en-GB" sz="4000">
                <a:latin typeface="Arial" charset="0"/>
                <a:cs typeface="Arial" charset="0"/>
              </a:rPr>
              <a:t> </a:t>
            </a:r>
            <a:r>
              <a:rPr lang="en-GB" sz="1000">
                <a:latin typeface="Arial" charset="0"/>
                <a:cs typeface="Arial" charset="0"/>
              </a:rPr>
              <a:t>                                                                                                                                           </a:t>
            </a:r>
          </a:p>
          <a:p>
            <a:pPr eaLnBrk="0" hangingPunct="0"/>
            <a:endParaRPr lang="en-GB" sz="1000">
              <a:latin typeface="Arial" charset="0"/>
              <a:cs typeface="Arial" charset="0"/>
            </a:endParaRPr>
          </a:p>
        </p:txBody>
      </p:sp>
      <p:sp>
        <p:nvSpPr>
          <p:cNvPr id="7185" name="Rectangle 17"/>
          <p:cNvSpPr>
            <a:spLocks noChangeArrowheads="1"/>
          </p:cNvSpPr>
          <p:nvPr/>
        </p:nvSpPr>
        <p:spPr bwMode="auto">
          <a:xfrm>
            <a:off x="0" y="-1906588"/>
            <a:ext cx="9144000" cy="15875"/>
          </a:xfrm>
          <a:prstGeom prst="rect">
            <a:avLst/>
          </a:prstGeom>
          <a:solidFill>
            <a:srgbClr val="000000"/>
          </a:solidFill>
          <a:ln w="9525">
            <a:solidFill>
              <a:schemeClr val="tx1"/>
            </a:solidFill>
            <a:miter lim="800000"/>
            <a:headEnd/>
            <a:tailEnd/>
          </a:ln>
          <a:effectLst/>
        </p:spPr>
        <p:txBody>
          <a:bodyPr wrap="none" anchor="ctr">
            <a:spAutoFit/>
          </a:bodyPr>
          <a:lstStyle/>
          <a:p>
            <a:endParaRPr lang="en-GB"/>
          </a:p>
        </p:txBody>
      </p:sp>
      <p:sp>
        <p:nvSpPr>
          <p:cNvPr id="7186" name="Rectangle 18"/>
          <p:cNvSpPr>
            <a:spLocks noChangeArrowheads="1"/>
          </p:cNvSpPr>
          <p:nvPr/>
        </p:nvSpPr>
        <p:spPr bwMode="auto">
          <a:xfrm>
            <a:off x="0" y="-1890713"/>
            <a:ext cx="669925" cy="15875"/>
          </a:xfrm>
          <a:prstGeom prst="rect">
            <a:avLst/>
          </a:prstGeom>
          <a:solidFill>
            <a:srgbClr val="ECF5D9"/>
          </a:solidFill>
          <a:ln w="9525">
            <a:noFill/>
            <a:miter lim="800000"/>
            <a:headEnd/>
            <a:tailEnd/>
          </a:ln>
          <a:effectLst/>
        </p:spPr>
        <p:txBody>
          <a:bodyPr wrap="none" lIns="0" tIns="0" rIns="0" bIns="0" anchor="ctr">
            <a:spAutoFit/>
          </a:bodyPr>
          <a:lstStyle/>
          <a:p>
            <a:pPr algn="ctr"/>
            <a:r>
              <a:rPr lang="en-GB" sz="100" b="1">
                <a:solidFill>
                  <a:srgbClr val="636363"/>
                </a:solidFill>
                <a:latin typeface="Arial" charset="0"/>
                <a:cs typeface="Arial" charset="0"/>
              </a:rPr>
              <a:t>You are in: </a:t>
            </a:r>
            <a:r>
              <a:rPr lang="en-GB" sz="100" b="1">
                <a:solidFill>
                  <a:srgbClr val="636363"/>
                </a:solidFill>
                <a:latin typeface="Arial" charset="0"/>
                <a:cs typeface="Arial" charset="0"/>
                <a:hlinkClick r:id="rId16"/>
              </a:rPr>
              <a:t>Business</a:t>
            </a:r>
            <a:r>
              <a:rPr lang="en-GB" sz="100" b="1">
                <a:solidFill>
                  <a:srgbClr val="636363"/>
                </a:solidFill>
                <a:latin typeface="Arial" charset="0"/>
                <a:cs typeface="Arial" charset="0"/>
              </a:rPr>
              <a:t> &gt; </a:t>
            </a:r>
            <a:r>
              <a:rPr lang="en-GB" sz="100" b="1">
                <a:solidFill>
                  <a:srgbClr val="636363"/>
                </a:solidFill>
                <a:latin typeface="Arial" charset="0"/>
                <a:cs typeface="Arial" charset="0"/>
                <a:hlinkClick r:id="rId17"/>
              </a:rPr>
              <a:t>Business sectors</a:t>
            </a:r>
            <a:r>
              <a:rPr lang="en-GB" sz="100" b="1">
                <a:solidFill>
                  <a:srgbClr val="636363"/>
                </a:solidFill>
                <a:latin typeface="Arial" charset="0"/>
                <a:cs typeface="Arial" charset="0"/>
              </a:rPr>
              <a:t> &gt; </a:t>
            </a:r>
            <a:r>
              <a:rPr lang="en-GB" sz="100" b="1">
                <a:solidFill>
                  <a:srgbClr val="636363"/>
                </a:solidFill>
                <a:latin typeface="Arial" charset="0"/>
                <a:cs typeface="Arial" charset="0"/>
                <a:hlinkClick r:id="rId18"/>
              </a:rPr>
              <a:t>Construction</a:t>
            </a:r>
            <a:r>
              <a:rPr lang="en-GB" sz="100" b="1">
                <a:solidFill>
                  <a:srgbClr val="636363"/>
                </a:solidFill>
                <a:latin typeface="Arial" charset="0"/>
                <a:cs typeface="Arial" charset="0"/>
              </a:rPr>
              <a:t> &gt; </a:t>
            </a:r>
            <a:r>
              <a:rPr lang="en-GB" sz="100" b="1">
                <a:solidFill>
                  <a:srgbClr val="636363"/>
                </a:solidFill>
                <a:latin typeface="Arial" charset="0"/>
                <a:cs typeface="Arial" charset="0"/>
                <a:hlinkClick r:id="rId19"/>
              </a:rPr>
              <a:t>Sustainable Drainage Systems</a:t>
            </a:r>
            <a:r>
              <a:rPr lang="en-GB" sz="100" b="1">
                <a:solidFill>
                  <a:srgbClr val="636363"/>
                </a:solidFill>
                <a:latin typeface="Arial" charset="0"/>
                <a:cs typeface="Arial" charset="0"/>
              </a:rPr>
              <a:t> &gt; M40 services, Wheatley </a:t>
            </a:r>
            <a:endParaRPr lang="en-GB">
              <a:latin typeface="Arial" charset="0"/>
            </a:endParaRPr>
          </a:p>
        </p:txBody>
      </p:sp>
      <p:sp>
        <p:nvSpPr>
          <p:cNvPr id="7187" name="Rectangle 19"/>
          <p:cNvSpPr>
            <a:spLocks noChangeArrowheads="1"/>
          </p:cNvSpPr>
          <p:nvPr/>
        </p:nvSpPr>
        <p:spPr bwMode="auto">
          <a:xfrm>
            <a:off x="0" y="-1874838"/>
            <a:ext cx="9144000" cy="15875"/>
          </a:xfrm>
          <a:prstGeom prst="rect">
            <a:avLst/>
          </a:prstGeom>
          <a:solidFill>
            <a:srgbClr val="000000"/>
          </a:solidFill>
          <a:ln w="9525">
            <a:solidFill>
              <a:schemeClr val="tx1"/>
            </a:solidFill>
            <a:miter lim="800000"/>
            <a:headEnd/>
            <a:tailEnd/>
          </a:ln>
          <a:effectLst/>
        </p:spPr>
        <p:txBody>
          <a:bodyPr wrap="none" anchor="ctr">
            <a:spAutoFit/>
          </a:bodyPr>
          <a:lstStyle/>
          <a:p>
            <a:endParaRPr lang="en-GB"/>
          </a:p>
        </p:txBody>
      </p:sp>
      <p:sp>
        <p:nvSpPr>
          <p:cNvPr id="7188" name="Rectangle 20"/>
          <p:cNvSpPr>
            <a:spLocks noChangeArrowheads="1"/>
          </p:cNvSpPr>
          <p:nvPr/>
        </p:nvSpPr>
        <p:spPr bwMode="auto">
          <a:xfrm>
            <a:off x="0" y="-1858963"/>
            <a:ext cx="989013" cy="1620838"/>
          </a:xfrm>
          <a:prstGeom prst="rect">
            <a:avLst/>
          </a:prstGeom>
          <a:noFill/>
          <a:ln w="9525">
            <a:noFill/>
            <a:miter lim="800000"/>
            <a:headEnd/>
            <a:tailEnd/>
          </a:ln>
          <a:effectLst/>
        </p:spPr>
        <p:txBody>
          <a:bodyPr wrap="none" lIns="0" tIns="0" rIns="0" bIns="0" anchor="ctr">
            <a:spAutoFit/>
          </a:bodyPr>
          <a:lstStyle/>
          <a:p>
            <a:endParaRPr lang="en-GB" sz="2000" b="1">
              <a:latin typeface="Arial" charset="0"/>
              <a:cs typeface="Arial" charset="0"/>
            </a:endParaRPr>
          </a:p>
          <a:p>
            <a:pPr eaLnBrk="0" hangingPunct="0"/>
            <a:r>
              <a:rPr lang="en-GB" sz="1000">
                <a:latin typeface="Arial" charset="0"/>
                <a:cs typeface="Arial" charset="0"/>
              </a:rPr>
              <a:t> </a:t>
            </a:r>
          </a:p>
          <a:p>
            <a:pPr eaLnBrk="0" fontAlgn="b" hangingPunct="0">
              <a:buFontTx/>
              <a:buChar char="•"/>
            </a:pPr>
            <a:r>
              <a:rPr lang="en-GB" sz="100" b="1">
                <a:latin typeface="Arial" charset="0"/>
                <a:cs typeface="Arial" charset="0"/>
              </a:rPr>
              <a:t>Go back </a:t>
            </a:r>
          </a:p>
          <a:p>
            <a:pPr eaLnBrk="0" hangingPunct="0"/>
            <a:r>
              <a:rPr lang="en-GB" sz="1000">
                <a:latin typeface="Arial" charset="0"/>
                <a:cs typeface="Arial" charset="0"/>
              </a:rPr>
              <a:t/>
            </a:r>
            <a:br>
              <a:rPr lang="en-GB" sz="1000">
                <a:latin typeface="Arial" charset="0"/>
                <a:cs typeface="Arial" charset="0"/>
              </a:rPr>
            </a:br>
            <a:endParaRPr lang="en-GB" sz="100" b="1">
              <a:solidFill>
                <a:srgbClr val="336633"/>
              </a:solidFill>
              <a:latin typeface="Arial" charset="0"/>
              <a:cs typeface="Arial" charset="0"/>
            </a:endParaRPr>
          </a:p>
          <a:p>
            <a:pPr eaLnBrk="0" hangingPunct="0"/>
            <a:r>
              <a:rPr lang="en-GB" sz="100" b="1">
                <a:solidFill>
                  <a:srgbClr val="336633"/>
                </a:solidFill>
                <a:latin typeface="Arial" charset="0"/>
                <a:cs typeface="Arial" charset="0"/>
              </a:rPr>
              <a:t>See also...</a:t>
            </a:r>
          </a:p>
          <a:p>
            <a:pPr eaLnBrk="0" hangingPunct="0"/>
            <a:r>
              <a:rPr lang="en-GB" sz="100" b="1">
                <a:solidFill>
                  <a:srgbClr val="636363"/>
                </a:solidFill>
                <a:latin typeface="Arial" charset="0"/>
                <a:cs typeface="Arial" charset="0"/>
              </a:rPr>
              <a:t>This page has the following themes:</a:t>
            </a:r>
            <a:br>
              <a:rPr lang="en-GB" sz="100" b="1">
                <a:solidFill>
                  <a:srgbClr val="636363"/>
                </a:solidFill>
                <a:latin typeface="Arial" charset="0"/>
                <a:cs typeface="Arial" charset="0"/>
              </a:rPr>
            </a:br>
            <a:r>
              <a:rPr lang="en-GB" sz="100" b="1">
                <a:solidFill>
                  <a:srgbClr val="636363"/>
                </a:solidFill>
                <a:latin typeface="Arial" charset="0"/>
                <a:cs typeface="Arial" charset="0"/>
                <a:hlinkClick r:id="rId20"/>
              </a:rPr>
              <a:t>Better waters</a:t>
            </a:r>
            <a:r>
              <a:rPr lang="en-GB" sz="100" b="1">
                <a:solidFill>
                  <a:srgbClr val="636363"/>
                </a:solidFill>
                <a:latin typeface="Arial" charset="0"/>
                <a:cs typeface="Arial" charset="0"/>
              </a:rPr>
              <a:t> | </a:t>
            </a:r>
            <a:r>
              <a:rPr lang="en-GB" sz="100" b="1">
                <a:solidFill>
                  <a:srgbClr val="636363"/>
                </a:solidFill>
                <a:latin typeface="Arial" charset="0"/>
                <a:cs typeface="Arial" charset="0"/>
                <a:hlinkClick r:id="rId21"/>
              </a:rPr>
              <a:t>Flood risk</a:t>
            </a:r>
            <a:r>
              <a:rPr lang="en-GB" sz="100" b="1">
                <a:solidFill>
                  <a:srgbClr val="636363"/>
                </a:solidFill>
                <a:latin typeface="Arial" charset="0"/>
                <a:cs typeface="Arial" charset="0"/>
              </a:rPr>
              <a:t> | </a:t>
            </a:r>
            <a:r>
              <a:rPr lang="en-GB" sz="100" b="1">
                <a:solidFill>
                  <a:srgbClr val="636363"/>
                </a:solidFill>
                <a:latin typeface="Arial" charset="0"/>
                <a:cs typeface="Arial" charset="0"/>
                <a:hlinkClick r:id="rId22"/>
              </a:rPr>
              <a:t>Sustainability</a:t>
            </a:r>
            <a:endParaRPr lang="en-GB" sz="1000">
              <a:latin typeface="Arial" charset="0"/>
              <a:cs typeface="Arial" charset="0"/>
            </a:endParaRPr>
          </a:p>
          <a:p>
            <a:pPr eaLnBrk="0" hangingPunct="0"/>
            <a:endParaRPr lang="en-GB" sz="1000">
              <a:latin typeface="Arial" charset="0"/>
              <a:cs typeface="Arial" charset="0"/>
            </a:endParaRPr>
          </a:p>
          <a:p>
            <a:pPr eaLnBrk="0" hangingPunct="0"/>
            <a:r>
              <a:rPr lang="en-GB" sz="1000">
                <a:latin typeface="Arial" charset="0"/>
                <a:cs typeface="Arial" charset="0"/>
              </a:rPr>
              <a:t/>
            </a:r>
            <a:br>
              <a:rPr lang="en-GB" sz="1000">
                <a:latin typeface="Arial" charset="0"/>
                <a:cs typeface="Arial" charset="0"/>
              </a:rPr>
            </a:br>
            <a:r>
              <a:rPr lang="en-GB" sz="1000">
                <a:latin typeface="Arial" charset="0"/>
                <a:cs typeface="Arial" charset="0"/>
              </a:rPr>
              <a:t/>
            </a:r>
            <a:br>
              <a:rPr lang="en-GB" sz="1000">
                <a:latin typeface="Arial" charset="0"/>
                <a:cs typeface="Arial" charset="0"/>
              </a:rPr>
            </a:br>
            <a:r>
              <a:rPr lang="en-GB" sz="1000">
                <a:latin typeface="Arial" charset="0"/>
                <a:cs typeface="Arial" charset="0"/>
              </a:rPr>
              <a:t/>
            </a:r>
            <a:br>
              <a:rPr lang="en-GB" sz="1000">
                <a:latin typeface="Arial" charset="0"/>
                <a:cs typeface="Arial" charset="0"/>
              </a:rPr>
            </a:br>
            <a:endParaRPr lang="en-GB" sz="100" b="1">
              <a:solidFill>
                <a:srgbClr val="636363"/>
              </a:solidFill>
              <a:latin typeface="Arial" charset="0"/>
              <a:cs typeface="Arial" charset="0"/>
            </a:endParaRPr>
          </a:p>
          <a:p>
            <a:pPr eaLnBrk="0" hangingPunct="0"/>
            <a:r>
              <a:rPr lang="en-GB" sz="100" b="1">
                <a:solidFill>
                  <a:srgbClr val="636363"/>
                </a:solidFill>
                <a:latin typeface="Arial" charset="0"/>
                <a:cs typeface="Arial" charset="0"/>
              </a:rPr>
              <a:t>We are not responsible for the content of other web sites.</a:t>
            </a:r>
            <a:endParaRPr lang="en-GB" sz="1000">
              <a:latin typeface="Arial" charset="0"/>
              <a:cs typeface="Arial" charset="0"/>
            </a:endParaRPr>
          </a:p>
          <a:p>
            <a:pPr eaLnBrk="0" hangingPunct="0"/>
            <a:r>
              <a:rPr lang="en-GB" sz="100" b="1">
                <a:solidFill>
                  <a:srgbClr val="636363"/>
                </a:solidFill>
                <a:latin typeface="Arial" charset="0"/>
                <a:cs typeface="Arial" charset="0"/>
              </a:rPr>
              <a:t>The M40 Service Area at Wheatley uses a wide range of SUDS techniques in managing surface water on site. This photo shows the attractive water feature at the entrance.</a:t>
            </a:r>
            <a:endParaRPr lang="en-GB" sz="1000">
              <a:latin typeface="Arial" charset="0"/>
              <a:cs typeface="Arial" charset="0"/>
            </a:endParaRPr>
          </a:p>
          <a:p>
            <a:pPr eaLnBrk="0" hangingPunct="0"/>
            <a:endParaRPr lang="en-GB">
              <a:latin typeface="Arial" charset="0"/>
            </a:endParaRPr>
          </a:p>
        </p:txBody>
      </p:sp>
      <p:sp>
        <p:nvSpPr>
          <p:cNvPr id="7202" name="Rectangle 34"/>
          <p:cNvSpPr>
            <a:spLocks noChangeArrowheads="1"/>
          </p:cNvSpPr>
          <p:nvPr/>
        </p:nvSpPr>
        <p:spPr bwMode="auto">
          <a:xfrm>
            <a:off x="0" y="8613775"/>
            <a:ext cx="989013" cy="290513"/>
          </a:xfrm>
          <a:prstGeom prst="rect">
            <a:avLst/>
          </a:prstGeom>
          <a:noFill/>
          <a:ln w="9525">
            <a:noFill/>
            <a:miter lim="800000"/>
            <a:headEnd/>
            <a:tailEnd/>
          </a:ln>
          <a:effectLst/>
        </p:spPr>
        <p:txBody>
          <a:bodyPr wrap="none" lIns="0" tIns="0" rIns="0" bIns="0" anchor="ctr">
            <a:spAutoFit/>
          </a:bodyPr>
          <a:lstStyle/>
          <a:p>
            <a:r>
              <a:rPr lang="en-GB" sz="100" b="1">
                <a:solidFill>
                  <a:srgbClr val="636363"/>
                </a:solidFill>
                <a:latin typeface="Arial" charset="0"/>
                <a:cs typeface="Arial" charset="0"/>
              </a:rPr>
              <a:t>The M40 Service Area at Wheatley uses a wide range of SUDS techniques in managing surface water on site. This photo shows the attractive water feature at the entrance.</a:t>
            </a:r>
            <a:endParaRPr lang="en-GB" sz="1000">
              <a:latin typeface="Arial" charset="0"/>
              <a:cs typeface="Arial" charset="0"/>
            </a:endParaRPr>
          </a:p>
          <a:p>
            <a:pPr eaLnBrk="0" hangingPunct="0"/>
            <a:endParaRPr lang="en-GB">
              <a:latin typeface="Arial" charset="0"/>
            </a:endParaRPr>
          </a:p>
        </p:txBody>
      </p:sp>
      <p:sp>
        <p:nvSpPr>
          <p:cNvPr id="7203" name="Rectangle 35"/>
          <p:cNvSpPr>
            <a:spLocks noChangeArrowheads="1"/>
          </p:cNvSpPr>
          <p:nvPr/>
        </p:nvSpPr>
        <p:spPr bwMode="auto">
          <a:xfrm>
            <a:off x="0" y="8904288"/>
            <a:ext cx="9144000" cy="15875"/>
          </a:xfrm>
          <a:prstGeom prst="rect">
            <a:avLst/>
          </a:prstGeom>
          <a:solidFill>
            <a:srgbClr val="000000"/>
          </a:solidFill>
          <a:ln w="9525">
            <a:solidFill>
              <a:schemeClr val="tx1"/>
            </a:solidFill>
            <a:miter lim="800000"/>
            <a:headEnd/>
            <a:tailEnd/>
          </a:ln>
          <a:effectLst/>
        </p:spPr>
        <p:txBody>
          <a:bodyPr wrap="none" anchor="ctr">
            <a:spAutoFit/>
          </a:bodyPr>
          <a:lstStyle/>
          <a:p>
            <a:endParaRPr lang="en-GB"/>
          </a:p>
        </p:txBody>
      </p:sp>
      <p:sp>
        <p:nvSpPr>
          <p:cNvPr id="7204" name="Rectangle 36"/>
          <p:cNvSpPr>
            <a:spLocks noChangeArrowheads="1"/>
          </p:cNvSpPr>
          <p:nvPr/>
        </p:nvSpPr>
        <p:spPr bwMode="auto">
          <a:xfrm>
            <a:off x="4144963" y="8920163"/>
            <a:ext cx="854075" cy="685800"/>
          </a:xfrm>
          <a:prstGeom prst="rect">
            <a:avLst/>
          </a:prstGeom>
          <a:noFill/>
          <a:ln w="9525">
            <a:noFill/>
            <a:miter lim="800000"/>
            <a:headEnd/>
            <a:tailEnd/>
          </a:ln>
          <a:effectLst/>
        </p:spPr>
        <p:txBody>
          <a:bodyPr wrap="none" lIns="0" tIns="0" rIns="0" bIns="0" anchor="ctr">
            <a:spAutoFit/>
          </a:bodyPr>
          <a:lstStyle/>
          <a:p>
            <a:pPr algn="ctr" fontAlgn="b"/>
            <a:r>
              <a:rPr lang="en-GB" sz="1000">
                <a:latin typeface="Arial" charset="0"/>
                <a:cs typeface="Arial" charset="0"/>
              </a:rPr>
              <a:t>  </a:t>
            </a:r>
            <a:r>
              <a:rPr lang="en-GB" sz="4400">
                <a:latin typeface="Arial" charset="0"/>
                <a:cs typeface="Arial" charset="0"/>
              </a:rPr>
              <a:t> </a:t>
            </a:r>
            <a:r>
              <a:rPr lang="en-GB" sz="1000">
                <a:latin typeface="Arial" charset="0"/>
                <a:cs typeface="Arial" charset="0"/>
              </a:rPr>
              <a:t>                  </a:t>
            </a:r>
          </a:p>
          <a:p>
            <a:pPr algn="ctr" eaLnBrk="0" hangingPunct="0"/>
            <a:r>
              <a:rPr lang="en-GB" sz="100" b="1">
                <a:solidFill>
                  <a:srgbClr val="636363"/>
                </a:solidFill>
                <a:latin typeface="Arial" charset="0"/>
                <a:cs typeface="Arial" charset="0"/>
                <a:hlinkClick r:id="rId23"/>
              </a:rPr>
              <a:t>Anglian</a:t>
            </a:r>
            <a:r>
              <a:rPr lang="en-GB" sz="100" b="1">
                <a:solidFill>
                  <a:srgbClr val="636363"/>
                </a:solidFill>
                <a:latin typeface="Arial" charset="0"/>
                <a:cs typeface="Arial" charset="0"/>
              </a:rPr>
              <a:t> | </a:t>
            </a:r>
            <a:r>
              <a:rPr lang="en-GB" sz="100" b="1">
                <a:solidFill>
                  <a:srgbClr val="636363"/>
                </a:solidFill>
                <a:latin typeface="Arial" charset="0"/>
                <a:cs typeface="Arial" charset="0"/>
                <a:hlinkClick r:id="rId24"/>
              </a:rPr>
              <a:t>Midlands</a:t>
            </a:r>
            <a:r>
              <a:rPr lang="en-GB" sz="100" b="1">
                <a:solidFill>
                  <a:srgbClr val="636363"/>
                </a:solidFill>
                <a:latin typeface="Arial" charset="0"/>
                <a:cs typeface="Arial" charset="0"/>
              </a:rPr>
              <a:t> | </a:t>
            </a:r>
            <a:r>
              <a:rPr lang="en-GB" sz="100" b="1">
                <a:solidFill>
                  <a:srgbClr val="636363"/>
                </a:solidFill>
                <a:latin typeface="Arial" charset="0"/>
                <a:cs typeface="Arial" charset="0"/>
                <a:hlinkClick r:id="rId25"/>
              </a:rPr>
              <a:t>North East</a:t>
            </a:r>
            <a:r>
              <a:rPr lang="en-GB" sz="100" b="1">
                <a:solidFill>
                  <a:srgbClr val="636363"/>
                </a:solidFill>
                <a:latin typeface="Arial" charset="0"/>
                <a:cs typeface="Arial" charset="0"/>
              </a:rPr>
              <a:t> | </a:t>
            </a:r>
            <a:r>
              <a:rPr lang="en-GB" sz="100" b="1">
                <a:solidFill>
                  <a:srgbClr val="636363"/>
                </a:solidFill>
                <a:latin typeface="Arial" charset="0"/>
                <a:cs typeface="Arial" charset="0"/>
                <a:hlinkClick r:id="rId26"/>
              </a:rPr>
              <a:t>North West</a:t>
            </a:r>
            <a:r>
              <a:rPr lang="en-GB" sz="100" b="1">
                <a:solidFill>
                  <a:srgbClr val="636363"/>
                </a:solidFill>
                <a:latin typeface="Arial" charset="0"/>
                <a:cs typeface="Arial" charset="0"/>
              </a:rPr>
              <a:t> | </a:t>
            </a:r>
            <a:r>
              <a:rPr lang="en-GB" sz="100" b="1">
                <a:solidFill>
                  <a:srgbClr val="636363"/>
                </a:solidFill>
                <a:latin typeface="Arial" charset="0"/>
                <a:cs typeface="Arial" charset="0"/>
                <a:hlinkClick r:id="rId27"/>
              </a:rPr>
              <a:t>South West</a:t>
            </a:r>
            <a:r>
              <a:rPr lang="en-GB" sz="100" b="1">
                <a:solidFill>
                  <a:srgbClr val="636363"/>
                </a:solidFill>
                <a:latin typeface="Arial" charset="0"/>
                <a:cs typeface="Arial" charset="0"/>
              </a:rPr>
              <a:t> | </a:t>
            </a:r>
            <a:r>
              <a:rPr lang="en-GB" sz="100" b="1">
                <a:solidFill>
                  <a:srgbClr val="636363"/>
                </a:solidFill>
                <a:latin typeface="Arial" charset="0"/>
                <a:cs typeface="Arial" charset="0"/>
                <a:hlinkClick r:id="rId28"/>
              </a:rPr>
              <a:t>Southern</a:t>
            </a:r>
            <a:r>
              <a:rPr lang="en-GB" sz="100" b="1">
                <a:solidFill>
                  <a:srgbClr val="636363"/>
                </a:solidFill>
                <a:latin typeface="Arial" charset="0"/>
                <a:cs typeface="Arial" charset="0"/>
              </a:rPr>
              <a:t> | </a:t>
            </a:r>
            <a:r>
              <a:rPr lang="en-GB" sz="100" b="1">
                <a:solidFill>
                  <a:srgbClr val="636363"/>
                </a:solidFill>
                <a:latin typeface="Arial" charset="0"/>
                <a:cs typeface="Arial" charset="0"/>
                <a:hlinkClick r:id="rId29"/>
              </a:rPr>
              <a:t>Thames</a:t>
            </a:r>
            <a:r>
              <a:rPr lang="en-GB" sz="100" b="1">
                <a:solidFill>
                  <a:srgbClr val="636363"/>
                </a:solidFill>
                <a:latin typeface="Arial" charset="0"/>
                <a:cs typeface="Arial" charset="0"/>
              </a:rPr>
              <a:t> | </a:t>
            </a:r>
            <a:r>
              <a:rPr lang="en-GB" sz="100" b="1">
                <a:solidFill>
                  <a:srgbClr val="636363"/>
                </a:solidFill>
                <a:latin typeface="Arial" charset="0"/>
                <a:cs typeface="Arial" charset="0"/>
                <a:hlinkClick r:id="rId30"/>
              </a:rPr>
              <a:t>Wales</a:t>
            </a:r>
            <a:endParaRPr lang="en-GB" sz="1000">
              <a:latin typeface="Arial" charset="0"/>
              <a:cs typeface="Arial" charset="0"/>
            </a:endParaRPr>
          </a:p>
        </p:txBody>
      </p:sp>
      <p:sp>
        <p:nvSpPr>
          <p:cNvPr id="7206" name="Rectangle 38"/>
          <p:cNvSpPr>
            <a:spLocks noChangeArrowheads="1"/>
          </p:cNvSpPr>
          <p:nvPr/>
        </p:nvSpPr>
        <p:spPr bwMode="auto">
          <a:xfrm>
            <a:off x="0" y="9605963"/>
            <a:ext cx="9144000" cy="15875"/>
          </a:xfrm>
          <a:prstGeom prst="rect">
            <a:avLst/>
          </a:prstGeom>
          <a:solidFill>
            <a:srgbClr val="000000"/>
          </a:solidFill>
          <a:ln w="9525">
            <a:solidFill>
              <a:schemeClr val="tx1"/>
            </a:solidFill>
            <a:miter lim="800000"/>
            <a:headEnd/>
            <a:tailEnd/>
          </a:ln>
          <a:effectLst/>
        </p:spPr>
        <p:txBody>
          <a:bodyPr wrap="none" anchor="ctr">
            <a:spAutoFit/>
          </a:bodyPr>
          <a:lstStyle/>
          <a:p>
            <a:endParaRPr lang="en-GB"/>
          </a:p>
        </p:txBody>
      </p:sp>
      <p:sp>
        <p:nvSpPr>
          <p:cNvPr id="7207" name="Rectangle 39"/>
          <p:cNvSpPr>
            <a:spLocks noChangeArrowheads="1"/>
          </p:cNvSpPr>
          <p:nvPr/>
        </p:nvSpPr>
        <p:spPr bwMode="auto">
          <a:xfrm>
            <a:off x="0" y="9621838"/>
            <a:ext cx="369888" cy="200025"/>
          </a:xfrm>
          <a:prstGeom prst="rect">
            <a:avLst/>
          </a:prstGeom>
          <a:solidFill>
            <a:srgbClr val="ECF5D9"/>
          </a:solidFill>
          <a:ln w="9525">
            <a:noFill/>
            <a:miter lim="800000"/>
            <a:headEnd/>
            <a:tailEnd/>
          </a:ln>
          <a:effectLst/>
        </p:spPr>
        <p:txBody>
          <a:bodyPr wrap="none" lIns="0" tIns="0" rIns="0" bIns="0" anchor="ctr">
            <a:spAutoFit/>
          </a:bodyPr>
          <a:lstStyle/>
          <a:p>
            <a:r>
              <a:rPr lang="en-GB" sz="100" b="1">
                <a:solidFill>
                  <a:srgbClr val="636363"/>
                </a:solidFill>
                <a:latin typeface="Arial" charset="0"/>
                <a:cs typeface="Arial" charset="0"/>
              </a:rPr>
              <a:t>©The Environment Agency 2008</a:t>
            </a:r>
            <a:br>
              <a:rPr lang="en-GB" sz="100" b="1">
                <a:solidFill>
                  <a:srgbClr val="636363"/>
                </a:solidFill>
                <a:latin typeface="Arial" charset="0"/>
                <a:cs typeface="Arial" charset="0"/>
              </a:rPr>
            </a:br>
            <a:r>
              <a:rPr lang="en-GB" sz="100" b="1">
                <a:solidFill>
                  <a:srgbClr val="636363"/>
                </a:solidFill>
                <a:latin typeface="Arial" charset="0"/>
                <a:cs typeface="Arial" charset="0"/>
                <a:hlinkClick r:id="rId31"/>
              </a:rPr>
              <a:t>Privacy Policy</a:t>
            </a:r>
            <a:endParaRPr lang="en-GB" sz="1000">
              <a:latin typeface="Arial" charset="0"/>
              <a:cs typeface="Arial" charset="0"/>
            </a:endParaRPr>
          </a:p>
          <a:p>
            <a:pPr eaLnBrk="0" hangingPunct="0"/>
            <a:r>
              <a:rPr lang="en-GB" sz="100" b="1">
                <a:solidFill>
                  <a:srgbClr val="636363"/>
                </a:solidFill>
                <a:latin typeface="Arial" charset="0"/>
                <a:cs typeface="Arial" charset="0"/>
              </a:rPr>
              <a:t>Author: Phil Chatfield | </a:t>
            </a:r>
            <a:r>
              <a:rPr lang="en-GB" sz="100" b="1">
                <a:solidFill>
                  <a:srgbClr val="636363"/>
                </a:solidFill>
                <a:latin typeface="Arial" charset="0"/>
                <a:cs typeface="Arial" charset="0"/>
                <a:hlinkClick r:id="rId32"/>
              </a:rPr>
              <a:t>enquiries@environment-agency.gov.uk</a:t>
            </a:r>
            <a:endParaRPr lang="en-GB" sz="1000">
              <a:latin typeface="Arial" charset="0"/>
              <a:cs typeface="Arial" charset="0"/>
            </a:endParaRPr>
          </a:p>
          <a:p>
            <a:pPr eaLnBrk="0" fontAlgn="b" hangingPunct="0"/>
            <a:r>
              <a:rPr lang="en-GB" sz="1000">
                <a:latin typeface="Arial" charset="0"/>
                <a:cs typeface="Arial" charset="0"/>
              </a:rPr>
              <a:t>  </a:t>
            </a:r>
            <a:r>
              <a:rPr lang="en-GB">
                <a:latin typeface="Arial" charset="0"/>
                <a:cs typeface="Arial" charset="0"/>
              </a:rPr>
              <a:t> </a:t>
            </a:r>
            <a:endParaRPr lang="en-GB" sz="1000">
              <a:latin typeface="Arial" charset="0"/>
              <a:cs typeface="Arial" charset="0"/>
            </a:endParaRPr>
          </a:p>
        </p:txBody>
      </p:sp>
      <p:sp>
        <p:nvSpPr>
          <p:cNvPr id="7182" name="AutoShape 14" descr="Environment Agency">
            <a:hlinkClick r:id="rId15" tooltip="Environment Agency"/>
          </p:cNvPr>
          <p:cNvSpPr>
            <a:spLocks noChangeAspect="1" noChangeArrowheads="1"/>
          </p:cNvSpPr>
          <p:nvPr/>
        </p:nvSpPr>
        <p:spPr bwMode="auto">
          <a:xfrm>
            <a:off x="34925" y="-2668588"/>
            <a:ext cx="2524125" cy="647700"/>
          </a:xfrm>
          <a:prstGeom prst="rect">
            <a:avLst/>
          </a:prstGeom>
          <a:noFill/>
        </p:spPr>
        <p:txBody>
          <a:bodyPr/>
          <a:lstStyle/>
          <a:p>
            <a:endParaRPr lang="en-GB"/>
          </a:p>
        </p:txBody>
      </p:sp>
      <p:sp>
        <p:nvSpPr>
          <p:cNvPr id="7183" name="AutoShape 15" descr="Banner"/>
          <p:cNvSpPr>
            <a:spLocks noChangeAspect="1" noChangeArrowheads="1"/>
          </p:cNvSpPr>
          <p:nvPr/>
        </p:nvSpPr>
        <p:spPr bwMode="auto">
          <a:xfrm>
            <a:off x="2725738" y="-2668588"/>
            <a:ext cx="4857750" cy="647700"/>
          </a:xfrm>
          <a:prstGeom prst="rect">
            <a:avLst/>
          </a:prstGeom>
          <a:noFill/>
        </p:spPr>
        <p:txBody>
          <a:bodyPr/>
          <a:lstStyle/>
          <a:p>
            <a:endParaRPr lang="en-GB"/>
          </a:p>
        </p:txBody>
      </p:sp>
      <p:sp>
        <p:nvSpPr>
          <p:cNvPr id="7190" name="AutoShape 22" descr="The M40 Service Area at Wheatley uses a range of SUDS techniques"/>
          <p:cNvSpPr>
            <a:spLocks noChangeAspect="1" noChangeArrowheads="1"/>
          </p:cNvSpPr>
          <p:nvPr/>
        </p:nvSpPr>
        <p:spPr bwMode="auto">
          <a:xfrm>
            <a:off x="123825" y="-192088"/>
            <a:ext cx="5715000" cy="8486776"/>
          </a:xfrm>
          <a:prstGeom prst="rect">
            <a:avLst/>
          </a:prstGeom>
          <a:noFill/>
        </p:spPr>
        <p:txBody>
          <a:bodyPr/>
          <a:lstStyle/>
          <a:p>
            <a:endParaRPr lang="en-GB"/>
          </a:p>
        </p:txBody>
      </p:sp>
      <p:pic>
        <p:nvPicPr>
          <p:cNvPr id="7205" name="Picture 37" descr="uk"/>
          <p:cNvPicPr>
            <a:picLocks noChangeAspect="1" noChangeArrowheads="1"/>
          </p:cNvPicPr>
          <p:nvPr/>
        </p:nvPicPr>
        <p:blipFill>
          <a:blip r:embed="rId33"/>
          <a:srcRect/>
          <a:stretch>
            <a:fillRect/>
          </a:stretch>
        </p:blipFill>
        <p:spPr bwMode="auto">
          <a:xfrm>
            <a:off x="4179888" y="8920163"/>
            <a:ext cx="657225" cy="704850"/>
          </a:xfrm>
          <a:prstGeom prst="rect">
            <a:avLst/>
          </a:prstGeom>
          <a:noFill/>
        </p:spPr>
      </p:pic>
      <p:pic>
        <p:nvPicPr>
          <p:cNvPr id="7210" name="Picture 42" descr="%3Fversion%3D1%26lang%3D_e"/>
          <p:cNvPicPr>
            <a:picLocks noChangeAspect="1" noChangeArrowheads="1"/>
          </p:cNvPicPr>
          <p:nvPr/>
        </p:nvPicPr>
        <p:blipFill>
          <a:blip r:embed="rId34"/>
          <a:srcRect/>
          <a:stretch>
            <a:fillRect/>
          </a:stretch>
        </p:blipFill>
        <p:spPr bwMode="auto">
          <a:xfrm>
            <a:off x="34925" y="9669463"/>
            <a:ext cx="9525" cy="9525"/>
          </a:xfrm>
          <a:prstGeom prst="rect">
            <a:avLst/>
          </a:prstGeom>
          <a:noFill/>
        </p:spPr>
      </p:pic>
      <p:sp>
        <p:nvSpPr>
          <p:cNvPr id="7216" name="AutoShape 48" descr="redir?src=image&amp;clickedItemURN=http%3A%2F%2Fwww"/>
          <p:cNvSpPr>
            <a:spLocks noChangeAspect="1" noChangeArrowheads="1"/>
          </p:cNvSpPr>
          <p:nvPr/>
        </p:nvSpPr>
        <p:spPr bwMode="auto">
          <a:xfrm>
            <a:off x="4419600" y="3276600"/>
            <a:ext cx="304800" cy="304800"/>
          </a:xfrm>
          <a:prstGeom prst="rect">
            <a:avLst/>
          </a:prstGeom>
          <a:noFill/>
        </p:spPr>
        <p:txBody>
          <a:bodyPr/>
          <a:lstStyle/>
          <a:p>
            <a:endParaRPr lang="en-GB"/>
          </a:p>
        </p:txBody>
      </p:sp>
      <p:sp>
        <p:nvSpPr>
          <p:cNvPr id="7218" name="AutoShape 50" descr="redir?src=image&amp;clickedItemURN=http%3A%2F%2Fwww"/>
          <p:cNvSpPr>
            <a:spLocks noChangeAspect="1" noChangeArrowheads="1"/>
          </p:cNvSpPr>
          <p:nvPr/>
        </p:nvSpPr>
        <p:spPr bwMode="auto">
          <a:xfrm>
            <a:off x="4419600" y="3276600"/>
            <a:ext cx="304800" cy="304800"/>
          </a:xfrm>
          <a:prstGeom prst="rect">
            <a:avLst/>
          </a:prstGeom>
          <a:noFill/>
        </p:spPr>
        <p:txBody>
          <a:bodyPr/>
          <a:lstStyle/>
          <a:p>
            <a:endParaRPr lang="en-GB"/>
          </a:p>
        </p:txBody>
      </p:sp>
      <p:graphicFrame>
        <p:nvGraphicFramePr>
          <p:cNvPr id="7240" name="Group 72"/>
          <p:cNvGraphicFramePr>
            <a:graphicFrameLocks noGrp="1"/>
          </p:cNvGraphicFramePr>
          <p:nvPr>
            <p:ph sz="quarter" idx="3"/>
          </p:nvPr>
        </p:nvGraphicFramePr>
        <p:xfrm>
          <a:off x="4859338" y="1484313"/>
          <a:ext cx="4038600" cy="4480560"/>
        </p:xfrm>
        <a:graphic>
          <a:graphicData uri="http://schemas.openxmlformats.org/drawingml/2006/table">
            <a:tbl>
              <a:tblPr/>
              <a:tblGrid>
                <a:gridCol w="4038600"/>
              </a:tblGrid>
              <a:tr h="2187575">
                <a:tc>
                  <a:txBody>
                    <a:bodyPr/>
                    <a:lstStyle/>
                    <a:p>
                      <a:pPr marL="342900" marR="0" lvl="0" indent="-342900" algn="l" defTabSz="914400" rtl="0" eaLnBrk="1" fontAlgn="base" latinLnBrk="0" hangingPunct="1">
                        <a:lnSpc>
                          <a:spcPct val="100000"/>
                        </a:lnSpc>
                        <a:spcBef>
                          <a:spcPct val="0"/>
                        </a:spcBef>
                        <a:spcAft>
                          <a:spcPct val="0"/>
                        </a:spcAft>
                        <a:buClr>
                          <a:schemeClr val="hlink"/>
                        </a:buClr>
                        <a:buSzPct val="120000"/>
                        <a:buFontTx/>
                        <a:buNone/>
                        <a:tabLst/>
                      </a:pPr>
                      <a:r>
                        <a:rPr kumimoji="0" lang="en-GB" sz="2400" b="1" i="0" u="none" strike="noStrike" cap="none" normalizeH="0" baseline="0" smtClean="0">
                          <a:ln>
                            <a:noFill/>
                          </a:ln>
                          <a:solidFill>
                            <a:schemeClr val="tx1"/>
                          </a:solidFill>
                          <a:effectLst>
                            <a:outerShdw blurRad="38100" dist="38100" dir="2700000" algn="tl">
                              <a:srgbClr val="000000"/>
                            </a:outerShdw>
                          </a:effectLst>
                          <a:latin typeface="Tahoma" pitchFamily="34" charset="0"/>
                          <a:ea typeface="Times New Roman" pitchFamily="18" charset="0"/>
                          <a:cs typeface="Arial" charset="0"/>
                        </a:rPr>
                        <a:t>Copa</a:t>
                      </a:r>
                      <a:r>
                        <a:rPr kumimoji="0" lang="en-GB" sz="2400" b="1" i="0" u="none" strike="noStrike" cap="none" normalizeH="0" baseline="0" smtClean="0">
                          <a:ln>
                            <a:noFill/>
                          </a:ln>
                          <a:solidFill>
                            <a:schemeClr val="tx1"/>
                          </a:solidFill>
                          <a:effectLst>
                            <a:outerShdw blurRad="38100" dist="38100" dir="2700000" algn="tl">
                              <a:srgbClr val="000000"/>
                            </a:outerShdw>
                          </a:effectLst>
                          <a:latin typeface="Arial"/>
                          <a:ea typeface="Times New Roman" pitchFamily="18" charset="0"/>
                          <a:cs typeface="Arial" charset="0"/>
                        </a:rPr>
                        <a:t>®</a:t>
                      </a:r>
                      <a:r>
                        <a:rPr kumimoji="0" lang="en-GB" sz="2400" b="1" i="0" u="none" strike="noStrike" cap="none" normalizeH="0" baseline="0" smtClean="0">
                          <a:ln>
                            <a:noFill/>
                          </a:ln>
                          <a:solidFill>
                            <a:schemeClr val="tx1"/>
                          </a:solidFill>
                          <a:effectLst>
                            <a:outerShdw blurRad="38100" dist="38100" dir="2700000" algn="tl">
                              <a:srgbClr val="000000"/>
                            </a:outerShdw>
                          </a:effectLst>
                          <a:latin typeface="Tahoma" pitchFamily="34" charset="0"/>
                          <a:ea typeface="Times New Roman" pitchFamily="18" charset="0"/>
                          <a:cs typeface="Arial" charset="0"/>
                        </a:rPr>
                        <a:t> SuDs - Sustainable Urban Drainage Systems</a:t>
                      </a:r>
                      <a:r>
                        <a:rPr kumimoji="0" lang="en-GB" sz="2400" b="0" i="0" u="none" strike="noStrike" cap="none" normalizeH="0" baseline="0" smtClean="0">
                          <a:ln>
                            <a:noFill/>
                          </a:ln>
                          <a:solidFill>
                            <a:schemeClr val="tx1"/>
                          </a:solidFill>
                          <a:effectLst>
                            <a:outerShdw blurRad="38100" dist="38100" dir="2700000" algn="tl">
                              <a:srgbClr val="000000"/>
                            </a:outerShdw>
                          </a:effectLst>
                          <a:latin typeface="Tahoma" pitchFamily="34" charset="0"/>
                          <a:ea typeface="Times New Roman" pitchFamily="18" charset="0"/>
                          <a:cs typeface="Arial" charset="0"/>
                        </a:rPr>
                        <a:t>:</a:t>
                      </a:r>
                    </a:p>
                    <a:p>
                      <a:pPr marL="342900" marR="0" lvl="0" indent="-342900" algn="l" defTabSz="914400" rtl="0" eaLnBrk="1" fontAlgn="base" latinLnBrk="0" hangingPunct="1">
                        <a:lnSpc>
                          <a:spcPct val="100000"/>
                        </a:lnSpc>
                        <a:spcBef>
                          <a:spcPct val="0"/>
                        </a:spcBef>
                        <a:spcAft>
                          <a:spcPct val="0"/>
                        </a:spcAft>
                        <a:buClr>
                          <a:schemeClr val="hlink"/>
                        </a:buClr>
                        <a:buSzPct val="120000"/>
                        <a:buFontTx/>
                        <a:buNone/>
                        <a:tabLst/>
                      </a:pPr>
                      <a:r>
                        <a:rPr kumimoji="0" lang="en-GB" sz="2400" b="0" i="0" u="none" strike="noStrike" cap="none" normalizeH="0" baseline="0" smtClean="0">
                          <a:ln>
                            <a:noFill/>
                          </a:ln>
                          <a:solidFill>
                            <a:schemeClr val="tx1"/>
                          </a:solidFill>
                          <a:effectLst>
                            <a:outerShdw blurRad="38100" dist="38100" dir="2700000" algn="tl">
                              <a:srgbClr val="000000"/>
                            </a:outerShdw>
                          </a:effectLst>
                          <a:latin typeface="Tahoma" pitchFamily="34" charset="0"/>
                          <a:ea typeface="Times New Roman" pitchFamily="18" charset="0"/>
                          <a:cs typeface="Arial" charset="0"/>
                        </a:rPr>
                        <a:t>This channels run-off into a filtration apparatus, the water is then allowed to enter a retention pond.</a:t>
                      </a:r>
                    </a:p>
                    <a:p>
                      <a:pPr marL="342900" marR="0" lvl="0" indent="-342900" algn="l" defTabSz="914400" rtl="0" eaLnBrk="1" fontAlgn="base" latinLnBrk="0" hangingPunct="1">
                        <a:lnSpc>
                          <a:spcPct val="100000"/>
                        </a:lnSpc>
                        <a:spcBef>
                          <a:spcPct val="0"/>
                        </a:spcBef>
                        <a:spcAft>
                          <a:spcPct val="0"/>
                        </a:spcAft>
                        <a:buClr>
                          <a:schemeClr val="hlink"/>
                        </a:buClr>
                        <a:buSzPct val="120000"/>
                        <a:buFontTx/>
                        <a:buNone/>
                        <a:tabLst/>
                      </a:pPr>
                      <a:r>
                        <a:rPr kumimoji="0" lang="en-GB" sz="2400" b="0" i="0" u="none" strike="noStrike" cap="none" normalizeH="0" baseline="0" smtClean="0">
                          <a:ln>
                            <a:noFill/>
                          </a:ln>
                          <a:solidFill>
                            <a:schemeClr val="tx1"/>
                          </a:solidFill>
                          <a:effectLst>
                            <a:outerShdw blurRad="38100" dist="38100" dir="2700000" algn="tl">
                              <a:srgbClr val="000000"/>
                            </a:outerShdw>
                          </a:effectLst>
                          <a:latin typeface="Tahoma" pitchFamily="34" charset="0"/>
                          <a:ea typeface="Times New Roman" pitchFamily="18" charset="0"/>
                          <a:cs typeface="Arial" charset="0"/>
                        </a:rPr>
                        <a:t>This system creates new habitats, and prevents the storm drains from becoming overwhelmed during deluge situations.</a:t>
                      </a:r>
                    </a:p>
                  </a:txBody>
                  <a:tcPr horzOverflow="overflow">
                    <a:lnL cap="flat">
                      <a:noFill/>
                    </a:lnL>
                    <a:lnR cap="flat">
                      <a:noFill/>
                    </a:lnR>
                    <a:lnT cap="flat">
                      <a:noFill/>
                    </a:lnT>
                    <a:lnB cap="flat">
                      <a:noFill/>
                    </a:lnB>
                    <a:lnTlToBr>
                      <a:noFill/>
                    </a:lnTlToBr>
                    <a:lnBlToTr>
                      <a:noFill/>
                    </a:lnBlToTr>
                    <a:noFill/>
                  </a:tcPr>
                </a:tc>
              </a:tr>
            </a:tbl>
          </a:graphicData>
        </a:graphic>
      </p:graphicFrame>
    </p:spTree>
    <p:controls>
      <mc:AlternateContent xmlns:mc="http://schemas.openxmlformats.org/markup-compatibility/2006">
        <mc:Choice xmlns:v="urn:schemas-microsoft-com:vml" Requires="v">
          <p:control spid="7200" name="DefaultOcx" r:id="rId2" imgW="914400" imgH="228600"/>
        </mc:Choice>
        <mc:Fallback>
          <p:control name="DefaultOcx" r:id="rId2" imgW="914400" imgH="228600">
            <p:pic>
              <p:nvPicPr>
                <p:cNvPr id="0" name="DefaultOcx"/>
                <p:cNvPicPr preferRelativeResize="0">
                  <a:picLocks noChangeArrowheads="1" noChangeShapeType="1"/>
                </p:cNvPicPr>
                <p:nvPr/>
              </p:nvPicPr>
              <p:blipFill>
                <a:blip r:embed="rId35">
                  <a:extLst>
                    <a:ext uri="{28A0092B-C50C-407E-A947-70E740481C1C}">
                      <a14:useLocalDpi xmlns:a14="http://schemas.microsoft.com/office/drawing/2010/main" val="0"/>
                    </a:ext>
                  </a:extLst>
                </a:blip>
                <a:srcRect/>
                <a:stretch>
                  <a:fillRect/>
                </a:stretch>
              </p:blipFill>
              <p:spPr bwMode="auto">
                <a:xfrm>
                  <a:off x="0" y="-2963863"/>
                  <a:ext cx="914400" cy="228600"/>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7201" name="HTMLHidden1" r:id="rId3" imgW="914400" imgH="228600"/>
        </mc:Choice>
        <mc:Fallback>
          <p:control name="HTMLHidden1" r:id="rId3" imgW="914400" imgH="228600">
            <p:pic>
              <p:nvPicPr>
                <p:cNvPr id="0" name="HTMLHidden1"/>
                <p:cNvPicPr preferRelativeResize="0">
                  <a:picLocks noChangeArrowheads="1" noChangeShapeType="1"/>
                </p:cNvPicPr>
                <p:nvPr/>
              </p:nvPicPr>
              <p:blipFill>
                <a:blip r:embed="rId36">
                  <a:extLst>
                    <a:ext uri="{28A0092B-C50C-407E-A947-70E740481C1C}">
                      <a14:useLocalDpi xmlns:a14="http://schemas.microsoft.com/office/drawing/2010/main" val="0"/>
                    </a:ext>
                  </a:extLst>
                </a:blip>
                <a:srcRect/>
                <a:stretch>
                  <a:fillRect/>
                </a:stretch>
              </p:blipFill>
              <p:spPr bwMode="auto">
                <a:xfrm>
                  <a:off x="0" y="-2963863"/>
                  <a:ext cx="914400" cy="228600"/>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7202" name="HTMLHidden2" r:id="rId4" imgW="914400" imgH="228600"/>
        </mc:Choice>
        <mc:Fallback>
          <p:control name="HTMLHidden2" r:id="rId4" imgW="914400" imgH="228600">
            <p:pic>
              <p:nvPicPr>
                <p:cNvPr id="0" name="HTMLHidden2"/>
                <p:cNvPicPr preferRelativeResize="0">
                  <a:picLocks noChangeArrowheads="1" noChangeShapeType="1"/>
                </p:cNvPicPr>
                <p:nvPr/>
              </p:nvPicPr>
              <p:blipFill>
                <a:blip r:embed="rId37">
                  <a:extLst>
                    <a:ext uri="{28A0092B-C50C-407E-A947-70E740481C1C}">
                      <a14:useLocalDpi xmlns:a14="http://schemas.microsoft.com/office/drawing/2010/main" val="0"/>
                    </a:ext>
                  </a:extLst>
                </a:blip>
                <a:srcRect/>
                <a:stretch>
                  <a:fillRect/>
                </a:stretch>
              </p:blipFill>
              <p:spPr bwMode="auto">
                <a:xfrm>
                  <a:off x="0" y="-2963863"/>
                  <a:ext cx="914400" cy="228600"/>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7203" name="HTMLText1" r:id="rId5" imgW="914400" imgH="228600"/>
        </mc:Choice>
        <mc:Fallback>
          <p:control name="HTMLText1" r:id="rId5" imgW="914400" imgH="228600">
            <p:pic>
              <p:nvPicPr>
                <p:cNvPr id="0" name="HTMLText1"/>
                <p:cNvPicPr preferRelativeResize="0">
                  <a:picLocks noChangeArrowheads="1" noChangeShapeType="1"/>
                </p:cNvPicPr>
                <p:nvPr/>
              </p:nvPicPr>
              <p:blipFill>
                <a:blip r:embed="rId38">
                  <a:extLst>
                    <a:ext uri="{28A0092B-C50C-407E-A947-70E740481C1C}">
                      <a14:useLocalDpi xmlns:a14="http://schemas.microsoft.com/office/drawing/2010/main" val="0"/>
                    </a:ext>
                  </a:extLst>
                </a:blip>
                <a:srcRect/>
                <a:stretch>
                  <a:fillRect/>
                </a:stretch>
              </p:blipFill>
              <p:spPr bwMode="auto">
                <a:xfrm>
                  <a:off x="0" y="-2963863"/>
                  <a:ext cx="914400" cy="228600"/>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7204" name="HTMLSelect1" r:id="rId6" imgW="2495520" imgH="228600"/>
        </mc:Choice>
        <mc:Fallback>
          <p:control name="HTMLSelect1" r:id="rId6" imgW="2495520" imgH="228600">
            <p:pic>
              <p:nvPicPr>
                <p:cNvPr id="0" name="HTMLSelect1"/>
                <p:cNvPicPr preferRelativeResize="0">
                  <a:picLocks noChangeArrowheads="1" noChangeShapeType="1"/>
                </p:cNvPicPr>
                <p:nvPr/>
              </p:nvPicPr>
              <p:blipFill>
                <a:blip r:embed="rId39">
                  <a:extLst>
                    <a:ext uri="{28A0092B-C50C-407E-A947-70E740481C1C}">
                      <a14:useLocalDpi xmlns:a14="http://schemas.microsoft.com/office/drawing/2010/main" val="0"/>
                    </a:ext>
                  </a:extLst>
                </a:blip>
                <a:srcRect/>
                <a:stretch>
                  <a:fillRect/>
                </a:stretch>
              </p:blipFill>
              <p:spPr bwMode="auto">
                <a:xfrm>
                  <a:off x="0" y="-2963863"/>
                  <a:ext cx="914400" cy="228600"/>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p:controls>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GB"/>
              <a:t>D-Raintank</a:t>
            </a:r>
          </a:p>
        </p:txBody>
      </p:sp>
      <p:pic>
        <p:nvPicPr>
          <p:cNvPr id="48131" name="Picture 3" descr="untitledsuds2"/>
          <p:cNvPicPr>
            <a:picLocks noGrp="1" noChangeAspect="1" noChangeArrowheads="1"/>
          </p:cNvPicPr>
          <p:nvPr>
            <p:ph idx="1"/>
          </p:nvPr>
        </p:nvPicPr>
        <p:blipFill>
          <a:blip r:embed="rId2"/>
          <a:srcRect/>
          <a:stretch>
            <a:fillRect/>
          </a:stretch>
        </p:blipFill>
        <p:spPr>
          <a:xfrm>
            <a:off x="971550" y="1989138"/>
            <a:ext cx="6553200" cy="4040187"/>
          </a:xfrm>
          <a:noFill/>
          <a:ln/>
        </p:spPr>
      </p:pic>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a:t>Paving systems</a:t>
            </a:r>
          </a:p>
        </p:txBody>
      </p:sp>
      <p:sp>
        <p:nvSpPr>
          <p:cNvPr id="11267" name="Rectangle 3"/>
          <p:cNvSpPr>
            <a:spLocks noGrp="1" noChangeArrowheads="1"/>
          </p:cNvSpPr>
          <p:nvPr>
            <p:ph type="body" idx="1"/>
          </p:nvPr>
        </p:nvSpPr>
        <p:spPr/>
        <p:txBody>
          <a:bodyPr/>
          <a:lstStyle/>
          <a:p>
            <a:pPr>
              <a:lnSpc>
                <a:spcPct val="90000"/>
              </a:lnSpc>
            </a:pPr>
            <a:r>
              <a:rPr lang="en-GB" sz="2400" b="1"/>
              <a:t>Formpave are acknowledged as a world authority in the field of sustainable urban drainage systems (SUDS), and they first introduced permeable paving to the British market 12 years ago. </a:t>
            </a:r>
          </a:p>
          <a:p>
            <a:pPr>
              <a:lnSpc>
                <a:spcPct val="90000"/>
              </a:lnSpc>
            </a:pPr>
            <a:r>
              <a:rPr lang="en-GB" sz="2400" b="1"/>
              <a:t>Through an extensive R&amp;D programme of engineering and technology innovation Formpave continues to pioneer this technology both in Britain and around the world via a number of licensees who manufacture the Formpave patented permeable paving products in various countries.</a:t>
            </a:r>
            <a:r>
              <a:rPr lang="en-GB" sz="2400"/>
              <a:t> </a:t>
            </a:r>
          </a:p>
        </p:txBody>
      </p:sp>
      <p:sp>
        <p:nvSpPr>
          <p:cNvPr id="11269" name="AutoShape 5" descr="redir?src=image&amp;clickedItemURN=http%3A%2F%2Fwww"/>
          <p:cNvSpPr>
            <a:spLocks noChangeAspect="1" noChangeArrowheads="1"/>
          </p:cNvSpPr>
          <p:nvPr/>
        </p:nvSpPr>
        <p:spPr bwMode="auto">
          <a:xfrm>
            <a:off x="155575" y="46038"/>
            <a:ext cx="304800" cy="304800"/>
          </a:xfrm>
          <a:prstGeom prst="rect">
            <a:avLst/>
          </a:prstGeom>
          <a:noFill/>
        </p:spPr>
        <p:txBody>
          <a:bodyPr/>
          <a:lstStyle/>
          <a:p>
            <a:endParaRPr lang="en-GB"/>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6" name="Picture 2" descr="untitledsuds"/>
          <p:cNvPicPr>
            <a:picLocks noChangeAspect="1" noChangeArrowheads="1"/>
          </p:cNvPicPr>
          <p:nvPr/>
        </p:nvPicPr>
        <p:blipFill>
          <a:blip r:embed="rId2"/>
          <a:srcRect/>
          <a:stretch>
            <a:fillRect/>
          </a:stretch>
        </p:blipFill>
        <p:spPr bwMode="auto">
          <a:xfrm>
            <a:off x="827088" y="2205038"/>
            <a:ext cx="7129462" cy="4000500"/>
          </a:xfrm>
          <a:prstGeom prst="rect">
            <a:avLst/>
          </a:prstGeom>
          <a:noFill/>
        </p:spPr>
      </p:pic>
      <p:sp>
        <p:nvSpPr>
          <p:cNvPr id="47107" name="Rectangle 3"/>
          <p:cNvSpPr>
            <a:spLocks noGrp="1" noChangeArrowheads="1"/>
          </p:cNvSpPr>
          <p:nvPr>
            <p:ph type="title"/>
          </p:nvPr>
        </p:nvSpPr>
        <p:spPr/>
        <p:txBody>
          <a:bodyPr/>
          <a:lstStyle/>
          <a:p>
            <a:r>
              <a:rPr lang="en-GB"/>
              <a:t>Permeable pavement</a:t>
            </a:r>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3"/>
          <p:cNvSpPr>
            <a:spLocks noGrp="1" noChangeArrowheads="1"/>
          </p:cNvSpPr>
          <p:nvPr>
            <p:ph type="body" idx="1"/>
          </p:nvPr>
        </p:nvSpPr>
        <p:spPr>
          <a:xfrm>
            <a:off x="457200" y="1600200"/>
            <a:ext cx="8075613" cy="4525963"/>
          </a:xfrm>
        </p:spPr>
        <p:txBody>
          <a:bodyPr/>
          <a:lstStyle/>
          <a:p>
            <a:pPr eaLnBrk="1" hangingPunct="1">
              <a:lnSpc>
                <a:spcPct val="90000"/>
              </a:lnSpc>
            </a:pPr>
            <a:r>
              <a:rPr lang="en-GB" sz="2800" smtClean="0"/>
              <a:t>SUDS development (c. 2000)</a:t>
            </a:r>
          </a:p>
          <a:p>
            <a:pPr eaLnBrk="1" hangingPunct="1">
              <a:lnSpc>
                <a:spcPct val="90000"/>
              </a:lnSpc>
            </a:pPr>
            <a:r>
              <a:rPr lang="en-GB" sz="2800" smtClean="0"/>
              <a:t>Previously agricultural land</a:t>
            </a:r>
          </a:p>
          <a:p>
            <a:pPr eaLnBrk="1" hangingPunct="1">
              <a:lnSpc>
                <a:spcPct val="90000"/>
              </a:lnSpc>
            </a:pPr>
            <a:r>
              <a:rPr lang="en-GB" sz="2800" smtClean="0"/>
              <a:t>Now a distribution hub based mid-way between Edinburgh and Glasgow</a:t>
            </a:r>
          </a:p>
        </p:txBody>
      </p:sp>
      <p:sp>
        <p:nvSpPr>
          <p:cNvPr id="20483" name="Rectangle 4"/>
          <p:cNvSpPr>
            <a:spLocks noGrp="1" noChangeArrowheads="1"/>
          </p:cNvSpPr>
          <p:nvPr>
            <p:ph type="title"/>
          </p:nvPr>
        </p:nvSpPr>
        <p:spPr/>
        <p:txBody>
          <a:bodyPr/>
          <a:lstStyle/>
          <a:p>
            <a:pPr eaLnBrk="1" hangingPunct="1"/>
            <a:r>
              <a:rPr lang="en-GB" smtClean="0"/>
              <a:t>Case Study: J4M8</a:t>
            </a:r>
            <a:endParaRPr lang="en-US" smtClean="0"/>
          </a:p>
        </p:txBody>
      </p:sp>
      <p:pic>
        <p:nvPicPr>
          <p:cNvPr id="20484" name="Picture 7" descr="map"/>
          <p:cNvPicPr>
            <a:picLocks noChangeAspect="1" noChangeArrowheads="1"/>
          </p:cNvPicPr>
          <p:nvPr/>
        </p:nvPicPr>
        <p:blipFill>
          <a:blip r:embed="rId2"/>
          <a:srcRect/>
          <a:stretch>
            <a:fillRect/>
          </a:stretch>
        </p:blipFill>
        <p:spPr bwMode="auto">
          <a:xfrm>
            <a:off x="1403350" y="3500438"/>
            <a:ext cx="6180138" cy="3035300"/>
          </a:xfrm>
          <a:prstGeom prst="rect">
            <a:avLst/>
          </a:prstGeom>
          <a:noFill/>
          <a:ln w="9525">
            <a:noFill/>
            <a:miter lim="800000"/>
            <a:headEnd/>
            <a:tailEnd/>
          </a:ln>
        </p:spPr>
      </p:pic>
    </p:spTree>
    <p:extLst>
      <p:ext uri="{BB962C8B-B14F-4D97-AF65-F5344CB8AC3E}">
        <p14:creationId xmlns:p14="http://schemas.microsoft.com/office/powerpoint/2010/main" val="278703640"/>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sz="4000" smtClean="0"/>
              <a:t>J4M8 Oblique Aerial Photograph</a:t>
            </a:r>
            <a:endParaRPr lang="en-US" sz="4000" smtClean="0"/>
          </a:p>
        </p:txBody>
      </p:sp>
      <p:pic>
        <p:nvPicPr>
          <p:cNvPr id="21507" name="Picture 4" descr="aerial"/>
          <p:cNvPicPr>
            <a:picLocks noChangeAspect="1" noChangeArrowheads="1"/>
          </p:cNvPicPr>
          <p:nvPr/>
        </p:nvPicPr>
        <p:blipFill>
          <a:blip r:embed="rId2"/>
          <a:srcRect/>
          <a:stretch>
            <a:fillRect/>
          </a:stretch>
        </p:blipFill>
        <p:spPr bwMode="auto">
          <a:xfrm>
            <a:off x="0" y="1268413"/>
            <a:ext cx="9144000" cy="5957887"/>
          </a:xfrm>
          <a:prstGeom prst="rect">
            <a:avLst/>
          </a:prstGeom>
          <a:noFill/>
          <a:ln w="28575">
            <a:noFill/>
            <a:miter lim="800000"/>
            <a:headEnd/>
            <a:tailEnd/>
          </a:ln>
        </p:spPr>
      </p:pic>
      <p:sp>
        <p:nvSpPr>
          <p:cNvPr id="21508" name="Text Box 15"/>
          <p:cNvSpPr txBox="1">
            <a:spLocks noChangeArrowheads="1"/>
          </p:cNvSpPr>
          <p:nvPr/>
        </p:nvSpPr>
        <p:spPr bwMode="auto">
          <a:xfrm>
            <a:off x="1258888" y="4221163"/>
            <a:ext cx="1655762" cy="366712"/>
          </a:xfrm>
          <a:prstGeom prst="rect">
            <a:avLst/>
          </a:prstGeom>
          <a:noFill/>
          <a:ln w="9525">
            <a:noFill/>
            <a:miter lim="800000"/>
            <a:headEnd/>
            <a:tailEnd/>
          </a:ln>
        </p:spPr>
        <p:txBody>
          <a:bodyPr>
            <a:spAutoFit/>
          </a:bodyPr>
          <a:lstStyle/>
          <a:p>
            <a:pPr>
              <a:spcBef>
                <a:spcPct val="50000"/>
              </a:spcBef>
            </a:pPr>
            <a:endParaRPr lang="en-US" b="1"/>
          </a:p>
        </p:txBody>
      </p:sp>
      <p:grpSp>
        <p:nvGrpSpPr>
          <p:cNvPr id="2" name="Group 34"/>
          <p:cNvGrpSpPr>
            <a:grpSpLocks/>
          </p:cNvGrpSpPr>
          <p:nvPr/>
        </p:nvGrpSpPr>
        <p:grpSpPr bwMode="auto">
          <a:xfrm>
            <a:off x="1258888" y="1341438"/>
            <a:ext cx="7345362" cy="4103687"/>
            <a:chOff x="793" y="845"/>
            <a:chExt cx="4627" cy="2585"/>
          </a:xfrm>
        </p:grpSpPr>
        <p:sp>
          <p:nvSpPr>
            <p:cNvPr id="21522" name="Line 6"/>
            <p:cNvSpPr>
              <a:spLocks noChangeShapeType="1"/>
            </p:cNvSpPr>
            <p:nvPr/>
          </p:nvSpPr>
          <p:spPr bwMode="auto">
            <a:xfrm flipH="1">
              <a:off x="3470" y="1253"/>
              <a:ext cx="725" cy="771"/>
            </a:xfrm>
            <a:prstGeom prst="line">
              <a:avLst/>
            </a:prstGeom>
            <a:noFill/>
            <a:ln w="28575">
              <a:solidFill>
                <a:schemeClr val="tx1"/>
              </a:solidFill>
              <a:round/>
              <a:headEnd/>
              <a:tailEnd type="triangle" w="med" len="med"/>
            </a:ln>
          </p:spPr>
          <p:txBody>
            <a:bodyPr/>
            <a:lstStyle/>
            <a:p>
              <a:endParaRPr lang="en-GB"/>
            </a:p>
          </p:txBody>
        </p:sp>
        <p:sp>
          <p:nvSpPr>
            <p:cNvPr id="21523" name="Line 8"/>
            <p:cNvSpPr>
              <a:spLocks noChangeShapeType="1"/>
            </p:cNvSpPr>
            <p:nvPr/>
          </p:nvSpPr>
          <p:spPr bwMode="auto">
            <a:xfrm>
              <a:off x="2472" y="1207"/>
              <a:ext cx="363" cy="454"/>
            </a:xfrm>
            <a:prstGeom prst="line">
              <a:avLst/>
            </a:prstGeom>
            <a:noFill/>
            <a:ln w="28575">
              <a:solidFill>
                <a:schemeClr val="tx1"/>
              </a:solidFill>
              <a:round/>
              <a:headEnd/>
              <a:tailEnd type="triangle" w="med" len="med"/>
            </a:ln>
          </p:spPr>
          <p:txBody>
            <a:bodyPr/>
            <a:lstStyle/>
            <a:p>
              <a:endParaRPr lang="en-GB"/>
            </a:p>
          </p:txBody>
        </p:sp>
        <p:sp>
          <p:nvSpPr>
            <p:cNvPr id="21524" name="Line 10"/>
            <p:cNvSpPr>
              <a:spLocks noChangeShapeType="1"/>
            </p:cNvSpPr>
            <p:nvPr/>
          </p:nvSpPr>
          <p:spPr bwMode="auto">
            <a:xfrm>
              <a:off x="1837" y="1706"/>
              <a:ext cx="771" cy="499"/>
            </a:xfrm>
            <a:prstGeom prst="line">
              <a:avLst/>
            </a:prstGeom>
            <a:noFill/>
            <a:ln w="28575">
              <a:solidFill>
                <a:schemeClr val="tx1"/>
              </a:solidFill>
              <a:round/>
              <a:headEnd/>
              <a:tailEnd type="triangle" w="med" len="med"/>
            </a:ln>
          </p:spPr>
          <p:txBody>
            <a:bodyPr/>
            <a:lstStyle/>
            <a:p>
              <a:endParaRPr lang="en-GB"/>
            </a:p>
          </p:txBody>
        </p:sp>
        <p:sp>
          <p:nvSpPr>
            <p:cNvPr id="21525" name="Line 12"/>
            <p:cNvSpPr>
              <a:spLocks noChangeShapeType="1"/>
            </p:cNvSpPr>
            <p:nvPr/>
          </p:nvSpPr>
          <p:spPr bwMode="auto">
            <a:xfrm>
              <a:off x="1655" y="2976"/>
              <a:ext cx="1679" cy="454"/>
            </a:xfrm>
            <a:prstGeom prst="line">
              <a:avLst/>
            </a:prstGeom>
            <a:noFill/>
            <a:ln w="28575">
              <a:solidFill>
                <a:schemeClr val="tx1"/>
              </a:solidFill>
              <a:round/>
              <a:headEnd/>
              <a:tailEnd type="triangle" w="med" len="med"/>
            </a:ln>
          </p:spPr>
          <p:txBody>
            <a:bodyPr/>
            <a:lstStyle/>
            <a:p>
              <a:endParaRPr lang="en-GB"/>
            </a:p>
          </p:txBody>
        </p:sp>
        <p:sp>
          <p:nvSpPr>
            <p:cNvPr id="21526" name="Line 13"/>
            <p:cNvSpPr>
              <a:spLocks noChangeShapeType="1"/>
            </p:cNvSpPr>
            <p:nvPr/>
          </p:nvSpPr>
          <p:spPr bwMode="auto">
            <a:xfrm flipH="1">
              <a:off x="4513" y="1797"/>
              <a:ext cx="227" cy="454"/>
            </a:xfrm>
            <a:prstGeom prst="line">
              <a:avLst/>
            </a:prstGeom>
            <a:noFill/>
            <a:ln w="28575">
              <a:solidFill>
                <a:schemeClr val="tx1"/>
              </a:solidFill>
              <a:round/>
              <a:headEnd/>
              <a:tailEnd type="triangle" w="med" len="med"/>
            </a:ln>
          </p:spPr>
          <p:txBody>
            <a:bodyPr/>
            <a:lstStyle/>
            <a:p>
              <a:endParaRPr lang="en-GB"/>
            </a:p>
          </p:txBody>
        </p:sp>
        <p:sp>
          <p:nvSpPr>
            <p:cNvPr id="21527" name="Text Box 14"/>
            <p:cNvSpPr txBox="1">
              <a:spLocks noChangeArrowheads="1"/>
            </p:cNvSpPr>
            <p:nvPr/>
          </p:nvSpPr>
          <p:spPr bwMode="auto">
            <a:xfrm>
              <a:off x="4377" y="1525"/>
              <a:ext cx="1043" cy="231"/>
            </a:xfrm>
            <a:prstGeom prst="rect">
              <a:avLst/>
            </a:prstGeom>
            <a:noFill/>
            <a:ln w="9525">
              <a:noFill/>
              <a:miter lim="800000"/>
              <a:headEnd/>
              <a:tailEnd/>
            </a:ln>
          </p:spPr>
          <p:txBody>
            <a:bodyPr>
              <a:spAutoFit/>
            </a:bodyPr>
            <a:lstStyle/>
            <a:p>
              <a:pPr>
                <a:spcBef>
                  <a:spcPct val="50000"/>
                </a:spcBef>
              </a:pPr>
              <a:r>
                <a:rPr lang="en-GB" b="1"/>
                <a:t>M8 Motorway</a:t>
              </a:r>
              <a:endParaRPr lang="en-US" b="1"/>
            </a:p>
          </p:txBody>
        </p:sp>
        <p:sp>
          <p:nvSpPr>
            <p:cNvPr id="21528" name="Text Box 17"/>
            <p:cNvSpPr txBox="1">
              <a:spLocks noChangeArrowheads="1"/>
            </p:cNvSpPr>
            <p:nvPr/>
          </p:nvSpPr>
          <p:spPr bwMode="auto">
            <a:xfrm>
              <a:off x="3515" y="981"/>
              <a:ext cx="1588" cy="404"/>
            </a:xfrm>
            <a:prstGeom prst="rect">
              <a:avLst/>
            </a:prstGeom>
            <a:noFill/>
            <a:ln w="9525">
              <a:noFill/>
              <a:miter lim="800000"/>
              <a:headEnd/>
              <a:tailEnd/>
            </a:ln>
          </p:spPr>
          <p:txBody>
            <a:bodyPr>
              <a:spAutoFit/>
            </a:bodyPr>
            <a:lstStyle/>
            <a:p>
              <a:pPr>
                <a:spcBef>
                  <a:spcPct val="50000"/>
                </a:spcBef>
              </a:pPr>
              <a:r>
                <a:rPr lang="en-GB" b="1"/>
                <a:t>Phase 1 Retention Pond</a:t>
              </a:r>
              <a:endParaRPr lang="en-US" b="1"/>
            </a:p>
          </p:txBody>
        </p:sp>
        <p:sp>
          <p:nvSpPr>
            <p:cNvPr id="21529" name="Text Box 18"/>
            <p:cNvSpPr txBox="1">
              <a:spLocks noChangeArrowheads="1"/>
            </p:cNvSpPr>
            <p:nvPr/>
          </p:nvSpPr>
          <p:spPr bwMode="auto">
            <a:xfrm>
              <a:off x="1655" y="845"/>
              <a:ext cx="1723" cy="577"/>
            </a:xfrm>
            <a:prstGeom prst="rect">
              <a:avLst/>
            </a:prstGeom>
            <a:noFill/>
            <a:ln w="9525">
              <a:noFill/>
              <a:miter lim="800000"/>
              <a:headEnd/>
              <a:tailEnd/>
            </a:ln>
          </p:spPr>
          <p:txBody>
            <a:bodyPr>
              <a:spAutoFit/>
            </a:bodyPr>
            <a:lstStyle/>
            <a:p>
              <a:pPr>
                <a:spcBef>
                  <a:spcPct val="50000"/>
                </a:spcBef>
              </a:pPr>
              <a:r>
                <a:rPr lang="en-GB" b="1"/>
                <a:t>Reddinghill Bing (Landscaped, but still burning)</a:t>
              </a:r>
              <a:endParaRPr lang="en-US" b="1"/>
            </a:p>
          </p:txBody>
        </p:sp>
        <p:sp>
          <p:nvSpPr>
            <p:cNvPr id="21530" name="Text Box 19"/>
            <p:cNvSpPr txBox="1">
              <a:spLocks noChangeArrowheads="1"/>
            </p:cNvSpPr>
            <p:nvPr/>
          </p:nvSpPr>
          <p:spPr bwMode="auto">
            <a:xfrm>
              <a:off x="1020" y="1389"/>
              <a:ext cx="1588" cy="404"/>
            </a:xfrm>
            <a:prstGeom prst="rect">
              <a:avLst/>
            </a:prstGeom>
            <a:noFill/>
            <a:ln w="9525">
              <a:noFill/>
              <a:miter lim="800000"/>
              <a:headEnd/>
              <a:tailEnd/>
            </a:ln>
          </p:spPr>
          <p:txBody>
            <a:bodyPr>
              <a:spAutoFit/>
            </a:bodyPr>
            <a:lstStyle/>
            <a:p>
              <a:pPr>
                <a:spcBef>
                  <a:spcPct val="50000"/>
                </a:spcBef>
              </a:pPr>
              <a:r>
                <a:rPr lang="en-GB" b="1"/>
                <a:t>Aldi Distribution Centre</a:t>
              </a:r>
              <a:endParaRPr lang="en-US" b="1"/>
            </a:p>
          </p:txBody>
        </p:sp>
        <p:sp>
          <p:nvSpPr>
            <p:cNvPr id="21531" name="Text Box 20"/>
            <p:cNvSpPr txBox="1">
              <a:spLocks noChangeArrowheads="1"/>
            </p:cNvSpPr>
            <p:nvPr/>
          </p:nvSpPr>
          <p:spPr bwMode="auto">
            <a:xfrm>
              <a:off x="793" y="2478"/>
              <a:ext cx="1588" cy="577"/>
            </a:xfrm>
            <a:prstGeom prst="rect">
              <a:avLst/>
            </a:prstGeom>
            <a:noFill/>
            <a:ln w="9525">
              <a:noFill/>
              <a:miter lim="800000"/>
              <a:headEnd/>
              <a:tailEnd/>
            </a:ln>
          </p:spPr>
          <p:txBody>
            <a:bodyPr>
              <a:spAutoFit/>
            </a:bodyPr>
            <a:lstStyle/>
            <a:p>
              <a:pPr>
                <a:spcBef>
                  <a:spcPct val="50000"/>
                </a:spcBef>
              </a:pPr>
              <a:r>
                <a:rPr lang="en-GB" b="1"/>
                <a:t>Former Scottish Courage Distribution Centre</a:t>
              </a:r>
              <a:endParaRPr lang="en-US" b="1"/>
            </a:p>
          </p:txBody>
        </p:sp>
      </p:grpSp>
      <p:grpSp>
        <p:nvGrpSpPr>
          <p:cNvPr id="3" name="Group 33"/>
          <p:cNvGrpSpPr>
            <a:grpSpLocks/>
          </p:cNvGrpSpPr>
          <p:nvPr/>
        </p:nvGrpSpPr>
        <p:grpSpPr bwMode="auto">
          <a:xfrm>
            <a:off x="3708400" y="2997200"/>
            <a:ext cx="3455988" cy="3240088"/>
            <a:chOff x="2336" y="1888"/>
            <a:chExt cx="2177" cy="2041"/>
          </a:xfrm>
        </p:grpSpPr>
        <p:sp>
          <p:nvSpPr>
            <p:cNvPr id="21512" name="Line 21"/>
            <p:cNvSpPr>
              <a:spLocks noChangeShapeType="1"/>
            </p:cNvSpPr>
            <p:nvPr/>
          </p:nvSpPr>
          <p:spPr bwMode="auto">
            <a:xfrm flipV="1">
              <a:off x="2789" y="2886"/>
              <a:ext cx="817" cy="453"/>
            </a:xfrm>
            <a:prstGeom prst="line">
              <a:avLst/>
            </a:prstGeom>
            <a:noFill/>
            <a:ln w="57150">
              <a:solidFill>
                <a:srgbClr val="0000FF"/>
              </a:solidFill>
              <a:round/>
              <a:headEnd/>
              <a:tailEnd type="triangle" w="med" len="med"/>
            </a:ln>
          </p:spPr>
          <p:txBody>
            <a:bodyPr/>
            <a:lstStyle/>
            <a:p>
              <a:endParaRPr lang="en-GB"/>
            </a:p>
          </p:txBody>
        </p:sp>
        <p:sp>
          <p:nvSpPr>
            <p:cNvPr id="21513" name="Line 22"/>
            <p:cNvSpPr>
              <a:spLocks noChangeShapeType="1"/>
            </p:cNvSpPr>
            <p:nvPr/>
          </p:nvSpPr>
          <p:spPr bwMode="auto">
            <a:xfrm flipV="1">
              <a:off x="3696" y="3294"/>
              <a:ext cx="726" cy="635"/>
            </a:xfrm>
            <a:prstGeom prst="line">
              <a:avLst/>
            </a:prstGeom>
            <a:noFill/>
            <a:ln w="57150">
              <a:solidFill>
                <a:srgbClr val="0000FF"/>
              </a:solidFill>
              <a:round/>
              <a:headEnd/>
              <a:tailEnd type="triangle" w="med" len="med"/>
            </a:ln>
          </p:spPr>
          <p:txBody>
            <a:bodyPr/>
            <a:lstStyle/>
            <a:p>
              <a:endParaRPr lang="en-GB"/>
            </a:p>
          </p:txBody>
        </p:sp>
        <p:sp>
          <p:nvSpPr>
            <p:cNvPr id="21514" name="Line 23"/>
            <p:cNvSpPr>
              <a:spLocks noChangeShapeType="1"/>
            </p:cNvSpPr>
            <p:nvPr/>
          </p:nvSpPr>
          <p:spPr bwMode="auto">
            <a:xfrm flipH="1" flipV="1">
              <a:off x="3606" y="2886"/>
              <a:ext cx="862" cy="408"/>
            </a:xfrm>
            <a:prstGeom prst="line">
              <a:avLst/>
            </a:prstGeom>
            <a:noFill/>
            <a:ln w="57150">
              <a:solidFill>
                <a:srgbClr val="0000FF"/>
              </a:solidFill>
              <a:round/>
              <a:headEnd/>
              <a:tailEnd type="triangle" w="med" len="med"/>
            </a:ln>
          </p:spPr>
          <p:txBody>
            <a:bodyPr/>
            <a:lstStyle/>
            <a:p>
              <a:endParaRPr lang="en-GB"/>
            </a:p>
          </p:txBody>
        </p:sp>
        <p:sp>
          <p:nvSpPr>
            <p:cNvPr id="21515" name="Line 24"/>
            <p:cNvSpPr>
              <a:spLocks noChangeShapeType="1"/>
            </p:cNvSpPr>
            <p:nvPr/>
          </p:nvSpPr>
          <p:spPr bwMode="auto">
            <a:xfrm flipH="1" flipV="1">
              <a:off x="3833" y="2886"/>
              <a:ext cx="680" cy="317"/>
            </a:xfrm>
            <a:prstGeom prst="line">
              <a:avLst/>
            </a:prstGeom>
            <a:noFill/>
            <a:ln w="57150">
              <a:solidFill>
                <a:srgbClr val="0000FF"/>
              </a:solidFill>
              <a:round/>
              <a:headEnd/>
              <a:tailEnd/>
            </a:ln>
          </p:spPr>
          <p:txBody>
            <a:bodyPr/>
            <a:lstStyle/>
            <a:p>
              <a:endParaRPr lang="en-GB"/>
            </a:p>
          </p:txBody>
        </p:sp>
        <p:sp>
          <p:nvSpPr>
            <p:cNvPr id="21516" name="Line 25"/>
            <p:cNvSpPr>
              <a:spLocks noChangeShapeType="1"/>
            </p:cNvSpPr>
            <p:nvPr/>
          </p:nvSpPr>
          <p:spPr bwMode="auto">
            <a:xfrm flipH="1" flipV="1">
              <a:off x="3515" y="2568"/>
              <a:ext cx="318" cy="318"/>
            </a:xfrm>
            <a:prstGeom prst="line">
              <a:avLst/>
            </a:prstGeom>
            <a:noFill/>
            <a:ln w="57150">
              <a:solidFill>
                <a:srgbClr val="0000FF"/>
              </a:solidFill>
              <a:round/>
              <a:headEnd/>
              <a:tailEnd type="triangle" w="med" len="med"/>
            </a:ln>
          </p:spPr>
          <p:txBody>
            <a:bodyPr/>
            <a:lstStyle/>
            <a:p>
              <a:endParaRPr lang="en-GB"/>
            </a:p>
          </p:txBody>
        </p:sp>
        <p:sp>
          <p:nvSpPr>
            <p:cNvPr id="21517" name="Line 26"/>
            <p:cNvSpPr>
              <a:spLocks noChangeShapeType="1"/>
            </p:cNvSpPr>
            <p:nvPr/>
          </p:nvSpPr>
          <p:spPr bwMode="auto">
            <a:xfrm flipH="1" flipV="1">
              <a:off x="2336" y="1888"/>
              <a:ext cx="272" cy="227"/>
            </a:xfrm>
            <a:prstGeom prst="line">
              <a:avLst/>
            </a:prstGeom>
            <a:noFill/>
            <a:ln w="57150">
              <a:solidFill>
                <a:srgbClr val="0000FF"/>
              </a:solidFill>
              <a:round/>
              <a:headEnd/>
              <a:tailEnd type="triangle" w="med" len="med"/>
            </a:ln>
          </p:spPr>
          <p:txBody>
            <a:bodyPr/>
            <a:lstStyle/>
            <a:p>
              <a:endParaRPr lang="en-GB"/>
            </a:p>
          </p:txBody>
        </p:sp>
        <p:sp>
          <p:nvSpPr>
            <p:cNvPr id="21518" name="Line 27"/>
            <p:cNvSpPr>
              <a:spLocks noChangeShapeType="1"/>
            </p:cNvSpPr>
            <p:nvPr/>
          </p:nvSpPr>
          <p:spPr bwMode="auto">
            <a:xfrm>
              <a:off x="2517" y="1888"/>
              <a:ext cx="454" cy="0"/>
            </a:xfrm>
            <a:prstGeom prst="line">
              <a:avLst/>
            </a:prstGeom>
            <a:noFill/>
            <a:ln w="57150">
              <a:solidFill>
                <a:srgbClr val="0000FF"/>
              </a:solidFill>
              <a:round/>
              <a:headEnd/>
              <a:tailEnd type="triangle" w="med" len="med"/>
            </a:ln>
          </p:spPr>
          <p:txBody>
            <a:bodyPr/>
            <a:lstStyle/>
            <a:p>
              <a:endParaRPr lang="en-GB"/>
            </a:p>
          </p:txBody>
        </p:sp>
        <p:sp>
          <p:nvSpPr>
            <p:cNvPr id="21519" name="Line 28"/>
            <p:cNvSpPr>
              <a:spLocks noChangeShapeType="1"/>
            </p:cNvSpPr>
            <p:nvPr/>
          </p:nvSpPr>
          <p:spPr bwMode="auto">
            <a:xfrm flipV="1">
              <a:off x="3560" y="2387"/>
              <a:ext cx="91" cy="136"/>
            </a:xfrm>
            <a:prstGeom prst="line">
              <a:avLst/>
            </a:prstGeom>
            <a:noFill/>
            <a:ln w="57150">
              <a:solidFill>
                <a:srgbClr val="0000FF"/>
              </a:solidFill>
              <a:round/>
              <a:headEnd/>
              <a:tailEnd type="triangle" w="med" len="med"/>
            </a:ln>
          </p:spPr>
          <p:txBody>
            <a:bodyPr/>
            <a:lstStyle/>
            <a:p>
              <a:endParaRPr lang="en-GB"/>
            </a:p>
          </p:txBody>
        </p:sp>
        <p:sp>
          <p:nvSpPr>
            <p:cNvPr id="21520" name="Line 29"/>
            <p:cNvSpPr>
              <a:spLocks noChangeShapeType="1"/>
            </p:cNvSpPr>
            <p:nvPr/>
          </p:nvSpPr>
          <p:spPr bwMode="auto">
            <a:xfrm flipH="1" flipV="1">
              <a:off x="3379" y="2160"/>
              <a:ext cx="272" cy="181"/>
            </a:xfrm>
            <a:prstGeom prst="line">
              <a:avLst/>
            </a:prstGeom>
            <a:noFill/>
            <a:ln w="57150">
              <a:solidFill>
                <a:srgbClr val="0000FF"/>
              </a:solidFill>
              <a:round/>
              <a:headEnd/>
              <a:tailEnd type="triangle" w="med" len="med"/>
            </a:ln>
          </p:spPr>
          <p:txBody>
            <a:bodyPr/>
            <a:lstStyle/>
            <a:p>
              <a:endParaRPr lang="en-GB"/>
            </a:p>
          </p:txBody>
        </p:sp>
        <p:sp>
          <p:nvSpPr>
            <p:cNvPr id="21521" name="Line 30"/>
            <p:cNvSpPr>
              <a:spLocks noChangeShapeType="1"/>
            </p:cNvSpPr>
            <p:nvPr/>
          </p:nvSpPr>
          <p:spPr bwMode="auto">
            <a:xfrm flipV="1">
              <a:off x="3107" y="2115"/>
              <a:ext cx="181" cy="45"/>
            </a:xfrm>
            <a:prstGeom prst="line">
              <a:avLst/>
            </a:prstGeom>
            <a:noFill/>
            <a:ln w="57150">
              <a:solidFill>
                <a:srgbClr val="0000FF"/>
              </a:solidFill>
              <a:round/>
              <a:headEnd/>
              <a:tailEnd type="triangle" w="med" len="med"/>
            </a:ln>
          </p:spPr>
          <p:txBody>
            <a:bodyPr/>
            <a:lstStyle/>
            <a:p>
              <a:endParaRPr lang="en-GB"/>
            </a:p>
          </p:txBody>
        </p:sp>
      </p:grpSp>
      <p:sp>
        <p:nvSpPr>
          <p:cNvPr id="28703" name="Line 31"/>
          <p:cNvSpPr>
            <a:spLocks noChangeShapeType="1"/>
          </p:cNvSpPr>
          <p:nvPr/>
        </p:nvSpPr>
        <p:spPr bwMode="auto">
          <a:xfrm>
            <a:off x="5795963" y="3357563"/>
            <a:ext cx="1152525" cy="431800"/>
          </a:xfrm>
          <a:prstGeom prst="line">
            <a:avLst/>
          </a:prstGeom>
          <a:noFill/>
          <a:ln w="57150">
            <a:solidFill>
              <a:srgbClr val="0000FF"/>
            </a:solidFill>
            <a:prstDash val="sysDot"/>
            <a:round/>
            <a:headEnd/>
            <a:tailEnd type="triangle" w="med" len="med"/>
          </a:ln>
        </p:spPr>
        <p:txBody>
          <a:bodyPr/>
          <a:lstStyle/>
          <a:p>
            <a:endParaRPr lang="en-GB"/>
          </a:p>
        </p:txBody>
      </p:sp>
    </p:spTree>
    <p:extLst>
      <p:ext uri="{BB962C8B-B14F-4D97-AF65-F5344CB8AC3E}">
        <p14:creationId xmlns:p14="http://schemas.microsoft.com/office/powerpoint/2010/main" val="1832096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4"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wipe(down)">
                                      <p:cBhvr>
                                        <p:cTn id="11" dur="5000"/>
                                        <p:tgtEl>
                                          <p:spTgt spid="3"/>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grpId="0" nodeType="clickEffect">
                                  <p:stCondLst>
                                    <p:cond delay="0"/>
                                  </p:stCondLst>
                                  <p:childTnLst>
                                    <p:set>
                                      <p:cBhvr>
                                        <p:cTn id="15" dur="1" fill="hold">
                                          <p:stCondLst>
                                            <p:cond delay="0"/>
                                          </p:stCondLst>
                                        </p:cTn>
                                        <p:tgtEl>
                                          <p:spTgt spid="28703"/>
                                        </p:tgtEl>
                                        <p:attrNameLst>
                                          <p:attrName>style.visibility</p:attrName>
                                        </p:attrNameLst>
                                      </p:cBhvr>
                                      <p:to>
                                        <p:strVal val="visible"/>
                                      </p:to>
                                    </p:set>
                                    <p:animEffect transition="in" filter="wipe(left)">
                                      <p:cBhvr>
                                        <p:cTn id="16" dur="3000"/>
                                        <p:tgtEl>
                                          <p:spTgt spid="287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703"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www.youtube.com/watch?v=QAOQDRIp6uo</a:t>
            </a:r>
            <a:endParaRPr lang="en-GB" dirty="0" smtClean="0"/>
          </a:p>
          <a:p>
            <a:r>
              <a:rPr lang="en-GB" dirty="0" smtClean="0">
                <a:hlinkClick r:id="rId3"/>
              </a:rPr>
              <a:t>https</a:t>
            </a:r>
            <a:r>
              <a:rPr lang="en-GB" dirty="0">
                <a:hlinkClick r:id="rId3"/>
              </a:rPr>
              <a:t>://</a:t>
            </a:r>
            <a:r>
              <a:rPr lang="en-GB" dirty="0" smtClean="0">
                <a:hlinkClick r:id="rId3"/>
              </a:rPr>
              <a:t>www.youtube.com/watch?v=lh3RwrDJ6yg</a:t>
            </a:r>
            <a:endParaRPr lang="en-GB" dirty="0" smtClean="0"/>
          </a:p>
          <a:p>
            <a:r>
              <a:rPr lang="en-GB" dirty="0"/>
              <a:t>https://www.youtube.com/watch?v=VJbfQj0sNIg</a:t>
            </a:r>
          </a:p>
          <a:p>
            <a:endParaRPr lang="en-GB" dirty="0"/>
          </a:p>
        </p:txBody>
      </p:sp>
    </p:spTree>
    <p:extLst>
      <p:ext uri="{BB962C8B-B14F-4D97-AF65-F5344CB8AC3E}">
        <p14:creationId xmlns:p14="http://schemas.microsoft.com/office/powerpoint/2010/main" val="3465234783"/>
      </p:ext>
    </p:extLst>
  </p:cSld>
  <p:clrMapOvr>
    <a:masterClrMapping/>
  </p:clrMapOvr>
  <p:timing>
    <p:tnLst>
      <p:par>
        <p:cTn id="1" dur="indefinite" restart="never" nodeType="tmRoot"/>
      </p:par>
    </p:tnLst>
  </p:timing>
</p:sld>
</file>

<file path=ppt/theme/theme1.xml><?xml version="1.0" encoding="utf-8"?>
<a:theme xmlns:a="http://schemas.openxmlformats.org/drawingml/2006/main" name="Ocean">
  <a:themeElements>
    <a:clrScheme name="Ocean 1">
      <a:dk1>
        <a:srgbClr val="010199"/>
      </a:dk1>
      <a:lt1>
        <a:srgbClr val="FFFFFF"/>
      </a:lt1>
      <a:dk2>
        <a:srgbClr val="000099"/>
      </a:dk2>
      <a:lt2>
        <a:srgbClr val="FFFFFF"/>
      </a:lt2>
      <a:accent1>
        <a:srgbClr val="33CCCC"/>
      </a:accent1>
      <a:accent2>
        <a:srgbClr val="00C600"/>
      </a:accent2>
      <a:accent3>
        <a:srgbClr val="AAAACA"/>
      </a:accent3>
      <a:accent4>
        <a:srgbClr val="DADADA"/>
      </a:accent4>
      <a:accent5>
        <a:srgbClr val="ADE2E2"/>
      </a:accent5>
      <a:accent6>
        <a:srgbClr val="00B300"/>
      </a:accent6>
      <a:hlink>
        <a:srgbClr val="FFCC00"/>
      </a:hlink>
      <a:folHlink>
        <a:srgbClr val="6699FF"/>
      </a:folHlink>
    </a:clrScheme>
    <a:fontScheme name="Ocean">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Ocean 1">
        <a:dk1>
          <a:srgbClr val="010199"/>
        </a:dk1>
        <a:lt1>
          <a:srgbClr val="FFFFFF"/>
        </a:lt1>
        <a:dk2>
          <a:srgbClr val="000099"/>
        </a:dk2>
        <a:lt2>
          <a:srgbClr val="FFFFFF"/>
        </a:lt2>
        <a:accent1>
          <a:srgbClr val="33CCCC"/>
        </a:accent1>
        <a:accent2>
          <a:srgbClr val="00C600"/>
        </a:accent2>
        <a:accent3>
          <a:srgbClr val="AAAACA"/>
        </a:accent3>
        <a:accent4>
          <a:srgbClr val="DADADA"/>
        </a:accent4>
        <a:accent5>
          <a:srgbClr val="ADE2E2"/>
        </a:accent5>
        <a:accent6>
          <a:srgbClr val="00B300"/>
        </a:accent6>
        <a:hlink>
          <a:srgbClr val="FFCC00"/>
        </a:hlink>
        <a:folHlink>
          <a:srgbClr val="6699FF"/>
        </a:folHlink>
      </a:clrScheme>
      <a:clrMap bg1="dk2" tx1="lt1" bg2="dk1" tx2="lt2" accent1="accent1" accent2="accent2" accent3="accent3" accent4="accent4" accent5="accent5" accent6="accent6" hlink="hlink" folHlink="folHlink"/>
    </a:extraClrScheme>
    <a:extraClrScheme>
      <a:clrScheme name="Ocean 2">
        <a:dk1>
          <a:srgbClr val="000066"/>
        </a:dk1>
        <a:lt1>
          <a:srgbClr val="FFFFFF"/>
        </a:lt1>
        <a:dk2>
          <a:srgbClr val="5D93FF"/>
        </a:dk2>
        <a:lt2>
          <a:srgbClr val="FFFFFF"/>
        </a:lt2>
        <a:accent1>
          <a:srgbClr val="6666FF"/>
        </a:accent1>
        <a:accent2>
          <a:srgbClr val="9999FF"/>
        </a:accent2>
        <a:accent3>
          <a:srgbClr val="B6C8FF"/>
        </a:accent3>
        <a:accent4>
          <a:srgbClr val="DADADA"/>
        </a:accent4>
        <a:accent5>
          <a:srgbClr val="B8B8FF"/>
        </a:accent5>
        <a:accent6>
          <a:srgbClr val="8A8AE7"/>
        </a:accent6>
        <a:hlink>
          <a:srgbClr val="FF3300"/>
        </a:hlink>
        <a:folHlink>
          <a:srgbClr val="FF9900"/>
        </a:folHlink>
      </a:clrScheme>
      <a:clrMap bg1="dk2" tx1="lt1" bg2="dk1" tx2="lt2" accent1="accent1" accent2="accent2" accent3="accent3" accent4="accent4" accent5="accent5" accent6="accent6" hlink="hlink" folHlink="folHlink"/>
    </a:extraClrScheme>
    <a:extraClrScheme>
      <a:clrScheme name="Ocean 3">
        <a:dk1>
          <a:srgbClr val="000000"/>
        </a:dk1>
        <a:lt1>
          <a:srgbClr val="FFFFFF"/>
        </a:lt1>
        <a:dk2>
          <a:srgbClr val="572E88"/>
        </a:dk2>
        <a:lt2>
          <a:srgbClr val="FFFFFF"/>
        </a:lt2>
        <a:accent1>
          <a:srgbClr val="FF6600"/>
        </a:accent1>
        <a:accent2>
          <a:srgbClr val="FFCC00"/>
        </a:accent2>
        <a:accent3>
          <a:srgbClr val="B4ADC3"/>
        </a:accent3>
        <a:accent4>
          <a:srgbClr val="DADADA"/>
        </a:accent4>
        <a:accent5>
          <a:srgbClr val="FFB8AA"/>
        </a:accent5>
        <a:accent6>
          <a:srgbClr val="E7B900"/>
        </a:accent6>
        <a:hlink>
          <a:srgbClr val="33CCCC"/>
        </a:hlink>
        <a:folHlink>
          <a:srgbClr val="36CC64"/>
        </a:folHlink>
      </a:clrScheme>
      <a:clrMap bg1="dk2" tx1="lt1" bg2="dk1" tx2="lt2" accent1="accent1" accent2="accent2" accent3="accent3" accent4="accent4" accent5="accent5" accent6="accent6" hlink="hlink" folHlink="folHlink"/>
    </a:extraClrScheme>
    <a:extraClrScheme>
      <a:clrScheme name="Ocean 4">
        <a:dk1>
          <a:srgbClr val="003366"/>
        </a:dk1>
        <a:lt1>
          <a:srgbClr val="FFFFFF"/>
        </a:lt1>
        <a:dk2>
          <a:srgbClr val="666699"/>
        </a:dk2>
        <a:lt2>
          <a:srgbClr val="FFFFFF"/>
        </a:lt2>
        <a:accent1>
          <a:srgbClr val="9966FF"/>
        </a:accent1>
        <a:accent2>
          <a:srgbClr val="00CC66"/>
        </a:accent2>
        <a:accent3>
          <a:srgbClr val="B8B8CA"/>
        </a:accent3>
        <a:accent4>
          <a:srgbClr val="DADADA"/>
        </a:accent4>
        <a:accent5>
          <a:srgbClr val="CAB8FF"/>
        </a:accent5>
        <a:accent6>
          <a:srgbClr val="00B95C"/>
        </a:accent6>
        <a:hlink>
          <a:srgbClr val="65C8FF"/>
        </a:hlink>
        <a:folHlink>
          <a:srgbClr val="FFCC99"/>
        </a:folHlink>
      </a:clrScheme>
      <a:clrMap bg1="dk2" tx1="lt1" bg2="dk1" tx2="lt2" accent1="accent1" accent2="accent2" accent3="accent3" accent4="accent4" accent5="accent5" accent6="accent6" hlink="hlink" folHlink="folHlink"/>
    </a:extraClrScheme>
    <a:extraClrScheme>
      <a:clrScheme name="Ocean 5">
        <a:dk1>
          <a:srgbClr val="000000"/>
        </a:dk1>
        <a:lt1>
          <a:srgbClr val="FFFFFF"/>
        </a:lt1>
        <a:dk2>
          <a:srgbClr val="336600"/>
        </a:dk2>
        <a:lt2>
          <a:srgbClr val="FFFFFF"/>
        </a:lt2>
        <a:accent1>
          <a:srgbClr val="B7C533"/>
        </a:accent1>
        <a:accent2>
          <a:srgbClr val="CCCCFF"/>
        </a:accent2>
        <a:accent3>
          <a:srgbClr val="ADB8AA"/>
        </a:accent3>
        <a:accent4>
          <a:srgbClr val="DADADA"/>
        </a:accent4>
        <a:accent5>
          <a:srgbClr val="D8DFAD"/>
        </a:accent5>
        <a:accent6>
          <a:srgbClr val="B9B9E7"/>
        </a:accent6>
        <a:hlink>
          <a:srgbClr val="FFFFCC"/>
        </a:hlink>
        <a:folHlink>
          <a:srgbClr val="FF9900"/>
        </a:folHlink>
      </a:clrScheme>
      <a:clrMap bg1="dk2" tx1="lt1" bg2="dk1" tx2="lt2" accent1="accent1" accent2="accent2" accent3="accent3" accent4="accent4" accent5="accent5" accent6="accent6" hlink="hlink" folHlink="folHlink"/>
    </a:extraClrScheme>
    <a:extraClrScheme>
      <a:clrScheme name="Ocean 6">
        <a:dk1>
          <a:srgbClr val="000000"/>
        </a:dk1>
        <a:lt1>
          <a:srgbClr val="FFFFFF"/>
        </a:lt1>
        <a:dk2>
          <a:srgbClr val="006B80"/>
        </a:dk2>
        <a:lt2>
          <a:srgbClr val="C1CB75"/>
        </a:lt2>
        <a:accent1>
          <a:srgbClr val="6F8406"/>
        </a:accent1>
        <a:accent2>
          <a:srgbClr val="D9E288"/>
        </a:accent2>
        <a:accent3>
          <a:srgbClr val="AABAC0"/>
        </a:accent3>
        <a:accent4>
          <a:srgbClr val="DADADA"/>
        </a:accent4>
        <a:accent5>
          <a:srgbClr val="BBC2AA"/>
        </a:accent5>
        <a:accent6>
          <a:srgbClr val="C4CD7B"/>
        </a:accent6>
        <a:hlink>
          <a:srgbClr val="00CC00"/>
        </a:hlink>
        <a:folHlink>
          <a:srgbClr val="C0FF73"/>
        </a:folHlink>
      </a:clrScheme>
      <a:clrMap bg1="dk2" tx1="lt1" bg2="dk1" tx2="lt2" accent1="accent1" accent2="accent2" accent3="accent3" accent4="accent4" accent5="accent5" accent6="accent6" hlink="hlink" folHlink="folHlink"/>
    </a:extraClrScheme>
    <a:extraClrScheme>
      <a:clrScheme name="Ocean 7">
        <a:dk1>
          <a:srgbClr val="5F5F5F"/>
        </a:dk1>
        <a:lt1>
          <a:srgbClr val="FFFFFF"/>
        </a:lt1>
        <a:dk2>
          <a:srgbClr val="FF6600"/>
        </a:dk2>
        <a:lt2>
          <a:srgbClr val="FFFFFF"/>
        </a:lt2>
        <a:accent1>
          <a:srgbClr val="CC6600"/>
        </a:accent1>
        <a:accent2>
          <a:srgbClr val="FF6600"/>
        </a:accent2>
        <a:accent3>
          <a:srgbClr val="FFB8AA"/>
        </a:accent3>
        <a:accent4>
          <a:srgbClr val="DADADA"/>
        </a:accent4>
        <a:accent5>
          <a:srgbClr val="E2B8AA"/>
        </a:accent5>
        <a:accent6>
          <a:srgbClr val="E75C00"/>
        </a:accent6>
        <a:hlink>
          <a:srgbClr val="FFFF99"/>
        </a:hlink>
        <a:folHlink>
          <a:srgbClr val="FFCC99"/>
        </a:folHlink>
      </a:clrScheme>
      <a:clrMap bg1="dk2" tx1="lt1" bg2="dk1" tx2="lt2" accent1="accent1" accent2="accent2" accent3="accent3" accent4="accent4" accent5="accent5" accent6="accent6" hlink="hlink" folHlink="folHlink"/>
    </a:extraClrScheme>
    <a:extraClrScheme>
      <a:clrScheme name="Ocean 8">
        <a:dk1>
          <a:srgbClr val="000000"/>
        </a:dk1>
        <a:lt1>
          <a:srgbClr val="FFFFFF"/>
        </a:lt1>
        <a:dk2>
          <a:srgbClr val="FFBA2F"/>
        </a:dk2>
        <a:lt2>
          <a:srgbClr val="A50021"/>
        </a:lt2>
        <a:accent1>
          <a:srgbClr val="FF6600"/>
        </a:accent1>
        <a:accent2>
          <a:srgbClr val="CC6600"/>
        </a:accent2>
        <a:accent3>
          <a:srgbClr val="FFD9AD"/>
        </a:accent3>
        <a:accent4>
          <a:srgbClr val="DADADA"/>
        </a:accent4>
        <a:accent5>
          <a:srgbClr val="FFB8AA"/>
        </a:accent5>
        <a:accent6>
          <a:srgbClr val="B95C00"/>
        </a:accent6>
        <a:hlink>
          <a:srgbClr val="663300"/>
        </a:hlink>
        <a:folHlink>
          <a:srgbClr val="CC990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Ocean</Template>
  <TotalTime>2351</TotalTime>
  <Words>1792</Words>
  <Application>Microsoft Office PowerPoint</Application>
  <PresentationFormat>On-screen Show (4:3)</PresentationFormat>
  <Paragraphs>262</Paragraphs>
  <Slides>40</Slides>
  <Notes>0</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40</vt:i4>
      </vt:variant>
    </vt:vector>
  </HeadingPairs>
  <TitlesOfParts>
    <vt:vector size="42" baseType="lpstr">
      <vt:lpstr>Ocean</vt:lpstr>
      <vt:lpstr>Chart</vt:lpstr>
      <vt:lpstr>Sustainable urban drainage systems: A surface water management solution. </vt:lpstr>
      <vt:lpstr>Sustainable Drainage</vt:lpstr>
      <vt:lpstr>Why are SUDS needed?</vt:lpstr>
      <vt:lpstr>Why are SUDS needed?</vt:lpstr>
      <vt:lpstr>Why are SUDS needed?</vt:lpstr>
      <vt:lpstr>SUDS ‘Triangle’</vt:lpstr>
      <vt:lpstr>Present Legal Status</vt:lpstr>
      <vt:lpstr>Conventional Drainage</vt:lpstr>
      <vt:lpstr>SUDS Drainage: The ‘treatment train’ approach</vt:lpstr>
      <vt:lpstr>Treatment Train</vt:lpstr>
      <vt:lpstr>A variety of techniques</vt:lpstr>
      <vt:lpstr>Retention Ponds</vt:lpstr>
      <vt:lpstr>Retention Ponds / Wetlands</vt:lpstr>
      <vt:lpstr>Tackling Contaminants</vt:lpstr>
      <vt:lpstr>Contaminant Sources: Vehicles</vt:lpstr>
      <vt:lpstr>Land-Use &amp; Contamination</vt:lpstr>
      <vt:lpstr>Design - Site Constraints</vt:lpstr>
      <vt:lpstr>Design – Maintenance Issues</vt:lpstr>
      <vt:lpstr>What makes SUDS important?</vt:lpstr>
      <vt:lpstr>The problems.</vt:lpstr>
      <vt:lpstr>Conventional Methods</vt:lpstr>
      <vt:lpstr>Conventional methods (continued)</vt:lpstr>
      <vt:lpstr>Problems (continued)</vt:lpstr>
      <vt:lpstr>Problems (continued)</vt:lpstr>
      <vt:lpstr>The solution.</vt:lpstr>
      <vt:lpstr>So what is SUDS?</vt:lpstr>
      <vt:lpstr>How SUD’s works</vt:lpstr>
      <vt:lpstr>SUD’s</vt:lpstr>
      <vt:lpstr>So what is SUDS?</vt:lpstr>
      <vt:lpstr>Water gardens: Reducing run-off to storm drains.</vt:lpstr>
      <vt:lpstr>This is Pwllheli! </vt:lpstr>
      <vt:lpstr>Car Parks</vt:lpstr>
      <vt:lpstr>Glencoe Elementary School Raingarden </vt:lpstr>
      <vt:lpstr>Examples of Suds systems</vt:lpstr>
      <vt:lpstr>D-Raintank</vt:lpstr>
      <vt:lpstr>Paving systems</vt:lpstr>
      <vt:lpstr>Permeable pavement</vt:lpstr>
      <vt:lpstr>Case Study: J4M8</vt:lpstr>
      <vt:lpstr>J4M8 Oblique Aerial Photograph</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urban drainage systems: SUDS, IUDS and Rainwater Harvesting</dc:title>
  <dc:creator>Linda M Rudd</dc:creator>
  <cp:lastModifiedBy>Administrator</cp:lastModifiedBy>
  <cp:revision>21</cp:revision>
  <cp:lastPrinted>2016-01-25T10:32:38Z</cp:lastPrinted>
  <dcterms:created xsi:type="dcterms:W3CDTF">2008-03-25T16:54:51Z</dcterms:created>
  <dcterms:modified xsi:type="dcterms:W3CDTF">2016-01-25T11:52:13Z</dcterms:modified>
</cp:coreProperties>
</file>