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4"/>
  </p:notesMasterIdLst>
  <p:sldIdLst>
    <p:sldId id="258" r:id="rId2"/>
    <p:sldId id="259" r:id="rId3"/>
    <p:sldId id="257" r:id="rId4"/>
    <p:sldId id="256" r:id="rId5"/>
    <p:sldId id="260" r:id="rId6"/>
    <p:sldId id="261" r:id="rId7"/>
    <p:sldId id="262" r:id="rId8"/>
    <p:sldId id="264" r:id="rId9"/>
    <p:sldId id="265" r:id="rId10"/>
    <p:sldId id="266" r:id="rId11"/>
    <p:sldId id="267" r:id="rId12"/>
    <p:sldId id="263" r:id="rId13"/>
    <p:sldId id="381" r:id="rId14"/>
    <p:sldId id="268" r:id="rId15"/>
    <p:sldId id="382" r:id="rId16"/>
    <p:sldId id="386" r:id="rId17"/>
    <p:sldId id="387" r:id="rId18"/>
    <p:sldId id="383" r:id="rId19"/>
    <p:sldId id="384" r:id="rId20"/>
    <p:sldId id="385" r:id="rId21"/>
    <p:sldId id="305" r:id="rId22"/>
    <p:sldId id="380" r:id="rId23"/>
  </p:sldIdLst>
  <p:sldSz cx="12192000" cy="6858000"/>
  <p:notesSz cx="6858000" cy="9144000"/>
  <p:embeddedFontLst>
    <p:embeddedFont>
      <p:font typeface="Perpetua" panose="02020502060401020303" pitchFamily="18" charset="0"/>
      <p:regular r:id="rId25"/>
      <p:bold r:id="rId26"/>
      <p:italic r:id="rId27"/>
      <p:boldItalic r:id="rId28"/>
    </p:embeddedFont>
    <p:embeddedFont>
      <p:font typeface="Wingdings 2" panose="05020102010507070707" pitchFamily="18" charset="2"/>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6" autoAdjust="0"/>
    <p:restoredTop sz="94660"/>
  </p:normalViewPr>
  <p:slideViewPr>
    <p:cSldViewPr snapToGrid="0">
      <p:cViewPr varScale="1">
        <p:scale>
          <a:sx n="60" d="100"/>
          <a:sy n="60" d="100"/>
        </p:scale>
        <p:origin x="10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2203812"/>
          <a:ext cx="1339453" cy="535781"/>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2203812"/>
        <a:ext cx="803672" cy="535781"/>
      </dsp:txXfrm>
    </dsp:sp>
    <dsp:sp modelId="{0F4055E7-D0E2-4C2D-86C3-901DC06725E0}">
      <dsp:nvSpPr>
        <dsp:cNvPr id="0" name=""/>
        <dsp:cNvSpPr/>
      </dsp:nvSpPr>
      <dsp:spPr>
        <a:xfrm>
          <a:off x="1206996" y="2203812"/>
          <a:ext cx="1339453" cy="535781"/>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2203812"/>
        <a:ext cx="803672" cy="535781"/>
      </dsp:txXfrm>
    </dsp:sp>
    <dsp:sp modelId="{251F6170-1F8F-49CB-BD37-C4D2D741D203}">
      <dsp:nvSpPr>
        <dsp:cNvPr id="0" name=""/>
        <dsp:cNvSpPr/>
      </dsp:nvSpPr>
      <dsp:spPr>
        <a:xfrm>
          <a:off x="2412503" y="2203812"/>
          <a:ext cx="1339453" cy="535781"/>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2203812"/>
        <a:ext cx="803672" cy="535781"/>
      </dsp:txXfrm>
    </dsp:sp>
    <dsp:sp modelId="{F8745ABD-1B65-47DA-BF6D-9B8128C8AF28}">
      <dsp:nvSpPr>
        <dsp:cNvPr id="0" name=""/>
        <dsp:cNvSpPr/>
      </dsp:nvSpPr>
      <dsp:spPr>
        <a:xfrm>
          <a:off x="3618011" y="2203812"/>
          <a:ext cx="1339453" cy="535781"/>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2203812"/>
        <a:ext cx="803672" cy="535781"/>
      </dsp:txXfrm>
    </dsp:sp>
    <dsp:sp modelId="{BB35BDDC-A2BE-4333-AEE6-5A09060E10E3}">
      <dsp:nvSpPr>
        <dsp:cNvPr id="0" name=""/>
        <dsp:cNvSpPr/>
      </dsp:nvSpPr>
      <dsp:spPr>
        <a:xfrm>
          <a:off x="4823519" y="2203812"/>
          <a:ext cx="1339453" cy="535781"/>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2203812"/>
        <a:ext cx="803672" cy="535781"/>
      </dsp:txXfrm>
    </dsp:sp>
    <dsp:sp modelId="{09189CF8-81AC-4C17-A995-80D320572844}">
      <dsp:nvSpPr>
        <dsp:cNvPr id="0" name=""/>
        <dsp:cNvSpPr/>
      </dsp:nvSpPr>
      <dsp:spPr>
        <a:xfrm>
          <a:off x="6029027" y="2203812"/>
          <a:ext cx="1339453" cy="535781"/>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2203812"/>
        <a:ext cx="803672" cy="535781"/>
      </dsp:txXfrm>
    </dsp:sp>
    <dsp:sp modelId="{0AB321DB-7AB8-4A6E-BFB3-BFF77C43A56F}">
      <dsp:nvSpPr>
        <dsp:cNvPr id="0" name=""/>
        <dsp:cNvSpPr/>
      </dsp:nvSpPr>
      <dsp:spPr>
        <a:xfrm>
          <a:off x="7234535" y="2203812"/>
          <a:ext cx="1339453" cy="535781"/>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2203812"/>
        <a:ext cx="803672" cy="535781"/>
      </dsp:txXfrm>
    </dsp:sp>
    <dsp:sp modelId="{CC066865-C4FC-41C9-A1C3-0EFA9A279B40}">
      <dsp:nvSpPr>
        <dsp:cNvPr id="0" name=""/>
        <dsp:cNvSpPr/>
      </dsp:nvSpPr>
      <dsp:spPr>
        <a:xfrm>
          <a:off x="8440042" y="2203812"/>
          <a:ext cx="1339453" cy="535781"/>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2203812"/>
        <a:ext cx="803672" cy="535781"/>
      </dsp:txXfrm>
    </dsp:sp>
    <dsp:sp modelId="{27F7C80E-955F-4086-939A-77CDAFF767A5}">
      <dsp:nvSpPr>
        <dsp:cNvPr id="0" name=""/>
        <dsp:cNvSpPr/>
      </dsp:nvSpPr>
      <dsp:spPr>
        <a:xfrm>
          <a:off x="9645550" y="2203812"/>
          <a:ext cx="1339453" cy="535781"/>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2203812"/>
        <a:ext cx="803672" cy="535781"/>
      </dsp:txXfrm>
    </dsp:sp>
    <dsp:sp modelId="{30E8EC46-464A-49B7-BF08-783E2043D863}">
      <dsp:nvSpPr>
        <dsp:cNvPr id="0" name=""/>
        <dsp:cNvSpPr/>
      </dsp:nvSpPr>
      <dsp:spPr>
        <a:xfrm>
          <a:off x="10851058" y="2203812"/>
          <a:ext cx="1339453" cy="535781"/>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2203812"/>
        <a:ext cx="803672" cy="535781"/>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931C3B-B2EF-4E35-80E3-F6AE839C42AA}" type="datetimeFigureOut">
              <a:rPr lang="en-GB" smtClean="0"/>
              <a:t>03/03/2025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4D6D2-07A9-4D8F-B831-0BC32D0C5D6E}" type="slidenum">
              <a:rPr lang="en-GB" smtClean="0"/>
              <a:t>‹#›</a:t>
            </a:fld>
            <a:endParaRPr lang="en-GB"/>
          </a:p>
        </p:txBody>
      </p:sp>
    </p:spTree>
    <p:extLst>
      <p:ext uri="{BB962C8B-B14F-4D97-AF65-F5344CB8AC3E}">
        <p14:creationId xmlns:p14="http://schemas.microsoft.com/office/powerpoint/2010/main" val="2756405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355DC4-3EA7-4028-B3D7-1D2FA51AC76D}" type="slidenum">
              <a:rPr lang="en-GB" smtClean="0"/>
              <a:t>1</a:t>
            </a:fld>
            <a:endParaRPr lang="en-GB"/>
          </a:p>
        </p:txBody>
      </p:sp>
    </p:spTree>
    <p:extLst>
      <p:ext uri="{BB962C8B-B14F-4D97-AF65-F5344CB8AC3E}">
        <p14:creationId xmlns:p14="http://schemas.microsoft.com/office/powerpoint/2010/main" val="2139022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94D6D2-07A9-4D8F-B831-0BC32D0C5D6E}" type="slidenum">
              <a:rPr lang="en-GB" smtClean="0"/>
              <a:t>8</a:t>
            </a:fld>
            <a:endParaRPr lang="en-GB"/>
          </a:p>
        </p:txBody>
      </p:sp>
    </p:spTree>
    <p:extLst>
      <p:ext uri="{BB962C8B-B14F-4D97-AF65-F5344CB8AC3E}">
        <p14:creationId xmlns:p14="http://schemas.microsoft.com/office/powerpoint/2010/main" val="200353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26E177-C308-49FC-AAF9-EDD9F4CED5FA}" type="slidenum">
              <a:rPr lang="en-GB" smtClean="0"/>
              <a:t>21</a:t>
            </a:fld>
            <a:endParaRPr lang="en-GB"/>
          </a:p>
        </p:txBody>
      </p:sp>
    </p:spTree>
    <p:extLst>
      <p:ext uri="{BB962C8B-B14F-4D97-AF65-F5344CB8AC3E}">
        <p14:creationId xmlns:p14="http://schemas.microsoft.com/office/powerpoint/2010/main" val="235592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26E177-C308-49FC-AAF9-EDD9F4CED5FA}" type="slidenum">
              <a:rPr lang="en-GB" smtClean="0"/>
              <a:t>22</a:t>
            </a:fld>
            <a:endParaRPr lang="en-GB"/>
          </a:p>
        </p:txBody>
      </p:sp>
    </p:spTree>
    <p:extLst>
      <p:ext uri="{BB962C8B-B14F-4D97-AF65-F5344CB8AC3E}">
        <p14:creationId xmlns:p14="http://schemas.microsoft.com/office/powerpoint/2010/main" val="2745379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7422C-787F-7C88-2735-DE3196CC52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0E23DA-B640-AD68-7FF0-75814A1397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B73708-C9C6-F2FD-FB0C-CE63FD0BD08F}"/>
              </a:ext>
            </a:extLst>
          </p:cNvPr>
          <p:cNvSpPr>
            <a:spLocks noGrp="1"/>
          </p:cNvSpPr>
          <p:nvPr>
            <p:ph type="dt" sz="half" idx="10"/>
          </p:nvPr>
        </p:nvSpPr>
        <p:spPr/>
        <p:txBody>
          <a:bodyPr/>
          <a:lstStyle/>
          <a:p>
            <a:fld id="{CA63833F-31CA-41EC-A805-F2CECDDBFA86}" type="datetime1">
              <a:rPr lang="en-GB" smtClean="0"/>
              <a:t>03/03/2025</a:t>
            </a:fld>
            <a:endParaRPr lang="en-GB"/>
          </a:p>
        </p:txBody>
      </p:sp>
      <p:sp>
        <p:nvSpPr>
          <p:cNvPr id="5" name="Footer Placeholder 4">
            <a:extLst>
              <a:ext uri="{FF2B5EF4-FFF2-40B4-BE49-F238E27FC236}">
                <a16:creationId xmlns:a16="http://schemas.microsoft.com/office/drawing/2014/main" id="{2AE3C8E8-2A61-7594-7E5B-9381BF38948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661C8EE-5431-A09E-22EC-E1AD3DA85C15}"/>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950117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0F53-8549-9438-A565-97FA5D2E87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A431D4-C8E9-397E-D93C-8823E6D9BD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997A1-07E1-90CD-29BA-B1F314C21453}"/>
              </a:ext>
            </a:extLst>
          </p:cNvPr>
          <p:cNvSpPr>
            <a:spLocks noGrp="1"/>
          </p:cNvSpPr>
          <p:nvPr>
            <p:ph type="dt" sz="half" idx="10"/>
          </p:nvPr>
        </p:nvSpPr>
        <p:spPr/>
        <p:txBody>
          <a:bodyPr/>
          <a:lstStyle/>
          <a:p>
            <a:fld id="{64E49B70-0FB9-4AD1-B0D2-063E2E5F38DE}" type="datetime1">
              <a:rPr lang="en-GB" smtClean="0"/>
              <a:t>03/03/2025</a:t>
            </a:fld>
            <a:endParaRPr lang="en-GB"/>
          </a:p>
        </p:txBody>
      </p:sp>
      <p:sp>
        <p:nvSpPr>
          <p:cNvPr id="5" name="Footer Placeholder 4">
            <a:extLst>
              <a:ext uri="{FF2B5EF4-FFF2-40B4-BE49-F238E27FC236}">
                <a16:creationId xmlns:a16="http://schemas.microsoft.com/office/drawing/2014/main" id="{D59BAE72-F9D3-DEAE-26D4-4615862542C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235558C-4988-63E4-B1FE-E3A4401C48F4}"/>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1622932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9314-9023-70F7-D9AC-F4FEE8EBB1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1B7F8F-0225-F9EA-2DF2-163747C671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B4592A-83FD-1165-4834-D2AF7A80ADEE}"/>
              </a:ext>
            </a:extLst>
          </p:cNvPr>
          <p:cNvSpPr>
            <a:spLocks noGrp="1"/>
          </p:cNvSpPr>
          <p:nvPr>
            <p:ph type="dt" sz="half" idx="10"/>
          </p:nvPr>
        </p:nvSpPr>
        <p:spPr/>
        <p:txBody>
          <a:bodyPr/>
          <a:lstStyle/>
          <a:p>
            <a:fld id="{05A145B7-7264-4DB9-804C-F1741E6EE20E}" type="datetime1">
              <a:rPr lang="en-GB" smtClean="0"/>
              <a:t>03/03/2025</a:t>
            </a:fld>
            <a:endParaRPr lang="en-GB"/>
          </a:p>
        </p:txBody>
      </p:sp>
      <p:sp>
        <p:nvSpPr>
          <p:cNvPr id="5" name="Footer Placeholder 4">
            <a:extLst>
              <a:ext uri="{FF2B5EF4-FFF2-40B4-BE49-F238E27FC236}">
                <a16:creationId xmlns:a16="http://schemas.microsoft.com/office/drawing/2014/main" id="{73D14DAD-EC33-4E6E-5238-883C36E65D6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2D74573-D687-9C99-AE07-66868A412132}"/>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2197786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6118D-6827-18CC-7BB9-91C15FA81F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57C3F3-2E85-64B8-3203-9F6021067A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733187-1F92-A559-79C6-EB9F5C3647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653F97-45DE-1AB4-28DF-6C1714E0A7A4}"/>
              </a:ext>
            </a:extLst>
          </p:cNvPr>
          <p:cNvSpPr>
            <a:spLocks noGrp="1"/>
          </p:cNvSpPr>
          <p:nvPr>
            <p:ph type="dt" sz="half" idx="10"/>
          </p:nvPr>
        </p:nvSpPr>
        <p:spPr/>
        <p:txBody>
          <a:bodyPr/>
          <a:lstStyle/>
          <a:p>
            <a:fld id="{0C0C58CC-B88C-4545-BEC3-C6C1D26C440B}" type="datetime1">
              <a:rPr lang="en-GB" smtClean="0"/>
              <a:t>03/03/2025</a:t>
            </a:fld>
            <a:endParaRPr lang="en-GB"/>
          </a:p>
        </p:txBody>
      </p:sp>
      <p:sp>
        <p:nvSpPr>
          <p:cNvPr id="6" name="Footer Placeholder 5">
            <a:extLst>
              <a:ext uri="{FF2B5EF4-FFF2-40B4-BE49-F238E27FC236}">
                <a16:creationId xmlns:a16="http://schemas.microsoft.com/office/drawing/2014/main" id="{1B4694EF-F624-AC03-0F72-81CEA8189C50}"/>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3FC3223F-9561-045B-DE36-CA38DAF2C4F0}"/>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1043912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28C4-C453-4722-7135-2FF5CA4C78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6932A0-C8A8-7FC2-D0B9-F8532802FA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F9068E-880F-D6CC-DDAC-77A45F9A8B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0812D3-5552-1FA3-C07A-3E9FAC679A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D9D419-9A69-06B7-3CD6-AB302E830D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B324FF-3B72-168F-CF16-56B6B2C20936}"/>
              </a:ext>
            </a:extLst>
          </p:cNvPr>
          <p:cNvSpPr>
            <a:spLocks noGrp="1"/>
          </p:cNvSpPr>
          <p:nvPr>
            <p:ph type="dt" sz="half" idx="10"/>
          </p:nvPr>
        </p:nvSpPr>
        <p:spPr/>
        <p:txBody>
          <a:bodyPr/>
          <a:lstStyle/>
          <a:p>
            <a:fld id="{C83B8391-6FA1-4841-B71F-5CE16492D82C}" type="datetime1">
              <a:rPr lang="en-GB" smtClean="0"/>
              <a:t>03/03/2025</a:t>
            </a:fld>
            <a:endParaRPr lang="en-GB"/>
          </a:p>
        </p:txBody>
      </p:sp>
      <p:sp>
        <p:nvSpPr>
          <p:cNvPr id="8" name="Footer Placeholder 7">
            <a:extLst>
              <a:ext uri="{FF2B5EF4-FFF2-40B4-BE49-F238E27FC236}">
                <a16:creationId xmlns:a16="http://schemas.microsoft.com/office/drawing/2014/main" id="{5E638861-C059-0FD8-0CEF-2262A1B8339E}"/>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F582C95A-A25D-28AB-5C0C-5496F1D63497}"/>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2662037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CE391-5778-37D1-6B29-7E2ABC8E69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B3B7C2-0C9F-4627-90EB-D3CF482A5B6E}"/>
              </a:ext>
            </a:extLst>
          </p:cNvPr>
          <p:cNvSpPr>
            <a:spLocks noGrp="1"/>
          </p:cNvSpPr>
          <p:nvPr>
            <p:ph type="dt" sz="half" idx="10"/>
          </p:nvPr>
        </p:nvSpPr>
        <p:spPr/>
        <p:txBody>
          <a:bodyPr/>
          <a:lstStyle/>
          <a:p>
            <a:fld id="{384926B0-B3A1-48B9-9529-5F5F8E7C9884}" type="datetime1">
              <a:rPr lang="en-GB" smtClean="0"/>
              <a:t>03/03/2025</a:t>
            </a:fld>
            <a:endParaRPr lang="en-GB"/>
          </a:p>
        </p:txBody>
      </p:sp>
      <p:sp>
        <p:nvSpPr>
          <p:cNvPr id="4" name="Footer Placeholder 3">
            <a:extLst>
              <a:ext uri="{FF2B5EF4-FFF2-40B4-BE49-F238E27FC236}">
                <a16:creationId xmlns:a16="http://schemas.microsoft.com/office/drawing/2014/main" id="{408D846E-25F5-4733-FEDB-03269214BAA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2E22A69-3AA7-F277-B40F-F580896ECE3A}"/>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157447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C28538-86B4-DD66-C980-7C3F751A5557}"/>
              </a:ext>
            </a:extLst>
          </p:cNvPr>
          <p:cNvSpPr>
            <a:spLocks noGrp="1"/>
          </p:cNvSpPr>
          <p:nvPr>
            <p:ph type="dt" sz="half" idx="10"/>
          </p:nvPr>
        </p:nvSpPr>
        <p:spPr/>
        <p:txBody>
          <a:bodyPr/>
          <a:lstStyle/>
          <a:p>
            <a:fld id="{E87C87A3-D068-41DF-A8D0-2E11EC0398D8}" type="datetime1">
              <a:rPr lang="en-GB" smtClean="0"/>
              <a:t>03/03/2025</a:t>
            </a:fld>
            <a:endParaRPr lang="en-GB"/>
          </a:p>
        </p:txBody>
      </p:sp>
      <p:sp>
        <p:nvSpPr>
          <p:cNvPr id="3" name="Footer Placeholder 2">
            <a:extLst>
              <a:ext uri="{FF2B5EF4-FFF2-40B4-BE49-F238E27FC236}">
                <a16:creationId xmlns:a16="http://schemas.microsoft.com/office/drawing/2014/main" id="{46707FCD-A91E-D3FF-0BC0-0C20329F83EF}"/>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6150AF29-FDC8-3556-146E-B813E62937FF}"/>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2453371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D5E2F-94B9-880A-71B2-763C24C002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46890F-96BC-24CB-A237-202BA7A6DE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8ED5FB-76CC-BEE2-757D-8B3EEE945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95D32A-9585-14F9-6332-0078FAA297F2}"/>
              </a:ext>
            </a:extLst>
          </p:cNvPr>
          <p:cNvSpPr>
            <a:spLocks noGrp="1"/>
          </p:cNvSpPr>
          <p:nvPr>
            <p:ph type="dt" sz="half" idx="10"/>
          </p:nvPr>
        </p:nvSpPr>
        <p:spPr/>
        <p:txBody>
          <a:bodyPr/>
          <a:lstStyle/>
          <a:p>
            <a:fld id="{350B0346-BD3F-457E-B3BA-E5AC3121FA32}" type="datetime1">
              <a:rPr lang="en-GB" smtClean="0"/>
              <a:t>03/03/2025</a:t>
            </a:fld>
            <a:endParaRPr lang="en-GB"/>
          </a:p>
        </p:txBody>
      </p:sp>
      <p:sp>
        <p:nvSpPr>
          <p:cNvPr id="6" name="Footer Placeholder 5">
            <a:extLst>
              <a:ext uri="{FF2B5EF4-FFF2-40B4-BE49-F238E27FC236}">
                <a16:creationId xmlns:a16="http://schemas.microsoft.com/office/drawing/2014/main" id="{EC4BB069-F88A-8F13-83DF-6C38614392CF}"/>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C7D41332-9A25-4A4E-4A34-4E92B6F78E95}"/>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216141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A002-7F2A-5EE0-2E68-FAC779CC7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2D3E86-92A5-E502-8C65-4D0D70BEFD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C5DAF0-A4ED-EE09-D04D-BF66E369CA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24E64B-C86D-0D11-5DBD-0FA02CB64CF0}"/>
              </a:ext>
            </a:extLst>
          </p:cNvPr>
          <p:cNvSpPr>
            <a:spLocks noGrp="1"/>
          </p:cNvSpPr>
          <p:nvPr>
            <p:ph type="dt" sz="half" idx="10"/>
          </p:nvPr>
        </p:nvSpPr>
        <p:spPr/>
        <p:txBody>
          <a:bodyPr/>
          <a:lstStyle/>
          <a:p>
            <a:fld id="{ED0C5DB7-1E50-40E1-A1C4-16C5740140AD}" type="datetime1">
              <a:rPr lang="en-GB" smtClean="0"/>
              <a:t>03/03/2025</a:t>
            </a:fld>
            <a:endParaRPr lang="en-GB"/>
          </a:p>
        </p:txBody>
      </p:sp>
      <p:sp>
        <p:nvSpPr>
          <p:cNvPr id="6" name="Footer Placeholder 5">
            <a:extLst>
              <a:ext uri="{FF2B5EF4-FFF2-40B4-BE49-F238E27FC236}">
                <a16:creationId xmlns:a16="http://schemas.microsoft.com/office/drawing/2014/main" id="{6894F4B5-CC6B-B5E3-7F65-A213D6EEB6C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130EA1ED-D135-AE76-6D30-59A4D3FF385B}"/>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2852157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3BAA2-73FD-8323-423B-D9559872C5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651C00-323C-6DBE-B602-FEC8E2702C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B63D39-7AEE-C6AB-2F66-9F77CC105C6D}"/>
              </a:ext>
            </a:extLst>
          </p:cNvPr>
          <p:cNvSpPr>
            <a:spLocks noGrp="1"/>
          </p:cNvSpPr>
          <p:nvPr>
            <p:ph type="dt" sz="half" idx="10"/>
          </p:nvPr>
        </p:nvSpPr>
        <p:spPr/>
        <p:txBody>
          <a:bodyPr/>
          <a:lstStyle/>
          <a:p>
            <a:fld id="{1196E218-BECE-4E37-9004-862A7DAF3713}" type="datetime1">
              <a:rPr lang="en-GB" smtClean="0"/>
              <a:t>03/03/2025</a:t>
            </a:fld>
            <a:endParaRPr lang="en-GB"/>
          </a:p>
        </p:txBody>
      </p:sp>
      <p:sp>
        <p:nvSpPr>
          <p:cNvPr id="5" name="Footer Placeholder 4">
            <a:extLst>
              <a:ext uri="{FF2B5EF4-FFF2-40B4-BE49-F238E27FC236}">
                <a16:creationId xmlns:a16="http://schemas.microsoft.com/office/drawing/2014/main" id="{CE601487-0740-ABCE-1C11-280162FCB9A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2E8ED64-D665-28B8-946C-B85BBC6B5CCA}"/>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2069380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0B8986-6259-A5FF-872B-7A536479C1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483FEA-44C0-DBDB-2EF8-231BB657B7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570ED2-A170-DAC3-A38C-958B1DE2ED9C}"/>
              </a:ext>
            </a:extLst>
          </p:cNvPr>
          <p:cNvSpPr>
            <a:spLocks noGrp="1"/>
          </p:cNvSpPr>
          <p:nvPr>
            <p:ph type="dt" sz="half" idx="10"/>
          </p:nvPr>
        </p:nvSpPr>
        <p:spPr/>
        <p:txBody>
          <a:bodyPr/>
          <a:lstStyle/>
          <a:p>
            <a:fld id="{97D1EDB7-A2E6-48CA-904B-B78E7E195DBE}" type="datetime1">
              <a:rPr lang="en-GB" smtClean="0"/>
              <a:t>03/03/2025</a:t>
            </a:fld>
            <a:endParaRPr lang="en-GB"/>
          </a:p>
        </p:txBody>
      </p:sp>
      <p:sp>
        <p:nvSpPr>
          <p:cNvPr id="5" name="Footer Placeholder 4">
            <a:extLst>
              <a:ext uri="{FF2B5EF4-FFF2-40B4-BE49-F238E27FC236}">
                <a16:creationId xmlns:a16="http://schemas.microsoft.com/office/drawing/2014/main" id="{64AEF483-7BDD-09A6-38EF-6B8661C5DA3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C032639-EF29-16A6-912B-9AE0BC9E6703}"/>
              </a:ext>
            </a:extLst>
          </p:cNvPr>
          <p:cNvSpPr>
            <a:spLocks noGrp="1"/>
          </p:cNvSpPr>
          <p:nvPr>
            <p:ph type="sldNum" sz="quarter" idx="12"/>
          </p:nvPr>
        </p:nvSpPr>
        <p:spPr/>
        <p:txBody>
          <a:bodyPr/>
          <a:lstStyle/>
          <a:p>
            <a:fld id="{6A7BDBC8-4173-49E6-B922-E0E6A320FBD7}" type="slidenum">
              <a:rPr lang="en-GB" smtClean="0"/>
              <a:t>‹#›</a:t>
            </a:fld>
            <a:endParaRPr lang="en-GB"/>
          </a:p>
        </p:txBody>
      </p:sp>
    </p:spTree>
    <p:extLst>
      <p:ext uri="{BB962C8B-B14F-4D97-AF65-F5344CB8AC3E}">
        <p14:creationId xmlns:p14="http://schemas.microsoft.com/office/powerpoint/2010/main" val="979747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A6F64D-E12B-DD19-847A-B9CD22CDE1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A4DB75-9A62-66DF-A572-D89777BAD4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46797-4D5D-6370-83A1-ED8F03FB6A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41A42-AECC-4835-B927-A98699650F01}" type="datetime1">
              <a:rPr lang="en-GB" smtClean="0"/>
              <a:t>03/03/2025</a:t>
            </a:fld>
            <a:endParaRPr lang="en-GB"/>
          </a:p>
        </p:txBody>
      </p:sp>
      <p:sp>
        <p:nvSpPr>
          <p:cNvPr id="5" name="Footer Placeholder 4">
            <a:extLst>
              <a:ext uri="{FF2B5EF4-FFF2-40B4-BE49-F238E27FC236}">
                <a16:creationId xmlns:a16="http://schemas.microsoft.com/office/drawing/2014/main" id="{FB6D847A-7187-91A9-170E-D6AB85C961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F9CF9F2D-26AA-FDCE-0014-B9EABECB61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7BDBC8-4173-49E6-B922-E0E6A320FBD7}" type="slidenum">
              <a:rPr lang="en-GB" smtClean="0"/>
              <a:t>‹#›</a:t>
            </a:fld>
            <a:endParaRPr lang="en-GB"/>
          </a:p>
        </p:txBody>
      </p:sp>
    </p:spTree>
    <p:extLst>
      <p:ext uri="{BB962C8B-B14F-4D97-AF65-F5344CB8AC3E}">
        <p14:creationId xmlns:p14="http://schemas.microsoft.com/office/powerpoint/2010/main" val="26776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thelancet.com/journals/landig/article/PIIS2589-7500(22)00252-7/fulltext"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collidu.com/presentation-quality-of-life"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7esl.com/morbidity-and-mortality/" TargetMode="External"/><Relationship Id="rId5" Type="http://schemas.openxmlformats.org/officeDocument/2006/relationships/image" Target="../media/image9.jpg"/><Relationship Id="rId10" Type="http://schemas.openxmlformats.org/officeDocument/2006/relationships/hyperlink" Target="https://ocean.ie/life-expectancy/" TargetMode="External"/><Relationship Id="rId4" Type="http://schemas.openxmlformats.org/officeDocument/2006/relationships/hyperlink" Target="https://nccid.ca/publications/understanding-the-measurement-of-global-burden-of-disease/" TargetMode="External"/><Relationship Id="rId9" Type="http://schemas.openxmlformats.org/officeDocument/2006/relationships/image" Target="../media/image11.jp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3tDXwKVkn68?feature=oembed" TargetMode="Externa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hyperlink" Target="https://templates.rjuuc.edu.np/en/section-break-powerpoint-template.html"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IidZpFS6TxM?feature=oembed" TargetMode="Externa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YzgiPhnCuP4?feature=oembed" TargetMode="Externa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tXg5J3QSzRE?feature=oembed" TargetMode="Externa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hyperlink" Target="https://wallpaperaccess.com/welsh-flag"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atelier-yuwa.ciao.jp/pronote/pronote/pronote/flag-of-scotland-n-14811246"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stapointe.net/flag-of-northern-ireland.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uro.who.int/__data/assets/pdf_file/0018/103824/E89384.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ifs.org.uk/uploads/publications/comms/R143.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rand.org/content/dam/rand/www/external/health/surveys_tools/mos/mos_core_36item_survey.pdf" TargetMode="External"/><Relationship Id="rId7" Type="http://schemas.openxmlformats.org/officeDocument/2006/relationships/hyperlink" Target="https://www.iipf.org/Auerbach_Alan_Public_Finance.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apps.who.int/iris/bitstream/handle/10665/259817/9789241513555-eng.pdf?sequence=1" TargetMode="External"/><Relationship Id="rId5" Type="http://schemas.openxmlformats.org/officeDocument/2006/relationships/hyperlink" Target="https://apps.who.int/gb/bd/pdf_files/BD_49th-en.pdf" TargetMode="External"/><Relationship Id="rId4" Type="http://schemas.openxmlformats.org/officeDocument/2006/relationships/hyperlink" Target="https://www.un.org/en/ga/search/view_doc.asp?symbol=A/RES/217(II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a:solidFill>
                  <a:schemeClr val="accent2">
                    <a:lumMod val="50000"/>
                  </a:schemeClr>
                </a:solidFill>
                <a:latin typeface="+mn-lt"/>
              </a:rPr>
              <a:t>BMHP5022</a:t>
            </a:r>
            <a:br>
              <a:rPr lang="en-GB" altLang="en-US" sz="6000" b="1">
                <a:solidFill>
                  <a:schemeClr val="accent2">
                    <a:lumMod val="50000"/>
                  </a:schemeClr>
                </a:solidFill>
                <a:latin typeface="+mn-lt"/>
              </a:rPr>
            </a:br>
            <a:r>
              <a:rPr lang="en-GB" altLang="en-US" sz="6000" b="1">
                <a:solidFill>
                  <a:schemeClr val="accent2">
                    <a:lumMod val="50000"/>
                  </a:schemeClr>
                </a:solidFill>
                <a:latin typeface="+mn-lt"/>
              </a:rPr>
              <a:t>Health Economics</a:t>
            </a:r>
            <a:br>
              <a:rPr lang="en-GB" sz="6000">
                <a:solidFill>
                  <a:schemeClr val="accent2">
                    <a:lumMod val="50000"/>
                  </a:schemeClr>
                </a:solidFill>
                <a:latin typeface="+mn-lt"/>
              </a:rPr>
            </a:br>
            <a:endParaRPr lang="en-GB">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3344863"/>
            <a:ext cx="9858703" cy="2387600"/>
          </a:xfrm>
        </p:spPr>
        <p:txBody>
          <a:bodyPr>
            <a:normAutofit lnSpcReduction="10000"/>
          </a:bodyPr>
          <a:lstStyle/>
          <a:p>
            <a:r>
              <a:rPr lang="en-GB" sz="2800" dirty="0">
                <a:solidFill>
                  <a:schemeClr val="tx1">
                    <a:lumMod val="95000"/>
                    <a:lumOff val="5000"/>
                  </a:schemeClr>
                </a:solidFill>
                <a:latin typeface="Aptos" panose="020B0004020202020204" pitchFamily="34" charset="0"/>
              </a:rPr>
              <a:t>Dr L. Simona Ferraraccio</a:t>
            </a:r>
          </a:p>
          <a:p>
            <a:r>
              <a:rPr lang="en-GB" sz="2800" b="1" dirty="0">
                <a:solidFill>
                  <a:schemeClr val="tx1">
                    <a:lumMod val="95000"/>
                    <a:lumOff val="5000"/>
                  </a:schemeClr>
                </a:solidFill>
                <a:latin typeface="Aptos" panose="020B0004020202020204" pitchFamily="34" charset="0"/>
              </a:rPr>
              <a:t>s.ferraraccio@uwtsd.ac.uk</a:t>
            </a:r>
          </a:p>
          <a:p>
            <a:endParaRPr lang="en-GB" sz="2800" dirty="0">
              <a:solidFill>
                <a:schemeClr val="tx1">
                  <a:lumMod val="95000"/>
                  <a:lumOff val="5000"/>
                </a:schemeClr>
              </a:solidFill>
              <a:latin typeface="Aptos" panose="020B0004020202020204" pitchFamily="34" charset="0"/>
            </a:endParaRPr>
          </a:p>
          <a:p>
            <a:r>
              <a:rPr lang="en-GB" sz="2800" dirty="0">
                <a:solidFill>
                  <a:schemeClr val="tx1">
                    <a:lumMod val="95000"/>
                    <a:lumOff val="5000"/>
                  </a:schemeClr>
                </a:solidFill>
                <a:latin typeface="Aptos" panose="020B0004020202020204" pitchFamily="34" charset="0"/>
              </a:rPr>
              <a:t>University of Wales Trinity Saint David</a:t>
            </a:r>
          </a:p>
          <a:p>
            <a:r>
              <a:rPr lang="en-GB" sz="2800" u="sng" dirty="0">
                <a:solidFill>
                  <a:schemeClr val="tx1">
                    <a:lumMod val="95000"/>
                    <a:lumOff val="5000"/>
                  </a:schemeClr>
                </a:solidFill>
                <a:latin typeface="Aptos" panose="020B0004020202020204" pitchFamily="34" charset="0"/>
              </a:rPr>
              <a:t>Week 6 </a:t>
            </a:r>
            <a:r>
              <a:rPr lang="en-GB" sz="2800" dirty="0">
                <a:solidFill>
                  <a:schemeClr val="tx1">
                    <a:lumMod val="95000"/>
                    <a:lumOff val="5000"/>
                  </a:schemeClr>
                </a:solidFill>
                <a:latin typeface="Aptos" panose="020B0004020202020204" pitchFamily="34" charset="0"/>
              </a:rPr>
              <a:t>– 03.03.2025</a:t>
            </a:r>
          </a:p>
          <a:p>
            <a:endParaRPr lang="en-GB" sz="2800" dirty="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lain Background for Blockchain Website with HighTech Mood | Premium AI-generated image">
            <a:extLst>
              <a:ext uri="{FF2B5EF4-FFF2-40B4-BE49-F238E27FC236}">
                <a16:creationId xmlns:a16="http://schemas.microsoft.com/office/drawing/2014/main" id="{D4C9FEAB-836C-91DC-5616-5B19EF7C3280}"/>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F0D5B0-3D1E-3BDC-38C4-B70414B6E537}"/>
              </a:ext>
            </a:extLst>
          </p:cNvPr>
          <p:cNvSpPr>
            <a:spLocks noGrp="1"/>
          </p:cNvSpPr>
          <p:nvPr>
            <p:ph type="title"/>
          </p:nvPr>
        </p:nvSpPr>
        <p:spPr>
          <a:xfrm>
            <a:off x="0" y="0"/>
            <a:ext cx="8435975" cy="706437"/>
          </a:xfrm>
        </p:spPr>
        <p:txBody>
          <a:body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sp>
        <p:nvSpPr>
          <p:cNvPr id="5" name="Content Placeholder 2">
            <a:extLst>
              <a:ext uri="{FF2B5EF4-FFF2-40B4-BE49-F238E27FC236}">
                <a16:creationId xmlns:a16="http://schemas.microsoft.com/office/drawing/2014/main" id="{D405D501-BB64-5A77-8836-6530C3A21340}"/>
              </a:ext>
            </a:extLst>
          </p:cNvPr>
          <p:cNvSpPr>
            <a:spLocks noGrp="1"/>
          </p:cNvSpPr>
          <p:nvPr>
            <p:ph sz="quarter" idx="1"/>
          </p:nvPr>
        </p:nvSpPr>
        <p:spPr>
          <a:xfrm>
            <a:off x="12023" y="746447"/>
            <a:ext cx="9563720" cy="2558717"/>
          </a:xfrm>
        </p:spPr>
        <p:txBody>
          <a:bodyPr>
            <a:normAutofit/>
          </a:bodyPr>
          <a:lstStyle/>
          <a:p>
            <a:pPr marL="457200" indent="-457200">
              <a:buFont typeface="+mj-lt"/>
              <a:buAutoNum type="arabicPeriod"/>
            </a:pPr>
            <a:endParaRPr lang="en-GB" altLang="en-US" sz="2000" dirty="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Health outcomes: how can they be measured?</a:t>
            </a:r>
          </a:p>
          <a:p>
            <a:pPr marL="914400" lvl="1" indent="-457200">
              <a:buFont typeface="+mj-lt"/>
              <a:buAutoNum type="alphaLcPeriod"/>
            </a:pPr>
            <a:r>
              <a:rPr lang="en-GB" altLang="en-US" sz="1600" dirty="0">
                <a:solidFill>
                  <a:schemeClr val="tx1">
                    <a:lumMod val="95000"/>
                    <a:lumOff val="5000"/>
                  </a:schemeClr>
                </a:solidFill>
                <a:latin typeface="Aptos" panose="020B0004020202020204" pitchFamily="34" charset="0"/>
              </a:rPr>
              <a:t>Quality of life (QoL)</a:t>
            </a:r>
          </a:p>
          <a:p>
            <a:pPr marL="914400" lvl="1" indent="-457200">
              <a:buFont typeface="+mj-lt"/>
              <a:buAutoNum type="alphaLcPeriod"/>
            </a:pPr>
            <a:r>
              <a:rPr lang="en-GB" altLang="en-US" sz="1600" dirty="0">
                <a:solidFill>
                  <a:schemeClr val="tx1">
                    <a:lumMod val="95000"/>
                    <a:lumOff val="5000"/>
                  </a:schemeClr>
                </a:solidFill>
                <a:latin typeface="Aptos" panose="020B0004020202020204" pitchFamily="34" charset="0"/>
              </a:rPr>
              <a:t>Economic appraisal technique</a:t>
            </a: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Basic economic principles and theories</a:t>
            </a: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Barnett formula</a:t>
            </a:r>
          </a:p>
        </p:txBody>
      </p:sp>
      <p:cxnSp>
        <p:nvCxnSpPr>
          <p:cNvPr id="6" name="Straight Connector 5">
            <a:extLst>
              <a:ext uri="{FF2B5EF4-FFF2-40B4-BE49-F238E27FC236}">
                <a16:creationId xmlns:a16="http://schemas.microsoft.com/office/drawing/2014/main" id="{33F75C61-6B6A-94B1-7937-3634A8711CEC}"/>
              </a:ext>
            </a:extLst>
          </p:cNvPr>
          <p:cNvCxnSpPr>
            <a:cxnSpLocks/>
          </p:cNvCxnSpPr>
          <p:nvPr/>
        </p:nvCxnSpPr>
        <p:spPr>
          <a:xfrm>
            <a:off x="12023" y="692696"/>
            <a:ext cx="12179977" cy="13741"/>
          </a:xfrm>
          <a:prstGeom prst="line">
            <a:avLst/>
          </a:prstGeom>
        </p:spPr>
        <p:style>
          <a:lnRef idx="2">
            <a:schemeClr val="accent2"/>
          </a:lnRef>
          <a:fillRef idx="0">
            <a:schemeClr val="accent2"/>
          </a:fillRef>
          <a:effectRef idx="1">
            <a:schemeClr val="accent2"/>
          </a:effectRef>
          <a:fontRef idx="minor">
            <a:schemeClr val="tx1"/>
          </a:fontRef>
        </p:style>
      </p:cxnSp>
      <p:graphicFrame>
        <p:nvGraphicFramePr>
          <p:cNvPr id="7" name="Diagram 6">
            <a:extLst>
              <a:ext uri="{FF2B5EF4-FFF2-40B4-BE49-F238E27FC236}">
                <a16:creationId xmlns:a16="http://schemas.microsoft.com/office/drawing/2014/main" id="{0A57F466-701C-80A7-8ADE-7A92B99DDA64}"/>
              </a:ext>
            </a:extLst>
          </p:cNvPr>
          <p:cNvGraphicFramePr/>
          <p:nvPr/>
        </p:nvGraphicFramePr>
        <p:xfrm>
          <a:off x="12023" y="2875888"/>
          <a:ext cx="12192000" cy="4943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C95B1123-1E7E-E5D0-0404-95201DEDA6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88148" y="-13873"/>
            <a:ext cx="2103704" cy="1168724"/>
          </a:xfrm>
          <a:prstGeom prst="rect">
            <a:avLst/>
          </a:prstGeom>
        </p:spPr>
      </p:pic>
      <p:cxnSp>
        <p:nvCxnSpPr>
          <p:cNvPr id="10" name="Straight Connector 9">
            <a:extLst>
              <a:ext uri="{FF2B5EF4-FFF2-40B4-BE49-F238E27FC236}">
                <a16:creationId xmlns:a16="http://schemas.microsoft.com/office/drawing/2014/main" id="{B73DC090-3AA5-553F-634C-C1BCA55F6693}"/>
              </a:ext>
            </a:extLst>
          </p:cNvPr>
          <p:cNvCxnSpPr/>
          <p:nvPr/>
        </p:nvCxnSpPr>
        <p:spPr>
          <a:xfrm flipV="1">
            <a:off x="608221" y="5603569"/>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1ED49C87-3A8D-FF19-E68B-3BF1C5F97B3A}"/>
              </a:ext>
            </a:extLst>
          </p:cNvPr>
          <p:cNvSpPr txBox="1"/>
          <p:nvPr/>
        </p:nvSpPr>
        <p:spPr>
          <a:xfrm>
            <a:off x="0" y="5903893"/>
            <a:ext cx="1304441" cy="738664"/>
          </a:xfrm>
          <a:prstGeom prst="rect">
            <a:avLst/>
          </a:prstGeom>
          <a:noFill/>
        </p:spPr>
        <p:txBody>
          <a:bodyPr wrap="square" rtlCol="0">
            <a:spAutoFit/>
          </a:bodyPr>
          <a:lstStyle/>
          <a:p>
            <a:pPr algn="ctr"/>
            <a:r>
              <a:rPr lang="en-GB" sz="1400" dirty="0">
                <a:latin typeface="Aptos" panose="020B0004020202020204" pitchFamily="34" charset="0"/>
              </a:rPr>
              <a:t>Introduction to health economics</a:t>
            </a:r>
          </a:p>
        </p:txBody>
      </p:sp>
      <p:sp>
        <p:nvSpPr>
          <p:cNvPr id="2" name="Footer Placeholder 1">
            <a:extLst>
              <a:ext uri="{FF2B5EF4-FFF2-40B4-BE49-F238E27FC236}">
                <a16:creationId xmlns:a16="http://schemas.microsoft.com/office/drawing/2014/main" id="{0CA63ABE-0C08-5E1C-13BE-9428422B7EF0}"/>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25EEE559-AA0A-260C-D6B5-B090F11BC75E}"/>
              </a:ext>
            </a:extLst>
          </p:cNvPr>
          <p:cNvSpPr>
            <a:spLocks noGrp="1"/>
          </p:cNvSpPr>
          <p:nvPr>
            <p:ph type="sldNum" sz="quarter" idx="12"/>
          </p:nvPr>
        </p:nvSpPr>
        <p:spPr/>
        <p:txBody>
          <a:bodyPr/>
          <a:lstStyle/>
          <a:p>
            <a:fld id="{8E52267C-BE0D-4D67-9FF7-18C6D8685F4B}" type="slidenum">
              <a:rPr lang="en-GB" smtClean="0"/>
              <a:t>2</a:t>
            </a:fld>
            <a:endParaRPr lang="en-GB"/>
          </a:p>
        </p:txBody>
      </p:sp>
      <p:sp>
        <p:nvSpPr>
          <p:cNvPr id="9" name="AutoShape 2" descr="Visually searched image">
            <a:extLst>
              <a:ext uri="{FF2B5EF4-FFF2-40B4-BE49-F238E27FC236}">
                <a16:creationId xmlns:a16="http://schemas.microsoft.com/office/drawing/2014/main" id="{8652BBF4-5722-8DC1-2819-9F75BD90BD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12" name="Straight Connector 11">
            <a:extLst>
              <a:ext uri="{FF2B5EF4-FFF2-40B4-BE49-F238E27FC236}">
                <a16:creationId xmlns:a16="http://schemas.microsoft.com/office/drawing/2014/main" id="{C4120047-A703-08C9-0210-9B2428EFD2A4}"/>
              </a:ext>
            </a:extLst>
          </p:cNvPr>
          <p:cNvCxnSpPr/>
          <p:nvPr/>
        </p:nvCxnSpPr>
        <p:spPr>
          <a:xfrm flipV="1">
            <a:off x="1886036" y="4741085"/>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85506673-93D9-35E2-22F2-96CEF46F78E0}"/>
              </a:ext>
            </a:extLst>
          </p:cNvPr>
          <p:cNvSpPr txBox="1"/>
          <p:nvPr/>
        </p:nvSpPr>
        <p:spPr>
          <a:xfrm>
            <a:off x="1233815" y="4469601"/>
            <a:ext cx="1304441" cy="307777"/>
          </a:xfrm>
          <a:prstGeom prst="rect">
            <a:avLst/>
          </a:prstGeom>
          <a:noFill/>
        </p:spPr>
        <p:txBody>
          <a:bodyPr wrap="square" rtlCol="0">
            <a:spAutoFit/>
          </a:bodyPr>
          <a:lstStyle/>
          <a:p>
            <a:pPr algn="ctr"/>
            <a:r>
              <a:rPr lang="en-GB" sz="1400" dirty="0">
                <a:latin typeface="Aptos" panose="020B0004020202020204" pitchFamily="34" charset="0"/>
              </a:rPr>
              <a:t>UHC in UK</a:t>
            </a:r>
          </a:p>
        </p:txBody>
      </p:sp>
      <p:cxnSp>
        <p:nvCxnSpPr>
          <p:cNvPr id="14" name="Straight Connector 13">
            <a:extLst>
              <a:ext uri="{FF2B5EF4-FFF2-40B4-BE49-F238E27FC236}">
                <a16:creationId xmlns:a16="http://schemas.microsoft.com/office/drawing/2014/main" id="{0B0AD98F-1C1E-DDAF-8B82-00D82B6AE8B0}"/>
              </a:ext>
            </a:extLst>
          </p:cNvPr>
          <p:cNvCxnSpPr/>
          <p:nvPr/>
        </p:nvCxnSpPr>
        <p:spPr>
          <a:xfrm flipV="1">
            <a:off x="4282872" y="4743552"/>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5" name="TextBox 14">
            <a:extLst>
              <a:ext uri="{FF2B5EF4-FFF2-40B4-BE49-F238E27FC236}">
                <a16:creationId xmlns:a16="http://schemas.microsoft.com/office/drawing/2014/main" id="{AFAC055F-CA80-CB73-98DC-638DCAD011DA}"/>
              </a:ext>
            </a:extLst>
          </p:cNvPr>
          <p:cNvSpPr txBox="1"/>
          <p:nvPr/>
        </p:nvSpPr>
        <p:spPr>
          <a:xfrm>
            <a:off x="3339411" y="4255582"/>
            <a:ext cx="1886921" cy="523220"/>
          </a:xfrm>
          <a:prstGeom prst="rect">
            <a:avLst/>
          </a:prstGeom>
          <a:noFill/>
        </p:spPr>
        <p:txBody>
          <a:bodyPr wrap="square" rtlCol="0">
            <a:spAutoFit/>
          </a:bodyPr>
          <a:lstStyle/>
          <a:p>
            <a:pPr algn="ctr"/>
            <a:r>
              <a:rPr lang="en-GB" sz="1400" dirty="0">
                <a:latin typeface="Aptos" panose="020B0004020202020204" pitchFamily="34" charset="0"/>
              </a:rPr>
              <a:t>Funding models and UK comparison</a:t>
            </a:r>
          </a:p>
        </p:txBody>
      </p:sp>
      <p:cxnSp>
        <p:nvCxnSpPr>
          <p:cNvPr id="16" name="Straight Connector 15">
            <a:extLst>
              <a:ext uri="{FF2B5EF4-FFF2-40B4-BE49-F238E27FC236}">
                <a16:creationId xmlns:a16="http://schemas.microsoft.com/office/drawing/2014/main" id="{432F6489-1CB9-4F98-60D3-8B38C8F71465}"/>
              </a:ext>
            </a:extLst>
          </p:cNvPr>
          <p:cNvCxnSpPr/>
          <p:nvPr/>
        </p:nvCxnSpPr>
        <p:spPr>
          <a:xfrm flipV="1">
            <a:off x="3021606" y="5601897"/>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7" name="TextBox 16">
            <a:extLst>
              <a:ext uri="{FF2B5EF4-FFF2-40B4-BE49-F238E27FC236}">
                <a16:creationId xmlns:a16="http://schemas.microsoft.com/office/drawing/2014/main" id="{7838E28D-9AE7-45C2-1D98-4E2D5CE1BA14}"/>
              </a:ext>
            </a:extLst>
          </p:cNvPr>
          <p:cNvSpPr txBox="1"/>
          <p:nvPr/>
        </p:nvSpPr>
        <p:spPr>
          <a:xfrm>
            <a:off x="2413385" y="5902221"/>
            <a:ext cx="1304441" cy="523220"/>
          </a:xfrm>
          <a:prstGeom prst="rect">
            <a:avLst/>
          </a:prstGeom>
          <a:noFill/>
        </p:spPr>
        <p:txBody>
          <a:bodyPr wrap="square" rtlCol="0">
            <a:spAutoFit/>
          </a:bodyPr>
          <a:lstStyle/>
          <a:p>
            <a:pPr algn="ctr"/>
            <a:r>
              <a:rPr lang="en-GB" sz="1400" dirty="0">
                <a:latin typeface="Aptos" panose="020B0004020202020204" pitchFamily="34" charset="0"/>
              </a:rPr>
              <a:t>Funding models</a:t>
            </a:r>
          </a:p>
        </p:txBody>
      </p:sp>
      <p:cxnSp>
        <p:nvCxnSpPr>
          <p:cNvPr id="18" name="Straight Connector 17">
            <a:extLst>
              <a:ext uri="{FF2B5EF4-FFF2-40B4-BE49-F238E27FC236}">
                <a16:creationId xmlns:a16="http://schemas.microsoft.com/office/drawing/2014/main" id="{CB25384F-378D-0B07-94FC-01AFD063DBAC}"/>
              </a:ext>
            </a:extLst>
          </p:cNvPr>
          <p:cNvCxnSpPr/>
          <p:nvPr/>
        </p:nvCxnSpPr>
        <p:spPr>
          <a:xfrm flipV="1">
            <a:off x="5519105" y="5625034"/>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9" name="TextBox 18">
            <a:extLst>
              <a:ext uri="{FF2B5EF4-FFF2-40B4-BE49-F238E27FC236}">
                <a16:creationId xmlns:a16="http://schemas.microsoft.com/office/drawing/2014/main" id="{E38B4C72-EB89-330B-FBCB-E94E175D7275}"/>
              </a:ext>
            </a:extLst>
          </p:cNvPr>
          <p:cNvSpPr txBox="1"/>
          <p:nvPr/>
        </p:nvSpPr>
        <p:spPr>
          <a:xfrm>
            <a:off x="4863749" y="5925358"/>
            <a:ext cx="1304441" cy="307777"/>
          </a:xfrm>
          <a:prstGeom prst="rect">
            <a:avLst/>
          </a:prstGeom>
          <a:noFill/>
        </p:spPr>
        <p:txBody>
          <a:bodyPr wrap="square" rtlCol="0">
            <a:spAutoFit/>
          </a:bodyPr>
          <a:lstStyle/>
          <a:p>
            <a:pPr algn="ctr"/>
            <a:r>
              <a:rPr lang="en-GB" sz="1400" dirty="0">
                <a:latin typeface="Aptos" panose="020B0004020202020204" pitchFamily="34" charset="0"/>
              </a:rPr>
              <a:t>Drafts week</a:t>
            </a:r>
          </a:p>
        </p:txBody>
      </p:sp>
      <p:cxnSp>
        <p:nvCxnSpPr>
          <p:cNvPr id="20" name="Straight Connector 19">
            <a:extLst>
              <a:ext uri="{FF2B5EF4-FFF2-40B4-BE49-F238E27FC236}">
                <a16:creationId xmlns:a16="http://schemas.microsoft.com/office/drawing/2014/main" id="{895C7252-0E9F-F11F-2A79-3F6D204B7D70}"/>
              </a:ext>
            </a:extLst>
          </p:cNvPr>
          <p:cNvCxnSpPr/>
          <p:nvPr/>
        </p:nvCxnSpPr>
        <p:spPr>
          <a:xfrm flipV="1">
            <a:off x="6632053" y="4764243"/>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21" name="TextBox 20">
            <a:extLst>
              <a:ext uri="{FF2B5EF4-FFF2-40B4-BE49-F238E27FC236}">
                <a16:creationId xmlns:a16="http://schemas.microsoft.com/office/drawing/2014/main" id="{55C4009F-7180-B1D3-6962-33D48B054C46}"/>
              </a:ext>
            </a:extLst>
          </p:cNvPr>
          <p:cNvSpPr txBox="1"/>
          <p:nvPr/>
        </p:nvSpPr>
        <p:spPr>
          <a:xfrm>
            <a:off x="5688592" y="4276273"/>
            <a:ext cx="1886921" cy="523220"/>
          </a:xfrm>
          <a:prstGeom prst="rect">
            <a:avLst/>
          </a:prstGeom>
          <a:noFill/>
        </p:spPr>
        <p:txBody>
          <a:bodyPr wrap="square" rtlCol="0">
            <a:spAutoFit/>
          </a:bodyPr>
          <a:lstStyle/>
          <a:p>
            <a:pPr algn="ctr"/>
            <a:r>
              <a:rPr lang="en-GB" sz="1400" dirty="0">
                <a:latin typeface="Aptos" panose="020B0004020202020204" pitchFamily="34" charset="0"/>
              </a:rPr>
              <a:t>Health outcomes</a:t>
            </a:r>
          </a:p>
          <a:p>
            <a:pPr algn="ctr"/>
            <a:r>
              <a:rPr lang="en-GB" sz="1400" dirty="0">
                <a:latin typeface="Aptos" panose="020B0004020202020204" pitchFamily="34" charset="0"/>
              </a:rPr>
              <a:t>Economic theories</a:t>
            </a:r>
          </a:p>
        </p:txBody>
      </p:sp>
    </p:spTree>
    <p:extLst>
      <p:ext uri="{BB962C8B-B14F-4D97-AF65-F5344CB8AC3E}">
        <p14:creationId xmlns:p14="http://schemas.microsoft.com/office/powerpoint/2010/main" val="142427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Plain Background for Blockchain Website with HighTech Mood | Premium AI-generated image">
            <a:extLst>
              <a:ext uri="{FF2B5EF4-FFF2-40B4-BE49-F238E27FC236}">
                <a16:creationId xmlns:a16="http://schemas.microsoft.com/office/drawing/2014/main" id="{566D9FA9-C7F7-9E65-D4B6-6CF1369106D9}"/>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0A622E2-D715-3AC2-2EEF-79940E734108}"/>
              </a:ext>
            </a:extLst>
          </p:cNvPr>
          <p:cNvSpPr>
            <a:spLocks noGrp="1"/>
          </p:cNvSpPr>
          <p:nvPr>
            <p:ph type="title"/>
          </p:nvPr>
        </p:nvSpPr>
        <p:spPr>
          <a:xfrm>
            <a:off x="0" y="1"/>
            <a:ext cx="12192000" cy="848412"/>
          </a:xfrm>
        </p:spPr>
        <p:txBody>
          <a:bodyPr>
            <a:noAutofit/>
          </a:bodyPr>
          <a:lstStyle/>
          <a:p>
            <a:pPr algn="ctr"/>
            <a:r>
              <a:rPr lang="en-GB" sz="2800" b="1" dirty="0"/>
              <a:t>The insights into health/healthcare provision given by the study of economics</a:t>
            </a:r>
          </a:p>
        </p:txBody>
      </p:sp>
      <p:sp>
        <p:nvSpPr>
          <p:cNvPr id="3" name="Content Placeholder 2">
            <a:extLst>
              <a:ext uri="{FF2B5EF4-FFF2-40B4-BE49-F238E27FC236}">
                <a16:creationId xmlns:a16="http://schemas.microsoft.com/office/drawing/2014/main" id="{0612F3A8-57EB-DEC1-2408-9594A028590D}"/>
              </a:ext>
            </a:extLst>
          </p:cNvPr>
          <p:cNvSpPr>
            <a:spLocks noGrp="1"/>
          </p:cNvSpPr>
          <p:nvPr>
            <p:ph idx="1"/>
          </p:nvPr>
        </p:nvSpPr>
        <p:spPr>
          <a:xfrm>
            <a:off x="0" y="1678581"/>
            <a:ext cx="12192000" cy="1771934"/>
          </a:xfrm>
        </p:spPr>
        <p:txBody>
          <a:bodyPr>
            <a:normAutofit/>
          </a:bodyPr>
          <a:lstStyle/>
          <a:p>
            <a:pPr lvl="1"/>
            <a:r>
              <a:rPr lang="en-GB" sz="2000" dirty="0"/>
              <a:t>How much of society’s scarce resources (i.e. inputs) should be devoted to the production of health?</a:t>
            </a:r>
          </a:p>
          <a:p>
            <a:pPr lvl="1"/>
            <a:r>
              <a:rPr lang="en-GB" sz="2000" dirty="0"/>
              <a:t>How should health goods and services (i.e. outputs) be distributed?</a:t>
            </a:r>
          </a:p>
          <a:p>
            <a:pPr lvl="1"/>
            <a:r>
              <a:rPr lang="en-GB" sz="2000" dirty="0"/>
              <a:t>These questions incorporate recognised economic terms (scarce resources, inputs, production, goods, services, outputs)</a:t>
            </a:r>
          </a:p>
          <a:p>
            <a:endParaRPr lang="en-GB" sz="2000" dirty="0"/>
          </a:p>
        </p:txBody>
      </p:sp>
      <p:pic>
        <p:nvPicPr>
          <p:cNvPr id="4" name="Picture 3" descr="A black and yellow logo&#10;&#10;Description automatically generated">
            <a:extLst>
              <a:ext uri="{FF2B5EF4-FFF2-40B4-BE49-F238E27FC236}">
                <a16:creationId xmlns:a16="http://schemas.microsoft.com/office/drawing/2014/main" id="{54243EF5-7FAB-D8E7-3933-77232C6229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
        <p:nvSpPr>
          <p:cNvPr id="5" name="Footer Placeholder 4">
            <a:extLst>
              <a:ext uri="{FF2B5EF4-FFF2-40B4-BE49-F238E27FC236}">
                <a16:creationId xmlns:a16="http://schemas.microsoft.com/office/drawing/2014/main" id="{D6AF1797-6EAB-44C8-E00B-857CA938EA5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AE1FC78-F398-D4C2-87DC-3AC0F4A6F29B}"/>
              </a:ext>
            </a:extLst>
          </p:cNvPr>
          <p:cNvSpPr>
            <a:spLocks noGrp="1"/>
          </p:cNvSpPr>
          <p:nvPr>
            <p:ph type="sldNum" sz="quarter" idx="12"/>
          </p:nvPr>
        </p:nvSpPr>
        <p:spPr/>
        <p:txBody>
          <a:bodyPr/>
          <a:lstStyle/>
          <a:p>
            <a:fld id="{6A7BDBC8-4173-49E6-B922-E0E6A320FBD7}" type="slidenum">
              <a:rPr lang="en-GB" smtClean="0"/>
              <a:t>3</a:t>
            </a:fld>
            <a:endParaRPr lang="en-GB"/>
          </a:p>
        </p:txBody>
      </p:sp>
      <p:sp>
        <p:nvSpPr>
          <p:cNvPr id="8" name="TextBox 7">
            <a:extLst>
              <a:ext uri="{FF2B5EF4-FFF2-40B4-BE49-F238E27FC236}">
                <a16:creationId xmlns:a16="http://schemas.microsoft.com/office/drawing/2014/main" id="{AF22E7E9-75BA-DAB5-E86F-268F064EDF89}"/>
              </a:ext>
            </a:extLst>
          </p:cNvPr>
          <p:cNvSpPr txBox="1"/>
          <p:nvPr/>
        </p:nvSpPr>
        <p:spPr>
          <a:xfrm>
            <a:off x="12023" y="4669372"/>
            <a:ext cx="12192000" cy="707886"/>
          </a:xfrm>
          <a:prstGeom prst="rect">
            <a:avLst/>
          </a:prstGeom>
          <a:noFill/>
        </p:spPr>
        <p:txBody>
          <a:bodyPr wrap="square">
            <a:spAutoFit/>
          </a:bodyPr>
          <a:lstStyle/>
          <a:p>
            <a:pPr marL="662940" lvl="1" indent="-342900">
              <a:buFont typeface="Arial" panose="020B0604020202020204" pitchFamily="34" charset="0"/>
              <a:buChar char="•"/>
            </a:pPr>
            <a:r>
              <a:rPr lang="en-GB" sz="2000" dirty="0"/>
              <a:t>What is the best way of treating people with type 2 diabetes?</a:t>
            </a:r>
          </a:p>
          <a:p>
            <a:pPr marL="662940" lvl="1" indent="-342900">
              <a:buFont typeface="Arial" panose="020B0604020202020204" pitchFamily="34" charset="0"/>
              <a:buChar char="•"/>
            </a:pPr>
            <a:r>
              <a:rPr lang="en-GB" sz="2000" dirty="0"/>
              <a:t>Should we introduce a national programme to screen for prostate cancer?</a:t>
            </a:r>
          </a:p>
        </p:txBody>
      </p:sp>
      <p:sp>
        <p:nvSpPr>
          <p:cNvPr id="11" name="TextBox 10">
            <a:extLst>
              <a:ext uri="{FF2B5EF4-FFF2-40B4-BE49-F238E27FC236}">
                <a16:creationId xmlns:a16="http://schemas.microsoft.com/office/drawing/2014/main" id="{599AABD5-932C-94C6-2E1D-1AD001A003FF}"/>
              </a:ext>
            </a:extLst>
          </p:cNvPr>
          <p:cNvSpPr txBox="1"/>
          <p:nvPr/>
        </p:nvSpPr>
        <p:spPr>
          <a:xfrm>
            <a:off x="278723" y="4006220"/>
            <a:ext cx="2952750" cy="369332"/>
          </a:xfrm>
          <a:prstGeom prst="rect">
            <a:avLst/>
          </a:prstGeom>
          <a:solidFill>
            <a:schemeClr val="accent2">
              <a:lumMod val="20000"/>
              <a:lumOff val="80000"/>
            </a:schemeClr>
          </a:solidFill>
          <a:ln>
            <a:solidFill>
              <a:schemeClr val="accent2">
                <a:lumMod val="75000"/>
              </a:schemeClr>
            </a:solidFill>
          </a:ln>
        </p:spPr>
        <p:txBody>
          <a:bodyPr wrap="square">
            <a:spAutoFit/>
          </a:bodyPr>
          <a:lstStyle/>
          <a:p>
            <a:r>
              <a:rPr lang="en-GB" dirty="0">
                <a:latin typeface="Aptos" panose="020B0004020202020204" pitchFamily="34" charset="0"/>
                <a:ea typeface="DengXian" panose="02010600030101010101" pitchFamily="2" charset="-122"/>
                <a:cs typeface="Arial" panose="020B0604020202020204" pitchFamily="34" charset="0"/>
              </a:rPr>
              <a:t>C</a:t>
            </a:r>
            <a:r>
              <a:rPr lang="en-GB" sz="1800" dirty="0">
                <a:effectLst/>
                <a:latin typeface="Aptos" panose="020B0004020202020204" pitchFamily="34" charset="0"/>
                <a:ea typeface="DengXian" panose="02010600030101010101" pitchFamily="2" charset="-122"/>
                <a:cs typeface="Arial" panose="020B0604020202020204" pitchFamily="34" charset="0"/>
              </a:rPr>
              <a:t>linical/political questions</a:t>
            </a:r>
            <a:endParaRPr lang="en-GB" dirty="0"/>
          </a:p>
        </p:txBody>
      </p:sp>
      <p:sp>
        <p:nvSpPr>
          <p:cNvPr id="13" name="TextBox 12">
            <a:extLst>
              <a:ext uri="{FF2B5EF4-FFF2-40B4-BE49-F238E27FC236}">
                <a16:creationId xmlns:a16="http://schemas.microsoft.com/office/drawing/2014/main" id="{A98AD170-70A2-9F99-AB3F-7522A5EB9734}"/>
              </a:ext>
            </a:extLst>
          </p:cNvPr>
          <p:cNvSpPr txBox="1"/>
          <p:nvPr/>
        </p:nvSpPr>
        <p:spPr>
          <a:xfrm>
            <a:off x="7800975" y="5497472"/>
            <a:ext cx="2819400" cy="307777"/>
          </a:xfrm>
          <a:prstGeom prst="rect">
            <a:avLst/>
          </a:prstGeom>
          <a:noFill/>
        </p:spPr>
        <p:txBody>
          <a:bodyPr wrap="square">
            <a:spAutoFit/>
          </a:bodyPr>
          <a:lstStyle/>
          <a:p>
            <a:r>
              <a:rPr lang="en-GB" sz="1400" dirty="0"/>
              <a:t>(Cohen and Flood, 2022)</a:t>
            </a:r>
          </a:p>
        </p:txBody>
      </p:sp>
    </p:spTree>
    <p:extLst>
      <p:ext uri="{BB962C8B-B14F-4D97-AF65-F5344CB8AC3E}">
        <p14:creationId xmlns:p14="http://schemas.microsoft.com/office/powerpoint/2010/main" val="1551810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C3292-D8BC-A590-6023-EC9451C904EB}"/>
              </a:ext>
            </a:extLst>
          </p:cNvPr>
          <p:cNvSpPr>
            <a:spLocks noGrp="1"/>
          </p:cNvSpPr>
          <p:nvPr>
            <p:ph type="ctrTitle"/>
          </p:nvPr>
        </p:nvSpPr>
        <p:spPr>
          <a:xfrm>
            <a:off x="1524000" y="136525"/>
            <a:ext cx="9144000" cy="828985"/>
          </a:xfrm>
        </p:spPr>
        <p:txBody>
          <a:bodyPr>
            <a:normAutofit/>
          </a:bodyPr>
          <a:lstStyle/>
          <a:p>
            <a:r>
              <a:rPr lang="en-GB" sz="3600" dirty="0">
                <a:effectLst/>
                <a:latin typeface="Aptos" panose="020B0004020202020204" pitchFamily="34" charset="0"/>
                <a:ea typeface="DengXian" panose="02010600030101010101" pitchFamily="2" charset="-122"/>
                <a:cs typeface="Arial" panose="020B0604020202020204" pitchFamily="34" charset="0"/>
              </a:rPr>
              <a:t>Evaluation of the overall </a:t>
            </a:r>
            <a:r>
              <a:rPr lang="en-GB" sz="3600" b="1" dirty="0">
                <a:effectLst/>
                <a:latin typeface="Aptos" panose="020B0004020202020204" pitchFamily="34" charset="0"/>
                <a:ea typeface="DengXian" panose="02010600030101010101" pitchFamily="2" charset="-122"/>
                <a:cs typeface="Arial" panose="020B0604020202020204" pitchFamily="34" charset="0"/>
              </a:rPr>
              <a:t>cost/benefits </a:t>
            </a:r>
            <a:endParaRPr lang="en-GB" sz="9600" dirty="0"/>
          </a:p>
        </p:txBody>
      </p:sp>
      <p:sp>
        <p:nvSpPr>
          <p:cNvPr id="3" name="Subtitle 2">
            <a:extLst>
              <a:ext uri="{FF2B5EF4-FFF2-40B4-BE49-F238E27FC236}">
                <a16:creationId xmlns:a16="http://schemas.microsoft.com/office/drawing/2014/main" id="{D4F72CBC-447B-FDE7-F864-AE566C0A529B}"/>
              </a:ext>
            </a:extLst>
          </p:cNvPr>
          <p:cNvSpPr>
            <a:spLocks noGrp="1"/>
          </p:cNvSpPr>
          <p:nvPr>
            <p:ph type="subTitle" idx="1"/>
          </p:nvPr>
        </p:nvSpPr>
        <p:spPr>
          <a:xfrm>
            <a:off x="1278904" y="1330603"/>
            <a:ext cx="9144000" cy="828985"/>
          </a:xfrm>
        </p:spPr>
        <p:txBody>
          <a:bodyPr/>
          <a:lstStyle/>
          <a:p>
            <a:pPr marL="285750" indent="-285750" algn="just">
              <a:buFont typeface="Arial" panose="020B0604020202020204" pitchFamily="34" charset="0"/>
              <a:buChar char="•"/>
            </a:pPr>
            <a:r>
              <a:rPr lang="en-GB" sz="1800" dirty="0">
                <a:latin typeface="Aptos" panose="020B0004020202020204" pitchFamily="34" charset="0"/>
                <a:ea typeface="DengXian" panose="02010600030101010101" pitchFamily="2" charset="-122"/>
                <a:cs typeface="Arial" panose="020B0604020202020204" pitchFamily="34" charset="0"/>
              </a:rPr>
              <a:t>W</a:t>
            </a:r>
            <a:r>
              <a:rPr lang="en-GB" sz="1800" dirty="0">
                <a:effectLst/>
                <a:latin typeface="Aptos" panose="020B0004020202020204" pitchFamily="34" charset="0"/>
                <a:ea typeface="DengXian" panose="02010600030101010101" pitchFamily="2" charset="-122"/>
                <a:cs typeface="Arial" panose="020B0604020202020204" pitchFamily="34" charset="0"/>
              </a:rPr>
              <a:t>hat is the most cost-effective way of treating people with type 2 diabetes? </a:t>
            </a:r>
          </a:p>
          <a:p>
            <a:pPr marL="285750" indent="-285750" algn="just">
              <a:buFont typeface="Arial" panose="020B0604020202020204" pitchFamily="34" charset="0"/>
              <a:buChar char="•"/>
            </a:pPr>
            <a:r>
              <a:rPr lang="en-GB" sz="1800" dirty="0">
                <a:effectLst/>
                <a:latin typeface="Aptos" panose="020B0004020202020204" pitchFamily="34" charset="0"/>
                <a:ea typeface="DengXian" panose="02010600030101010101" pitchFamily="2" charset="-122"/>
                <a:cs typeface="Arial" panose="020B0604020202020204" pitchFamily="34" charset="0"/>
              </a:rPr>
              <a:t>Do the benefits of introducing the screening programme outweigh the costs? </a:t>
            </a:r>
            <a:endParaRPr lang="en-GB" dirty="0"/>
          </a:p>
        </p:txBody>
      </p:sp>
      <p:sp>
        <p:nvSpPr>
          <p:cNvPr id="4" name="Footer Placeholder 3">
            <a:extLst>
              <a:ext uri="{FF2B5EF4-FFF2-40B4-BE49-F238E27FC236}">
                <a16:creationId xmlns:a16="http://schemas.microsoft.com/office/drawing/2014/main" id="{DE745995-6837-6D49-6088-F614FA52D93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716A040-C5EE-B02C-FAC7-778755229E3E}"/>
              </a:ext>
            </a:extLst>
          </p:cNvPr>
          <p:cNvSpPr>
            <a:spLocks noGrp="1"/>
          </p:cNvSpPr>
          <p:nvPr>
            <p:ph type="sldNum" sz="quarter" idx="12"/>
          </p:nvPr>
        </p:nvSpPr>
        <p:spPr/>
        <p:txBody>
          <a:bodyPr/>
          <a:lstStyle/>
          <a:p>
            <a:fld id="{6A7BDBC8-4173-49E6-B922-E0E6A320FBD7}" type="slidenum">
              <a:rPr lang="en-GB" smtClean="0"/>
              <a:t>4</a:t>
            </a:fld>
            <a:endParaRPr lang="en-GB"/>
          </a:p>
        </p:txBody>
      </p:sp>
      <p:pic>
        <p:nvPicPr>
          <p:cNvPr id="6" name="Graphic 5" descr="Brain in head with solid fill">
            <a:extLst>
              <a:ext uri="{FF2B5EF4-FFF2-40B4-BE49-F238E27FC236}">
                <a16:creationId xmlns:a16="http://schemas.microsoft.com/office/drawing/2014/main" id="{2F3707C9-DA1F-3063-2270-66768629F6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735" y="965510"/>
            <a:ext cx="1301263" cy="1301263"/>
          </a:xfrm>
          <a:prstGeom prst="rect">
            <a:avLst/>
          </a:prstGeom>
        </p:spPr>
      </p:pic>
      <p:pic>
        <p:nvPicPr>
          <p:cNvPr id="7" name="Picture 6" descr="A black and yellow logo&#10;&#10;Description automatically generated">
            <a:extLst>
              <a:ext uri="{FF2B5EF4-FFF2-40B4-BE49-F238E27FC236}">
                <a16:creationId xmlns:a16="http://schemas.microsoft.com/office/drawing/2014/main" id="{AEC07D56-C405-4F69-7C1F-095F0584B5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pic>
        <p:nvPicPr>
          <p:cNvPr id="8" name="Content Placeholder 4" descr="Pills in packs and a smiley face&#10;&#10;Description automatically generated with medium confidence">
            <a:extLst>
              <a:ext uri="{FF2B5EF4-FFF2-40B4-BE49-F238E27FC236}">
                <a16:creationId xmlns:a16="http://schemas.microsoft.com/office/drawing/2014/main" id="{9D05D550-6D1D-93A8-DC77-6AF6CC4A807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11974" y="2981792"/>
            <a:ext cx="4652928" cy="3082565"/>
          </a:xfrm>
          <a:prstGeom prst="rect">
            <a:avLst/>
          </a:prstGeom>
        </p:spPr>
      </p:pic>
      <p:sp>
        <p:nvSpPr>
          <p:cNvPr id="9" name="TextBox 8">
            <a:extLst>
              <a:ext uri="{FF2B5EF4-FFF2-40B4-BE49-F238E27FC236}">
                <a16:creationId xmlns:a16="http://schemas.microsoft.com/office/drawing/2014/main" id="{71A590E2-8CCE-E129-9986-01B8E471C629}"/>
              </a:ext>
            </a:extLst>
          </p:cNvPr>
          <p:cNvSpPr txBox="1"/>
          <p:nvPr/>
        </p:nvSpPr>
        <p:spPr>
          <a:xfrm>
            <a:off x="43735" y="3291420"/>
            <a:ext cx="7206314" cy="2708434"/>
          </a:xfrm>
          <a:prstGeom prst="rect">
            <a:avLst/>
          </a:prstGeom>
          <a:noFill/>
        </p:spPr>
        <p:txBody>
          <a:bodyPr wrap="square" rtlCol="0">
            <a:spAutoFit/>
          </a:bodyPr>
          <a:lstStyle/>
          <a:p>
            <a:pPr algn="just"/>
            <a:r>
              <a:rPr lang="en-GB" sz="1600" dirty="0">
                <a:effectLst/>
                <a:latin typeface="Aptos" panose="020B0004020202020204" pitchFamily="34" charset="0"/>
                <a:ea typeface="DengXian" panose="02010600030101010101" pitchFamily="2" charset="-122"/>
                <a:cs typeface="Arial" panose="020B0604020202020204" pitchFamily="34" charset="0"/>
              </a:rPr>
              <a:t>For example, imagine that the new drug ‘</a:t>
            </a:r>
            <a:r>
              <a:rPr lang="en-GB" sz="1600" dirty="0" err="1">
                <a:effectLst/>
                <a:latin typeface="Aptos" panose="020B0004020202020204" pitchFamily="34" charset="0"/>
                <a:ea typeface="DengXian" panose="02010600030101010101" pitchFamily="2" charset="-122"/>
                <a:cs typeface="Arial" panose="020B0604020202020204" pitchFamily="34" charset="0"/>
              </a:rPr>
              <a:t>Alzaroprate</a:t>
            </a:r>
            <a:r>
              <a:rPr lang="en-GB" sz="1600" dirty="0">
                <a:effectLst/>
                <a:latin typeface="Aptos" panose="020B0004020202020204" pitchFamily="34" charset="0"/>
                <a:ea typeface="DengXian" panose="02010600030101010101" pitchFamily="2" charset="-122"/>
                <a:cs typeface="Arial" panose="020B0604020202020204" pitchFamily="34" charset="0"/>
              </a:rPr>
              <a:t>’ has been launched for the treatment of depression. It is more expensive than existing treatments, like Prozac or Citalopram, but the available clinical data suggest that it works better. </a:t>
            </a:r>
          </a:p>
          <a:p>
            <a:pPr algn="just"/>
            <a:endParaRPr lang="en-GB" sz="1600" dirty="0">
              <a:latin typeface="Aptos" panose="020B0004020202020204" pitchFamily="34" charset="0"/>
              <a:ea typeface="DengXian" panose="02010600030101010101" pitchFamily="2" charset="-122"/>
              <a:cs typeface="Arial" panose="020B0604020202020204" pitchFamily="34" charset="0"/>
            </a:endParaRPr>
          </a:p>
          <a:p>
            <a:pPr algn="just"/>
            <a:r>
              <a:rPr lang="en-GB" sz="1800" b="1" kern="100" dirty="0">
                <a:effectLst/>
                <a:latin typeface="Aptos" panose="020B0004020202020204" pitchFamily="34" charset="0"/>
                <a:ea typeface="DengXian" panose="02010600030101010101" pitchFamily="2" charset="-122"/>
                <a:cs typeface="Arial" panose="020B0604020202020204" pitchFamily="34" charset="0"/>
              </a:rPr>
              <a:t>Should </a:t>
            </a:r>
            <a:r>
              <a:rPr lang="en-GB" sz="1800" b="1" kern="100" dirty="0" err="1">
                <a:effectLst/>
                <a:latin typeface="Aptos" panose="020B0004020202020204" pitchFamily="34" charset="0"/>
                <a:ea typeface="DengXian" panose="02010600030101010101" pitchFamily="2" charset="-122"/>
                <a:cs typeface="Arial" panose="020B0604020202020204" pitchFamily="34" charset="0"/>
              </a:rPr>
              <a:t>Alzaroprate</a:t>
            </a:r>
            <a:r>
              <a:rPr lang="en-GB" sz="1800" b="1" kern="100" dirty="0">
                <a:effectLst/>
                <a:latin typeface="Aptos" panose="020B0004020202020204" pitchFamily="34" charset="0"/>
                <a:ea typeface="DengXian" panose="02010600030101010101" pitchFamily="2" charset="-122"/>
                <a:cs typeface="Arial" panose="020B0604020202020204" pitchFamily="34" charset="0"/>
              </a:rPr>
              <a:t> be prescribed for all people living with depression instead of the alternatives? </a:t>
            </a:r>
          </a:p>
          <a:p>
            <a:pPr algn="just"/>
            <a:r>
              <a:rPr lang="en-GB" sz="1800" b="1" kern="100" dirty="0">
                <a:effectLst/>
                <a:latin typeface="Aptos" panose="020B0004020202020204" pitchFamily="34" charset="0"/>
                <a:ea typeface="DengXian" panose="02010600030101010101" pitchFamily="2" charset="-122"/>
                <a:cs typeface="Arial" panose="020B0604020202020204" pitchFamily="34" charset="0"/>
              </a:rPr>
              <a:t>How do you think a health economist would approach this decision? </a:t>
            </a:r>
          </a:p>
          <a:p>
            <a:pPr algn="just"/>
            <a:r>
              <a:rPr lang="en-GB" sz="1800" b="1" kern="100" dirty="0">
                <a:effectLst/>
                <a:latin typeface="Aptos" panose="020B0004020202020204" pitchFamily="34" charset="0"/>
                <a:ea typeface="DengXian" panose="02010600030101010101" pitchFamily="2" charset="-122"/>
                <a:cs typeface="Arial" panose="020B0604020202020204" pitchFamily="34" charset="0"/>
              </a:rPr>
              <a:t>What would they need to take into consideration?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just"/>
            <a:endParaRPr lang="en-GB" sz="1600" dirty="0"/>
          </a:p>
        </p:txBody>
      </p:sp>
      <p:sp>
        <p:nvSpPr>
          <p:cNvPr id="10" name="TextBox 9">
            <a:extLst>
              <a:ext uri="{FF2B5EF4-FFF2-40B4-BE49-F238E27FC236}">
                <a16:creationId xmlns:a16="http://schemas.microsoft.com/office/drawing/2014/main" id="{D4C417E1-FB1F-F5E8-A881-D6F02FD05290}"/>
              </a:ext>
            </a:extLst>
          </p:cNvPr>
          <p:cNvSpPr txBox="1"/>
          <p:nvPr/>
        </p:nvSpPr>
        <p:spPr>
          <a:xfrm>
            <a:off x="43735" y="2658626"/>
            <a:ext cx="8145756" cy="646331"/>
          </a:xfrm>
          <a:prstGeom prst="rect">
            <a:avLst/>
          </a:prstGeom>
          <a:noFill/>
        </p:spPr>
        <p:txBody>
          <a:bodyPr wrap="none" rtlCol="0">
            <a:spAutoFit/>
          </a:bodyPr>
          <a:lstStyle/>
          <a:p>
            <a:r>
              <a:rPr lang="en-GB" b="1" dirty="0"/>
              <a:t>EXAMPLE of an (imaginary) scenario of decision-making in health economics</a:t>
            </a:r>
          </a:p>
          <a:p>
            <a:r>
              <a:rPr lang="en-GB" b="1" dirty="0"/>
              <a:t> </a:t>
            </a:r>
          </a:p>
        </p:txBody>
      </p:sp>
    </p:spTree>
    <p:extLst>
      <p:ext uri="{BB962C8B-B14F-4D97-AF65-F5344CB8AC3E}">
        <p14:creationId xmlns:p14="http://schemas.microsoft.com/office/powerpoint/2010/main" val="1996483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F1978-B7BC-48E8-C5A7-B9E7C84FEAAC}"/>
              </a:ext>
            </a:extLst>
          </p:cNvPr>
          <p:cNvSpPr>
            <a:spLocks noGrp="1"/>
          </p:cNvSpPr>
          <p:nvPr>
            <p:ph type="title"/>
          </p:nvPr>
        </p:nvSpPr>
        <p:spPr>
          <a:xfrm>
            <a:off x="1038225" y="0"/>
            <a:ext cx="10515600" cy="866775"/>
          </a:xfrm>
        </p:spPr>
        <p:txBody>
          <a:bodyPr>
            <a:normAutofit/>
          </a:bodyPr>
          <a:lstStyle/>
          <a:p>
            <a:pPr algn="ctr"/>
            <a:r>
              <a:rPr lang="en-GB" sz="3600" b="1" dirty="0"/>
              <a:t>Health outcomes</a:t>
            </a:r>
          </a:p>
        </p:txBody>
      </p:sp>
      <p:sp>
        <p:nvSpPr>
          <p:cNvPr id="3" name="Content Placeholder 2">
            <a:extLst>
              <a:ext uri="{FF2B5EF4-FFF2-40B4-BE49-F238E27FC236}">
                <a16:creationId xmlns:a16="http://schemas.microsoft.com/office/drawing/2014/main" id="{AE0774A4-2EB9-04E7-9E0C-71B5EA4E6A9D}"/>
              </a:ext>
            </a:extLst>
          </p:cNvPr>
          <p:cNvSpPr>
            <a:spLocks noGrp="1"/>
          </p:cNvSpPr>
          <p:nvPr>
            <p:ph idx="1"/>
          </p:nvPr>
        </p:nvSpPr>
        <p:spPr>
          <a:xfrm>
            <a:off x="0" y="1015206"/>
            <a:ext cx="12192000" cy="1413669"/>
          </a:xfrm>
        </p:spPr>
        <p:txBody>
          <a:bodyPr>
            <a:normAutofit/>
          </a:bodyPr>
          <a:lstStyle/>
          <a:p>
            <a:pPr algn="just"/>
            <a:r>
              <a:rPr lang="en-GB" sz="2000" dirty="0"/>
              <a:t>A key concept that would need to be taken into consideration is that of, ‘health outcomes’, for example the results of healthcare interventions (on a person’s health).</a:t>
            </a:r>
          </a:p>
          <a:p>
            <a:pPr algn="just"/>
            <a:r>
              <a:rPr lang="en-GB" sz="2000" dirty="0"/>
              <a:t>The evaluation of the relationship between healthcare interventions (such as “</a:t>
            </a:r>
            <a:r>
              <a:rPr lang="en-GB" sz="2000" dirty="0" err="1"/>
              <a:t>Alzaroprate</a:t>
            </a:r>
            <a:r>
              <a:rPr lang="en-GB" sz="2000" dirty="0"/>
              <a:t>”) on health outcomes requires systems of measurement. </a:t>
            </a:r>
          </a:p>
          <a:p>
            <a:pPr algn="just"/>
            <a:endParaRPr lang="en-GB" sz="2000" dirty="0"/>
          </a:p>
        </p:txBody>
      </p:sp>
      <p:sp>
        <p:nvSpPr>
          <p:cNvPr id="4" name="Footer Placeholder 3">
            <a:extLst>
              <a:ext uri="{FF2B5EF4-FFF2-40B4-BE49-F238E27FC236}">
                <a16:creationId xmlns:a16="http://schemas.microsoft.com/office/drawing/2014/main" id="{9D3E7713-B49B-1033-4DBE-6C8FE7F185F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6543A67-08F1-36BA-DD85-5D91EC1056EE}"/>
              </a:ext>
            </a:extLst>
          </p:cNvPr>
          <p:cNvSpPr>
            <a:spLocks noGrp="1"/>
          </p:cNvSpPr>
          <p:nvPr>
            <p:ph type="sldNum" sz="quarter" idx="12"/>
          </p:nvPr>
        </p:nvSpPr>
        <p:spPr/>
        <p:txBody>
          <a:bodyPr/>
          <a:lstStyle/>
          <a:p>
            <a:fld id="{6A7BDBC8-4173-49E6-B922-E0E6A320FBD7}" type="slidenum">
              <a:rPr lang="en-GB" smtClean="0"/>
              <a:t>5</a:t>
            </a:fld>
            <a:endParaRPr lang="en-GB"/>
          </a:p>
        </p:txBody>
      </p:sp>
      <p:pic>
        <p:nvPicPr>
          <p:cNvPr id="6" name="Picture 5" descr="A black and yellow logo&#10;&#10;Description automatically generated">
            <a:extLst>
              <a:ext uri="{FF2B5EF4-FFF2-40B4-BE49-F238E27FC236}">
                <a16:creationId xmlns:a16="http://schemas.microsoft.com/office/drawing/2014/main" id="{F9F153B2-3051-C54D-534A-8A1026DE35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grpSp>
        <p:nvGrpSpPr>
          <p:cNvPr id="8" name="Group 7">
            <a:extLst>
              <a:ext uri="{FF2B5EF4-FFF2-40B4-BE49-F238E27FC236}">
                <a16:creationId xmlns:a16="http://schemas.microsoft.com/office/drawing/2014/main" id="{1D88D625-0200-22EC-0411-660CE5D44680}"/>
              </a:ext>
            </a:extLst>
          </p:cNvPr>
          <p:cNvGrpSpPr/>
          <p:nvPr/>
        </p:nvGrpSpPr>
        <p:grpSpPr>
          <a:xfrm>
            <a:off x="510959" y="2813882"/>
            <a:ext cx="7055282" cy="2887590"/>
            <a:chOff x="2031999" y="1236086"/>
            <a:chExt cx="6778381" cy="2873027"/>
          </a:xfrm>
        </p:grpSpPr>
        <p:sp>
          <p:nvSpPr>
            <p:cNvPr id="9" name="Freeform: Shape 8">
              <a:extLst>
                <a:ext uri="{FF2B5EF4-FFF2-40B4-BE49-F238E27FC236}">
                  <a16:creationId xmlns:a16="http://schemas.microsoft.com/office/drawing/2014/main" id="{D62F157E-476E-D9AC-01AE-695E08198004}"/>
                </a:ext>
              </a:extLst>
            </p:cNvPr>
            <p:cNvSpPr/>
            <p:nvPr/>
          </p:nvSpPr>
          <p:spPr>
            <a:xfrm>
              <a:off x="4458877" y="1236086"/>
              <a:ext cx="4351503" cy="1334528"/>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6">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1590" tIns="344051" rIns="988973" bIns="344051" numCol="1" spcCol="1270" anchor="t" anchorCtr="0">
              <a:noAutofit/>
            </a:bodyPr>
            <a:lstStyle/>
            <a:p>
              <a:pPr marL="285750" lvl="1" indent="-285750" algn="l" defTabSz="1511300">
                <a:lnSpc>
                  <a:spcPct val="90000"/>
                </a:lnSpc>
                <a:spcBef>
                  <a:spcPct val="0"/>
                </a:spcBef>
                <a:spcAft>
                  <a:spcPct val="15000"/>
                </a:spcAft>
                <a:buChar char="•"/>
              </a:pPr>
              <a:r>
                <a:rPr lang="en-GB" sz="2000" kern="1200" dirty="0"/>
                <a:t>Improvements in physical or mental health</a:t>
              </a:r>
            </a:p>
          </p:txBody>
        </p:sp>
        <p:sp>
          <p:nvSpPr>
            <p:cNvPr id="10" name="Freeform: Shape 9">
              <a:extLst>
                <a:ext uri="{FF2B5EF4-FFF2-40B4-BE49-F238E27FC236}">
                  <a16:creationId xmlns:a16="http://schemas.microsoft.com/office/drawing/2014/main" id="{FFE81E25-6D76-5DD2-6522-C6D6C7EC941A}"/>
                </a:ext>
              </a:extLst>
            </p:cNvPr>
            <p:cNvSpPr/>
            <p:nvPr/>
          </p:nvSpPr>
          <p:spPr>
            <a:xfrm>
              <a:off x="2031999" y="1264230"/>
              <a:ext cx="2426878" cy="1334528"/>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chemeClr val="accent6">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1190" tIns="213560" rIns="301190" bIns="213560" numCol="1" spcCol="1270" anchor="ctr" anchorCtr="0">
              <a:noAutofit/>
            </a:bodyPr>
            <a:lstStyle/>
            <a:p>
              <a:pPr marL="0" lvl="0" indent="0" algn="ctr" defTabSz="2044700">
                <a:lnSpc>
                  <a:spcPct val="90000"/>
                </a:lnSpc>
                <a:spcBef>
                  <a:spcPct val="0"/>
                </a:spcBef>
                <a:spcAft>
                  <a:spcPct val="35000"/>
                </a:spcAft>
                <a:buNone/>
              </a:pPr>
              <a:r>
                <a:rPr lang="en-GB" sz="2800" kern="1200" dirty="0"/>
                <a:t>Positive outcomes</a:t>
              </a:r>
            </a:p>
          </p:txBody>
        </p:sp>
        <p:sp>
          <p:nvSpPr>
            <p:cNvPr id="11" name="Freeform: Shape 10">
              <a:extLst>
                <a:ext uri="{FF2B5EF4-FFF2-40B4-BE49-F238E27FC236}">
                  <a16:creationId xmlns:a16="http://schemas.microsoft.com/office/drawing/2014/main" id="{DB1375CC-B379-084F-9542-6EB0E3A7D6E6}"/>
                </a:ext>
              </a:extLst>
            </p:cNvPr>
            <p:cNvSpPr/>
            <p:nvPr/>
          </p:nvSpPr>
          <p:spPr>
            <a:xfrm>
              <a:off x="4458876" y="2746440"/>
              <a:ext cx="4351503" cy="1334528"/>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1590" tIns="344051" rIns="988973" bIns="344051" numCol="1" spcCol="1270" anchor="t" anchorCtr="0">
              <a:noAutofit/>
            </a:bodyPr>
            <a:lstStyle/>
            <a:p>
              <a:pPr marL="285750" lvl="1" indent="-285750" algn="l" defTabSz="1511300">
                <a:lnSpc>
                  <a:spcPct val="90000"/>
                </a:lnSpc>
                <a:spcBef>
                  <a:spcPct val="0"/>
                </a:spcBef>
                <a:spcAft>
                  <a:spcPct val="15000"/>
                </a:spcAft>
                <a:buChar char="•"/>
              </a:pPr>
              <a:r>
                <a:rPr lang="en-GB" sz="2000" kern="1200" dirty="0"/>
                <a:t>Development of diseases or complications</a:t>
              </a:r>
            </a:p>
          </p:txBody>
        </p:sp>
        <p:sp>
          <p:nvSpPr>
            <p:cNvPr id="12" name="Freeform: Shape 11">
              <a:extLst>
                <a:ext uri="{FF2B5EF4-FFF2-40B4-BE49-F238E27FC236}">
                  <a16:creationId xmlns:a16="http://schemas.microsoft.com/office/drawing/2014/main" id="{1FF357E6-D2A5-C9FC-D112-726CD24F9D2B}"/>
                </a:ext>
              </a:extLst>
            </p:cNvPr>
            <p:cNvSpPr/>
            <p:nvPr/>
          </p:nvSpPr>
          <p:spPr>
            <a:xfrm>
              <a:off x="2032000" y="2774585"/>
              <a:ext cx="2426878" cy="1334528"/>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1190" tIns="213560" rIns="301190" bIns="213560" numCol="1" spcCol="1270" anchor="ctr" anchorCtr="0">
              <a:noAutofit/>
            </a:bodyPr>
            <a:lstStyle/>
            <a:p>
              <a:pPr marL="0" lvl="0" indent="0" algn="ctr" defTabSz="2044700">
                <a:lnSpc>
                  <a:spcPct val="90000"/>
                </a:lnSpc>
                <a:spcBef>
                  <a:spcPct val="0"/>
                </a:spcBef>
                <a:spcAft>
                  <a:spcPct val="35000"/>
                </a:spcAft>
                <a:buNone/>
              </a:pPr>
              <a:r>
                <a:rPr lang="en-GB" sz="2800" kern="1200" dirty="0"/>
                <a:t>Negative outcomes</a:t>
              </a:r>
            </a:p>
          </p:txBody>
        </p:sp>
      </p:grpSp>
      <p:pic>
        <p:nvPicPr>
          <p:cNvPr id="14" name="Picture 13" descr="A diagram of a circular chart&#10;&#10;AI-generated content may be incorrect.">
            <a:extLst>
              <a:ext uri="{FF2B5EF4-FFF2-40B4-BE49-F238E27FC236}">
                <a16:creationId xmlns:a16="http://schemas.microsoft.com/office/drawing/2014/main" id="{D6FA6AC2-D615-C2A6-B67F-C67070B1D9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00095" y="2959587"/>
            <a:ext cx="4430508" cy="2391175"/>
          </a:xfrm>
          <a:prstGeom prst="rect">
            <a:avLst/>
          </a:prstGeom>
        </p:spPr>
      </p:pic>
    </p:spTree>
    <p:extLst>
      <p:ext uri="{BB962C8B-B14F-4D97-AF65-F5344CB8AC3E}">
        <p14:creationId xmlns:p14="http://schemas.microsoft.com/office/powerpoint/2010/main" val="32880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AD4E-1EA5-A5D9-BA32-0A3A20091BB1}"/>
              </a:ext>
            </a:extLst>
          </p:cNvPr>
          <p:cNvSpPr>
            <a:spLocks noGrp="1"/>
          </p:cNvSpPr>
          <p:nvPr>
            <p:ph type="title"/>
          </p:nvPr>
        </p:nvSpPr>
        <p:spPr>
          <a:xfrm>
            <a:off x="0" y="0"/>
            <a:ext cx="12192000" cy="829559"/>
          </a:xfrm>
        </p:spPr>
        <p:txBody>
          <a:bodyPr>
            <a:noAutofit/>
          </a:bodyPr>
          <a:lstStyle/>
          <a:p>
            <a:pPr algn="ctr"/>
            <a:r>
              <a:rPr lang="en-GB" sz="2800" b="1" dirty="0"/>
              <a:t>How can a, ‘health outcome’ be measured?</a:t>
            </a:r>
            <a:r>
              <a:rPr lang="en-GB" sz="2800" b="1" i="1" dirty="0"/>
              <a:t> </a:t>
            </a:r>
            <a:r>
              <a:rPr lang="en-GB" sz="2800" b="1" dirty="0"/>
              <a:t>Types of health outcomes</a:t>
            </a:r>
          </a:p>
        </p:txBody>
      </p:sp>
      <p:sp>
        <p:nvSpPr>
          <p:cNvPr id="4" name="Footer Placeholder 3">
            <a:extLst>
              <a:ext uri="{FF2B5EF4-FFF2-40B4-BE49-F238E27FC236}">
                <a16:creationId xmlns:a16="http://schemas.microsoft.com/office/drawing/2014/main" id="{AC9E9DF0-27EF-71D0-8F75-C5BCCD94FBC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90342AED-2E50-6DF2-0C88-2DA31BC54CE3}"/>
              </a:ext>
            </a:extLst>
          </p:cNvPr>
          <p:cNvSpPr>
            <a:spLocks noGrp="1"/>
          </p:cNvSpPr>
          <p:nvPr>
            <p:ph type="sldNum" sz="quarter" idx="12"/>
          </p:nvPr>
        </p:nvSpPr>
        <p:spPr/>
        <p:txBody>
          <a:bodyPr/>
          <a:lstStyle/>
          <a:p>
            <a:fld id="{6A7BDBC8-4173-49E6-B922-E0E6A320FBD7}" type="slidenum">
              <a:rPr lang="en-GB" smtClean="0"/>
              <a:t>6</a:t>
            </a:fld>
            <a:endParaRPr lang="en-GB"/>
          </a:p>
        </p:txBody>
      </p:sp>
      <p:sp>
        <p:nvSpPr>
          <p:cNvPr id="6" name="TextBox 5">
            <a:extLst>
              <a:ext uri="{FF2B5EF4-FFF2-40B4-BE49-F238E27FC236}">
                <a16:creationId xmlns:a16="http://schemas.microsoft.com/office/drawing/2014/main" id="{96083597-B35B-8B59-CBAD-7B1031C731A7}"/>
              </a:ext>
            </a:extLst>
          </p:cNvPr>
          <p:cNvSpPr txBox="1"/>
          <p:nvPr/>
        </p:nvSpPr>
        <p:spPr>
          <a:xfrm>
            <a:off x="169683" y="1300899"/>
            <a:ext cx="1704121" cy="369332"/>
          </a:xfrm>
          <a:prstGeom prst="rect">
            <a:avLst/>
          </a:prstGeom>
          <a:noFill/>
          <a:ln>
            <a:solidFill>
              <a:srgbClr val="C00000"/>
            </a:solidFill>
          </a:ln>
        </p:spPr>
        <p:txBody>
          <a:bodyPr wrap="none" rtlCol="0">
            <a:spAutoFit/>
          </a:bodyPr>
          <a:lstStyle/>
          <a:p>
            <a:r>
              <a:rPr lang="en-GB" b="1" dirty="0"/>
              <a:t>Mortality rates</a:t>
            </a:r>
          </a:p>
        </p:txBody>
      </p:sp>
      <p:pic>
        <p:nvPicPr>
          <p:cNvPr id="7" name="Picture 6" descr="A black and yellow logo&#10;&#10;Description automatically generated">
            <a:extLst>
              <a:ext uri="{FF2B5EF4-FFF2-40B4-BE49-F238E27FC236}">
                <a16:creationId xmlns:a16="http://schemas.microsoft.com/office/drawing/2014/main" id="{B7E2BB47-5E76-6A58-5E83-2C745FF5E9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
        <p:nvSpPr>
          <p:cNvPr id="8" name="TextBox 7">
            <a:extLst>
              <a:ext uri="{FF2B5EF4-FFF2-40B4-BE49-F238E27FC236}">
                <a16:creationId xmlns:a16="http://schemas.microsoft.com/office/drawing/2014/main" id="{C6FFCC42-5079-13FE-136F-68194AE6CC51}"/>
              </a:ext>
            </a:extLst>
          </p:cNvPr>
          <p:cNvSpPr txBox="1"/>
          <p:nvPr/>
        </p:nvSpPr>
        <p:spPr>
          <a:xfrm>
            <a:off x="1873804" y="1300899"/>
            <a:ext cx="6229013" cy="369332"/>
          </a:xfrm>
          <a:prstGeom prst="rect">
            <a:avLst/>
          </a:prstGeom>
          <a:noFill/>
        </p:spPr>
        <p:txBody>
          <a:bodyPr wrap="non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number of deaths in a population or from specific causes</a:t>
            </a:r>
            <a:endParaRPr lang="en-GB" dirty="0"/>
          </a:p>
        </p:txBody>
      </p:sp>
      <p:sp>
        <p:nvSpPr>
          <p:cNvPr id="9" name="TextBox 8">
            <a:extLst>
              <a:ext uri="{FF2B5EF4-FFF2-40B4-BE49-F238E27FC236}">
                <a16:creationId xmlns:a16="http://schemas.microsoft.com/office/drawing/2014/main" id="{BB5FEC45-CE15-1D09-4FE3-81A14CB9FAC1}"/>
              </a:ext>
            </a:extLst>
          </p:cNvPr>
          <p:cNvSpPr txBox="1"/>
          <p:nvPr/>
        </p:nvSpPr>
        <p:spPr>
          <a:xfrm>
            <a:off x="158887" y="1772239"/>
            <a:ext cx="1758943" cy="369332"/>
          </a:xfrm>
          <a:prstGeom prst="rect">
            <a:avLst/>
          </a:prstGeom>
          <a:noFill/>
          <a:ln>
            <a:solidFill>
              <a:srgbClr val="C00000"/>
            </a:solidFill>
          </a:ln>
        </p:spPr>
        <p:txBody>
          <a:bodyPr wrap="none" rtlCol="0">
            <a:spAutoFit/>
          </a:bodyPr>
          <a:lstStyle/>
          <a:p>
            <a:r>
              <a:rPr lang="en-GB" b="1" dirty="0"/>
              <a:t>Morbidity rates</a:t>
            </a:r>
          </a:p>
        </p:txBody>
      </p:sp>
      <p:sp>
        <p:nvSpPr>
          <p:cNvPr id="10" name="TextBox 9">
            <a:extLst>
              <a:ext uri="{FF2B5EF4-FFF2-40B4-BE49-F238E27FC236}">
                <a16:creationId xmlns:a16="http://schemas.microsoft.com/office/drawing/2014/main" id="{C1D7B597-8000-27D2-87E6-85A62B638F31}"/>
              </a:ext>
            </a:extLst>
          </p:cNvPr>
          <p:cNvSpPr txBox="1"/>
          <p:nvPr/>
        </p:nvSpPr>
        <p:spPr>
          <a:xfrm>
            <a:off x="1863008" y="1772239"/>
            <a:ext cx="5646289" cy="369332"/>
          </a:xfrm>
          <a:prstGeom prst="rect">
            <a:avLst/>
          </a:prstGeom>
          <a:noFill/>
        </p:spPr>
        <p:txBody>
          <a:bodyPr wrap="non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prevalence of disease or illness within a population</a:t>
            </a:r>
            <a:endParaRPr lang="en-GB" dirty="0"/>
          </a:p>
        </p:txBody>
      </p:sp>
      <p:sp>
        <p:nvSpPr>
          <p:cNvPr id="13" name="TextBox 12">
            <a:extLst>
              <a:ext uri="{FF2B5EF4-FFF2-40B4-BE49-F238E27FC236}">
                <a16:creationId xmlns:a16="http://schemas.microsoft.com/office/drawing/2014/main" id="{541FB116-AFC7-DFAD-17F4-C448E3AF54BD}"/>
              </a:ext>
            </a:extLst>
          </p:cNvPr>
          <p:cNvSpPr txBox="1"/>
          <p:nvPr/>
        </p:nvSpPr>
        <p:spPr>
          <a:xfrm>
            <a:off x="169683" y="2589632"/>
            <a:ext cx="1580689" cy="369332"/>
          </a:xfrm>
          <a:prstGeom prst="rect">
            <a:avLst/>
          </a:prstGeom>
          <a:noFill/>
          <a:ln>
            <a:solidFill>
              <a:srgbClr val="C00000"/>
            </a:solidFill>
          </a:ln>
        </p:spPr>
        <p:txBody>
          <a:bodyPr wrap="none" rtlCol="0">
            <a:spAutoFit/>
          </a:bodyPr>
          <a:lstStyle/>
          <a:p>
            <a:r>
              <a:rPr lang="en-GB" b="1" dirty="0"/>
              <a:t>Quality of life</a:t>
            </a:r>
          </a:p>
        </p:txBody>
      </p:sp>
      <p:sp>
        <p:nvSpPr>
          <p:cNvPr id="14" name="TextBox 13">
            <a:extLst>
              <a:ext uri="{FF2B5EF4-FFF2-40B4-BE49-F238E27FC236}">
                <a16:creationId xmlns:a16="http://schemas.microsoft.com/office/drawing/2014/main" id="{031CEDBC-D66F-767C-F42E-9BE15B558E51}"/>
              </a:ext>
            </a:extLst>
          </p:cNvPr>
          <p:cNvSpPr txBox="1"/>
          <p:nvPr/>
        </p:nvSpPr>
        <p:spPr>
          <a:xfrm>
            <a:off x="1750372" y="2525397"/>
            <a:ext cx="6229013" cy="584775"/>
          </a:xfrm>
          <a:prstGeom prst="rect">
            <a:avLst/>
          </a:prstGeom>
          <a:noFill/>
        </p:spPr>
        <p:txBody>
          <a:bodyPr wrap="square" rtlCol="0">
            <a:spAutoFit/>
          </a:bodyPr>
          <a:lstStyle/>
          <a:p>
            <a:r>
              <a:rPr lang="en-GB" sz="1600" dirty="0">
                <a:effectLst/>
                <a:latin typeface="Aptos" panose="020B0004020202020204" pitchFamily="34" charset="0"/>
                <a:ea typeface="DengXian" panose="02010600030101010101" pitchFamily="2" charset="-122"/>
                <a:cs typeface="Arial" panose="020B0604020202020204" pitchFamily="34" charset="0"/>
              </a:rPr>
              <a:t>How individuals perceive their well-being, which includes physical, emotional, and social factors</a:t>
            </a:r>
            <a:endParaRPr lang="en-GB" sz="1600" dirty="0"/>
          </a:p>
        </p:txBody>
      </p:sp>
      <p:sp>
        <p:nvSpPr>
          <p:cNvPr id="15" name="TextBox 14">
            <a:extLst>
              <a:ext uri="{FF2B5EF4-FFF2-40B4-BE49-F238E27FC236}">
                <a16:creationId xmlns:a16="http://schemas.microsoft.com/office/drawing/2014/main" id="{9A09EDF6-C400-717D-8781-FE5B2F88E5AB}"/>
              </a:ext>
            </a:extLst>
          </p:cNvPr>
          <p:cNvSpPr txBox="1"/>
          <p:nvPr/>
        </p:nvSpPr>
        <p:spPr>
          <a:xfrm>
            <a:off x="169683" y="3240111"/>
            <a:ext cx="3998531" cy="369332"/>
          </a:xfrm>
          <a:prstGeom prst="rect">
            <a:avLst/>
          </a:prstGeom>
          <a:noFill/>
          <a:ln>
            <a:solidFill>
              <a:srgbClr val="C00000"/>
            </a:solidFill>
          </a:ln>
        </p:spPr>
        <p:txBody>
          <a:bodyPr wrap="none" rtlCol="0">
            <a:spAutoFit/>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Disability-adjusted life years (DALYs)</a:t>
            </a:r>
            <a:endParaRPr lang="en-GB" b="1" dirty="0"/>
          </a:p>
        </p:txBody>
      </p:sp>
      <p:sp>
        <p:nvSpPr>
          <p:cNvPr id="16" name="TextBox 15">
            <a:extLst>
              <a:ext uri="{FF2B5EF4-FFF2-40B4-BE49-F238E27FC236}">
                <a16:creationId xmlns:a16="http://schemas.microsoft.com/office/drawing/2014/main" id="{8EBC7997-A8C3-5DC9-2D6D-82BF10C65478}"/>
              </a:ext>
            </a:extLst>
          </p:cNvPr>
          <p:cNvSpPr txBox="1"/>
          <p:nvPr/>
        </p:nvSpPr>
        <p:spPr>
          <a:xfrm>
            <a:off x="4154869" y="3253896"/>
            <a:ext cx="3824516" cy="830997"/>
          </a:xfrm>
          <a:prstGeom prst="rect">
            <a:avLst/>
          </a:prstGeom>
          <a:noFill/>
        </p:spPr>
        <p:txBody>
          <a:bodyPr wrap="square" rtlCol="0">
            <a:spAutoFit/>
          </a:bodyPr>
          <a:lstStyle/>
          <a:p>
            <a:r>
              <a:rPr lang="en-GB" sz="1600" dirty="0">
                <a:effectLst/>
                <a:latin typeface="Aptos" panose="020B0004020202020204" pitchFamily="34" charset="0"/>
                <a:ea typeface="DengXian" panose="02010600030101010101" pitchFamily="2" charset="-122"/>
                <a:cs typeface="Arial" panose="020B0604020202020204" pitchFamily="34" charset="0"/>
              </a:rPr>
              <a:t>A measure that combines years of life lost due to premature death and years lived with disability</a:t>
            </a:r>
            <a:endParaRPr lang="en-GB" sz="1600" dirty="0"/>
          </a:p>
        </p:txBody>
      </p:sp>
      <p:sp>
        <p:nvSpPr>
          <p:cNvPr id="17" name="TextBox 16">
            <a:extLst>
              <a:ext uri="{FF2B5EF4-FFF2-40B4-BE49-F238E27FC236}">
                <a16:creationId xmlns:a16="http://schemas.microsoft.com/office/drawing/2014/main" id="{0C177B39-016F-E8D8-98F1-A44CBAC6A087}"/>
              </a:ext>
            </a:extLst>
          </p:cNvPr>
          <p:cNvSpPr txBox="1"/>
          <p:nvPr/>
        </p:nvSpPr>
        <p:spPr>
          <a:xfrm>
            <a:off x="169683" y="5367559"/>
            <a:ext cx="1823769" cy="369332"/>
          </a:xfrm>
          <a:prstGeom prst="rect">
            <a:avLst/>
          </a:prstGeom>
          <a:noFill/>
          <a:ln>
            <a:solidFill>
              <a:srgbClr val="C00000"/>
            </a:solidFill>
          </a:ln>
        </p:spPr>
        <p:txBody>
          <a:bodyPr wrap="none" rtlCol="0">
            <a:spAutoFit/>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Life expectancy</a:t>
            </a:r>
            <a:endParaRPr lang="en-GB" b="1" dirty="0"/>
          </a:p>
        </p:txBody>
      </p:sp>
      <p:sp>
        <p:nvSpPr>
          <p:cNvPr id="19" name="TextBox 18">
            <a:extLst>
              <a:ext uri="{FF2B5EF4-FFF2-40B4-BE49-F238E27FC236}">
                <a16:creationId xmlns:a16="http://schemas.microsoft.com/office/drawing/2014/main" id="{16C05169-D29E-7FC5-D3AC-8B8C7F2C5F1A}"/>
              </a:ext>
            </a:extLst>
          </p:cNvPr>
          <p:cNvSpPr txBox="1"/>
          <p:nvPr/>
        </p:nvSpPr>
        <p:spPr>
          <a:xfrm>
            <a:off x="1993452" y="5229060"/>
            <a:ext cx="7207109" cy="646331"/>
          </a:xfrm>
          <a:prstGeom prst="rect">
            <a:avLst/>
          </a:prstGeom>
          <a:noFill/>
        </p:spPr>
        <p:txBody>
          <a:bodyPr wrap="square">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average number of years a person is expected to live, based on current mortality rates.</a:t>
            </a:r>
            <a:endParaRPr lang="en-GB" dirty="0"/>
          </a:p>
        </p:txBody>
      </p:sp>
      <p:pic>
        <p:nvPicPr>
          <p:cNvPr id="21" name="Picture 20" descr="A person and person with a sign&#10;&#10;AI-generated content may be incorrect.">
            <a:extLst>
              <a:ext uri="{FF2B5EF4-FFF2-40B4-BE49-F238E27FC236}">
                <a16:creationId xmlns:a16="http://schemas.microsoft.com/office/drawing/2014/main" id="{6C1FC192-E24B-04A9-610A-2233B164EF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9683" y="3657113"/>
            <a:ext cx="4021841" cy="1511995"/>
          </a:xfrm>
          <a:prstGeom prst="rect">
            <a:avLst/>
          </a:prstGeom>
        </p:spPr>
      </p:pic>
      <p:pic>
        <p:nvPicPr>
          <p:cNvPr id="25" name="Picture 24" descr="A comparison of a comparison between two people&#10;&#10;AI-generated content may be incorrect.">
            <a:extLst>
              <a:ext uri="{FF2B5EF4-FFF2-40B4-BE49-F238E27FC236}">
                <a16:creationId xmlns:a16="http://schemas.microsoft.com/office/drawing/2014/main" id="{A239B770-B33C-D6F3-DC3B-6A445135AA6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53400" y="712343"/>
            <a:ext cx="3581400" cy="1769810"/>
          </a:xfrm>
          <a:prstGeom prst="rect">
            <a:avLst/>
          </a:prstGeom>
        </p:spPr>
      </p:pic>
      <p:pic>
        <p:nvPicPr>
          <p:cNvPr id="27" name="Picture 26" descr="A diagram of life with text and symbols&#10;&#10;AI-generated content may be incorrect.">
            <a:extLst>
              <a:ext uri="{FF2B5EF4-FFF2-40B4-BE49-F238E27FC236}">
                <a16:creationId xmlns:a16="http://schemas.microsoft.com/office/drawing/2014/main" id="{B51B2DBD-8EFB-9D04-FC5A-479ABFB4C32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2940" b="5473"/>
          <a:stretch/>
        </p:blipFill>
        <p:spPr>
          <a:xfrm>
            <a:off x="8176710" y="2531669"/>
            <a:ext cx="2588700" cy="1786216"/>
          </a:xfrm>
          <a:prstGeom prst="rect">
            <a:avLst/>
          </a:prstGeom>
        </p:spPr>
      </p:pic>
      <p:pic>
        <p:nvPicPr>
          <p:cNvPr id="29" name="Picture 28" descr="A person in different poses&#10;&#10;AI-generated content may be incorrect.">
            <a:extLst>
              <a:ext uri="{FF2B5EF4-FFF2-40B4-BE49-F238E27FC236}">
                <a16:creationId xmlns:a16="http://schemas.microsoft.com/office/drawing/2014/main" id="{2258DC32-088A-EF4D-EAD5-20FD00FB9D2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807369" y="4934930"/>
            <a:ext cx="2927431" cy="1314641"/>
          </a:xfrm>
          <a:prstGeom prst="rect">
            <a:avLst/>
          </a:prstGeom>
        </p:spPr>
      </p:pic>
    </p:spTree>
    <p:extLst>
      <p:ext uri="{BB962C8B-B14F-4D97-AF65-F5344CB8AC3E}">
        <p14:creationId xmlns:p14="http://schemas.microsoft.com/office/powerpoint/2010/main" val="214889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9" grpId="0" animBg="1"/>
      <p:bldP spid="10" grpId="0"/>
      <p:bldP spid="13" grpId="0" animBg="1"/>
      <p:bldP spid="14" grpId="0"/>
      <p:bldP spid="15" grpId="0" animBg="1"/>
      <p:bldP spid="16" grpId="0"/>
      <p:bldP spid="17" grpId="0" animBg="1"/>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8FFC6-4E83-50CD-04AB-B19E12CFEE5F}"/>
              </a:ext>
            </a:extLst>
          </p:cNvPr>
          <p:cNvSpPr>
            <a:spLocks noGrp="1"/>
          </p:cNvSpPr>
          <p:nvPr>
            <p:ph type="title"/>
          </p:nvPr>
        </p:nvSpPr>
        <p:spPr>
          <a:xfrm>
            <a:off x="838200" y="18255"/>
            <a:ext cx="10515600" cy="829453"/>
          </a:xfrm>
        </p:spPr>
        <p:txBody>
          <a:bodyPr/>
          <a:lstStyle/>
          <a:p>
            <a:pPr algn="ctr"/>
            <a:r>
              <a:rPr lang="en-GB" b="1" dirty="0"/>
              <a:t>QALY</a:t>
            </a:r>
          </a:p>
        </p:txBody>
      </p:sp>
      <p:sp>
        <p:nvSpPr>
          <p:cNvPr id="3" name="Content Placeholder 2">
            <a:extLst>
              <a:ext uri="{FF2B5EF4-FFF2-40B4-BE49-F238E27FC236}">
                <a16:creationId xmlns:a16="http://schemas.microsoft.com/office/drawing/2014/main" id="{7D201A59-85FC-4BCD-D920-74A820C13241}"/>
              </a:ext>
            </a:extLst>
          </p:cNvPr>
          <p:cNvSpPr>
            <a:spLocks noGrp="1"/>
          </p:cNvSpPr>
          <p:nvPr>
            <p:ph idx="1"/>
          </p:nvPr>
        </p:nvSpPr>
        <p:spPr>
          <a:xfrm>
            <a:off x="1" y="978693"/>
            <a:ext cx="12191999" cy="4351338"/>
          </a:xfrm>
        </p:spPr>
        <p:txBody>
          <a:bodyPr/>
          <a:lstStyle/>
          <a:p>
            <a:pPr marL="0" indent="0">
              <a:buNone/>
            </a:pPr>
            <a:r>
              <a:rPr lang="en-GB" sz="1800" dirty="0">
                <a:effectLst/>
                <a:latin typeface="Aptos" panose="020B0004020202020204" pitchFamily="34" charset="0"/>
                <a:ea typeface="DengXian" panose="02010600030101010101" pitchFamily="2" charset="-122"/>
                <a:cs typeface="Arial" panose="020B0604020202020204" pitchFamily="34" charset="0"/>
              </a:rPr>
              <a:t>Health outcomes often expressed in terms of:</a:t>
            </a:r>
          </a:p>
          <a:p>
            <a:pPr marL="0" indent="0">
              <a:buNone/>
            </a:pPr>
            <a:endParaRPr lang="en-GB" sz="1800" dirty="0">
              <a:latin typeface="Aptos" panose="020B0004020202020204" pitchFamily="34" charset="0"/>
              <a:ea typeface="DengXian" panose="02010600030101010101" pitchFamily="2" charset="-122"/>
              <a:cs typeface="Arial" panose="020B0604020202020204" pitchFamily="34" charset="0"/>
            </a:endParaRPr>
          </a:p>
          <a:p>
            <a:r>
              <a:rPr lang="en-GB" sz="1800" dirty="0">
                <a:effectLst/>
                <a:latin typeface="Aptos" panose="020B0004020202020204" pitchFamily="34" charset="0"/>
                <a:ea typeface="DengXian" panose="02010600030101010101" pitchFamily="2" charset="-122"/>
                <a:cs typeface="Arial" panose="020B0604020202020204" pitchFamily="34" charset="0"/>
              </a:rPr>
              <a:t>people living longer, that is, ‘adding years to life’</a:t>
            </a:r>
          </a:p>
          <a:p>
            <a:r>
              <a:rPr lang="en-GB" sz="1800" kern="100" dirty="0">
                <a:effectLst/>
                <a:latin typeface="Aptos" panose="020B0004020202020204" pitchFamily="34" charset="0"/>
                <a:ea typeface="DengXian" panose="02010600030101010101" pitchFamily="2" charset="-122"/>
                <a:cs typeface="Arial" panose="020B0604020202020204" pitchFamily="34" charset="0"/>
              </a:rPr>
              <a:t>improved quality of life (QoL), that is, ‘adding life to years</a:t>
            </a:r>
          </a:p>
          <a:p>
            <a:pPr marL="0" indent="0">
              <a:buNone/>
            </a:pPr>
            <a:r>
              <a:rPr lang="en-GB" sz="2000" dirty="0"/>
              <a:t>Quality of life can be measures using instruments such as the</a:t>
            </a:r>
            <a:r>
              <a:rPr lang="en-GB" sz="2000" i="1" dirty="0"/>
              <a:t> </a:t>
            </a:r>
            <a:r>
              <a:rPr lang="en-GB" sz="2000" b="1" i="1" dirty="0"/>
              <a:t>36-Item Short Form Survey Instrument (SF-36)</a:t>
            </a:r>
            <a:endParaRPr lang="en-GB" sz="2000" b="1" dirty="0"/>
          </a:p>
        </p:txBody>
      </p:sp>
      <p:sp>
        <p:nvSpPr>
          <p:cNvPr id="4" name="Footer Placeholder 3">
            <a:extLst>
              <a:ext uri="{FF2B5EF4-FFF2-40B4-BE49-F238E27FC236}">
                <a16:creationId xmlns:a16="http://schemas.microsoft.com/office/drawing/2014/main" id="{EC3E4CFE-6C61-BC53-84A3-95D87688E4F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14F5097E-60B2-7AB2-CC36-C680C50B7632}"/>
              </a:ext>
            </a:extLst>
          </p:cNvPr>
          <p:cNvSpPr>
            <a:spLocks noGrp="1"/>
          </p:cNvSpPr>
          <p:nvPr>
            <p:ph type="sldNum" sz="quarter" idx="12"/>
          </p:nvPr>
        </p:nvSpPr>
        <p:spPr/>
        <p:txBody>
          <a:bodyPr/>
          <a:lstStyle/>
          <a:p>
            <a:fld id="{6A7BDBC8-4173-49E6-B922-E0E6A320FBD7}" type="slidenum">
              <a:rPr lang="en-GB" smtClean="0"/>
              <a:t>7</a:t>
            </a:fld>
            <a:endParaRPr lang="en-GB"/>
          </a:p>
        </p:txBody>
      </p:sp>
      <p:sp>
        <p:nvSpPr>
          <p:cNvPr id="7" name="TextBox 6">
            <a:extLst>
              <a:ext uri="{FF2B5EF4-FFF2-40B4-BE49-F238E27FC236}">
                <a16:creationId xmlns:a16="http://schemas.microsoft.com/office/drawing/2014/main" id="{644B9F04-BF08-67F6-A3E2-73620E57E69A}"/>
              </a:ext>
            </a:extLst>
          </p:cNvPr>
          <p:cNvSpPr txBox="1"/>
          <p:nvPr/>
        </p:nvSpPr>
        <p:spPr>
          <a:xfrm>
            <a:off x="27496" y="3676319"/>
            <a:ext cx="12192000" cy="369332"/>
          </a:xfrm>
          <a:prstGeom prst="rect">
            <a:avLst/>
          </a:prstGeom>
          <a:noFill/>
        </p:spPr>
        <p:txBody>
          <a:bodyPr wrap="square">
            <a:spAutoFit/>
          </a:bodyPr>
          <a:lstStyle/>
          <a:p>
            <a:r>
              <a:rPr lang="en-GB" sz="1800" dirty="0"/>
              <a:t>Various related factors are combined by health economists into one measure: </a:t>
            </a:r>
            <a:r>
              <a:rPr lang="en-GB" sz="1800" b="1" dirty="0"/>
              <a:t>health-related quality of life (</a:t>
            </a:r>
            <a:r>
              <a:rPr lang="en-GB" sz="1800" b="1" dirty="0" err="1"/>
              <a:t>HRQoL</a:t>
            </a:r>
            <a:r>
              <a:rPr lang="en-GB" sz="1800" b="1" dirty="0"/>
              <a:t>) </a:t>
            </a:r>
          </a:p>
        </p:txBody>
      </p:sp>
      <p:cxnSp>
        <p:nvCxnSpPr>
          <p:cNvPr id="9" name="Straight Arrow Connector 8">
            <a:extLst>
              <a:ext uri="{FF2B5EF4-FFF2-40B4-BE49-F238E27FC236}">
                <a16:creationId xmlns:a16="http://schemas.microsoft.com/office/drawing/2014/main" id="{88033334-E34E-F9E5-CA10-955C7C2A582D}"/>
              </a:ext>
            </a:extLst>
          </p:cNvPr>
          <p:cNvCxnSpPr>
            <a:cxnSpLocks/>
            <a:endCxn id="7" idx="0"/>
          </p:cNvCxnSpPr>
          <p:nvPr/>
        </p:nvCxnSpPr>
        <p:spPr>
          <a:xfrm>
            <a:off x="6123496" y="2868269"/>
            <a:ext cx="0" cy="80805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A8D61326-ABB8-072C-02B5-E266AB8FCEDF}"/>
              </a:ext>
            </a:extLst>
          </p:cNvPr>
          <p:cNvSpPr txBox="1"/>
          <p:nvPr/>
        </p:nvSpPr>
        <p:spPr>
          <a:xfrm>
            <a:off x="27496" y="4824136"/>
            <a:ext cx="12164504" cy="1200329"/>
          </a:xfrm>
          <a:prstGeom prst="rect">
            <a:avLst/>
          </a:prstGeom>
          <a:noFill/>
        </p:spPr>
        <p:txBody>
          <a:bodyPr wrap="square">
            <a:spAutoFit/>
          </a:bodyPr>
          <a:lstStyle/>
          <a:p>
            <a:pPr algn="just"/>
            <a:r>
              <a:rPr lang="en-GB" sz="1800" dirty="0"/>
              <a:t>A value for the </a:t>
            </a:r>
            <a:r>
              <a:rPr lang="en-GB" sz="1800" i="1" dirty="0"/>
              <a:t>quality </a:t>
            </a:r>
            <a:r>
              <a:rPr lang="en-GB" sz="1800" dirty="0"/>
              <a:t>of life can be combined with the </a:t>
            </a:r>
            <a:r>
              <a:rPr lang="en-GB" sz="1800" i="1" dirty="0"/>
              <a:t>quantity</a:t>
            </a:r>
            <a:r>
              <a:rPr lang="en-GB" sz="1800" dirty="0"/>
              <a:t> of life generated by the treatment: this results in measures such as the </a:t>
            </a:r>
            <a:r>
              <a:rPr lang="en-GB" sz="1800" b="1" dirty="0"/>
              <a:t>Quality-Adjusted Life Year (QALY) </a:t>
            </a:r>
            <a:r>
              <a:rPr lang="en-GB" sz="1800" dirty="0"/>
              <a:t>(the preferred outcome measure of NICE): this involves applying weights to the clinical outcomes a treatment confers that reflect the preferences for the quality of life being experienced by the patient.</a:t>
            </a:r>
          </a:p>
        </p:txBody>
      </p:sp>
      <p:cxnSp>
        <p:nvCxnSpPr>
          <p:cNvPr id="15" name="Straight Arrow Connector 14">
            <a:extLst>
              <a:ext uri="{FF2B5EF4-FFF2-40B4-BE49-F238E27FC236}">
                <a16:creationId xmlns:a16="http://schemas.microsoft.com/office/drawing/2014/main" id="{BBB45179-A680-EFD4-FEA0-0F6950D1742D}"/>
              </a:ext>
            </a:extLst>
          </p:cNvPr>
          <p:cNvCxnSpPr>
            <a:cxnSpLocks/>
          </p:cNvCxnSpPr>
          <p:nvPr/>
        </p:nvCxnSpPr>
        <p:spPr>
          <a:xfrm>
            <a:off x="6123496" y="4045651"/>
            <a:ext cx="0" cy="80805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CFADEF5B-D6D2-C84B-E2A3-70255270ED91}"/>
              </a:ext>
            </a:extLst>
          </p:cNvPr>
          <p:cNvSpPr/>
          <p:nvPr/>
        </p:nvSpPr>
        <p:spPr>
          <a:xfrm>
            <a:off x="6825007" y="2469823"/>
            <a:ext cx="5288436" cy="369332"/>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9DE62A7-4583-D1AA-E46F-1DDE25A11EEB}"/>
              </a:ext>
            </a:extLst>
          </p:cNvPr>
          <p:cNvSpPr/>
          <p:nvPr/>
        </p:nvSpPr>
        <p:spPr>
          <a:xfrm>
            <a:off x="7729979" y="3679334"/>
            <a:ext cx="3855564" cy="369332"/>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01E4B9E-B889-C063-22AA-2E77C94F741A}"/>
              </a:ext>
            </a:extLst>
          </p:cNvPr>
          <p:cNvSpPr/>
          <p:nvPr/>
        </p:nvSpPr>
        <p:spPr>
          <a:xfrm>
            <a:off x="1264763" y="5142104"/>
            <a:ext cx="3476920" cy="316016"/>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A black and yellow logo&#10;&#10;Description automatically generated">
            <a:extLst>
              <a:ext uri="{FF2B5EF4-FFF2-40B4-BE49-F238E27FC236}">
                <a16:creationId xmlns:a16="http://schemas.microsoft.com/office/drawing/2014/main" id="{CBC8FF8D-CD51-90F2-C0BA-F9380D613C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
        <p:nvSpPr>
          <p:cNvPr id="21" name="TextBox 20">
            <a:extLst>
              <a:ext uri="{FF2B5EF4-FFF2-40B4-BE49-F238E27FC236}">
                <a16:creationId xmlns:a16="http://schemas.microsoft.com/office/drawing/2014/main" id="{48715510-9208-04EB-D5F6-5289A63653CD}"/>
              </a:ext>
            </a:extLst>
          </p:cNvPr>
          <p:cNvSpPr txBox="1"/>
          <p:nvPr/>
        </p:nvSpPr>
        <p:spPr>
          <a:xfrm>
            <a:off x="10963373" y="2857558"/>
            <a:ext cx="1150067" cy="276999"/>
          </a:xfrm>
          <a:prstGeom prst="rect">
            <a:avLst/>
          </a:prstGeom>
          <a:noFill/>
        </p:spPr>
        <p:txBody>
          <a:bodyPr wrap="square">
            <a:spAutoFit/>
          </a:bodyPr>
          <a:lstStyle/>
          <a:p>
            <a:r>
              <a:rPr lang="en-GB" sz="1200" dirty="0"/>
              <a:t>(Rand, 2024)</a:t>
            </a:r>
          </a:p>
        </p:txBody>
      </p:sp>
      <p:sp>
        <p:nvSpPr>
          <p:cNvPr id="23" name="TextBox 22">
            <a:extLst>
              <a:ext uri="{FF2B5EF4-FFF2-40B4-BE49-F238E27FC236}">
                <a16:creationId xmlns:a16="http://schemas.microsoft.com/office/drawing/2014/main" id="{3D6F7BCB-917A-BC4D-FDB3-378007FDD0C2}"/>
              </a:ext>
            </a:extLst>
          </p:cNvPr>
          <p:cNvSpPr txBox="1"/>
          <p:nvPr/>
        </p:nvSpPr>
        <p:spPr>
          <a:xfrm>
            <a:off x="10963373" y="5733293"/>
            <a:ext cx="1310326" cy="276999"/>
          </a:xfrm>
          <a:prstGeom prst="rect">
            <a:avLst/>
          </a:prstGeom>
          <a:noFill/>
        </p:spPr>
        <p:txBody>
          <a:bodyPr wrap="square">
            <a:spAutoFit/>
          </a:bodyPr>
          <a:lstStyle/>
          <a:p>
            <a:r>
              <a:rPr lang="en-GB" sz="1200" dirty="0"/>
              <a:t>(Jackson, 2021)</a:t>
            </a:r>
          </a:p>
        </p:txBody>
      </p:sp>
    </p:spTree>
    <p:extLst>
      <p:ext uri="{BB962C8B-B14F-4D97-AF65-F5344CB8AC3E}">
        <p14:creationId xmlns:p14="http://schemas.microsoft.com/office/powerpoint/2010/main" val="3243619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95264-8415-536E-38FC-28D973F30582}"/>
              </a:ext>
            </a:extLst>
          </p:cNvPr>
          <p:cNvSpPr>
            <a:spLocks noGrp="1"/>
          </p:cNvSpPr>
          <p:nvPr>
            <p:ph type="title"/>
          </p:nvPr>
        </p:nvSpPr>
        <p:spPr>
          <a:xfrm>
            <a:off x="838200" y="3291"/>
            <a:ext cx="10515600" cy="995950"/>
          </a:xfrm>
        </p:spPr>
        <p:txBody>
          <a:bodyPr/>
          <a:lstStyle/>
          <a:p>
            <a:pPr algn="ctr"/>
            <a:r>
              <a:rPr lang="en-GB" b="1" dirty="0"/>
              <a:t>QALY: the calculation</a:t>
            </a:r>
          </a:p>
        </p:txBody>
      </p:sp>
      <p:sp>
        <p:nvSpPr>
          <p:cNvPr id="3" name="Content Placeholder 2">
            <a:extLst>
              <a:ext uri="{FF2B5EF4-FFF2-40B4-BE49-F238E27FC236}">
                <a16:creationId xmlns:a16="http://schemas.microsoft.com/office/drawing/2014/main" id="{BA6DF6D5-53FD-AA1C-03A1-04340F072A9B}"/>
              </a:ext>
            </a:extLst>
          </p:cNvPr>
          <p:cNvSpPr>
            <a:spLocks noGrp="1"/>
          </p:cNvSpPr>
          <p:nvPr>
            <p:ph idx="1"/>
          </p:nvPr>
        </p:nvSpPr>
        <p:spPr>
          <a:xfrm>
            <a:off x="0" y="999240"/>
            <a:ext cx="12192000" cy="5194169"/>
          </a:xfrm>
        </p:spPr>
        <p:txBody>
          <a:bodyPr>
            <a:normAutofit lnSpcReduction="10000"/>
          </a:bodyPr>
          <a:lstStyle/>
          <a:p>
            <a:pPr marL="0" indent="0">
              <a:buNone/>
            </a:pPr>
            <a:r>
              <a:rPr lang="en-GB" sz="2400" b="0" i="0" dirty="0">
                <a:solidFill>
                  <a:srgbClr val="343434"/>
                </a:solidFill>
                <a:effectLst/>
              </a:rPr>
              <a:t>The QALY is commonly used in health economic evaluations as a means of quantifying the health effect of a medical intervention or a prevention program and ultimately to help payers allocate healthcare resources.</a:t>
            </a:r>
          </a:p>
          <a:p>
            <a:pPr marL="0" indent="0">
              <a:buNone/>
            </a:pPr>
            <a:r>
              <a:rPr lang="en-GB" sz="2400" dirty="0"/>
              <a:t>The QALY can be calculated using the following formula which assumes a utility value (quality of life) between 1 = perfect health and 0 = dead:</a:t>
            </a:r>
          </a:p>
          <a:p>
            <a:pPr marL="0" indent="0">
              <a:buNone/>
            </a:pPr>
            <a:endParaRPr lang="en-GB" dirty="0"/>
          </a:p>
          <a:p>
            <a:pPr marL="0" indent="0">
              <a:buNone/>
            </a:pPr>
            <a:endParaRPr lang="en-GB" dirty="0"/>
          </a:p>
          <a:p>
            <a:pPr marL="0" indent="0" algn="ctr">
              <a:buNone/>
            </a:pPr>
            <a:r>
              <a:rPr lang="en-GB" dirty="0"/>
              <a:t>1 Year of Life × 1 Utility Value = 1 QALY</a:t>
            </a:r>
          </a:p>
          <a:p>
            <a:pPr marL="0" indent="0" algn="ctr">
              <a:buNone/>
            </a:pPr>
            <a:endParaRPr lang="en-GB" dirty="0"/>
          </a:p>
          <a:p>
            <a:pPr marL="0" indent="0" algn="just">
              <a:buNone/>
            </a:pPr>
            <a:r>
              <a:rPr lang="en-GB" sz="2400" dirty="0"/>
              <a:t>In cost-effectiveness studies (Health economic evaluations) the QALY is used to quantify the effectiveness of, for instance, a new medicine versus the current one. In other words, the current standard of care is taken as the baseline, and the QALYs gained from the new (improved) intervention are counted in addition.</a:t>
            </a:r>
          </a:p>
          <a:p>
            <a:pPr marL="0" indent="0" algn="ctr">
              <a:buNone/>
            </a:pPr>
            <a:endParaRPr lang="en-GB" dirty="0"/>
          </a:p>
        </p:txBody>
      </p:sp>
      <p:sp>
        <p:nvSpPr>
          <p:cNvPr id="4" name="Footer Placeholder 3">
            <a:extLst>
              <a:ext uri="{FF2B5EF4-FFF2-40B4-BE49-F238E27FC236}">
                <a16:creationId xmlns:a16="http://schemas.microsoft.com/office/drawing/2014/main" id="{AFB624E6-6D49-DB18-5D25-6C7966DF515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6AD6FED-CDF9-D81B-A864-FC4235082D1A}"/>
              </a:ext>
            </a:extLst>
          </p:cNvPr>
          <p:cNvSpPr>
            <a:spLocks noGrp="1"/>
          </p:cNvSpPr>
          <p:nvPr>
            <p:ph type="sldNum" sz="quarter" idx="12"/>
          </p:nvPr>
        </p:nvSpPr>
        <p:spPr/>
        <p:txBody>
          <a:bodyPr/>
          <a:lstStyle/>
          <a:p>
            <a:fld id="{6A7BDBC8-4173-49E6-B922-E0E6A320FBD7}" type="slidenum">
              <a:rPr lang="en-GB" smtClean="0"/>
              <a:t>8</a:t>
            </a:fld>
            <a:endParaRPr lang="en-GB"/>
          </a:p>
        </p:txBody>
      </p:sp>
      <p:sp>
        <p:nvSpPr>
          <p:cNvPr id="6" name="Rectangle 5">
            <a:extLst>
              <a:ext uri="{FF2B5EF4-FFF2-40B4-BE49-F238E27FC236}">
                <a16:creationId xmlns:a16="http://schemas.microsoft.com/office/drawing/2014/main" id="{AB5C5EFC-A56D-8EB8-F21A-4A8A49F0E4A3}"/>
              </a:ext>
            </a:extLst>
          </p:cNvPr>
          <p:cNvSpPr/>
          <p:nvPr/>
        </p:nvSpPr>
        <p:spPr>
          <a:xfrm>
            <a:off x="3051143" y="3596324"/>
            <a:ext cx="6089714" cy="444747"/>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black and yellow logo&#10;&#10;Description automatically generated">
            <a:extLst>
              <a:ext uri="{FF2B5EF4-FFF2-40B4-BE49-F238E27FC236}">
                <a16:creationId xmlns:a16="http://schemas.microsoft.com/office/drawing/2014/main" id="{29E53668-4B18-0CE0-AD76-A94260CE23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490098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612A5E07-2C13-7A2F-D185-DC27BA9B55FF}"/>
              </a:ext>
            </a:extLst>
          </p:cNvPr>
          <p:cNvSpPr>
            <a:spLocks noGrp="1"/>
          </p:cNvSpPr>
          <p:nvPr/>
        </p:nvSpPr>
        <p:spPr>
          <a:xfrm>
            <a:off x="466722" y="586855"/>
            <a:ext cx="3201366" cy="338749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4000" kern="1200">
                <a:solidFill>
                  <a:srgbClr val="FFFFFF"/>
                </a:solidFill>
                <a:latin typeface="+mj-lt"/>
                <a:ea typeface="+mj-ea"/>
                <a:cs typeface="+mj-cs"/>
              </a:rPr>
              <a:t>Example</a:t>
            </a:r>
          </a:p>
        </p:txBody>
      </p:sp>
      <p:sp>
        <p:nvSpPr>
          <p:cNvPr id="4" name="Footer Placeholder 3">
            <a:extLst>
              <a:ext uri="{FF2B5EF4-FFF2-40B4-BE49-F238E27FC236}">
                <a16:creationId xmlns:a16="http://schemas.microsoft.com/office/drawing/2014/main" id="{692BB497-CB5B-1769-2022-34EBB8AFEDFE}"/>
              </a:ext>
            </a:extLst>
          </p:cNvPr>
          <p:cNvSpPr>
            <a:spLocks noGrp="1"/>
          </p:cNvSpPr>
          <p:nvPr>
            <p:ph type="ftr" sz="quarter" idx="11"/>
          </p:nvPr>
        </p:nvSpPr>
        <p:spPr>
          <a:xfrm>
            <a:off x="5041907" y="6455663"/>
            <a:ext cx="4114800" cy="365125"/>
          </a:xfrm>
        </p:spPr>
        <p:txBody>
          <a:bodyPr vert="horz" lIns="91440" tIns="45720" rIns="91440" bIns="45720" rtlCol="0" anchor="ctr">
            <a:normAutofit/>
          </a:bodyPr>
          <a:lstStyle/>
          <a:p>
            <a:pPr algn="l">
              <a:spcAft>
                <a:spcPts val="600"/>
              </a:spcAft>
            </a:pPr>
            <a:r>
              <a:rPr lang="en-US" sz="1100" kern="1200" dirty="0">
                <a:solidFill>
                  <a:schemeClr val="bg2">
                    <a:lumMod val="50000"/>
                  </a:schemeClr>
                </a:solidFill>
                <a:latin typeface="+mn-lt"/>
                <a:ea typeface="+mn-ea"/>
                <a:cs typeface="+mn-cs"/>
              </a:rPr>
              <a:t>Dr Simona Ferraraccio</a:t>
            </a:r>
          </a:p>
        </p:txBody>
      </p:sp>
      <p:sp>
        <p:nvSpPr>
          <p:cNvPr id="7" name="Content Placeholder 2">
            <a:extLst>
              <a:ext uri="{FF2B5EF4-FFF2-40B4-BE49-F238E27FC236}">
                <a16:creationId xmlns:a16="http://schemas.microsoft.com/office/drawing/2014/main" id="{95947524-C025-110D-137A-7CA6D61FA264}"/>
              </a:ext>
            </a:extLst>
          </p:cNvPr>
          <p:cNvSpPr>
            <a:spLocks noGrp="1"/>
          </p:cNvSpPr>
          <p:nvPr/>
        </p:nvSpPr>
        <p:spPr>
          <a:xfrm>
            <a:off x="4810259" y="649480"/>
            <a:ext cx="6555347" cy="5546047"/>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0" i="0">
                <a:effectLst/>
              </a:rPr>
              <a:t>If a person lives for 3 years with a disease and the current standard of care for that disease means he/she lives with a utility level of 0.7, that person will have 2.1 QALYs.</a:t>
            </a:r>
            <a:br>
              <a:rPr lang="en-US" sz="2000" b="0" i="0">
                <a:effectLst/>
              </a:rPr>
            </a:br>
            <a:r>
              <a:rPr lang="en-US" sz="2000" b="0" i="0">
                <a:effectLst/>
              </a:rPr>
              <a:t>(3 Years of Life x 0.7 Utility Value = 2.1 QALYs)</a:t>
            </a:r>
            <a:br>
              <a:rPr lang="en-US" sz="2000" b="0" i="0">
                <a:effectLst/>
              </a:rPr>
            </a:br>
            <a:r>
              <a:rPr lang="en-US" sz="2000" b="0" i="0">
                <a:effectLst/>
              </a:rPr>
              <a:t> </a:t>
            </a:r>
          </a:p>
          <a:p>
            <a:r>
              <a:rPr lang="en-US" sz="2000" b="0" i="0">
                <a:effectLst/>
              </a:rPr>
              <a:t>If that person takes a new medicine (Med A) whereby his/her utility level increases to 0.9, that person will now have 2.7 QALYS. Therefore, the benefit of the new medicine will be counted as 0.6 QALYs as this is the increase over the current standard of care.</a:t>
            </a:r>
            <a:br>
              <a:rPr lang="en-US" sz="2000" b="0" i="0">
                <a:effectLst/>
              </a:rPr>
            </a:br>
            <a:r>
              <a:rPr lang="en-US" sz="2000" b="0" i="0">
                <a:effectLst/>
              </a:rPr>
              <a:t>(3 Years of Life x 0.2 Additional Utility Level = 0.6 QALYs)</a:t>
            </a:r>
            <a:br>
              <a:rPr lang="en-US" sz="2000" b="0" i="0">
                <a:effectLst/>
              </a:rPr>
            </a:br>
            <a:r>
              <a:rPr lang="en-US" sz="2000" b="0" i="0">
                <a:effectLst/>
              </a:rPr>
              <a:t> </a:t>
            </a:r>
          </a:p>
          <a:p>
            <a:r>
              <a:rPr lang="en-US" sz="2000" b="0" i="0">
                <a:effectLst/>
              </a:rPr>
              <a:t>Similarly, if a new medicine (Med B) prolongs the patient’s life by 2 years, at a utility level of 0.7, the new medicine will provide the person with 1.4 additional QALYs.</a:t>
            </a:r>
            <a:br>
              <a:rPr lang="en-US" sz="2000" b="0" i="0">
                <a:effectLst/>
              </a:rPr>
            </a:br>
            <a:r>
              <a:rPr lang="en-US" sz="2000" b="0" i="0">
                <a:effectLst/>
              </a:rPr>
              <a:t>(2 Years of Additional Life x 0.7 Utility Value = 1.4 QALYs)</a:t>
            </a:r>
          </a:p>
          <a:p>
            <a:endParaRPr lang="en-US" sz="2000"/>
          </a:p>
        </p:txBody>
      </p:sp>
      <p:sp>
        <p:nvSpPr>
          <p:cNvPr id="5" name="Slide Number Placeholder 4">
            <a:extLst>
              <a:ext uri="{FF2B5EF4-FFF2-40B4-BE49-F238E27FC236}">
                <a16:creationId xmlns:a16="http://schemas.microsoft.com/office/drawing/2014/main" id="{4B01BF85-4292-A0BB-2551-D2E093E41761}"/>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6A7BDBC8-4173-49E6-B922-E0E6A320FBD7}"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pic>
        <p:nvPicPr>
          <p:cNvPr id="8" name="Picture 7" descr="A black and yellow logo&#10;&#10;Description automatically generated">
            <a:extLst>
              <a:ext uri="{FF2B5EF4-FFF2-40B4-BE49-F238E27FC236}">
                <a16:creationId xmlns:a16="http://schemas.microsoft.com/office/drawing/2014/main" id="{1562622E-7332-1420-8187-2821077DF9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956916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What is a QALY?">
            <a:hlinkClick r:id="" action="ppaction://media"/>
            <a:extLst>
              <a:ext uri="{FF2B5EF4-FFF2-40B4-BE49-F238E27FC236}">
                <a16:creationId xmlns:a16="http://schemas.microsoft.com/office/drawing/2014/main" id="{636BB3A8-8E13-0E1A-18A1-3B68A7A8CA54}"/>
              </a:ext>
            </a:extLst>
          </p:cNvPr>
          <p:cNvPicPr>
            <a:picLocks noGrp="1" noRot="1" noChangeAspect="1"/>
          </p:cNvPicPr>
          <p:nvPr>
            <p:ph idx="1"/>
            <a:videoFile r:link="rId1"/>
          </p:nvPr>
        </p:nvPicPr>
        <p:blipFill>
          <a:blip r:embed="rId3"/>
          <a:stretch>
            <a:fillRect/>
          </a:stretch>
        </p:blipFill>
        <p:spPr>
          <a:xfrm>
            <a:off x="1162822" y="378890"/>
            <a:ext cx="9860292" cy="5571065"/>
          </a:xfrm>
          <a:prstGeom prst="rect">
            <a:avLst/>
          </a:prstGeom>
          <a:ln>
            <a:noFill/>
          </a:ln>
        </p:spPr>
      </p:pic>
      <p:sp>
        <p:nvSpPr>
          <p:cNvPr id="4" name="Footer Placeholder 3">
            <a:extLst>
              <a:ext uri="{FF2B5EF4-FFF2-40B4-BE49-F238E27FC236}">
                <a16:creationId xmlns:a16="http://schemas.microsoft.com/office/drawing/2014/main" id="{2A5FFDC2-373C-0CE6-8B50-570F657AB48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9CAFA547-2A37-4497-079A-EAFC47B3D3B0}"/>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6A7BDBC8-4173-49E6-B922-E0E6A320FBD7}" type="slidenum">
              <a:rPr lang="en-US" smtClean="0">
                <a:solidFill>
                  <a:schemeClr val="tx1">
                    <a:tint val="75000"/>
                  </a:schemeClr>
                </a:solidFill>
              </a:rPr>
              <a:pPr>
                <a:spcAft>
                  <a:spcPts val="600"/>
                </a:spcAft>
              </a:pPr>
              <a:t>10</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CE85E5B5-343B-3709-38F2-8588633731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402777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cup of coffee and beans&#10;&#10;AI-generated content may be incorrect.">
            <a:extLst>
              <a:ext uri="{FF2B5EF4-FFF2-40B4-BE49-F238E27FC236}">
                <a16:creationId xmlns:a16="http://schemas.microsoft.com/office/drawing/2014/main" id="{33397D62-A7D4-74A3-E1BD-463C1B3E226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
            <a:ext cx="12191979" cy="6858000"/>
          </a:xfrm>
          <a:prstGeom prst="rect">
            <a:avLst/>
          </a:prstGeom>
        </p:spPr>
      </p:pic>
      <p:sp>
        <p:nvSpPr>
          <p:cNvPr id="4" name="Footer Placeholder 3">
            <a:extLst>
              <a:ext uri="{FF2B5EF4-FFF2-40B4-BE49-F238E27FC236}">
                <a16:creationId xmlns:a16="http://schemas.microsoft.com/office/drawing/2014/main" id="{FB4E2E28-22E8-4AC1-6C96-8A148FF3BCE2}"/>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0E3F2098-F9C9-B835-AEC2-274700BFCD7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A7BDBC8-4173-49E6-B922-E0E6A320FBD7}" type="slidenum">
              <a:rPr lang="en-US">
                <a:solidFill>
                  <a:srgbClr val="FFFFFF"/>
                </a:solidFill>
              </a:rPr>
              <a:pPr>
                <a:spcAft>
                  <a:spcPts val="600"/>
                </a:spcAft>
              </a:pPr>
              <a:t>11</a:t>
            </a:fld>
            <a:endParaRPr lang="en-US">
              <a:solidFill>
                <a:srgbClr val="FFFFFF"/>
              </a:solidFill>
            </a:endParaRPr>
          </a:p>
        </p:txBody>
      </p:sp>
      <p:sp>
        <p:nvSpPr>
          <p:cNvPr id="8" name="TextBox 7">
            <a:extLst>
              <a:ext uri="{FF2B5EF4-FFF2-40B4-BE49-F238E27FC236}">
                <a16:creationId xmlns:a16="http://schemas.microsoft.com/office/drawing/2014/main" id="{29734921-1B3E-3FCD-55AA-3202C7C07108}"/>
              </a:ext>
            </a:extLst>
          </p:cNvPr>
          <p:cNvSpPr txBox="1"/>
          <p:nvPr/>
        </p:nvSpPr>
        <p:spPr>
          <a:xfrm>
            <a:off x="612742" y="4609707"/>
            <a:ext cx="4440025" cy="369332"/>
          </a:xfrm>
          <a:prstGeom prst="rect">
            <a:avLst/>
          </a:prstGeom>
          <a:solidFill>
            <a:schemeClr val="bg1"/>
          </a:solidFill>
        </p:spPr>
        <p:txBody>
          <a:bodyPr wrap="square" rtlCol="0">
            <a:spAutoFit/>
          </a:bodyPr>
          <a:lstStyle/>
          <a:p>
            <a:pPr algn="ctr"/>
            <a:r>
              <a:rPr lang="en-GB" b="1" dirty="0"/>
              <a:t>20 mins</a:t>
            </a:r>
          </a:p>
        </p:txBody>
      </p:sp>
    </p:spTree>
    <p:extLst>
      <p:ext uri="{BB962C8B-B14F-4D97-AF65-F5344CB8AC3E}">
        <p14:creationId xmlns:p14="http://schemas.microsoft.com/office/powerpoint/2010/main" val="3041751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88A6-2C43-3DBC-36CB-AD7957377E21}"/>
              </a:ext>
            </a:extLst>
          </p:cNvPr>
          <p:cNvSpPr>
            <a:spLocks noGrp="1"/>
          </p:cNvSpPr>
          <p:nvPr>
            <p:ph type="title"/>
          </p:nvPr>
        </p:nvSpPr>
        <p:spPr>
          <a:xfrm>
            <a:off x="838200" y="18255"/>
            <a:ext cx="10515600" cy="1325563"/>
          </a:xfrm>
        </p:spPr>
        <p:txBody>
          <a:bodyPr/>
          <a:lstStyle/>
          <a:p>
            <a:pPr algn="ctr"/>
            <a:r>
              <a:rPr lang="en-GB" b="1" dirty="0"/>
              <a:t>Relevant Economic theories</a:t>
            </a:r>
          </a:p>
        </p:txBody>
      </p:sp>
      <p:sp>
        <p:nvSpPr>
          <p:cNvPr id="3" name="Content Placeholder 2">
            <a:extLst>
              <a:ext uri="{FF2B5EF4-FFF2-40B4-BE49-F238E27FC236}">
                <a16:creationId xmlns:a16="http://schemas.microsoft.com/office/drawing/2014/main" id="{FE6F7D5C-D7E2-61FE-3861-7E144BC7FCF9}"/>
              </a:ext>
            </a:extLst>
          </p:cNvPr>
          <p:cNvSpPr>
            <a:spLocks noGrp="1"/>
          </p:cNvSpPr>
          <p:nvPr>
            <p:ph idx="1"/>
          </p:nvPr>
        </p:nvSpPr>
        <p:spPr>
          <a:xfrm>
            <a:off x="838200" y="1116181"/>
            <a:ext cx="10515600" cy="365125"/>
          </a:xfrm>
        </p:spPr>
        <p:txBody>
          <a:bodyPr/>
          <a:lstStyle/>
          <a:p>
            <a:pPr marL="0" indent="0">
              <a:buNone/>
            </a:pPr>
            <a:r>
              <a:rPr lang="en-GB" sz="1800" dirty="0">
                <a:latin typeface="Aptos" panose="020B0004020202020204" pitchFamily="34" charset="0"/>
                <a:ea typeface="DengXian" panose="02010600030101010101" pitchFamily="2" charset="-122"/>
                <a:cs typeface="Arial" panose="020B0604020202020204" pitchFamily="34" charset="0"/>
              </a:rPr>
              <a:t>E</a:t>
            </a:r>
            <a:r>
              <a:rPr lang="en-GB" sz="1800" dirty="0">
                <a:effectLst/>
                <a:latin typeface="Aptos" panose="020B0004020202020204" pitchFamily="34" charset="0"/>
                <a:ea typeface="DengXian" panose="02010600030101010101" pitchFamily="2" charset="-122"/>
                <a:cs typeface="Arial" panose="020B0604020202020204" pitchFamily="34" charset="0"/>
              </a:rPr>
              <a:t>xamine interventions by comparing the resources needed (</a:t>
            </a:r>
            <a:r>
              <a:rPr lang="en-GB" sz="1800" b="1" dirty="0">
                <a:effectLst/>
                <a:latin typeface="Aptos" panose="020B0004020202020204" pitchFamily="34" charset="0"/>
                <a:ea typeface="DengXian" panose="02010600030101010101" pitchFamily="2" charset="-122"/>
                <a:cs typeface="Arial" panose="020B0604020202020204" pitchFamily="34" charset="0"/>
              </a:rPr>
              <a:t>costs</a:t>
            </a:r>
            <a:r>
              <a:rPr lang="en-GB" sz="1800" dirty="0">
                <a:effectLst/>
                <a:latin typeface="Aptos" panose="020B0004020202020204" pitchFamily="34" charset="0"/>
                <a:ea typeface="DengXian" panose="02010600030101010101" pitchFamily="2" charset="-122"/>
                <a:cs typeface="Arial" panose="020B0604020202020204" pitchFamily="34" charset="0"/>
              </a:rPr>
              <a:t>) with the effects produced (</a:t>
            </a:r>
            <a:r>
              <a:rPr lang="en-GB" sz="1800" b="1" dirty="0">
                <a:effectLst/>
                <a:latin typeface="Aptos" panose="020B0004020202020204" pitchFamily="34" charset="0"/>
                <a:ea typeface="DengXian" panose="02010600030101010101" pitchFamily="2" charset="-122"/>
                <a:cs typeface="Arial" panose="020B0604020202020204" pitchFamily="34" charset="0"/>
              </a:rPr>
              <a:t>benefits</a:t>
            </a:r>
            <a:r>
              <a:rPr lang="en-GB" sz="1800" dirty="0">
                <a:effectLst/>
                <a:latin typeface="Aptos" panose="020B0004020202020204" pitchFamily="34" charset="0"/>
                <a:ea typeface="DengXian" panose="02010600030101010101" pitchFamily="2" charset="-122"/>
                <a:cs typeface="Arial" panose="020B0604020202020204" pitchFamily="34" charset="0"/>
              </a:rPr>
              <a:t>). </a:t>
            </a:r>
            <a:endParaRPr lang="en-GB" dirty="0"/>
          </a:p>
        </p:txBody>
      </p:sp>
      <p:sp>
        <p:nvSpPr>
          <p:cNvPr id="4" name="Footer Placeholder 3">
            <a:extLst>
              <a:ext uri="{FF2B5EF4-FFF2-40B4-BE49-F238E27FC236}">
                <a16:creationId xmlns:a16="http://schemas.microsoft.com/office/drawing/2014/main" id="{786A1625-2BB6-3BB1-A517-2898F868593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156FDBFA-E9B5-4998-EE73-8DAB150FC495}"/>
              </a:ext>
            </a:extLst>
          </p:cNvPr>
          <p:cNvSpPr>
            <a:spLocks noGrp="1"/>
          </p:cNvSpPr>
          <p:nvPr>
            <p:ph type="sldNum" sz="quarter" idx="12"/>
          </p:nvPr>
        </p:nvSpPr>
        <p:spPr/>
        <p:txBody>
          <a:bodyPr/>
          <a:lstStyle/>
          <a:p>
            <a:fld id="{6A7BDBC8-4173-49E6-B922-E0E6A320FBD7}" type="slidenum">
              <a:rPr lang="en-GB" smtClean="0"/>
              <a:t>12</a:t>
            </a:fld>
            <a:endParaRPr lang="en-GB"/>
          </a:p>
        </p:txBody>
      </p:sp>
      <p:pic>
        <p:nvPicPr>
          <p:cNvPr id="6" name="Picture 5" descr="A black and yellow logo&#10;&#10;Description automatically generated">
            <a:extLst>
              <a:ext uri="{FF2B5EF4-FFF2-40B4-BE49-F238E27FC236}">
                <a16:creationId xmlns:a16="http://schemas.microsoft.com/office/drawing/2014/main" id="{7280FF1D-DEAE-694C-2C25-6001A4540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grpSp>
        <p:nvGrpSpPr>
          <p:cNvPr id="11" name="Group 10">
            <a:extLst>
              <a:ext uri="{FF2B5EF4-FFF2-40B4-BE49-F238E27FC236}">
                <a16:creationId xmlns:a16="http://schemas.microsoft.com/office/drawing/2014/main" id="{DEB6354B-47F1-A673-8425-99FDD5148717}"/>
              </a:ext>
            </a:extLst>
          </p:cNvPr>
          <p:cNvGrpSpPr/>
          <p:nvPr/>
        </p:nvGrpSpPr>
        <p:grpSpPr>
          <a:xfrm>
            <a:off x="2612429" y="1747976"/>
            <a:ext cx="6967141" cy="4101554"/>
            <a:chOff x="280185" y="1640265"/>
            <a:chExt cx="6967141" cy="4101554"/>
          </a:xfrm>
        </p:grpSpPr>
        <p:sp>
          <p:nvSpPr>
            <p:cNvPr id="12" name="Rectangle: Rounded Corners 11">
              <a:extLst>
                <a:ext uri="{FF2B5EF4-FFF2-40B4-BE49-F238E27FC236}">
                  <a16:creationId xmlns:a16="http://schemas.microsoft.com/office/drawing/2014/main" id="{11470923-3971-C6BD-A621-E8EA2C53E0B6}"/>
                </a:ext>
              </a:extLst>
            </p:cNvPr>
            <p:cNvSpPr/>
            <p:nvPr/>
          </p:nvSpPr>
          <p:spPr>
            <a:xfrm>
              <a:off x="3132526" y="1640265"/>
              <a:ext cx="4114800" cy="1036551"/>
            </a:xfrm>
            <a:prstGeom prst="round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95" tIns="179074" rIns="515631" bIns="179074" numCol="1" spcCol="1270" anchor="t" anchorCtr="0">
              <a:noAutofit/>
            </a:bodyPr>
            <a:lstStyle/>
            <a:p>
              <a:pPr marL="171450" lvl="1" indent="-171450" algn="l" defTabSz="755650">
                <a:lnSpc>
                  <a:spcPct val="90000"/>
                </a:lnSpc>
                <a:spcBef>
                  <a:spcPct val="0"/>
                </a:spcBef>
                <a:spcAft>
                  <a:spcPct val="15000"/>
                </a:spcAft>
                <a:buFont typeface="Wingdings 2" panose="05020102010507070707" pitchFamily="18" charset="2"/>
                <a:buNone/>
              </a:pPr>
              <a:r>
                <a:rPr lang="en-GB" kern="1200" dirty="0"/>
                <a:t>    The aim is to decide the least costly way of achieving the same outcome.</a:t>
              </a:r>
            </a:p>
          </p:txBody>
        </p:sp>
        <p:sp>
          <p:nvSpPr>
            <p:cNvPr id="13" name="Freeform: Shape 12">
              <a:extLst>
                <a:ext uri="{FF2B5EF4-FFF2-40B4-BE49-F238E27FC236}">
                  <a16:creationId xmlns:a16="http://schemas.microsoft.com/office/drawing/2014/main" id="{3B0946FF-9604-8D21-F1DE-E48AB3F5A802}"/>
                </a:ext>
              </a:extLst>
            </p:cNvPr>
            <p:cNvSpPr/>
            <p:nvPr/>
          </p:nvSpPr>
          <p:spPr>
            <a:xfrm>
              <a:off x="280185" y="1743562"/>
              <a:ext cx="2852341" cy="884827"/>
            </a:xfrm>
            <a:custGeom>
              <a:avLst/>
              <a:gdLst>
                <a:gd name="connsiteX0" fmla="*/ 0 w 2852341"/>
                <a:gd name="connsiteY0" fmla="*/ 224376 h 1346230"/>
                <a:gd name="connsiteX1" fmla="*/ 224376 w 2852341"/>
                <a:gd name="connsiteY1" fmla="*/ 0 h 1346230"/>
                <a:gd name="connsiteX2" fmla="*/ 2627965 w 2852341"/>
                <a:gd name="connsiteY2" fmla="*/ 0 h 1346230"/>
                <a:gd name="connsiteX3" fmla="*/ 2852341 w 2852341"/>
                <a:gd name="connsiteY3" fmla="*/ 224376 h 1346230"/>
                <a:gd name="connsiteX4" fmla="*/ 2852341 w 2852341"/>
                <a:gd name="connsiteY4" fmla="*/ 1121854 h 1346230"/>
                <a:gd name="connsiteX5" fmla="*/ 2627965 w 2852341"/>
                <a:gd name="connsiteY5" fmla="*/ 1346230 h 1346230"/>
                <a:gd name="connsiteX6" fmla="*/ 224376 w 2852341"/>
                <a:gd name="connsiteY6" fmla="*/ 1346230 h 1346230"/>
                <a:gd name="connsiteX7" fmla="*/ 0 w 2852341"/>
                <a:gd name="connsiteY7" fmla="*/ 1121854 h 1346230"/>
                <a:gd name="connsiteX8" fmla="*/ 0 w 2852341"/>
                <a:gd name="connsiteY8" fmla="*/ 224376 h 134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2341" h="1346230">
                  <a:moveTo>
                    <a:pt x="0" y="224376"/>
                  </a:moveTo>
                  <a:cubicBezTo>
                    <a:pt x="0" y="100457"/>
                    <a:pt x="100457" y="0"/>
                    <a:pt x="224376" y="0"/>
                  </a:cubicBezTo>
                  <a:lnTo>
                    <a:pt x="2627965" y="0"/>
                  </a:lnTo>
                  <a:cubicBezTo>
                    <a:pt x="2751884" y="0"/>
                    <a:pt x="2852341" y="100457"/>
                    <a:pt x="2852341" y="224376"/>
                  </a:cubicBezTo>
                  <a:lnTo>
                    <a:pt x="2852341" y="1121854"/>
                  </a:lnTo>
                  <a:cubicBezTo>
                    <a:pt x="2852341" y="1245773"/>
                    <a:pt x="2751884" y="1346230"/>
                    <a:pt x="2627965" y="1346230"/>
                  </a:cubicBezTo>
                  <a:lnTo>
                    <a:pt x="224376" y="1346230"/>
                  </a:lnTo>
                  <a:cubicBezTo>
                    <a:pt x="100457" y="1346230"/>
                    <a:pt x="0" y="1245773"/>
                    <a:pt x="0" y="1121854"/>
                  </a:cubicBezTo>
                  <a:lnTo>
                    <a:pt x="0" y="224376"/>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778" tIns="115248" rIns="164778" bIns="115248" numCol="1" spcCol="1270" anchor="ctr" anchorCtr="0">
              <a:noAutofit/>
            </a:bodyPr>
            <a:lstStyle/>
            <a:p>
              <a:pPr marL="0" lvl="0" indent="0" algn="ctr" defTabSz="1155700">
                <a:lnSpc>
                  <a:spcPct val="90000"/>
                </a:lnSpc>
                <a:spcBef>
                  <a:spcPct val="0"/>
                </a:spcBef>
                <a:spcAft>
                  <a:spcPct val="35000"/>
                </a:spcAft>
                <a:buNone/>
              </a:pPr>
              <a:r>
                <a:rPr lang="en-GB" sz="2000" b="1" kern="1200" dirty="0">
                  <a:solidFill>
                    <a:schemeClr val="tx1"/>
                  </a:solidFill>
                </a:rPr>
                <a:t>Cost minimisation analysis</a:t>
              </a:r>
            </a:p>
          </p:txBody>
        </p:sp>
        <p:sp>
          <p:nvSpPr>
            <p:cNvPr id="14" name="Rectangle: Rounded Corners 13">
              <a:extLst>
                <a:ext uri="{FF2B5EF4-FFF2-40B4-BE49-F238E27FC236}">
                  <a16:creationId xmlns:a16="http://schemas.microsoft.com/office/drawing/2014/main" id="{D86E0241-35B8-6CD9-EFB0-CD97DFD5C07C}"/>
                </a:ext>
              </a:extLst>
            </p:cNvPr>
            <p:cNvSpPr/>
            <p:nvPr/>
          </p:nvSpPr>
          <p:spPr>
            <a:xfrm>
              <a:off x="3132526" y="3121117"/>
              <a:ext cx="4114800" cy="1036551"/>
            </a:xfrm>
            <a:prstGeom prst="round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95" tIns="179074" rIns="515631" bIns="179074" numCol="1" spcCol="1270" anchor="t" anchorCtr="0">
              <a:noAutofit/>
            </a:bodyPr>
            <a:lstStyle/>
            <a:p>
              <a:pPr marL="171450" lvl="1" indent="-171450" algn="l" defTabSz="755650">
                <a:lnSpc>
                  <a:spcPct val="90000"/>
                </a:lnSpc>
                <a:spcBef>
                  <a:spcPct val="0"/>
                </a:spcBef>
                <a:spcAft>
                  <a:spcPct val="15000"/>
                </a:spcAft>
                <a:buNone/>
              </a:pPr>
              <a:r>
                <a:rPr lang="en-GB" sz="2000" kern="1200" dirty="0"/>
                <a:t>    Used to determine technical efficiency.</a:t>
              </a:r>
            </a:p>
          </p:txBody>
        </p:sp>
        <p:sp>
          <p:nvSpPr>
            <p:cNvPr id="15" name="Freeform: Shape 14">
              <a:extLst>
                <a:ext uri="{FF2B5EF4-FFF2-40B4-BE49-F238E27FC236}">
                  <a16:creationId xmlns:a16="http://schemas.microsoft.com/office/drawing/2014/main" id="{B21BBFFF-FCA0-9A00-E41A-383D1B5C682D}"/>
                </a:ext>
              </a:extLst>
            </p:cNvPr>
            <p:cNvSpPr/>
            <p:nvPr/>
          </p:nvSpPr>
          <p:spPr>
            <a:xfrm>
              <a:off x="280185" y="3224414"/>
              <a:ext cx="2852341" cy="884827"/>
            </a:xfrm>
            <a:custGeom>
              <a:avLst/>
              <a:gdLst>
                <a:gd name="connsiteX0" fmla="*/ 0 w 2852341"/>
                <a:gd name="connsiteY0" fmla="*/ 224376 h 1346230"/>
                <a:gd name="connsiteX1" fmla="*/ 224376 w 2852341"/>
                <a:gd name="connsiteY1" fmla="*/ 0 h 1346230"/>
                <a:gd name="connsiteX2" fmla="*/ 2627965 w 2852341"/>
                <a:gd name="connsiteY2" fmla="*/ 0 h 1346230"/>
                <a:gd name="connsiteX3" fmla="*/ 2852341 w 2852341"/>
                <a:gd name="connsiteY3" fmla="*/ 224376 h 1346230"/>
                <a:gd name="connsiteX4" fmla="*/ 2852341 w 2852341"/>
                <a:gd name="connsiteY4" fmla="*/ 1121854 h 1346230"/>
                <a:gd name="connsiteX5" fmla="*/ 2627965 w 2852341"/>
                <a:gd name="connsiteY5" fmla="*/ 1346230 h 1346230"/>
                <a:gd name="connsiteX6" fmla="*/ 224376 w 2852341"/>
                <a:gd name="connsiteY6" fmla="*/ 1346230 h 1346230"/>
                <a:gd name="connsiteX7" fmla="*/ 0 w 2852341"/>
                <a:gd name="connsiteY7" fmla="*/ 1121854 h 1346230"/>
                <a:gd name="connsiteX8" fmla="*/ 0 w 2852341"/>
                <a:gd name="connsiteY8" fmla="*/ 224376 h 134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2341" h="1346230">
                  <a:moveTo>
                    <a:pt x="0" y="224376"/>
                  </a:moveTo>
                  <a:cubicBezTo>
                    <a:pt x="0" y="100457"/>
                    <a:pt x="100457" y="0"/>
                    <a:pt x="224376" y="0"/>
                  </a:cubicBezTo>
                  <a:lnTo>
                    <a:pt x="2627965" y="0"/>
                  </a:lnTo>
                  <a:cubicBezTo>
                    <a:pt x="2751884" y="0"/>
                    <a:pt x="2852341" y="100457"/>
                    <a:pt x="2852341" y="224376"/>
                  </a:cubicBezTo>
                  <a:lnTo>
                    <a:pt x="2852341" y="1121854"/>
                  </a:lnTo>
                  <a:cubicBezTo>
                    <a:pt x="2852341" y="1245773"/>
                    <a:pt x="2751884" y="1346230"/>
                    <a:pt x="2627965" y="1346230"/>
                  </a:cubicBezTo>
                  <a:lnTo>
                    <a:pt x="224376" y="1346230"/>
                  </a:lnTo>
                  <a:cubicBezTo>
                    <a:pt x="100457" y="1346230"/>
                    <a:pt x="0" y="1245773"/>
                    <a:pt x="0" y="1121854"/>
                  </a:cubicBezTo>
                  <a:lnTo>
                    <a:pt x="0" y="224376"/>
                  </a:lnTo>
                  <a:close/>
                </a:path>
              </a:pathLst>
            </a:custGeom>
            <a:solidFill>
              <a:schemeClr val="accent6">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778" tIns="115248" rIns="164778" bIns="115248" numCol="1" spcCol="1270" anchor="ctr" anchorCtr="0">
              <a:noAutofit/>
            </a:bodyPr>
            <a:lstStyle/>
            <a:p>
              <a:pPr marL="0" lvl="0" indent="0" algn="ctr" defTabSz="1155700">
                <a:lnSpc>
                  <a:spcPct val="90000"/>
                </a:lnSpc>
                <a:spcBef>
                  <a:spcPct val="0"/>
                </a:spcBef>
                <a:spcAft>
                  <a:spcPct val="35000"/>
                </a:spcAft>
                <a:buNone/>
              </a:pPr>
              <a:r>
                <a:rPr lang="en-GB" sz="2000" b="1" kern="1200" dirty="0">
                  <a:solidFill>
                    <a:schemeClr val="tx1"/>
                  </a:solidFill>
                </a:rPr>
                <a:t>Cost-effectiveness analysis</a:t>
              </a:r>
            </a:p>
          </p:txBody>
        </p:sp>
        <p:sp>
          <p:nvSpPr>
            <p:cNvPr id="16" name="Rectangle: Rounded Corners 15">
              <a:extLst>
                <a:ext uri="{FF2B5EF4-FFF2-40B4-BE49-F238E27FC236}">
                  <a16:creationId xmlns:a16="http://schemas.microsoft.com/office/drawing/2014/main" id="{9F257865-403D-0506-FFEC-09D3FEF94B0F}"/>
                </a:ext>
              </a:extLst>
            </p:cNvPr>
            <p:cNvSpPr/>
            <p:nvPr/>
          </p:nvSpPr>
          <p:spPr>
            <a:xfrm>
              <a:off x="3132526" y="4601971"/>
              <a:ext cx="4114800" cy="1139848"/>
            </a:xfrm>
            <a:prstGeom prst="roundRect">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95" tIns="179074" rIns="515631" bIns="179074" numCol="1" spcCol="1270" anchor="t" anchorCtr="0">
              <a:noAutofit/>
            </a:bodyPr>
            <a:lstStyle/>
            <a:p>
              <a:pPr marL="171450" lvl="1" indent="-171450" algn="l" defTabSz="755650">
                <a:lnSpc>
                  <a:spcPct val="90000"/>
                </a:lnSpc>
                <a:spcBef>
                  <a:spcPct val="0"/>
                </a:spcBef>
                <a:spcAft>
                  <a:spcPct val="15000"/>
                </a:spcAft>
                <a:buNone/>
              </a:pPr>
              <a:r>
                <a:rPr lang="en-GB" sz="1400" kern="1200" dirty="0"/>
                <a:t>    Economic study design in which interventions which produce different consequences, in terms of both quantity and quality of life (QALY)</a:t>
              </a:r>
            </a:p>
          </p:txBody>
        </p:sp>
        <p:sp>
          <p:nvSpPr>
            <p:cNvPr id="17" name="Freeform: Shape 16">
              <a:extLst>
                <a:ext uri="{FF2B5EF4-FFF2-40B4-BE49-F238E27FC236}">
                  <a16:creationId xmlns:a16="http://schemas.microsoft.com/office/drawing/2014/main" id="{82488397-B192-1BEF-9A59-2DFBCE33A825}"/>
                </a:ext>
              </a:extLst>
            </p:cNvPr>
            <p:cNvSpPr/>
            <p:nvPr/>
          </p:nvSpPr>
          <p:spPr>
            <a:xfrm>
              <a:off x="280185" y="4705268"/>
              <a:ext cx="2852341" cy="884827"/>
            </a:xfrm>
            <a:custGeom>
              <a:avLst/>
              <a:gdLst>
                <a:gd name="connsiteX0" fmla="*/ 0 w 2852341"/>
                <a:gd name="connsiteY0" fmla="*/ 224376 h 1346230"/>
                <a:gd name="connsiteX1" fmla="*/ 224376 w 2852341"/>
                <a:gd name="connsiteY1" fmla="*/ 0 h 1346230"/>
                <a:gd name="connsiteX2" fmla="*/ 2627965 w 2852341"/>
                <a:gd name="connsiteY2" fmla="*/ 0 h 1346230"/>
                <a:gd name="connsiteX3" fmla="*/ 2852341 w 2852341"/>
                <a:gd name="connsiteY3" fmla="*/ 224376 h 1346230"/>
                <a:gd name="connsiteX4" fmla="*/ 2852341 w 2852341"/>
                <a:gd name="connsiteY4" fmla="*/ 1121854 h 1346230"/>
                <a:gd name="connsiteX5" fmla="*/ 2627965 w 2852341"/>
                <a:gd name="connsiteY5" fmla="*/ 1346230 h 1346230"/>
                <a:gd name="connsiteX6" fmla="*/ 224376 w 2852341"/>
                <a:gd name="connsiteY6" fmla="*/ 1346230 h 1346230"/>
                <a:gd name="connsiteX7" fmla="*/ 0 w 2852341"/>
                <a:gd name="connsiteY7" fmla="*/ 1121854 h 1346230"/>
                <a:gd name="connsiteX8" fmla="*/ 0 w 2852341"/>
                <a:gd name="connsiteY8" fmla="*/ 224376 h 134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2341" h="1346230">
                  <a:moveTo>
                    <a:pt x="0" y="224376"/>
                  </a:moveTo>
                  <a:cubicBezTo>
                    <a:pt x="0" y="100457"/>
                    <a:pt x="100457" y="0"/>
                    <a:pt x="224376" y="0"/>
                  </a:cubicBezTo>
                  <a:lnTo>
                    <a:pt x="2627965" y="0"/>
                  </a:lnTo>
                  <a:cubicBezTo>
                    <a:pt x="2751884" y="0"/>
                    <a:pt x="2852341" y="100457"/>
                    <a:pt x="2852341" y="224376"/>
                  </a:cubicBezTo>
                  <a:lnTo>
                    <a:pt x="2852341" y="1121854"/>
                  </a:lnTo>
                  <a:cubicBezTo>
                    <a:pt x="2852341" y="1245773"/>
                    <a:pt x="2751884" y="1346230"/>
                    <a:pt x="2627965" y="1346230"/>
                  </a:cubicBezTo>
                  <a:lnTo>
                    <a:pt x="224376" y="1346230"/>
                  </a:lnTo>
                  <a:cubicBezTo>
                    <a:pt x="100457" y="1346230"/>
                    <a:pt x="0" y="1245773"/>
                    <a:pt x="0" y="1121854"/>
                  </a:cubicBezTo>
                  <a:lnTo>
                    <a:pt x="0" y="224376"/>
                  </a:lnTo>
                  <a:close/>
                </a:path>
              </a:pathLst>
            </a:custGeom>
            <a:solidFill>
              <a:schemeClr val="accent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778" tIns="115248" rIns="164778" bIns="115248" numCol="1" spcCol="1270" anchor="ctr" anchorCtr="0">
              <a:noAutofit/>
            </a:bodyPr>
            <a:lstStyle/>
            <a:p>
              <a:pPr marL="0" lvl="0" indent="0" algn="ctr" defTabSz="1155700">
                <a:lnSpc>
                  <a:spcPct val="90000"/>
                </a:lnSpc>
                <a:spcBef>
                  <a:spcPct val="0"/>
                </a:spcBef>
                <a:spcAft>
                  <a:spcPct val="35000"/>
                </a:spcAft>
                <a:buNone/>
              </a:pPr>
              <a:r>
                <a:rPr lang="en-GB" sz="2000" b="1" kern="1200" dirty="0">
                  <a:solidFill>
                    <a:schemeClr val="tx1"/>
                  </a:solidFill>
                </a:rPr>
                <a:t>Cost utility analysis</a:t>
              </a:r>
            </a:p>
          </p:txBody>
        </p:sp>
      </p:grpSp>
      <p:sp>
        <p:nvSpPr>
          <p:cNvPr id="19" name="TextBox 18">
            <a:extLst>
              <a:ext uri="{FF2B5EF4-FFF2-40B4-BE49-F238E27FC236}">
                <a16:creationId xmlns:a16="http://schemas.microsoft.com/office/drawing/2014/main" id="{5DA9BCB1-D918-81EC-4CBE-3C944F201640}"/>
              </a:ext>
            </a:extLst>
          </p:cNvPr>
          <p:cNvSpPr txBox="1"/>
          <p:nvPr/>
        </p:nvSpPr>
        <p:spPr>
          <a:xfrm>
            <a:off x="9950778" y="5849530"/>
            <a:ext cx="2241222" cy="307777"/>
          </a:xfrm>
          <a:prstGeom prst="rect">
            <a:avLst/>
          </a:prstGeom>
          <a:noFill/>
        </p:spPr>
        <p:txBody>
          <a:bodyPr wrap="square">
            <a:spAutoFit/>
          </a:bodyPr>
          <a:lstStyle/>
          <a:p>
            <a:r>
              <a:rPr lang="en-GB" sz="1400" dirty="0"/>
              <a:t>See Jackson, 2021</a:t>
            </a:r>
          </a:p>
        </p:txBody>
      </p:sp>
    </p:spTree>
    <p:extLst>
      <p:ext uri="{BB962C8B-B14F-4D97-AF65-F5344CB8AC3E}">
        <p14:creationId xmlns:p14="http://schemas.microsoft.com/office/powerpoint/2010/main" val="3033087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ooter Placeholder 3">
            <a:extLst>
              <a:ext uri="{FF2B5EF4-FFF2-40B4-BE49-F238E27FC236}">
                <a16:creationId xmlns:a16="http://schemas.microsoft.com/office/drawing/2014/main" id="{D0561A74-A495-E5E4-A814-EB9910D346E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91CF3F65-A7BE-FF36-5A9F-C12C650C5B5E}"/>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6A7BDBC8-4173-49E6-B922-E0E6A320FBD7}" type="slidenum">
              <a:rPr lang="en-US" smtClean="0">
                <a:solidFill>
                  <a:schemeClr val="tx1">
                    <a:tint val="75000"/>
                  </a:schemeClr>
                </a:solidFill>
              </a:rPr>
              <a:pPr>
                <a:spcAft>
                  <a:spcPts val="600"/>
                </a:spcAft>
              </a:pPr>
              <a:t>13</a:t>
            </a:fld>
            <a:endParaRPr lang="en-US">
              <a:solidFill>
                <a:schemeClr val="tx1">
                  <a:tint val="75000"/>
                </a:schemeClr>
              </a:solidFill>
            </a:endParaRPr>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HEALTH ECONOMICS EVALUATION">
            <a:hlinkClick r:id="" action="ppaction://media"/>
            <a:extLst>
              <a:ext uri="{FF2B5EF4-FFF2-40B4-BE49-F238E27FC236}">
                <a16:creationId xmlns:a16="http://schemas.microsoft.com/office/drawing/2014/main" id="{B0A980AD-97C0-EF2F-A850-9C3BAF93AFE0}"/>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ack and yellow logo&#10;&#10;Description automatically generated">
            <a:extLst>
              <a:ext uri="{FF2B5EF4-FFF2-40B4-BE49-F238E27FC236}">
                <a16:creationId xmlns:a16="http://schemas.microsoft.com/office/drawing/2014/main" id="{E824E908-BC02-2ABB-2DF3-4CBB61773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103344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58BE-15C7-9E4C-AAB8-5186DAF97C35}"/>
              </a:ext>
            </a:extLst>
          </p:cNvPr>
          <p:cNvSpPr>
            <a:spLocks noGrp="1"/>
          </p:cNvSpPr>
          <p:nvPr>
            <p:ph type="title"/>
          </p:nvPr>
        </p:nvSpPr>
        <p:spPr>
          <a:xfrm>
            <a:off x="122546" y="319145"/>
            <a:ext cx="4562576" cy="1151495"/>
          </a:xfrm>
        </p:spPr>
        <p:txBody>
          <a:bodyPr>
            <a:normAutofit fontScale="90000"/>
          </a:bodyPr>
          <a:lstStyle/>
          <a:p>
            <a:r>
              <a:rPr lang="en-GB" altLang="en-US" sz="4400" b="1" dirty="0">
                <a:solidFill>
                  <a:schemeClr val="tx1">
                    <a:lumMod val="95000"/>
                    <a:lumOff val="5000"/>
                  </a:schemeClr>
                </a:solidFill>
                <a:latin typeface="Aptos" panose="020B0004020202020204" pitchFamily="34" charset="0"/>
              </a:rPr>
              <a:t>Barnett formula</a:t>
            </a:r>
            <a:br>
              <a:rPr lang="en-GB" altLang="en-US" sz="4400" b="1" dirty="0">
                <a:solidFill>
                  <a:schemeClr val="tx1">
                    <a:lumMod val="95000"/>
                    <a:lumOff val="5000"/>
                  </a:schemeClr>
                </a:solidFill>
                <a:latin typeface="Aptos" panose="020B0004020202020204" pitchFamily="34" charset="0"/>
              </a:rPr>
            </a:br>
            <a:endParaRPr lang="en-GB" b="1" dirty="0"/>
          </a:p>
        </p:txBody>
      </p:sp>
      <p:sp>
        <p:nvSpPr>
          <p:cNvPr id="3" name="Content Placeholder 2">
            <a:extLst>
              <a:ext uri="{FF2B5EF4-FFF2-40B4-BE49-F238E27FC236}">
                <a16:creationId xmlns:a16="http://schemas.microsoft.com/office/drawing/2014/main" id="{D0F31BB1-33DF-47AC-4696-3BDF6BFEA107}"/>
              </a:ext>
            </a:extLst>
          </p:cNvPr>
          <p:cNvSpPr>
            <a:spLocks noGrp="1"/>
          </p:cNvSpPr>
          <p:nvPr>
            <p:ph idx="1"/>
          </p:nvPr>
        </p:nvSpPr>
        <p:spPr>
          <a:xfrm>
            <a:off x="4685122" y="136525"/>
            <a:ext cx="7384330" cy="1464330"/>
          </a:xfrm>
        </p:spPr>
        <p:txBody>
          <a:bodyPr>
            <a:normAutofit fontScale="92500" lnSpcReduction="10000"/>
          </a:bodyPr>
          <a:lstStyle/>
          <a:p>
            <a:pPr marL="0" indent="0" algn="just">
              <a:buNone/>
            </a:pPr>
            <a:r>
              <a:rPr lang="en-GB" sz="2400" b="0" i="0" dirty="0">
                <a:solidFill>
                  <a:srgbClr val="1F1F1F"/>
                </a:solidFill>
                <a:effectLst/>
                <a:latin typeface="Google Sans"/>
              </a:rPr>
              <a:t>Mechanism used by the Treasury in the United Kingdom to automatically adjust the amounts of public expenditure allocated to Northern Ireland, Scotland and Wales to reflect changes in spending levels allocated to public services in England, Scotland and Wales, as appropriate.</a:t>
            </a:r>
            <a:endParaRPr lang="en-GB" sz="2400" dirty="0"/>
          </a:p>
        </p:txBody>
      </p:sp>
      <p:sp>
        <p:nvSpPr>
          <p:cNvPr id="4" name="Footer Placeholder 3">
            <a:extLst>
              <a:ext uri="{FF2B5EF4-FFF2-40B4-BE49-F238E27FC236}">
                <a16:creationId xmlns:a16="http://schemas.microsoft.com/office/drawing/2014/main" id="{D92C9585-B871-EEF1-2233-EC834829270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98A5F49A-C918-8101-CA4F-0B7571A3F0E8}"/>
              </a:ext>
            </a:extLst>
          </p:cNvPr>
          <p:cNvSpPr>
            <a:spLocks noGrp="1"/>
          </p:cNvSpPr>
          <p:nvPr>
            <p:ph type="sldNum" sz="quarter" idx="12"/>
          </p:nvPr>
        </p:nvSpPr>
        <p:spPr/>
        <p:txBody>
          <a:bodyPr/>
          <a:lstStyle/>
          <a:p>
            <a:fld id="{6A7BDBC8-4173-49E6-B922-E0E6A320FBD7}" type="slidenum">
              <a:rPr lang="en-GB" smtClean="0"/>
              <a:t>14</a:t>
            </a:fld>
            <a:endParaRPr lang="en-GB"/>
          </a:p>
        </p:txBody>
      </p:sp>
      <p:sp>
        <p:nvSpPr>
          <p:cNvPr id="6" name="Rectangle: Rounded Corners 5">
            <a:extLst>
              <a:ext uri="{FF2B5EF4-FFF2-40B4-BE49-F238E27FC236}">
                <a16:creationId xmlns:a16="http://schemas.microsoft.com/office/drawing/2014/main" id="{76152D85-C28B-551F-B17B-E4B537D02910}"/>
              </a:ext>
            </a:extLst>
          </p:cNvPr>
          <p:cNvSpPr/>
          <p:nvPr/>
        </p:nvSpPr>
        <p:spPr>
          <a:xfrm>
            <a:off x="122545" y="2380922"/>
            <a:ext cx="2422689"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Change-based</a:t>
            </a:r>
          </a:p>
        </p:txBody>
      </p:sp>
      <p:sp>
        <p:nvSpPr>
          <p:cNvPr id="7" name="Rectangle: Rounded Corners 6">
            <a:extLst>
              <a:ext uri="{FF2B5EF4-FFF2-40B4-BE49-F238E27FC236}">
                <a16:creationId xmlns:a16="http://schemas.microsoft.com/office/drawing/2014/main" id="{FE650062-E17B-D552-A284-8C08C28D2813}"/>
              </a:ext>
            </a:extLst>
          </p:cNvPr>
          <p:cNvSpPr/>
          <p:nvPr/>
        </p:nvSpPr>
        <p:spPr>
          <a:xfrm>
            <a:off x="122545" y="3603068"/>
            <a:ext cx="2422689"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Population proportions</a:t>
            </a:r>
          </a:p>
        </p:txBody>
      </p:sp>
      <p:sp>
        <p:nvSpPr>
          <p:cNvPr id="8" name="Rectangle: Rounded Corners 7">
            <a:extLst>
              <a:ext uri="{FF2B5EF4-FFF2-40B4-BE49-F238E27FC236}">
                <a16:creationId xmlns:a16="http://schemas.microsoft.com/office/drawing/2014/main" id="{CDA00E74-4CA7-5BAD-C708-44097B3F3A71}"/>
              </a:ext>
            </a:extLst>
          </p:cNvPr>
          <p:cNvSpPr/>
          <p:nvPr/>
        </p:nvSpPr>
        <p:spPr>
          <a:xfrm>
            <a:off x="122545" y="4825214"/>
            <a:ext cx="2422689"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Comparability percentages</a:t>
            </a:r>
          </a:p>
        </p:txBody>
      </p:sp>
      <p:sp>
        <p:nvSpPr>
          <p:cNvPr id="9" name="TextBox 8">
            <a:extLst>
              <a:ext uri="{FF2B5EF4-FFF2-40B4-BE49-F238E27FC236}">
                <a16:creationId xmlns:a16="http://schemas.microsoft.com/office/drawing/2014/main" id="{DFE96A30-B0D0-8466-1347-45EF398EAEF9}"/>
              </a:ext>
            </a:extLst>
          </p:cNvPr>
          <p:cNvSpPr txBox="1"/>
          <p:nvPr/>
        </p:nvSpPr>
        <p:spPr>
          <a:xfrm>
            <a:off x="2658359" y="2529096"/>
            <a:ext cx="9411093" cy="646331"/>
          </a:xfrm>
          <a:prstGeom prst="rect">
            <a:avLst/>
          </a:prstGeom>
          <a:noFill/>
        </p:spPr>
        <p:txBody>
          <a:bodyPr wrap="square" rtlCol="0">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The formula focuses on the </a:t>
            </a:r>
            <a:r>
              <a:rPr lang="en-GB" sz="1800" i="1">
                <a:effectLst/>
                <a:latin typeface="Aptos" panose="020B0004020202020204" pitchFamily="34" charset="0"/>
                <a:ea typeface="DengXian" panose="02010600030101010101" pitchFamily="2" charset="-122"/>
                <a:cs typeface="Arial" panose="020B0604020202020204" pitchFamily="34" charset="0"/>
              </a:rPr>
              <a:t>change</a:t>
            </a:r>
            <a:r>
              <a:rPr lang="en-GB" sz="1800">
                <a:effectLst/>
                <a:latin typeface="Aptos" panose="020B0004020202020204" pitchFamily="34" charset="0"/>
                <a:ea typeface="DengXian" panose="02010600030101010101" pitchFamily="2" charset="-122"/>
                <a:cs typeface="Arial" panose="020B0604020202020204" pitchFamily="34" charset="0"/>
              </a:rPr>
              <a:t> in spending, not the overall level of spending. This means it adjusts existing allocations rather than creating them from scratch.</a:t>
            </a:r>
            <a:endParaRPr lang="en-GB" dirty="0"/>
          </a:p>
        </p:txBody>
      </p:sp>
      <p:sp>
        <p:nvSpPr>
          <p:cNvPr id="11" name="TextBox 10">
            <a:extLst>
              <a:ext uri="{FF2B5EF4-FFF2-40B4-BE49-F238E27FC236}">
                <a16:creationId xmlns:a16="http://schemas.microsoft.com/office/drawing/2014/main" id="{735E8D37-514C-BF45-F885-2CD0208D83AA}"/>
              </a:ext>
            </a:extLst>
          </p:cNvPr>
          <p:cNvSpPr txBox="1"/>
          <p:nvPr/>
        </p:nvSpPr>
        <p:spPr>
          <a:xfrm>
            <a:off x="2658359" y="3682574"/>
            <a:ext cx="9411092" cy="713722"/>
          </a:xfrm>
          <a:prstGeom prst="rect">
            <a:avLst/>
          </a:prstGeom>
          <a:noFill/>
        </p:spPr>
        <p:txBody>
          <a:bodyPr wrap="square">
            <a:spAutoFit/>
          </a:bodyPr>
          <a:lstStyle/>
          <a:p>
            <a:pPr lvl="0" algn="just">
              <a:lnSpc>
                <a:spcPct val="115000"/>
              </a:lnSpc>
              <a:spcAft>
                <a:spcPts val="800"/>
              </a:spcAft>
              <a:buSzPts val="1000"/>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The formula uses population data to ensure that funding changes are distributed on a per-person basis.</a:t>
            </a:r>
          </a:p>
        </p:txBody>
      </p:sp>
      <p:sp>
        <p:nvSpPr>
          <p:cNvPr id="13" name="TextBox 12">
            <a:extLst>
              <a:ext uri="{FF2B5EF4-FFF2-40B4-BE49-F238E27FC236}">
                <a16:creationId xmlns:a16="http://schemas.microsoft.com/office/drawing/2014/main" id="{8E5FDD36-5075-03D3-FCA5-77A6C8194A97}"/>
              </a:ext>
            </a:extLst>
          </p:cNvPr>
          <p:cNvSpPr txBox="1"/>
          <p:nvPr/>
        </p:nvSpPr>
        <p:spPr>
          <a:xfrm>
            <a:off x="2545234" y="4903443"/>
            <a:ext cx="9524217" cy="713722"/>
          </a:xfrm>
          <a:prstGeom prst="rect">
            <a:avLst/>
          </a:prstGeom>
          <a:noFill/>
        </p:spPr>
        <p:txBody>
          <a:bodyPr wrap="square">
            <a:spAutoFit/>
          </a:bodyPr>
          <a:lstStyle/>
          <a:p>
            <a:pPr lvl="0" algn="just">
              <a:lnSpc>
                <a:spcPct val="115000"/>
              </a:lnSpc>
              <a:spcAft>
                <a:spcPts val="800"/>
              </a:spcAft>
              <a:buSzPts val="1000"/>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The formula takes into account the extent to which a UK government department's services are devolved. This is represented by "comparability percentages."</a:t>
            </a:r>
          </a:p>
        </p:txBody>
      </p:sp>
      <p:pic>
        <p:nvPicPr>
          <p:cNvPr id="14" name="Picture 13" descr="A black and yellow logo&#10;&#10;Description automatically generated">
            <a:extLst>
              <a:ext uri="{FF2B5EF4-FFF2-40B4-BE49-F238E27FC236}">
                <a16:creationId xmlns:a16="http://schemas.microsoft.com/office/drawing/2014/main" id="{3DDCE965-12A5-03D9-3E67-8A75199CA8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4082981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E066-928C-06DF-171F-79866577A912}"/>
              </a:ext>
            </a:extLst>
          </p:cNvPr>
          <p:cNvSpPr>
            <a:spLocks noGrp="1"/>
          </p:cNvSpPr>
          <p:nvPr>
            <p:ph type="title"/>
          </p:nvPr>
        </p:nvSpPr>
        <p:spPr>
          <a:xfrm>
            <a:off x="694367" y="61131"/>
            <a:ext cx="10515600" cy="1325563"/>
          </a:xfrm>
        </p:spPr>
        <p:txBody>
          <a:bodyPr/>
          <a:lstStyle/>
          <a:p>
            <a:pPr algn="ctr"/>
            <a:r>
              <a:rPr lang="en-GB" altLang="en-US" sz="4400" b="1" dirty="0">
                <a:solidFill>
                  <a:schemeClr val="tx1">
                    <a:lumMod val="95000"/>
                    <a:lumOff val="5000"/>
                  </a:schemeClr>
                </a:solidFill>
                <a:latin typeface="Aptos" panose="020B0004020202020204" pitchFamily="34" charset="0"/>
              </a:rPr>
              <a:t>Barnett formula: controversies</a:t>
            </a:r>
            <a:br>
              <a:rPr lang="en-GB" altLang="en-US" sz="4400" b="1" dirty="0">
                <a:solidFill>
                  <a:schemeClr val="tx1">
                    <a:lumMod val="95000"/>
                    <a:lumOff val="5000"/>
                  </a:schemeClr>
                </a:solidFill>
                <a:latin typeface="Aptos" panose="020B0004020202020204" pitchFamily="34" charset="0"/>
              </a:rPr>
            </a:br>
            <a:endParaRPr lang="en-GB" dirty="0"/>
          </a:p>
        </p:txBody>
      </p:sp>
      <p:sp>
        <p:nvSpPr>
          <p:cNvPr id="4" name="Footer Placeholder 3">
            <a:extLst>
              <a:ext uri="{FF2B5EF4-FFF2-40B4-BE49-F238E27FC236}">
                <a16:creationId xmlns:a16="http://schemas.microsoft.com/office/drawing/2014/main" id="{98B481E1-3208-172F-80DB-7BE58BAF824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5BDD2FF-0EF9-412D-99E8-1C00D73CEBC6}"/>
              </a:ext>
            </a:extLst>
          </p:cNvPr>
          <p:cNvSpPr>
            <a:spLocks noGrp="1"/>
          </p:cNvSpPr>
          <p:nvPr>
            <p:ph type="sldNum" sz="quarter" idx="12"/>
          </p:nvPr>
        </p:nvSpPr>
        <p:spPr/>
        <p:txBody>
          <a:bodyPr/>
          <a:lstStyle/>
          <a:p>
            <a:fld id="{6A7BDBC8-4173-49E6-B922-E0E6A320FBD7}" type="slidenum">
              <a:rPr lang="en-GB" smtClean="0"/>
              <a:t>15</a:t>
            </a:fld>
            <a:endParaRPr lang="en-GB"/>
          </a:p>
        </p:txBody>
      </p:sp>
      <p:sp>
        <p:nvSpPr>
          <p:cNvPr id="6" name="Rectangle: Rounded Corners 5">
            <a:extLst>
              <a:ext uri="{FF2B5EF4-FFF2-40B4-BE49-F238E27FC236}">
                <a16:creationId xmlns:a16="http://schemas.microsoft.com/office/drawing/2014/main" id="{ED1E86CB-F17B-85A9-F572-79C15B558CDF}"/>
              </a:ext>
            </a:extLst>
          </p:cNvPr>
          <p:cNvSpPr/>
          <p:nvPr/>
        </p:nvSpPr>
        <p:spPr>
          <a:xfrm>
            <a:off x="75415" y="995182"/>
            <a:ext cx="2592368"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Lack of needs-based assessment</a:t>
            </a:r>
          </a:p>
        </p:txBody>
      </p:sp>
      <p:sp>
        <p:nvSpPr>
          <p:cNvPr id="7" name="TextBox 6">
            <a:extLst>
              <a:ext uri="{FF2B5EF4-FFF2-40B4-BE49-F238E27FC236}">
                <a16:creationId xmlns:a16="http://schemas.microsoft.com/office/drawing/2014/main" id="{8C59733E-CBD4-1BCE-D52E-3C721D7CBC1F}"/>
              </a:ext>
            </a:extLst>
          </p:cNvPr>
          <p:cNvSpPr txBox="1"/>
          <p:nvPr/>
        </p:nvSpPr>
        <p:spPr>
          <a:xfrm>
            <a:off x="2667783" y="995182"/>
            <a:ext cx="9524217" cy="1904560"/>
          </a:xfrm>
          <a:prstGeom prst="rect">
            <a:avLst/>
          </a:prstGeom>
          <a:noFill/>
        </p:spPr>
        <p:txBody>
          <a:bodyPr wrap="square" rtlCol="0">
            <a:spAutoFit/>
          </a:bodyPr>
          <a:lstStyle/>
          <a:p>
            <a:pPr lvl="0" algn="just" rtl="0">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The formula primarily relies on population figures, neglecting the varying needs of each nation. Factors like: </a:t>
            </a:r>
          </a:p>
          <a:p>
            <a:pPr marL="742950" lvl="1" indent="-285750" algn="just">
              <a:lnSpc>
                <a:spcPct val="115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Socio-economic disparities</a:t>
            </a:r>
          </a:p>
          <a:p>
            <a:pPr marL="742950" lvl="1" indent="-285750" algn="just">
              <a:lnSpc>
                <a:spcPct val="115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Geographical challenges (e.g., rurality, accessibility)</a:t>
            </a:r>
          </a:p>
          <a:p>
            <a:pPr marL="742950" lvl="1" indent="-285750" algn="just">
              <a:lnSpc>
                <a:spcPct val="115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Differing health needs</a:t>
            </a:r>
          </a:p>
          <a:p>
            <a:pPr marL="742950" lvl="1" indent="-285750" algn="just">
              <a:lnSpc>
                <a:spcPct val="115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Varying costs of service delivery</a:t>
            </a:r>
          </a:p>
        </p:txBody>
      </p:sp>
      <p:sp>
        <p:nvSpPr>
          <p:cNvPr id="8" name="Rectangle: Rounded Corners 7">
            <a:extLst>
              <a:ext uri="{FF2B5EF4-FFF2-40B4-BE49-F238E27FC236}">
                <a16:creationId xmlns:a16="http://schemas.microsoft.com/office/drawing/2014/main" id="{B7D03DB2-00EC-638C-C6C8-F342EBDE79B4}"/>
              </a:ext>
            </a:extLst>
          </p:cNvPr>
          <p:cNvSpPr/>
          <p:nvPr/>
        </p:nvSpPr>
        <p:spPr>
          <a:xfrm>
            <a:off x="75415" y="2899742"/>
            <a:ext cx="2592368"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tx1"/>
                </a:solidFill>
                <a:effectLst/>
                <a:latin typeface="Aptos" panose="020B0004020202020204" pitchFamily="34" charset="0"/>
                <a:ea typeface="DengXian" panose="02010600030101010101" pitchFamily="2" charset="-122"/>
                <a:cs typeface="Arial" panose="020B0604020202020204" pitchFamily="34" charset="0"/>
              </a:rPr>
              <a:t>Historical Inequities</a:t>
            </a:r>
            <a:endParaRPr lang="en-GB" sz="2000" b="1" dirty="0">
              <a:solidFill>
                <a:schemeClr val="tx1"/>
              </a:solidFill>
            </a:endParaRPr>
          </a:p>
        </p:txBody>
      </p:sp>
      <p:sp>
        <p:nvSpPr>
          <p:cNvPr id="9" name="TextBox 8">
            <a:extLst>
              <a:ext uri="{FF2B5EF4-FFF2-40B4-BE49-F238E27FC236}">
                <a16:creationId xmlns:a16="http://schemas.microsoft.com/office/drawing/2014/main" id="{08CE8854-D6C7-634E-4205-138487E51F33}"/>
              </a:ext>
            </a:extLst>
          </p:cNvPr>
          <p:cNvSpPr txBox="1"/>
          <p:nvPr/>
        </p:nvSpPr>
        <p:spPr>
          <a:xfrm>
            <a:off x="2667783" y="2899742"/>
            <a:ext cx="9524217" cy="927883"/>
          </a:xfrm>
          <a:prstGeom prst="rect">
            <a:avLst/>
          </a:prstGeom>
          <a:noFill/>
        </p:spPr>
        <p:txBody>
          <a:bodyPr wrap="square" rtlCol="0">
            <a:spAutoFit/>
          </a:bodyPr>
          <a:lstStyle/>
          <a:p>
            <a:pPr lvl="0" algn="just" rtl="0">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The formula perpetuates historical spending patterns. Because it works on incremental changes, it preserves existing disparities in per-capita funding. This means that if one nation historically received more funding, that advantage tends to continue.</a:t>
            </a:r>
          </a:p>
        </p:txBody>
      </p:sp>
      <p:sp>
        <p:nvSpPr>
          <p:cNvPr id="10" name="Rectangle: Rounded Corners 9">
            <a:extLst>
              <a:ext uri="{FF2B5EF4-FFF2-40B4-BE49-F238E27FC236}">
                <a16:creationId xmlns:a16="http://schemas.microsoft.com/office/drawing/2014/main" id="{EAE6C395-44C4-60C2-6457-CBF6F1EA95B4}"/>
              </a:ext>
            </a:extLst>
          </p:cNvPr>
          <p:cNvSpPr/>
          <p:nvPr/>
        </p:nvSpPr>
        <p:spPr>
          <a:xfrm>
            <a:off x="75415" y="4067116"/>
            <a:ext cx="2592368"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Transparency and Accountability</a:t>
            </a:r>
            <a:endParaRPr lang="en-GB" sz="2000" b="1" dirty="0">
              <a:solidFill>
                <a:schemeClr val="tx1"/>
              </a:solidFill>
            </a:endParaRPr>
          </a:p>
        </p:txBody>
      </p:sp>
      <p:sp>
        <p:nvSpPr>
          <p:cNvPr id="11" name="TextBox 10">
            <a:extLst>
              <a:ext uri="{FF2B5EF4-FFF2-40B4-BE49-F238E27FC236}">
                <a16:creationId xmlns:a16="http://schemas.microsoft.com/office/drawing/2014/main" id="{5EE9C85F-3E41-F076-FA23-30127D24B162}"/>
              </a:ext>
            </a:extLst>
          </p:cNvPr>
          <p:cNvSpPr txBox="1"/>
          <p:nvPr/>
        </p:nvSpPr>
        <p:spPr>
          <a:xfrm>
            <a:off x="2667783" y="3895747"/>
            <a:ext cx="9524217" cy="1211037"/>
          </a:xfrm>
          <a:prstGeom prst="rect">
            <a:avLst/>
          </a:prstGeom>
          <a:noFill/>
        </p:spPr>
        <p:txBody>
          <a:bodyPr wrap="square" rtlCol="0">
            <a:spAutoFit/>
          </a:bodyPr>
          <a:lstStyle/>
          <a:p>
            <a:pPr lvl="0" algn="just" rtl="0">
              <a:lnSpc>
                <a:spcPct val="115000"/>
              </a:lnSpc>
              <a:spcAft>
                <a:spcPts val="800"/>
              </a:spcAft>
            </a:pPr>
            <a:r>
              <a:rPr lang="en-GB" sz="1600" kern="0" dirty="0">
                <a:effectLst/>
                <a:latin typeface="Aptos" panose="020B0004020202020204" pitchFamily="34" charset="0"/>
                <a:ea typeface="Times New Roman" panose="02020603050405020304" pitchFamily="18" charset="0"/>
                <a:cs typeface="Times New Roman" panose="02020603050405020304" pitchFamily="18" charset="0"/>
              </a:rPr>
              <a:t>Critics argue that the formula lacks transparency. The way comparability percentages are determined, and the UK Treasury's ability to bypass the formula for specific projects, can lead to perceptions of unfairness.   Also the fact that the formula is not statutory, means that it can be changed at the whim of the treasury.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2" name="Rectangle: Rounded Corners 11">
            <a:extLst>
              <a:ext uri="{FF2B5EF4-FFF2-40B4-BE49-F238E27FC236}">
                <a16:creationId xmlns:a16="http://schemas.microsoft.com/office/drawing/2014/main" id="{53449EFA-85D4-3EFC-41E3-BB065063D6BB}"/>
              </a:ext>
            </a:extLst>
          </p:cNvPr>
          <p:cNvSpPr/>
          <p:nvPr/>
        </p:nvSpPr>
        <p:spPr>
          <a:xfrm>
            <a:off x="75415" y="5140911"/>
            <a:ext cx="2592368" cy="9426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Population Changes</a:t>
            </a:r>
            <a:endParaRPr lang="en-GB" sz="2000" b="1" dirty="0">
              <a:solidFill>
                <a:schemeClr val="tx1"/>
              </a:solidFill>
            </a:endParaRPr>
          </a:p>
        </p:txBody>
      </p:sp>
      <p:sp>
        <p:nvSpPr>
          <p:cNvPr id="13" name="TextBox 12">
            <a:extLst>
              <a:ext uri="{FF2B5EF4-FFF2-40B4-BE49-F238E27FC236}">
                <a16:creationId xmlns:a16="http://schemas.microsoft.com/office/drawing/2014/main" id="{7F5B86A9-3700-CB14-D423-8185DBDBEC38}"/>
              </a:ext>
            </a:extLst>
          </p:cNvPr>
          <p:cNvSpPr txBox="1"/>
          <p:nvPr/>
        </p:nvSpPr>
        <p:spPr>
          <a:xfrm>
            <a:off x="2667783" y="5234490"/>
            <a:ext cx="9524217" cy="644728"/>
          </a:xfrm>
          <a:prstGeom prst="rect">
            <a:avLst/>
          </a:prstGeom>
          <a:noFill/>
        </p:spPr>
        <p:txBody>
          <a:bodyPr wrap="square" rtlCol="0">
            <a:spAutoFit/>
          </a:bodyPr>
          <a:lstStyle/>
          <a:p>
            <a:pPr lvl="0" algn="just" rtl="0">
              <a:lnSpc>
                <a:spcPct val="115000"/>
              </a:lnSpc>
              <a:spcAft>
                <a:spcPts val="800"/>
              </a:spcAft>
            </a:pPr>
            <a:r>
              <a:rPr lang="en-GB" sz="1600" kern="0" dirty="0">
                <a:effectLst/>
                <a:latin typeface="Aptos" panose="020B0004020202020204" pitchFamily="34" charset="0"/>
                <a:ea typeface="Times New Roman" panose="02020603050405020304" pitchFamily="18" charset="0"/>
                <a:cs typeface="Times New Roman" panose="02020603050405020304" pitchFamily="18" charset="0"/>
              </a:rPr>
              <a:t>The formula can be slow to respond to changes in relative population size, which can result in unfair funding distribution. </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14" name="Picture 13" descr="A black and yellow logo&#10;&#10;Description automatically generated">
            <a:extLst>
              <a:ext uri="{FF2B5EF4-FFF2-40B4-BE49-F238E27FC236}">
                <a16:creationId xmlns:a16="http://schemas.microsoft.com/office/drawing/2014/main" id="{7674980C-BEBA-E6B3-08BB-2F7B783404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3058374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1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32980A-7129-B6CE-5B58-E11F99D0622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The problem with the Barnett formula</a:t>
            </a:r>
          </a:p>
        </p:txBody>
      </p:sp>
      <p:pic>
        <p:nvPicPr>
          <p:cNvPr id="6" name="Online Media 5" title="The problem with the Barnett Formula">
            <a:hlinkClick r:id="" action="ppaction://media"/>
            <a:extLst>
              <a:ext uri="{FF2B5EF4-FFF2-40B4-BE49-F238E27FC236}">
                <a16:creationId xmlns:a16="http://schemas.microsoft.com/office/drawing/2014/main" id="{8EF0EBD8-CED8-3DC9-DF34-ABCA59D87BF3}"/>
              </a:ext>
            </a:extLst>
          </p:cNvPr>
          <p:cNvPicPr>
            <a:picLocks noGrp="1" noRot="1" noChangeAspect="1"/>
          </p:cNvPicPr>
          <p:nvPr>
            <p:ph idx="1"/>
            <a:videoFile r:link="rId1"/>
          </p:nvPr>
        </p:nvPicPr>
        <p:blipFill>
          <a:blip r:embed="rId3"/>
          <a:stretch>
            <a:fillRect/>
          </a:stretch>
        </p:blipFill>
        <p:spPr>
          <a:xfrm>
            <a:off x="4345375" y="961812"/>
            <a:ext cx="6574649" cy="4930987"/>
          </a:xfrm>
          <a:prstGeom prst="rect">
            <a:avLst/>
          </a:prstGeom>
        </p:spPr>
      </p:pic>
      <p:sp>
        <p:nvSpPr>
          <p:cNvPr id="4" name="Footer Placeholder 3">
            <a:extLst>
              <a:ext uri="{FF2B5EF4-FFF2-40B4-BE49-F238E27FC236}">
                <a16:creationId xmlns:a16="http://schemas.microsoft.com/office/drawing/2014/main" id="{4F059322-CC07-10B5-F00E-A2971AFCB31E}"/>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96329886-E31A-F0B0-370D-8F0A855FBEF1}"/>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6A7BDBC8-4173-49E6-B922-E0E6A320FBD7}" type="slidenum">
              <a:rPr lang="en-US">
                <a:solidFill>
                  <a:srgbClr val="898989"/>
                </a:solidFill>
              </a:rPr>
              <a:pPr>
                <a:spcAft>
                  <a:spcPts val="600"/>
                </a:spcAft>
              </a:pPr>
              <a:t>16</a:t>
            </a:fld>
            <a:endParaRPr lang="en-US">
              <a:solidFill>
                <a:srgbClr val="898989"/>
              </a:solidFill>
            </a:endParaRPr>
          </a:p>
        </p:txBody>
      </p:sp>
      <p:pic>
        <p:nvPicPr>
          <p:cNvPr id="7" name="Picture 6" descr="A black and yellow logo&#10;&#10;Description automatically generated">
            <a:extLst>
              <a:ext uri="{FF2B5EF4-FFF2-40B4-BE49-F238E27FC236}">
                <a16:creationId xmlns:a16="http://schemas.microsoft.com/office/drawing/2014/main" id="{BAA79DB1-1A25-8D05-9F25-14E2C71B05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988099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4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BA6F1-8D00-70F0-01C2-58DE8959552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 possible solution for the Barnett formula</a:t>
            </a:r>
          </a:p>
        </p:txBody>
      </p:sp>
      <p:pic>
        <p:nvPicPr>
          <p:cNvPr id="6" name="Online Media 5" title="A potential solution to the Barnett Formula">
            <a:hlinkClick r:id="" action="ppaction://media"/>
            <a:extLst>
              <a:ext uri="{FF2B5EF4-FFF2-40B4-BE49-F238E27FC236}">
                <a16:creationId xmlns:a16="http://schemas.microsoft.com/office/drawing/2014/main" id="{261F342A-FDC4-2E3B-8B97-AA75E4C3F214}"/>
              </a:ext>
            </a:extLst>
          </p:cNvPr>
          <p:cNvPicPr>
            <a:picLocks noGrp="1" noRot="1" noChangeAspect="1"/>
          </p:cNvPicPr>
          <p:nvPr>
            <p:ph idx="1"/>
            <a:videoFile r:link="rId1"/>
          </p:nvPr>
        </p:nvPicPr>
        <p:blipFill>
          <a:blip r:embed="rId3"/>
          <a:stretch>
            <a:fillRect/>
          </a:stretch>
        </p:blipFill>
        <p:spPr>
          <a:xfrm>
            <a:off x="4345375" y="961812"/>
            <a:ext cx="6574649" cy="4930987"/>
          </a:xfrm>
          <a:prstGeom prst="rect">
            <a:avLst/>
          </a:prstGeom>
        </p:spPr>
      </p:pic>
      <p:sp>
        <p:nvSpPr>
          <p:cNvPr id="4" name="Footer Placeholder 3">
            <a:extLst>
              <a:ext uri="{FF2B5EF4-FFF2-40B4-BE49-F238E27FC236}">
                <a16:creationId xmlns:a16="http://schemas.microsoft.com/office/drawing/2014/main" id="{F16E9DE9-3CBC-753E-0449-5EEE6277CD3C}"/>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F0EF228B-2B40-BD3D-82FE-58CDE05CBA52}"/>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6A7BDBC8-4173-49E6-B922-E0E6A320FBD7}" type="slidenum">
              <a:rPr lang="en-US">
                <a:solidFill>
                  <a:srgbClr val="898989"/>
                </a:solidFill>
              </a:rPr>
              <a:pPr>
                <a:spcAft>
                  <a:spcPts val="600"/>
                </a:spcAft>
              </a:pPr>
              <a:t>17</a:t>
            </a:fld>
            <a:endParaRPr lang="en-US">
              <a:solidFill>
                <a:srgbClr val="898989"/>
              </a:solidFill>
            </a:endParaRPr>
          </a:p>
        </p:txBody>
      </p:sp>
      <p:pic>
        <p:nvPicPr>
          <p:cNvPr id="7" name="Picture 6" descr="A black and yellow logo&#10;&#10;Description automatically generated">
            <a:extLst>
              <a:ext uri="{FF2B5EF4-FFF2-40B4-BE49-F238E27FC236}">
                <a16:creationId xmlns:a16="http://schemas.microsoft.com/office/drawing/2014/main" id="{5E6DDCD7-78CC-22D7-2E6C-E1C168768F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Tree>
    <p:extLst>
      <p:ext uri="{BB962C8B-B14F-4D97-AF65-F5344CB8AC3E}">
        <p14:creationId xmlns:p14="http://schemas.microsoft.com/office/powerpoint/2010/main" val="414013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CBB7-F229-8A7F-3817-A1F270F919F0}"/>
              </a:ext>
            </a:extLst>
          </p:cNvPr>
          <p:cNvSpPr>
            <a:spLocks noGrp="1"/>
          </p:cNvSpPr>
          <p:nvPr>
            <p:ph type="title"/>
          </p:nvPr>
        </p:nvSpPr>
        <p:spPr>
          <a:xfrm>
            <a:off x="0" y="12832"/>
            <a:ext cx="10515600" cy="1325563"/>
          </a:xfrm>
        </p:spPr>
        <p:txBody>
          <a:bodyPr/>
          <a:lstStyle/>
          <a:p>
            <a:r>
              <a:rPr lang="en-GB" dirty="0"/>
              <a:t>Example: WALES</a:t>
            </a:r>
          </a:p>
        </p:txBody>
      </p:sp>
      <p:pic>
        <p:nvPicPr>
          <p:cNvPr id="7" name="Content Placeholder 6" descr="A red dragon on a green and white flag&#10;&#10;AI-generated content may be incorrect.">
            <a:extLst>
              <a:ext uri="{FF2B5EF4-FFF2-40B4-BE49-F238E27FC236}">
                <a16:creationId xmlns:a16="http://schemas.microsoft.com/office/drawing/2014/main" id="{4DF59891-5040-1D49-FFD6-8AE7A7B5250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03296" y="9542"/>
            <a:ext cx="2988704" cy="1681146"/>
          </a:xfrm>
        </p:spPr>
      </p:pic>
      <p:sp>
        <p:nvSpPr>
          <p:cNvPr id="4" name="Footer Placeholder 3">
            <a:extLst>
              <a:ext uri="{FF2B5EF4-FFF2-40B4-BE49-F238E27FC236}">
                <a16:creationId xmlns:a16="http://schemas.microsoft.com/office/drawing/2014/main" id="{5F2F4E13-930C-8957-21F4-427C7286242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F0C9598-E399-189C-DC21-9E1F9A205B78}"/>
              </a:ext>
            </a:extLst>
          </p:cNvPr>
          <p:cNvSpPr>
            <a:spLocks noGrp="1"/>
          </p:cNvSpPr>
          <p:nvPr>
            <p:ph type="sldNum" sz="quarter" idx="12"/>
          </p:nvPr>
        </p:nvSpPr>
        <p:spPr/>
        <p:txBody>
          <a:bodyPr/>
          <a:lstStyle/>
          <a:p>
            <a:fld id="{6A7BDBC8-4173-49E6-B922-E0E6A320FBD7}" type="slidenum">
              <a:rPr lang="en-GB" smtClean="0"/>
              <a:t>18</a:t>
            </a:fld>
            <a:endParaRPr lang="en-GB"/>
          </a:p>
        </p:txBody>
      </p:sp>
      <p:sp>
        <p:nvSpPr>
          <p:cNvPr id="9" name="TextBox 8">
            <a:extLst>
              <a:ext uri="{FF2B5EF4-FFF2-40B4-BE49-F238E27FC236}">
                <a16:creationId xmlns:a16="http://schemas.microsoft.com/office/drawing/2014/main" id="{21EC961A-B783-2BB5-44DC-A2CC5EEE16C7}"/>
              </a:ext>
            </a:extLst>
          </p:cNvPr>
          <p:cNvSpPr txBox="1"/>
          <p:nvPr/>
        </p:nvSpPr>
        <p:spPr>
          <a:xfrm>
            <a:off x="0" y="1586854"/>
            <a:ext cx="8976673" cy="923330"/>
          </a:xfrm>
          <a:prstGeom prst="rect">
            <a:avLst/>
          </a:prstGeom>
          <a:noFill/>
        </p:spPr>
        <p:txBody>
          <a:bodyPr wrap="square">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 key concern in Wales is that the Barnett formula results in relative underfunding compared to Scotland, despite having comparable or, in some measures, greater socio-economic needs. </a:t>
            </a:r>
            <a:endParaRPr lang="en-GB" dirty="0"/>
          </a:p>
        </p:txBody>
      </p:sp>
      <p:pic>
        <p:nvPicPr>
          <p:cNvPr id="10" name="Picture 9" descr="A black and yellow logo&#10;&#10;Description automatically generated">
            <a:extLst>
              <a:ext uri="{FF2B5EF4-FFF2-40B4-BE49-F238E27FC236}">
                <a16:creationId xmlns:a16="http://schemas.microsoft.com/office/drawing/2014/main" id="{67E20232-5C93-BB35-BE79-618E164A6D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sp>
        <p:nvSpPr>
          <p:cNvPr id="12" name="TextBox 11">
            <a:extLst>
              <a:ext uri="{FF2B5EF4-FFF2-40B4-BE49-F238E27FC236}">
                <a16:creationId xmlns:a16="http://schemas.microsoft.com/office/drawing/2014/main" id="{9ECBBFEE-76B7-5DE9-1FD0-6DCB509B3780}"/>
              </a:ext>
            </a:extLst>
          </p:cNvPr>
          <p:cNvSpPr txBox="1"/>
          <p:nvPr/>
        </p:nvSpPr>
        <p:spPr>
          <a:xfrm>
            <a:off x="-311714" y="3331237"/>
            <a:ext cx="12349741" cy="1874552"/>
          </a:xfrm>
          <a:prstGeom prst="rect">
            <a:avLst/>
          </a:prstGeom>
          <a:noFill/>
        </p:spPr>
        <p:txBody>
          <a:bodyPr wrap="square">
            <a:spAutoFit/>
          </a:bodyPr>
          <a:lstStyle/>
          <a:p>
            <a:pPr marL="457200" algn="just">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Socio-economic Needs:</a:t>
            </a:r>
            <a:r>
              <a:rPr lang="en-GB" sz="1800" kern="100" dirty="0">
                <a:effectLst/>
                <a:latin typeface="Aptos" panose="020B0004020202020204" pitchFamily="34" charset="0"/>
                <a:ea typeface="DengXian" panose="02010600030101010101" pitchFamily="2" charset="-122"/>
                <a:cs typeface="Arial" panose="020B0604020202020204" pitchFamily="34" charset="0"/>
              </a:rPr>
              <a:t> Wales has areas of significant deprivation, and critics argue that the Barnett formula doesn't adequately account for these needs. This impacts the ability of the Welsh government to deliver essential public services.   </a:t>
            </a:r>
          </a:p>
          <a:p>
            <a:pPr marL="457200" algn="just">
              <a:lnSpc>
                <a:spcPct val="115000"/>
              </a:lnSpc>
              <a:spcAft>
                <a:spcPts val="800"/>
              </a:spcAft>
            </a:pPr>
            <a:endParaRPr lang="en-GB" kern="100" dirty="0">
              <a:latin typeface="Aptos" panose="020B0004020202020204" pitchFamily="34" charset="0"/>
              <a:ea typeface="DengXian" panose="02010600030101010101" pitchFamily="2" charset="-122"/>
              <a:cs typeface="Arial" panose="020B0604020202020204" pitchFamily="34" charset="0"/>
            </a:endParaRPr>
          </a:p>
          <a:p>
            <a:pPr marL="457200" algn="just">
              <a:lnSpc>
                <a:spcPct val="115000"/>
              </a:lnSpc>
              <a:spcAft>
                <a:spcPts val="800"/>
              </a:spcAft>
            </a:pPr>
            <a:r>
              <a:rPr lang="en-GB" dirty="0"/>
              <a:t>Information shows that Wales will receive a record </a:t>
            </a:r>
            <a:r>
              <a:rPr lang="en-GB" b="1" dirty="0"/>
              <a:t>£21bn allocation for 2025-26</a:t>
            </a:r>
            <a:r>
              <a:rPr lang="en-GB" dirty="0"/>
              <a:t>, including a £1.7bn top-up.</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04252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DBD85B-48FB-7DD2-1953-F51EB5E4F0D0}"/>
              </a:ext>
            </a:extLst>
          </p:cNvPr>
          <p:cNvSpPr>
            <a:spLocks noGrp="1"/>
          </p:cNvSpPr>
          <p:nvPr>
            <p:ph idx="1"/>
          </p:nvPr>
        </p:nvSpPr>
        <p:spPr>
          <a:xfrm>
            <a:off x="-1" y="1825625"/>
            <a:ext cx="12085163" cy="4351338"/>
          </a:xfrm>
        </p:spPr>
        <p:txBody>
          <a:bodyPr/>
          <a:lstStyle/>
          <a:p>
            <a:r>
              <a:rPr lang="en-GB" sz="1800" b="1" kern="0" dirty="0">
                <a:effectLst/>
                <a:latin typeface="Aptos" panose="020B0004020202020204" pitchFamily="34" charset="0"/>
                <a:ea typeface="Times New Roman" panose="02020603050405020304" pitchFamily="18" charset="0"/>
                <a:cs typeface="Times New Roman" panose="02020603050405020304" pitchFamily="18" charset="0"/>
              </a:rPr>
              <a:t>Higher Per-Capita Spending:</a:t>
            </a: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 Scotland generally receives higher per-capita public spending than other parts of the UK. This has led to accusations of Scotland being "overfunded" by some. However, supporters of the current system argue that this reflects Scotland's specific needs, such as its geographical challenges and dispersed population. </a:t>
            </a:r>
          </a:p>
          <a:p>
            <a:endParaRPr lang="en-GB" sz="1800" kern="0" dirty="0">
              <a:latin typeface="Aptos" panose="020B0004020202020204" pitchFamily="34" charset="0"/>
              <a:cs typeface="Times New Roman" panose="02020603050405020304" pitchFamily="18" charset="0"/>
            </a:endParaRPr>
          </a:p>
          <a:p>
            <a:r>
              <a:rPr lang="en-GB" sz="1800" b="1" kern="0" dirty="0">
                <a:effectLst/>
                <a:latin typeface="Aptos" panose="020B0004020202020204" pitchFamily="34" charset="0"/>
                <a:ea typeface="Times New Roman" panose="02020603050405020304" pitchFamily="18" charset="0"/>
                <a:cs typeface="Times New Roman" panose="02020603050405020304" pitchFamily="18" charset="0"/>
              </a:rPr>
              <a:t>Political Sensitivity:</a:t>
            </a: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 The Barnett formula is highly politically sensitive in Scotland, particularly in the context of the independence debate. Any attempt to reform the formula is likely to be met with strong opposition from those who believe it would disadvantage Scotland.   </a:t>
            </a:r>
          </a:p>
          <a:p>
            <a:endParaRPr lang="en-GB" sz="1800" kern="0" dirty="0">
              <a:latin typeface="Aptos" panose="020B0004020202020204" pitchFamily="34" charset="0"/>
              <a:cs typeface="Times New Roman" panose="02020603050405020304" pitchFamily="18" charset="0"/>
            </a:endParaRPr>
          </a:p>
          <a:p>
            <a:pPr marL="0" indent="0">
              <a:buNone/>
            </a:pPr>
            <a:r>
              <a:rPr lang="en-GB" sz="2000" dirty="0"/>
              <a:t>According to information from the Scottish government, following the UK Autumn Budget, the Scottish Government is receiving </a:t>
            </a:r>
            <a:r>
              <a:rPr lang="en-GB" sz="2000" b="1" dirty="0"/>
              <a:t>£45.5 billion of funding in 2024 to 2025</a:t>
            </a:r>
            <a:r>
              <a:rPr lang="en-GB" sz="2000" dirty="0"/>
              <a:t>. This will increase to </a:t>
            </a:r>
            <a:r>
              <a:rPr lang="en-GB" sz="2000" b="1" dirty="0"/>
              <a:t>£47.6 billion in 2025 to 2026</a:t>
            </a:r>
            <a:r>
              <a:rPr lang="en-GB" sz="2000" dirty="0"/>
              <a:t> in cash terms.</a:t>
            </a:r>
          </a:p>
        </p:txBody>
      </p:sp>
      <p:sp>
        <p:nvSpPr>
          <p:cNvPr id="4" name="Footer Placeholder 3">
            <a:extLst>
              <a:ext uri="{FF2B5EF4-FFF2-40B4-BE49-F238E27FC236}">
                <a16:creationId xmlns:a16="http://schemas.microsoft.com/office/drawing/2014/main" id="{4D00EAE2-62BF-2A3A-DF2E-3B506019D39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24A7DC57-713A-648B-5B5A-A01E319A3D9F}"/>
              </a:ext>
            </a:extLst>
          </p:cNvPr>
          <p:cNvSpPr>
            <a:spLocks noGrp="1"/>
          </p:cNvSpPr>
          <p:nvPr>
            <p:ph type="sldNum" sz="quarter" idx="12"/>
          </p:nvPr>
        </p:nvSpPr>
        <p:spPr/>
        <p:txBody>
          <a:bodyPr/>
          <a:lstStyle/>
          <a:p>
            <a:fld id="{6A7BDBC8-4173-49E6-B922-E0E6A320FBD7}" type="slidenum">
              <a:rPr lang="en-GB" smtClean="0"/>
              <a:t>19</a:t>
            </a:fld>
            <a:endParaRPr lang="en-GB"/>
          </a:p>
        </p:txBody>
      </p:sp>
      <p:sp>
        <p:nvSpPr>
          <p:cNvPr id="6" name="Title 1">
            <a:extLst>
              <a:ext uri="{FF2B5EF4-FFF2-40B4-BE49-F238E27FC236}">
                <a16:creationId xmlns:a16="http://schemas.microsoft.com/office/drawing/2014/main" id="{DB0A6E7C-8319-461A-8ADA-3456FF57DA9A}"/>
              </a:ext>
            </a:extLst>
          </p:cNvPr>
          <p:cNvSpPr txBox="1">
            <a:spLocks/>
          </p:cNvSpPr>
          <p:nvPr/>
        </p:nvSpPr>
        <p:spPr>
          <a:xfrm>
            <a:off x="0" y="1283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Example: SCOTLAND</a:t>
            </a:r>
          </a:p>
        </p:txBody>
      </p:sp>
      <p:pic>
        <p:nvPicPr>
          <p:cNvPr id="7" name="Picture 6" descr="A black and yellow logo&#10;&#10;Description automatically generated">
            <a:extLst>
              <a:ext uri="{FF2B5EF4-FFF2-40B4-BE49-F238E27FC236}">
                <a16:creationId xmlns:a16="http://schemas.microsoft.com/office/drawing/2014/main" id="{92A9EA42-05D3-1111-A148-00EF69AB4D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pic>
        <p:nvPicPr>
          <p:cNvPr id="9" name="Picture 8" descr="A blue and white flag&#10;&#10;AI-generated content may be incorrect.">
            <a:extLst>
              <a:ext uri="{FF2B5EF4-FFF2-40B4-BE49-F238E27FC236}">
                <a16:creationId xmlns:a16="http://schemas.microsoft.com/office/drawing/2014/main" id="{3FC9E8A3-3C05-5821-782D-4C351DC4E6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19920" y="0"/>
            <a:ext cx="2672080" cy="1656690"/>
          </a:xfrm>
          <a:prstGeom prst="rect">
            <a:avLst/>
          </a:prstGeom>
        </p:spPr>
      </p:pic>
    </p:spTree>
    <p:extLst>
      <p:ext uri="{BB962C8B-B14F-4D97-AF65-F5344CB8AC3E}">
        <p14:creationId xmlns:p14="http://schemas.microsoft.com/office/powerpoint/2010/main" val="21166831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24E7-53BE-8DB4-5499-78E33617ECD1}"/>
              </a:ext>
            </a:extLst>
          </p:cNvPr>
          <p:cNvSpPr>
            <a:spLocks noGrp="1"/>
          </p:cNvSpPr>
          <p:nvPr>
            <p:ph type="title"/>
          </p:nvPr>
        </p:nvSpPr>
        <p:spPr>
          <a:xfrm>
            <a:off x="0" y="0"/>
            <a:ext cx="10515600" cy="1325563"/>
          </a:xfrm>
        </p:spPr>
        <p:txBody>
          <a:bodyPr/>
          <a:lstStyle/>
          <a:p>
            <a:r>
              <a:rPr lang="en-GB" dirty="0"/>
              <a:t>Example: NORTHERN IRELAND</a:t>
            </a:r>
          </a:p>
        </p:txBody>
      </p:sp>
      <p:sp>
        <p:nvSpPr>
          <p:cNvPr id="3" name="Content Placeholder 2">
            <a:extLst>
              <a:ext uri="{FF2B5EF4-FFF2-40B4-BE49-F238E27FC236}">
                <a16:creationId xmlns:a16="http://schemas.microsoft.com/office/drawing/2014/main" id="{1F772A21-BE95-B622-258B-1A06DDCEEE5A}"/>
              </a:ext>
            </a:extLst>
          </p:cNvPr>
          <p:cNvSpPr>
            <a:spLocks noGrp="1"/>
          </p:cNvSpPr>
          <p:nvPr>
            <p:ph idx="1"/>
          </p:nvPr>
        </p:nvSpPr>
        <p:spPr>
          <a:xfrm>
            <a:off x="0" y="2098127"/>
            <a:ext cx="12192000" cy="4351338"/>
          </a:xfrm>
        </p:spPr>
        <p:txBody>
          <a:bodyPr/>
          <a:lstStyle/>
          <a:p>
            <a:pPr algn="just"/>
            <a:r>
              <a:rPr lang="en-GB" sz="1800" b="1" dirty="0">
                <a:effectLst/>
                <a:latin typeface="Aptos" panose="020B0004020202020204" pitchFamily="34" charset="0"/>
                <a:ea typeface="DengXian" panose="02010600030101010101" pitchFamily="2" charset="-122"/>
                <a:cs typeface="Arial" panose="020B0604020202020204" pitchFamily="34" charset="0"/>
              </a:rPr>
              <a:t>Historical Needs:</a:t>
            </a:r>
            <a:r>
              <a:rPr lang="en-GB" sz="1800" dirty="0">
                <a:effectLst/>
                <a:latin typeface="Aptos" panose="020B0004020202020204" pitchFamily="34" charset="0"/>
                <a:ea typeface="DengXian" panose="02010600030101010101" pitchFamily="2" charset="-122"/>
                <a:cs typeface="Arial" panose="020B0604020202020204" pitchFamily="34" charset="0"/>
              </a:rPr>
              <a:t> Northern Ireland has historically received higher levels of public spending due to its unique circumstances, including the legacy of the Troubles. While there is a recognition of these specific needs, there are also debates about whether the current funding allocation accurately reflects the present situation. </a:t>
            </a:r>
          </a:p>
          <a:p>
            <a:pPr algn="just"/>
            <a:endParaRPr lang="en-GB" sz="1800" dirty="0">
              <a:latin typeface="Aptos" panose="020B0004020202020204" pitchFamily="34" charset="0"/>
              <a:ea typeface="DengXian" panose="02010600030101010101" pitchFamily="2" charset="-122"/>
              <a:cs typeface="Arial" panose="020B0604020202020204" pitchFamily="34" charset="0"/>
            </a:endParaRPr>
          </a:p>
          <a:p>
            <a:pPr algn="just"/>
            <a:r>
              <a:rPr lang="en-GB" sz="1800" b="1" kern="100" dirty="0">
                <a:effectLst/>
                <a:latin typeface="Aptos" panose="020B0004020202020204" pitchFamily="34" charset="0"/>
                <a:ea typeface="DengXian" panose="02010600030101010101" pitchFamily="2" charset="-122"/>
                <a:cs typeface="Arial" panose="020B0604020202020204" pitchFamily="34" charset="0"/>
              </a:rPr>
              <a:t>Stability vs. Need:</a:t>
            </a:r>
            <a:r>
              <a:rPr lang="en-GB" sz="1800" kern="100" dirty="0">
                <a:effectLst/>
                <a:latin typeface="Aptos" panose="020B0004020202020204" pitchFamily="34" charset="0"/>
                <a:ea typeface="DengXian" panose="02010600030101010101" pitchFamily="2" charset="-122"/>
                <a:cs typeface="Arial" panose="020B0604020202020204" pitchFamily="34" charset="0"/>
              </a:rPr>
              <a:t> Northern Ireland has to balance the need for stable funding, against the need for funding that reflects current socio economic factors.</a:t>
            </a:r>
          </a:p>
          <a:p>
            <a:pPr marL="0" indent="0" algn="just">
              <a:buNone/>
            </a:pPr>
            <a:endParaRPr lang="en-GB" dirty="0"/>
          </a:p>
        </p:txBody>
      </p:sp>
      <p:sp>
        <p:nvSpPr>
          <p:cNvPr id="4" name="Footer Placeholder 3">
            <a:extLst>
              <a:ext uri="{FF2B5EF4-FFF2-40B4-BE49-F238E27FC236}">
                <a16:creationId xmlns:a16="http://schemas.microsoft.com/office/drawing/2014/main" id="{C77E1D44-2BE7-50BE-08F7-AC054F19E86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F611EA9-B28D-6E21-D40A-D8071A79A199}"/>
              </a:ext>
            </a:extLst>
          </p:cNvPr>
          <p:cNvSpPr>
            <a:spLocks noGrp="1"/>
          </p:cNvSpPr>
          <p:nvPr>
            <p:ph type="sldNum" sz="quarter" idx="12"/>
          </p:nvPr>
        </p:nvSpPr>
        <p:spPr/>
        <p:txBody>
          <a:bodyPr/>
          <a:lstStyle/>
          <a:p>
            <a:fld id="{6A7BDBC8-4173-49E6-B922-E0E6A320FBD7}" type="slidenum">
              <a:rPr lang="en-GB" smtClean="0"/>
              <a:t>20</a:t>
            </a:fld>
            <a:endParaRPr lang="en-GB"/>
          </a:p>
        </p:txBody>
      </p:sp>
      <p:pic>
        <p:nvPicPr>
          <p:cNvPr id="6" name="Picture 5" descr="A black and yellow logo&#10;&#10;Description automatically generated">
            <a:extLst>
              <a:ext uri="{FF2B5EF4-FFF2-40B4-BE49-F238E27FC236}">
                <a16:creationId xmlns:a16="http://schemas.microsoft.com/office/drawing/2014/main" id="{2675D4A5-1302-F903-0CFE-03E507CBD9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86480"/>
            <a:ext cx="1388734" cy="771519"/>
          </a:xfrm>
          <a:prstGeom prst="rect">
            <a:avLst/>
          </a:prstGeom>
        </p:spPr>
      </p:pic>
      <p:pic>
        <p:nvPicPr>
          <p:cNvPr id="8" name="Picture 7" descr="A flag with a red and white cross and a hand&#10;&#10;AI-generated content may be incorrect.">
            <a:extLst>
              <a:ext uri="{FF2B5EF4-FFF2-40B4-BE49-F238E27FC236}">
                <a16:creationId xmlns:a16="http://schemas.microsoft.com/office/drawing/2014/main" id="{2B634525-7384-D2CC-9CB3-DF3E32D4F37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14185" y="-12765"/>
            <a:ext cx="3177815" cy="1790318"/>
          </a:xfrm>
          <a:prstGeom prst="rect">
            <a:avLst/>
          </a:prstGeom>
        </p:spPr>
      </p:pic>
    </p:spTree>
    <p:extLst>
      <p:ext uri="{BB962C8B-B14F-4D97-AF65-F5344CB8AC3E}">
        <p14:creationId xmlns:p14="http://schemas.microsoft.com/office/powerpoint/2010/main" val="39137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239D2-EBA7-424F-A721-B58ACFAC8B82}"/>
              </a:ext>
            </a:extLst>
          </p:cNvPr>
          <p:cNvSpPr>
            <a:spLocks noGrp="1"/>
          </p:cNvSpPr>
          <p:nvPr>
            <p:ph type="title"/>
          </p:nvPr>
        </p:nvSpPr>
        <p:spPr>
          <a:xfrm>
            <a:off x="232229" y="274638"/>
            <a:ext cx="11350171" cy="717254"/>
          </a:xfrm>
        </p:spPr>
        <p:txBody>
          <a:bodyPr>
            <a:normAutofit/>
          </a:bodyPr>
          <a:lstStyle/>
          <a:p>
            <a:r>
              <a:rPr lang="en-GB" dirty="0"/>
              <a:t>References/further reading</a:t>
            </a:r>
          </a:p>
        </p:txBody>
      </p:sp>
      <p:sp>
        <p:nvSpPr>
          <p:cNvPr id="3" name="Content Placeholder 2">
            <a:extLst>
              <a:ext uri="{FF2B5EF4-FFF2-40B4-BE49-F238E27FC236}">
                <a16:creationId xmlns:a16="http://schemas.microsoft.com/office/drawing/2014/main" id="{91350BE1-1431-41B8-A91F-8A3B1FA5D61C}"/>
              </a:ext>
            </a:extLst>
          </p:cNvPr>
          <p:cNvSpPr>
            <a:spLocks noGrp="1"/>
          </p:cNvSpPr>
          <p:nvPr>
            <p:ph sz="quarter" idx="1"/>
          </p:nvPr>
        </p:nvSpPr>
        <p:spPr>
          <a:xfrm>
            <a:off x="232229" y="991892"/>
            <a:ext cx="11727542" cy="5703376"/>
          </a:xfrm>
        </p:spPr>
        <p:txBody>
          <a:bodyPr>
            <a:noAutofit/>
          </a:bodyPr>
          <a:lstStyle/>
          <a:p>
            <a:pPr marL="0" indent="0">
              <a:buNone/>
            </a:pPr>
            <a:r>
              <a:rPr lang="en-GB" altLang="en-US" sz="1600" dirty="0"/>
              <a:t>Blakemore, K. and Warwick-Booth, L.   (2012).  </a:t>
            </a:r>
            <a:r>
              <a:rPr lang="en-GB" altLang="en-US" sz="1600" i="1" dirty="0"/>
              <a:t>Social Policy: an Introduction. </a:t>
            </a:r>
            <a:r>
              <a:rPr lang="en-GB" altLang="en-US" sz="1600" dirty="0"/>
              <a:t>(4</a:t>
            </a:r>
            <a:r>
              <a:rPr lang="en-GB" altLang="en-US" sz="1600" baseline="30000" dirty="0"/>
              <a:t>th</a:t>
            </a:r>
            <a:r>
              <a:rPr lang="en-GB" altLang="en-US" sz="1600" dirty="0"/>
              <a:t> </a:t>
            </a:r>
            <a:r>
              <a:rPr lang="en-GB" altLang="en-US" sz="1600" dirty="0" err="1"/>
              <a:t>edn</a:t>
            </a:r>
            <a:r>
              <a:rPr lang="en-GB" altLang="en-US" sz="1600" dirty="0"/>
              <a:t>.).  Maidenhead: Open University Press/McGraw-Hill Education.    </a:t>
            </a:r>
          </a:p>
          <a:p>
            <a:pPr marL="0" indent="0">
              <a:buNone/>
            </a:pPr>
            <a:r>
              <a:rPr lang="en-GB" altLang="en-US" sz="1600" dirty="0" err="1"/>
              <a:t>Bochel</a:t>
            </a:r>
            <a:r>
              <a:rPr lang="en-GB" altLang="en-US" sz="1600" dirty="0"/>
              <a:t>, C.  (2016).   ‘State Welfare’, </a:t>
            </a:r>
            <a:r>
              <a:rPr lang="en-GB" sz="1600" dirty="0"/>
              <a:t>in </a:t>
            </a:r>
            <a:r>
              <a:rPr lang="en-GB" sz="1600" dirty="0" err="1"/>
              <a:t>Alcock</a:t>
            </a:r>
            <a:r>
              <a:rPr lang="en-GB" sz="1600" dirty="0"/>
              <a:t>, P., </a:t>
            </a:r>
            <a:r>
              <a:rPr lang="en-GB" sz="1600" dirty="0" err="1"/>
              <a:t>Haux</a:t>
            </a:r>
            <a:r>
              <a:rPr lang="en-GB" sz="1600" dirty="0"/>
              <a:t>, T., May, M. and Wright, S.  (Eds.).  </a:t>
            </a:r>
            <a:r>
              <a:rPr lang="en-GB" sz="1600" i="1" dirty="0"/>
              <a:t>The student’s companion to social policy</a:t>
            </a:r>
            <a:r>
              <a:rPr lang="en-GB" sz="1600" dirty="0"/>
              <a:t>.  (5</a:t>
            </a:r>
            <a:r>
              <a:rPr lang="en-GB" sz="1600" baseline="30000" dirty="0"/>
              <a:t>th</a:t>
            </a:r>
            <a:r>
              <a:rPr lang="en-GB" sz="1600" dirty="0"/>
              <a:t> </a:t>
            </a:r>
            <a:r>
              <a:rPr lang="en-GB" sz="1600" dirty="0" err="1"/>
              <a:t>edn</a:t>
            </a:r>
            <a:r>
              <a:rPr lang="en-GB" sz="1600" dirty="0"/>
              <a:t>.).  Oxford: Wiley-Blackwell, pp.  243 – 248.</a:t>
            </a:r>
            <a:endParaRPr lang="en-GB" altLang="en-US" sz="1600" dirty="0"/>
          </a:p>
          <a:p>
            <a:pPr marL="0" indent="0">
              <a:buNone/>
            </a:pPr>
            <a:r>
              <a:rPr lang="en-GB" altLang="en-US" sz="1600" dirty="0"/>
              <a:t>Bond-Taylor, S. and Davies, C.  (2020).  ‘Equality, Intersectionality and Anti-oppressive Practice’, in Edwards, D. J. and Best, S.  (Eds.).  </a:t>
            </a:r>
            <a:r>
              <a:rPr lang="en-GB" altLang="en-US" sz="1600" i="1" dirty="0"/>
              <a:t>The Textbook of Health and Social Care</a:t>
            </a:r>
            <a:r>
              <a:rPr lang="en-GB" altLang="en-US" sz="1600" dirty="0"/>
              <a:t>.  London: Sage, pp. 315 – 329.</a:t>
            </a:r>
          </a:p>
          <a:p>
            <a:pPr marL="0" indent="0">
              <a:buNone/>
            </a:pPr>
            <a:r>
              <a:rPr lang="en-GB" altLang="en-US" sz="1600" dirty="0"/>
              <a:t>Cohen, D. and Flood, C  (2022).  ‘Health Economics’, in Naidoo, J. and Wills, J.  (Eds).  </a:t>
            </a:r>
            <a:r>
              <a:rPr lang="en-GB" altLang="en-US" sz="1600" i="1" dirty="0"/>
              <a:t>Health studies: an introduction.  </a:t>
            </a:r>
            <a:r>
              <a:rPr lang="en-GB" altLang="en-US" sz="1600" dirty="0"/>
              <a:t>(4th </a:t>
            </a:r>
            <a:r>
              <a:rPr lang="en-GB" altLang="en-US" sz="1600" dirty="0" err="1"/>
              <a:t>edn</a:t>
            </a:r>
            <a:r>
              <a:rPr lang="en-GB" altLang="en-US" sz="1600" dirty="0"/>
              <a:t>.).  London: Palgrave-MacMillan, pp. 269 – 294. </a:t>
            </a:r>
          </a:p>
          <a:p>
            <a:pPr marL="0" indent="0">
              <a:buNone/>
            </a:pPr>
            <a:r>
              <a:rPr lang="en-GB" sz="1600" dirty="0"/>
              <a:t>Dahlgren, G. and Whitehead, M.  (2006). </a:t>
            </a:r>
            <a:r>
              <a:rPr lang="en-GB" sz="1600" i="1" dirty="0"/>
              <a:t>European strategies for tackling social inequities in health: Levelling up Part 2. </a:t>
            </a:r>
            <a:r>
              <a:rPr lang="en-GB" sz="1600" dirty="0"/>
              <a:t>Copenhagen: World Health Organization Regional Office for Europe</a:t>
            </a:r>
            <a:r>
              <a:rPr lang="en-GB" sz="1600" i="1" dirty="0"/>
              <a:t>.  </a:t>
            </a:r>
            <a:r>
              <a:rPr lang="en-GB" sz="1600" dirty="0"/>
              <a:t>Available at: </a:t>
            </a:r>
            <a:r>
              <a:rPr lang="en-GB" sz="1600" dirty="0">
                <a:hlinkClick r:id="rId3"/>
              </a:rPr>
              <a:t>https://www.euro.who.int/__data/assets/pdf_file/0018/103824/E89384.pdf</a:t>
            </a:r>
            <a:r>
              <a:rPr lang="en-GB" sz="1600" dirty="0"/>
              <a:t>  (Accessed: 22</a:t>
            </a:r>
            <a:r>
              <a:rPr lang="en-GB" sz="1600" baseline="30000" dirty="0"/>
              <a:t>nd</a:t>
            </a:r>
            <a:r>
              <a:rPr lang="en-GB" sz="1600" dirty="0"/>
              <a:t> October, 2020). </a:t>
            </a:r>
          </a:p>
          <a:p>
            <a:pPr>
              <a:buNone/>
            </a:pPr>
            <a:r>
              <a:rPr lang="en-GB" sz="1600" dirty="0" err="1"/>
              <a:t>Glennerster</a:t>
            </a:r>
            <a:r>
              <a:rPr lang="en-GB" sz="1600" dirty="0"/>
              <a:t>, H.  (2016).  ‘Paying for Welfare’, in </a:t>
            </a:r>
            <a:r>
              <a:rPr lang="en-GB" sz="1600" dirty="0" err="1"/>
              <a:t>Alcock</a:t>
            </a:r>
            <a:r>
              <a:rPr lang="en-GB" sz="1600" dirty="0"/>
              <a:t>, P., </a:t>
            </a:r>
            <a:r>
              <a:rPr lang="en-GB" sz="1600" dirty="0" err="1"/>
              <a:t>Haux</a:t>
            </a:r>
            <a:r>
              <a:rPr lang="en-GB" sz="1600" dirty="0"/>
              <a:t>, T., May, M. and Wright, S.  (Eds.).  </a:t>
            </a:r>
            <a:r>
              <a:rPr lang="en-GB" sz="1600" i="1" dirty="0"/>
              <a:t>The student’s companion to social policy</a:t>
            </a:r>
            <a:r>
              <a:rPr lang="en-GB" sz="1600" dirty="0"/>
              <a:t>.  (5</a:t>
            </a:r>
            <a:r>
              <a:rPr lang="en-GB" sz="1600" baseline="30000" dirty="0"/>
              <a:t>th</a:t>
            </a:r>
            <a:r>
              <a:rPr lang="en-GB" sz="1600" dirty="0"/>
              <a:t> </a:t>
            </a:r>
            <a:r>
              <a:rPr lang="en-GB" sz="1600" dirty="0" err="1"/>
              <a:t>edn</a:t>
            </a:r>
            <a:r>
              <a:rPr lang="en-GB" sz="1600" dirty="0"/>
              <a:t>.). </a:t>
            </a:r>
          </a:p>
          <a:p>
            <a:pPr>
              <a:buNone/>
            </a:pPr>
            <a:r>
              <a:rPr lang="en-GB" sz="1600" dirty="0"/>
              <a:t>Oxford: Wiley-Blackwell, pp. 283 – 289.  </a:t>
            </a:r>
          </a:p>
          <a:p>
            <a:pPr>
              <a:buNone/>
            </a:pPr>
            <a:r>
              <a:rPr lang="en-GB" sz="1600" dirty="0" err="1"/>
              <a:t>Glennerster</a:t>
            </a:r>
            <a:r>
              <a:rPr lang="en-GB" sz="1600" dirty="0"/>
              <a:t>, H.  (2017).  </a:t>
            </a:r>
            <a:r>
              <a:rPr lang="en-GB" sz="1600" i="1" dirty="0"/>
              <a:t>Understanding the cost of welfare</a:t>
            </a:r>
            <a:r>
              <a:rPr lang="en-GB" sz="1600" dirty="0"/>
              <a:t>.  (3</a:t>
            </a:r>
            <a:r>
              <a:rPr lang="en-GB" sz="1600" baseline="30000" dirty="0"/>
              <a:t>rd</a:t>
            </a:r>
            <a:r>
              <a:rPr lang="en-GB" sz="1600" dirty="0"/>
              <a:t> </a:t>
            </a:r>
            <a:r>
              <a:rPr lang="en-GB" sz="1600" dirty="0" err="1"/>
              <a:t>edn</a:t>
            </a:r>
            <a:r>
              <a:rPr lang="en-GB" sz="1600" dirty="0"/>
              <a:t>.).  Bristol: Policy Press. </a:t>
            </a:r>
          </a:p>
          <a:p>
            <a:pPr>
              <a:buNone/>
            </a:pPr>
            <a:r>
              <a:rPr lang="en-GB" sz="1600" dirty="0"/>
              <a:t>Kelly, E. and </a:t>
            </a:r>
            <a:r>
              <a:rPr lang="en-GB" sz="1600" dirty="0" err="1"/>
              <a:t>Zaranko</a:t>
            </a:r>
            <a:r>
              <a:rPr lang="en-GB" sz="1600" dirty="0"/>
              <a:t>, B.  (2018).  ‘Options for funding health and social care’ in Charlesworth, A. and Johnson, P.  (Eds.). </a:t>
            </a:r>
            <a:r>
              <a:rPr lang="en-GB" sz="1600" i="1" dirty="0"/>
              <a:t>Securing the future: funding health </a:t>
            </a:r>
          </a:p>
          <a:p>
            <a:pPr>
              <a:buNone/>
            </a:pPr>
            <a:r>
              <a:rPr lang="en-GB" sz="1600" i="1" dirty="0"/>
              <a:t>and social care to the 2030s</a:t>
            </a:r>
            <a:r>
              <a:rPr lang="en-GB" sz="1600" dirty="0"/>
              <a:t>.  London: Institute for Fiscal Studies/Health Foundation, pp. 114 – 168.  Available at: </a:t>
            </a:r>
          </a:p>
          <a:p>
            <a:pPr>
              <a:buNone/>
            </a:pPr>
            <a:r>
              <a:rPr lang="en-GB" sz="1600" dirty="0">
                <a:hlinkClick r:id="rId4"/>
              </a:rPr>
              <a:t>https://www.ifs.org.uk/uploads/publications/comms/R143.pdf</a:t>
            </a:r>
            <a:r>
              <a:rPr lang="en-GB" sz="1600" dirty="0"/>
              <a:t>  (Accessed: 7</a:t>
            </a:r>
            <a:r>
              <a:rPr lang="en-GB" sz="1600" baseline="30000" dirty="0"/>
              <a:t>th</a:t>
            </a:r>
            <a:r>
              <a:rPr lang="en-GB" sz="1600" dirty="0"/>
              <a:t> February, 2021).</a:t>
            </a:r>
          </a:p>
          <a:p>
            <a:pPr>
              <a:buNone/>
            </a:pPr>
            <a:r>
              <a:rPr lang="en-GB" sz="1600" dirty="0"/>
              <a:t>Jackson, D.  (2021).  </a:t>
            </a:r>
            <a:r>
              <a:rPr lang="en-GB" sz="1600" i="1" dirty="0"/>
              <a:t>Healthcare Economics Made Easy </a:t>
            </a:r>
            <a:r>
              <a:rPr lang="en-GB" sz="1600" dirty="0"/>
              <a:t>(3</a:t>
            </a:r>
            <a:r>
              <a:rPr lang="en-GB" sz="1600" baseline="30000" dirty="0"/>
              <a:t>rd</a:t>
            </a:r>
            <a:r>
              <a:rPr lang="en-GB" sz="1600" dirty="0"/>
              <a:t> </a:t>
            </a:r>
            <a:r>
              <a:rPr lang="en-GB" sz="1600" dirty="0" err="1"/>
              <a:t>edn</a:t>
            </a:r>
            <a:r>
              <a:rPr lang="en-GB" sz="1600" dirty="0"/>
              <a:t>.).  Banbury: Scion.  </a:t>
            </a:r>
          </a:p>
          <a:p>
            <a:pPr marL="0" indent="0">
              <a:buNone/>
            </a:pPr>
            <a:r>
              <a:rPr lang="en-GB" altLang="en-US" sz="1600" dirty="0" err="1"/>
              <a:t>Kishtainy</a:t>
            </a:r>
            <a:r>
              <a:rPr lang="en-GB" altLang="en-US" sz="1600" dirty="0"/>
              <a:t>, N., </a:t>
            </a:r>
            <a:r>
              <a:rPr lang="en-GB" altLang="en-US" sz="1600" dirty="0" err="1"/>
              <a:t>Abbot,G</a:t>
            </a:r>
            <a:r>
              <a:rPr lang="en-GB" altLang="en-US" sz="1600" dirty="0"/>
              <a:t>., </a:t>
            </a:r>
            <a:r>
              <a:rPr lang="en-GB" altLang="en-US" sz="1600" dirty="0" err="1"/>
              <a:t>Farndon,J</a:t>
            </a:r>
            <a:r>
              <a:rPr lang="en-GB" altLang="en-US" sz="1600" dirty="0"/>
              <a:t>., Kennedy, F., </a:t>
            </a:r>
            <a:r>
              <a:rPr lang="en-GB" altLang="en-US" sz="1600" dirty="0" err="1"/>
              <a:t>Meadway</a:t>
            </a:r>
            <a:r>
              <a:rPr lang="en-GB" altLang="en-US" sz="1600" dirty="0"/>
              <a:t>, J, Wallace, C. and Weeks, M.  (2012).  </a:t>
            </a:r>
            <a:r>
              <a:rPr lang="en-GB" altLang="en-US" sz="1600" i="1" dirty="0"/>
              <a:t>The Economics Book</a:t>
            </a:r>
            <a:r>
              <a:rPr lang="en-GB" altLang="en-US" sz="1600" dirty="0"/>
              <a:t>.  London: Dorling Kindersley.</a:t>
            </a:r>
          </a:p>
          <a:p>
            <a:pPr marL="0" indent="0">
              <a:buNone/>
            </a:pPr>
            <a:r>
              <a:rPr lang="en-GB" altLang="en-US" sz="1600" dirty="0"/>
              <a:t>Mankiw, N. G., &amp; Taylor, M. P. (2020). </a:t>
            </a:r>
            <a:r>
              <a:rPr lang="en-GB" altLang="en-US" sz="1600" i="1" dirty="0"/>
              <a:t>Economics</a:t>
            </a:r>
            <a:r>
              <a:rPr lang="en-GB" altLang="en-US" sz="1600" dirty="0"/>
              <a:t> (Fifth </a:t>
            </a:r>
            <a:r>
              <a:rPr lang="en-GB" altLang="en-US" sz="1600" dirty="0" err="1"/>
              <a:t>editon</a:t>
            </a:r>
            <a:r>
              <a:rPr lang="en-GB" altLang="en-US" sz="1600" dirty="0"/>
              <a:t>.).  Andover: Cengage Learning, EMEA. </a:t>
            </a:r>
          </a:p>
          <a:p>
            <a:pPr marL="0" indent="0">
              <a:buNone/>
            </a:pPr>
            <a:r>
              <a:rPr lang="en-GB" sz="1600" dirty="0" err="1"/>
              <a:t>Marcinko</a:t>
            </a:r>
            <a:r>
              <a:rPr lang="en-GB" sz="1600" dirty="0"/>
              <a:t>, </a:t>
            </a:r>
            <a:r>
              <a:rPr lang="en-GB" sz="1600" dirty="0" err="1"/>
              <a:t>D.E.and</a:t>
            </a:r>
            <a:r>
              <a:rPr lang="en-GB" sz="1600" dirty="0"/>
              <a:t> </a:t>
            </a:r>
            <a:r>
              <a:rPr lang="en-GB" sz="1600" dirty="0" err="1"/>
              <a:t>Hetico</a:t>
            </a:r>
            <a:r>
              <a:rPr lang="en-GB" sz="1600" dirty="0"/>
              <a:t>, H.R.  (2006).</a:t>
            </a:r>
            <a:r>
              <a:rPr lang="en-GB" sz="1600" i="1" dirty="0"/>
              <a:t>  Dictionary of Health Economics and Finance/Dictionary of Health Insurance and Managed Care</a:t>
            </a:r>
            <a:r>
              <a:rPr lang="en-GB" sz="1600" dirty="0"/>
              <a:t>.  New York: Springer.</a:t>
            </a:r>
          </a:p>
          <a:p>
            <a:pPr marL="0" indent="0">
              <a:buNone/>
            </a:pPr>
            <a:endParaRPr lang="en-GB" altLang="en-US" sz="1600" dirty="0"/>
          </a:p>
        </p:txBody>
      </p:sp>
    </p:spTree>
    <p:extLst>
      <p:ext uri="{BB962C8B-B14F-4D97-AF65-F5344CB8AC3E}">
        <p14:creationId xmlns:p14="http://schemas.microsoft.com/office/powerpoint/2010/main" val="445536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0AC81F-EDB3-4C83-A7BD-5F7CA0C83486}"/>
              </a:ext>
            </a:extLst>
          </p:cNvPr>
          <p:cNvSpPr>
            <a:spLocks noGrp="1"/>
          </p:cNvSpPr>
          <p:nvPr>
            <p:ph sz="quarter" idx="1"/>
          </p:nvPr>
        </p:nvSpPr>
        <p:spPr>
          <a:xfrm>
            <a:off x="292608" y="256032"/>
            <a:ext cx="11448288" cy="6364224"/>
          </a:xfrm>
        </p:spPr>
        <p:txBody>
          <a:bodyPr>
            <a:normAutofit/>
          </a:bodyPr>
          <a:lstStyle/>
          <a:p>
            <a:pPr marL="0" indent="0">
              <a:buNone/>
            </a:pPr>
            <a:r>
              <a:rPr lang="en-GB" sz="1600" b="0" i="0" dirty="0" err="1">
                <a:effectLst/>
              </a:rPr>
              <a:t>Mazzocchi</a:t>
            </a:r>
            <a:r>
              <a:rPr lang="en-GB" sz="1600" b="0" i="0" dirty="0">
                <a:effectLst/>
              </a:rPr>
              <a:t>, M., </a:t>
            </a:r>
            <a:r>
              <a:rPr lang="en-GB" sz="1600" b="0" i="0" dirty="0" err="1">
                <a:effectLst/>
              </a:rPr>
              <a:t>Traill</a:t>
            </a:r>
            <a:r>
              <a:rPr lang="en-GB" sz="1600" b="0" i="0" dirty="0">
                <a:effectLst/>
              </a:rPr>
              <a:t>, B., and </a:t>
            </a:r>
            <a:r>
              <a:rPr lang="en-GB" sz="1600" b="0" i="0" dirty="0" err="1">
                <a:effectLst/>
              </a:rPr>
              <a:t>Shogren</a:t>
            </a:r>
            <a:r>
              <a:rPr lang="en-GB" sz="1600" b="0" i="0" dirty="0">
                <a:effectLst/>
              </a:rPr>
              <a:t>, J. F. (2009).  </a:t>
            </a:r>
            <a:r>
              <a:rPr lang="en-GB" sz="1600" b="0" i="1" dirty="0">
                <a:effectLst/>
              </a:rPr>
              <a:t>Fat economics nutrition, health, and economic policy</a:t>
            </a:r>
            <a:r>
              <a:rPr lang="en-GB" sz="1600" b="0" i="0" dirty="0">
                <a:effectLst/>
              </a:rPr>
              <a:t>. Oxford: Oxford University Press.</a:t>
            </a:r>
            <a:r>
              <a:rPr lang="en-GB" altLang="en-US" sz="1600" dirty="0"/>
              <a:t> </a:t>
            </a:r>
          </a:p>
          <a:p>
            <a:pPr marL="0" indent="0">
              <a:buNone/>
            </a:pPr>
            <a:r>
              <a:rPr lang="en-GB" altLang="en-US" sz="1600" dirty="0"/>
              <a:t>Nakamura, R., Lomas, J., Claxton, K., Bokhari, F., Moreno-Serra, R. and </a:t>
            </a:r>
            <a:r>
              <a:rPr lang="en-GB" altLang="en-US" sz="1600" dirty="0" err="1"/>
              <a:t>Suhrcke</a:t>
            </a:r>
            <a:r>
              <a:rPr lang="en-GB" altLang="en-US" sz="1600" dirty="0"/>
              <a:t>, M.  (2020).  ‘Assessing the Impact of Health Care on Expenditures on Mortality using Cross-Country Data’, in </a:t>
            </a:r>
            <a:r>
              <a:rPr lang="en-GB" altLang="en-US" sz="1600" dirty="0" err="1"/>
              <a:t>Revill</a:t>
            </a:r>
            <a:r>
              <a:rPr lang="en-GB" altLang="en-US" sz="1600" dirty="0"/>
              <a:t>, P., </a:t>
            </a:r>
            <a:r>
              <a:rPr lang="en-GB" altLang="en-US" sz="1600" dirty="0" err="1"/>
              <a:t>Suhrcke</a:t>
            </a:r>
            <a:r>
              <a:rPr lang="en-GB" altLang="en-US" sz="1600" dirty="0"/>
              <a:t>, M., Moreno-Serra, R. and </a:t>
            </a:r>
            <a:r>
              <a:rPr lang="en-GB" altLang="en-US" sz="1600" dirty="0" err="1"/>
              <a:t>Sculpher</a:t>
            </a:r>
            <a:r>
              <a:rPr lang="en-GB" altLang="en-US" sz="1600" dirty="0"/>
              <a:t>, M.  (Eds.).</a:t>
            </a:r>
            <a:r>
              <a:rPr lang="en-GB" altLang="en-US" sz="1600" i="1" dirty="0"/>
              <a:t>  Global Health Economics: Shaping Health Policy in Low- and Middle-Income Countries</a:t>
            </a:r>
            <a:r>
              <a:rPr lang="en-GB" altLang="en-US" sz="1600" dirty="0"/>
              <a:t>.   London: World Scientific, pp. 3 – 49.</a:t>
            </a:r>
          </a:p>
          <a:p>
            <a:pPr marL="0" indent="0">
              <a:buNone/>
            </a:pPr>
            <a:r>
              <a:rPr lang="en-GB" altLang="en-US" sz="1600" dirty="0"/>
              <a:t>Phillips, C.J.  (2005).  </a:t>
            </a:r>
            <a:r>
              <a:rPr lang="en-GB" altLang="en-US" sz="1600" i="1" dirty="0"/>
              <a:t>Health Economics: an Introduction for Health Professionals.  </a:t>
            </a:r>
            <a:r>
              <a:rPr lang="en-GB" altLang="en-US" sz="1600" dirty="0"/>
              <a:t>Oxford: Blackwell.</a:t>
            </a:r>
            <a:r>
              <a:rPr lang="en-GB" sz="1600" dirty="0"/>
              <a:t>. </a:t>
            </a:r>
          </a:p>
          <a:p>
            <a:pPr marL="0" indent="0">
              <a:buNone/>
            </a:pPr>
            <a:r>
              <a:rPr lang="en-GB" sz="1600" dirty="0"/>
              <a:t>Rodham, K.  (2019).  </a:t>
            </a:r>
            <a:r>
              <a:rPr lang="en-GB" sz="1600" i="1" dirty="0"/>
              <a:t>Health Psychology </a:t>
            </a:r>
            <a:r>
              <a:rPr lang="en-GB" sz="1600" dirty="0"/>
              <a:t>(2</a:t>
            </a:r>
            <a:r>
              <a:rPr lang="en-GB" sz="1600" baseline="30000" dirty="0"/>
              <a:t>nd</a:t>
            </a:r>
            <a:r>
              <a:rPr lang="en-GB" sz="1600" dirty="0"/>
              <a:t> </a:t>
            </a:r>
            <a:r>
              <a:rPr lang="en-GB" sz="1600" dirty="0" err="1"/>
              <a:t>edn</a:t>
            </a:r>
            <a:r>
              <a:rPr lang="en-GB" sz="1600" dirty="0"/>
              <a:t>.).  London: Red Globe Press.</a:t>
            </a:r>
            <a:r>
              <a:rPr lang="en-GB" altLang="en-US" sz="1600" dirty="0"/>
              <a:t>  </a:t>
            </a:r>
          </a:p>
          <a:p>
            <a:pPr marL="0" indent="0">
              <a:buNone/>
            </a:pPr>
            <a:r>
              <a:rPr lang="en-GB" altLang="en-US" sz="1600" dirty="0"/>
              <a:t>Rand (2024).  </a:t>
            </a:r>
            <a:r>
              <a:rPr lang="en-GB" altLang="en-US" sz="1600" i="1" dirty="0"/>
              <a:t>36-Item Short Form Survey Instrument (SF-36).  </a:t>
            </a:r>
            <a:r>
              <a:rPr lang="en-GB" altLang="en-US" sz="1600" dirty="0"/>
              <a:t>Santa Monica CA: Rand.  Retrieved from: </a:t>
            </a:r>
            <a:r>
              <a:rPr lang="en-GB" altLang="en-US" sz="1600" dirty="0">
                <a:hlinkClick r:id="rId3"/>
              </a:rPr>
              <a:t>https://www.rand.org/content/dam/rand/www/external/health/surveys_tools/mos/mos_core_36item_survey.pdf</a:t>
            </a:r>
            <a:r>
              <a:rPr lang="en-GB" altLang="en-US" sz="1600" dirty="0"/>
              <a:t>  (Retrieved: 22nd February, 2024)</a:t>
            </a:r>
          </a:p>
          <a:p>
            <a:pPr marL="0" indent="0">
              <a:buNone/>
            </a:pPr>
            <a:r>
              <a:rPr lang="en-GB" sz="1600" b="0" i="0" dirty="0">
                <a:effectLst/>
              </a:rPr>
              <a:t>Reisman, D. (2014). </a:t>
            </a:r>
            <a:r>
              <a:rPr lang="en-GB" sz="1600" b="0" i="1" dirty="0">
                <a:effectLst/>
              </a:rPr>
              <a:t>Trade in health : economics, ethics and public policy</a:t>
            </a:r>
            <a:r>
              <a:rPr lang="en-GB" sz="1600" b="0" i="0" dirty="0">
                <a:effectLst/>
              </a:rPr>
              <a:t>.  Northampton, MA: Edward Elgar Publishing.</a:t>
            </a:r>
          </a:p>
          <a:p>
            <a:pPr marL="0" indent="0">
              <a:buNone/>
            </a:pPr>
            <a:r>
              <a:rPr lang="en-US" altLang="en-US" sz="1600" dirty="0" err="1"/>
              <a:t>Spicker</a:t>
            </a:r>
            <a:r>
              <a:rPr lang="en-US" altLang="en-US" sz="1600" dirty="0"/>
              <a:t>, P.  (2014).  </a:t>
            </a:r>
            <a:r>
              <a:rPr lang="en-US" altLang="en-US" sz="1600" i="1" dirty="0"/>
              <a:t>Social Policy: Theory and Practice.  </a:t>
            </a:r>
            <a:r>
              <a:rPr lang="en-US" altLang="en-US" sz="1600" dirty="0"/>
              <a:t>(3</a:t>
            </a:r>
            <a:r>
              <a:rPr lang="en-US" altLang="en-US" sz="1600" baseline="30000" dirty="0"/>
              <a:t>rd</a:t>
            </a:r>
            <a:r>
              <a:rPr lang="en-US" altLang="en-US" sz="1600" dirty="0"/>
              <a:t> </a:t>
            </a:r>
            <a:r>
              <a:rPr lang="en-US" altLang="en-US" sz="1600" dirty="0" err="1"/>
              <a:t>edn</a:t>
            </a:r>
            <a:r>
              <a:rPr lang="en-US" altLang="en-US" sz="1600" dirty="0"/>
              <a:t>.).   Bristol: Policy Press</a:t>
            </a:r>
            <a:endParaRPr lang="en-GB" sz="1600" b="0" i="0" dirty="0">
              <a:effectLst/>
            </a:endParaRPr>
          </a:p>
          <a:p>
            <a:pPr marL="0" indent="0">
              <a:buNone/>
            </a:pPr>
            <a:r>
              <a:rPr lang="en-GB" altLang="en-US" sz="1600" dirty="0"/>
              <a:t>United Nations General Assembly.  (1948).  </a:t>
            </a:r>
            <a:r>
              <a:rPr lang="en-GB" altLang="en-US" sz="1600" i="1" dirty="0"/>
              <a:t>A Universal Declaration of Human Rights</a:t>
            </a:r>
            <a:r>
              <a:rPr lang="en-GB" altLang="en-US" sz="1600" dirty="0"/>
              <a:t>.   183</a:t>
            </a:r>
            <a:r>
              <a:rPr lang="en-GB" altLang="en-US" sz="1600" baseline="30000" dirty="0"/>
              <a:t>rd </a:t>
            </a:r>
            <a:r>
              <a:rPr lang="en-GB" altLang="en-US" sz="1600" dirty="0"/>
              <a:t>plenary meeting,  Paris,10</a:t>
            </a:r>
            <a:r>
              <a:rPr lang="en-GB" altLang="en-US" sz="1600" baseline="30000" dirty="0"/>
              <a:t>th</a:t>
            </a:r>
            <a:r>
              <a:rPr lang="en-GB" altLang="en-US" sz="1600" dirty="0"/>
              <a:t> December 1948.   Available at:  </a:t>
            </a:r>
            <a:r>
              <a:rPr lang="en-GB" altLang="en-US" sz="1600" dirty="0">
                <a:hlinkClick r:id="rId4"/>
              </a:rPr>
              <a:t>https://www.un.org/en/ga/search/view_doc.asp?symbol=A/RES/217(III)</a:t>
            </a:r>
            <a:r>
              <a:rPr lang="en-GB" altLang="en-US" sz="1600" dirty="0"/>
              <a:t>  (Accessed: 16</a:t>
            </a:r>
            <a:r>
              <a:rPr lang="en-GB" altLang="en-US" sz="1600" baseline="30000" dirty="0"/>
              <a:t>th</a:t>
            </a:r>
            <a:r>
              <a:rPr lang="en-GB" altLang="en-US" sz="1600" dirty="0"/>
              <a:t> October, 2021).</a:t>
            </a:r>
          </a:p>
          <a:p>
            <a:pPr marL="0" indent="0">
              <a:buNone/>
            </a:pPr>
            <a:r>
              <a:rPr lang="en-GB" sz="1600" dirty="0"/>
              <a:t>Wiseman, V. and Jan, S.  (2011). ‘A simple model of demand’, in Guinness, L. and Wiseman, V.  (Eds.).   </a:t>
            </a:r>
            <a:r>
              <a:rPr lang="en-GB" sz="1600" i="1" dirty="0"/>
              <a:t>Introduction to Health Economics.  </a:t>
            </a:r>
            <a:r>
              <a:rPr lang="en-GB" sz="1600" dirty="0"/>
              <a:t>(2</a:t>
            </a:r>
            <a:r>
              <a:rPr lang="en-GB" sz="1600" baseline="30000" dirty="0"/>
              <a:t>nd</a:t>
            </a:r>
            <a:r>
              <a:rPr lang="en-GB" sz="1600" dirty="0"/>
              <a:t> </a:t>
            </a:r>
            <a:r>
              <a:rPr lang="en-GB" sz="1600" dirty="0" err="1"/>
              <a:t>edn</a:t>
            </a:r>
            <a:r>
              <a:rPr lang="en-GB" sz="1600" dirty="0"/>
              <a:t>.).   Maidenhead: Open University Press/McGraw-Hill Education, pp. 37 – 54.  </a:t>
            </a:r>
          </a:p>
          <a:p>
            <a:pPr marL="0" indent="0">
              <a:buNone/>
            </a:pPr>
            <a:r>
              <a:rPr lang="en-GB" altLang="en-US" sz="1600" dirty="0"/>
              <a:t>World Health Organization.  2020.  Basic Documents.  Forty-ninth edition.  Geneva: WHO.  Available at: </a:t>
            </a:r>
            <a:r>
              <a:rPr lang="en-GB" altLang="en-US" sz="1600" dirty="0">
                <a:hlinkClick r:id="rId5"/>
              </a:rPr>
              <a:t>https://apps.who.int/gb/bd/pdf_files/BD_49th-en.pdf</a:t>
            </a:r>
            <a:r>
              <a:rPr lang="en-GB" altLang="en-US" sz="1600" dirty="0"/>
              <a:t>  (Accessed: 16</a:t>
            </a:r>
            <a:r>
              <a:rPr lang="en-GB" altLang="en-US" sz="1600" baseline="30000" dirty="0"/>
              <a:t>th</a:t>
            </a:r>
            <a:r>
              <a:rPr lang="en-GB" altLang="en-US" sz="1600" dirty="0"/>
              <a:t> October, 2021)</a:t>
            </a:r>
          </a:p>
          <a:p>
            <a:pPr marL="0" indent="0">
              <a:buNone/>
            </a:pPr>
            <a:r>
              <a:rPr kumimoji="0" lang="en-GB" altLang="en-US" sz="1600" b="0" i="0" u="none" strike="noStrike" kern="1200" cap="none" spc="0" normalizeH="0" baseline="0" noProof="0" dirty="0">
                <a:ln>
                  <a:noFill/>
                </a:ln>
                <a:solidFill>
                  <a:prstClr val="black"/>
                </a:solidFill>
                <a:effectLst/>
                <a:uLnTx/>
                <a:uFillTx/>
                <a:latin typeface="Perpetua"/>
                <a:ea typeface="+mn-ea"/>
                <a:cs typeface="+mn-cs"/>
              </a:rPr>
              <a:t>World Health Organisation/World Bank (WHO/WB) (2017).  </a:t>
            </a:r>
            <a:r>
              <a:rPr kumimoji="0" lang="en-GB" altLang="en-US" sz="1600" b="0" i="1" u="none" strike="noStrike" kern="1200" cap="none" spc="0" normalizeH="0" baseline="0" noProof="0" dirty="0">
                <a:ln>
                  <a:noFill/>
                </a:ln>
                <a:solidFill>
                  <a:prstClr val="black"/>
                </a:solidFill>
                <a:effectLst/>
                <a:uLnTx/>
                <a:uFillTx/>
                <a:latin typeface="Perpetua"/>
                <a:ea typeface="+mn-ea"/>
                <a:cs typeface="+mn-cs"/>
              </a:rPr>
              <a:t>Tracking Universal Health Coverage</a:t>
            </a:r>
            <a:r>
              <a:rPr kumimoji="0" lang="en-GB" altLang="en-US" sz="1600" b="0" i="0" u="none" strike="noStrike" kern="1200" cap="none" spc="0" normalizeH="0" baseline="0" noProof="0" dirty="0">
                <a:ln>
                  <a:noFill/>
                </a:ln>
                <a:solidFill>
                  <a:prstClr val="black"/>
                </a:solidFill>
                <a:effectLst/>
                <a:uLnTx/>
                <a:uFillTx/>
                <a:latin typeface="Perpetua"/>
                <a:ea typeface="+mn-ea"/>
                <a:cs typeface="+mn-cs"/>
              </a:rPr>
              <a:t>.  Geneva: World Health Organization/The World Bank   Available at: </a:t>
            </a:r>
            <a:r>
              <a:rPr kumimoji="0" lang="en-GB" altLang="en-US" sz="1600" b="0" i="0" u="none" strike="noStrike" kern="1200" cap="none" spc="0" normalizeH="0" baseline="0" noProof="0" dirty="0">
                <a:ln>
                  <a:noFill/>
                </a:ln>
                <a:solidFill>
                  <a:prstClr val="black"/>
                </a:solidFill>
                <a:effectLst/>
                <a:uLnTx/>
                <a:uFillTx/>
                <a:latin typeface="Perpetua"/>
                <a:ea typeface="+mn-ea"/>
                <a:cs typeface="+mn-cs"/>
                <a:hlinkClick r:id="rId6"/>
              </a:rPr>
              <a:t>https://apps.who.int/iris/bitstream/handle/10665/259817/9789241513555-eng.pdf?sequence=1</a:t>
            </a:r>
            <a:r>
              <a:rPr kumimoji="0" lang="en-GB" altLang="en-US" sz="1600" b="0" i="0" u="none" strike="noStrike" kern="1200" cap="none" spc="0" normalizeH="0" baseline="0" noProof="0" dirty="0">
                <a:ln>
                  <a:noFill/>
                </a:ln>
                <a:solidFill>
                  <a:prstClr val="black"/>
                </a:solidFill>
                <a:effectLst/>
                <a:uLnTx/>
                <a:uFillTx/>
                <a:latin typeface="Perpetua"/>
                <a:ea typeface="+mn-ea"/>
                <a:cs typeface="+mn-cs"/>
              </a:rPr>
              <a:t>  (Accessed: 17</a:t>
            </a:r>
            <a:r>
              <a:rPr kumimoji="0" lang="en-GB" altLang="en-US" sz="1600" b="0" i="0" u="none" strike="noStrike" kern="1200" cap="none" spc="0" normalizeH="0" baseline="30000" noProof="0" dirty="0">
                <a:ln>
                  <a:noFill/>
                </a:ln>
                <a:solidFill>
                  <a:prstClr val="black"/>
                </a:solidFill>
                <a:effectLst/>
                <a:uLnTx/>
                <a:uFillTx/>
                <a:latin typeface="Perpetua"/>
                <a:ea typeface="+mn-ea"/>
                <a:cs typeface="+mn-cs"/>
              </a:rPr>
              <a:t>th</a:t>
            </a:r>
            <a:r>
              <a:rPr kumimoji="0" lang="en-GB" altLang="en-US" sz="1600" b="0" i="0" u="none" strike="noStrike" kern="1200" cap="none" spc="0" normalizeH="0" baseline="0" noProof="0" dirty="0">
                <a:ln>
                  <a:noFill/>
                </a:ln>
                <a:solidFill>
                  <a:prstClr val="black"/>
                </a:solidFill>
                <a:effectLst/>
                <a:uLnTx/>
                <a:uFillTx/>
                <a:latin typeface="Perpetua"/>
                <a:ea typeface="+mn-ea"/>
                <a:cs typeface="+mn-cs"/>
              </a:rPr>
              <a:t> October, 2021)</a:t>
            </a:r>
          </a:p>
          <a:p>
            <a:pPr marL="0" indent="0">
              <a:buNone/>
            </a:pPr>
            <a:r>
              <a:rPr lang="en-GB" sz="1100" dirty="0">
                <a:hlinkClick r:id="rId7"/>
              </a:rPr>
              <a:t>Public Finance in Practice and Theory</a:t>
            </a:r>
            <a:endParaRPr kumimoji="0" lang="en-GB" altLang="en-US" sz="1600" b="0" i="0" u="none" strike="noStrike" kern="1200" cap="none" spc="0" normalizeH="0" baseline="0" noProof="0" dirty="0">
              <a:ln>
                <a:noFill/>
              </a:ln>
              <a:solidFill>
                <a:prstClr val="black"/>
              </a:solidFill>
              <a:effectLst/>
              <a:uLnTx/>
              <a:uFillTx/>
              <a:latin typeface="Perpetua"/>
              <a:ea typeface="+mn-ea"/>
              <a:cs typeface="+mn-cs"/>
            </a:endParaRPr>
          </a:p>
          <a:p>
            <a:pPr marL="0" indent="0">
              <a:buNone/>
            </a:pPr>
            <a:endParaRPr lang="en-GB" dirty="0"/>
          </a:p>
        </p:txBody>
      </p:sp>
    </p:spTree>
    <p:extLst>
      <p:ext uri="{BB962C8B-B14F-4D97-AF65-F5344CB8AC3E}">
        <p14:creationId xmlns:p14="http://schemas.microsoft.com/office/powerpoint/2010/main" val="1428231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2836</Words>
  <Application>Microsoft Office PowerPoint</Application>
  <PresentationFormat>Widescreen</PresentationFormat>
  <Paragraphs>208</Paragraphs>
  <Slides>22</Slides>
  <Notes>4</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Perpetua</vt:lpstr>
      <vt:lpstr>Aptos Display</vt:lpstr>
      <vt:lpstr>Aptos</vt:lpstr>
      <vt:lpstr>Courier New</vt:lpstr>
      <vt:lpstr>Wingdings 2</vt:lpstr>
      <vt:lpstr>Google Sans</vt:lpstr>
      <vt:lpstr>Arial</vt:lpstr>
      <vt:lpstr>Office Theme</vt:lpstr>
      <vt:lpstr>BMHP5022 Health Economics </vt:lpstr>
      <vt:lpstr> Table of contents:</vt:lpstr>
      <vt:lpstr>The insights into health/healthcare provision given by the study of economics</vt:lpstr>
      <vt:lpstr>Evaluation of the overall cost/benefits </vt:lpstr>
      <vt:lpstr>Health outcomes</vt:lpstr>
      <vt:lpstr>How can a, ‘health outcome’ be measured? Types of health outcomes</vt:lpstr>
      <vt:lpstr>QALY</vt:lpstr>
      <vt:lpstr>QALY: the calculation</vt:lpstr>
      <vt:lpstr>PowerPoint Presentation</vt:lpstr>
      <vt:lpstr>PowerPoint Presentation</vt:lpstr>
      <vt:lpstr>PowerPoint Presentation</vt:lpstr>
      <vt:lpstr>Relevant Economic theories</vt:lpstr>
      <vt:lpstr>PowerPoint Presentation</vt:lpstr>
      <vt:lpstr>Barnett formula </vt:lpstr>
      <vt:lpstr>Barnett formula: controversies </vt:lpstr>
      <vt:lpstr>The problem with the Barnett formula</vt:lpstr>
      <vt:lpstr>A possible solution for the Barnett formula</vt:lpstr>
      <vt:lpstr>Example: WALES</vt:lpstr>
      <vt:lpstr>PowerPoint Presentation</vt:lpstr>
      <vt:lpstr>Example: NORTHERN IRELAND</vt:lpstr>
      <vt:lpstr>References/further reading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2</cp:revision>
  <dcterms:created xsi:type="dcterms:W3CDTF">2025-02-10T11:51:53Z</dcterms:created>
  <dcterms:modified xsi:type="dcterms:W3CDTF">2025-03-03T10:48:13Z</dcterms:modified>
</cp:coreProperties>
</file>