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_rels/slideMaster1.xml.rels" ContentType="application/vnd.openxmlformats-package.relationships+xml"/>
  <Override PartName="/ppt/notesMasters/notesMaster1.xml" ContentType="application/vnd.openxmlformats-officedocument.presentationml.notesMaster+xml"/>
  <Override PartName="/ppt/notesMasters/_rels/notesMaster1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_rels/notesSlide1.xml.rels" ContentType="application/vnd.openxmlformats-package.relationships+xml"/>
  <Override PartName="/ppt/notesSlides/_rels/notesSlide2.xml.rels" ContentType="application/vnd.openxmlformats-package.relationships+xml"/>
  <Override PartName="/ppt/notesSlides/_rels/notesSlide3.xml.rels" ContentType="application/vnd.openxmlformats-package.relationships+xml"/>
  <Override PartName="/ppt/notesSlides/_rels/notesSlide4.xml.rels" ContentType="application/vnd.openxmlformats-package.relationships+xml"/>
  <Override PartName="/ppt/notesSlides/_rels/notesSlide5.xml.rels" ContentType="application/vnd.openxmlformats-package.relationships+xml"/>
  <Override PartName="/ppt/notesSlides/_rels/notesSlide6.xml.rels" ContentType="application/vnd.openxmlformats-package.relationships+xml"/>
  <Override PartName="/ppt/notesSlides/_rels/notesSlide7.xml.rels" ContentType="application/vnd.openxmlformats-package.relationships+xml"/>
  <Override PartName="/ppt/notesSlides/_rels/notesSlide8.xml.rels" ContentType="application/vnd.openxmlformats-package.relationships+xml"/>
  <Override PartName="/ppt/notesSlides/_rels/notesSlide9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11.xml.rels" ContentType="application/vnd.openxmlformats-package.relationships+xml"/>
  <Override PartName="/ppt/notesSlides/_rels/notesSlide12.xml.rels" ContentType="application/vnd.openxmlformats-package.relationships+xml"/>
  <Override PartName="/ppt/notesSlides/_rels/notesSlide13.xml.rels" ContentType="application/vnd.openxmlformats-package.relationships+xml"/>
  <Override PartName="/ppt/notesSlides/_rels/notesSlide14.xml.rels" ContentType="application/vnd.openxmlformats-package.relationship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_rels/slide5.xml.rels" ContentType="application/vnd.openxmlformats-package.relationships+xml"/>
  <Override PartName="/ppt/slides/_rels/slide6.xml.rels" ContentType="application/vnd.openxmlformats-package.relationships+xml"/>
  <Override PartName="/ppt/slides/_rels/slide7.xml.rels" ContentType="application/vnd.openxmlformats-package.relationships+xml"/>
  <Override PartName="/ppt/slides/_rels/slide8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png" ContentType="image/png"/>
  <Override PartName="/ppt/media/image6.png" ContentType="image/png"/>
  <Override PartName="/ppt/media/image7.png" ContentType="image/png"/>
  <Override PartName="/ppt/media/image8.png" ContentType="image/png"/>
  <Override PartName="/ppt/media/image9.png" ContentType="image/png"/>
  <Override PartName="/ppt/media/image10.png" ContentType="image/png"/>
  <Override PartName="/ppt/media/image11.png" ContentType="image/png"/>
  <Override PartName="/ppt/media/image12.png" ContentType="image/png"/>
  <Override PartName="/ppt/media/image13.png" ContentType="image/png"/>
  <Override PartName="/ppt/media/image14.png" ContentType="image/png"/>
  <Override PartName="/ppt/media/image15.png" ContentType="image/png"/>
  <Override PartName="/ppt/media/image16.png" ContentType="image/png"/>
  <Override PartName="/ppt/media/image17.png" ContentType="image/png"/>
  <Override PartName="/ppt/media/image18.png" ContentType="image/png"/>
  <Override PartName="/ppt/media/image19.png" ContentType="image/png"/>
  <Override PartName="/ppt/media/image20.png" ContentType="image/png"/>
  <Override PartName="/ppt/media/image21.png" ContentType="image/png"/>
  <Override PartName="/ppt/media/image22.png" ContentType="image/png"/>
  <Override PartName="/ppt/media/image23.png" ContentType="image/png"/>
  <Override PartName="/ppt/media/image24.png" ContentType="image/png"/>
  <Override PartName="/ppt/media/image25.png" ContentType="image/png"/>
  <Override PartName="/ppt/media/image26.png" ContentType="image/png"/>
  <Override PartName="/ppt/media/image27.png" ContentType="image/png"/>
  <Override PartName="/ppt/media/image28.png" ContentType="image/png"/>
  <Override PartName="/ppt/media/image29.png" ContentType="image/png"/>
  <Override PartName="/ppt/media/image30.png" ContentType="image/png"/>
  <Override PartName="/ppt/media/image31.png" ContentType="image/png"/>
  <Override PartName="/ppt/media/image32.png" ContentType="image/png"/>
  <Override PartName="/ppt/media/image33.png" ContentType="image/png"/>
  <Override PartName="/ppt/media/image34.png" ContentType="image/png"/>
  <Override PartName="/ppt/media/image35.png" ContentType="image/png"/>
  <Override PartName="/ppt/media/image36.png" ContentType="image/png"/>
  <Override PartName="/ppt/media/image37.png" ContentType="image/png"/>
  <Override PartName="/ppt/media/image38.png" ContentType="image/png"/>
  <Override PartName="/ppt/media/image39.png" ContentType="image/png"/>
  <Override PartName="/ppt/media/image40.png" ContentType="image/png"/>
  <Override PartName="/ppt/media/image41.png" ContentType="image/png"/>
  <Override PartName="/ppt/media/image42.png" ContentType="image/png"/>
  <Override PartName="/ppt/media/image43.png" ContentType="image/png"/>
  <Override PartName="/ppt/media/image44.png" ContentType="image/png"/>
  <Override PartName="/ppt/media/image45.png" ContentType="image/png"/>
  <Override PartName="/ppt/media/image46.png" ContentType="image/png"/>
  <Override PartName="/ppt/presProps.xml" ContentType="application/vnd.openxmlformats-officedocument.presentationml.presProps+xml"/>
  <Override PartName="/ppt/_rels/presentation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</p:sldMasterIdLst>
  <p:notesMasterIdLst>
    <p:notesMasterId r:id="rId3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</p:sldIdLst>
  <p:sldSz cx="9144000" cy="5143500"/>
  <p:notesSz cx="5143500" cy="9144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/>
</p:presentationPr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presProps" Target="presProps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move the slide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r>
              <a:rPr b="0" lang="en-GB" sz="2000" spc="-1" strike="noStrike">
                <a:latin typeface="Arial"/>
              </a:rPr>
              <a:t>Click to edit the notes' format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40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r>
              <a:rPr b="0" lang="en-GB" sz="1400" spc="-1" strike="noStrike">
                <a:latin typeface="Times New Roman"/>
              </a:rPr>
              <a:t>&lt;header&gt;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41" name="PlaceHolder 4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Autofit/>
          </a:bodyPr>
          <a:p>
            <a:pPr algn="r"/>
            <a:r>
              <a:rPr b="0" lang="en-GB" sz="1400" spc="-1" strike="noStrike">
                <a:latin typeface="Times New Roman"/>
              </a:rPr>
              <a:t>&lt;date/time&gt;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42" name="PlaceHolder 5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p>
            <a:r>
              <a:rPr b="0" lang="en-GB" sz="1400" spc="-1" strike="noStrike">
                <a:latin typeface="Times New Roman"/>
              </a:rPr>
              <a:t>&lt;footer&gt;</a:t>
            </a:r>
            <a:endParaRPr b="0" lang="en-GB" sz="1400" spc="-1" strike="noStrike">
              <a:latin typeface="Times New Roman"/>
            </a:endParaRPr>
          </a:p>
        </p:txBody>
      </p:sp>
      <p:sp>
        <p:nvSpPr>
          <p:cNvPr id="43" name="PlaceHolder 6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b">
            <a:noAutofit/>
          </a:bodyPr>
          <a:p>
            <a:pPr algn="r"/>
            <a:fld id="{BB7F576F-5B8B-4799-BC67-28C64BDFB402}" type="slidenum">
              <a:rPr b="0" lang="en-GB" sz="1400" spc="-1" strike="noStrike">
                <a:latin typeface="Times New Roman"/>
              </a:rPr>
              <a:t>&lt;number&gt;</a:t>
            </a:fld>
            <a:endParaRPr b="0" lang="en-GB" sz="1400" spc="-1" strike="noStrike">
              <a:latin typeface="Times New Roman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_rels/notesSlide12.xml.rels><?xml version="1.0" encoding="UTF-8"?>
<Relationships xmlns="http://schemas.openxmlformats.org/package/2006/relationships"><Relationship Id="rId1" Type="http://schemas.openxmlformats.org/officeDocument/2006/relationships/slide" Target="../slides/slide12.xml"/><Relationship Id="rId2" Type="http://schemas.openxmlformats.org/officeDocument/2006/relationships/notesMaster" Target="../notesMasters/notesMaster1.xml"/>
</Relationships>
</file>

<file path=ppt/notesSlides/_rels/notesSlide13.xml.rels><?xml version="1.0" encoding="UTF-8"?>
<Relationships xmlns="http://schemas.openxmlformats.org/package/2006/relationships"><Relationship Id="rId1" Type="http://schemas.openxmlformats.org/officeDocument/2006/relationships/slide" Target="../slides/slide13.xml"/><Relationship Id="rId2" Type="http://schemas.openxmlformats.org/officeDocument/2006/relationships/notesMaster" Target="../notesMasters/notesMaster1.xml"/>
</Relationships>
</file>

<file path=ppt/notesSlides/_rels/notesSlide14.xml.rels><?xml version="1.0" encoding="UTF-8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322F4D06-D779-4562-A72A-DFD5AD4CF681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92EE71FB-487B-48BC-AD25-5811058924CA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70F06439-E9BC-4540-BCC0-6E6A74BAC47F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E8B183B5-A4EB-452E-98F1-2187D7DCECFF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1C47ACE6-A3CF-42CF-84D2-92862F69FC5C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A0728F31-69F1-45B6-B740-659EF369D58F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93742554-3DD8-42EC-BA02-10BFD1F66BD1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EC7931D2-4E9E-49A3-A7FF-618A12BCC635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13FFCB08-3C58-483A-A931-C450B0436AE6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364ECF97-16DF-4170-9D7F-75789CBDDB47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185F0D3D-A05F-40A6-AE9A-89AB6DE2F665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12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1217D0C6-7713-4E68-A692-157878C0A13D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13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F8EE022C-4DC7-4F7B-9385-A5C538A7DD97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notesSlides/notesSlide14.xml><?xml version="1.0" encoding="utf-8"?>
<p:notes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endParaRPr b="0" lang="en-GB" sz="2000" spc="-1" strike="noStrike"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 anchor="t">
            <a:noAutofit/>
          </a:bodyPr>
          <a:p>
            <a:pPr>
              <a:lnSpc>
                <a:spcPct val="100000"/>
              </a:lnSpc>
            </a:pPr>
            <a:fld id="{71D4A538-CC7D-4B33-AA50-43991C3C50A9}" type="slidenum">
              <a:rPr b="0" lang="en-US" sz="1800" spc="-1" strike="noStrike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 b="0" lang="en-GB" sz="1800" spc="-1" strike="noStrike">
              <a:latin typeface="Times New Roman"/>
            </a:endParaRPr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05200"/>
            <a:ext cx="8229240" cy="398124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solidFill>
                  <a:srgbClr val="000000"/>
                </a:solidFill>
                <a:latin typeface="Calibri"/>
              </a:rPr>
              <a:t>Click to edit the title text format</a:t>
            </a:r>
            <a:endParaRPr b="0" lang="en-GB" sz="1800" spc="-1" strike="noStrike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 w="0">
            <a:noFill/>
          </a:ln>
        </p:spPr>
        <p:txBody>
          <a:bodyPr lIns="0" rIns="0" tIns="0" bIns="0" anchor="t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 b="0" lang="en-GB" sz="3200" spc="-1" strike="noStrike">
              <a:solidFill>
                <a:srgbClr val="000000"/>
              </a:solidFill>
              <a:latin typeface="Calibri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Second Outline Level</a:t>
            </a:r>
            <a:endParaRPr b="0" lang="en-GB" sz="2400" spc="-1" strike="noStrike">
              <a:solidFill>
                <a:srgbClr val="000000"/>
              </a:solidFill>
              <a:latin typeface="Calibri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Third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Fourth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Fifth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Sixth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Seventh Outline Level</a:t>
            </a:r>
            <a:endParaRPr b="0" lang="en-GB" sz="2000" spc="-1" strike="noStrike">
              <a:solidFill>
                <a:srgbClr val="000000"/>
              </a:solidFill>
              <a:latin typeface="Calibri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image" Target="../media/image9.png"/><Relationship Id="rId8" Type="http://schemas.openxmlformats.org/officeDocument/2006/relationships/image" Target="../media/image10.png"/><Relationship Id="rId9" Type="http://schemas.openxmlformats.org/officeDocument/2006/relationships/image" Target="../media/image11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image" Target="../media/image13.png"/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8" Type="http://schemas.openxmlformats.org/officeDocument/2006/relationships/image" Target="../media/image19.png"/><Relationship Id="rId9" Type="http://schemas.openxmlformats.org/officeDocument/2006/relationships/image" Target="../media/image20.png"/><Relationship Id="rId10" Type="http://schemas.openxmlformats.org/officeDocument/2006/relationships/image" Target="../media/image21.png"/><Relationship Id="rId11" Type="http://schemas.openxmlformats.org/officeDocument/2006/relationships/image" Target="../media/image22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3.png"/><Relationship Id="rId2" Type="http://schemas.openxmlformats.org/officeDocument/2006/relationships/image" Target="../media/image24.png"/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image" Target="../media/image28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29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30.png"/><Relationship Id="rId2" Type="http://schemas.openxmlformats.org/officeDocument/2006/relationships/image" Target="../media/image31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32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33.png"/><Relationship Id="rId2" Type="http://schemas.openxmlformats.org/officeDocument/2006/relationships/image" Target="../media/image34.png"/><Relationship Id="rId3" Type="http://schemas.openxmlformats.org/officeDocument/2006/relationships/image" Target="../media/image35.png"/><Relationship Id="rId4" Type="http://schemas.openxmlformats.org/officeDocument/2006/relationships/image" Target="../media/image36.png"/><Relationship Id="rId5" Type="http://schemas.openxmlformats.org/officeDocument/2006/relationships/image" Target="../media/image37.png"/><Relationship Id="rId6" Type="http://schemas.openxmlformats.org/officeDocument/2006/relationships/image" Target="../media/image38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39.png"/><Relationship Id="rId2" Type="http://schemas.openxmlformats.org/officeDocument/2006/relationships/image" Target="../media/image40.png"/><Relationship Id="rId3" Type="http://schemas.openxmlformats.org/officeDocument/2006/relationships/image" Target="../media/image41.png"/><Relationship Id="rId4" Type="http://schemas.openxmlformats.org/officeDocument/2006/relationships/image" Target="../media/image42.png"/><Relationship Id="rId5" Type="http://schemas.openxmlformats.org/officeDocument/2006/relationships/image" Target="../media/image43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44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45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46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628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0"/>
          <p:cNvSpPr/>
          <p:nvPr/>
        </p:nvSpPr>
        <p:spPr>
          <a:xfrm>
            <a:off x="6720840" y="-1920240"/>
            <a:ext cx="4937400" cy="4937400"/>
          </a:xfrm>
          <a:prstGeom prst="ellipse">
            <a:avLst/>
          </a:prstGeom>
          <a:solidFill>
            <a:srgbClr val="1f3a5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5" name="Shape 1"/>
          <p:cNvSpPr/>
          <p:nvPr/>
        </p:nvSpPr>
        <p:spPr>
          <a:xfrm>
            <a:off x="-1554480" y="3703320"/>
            <a:ext cx="3840120" cy="3840120"/>
          </a:xfrm>
          <a:prstGeom prst="ellipse">
            <a:avLst/>
          </a:prstGeom>
          <a:solidFill>
            <a:srgbClr val="1f3a5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46" name="Shape 2"/>
          <p:cNvSpPr/>
          <p:nvPr/>
        </p:nvSpPr>
        <p:spPr>
          <a:xfrm>
            <a:off x="685800" y="567000"/>
            <a:ext cx="658080" cy="658080"/>
          </a:xfrm>
          <a:prstGeom prst="roundRect">
            <a:avLst>
              <a:gd name="adj" fmla="val 16667"/>
            </a:avLst>
          </a:prstGeom>
          <a:solidFill>
            <a:srgbClr val="d98e3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47" name="Image 0" descr="preencoded.png"/>
          <p:cNvPicPr/>
          <p:nvPr/>
        </p:nvPicPr>
        <p:blipFill>
          <a:blip r:embed="rId1"/>
          <a:stretch/>
        </p:blipFill>
        <p:spPr>
          <a:xfrm>
            <a:off x="841320" y="722520"/>
            <a:ext cx="347040" cy="347040"/>
          </a:xfrm>
          <a:prstGeom prst="rect">
            <a:avLst/>
          </a:prstGeom>
          <a:ln w="0">
            <a:noFill/>
          </a:ln>
        </p:spPr>
      </p:pic>
      <p:sp>
        <p:nvSpPr>
          <p:cNvPr id="48" name="Text 3"/>
          <p:cNvSpPr/>
          <p:nvPr/>
        </p:nvSpPr>
        <p:spPr>
          <a:xfrm>
            <a:off x="685800" y="1481400"/>
            <a:ext cx="7772040" cy="1371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3400" spc="-1" strike="noStrike">
                <a:solidFill>
                  <a:srgbClr val="ffffff"/>
                </a:solidFill>
                <a:latin typeface="Cambria"/>
                <a:ea typeface="Cambria"/>
              </a:rPr>
              <a:t>Modernising Business Information Systems at FGH Security</a:t>
            </a:r>
            <a:endParaRPr b="0" lang="en-GB" sz="3400" spc="-1" strike="noStrike">
              <a:latin typeface="Arial"/>
            </a:endParaRPr>
          </a:p>
        </p:txBody>
      </p:sp>
      <p:sp>
        <p:nvSpPr>
          <p:cNvPr id="49" name="Text 4"/>
          <p:cNvSpPr/>
          <p:nvPr/>
        </p:nvSpPr>
        <p:spPr>
          <a:xfrm>
            <a:off x="685800" y="2761560"/>
            <a:ext cx="6949080" cy="63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500" spc="-1" strike="noStrike">
                <a:solidFill>
                  <a:srgbClr val="c9dcec"/>
                </a:solidFill>
                <a:latin typeface="Calibri"/>
                <a:ea typeface="Calibri"/>
              </a:rPr>
              <a:t>A Comparative Analysis of Business Information Systems and Strategic Recommendations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50" name="Text 5"/>
          <p:cNvSpPr/>
          <p:nvPr/>
        </p:nvSpPr>
        <p:spPr>
          <a:xfrm>
            <a:off x="685800" y="3611880"/>
            <a:ext cx="6857640" cy="31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250" spc="-1" strike="noStrike">
                <a:solidFill>
                  <a:srgbClr val="ffffff"/>
                </a:solidFill>
                <a:latin typeface="Calibri"/>
                <a:ea typeface="Calibri"/>
              </a:rPr>
              <a:t>Alhaji Abubakar Bangura: 2428995   |Christine Hope Castro:  2426721     |  Rosalie Cayetano: 2430254    | Yasir Ibrahem: 2429666 </a:t>
            </a:r>
            <a:endParaRPr b="0" lang="en-GB" sz="1250" spc="-1" strike="noStrike">
              <a:latin typeface="Arial"/>
            </a:endParaRPr>
          </a:p>
        </p:txBody>
      </p:sp>
      <p:sp>
        <p:nvSpPr>
          <p:cNvPr id="51" name="Text 6"/>
          <p:cNvSpPr/>
          <p:nvPr/>
        </p:nvSpPr>
        <p:spPr>
          <a:xfrm>
            <a:off x="685800" y="4114800"/>
            <a:ext cx="7772040" cy="63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150" spc="-1" strike="noStrike">
                <a:solidFill>
                  <a:srgbClr val="d98e32"/>
                </a:solidFill>
                <a:latin typeface="Calibri"/>
                <a:ea typeface="Calibri"/>
              </a:rPr>
              <a:t>Case Company: FGH Security</a:t>
            </a:r>
            <a:endParaRPr b="0" lang="en-GB" sz="1150" spc="-1" strike="noStrike">
              <a:latin typeface="Arial"/>
            </a:endParaRPr>
          </a:p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c9dcec"/>
                </a:solidFill>
                <a:latin typeface="Calibri"/>
                <a:ea typeface="Calibri"/>
              </a:rPr>
              <a:t>Alston House, White Cross, South Road, Lancaster LA1 4XQ, United Kingdom  •  fghsecurity.co.uk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53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54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Presentation Objectives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55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02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56" name="Shape 3"/>
          <p:cNvSpPr/>
          <p:nvPr/>
        </p:nvSpPr>
        <p:spPr>
          <a:xfrm>
            <a:off x="548640" y="107892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57" name="Shape 4"/>
          <p:cNvSpPr/>
          <p:nvPr/>
        </p:nvSpPr>
        <p:spPr>
          <a:xfrm>
            <a:off x="749880" y="1234440"/>
            <a:ext cx="347040" cy="34704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58" name="Text 5"/>
          <p:cNvSpPr/>
          <p:nvPr/>
        </p:nvSpPr>
        <p:spPr>
          <a:xfrm>
            <a:off x="749880" y="1234440"/>
            <a:ext cx="34704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300" spc="-1" strike="noStrike">
                <a:solidFill>
                  <a:srgbClr val="ffffff"/>
                </a:solidFill>
                <a:latin typeface="Cambria"/>
                <a:ea typeface="Cambria"/>
              </a:rPr>
              <a:t>1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59" name="Text 6"/>
          <p:cNvSpPr/>
          <p:nvPr/>
        </p:nvSpPr>
        <p:spPr>
          <a:xfrm>
            <a:off x="1298520" y="1152000"/>
            <a:ext cx="713196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libri"/>
                <a:ea typeface="Calibri"/>
              </a:rPr>
              <a:t>Explain — </a:t>
            </a:r>
            <a:r>
              <a:rPr b="0" lang="en-US" sz="1350" spc="-1" strike="noStrike">
                <a:solidFill>
                  <a:srgbClr val="1e2a36"/>
                </a:solidFill>
                <a:latin typeface="Calibri"/>
                <a:ea typeface="Calibri"/>
              </a:rPr>
              <a:t>The role of Business Information Systems (BIS) in modern organisations.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60" name="Shape 7"/>
          <p:cNvSpPr/>
          <p:nvPr/>
        </p:nvSpPr>
        <p:spPr>
          <a:xfrm>
            <a:off x="548640" y="184716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61" name="Shape 8"/>
          <p:cNvSpPr/>
          <p:nvPr/>
        </p:nvSpPr>
        <p:spPr>
          <a:xfrm>
            <a:off x="749880" y="2002680"/>
            <a:ext cx="347040" cy="34704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2" name="Text 9"/>
          <p:cNvSpPr/>
          <p:nvPr/>
        </p:nvSpPr>
        <p:spPr>
          <a:xfrm>
            <a:off x="749880" y="2002680"/>
            <a:ext cx="34704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300" spc="-1" strike="noStrike">
                <a:solidFill>
                  <a:srgbClr val="ffffff"/>
                </a:solidFill>
                <a:latin typeface="Cambria"/>
                <a:ea typeface="Cambria"/>
              </a:rPr>
              <a:t>2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63" name="Text 10"/>
          <p:cNvSpPr/>
          <p:nvPr/>
        </p:nvSpPr>
        <p:spPr>
          <a:xfrm>
            <a:off x="1298520" y="1920240"/>
            <a:ext cx="713196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libri"/>
                <a:ea typeface="Calibri"/>
              </a:rPr>
              <a:t>Compare — </a:t>
            </a:r>
            <a:r>
              <a:rPr b="0" lang="en-US" sz="1350" spc="-1" strike="noStrike">
                <a:solidFill>
                  <a:srgbClr val="1e2a36"/>
                </a:solidFill>
                <a:latin typeface="Calibri"/>
                <a:ea typeface="Calibri"/>
              </a:rPr>
              <a:t>Three major information systems used by businesses: CRM, ERP and WFM.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64" name="Shape 11"/>
          <p:cNvSpPr/>
          <p:nvPr/>
        </p:nvSpPr>
        <p:spPr>
          <a:xfrm>
            <a:off x="548640" y="261504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65" name="Shape 12"/>
          <p:cNvSpPr/>
          <p:nvPr/>
        </p:nvSpPr>
        <p:spPr>
          <a:xfrm>
            <a:off x="749880" y="2770560"/>
            <a:ext cx="347040" cy="34704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66" name="Text 13"/>
          <p:cNvSpPr/>
          <p:nvPr/>
        </p:nvSpPr>
        <p:spPr>
          <a:xfrm>
            <a:off x="749880" y="2770560"/>
            <a:ext cx="34704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300" spc="-1" strike="noStrike">
                <a:solidFill>
                  <a:srgbClr val="ffffff"/>
                </a:solidFill>
                <a:latin typeface="Cambria"/>
                <a:ea typeface="Cambria"/>
              </a:rPr>
              <a:t>3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67" name="Text 14"/>
          <p:cNvSpPr/>
          <p:nvPr/>
        </p:nvSpPr>
        <p:spPr>
          <a:xfrm>
            <a:off x="1298520" y="2688480"/>
            <a:ext cx="713196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libri"/>
                <a:ea typeface="Calibri"/>
              </a:rPr>
              <a:t>Evaluate — </a:t>
            </a:r>
            <a:r>
              <a:rPr b="0" lang="en-US" sz="1350" spc="-1" strike="noStrike">
                <a:solidFill>
                  <a:srgbClr val="1e2a36"/>
                </a:solidFill>
                <a:latin typeface="Calibri"/>
                <a:ea typeface="Calibri"/>
              </a:rPr>
              <a:t>Ethical and security issues associated with digital information systems.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68" name="Shape 15"/>
          <p:cNvSpPr/>
          <p:nvPr/>
        </p:nvSpPr>
        <p:spPr>
          <a:xfrm>
            <a:off x="548640" y="338328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69" name="Shape 16"/>
          <p:cNvSpPr/>
          <p:nvPr/>
        </p:nvSpPr>
        <p:spPr>
          <a:xfrm>
            <a:off x="749880" y="3538800"/>
            <a:ext cx="347040" cy="34704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0" name="Text 17"/>
          <p:cNvSpPr/>
          <p:nvPr/>
        </p:nvSpPr>
        <p:spPr>
          <a:xfrm>
            <a:off x="749880" y="3538800"/>
            <a:ext cx="34704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300" spc="-1" strike="noStrike">
                <a:solidFill>
                  <a:srgbClr val="ffffff"/>
                </a:solidFill>
                <a:latin typeface="Cambria"/>
                <a:ea typeface="Cambria"/>
              </a:rPr>
              <a:t>4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71" name="Text 18"/>
          <p:cNvSpPr/>
          <p:nvPr/>
        </p:nvSpPr>
        <p:spPr>
          <a:xfrm>
            <a:off x="1298520" y="3456360"/>
            <a:ext cx="713196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libri"/>
                <a:ea typeface="Calibri"/>
              </a:rPr>
              <a:t>Analyse — </a:t>
            </a:r>
            <a:r>
              <a:rPr b="0" lang="en-US" sz="1350" spc="-1" strike="noStrike">
                <a:solidFill>
                  <a:srgbClr val="1e2a36"/>
                </a:solidFill>
                <a:latin typeface="Calibri"/>
                <a:ea typeface="Calibri"/>
              </a:rPr>
              <a:t>FGH Security's current information systems and digital environment.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72" name="Shape 19"/>
          <p:cNvSpPr/>
          <p:nvPr/>
        </p:nvSpPr>
        <p:spPr>
          <a:xfrm>
            <a:off x="548640" y="415152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73" name="Shape 20"/>
          <p:cNvSpPr/>
          <p:nvPr/>
        </p:nvSpPr>
        <p:spPr>
          <a:xfrm>
            <a:off x="749880" y="4306680"/>
            <a:ext cx="347040" cy="34704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74" name="Text 21"/>
          <p:cNvSpPr/>
          <p:nvPr/>
        </p:nvSpPr>
        <p:spPr>
          <a:xfrm>
            <a:off x="749880" y="4306680"/>
            <a:ext cx="34704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300" spc="-1" strike="noStrike">
                <a:solidFill>
                  <a:srgbClr val="ffffff"/>
                </a:solidFill>
                <a:latin typeface="Cambria"/>
                <a:ea typeface="Cambria"/>
              </a:rPr>
              <a:t>5</a:t>
            </a:r>
            <a:endParaRPr b="0" lang="en-GB" sz="1300" spc="-1" strike="noStrike">
              <a:latin typeface="Arial"/>
            </a:endParaRPr>
          </a:p>
        </p:txBody>
      </p:sp>
      <p:sp>
        <p:nvSpPr>
          <p:cNvPr id="75" name="Text 22"/>
          <p:cNvSpPr/>
          <p:nvPr/>
        </p:nvSpPr>
        <p:spPr>
          <a:xfrm>
            <a:off x="1298520" y="4224600"/>
            <a:ext cx="713196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libri"/>
                <a:ea typeface="Calibri"/>
              </a:rPr>
              <a:t>Recommend — </a:t>
            </a:r>
            <a:r>
              <a:rPr b="0" lang="en-US" sz="1350" spc="-1" strike="noStrike">
                <a:solidFill>
                  <a:srgbClr val="1e2a36"/>
                </a:solidFill>
                <a:latin typeface="Calibri"/>
                <a:ea typeface="Calibri"/>
              </a:rPr>
              <a:t>The most suitable business information system for future growth.</a:t>
            </a:r>
            <a:endParaRPr b="0" lang="en-GB" sz="13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77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78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About FGH Security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79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03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80" name="Text 3"/>
          <p:cNvSpPr/>
          <p:nvPr/>
        </p:nvSpPr>
        <p:spPr>
          <a:xfrm>
            <a:off x="548640" y="969120"/>
            <a:ext cx="804636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250" spc="-1" strike="noStrike">
                <a:solidFill>
                  <a:srgbClr val="5a6b7a"/>
                </a:solidFill>
                <a:latin typeface="Calibri"/>
                <a:ea typeface="Calibri"/>
              </a:rPr>
              <a:t>One of the UK's leading security service providers, employing thousands of security professionals and serving clients in hospitality, retail, healthcare, education, and events.</a:t>
            </a:r>
            <a:r>
              <a:rPr b="0" i="1" lang="fi-FI" sz="1250" spc="-1" strike="noStrike">
                <a:solidFill>
                  <a:srgbClr val="5a6b7a"/>
                </a:solidFill>
                <a:latin typeface="Calibri"/>
                <a:ea typeface="Calibri"/>
              </a:rPr>
              <a:t> (Laudon, K. C., &amp; Laudon, J. P. 2023)  </a:t>
            </a:r>
            <a:endParaRPr b="0" lang="en-GB" sz="1250" spc="-1" strike="noStrike">
              <a:latin typeface="Arial"/>
            </a:endParaRPr>
          </a:p>
        </p:txBody>
      </p:sp>
      <p:sp>
        <p:nvSpPr>
          <p:cNvPr id="81" name="Shape 4"/>
          <p:cNvSpPr/>
          <p:nvPr/>
        </p:nvSpPr>
        <p:spPr>
          <a:xfrm>
            <a:off x="548640" y="1627560"/>
            <a:ext cx="4297320" cy="3200040"/>
          </a:xfrm>
          <a:prstGeom prst="roundRect">
            <a:avLst>
              <a:gd name="adj" fmla="val 2286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82" name="Text 5"/>
          <p:cNvSpPr/>
          <p:nvPr/>
        </p:nvSpPr>
        <p:spPr>
          <a:xfrm>
            <a:off x="777240" y="1792080"/>
            <a:ext cx="3840120" cy="31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Core Services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83" name="Shape 6"/>
          <p:cNvSpPr/>
          <p:nvPr/>
        </p:nvSpPr>
        <p:spPr>
          <a:xfrm>
            <a:off x="777240" y="221292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4" name="Image 1" descr="preencoded.png"/>
          <p:cNvPicPr/>
          <p:nvPr/>
        </p:nvPicPr>
        <p:blipFill>
          <a:blip r:embed="rId2"/>
          <a:stretch/>
        </p:blipFill>
        <p:spPr>
          <a:xfrm>
            <a:off x="868680" y="237744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85" name="Text 7"/>
          <p:cNvSpPr/>
          <p:nvPr/>
        </p:nvSpPr>
        <p:spPr>
          <a:xfrm>
            <a:off x="1106280" y="221292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Event Security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86" name="Shape 8"/>
          <p:cNvSpPr/>
          <p:nvPr/>
        </p:nvSpPr>
        <p:spPr>
          <a:xfrm>
            <a:off x="2770560" y="221292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87" name="Image 2" descr="preencoded.png"/>
          <p:cNvPicPr/>
          <p:nvPr/>
        </p:nvPicPr>
        <p:blipFill>
          <a:blip r:embed="rId3"/>
          <a:stretch/>
        </p:blipFill>
        <p:spPr>
          <a:xfrm>
            <a:off x="2862000" y="237744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88" name="Text 9"/>
          <p:cNvSpPr/>
          <p:nvPr/>
        </p:nvSpPr>
        <p:spPr>
          <a:xfrm>
            <a:off x="3099960" y="221292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Door Supervision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89" name="Shape 10"/>
          <p:cNvSpPr/>
          <p:nvPr/>
        </p:nvSpPr>
        <p:spPr>
          <a:xfrm>
            <a:off x="777240" y="283464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0" name="Image 3" descr="preencoded.png"/>
          <p:cNvPicPr/>
          <p:nvPr/>
        </p:nvPicPr>
        <p:blipFill>
          <a:blip r:embed="rId4"/>
          <a:stretch/>
        </p:blipFill>
        <p:spPr>
          <a:xfrm>
            <a:off x="868680" y="299916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91" name="Text 11"/>
          <p:cNvSpPr/>
          <p:nvPr/>
        </p:nvSpPr>
        <p:spPr>
          <a:xfrm>
            <a:off x="1106280" y="283464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Corporate Security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92" name="Shape 12"/>
          <p:cNvSpPr/>
          <p:nvPr/>
        </p:nvSpPr>
        <p:spPr>
          <a:xfrm>
            <a:off x="2770560" y="283464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3" name="Image 4" descr="preencoded.png"/>
          <p:cNvPicPr/>
          <p:nvPr/>
        </p:nvPicPr>
        <p:blipFill>
          <a:blip r:embed="rId5"/>
          <a:stretch/>
        </p:blipFill>
        <p:spPr>
          <a:xfrm>
            <a:off x="2862000" y="299916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94" name="Text 13"/>
          <p:cNvSpPr/>
          <p:nvPr/>
        </p:nvSpPr>
        <p:spPr>
          <a:xfrm>
            <a:off x="3099960" y="283464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Mobile Patrols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95" name="Shape 14"/>
          <p:cNvSpPr/>
          <p:nvPr/>
        </p:nvSpPr>
        <p:spPr>
          <a:xfrm>
            <a:off x="777240" y="345636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6" name="Image 5" descr="preencoded.png"/>
          <p:cNvPicPr/>
          <p:nvPr/>
        </p:nvPicPr>
        <p:blipFill>
          <a:blip r:embed="rId6"/>
          <a:stretch/>
        </p:blipFill>
        <p:spPr>
          <a:xfrm>
            <a:off x="868680" y="362088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97" name="Text 15"/>
          <p:cNvSpPr/>
          <p:nvPr/>
        </p:nvSpPr>
        <p:spPr>
          <a:xfrm>
            <a:off x="1106280" y="345636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CCTV Monitoring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98" name="Shape 16"/>
          <p:cNvSpPr/>
          <p:nvPr/>
        </p:nvSpPr>
        <p:spPr>
          <a:xfrm>
            <a:off x="2770560" y="345636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99" name="Image 6" descr="preencoded.png"/>
          <p:cNvPicPr/>
          <p:nvPr/>
        </p:nvPicPr>
        <p:blipFill>
          <a:blip r:embed="rId7"/>
          <a:stretch/>
        </p:blipFill>
        <p:spPr>
          <a:xfrm>
            <a:off x="2862000" y="362088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100" name="Text 17"/>
          <p:cNvSpPr/>
          <p:nvPr/>
        </p:nvSpPr>
        <p:spPr>
          <a:xfrm>
            <a:off x="3099960" y="345636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Risk Management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101" name="Shape 18"/>
          <p:cNvSpPr/>
          <p:nvPr/>
        </p:nvSpPr>
        <p:spPr>
          <a:xfrm>
            <a:off x="777240" y="407808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2" name="Image 7" descr="preencoded.png"/>
          <p:cNvPicPr/>
          <p:nvPr/>
        </p:nvPicPr>
        <p:blipFill>
          <a:blip r:embed="rId8"/>
          <a:stretch/>
        </p:blipFill>
        <p:spPr>
          <a:xfrm>
            <a:off x="868680" y="424296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103" name="Text 19"/>
          <p:cNvSpPr/>
          <p:nvPr/>
        </p:nvSpPr>
        <p:spPr>
          <a:xfrm>
            <a:off x="1106280" y="407808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Training Services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104" name="Shape 20"/>
          <p:cNvSpPr/>
          <p:nvPr/>
        </p:nvSpPr>
        <p:spPr>
          <a:xfrm>
            <a:off x="2770560" y="4078080"/>
            <a:ext cx="1874160" cy="511560"/>
          </a:xfrm>
          <a:prstGeom prst="roundRect">
            <a:avLst>
              <a:gd name="adj" fmla="val 10714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05" name="Image 8" descr="preencoded.png"/>
          <p:cNvPicPr/>
          <p:nvPr/>
        </p:nvPicPr>
        <p:blipFill>
          <a:blip r:embed="rId9"/>
          <a:stretch/>
        </p:blipFill>
        <p:spPr>
          <a:xfrm>
            <a:off x="2862000" y="424296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106" name="Text 21"/>
          <p:cNvSpPr/>
          <p:nvPr/>
        </p:nvSpPr>
        <p:spPr>
          <a:xfrm>
            <a:off x="3099960" y="4078080"/>
            <a:ext cx="1517400" cy="511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Nationwide Coverage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107" name="Shape 22"/>
          <p:cNvSpPr/>
          <p:nvPr/>
        </p:nvSpPr>
        <p:spPr>
          <a:xfrm>
            <a:off x="5074920" y="1627560"/>
            <a:ext cx="3520080" cy="3200040"/>
          </a:xfrm>
          <a:prstGeom prst="roundRect">
            <a:avLst>
              <a:gd name="adj" fmla="val 2286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08" name="Text 23"/>
          <p:cNvSpPr/>
          <p:nvPr/>
        </p:nvSpPr>
        <p:spPr>
          <a:xfrm>
            <a:off x="5303520" y="1792080"/>
            <a:ext cx="3108600" cy="31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Current Digital Environment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109" name="Text 24"/>
          <p:cNvSpPr/>
          <p:nvPr/>
        </p:nvSpPr>
        <p:spPr>
          <a:xfrm>
            <a:off x="5303520" y="2212920"/>
            <a:ext cx="3062880" cy="201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16283c"/>
                </a:solidFill>
                <a:latin typeface="Times New Roman"/>
                <a:ea typeface="Calibri"/>
              </a:rPr>
              <a:t>Previous system: </a:t>
            </a:r>
            <a:r>
              <a:rPr b="0" lang="en-US" sz="1200" spc="-1" strike="noStrike">
                <a:solidFill>
                  <a:srgbClr val="1e2a36"/>
                </a:solidFill>
                <a:latin typeface="Times New Roman"/>
                <a:ea typeface="Calibri"/>
              </a:rPr>
              <a:t>PIRAM workforce management</a:t>
            </a:r>
            <a:endParaRPr b="0" lang="en-GB" sz="1200" spc="-1" strike="noStrike">
              <a:latin typeface="Arial"/>
            </a:endParaRPr>
          </a:p>
          <a:p>
            <a:pPr algn="just">
              <a:lnSpc>
                <a:spcPct val="100000"/>
              </a:lnSpc>
              <a:tabLst>
                <a:tab algn="l" pos="0"/>
              </a:tabLst>
            </a:pPr>
            <a:endParaRPr b="0" lang="en-GB" sz="1200" spc="-1" strike="noStrike">
              <a:latin typeface="Arial"/>
            </a:endParaRPr>
          </a:p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16283c"/>
                </a:solidFill>
                <a:latin typeface="Times New Roman"/>
                <a:ea typeface="Calibri"/>
              </a:rPr>
              <a:t>Current system: </a:t>
            </a:r>
            <a:r>
              <a:rPr b="0" lang="en-US" sz="1200" spc="-1" strike="noStrike">
                <a:solidFill>
                  <a:srgbClr val="1e2a36"/>
                </a:solidFill>
                <a:latin typeface="Times New Roman"/>
                <a:ea typeface="Calibri"/>
              </a:rPr>
              <a:t>C247 workforce management software. ( </a:t>
            </a:r>
            <a:r>
              <a:rPr b="0" i="1" lang="en-US" sz="1200" spc="-1" strike="noStrike">
                <a:solidFill>
                  <a:srgbClr val="5a6b7a"/>
                </a:solidFill>
                <a:latin typeface="Times New Roman"/>
                <a:ea typeface="Calibri"/>
              </a:rPr>
              <a:t>FGH Security, 2025).</a:t>
            </a:r>
            <a:endParaRPr b="0" lang="en-GB" sz="1200" spc="-1" strike="noStrike">
              <a:latin typeface="Arial"/>
            </a:endParaRPr>
          </a:p>
          <a:p>
            <a:pPr algn="just">
              <a:lnSpc>
                <a:spcPct val="100000"/>
              </a:lnSpc>
              <a:tabLst>
                <a:tab algn="l" pos="0"/>
              </a:tabLst>
            </a:pPr>
            <a:endParaRPr b="0" lang="en-GB" sz="1200" spc="-1" strike="noStrike">
              <a:latin typeface="Arial"/>
            </a:endParaRPr>
          </a:p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0" i="1" lang="en-US" sz="1200" spc="-1" strike="noStrike">
                <a:solidFill>
                  <a:srgbClr val="5a6b7a"/>
                </a:solidFill>
                <a:latin typeface="Times New Roman"/>
                <a:ea typeface="Calibri"/>
              </a:rPr>
              <a:t>A growing business requiring greater automation, integration, and business intelligence.</a:t>
            </a:r>
            <a:endParaRPr b="0" lang="en-GB" sz="1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1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112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What are Business Information Systems?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113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04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4" name="Text 3"/>
          <p:cNvSpPr/>
          <p:nvPr/>
        </p:nvSpPr>
        <p:spPr>
          <a:xfrm>
            <a:off x="548640" y="969120"/>
            <a:ext cx="804636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250" spc="-1" strike="noStrike">
                <a:solidFill>
                  <a:srgbClr val="5a6b7a"/>
                </a:solidFill>
                <a:latin typeface="Calibri"/>
                <a:ea typeface="Calibri"/>
              </a:rPr>
              <a:t>Business Information Systems (BIS) combine four components to collect, process, store and distribute information for business operations.</a:t>
            </a:r>
            <a:endParaRPr b="0" lang="en-GB" sz="1250" spc="-1" strike="noStrike">
              <a:latin typeface="Arial"/>
            </a:endParaRPr>
          </a:p>
        </p:txBody>
      </p:sp>
      <p:sp>
        <p:nvSpPr>
          <p:cNvPr id="115" name="Shape 4"/>
          <p:cNvSpPr/>
          <p:nvPr/>
        </p:nvSpPr>
        <p:spPr>
          <a:xfrm>
            <a:off x="548640" y="1572840"/>
            <a:ext cx="1901520" cy="123408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16" name="Shape 5"/>
          <p:cNvSpPr/>
          <p:nvPr/>
        </p:nvSpPr>
        <p:spPr>
          <a:xfrm>
            <a:off x="1225440" y="1737360"/>
            <a:ext cx="548280" cy="54828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7" name="Image 1" descr="preencoded.png"/>
          <p:cNvPicPr/>
          <p:nvPr/>
        </p:nvPicPr>
        <p:blipFill>
          <a:blip r:embed="rId2"/>
          <a:stretch/>
        </p:blipFill>
        <p:spPr>
          <a:xfrm>
            <a:off x="1362600" y="1874520"/>
            <a:ext cx="273960" cy="273960"/>
          </a:xfrm>
          <a:prstGeom prst="rect">
            <a:avLst/>
          </a:prstGeom>
          <a:ln w="0">
            <a:noFill/>
          </a:ln>
        </p:spPr>
      </p:pic>
      <p:sp>
        <p:nvSpPr>
          <p:cNvPr id="118" name="Text 6"/>
          <p:cNvSpPr/>
          <p:nvPr/>
        </p:nvSpPr>
        <p:spPr>
          <a:xfrm>
            <a:off x="548640" y="2359080"/>
            <a:ext cx="19015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400" spc="-1" strike="noStrike">
                <a:solidFill>
                  <a:srgbClr val="16283c"/>
                </a:solidFill>
                <a:latin typeface="Cambria"/>
                <a:ea typeface="Cambria"/>
              </a:rPr>
              <a:t>People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9" name="Shape 7"/>
          <p:cNvSpPr/>
          <p:nvPr/>
        </p:nvSpPr>
        <p:spPr>
          <a:xfrm>
            <a:off x="2633400" y="1572840"/>
            <a:ext cx="1901520" cy="123408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20" name="Shape 8"/>
          <p:cNvSpPr/>
          <p:nvPr/>
        </p:nvSpPr>
        <p:spPr>
          <a:xfrm>
            <a:off x="3310200" y="1737360"/>
            <a:ext cx="548280" cy="54828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1" name="Image 2" descr="preencoded.png"/>
          <p:cNvPicPr/>
          <p:nvPr/>
        </p:nvPicPr>
        <p:blipFill>
          <a:blip r:embed="rId3"/>
          <a:stretch/>
        </p:blipFill>
        <p:spPr>
          <a:xfrm>
            <a:off x="3447360" y="1874520"/>
            <a:ext cx="273960" cy="273960"/>
          </a:xfrm>
          <a:prstGeom prst="rect">
            <a:avLst/>
          </a:prstGeom>
          <a:ln w="0">
            <a:noFill/>
          </a:ln>
        </p:spPr>
      </p:pic>
      <p:sp>
        <p:nvSpPr>
          <p:cNvPr id="122" name="Text 9"/>
          <p:cNvSpPr/>
          <p:nvPr/>
        </p:nvSpPr>
        <p:spPr>
          <a:xfrm>
            <a:off x="2633400" y="2359080"/>
            <a:ext cx="19015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400" spc="-1" strike="noStrike">
                <a:solidFill>
                  <a:srgbClr val="16283c"/>
                </a:solidFill>
                <a:latin typeface="Cambria"/>
                <a:ea typeface="Cambria"/>
              </a:rPr>
              <a:t>Processes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3" name="Shape 10"/>
          <p:cNvSpPr/>
          <p:nvPr/>
        </p:nvSpPr>
        <p:spPr>
          <a:xfrm>
            <a:off x="4718160" y="1572840"/>
            <a:ext cx="1901520" cy="123408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24" name="Shape 11"/>
          <p:cNvSpPr/>
          <p:nvPr/>
        </p:nvSpPr>
        <p:spPr>
          <a:xfrm>
            <a:off x="5394960" y="1737360"/>
            <a:ext cx="548280" cy="54828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5" name="Image 3" descr="preencoded.png"/>
          <p:cNvPicPr/>
          <p:nvPr/>
        </p:nvPicPr>
        <p:blipFill>
          <a:blip r:embed="rId4"/>
          <a:stretch/>
        </p:blipFill>
        <p:spPr>
          <a:xfrm>
            <a:off x="5532120" y="1874520"/>
            <a:ext cx="273960" cy="273960"/>
          </a:xfrm>
          <a:prstGeom prst="rect">
            <a:avLst/>
          </a:prstGeom>
          <a:ln w="0">
            <a:noFill/>
          </a:ln>
        </p:spPr>
      </p:pic>
      <p:sp>
        <p:nvSpPr>
          <p:cNvPr id="126" name="Text 12"/>
          <p:cNvSpPr/>
          <p:nvPr/>
        </p:nvSpPr>
        <p:spPr>
          <a:xfrm>
            <a:off x="4718160" y="2359080"/>
            <a:ext cx="19015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400" spc="-1" strike="noStrike">
                <a:solidFill>
                  <a:srgbClr val="16283c"/>
                </a:solidFill>
                <a:latin typeface="Cambria"/>
                <a:ea typeface="Cambria"/>
              </a:rPr>
              <a:t>Technology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7" name="Shape 13"/>
          <p:cNvSpPr/>
          <p:nvPr/>
        </p:nvSpPr>
        <p:spPr>
          <a:xfrm>
            <a:off x="6803280" y="1572840"/>
            <a:ext cx="1901520" cy="1234080"/>
          </a:xfrm>
          <a:prstGeom prst="roundRect">
            <a:avLst>
              <a:gd name="adj" fmla="val 5926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28" name="Shape 14"/>
          <p:cNvSpPr/>
          <p:nvPr/>
        </p:nvSpPr>
        <p:spPr>
          <a:xfrm>
            <a:off x="7479720" y="1737360"/>
            <a:ext cx="548280" cy="54828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9" name="Image 4" descr="preencoded.png"/>
          <p:cNvPicPr/>
          <p:nvPr/>
        </p:nvPicPr>
        <p:blipFill>
          <a:blip r:embed="rId5"/>
          <a:stretch/>
        </p:blipFill>
        <p:spPr>
          <a:xfrm>
            <a:off x="7616880" y="1874520"/>
            <a:ext cx="273960" cy="273960"/>
          </a:xfrm>
          <a:prstGeom prst="rect">
            <a:avLst/>
          </a:prstGeom>
          <a:ln w="0">
            <a:noFill/>
          </a:ln>
        </p:spPr>
      </p:pic>
      <p:sp>
        <p:nvSpPr>
          <p:cNvPr id="130" name="Text 15"/>
          <p:cNvSpPr/>
          <p:nvPr/>
        </p:nvSpPr>
        <p:spPr>
          <a:xfrm>
            <a:off x="6803280" y="2359080"/>
            <a:ext cx="19015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400" spc="-1" strike="noStrike">
                <a:solidFill>
                  <a:srgbClr val="16283c"/>
                </a:solidFill>
                <a:latin typeface="Cambria"/>
                <a:ea typeface="Cambria"/>
              </a:rPr>
              <a:t>Data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1" name="Shape 16"/>
          <p:cNvSpPr/>
          <p:nvPr/>
        </p:nvSpPr>
        <p:spPr>
          <a:xfrm>
            <a:off x="548640" y="3063240"/>
            <a:ext cx="8046360" cy="1691280"/>
          </a:xfrm>
          <a:prstGeom prst="roundRect">
            <a:avLst>
              <a:gd name="adj" fmla="val 4324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32" name="Text 17"/>
          <p:cNvSpPr/>
          <p:nvPr/>
        </p:nvSpPr>
        <p:spPr>
          <a:xfrm>
            <a:off x="777240" y="3218760"/>
            <a:ext cx="7497720" cy="319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450" spc="-1" strike="noStrike">
                <a:solidFill>
                  <a:srgbClr val="16283c"/>
                </a:solidFill>
                <a:latin typeface="Cambria"/>
                <a:ea typeface="Cambria"/>
              </a:rPr>
              <a:t>Why they matter — BIS help organisations to:</a:t>
            </a:r>
            <a:endParaRPr b="0" lang="en-GB" sz="1450" spc="-1" strike="noStrike">
              <a:latin typeface="Arial"/>
            </a:endParaRPr>
          </a:p>
        </p:txBody>
      </p:sp>
      <p:pic>
        <p:nvPicPr>
          <p:cNvPr id="133" name="Image 5" descr="preencoded.png"/>
          <p:cNvPicPr/>
          <p:nvPr/>
        </p:nvPicPr>
        <p:blipFill>
          <a:blip r:embed="rId6"/>
          <a:stretch/>
        </p:blipFill>
        <p:spPr>
          <a:xfrm>
            <a:off x="777240" y="367596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34" name="Text 18"/>
          <p:cNvSpPr/>
          <p:nvPr/>
        </p:nvSpPr>
        <p:spPr>
          <a:xfrm>
            <a:off x="1069920" y="363924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Improve efficiency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135" name="Image 6" descr="preencoded.png"/>
          <p:cNvPicPr/>
          <p:nvPr/>
        </p:nvPicPr>
        <p:blipFill>
          <a:blip r:embed="rId7"/>
          <a:stretch/>
        </p:blipFill>
        <p:spPr>
          <a:xfrm>
            <a:off x="3383280" y="367596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36" name="Text 19"/>
          <p:cNvSpPr/>
          <p:nvPr/>
        </p:nvSpPr>
        <p:spPr>
          <a:xfrm>
            <a:off x="3675960" y="363924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Support decision making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137" name="Image 7" descr="preencoded.png"/>
          <p:cNvPicPr/>
          <p:nvPr/>
        </p:nvPicPr>
        <p:blipFill>
          <a:blip r:embed="rId8"/>
          <a:stretch/>
        </p:blipFill>
        <p:spPr>
          <a:xfrm>
            <a:off x="5989320" y="367596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38" name="Text 20"/>
          <p:cNvSpPr/>
          <p:nvPr/>
        </p:nvSpPr>
        <p:spPr>
          <a:xfrm>
            <a:off x="6282000" y="363924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Reduce operational costs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139" name="Image 8" descr="preencoded.png"/>
          <p:cNvPicPr/>
          <p:nvPr/>
        </p:nvPicPr>
        <p:blipFill>
          <a:blip r:embed="rId9"/>
          <a:stretch/>
        </p:blipFill>
        <p:spPr>
          <a:xfrm>
            <a:off x="777240" y="415152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40" name="Text 21"/>
          <p:cNvSpPr/>
          <p:nvPr/>
        </p:nvSpPr>
        <p:spPr>
          <a:xfrm>
            <a:off x="1069920" y="411480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Increase customer satisfaction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141" name="Image 9" descr="preencoded.png"/>
          <p:cNvPicPr/>
          <p:nvPr/>
        </p:nvPicPr>
        <p:blipFill>
          <a:blip r:embed="rId10"/>
          <a:stretch/>
        </p:blipFill>
        <p:spPr>
          <a:xfrm>
            <a:off x="3383280" y="415152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42" name="Text 22"/>
          <p:cNvSpPr/>
          <p:nvPr/>
        </p:nvSpPr>
        <p:spPr>
          <a:xfrm>
            <a:off x="3675960" y="411480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Gain competitive advantage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143" name="Image 10" descr="preencoded.png"/>
          <p:cNvPicPr/>
          <p:nvPr/>
        </p:nvPicPr>
        <p:blipFill>
          <a:blip r:embed="rId11"/>
          <a:stretch/>
        </p:blipFill>
        <p:spPr>
          <a:xfrm>
            <a:off x="5989320" y="4151520"/>
            <a:ext cx="200880" cy="200880"/>
          </a:xfrm>
          <a:prstGeom prst="rect">
            <a:avLst/>
          </a:prstGeom>
          <a:ln w="0">
            <a:noFill/>
          </a:ln>
        </p:spPr>
      </p:pic>
      <p:sp>
        <p:nvSpPr>
          <p:cNvPr id="144" name="Text 23"/>
          <p:cNvSpPr/>
          <p:nvPr/>
        </p:nvSpPr>
        <p:spPr>
          <a:xfrm>
            <a:off x="6282000" y="4114800"/>
            <a:ext cx="228564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Integrate business functions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46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147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Types of Business Information Systems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148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05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49" name="Shape 3"/>
          <p:cNvSpPr/>
          <p:nvPr/>
        </p:nvSpPr>
        <p:spPr>
          <a:xfrm>
            <a:off x="54864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50" name="Shape 4"/>
          <p:cNvSpPr/>
          <p:nvPr/>
        </p:nvSpPr>
        <p:spPr>
          <a:xfrm>
            <a:off x="1536120" y="1371600"/>
            <a:ext cx="621360" cy="621360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1" name="Image 1" descr="preencoded.png"/>
          <p:cNvPicPr/>
          <p:nvPr/>
        </p:nvPicPr>
        <p:blipFill>
          <a:blip r:embed="rId2"/>
          <a:stretch/>
        </p:blipFill>
        <p:spPr>
          <a:xfrm>
            <a:off x="1691640" y="1527120"/>
            <a:ext cx="310680" cy="310680"/>
          </a:xfrm>
          <a:prstGeom prst="rect">
            <a:avLst/>
          </a:prstGeom>
          <a:ln w="0">
            <a:noFill/>
          </a:ln>
        </p:spPr>
      </p:pic>
      <p:sp>
        <p:nvSpPr>
          <p:cNvPr id="152" name="Text 5"/>
          <p:cNvSpPr/>
          <p:nvPr/>
        </p:nvSpPr>
        <p:spPr>
          <a:xfrm>
            <a:off x="548640" y="2121480"/>
            <a:ext cx="26056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2000" spc="-1" strike="noStrike">
                <a:solidFill>
                  <a:srgbClr val="16283c"/>
                </a:solidFill>
                <a:latin typeface="Cambria"/>
                <a:ea typeface="Cambria"/>
              </a:rPr>
              <a:t>CRM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53" name="Text 6"/>
          <p:cNvSpPr/>
          <p:nvPr/>
        </p:nvSpPr>
        <p:spPr>
          <a:xfrm>
            <a:off x="685800" y="2505600"/>
            <a:ext cx="233136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00" spc="-1" strike="noStrike">
                <a:solidFill>
                  <a:srgbClr val="5a6b7a"/>
                </a:solidFill>
                <a:latin typeface="Calibri"/>
                <a:ea typeface="Calibri"/>
              </a:rPr>
              <a:t>Customer Relationship Management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154" name="Text 7"/>
          <p:cNvSpPr/>
          <p:nvPr/>
        </p:nvSpPr>
        <p:spPr>
          <a:xfrm>
            <a:off x="749880" y="3035880"/>
            <a:ext cx="2203200" cy="86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Manages customer relationships, sales pipelines, and service.</a:t>
            </a:r>
            <a:r>
              <a:rPr b="0" lang="en-GB" sz="1150" spc="-1" strike="noStrike">
                <a:solidFill>
                  <a:srgbClr val="1e2a36"/>
                </a:solidFill>
                <a:latin typeface="Calibri"/>
                <a:ea typeface="Calibri"/>
              </a:rPr>
              <a:t> (Turban, E., Pollard, C., &amp; Wood, G., 2021) 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155" name="Text 8"/>
          <p:cNvSpPr/>
          <p:nvPr/>
        </p:nvSpPr>
        <p:spPr>
          <a:xfrm>
            <a:off x="685800" y="3931920"/>
            <a:ext cx="2331360" cy="65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000" spc="-1" strike="noStrike">
                <a:solidFill>
                  <a:srgbClr val="d98e32"/>
                </a:solidFill>
                <a:latin typeface="Calibri"/>
                <a:ea typeface="Calibri"/>
              </a:rPr>
              <a:t>Examples</a:t>
            </a:r>
            <a:endParaRPr b="0" lang="en-GB" sz="1000" spc="-1" strike="noStrike">
              <a:latin typeface="Arial"/>
            </a:endParaRPr>
          </a:p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Monday CRM  •  Salesforce  •  HubSpot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156" name="Shape 9"/>
          <p:cNvSpPr/>
          <p:nvPr/>
        </p:nvSpPr>
        <p:spPr>
          <a:xfrm>
            <a:off x="333756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57" name="Shape 10"/>
          <p:cNvSpPr/>
          <p:nvPr/>
        </p:nvSpPr>
        <p:spPr>
          <a:xfrm>
            <a:off x="4325040" y="1371600"/>
            <a:ext cx="621360" cy="621360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58" name="Image 2" descr="preencoded.png"/>
          <p:cNvPicPr/>
          <p:nvPr/>
        </p:nvPicPr>
        <p:blipFill>
          <a:blip r:embed="rId3"/>
          <a:stretch/>
        </p:blipFill>
        <p:spPr>
          <a:xfrm>
            <a:off x="4480560" y="1527120"/>
            <a:ext cx="310680" cy="310680"/>
          </a:xfrm>
          <a:prstGeom prst="rect">
            <a:avLst/>
          </a:prstGeom>
          <a:ln w="0">
            <a:noFill/>
          </a:ln>
        </p:spPr>
      </p:pic>
      <p:sp>
        <p:nvSpPr>
          <p:cNvPr id="159" name="Text 11"/>
          <p:cNvSpPr/>
          <p:nvPr/>
        </p:nvSpPr>
        <p:spPr>
          <a:xfrm>
            <a:off x="3337560" y="2121480"/>
            <a:ext cx="26056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2000" spc="-1" strike="noStrike">
                <a:solidFill>
                  <a:srgbClr val="16283c"/>
                </a:solidFill>
                <a:latin typeface="Cambria"/>
                <a:ea typeface="Cambria"/>
              </a:rPr>
              <a:t>ERP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0" name="Text 12"/>
          <p:cNvSpPr/>
          <p:nvPr/>
        </p:nvSpPr>
        <p:spPr>
          <a:xfrm>
            <a:off x="3474720" y="2505600"/>
            <a:ext cx="233136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00" spc="-1" strike="noStrike">
                <a:solidFill>
                  <a:srgbClr val="5a6b7a"/>
                </a:solidFill>
                <a:latin typeface="Calibri"/>
                <a:ea typeface="Calibri"/>
              </a:rPr>
              <a:t>Enterprise Resource Planning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161" name="Text 13"/>
          <p:cNvSpPr/>
          <p:nvPr/>
        </p:nvSpPr>
        <p:spPr>
          <a:xfrm>
            <a:off x="3538800" y="3035880"/>
            <a:ext cx="2203200" cy="86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Integrates finance, HR, procurement and operations in one platform.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162" name="Text 14"/>
          <p:cNvSpPr/>
          <p:nvPr/>
        </p:nvSpPr>
        <p:spPr>
          <a:xfrm>
            <a:off x="3474720" y="3931920"/>
            <a:ext cx="2331360" cy="65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000" spc="-1" strike="noStrike">
                <a:solidFill>
                  <a:srgbClr val="d98e32"/>
                </a:solidFill>
                <a:latin typeface="Calibri"/>
                <a:ea typeface="Calibri"/>
              </a:rPr>
              <a:t>Examples</a:t>
            </a:r>
            <a:endParaRPr b="0" lang="en-GB" sz="1000" spc="-1" strike="noStrike">
              <a:latin typeface="Arial"/>
            </a:endParaRPr>
          </a:p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SAP S/4HANA  •  Oracle ERP  •  Dynamics 365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163" name="Shape 15"/>
          <p:cNvSpPr/>
          <p:nvPr/>
        </p:nvSpPr>
        <p:spPr>
          <a:xfrm>
            <a:off x="612648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64" name="Shape 16"/>
          <p:cNvSpPr/>
          <p:nvPr/>
        </p:nvSpPr>
        <p:spPr>
          <a:xfrm>
            <a:off x="7113960" y="1371600"/>
            <a:ext cx="621360" cy="621360"/>
          </a:xfrm>
          <a:prstGeom prst="roundRect">
            <a:avLst>
              <a:gd name="adj" fmla="val 17647"/>
            </a:avLst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65" name="Image 3" descr="preencoded.png"/>
          <p:cNvPicPr/>
          <p:nvPr/>
        </p:nvPicPr>
        <p:blipFill>
          <a:blip r:embed="rId4"/>
          <a:stretch/>
        </p:blipFill>
        <p:spPr>
          <a:xfrm>
            <a:off x="7269480" y="1527120"/>
            <a:ext cx="310680" cy="310680"/>
          </a:xfrm>
          <a:prstGeom prst="rect">
            <a:avLst/>
          </a:prstGeom>
          <a:ln w="0">
            <a:noFill/>
          </a:ln>
        </p:spPr>
      </p:pic>
      <p:sp>
        <p:nvSpPr>
          <p:cNvPr id="166" name="Text 17"/>
          <p:cNvSpPr/>
          <p:nvPr/>
        </p:nvSpPr>
        <p:spPr>
          <a:xfrm>
            <a:off x="6126480" y="2121480"/>
            <a:ext cx="26056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2000" spc="-1" strike="noStrike">
                <a:solidFill>
                  <a:srgbClr val="16283c"/>
                </a:solidFill>
                <a:latin typeface="Cambria"/>
                <a:ea typeface="Cambria"/>
              </a:rPr>
              <a:t>WFM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67" name="Text 18"/>
          <p:cNvSpPr/>
          <p:nvPr/>
        </p:nvSpPr>
        <p:spPr>
          <a:xfrm>
            <a:off x="6263640" y="2505600"/>
            <a:ext cx="2331360" cy="45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00" spc="-1" strike="noStrike">
                <a:solidFill>
                  <a:srgbClr val="5a6b7a"/>
                </a:solidFill>
                <a:latin typeface="Calibri"/>
                <a:ea typeface="Calibri"/>
              </a:rPr>
              <a:t>Workforce Management System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168" name="Text 19"/>
          <p:cNvSpPr/>
          <p:nvPr/>
        </p:nvSpPr>
        <p:spPr>
          <a:xfrm>
            <a:off x="6327720" y="3035880"/>
            <a:ext cx="2203200" cy="86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Scheduling, rostering, attendance and workforce deployment.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169" name="Text 20"/>
          <p:cNvSpPr/>
          <p:nvPr/>
        </p:nvSpPr>
        <p:spPr>
          <a:xfrm>
            <a:off x="6263640" y="3931920"/>
            <a:ext cx="2331360" cy="65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000" spc="-1" strike="noStrike">
                <a:solidFill>
                  <a:srgbClr val="d98e32"/>
                </a:solidFill>
                <a:latin typeface="Calibri"/>
                <a:ea typeface="Calibri"/>
              </a:rPr>
              <a:t>Examples</a:t>
            </a:r>
            <a:endParaRPr b="0" lang="en-GB" sz="1000" spc="-1" strike="noStrike">
              <a:latin typeface="Arial"/>
            </a:endParaRPr>
          </a:p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C247  •  Deputy  •  UKG  •  PIRAM</a:t>
            </a:r>
            <a:endParaRPr b="0" lang="en-GB" sz="10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1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172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Comparison of Information Systems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173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06</a:t>
            </a:r>
            <a:endParaRPr b="0" lang="en-GB" sz="1600" spc="-1" strike="noStrike">
              <a:latin typeface="Arial"/>
            </a:endParaRPr>
          </a:p>
        </p:txBody>
      </p:sp>
      <p:graphicFrame>
        <p:nvGraphicFramePr>
          <p:cNvPr id="174" name="Table 0"/>
          <p:cNvGraphicFramePr/>
          <p:nvPr/>
        </p:nvGraphicFramePr>
        <p:xfrm>
          <a:off x="548640" y="1371600"/>
          <a:ext cx="8046360" cy="2834280"/>
        </p:xfrm>
        <a:graphic>
          <a:graphicData uri="http://schemas.openxmlformats.org/drawingml/2006/table">
            <a:tbl>
              <a:tblPr/>
              <a:tblGrid>
                <a:gridCol w="1828800"/>
                <a:gridCol w="1920240"/>
                <a:gridCol w="2377440"/>
                <a:gridCol w="1920240"/>
              </a:tblGrid>
              <a:tr h="502920"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System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Main Function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Advantages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Limitations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</a:tr>
              <a:tr h="777240"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CRM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Customer management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Better customer experience; sales tracking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Expensive implementation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777240"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ERP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Business integration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Real-time data; centralised information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Complex and costly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777240"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Workforce Management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Staff scheduling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Better shift planning; labour optimisation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Limited strategic reporting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75" name="Shape 3"/>
          <p:cNvSpPr/>
          <p:nvPr/>
        </p:nvSpPr>
        <p:spPr>
          <a:xfrm>
            <a:off x="548640" y="4206240"/>
            <a:ext cx="8046360" cy="566640"/>
          </a:xfrm>
          <a:prstGeom prst="roundRect">
            <a:avLst>
              <a:gd name="adj" fmla="val 12903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pic>
        <p:nvPicPr>
          <p:cNvPr id="176" name="Image 1" descr="preencoded.png"/>
          <p:cNvPicPr/>
          <p:nvPr/>
        </p:nvPicPr>
        <p:blipFill>
          <a:blip r:embed="rId2"/>
          <a:stretch/>
        </p:blipFill>
        <p:spPr>
          <a:xfrm>
            <a:off x="777240" y="4370760"/>
            <a:ext cx="237240" cy="237240"/>
          </a:xfrm>
          <a:prstGeom prst="rect">
            <a:avLst/>
          </a:prstGeom>
          <a:ln w="0">
            <a:noFill/>
          </a:ln>
        </p:spPr>
      </p:pic>
      <p:sp>
        <p:nvSpPr>
          <p:cNvPr id="177" name="Text 4"/>
          <p:cNvSpPr/>
          <p:nvPr/>
        </p:nvSpPr>
        <p:spPr>
          <a:xfrm>
            <a:off x="1143000" y="4206240"/>
            <a:ext cx="731484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150" spc="-1" strike="noStrike">
                <a:solidFill>
                  <a:srgbClr val="16283c"/>
                </a:solidFill>
                <a:latin typeface="Calibri"/>
                <a:ea typeface="Calibri"/>
              </a:rPr>
              <a:t>Each system solves a different problem — the right choice depends on the organisation's priorities and existing systems (Salesforce Inc., 2025).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79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180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CRM in Focus: Monday CRM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181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07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2" name="Shape 3"/>
          <p:cNvSpPr/>
          <p:nvPr/>
        </p:nvSpPr>
        <p:spPr>
          <a:xfrm>
            <a:off x="54864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83" name="Text 4"/>
          <p:cNvSpPr/>
          <p:nvPr/>
        </p:nvSpPr>
        <p:spPr>
          <a:xfrm>
            <a:off x="749880" y="1325880"/>
            <a:ext cx="22399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Key Features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4" name="Text 5"/>
          <p:cNvSpPr/>
          <p:nvPr/>
        </p:nvSpPr>
        <p:spPr>
          <a:xfrm>
            <a:off x="749880" y="1783080"/>
            <a:ext cx="2239920" cy="278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Customer &amp; sales pipeline management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Task &amp; workflow automation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Dashboards &amp; AI-powered assistance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Mobile app; integrates with Outlook, Teams and Slack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185" name="Shape 6"/>
          <p:cNvSpPr/>
          <p:nvPr/>
        </p:nvSpPr>
        <p:spPr>
          <a:xfrm>
            <a:off x="333756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86" name="Text 7"/>
          <p:cNvSpPr/>
          <p:nvPr/>
        </p:nvSpPr>
        <p:spPr>
          <a:xfrm>
            <a:off x="3538800" y="1325880"/>
            <a:ext cx="22399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Benefits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87" name="Text 8"/>
          <p:cNvSpPr/>
          <p:nvPr/>
        </p:nvSpPr>
        <p:spPr>
          <a:xfrm>
            <a:off x="3538800" y="1783080"/>
            <a:ext cx="2239920" cy="278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Improved communication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Better customer engagement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Increased productivity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Real-time reporting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Customisable workflows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188" name="Shape 9"/>
          <p:cNvSpPr/>
          <p:nvPr/>
        </p:nvSpPr>
        <p:spPr>
          <a:xfrm>
            <a:off x="6126480" y="1143000"/>
            <a:ext cx="2605680" cy="356580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189" name="Text 10"/>
          <p:cNvSpPr/>
          <p:nvPr/>
        </p:nvSpPr>
        <p:spPr>
          <a:xfrm>
            <a:off x="6327720" y="1325880"/>
            <a:ext cx="2239920" cy="36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d98e32"/>
                </a:solidFill>
                <a:latin typeface="Cambria"/>
                <a:ea typeface="Cambria"/>
              </a:rPr>
              <a:t>Limitations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0" name="Text 11"/>
          <p:cNvSpPr/>
          <p:nvPr/>
        </p:nvSpPr>
        <p:spPr>
          <a:xfrm>
            <a:off x="6327720" y="1783080"/>
            <a:ext cx="2239920" cy="278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Subscription costs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Learning curve for staff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Limited accounting functionality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92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193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Popular CRM Software Compared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194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08</a:t>
            </a:r>
            <a:endParaRPr b="0" lang="en-GB" sz="1600" spc="-1" strike="noStrike">
              <a:latin typeface="Arial"/>
            </a:endParaRPr>
          </a:p>
        </p:txBody>
      </p:sp>
      <p:graphicFrame>
        <p:nvGraphicFramePr>
          <p:cNvPr id="195" name="Table 0"/>
          <p:cNvGraphicFramePr/>
          <p:nvPr/>
        </p:nvGraphicFramePr>
        <p:xfrm>
          <a:off x="548640" y="1188720"/>
          <a:ext cx="8046360" cy="2788560"/>
        </p:xfrm>
        <a:graphic>
          <a:graphicData uri="http://schemas.openxmlformats.org/drawingml/2006/table">
            <a:tbl>
              <a:tblPr/>
              <a:tblGrid>
                <a:gridCol w="2834640"/>
                <a:gridCol w="5212080"/>
              </a:tblGrid>
              <a:tr h="411480"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CRM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 algn="ctr"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300" spc="-1" strike="noStrike">
                          <a:solidFill>
                            <a:srgbClr val="ffffff"/>
                          </a:solidFill>
                          <a:latin typeface="Cambria"/>
                          <a:ea typeface="Cambria"/>
                        </a:rPr>
                        <a:t>Key Strength</a:t>
                      </a:r>
                      <a:endParaRPr b="0" lang="en-GB" sz="13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16283c"/>
                    </a:solidFill>
                  </a:tcPr>
                </a:tc>
              </a:tr>
              <a:tr h="475200"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Monday CRM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Highly visual and easy to customise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475200"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Salesforce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Global market leader with advanced AI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475200"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HubSpot CRM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Excellent free version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475200"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Zoho CRM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Cost-effective for SMEs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  <a:tr h="476280"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1" lang="en-US" sz="1200" spc="-1" strike="noStrike">
                          <a:solidFill>
                            <a:srgbClr val="16283c"/>
                          </a:solidFill>
                          <a:latin typeface="Calibri"/>
                          <a:ea typeface="Calibri"/>
                        </a:rPr>
                        <a:t>Microsoft Dynamics 365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eaf1f7"/>
                    </a:solidFill>
                  </a:tcPr>
                </a:tc>
                <a:tc>
                  <a:txBody>
                    <a:bodyPr lIns="73080" rIns="73080" tIns="73080" bIns="73080" anchor="ctr">
                      <a:noAutofit/>
                    </a:bodyPr>
                    <a:p>
                      <a:pPr>
                        <a:lnSpc>
                          <a:spcPct val="100000"/>
                        </a:lnSpc>
                        <a:tabLst>
                          <a:tab algn="l" pos="0"/>
                        </a:tabLst>
                      </a:pPr>
                      <a:r>
                        <a:rPr b="0" lang="en-US" sz="1200" spc="-1" strike="noStrike">
                          <a:solidFill>
                            <a:srgbClr val="1e2a36"/>
                          </a:solidFill>
                          <a:latin typeface="Calibri"/>
                          <a:ea typeface="Calibri"/>
                        </a:rPr>
                        <a:t>Strong Microsoft integration</a:t>
                      </a:r>
                      <a:endParaRPr b="0" lang="en-GB" sz="1200" spc="-1" strike="noStrike">
                        <a:latin typeface="Arial"/>
                      </a:endParaRPr>
                    </a:p>
                  </a:txBody>
                  <a:tcPr anchor="ctr" marL="73080" marR="73080">
                    <a:lnL w="12240">
                      <a:solidFill>
                        <a:srgbClr val="d5dfe8"/>
                      </a:solidFill>
                    </a:lnL>
                    <a:lnR w="12240">
                      <a:solidFill>
                        <a:srgbClr val="d5dfe8"/>
                      </a:solidFill>
                    </a:lnR>
                    <a:lnT w="12240">
                      <a:solidFill>
                        <a:srgbClr val="d5dfe8"/>
                      </a:solidFill>
                    </a:lnT>
                    <a:lnB w="12240">
                      <a:solidFill>
                        <a:srgbClr val="d5dfe8"/>
                      </a:solidFill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96" name="Shape 3"/>
          <p:cNvSpPr/>
          <p:nvPr/>
        </p:nvSpPr>
        <p:spPr>
          <a:xfrm>
            <a:off x="548640" y="4160520"/>
            <a:ext cx="8046360" cy="658080"/>
          </a:xfrm>
          <a:prstGeom prst="roundRect">
            <a:avLst>
              <a:gd name="adj" fmla="val 11111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pic>
        <p:nvPicPr>
          <p:cNvPr id="197" name="Image 1" descr="preencoded.png"/>
          <p:cNvPicPr/>
          <p:nvPr/>
        </p:nvPicPr>
        <p:blipFill>
          <a:blip r:embed="rId2"/>
          <a:stretch/>
        </p:blipFill>
        <p:spPr>
          <a:xfrm>
            <a:off x="777240" y="4370760"/>
            <a:ext cx="237240" cy="237240"/>
          </a:xfrm>
          <a:prstGeom prst="rect">
            <a:avLst/>
          </a:prstGeom>
          <a:ln w="0">
            <a:noFill/>
          </a:ln>
        </p:spPr>
      </p:pic>
      <p:sp>
        <p:nvSpPr>
          <p:cNvPr id="198" name="Text 4"/>
          <p:cNvSpPr/>
          <p:nvPr/>
        </p:nvSpPr>
        <p:spPr>
          <a:xfrm>
            <a:off x="1143000" y="4160520"/>
            <a:ext cx="7314840" cy="65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150" spc="-1" strike="noStrike">
                <a:solidFill>
                  <a:srgbClr val="16283c"/>
                </a:solidFill>
                <a:latin typeface="Calibri"/>
                <a:ea typeface="Calibri"/>
              </a:rPr>
              <a:t>Monday CRM is ideal for organisations requiring flexibility and workflow automation without the complexity of enterprise-level CRM systems. (Monday.com Ltd., 2025). 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0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201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ERP &amp; Workforce Management Systems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202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09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" name="Shape 3"/>
          <p:cNvSpPr/>
          <p:nvPr/>
        </p:nvSpPr>
        <p:spPr>
          <a:xfrm>
            <a:off x="548640" y="1097280"/>
            <a:ext cx="3949920" cy="365724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04" name="Text 4"/>
          <p:cNvSpPr/>
          <p:nvPr/>
        </p:nvSpPr>
        <p:spPr>
          <a:xfrm>
            <a:off x="777240" y="1261800"/>
            <a:ext cx="347436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ERP Systems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5" name="Text 5"/>
          <p:cNvSpPr/>
          <p:nvPr/>
        </p:nvSpPr>
        <p:spPr>
          <a:xfrm>
            <a:off x="777240" y="1645920"/>
            <a:ext cx="3474360" cy="776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Integrate all departments — finance, procurement, HR, payroll, inventory, operations and reporting — into one platform.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206" name="Text 6"/>
          <p:cNvSpPr/>
          <p:nvPr/>
        </p:nvSpPr>
        <p:spPr>
          <a:xfrm>
            <a:off x="777240" y="2514600"/>
            <a:ext cx="3474360" cy="95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150" spc="-1" strike="noStrike">
                <a:solidFill>
                  <a:srgbClr val="16283c"/>
                </a:solidFill>
                <a:latin typeface="Calibri"/>
                <a:ea typeface="Calibri"/>
              </a:rPr>
              <a:t>Benefits</a:t>
            </a:r>
            <a:endParaRPr b="0" lang="en-GB" sz="11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One central database and accurate reporting</a:t>
            </a:r>
            <a:endParaRPr b="0" lang="en-GB" sz="110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Better resource planning and compliance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07" name="Text 7"/>
          <p:cNvSpPr/>
          <p:nvPr/>
        </p:nvSpPr>
        <p:spPr>
          <a:xfrm>
            <a:off x="777240" y="3611880"/>
            <a:ext cx="3474360" cy="100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150" spc="-1" strike="noStrike">
                <a:solidFill>
                  <a:srgbClr val="d98e32"/>
                </a:solidFill>
                <a:latin typeface="Calibri"/>
                <a:ea typeface="Calibri"/>
              </a:rPr>
              <a:t>Limitations</a:t>
            </a:r>
            <a:endParaRPr b="0" lang="en-GB" sz="11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High implementation cost and long deployment</a:t>
            </a:r>
            <a:endParaRPr b="0" lang="en-GB" sz="110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Significant employee training required</a:t>
            </a:r>
            <a:endParaRPr b="0" lang="en-GB" sz="1100" spc="-1" strike="noStrike">
              <a:latin typeface="Arial"/>
            </a:endParaRPr>
          </a:p>
        </p:txBody>
      </p:sp>
      <p:sp>
        <p:nvSpPr>
          <p:cNvPr id="208" name="Shape 8"/>
          <p:cNvSpPr/>
          <p:nvPr/>
        </p:nvSpPr>
        <p:spPr>
          <a:xfrm>
            <a:off x="4663440" y="1097280"/>
            <a:ext cx="3931560" cy="365724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09" name="Text 9"/>
          <p:cNvSpPr/>
          <p:nvPr/>
        </p:nvSpPr>
        <p:spPr>
          <a:xfrm>
            <a:off x="4892040" y="1261800"/>
            <a:ext cx="347436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WFM at FGH Security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0" name="Text 10"/>
          <p:cNvSpPr/>
          <p:nvPr/>
        </p:nvSpPr>
        <p:spPr>
          <a:xfrm>
            <a:off x="4892040" y="1645920"/>
            <a:ext cx="3474360" cy="100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150" spc="-1" strike="noStrike">
                <a:solidFill>
                  <a:srgbClr val="16283c"/>
                </a:solidFill>
                <a:latin typeface="Calibri"/>
                <a:ea typeface="Calibri"/>
              </a:rPr>
              <a:t>PIRAM (previous)  →  C247 (current)</a:t>
            </a:r>
            <a:endParaRPr b="0" lang="en-GB" sz="1150" spc="-1" strike="noStrike">
              <a:latin typeface="Arial"/>
            </a:endParaRPr>
          </a:p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Main functions: staff scheduling, shift allocation, attendance monitoring, time recording and payroll support.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211" name="Text 11"/>
          <p:cNvSpPr/>
          <p:nvPr/>
        </p:nvSpPr>
        <p:spPr>
          <a:xfrm>
            <a:off x="4892040" y="2743200"/>
            <a:ext cx="3474360" cy="187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just">
              <a:lnSpc>
                <a:spcPct val="100000"/>
              </a:lnSpc>
              <a:tabLst>
                <a:tab algn="l" pos="0"/>
              </a:tabLst>
            </a:pPr>
            <a:r>
              <a:rPr b="1" lang="en-US" sz="1150" spc="-1" strike="noStrike">
                <a:solidFill>
                  <a:srgbClr val="d98e32"/>
                </a:solidFill>
                <a:latin typeface="Calibri"/>
                <a:ea typeface="Calibri"/>
              </a:rPr>
              <a:t>Observed limitations of C247</a:t>
            </a:r>
            <a:endParaRPr b="0" lang="en-GB" sz="11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Limited CRM capability and customer communication</a:t>
            </a:r>
            <a:endParaRPr b="0" lang="en-GB" sz="110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Restricted management dashboards</a:t>
            </a:r>
            <a:endParaRPr b="0" lang="en-GB" sz="110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Limited AI analytics</a:t>
            </a:r>
            <a:endParaRPr b="0" lang="en-GB" sz="110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400"/>
              </a:spcAft>
              <a:buClr>
                <a:srgbClr val="1e2a36"/>
              </a:buClr>
              <a:buFont typeface="Symbol" charset="2"/>
              <a:buChar char=""/>
              <a:tabLst>
                <a:tab algn="l" pos="0"/>
              </a:tabLst>
            </a:pPr>
            <a:r>
              <a:rPr b="0" lang="en-US" sz="1100" spc="-1" strike="noStrike">
                <a:solidFill>
                  <a:srgbClr val="1e2a36"/>
                </a:solidFill>
                <a:latin typeface="Calibri"/>
                <a:ea typeface="Calibri"/>
              </a:rPr>
              <a:t>Limited integration with wider business systems</a:t>
            </a:r>
            <a:endParaRPr b="0" lang="en-GB" sz="11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13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214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Why FGH Security Needs CRM Integration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215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10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6" name="Shape 3"/>
          <p:cNvSpPr/>
          <p:nvPr/>
        </p:nvSpPr>
        <p:spPr>
          <a:xfrm>
            <a:off x="548640" y="1097280"/>
            <a:ext cx="3949920" cy="365724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17" name="Text 4"/>
          <p:cNvSpPr/>
          <p:nvPr/>
        </p:nvSpPr>
        <p:spPr>
          <a:xfrm>
            <a:off x="777240" y="1261800"/>
            <a:ext cx="347436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Current Situation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218" name="Text 5"/>
          <p:cNvSpPr/>
          <p:nvPr/>
        </p:nvSpPr>
        <p:spPr>
          <a:xfrm>
            <a:off x="777240" y="1645920"/>
            <a:ext cx="3474360" cy="54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C247 focuses mainly on workforce scheduling. Missing capabilities include: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219" name="Text 6"/>
          <p:cNvSpPr/>
          <p:nvPr/>
        </p:nvSpPr>
        <p:spPr>
          <a:xfrm>
            <a:off x="777240" y="2286000"/>
            <a:ext cx="3474360" cy="2285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marL="127080" indent="-127080">
              <a:lnSpc>
                <a:spcPct val="100000"/>
              </a:lnSpc>
              <a:spcAft>
                <a:spcPts val="6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Client relationship management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6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Sales opportunity tracking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6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Customer service management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6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Marketing automation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6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Customer analytics</a:t>
            </a:r>
            <a:endParaRPr b="0" lang="en-GB" sz="1150" spc="-1" strike="noStrike">
              <a:latin typeface="Arial"/>
            </a:endParaRPr>
          </a:p>
        </p:txBody>
      </p:sp>
      <p:sp>
        <p:nvSpPr>
          <p:cNvPr id="220" name="Shape 7"/>
          <p:cNvSpPr/>
          <p:nvPr/>
        </p:nvSpPr>
        <p:spPr>
          <a:xfrm>
            <a:off x="4608000" y="1188720"/>
            <a:ext cx="3931560" cy="365724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21" name="Text 8"/>
          <p:cNvSpPr/>
          <p:nvPr/>
        </p:nvSpPr>
        <p:spPr>
          <a:xfrm>
            <a:off x="4892040" y="1261800"/>
            <a:ext cx="347436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Recommendation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222" name="Shape 9"/>
          <p:cNvSpPr/>
          <p:nvPr/>
        </p:nvSpPr>
        <p:spPr>
          <a:xfrm>
            <a:off x="4892040" y="1664280"/>
            <a:ext cx="3474360" cy="566640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" name="Text 10"/>
          <p:cNvSpPr/>
          <p:nvPr/>
        </p:nvSpPr>
        <p:spPr>
          <a:xfrm>
            <a:off x="5029200" y="1664280"/>
            <a:ext cx="320004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ffffff"/>
                </a:solidFill>
                <a:latin typeface="Calibri"/>
                <a:ea typeface="Calibri"/>
              </a:rPr>
              <a:t>Integrate C247 with Monday CRM — rather than replacing it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24" name="Text 11"/>
          <p:cNvSpPr/>
          <p:nvPr/>
        </p:nvSpPr>
        <p:spPr>
          <a:xfrm>
            <a:off x="4892040" y="2377440"/>
            <a:ext cx="347436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d98e32"/>
                </a:solidFill>
                <a:latin typeface="Calibri"/>
                <a:ea typeface="Calibri"/>
              </a:rPr>
              <a:t>Expected benefits</a:t>
            </a:r>
            <a:endParaRPr b="0" lang="en-GB" sz="1200" spc="-1" strike="noStrike">
              <a:latin typeface="Arial"/>
            </a:endParaRPr>
          </a:p>
        </p:txBody>
      </p:sp>
      <p:pic>
        <p:nvPicPr>
          <p:cNvPr id="225" name="Image 1" descr="preencoded.png"/>
          <p:cNvPicPr/>
          <p:nvPr/>
        </p:nvPicPr>
        <p:blipFill>
          <a:blip r:embed="rId2"/>
          <a:stretch/>
        </p:blipFill>
        <p:spPr>
          <a:xfrm>
            <a:off x="4892040" y="275220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226" name="Text 12"/>
          <p:cNvSpPr/>
          <p:nvPr/>
        </p:nvSpPr>
        <p:spPr>
          <a:xfrm>
            <a:off x="5166360" y="2724840"/>
            <a:ext cx="320004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Better customer communication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227" name="Image 2" descr="preencoded.png"/>
          <p:cNvPicPr/>
          <p:nvPr/>
        </p:nvPicPr>
        <p:blipFill>
          <a:blip r:embed="rId3"/>
          <a:stretch/>
        </p:blipFill>
        <p:spPr>
          <a:xfrm>
            <a:off x="4892040" y="313632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228" name="Text 13"/>
          <p:cNvSpPr/>
          <p:nvPr/>
        </p:nvSpPr>
        <p:spPr>
          <a:xfrm>
            <a:off x="5166360" y="3108960"/>
            <a:ext cx="320004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Centralised client records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229" name="Image 3" descr="preencoded.png"/>
          <p:cNvPicPr/>
          <p:nvPr/>
        </p:nvPicPr>
        <p:blipFill>
          <a:blip r:embed="rId4"/>
          <a:stretch/>
        </p:blipFill>
        <p:spPr>
          <a:xfrm>
            <a:off x="4892040" y="352044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230" name="Text 14"/>
          <p:cNvSpPr/>
          <p:nvPr/>
        </p:nvSpPr>
        <p:spPr>
          <a:xfrm>
            <a:off x="5166360" y="3493080"/>
            <a:ext cx="320004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Improved reporting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231" name="Image 4" descr="preencoded.png"/>
          <p:cNvPicPr/>
          <p:nvPr/>
        </p:nvPicPr>
        <p:blipFill>
          <a:blip r:embed="rId5"/>
          <a:stretch/>
        </p:blipFill>
        <p:spPr>
          <a:xfrm>
            <a:off x="4892040" y="390456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232" name="Text 15"/>
          <p:cNvSpPr/>
          <p:nvPr/>
        </p:nvSpPr>
        <p:spPr>
          <a:xfrm>
            <a:off x="5166360" y="3877200"/>
            <a:ext cx="320004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Enhanced project management</a:t>
            </a:r>
            <a:endParaRPr b="0" lang="en-GB" sz="1150" spc="-1" strike="noStrike">
              <a:latin typeface="Arial"/>
            </a:endParaRPr>
          </a:p>
        </p:txBody>
      </p:sp>
      <p:pic>
        <p:nvPicPr>
          <p:cNvPr id="233" name="Image 5" descr="preencoded.png"/>
          <p:cNvPicPr/>
          <p:nvPr/>
        </p:nvPicPr>
        <p:blipFill>
          <a:blip r:embed="rId6"/>
          <a:stretch/>
        </p:blipFill>
        <p:spPr>
          <a:xfrm>
            <a:off x="4892040" y="4288680"/>
            <a:ext cx="182520" cy="182520"/>
          </a:xfrm>
          <a:prstGeom prst="rect">
            <a:avLst/>
          </a:prstGeom>
          <a:ln w="0">
            <a:noFill/>
          </a:ln>
        </p:spPr>
      </p:pic>
      <p:sp>
        <p:nvSpPr>
          <p:cNvPr id="234" name="Text 16"/>
          <p:cNvSpPr/>
          <p:nvPr/>
        </p:nvSpPr>
        <p:spPr>
          <a:xfrm>
            <a:off x="5166360" y="4260960"/>
            <a:ext cx="3200040" cy="292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Increased customer satisfaction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6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237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Ethical &amp; Security Considerations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238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11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9" name="Shape 3"/>
          <p:cNvSpPr/>
          <p:nvPr/>
        </p:nvSpPr>
        <p:spPr>
          <a:xfrm>
            <a:off x="548640" y="1097280"/>
            <a:ext cx="3931560" cy="141696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40" name="Shape 4"/>
          <p:cNvSpPr/>
          <p:nvPr/>
        </p:nvSpPr>
        <p:spPr>
          <a:xfrm>
            <a:off x="731520" y="1280160"/>
            <a:ext cx="420120" cy="42012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1" name="Image 1" descr="preencoded.png"/>
          <p:cNvPicPr/>
          <p:nvPr/>
        </p:nvPicPr>
        <p:blipFill>
          <a:blip r:embed="rId2"/>
          <a:stretch/>
        </p:blipFill>
        <p:spPr>
          <a:xfrm>
            <a:off x="831960" y="1380600"/>
            <a:ext cx="219240" cy="219240"/>
          </a:xfrm>
          <a:prstGeom prst="rect">
            <a:avLst/>
          </a:prstGeom>
          <a:ln w="0">
            <a:noFill/>
          </a:ln>
        </p:spPr>
      </p:pic>
      <p:sp>
        <p:nvSpPr>
          <p:cNvPr id="242" name="Text 5"/>
          <p:cNvSpPr/>
          <p:nvPr/>
        </p:nvSpPr>
        <p:spPr>
          <a:xfrm>
            <a:off x="1298520" y="1280160"/>
            <a:ext cx="3017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mbria"/>
                <a:ea typeface="Cambria"/>
              </a:rPr>
              <a:t>Data Privacy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243" name="Text 6"/>
          <p:cNvSpPr/>
          <p:nvPr/>
        </p:nvSpPr>
        <p:spPr>
          <a:xfrm>
            <a:off x="777240" y="1755720"/>
            <a:ext cx="3520080" cy="68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GDPR compliance  •  Secure customer data  •  Consent management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44" name="Shape 7"/>
          <p:cNvSpPr/>
          <p:nvPr/>
        </p:nvSpPr>
        <p:spPr>
          <a:xfrm>
            <a:off x="4663440" y="1097280"/>
            <a:ext cx="3931560" cy="141696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45" name="Shape 8"/>
          <p:cNvSpPr/>
          <p:nvPr/>
        </p:nvSpPr>
        <p:spPr>
          <a:xfrm>
            <a:off x="4846320" y="1280160"/>
            <a:ext cx="420120" cy="42012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6" name="Image 2" descr="preencoded.png"/>
          <p:cNvPicPr/>
          <p:nvPr/>
        </p:nvPicPr>
        <p:blipFill>
          <a:blip r:embed="rId3"/>
          <a:stretch/>
        </p:blipFill>
        <p:spPr>
          <a:xfrm>
            <a:off x="4946760" y="1380600"/>
            <a:ext cx="219240" cy="219240"/>
          </a:xfrm>
          <a:prstGeom prst="rect">
            <a:avLst/>
          </a:prstGeom>
          <a:ln w="0">
            <a:noFill/>
          </a:ln>
        </p:spPr>
      </p:pic>
      <p:sp>
        <p:nvSpPr>
          <p:cNvPr id="247" name="Text 9"/>
          <p:cNvSpPr/>
          <p:nvPr/>
        </p:nvSpPr>
        <p:spPr>
          <a:xfrm>
            <a:off x="5413320" y="1280160"/>
            <a:ext cx="3017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mbria"/>
                <a:ea typeface="Cambria"/>
              </a:rPr>
              <a:t>Cybersecurity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248" name="Text 10"/>
          <p:cNvSpPr/>
          <p:nvPr/>
        </p:nvSpPr>
        <p:spPr>
          <a:xfrm>
            <a:off x="4892040" y="1755720"/>
            <a:ext cx="3520080" cy="68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Ransomware &amp; phishing attacks  •  Data breaches  •  Encryption &amp; MFA as defences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49" name="Shape 11"/>
          <p:cNvSpPr/>
          <p:nvPr/>
        </p:nvSpPr>
        <p:spPr>
          <a:xfrm>
            <a:off x="548640" y="2670120"/>
            <a:ext cx="3931560" cy="141696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50" name="Shape 12"/>
          <p:cNvSpPr/>
          <p:nvPr/>
        </p:nvSpPr>
        <p:spPr>
          <a:xfrm>
            <a:off x="731520" y="2853000"/>
            <a:ext cx="420120" cy="42012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1" name="Image 3" descr="preencoded.png"/>
          <p:cNvPicPr/>
          <p:nvPr/>
        </p:nvPicPr>
        <p:blipFill>
          <a:blip r:embed="rId4"/>
          <a:stretch/>
        </p:blipFill>
        <p:spPr>
          <a:xfrm>
            <a:off x="831960" y="2953440"/>
            <a:ext cx="219240" cy="219240"/>
          </a:xfrm>
          <a:prstGeom prst="rect">
            <a:avLst/>
          </a:prstGeom>
          <a:ln w="0">
            <a:noFill/>
          </a:ln>
        </p:spPr>
      </p:pic>
      <p:sp>
        <p:nvSpPr>
          <p:cNvPr id="252" name="Text 13"/>
          <p:cNvSpPr/>
          <p:nvPr/>
        </p:nvSpPr>
        <p:spPr>
          <a:xfrm>
            <a:off x="1298520" y="2853000"/>
            <a:ext cx="3017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mbria"/>
                <a:ea typeface="Cambria"/>
              </a:rPr>
              <a:t>AI Decision Making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253" name="Text 14"/>
          <p:cNvSpPr/>
          <p:nvPr/>
        </p:nvSpPr>
        <p:spPr>
          <a:xfrm>
            <a:off x="777240" y="3328560"/>
            <a:ext cx="3520080" cy="68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Bias &amp; lack of transparency  •  Unfair recommendations  •  Needs human oversight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54" name="Shape 15"/>
          <p:cNvSpPr/>
          <p:nvPr/>
        </p:nvSpPr>
        <p:spPr>
          <a:xfrm>
            <a:off x="4663440" y="2670120"/>
            <a:ext cx="3931560" cy="1416960"/>
          </a:xfrm>
          <a:prstGeom prst="roundRect">
            <a:avLst>
              <a:gd name="adj" fmla="val 5161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55" name="Shape 16"/>
          <p:cNvSpPr/>
          <p:nvPr/>
        </p:nvSpPr>
        <p:spPr>
          <a:xfrm>
            <a:off x="4846320" y="2853000"/>
            <a:ext cx="420120" cy="420120"/>
          </a:xfrm>
          <a:prstGeom prst="ellipse">
            <a:avLst/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6" name="Image 4" descr="preencoded.png"/>
          <p:cNvPicPr/>
          <p:nvPr/>
        </p:nvPicPr>
        <p:blipFill>
          <a:blip r:embed="rId5"/>
          <a:stretch/>
        </p:blipFill>
        <p:spPr>
          <a:xfrm>
            <a:off x="4946760" y="2953440"/>
            <a:ext cx="219240" cy="219240"/>
          </a:xfrm>
          <a:prstGeom prst="rect">
            <a:avLst/>
          </a:prstGeom>
          <a:ln w="0">
            <a:noFill/>
          </a:ln>
        </p:spPr>
      </p:pic>
      <p:sp>
        <p:nvSpPr>
          <p:cNvPr id="257" name="Text 17"/>
          <p:cNvSpPr/>
          <p:nvPr/>
        </p:nvSpPr>
        <p:spPr>
          <a:xfrm>
            <a:off x="5413320" y="2853000"/>
            <a:ext cx="30171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350" spc="-1" strike="noStrike">
                <a:solidFill>
                  <a:srgbClr val="16283c"/>
                </a:solidFill>
                <a:latin typeface="Cambria"/>
                <a:ea typeface="Cambria"/>
              </a:rPr>
              <a:t>Employee Monitoring</a:t>
            </a:r>
            <a:endParaRPr b="0" lang="en-GB" sz="1350" spc="-1" strike="noStrike">
              <a:latin typeface="Arial"/>
            </a:endParaRPr>
          </a:p>
        </p:txBody>
      </p:sp>
      <p:sp>
        <p:nvSpPr>
          <p:cNvPr id="258" name="Text 18"/>
          <p:cNvSpPr/>
          <p:nvPr/>
        </p:nvSpPr>
        <p:spPr>
          <a:xfrm>
            <a:off x="4892040" y="3328560"/>
            <a:ext cx="3520080" cy="685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Privacy concerns  •  Excessive surveillance  •  Reduced employee trust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59" name="Shape 19"/>
          <p:cNvSpPr/>
          <p:nvPr/>
        </p:nvSpPr>
        <p:spPr>
          <a:xfrm>
            <a:off x="548640" y="4279320"/>
            <a:ext cx="8046360" cy="566640"/>
          </a:xfrm>
          <a:prstGeom prst="roundRect">
            <a:avLst>
              <a:gd name="adj" fmla="val 12903"/>
            </a:avLst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0" name="Text 20"/>
          <p:cNvSpPr/>
          <p:nvPr/>
        </p:nvSpPr>
        <p:spPr>
          <a:xfrm>
            <a:off x="777240" y="4279320"/>
            <a:ext cx="76348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100" spc="-1" strike="noStrike">
                <a:solidFill>
                  <a:srgbClr val="d98e32"/>
                </a:solidFill>
                <a:latin typeface="Calibri"/>
                <a:ea typeface="Calibri"/>
              </a:rPr>
              <a:t>Mitigation:  </a:t>
            </a:r>
            <a:r>
              <a:rPr b="0" lang="en-US" sz="1100" spc="-1" strike="noStrike">
                <a:solidFill>
                  <a:srgbClr val="ffffff"/>
                </a:solidFill>
                <a:latin typeface="Calibri"/>
                <a:ea typeface="Calibri"/>
              </a:rPr>
              <a:t>Encryption • Multi-factor authentication • Security awareness training • AI governance &amp; ethical policies • Regular audits • Transparency (Microsoft Corporation, 2025). </a:t>
            </a:r>
            <a:endParaRPr b="0" lang="en-GB" sz="11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2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263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Industry Case Studies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264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12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5" name="Shape 3"/>
          <p:cNvSpPr/>
          <p:nvPr/>
        </p:nvSpPr>
        <p:spPr>
          <a:xfrm>
            <a:off x="548640" y="1097280"/>
            <a:ext cx="2605680" cy="365724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66" name="Text 4"/>
          <p:cNvSpPr/>
          <p:nvPr/>
        </p:nvSpPr>
        <p:spPr>
          <a:xfrm>
            <a:off x="731520" y="1280160"/>
            <a:ext cx="223992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Monday.com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7" name="Text 5"/>
          <p:cNvSpPr/>
          <p:nvPr/>
        </p:nvSpPr>
        <p:spPr>
          <a:xfrm>
            <a:off x="731520" y="1627560"/>
            <a:ext cx="2239920" cy="41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050" spc="-1" strike="noStrike">
                <a:solidFill>
                  <a:srgbClr val="d98e32"/>
                </a:solidFill>
                <a:latin typeface="Calibri"/>
                <a:ea typeface="Calibri"/>
              </a:rPr>
              <a:t>Cloud CRM &amp; workflow automation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68" name="Text 6"/>
          <p:cNvSpPr/>
          <p:nvPr/>
        </p:nvSpPr>
        <p:spPr>
          <a:xfrm>
            <a:off x="731520" y="2103120"/>
            <a:ext cx="2239920" cy="2514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Challenge: disconnected project management in growing businesses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Results: better collaboration, customer tracking and faster delivery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Lesson: cloud CRM improves collaboration and engagement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69" name="Shape 7"/>
          <p:cNvSpPr/>
          <p:nvPr/>
        </p:nvSpPr>
        <p:spPr>
          <a:xfrm>
            <a:off x="3337560" y="1097280"/>
            <a:ext cx="2605680" cy="3657240"/>
          </a:xfrm>
          <a:prstGeom prst="roundRect">
            <a:avLst>
              <a:gd name="adj" fmla="val 2807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70" name="Text 8"/>
          <p:cNvSpPr/>
          <p:nvPr/>
        </p:nvSpPr>
        <p:spPr>
          <a:xfrm>
            <a:off x="3520440" y="1280160"/>
            <a:ext cx="223992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Salesforce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1" name="Text 9"/>
          <p:cNvSpPr/>
          <p:nvPr/>
        </p:nvSpPr>
        <p:spPr>
          <a:xfrm>
            <a:off x="3520440" y="1627560"/>
            <a:ext cx="2239920" cy="41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050" spc="-1" strike="noStrike">
                <a:solidFill>
                  <a:srgbClr val="d98e32"/>
                </a:solidFill>
                <a:latin typeface="Calibri"/>
                <a:ea typeface="Calibri"/>
              </a:rPr>
              <a:t>CRM with Einstein AI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72" name="Text 10"/>
          <p:cNvSpPr/>
          <p:nvPr/>
        </p:nvSpPr>
        <p:spPr>
          <a:xfrm>
            <a:off x="3520440" y="2103120"/>
            <a:ext cx="2239920" cy="2514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Challenge: managing millions of customer interactions globally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Results: personalised experiences, higher sales, predictive analytics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Ethical issues: AI bias, data privacy, responsible AI governance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73" name="Shape 11"/>
          <p:cNvSpPr/>
          <p:nvPr/>
        </p:nvSpPr>
        <p:spPr>
          <a:xfrm>
            <a:off x="6126480" y="1097280"/>
            <a:ext cx="2605680" cy="3657240"/>
          </a:xfrm>
          <a:prstGeom prst="roundRect">
            <a:avLst>
              <a:gd name="adj" fmla="val 2807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74" name="Text 12"/>
          <p:cNvSpPr/>
          <p:nvPr/>
        </p:nvSpPr>
        <p:spPr>
          <a:xfrm>
            <a:off x="6309360" y="1280160"/>
            <a:ext cx="2239920" cy="347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16283c"/>
                </a:solidFill>
                <a:latin typeface="Cambria"/>
                <a:ea typeface="Cambria"/>
              </a:rPr>
              <a:t>Amazon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75" name="Text 13"/>
          <p:cNvSpPr/>
          <p:nvPr/>
        </p:nvSpPr>
        <p:spPr>
          <a:xfrm>
            <a:off x="6309360" y="1627560"/>
            <a:ext cx="2239920" cy="411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050" spc="-1" strike="noStrike">
                <a:solidFill>
                  <a:srgbClr val="d98e32"/>
                </a:solidFill>
                <a:latin typeface="Calibri"/>
                <a:ea typeface="Calibri"/>
              </a:rPr>
              <a:t>ERP, AI &amp; business intelligence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76" name="Text 14"/>
          <p:cNvSpPr/>
          <p:nvPr/>
        </p:nvSpPr>
        <p:spPr>
          <a:xfrm>
            <a:off x="6309360" y="2103120"/>
            <a:ext cx="2239920" cy="2514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Benefits: supply chain optimisation and inventory forecasting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Concerns: employee monitoring and AI transparency. (European Union, 2016). </a:t>
            </a:r>
            <a:endParaRPr b="0" lang="en-GB" sz="1050" spc="-1" strike="noStrike">
              <a:latin typeface="Arial"/>
            </a:endParaRPr>
          </a:p>
          <a:p>
            <a:pPr marL="127080" indent="-127080" algn="just">
              <a:lnSpc>
                <a:spcPct val="100000"/>
              </a:lnSpc>
              <a:spcAft>
                <a:spcPts val="799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Lesson: efficiency must not override employee rights</a:t>
            </a:r>
            <a:endParaRPr b="0" lang="en-GB" sz="10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hape 0"/>
          <p:cNvSpPr/>
          <p:nvPr/>
        </p:nvSpPr>
        <p:spPr>
          <a:xfrm>
            <a:off x="457200" y="29268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eaf1f7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8" name="Image 0" descr="preencoded.png"/>
          <p:cNvPicPr/>
          <p:nvPr/>
        </p:nvPicPr>
        <p:blipFill>
          <a:blip r:embed="rId1"/>
          <a:stretch/>
        </p:blipFill>
        <p:spPr>
          <a:xfrm>
            <a:off x="567000" y="40248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279" name="Text 1"/>
          <p:cNvSpPr/>
          <p:nvPr/>
        </p:nvSpPr>
        <p:spPr>
          <a:xfrm>
            <a:off x="1078920" y="255960"/>
            <a:ext cx="6949080" cy="566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700" spc="-1" strike="noStrike">
                <a:solidFill>
                  <a:srgbClr val="16283c"/>
                </a:solidFill>
                <a:latin typeface="Cambria"/>
                <a:ea typeface="Cambria"/>
              </a:rPr>
              <a:t>Recommendations &amp; Conclusion</a:t>
            </a:r>
            <a:endParaRPr b="0" lang="en-GB" sz="2700" spc="-1" strike="noStrike">
              <a:latin typeface="Arial"/>
            </a:endParaRPr>
          </a:p>
        </p:txBody>
      </p:sp>
      <p:sp>
        <p:nvSpPr>
          <p:cNvPr id="280" name="Text 2"/>
          <p:cNvSpPr/>
          <p:nvPr/>
        </p:nvSpPr>
        <p:spPr>
          <a:xfrm>
            <a:off x="8229600" y="274320"/>
            <a:ext cx="548280" cy="50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r">
              <a:lnSpc>
                <a:spcPct val="100000"/>
              </a:lnSpc>
              <a:tabLst>
                <a:tab algn="l" pos="0"/>
              </a:tabLst>
            </a:pPr>
            <a:r>
              <a:rPr b="1" lang="en-US" sz="1600" spc="-1" strike="noStrike">
                <a:solidFill>
                  <a:srgbClr val="c9dcec"/>
                </a:solidFill>
                <a:latin typeface="Cambria"/>
                <a:ea typeface="Cambria"/>
              </a:rPr>
              <a:t>13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81" name="Shape 3"/>
          <p:cNvSpPr/>
          <p:nvPr/>
        </p:nvSpPr>
        <p:spPr>
          <a:xfrm>
            <a:off x="548640" y="1097280"/>
            <a:ext cx="3949920" cy="3657240"/>
          </a:xfrm>
          <a:prstGeom prst="roundRect">
            <a:avLst>
              <a:gd name="adj" fmla="val 2000"/>
            </a:avLst>
          </a:prstGeom>
          <a:solidFill>
            <a:srgbClr val="eaf1f7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82" name="Text 4"/>
          <p:cNvSpPr/>
          <p:nvPr/>
        </p:nvSpPr>
        <p:spPr>
          <a:xfrm>
            <a:off x="777240" y="1261800"/>
            <a:ext cx="347436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Recommended Solution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283" name="Shape 5"/>
          <p:cNvSpPr/>
          <p:nvPr/>
        </p:nvSpPr>
        <p:spPr>
          <a:xfrm>
            <a:off x="777240" y="1700640"/>
            <a:ext cx="3474360" cy="585000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" name="Shape 6"/>
          <p:cNvSpPr/>
          <p:nvPr/>
        </p:nvSpPr>
        <p:spPr>
          <a:xfrm>
            <a:off x="914400" y="1837800"/>
            <a:ext cx="310680" cy="31068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5" name="Text 7"/>
          <p:cNvSpPr/>
          <p:nvPr/>
        </p:nvSpPr>
        <p:spPr>
          <a:xfrm>
            <a:off x="914400" y="1837800"/>
            <a:ext cx="31068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ffffff"/>
                </a:solidFill>
                <a:latin typeface="Cambria"/>
                <a:ea typeface="Cambria"/>
              </a:rPr>
              <a:t>1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86" name="Text 8"/>
          <p:cNvSpPr/>
          <p:nvPr/>
        </p:nvSpPr>
        <p:spPr>
          <a:xfrm>
            <a:off x="1371600" y="1700640"/>
            <a:ext cx="278856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050" spc="-1" strike="noStrike">
                <a:solidFill>
                  <a:srgbClr val="16283c"/>
                </a:solidFill>
                <a:latin typeface="Calibri"/>
                <a:ea typeface="Calibri"/>
              </a:rPr>
              <a:t>Keep: </a:t>
            </a: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C247 Workforce Management for scheduling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87" name="Shape 9"/>
          <p:cNvSpPr/>
          <p:nvPr/>
        </p:nvSpPr>
        <p:spPr>
          <a:xfrm>
            <a:off x="777240" y="2414160"/>
            <a:ext cx="3474360" cy="585000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8" name="Shape 10"/>
          <p:cNvSpPr/>
          <p:nvPr/>
        </p:nvSpPr>
        <p:spPr>
          <a:xfrm>
            <a:off x="914400" y="2551320"/>
            <a:ext cx="310680" cy="31068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9" name="Text 11"/>
          <p:cNvSpPr/>
          <p:nvPr/>
        </p:nvSpPr>
        <p:spPr>
          <a:xfrm>
            <a:off x="914400" y="2551320"/>
            <a:ext cx="31068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ffffff"/>
                </a:solidFill>
                <a:latin typeface="Cambria"/>
                <a:ea typeface="Cambria"/>
              </a:rPr>
              <a:t>2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0" name="Text 12"/>
          <p:cNvSpPr/>
          <p:nvPr/>
        </p:nvSpPr>
        <p:spPr>
          <a:xfrm>
            <a:off x="1371600" y="2414160"/>
            <a:ext cx="278856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050" spc="-1" strike="noStrike">
                <a:solidFill>
                  <a:srgbClr val="16283c"/>
                </a:solidFill>
                <a:latin typeface="Calibri"/>
                <a:ea typeface="Calibri"/>
              </a:rPr>
              <a:t>Integrate: </a:t>
            </a: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Monday CRM for customer relationships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91" name="Shape 13"/>
          <p:cNvSpPr/>
          <p:nvPr/>
        </p:nvSpPr>
        <p:spPr>
          <a:xfrm>
            <a:off x="777240" y="3127320"/>
            <a:ext cx="3474360" cy="585000"/>
          </a:xfrm>
          <a:prstGeom prst="roundRect">
            <a:avLst>
              <a:gd name="adj" fmla="val 12500"/>
            </a:avLst>
          </a:pr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2" name="Shape 14"/>
          <p:cNvSpPr/>
          <p:nvPr/>
        </p:nvSpPr>
        <p:spPr>
          <a:xfrm>
            <a:off x="914400" y="3264480"/>
            <a:ext cx="310680" cy="310680"/>
          </a:xfrm>
          <a:prstGeom prst="ellipse">
            <a:avLst/>
          </a:prstGeom>
          <a:solidFill>
            <a:srgbClr val="16283c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3" name="Text 15"/>
          <p:cNvSpPr/>
          <p:nvPr/>
        </p:nvSpPr>
        <p:spPr>
          <a:xfrm>
            <a:off x="914400" y="3264480"/>
            <a:ext cx="310680" cy="310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US" sz="1200" spc="-1" strike="noStrike">
                <a:solidFill>
                  <a:srgbClr val="ffffff"/>
                </a:solidFill>
                <a:latin typeface="Cambria"/>
                <a:ea typeface="Cambria"/>
              </a:rPr>
              <a:t>3</a:t>
            </a:r>
            <a:endParaRPr b="0" lang="en-GB" sz="1200" spc="-1" strike="noStrike">
              <a:latin typeface="Arial"/>
            </a:endParaRPr>
          </a:p>
        </p:txBody>
      </p:sp>
      <p:sp>
        <p:nvSpPr>
          <p:cNvPr id="294" name="Text 16"/>
          <p:cNvSpPr/>
          <p:nvPr/>
        </p:nvSpPr>
        <p:spPr>
          <a:xfrm>
            <a:off x="1371600" y="3127320"/>
            <a:ext cx="2788560" cy="585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050" spc="-1" strike="noStrike">
                <a:solidFill>
                  <a:srgbClr val="16283c"/>
                </a:solidFill>
                <a:latin typeface="Calibri"/>
                <a:ea typeface="Calibri"/>
              </a:rPr>
              <a:t>Add later: </a:t>
            </a:r>
            <a:r>
              <a:rPr b="0" lang="en-US" sz="1050" spc="-1" strike="noStrike">
                <a:solidFill>
                  <a:srgbClr val="1e2a36"/>
                </a:solidFill>
                <a:latin typeface="Calibri"/>
                <a:ea typeface="Calibri"/>
              </a:rPr>
              <a:t>Business Intelligence tools (Power BI, Tableau)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95" name="Text 17"/>
          <p:cNvSpPr/>
          <p:nvPr/>
        </p:nvSpPr>
        <p:spPr>
          <a:xfrm>
            <a:off x="777240" y="3950280"/>
            <a:ext cx="3474360" cy="73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0" i="1" lang="en-US" sz="1050" spc="-1" strike="noStrike">
                <a:solidFill>
                  <a:srgbClr val="5a6b7a"/>
                </a:solidFill>
                <a:latin typeface="Calibri"/>
                <a:ea typeface="Calibri"/>
              </a:rPr>
              <a:t>Expected benefits: better customer relationships, improved reporting, operational efficiency, informed decisions and competitive advantage.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296" name="Shape 18"/>
          <p:cNvSpPr/>
          <p:nvPr/>
        </p:nvSpPr>
        <p:spPr>
          <a:xfrm>
            <a:off x="4663440" y="1097280"/>
            <a:ext cx="3931560" cy="3657240"/>
          </a:xfrm>
          <a:prstGeom prst="roundRect">
            <a:avLst>
              <a:gd name="adj" fmla="val 2000"/>
            </a:avLst>
          </a:prstGeom>
          <a:solidFill>
            <a:srgbClr val="f4f8fb"/>
          </a:solidFill>
          <a:ln w="0">
            <a:noFill/>
          </a:ln>
          <a:effectLst>
            <a:outerShdw algn="bl" blurRad="88920" dir="2700000" dist="25455" rotWithShape="0">
              <a:srgbClr val="000000">
                <a:alpha val="14000"/>
              </a:srgbClr>
            </a:outerShdw>
          </a:effectLst>
        </p:spPr>
        <p:style>
          <a:lnRef idx="0"/>
          <a:fillRef idx="0"/>
          <a:effectRef idx="0"/>
          <a:fontRef idx="minor"/>
        </p:style>
      </p:sp>
      <p:sp>
        <p:nvSpPr>
          <p:cNvPr id="297" name="Text 19"/>
          <p:cNvSpPr/>
          <p:nvPr/>
        </p:nvSpPr>
        <p:spPr>
          <a:xfrm>
            <a:off x="4892040" y="1261800"/>
            <a:ext cx="3474360" cy="32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1500" spc="-1" strike="noStrike">
                <a:solidFill>
                  <a:srgbClr val="16283c"/>
                </a:solidFill>
                <a:latin typeface="Cambria"/>
                <a:ea typeface="Cambria"/>
              </a:rPr>
              <a:t>Conclusion</a:t>
            </a:r>
            <a:endParaRPr b="0" lang="en-GB" sz="1500" spc="-1" strike="noStrike">
              <a:latin typeface="Arial"/>
            </a:endParaRPr>
          </a:p>
        </p:txBody>
      </p:sp>
      <p:sp>
        <p:nvSpPr>
          <p:cNvPr id="298" name="Text 20"/>
          <p:cNvSpPr/>
          <p:nvPr/>
        </p:nvSpPr>
        <p:spPr>
          <a:xfrm>
            <a:off x="4892040" y="1700640"/>
            <a:ext cx="3474360" cy="29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marL="127080" indent="-127080">
              <a:lnSpc>
                <a:spcPct val="100000"/>
              </a:lnSpc>
              <a:spcAft>
                <a:spcPts val="10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Business Information Systems are essential for modern organisations.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10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C247 effectively manages workforce scheduling, but customer relationship management remains limited.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10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Integrating Monday CRM alongside C247 would improve efficiency, customer engagement and business intelligence while supporting growth.</a:t>
            </a:r>
            <a:endParaRPr b="0" lang="en-GB" sz="1150" spc="-1" strike="noStrike">
              <a:latin typeface="Arial"/>
            </a:endParaRPr>
          </a:p>
          <a:p>
            <a:pPr marL="127080" indent="-127080">
              <a:lnSpc>
                <a:spcPct val="100000"/>
              </a:lnSpc>
              <a:spcAft>
                <a:spcPts val="1001"/>
              </a:spcAft>
              <a:buClr>
                <a:srgbClr val="1e2a36"/>
              </a:buClr>
              <a:buFont typeface="Symbol" charset="2"/>
              <a:buChar char=""/>
            </a:pPr>
            <a:r>
              <a:rPr b="0" lang="en-US" sz="1150" spc="-1" strike="noStrike">
                <a:solidFill>
                  <a:srgbClr val="1e2a36"/>
                </a:solidFill>
                <a:latin typeface="Calibri"/>
                <a:ea typeface="Calibri"/>
              </a:rPr>
              <a:t>Ethical AI use, cybersecurity, and GDPR compliance should remain strategic priorities. (European Union, 2016). </a:t>
            </a:r>
            <a:endParaRPr b="0" lang="en-GB" sz="11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solidFill>
          <a:srgbClr val="16283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Shape 0"/>
          <p:cNvSpPr/>
          <p:nvPr/>
        </p:nvSpPr>
        <p:spPr>
          <a:xfrm>
            <a:off x="7223760" y="3566160"/>
            <a:ext cx="3657240" cy="3657240"/>
          </a:xfrm>
          <a:prstGeom prst="ellipse">
            <a:avLst/>
          </a:prstGeom>
          <a:solidFill>
            <a:srgbClr val="1f3a55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300" name="Shape 1"/>
          <p:cNvSpPr/>
          <p:nvPr/>
        </p:nvSpPr>
        <p:spPr>
          <a:xfrm>
            <a:off x="548640" y="384120"/>
            <a:ext cx="475200" cy="475200"/>
          </a:xfrm>
          <a:prstGeom prst="roundRect">
            <a:avLst>
              <a:gd name="adj" fmla="val 19231"/>
            </a:avLst>
          </a:prstGeom>
          <a:solidFill>
            <a:srgbClr val="d98e3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301" name="Image 0" descr="preencoded.png"/>
          <p:cNvPicPr/>
          <p:nvPr/>
        </p:nvPicPr>
        <p:blipFill>
          <a:blip r:embed="rId1"/>
          <a:stretch/>
        </p:blipFill>
        <p:spPr>
          <a:xfrm>
            <a:off x="658440" y="493920"/>
            <a:ext cx="255600" cy="255600"/>
          </a:xfrm>
          <a:prstGeom prst="rect">
            <a:avLst/>
          </a:prstGeom>
          <a:ln w="0">
            <a:noFill/>
          </a:ln>
        </p:spPr>
      </p:pic>
      <p:sp>
        <p:nvSpPr>
          <p:cNvPr id="302" name="Text 2"/>
          <p:cNvSpPr/>
          <p:nvPr/>
        </p:nvSpPr>
        <p:spPr>
          <a:xfrm>
            <a:off x="1170360" y="347400"/>
            <a:ext cx="6857640" cy="54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  <a:tabLst>
                <a:tab algn="l" pos="0"/>
              </a:tabLst>
            </a:pPr>
            <a:r>
              <a:rPr b="1" lang="en-US" sz="2600" spc="-1" strike="noStrike">
                <a:solidFill>
                  <a:srgbClr val="ffffff"/>
                </a:solidFill>
                <a:latin typeface="Cambria"/>
                <a:ea typeface="Cambria"/>
              </a:rPr>
              <a:t>References </a:t>
            </a:r>
            <a:endParaRPr b="0" lang="en-GB" sz="2600" spc="-1" strike="noStrike">
              <a:latin typeface="Arial"/>
            </a:endParaRPr>
          </a:p>
        </p:txBody>
      </p:sp>
      <p:sp>
        <p:nvSpPr>
          <p:cNvPr id="303" name="Text 3"/>
          <p:cNvSpPr/>
          <p:nvPr/>
        </p:nvSpPr>
        <p:spPr>
          <a:xfrm>
            <a:off x="548640" y="1234440"/>
            <a:ext cx="3977280" cy="35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Times New Roman"/>
                <a:ea typeface="Calibri"/>
              </a:rPr>
              <a:t>(No date) Home - FGH security. Available at: https://fghsecurity.co.uk/ (Accessed: 11 July 2026). 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US" sz="1050" spc="-1" strike="noStrike">
                <a:solidFill>
                  <a:srgbClr val="c9dcec"/>
                </a:solidFill>
                <a:latin typeface="Times New Roman"/>
                <a:ea typeface="Calibri"/>
              </a:rPr>
              <a:t>Laudon, K. C., &amp; Laudon, J. P. (2023). Management information systems: Managing the digital firm (18th ed.). Pearson.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US" sz="1050" spc="-1" strike="noStrike">
                <a:solidFill>
                  <a:srgbClr val="c9dcec"/>
                </a:solidFill>
                <a:latin typeface="Times New Roman"/>
                <a:ea typeface="Calibri"/>
              </a:rPr>
              <a:t>Stair, R., &amp; Reynolds, G. (2021). Principles of information systems (14th ed.). Cengage Learning.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US" sz="1050" spc="-1" strike="noStrike">
                <a:solidFill>
                  <a:srgbClr val="c9dcec"/>
                </a:solidFill>
                <a:latin typeface="Times New Roman"/>
                <a:ea typeface="Calibri"/>
              </a:rPr>
              <a:t>Turban, E., Pollard, C., &amp; Wood, G. (2021). Information technology for management (12th ed.). Wiley.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US" sz="1050" spc="-1" strike="noStrike">
                <a:solidFill>
                  <a:srgbClr val="c9dcec"/>
                </a:solidFill>
                <a:latin typeface="Times New Roman"/>
                <a:ea typeface="Calibri"/>
              </a:rPr>
              <a:t>Monday.com Ltd. (2025). Monday CRM. https://monday.com/crm</a:t>
            </a:r>
            <a:endParaRPr b="0" lang="en-GB" sz="1050" spc="-1" strike="noStrike">
              <a:latin typeface="Arial"/>
            </a:endParaRPr>
          </a:p>
        </p:txBody>
      </p:sp>
      <p:sp>
        <p:nvSpPr>
          <p:cNvPr id="304" name="Text 4"/>
          <p:cNvSpPr/>
          <p:nvPr/>
        </p:nvSpPr>
        <p:spPr>
          <a:xfrm>
            <a:off x="4800600" y="1234440"/>
            <a:ext cx="3840120" cy="35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t">
            <a:noAutofit/>
          </a:bodyPr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Calibri"/>
                <a:ea typeface="Calibri"/>
              </a:rPr>
              <a:t>(No date a) Salesforce: The #1 agentic AI CRM | Salesforce. Available at: https://www.salesforce.com/ (Accessed: 11 July 2026). 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Calibri"/>
                <a:ea typeface="Calibri"/>
              </a:rPr>
              <a:t>(No date a) HubSpot | Software &amp; Tools for your business - homepage. Available at: https://www.hubspot.com/ (Accessed: 11 July 2026). 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Calibri"/>
                <a:ea typeface="Calibri"/>
              </a:rPr>
              <a:t>(No date a) Oracle | Cloud Applications and Cloud Platform. Available at: https://www.oracle.com/ (Accessed: 11 July 2026). 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Calibri"/>
                <a:ea typeface="Calibri"/>
              </a:rPr>
              <a:t>(No date a) Microsoft Dynamics 365 - Wikipedia. Available at: https://en.wikipedia.org/wiki/Microsoft_Dynamics_365 (Accessed: 11 July 2026). </a:t>
            </a:r>
            <a:endParaRPr b="0" lang="en-GB" sz="1050" spc="-1" strike="noStrike">
              <a:latin typeface="Arial"/>
            </a:endParaRPr>
          </a:p>
          <a:p>
            <a:pPr algn="just">
              <a:lnSpc>
                <a:spcPct val="100000"/>
              </a:lnSpc>
              <a:spcAft>
                <a:spcPts val="1199"/>
              </a:spcAft>
              <a:tabLst>
                <a:tab algn="l" pos="0"/>
              </a:tabLst>
            </a:pPr>
            <a:r>
              <a:rPr b="0" lang="en-GB" sz="1050" spc="-1" strike="noStrike">
                <a:solidFill>
                  <a:srgbClr val="c9dcec"/>
                </a:solidFill>
                <a:latin typeface="Calibri"/>
                <a:ea typeface="Calibri"/>
              </a:rPr>
              <a:t>(No date a) General Data Protection Regulation - Wikipedia. Available at: https://en.wikipedia.org/wiki/General_Data_Protection_Regulation (Accessed: 11 July 2026). </a:t>
            </a:r>
            <a:endParaRPr b="0" lang="en-GB" sz="105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Application>LibreOffice/7.2.4.1$Windows_X86_64 LibreOffice_project/27d75539669ac387bb498e35313b970b7fe9c4f9</Application>
  <AppVersion>15.0000</AppVersion>
  <Words>1367</Words>
  <Paragraphs>220</Paragraphs>
  <Company>PptxGenJS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2026-07-04T09:31:42Z</dcterms:created>
  <dc:creator>PptxGenJS</dc:creator>
  <dc:description/>
  <dc:language>en-GB</dc:language>
  <cp:lastModifiedBy>Alhaji Abubakar Bangura</cp:lastModifiedBy>
  <dcterms:modified xsi:type="dcterms:W3CDTF">2026-07-12T21:10:21Z</dcterms:modified>
  <cp:revision>13</cp:revision>
  <dc:subject>PptxGenJS Presentation</dc:subject>
  <dc:title>Modernising Business Information Systems at FGH Security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otes">
    <vt:i4>14</vt:i4>
  </property>
  <property fmtid="{D5CDD505-2E9C-101B-9397-08002B2CF9AE}" pid="3" name="PresentationFormat">
    <vt:lpwstr>On-screen Show (16:9)</vt:lpwstr>
  </property>
  <property fmtid="{D5CDD505-2E9C-101B-9397-08002B2CF9AE}" pid="4" name="Slides">
    <vt:i4>14</vt:i4>
  </property>
</Properties>
</file>