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25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3" r:id="rId13"/>
    <p:sldId id="285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1FF"/>
    <a:srgbClr val="007DC3"/>
    <a:srgbClr val="8A8AA3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05A1EC-F7EA-49CE-9EFE-149D28ABB70E}" v="2" dt="2021-01-31T05:05:23.2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4" autoAdjust="0"/>
  </p:normalViewPr>
  <p:slideViewPr>
    <p:cSldViewPr>
      <p:cViewPr varScale="1">
        <p:scale>
          <a:sx n="73" d="100"/>
          <a:sy n="73" d="100"/>
        </p:scale>
        <p:origin x="1694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Jenkins" userId="16ffab5666b50b18" providerId="LiveId" clId="{3462CA49-6DA8-4503-9DED-56626668388F}"/>
    <pc:docChg chg="modSld">
      <pc:chgData name="David Jenkins" userId="16ffab5666b50b18" providerId="LiveId" clId="{3462CA49-6DA8-4503-9DED-56626668388F}" dt="2021-01-24T21:44:47.978" v="0" actId="1076"/>
      <pc:docMkLst>
        <pc:docMk/>
      </pc:docMkLst>
      <pc:sldChg chg="modSp mod">
        <pc:chgData name="David Jenkins" userId="16ffab5666b50b18" providerId="LiveId" clId="{3462CA49-6DA8-4503-9DED-56626668388F}" dt="2021-01-24T21:44:47.978" v="0" actId="1076"/>
        <pc:sldMkLst>
          <pc:docMk/>
          <pc:sldMk cId="70005412" sldId="282"/>
        </pc:sldMkLst>
        <pc:spChg chg="mod">
          <ac:chgData name="David Jenkins" userId="16ffab5666b50b18" providerId="LiveId" clId="{3462CA49-6DA8-4503-9DED-56626668388F}" dt="2021-01-24T21:44:47.978" v="0" actId="1076"/>
          <ac:spMkLst>
            <pc:docMk/>
            <pc:sldMk cId="70005412" sldId="282"/>
            <ac:spMk id="2" creationId="{00000000-0000-0000-0000-000000000000}"/>
          </ac:spMkLst>
        </pc:spChg>
      </pc:sldChg>
    </pc:docChg>
  </pc:docChgLst>
  <pc:docChgLst>
    <pc:chgData name="David Jenkins" userId="16ffab5666b50b18" providerId="LiveId" clId="{AA05A1EC-F7EA-49CE-9EFE-149D28ABB70E}"/>
    <pc:docChg chg="undo custSel delSld modSld">
      <pc:chgData name="David Jenkins" userId="16ffab5666b50b18" providerId="LiveId" clId="{AA05A1EC-F7EA-49CE-9EFE-149D28ABB70E}" dt="2021-01-31T10:23:19.606" v="216" actId="207"/>
      <pc:docMkLst>
        <pc:docMk/>
      </pc:docMkLst>
      <pc:sldChg chg="del">
        <pc:chgData name="David Jenkins" userId="16ffab5666b50b18" providerId="LiveId" clId="{AA05A1EC-F7EA-49CE-9EFE-149D28ABB70E}" dt="2021-01-31T10:22:59.694" v="213" actId="2696"/>
        <pc:sldMkLst>
          <pc:docMk/>
          <pc:sldMk cId="680123830" sldId="256"/>
        </pc:sldMkLst>
      </pc:sldChg>
      <pc:sldChg chg="del">
        <pc:chgData name="David Jenkins" userId="16ffab5666b50b18" providerId="LiveId" clId="{AA05A1EC-F7EA-49CE-9EFE-149D28ABB70E}" dt="2021-01-31T10:23:02.475" v="214" actId="2696"/>
        <pc:sldMkLst>
          <pc:docMk/>
          <pc:sldMk cId="0" sldId="257"/>
        </pc:sldMkLst>
      </pc:sldChg>
      <pc:sldChg chg="modSp mod">
        <pc:chgData name="David Jenkins" userId="16ffab5666b50b18" providerId="LiveId" clId="{AA05A1EC-F7EA-49CE-9EFE-149D28ABB70E}" dt="2021-01-31T10:23:19.606" v="216" actId="207"/>
        <pc:sldMkLst>
          <pc:docMk/>
          <pc:sldMk cId="2048088750" sldId="258"/>
        </pc:sldMkLst>
        <pc:spChg chg="mod">
          <ac:chgData name="David Jenkins" userId="16ffab5666b50b18" providerId="LiveId" clId="{AA05A1EC-F7EA-49CE-9EFE-149D28ABB70E}" dt="2021-01-31T10:23:08.975" v="215" actId="13926"/>
          <ac:spMkLst>
            <pc:docMk/>
            <pc:sldMk cId="2048088750" sldId="258"/>
            <ac:spMk id="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10:23:19.606" v="216" actId="207"/>
          <ac:spMkLst>
            <pc:docMk/>
            <pc:sldMk cId="2048088750" sldId="258"/>
            <ac:spMk id="3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36:12.790" v="28" actId="20577"/>
        <pc:sldMkLst>
          <pc:docMk/>
          <pc:sldMk cId="1663038561" sldId="260"/>
        </pc:sldMkLst>
        <pc:spChg chg="mod">
          <ac:chgData name="David Jenkins" userId="16ffab5666b50b18" providerId="LiveId" clId="{AA05A1EC-F7EA-49CE-9EFE-149D28ABB70E}" dt="2021-01-31T04:36:12.790" v="28" actId="20577"/>
          <ac:spMkLst>
            <pc:docMk/>
            <pc:sldMk cId="1663038561" sldId="260"/>
            <ac:spMk id="2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36:37.795" v="30" actId="1076"/>
        <pc:sldMkLst>
          <pc:docMk/>
          <pc:sldMk cId="511304348" sldId="262"/>
        </pc:sldMkLst>
        <pc:spChg chg="mod">
          <ac:chgData name="David Jenkins" userId="16ffab5666b50b18" providerId="LiveId" clId="{AA05A1EC-F7EA-49CE-9EFE-149D28ABB70E}" dt="2021-01-31T04:36:37.795" v="30" actId="1076"/>
          <ac:spMkLst>
            <pc:docMk/>
            <pc:sldMk cId="511304348" sldId="262"/>
            <ac:spMk id="3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38:08.017" v="36" actId="1076"/>
        <pc:sldMkLst>
          <pc:docMk/>
          <pc:sldMk cId="440368127" sldId="263"/>
        </pc:sldMkLst>
        <pc:spChg chg="mod">
          <ac:chgData name="David Jenkins" userId="16ffab5666b50b18" providerId="LiveId" clId="{AA05A1EC-F7EA-49CE-9EFE-149D28ABB70E}" dt="2021-01-31T04:38:08.017" v="36" actId="1076"/>
          <ac:spMkLst>
            <pc:docMk/>
            <pc:sldMk cId="440368127" sldId="263"/>
            <ac:spMk id="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36:50.732" v="31" actId="14100"/>
          <ac:spMkLst>
            <pc:docMk/>
            <pc:sldMk cId="440368127" sldId="263"/>
            <ac:spMk id="3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38:52.775" v="40" actId="255"/>
        <pc:sldMkLst>
          <pc:docMk/>
          <pc:sldMk cId="1139451595" sldId="264"/>
        </pc:sldMkLst>
        <pc:spChg chg="mod">
          <ac:chgData name="David Jenkins" userId="16ffab5666b50b18" providerId="LiveId" clId="{AA05A1EC-F7EA-49CE-9EFE-149D28ABB70E}" dt="2021-01-31T04:38:52.775" v="40" actId="255"/>
          <ac:spMkLst>
            <pc:docMk/>
            <pc:sldMk cId="1139451595" sldId="264"/>
            <ac:spMk id="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37:00.295" v="32" actId="14100"/>
          <ac:spMkLst>
            <pc:docMk/>
            <pc:sldMk cId="1139451595" sldId="264"/>
            <ac:spMk id="3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39:07.575" v="41" actId="255"/>
        <pc:sldMkLst>
          <pc:docMk/>
          <pc:sldMk cId="2201537272" sldId="265"/>
        </pc:sldMkLst>
        <pc:spChg chg="mod">
          <ac:chgData name="David Jenkins" userId="16ffab5666b50b18" providerId="LiveId" clId="{AA05A1EC-F7EA-49CE-9EFE-149D28ABB70E}" dt="2021-01-31T04:38:18.555" v="38" actId="1076"/>
          <ac:spMkLst>
            <pc:docMk/>
            <pc:sldMk cId="2201537272" sldId="265"/>
            <ac:spMk id="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39:07.575" v="41" actId="255"/>
          <ac:spMkLst>
            <pc:docMk/>
            <pc:sldMk cId="2201537272" sldId="265"/>
            <ac:spMk id="4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38:28.105" v="39" actId="1076"/>
        <pc:sldMkLst>
          <pc:docMk/>
          <pc:sldMk cId="3153450558" sldId="266"/>
        </pc:sldMkLst>
        <pc:spChg chg="mod">
          <ac:chgData name="David Jenkins" userId="16ffab5666b50b18" providerId="LiveId" clId="{AA05A1EC-F7EA-49CE-9EFE-149D28ABB70E}" dt="2021-01-31T04:38:28.105" v="39" actId="1076"/>
          <ac:spMkLst>
            <pc:docMk/>
            <pc:sldMk cId="3153450558" sldId="266"/>
            <ac:spMk id="3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39:21.595" v="42" actId="14100"/>
        <pc:sldMkLst>
          <pc:docMk/>
          <pc:sldMk cId="2405291641" sldId="267"/>
        </pc:sldMkLst>
        <pc:spChg chg="mod">
          <ac:chgData name="David Jenkins" userId="16ffab5666b50b18" providerId="LiveId" clId="{AA05A1EC-F7EA-49CE-9EFE-149D28ABB70E}" dt="2021-01-31T04:39:21.595" v="42" actId="14100"/>
          <ac:spMkLst>
            <pc:docMk/>
            <pc:sldMk cId="2405291641" sldId="267"/>
            <ac:spMk id="4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40:15.168" v="54" actId="20577"/>
        <pc:sldMkLst>
          <pc:docMk/>
          <pc:sldMk cId="1046902028" sldId="268"/>
        </pc:sldMkLst>
        <pc:spChg chg="mod">
          <ac:chgData name="David Jenkins" userId="16ffab5666b50b18" providerId="LiveId" clId="{AA05A1EC-F7EA-49CE-9EFE-149D28ABB70E}" dt="2021-01-31T04:40:15.168" v="54" actId="20577"/>
          <ac:spMkLst>
            <pc:docMk/>
            <pc:sldMk cId="1046902028" sldId="268"/>
            <ac:spMk id="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39:37.855" v="46" actId="1076"/>
          <ac:spMkLst>
            <pc:docMk/>
            <pc:sldMk cId="1046902028" sldId="268"/>
            <ac:spMk id="4" creationId="{00000000-0000-0000-0000-000000000000}"/>
          </ac:spMkLst>
        </pc:spChg>
      </pc:sldChg>
      <pc:sldChg chg="delSp modSp mod">
        <pc:chgData name="David Jenkins" userId="16ffab5666b50b18" providerId="LiveId" clId="{AA05A1EC-F7EA-49CE-9EFE-149D28ABB70E}" dt="2021-01-31T04:49:40.628" v="78" actId="1076"/>
        <pc:sldMkLst>
          <pc:docMk/>
          <pc:sldMk cId="1224350807" sldId="276"/>
        </pc:sldMkLst>
        <pc:spChg chg="mod">
          <ac:chgData name="David Jenkins" userId="16ffab5666b50b18" providerId="LiveId" clId="{AA05A1EC-F7EA-49CE-9EFE-149D28ABB70E}" dt="2021-01-31T04:42:48.295" v="59" actId="255"/>
          <ac:spMkLst>
            <pc:docMk/>
            <pc:sldMk cId="1224350807" sldId="276"/>
            <ac:spMk id="4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49:17.955" v="73" actId="1076"/>
          <ac:spMkLst>
            <pc:docMk/>
            <pc:sldMk cId="1224350807" sldId="276"/>
            <ac:spMk id="5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49:23.465" v="74" actId="14100"/>
          <ac:spMkLst>
            <pc:docMk/>
            <pc:sldMk cId="1224350807" sldId="276"/>
            <ac:spMk id="6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49:35.665" v="77" actId="1076"/>
          <ac:spMkLst>
            <pc:docMk/>
            <pc:sldMk cId="1224350807" sldId="276"/>
            <ac:spMk id="11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49:26.305" v="75" actId="1076"/>
          <ac:spMkLst>
            <pc:docMk/>
            <pc:sldMk cId="1224350807" sldId="276"/>
            <ac:spMk id="1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49:40.628" v="78" actId="1076"/>
          <ac:spMkLst>
            <pc:docMk/>
            <pc:sldMk cId="1224350807" sldId="276"/>
            <ac:spMk id="14" creationId="{00000000-0000-0000-0000-000000000000}"/>
          </ac:spMkLst>
        </pc:spChg>
        <pc:graphicFrameChg chg="del">
          <ac:chgData name="David Jenkins" userId="16ffab5666b50b18" providerId="LiveId" clId="{AA05A1EC-F7EA-49CE-9EFE-149D28ABB70E}" dt="2021-01-31T04:49:02.050" v="70" actId="478"/>
          <ac:graphicFrameMkLst>
            <pc:docMk/>
            <pc:sldMk cId="1224350807" sldId="276"/>
            <ac:graphicFrameMk id="9" creationId="{00000000-0000-0000-0000-000000000000}"/>
          </ac:graphicFrameMkLst>
        </pc:graphicFrameChg>
      </pc:sldChg>
      <pc:sldChg chg="modSp mod">
        <pc:chgData name="David Jenkins" userId="16ffab5666b50b18" providerId="LiveId" clId="{AA05A1EC-F7EA-49CE-9EFE-149D28ABB70E}" dt="2021-01-31T04:44:49.345" v="69" actId="14100"/>
        <pc:sldMkLst>
          <pc:docMk/>
          <pc:sldMk cId="2349800206" sldId="277"/>
        </pc:sldMkLst>
        <pc:spChg chg="mod">
          <ac:chgData name="David Jenkins" userId="16ffab5666b50b18" providerId="LiveId" clId="{AA05A1EC-F7EA-49CE-9EFE-149D28ABB70E}" dt="2021-01-31T04:44:22.335" v="64" actId="14100"/>
          <ac:spMkLst>
            <pc:docMk/>
            <pc:sldMk cId="2349800206" sldId="277"/>
            <ac:spMk id="2" creationId="{9767EB5D-6A88-41A1-BE3A-AEB51F8B5E64}"/>
          </ac:spMkLst>
        </pc:spChg>
        <pc:spChg chg="mod">
          <ac:chgData name="David Jenkins" userId="16ffab5666b50b18" providerId="LiveId" clId="{AA05A1EC-F7EA-49CE-9EFE-149D28ABB70E}" dt="2021-01-31T04:44:16.737" v="63" actId="255"/>
          <ac:spMkLst>
            <pc:docMk/>
            <pc:sldMk cId="2349800206" sldId="277"/>
            <ac:spMk id="4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44:34.635" v="65" actId="1076"/>
          <ac:spMkLst>
            <pc:docMk/>
            <pc:sldMk cId="2349800206" sldId="277"/>
            <ac:spMk id="5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44:42.495" v="67" actId="14100"/>
          <ac:spMkLst>
            <pc:docMk/>
            <pc:sldMk cId="2349800206" sldId="277"/>
            <ac:spMk id="11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44:49.345" v="69" actId="14100"/>
          <ac:spMkLst>
            <pc:docMk/>
            <pc:sldMk cId="2349800206" sldId="277"/>
            <ac:spMk id="12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53:39.884" v="84" actId="20577"/>
        <pc:sldMkLst>
          <pc:docMk/>
          <pc:sldMk cId="2152126996" sldId="278"/>
        </pc:sldMkLst>
        <pc:spChg chg="mod">
          <ac:chgData name="David Jenkins" userId="16ffab5666b50b18" providerId="LiveId" clId="{AA05A1EC-F7EA-49CE-9EFE-149D28ABB70E}" dt="2021-01-31T04:53:39.884" v="84" actId="20577"/>
          <ac:spMkLst>
            <pc:docMk/>
            <pc:sldMk cId="2152126996" sldId="278"/>
            <ac:spMk id="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53:14.848" v="81" actId="255"/>
          <ac:spMkLst>
            <pc:docMk/>
            <pc:sldMk cId="2152126996" sldId="278"/>
            <ac:spMk id="3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58:17.833" v="101" actId="20577"/>
        <pc:sldMkLst>
          <pc:docMk/>
          <pc:sldMk cId="1113860354" sldId="279"/>
        </pc:sldMkLst>
        <pc:spChg chg="mod">
          <ac:chgData name="David Jenkins" userId="16ffab5666b50b18" providerId="LiveId" clId="{AA05A1EC-F7EA-49CE-9EFE-149D28ABB70E}" dt="2021-01-31T04:58:17.833" v="101" actId="20577"/>
          <ac:spMkLst>
            <pc:docMk/>
            <pc:sldMk cId="1113860354" sldId="279"/>
            <ac:spMk id="3" creationId="{B042516E-23EA-4525-B336-B76E2635AA74}"/>
          </ac:spMkLst>
        </pc:spChg>
        <pc:spChg chg="mod">
          <ac:chgData name="David Jenkins" userId="16ffab5666b50b18" providerId="LiveId" clId="{AA05A1EC-F7EA-49CE-9EFE-149D28ABB70E}" dt="2021-01-31T04:57:50.700" v="91" actId="1076"/>
          <ac:spMkLst>
            <pc:docMk/>
            <pc:sldMk cId="1113860354" sldId="279"/>
            <ac:spMk id="11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57:39.492" v="89" actId="1076"/>
          <ac:spMkLst>
            <pc:docMk/>
            <pc:sldMk cId="1113860354" sldId="279"/>
            <ac:spMk id="1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4:57:44.700" v="90" actId="1076"/>
          <ac:spMkLst>
            <pc:docMk/>
            <pc:sldMk cId="1113860354" sldId="279"/>
            <ac:spMk id="14" creationId="{00000000-0000-0000-0000-000000000000}"/>
          </ac:spMkLst>
        </pc:spChg>
        <pc:graphicFrameChg chg="mod modGraphic">
          <ac:chgData name="David Jenkins" userId="16ffab5666b50b18" providerId="LiveId" clId="{AA05A1EC-F7EA-49CE-9EFE-149D28ABB70E}" dt="2021-01-31T04:57:54.729" v="92" actId="14100"/>
          <ac:graphicFrameMkLst>
            <pc:docMk/>
            <pc:sldMk cId="1113860354" sldId="279"/>
            <ac:graphicFrameMk id="9" creationId="{00000000-0000-0000-0000-000000000000}"/>
          </ac:graphicFrameMkLst>
        </pc:graphicFrameChg>
      </pc:sldChg>
      <pc:sldChg chg="modSp mod">
        <pc:chgData name="David Jenkins" userId="16ffab5666b50b18" providerId="LiveId" clId="{AA05A1EC-F7EA-49CE-9EFE-149D28ABB70E}" dt="2021-01-31T05:00:05.635" v="132" actId="255"/>
        <pc:sldMkLst>
          <pc:docMk/>
          <pc:sldMk cId="822730303" sldId="280"/>
        </pc:sldMkLst>
        <pc:spChg chg="mod">
          <ac:chgData name="David Jenkins" userId="16ffab5666b50b18" providerId="LiveId" clId="{AA05A1EC-F7EA-49CE-9EFE-149D28ABB70E}" dt="2021-01-31T05:00:05.635" v="132" actId="255"/>
          <ac:spMkLst>
            <pc:docMk/>
            <pc:sldMk cId="822730303" sldId="280"/>
            <ac:spMk id="4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5:01:43.045" v="138" actId="20577"/>
        <pc:sldMkLst>
          <pc:docMk/>
          <pc:sldMk cId="1878609413" sldId="281"/>
        </pc:sldMkLst>
        <pc:spChg chg="mod">
          <ac:chgData name="David Jenkins" userId="16ffab5666b50b18" providerId="LiveId" clId="{AA05A1EC-F7EA-49CE-9EFE-149D28ABB70E}" dt="2021-01-31T05:01:43.045" v="138" actId="20577"/>
          <ac:spMkLst>
            <pc:docMk/>
            <pc:sldMk cId="1878609413" sldId="281"/>
            <ac:spMk id="3" creationId="{00000000-0000-0000-0000-000000000000}"/>
          </ac:spMkLst>
        </pc:spChg>
        <pc:graphicFrameChg chg="mod">
          <ac:chgData name="David Jenkins" userId="16ffab5666b50b18" providerId="LiveId" clId="{AA05A1EC-F7EA-49CE-9EFE-149D28ABB70E}" dt="2021-01-31T05:00:47.732" v="136" actId="1076"/>
          <ac:graphicFrameMkLst>
            <pc:docMk/>
            <pc:sldMk cId="1878609413" sldId="281"/>
            <ac:graphicFrameMk id="5" creationId="{00000000-0000-0000-0000-000000000000}"/>
          </ac:graphicFrameMkLst>
        </pc:graphicFrameChg>
        <pc:graphicFrameChg chg="mod">
          <ac:chgData name="David Jenkins" userId="16ffab5666b50b18" providerId="LiveId" clId="{AA05A1EC-F7EA-49CE-9EFE-149D28ABB70E}" dt="2021-01-31T05:00:55.112" v="137" actId="1076"/>
          <ac:graphicFrameMkLst>
            <pc:docMk/>
            <pc:sldMk cId="1878609413" sldId="281"/>
            <ac:graphicFrameMk id="6" creationId="{00000000-0000-0000-0000-000000000000}"/>
          </ac:graphicFrameMkLst>
        </pc:graphicFrameChg>
      </pc:sldChg>
      <pc:sldChg chg="modSp mod">
        <pc:chgData name="David Jenkins" userId="16ffab5666b50b18" providerId="LiveId" clId="{AA05A1EC-F7EA-49CE-9EFE-149D28ABB70E}" dt="2021-01-31T05:04:42.287" v="177" actId="1076"/>
        <pc:sldMkLst>
          <pc:docMk/>
          <pc:sldMk cId="70005412" sldId="282"/>
        </pc:sldMkLst>
        <pc:spChg chg="mod">
          <ac:chgData name="David Jenkins" userId="16ffab5666b50b18" providerId="LiveId" clId="{AA05A1EC-F7EA-49CE-9EFE-149D28ABB70E}" dt="2021-01-31T05:02:56.559" v="155" actId="20577"/>
          <ac:spMkLst>
            <pc:docMk/>
            <pc:sldMk cId="70005412" sldId="282"/>
            <ac:spMk id="3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4:42.287" v="177" actId="1076"/>
          <ac:spMkLst>
            <pc:docMk/>
            <pc:sldMk cId="70005412" sldId="282"/>
            <ac:spMk id="8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4:23.653" v="176" actId="113"/>
          <ac:spMkLst>
            <pc:docMk/>
            <pc:sldMk cId="70005412" sldId="282"/>
            <ac:spMk id="9" creationId="{00000000-0000-0000-0000-000000000000}"/>
          </ac:spMkLst>
        </pc:spChg>
      </pc:sldChg>
      <pc:sldChg chg="addSp delSp modSp mod">
        <pc:chgData name="David Jenkins" userId="16ffab5666b50b18" providerId="LiveId" clId="{AA05A1EC-F7EA-49CE-9EFE-149D28ABB70E}" dt="2021-01-31T05:08:23.099" v="212" actId="1076"/>
        <pc:sldMkLst>
          <pc:docMk/>
          <pc:sldMk cId="1220421378" sldId="283"/>
        </pc:sldMkLst>
        <pc:spChg chg="mod">
          <ac:chgData name="David Jenkins" userId="16ffab5666b50b18" providerId="LiveId" clId="{AA05A1EC-F7EA-49CE-9EFE-149D28ABB70E}" dt="2021-01-31T05:03:52.204" v="173" actId="1076"/>
          <ac:spMkLst>
            <pc:docMk/>
            <pc:sldMk cId="1220421378" sldId="283"/>
            <ac:spMk id="2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6:21.847" v="188" actId="1076"/>
          <ac:spMkLst>
            <pc:docMk/>
            <pc:sldMk cId="1220421378" sldId="283"/>
            <ac:spMk id="3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8:14.542" v="211" actId="1076"/>
          <ac:spMkLst>
            <pc:docMk/>
            <pc:sldMk cId="1220421378" sldId="283"/>
            <ac:spMk id="4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6:41.120" v="190" actId="1076"/>
          <ac:spMkLst>
            <pc:docMk/>
            <pc:sldMk cId="1220421378" sldId="283"/>
            <ac:spMk id="6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5:05.288" v="178" actId="1076"/>
          <ac:spMkLst>
            <pc:docMk/>
            <pc:sldMk cId="1220421378" sldId="283"/>
            <ac:spMk id="8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6:32.723" v="189" actId="1076"/>
          <ac:spMkLst>
            <pc:docMk/>
            <pc:sldMk cId="1220421378" sldId="283"/>
            <ac:spMk id="9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5:36.879" v="184" actId="1076"/>
          <ac:spMkLst>
            <pc:docMk/>
            <pc:sldMk cId="1220421378" sldId="283"/>
            <ac:spMk id="10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5:45.993" v="185" actId="1076"/>
          <ac:spMkLst>
            <pc:docMk/>
            <pc:sldMk cId="1220421378" sldId="283"/>
            <ac:spMk id="11" creationId="{00000000-0000-0000-0000-000000000000}"/>
          </ac:spMkLst>
        </pc:spChg>
        <pc:spChg chg="mod">
          <ac:chgData name="David Jenkins" userId="16ffab5666b50b18" providerId="LiveId" clId="{AA05A1EC-F7EA-49CE-9EFE-149D28ABB70E}" dt="2021-01-31T05:08:23.099" v="212" actId="1076"/>
          <ac:spMkLst>
            <pc:docMk/>
            <pc:sldMk cId="1220421378" sldId="283"/>
            <ac:spMk id="12" creationId="{00000000-0000-0000-0000-000000000000}"/>
          </ac:spMkLst>
        </pc:spChg>
        <pc:spChg chg="add del mod">
          <ac:chgData name="David Jenkins" userId="16ffab5666b50b18" providerId="LiveId" clId="{AA05A1EC-F7EA-49CE-9EFE-149D28ABB70E}" dt="2021-01-31T05:05:23.284" v="181"/>
          <ac:spMkLst>
            <pc:docMk/>
            <pc:sldMk cId="1220421378" sldId="283"/>
            <ac:spMk id="14" creationId="{E56A2C5E-D106-455C-931D-C7455370E2B0}"/>
          </ac:spMkLst>
        </pc:spChg>
      </pc:sldChg>
      <pc:sldChg chg="modSp mod">
        <pc:chgData name="David Jenkins" userId="16ffab5666b50b18" providerId="LiveId" clId="{AA05A1EC-F7EA-49CE-9EFE-149D28ABB70E}" dt="2021-01-31T05:07:40.371" v="209" actId="20577"/>
        <pc:sldMkLst>
          <pc:docMk/>
          <pc:sldMk cId="1427482323" sldId="284"/>
        </pc:sldMkLst>
        <pc:spChg chg="mod">
          <ac:chgData name="David Jenkins" userId="16ffab5666b50b18" providerId="LiveId" clId="{AA05A1EC-F7EA-49CE-9EFE-149D28ABB70E}" dt="2021-01-31T05:07:40.371" v="209" actId="20577"/>
          <ac:spMkLst>
            <pc:docMk/>
            <pc:sldMk cId="1427482323" sldId="284"/>
            <ac:spMk id="3" creationId="{00000000-0000-0000-0000-000000000000}"/>
          </ac:spMkLst>
        </pc:spChg>
      </pc:sldChg>
      <pc:sldChg chg="modSp mod">
        <pc:chgData name="David Jenkins" userId="16ffab5666b50b18" providerId="LiveId" clId="{AA05A1EC-F7EA-49CE-9EFE-149D28ABB70E}" dt="2021-01-31T04:41:16.875" v="57" actId="1076"/>
        <pc:sldMkLst>
          <pc:docMk/>
          <pc:sldMk cId="3689163624" sldId="285"/>
        </pc:sldMkLst>
        <pc:spChg chg="mod">
          <ac:chgData name="David Jenkins" userId="16ffab5666b50b18" providerId="LiveId" clId="{AA05A1EC-F7EA-49CE-9EFE-149D28ABB70E}" dt="2021-01-31T04:40:45.634" v="56" actId="27636"/>
          <ac:spMkLst>
            <pc:docMk/>
            <pc:sldMk cId="3689163624" sldId="285"/>
            <ac:spMk id="2" creationId="{00000000-0000-0000-0000-000000000000}"/>
          </ac:spMkLst>
        </pc:spChg>
        <pc:cxnChg chg="mod">
          <ac:chgData name="David Jenkins" userId="16ffab5666b50b18" providerId="LiveId" clId="{AA05A1EC-F7EA-49CE-9EFE-149D28ABB70E}" dt="2021-01-31T04:41:16.875" v="57" actId="1076"/>
          <ac:cxnSpMkLst>
            <pc:docMk/>
            <pc:sldMk cId="3689163624" sldId="285"/>
            <ac:cxnSpMk id="8" creationId="{00000000-0000-0000-0000-000000000000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FF00"/>
                </a:solidFill>
              </a:rPr>
              <a:t>Management Accounting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3717032"/>
            <a:ext cx="7086600" cy="175260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Standard costing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/>
          <a:lstStyle/>
          <a:p>
            <a:fld id="{C2C2459C-41A3-4DEE-9162-AED796F61C72}" type="slidenum">
              <a:rPr lang="en-GB" smtClean="0"/>
              <a:pPr/>
              <a:t>1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8088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a number of costing methods and methodologies. Among them are the following…</a:t>
            </a:r>
          </a:p>
          <a:p>
            <a:pPr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Absorption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Activity-based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Marginal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Life-cycle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Target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costing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management costing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2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1868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76977" y="1100830"/>
            <a:ext cx="3214710" cy="8771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Standard cost of actual output recorded for each responsibility centre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47043" y="1091552"/>
            <a:ext cx="3214710" cy="8771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Actual costs traced to each responsibility centre</a:t>
            </a:r>
          </a:p>
          <a:p>
            <a:endParaRPr lang="en-GB" sz="1700" dirty="0"/>
          </a:p>
        </p:txBody>
      </p:sp>
      <p:sp>
        <p:nvSpPr>
          <p:cNvPr id="8" name="TextBox 7"/>
          <p:cNvSpPr txBox="1"/>
          <p:nvPr/>
        </p:nvSpPr>
        <p:spPr>
          <a:xfrm>
            <a:off x="2627787" y="2644656"/>
            <a:ext cx="4168521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Standard and actual costs compared and variances analysed and reported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06144" y="3617469"/>
            <a:ext cx="3952501" cy="8771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Variances investigated and corrective action taken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46379" y="4826693"/>
            <a:ext cx="6982149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Standards monitored and adjusted to reflect changes in usage and/or prices</a:t>
            </a:r>
          </a:p>
        </p:txBody>
      </p:sp>
      <p:cxnSp>
        <p:nvCxnSpPr>
          <p:cNvPr id="12" name="Straight Connector 11"/>
          <p:cNvCxnSpPr>
            <a:cxnSpLocks/>
          </p:cNvCxnSpPr>
          <p:nvPr/>
        </p:nvCxnSpPr>
        <p:spPr>
          <a:xfrm>
            <a:off x="2928926" y="1968715"/>
            <a:ext cx="0" cy="3388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</p:cNvCxnSpPr>
          <p:nvPr/>
        </p:nvCxnSpPr>
        <p:spPr>
          <a:xfrm>
            <a:off x="2928926" y="2304322"/>
            <a:ext cx="3472164" cy="42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>
            <a:off x="6395713" y="1985534"/>
            <a:ext cx="0" cy="361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4392611" y="2470240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4391023" y="3426127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4394170" y="463671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215153"/>
            <a:ext cx="8281348" cy="380247"/>
          </a:xfrm>
        </p:spPr>
        <p:txBody>
          <a:bodyPr>
            <a:normAutofit fontScale="90000"/>
          </a:bodyPr>
          <a:lstStyle/>
          <a:p>
            <a:r>
              <a:rPr lang="en-GB" dirty="0"/>
              <a:t>The standard costing system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3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3038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be looking at four types of cost and variance…</a:t>
            </a:r>
          </a:p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Sales volumes and variance</a:t>
            </a:r>
          </a:p>
          <a:p>
            <a:pPr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costs and variance</a:t>
            </a:r>
          </a:p>
          <a:p>
            <a:pPr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Labour costs and variance</a:t>
            </a:r>
          </a:p>
          <a:p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Overhead costs and variance</a:t>
            </a:r>
          </a:p>
          <a:p>
            <a:endParaRPr lang="en-GB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Standard cost and variance types - 1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4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6226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97961"/>
            <a:ext cx="8454386" cy="380247"/>
          </a:xfrm>
        </p:spPr>
        <p:txBody>
          <a:bodyPr>
            <a:normAutofit fontScale="90000"/>
          </a:bodyPr>
          <a:lstStyle/>
          <a:p>
            <a:r>
              <a:rPr lang="en-GB" dirty="0"/>
              <a:t>Standard cost and variance types - 2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also be aggregating these sales and cost  variances in order to…</a:t>
            </a:r>
          </a:p>
          <a:p>
            <a:pPr marL="0" indent="0">
              <a:buNone/>
            </a:pP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periodic standard and actual net profit statements 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Reconcile actual and standard net profit forecasts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 reports explaining the difference the two and identifying problem areas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5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1304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154540"/>
            <a:ext cx="8516050" cy="380247"/>
          </a:xfrm>
        </p:spPr>
        <p:txBody>
          <a:bodyPr>
            <a:normAutofit fontScale="90000"/>
          </a:bodyPr>
          <a:lstStyle/>
          <a:p>
            <a:r>
              <a:rPr lang="en-GB" dirty="0"/>
              <a:t>Establishing cost standards - 1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1986" y="1052736"/>
            <a:ext cx="8229600" cy="391703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standards can be seen to be</a:t>
            </a:r>
          </a:p>
          <a:p>
            <a:pPr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derived from…</a:t>
            </a:r>
          </a:p>
          <a:p>
            <a:pPr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historical records to estimate labour and material usage.</a:t>
            </a:r>
          </a:p>
          <a:p>
            <a:pPr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Or, from specific engineering or other internally-commissioned studies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6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0368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7889" y="692696"/>
            <a:ext cx="8229600" cy="45365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 with standards is how demanding should they be?</a:t>
            </a:r>
          </a:p>
          <a:p>
            <a:pPr>
              <a:buNone/>
            </a:pP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cost standards. These are generally-accepted and left unchanged for long periods. Easier to achieve, but overlook development and process improvement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Ideal standards. These represent perfect performance under minimum cost, and do not normally allow for errors and wastage.</a:t>
            </a:r>
          </a:p>
          <a:p>
            <a:pPr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Currently attainable standards. These are difficult, but not impossible and allow for error and wastage  </a:t>
            </a:r>
          </a:p>
          <a:p>
            <a:endParaRPr lang="en-GB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154540"/>
            <a:ext cx="8516050" cy="380247"/>
          </a:xfrm>
        </p:spPr>
        <p:txBody>
          <a:bodyPr>
            <a:normAutofit fontScale="90000"/>
          </a:bodyPr>
          <a:lstStyle/>
          <a:p>
            <a:r>
              <a:rPr lang="en-GB" dirty="0"/>
              <a:t>Establishing cost standards - 2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7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9451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5516" y="1701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Sales variances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9390" y="1196752"/>
            <a:ext cx="8229600" cy="39170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sales margin variances are caused by a combination of volume variance of sales and selling price variance of sales, where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Sales volume variance is the difference between the actual sales volume and the budgeted sales volume multiplied by the standard contribution margin</a:t>
            </a:r>
          </a:p>
          <a:p>
            <a:pPr algn="ctr"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(AV-BV) x SM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Selling price variance is the difference between the actual contribution margin and the standard margin multiplied by the actual sales volume</a:t>
            </a:r>
          </a:p>
          <a:p>
            <a:pPr algn="ctr">
              <a:buNone/>
            </a:pP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(AM-SM) x AV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 the total sales margin variance is the difference between the actual contribution and the budgeted contribution, based on standard unit costs</a:t>
            </a:r>
          </a:p>
          <a:p>
            <a:pPr algn="ctr"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AC-BC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8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1537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labour variances are caused by a combination of wage rate variance and labour efficiency variance, where…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wage rate variance = standard rate per hour less the actual rate per hour multiplied by the actual hours worked </a:t>
            </a:r>
          </a:p>
          <a:p>
            <a:pPr algn="ctr">
              <a:buNone/>
            </a:pP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(SR-AR) x AH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labour efficiency = standard labour hours for actual production less the actual hours worked multiplied by the standard wage rate per hour</a:t>
            </a:r>
          </a:p>
          <a:p>
            <a:pPr algn="ctr"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(SH-AH) x SR 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or overall labour variance = the difference between the standard labour cost for the production and the actual production cost</a:t>
            </a:r>
          </a:p>
          <a:p>
            <a:pPr algn="ctr"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SC-AC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5696" y="332656"/>
            <a:ext cx="4866711" cy="38024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Labour variances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9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3450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811715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material variances are caused by a combination of material price variance and material usage variance, where…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price variance = the standard price less the actual price multiplied by the quantity of materials purchased</a:t>
            </a:r>
          </a:p>
          <a:p>
            <a:pPr algn="ctr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(SP-AP) x QP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usage variance = the standard quantity required for actual production less the actual quantity used in production multiplied by the standard material price</a:t>
            </a:r>
          </a:p>
          <a:p>
            <a:pPr algn="ctr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(SQ-AQ) x SP</a:t>
            </a:r>
          </a:p>
          <a:p>
            <a:pPr>
              <a:spcBef>
                <a:spcPts val="0"/>
              </a:spcBef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or overall material variance is standard material cost less the actual production cost</a:t>
            </a:r>
          </a:p>
          <a:p>
            <a:pPr algn="ctr">
              <a:spcBef>
                <a:spcPts val="0"/>
              </a:spcBef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SC-AC</a:t>
            </a:r>
          </a:p>
          <a:p>
            <a:pPr>
              <a:spcBef>
                <a:spcPts val="0"/>
              </a:spcBef>
              <a:buNone/>
            </a:pPr>
            <a:endParaRPr lang="en-GB" sz="2000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sz="2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5577" y="165297"/>
            <a:ext cx="8388424" cy="38024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Material variances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5291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overhead variances are caused by one, or both, of the following. A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variance arising from actual expenditure being different from budgeted expenditure; and a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quantity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variance arising from actual inputs being different from those inputs which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have been used</a:t>
            </a:r>
            <a:r>
              <a:rPr lang="en-GB" sz="2400" dirty="0"/>
              <a:t>…</a:t>
            </a:r>
          </a:p>
          <a:p>
            <a:pPr>
              <a:buNone/>
            </a:pPr>
            <a:r>
              <a:rPr lang="en-GB" dirty="0"/>
              <a:t>  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variable overheads charged =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actual inputs used =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</a:p>
          <a:p>
            <a:pPr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v So the overhead variance is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SC-AC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31640" y="476672"/>
            <a:ext cx="5616624" cy="38024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Overhead variance - 1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6902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we have calculated quantity variances for material usage, labour efficiency, and variable overhead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multiplying the difference between the standard quantity (SQ) of resources consumed and the actual quantity (AQ) of resources consumed multiplied by the standard price (SP) per unit of the resource.</a:t>
            </a:r>
          </a:p>
          <a:p>
            <a:pPr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also calculated labour, materials, and variable overhead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variances by multiplying the difference between the standard price (SP) and actual price (AP) by the actual quantity (AQ) of resources used.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Similarities between, materials, labour, and overhead variables - 1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9425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0670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1064" y="968188"/>
            <a:ext cx="3938784" cy="938371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</a:rPr>
              <a:t>For quantity variances, we effectively hold the </a:t>
            </a:r>
            <a:r>
              <a:rPr lang="en-GB" sz="1800" i="1" dirty="0">
                <a:solidFill>
                  <a:schemeClr val="bg1"/>
                </a:solidFill>
              </a:rPr>
              <a:t>standard price </a:t>
            </a:r>
            <a:r>
              <a:rPr lang="en-GB" sz="1800" dirty="0">
                <a:solidFill>
                  <a:schemeClr val="bg1"/>
                </a:solidFill>
              </a:rPr>
              <a:t>(SP) as the constant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750" y="2089439"/>
            <a:ext cx="3868340" cy="3427793"/>
          </a:xfrm>
          <a:solidFill>
            <a:schemeClr val="accent1"/>
          </a:solidFill>
        </p:spPr>
        <p:txBody>
          <a:bodyPr/>
          <a:lstStyle/>
          <a:p>
            <a:endParaRPr lang="en-GB" dirty="0"/>
          </a:p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  <a:cs typeface="Times New Roman" panose="02020603050405020304" pitchFamily="18" charset="0"/>
              </a:rPr>
              <a:t>(SQ-AQ) x SP or </a:t>
            </a:r>
          </a:p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  <a:cs typeface="Times New Roman" panose="02020603050405020304" pitchFamily="18" charset="0"/>
              </a:rPr>
              <a:t>   (SP x SQ) – (SP x AQ)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chemeClr val="accent2"/>
                </a:solidFill>
              </a:rPr>
              <a:t>Constant</a:t>
            </a:r>
          </a:p>
          <a:p>
            <a:pPr marL="0" indent="0">
              <a:buNone/>
            </a:pPr>
            <a:r>
              <a:rPr lang="en-GB" b="1" dirty="0"/>
              <a:t>                          </a:t>
            </a:r>
            <a:r>
              <a:rPr lang="en-GB" b="1" dirty="0">
                <a:solidFill>
                  <a:srgbClr val="7030A0"/>
                </a:solidFill>
              </a:rPr>
              <a:t>Variance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968188"/>
            <a:ext cx="3887391" cy="938371"/>
          </a:xfrm>
          <a:solidFill>
            <a:schemeClr val="accent1">
              <a:lumMod val="75000"/>
            </a:schemeClr>
          </a:solidFill>
        </p:spPr>
        <p:txBody>
          <a:bodyPr>
            <a:normAutofit fontScale="25000" lnSpcReduction="20000"/>
          </a:bodyPr>
          <a:lstStyle/>
          <a:p>
            <a:endParaRPr lang="en-GB" dirty="0"/>
          </a:p>
          <a:p>
            <a:pPr algn="ctr"/>
            <a:endParaRPr lang="en-GB" sz="3300" dirty="0">
              <a:solidFill>
                <a:schemeClr val="bg1"/>
              </a:solidFill>
            </a:endParaRPr>
          </a:p>
          <a:p>
            <a:pPr algn="ctr"/>
            <a:endParaRPr lang="en-GB" sz="7200" dirty="0">
              <a:solidFill>
                <a:schemeClr val="bg1"/>
              </a:solidFill>
            </a:endParaRPr>
          </a:p>
          <a:p>
            <a:pPr algn="ctr"/>
            <a:endParaRPr lang="en-GB" sz="7200" dirty="0">
              <a:solidFill>
                <a:schemeClr val="bg1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en-GB" sz="7200" dirty="0">
                <a:solidFill>
                  <a:schemeClr val="bg1"/>
                </a:solidFill>
              </a:rPr>
              <a:t>For  price variances, we effectively hold the </a:t>
            </a:r>
            <a:r>
              <a:rPr lang="en-GB" sz="7200" i="1" dirty="0">
                <a:solidFill>
                  <a:schemeClr val="bg1"/>
                </a:solidFill>
              </a:rPr>
              <a:t>actual quantity </a:t>
            </a:r>
            <a:r>
              <a:rPr lang="en-GB" sz="7200" dirty="0">
                <a:solidFill>
                  <a:schemeClr val="bg1"/>
                </a:solidFill>
              </a:rPr>
              <a:t>(AQ) as the constant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18392" y="2110955"/>
            <a:ext cx="3887391" cy="3406278"/>
          </a:xfrm>
          <a:solidFill>
            <a:schemeClr val="accent1"/>
          </a:solidFill>
        </p:spPr>
        <p:txBody>
          <a:bodyPr/>
          <a:lstStyle/>
          <a:p>
            <a:pPr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  <a:cs typeface="Times New Roman" panose="02020603050405020304" pitchFamily="18" charset="0"/>
              </a:rPr>
              <a:t>(SP-AP) x AQ or</a:t>
            </a:r>
          </a:p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  <a:cs typeface="Times New Roman" panose="02020603050405020304" pitchFamily="18" charset="0"/>
              </a:rPr>
              <a:t>   (AQ x SP) – (AQ x AP)</a:t>
            </a:r>
          </a:p>
          <a:p>
            <a:pPr algn="ctr">
              <a:buNone/>
            </a:pPr>
            <a:endParaRPr lang="en-GB" b="1" dirty="0"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chemeClr val="accent2"/>
                </a:solidFill>
              </a:rPr>
              <a:t>Constant</a:t>
            </a:r>
          </a:p>
          <a:p>
            <a:pPr marL="0" indent="0" algn="ctr">
              <a:buNone/>
            </a:pPr>
            <a:r>
              <a:rPr lang="en-GB" b="1" dirty="0"/>
              <a:t>                     </a:t>
            </a:r>
            <a:r>
              <a:rPr lang="en-GB" b="1" dirty="0">
                <a:solidFill>
                  <a:srgbClr val="7030A0"/>
                </a:solidFill>
              </a:rPr>
              <a:t>Variance</a:t>
            </a:r>
          </a:p>
          <a:p>
            <a:pPr algn="ctr"/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031838" y="3340063"/>
            <a:ext cx="172123" cy="591670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044438" y="3310331"/>
            <a:ext cx="1766048" cy="600635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H="1" flipV="1">
            <a:off x="2038766" y="3366957"/>
            <a:ext cx="1180314" cy="998147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</p:cNvCxnSpPr>
          <p:nvPr/>
        </p:nvCxnSpPr>
        <p:spPr>
          <a:xfrm flipV="1">
            <a:off x="3175250" y="3347233"/>
            <a:ext cx="378861" cy="1017871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</p:cNvCxnSpPr>
          <p:nvPr/>
        </p:nvCxnSpPr>
        <p:spPr>
          <a:xfrm flipV="1">
            <a:off x="5184182" y="3369198"/>
            <a:ext cx="242743" cy="584050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cxnSpLocks/>
          </p:cNvCxnSpPr>
          <p:nvPr/>
        </p:nvCxnSpPr>
        <p:spPr>
          <a:xfrm flipV="1">
            <a:off x="5184182" y="3366957"/>
            <a:ext cx="1824117" cy="586291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AD92B33-948B-4B6A-AE96-B934012FFDA6}"/>
              </a:ext>
            </a:extLst>
          </p:cNvPr>
          <p:cNvCxnSpPr>
            <a:cxnSpLocks/>
          </p:cNvCxnSpPr>
          <p:nvPr/>
        </p:nvCxnSpPr>
        <p:spPr>
          <a:xfrm flipV="1">
            <a:off x="7392027" y="3341623"/>
            <a:ext cx="448734" cy="1023481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456F466-C139-45BB-B1FD-4FADB648C502}"/>
              </a:ext>
            </a:extLst>
          </p:cNvPr>
          <p:cNvCxnSpPr>
            <a:cxnSpLocks/>
          </p:cNvCxnSpPr>
          <p:nvPr/>
        </p:nvCxnSpPr>
        <p:spPr>
          <a:xfrm flipH="1" flipV="1">
            <a:off x="6127207" y="3366958"/>
            <a:ext cx="1264820" cy="998146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89163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these formulae are both difficult to remember individually, and also awkward to link together in order to inform analysis and synthesis for control and future budget-setting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help is at hand – we have triangles!</a:t>
            </a:r>
          </a:p>
          <a:p>
            <a:pPr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Consider this simple sales variance example…</a:t>
            </a:r>
          </a:p>
          <a:p>
            <a:pPr>
              <a:buNone/>
            </a:pP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003" y="-147605"/>
            <a:ext cx="8229600" cy="1143000"/>
          </a:xfrm>
        </p:spPr>
        <p:txBody>
          <a:bodyPr/>
          <a:lstStyle/>
          <a:p>
            <a:r>
              <a:rPr lang="en-GB" dirty="0"/>
              <a:t>Standard costing triangles -1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00100" y="3445810"/>
          <a:ext cx="6215105" cy="2073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5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87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83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Standard (budget)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62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Number of items sold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375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Selling price per 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561361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80277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Standard costing triangles - 2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113294"/>
            <a:ext cx="8229600" cy="46199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2733511" y="2387120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274066" y="1361024"/>
            <a:ext cx="2133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(AV x BSP)</a:t>
            </a:r>
          </a:p>
          <a:p>
            <a:pPr algn="ctr"/>
            <a:r>
              <a:rPr lang="en-GB" dirty="0"/>
              <a:t>600 x £20 = £12,000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72692" y="4430516"/>
            <a:ext cx="12022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(AV x ASP)</a:t>
            </a:r>
          </a:p>
          <a:p>
            <a:r>
              <a:rPr lang="en-GB" dirty="0"/>
              <a:t>600 x £25 = £15,000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10020" y="4430161"/>
            <a:ext cx="1264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 algn="ctr"/>
            <a:r>
              <a:rPr lang="en-GB" dirty="0"/>
              <a:t>(BV x BSP)</a:t>
            </a:r>
          </a:p>
          <a:p>
            <a:r>
              <a:rPr lang="en-GB" dirty="0"/>
              <a:t>700 x £20 </a:t>
            </a:r>
          </a:p>
          <a:p>
            <a:r>
              <a:rPr lang="en-GB" dirty="0"/>
              <a:t>= £14,000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43508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8638" y="18305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Standard cost triangles -3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767EB5D-6A88-41A1-BE3A-AEB51F8B5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16</a:t>
            </a:fld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2714612" y="2037747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857488" y="4214818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05081" y="4255349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00496" y="2357430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57488" y="1009336"/>
            <a:ext cx="2953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Actual Volume x Budgeted Selling Price</a:t>
            </a:r>
          </a:p>
          <a:p>
            <a:r>
              <a:rPr lang="en-GB" sz="1600" dirty="0"/>
              <a:t>                   (AV x BSP)</a:t>
            </a:r>
          </a:p>
          <a:p>
            <a:r>
              <a:rPr lang="en-GB" sz="1600" b="1" dirty="0"/>
              <a:t>           600 x £20 = £12,000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1560" y="4118450"/>
            <a:ext cx="1871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Actual Volume x Actual Selling               Price  (AV x ASP) =</a:t>
            </a:r>
          </a:p>
          <a:p>
            <a:pPr algn="ctr"/>
            <a:r>
              <a:rPr lang="en-GB" sz="1600" b="1" dirty="0"/>
              <a:t>600 x £25 = £15,000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50116" y="4006213"/>
            <a:ext cx="20822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Budgeted Volume x Budgeted Selling  Price (BV x BSP)</a:t>
            </a:r>
          </a:p>
          <a:p>
            <a:pPr algn="ctr"/>
            <a:r>
              <a:rPr lang="en-GB" sz="1600" b="1" dirty="0"/>
              <a:t>700 x £20 = £14,000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33718" y="2861872"/>
            <a:ext cx="1618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(C:A) =£3,000) </a:t>
            </a:r>
            <a:r>
              <a:rPr lang="en-GB" b="1" dirty="0"/>
              <a:t>‘favourable’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54785" y="2848333"/>
            <a:ext cx="1618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(C:B = 2,000) </a:t>
            </a:r>
            <a:r>
              <a:rPr lang="en-GB" b="1" dirty="0"/>
              <a:t>‘adverse’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04143" y="4867987"/>
            <a:ext cx="2237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(A:B = £1,000) </a:t>
            </a:r>
          </a:p>
          <a:p>
            <a:pPr algn="ctr"/>
            <a:r>
              <a:rPr lang="en-GB" b="1" dirty="0"/>
              <a:t>favourable’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9800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11560" y="1268760"/>
            <a:ext cx="8229600" cy="39170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now consider a worked example using a restaurant scenario, where there is a sales variance, a food (material) variance, a labour variance, and an overhead variance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let us begin with the sales variance example from the previous slide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2840" y="136525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Introduction to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17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2126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042516E-23EA-4525-B336-B76E2635A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683" y="-158651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Analysis - 1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85222-5AA9-4847-B855-62211D9A9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17" y="703071"/>
            <a:ext cx="7886700" cy="498804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18</a:t>
            </a:fld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2832994" y="2925545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999357"/>
              </p:ext>
            </p:extLst>
          </p:nvPr>
        </p:nvGraphicFramePr>
        <p:xfrm>
          <a:off x="1229225" y="963679"/>
          <a:ext cx="6727152" cy="104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8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6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2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7249">
                <a:tc>
                  <a:txBody>
                    <a:bodyPr/>
                    <a:lstStyle/>
                    <a:p>
                      <a:r>
                        <a:rPr lang="en-GB" sz="1600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Actual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249">
                <a:tc>
                  <a:txBody>
                    <a:bodyPr/>
                    <a:lstStyle/>
                    <a:p>
                      <a:r>
                        <a:rPr lang="en-GB" sz="1600" dirty="0"/>
                        <a:t>Number of items sold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249">
                <a:tc>
                  <a:txBody>
                    <a:bodyPr/>
                    <a:lstStyle/>
                    <a:p>
                      <a:r>
                        <a:rPr lang="en-GB" sz="1600" dirty="0"/>
                        <a:t>Selling price per 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£20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£25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403182" y="2018019"/>
            <a:ext cx="2074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(AV x BSP)</a:t>
            </a:r>
          </a:p>
          <a:p>
            <a:pPr algn="ctr"/>
            <a:r>
              <a:rPr lang="en-GB" dirty="0"/>
              <a:t>600 x £20 = £12,000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15616" y="4767783"/>
            <a:ext cx="17780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(AV x ASP)</a:t>
            </a:r>
          </a:p>
          <a:p>
            <a:pPr algn="ctr"/>
            <a:r>
              <a:rPr lang="en-GB" dirty="0"/>
              <a:t>600 x £25 = £15,000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84142" y="4337793"/>
            <a:ext cx="15809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dirty="0"/>
              <a:t>(BV x BSP)</a:t>
            </a:r>
          </a:p>
          <a:p>
            <a:pPr algn="ctr"/>
            <a:r>
              <a:rPr lang="en-GB" dirty="0"/>
              <a:t>700 x £20 = £14,000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3860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8680" y="-40999"/>
            <a:ext cx="8522111" cy="70867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3100" dirty="0"/>
            </a:br>
            <a:r>
              <a:rPr lang="en-GB" dirty="0"/>
              <a:t>Analysis - 2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F57ACAE-D8D8-4BFD-92E9-2687ED600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99236"/>
            <a:ext cx="8229600" cy="469000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19</a:t>
            </a:fld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2693700" y="2094655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857488" y="4214818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29916" y="4235970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95198" y="2221964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00298" y="1030434"/>
            <a:ext cx="3632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Actual Volume x Budgeted Selling Price</a:t>
            </a:r>
          </a:p>
          <a:p>
            <a:pPr algn="ctr"/>
            <a:r>
              <a:rPr lang="en-GB" sz="1600" dirty="0"/>
              <a:t>   (AV x BSP)</a:t>
            </a:r>
          </a:p>
          <a:p>
            <a:pPr algn="ctr"/>
            <a:r>
              <a:rPr lang="en-GB" sz="1600" b="1" dirty="0"/>
              <a:t>           600 x £20  = £12,000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4035" y="4030151"/>
            <a:ext cx="20780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Actual Volume x Actual Selling Price  (AV x ASP)</a:t>
            </a:r>
          </a:p>
          <a:p>
            <a:pPr algn="ctr"/>
            <a:r>
              <a:rPr lang="en-GB" sz="1600" b="1" dirty="0"/>
              <a:t>600 x £25 = £15,000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14255" y="4030151"/>
            <a:ext cx="23574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Budgeted Volume x Budgeted Selling  Price (BV x BSP)</a:t>
            </a:r>
          </a:p>
          <a:p>
            <a:pPr algn="ctr"/>
            <a:r>
              <a:rPr lang="en-GB" sz="1600" b="1" dirty="0"/>
              <a:t>700 x £20 = £14,000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54666" y="2664549"/>
            <a:ext cx="2078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(C:A) =£3,000) </a:t>
            </a:r>
            <a:r>
              <a:rPr lang="en-GB" b="1" dirty="0"/>
              <a:t>‘favourable’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81784" y="2705138"/>
            <a:ext cx="1731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(C:B = 2,000) </a:t>
            </a:r>
          </a:p>
          <a:p>
            <a:pPr algn="ctr"/>
            <a:r>
              <a:rPr lang="en-GB" b="1" dirty="0"/>
              <a:t>‘adverse’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29466" y="4929198"/>
            <a:ext cx="26426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(A:B = £1,000) ‘</a:t>
            </a:r>
            <a:r>
              <a:rPr lang="en-GB" b="1" dirty="0"/>
              <a:t>favourable’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2730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Worked example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964378" y="1008063"/>
          <a:ext cx="7215240" cy="1247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4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Food (material)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</a:t>
                      </a:r>
                    </a:p>
                  </a:txBody>
                  <a:tcPr marL="99360" marR="9936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52">
                <a:tc>
                  <a:txBody>
                    <a:bodyPr/>
                    <a:lstStyle/>
                    <a:p>
                      <a:r>
                        <a:rPr lang="en-GB" dirty="0"/>
                        <a:t>Volume of food used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700Kg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600Kg</a:t>
                      </a:r>
                    </a:p>
                  </a:txBody>
                  <a:tcPr marL="99360" marR="9936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 per Kg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£5.00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£4.20</a:t>
                      </a:r>
                    </a:p>
                  </a:txBody>
                  <a:tcPr marL="99360" marR="9936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20</a:t>
            </a:fld>
            <a:endParaRPr lang="en-GB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6331270"/>
              </p:ext>
            </p:extLst>
          </p:nvPr>
        </p:nvGraphicFramePr>
        <p:xfrm>
          <a:off x="962958" y="2639692"/>
          <a:ext cx="7215240" cy="1247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Labour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52">
                <a:tc>
                  <a:txBody>
                    <a:bodyPr/>
                    <a:lstStyle/>
                    <a:p>
                      <a:r>
                        <a:rPr lang="en-GB" dirty="0"/>
                        <a:t>Hours of</a:t>
                      </a:r>
                      <a:r>
                        <a:rPr lang="en-GB" baseline="0" dirty="0"/>
                        <a:t> labour</a:t>
                      </a:r>
                      <a:r>
                        <a:rPr lang="en-GB" dirty="0"/>
                        <a:t> used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Rate per hour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£4.50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£4.20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9382319"/>
              </p:ext>
            </p:extLst>
          </p:nvPr>
        </p:nvGraphicFramePr>
        <p:xfrm>
          <a:off x="962958" y="4271321"/>
          <a:ext cx="721524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322">
                <a:tc>
                  <a:txBody>
                    <a:bodyPr/>
                    <a:lstStyle/>
                    <a:p>
                      <a:r>
                        <a:rPr lang="en-GB" dirty="0"/>
                        <a:t>Overheads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£2,100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£2,500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878609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Worked example – food analysis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1771"/>
            <a:ext cx="8229600" cy="3917032"/>
          </a:xfrm>
        </p:spPr>
        <p:txBody>
          <a:bodyPr>
            <a:normAutofit/>
          </a:bodyPr>
          <a:lstStyle/>
          <a:p>
            <a:pPr algn="ctr"/>
            <a:r>
              <a:rPr lang="en-GB" sz="1600" dirty="0"/>
              <a:t>Actual Volume x Budgeted Cost Price</a:t>
            </a:r>
          </a:p>
          <a:p>
            <a:pPr algn="ctr">
              <a:buNone/>
            </a:pPr>
            <a:r>
              <a:rPr lang="en-GB" sz="1600" dirty="0"/>
              <a:t> (AV x BCP)</a:t>
            </a:r>
          </a:p>
          <a:p>
            <a:pPr algn="ctr">
              <a:buNone/>
            </a:pPr>
            <a:r>
              <a:rPr lang="en-GB" sz="1600" b="1" dirty="0"/>
              <a:t>        600 Kg  x £5.00 = £3,000</a:t>
            </a:r>
            <a:endParaRPr lang="en-GB" sz="1600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21</a:t>
            </a:fld>
            <a:endParaRPr lang="en-GB" dirty="0"/>
          </a:p>
        </p:txBody>
      </p:sp>
      <p:sp>
        <p:nvSpPr>
          <p:cNvPr id="4" name="Isosceles Triangle 3"/>
          <p:cNvSpPr/>
          <p:nvPr/>
        </p:nvSpPr>
        <p:spPr>
          <a:xfrm>
            <a:off x="2878691" y="2298245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9138" y="4427806"/>
            <a:ext cx="29289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Actual Volume x Actual Cost Price  (AV x ACP)</a:t>
            </a:r>
          </a:p>
          <a:p>
            <a:pPr algn="ctr"/>
            <a:r>
              <a:rPr lang="en-GB" sz="1600" b="1" dirty="0"/>
              <a:t>600Kg x £4.20 = £2,520</a:t>
            </a:r>
          </a:p>
        </p:txBody>
      </p:sp>
      <p:sp>
        <p:nvSpPr>
          <p:cNvPr id="6" name="Rectangle 5"/>
          <p:cNvSpPr/>
          <p:nvPr/>
        </p:nvSpPr>
        <p:spPr>
          <a:xfrm>
            <a:off x="1921933" y="3105587"/>
            <a:ext cx="17954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(C:A) =£480  </a:t>
            </a:r>
            <a:r>
              <a:rPr lang="en-GB" sz="1600" b="1" dirty="0"/>
              <a:t>‘favourable’</a:t>
            </a:r>
          </a:p>
        </p:txBody>
      </p:sp>
      <p:sp>
        <p:nvSpPr>
          <p:cNvPr id="7" name="Rectangle 6"/>
          <p:cNvSpPr/>
          <p:nvPr/>
        </p:nvSpPr>
        <p:spPr>
          <a:xfrm>
            <a:off x="6088448" y="4315903"/>
            <a:ext cx="29289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Budgeted Volume x Budgeted Cost Price (BV x BCP)</a:t>
            </a:r>
          </a:p>
          <a:p>
            <a:pPr algn="ctr"/>
            <a:r>
              <a:rPr lang="en-GB" sz="1600" b="1" dirty="0"/>
              <a:t>700 Kg x £5= £3,500</a:t>
            </a:r>
          </a:p>
        </p:txBody>
      </p:sp>
      <p:sp>
        <p:nvSpPr>
          <p:cNvPr id="8" name="Rectangle 7"/>
          <p:cNvSpPr/>
          <p:nvPr/>
        </p:nvSpPr>
        <p:spPr>
          <a:xfrm>
            <a:off x="5386207" y="3085449"/>
            <a:ext cx="169709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   (</a:t>
            </a:r>
            <a:r>
              <a:rPr lang="en-GB" sz="1600" dirty="0"/>
              <a:t>C:B) = 500</a:t>
            </a:r>
          </a:p>
          <a:p>
            <a:pPr algn="ctr"/>
            <a:r>
              <a:rPr lang="en-GB" sz="1600" b="1" dirty="0"/>
              <a:t>‘favourable’</a:t>
            </a:r>
            <a:endParaRPr lang="en-GB" b="1" dirty="0"/>
          </a:p>
        </p:txBody>
      </p:sp>
      <p:sp>
        <p:nvSpPr>
          <p:cNvPr id="9" name="Rectangle 8"/>
          <p:cNvSpPr/>
          <p:nvPr/>
        </p:nvSpPr>
        <p:spPr>
          <a:xfrm>
            <a:off x="3000246" y="4999516"/>
            <a:ext cx="2857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(A:B) = £980</a:t>
            </a:r>
          </a:p>
          <a:p>
            <a:pPr algn="ctr"/>
            <a:r>
              <a:rPr lang="en-GB" dirty="0"/>
              <a:t>‘</a:t>
            </a:r>
            <a:r>
              <a:rPr lang="en-GB" b="1" dirty="0"/>
              <a:t>favourable’</a:t>
            </a:r>
          </a:p>
          <a:p>
            <a:pPr algn="ctr"/>
            <a:r>
              <a:rPr lang="en-GB" dirty="0"/>
              <a:t> 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071802" y="4500570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29256" y="4500570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64575" y="2456915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0054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4078" y="905441"/>
            <a:ext cx="8715436" cy="4525963"/>
          </a:xfrm>
        </p:spPr>
        <p:txBody>
          <a:bodyPr>
            <a:normAutofit/>
          </a:bodyPr>
          <a:lstStyle/>
          <a:p>
            <a:pPr algn="ctr"/>
            <a:r>
              <a:rPr lang="en-GB" sz="1600" dirty="0"/>
              <a:t>Actual Volume Hours x Budgeted Wage Rate</a:t>
            </a:r>
          </a:p>
          <a:p>
            <a:pPr algn="ctr">
              <a:buNone/>
            </a:pPr>
            <a:r>
              <a:rPr lang="en-GB" sz="1600" dirty="0"/>
              <a:t> (AVH x BWR)</a:t>
            </a:r>
          </a:p>
          <a:p>
            <a:pPr algn="ctr">
              <a:buNone/>
            </a:pPr>
            <a:r>
              <a:rPr lang="en-GB" sz="1600" b="1" dirty="0"/>
              <a:t>(460 hours x £4.50 = £2,070)</a:t>
            </a:r>
            <a:endParaRPr lang="en-GB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354080"/>
            <a:ext cx="8462141" cy="380247"/>
          </a:xfrm>
        </p:spPr>
        <p:txBody>
          <a:bodyPr>
            <a:normAutofit fontScale="90000"/>
          </a:bodyPr>
          <a:lstStyle/>
          <a:p>
            <a:br>
              <a:rPr lang="en-GB" sz="2800" dirty="0"/>
            </a:br>
            <a:r>
              <a:rPr lang="en-GB" dirty="0"/>
              <a:t>Worked example – labour analysis</a:t>
            </a:r>
            <a:br>
              <a:rPr lang="en-GB" dirty="0"/>
            </a:br>
            <a:endParaRPr lang="en-GB" dirty="0"/>
          </a:p>
        </p:txBody>
      </p:sp>
      <p:sp>
        <p:nvSpPr>
          <p:cNvPr id="4" name="Isosceles Triangle 3"/>
          <p:cNvSpPr/>
          <p:nvPr/>
        </p:nvSpPr>
        <p:spPr>
          <a:xfrm>
            <a:off x="2924097" y="2107396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42844" y="4429293"/>
            <a:ext cx="26432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Actual Volume  Hours x Actual Wage Rate (AV x AWR)</a:t>
            </a:r>
          </a:p>
          <a:p>
            <a:r>
              <a:rPr lang="en-GB" sz="1600" b="1" dirty="0"/>
              <a:t>     460 x £4.20 = £1,932</a:t>
            </a:r>
          </a:p>
        </p:txBody>
      </p:sp>
      <p:sp>
        <p:nvSpPr>
          <p:cNvPr id="6" name="Rectangle 5"/>
          <p:cNvSpPr/>
          <p:nvPr/>
        </p:nvSpPr>
        <p:spPr>
          <a:xfrm>
            <a:off x="2056528" y="3109123"/>
            <a:ext cx="15245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(C:A) =£138</a:t>
            </a:r>
          </a:p>
          <a:p>
            <a:pPr algn="ctr"/>
            <a:r>
              <a:rPr lang="en-GB" sz="1600" b="1" dirty="0"/>
              <a:t>‘favourable’</a:t>
            </a:r>
          </a:p>
        </p:txBody>
      </p:sp>
      <p:sp>
        <p:nvSpPr>
          <p:cNvPr id="7" name="Rectangle 6"/>
          <p:cNvSpPr/>
          <p:nvPr/>
        </p:nvSpPr>
        <p:spPr>
          <a:xfrm>
            <a:off x="6000759" y="4209170"/>
            <a:ext cx="29289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Budgeted Volume Hours x Budgeted Wage Rate BVH x BWR)</a:t>
            </a:r>
          </a:p>
          <a:p>
            <a:r>
              <a:rPr lang="en-GB" sz="1600" dirty="0"/>
              <a:t>            </a:t>
            </a:r>
            <a:r>
              <a:rPr lang="en-GB" sz="1600" b="1" dirty="0"/>
              <a:t>410 x £4.50= £1845</a:t>
            </a:r>
          </a:p>
        </p:txBody>
      </p:sp>
      <p:sp>
        <p:nvSpPr>
          <p:cNvPr id="8" name="Rectangle 7"/>
          <p:cNvSpPr/>
          <p:nvPr/>
        </p:nvSpPr>
        <p:spPr>
          <a:xfrm>
            <a:off x="5442236" y="3121223"/>
            <a:ext cx="154727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   (</a:t>
            </a:r>
            <a:r>
              <a:rPr lang="en-GB" sz="1600" dirty="0"/>
              <a:t>C:B = £225) </a:t>
            </a:r>
          </a:p>
          <a:p>
            <a:pPr algn="ctr"/>
            <a:r>
              <a:rPr lang="en-GB" sz="1600" b="1" dirty="0"/>
              <a:t>‘adverse’</a:t>
            </a:r>
            <a:endParaRPr lang="en-GB" b="1" dirty="0"/>
          </a:p>
        </p:txBody>
      </p:sp>
      <p:sp>
        <p:nvSpPr>
          <p:cNvPr id="9" name="Rectangle 8"/>
          <p:cNvSpPr/>
          <p:nvPr/>
        </p:nvSpPr>
        <p:spPr>
          <a:xfrm>
            <a:off x="3103410" y="5033580"/>
            <a:ext cx="2857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(A:B = £87) </a:t>
            </a:r>
          </a:p>
          <a:p>
            <a:pPr algn="ctr"/>
            <a:r>
              <a:rPr lang="en-GB" b="1" dirty="0"/>
              <a:t>adverse’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93335" y="4311537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2131" y="4260016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09981" y="227687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22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0421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067783"/>
              </p:ext>
            </p:extLst>
          </p:nvPr>
        </p:nvGraphicFramePr>
        <p:xfrm>
          <a:off x="457200" y="1417638"/>
          <a:ext cx="8501122" cy="359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6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860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  <a:p>
                      <a:pPr algn="ctr"/>
                      <a:r>
                        <a:rPr lang="en-GB" dirty="0"/>
                        <a:t> (£)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 </a:t>
                      </a:r>
                    </a:p>
                    <a:p>
                      <a:pPr algn="ctr"/>
                      <a:r>
                        <a:rPr lang="en-GB" dirty="0"/>
                        <a:t>(£)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Variances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14,000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15,000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 1,000   (Favourable)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Material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3,500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2,520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980 (Favourable)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Labour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1,845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1,932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87       (Adverse)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5,345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4,452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Gross profit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none" dirty="0"/>
                        <a:t>8,655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none" dirty="0"/>
                        <a:t>10,548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1,893 ( Favourable)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Overheads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2,100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2,500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400     (Adverse)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Net profit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i="0" u="sng" dirty="0"/>
                        <a:t>6,555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8,048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1,493 (Favourable)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Worked example -reconciliation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23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74823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5939</TotalTime>
  <Words>1572</Words>
  <Application>Microsoft Office PowerPoint</Application>
  <PresentationFormat>On-screen Show (4:3)</PresentationFormat>
  <Paragraphs>291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Myriad Pro</vt:lpstr>
      <vt:lpstr>Times New Roman</vt:lpstr>
      <vt:lpstr>20140311PresentationUWTSDTemplate</vt:lpstr>
      <vt:lpstr>Management Accounting</vt:lpstr>
      <vt:lpstr>Types of management costing</vt:lpstr>
      <vt:lpstr>The standard costing system</vt:lpstr>
      <vt:lpstr>Standard cost and variance types - 1</vt:lpstr>
      <vt:lpstr>Standard cost and variance types - 2</vt:lpstr>
      <vt:lpstr>Establishing cost standards - 1</vt:lpstr>
      <vt:lpstr>Establishing cost standards - 2</vt:lpstr>
      <vt:lpstr>Sales variances</vt:lpstr>
      <vt:lpstr>Labour variances</vt:lpstr>
      <vt:lpstr>Material variances</vt:lpstr>
      <vt:lpstr>Overhead variance - 1</vt:lpstr>
      <vt:lpstr>Similarities between, materials, labour, and overhead variables - 1</vt:lpstr>
      <vt:lpstr>PowerPoint Presentation</vt:lpstr>
      <vt:lpstr>Standard costing triangles -1</vt:lpstr>
      <vt:lpstr>Standard costing triangles - 2</vt:lpstr>
      <vt:lpstr>Standard cost triangles -3</vt:lpstr>
      <vt:lpstr>Introduction to analysis</vt:lpstr>
      <vt:lpstr>Analysis - 1</vt:lpstr>
      <vt:lpstr> Analysis - 2</vt:lpstr>
      <vt:lpstr>Worked example</vt:lpstr>
      <vt:lpstr>Worked example – food analysis</vt:lpstr>
      <vt:lpstr> Worked example – labour analysis </vt:lpstr>
      <vt:lpstr>Worked example -reconciliation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David Jenkins</cp:lastModifiedBy>
  <cp:revision>268</cp:revision>
  <dcterms:created xsi:type="dcterms:W3CDTF">2013-10-11T12:05:37Z</dcterms:created>
  <dcterms:modified xsi:type="dcterms:W3CDTF">2021-02-22T08:46:23Z</dcterms:modified>
</cp:coreProperties>
</file>