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  <p:sldId id="265" r:id="rId9"/>
    <p:sldId id="263" r:id="rId10"/>
    <p:sldId id="264" r:id="rId11"/>
    <p:sldId id="266" r:id="rId12"/>
    <p:sldId id="267" r:id="rId13"/>
    <p:sldId id="268" r:id="rId14"/>
    <p:sldId id="271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64" d="100"/>
          <a:sy n="64" d="100"/>
        </p:scale>
        <p:origin x="51" y="2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C30DF-8C40-4F9A-91AB-9912B1819D7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CF83C-5625-4C86-804C-2353A1841A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699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C30DF-8C40-4F9A-91AB-9912B1819D7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CF83C-5625-4C86-804C-2353A1841A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601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C30DF-8C40-4F9A-91AB-9912B1819D7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CF83C-5625-4C86-804C-2353A1841A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043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C30DF-8C40-4F9A-91AB-9912B1819D7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CF83C-5625-4C86-804C-2353A1841A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190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C30DF-8C40-4F9A-91AB-9912B1819D7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CF83C-5625-4C86-804C-2353A1841A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053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C30DF-8C40-4F9A-91AB-9912B1819D7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CF83C-5625-4C86-804C-2353A1841A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31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C30DF-8C40-4F9A-91AB-9912B1819D7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CF83C-5625-4C86-804C-2353A1841A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739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C30DF-8C40-4F9A-91AB-9912B1819D7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CF83C-5625-4C86-804C-2353A1841A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220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C30DF-8C40-4F9A-91AB-9912B1819D7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CF83C-5625-4C86-804C-2353A1841A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781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C30DF-8C40-4F9A-91AB-9912B1819D7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CF83C-5625-4C86-804C-2353A1841A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905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C30DF-8C40-4F9A-91AB-9912B1819D7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CF83C-5625-4C86-804C-2353A1841A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31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BC30DF-8C40-4F9A-91AB-9912B1819D7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7CF83C-5625-4C86-804C-2353A1841A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596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 smtClean="0"/>
              <a:t>Gracilis</a:t>
            </a:r>
            <a:r>
              <a:rPr lang="en-GB" b="1" dirty="0" smtClean="0"/>
              <a:t> &amp; Adductor Brevis</a:t>
            </a: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4816063"/>
              </p:ext>
            </p:extLst>
          </p:nvPr>
        </p:nvGraphicFramePr>
        <p:xfrm>
          <a:off x="640976" y="1394946"/>
          <a:ext cx="7236012" cy="23317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50547">
                  <a:extLst>
                    <a:ext uri="{9D8B030D-6E8A-4147-A177-3AD203B41FA5}">
                      <a16:colId xmlns:a16="http://schemas.microsoft.com/office/drawing/2014/main" val="2497598382"/>
                    </a:ext>
                  </a:extLst>
                </a:gridCol>
                <a:gridCol w="5485465">
                  <a:extLst>
                    <a:ext uri="{9D8B030D-6E8A-4147-A177-3AD203B41FA5}">
                      <a16:colId xmlns:a16="http://schemas.microsoft.com/office/drawing/2014/main" val="365357876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Origin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Inferior margin of pubic symphysis, inferior ramus of pubis, and adjacent ramus of </a:t>
                      </a:r>
                      <a:r>
                        <a:rPr lang="en-GB" sz="1600" dirty="0" smtClean="0">
                          <a:effectLst/>
                        </a:rPr>
                        <a:t>ischium.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66688581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Insertion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Medial surface of tibial shaft, just posterior to sartorius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01709143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Action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Flexes the knee, adducts the thigh, and helps to medially rotate the tibia on the </a:t>
                      </a:r>
                      <a:r>
                        <a:rPr lang="en-GB" sz="1600" dirty="0" smtClean="0">
                          <a:effectLst/>
                        </a:rPr>
                        <a:t>femur.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6049394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Innervation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Anterior division of obturator </a:t>
                      </a:r>
                      <a:r>
                        <a:rPr lang="en-GB" sz="1600" dirty="0" smtClean="0">
                          <a:effectLst/>
                        </a:rPr>
                        <a:t>nerve.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2136012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Arterial Supply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Obturator artery, medial circumflex femoral artery, and muscular branches of </a:t>
                      </a:r>
                      <a:r>
                        <a:rPr lang="en-GB" sz="1600" dirty="0" err="1">
                          <a:effectLst/>
                        </a:rPr>
                        <a:t>profunda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femoris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smtClean="0">
                          <a:effectLst/>
                        </a:rPr>
                        <a:t>artery.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892522441"/>
                  </a:ext>
                </a:extLst>
              </a:tr>
            </a:tbl>
          </a:graphicData>
        </a:graphic>
      </p:graphicFrame>
      <p:pic>
        <p:nvPicPr>
          <p:cNvPr id="1026" name="Picture 2" descr="addbrevis: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1962" y="603623"/>
            <a:ext cx="1399707" cy="5909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6757723"/>
              </p:ext>
            </p:extLst>
          </p:nvPr>
        </p:nvGraphicFramePr>
        <p:xfrm>
          <a:off x="640976" y="4314012"/>
          <a:ext cx="7236012" cy="20878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87368">
                  <a:extLst>
                    <a:ext uri="{9D8B030D-6E8A-4147-A177-3AD203B41FA5}">
                      <a16:colId xmlns:a16="http://schemas.microsoft.com/office/drawing/2014/main" val="2943717162"/>
                    </a:ext>
                  </a:extLst>
                </a:gridCol>
                <a:gridCol w="5548644">
                  <a:extLst>
                    <a:ext uri="{9D8B030D-6E8A-4147-A177-3AD203B41FA5}">
                      <a16:colId xmlns:a16="http://schemas.microsoft.com/office/drawing/2014/main" val="117828931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Origin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Anterior surface of inferior pubic ramus, inferior to origin of adductor </a:t>
                      </a:r>
                      <a:r>
                        <a:rPr lang="en-GB" sz="1600" dirty="0" smtClean="0">
                          <a:effectLst/>
                        </a:rPr>
                        <a:t>longus.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85904246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Insertion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Pectineal line and superior part of medial lip of </a:t>
                      </a:r>
                      <a:r>
                        <a:rPr lang="en-GB" sz="1600" dirty="0" err="1">
                          <a:effectLst/>
                        </a:rPr>
                        <a:t>linea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 smtClean="0">
                          <a:effectLst/>
                        </a:rPr>
                        <a:t>aspera</a:t>
                      </a:r>
                      <a:r>
                        <a:rPr lang="en-GB" sz="1600" dirty="0" smtClean="0">
                          <a:effectLst/>
                        </a:rPr>
                        <a:t>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9550453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Action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Adducts and flexes the thigh, and helps to laterally rotate the </a:t>
                      </a:r>
                      <a:r>
                        <a:rPr lang="en-GB" sz="1600" dirty="0" smtClean="0">
                          <a:effectLst/>
                        </a:rPr>
                        <a:t>thigh.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40001677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Innervation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Anterior or posterior division of obturator </a:t>
                      </a:r>
                      <a:r>
                        <a:rPr lang="en-GB" sz="1600" dirty="0" smtClean="0">
                          <a:effectLst/>
                        </a:rPr>
                        <a:t>nerve.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6526161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Arterial Supply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Obturator artery and medial circumflex femoral </a:t>
                      </a:r>
                      <a:r>
                        <a:rPr lang="en-GB" sz="1600" dirty="0" smtClean="0">
                          <a:effectLst/>
                        </a:rPr>
                        <a:t>artery.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1784683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50625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156782" y="381605"/>
            <a:ext cx="442403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Adductor Longus</a:t>
            </a:r>
            <a:endParaRPr lang="en-GB" sz="44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305225"/>
              </p:ext>
            </p:extLst>
          </p:nvPr>
        </p:nvGraphicFramePr>
        <p:xfrm>
          <a:off x="496941" y="1986650"/>
          <a:ext cx="7319682" cy="28498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12153">
                  <a:extLst>
                    <a:ext uri="{9D8B030D-6E8A-4147-A177-3AD203B41FA5}">
                      <a16:colId xmlns:a16="http://schemas.microsoft.com/office/drawing/2014/main" val="568295184"/>
                    </a:ext>
                  </a:extLst>
                </a:gridCol>
                <a:gridCol w="5707529">
                  <a:extLst>
                    <a:ext uri="{9D8B030D-6E8A-4147-A177-3AD203B41FA5}">
                      <a16:colId xmlns:a16="http://schemas.microsoft.com/office/drawing/2014/main" val="132011879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Origin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Anterior surface of body of pubis, just lateral to pubic symphysis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13713029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Insertion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Middle third of linea aspera, between the more medial adductor magnus and brevis insertions and the more lateral origin of the vastus medialis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4285217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Action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Adducts and flexes the thigh, and helps to laterally rotate the hip joint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64868352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Innervation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Anterior division of obturator nerve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5622101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Arterial Supply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Obturator artery and medial circumflex femoral artery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068130435"/>
                  </a:ext>
                </a:extLst>
              </a:tr>
            </a:tbl>
          </a:graphicData>
        </a:graphic>
      </p:graphicFrame>
      <p:pic>
        <p:nvPicPr>
          <p:cNvPr id="2049" name="Picture 1" descr="addlong: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4607" y="39422"/>
            <a:ext cx="1484991" cy="674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9135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184487" y="596758"/>
            <a:ext cx="457952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Adductor Magnus</a:t>
            </a:r>
            <a:endParaRPr lang="en-GB" sz="44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8822374"/>
              </p:ext>
            </p:extLst>
          </p:nvPr>
        </p:nvGraphicFramePr>
        <p:xfrm>
          <a:off x="419847" y="1989764"/>
          <a:ext cx="6967071" cy="33070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91253">
                  <a:extLst>
                    <a:ext uri="{9D8B030D-6E8A-4147-A177-3AD203B41FA5}">
                      <a16:colId xmlns:a16="http://schemas.microsoft.com/office/drawing/2014/main" val="3594635289"/>
                    </a:ext>
                  </a:extLst>
                </a:gridCol>
                <a:gridCol w="5275818">
                  <a:extLst>
                    <a:ext uri="{9D8B030D-6E8A-4147-A177-3AD203B41FA5}">
                      <a16:colId xmlns:a16="http://schemas.microsoft.com/office/drawing/2014/main" val="154796312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Origin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Inferior pubic ramus, ischial ramus, and </a:t>
                      </a:r>
                      <a:r>
                        <a:rPr lang="en-GB" sz="1600" dirty="0" err="1">
                          <a:effectLst/>
                        </a:rPr>
                        <a:t>inferolateral</a:t>
                      </a:r>
                      <a:r>
                        <a:rPr lang="en-GB" sz="1600" dirty="0">
                          <a:effectLst/>
                        </a:rPr>
                        <a:t> area of ischial tuberosity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42912348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Insertion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Gluteal tuberosity of femur, medial lip of linea aspera, medial supracondylar ridge, and adductor tubercle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30895801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Action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Powerful thigh adductor; superior horizontal fibers also help flex the thigh, while vertical fibers help extend the thigh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99287885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Innervation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Posterior division of obturator nerve innervates most of the adductor magnus; vertical or hamstring portion innervated by tibial nerve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9987682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Arterial Supply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Medial circumflex femoral artery, inferior gluteal artery, 1st - 4th perforating arteries, obturator artery, and some superior muscular branches of popliteal artery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50083512"/>
                  </a:ext>
                </a:extLst>
              </a:tr>
            </a:tbl>
          </a:graphicData>
        </a:graphic>
      </p:graphicFrame>
      <p:pic>
        <p:nvPicPr>
          <p:cNvPr id="3073" name="Picture 1" descr="addmag: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6444" y="756599"/>
            <a:ext cx="1194921" cy="5398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5512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60626" y="315863"/>
            <a:ext cx="1023228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Biceps </a:t>
            </a:r>
            <a:r>
              <a:rPr lang="en-GB" sz="4400" b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Femoris</a:t>
            </a:r>
            <a:r>
              <a:rPr lang="en-GB" sz="44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- Long </a:t>
            </a:r>
            <a:r>
              <a:rPr lang="en-GB" sz="4400" b="1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Head / Short Head</a:t>
            </a:r>
            <a:endParaRPr lang="en-GB" sz="4400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5492765"/>
              </p:ext>
            </p:extLst>
          </p:nvPr>
        </p:nvGraphicFramePr>
        <p:xfrm>
          <a:off x="525928" y="1873819"/>
          <a:ext cx="7871013" cy="311187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17045">
                  <a:extLst>
                    <a:ext uri="{9D8B030D-6E8A-4147-A177-3AD203B41FA5}">
                      <a16:colId xmlns:a16="http://schemas.microsoft.com/office/drawing/2014/main" val="132969553"/>
                    </a:ext>
                  </a:extLst>
                </a:gridCol>
                <a:gridCol w="6253968">
                  <a:extLst>
                    <a:ext uri="{9D8B030D-6E8A-4147-A177-3AD203B41FA5}">
                      <a16:colId xmlns:a16="http://schemas.microsoft.com/office/drawing/2014/main" val="3263512778"/>
                    </a:ext>
                  </a:extLst>
                </a:gridCol>
              </a:tblGrid>
              <a:tr h="84695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Origin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</a:rPr>
                        <a:t>Long head </a:t>
                      </a:r>
                      <a:r>
                        <a:rPr lang="en-GB" sz="1600" dirty="0">
                          <a:effectLst/>
                        </a:rPr>
                        <a:t>from common tendon with semitendinosus from superior medial quadrant of the posterior portion of the ischial tuberosity; </a:t>
                      </a:r>
                      <a:r>
                        <a:rPr lang="en-GB" sz="1600" b="1" dirty="0">
                          <a:effectLst/>
                        </a:rPr>
                        <a:t>short head </a:t>
                      </a:r>
                      <a:r>
                        <a:rPr lang="en-GB" sz="1600" dirty="0">
                          <a:effectLst/>
                        </a:rPr>
                        <a:t>from lateral lip of </a:t>
                      </a:r>
                      <a:r>
                        <a:rPr lang="en-GB" sz="1600" dirty="0" err="1">
                          <a:effectLst/>
                        </a:rPr>
                        <a:t>linea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aspera</a:t>
                      </a:r>
                      <a:r>
                        <a:rPr lang="en-GB" sz="1600" dirty="0">
                          <a:effectLst/>
                        </a:rPr>
                        <a:t>, lateral supracondylar ridge of femur, and lateral intermuscular septum of thigh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002661645"/>
                  </a:ext>
                </a:extLst>
              </a:tr>
              <a:tr h="36867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Insertion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Primarily on fibular head; also on lateral collateral ligament and lateral </a:t>
                      </a:r>
                      <a:r>
                        <a:rPr lang="en-GB" sz="1600" dirty="0" err="1">
                          <a:effectLst/>
                        </a:rPr>
                        <a:t>tibial</a:t>
                      </a:r>
                      <a:r>
                        <a:rPr lang="en-GB" sz="1600" dirty="0">
                          <a:effectLst/>
                        </a:rPr>
                        <a:t> condyle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014752052"/>
                  </a:ext>
                </a:extLst>
              </a:tr>
              <a:tr h="36867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Action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Flexes the knee, and also rotates the tibia laterally; long head also extends the hip joint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280694074"/>
                  </a:ext>
                </a:extLst>
              </a:tr>
              <a:tr h="36867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Innervation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Long head by tibial nerve; short head by common peroneal nerve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96942007"/>
                  </a:ext>
                </a:extLst>
              </a:tr>
              <a:tr h="36867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Arterial Supply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Perforating branches of </a:t>
                      </a:r>
                      <a:r>
                        <a:rPr lang="en-GB" sz="1600" dirty="0" err="1">
                          <a:effectLst/>
                        </a:rPr>
                        <a:t>profunda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femoris</a:t>
                      </a:r>
                      <a:r>
                        <a:rPr lang="en-GB" sz="1600" dirty="0">
                          <a:effectLst/>
                        </a:rPr>
                        <a:t> artery, inferior gluteal artery, and the superior muscular branches of popliteal artery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444079683"/>
                  </a:ext>
                </a:extLst>
              </a:tr>
            </a:tbl>
          </a:graphicData>
        </a:graphic>
      </p:graphicFrame>
      <p:pic>
        <p:nvPicPr>
          <p:cNvPr id="4098" name="Picture 2" descr="bicepsfemlong: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3387" y="1366478"/>
            <a:ext cx="1204072" cy="48125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 descr="bicepsfemshort: 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9093" y="1323958"/>
            <a:ext cx="1297606" cy="48550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8100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01777" y="199663"/>
            <a:ext cx="30219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 smtClean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Semitendinosus</a:t>
            </a:r>
            <a:endParaRPr lang="en-GB" sz="3200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7054778"/>
              </p:ext>
            </p:extLst>
          </p:nvPr>
        </p:nvGraphicFramePr>
        <p:xfrm>
          <a:off x="1919942" y="1159631"/>
          <a:ext cx="7230035" cy="23317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51964">
                  <a:extLst>
                    <a:ext uri="{9D8B030D-6E8A-4147-A177-3AD203B41FA5}">
                      <a16:colId xmlns:a16="http://schemas.microsoft.com/office/drawing/2014/main" val="2160544515"/>
                    </a:ext>
                  </a:extLst>
                </a:gridCol>
                <a:gridCol w="6078071">
                  <a:extLst>
                    <a:ext uri="{9D8B030D-6E8A-4147-A177-3AD203B41FA5}">
                      <a16:colId xmlns:a16="http://schemas.microsoft.com/office/drawing/2014/main" val="396278612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Origin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From common tendon with long head of biceps </a:t>
                      </a:r>
                      <a:r>
                        <a:rPr lang="en-GB" sz="1600" dirty="0" err="1">
                          <a:effectLst/>
                        </a:rPr>
                        <a:t>femoris</a:t>
                      </a:r>
                      <a:r>
                        <a:rPr lang="en-GB" sz="1600" dirty="0">
                          <a:effectLst/>
                        </a:rPr>
                        <a:t> from superior medial quadrant of the posterior portion of the ischial tuberosity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6877246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Insertion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Superior aspect of medial portion of tibial shaft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5781856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Action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Extends the thigh and flexes the knee, and also rotates the tibia medially, especially when the knee is flexed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72369709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Innervation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Tibial nerve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411163796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Arterial</a:t>
                      </a:r>
                      <a:br>
                        <a:rPr lang="en-GB" sz="1600" dirty="0">
                          <a:effectLst/>
                        </a:rPr>
                      </a:br>
                      <a:r>
                        <a:rPr lang="en-GB" sz="1600" dirty="0">
                          <a:effectLst/>
                        </a:rPr>
                        <a:t>Supply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Perforating branches of </a:t>
                      </a:r>
                      <a:r>
                        <a:rPr lang="en-GB" sz="1600" dirty="0" err="1">
                          <a:effectLst/>
                        </a:rPr>
                        <a:t>profunda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femoris</a:t>
                      </a:r>
                      <a:r>
                        <a:rPr lang="en-GB" sz="1600" dirty="0">
                          <a:effectLst/>
                        </a:rPr>
                        <a:t> artery, inferior gluteal artery, and the superior muscular branches of popliteal artery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008353834"/>
                  </a:ext>
                </a:extLst>
              </a:tr>
            </a:tbl>
          </a:graphicData>
        </a:graphic>
      </p:graphicFrame>
      <p:pic>
        <p:nvPicPr>
          <p:cNvPr id="5121" name="Picture 1" descr="semitendinosusant: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2574" y="954426"/>
            <a:ext cx="1292131" cy="50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0633211"/>
              </p:ext>
            </p:extLst>
          </p:nvPr>
        </p:nvGraphicFramePr>
        <p:xfrm>
          <a:off x="1919942" y="4180182"/>
          <a:ext cx="7230036" cy="20878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45988">
                  <a:extLst>
                    <a:ext uri="{9D8B030D-6E8A-4147-A177-3AD203B41FA5}">
                      <a16:colId xmlns:a16="http://schemas.microsoft.com/office/drawing/2014/main" val="1546901954"/>
                    </a:ext>
                  </a:extLst>
                </a:gridCol>
                <a:gridCol w="6084048">
                  <a:extLst>
                    <a:ext uri="{9D8B030D-6E8A-4147-A177-3AD203B41FA5}">
                      <a16:colId xmlns:a16="http://schemas.microsoft.com/office/drawing/2014/main" val="83528077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origin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Superior lateral quadrant of the ischial tuberosity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26823852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Insertion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Posterior surface of the medial tibial condyle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99070258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Action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Extends the thigh, flexes the knee, and also rotates the tibia medially, especially when the knee is flexed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34109937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Innervation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Tibial nerve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72306133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Arterial</a:t>
                      </a:r>
                      <a:br>
                        <a:rPr lang="en-GB" sz="1600">
                          <a:effectLst/>
                        </a:rPr>
                      </a:br>
                      <a:r>
                        <a:rPr lang="en-GB" sz="1600">
                          <a:effectLst/>
                        </a:rPr>
                        <a:t>Supply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Perforating branches of </a:t>
                      </a:r>
                      <a:r>
                        <a:rPr lang="en-GB" sz="1600" dirty="0" err="1">
                          <a:effectLst/>
                        </a:rPr>
                        <a:t>profunda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femoris</a:t>
                      </a:r>
                      <a:r>
                        <a:rPr lang="en-GB" sz="1600" dirty="0">
                          <a:effectLst/>
                        </a:rPr>
                        <a:t> artery, inferior gluteal artery, and the superior muscular branches of popliteal artery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609514798"/>
                  </a:ext>
                </a:extLst>
              </a:tr>
            </a:tbl>
          </a:graphicData>
        </a:graphic>
      </p:graphicFrame>
      <p:pic>
        <p:nvPicPr>
          <p:cNvPr id="5122" name="Picture 2" descr="semimembranosusant: 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385" y="1378948"/>
            <a:ext cx="1228818" cy="4835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3790427" y="3656962"/>
            <a:ext cx="30333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/>
              <a:t>Semimembranosus</a:t>
            </a:r>
            <a:endParaRPr lang="en-GB" sz="2800" dirty="0"/>
          </a:p>
        </p:txBody>
      </p:sp>
      <p:sp>
        <p:nvSpPr>
          <p:cNvPr id="6" name="Right Arrow 5"/>
          <p:cNvSpPr/>
          <p:nvPr/>
        </p:nvSpPr>
        <p:spPr>
          <a:xfrm>
            <a:off x="9305365" y="2330824"/>
            <a:ext cx="633506" cy="2868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ight Arrow 8"/>
          <p:cNvSpPr/>
          <p:nvPr/>
        </p:nvSpPr>
        <p:spPr>
          <a:xfrm rot="10800000">
            <a:off x="1212009" y="4640730"/>
            <a:ext cx="633506" cy="2868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0820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62262" y="829840"/>
            <a:ext cx="368562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Gluteus Maximus</a:t>
            </a:r>
            <a:endParaRPr lang="en-GB" sz="3600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2143134"/>
              </p:ext>
            </p:extLst>
          </p:nvPr>
        </p:nvGraphicFramePr>
        <p:xfrm>
          <a:off x="383987" y="2270658"/>
          <a:ext cx="7355541" cy="25755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74556">
                  <a:extLst>
                    <a:ext uri="{9D8B030D-6E8A-4147-A177-3AD203B41FA5}">
                      <a16:colId xmlns:a16="http://schemas.microsoft.com/office/drawing/2014/main" val="2754307366"/>
                    </a:ext>
                  </a:extLst>
                </a:gridCol>
                <a:gridCol w="5580985">
                  <a:extLst>
                    <a:ext uri="{9D8B030D-6E8A-4147-A177-3AD203B41FA5}">
                      <a16:colId xmlns:a16="http://schemas.microsoft.com/office/drawing/2014/main" val="82607204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Origin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Posterior aspect of dorsal ilium posterior to posterior gluteal line, posterior superior iliac crest, posterior inferior aspect of sacrum and coccyx, and sacrotuberous ligament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52908303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Insertion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Primarily in fascia </a:t>
                      </a:r>
                      <a:r>
                        <a:rPr lang="en-GB" sz="1600" dirty="0" err="1">
                          <a:effectLst/>
                        </a:rPr>
                        <a:t>lata</a:t>
                      </a:r>
                      <a:r>
                        <a:rPr lang="en-GB" sz="1600" dirty="0">
                          <a:effectLst/>
                        </a:rPr>
                        <a:t> at the iliotibial band; also into the gluteal tuberosity on posterior femoral surface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0449126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Action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Major extensor of hip joint; a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8732882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Innervation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Inferior gluteal nerve (L5, S1, S2)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40325203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Arterial Supply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Inferior and superior gluteal arteries and the first perforating branch of the </a:t>
                      </a:r>
                      <a:r>
                        <a:rPr lang="en-GB" sz="1600" dirty="0" err="1">
                          <a:effectLst/>
                        </a:rPr>
                        <a:t>profunda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femoris</a:t>
                      </a:r>
                      <a:r>
                        <a:rPr lang="en-GB" sz="1600" dirty="0">
                          <a:effectLst/>
                        </a:rPr>
                        <a:t> artery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772464047"/>
                  </a:ext>
                </a:extLst>
              </a:tr>
            </a:tbl>
          </a:graphicData>
        </a:graphic>
      </p:graphicFrame>
      <p:pic>
        <p:nvPicPr>
          <p:cNvPr id="6145" name="Picture 1" descr="glutmaximus: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2997" y="1607652"/>
            <a:ext cx="2326351" cy="41357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glutmaximuslat: 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1634" y="1496879"/>
            <a:ext cx="1194330" cy="42465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85030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41298" y="554921"/>
            <a:ext cx="263206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44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Iliopsoas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637155"/>
              </p:ext>
            </p:extLst>
          </p:nvPr>
        </p:nvGraphicFramePr>
        <p:xfrm>
          <a:off x="718670" y="2143358"/>
          <a:ext cx="7690223" cy="25755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96412">
                  <a:extLst>
                    <a:ext uri="{9D8B030D-6E8A-4147-A177-3AD203B41FA5}">
                      <a16:colId xmlns:a16="http://schemas.microsoft.com/office/drawing/2014/main" val="1666388954"/>
                    </a:ext>
                  </a:extLst>
                </a:gridCol>
                <a:gridCol w="6093811">
                  <a:extLst>
                    <a:ext uri="{9D8B030D-6E8A-4147-A177-3AD203B41FA5}">
                      <a16:colId xmlns:a16="http://schemas.microsoft.com/office/drawing/2014/main" val="138190706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Origin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</a:rPr>
                        <a:t>Psoas</a:t>
                      </a:r>
                      <a:r>
                        <a:rPr lang="en-GB" sz="1600" dirty="0">
                          <a:effectLst/>
                        </a:rPr>
                        <a:t> from anterior surfaces and lower borders of transverse processes of L1 - L5 and bodies and discs of T12 - L5;</a:t>
                      </a:r>
                      <a:r>
                        <a:rPr lang="en-GB" sz="1600" b="1" dirty="0">
                          <a:effectLst/>
                        </a:rPr>
                        <a:t> </a:t>
                      </a:r>
                      <a:r>
                        <a:rPr lang="en-GB" sz="1600" b="1" dirty="0" err="1">
                          <a:effectLst/>
                        </a:rPr>
                        <a:t>Iliacus</a:t>
                      </a:r>
                      <a:r>
                        <a:rPr lang="en-GB" sz="1600" b="1" dirty="0">
                          <a:effectLst/>
                        </a:rPr>
                        <a:t> </a:t>
                      </a:r>
                      <a:r>
                        <a:rPr lang="en-GB" sz="1600" dirty="0">
                          <a:effectLst/>
                        </a:rPr>
                        <a:t>from upper 2/3 of iliac fossa of ilium, internal lip of iliac crest, lateral aspect of sacrum, ventral sacroiliac ligament, and lower portion of iliolumbar ligament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0474612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Insertion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Lesser trochanter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01832043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Action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Flex the torso and thigh with respect to each other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81889982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Innervation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Psoas from direct </a:t>
                      </a:r>
                      <a:r>
                        <a:rPr lang="en-GB" sz="1600" dirty="0" err="1">
                          <a:effectLst/>
                        </a:rPr>
                        <a:t>fibers</a:t>
                      </a:r>
                      <a:r>
                        <a:rPr lang="en-GB" sz="1600" dirty="0">
                          <a:effectLst/>
                        </a:rPr>
                        <a:t> of L1 - L3 of lumbar plexus; </a:t>
                      </a:r>
                      <a:r>
                        <a:rPr lang="en-GB" sz="1600" dirty="0" err="1">
                          <a:effectLst/>
                        </a:rPr>
                        <a:t>Iliacus</a:t>
                      </a:r>
                      <a:r>
                        <a:rPr lang="en-GB" sz="1600">
                          <a:effectLst/>
                        </a:rPr>
                        <a:t> from muscular branch of femoral nerve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64032711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Arterial Supply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Lumbar branch of iliopsoas branch of internal iliac artery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854135476"/>
                  </a:ext>
                </a:extLst>
              </a:tr>
            </a:tbl>
          </a:graphicData>
        </a:graphic>
      </p:graphicFrame>
      <p:pic>
        <p:nvPicPr>
          <p:cNvPr id="7169" name="Picture 1" descr="iliopsoas: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8104" y="996858"/>
            <a:ext cx="1704507" cy="48649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00902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44729" y="73835"/>
            <a:ext cx="203132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sz="36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Sartorius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4" name="Picture 2" descr="sartorius: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0864" y="366223"/>
            <a:ext cx="1491521" cy="5827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5608628"/>
              </p:ext>
            </p:extLst>
          </p:nvPr>
        </p:nvGraphicFramePr>
        <p:xfrm>
          <a:off x="966866" y="1170583"/>
          <a:ext cx="8461948" cy="190579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72609">
                  <a:extLst>
                    <a:ext uri="{9D8B030D-6E8A-4147-A177-3AD203B41FA5}">
                      <a16:colId xmlns:a16="http://schemas.microsoft.com/office/drawing/2014/main" val="3681892872"/>
                    </a:ext>
                  </a:extLst>
                </a:gridCol>
                <a:gridCol w="7189339">
                  <a:extLst>
                    <a:ext uri="{9D8B030D-6E8A-4147-A177-3AD203B41FA5}">
                      <a16:colId xmlns:a16="http://schemas.microsoft.com/office/drawing/2014/main" val="3552828716"/>
                    </a:ext>
                  </a:extLst>
                </a:gridCol>
              </a:tblGrid>
              <a:tr h="38179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Origin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Anterior superior iliac spine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50242406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Insertion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Superior aspect of the medial surface of the tibial shaft near the tibial tuberosity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7736519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Action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Flexes and laterally rotates the hip joint and flexes the knee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59530398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Innervation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Femoral nerve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55349877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Arterial Supply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Muscular branches of the femoral artery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375283569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9524797"/>
              </p:ext>
            </p:extLst>
          </p:nvPr>
        </p:nvGraphicFramePr>
        <p:xfrm>
          <a:off x="914400" y="4115094"/>
          <a:ext cx="8514414" cy="18440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49115">
                  <a:extLst>
                    <a:ext uri="{9D8B030D-6E8A-4147-A177-3AD203B41FA5}">
                      <a16:colId xmlns:a16="http://schemas.microsoft.com/office/drawing/2014/main" val="3212769096"/>
                    </a:ext>
                  </a:extLst>
                </a:gridCol>
                <a:gridCol w="7165299">
                  <a:extLst>
                    <a:ext uri="{9D8B030D-6E8A-4147-A177-3AD203B41FA5}">
                      <a16:colId xmlns:a16="http://schemas.microsoft.com/office/drawing/2014/main" val="53207564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Origin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Anterior superior iliac spine, outer lip of anterior iliac crest and fascia lata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35706762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Insertion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Iliotibial band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44714588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Action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Helps stabilize and steady the hip and knee joints by putting tension on the iliotibial band of fascia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2882534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Innervation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Superior gluteal nerve (L4, L5, S1)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65581192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Arterial Supply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Superior gluteal and lateral circumflex femoral artery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790057397"/>
                  </a:ext>
                </a:extLst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3928100" y="3206859"/>
            <a:ext cx="392985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sz="36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Tensor Fascia </a:t>
            </a:r>
            <a:r>
              <a:rPr lang="en-GB" sz="3600" b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Lata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72379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233091" y="321251"/>
            <a:ext cx="392767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Rectus </a:t>
            </a:r>
            <a:r>
              <a:rPr lang="en-GB" sz="4400" b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Femoris</a:t>
            </a:r>
            <a:endParaRPr lang="en-GB" sz="4400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672695"/>
              </p:ext>
            </p:extLst>
          </p:nvPr>
        </p:nvGraphicFramePr>
        <p:xfrm>
          <a:off x="1167982" y="2136391"/>
          <a:ext cx="6656883" cy="23381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88913">
                  <a:extLst>
                    <a:ext uri="{9D8B030D-6E8A-4147-A177-3AD203B41FA5}">
                      <a16:colId xmlns:a16="http://schemas.microsoft.com/office/drawing/2014/main" val="1380910050"/>
                    </a:ext>
                  </a:extLst>
                </a:gridCol>
                <a:gridCol w="4867970">
                  <a:extLst>
                    <a:ext uri="{9D8B030D-6E8A-4147-A177-3AD203B41FA5}">
                      <a16:colId xmlns:a16="http://schemas.microsoft.com/office/drawing/2014/main" val="294119794"/>
                    </a:ext>
                  </a:extLst>
                </a:gridCol>
              </a:tblGrid>
              <a:tr h="63147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Origin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Straight head from anterior inferior iliac spine; reflected head from groove just above acetabulum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805533933"/>
                  </a:ext>
                </a:extLst>
              </a:tr>
              <a:tr h="63147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Insertion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Base of patella to form the more central portion of the quadriceps </a:t>
                      </a:r>
                      <a:r>
                        <a:rPr lang="en-GB" sz="1600" dirty="0" err="1">
                          <a:effectLst/>
                        </a:rPr>
                        <a:t>femoris</a:t>
                      </a:r>
                      <a:r>
                        <a:rPr lang="en-GB" sz="1600" dirty="0">
                          <a:effectLst/>
                        </a:rPr>
                        <a:t> tendon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532147215"/>
                  </a:ext>
                </a:extLst>
              </a:tr>
              <a:tr h="35840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Action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Extends the knee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008985796"/>
                  </a:ext>
                </a:extLst>
              </a:tr>
              <a:tr h="35840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Innervation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Muscular branches of femoral nerve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683610283"/>
                  </a:ext>
                </a:extLst>
              </a:tr>
              <a:tr h="35840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Arterial Supply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Lateral circumflex femoral artery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605664814"/>
                  </a:ext>
                </a:extLst>
              </a:tr>
            </a:tbl>
          </a:graphicData>
        </a:graphic>
      </p:graphicFrame>
      <p:pic>
        <p:nvPicPr>
          <p:cNvPr id="1025" name="Picture 1" descr="rectusfemorisant: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1328" y="1090692"/>
            <a:ext cx="1112004" cy="43393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31626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2938" y="0"/>
            <a:ext cx="31557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2800" b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Vastus</a:t>
            </a:r>
            <a:r>
              <a:rPr lang="en-GB" sz="28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2800" b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Intermedius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6002394"/>
              </p:ext>
            </p:extLst>
          </p:nvPr>
        </p:nvGraphicFramePr>
        <p:xfrm>
          <a:off x="267988" y="474701"/>
          <a:ext cx="9520590" cy="14478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25902">
                  <a:extLst>
                    <a:ext uri="{9D8B030D-6E8A-4147-A177-3AD203B41FA5}">
                      <a16:colId xmlns:a16="http://schemas.microsoft.com/office/drawing/2014/main" val="1052145848"/>
                    </a:ext>
                  </a:extLst>
                </a:gridCol>
                <a:gridCol w="8094688">
                  <a:extLst>
                    <a:ext uri="{9D8B030D-6E8A-4147-A177-3AD203B41FA5}">
                      <a16:colId xmlns:a16="http://schemas.microsoft.com/office/drawing/2014/main" val="357720745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Origin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Superior 2/3 of anterior and lateral surfaces of femur; also from lateral intermuscular septum of thigh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11664459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Insertion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Lateral border of patella; also forms the deep portion of the quadriceps tendon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90352596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Action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Extends the knee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828262372"/>
                  </a:ext>
                </a:extLst>
              </a:tr>
              <a:tr h="13686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Innervation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Muscular branches of femoral nerve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19327627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Arterial Supply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Lateral circumflex femoral artery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337771865"/>
                  </a:ext>
                </a:extLst>
              </a:tr>
            </a:tbl>
          </a:graphicData>
        </a:graphic>
      </p:graphicFrame>
      <p:pic>
        <p:nvPicPr>
          <p:cNvPr id="2049" name="Picture 1" descr="vasti: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5706" y="402003"/>
            <a:ext cx="1696621" cy="6062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267988" y="1922501"/>
            <a:ext cx="26539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sz="2800" b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Vastus</a:t>
            </a:r>
            <a:r>
              <a:rPr lang="en-GB" sz="28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2800" b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Lateralis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4697678"/>
              </p:ext>
            </p:extLst>
          </p:nvPr>
        </p:nvGraphicFramePr>
        <p:xfrm>
          <a:off x="267988" y="2397202"/>
          <a:ext cx="9520590" cy="18745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03681">
                  <a:extLst>
                    <a:ext uri="{9D8B030D-6E8A-4147-A177-3AD203B41FA5}">
                      <a16:colId xmlns:a16="http://schemas.microsoft.com/office/drawing/2014/main" val="3810100242"/>
                    </a:ext>
                  </a:extLst>
                </a:gridCol>
                <a:gridCol w="8216909">
                  <a:extLst>
                    <a:ext uri="{9D8B030D-6E8A-4147-A177-3AD203B41FA5}">
                      <a16:colId xmlns:a16="http://schemas.microsoft.com/office/drawing/2014/main" val="953066551"/>
                    </a:ext>
                  </a:extLst>
                </a:gridCol>
              </a:tblGrid>
              <a:tr h="41338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Origin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Superior portion of intertrochanteric line, anterior and inferior borders of greater trochanter, superior portion of lateral lip of </a:t>
                      </a:r>
                      <a:r>
                        <a:rPr lang="en-GB" sz="1400" dirty="0" err="1">
                          <a:effectLst/>
                        </a:rPr>
                        <a:t>linea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aspera</a:t>
                      </a:r>
                      <a:r>
                        <a:rPr lang="en-GB" sz="1400" dirty="0">
                          <a:effectLst/>
                        </a:rPr>
                        <a:t>, and lateral portion of gluteal tuberosity of femur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545851381"/>
                  </a:ext>
                </a:extLst>
              </a:tr>
              <a:tr h="2730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Insertion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Lateral base and border of patella; also forms the lateral patellar retinaculum and lateral side of quadriceps </a:t>
                      </a:r>
                      <a:r>
                        <a:rPr lang="en-GB" sz="1400" dirty="0" err="1">
                          <a:effectLst/>
                        </a:rPr>
                        <a:t>femoris</a:t>
                      </a:r>
                      <a:r>
                        <a:rPr lang="en-GB" sz="1400" dirty="0">
                          <a:effectLst/>
                        </a:rPr>
                        <a:t> tendon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91303793"/>
                  </a:ext>
                </a:extLst>
              </a:tr>
              <a:tr h="1333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Action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Extends the knee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457269086"/>
                  </a:ext>
                </a:extLst>
              </a:tr>
              <a:tr h="1397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Innervation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Muscular branches of femoral nerve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838906569"/>
                  </a:ext>
                </a:extLst>
              </a:tr>
              <a:tr h="2730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Arterial Supply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Lateral circumflex femoral artery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91757633"/>
                  </a:ext>
                </a:extLst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267988" y="4271722"/>
            <a:ext cx="25946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sz="2800" b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Vastus</a:t>
            </a:r>
            <a:r>
              <a:rPr lang="en-GB" sz="28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2800" b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Medialis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4317787"/>
              </p:ext>
            </p:extLst>
          </p:nvPr>
        </p:nvGraphicFramePr>
        <p:xfrm>
          <a:off x="342938" y="4794942"/>
          <a:ext cx="9460162" cy="18745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55286">
                  <a:extLst>
                    <a:ext uri="{9D8B030D-6E8A-4147-A177-3AD203B41FA5}">
                      <a16:colId xmlns:a16="http://schemas.microsoft.com/office/drawing/2014/main" val="807906142"/>
                    </a:ext>
                  </a:extLst>
                </a:gridCol>
                <a:gridCol w="8204876">
                  <a:extLst>
                    <a:ext uri="{9D8B030D-6E8A-4147-A177-3AD203B41FA5}">
                      <a16:colId xmlns:a16="http://schemas.microsoft.com/office/drawing/2014/main" val="164907127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Origin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Inferior portion of intertrochanteric line, spiral line, medial lip of linea aspera, superior part of medial supracondylar ridge of femur, and medial intermuscular septum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7201308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Insertion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Medial base and border of patella; also forms the medial patellar retinaculum and medial side of quadriceps </a:t>
                      </a:r>
                      <a:r>
                        <a:rPr lang="en-GB" sz="1400" dirty="0" err="1">
                          <a:effectLst/>
                        </a:rPr>
                        <a:t>femoris</a:t>
                      </a:r>
                      <a:r>
                        <a:rPr lang="en-GB" sz="1400" dirty="0">
                          <a:effectLst/>
                        </a:rPr>
                        <a:t> tendon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2846618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Action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Extends the knee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7542285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Innervation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Muscular branches of femoral nerve</a:t>
                      </a:r>
                      <a:endParaRPr lang="en-GB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9847060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Arterial Supply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Femoral artery, </a:t>
                      </a:r>
                      <a:r>
                        <a:rPr lang="en-GB" sz="1400" dirty="0" err="1">
                          <a:effectLst/>
                        </a:rPr>
                        <a:t>profunda</a:t>
                      </a:r>
                      <a:r>
                        <a:rPr lang="en-GB" sz="1400" dirty="0">
                          <a:effectLst/>
                        </a:rPr>
                        <a:t> </a:t>
                      </a:r>
                      <a:r>
                        <a:rPr lang="en-GB" sz="1400" dirty="0" err="1">
                          <a:effectLst/>
                        </a:rPr>
                        <a:t>femoris</a:t>
                      </a:r>
                      <a:r>
                        <a:rPr lang="en-GB" sz="1400" dirty="0">
                          <a:effectLst/>
                        </a:rPr>
                        <a:t> artery, and superior medial genicular branch of popliteal artery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7936653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76030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727730" y="321253"/>
            <a:ext cx="347229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sz="3600" b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Tibialis</a:t>
            </a:r>
            <a:r>
              <a:rPr lang="en-GB" sz="36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Anterior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2336682"/>
              </p:ext>
            </p:extLst>
          </p:nvPr>
        </p:nvGraphicFramePr>
        <p:xfrm>
          <a:off x="838200" y="1611737"/>
          <a:ext cx="8875426" cy="18440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03974">
                  <a:extLst>
                    <a:ext uri="{9D8B030D-6E8A-4147-A177-3AD203B41FA5}">
                      <a16:colId xmlns:a16="http://schemas.microsoft.com/office/drawing/2014/main" val="2431522729"/>
                    </a:ext>
                  </a:extLst>
                </a:gridCol>
                <a:gridCol w="7071452">
                  <a:extLst>
                    <a:ext uri="{9D8B030D-6E8A-4147-A177-3AD203B41FA5}">
                      <a16:colId xmlns:a16="http://schemas.microsoft.com/office/drawing/2014/main" val="377404676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Origin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Lateral condyle of tibia, proximal 1/2 - 2/3 or lateral surface of tibial shaft, interosseous membrane, and the deep surface of the fascia cruris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6855553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Insertion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Medial and plantar surfaces of 1st cuneiform and on base of first metatarsal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84935047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Action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Dorsiflexor of ankle and invertor of foot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488384106"/>
                  </a:ext>
                </a:extLst>
              </a:tr>
              <a:tr h="23879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Innervation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Deep peroneal nerve (L4, L5, S1)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403969552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Arterial Supply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Anterior </a:t>
                      </a:r>
                      <a:r>
                        <a:rPr lang="en-GB" sz="1600" dirty="0" err="1">
                          <a:effectLst/>
                        </a:rPr>
                        <a:t>tibial</a:t>
                      </a:r>
                      <a:r>
                        <a:rPr lang="en-GB" sz="1600" dirty="0">
                          <a:effectLst/>
                        </a:rPr>
                        <a:t> artery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467566531"/>
                  </a:ext>
                </a:extLst>
              </a:tr>
            </a:tbl>
          </a:graphicData>
        </a:graphic>
      </p:graphicFrame>
      <p:pic>
        <p:nvPicPr>
          <p:cNvPr id="4098" name="Picture 2" descr="tibanterior: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5196" y="1046579"/>
            <a:ext cx="1028700" cy="549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08276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4942029"/>
              </p:ext>
            </p:extLst>
          </p:nvPr>
        </p:nvGraphicFramePr>
        <p:xfrm>
          <a:off x="620843" y="1971206"/>
          <a:ext cx="8136343" cy="33070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04384">
                  <a:extLst>
                    <a:ext uri="{9D8B030D-6E8A-4147-A177-3AD203B41FA5}">
                      <a16:colId xmlns:a16="http://schemas.microsoft.com/office/drawing/2014/main" val="1672746855"/>
                    </a:ext>
                  </a:extLst>
                </a:gridCol>
                <a:gridCol w="6731959">
                  <a:extLst>
                    <a:ext uri="{9D8B030D-6E8A-4147-A177-3AD203B41FA5}">
                      <a16:colId xmlns:a16="http://schemas.microsoft.com/office/drawing/2014/main" val="915144393"/>
                    </a:ext>
                  </a:extLst>
                </a:gridCol>
              </a:tblGrid>
              <a:tr h="103686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Origin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Posterior aspect of interosseous membrane, superior 2/3 of medial posterior surface of fibula, superior aspect of posterior surface of tibia, and from intermuscular septum between muscles of posterior compartment and deep transverse septum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34763088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Insertion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Splits into two slips after passing inferior to plantar calcaneonavicular ligament; superficial slip inserts on the tuberosity of the navicular bone and sometimes medial cuneiform; deeper slip divides again into slips inserting on plantar sufraces of metatarsals 2 - 4 and second cuneiform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72053242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Action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Principal invertor of foot; also adducts foot, plantar flexes ankle, and helps to supinate the foot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416028659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Innervation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Tibial nerve (L4, L5)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9359978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Arterial Supply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Muscular branches of sural, peroneal and posterior </a:t>
                      </a:r>
                      <a:r>
                        <a:rPr lang="en-GB" sz="1600" dirty="0" err="1">
                          <a:effectLst/>
                        </a:rPr>
                        <a:t>tibial</a:t>
                      </a:r>
                      <a:r>
                        <a:rPr lang="en-GB" sz="1600" dirty="0">
                          <a:effectLst/>
                        </a:rPr>
                        <a:t> arteries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419897027"/>
                  </a:ext>
                </a:extLst>
              </a:tr>
            </a:tbl>
          </a:graphicData>
        </a:graphic>
      </p:graphicFrame>
      <p:pic>
        <p:nvPicPr>
          <p:cNvPr id="5122" name="Picture 2" descr="tibposterior: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7186" y="649340"/>
            <a:ext cx="1113408" cy="5144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 descr="tomdickharry2lab: 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0939" y="3512462"/>
            <a:ext cx="1856279" cy="2609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3520701" y="336243"/>
            <a:ext cx="435991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sz="4400" b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Tibialis</a:t>
            </a:r>
            <a:r>
              <a:rPr lang="en-GB" sz="44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Posterior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56540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014921" y="201330"/>
            <a:ext cx="14414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sz="36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Soleus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3390857"/>
              </p:ext>
            </p:extLst>
          </p:nvPr>
        </p:nvGraphicFramePr>
        <p:xfrm>
          <a:off x="1869223" y="911698"/>
          <a:ext cx="7646233" cy="284408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19992">
                  <a:extLst>
                    <a:ext uri="{9D8B030D-6E8A-4147-A177-3AD203B41FA5}">
                      <a16:colId xmlns:a16="http://schemas.microsoft.com/office/drawing/2014/main" val="569506372"/>
                    </a:ext>
                  </a:extLst>
                </a:gridCol>
                <a:gridCol w="5726241">
                  <a:extLst>
                    <a:ext uri="{9D8B030D-6E8A-4147-A177-3AD203B41FA5}">
                      <a16:colId xmlns:a16="http://schemas.microsoft.com/office/drawing/2014/main" val="3798865183"/>
                    </a:ext>
                  </a:extLst>
                </a:gridCol>
              </a:tblGrid>
              <a:tr h="89835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Origin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Posterior aspect of fibular head, upper 1/4 - 1/3 of posterior surface of fibula, middle 1/3 of medial border of </a:t>
                      </a:r>
                      <a:r>
                        <a:rPr lang="en-GB" sz="1600" dirty="0" err="1">
                          <a:effectLst/>
                        </a:rPr>
                        <a:t>tibial</a:t>
                      </a:r>
                      <a:r>
                        <a:rPr lang="en-GB" sz="1600" dirty="0">
                          <a:effectLst/>
                        </a:rPr>
                        <a:t> shaft, and from posterior surface of a tendinous arch spanning the two sites of bone origin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944190817"/>
                  </a:ext>
                </a:extLst>
              </a:tr>
              <a:tr h="832408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Insertion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Eventually unites with the gastrocnemius aponeurosis to form the Achilles tendon, inserting on the middle 1/3 of the posterior calcaneal surface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179646818"/>
                  </a:ext>
                </a:extLst>
              </a:tr>
              <a:tr h="27341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Action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Powerful plantar flexor of ankle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620898383"/>
                  </a:ext>
                </a:extLst>
              </a:tr>
              <a:tr h="27341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Innervation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Tibial nerve (S1, S2)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619379080"/>
                  </a:ext>
                </a:extLst>
              </a:tr>
              <a:tr h="27341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Arterial Supply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Posterior </a:t>
                      </a:r>
                      <a:r>
                        <a:rPr lang="en-GB" sz="1600" dirty="0" err="1">
                          <a:effectLst/>
                        </a:rPr>
                        <a:t>tibial</a:t>
                      </a:r>
                      <a:r>
                        <a:rPr lang="en-GB" sz="1600" dirty="0">
                          <a:effectLst/>
                        </a:rPr>
                        <a:t>, peroneal, and sural arteries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860261992"/>
                  </a:ext>
                </a:extLst>
              </a:tr>
            </a:tbl>
          </a:graphicData>
        </a:graphic>
      </p:graphicFrame>
      <p:pic>
        <p:nvPicPr>
          <p:cNvPr id="6145" name="Picture 1" descr="soleuspost: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5570" y="201330"/>
            <a:ext cx="1028700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gastrocnemiuspost: 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34" y="2025629"/>
            <a:ext cx="1028700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4317576" y="3755786"/>
            <a:ext cx="31515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sz="3600" b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Gastrocnemius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0850872"/>
              </p:ext>
            </p:extLst>
          </p:nvPr>
        </p:nvGraphicFramePr>
        <p:xfrm>
          <a:off x="1869223" y="4546811"/>
          <a:ext cx="9919292" cy="233742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28220">
                  <a:extLst>
                    <a:ext uri="{9D8B030D-6E8A-4147-A177-3AD203B41FA5}">
                      <a16:colId xmlns:a16="http://schemas.microsoft.com/office/drawing/2014/main" val="1814238798"/>
                    </a:ext>
                  </a:extLst>
                </a:gridCol>
                <a:gridCol w="7891072">
                  <a:extLst>
                    <a:ext uri="{9D8B030D-6E8A-4147-A177-3AD203B41FA5}">
                      <a16:colId xmlns:a16="http://schemas.microsoft.com/office/drawing/2014/main" val="28364917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origin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Medial head from posterior nonarticular surface of medial femoral condyle; Lateral head from lateral surface of femoral lateral condyle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292518393"/>
                  </a:ext>
                </a:extLst>
              </a:tr>
              <a:tr h="71498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Insertion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The two heads unite into a broad aponeurosis which eventually unites with the deep tendon of the soleus to form the Achilles tendon, inserting on the middle 1/3 of the posterior calcaneal surface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3710129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Action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Powerful plantar flexor of ankle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390337648"/>
                  </a:ext>
                </a:extLst>
              </a:tr>
              <a:tr h="32574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Innervation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Tibial nerve (S1, S2)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45531493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Arterial Supply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Each head supplied by a sural branch of the popliteal artery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467019796"/>
                  </a:ext>
                </a:extLst>
              </a:tr>
            </a:tbl>
          </a:graphicData>
        </a:graphic>
      </p:graphicFrame>
      <p:sp>
        <p:nvSpPr>
          <p:cNvPr id="6" name="Right Arrow 5"/>
          <p:cNvSpPr/>
          <p:nvPr/>
        </p:nvSpPr>
        <p:spPr>
          <a:xfrm>
            <a:off x="9668656" y="2136098"/>
            <a:ext cx="599606" cy="2998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ight Arrow 9"/>
          <p:cNvSpPr/>
          <p:nvPr/>
        </p:nvSpPr>
        <p:spPr>
          <a:xfrm rot="10800000">
            <a:off x="1156429" y="5104201"/>
            <a:ext cx="599606" cy="2998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4020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646736" y="657415"/>
            <a:ext cx="324960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3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Pectoralis Major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1775704"/>
              </p:ext>
            </p:extLst>
          </p:nvPr>
        </p:nvGraphicFramePr>
        <p:xfrm>
          <a:off x="463444" y="1614486"/>
          <a:ext cx="8185880" cy="16916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56215">
                  <a:extLst>
                    <a:ext uri="{9D8B030D-6E8A-4147-A177-3AD203B41FA5}">
                      <a16:colId xmlns:a16="http://schemas.microsoft.com/office/drawing/2014/main" val="4093382635"/>
                    </a:ext>
                  </a:extLst>
                </a:gridCol>
                <a:gridCol w="7029665">
                  <a:extLst>
                    <a:ext uri="{9D8B030D-6E8A-4147-A177-3AD203B41FA5}">
                      <a16:colId xmlns:a16="http://schemas.microsoft.com/office/drawing/2014/main" val="3494652314"/>
                    </a:ext>
                  </a:extLst>
                </a:gridCol>
              </a:tblGrid>
              <a:tr h="73897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Origin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Clavicular head: anterior surface of medial half of clavicle</a:t>
                      </a:r>
                      <a:br>
                        <a:rPr lang="en-GB" sz="1600">
                          <a:effectLst/>
                        </a:rPr>
                      </a:br>
                      <a:r>
                        <a:rPr lang="en-GB" sz="1600">
                          <a:effectLst/>
                        </a:rPr>
                        <a:t>Sternocostal head: anterior surface of sternum, superior six costal cartilages, and aponeurosis of external oblique muscle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0475821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Insertion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Lateral lip of </a:t>
                      </a:r>
                      <a:r>
                        <a:rPr lang="en-GB" sz="1600" dirty="0" err="1">
                          <a:effectLst/>
                        </a:rPr>
                        <a:t>intertubercular</a:t>
                      </a:r>
                      <a:r>
                        <a:rPr lang="en-GB" sz="1600" dirty="0">
                          <a:effectLst/>
                        </a:rPr>
                        <a:t> groove of </a:t>
                      </a:r>
                      <a:r>
                        <a:rPr lang="en-GB" sz="1600" dirty="0" err="1">
                          <a:effectLst/>
                        </a:rPr>
                        <a:t>humerus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24114178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Action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Adducts and medially rotates </a:t>
                      </a:r>
                      <a:r>
                        <a:rPr lang="en-GB" sz="1600" dirty="0" err="1">
                          <a:effectLst/>
                        </a:rPr>
                        <a:t>humerus</a:t>
                      </a:r>
                      <a:r>
                        <a:rPr lang="en-GB" sz="1600" dirty="0">
                          <a:effectLst/>
                        </a:rPr>
                        <a:t>; draws scapula anteriorly and inferiorly</a:t>
                      </a:r>
                      <a:br>
                        <a:rPr lang="en-GB" sz="1600" dirty="0">
                          <a:effectLst/>
                        </a:rPr>
                      </a:br>
                      <a:r>
                        <a:rPr lang="en-GB" sz="1600" dirty="0">
                          <a:effectLst/>
                        </a:rPr>
                        <a:t>Acting alone: clavicular head flexes </a:t>
                      </a:r>
                      <a:r>
                        <a:rPr lang="en-GB" sz="1600" dirty="0" err="1">
                          <a:effectLst/>
                        </a:rPr>
                        <a:t>humerus</a:t>
                      </a:r>
                      <a:r>
                        <a:rPr lang="en-GB" sz="1600" dirty="0">
                          <a:effectLst/>
                        </a:rPr>
                        <a:t> and </a:t>
                      </a:r>
                      <a:r>
                        <a:rPr lang="en-GB" sz="1600" dirty="0" err="1">
                          <a:effectLst/>
                        </a:rPr>
                        <a:t>sternocostal</a:t>
                      </a:r>
                      <a:r>
                        <a:rPr lang="en-GB" sz="1600" dirty="0">
                          <a:effectLst/>
                        </a:rPr>
                        <a:t> head extends it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903538579"/>
                  </a:ext>
                </a:extLst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3723855" y="4012213"/>
            <a:ext cx="327525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3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Pectoralis Minor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081591"/>
              </p:ext>
            </p:extLst>
          </p:nvPr>
        </p:nvGraphicFramePr>
        <p:xfrm>
          <a:off x="688298" y="4969284"/>
          <a:ext cx="7961026" cy="9601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64912">
                  <a:extLst>
                    <a:ext uri="{9D8B030D-6E8A-4147-A177-3AD203B41FA5}">
                      <a16:colId xmlns:a16="http://schemas.microsoft.com/office/drawing/2014/main" val="2680415545"/>
                    </a:ext>
                  </a:extLst>
                </a:gridCol>
                <a:gridCol w="6496114">
                  <a:extLst>
                    <a:ext uri="{9D8B030D-6E8A-4147-A177-3AD203B41FA5}">
                      <a16:colId xmlns:a16="http://schemas.microsoft.com/office/drawing/2014/main" val="6759491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Origin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3rd to 5th ribs near their costal cartilages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947187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Insertion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Medial border and superior surface of coracoid process of scapula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00722255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Action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Stabilizes scapula by drawing it inferiorly and anteriorly against thoracic wall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471381077"/>
                  </a:ext>
                </a:extLst>
              </a:tr>
            </a:tbl>
          </a:graphicData>
        </a:graphic>
      </p:graphicFrame>
      <p:pic>
        <p:nvPicPr>
          <p:cNvPr id="7169" name="Picture 1" descr="pectoralismajor: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6827" y="1057843"/>
            <a:ext cx="2237126" cy="22565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 descr="pectoralisminor: 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6556" y="4258023"/>
            <a:ext cx="2037397" cy="2218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865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610" y="636045"/>
            <a:ext cx="542499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3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Rhomboids Major  / Minor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2211297"/>
              </p:ext>
            </p:extLst>
          </p:nvPr>
        </p:nvGraphicFramePr>
        <p:xfrm>
          <a:off x="545892" y="2435902"/>
          <a:ext cx="8125918" cy="123998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69737">
                  <a:extLst>
                    <a:ext uri="{9D8B030D-6E8A-4147-A177-3AD203B41FA5}">
                      <a16:colId xmlns:a16="http://schemas.microsoft.com/office/drawing/2014/main" val="2546729351"/>
                    </a:ext>
                  </a:extLst>
                </a:gridCol>
                <a:gridCol w="7256181">
                  <a:extLst>
                    <a:ext uri="{9D8B030D-6E8A-4147-A177-3AD203B41FA5}">
                      <a16:colId xmlns:a16="http://schemas.microsoft.com/office/drawing/2014/main" val="2699078858"/>
                    </a:ext>
                  </a:extLst>
                </a:gridCol>
              </a:tblGrid>
              <a:tr h="59990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Origin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Minor: nuchal ligament and spinous processes of C7 and T1 vertebrae</a:t>
                      </a:r>
                      <a:br>
                        <a:rPr lang="en-GB" sz="1600">
                          <a:effectLst/>
                        </a:rPr>
                      </a:br>
                      <a:r>
                        <a:rPr lang="en-GB" sz="1600">
                          <a:effectLst/>
                        </a:rPr>
                        <a:t>Major: spinous processes of T2 - T5 vertebrae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33702388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Insertion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Medial border of scapula from level of spine to inferior angle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431981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Action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Retract scapula and rotate it to depress glenoid cavity; fix scapula to thoracic </a:t>
                      </a:r>
                      <a:r>
                        <a:rPr lang="en-GB" sz="1600" dirty="0" smtClean="0">
                          <a:effectLst/>
                        </a:rPr>
                        <a:t>wall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41709102"/>
                  </a:ext>
                </a:extLst>
              </a:tr>
            </a:tbl>
          </a:graphicData>
        </a:graphic>
      </p:graphicFrame>
      <p:pic>
        <p:nvPicPr>
          <p:cNvPr id="8193" name="Picture 1" descr="rhomboids2: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6514" y="1840589"/>
            <a:ext cx="3348536" cy="3608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7156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8962" y="947304"/>
            <a:ext cx="2925137" cy="4921346"/>
          </a:xfrm>
          <a:prstGeom prst="rect">
            <a:avLst/>
          </a:prstGeom>
        </p:spPr>
      </p:pic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4072021"/>
              </p:ext>
            </p:extLst>
          </p:nvPr>
        </p:nvGraphicFramePr>
        <p:xfrm>
          <a:off x="1145216" y="2207710"/>
          <a:ext cx="7116385" cy="25768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66563">
                  <a:extLst>
                    <a:ext uri="{9D8B030D-6E8A-4147-A177-3AD203B41FA5}">
                      <a16:colId xmlns:a16="http://schemas.microsoft.com/office/drawing/2014/main" val="699746856"/>
                    </a:ext>
                  </a:extLst>
                </a:gridCol>
                <a:gridCol w="5649822">
                  <a:extLst>
                    <a:ext uri="{9D8B030D-6E8A-4147-A177-3AD203B41FA5}">
                      <a16:colId xmlns:a16="http://schemas.microsoft.com/office/drawing/2014/main" val="2458650421"/>
                    </a:ext>
                  </a:extLst>
                </a:gridCol>
              </a:tblGrid>
              <a:tr h="27432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ORIGIN</a:t>
                      </a:r>
                      <a:br>
                        <a:rPr lang="en-GB" sz="1600" dirty="0">
                          <a:effectLst/>
                        </a:rPr>
                      </a:b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effectLst/>
                        </a:rPr>
                        <a:t>Pubic crest and pubic symphysis</a:t>
                      </a:r>
                      <a:endParaRPr lang="en-GB" sz="1600" dirty="0" smtClean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851898918"/>
                  </a:ext>
                </a:extLst>
              </a:tr>
              <a:tr h="39814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INSERTION</a:t>
                      </a:r>
                      <a:br>
                        <a:rPr lang="en-GB" sz="1600" dirty="0">
                          <a:effectLst/>
                        </a:rPr>
                      </a:b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effectLst/>
                        </a:rPr>
                        <a:t>5, 6, 7 costal cartilages, medial </a:t>
                      </a:r>
                      <a:r>
                        <a:rPr lang="en-GB" sz="1600" dirty="0" err="1" smtClean="0">
                          <a:effectLst/>
                        </a:rPr>
                        <a:t>inferiorcostal</a:t>
                      </a:r>
                      <a:r>
                        <a:rPr lang="en-GB" sz="1600" dirty="0" smtClean="0">
                          <a:effectLst/>
                        </a:rPr>
                        <a:t> margin and posterior aspect of xiphoid</a:t>
                      </a:r>
                      <a:endParaRPr lang="en-GB" sz="1600" dirty="0" smtClean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3876400116"/>
                  </a:ext>
                </a:extLst>
              </a:tr>
              <a:tr h="11671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ACTION</a:t>
                      </a:r>
                      <a:br>
                        <a:rPr lang="en-GB" sz="1600" dirty="0">
                          <a:effectLst/>
                        </a:rPr>
                      </a:b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smtClean="0">
                          <a:effectLst/>
                        </a:rPr>
                        <a:t>Flexes trunk, aids forced expiration and raise intra-abdominal pressure</a:t>
                      </a:r>
                      <a:endParaRPr lang="en-GB" sz="1600" dirty="0" smtClean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574338750"/>
                  </a:ext>
                </a:extLst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3488509" y="762638"/>
            <a:ext cx="407573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Rectus </a:t>
            </a:r>
            <a:r>
              <a:rPr lang="en-GB" sz="4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Abdominus</a:t>
            </a:r>
            <a:endParaRPr lang="en-GB" sz="4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25112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1676</Words>
  <Application>Microsoft Office PowerPoint</Application>
  <PresentationFormat>Widescreen</PresentationFormat>
  <Paragraphs>236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Times New Roman</vt:lpstr>
      <vt:lpstr>Office Theme</vt:lpstr>
      <vt:lpstr>Gracilis &amp; Adductor Brevis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Gracilis &amp; Adductor Brevis</dc:title>
  <dc:creator>David Gardner</dc:creator>
  <cp:lastModifiedBy>David Gardner</cp:lastModifiedBy>
  <cp:revision>10</cp:revision>
  <dcterms:created xsi:type="dcterms:W3CDTF">2020-02-19T13:40:52Z</dcterms:created>
  <dcterms:modified xsi:type="dcterms:W3CDTF">2020-02-19T19:39:26Z</dcterms:modified>
</cp:coreProperties>
</file>