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12192000" cy="68580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312" y="9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6905625" y="0"/>
            <a:ext cx="5283200" cy="3444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4926BB-20AF-404E-B72F-6B0107FAD87B}" type="datetimeFigureOut">
              <a:rPr lang="en-US" smtClean="0"/>
              <a:t>6/15/2025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38600" y="857250"/>
            <a:ext cx="4114800" cy="23145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1219200" y="3300413"/>
            <a:ext cx="9753600" cy="2700337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6905625" y="6513513"/>
            <a:ext cx="5283200" cy="3444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B57390D-FCA9-44F3-B9BE-8F928C3AF40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46657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B57390D-FCA9-44F3-B9BE-8F928C3AF403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40251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914400" y="2125980"/>
            <a:ext cx="10363200" cy="14401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828800" y="3840480"/>
            <a:ext cx="8534400" cy="17145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6/15/2025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 sz="18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6/15/2025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60960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6278880" y="1577340"/>
            <a:ext cx="5303520" cy="452628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6/15/2025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6/15/2025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Blank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bg object 16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9C369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7" name="bg object 17"/>
          <p:cNvSpPr/>
          <p:nvPr/>
        </p:nvSpPr>
        <p:spPr>
          <a:xfrm>
            <a:off x="1071562" y="1166812"/>
            <a:ext cx="10220325" cy="4829175"/>
          </a:xfrm>
          <a:custGeom>
            <a:avLst/>
            <a:gdLst/>
            <a:ahLst/>
            <a:cxnLst/>
            <a:rect l="l" t="t" r="r" b="b"/>
            <a:pathLst>
              <a:path w="10220325" h="4829175">
                <a:moveTo>
                  <a:pt x="10220325" y="0"/>
                </a:moveTo>
                <a:lnTo>
                  <a:pt x="0" y="0"/>
                </a:lnTo>
                <a:lnTo>
                  <a:pt x="0" y="4829175"/>
                </a:lnTo>
                <a:lnTo>
                  <a:pt x="10220325" y="4829175"/>
                </a:lnTo>
                <a:lnTo>
                  <a:pt x="10220325" y="0"/>
                </a:lnTo>
                <a:close/>
              </a:path>
            </a:pathLst>
          </a:custGeom>
          <a:solidFill>
            <a:srgbClr val="2A9D8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8" name="bg object 18"/>
          <p:cNvSpPr/>
          <p:nvPr/>
        </p:nvSpPr>
        <p:spPr>
          <a:xfrm>
            <a:off x="1071562" y="1166812"/>
            <a:ext cx="10220325" cy="4829175"/>
          </a:xfrm>
          <a:custGeom>
            <a:avLst/>
            <a:gdLst/>
            <a:ahLst/>
            <a:cxnLst/>
            <a:rect l="l" t="t" r="r" b="b"/>
            <a:pathLst>
              <a:path w="10220325" h="4829175">
                <a:moveTo>
                  <a:pt x="0" y="4829175"/>
                </a:moveTo>
                <a:lnTo>
                  <a:pt x="10220325" y="4829175"/>
                </a:lnTo>
                <a:lnTo>
                  <a:pt x="10220325" y="0"/>
                </a:lnTo>
                <a:lnTo>
                  <a:pt x="0" y="0"/>
                </a:lnTo>
                <a:lnTo>
                  <a:pt x="0" y="4829175"/>
                </a:lnTo>
                <a:close/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9" name="bg object 19"/>
          <p:cNvSpPr/>
          <p:nvPr/>
        </p:nvSpPr>
        <p:spPr>
          <a:xfrm>
            <a:off x="862012" y="804862"/>
            <a:ext cx="10220325" cy="4953000"/>
          </a:xfrm>
          <a:custGeom>
            <a:avLst/>
            <a:gdLst/>
            <a:ahLst/>
            <a:cxnLst/>
            <a:rect l="l" t="t" r="r" b="b"/>
            <a:pathLst>
              <a:path w="10220325" h="4953000">
                <a:moveTo>
                  <a:pt x="10220325" y="0"/>
                </a:moveTo>
                <a:lnTo>
                  <a:pt x="0" y="0"/>
                </a:lnTo>
                <a:lnTo>
                  <a:pt x="0" y="4953000"/>
                </a:lnTo>
                <a:lnTo>
                  <a:pt x="10220325" y="4953000"/>
                </a:lnTo>
                <a:lnTo>
                  <a:pt x="10220325" y="0"/>
                </a:lnTo>
                <a:close/>
              </a:path>
            </a:pathLst>
          </a:custGeom>
          <a:solidFill>
            <a:srgbClr val="F3EB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0" name="bg object 20"/>
          <p:cNvSpPr/>
          <p:nvPr/>
        </p:nvSpPr>
        <p:spPr>
          <a:xfrm>
            <a:off x="862012" y="804862"/>
            <a:ext cx="10220325" cy="4953000"/>
          </a:xfrm>
          <a:custGeom>
            <a:avLst/>
            <a:gdLst/>
            <a:ahLst/>
            <a:cxnLst/>
            <a:rect l="l" t="t" r="r" b="b"/>
            <a:pathLst>
              <a:path w="10220325" h="4953000">
                <a:moveTo>
                  <a:pt x="0" y="4953000"/>
                </a:moveTo>
                <a:lnTo>
                  <a:pt x="10220325" y="4953000"/>
                </a:lnTo>
                <a:lnTo>
                  <a:pt x="10220325" y="0"/>
                </a:lnTo>
                <a:lnTo>
                  <a:pt x="0" y="0"/>
                </a:lnTo>
                <a:lnTo>
                  <a:pt x="0" y="4953000"/>
                </a:lnTo>
                <a:close/>
              </a:path>
            </a:pathLst>
          </a:custGeom>
          <a:ln w="254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6/15/2025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>
              <a:defRPr sz="95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817116" y="23494"/>
            <a:ext cx="8317865" cy="1128395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5427090" y="2800667"/>
            <a:ext cx="5574030" cy="272287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1800" b="0" i="0">
                <a:solidFill>
                  <a:schemeClr val="tx1"/>
                </a:solidFill>
                <a:latin typeface="Tahoma"/>
                <a:cs typeface="Tahoma"/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4145280" y="6377940"/>
            <a:ext cx="390144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609600" y="6377940"/>
            <a:ext cx="2804160" cy="34290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6/15/2025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8179434" y="6448182"/>
            <a:ext cx="158750" cy="17335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950" b="0" i="0">
                <a:solidFill>
                  <a:schemeClr val="tx1"/>
                </a:solidFill>
                <a:latin typeface="Trebuchet MS"/>
                <a:cs typeface="Trebuchet MS"/>
              </a:defRPr>
            </a:lvl1pPr>
          </a:lstStyle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‹#›</a:t>
            </a:fld>
            <a:endParaRPr spc="-25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1146492" y="1901443"/>
            <a:ext cx="4919345" cy="3054985"/>
          </a:xfrm>
          <a:prstGeom prst="rect">
            <a:avLst/>
          </a:prstGeom>
        </p:spPr>
        <p:txBody>
          <a:bodyPr vert="horz" wrap="square" lIns="0" tIns="66040" rIns="0" bIns="0" rtlCol="0">
            <a:spAutoFit/>
          </a:bodyPr>
          <a:lstStyle/>
          <a:p>
            <a:pPr marL="12700" marR="5080" algn="ctr">
              <a:lnSpc>
                <a:spcPct val="90400"/>
              </a:lnSpc>
              <a:spcBef>
                <a:spcPts val="520"/>
              </a:spcBef>
            </a:pPr>
            <a:r>
              <a:rPr sz="3600" b="1" spc="-254" dirty="0">
                <a:latin typeface="Tahoma"/>
                <a:cs typeface="Tahoma"/>
              </a:rPr>
              <a:t>LCBB4015</a:t>
            </a:r>
            <a:r>
              <a:rPr sz="3600" b="1" spc="-40" dirty="0">
                <a:latin typeface="Tahoma"/>
                <a:cs typeface="Tahoma"/>
              </a:rPr>
              <a:t> </a:t>
            </a:r>
            <a:r>
              <a:rPr sz="3600" b="1" spc="-170" dirty="0">
                <a:latin typeface="Tahoma"/>
                <a:cs typeface="Tahoma"/>
              </a:rPr>
              <a:t>Introduction </a:t>
            </a:r>
            <a:r>
              <a:rPr sz="3600" b="1" spc="-114" dirty="0">
                <a:latin typeface="Tahoma"/>
                <a:cs typeface="Tahoma"/>
              </a:rPr>
              <a:t>to</a:t>
            </a:r>
            <a:r>
              <a:rPr sz="3600" b="1" spc="-90" dirty="0">
                <a:latin typeface="Tahoma"/>
                <a:cs typeface="Tahoma"/>
              </a:rPr>
              <a:t> </a:t>
            </a:r>
            <a:r>
              <a:rPr sz="3600" b="1" spc="-85" dirty="0">
                <a:latin typeface="Tahoma"/>
                <a:cs typeface="Tahoma"/>
              </a:rPr>
              <a:t>Leadership</a:t>
            </a:r>
            <a:r>
              <a:rPr sz="3600" b="1" spc="-155" dirty="0">
                <a:latin typeface="Tahoma"/>
                <a:cs typeface="Tahoma"/>
              </a:rPr>
              <a:t> </a:t>
            </a:r>
            <a:r>
              <a:rPr sz="3600" b="1" spc="45" dirty="0">
                <a:latin typeface="Tahoma"/>
                <a:cs typeface="Tahoma"/>
              </a:rPr>
              <a:t>and </a:t>
            </a:r>
            <a:r>
              <a:rPr sz="3600" b="1" spc="-10" dirty="0">
                <a:latin typeface="Tahoma"/>
                <a:cs typeface="Tahoma"/>
              </a:rPr>
              <a:t>Management </a:t>
            </a:r>
            <a:r>
              <a:rPr sz="3600" b="1" dirty="0">
                <a:latin typeface="Tahoma"/>
                <a:cs typeface="Tahoma"/>
              </a:rPr>
              <a:t>Component</a:t>
            </a:r>
            <a:r>
              <a:rPr sz="3600" b="1" spc="-50" dirty="0">
                <a:latin typeface="Tahoma"/>
                <a:cs typeface="Tahoma"/>
              </a:rPr>
              <a:t> </a:t>
            </a:r>
            <a:r>
              <a:rPr sz="3600" b="1" spc="-325" dirty="0">
                <a:latin typeface="Tahoma"/>
                <a:cs typeface="Tahoma"/>
              </a:rPr>
              <a:t>1 </a:t>
            </a:r>
            <a:r>
              <a:rPr sz="3600" b="1" dirty="0">
                <a:latin typeface="Tahoma"/>
                <a:cs typeface="Tahoma"/>
              </a:rPr>
              <a:t>Managerial</a:t>
            </a:r>
            <a:r>
              <a:rPr sz="3600" b="1" spc="-240" dirty="0">
                <a:latin typeface="Tahoma"/>
                <a:cs typeface="Tahoma"/>
              </a:rPr>
              <a:t> </a:t>
            </a:r>
            <a:r>
              <a:rPr sz="3600" b="1" spc="-155" dirty="0">
                <a:latin typeface="Tahoma"/>
                <a:cs typeface="Tahoma"/>
              </a:rPr>
              <a:t>Roles</a:t>
            </a:r>
            <a:r>
              <a:rPr sz="3600" b="1" spc="-105" dirty="0">
                <a:latin typeface="Tahoma"/>
                <a:cs typeface="Tahoma"/>
              </a:rPr>
              <a:t> </a:t>
            </a:r>
            <a:r>
              <a:rPr sz="3600" b="1" spc="-25" dirty="0">
                <a:latin typeface="Tahoma"/>
                <a:cs typeface="Tahoma"/>
              </a:rPr>
              <a:t>at </a:t>
            </a:r>
            <a:r>
              <a:rPr sz="3600" b="1" spc="55" dirty="0">
                <a:latin typeface="Tahoma"/>
                <a:cs typeface="Tahoma"/>
              </a:rPr>
              <a:t>Apple</a:t>
            </a:r>
            <a:r>
              <a:rPr sz="3600" b="1" spc="15" dirty="0">
                <a:latin typeface="Tahoma"/>
                <a:cs typeface="Tahoma"/>
              </a:rPr>
              <a:t> </a:t>
            </a:r>
            <a:r>
              <a:rPr sz="3600" b="1" spc="-20" dirty="0">
                <a:latin typeface="Tahoma"/>
                <a:cs typeface="Tahoma"/>
              </a:rPr>
              <a:t>Inc.</a:t>
            </a:r>
            <a:endParaRPr sz="3600">
              <a:latin typeface="Tahoma"/>
              <a:cs typeface="Tahoma"/>
            </a:endParaRPr>
          </a:p>
        </p:txBody>
      </p:sp>
      <p:sp>
        <p:nvSpPr>
          <p:cNvPr id="3" name="object 3"/>
          <p:cNvSpPr txBox="1"/>
          <p:nvPr/>
        </p:nvSpPr>
        <p:spPr>
          <a:xfrm>
            <a:off x="6704965" y="2968688"/>
            <a:ext cx="3966210" cy="2658110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 marR="917575">
              <a:lnSpc>
                <a:spcPct val="120000"/>
              </a:lnSpc>
              <a:spcBef>
                <a:spcPts val="95"/>
              </a:spcBef>
            </a:pPr>
            <a:r>
              <a:rPr sz="2400" spc="-165" dirty="0">
                <a:latin typeface="Tahoma"/>
                <a:cs typeface="Tahoma"/>
              </a:rPr>
              <a:t>Lidia</a:t>
            </a:r>
            <a:r>
              <a:rPr sz="2400" spc="-220" dirty="0">
                <a:latin typeface="Tahoma"/>
                <a:cs typeface="Tahoma"/>
              </a:rPr>
              <a:t> </a:t>
            </a:r>
            <a:r>
              <a:rPr sz="2400" spc="-210" dirty="0">
                <a:latin typeface="Tahoma"/>
                <a:cs typeface="Tahoma"/>
              </a:rPr>
              <a:t>Zamfir</a:t>
            </a:r>
            <a:r>
              <a:rPr sz="2400" spc="-190" dirty="0">
                <a:latin typeface="Tahoma"/>
                <a:cs typeface="Tahoma"/>
              </a:rPr>
              <a:t> </a:t>
            </a:r>
            <a:r>
              <a:rPr sz="2400" spc="-210" dirty="0">
                <a:latin typeface="Tahoma"/>
                <a:cs typeface="Tahoma"/>
              </a:rPr>
              <a:t>-</a:t>
            </a:r>
            <a:r>
              <a:rPr sz="2400" spc="-190" dirty="0">
                <a:latin typeface="Tahoma"/>
                <a:cs typeface="Tahoma"/>
              </a:rPr>
              <a:t> </a:t>
            </a:r>
            <a:r>
              <a:rPr sz="2400" spc="-270" dirty="0">
                <a:latin typeface="Tahoma"/>
                <a:cs typeface="Tahoma"/>
              </a:rPr>
              <a:t>2238198</a:t>
            </a:r>
            <a:r>
              <a:rPr sz="2400" spc="600" dirty="0">
                <a:latin typeface="Tahoma"/>
                <a:cs typeface="Tahoma"/>
              </a:rPr>
              <a:t> </a:t>
            </a:r>
            <a:r>
              <a:rPr sz="2400" spc="-175" dirty="0">
                <a:latin typeface="Tahoma"/>
                <a:cs typeface="Tahoma"/>
              </a:rPr>
              <a:t>Laris</a:t>
            </a:r>
            <a:r>
              <a:rPr sz="2400" spc="-245" dirty="0">
                <a:latin typeface="Tahoma"/>
                <a:cs typeface="Tahoma"/>
              </a:rPr>
              <a:t> </a:t>
            </a:r>
            <a:r>
              <a:rPr sz="2400" spc="-210" dirty="0">
                <a:latin typeface="Tahoma"/>
                <a:cs typeface="Tahoma"/>
              </a:rPr>
              <a:t>Zamfir</a:t>
            </a:r>
            <a:r>
              <a:rPr sz="2400" spc="-190" dirty="0">
                <a:latin typeface="Tahoma"/>
                <a:cs typeface="Tahoma"/>
              </a:rPr>
              <a:t> </a:t>
            </a:r>
            <a:r>
              <a:rPr sz="2400" spc="-125" dirty="0">
                <a:latin typeface="Tahoma"/>
                <a:cs typeface="Tahoma"/>
              </a:rPr>
              <a:t>–</a:t>
            </a:r>
            <a:r>
              <a:rPr sz="2400" spc="-190" dirty="0">
                <a:latin typeface="Tahoma"/>
                <a:cs typeface="Tahoma"/>
              </a:rPr>
              <a:t> </a:t>
            </a:r>
            <a:r>
              <a:rPr sz="2400" spc="-270" dirty="0">
                <a:solidFill>
                  <a:srgbClr val="0F0D24"/>
                </a:solidFill>
                <a:latin typeface="Tahoma"/>
                <a:cs typeface="Tahoma"/>
              </a:rPr>
              <a:t>2238188 </a:t>
            </a:r>
            <a:r>
              <a:rPr sz="2400" spc="-260" dirty="0">
                <a:solidFill>
                  <a:srgbClr val="0F0D24"/>
                </a:solidFill>
                <a:latin typeface="Tahoma"/>
                <a:cs typeface="Tahoma"/>
              </a:rPr>
              <a:t>Fernando</a:t>
            </a:r>
            <a:r>
              <a:rPr sz="2400" spc="-145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155" dirty="0">
                <a:solidFill>
                  <a:srgbClr val="0F0D24"/>
                </a:solidFill>
                <a:latin typeface="Tahoma"/>
                <a:cs typeface="Tahoma"/>
              </a:rPr>
              <a:t>Minea</a:t>
            </a:r>
            <a:r>
              <a:rPr sz="2400" spc="-190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125" dirty="0">
                <a:solidFill>
                  <a:srgbClr val="0F0D24"/>
                </a:solidFill>
                <a:latin typeface="Tahoma"/>
                <a:cs typeface="Tahoma"/>
              </a:rPr>
              <a:t>–</a:t>
            </a:r>
            <a:r>
              <a:rPr sz="2400" spc="-185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265" dirty="0">
                <a:solidFill>
                  <a:srgbClr val="0F0D24"/>
                </a:solidFill>
                <a:latin typeface="Tahoma"/>
                <a:cs typeface="Tahoma"/>
              </a:rPr>
              <a:t>2322699 </a:t>
            </a:r>
            <a:r>
              <a:rPr sz="2400" spc="-95" dirty="0">
                <a:solidFill>
                  <a:srgbClr val="0F0D24"/>
                </a:solidFill>
                <a:latin typeface="Tahoma"/>
                <a:cs typeface="Tahoma"/>
              </a:rPr>
              <a:t>Milos</a:t>
            </a:r>
            <a:r>
              <a:rPr sz="2400" spc="-140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210" dirty="0">
                <a:solidFill>
                  <a:srgbClr val="0F0D24"/>
                </a:solidFill>
                <a:latin typeface="Tahoma"/>
                <a:cs typeface="Tahoma"/>
              </a:rPr>
              <a:t>Georgel-</a:t>
            </a:r>
            <a:r>
              <a:rPr sz="2400" spc="-170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265" dirty="0">
                <a:solidFill>
                  <a:srgbClr val="0F0D24"/>
                </a:solidFill>
                <a:latin typeface="Tahoma"/>
                <a:cs typeface="Tahoma"/>
              </a:rPr>
              <a:t>2416333</a:t>
            </a:r>
            <a:endParaRPr sz="2400" dirty="0">
              <a:latin typeface="Tahoma"/>
              <a:cs typeface="Tahoma"/>
            </a:endParaRPr>
          </a:p>
          <a:p>
            <a:pPr marL="12700" marR="5080">
              <a:lnSpc>
                <a:spcPts val="3460"/>
              </a:lnSpc>
              <a:spcBef>
                <a:spcPts val="90"/>
              </a:spcBef>
            </a:pPr>
            <a:r>
              <a:rPr sz="2400" spc="-210" dirty="0">
                <a:solidFill>
                  <a:srgbClr val="0F0D24"/>
                </a:solidFill>
                <a:latin typeface="Tahoma"/>
                <a:cs typeface="Tahoma"/>
              </a:rPr>
              <a:t>Kenval</a:t>
            </a:r>
            <a:r>
              <a:rPr sz="2400" spc="-240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210" dirty="0">
                <a:solidFill>
                  <a:srgbClr val="0F0D24"/>
                </a:solidFill>
                <a:latin typeface="Tahoma"/>
                <a:cs typeface="Tahoma"/>
              </a:rPr>
              <a:t>Arthur</a:t>
            </a:r>
            <a:r>
              <a:rPr sz="2400" spc="-220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200" dirty="0">
                <a:solidFill>
                  <a:srgbClr val="0F0D24"/>
                </a:solidFill>
                <a:latin typeface="Tahoma"/>
                <a:cs typeface="Tahoma"/>
              </a:rPr>
              <a:t>Smith</a:t>
            </a:r>
            <a:r>
              <a:rPr sz="2400" spc="-235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dirty="0">
                <a:solidFill>
                  <a:srgbClr val="0F0D24"/>
                </a:solidFill>
                <a:latin typeface="Tahoma"/>
                <a:cs typeface="Tahoma"/>
              </a:rPr>
              <a:t>-</a:t>
            </a:r>
            <a:r>
              <a:rPr sz="2400" spc="220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265" dirty="0">
                <a:solidFill>
                  <a:srgbClr val="0F0D24"/>
                </a:solidFill>
                <a:latin typeface="Tahoma"/>
                <a:cs typeface="Tahoma"/>
              </a:rPr>
              <a:t>2322976 </a:t>
            </a:r>
            <a:r>
              <a:rPr sz="2400" spc="-190" dirty="0">
                <a:solidFill>
                  <a:srgbClr val="0F0D24"/>
                </a:solidFill>
                <a:latin typeface="Tahoma"/>
                <a:cs typeface="Tahoma"/>
              </a:rPr>
              <a:t>Lecturer:</a:t>
            </a:r>
            <a:r>
              <a:rPr sz="2400" spc="90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300" dirty="0">
                <a:solidFill>
                  <a:srgbClr val="0F0D24"/>
                </a:solidFill>
                <a:latin typeface="Tahoma"/>
                <a:cs typeface="Tahoma"/>
              </a:rPr>
              <a:t>Ivan</a:t>
            </a:r>
            <a:r>
              <a:rPr sz="2400" spc="-170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235" dirty="0">
                <a:solidFill>
                  <a:srgbClr val="0F0D24"/>
                </a:solidFill>
                <a:latin typeface="Tahoma"/>
                <a:cs typeface="Tahoma"/>
              </a:rPr>
              <a:t>Rodriguez</a:t>
            </a:r>
            <a:r>
              <a:rPr sz="2400" spc="-280" dirty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sz="2400" spc="-225" dirty="0">
                <a:solidFill>
                  <a:srgbClr val="0F0D24"/>
                </a:solidFill>
                <a:latin typeface="Tahoma"/>
                <a:cs typeface="Tahoma"/>
              </a:rPr>
              <a:t>Hernandez</a:t>
            </a:r>
            <a:endParaRPr sz="2400" dirty="0">
              <a:latin typeface="Tahoma"/>
              <a:cs typeface="Tahoma"/>
            </a:endParaRPr>
          </a:p>
        </p:txBody>
      </p:sp>
      <p:pic>
        <p:nvPicPr>
          <p:cNvPr id="4" name="object 4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6172200" y="809498"/>
            <a:ext cx="4776851" cy="2090801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B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763" y="6538912"/>
            <a:ext cx="838200" cy="0"/>
          </a:xfrm>
          <a:custGeom>
            <a:avLst/>
            <a:gdLst/>
            <a:ahLst/>
            <a:cxnLst/>
            <a:rect l="l" t="t" r="r" b="b"/>
            <a:pathLst>
              <a:path w="838200">
                <a:moveTo>
                  <a:pt x="0" y="0"/>
                </a:moveTo>
                <a:lnTo>
                  <a:pt x="838199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14437" y="6538912"/>
            <a:ext cx="4161154" cy="0"/>
          </a:xfrm>
          <a:custGeom>
            <a:avLst/>
            <a:gdLst/>
            <a:ahLst/>
            <a:cxnLst/>
            <a:rect l="l" t="t" r="r" b="b"/>
            <a:pathLst>
              <a:path w="4161154">
                <a:moveTo>
                  <a:pt x="0" y="0"/>
                </a:moveTo>
                <a:lnTo>
                  <a:pt x="416058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805676" y="6529387"/>
            <a:ext cx="3840479" cy="0"/>
          </a:xfrm>
          <a:custGeom>
            <a:avLst/>
            <a:gdLst/>
            <a:ahLst/>
            <a:cxnLst/>
            <a:rect l="l" t="t" r="r" b="b"/>
            <a:pathLst>
              <a:path w="3840479">
                <a:moveTo>
                  <a:pt x="0" y="0"/>
                </a:moveTo>
                <a:lnTo>
                  <a:pt x="384035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282426" y="6523037"/>
            <a:ext cx="909955" cy="12700"/>
          </a:xfrm>
          <a:custGeom>
            <a:avLst/>
            <a:gdLst/>
            <a:ahLst/>
            <a:cxnLst/>
            <a:rect l="l" t="t" r="r" b="b"/>
            <a:pathLst>
              <a:path w="909954" h="12700">
                <a:moveTo>
                  <a:pt x="909574" y="0"/>
                </a:moveTo>
                <a:lnTo>
                  <a:pt x="0" y="0"/>
                </a:lnTo>
                <a:lnTo>
                  <a:pt x="0" y="12700"/>
                </a:lnTo>
                <a:lnTo>
                  <a:pt x="909574" y="12700"/>
                </a:lnTo>
                <a:lnTo>
                  <a:pt x="90957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69532" rIns="0" bIns="0" rtlCol="0">
            <a:spAutoFit/>
          </a:bodyPr>
          <a:lstStyle/>
          <a:p>
            <a:pPr marL="1516380">
              <a:lnSpc>
                <a:spcPct val="100000"/>
              </a:lnSpc>
              <a:spcBef>
                <a:spcPts val="105"/>
              </a:spcBef>
            </a:pPr>
            <a:r>
              <a:rPr sz="6000" spc="-490" dirty="0"/>
              <a:t>INTRODUCTION</a:t>
            </a:r>
            <a:endParaRPr sz="6000"/>
          </a:p>
        </p:txBody>
      </p:sp>
      <p:sp>
        <p:nvSpPr>
          <p:cNvPr id="8" name="object 8"/>
          <p:cNvSpPr txBox="1"/>
          <p:nvPr/>
        </p:nvSpPr>
        <p:spPr>
          <a:xfrm>
            <a:off x="974089" y="6444615"/>
            <a:ext cx="94615" cy="173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50" spc="-50" dirty="0">
                <a:latin typeface="Trebuchet MS"/>
                <a:cs typeface="Trebuchet MS"/>
              </a:rPr>
              <a:t>2</a:t>
            </a:r>
            <a:endParaRPr sz="95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5578728" y="6444615"/>
            <a:ext cx="1038225" cy="173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50" spc="45" dirty="0">
                <a:latin typeface="Trebuchet MS"/>
                <a:cs typeface="Trebuchet MS"/>
              </a:rPr>
              <a:t>Presentation</a:t>
            </a:r>
            <a:r>
              <a:rPr sz="950" spc="15" dirty="0">
                <a:latin typeface="Trebuchet MS"/>
                <a:cs typeface="Trebuchet MS"/>
              </a:rPr>
              <a:t> </a:t>
            </a:r>
            <a:r>
              <a:rPr sz="950" spc="-20" dirty="0">
                <a:latin typeface="Trebuchet MS"/>
                <a:cs typeface="Trebuchet MS"/>
              </a:rPr>
              <a:t>title</a:t>
            </a:r>
            <a:endParaRPr sz="950">
              <a:latin typeface="Trebuchet MS"/>
              <a:cs typeface="Trebuchet MS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10797158" y="6444615"/>
            <a:ext cx="320040" cy="173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50" spc="40" dirty="0">
                <a:latin typeface="Trebuchet MS"/>
                <a:cs typeface="Trebuchet MS"/>
              </a:rPr>
              <a:t>20XX</a:t>
            </a:r>
            <a:endParaRPr sz="950">
              <a:latin typeface="Trebuchet MS"/>
              <a:cs typeface="Trebuchet MS"/>
            </a:endParaRPr>
          </a:p>
        </p:txBody>
      </p:sp>
      <p:sp>
        <p:nvSpPr>
          <p:cNvPr id="11" name="object 11"/>
          <p:cNvSpPr txBox="1"/>
          <p:nvPr/>
        </p:nvSpPr>
        <p:spPr>
          <a:xfrm>
            <a:off x="274002" y="1310957"/>
            <a:ext cx="4844415" cy="3792854"/>
          </a:xfrm>
          <a:prstGeom prst="rect">
            <a:avLst/>
          </a:prstGeom>
        </p:spPr>
        <p:txBody>
          <a:bodyPr vert="horz" wrap="square" lIns="0" tIns="63500" rIns="0" bIns="0" rtlCol="0">
            <a:spAutoFit/>
          </a:bodyPr>
          <a:lstStyle/>
          <a:p>
            <a:pPr marL="506095" marR="47625" indent="-457834">
              <a:lnSpc>
                <a:spcPts val="2780"/>
              </a:lnSpc>
              <a:spcBef>
                <a:spcPts val="500"/>
              </a:spcBef>
              <a:buFont typeface="Wingdings"/>
              <a:buChar char=""/>
              <a:tabLst>
                <a:tab pos="560070" algn="l"/>
              </a:tabLst>
            </a:pPr>
            <a:r>
              <a:rPr sz="2600" spc="-340" dirty="0">
                <a:latin typeface="Tahoma"/>
                <a:cs typeface="Tahoma"/>
              </a:rPr>
              <a:t>In</a:t>
            </a:r>
            <a:r>
              <a:rPr sz="2600" spc="-235" dirty="0">
                <a:latin typeface="Tahoma"/>
                <a:cs typeface="Tahoma"/>
              </a:rPr>
              <a:t> </a:t>
            </a:r>
            <a:r>
              <a:rPr sz="2600" spc="-175" dirty="0">
                <a:latin typeface="Tahoma"/>
                <a:cs typeface="Tahoma"/>
              </a:rPr>
              <a:t>this</a:t>
            </a:r>
            <a:r>
              <a:rPr sz="2600" spc="-160" dirty="0">
                <a:latin typeface="Tahoma"/>
                <a:cs typeface="Tahoma"/>
              </a:rPr>
              <a:t> </a:t>
            </a:r>
            <a:r>
              <a:rPr sz="2600" spc="-220" dirty="0">
                <a:latin typeface="Tahoma"/>
                <a:cs typeface="Tahoma"/>
              </a:rPr>
              <a:t>presentation</a:t>
            </a:r>
            <a:r>
              <a:rPr sz="2600" spc="-235" dirty="0">
                <a:latin typeface="Tahoma"/>
                <a:cs typeface="Tahoma"/>
              </a:rPr>
              <a:t> </a:t>
            </a:r>
            <a:r>
              <a:rPr sz="2600" spc="-210" dirty="0">
                <a:latin typeface="Tahoma"/>
                <a:cs typeface="Tahoma"/>
              </a:rPr>
              <a:t>we</a:t>
            </a:r>
            <a:r>
              <a:rPr sz="2600" spc="-235" dirty="0">
                <a:latin typeface="Tahoma"/>
                <a:cs typeface="Tahoma"/>
              </a:rPr>
              <a:t> </a:t>
            </a:r>
            <a:r>
              <a:rPr sz="2600" spc="-254" dirty="0">
                <a:latin typeface="Tahoma"/>
                <a:cs typeface="Tahoma"/>
              </a:rPr>
              <a:t>examine</a:t>
            </a:r>
            <a:r>
              <a:rPr sz="2600" spc="-229" dirty="0">
                <a:latin typeface="Tahoma"/>
                <a:cs typeface="Tahoma"/>
              </a:rPr>
              <a:t> </a:t>
            </a:r>
            <a:r>
              <a:rPr sz="2600" spc="-155" dirty="0">
                <a:latin typeface="Tahoma"/>
                <a:cs typeface="Tahoma"/>
              </a:rPr>
              <a:t>the 	</a:t>
            </a:r>
            <a:r>
              <a:rPr sz="2600" spc="-220" dirty="0">
                <a:latin typeface="Tahoma"/>
                <a:cs typeface="Tahoma"/>
              </a:rPr>
              <a:t>ways</a:t>
            </a:r>
            <a:r>
              <a:rPr sz="2600" spc="-229" dirty="0">
                <a:latin typeface="Tahoma"/>
                <a:cs typeface="Tahoma"/>
              </a:rPr>
              <a:t> </a:t>
            </a:r>
            <a:r>
              <a:rPr sz="2600" spc="-155" dirty="0">
                <a:latin typeface="Tahoma"/>
                <a:cs typeface="Tahoma"/>
              </a:rPr>
              <a:t>in</a:t>
            </a:r>
            <a:r>
              <a:rPr sz="2600" spc="-225" dirty="0">
                <a:latin typeface="Tahoma"/>
                <a:cs typeface="Tahoma"/>
              </a:rPr>
              <a:t> </a:t>
            </a:r>
            <a:r>
              <a:rPr sz="2600" spc="-204" dirty="0">
                <a:latin typeface="Tahoma"/>
                <a:cs typeface="Tahoma"/>
              </a:rPr>
              <a:t>which</a:t>
            </a:r>
            <a:r>
              <a:rPr sz="2600" spc="-220" dirty="0">
                <a:latin typeface="Tahoma"/>
                <a:cs typeface="Tahoma"/>
              </a:rPr>
              <a:t> </a:t>
            </a:r>
            <a:r>
              <a:rPr sz="2600" spc="-204" dirty="0">
                <a:latin typeface="Tahoma"/>
                <a:cs typeface="Tahoma"/>
              </a:rPr>
              <a:t>Apple</a:t>
            </a:r>
            <a:r>
              <a:rPr sz="2600" spc="-225" dirty="0">
                <a:latin typeface="Tahoma"/>
                <a:cs typeface="Tahoma"/>
              </a:rPr>
              <a:t> </a:t>
            </a:r>
            <a:r>
              <a:rPr sz="2600" spc="-270" dirty="0">
                <a:latin typeface="Tahoma"/>
                <a:cs typeface="Tahoma"/>
              </a:rPr>
              <a:t>managers</a:t>
            </a:r>
            <a:endParaRPr sz="2600">
              <a:latin typeface="Tahoma"/>
              <a:cs typeface="Tahoma"/>
            </a:endParaRPr>
          </a:p>
          <a:p>
            <a:pPr marL="12065" marR="5080" algn="ctr">
              <a:lnSpc>
                <a:spcPct val="90300"/>
              </a:lnSpc>
            </a:pPr>
            <a:r>
              <a:rPr sz="2600" spc="-245" dirty="0">
                <a:latin typeface="Tahoma"/>
                <a:cs typeface="Tahoma"/>
              </a:rPr>
              <a:t>implement</a:t>
            </a:r>
            <a:r>
              <a:rPr sz="2600" spc="-220" dirty="0">
                <a:latin typeface="Tahoma"/>
                <a:cs typeface="Tahoma"/>
              </a:rPr>
              <a:t> </a:t>
            </a:r>
            <a:r>
              <a:rPr sz="2600" spc="-180" dirty="0">
                <a:latin typeface="Tahoma"/>
                <a:cs typeface="Tahoma"/>
              </a:rPr>
              <a:t>Mintzberg’s</a:t>
            </a:r>
            <a:r>
              <a:rPr sz="2600" spc="-204" dirty="0">
                <a:latin typeface="Tahoma"/>
                <a:cs typeface="Tahoma"/>
              </a:rPr>
              <a:t> </a:t>
            </a:r>
            <a:r>
              <a:rPr sz="2600" spc="-295" dirty="0">
                <a:latin typeface="Tahoma"/>
                <a:cs typeface="Tahoma"/>
              </a:rPr>
              <a:t>10</a:t>
            </a:r>
            <a:r>
              <a:rPr sz="2600" spc="-195" dirty="0">
                <a:latin typeface="Tahoma"/>
                <a:cs typeface="Tahoma"/>
              </a:rPr>
              <a:t> </a:t>
            </a:r>
            <a:r>
              <a:rPr sz="2600" spc="-114" dirty="0">
                <a:latin typeface="Tahoma"/>
                <a:cs typeface="Tahoma"/>
              </a:rPr>
              <a:t>managerial </a:t>
            </a:r>
            <a:r>
              <a:rPr sz="2600" spc="-120" dirty="0">
                <a:latin typeface="Tahoma"/>
                <a:cs typeface="Tahoma"/>
              </a:rPr>
              <a:t>roles—</a:t>
            </a:r>
            <a:r>
              <a:rPr sz="2600" spc="-215" dirty="0">
                <a:latin typeface="Tahoma"/>
                <a:cs typeface="Tahoma"/>
              </a:rPr>
              <a:t>interpersonal,</a:t>
            </a:r>
            <a:r>
              <a:rPr sz="2600" spc="-60" dirty="0">
                <a:latin typeface="Tahoma"/>
                <a:cs typeface="Tahoma"/>
              </a:rPr>
              <a:t> </a:t>
            </a:r>
            <a:r>
              <a:rPr sz="2600" spc="-210" dirty="0">
                <a:latin typeface="Tahoma"/>
                <a:cs typeface="Tahoma"/>
              </a:rPr>
              <a:t>informational,</a:t>
            </a:r>
            <a:r>
              <a:rPr sz="2600" spc="-145" dirty="0">
                <a:latin typeface="Tahoma"/>
                <a:cs typeface="Tahoma"/>
              </a:rPr>
              <a:t> </a:t>
            </a:r>
            <a:r>
              <a:rPr sz="2600" spc="-285" dirty="0">
                <a:latin typeface="Tahoma"/>
                <a:cs typeface="Tahoma"/>
              </a:rPr>
              <a:t>and </a:t>
            </a:r>
            <a:r>
              <a:rPr sz="2600" spc="-95" dirty="0">
                <a:latin typeface="Tahoma"/>
                <a:cs typeface="Tahoma"/>
              </a:rPr>
              <a:t>decisional.</a:t>
            </a:r>
            <a:endParaRPr sz="26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880"/>
              </a:spcBef>
            </a:pPr>
            <a:endParaRPr sz="2600">
              <a:latin typeface="Tahoma"/>
              <a:cs typeface="Tahoma"/>
            </a:endParaRPr>
          </a:p>
          <a:p>
            <a:pPr marL="77470" marR="72390" lvl="1" indent="547370" algn="just">
              <a:lnSpc>
                <a:spcPct val="90300"/>
              </a:lnSpc>
              <a:buFont typeface="Wingdings"/>
              <a:buChar char=""/>
              <a:tabLst>
                <a:tab pos="624840" algn="l"/>
              </a:tabLst>
            </a:pPr>
            <a:r>
              <a:rPr sz="2600" spc="-440" dirty="0">
                <a:latin typeface="Tahoma"/>
                <a:cs typeface="Tahoma"/>
              </a:rPr>
              <a:t>We</a:t>
            </a:r>
            <a:r>
              <a:rPr sz="2600" spc="235" dirty="0">
                <a:latin typeface="Tahoma"/>
                <a:cs typeface="Tahoma"/>
              </a:rPr>
              <a:t> </a:t>
            </a:r>
            <a:r>
              <a:rPr sz="2600" spc="-250" dirty="0">
                <a:latin typeface="Tahoma"/>
                <a:cs typeface="Tahoma"/>
              </a:rPr>
              <a:t>also</a:t>
            </a:r>
            <a:r>
              <a:rPr sz="2600" spc="45" dirty="0">
                <a:latin typeface="Tahoma"/>
                <a:cs typeface="Tahoma"/>
              </a:rPr>
              <a:t> </a:t>
            </a:r>
            <a:r>
              <a:rPr sz="2600" spc="-290" dirty="0">
                <a:latin typeface="Tahoma"/>
                <a:cs typeface="Tahoma"/>
              </a:rPr>
              <a:t>examine</a:t>
            </a:r>
            <a:r>
              <a:rPr sz="2600" spc="90" dirty="0">
                <a:latin typeface="Tahoma"/>
                <a:cs typeface="Tahoma"/>
              </a:rPr>
              <a:t> </a:t>
            </a:r>
            <a:r>
              <a:rPr sz="2600" spc="-425" dirty="0">
                <a:latin typeface="Tahoma"/>
                <a:cs typeface="Tahoma"/>
              </a:rPr>
              <a:t>how</a:t>
            </a:r>
            <a:r>
              <a:rPr sz="2600" spc="220" dirty="0">
                <a:latin typeface="Tahoma"/>
                <a:cs typeface="Tahoma"/>
              </a:rPr>
              <a:t> </a:t>
            </a:r>
            <a:r>
              <a:rPr sz="2600" spc="-280" dirty="0">
                <a:latin typeface="Tahoma"/>
                <a:cs typeface="Tahoma"/>
              </a:rPr>
              <a:t>these</a:t>
            </a:r>
            <a:r>
              <a:rPr sz="2600" spc="130" dirty="0">
                <a:latin typeface="Tahoma"/>
                <a:cs typeface="Tahoma"/>
              </a:rPr>
              <a:t> </a:t>
            </a:r>
            <a:r>
              <a:rPr sz="2600" spc="-10" dirty="0">
                <a:latin typeface="Tahoma"/>
                <a:cs typeface="Tahoma"/>
              </a:rPr>
              <a:t>roles </a:t>
            </a:r>
            <a:r>
              <a:rPr sz="2600" spc="-375" dirty="0">
                <a:latin typeface="Tahoma"/>
                <a:cs typeface="Tahoma"/>
              </a:rPr>
              <a:t>can</a:t>
            </a:r>
            <a:r>
              <a:rPr sz="2600" spc="170" dirty="0">
                <a:latin typeface="Tahoma"/>
                <a:cs typeface="Tahoma"/>
              </a:rPr>
              <a:t> </a:t>
            </a:r>
            <a:r>
              <a:rPr sz="2600" spc="-575" dirty="0">
                <a:latin typeface="Tahoma"/>
                <a:cs typeface="Tahoma"/>
              </a:rPr>
              <a:t>be</a:t>
            </a:r>
            <a:r>
              <a:rPr sz="2600" spc="370" dirty="0">
                <a:latin typeface="Tahoma"/>
                <a:cs typeface="Tahoma"/>
              </a:rPr>
              <a:t> </a:t>
            </a:r>
            <a:r>
              <a:rPr sz="2600" spc="-300" dirty="0">
                <a:latin typeface="Tahoma"/>
                <a:cs typeface="Tahoma"/>
              </a:rPr>
              <a:t>enhanced</a:t>
            </a:r>
            <a:r>
              <a:rPr sz="2600" spc="100" dirty="0">
                <a:latin typeface="Tahoma"/>
                <a:cs typeface="Tahoma"/>
              </a:rPr>
              <a:t> </a:t>
            </a:r>
            <a:r>
              <a:rPr sz="2600" spc="-450" dirty="0">
                <a:latin typeface="Tahoma"/>
                <a:cs typeface="Tahoma"/>
              </a:rPr>
              <a:t>and</a:t>
            </a:r>
            <a:r>
              <a:rPr sz="2600" spc="245" dirty="0">
                <a:latin typeface="Tahoma"/>
                <a:cs typeface="Tahoma"/>
              </a:rPr>
              <a:t> </a:t>
            </a:r>
            <a:r>
              <a:rPr sz="2600" spc="-240" dirty="0">
                <a:latin typeface="Tahoma"/>
                <a:cs typeface="Tahoma"/>
              </a:rPr>
              <a:t>their</a:t>
            </a:r>
            <a:r>
              <a:rPr sz="2600" spc="35" dirty="0">
                <a:latin typeface="Tahoma"/>
                <a:cs typeface="Tahoma"/>
              </a:rPr>
              <a:t> </a:t>
            </a:r>
            <a:r>
              <a:rPr sz="2600" spc="-225" dirty="0">
                <a:latin typeface="Tahoma"/>
                <a:cs typeface="Tahoma"/>
              </a:rPr>
              <a:t>influence</a:t>
            </a:r>
            <a:r>
              <a:rPr sz="2600" spc="145" dirty="0">
                <a:latin typeface="Tahoma"/>
                <a:cs typeface="Tahoma"/>
              </a:rPr>
              <a:t> </a:t>
            </a:r>
            <a:r>
              <a:rPr sz="2600" spc="-320" dirty="0">
                <a:latin typeface="Tahoma"/>
                <a:cs typeface="Tahoma"/>
              </a:rPr>
              <a:t>on </a:t>
            </a:r>
            <a:r>
              <a:rPr sz="2600" spc="-200" dirty="0">
                <a:latin typeface="Tahoma"/>
                <a:cs typeface="Tahoma"/>
              </a:rPr>
              <a:t>organisational</a:t>
            </a:r>
            <a:r>
              <a:rPr sz="2600" spc="-220" dirty="0">
                <a:latin typeface="Tahoma"/>
                <a:cs typeface="Tahoma"/>
              </a:rPr>
              <a:t> </a:t>
            </a:r>
            <a:r>
              <a:rPr sz="2600" spc="-250" dirty="0">
                <a:latin typeface="Tahoma"/>
                <a:cs typeface="Tahoma"/>
              </a:rPr>
              <a:t>performance,</a:t>
            </a:r>
            <a:r>
              <a:rPr sz="2600" spc="-215" dirty="0">
                <a:latin typeface="Tahoma"/>
                <a:cs typeface="Tahoma"/>
              </a:rPr>
              <a:t> </a:t>
            </a:r>
            <a:r>
              <a:rPr sz="2600" spc="-155" dirty="0">
                <a:latin typeface="Tahoma"/>
                <a:cs typeface="Tahoma"/>
              </a:rPr>
              <a:t>in</a:t>
            </a:r>
            <a:r>
              <a:rPr sz="2600" spc="-204" dirty="0">
                <a:latin typeface="Tahoma"/>
                <a:cs typeface="Tahoma"/>
              </a:rPr>
              <a:t> </a:t>
            </a:r>
            <a:r>
              <a:rPr sz="2600" spc="-175" dirty="0">
                <a:latin typeface="Tahoma"/>
                <a:cs typeface="Tahoma"/>
              </a:rPr>
              <a:t>addition</a:t>
            </a:r>
            <a:endParaRPr sz="2600">
              <a:latin typeface="Tahoma"/>
              <a:cs typeface="Tahoma"/>
            </a:endParaRPr>
          </a:p>
          <a:p>
            <a:pPr marL="561340" algn="just">
              <a:lnSpc>
                <a:spcPts val="2775"/>
              </a:lnSpc>
            </a:pPr>
            <a:r>
              <a:rPr sz="2600" spc="-200" dirty="0">
                <a:latin typeface="Tahoma"/>
                <a:cs typeface="Tahoma"/>
              </a:rPr>
              <a:t>to</a:t>
            </a:r>
            <a:r>
              <a:rPr sz="2600" spc="-235" dirty="0">
                <a:latin typeface="Tahoma"/>
                <a:cs typeface="Tahoma"/>
              </a:rPr>
              <a:t> </a:t>
            </a:r>
            <a:r>
              <a:rPr sz="2600" spc="-270" dirty="0">
                <a:latin typeface="Tahoma"/>
                <a:cs typeface="Tahoma"/>
              </a:rPr>
              <a:t>contemporary</a:t>
            </a:r>
            <a:r>
              <a:rPr sz="2600" spc="-160" dirty="0">
                <a:latin typeface="Tahoma"/>
                <a:cs typeface="Tahoma"/>
              </a:rPr>
              <a:t> </a:t>
            </a:r>
            <a:r>
              <a:rPr sz="2600" spc="-204" dirty="0">
                <a:latin typeface="Tahoma"/>
                <a:cs typeface="Tahoma"/>
              </a:rPr>
              <a:t>role</a:t>
            </a:r>
            <a:r>
              <a:rPr sz="2600" spc="-229" dirty="0">
                <a:latin typeface="Tahoma"/>
                <a:cs typeface="Tahoma"/>
              </a:rPr>
              <a:t> </a:t>
            </a:r>
            <a:r>
              <a:rPr sz="2600" spc="-95" dirty="0">
                <a:latin typeface="Tahoma"/>
                <a:cs typeface="Tahoma"/>
              </a:rPr>
              <a:t>additions.</a:t>
            </a:r>
            <a:endParaRPr sz="2600">
              <a:latin typeface="Tahoma"/>
              <a:cs typeface="Tahoma"/>
            </a:endParaRPr>
          </a:p>
        </p:txBody>
      </p:sp>
      <p:pic>
        <p:nvPicPr>
          <p:cNvPr id="12" name="object 12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5857875" y="1057211"/>
            <a:ext cx="6157976" cy="5014976"/>
          </a:xfrm>
          <a:prstGeom prst="rect">
            <a:avLst/>
          </a:prstGeo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B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763" y="6538912"/>
            <a:ext cx="838200" cy="0"/>
          </a:xfrm>
          <a:custGeom>
            <a:avLst/>
            <a:gdLst/>
            <a:ahLst/>
            <a:cxnLst/>
            <a:rect l="l" t="t" r="r" b="b"/>
            <a:pathLst>
              <a:path w="838200">
                <a:moveTo>
                  <a:pt x="0" y="0"/>
                </a:moveTo>
                <a:lnTo>
                  <a:pt x="838199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14437" y="6538912"/>
            <a:ext cx="4161154" cy="0"/>
          </a:xfrm>
          <a:custGeom>
            <a:avLst/>
            <a:gdLst/>
            <a:ahLst/>
            <a:cxnLst/>
            <a:rect l="l" t="t" r="r" b="b"/>
            <a:pathLst>
              <a:path w="4161154">
                <a:moveTo>
                  <a:pt x="0" y="0"/>
                </a:moveTo>
                <a:lnTo>
                  <a:pt x="416058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805676" y="6529387"/>
            <a:ext cx="3840479" cy="0"/>
          </a:xfrm>
          <a:custGeom>
            <a:avLst/>
            <a:gdLst/>
            <a:ahLst/>
            <a:cxnLst/>
            <a:rect l="l" t="t" r="r" b="b"/>
            <a:pathLst>
              <a:path w="3840479">
                <a:moveTo>
                  <a:pt x="0" y="0"/>
                </a:moveTo>
                <a:lnTo>
                  <a:pt x="384035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282426" y="6523037"/>
            <a:ext cx="909955" cy="12700"/>
          </a:xfrm>
          <a:custGeom>
            <a:avLst/>
            <a:gdLst/>
            <a:ahLst/>
            <a:cxnLst/>
            <a:rect l="l" t="t" r="r" b="b"/>
            <a:pathLst>
              <a:path w="909954" h="12700">
                <a:moveTo>
                  <a:pt x="909574" y="0"/>
                </a:moveTo>
                <a:lnTo>
                  <a:pt x="0" y="0"/>
                </a:lnTo>
                <a:lnTo>
                  <a:pt x="0" y="12700"/>
                </a:lnTo>
                <a:lnTo>
                  <a:pt x="909574" y="12700"/>
                </a:lnTo>
                <a:lnTo>
                  <a:pt x="90957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91439" rIns="0" bIns="0" rtlCol="0">
            <a:spAutoFit/>
          </a:bodyPr>
          <a:lstStyle/>
          <a:p>
            <a:pPr marL="673100">
              <a:lnSpc>
                <a:spcPct val="100000"/>
              </a:lnSpc>
              <a:spcBef>
                <a:spcPts val="110"/>
              </a:spcBef>
            </a:pPr>
            <a:r>
              <a:rPr sz="6000" spc="-280" dirty="0"/>
              <a:t>Interpersonal</a:t>
            </a:r>
            <a:r>
              <a:rPr sz="6000" spc="-40" dirty="0"/>
              <a:t> </a:t>
            </a:r>
            <a:r>
              <a:rPr sz="6000" spc="-310" dirty="0"/>
              <a:t>Roles</a:t>
            </a:r>
            <a:endParaRPr sz="6000"/>
          </a:p>
        </p:txBody>
      </p:sp>
      <p:sp>
        <p:nvSpPr>
          <p:cNvPr id="8" name="object 8"/>
          <p:cNvSpPr txBox="1"/>
          <p:nvPr/>
        </p:nvSpPr>
        <p:spPr>
          <a:xfrm>
            <a:off x="5837301" y="1218564"/>
            <a:ext cx="5964555" cy="5008880"/>
          </a:xfrm>
          <a:prstGeom prst="rect">
            <a:avLst/>
          </a:prstGeom>
        </p:spPr>
        <p:txBody>
          <a:bodyPr vert="horz" wrap="square" lIns="0" tIns="38735" rIns="0" bIns="0" rtlCol="0">
            <a:spAutoFit/>
          </a:bodyPr>
          <a:lstStyle/>
          <a:p>
            <a:pPr marL="240029" marR="130175" indent="-227965">
              <a:lnSpc>
                <a:spcPct val="95300"/>
              </a:lnSpc>
              <a:spcBef>
                <a:spcPts val="305"/>
              </a:spcBef>
              <a:buFont typeface="Arial MT"/>
              <a:buChar char="•"/>
              <a:tabLst>
                <a:tab pos="241300" algn="l"/>
              </a:tabLst>
            </a:pPr>
            <a:r>
              <a:rPr sz="3600" u="sng" spc="-340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Figurehead</a:t>
            </a:r>
            <a:r>
              <a:rPr sz="3600" spc="-780" dirty="0">
                <a:latin typeface="Tahoma"/>
                <a:cs typeface="Tahoma"/>
              </a:rPr>
              <a:t> </a:t>
            </a:r>
            <a:r>
              <a:rPr sz="1500" dirty="0">
                <a:latin typeface="Tahoma"/>
                <a:cs typeface="Tahoma"/>
              </a:rPr>
              <a:t>-</a:t>
            </a:r>
            <a:r>
              <a:rPr sz="1500" spc="220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Serving</a:t>
            </a:r>
            <a:r>
              <a:rPr sz="1800" spc="-15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as</a:t>
            </a:r>
            <a:r>
              <a:rPr sz="1800" spc="-135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a</a:t>
            </a:r>
            <a:r>
              <a:rPr sz="1800" spc="-150" dirty="0">
                <a:latin typeface="Tahoma"/>
                <a:cs typeface="Tahoma"/>
              </a:rPr>
              <a:t> representative</a:t>
            </a:r>
            <a:r>
              <a:rPr sz="1800" spc="-155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of</a:t>
            </a:r>
            <a:r>
              <a:rPr sz="1800" spc="-155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Apple</a:t>
            </a:r>
            <a:r>
              <a:rPr sz="1800" spc="-155" dirty="0">
                <a:latin typeface="Tahoma"/>
                <a:cs typeface="Tahoma"/>
              </a:rPr>
              <a:t> </a:t>
            </a:r>
            <a:r>
              <a:rPr sz="1800" spc="-130" dirty="0">
                <a:latin typeface="Tahoma"/>
                <a:cs typeface="Tahoma"/>
              </a:rPr>
              <a:t>during 	</a:t>
            </a:r>
            <a:r>
              <a:rPr sz="1800" spc="-175" dirty="0">
                <a:latin typeface="Tahoma"/>
                <a:cs typeface="Tahoma"/>
              </a:rPr>
              <a:t>product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launches</a:t>
            </a:r>
            <a:r>
              <a:rPr sz="1800" spc="-165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and</a:t>
            </a:r>
            <a:r>
              <a:rPr sz="1800" spc="-100" dirty="0">
                <a:latin typeface="Tahoma"/>
                <a:cs typeface="Tahoma"/>
              </a:rPr>
              <a:t> official</a:t>
            </a:r>
            <a:r>
              <a:rPr sz="1800" spc="-7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events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(Mintzberg,</a:t>
            </a:r>
            <a:r>
              <a:rPr sz="1800" spc="-75" dirty="0">
                <a:latin typeface="Tahoma"/>
                <a:cs typeface="Tahoma"/>
              </a:rPr>
              <a:t> </a:t>
            </a:r>
            <a:r>
              <a:rPr sz="1800" spc="-40" dirty="0">
                <a:latin typeface="Tahoma"/>
                <a:cs typeface="Tahoma"/>
              </a:rPr>
              <a:t>1973).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04"/>
              </a:spcBef>
              <a:buFont typeface="Arial MT"/>
              <a:buChar char="•"/>
            </a:pPr>
            <a:endParaRPr sz="1800">
              <a:latin typeface="Tahoma"/>
              <a:cs typeface="Tahoma"/>
            </a:endParaRPr>
          </a:p>
          <a:p>
            <a:pPr marL="241300" indent="-228600">
              <a:lnSpc>
                <a:spcPts val="2290"/>
              </a:lnSpc>
              <a:buFont typeface="Arial MT"/>
              <a:buChar char="•"/>
              <a:tabLst>
                <a:tab pos="241300" algn="l"/>
              </a:tabLst>
            </a:pPr>
            <a:r>
              <a:rPr sz="2000" spc="-204" dirty="0">
                <a:latin typeface="Tahoma"/>
                <a:cs typeface="Tahoma"/>
              </a:rPr>
              <a:t>Development:</a:t>
            </a:r>
            <a:r>
              <a:rPr sz="2000" spc="-150" dirty="0">
                <a:latin typeface="Tahoma"/>
                <a:cs typeface="Tahoma"/>
              </a:rPr>
              <a:t> </a:t>
            </a:r>
            <a:r>
              <a:rPr sz="2000" spc="-175" dirty="0">
                <a:latin typeface="Tahoma"/>
                <a:cs typeface="Tahoma"/>
              </a:rPr>
              <a:t>Training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125" dirty="0">
                <a:latin typeface="Tahoma"/>
                <a:cs typeface="Tahoma"/>
              </a:rPr>
              <a:t>in</a:t>
            </a:r>
            <a:r>
              <a:rPr sz="2000" spc="-200" dirty="0">
                <a:latin typeface="Tahoma"/>
                <a:cs typeface="Tahoma"/>
              </a:rPr>
              <a:t> </a:t>
            </a:r>
            <a:r>
              <a:rPr sz="2000" spc="-140" dirty="0">
                <a:latin typeface="Tahoma"/>
                <a:cs typeface="Tahoma"/>
              </a:rPr>
              <a:t>public</a:t>
            </a:r>
            <a:r>
              <a:rPr sz="2000" spc="-165" dirty="0">
                <a:latin typeface="Tahoma"/>
                <a:cs typeface="Tahoma"/>
              </a:rPr>
              <a:t> </a:t>
            </a:r>
            <a:r>
              <a:rPr sz="2000" spc="-180" dirty="0">
                <a:latin typeface="Tahoma"/>
                <a:cs typeface="Tahoma"/>
              </a:rPr>
              <a:t>speaking,</a:t>
            </a:r>
            <a:r>
              <a:rPr sz="2000" spc="-114" dirty="0">
                <a:latin typeface="Tahoma"/>
                <a:cs typeface="Tahoma"/>
              </a:rPr>
              <a:t> </a:t>
            </a:r>
            <a:r>
              <a:rPr sz="2000" spc="-145" dirty="0">
                <a:latin typeface="Tahoma"/>
                <a:cs typeface="Tahoma"/>
              </a:rPr>
              <a:t>cultural</a:t>
            </a:r>
            <a:r>
              <a:rPr sz="2000" spc="-120" dirty="0">
                <a:latin typeface="Tahoma"/>
                <a:cs typeface="Tahoma"/>
              </a:rPr>
              <a:t> </a:t>
            </a:r>
            <a:r>
              <a:rPr sz="2000" spc="-125" dirty="0">
                <a:latin typeface="Tahoma"/>
                <a:cs typeface="Tahoma"/>
              </a:rPr>
              <a:t>awareness,</a:t>
            </a:r>
            <a:endParaRPr sz="2000">
              <a:latin typeface="Tahoma"/>
              <a:cs typeface="Tahoma"/>
            </a:endParaRPr>
          </a:p>
          <a:p>
            <a:pPr marL="241300">
              <a:lnSpc>
                <a:spcPts val="2290"/>
              </a:lnSpc>
            </a:pPr>
            <a:r>
              <a:rPr sz="2000" spc="-204" dirty="0">
                <a:latin typeface="Tahoma"/>
                <a:cs typeface="Tahoma"/>
              </a:rPr>
              <a:t>and</a:t>
            </a:r>
            <a:r>
              <a:rPr sz="2000" spc="-120" dirty="0">
                <a:latin typeface="Tahoma"/>
                <a:cs typeface="Tahoma"/>
              </a:rPr>
              <a:t> </a:t>
            </a:r>
            <a:r>
              <a:rPr sz="2000" spc="-200" dirty="0">
                <a:latin typeface="Tahoma"/>
                <a:cs typeface="Tahoma"/>
              </a:rPr>
              <a:t>branding</a:t>
            </a:r>
            <a:r>
              <a:rPr sz="2000" spc="-120" dirty="0">
                <a:latin typeface="Tahoma"/>
                <a:cs typeface="Tahoma"/>
              </a:rPr>
              <a:t> </a:t>
            </a:r>
            <a:r>
              <a:rPr sz="2000" spc="-190" dirty="0">
                <a:latin typeface="Tahoma"/>
                <a:cs typeface="Tahoma"/>
              </a:rPr>
              <a:t>can</a:t>
            </a:r>
            <a:r>
              <a:rPr sz="2000" spc="-114" dirty="0">
                <a:latin typeface="Tahoma"/>
                <a:cs typeface="Tahoma"/>
              </a:rPr>
              <a:t> </a:t>
            </a:r>
            <a:r>
              <a:rPr sz="2000" spc="-135" dirty="0">
                <a:latin typeface="Tahoma"/>
                <a:cs typeface="Tahoma"/>
              </a:rPr>
              <a:t>significantly</a:t>
            </a:r>
            <a:r>
              <a:rPr sz="2000" spc="-170" dirty="0">
                <a:latin typeface="Tahoma"/>
                <a:cs typeface="Tahoma"/>
              </a:rPr>
              <a:t> </a:t>
            </a:r>
            <a:r>
              <a:rPr sz="2000" spc="-210" dirty="0">
                <a:latin typeface="Tahoma"/>
                <a:cs typeface="Tahoma"/>
              </a:rPr>
              <a:t>enhance</a:t>
            </a:r>
            <a:r>
              <a:rPr sz="2000" spc="-120" dirty="0">
                <a:latin typeface="Tahoma"/>
                <a:cs typeface="Tahoma"/>
              </a:rPr>
              <a:t> </a:t>
            </a:r>
            <a:r>
              <a:rPr sz="2000" spc="-135" dirty="0">
                <a:latin typeface="Tahoma"/>
                <a:cs typeface="Tahoma"/>
              </a:rPr>
              <a:t>this</a:t>
            </a:r>
            <a:r>
              <a:rPr sz="2000" spc="-80" dirty="0">
                <a:latin typeface="Tahoma"/>
                <a:cs typeface="Tahoma"/>
              </a:rPr>
              <a:t> </a:t>
            </a:r>
            <a:r>
              <a:rPr sz="2000" spc="-10" dirty="0">
                <a:latin typeface="Tahoma"/>
                <a:cs typeface="Tahoma"/>
              </a:rPr>
              <a:t>role.</a:t>
            </a: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540"/>
              </a:spcBef>
            </a:pPr>
            <a:endParaRPr sz="2000">
              <a:latin typeface="Tahoma"/>
              <a:cs typeface="Tahoma"/>
            </a:endParaRPr>
          </a:p>
          <a:p>
            <a:pPr marL="238760" marR="325755" indent="-226695" algn="just">
              <a:lnSpc>
                <a:spcPts val="2180"/>
              </a:lnSpc>
              <a:buFont typeface="Arial MT"/>
              <a:buChar char="•"/>
              <a:tabLst>
                <a:tab pos="241300" algn="l"/>
              </a:tabLst>
            </a:pPr>
            <a:r>
              <a:rPr sz="2000" spc="-220" dirty="0">
                <a:latin typeface="Tahoma"/>
                <a:cs typeface="Tahoma"/>
              </a:rPr>
              <a:t>Role</a:t>
            </a:r>
            <a:r>
              <a:rPr sz="2000" spc="60" dirty="0">
                <a:latin typeface="Tahoma"/>
                <a:cs typeface="Tahoma"/>
              </a:rPr>
              <a:t> </a:t>
            </a:r>
            <a:r>
              <a:rPr sz="2000" spc="-335" dirty="0">
                <a:latin typeface="Tahoma"/>
                <a:cs typeface="Tahoma"/>
              </a:rPr>
              <a:t>at</a:t>
            </a:r>
            <a:r>
              <a:rPr sz="2000" spc="180" dirty="0">
                <a:latin typeface="Tahoma"/>
                <a:cs typeface="Tahoma"/>
              </a:rPr>
              <a:t> </a:t>
            </a:r>
            <a:r>
              <a:rPr sz="2000" spc="-195" dirty="0">
                <a:latin typeface="Tahoma"/>
                <a:cs typeface="Tahoma"/>
              </a:rPr>
              <a:t>Apple:</a:t>
            </a:r>
            <a:r>
              <a:rPr sz="2000" spc="40" dirty="0">
                <a:latin typeface="Tahoma"/>
                <a:cs typeface="Tahoma"/>
              </a:rPr>
              <a:t> </a:t>
            </a:r>
            <a:r>
              <a:rPr sz="2000" spc="-180" dirty="0">
                <a:latin typeface="Tahoma"/>
                <a:cs typeface="Tahoma"/>
              </a:rPr>
              <a:t>Managers</a:t>
            </a:r>
            <a:r>
              <a:rPr sz="2000" spc="25" dirty="0">
                <a:latin typeface="Tahoma"/>
                <a:cs typeface="Tahoma"/>
              </a:rPr>
              <a:t> </a:t>
            </a:r>
            <a:r>
              <a:rPr sz="2000" spc="-245" dirty="0">
                <a:latin typeface="Tahoma"/>
                <a:cs typeface="Tahoma"/>
              </a:rPr>
              <a:t>serve</a:t>
            </a:r>
            <a:r>
              <a:rPr sz="2000" spc="100" dirty="0">
                <a:latin typeface="Tahoma"/>
                <a:cs typeface="Tahoma"/>
              </a:rPr>
              <a:t> </a:t>
            </a:r>
            <a:r>
              <a:rPr sz="2000" spc="-325" dirty="0">
                <a:latin typeface="Tahoma"/>
                <a:cs typeface="Tahoma"/>
              </a:rPr>
              <a:t>as</a:t>
            </a:r>
            <a:r>
              <a:rPr sz="2000" spc="170" dirty="0">
                <a:latin typeface="Tahoma"/>
                <a:cs typeface="Tahoma"/>
              </a:rPr>
              <a:t> </a:t>
            </a:r>
            <a:r>
              <a:rPr sz="2000" spc="-280" dirty="0">
                <a:latin typeface="Tahoma"/>
                <a:cs typeface="Tahoma"/>
              </a:rPr>
              <a:t>the</a:t>
            </a:r>
            <a:r>
              <a:rPr sz="2000" spc="125" dirty="0">
                <a:latin typeface="Tahoma"/>
                <a:cs typeface="Tahoma"/>
              </a:rPr>
              <a:t> </a:t>
            </a:r>
            <a:r>
              <a:rPr sz="2000" spc="-195" dirty="0">
                <a:latin typeface="Tahoma"/>
                <a:cs typeface="Tahoma"/>
              </a:rPr>
              <a:t>face</a:t>
            </a:r>
            <a:r>
              <a:rPr sz="2000" spc="150" dirty="0">
                <a:latin typeface="Tahoma"/>
                <a:cs typeface="Tahoma"/>
              </a:rPr>
              <a:t> </a:t>
            </a:r>
            <a:r>
              <a:rPr sz="2000" spc="-335" dirty="0">
                <a:latin typeface="Tahoma"/>
                <a:cs typeface="Tahoma"/>
              </a:rPr>
              <a:t>of</a:t>
            </a:r>
            <a:r>
              <a:rPr sz="2000" spc="180" dirty="0">
                <a:latin typeface="Tahoma"/>
                <a:cs typeface="Tahoma"/>
              </a:rPr>
              <a:t> </a:t>
            </a:r>
            <a:r>
              <a:rPr sz="2000" spc="-280" dirty="0">
                <a:latin typeface="Tahoma"/>
                <a:cs typeface="Tahoma"/>
              </a:rPr>
              <a:t>the</a:t>
            </a:r>
            <a:r>
              <a:rPr sz="2000" spc="150" dirty="0">
                <a:latin typeface="Tahoma"/>
                <a:cs typeface="Tahoma"/>
              </a:rPr>
              <a:t> </a:t>
            </a:r>
            <a:r>
              <a:rPr sz="2000" spc="-180" dirty="0">
                <a:latin typeface="Tahoma"/>
                <a:cs typeface="Tahoma"/>
              </a:rPr>
              <a:t>company 	</a:t>
            </a:r>
            <a:r>
              <a:rPr sz="2000" spc="-215" dirty="0">
                <a:latin typeface="Tahoma"/>
                <a:cs typeface="Tahoma"/>
              </a:rPr>
              <a:t>during</a:t>
            </a:r>
            <a:r>
              <a:rPr sz="2000" spc="55" dirty="0">
                <a:latin typeface="Tahoma"/>
                <a:cs typeface="Tahoma"/>
              </a:rPr>
              <a:t> </a:t>
            </a:r>
            <a:r>
              <a:rPr sz="2000" spc="-215" dirty="0">
                <a:latin typeface="Tahoma"/>
                <a:cs typeface="Tahoma"/>
              </a:rPr>
              <a:t>formal</a:t>
            </a:r>
            <a:r>
              <a:rPr sz="2000" spc="60" dirty="0">
                <a:latin typeface="Tahoma"/>
                <a:cs typeface="Tahoma"/>
              </a:rPr>
              <a:t> </a:t>
            </a:r>
            <a:r>
              <a:rPr sz="2000" spc="-130" dirty="0">
                <a:latin typeface="Tahoma"/>
                <a:cs typeface="Tahoma"/>
              </a:rPr>
              <a:t>occasions—</a:t>
            </a:r>
            <a:r>
              <a:rPr sz="2000" spc="-270" dirty="0">
                <a:latin typeface="Tahoma"/>
                <a:cs typeface="Tahoma"/>
              </a:rPr>
              <a:t>such</a:t>
            </a:r>
            <a:r>
              <a:rPr sz="2000" spc="114" dirty="0">
                <a:latin typeface="Tahoma"/>
                <a:cs typeface="Tahoma"/>
              </a:rPr>
              <a:t> </a:t>
            </a:r>
            <a:r>
              <a:rPr sz="2000" spc="-254" dirty="0">
                <a:latin typeface="Tahoma"/>
                <a:cs typeface="Tahoma"/>
              </a:rPr>
              <a:t>as</a:t>
            </a:r>
            <a:r>
              <a:rPr sz="2000" spc="145" dirty="0">
                <a:latin typeface="Tahoma"/>
                <a:cs typeface="Tahoma"/>
              </a:rPr>
              <a:t> </a:t>
            </a:r>
            <a:r>
              <a:rPr sz="2000" spc="-220" dirty="0">
                <a:latin typeface="Tahoma"/>
                <a:cs typeface="Tahoma"/>
              </a:rPr>
              <a:t>store</a:t>
            </a:r>
            <a:r>
              <a:rPr sz="2000" spc="114" dirty="0">
                <a:latin typeface="Tahoma"/>
                <a:cs typeface="Tahoma"/>
              </a:rPr>
              <a:t> </a:t>
            </a:r>
            <a:r>
              <a:rPr sz="2000" spc="-200" dirty="0">
                <a:latin typeface="Tahoma"/>
                <a:cs typeface="Tahoma"/>
              </a:rPr>
              <a:t>openings,</a:t>
            </a:r>
            <a:r>
              <a:rPr sz="2000" spc="105" dirty="0">
                <a:latin typeface="Tahoma"/>
                <a:cs typeface="Tahoma"/>
              </a:rPr>
              <a:t> </a:t>
            </a:r>
            <a:r>
              <a:rPr sz="2000" spc="-140" dirty="0">
                <a:latin typeface="Tahoma"/>
                <a:cs typeface="Tahoma"/>
              </a:rPr>
              <a:t>industry 	</a:t>
            </a:r>
            <a:r>
              <a:rPr sz="2000" spc="-175" dirty="0">
                <a:latin typeface="Tahoma"/>
                <a:cs typeface="Tahoma"/>
              </a:rPr>
              <a:t>conferences,</a:t>
            </a:r>
            <a:r>
              <a:rPr sz="2000" spc="-145" dirty="0">
                <a:latin typeface="Tahoma"/>
                <a:cs typeface="Tahoma"/>
              </a:rPr>
              <a:t> </a:t>
            </a:r>
            <a:r>
              <a:rPr sz="2000" spc="-190" dirty="0">
                <a:latin typeface="Tahoma"/>
                <a:cs typeface="Tahoma"/>
              </a:rPr>
              <a:t>or</a:t>
            </a:r>
            <a:r>
              <a:rPr sz="2000" spc="-175" dirty="0">
                <a:latin typeface="Tahoma"/>
                <a:cs typeface="Tahoma"/>
              </a:rPr>
              <a:t> </a:t>
            </a:r>
            <a:r>
              <a:rPr sz="2000" spc="-204" dirty="0">
                <a:latin typeface="Tahoma"/>
                <a:cs typeface="Tahoma"/>
              </a:rPr>
              <a:t>team</a:t>
            </a:r>
            <a:r>
              <a:rPr sz="2000" spc="-135" dirty="0">
                <a:latin typeface="Tahoma"/>
                <a:cs typeface="Tahoma"/>
              </a:rPr>
              <a:t> </a:t>
            </a:r>
            <a:r>
              <a:rPr sz="2000" spc="-75" dirty="0">
                <a:latin typeface="Tahoma"/>
                <a:cs typeface="Tahoma"/>
              </a:rPr>
              <a:t>celebrations.</a:t>
            </a: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459"/>
              </a:spcBef>
              <a:buFont typeface="Arial MT"/>
              <a:buChar char="•"/>
            </a:pPr>
            <a:endParaRPr sz="2000">
              <a:latin typeface="Tahoma"/>
              <a:cs typeface="Tahoma"/>
            </a:endParaRPr>
          </a:p>
          <a:p>
            <a:pPr marL="241300" marR="291465" indent="-229235">
              <a:lnSpc>
                <a:spcPct val="90800"/>
              </a:lnSpc>
              <a:spcBef>
                <a:spcPts val="5"/>
              </a:spcBef>
              <a:buFont typeface="Arial MT"/>
              <a:buChar char="•"/>
              <a:tabLst>
                <a:tab pos="241300" algn="l"/>
              </a:tabLst>
            </a:pPr>
            <a:r>
              <a:rPr sz="2000" spc="-180" dirty="0">
                <a:latin typeface="Tahoma"/>
                <a:cs typeface="Tahoma"/>
              </a:rPr>
              <a:t>Contribution: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165" dirty="0">
                <a:latin typeface="Tahoma"/>
                <a:cs typeface="Tahoma"/>
              </a:rPr>
              <a:t>This </a:t>
            </a:r>
            <a:r>
              <a:rPr sz="2000" spc="-150" dirty="0">
                <a:latin typeface="Tahoma"/>
                <a:cs typeface="Tahoma"/>
              </a:rPr>
              <a:t>effort</a:t>
            </a:r>
            <a:r>
              <a:rPr sz="2000" spc="-165" dirty="0">
                <a:latin typeface="Tahoma"/>
                <a:cs typeface="Tahoma"/>
              </a:rPr>
              <a:t> </a:t>
            </a:r>
            <a:r>
              <a:rPr sz="2000" spc="-150" dirty="0">
                <a:latin typeface="Tahoma"/>
                <a:cs typeface="Tahoma"/>
              </a:rPr>
              <a:t>bolsters</a:t>
            </a:r>
            <a:r>
              <a:rPr sz="2000" spc="-170" dirty="0">
                <a:latin typeface="Tahoma"/>
                <a:cs typeface="Tahoma"/>
              </a:rPr>
              <a:t> </a:t>
            </a:r>
            <a:r>
              <a:rPr sz="2000" spc="-125" dirty="0">
                <a:latin typeface="Tahoma"/>
                <a:cs typeface="Tahoma"/>
              </a:rPr>
              <a:t>Apple’s</a:t>
            </a:r>
            <a:r>
              <a:rPr sz="2000" spc="-85" dirty="0">
                <a:latin typeface="Tahoma"/>
                <a:cs typeface="Tahoma"/>
              </a:rPr>
              <a:t> </a:t>
            </a:r>
            <a:r>
              <a:rPr sz="2000" spc="-175" dirty="0">
                <a:latin typeface="Tahoma"/>
                <a:cs typeface="Tahoma"/>
              </a:rPr>
              <a:t>reputation</a:t>
            </a:r>
            <a:r>
              <a:rPr sz="2000" spc="-125" dirty="0">
                <a:latin typeface="Tahoma"/>
                <a:cs typeface="Tahoma"/>
              </a:rPr>
              <a:t> </a:t>
            </a:r>
            <a:r>
              <a:rPr sz="2000" spc="-170" dirty="0">
                <a:latin typeface="Tahoma"/>
                <a:cs typeface="Tahoma"/>
              </a:rPr>
              <a:t>as</a:t>
            </a:r>
            <a:r>
              <a:rPr sz="2000" spc="-85" dirty="0">
                <a:latin typeface="Tahoma"/>
                <a:cs typeface="Tahoma"/>
              </a:rPr>
              <a:t> </a:t>
            </a:r>
            <a:r>
              <a:rPr sz="2000" spc="-50" dirty="0">
                <a:latin typeface="Tahoma"/>
                <a:cs typeface="Tahoma"/>
              </a:rPr>
              <a:t>a </a:t>
            </a:r>
            <a:r>
              <a:rPr sz="2000" spc="-155" dirty="0">
                <a:latin typeface="Tahoma"/>
                <a:cs typeface="Tahoma"/>
              </a:rPr>
              <a:t>professional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204" dirty="0">
                <a:latin typeface="Tahoma"/>
                <a:cs typeface="Tahoma"/>
              </a:rPr>
              <a:t>and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175" dirty="0">
                <a:latin typeface="Tahoma"/>
                <a:cs typeface="Tahoma"/>
              </a:rPr>
              <a:t>innovative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200" dirty="0">
                <a:latin typeface="Tahoma"/>
                <a:cs typeface="Tahoma"/>
              </a:rPr>
              <a:t>brand,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200" dirty="0">
                <a:latin typeface="Tahoma"/>
                <a:cs typeface="Tahoma"/>
              </a:rPr>
              <a:t>thereby</a:t>
            </a:r>
            <a:r>
              <a:rPr sz="2000" spc="-160" dirty="0">
                <a:latin typeface="Tahoma"/>
                <a:cs typeface="Tahoma"/>
              </a:rPr>
              <a:t> reinforcing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105" dirty="0">
                <a:latin typeface="Tahoma"/>
                <a:cs typeface="Tahoma"/>
              </a:rPr>
              <a:t>trust </a:t>
            </a:r>
            <a:r>
              <a:rPr sz="2000" spc="-245" dirty="0">
                <a:latin typeface="Tahoma"/>
                <a:cs typeface="Tahoma"/>
              </a:rPr>
              <a:t>among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204" dirty="0">
                <a:latin typeface="Tahoma"/>
                <a:cs typeface="Tahoma"/>
              </a:rPr>
              <a:t>consumers</a:t>
            </a:r>
            <a:r>
              <a:rPr sz="2000" spc="-100" dirty="0">
                <a:latin typeface="Tahoma"/>
                <a:cs typeface="Tahoma"/>
              </a:rPr>
              <a:t> </a:t>
            </a:r>
            <a:r>
              <a:rPr sz="2000" spc="-225" dirty="0">
                <a:latin typeface="Tahoma"/>
                <a:cs typeface="Tahoma"/>
              </a:rPr>
              <a:t>and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85" dirty="0">
                <a:latin typeface="Tahoma"/>
                <a:cs typeface="Tahoma"/>
              </a:rPr>
              <a:t>stakeholders.</a:t>
            </a:r>
            <a:endParaRPr sz="2000">
              <a:latin typeface="Tahoma"/>
              <a:cs typeface="Tahoma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0" y="1304925"/>
            <a:ext cx="5934075" cy="4867275"/>
            <a:chOff x="0" y="1304925"/>
            <a:chExt cx="5934075" cy="4867275"/>
          </a:xfrm>
        </p:grpSpPr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1304925"/>
              <a:ext cx="5934075" cy="4867275"/>
            </a:xfrm>
            <a:prstGeom prst="rect">
              <a:avLst/>
            </a:prstGeom>
          </p:spPr>
        </p:pic>
        <p:pic>
          <p:nvPicPr>
            <p:cNvPr id="11" name="object 11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80975" y="1666875"/>
              <a:ext cx="5410200" cy="4162425"/>
            </a:xfrm>
            <a:prstGeom prst="rect">
              <a:avLst/>
            </a:prstGeom>
          </p:spPr>
        </p:pic>
        <p:sp>
          <p:nvSpPr>
            <p:cNvPr id="12" name="object 12"/>
            <p:cNvSpPr/>
            <p:nvPr/>
          </p:nvSpPr>
          <p:spPr>
            <a:xfrm>
              <a:off x="136525" y="1620138"/>
              <a:ext cx="5499100" cy="4253865"/>
            </a:xfrm>
            <a:custGeom>
              <a:avLst/>
              <a:gdLst/>
              <a:ahLst/>
              <a:cxnLst/>
              <a:rect l="l" t="t" r="r" b="b"/>
              <a:pathLst>
                <a:path w="5499100" h="4253865">
                  <a:moveTo>
                    <a:pt x="782650" y="0"/>
                  </a:moveTo>
                  <a:lnTo>
                    <a:pt x="782650" y="2286"/>
                  </a:lnTo>
                  <a:lnTo>
                    <a:pt x="5499100" y="2286"/>
                  </a:lnTo>
                  <a:lnTo>
                    <a:pt x="5499100" y="3516503"/>
                  </a:lnTo>
                  <a:lnTo>
                    <a:pt x="5495290" y="3590798"/>
                  </a:lnTo>
                  <a:lnTo>
                    <a:pt x="5484114" y="3664077"/>
                  </a:lnTo>
                  <a:lnTo>
                    <a:pt x="5465953" y="3734943"/>
                  </a:lnTo>
                  <a:lnTo>
                    <a:pt x="5441061" y="3802761"/>
                  </a:lnTo>
                  <a:lnTo>
                    <a:pt x="5410073" y="3867277"/>
                  </a:lnTo>
                  <a:lnTo>
                    <a:pt x="5372989" y="3928237"/>
                  </a:lnTo>
                  <a:lnTo>
                    <a:pt x="5330571" y="3985018"/>
                  </a:lnTo>
                  <a:lnTo>
                    <a:pt x="5282946" y="4037431"/>
                  </a:lnTo>
                  <a:lnTo>
                    <a:pt x="5230495" y="4085069"/>
                  </a:lnTo>
                  <a:lnTo>
                    <a:pt x="5173726" y="4127550"/>
                  </a:lnTo>
                  <a:lnTo>
                    <a:pt x="5112766" y="4164533"/>
                  </a:lnTo>
                  <a:lnTo>
                    <a:pt x="5048250" y="4195635"/>
                  </a:lnTo>
                  <a:lnTo>
                    <a:pt x="4980432" y="4220476"/>
                  </a:lnTo>
                  <a:lnTo>
                    <a:pt x="4909566" y="4238675"/>
                  </a:lnTo>
                  <a:lnTo>
                    <a:pt x="4836287" y="4249864"/>
                  </a:lnTo>
                  <a:lnTo>
                    <a:pt x="4761992" y="4253611"/>
                  </a:lnTo>
                  <a:lnTo>
                    <a:pt x="0" y="4253611"/>
                  </a:lnTo>
                  <a:lnTo>
                    <a:pt x="0" y="739394"/>
                  </a:lnTo>
                  <a:lnTo>
                    <a:pt x="3746" y="665099"/>
                  </a:lnTo>
                  <a:lnTo>
                    <a:pt x="14935" y="591820"/>
                  </a:lnTo>
                  <a:lnTo>
                    <a:pt x="33134" y="520953"/>
                  </a:lnTo>
                  <a:lnTo>
                    <a:pt x="57975" y="453136"/>
                  </a:lnTo>
                  <a:lnTo>
                    <a:pt x="89077" y="388620"/>
                  </a:lnTo>
                  <a:lnTo>
                    <a:pt x="126047" y="327660"/>
                  </a:lnTo>
                  <a:lnTo>
                    <a:pt x="168541" y="270890"/>
                  </a:lnTo>
                  <a:lnTo>
                    <a:pt x="216179" y="218439"/>
                  </a:lnTo>
                  <a:lnTo>
                    <a:pt x="268592" y="170814"/>
                  </a:lnTo>
                  <a:lnTo>
                    <a:pt x="325412" y="128397"/>
                  </a:lnTo>
                  <a:lnTo>
                    <a:pt x="386283" y="91312"/>
                  </a:lnTo>
                  <a:lnTo>
                    <a:pt x="450837" y="60325"/>
                  </a:lnTo>
                  <a:lnTo>
                    <a:pt x="518693" y="35433"/>
                  </a:lnTo>
                  <a:lnTo>
                    <a:pt x="589483" y="17272"/>
                  </a:lnTo>
                  <a:lnTo>
                    <a:pt x="662787" y="6096"/>
                  </a:lnTo>
                  <a:lnTo>
                    <a:pt x="782650" y="0"/>
                  </a:lnTo>
                  <a:close/>
                </a:path>
              </a:pathLst>
            </a:custGeom>
            <a:ln w="88899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3" name="object 13"/>
          <p:cNvSpPr txBox="1"/>
          <p:nvPr/>
        </p:nvSpPr>
        <p:spPr>
          <a:xfrm>
            <a:off x="948689" y="6448182"/>
            <a:ext cx="158115" cy="173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z="950" spc="-50" dirty="0">
                <a:latin typeface="Trebuchet MS"/>
                <a:cs typeface="Trebuchet MS"/>
              </a:rPr>
              <a:t>3</a:t>
            </a:fld>
            <a:endParaRPr sz="9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B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763" y="6538912"/>
            <a:ext cx="838200" cy="0"/>
          </a:xfrm>
          <a:custGeom>
            <a:avLst/>
            <a:gdLst/>
            <a:ahLst/>
            <a:cxnLst/>
            <a:rect l="l" t="t" r="r" b="b"/>
            <a:pathLst>
              <a:path w="838200">
                <a:moveTo>
                  <a:pt x="0" y="0"/>
                </a:moveTo>
                <a:lnTo>
                  <a:pt x="838199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14437" y="6538912"/>
            <a:ext cx="4161154" cy="0"/>
          </a:xfrm>
          <a:custGeom>
            <a:avLst/>
            <a:gdLst/>
            <a:ahLst/>
            <a:cxnLst/>
            <a:rect l="l" t="t" r="r" b="b"/>
            <a:pathLst>
              <a:path w="4161154">
                <a:moveTo>
                  <a:pt x="0" y="0"/>
                </a:moveTo>
                <a:lnTo>
                  <a:pt x="416058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805676" y="6529387"/>
            <a:ext cx="3840479" cy="0"/>
          </a:xfrm>
          <a:custGeom>
            <a:avLst/>
            <a:gdLst/>
            <a:ahLst/>
            <a:cxnLst/>
            <a:rect l="l" t="t" r="r" b="b"/>
            <a:pathLst>
              <a:path w="3840479">
                <a:moveTo>
                  <a:pt x="0" y="0"/>
                </a:moveTo>
                <a:lnTo>
                  <a:pt x="384035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282426" y="6523037"/>
            <a:ext cx="909955" cy="12700"/>
          </a:xfrm>
          <a:custGeom>
            <a:avLst/>
            <a:gdLst/>
            <a:ahLst/>
            <a:cxnLst/>
            <a:rect l="l" t="t" r="r" b="b"/>
            <a:pathLst>
              <a:path w="909954" h="12700">
                <a:moveTo>
                  <a:pt x="909574" y="0"/>
                </a:moveTo>
                <a:lnTo>
                  <a:pt x="0" y="0"/>
                </a:lnTo>
                <a:lnTo>
                  <a:pt x="0" y="12700"/>
                </a:lnTo>
                <a:lnTo>
                  <a:pt x="909574" y="12700"/>
                </a:lnTo>
                <a:lnTo>
                  <a:pt x="90957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>
            <a:spLocks noGrp="1"/>
          </p:cNvSpPr>
          <p:nvPr>
            <p:ph type="title"/>
          </p:nvPr>
        </p:nvSpPr>
        <p:spPr>
          <a:xfrm>
            <a:off x="2828670" y="8826"/>
            <a:ext cx="6545580" cy="88391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5600" spc="-254" dirty="0"/>
              <a:t>Interpersonal</a:t>
            </a:r>
            <a:r>
              <a:rPr sz="5600" spc="-90" dirty="0"/>
              <a:t> </a:t>
            </a:r>
            <a:r>
              <a:rPr sz="5600" spc="-185" dirty="0"/>
              <a:t>Roles</a:t>
            </a:r>
            <a:endParaRPr sz="5600"/>
          </a:p>
        </p:txBody>
      </p:sp>
      <p:sp>
        <p:nvSpPr>
          <p:cNvPr id="8" name="object 8"/>
          <p:cNvSpPr txBox="1"/>
          <p:nvPr/>
        </p:nvSpPr>
        <p:spPr>
          <a:xfrm>
            <a:off x="6004559" y="1006093"/>
            <a:ext cx="5599430" cy="479869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27965" indent="-227965" algn="ctr">
              <a:lnSpc>
                <a:spcPts val="4265"/>
              </a:lnSpc>
              <a:spcBef>
                <a:spcPts val="105"/>
              </a:spcBef>
              <a:buFont typeface="Arial MT"/>
              <a:buChar char="•"/>
              <a:tabLst>
                <a:tab pos="227965" algn="l"/>
              </a:tabLst>
            </a:pPr>
            <a:r>
              <a:rPr sz="3600" u="sng" spc="-340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Leader</a:t>
            </a:r>
            <a:r>
              <a:rPr sz="3600" spc="-275" dirty="0">
                <a:latin typeface="Tahoma"/>
                <a:cs typeface="Tahoma"/>
              </a:rPr>
              <a:t> </a:t>
            </a:r>
            <a:r>
              <a:rPr sz="3600" spc="-315" dirty="0">
                <a:latin typeface="Tahoma"/>
                <a:cs typeface="Tahoma"/>
              </a:rPr>
              <a:t>-</a:t>
            </a:r>
            <a:r>
              <a:rPr sz="3600" spc="-275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Motivating</a:t>
            </a:r>
            <a:r>
              <a:rPr sz="1800" spc="-14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teams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to</a:t>
            </a:r>
            <a:r>
              <a:rPr sz="1800" spc="-140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create</a:t>
            </a:r>
            <a:r>
              <a:rPr sz="1800" spc="-14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and</a:t>
            </a:r>
            <a:r>
              <a:rPr sz="1800" spc="-14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uphold</a:t>
            </a:r>
            <a:r>
              <a:rPr sz="1800" spc="-135" dirty="0">
                <a:latin typeface="Tahoma"/>
                <a:cs typeface="Tahoma"/>
              </a:rPr>
              <a:t> </a:t>
            </a:r>
            <a:r>
              <a:rPr sz="1800" spc="-60" dirty="0">
                <a:latin typeface="Tahoma"/>
                <a:cs typeface="Tahoma"/>
              </a:rPr>
              <a:t>Apple’s</a:t>
            </a:r>
            <a:endParaRPr sz="1800">
              <a:latin typeface="Tahoma"/>
              <a:cs typeface="Tahoma"/>
            </a:endParaRPr>
          </a:p>
          <a:p>
            <a:pPr marL="241300">
              <a:lnSpc>
                <a:spcPts val="2105"/>
              </a:lnSpc>
            </a:pPr>
            <a:r>
              <a:rPr sz="1800" spc="-145" dirty="0">
                <a:latin typeface="Tahoma"/>
                <a:cs typeface="Tahoma"/>
              </a:rPr>
              <a:t>exceptional </a:t>
            </a:r>
            <a:r>
              <a:rPr sz="1800" spc="-165" dirty="0">
                <a:latin typeface="Tahoma"/>
                <a:cs typeface="Tahoma"/>
              </a:rPr>
              <a:t>standards</a:t>
            </a:r>
            <a:r>
              <a:rPr sz="1800" spc="-6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(Daft,</a:t>
            </a:r>
            <a:r>
              <a:rPr sz="1800" spc="-145" dirty="0">
                <a:latin typeface="Tahoma"/>
                <a:cs typeface="Tahoma"/>
              </a:rPr>
              <a:t> </a:t>
            </a:r>
            <a:r>
              <a:rPr sz="1800" spc="-45" dirty="0">
                <a:latin typeface="Tahoma"/>
                <a:cs typeface="Tahoma"/>
              </a:rPr>
              <a:t>2021).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120"/>
              </a:spcBef>
            </a:pPr>
            <a:endParaRPr sz="1800">
              <a:latin typeface="Tahoma"/>
              <a:cs typeface="Tahoma"/>
            </a:endParaRPr>
          </a:p>
          <a:p>
            <a:pPr marL="241300" marR="533400" indent="-229235">
              <a:lnSpc>
                <a:spcPts val="2100"/>
              </a:lnSpc>
              <a:buFont typeface="Arial MT"/>
              <a:buChar char="•"/>
              <a:tabLst>
                <a:tab pos="241300" algn="l"/>
              </a:tabLst>
            </a:pPr>
            <a:r>
              <a:rPr sz="2000" spc="-204" dirty="0">
                <a:latin typeface="Tahoma"/>
                <a:cs typeface="Tahoma"/>
              </a:rPr>
              <a:t>Development:</a:t>
            </a:r>
            <a:r>
              <a:rPr sz="2000" spc="-150" dirty="0">
                <a:latin typeface="Tahoma"/>
                <a:cs typeface="Tahoma"/>
              </a:rPr>
              <a:t> </a:t>
            </a:r>
            <a:r>
              <a:rPr sz="2000" spc="-204" dirty="0">
                <a:latin typeface="Tahoma"/>
                <a:cs typeface="Tahoma"/>
              </a:rPr>
              <a:t>Programs</a:t>
            </a:r>
            <a:r>
              <a:rPr sz="2000" spc="-160" dirty="0">
                <a:latin typeface="Tahoma"/>
                <a:cs typeface="Tahoma"/>
              </a:rPr>
              <a:t> </a:t>
            </a:r>
            <a:r>
              <a:rPr sz="2000" spc="-165" dirty="0">
                <a:latin typeface="Tahoma"/>
                <a:cs typeface="Tahoma"/>
              </a:rPr>
              <a:t>for</a:t>
            </a:r>
            <a:r>
              <a:rPr sz="2000" spc="-80" dirty="0">
                <a:latin typeface="Tahoma"/>
                <a:cs typeface="Tahoma"/>
              </a:rPr>
              <a:t> </a:t>
            </a:r>
            <a:r>
              <a:rPr sz="2000" spc="-155" dirty="0">
                <a:latin typeface="Tahoma"/>
                <a:cs typeface="Tahoma"/>
              </a:rPr>
              <a:t>leadership</a:t>
            </a:r>
            <a:r>
              <a:rPr sz="2000" spc="-200" dirty="0">
                <a:latin typeface="Tahoma"/>
                <a:cs typeface="Tahoma"/>
              </a:rPr>
              <a:t> </a:t>
            </a:r>
            <a:r>
              <a:rPr sz="2000" spc="-170" dirty="0">
                <a:latin typeface="Tahoma"/>
                <a:cs typeface="Tahoma"/>
              </a:rPr>
              <a:t>development, </a:t>
            </a:r>
            <a:r>
              <a:rPr sz="2000" spc="-195" dirty="0">
                <a:latin typeface="Tahoma"/>
                <a:cs typeface="Tahoma"/>
              </a:rPr>
              <a:t>mentoring,</a:t>
            </a:r>
            <a:r>
              <a:rPr sz="2000" spc="-125" dirty="0">
                <a:latin typeface="Tahoma"/>
                <a:cs typeface="Tahoma"/>
              </a:rPr>
              <a:t> </a:t>
            </a:r>
            <a:r>
              <a:rPr sz="2000" spc="-225" dirty="0">
                <a:latin typeface="Tahoma"/>
                <a:cs typeface="Tahoma"/>
              </a:rPr>
              <a:t>and</a:t>
            </a:r>
            <a:r>
              <a:rPr sz="2000" spc="-120" dirty="0">
                <a:latin typeface="Tahoma"/>
                <a:cs typeface="Tahoma"/>
              </a:rPr>
              <a:t> </a:t>
            </a:r>
            <a:r>
              <a:rPr sz="2000" spc="-160" dirty="0">
                <a:latin typeface="Tahoma"/>
                <a:cs typeface="Tahoma"/>
              </a:rPr>
              <a:t>training</a:t>
            </a:r>
            <a:r>
              <a:rPr sz="2000" spc="-120" dirty="0">
                <a:latin typeface="Tahoma"/>
                <a:cs typeface="Tahoma"/>
              </a:rPr>
              <a:t> </a:t>
            </a:r>
            <a:r>
              <a:rPr sz="2000" spc="-125" dirty="0">
                <a:latin typeface="Tahoma"/>
                <a:cs typeface="Tahoma"/>
              </a:rPr>
              <a:t>in</a:t>
            </a:r>
            <a:r>
              <a:rPr sz="2000" spc="-120" dirty="0">
                <a:latin typeface="Tahoma"/>
                <a:cs typeface="Tahoma"/>
              </a:rPr>
              <a:t> </a:t>
            </a:r>
            <a:r>
              <a:rPr sz="2000" spc="-180" dirty="0">
                <a:latin typeface="Tahoma"/>
                <a:cs typeface="Tahoma"/>
              </a:rPr>
              <a:t>emotional</a:t>
            </a:r>
            <a:r>
              <a:rPr sz="2000" spc="-125" dirty="0">
                <a:latin typeface="Tahoma"/>
                <a:cs typeface="Tahoma"/>
              </a:rPr>
              <a:t> </a:t>
            </a:r>
            <a:r>
              <a:rPr sz="2000" spc="-45" dirty="0">
                <a:latin typeface="Tahoma"/>
                <a:cs typeface="Tahoma"/>
              </a:rPr>
              <a:t>intelligence.</a:t>
            </a: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600"/>
              </a:spcBef>
              <a:buFont typeface="Arial MT"/>
              <a:buChar char="•"/>
            </a:pPr>
            <a:endParaRPr sz="2000">
              <a:latin typeface="Tahoma"/>
              <a:cs typeface="Tahoma"/>
            </a:endParaRPr>
          </a:p>
          <a:p>
            <a:pPr marL="241300" marR="102235" indent="-229235">
              <a:lnSpc>
                <a:spcPct val="89200"/>
              </a:lnSpc>
              <a:buFont typeface="Arial MT"/>
              <a:buChar char="•"/>
              <a:tabLst>
                <a:tab pos="241300" algn="l"/>
              </a:tabLst>
            </a:pPr>
            <a:r>
              <a:rPr sz="2000" spc="-165" dirty="0">
                <a:latin typeface="Tahoma"/>
                <a:cs typeface="Tahoma"/>
              </a:rPr>
              <a:t>Role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145" dirty="0">
                <a:latin typeface="Tahoma"/>
                <a:cs typeface="Tahoma"/>
              </a:rPr>
              <a:t>at</a:t>
            </a:r>
            <a:r>
              <a:rPr sz="2000" spc="-175" dirty="0">
                <a:latin typeface="Tahoma"/>
                <a:cs typeface="Tahoma"/>
              </a:rPr>
              <a:t> </a:t>
            </a:r>
            <a:r>
              <a:rPr sz="2000" spc="-160" dirty="0">
                <a:latin typeface="Tahoma"/>
                <a:cs typeface="Tahoma"/>
              </a:rPr>
              <a:t>Apple: </a:t>
            </a:r>
            <a:r>
              <a:rPr sz="2000" spc="-165" dirty="0">
                <a:latin typeface="Tahoma"/>
                <a:cs typeface="Tahoma"/>
              </a:rPr>
              <a:t>Store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210" dirty="0">
                <a:latin typeface="Tahoma"/>
                <a:cs typeface="Tahoma"/>
              </a:rPr>
              <a:t>managers,</a:t>
            </a:r>
            <a:r>
              <a:rPr sz="2000" spc="-135" dirty="0">
                <a:latin typeface="Tahoma"/>
                <a:cs typeface="Tahoma"/>
              </a:rPr>
              <a:t> </a:t>
            </a:r>
            <a:r>
              <a:rPr sz="2000" spc="-165" dirty="0">
                <a:latin typeface="Tahoma"/>
                <a:cs typeface="Tahoma"/>
              </a:rPr>
              <a:t>project</a:t>
            </a:r>
            <a:r>
              <a:rPr sz="2000" spc="-170" dirty="0">
                <a:latin typeface="Tahoma"/>
                <a:cs typeface="Tahoma"/>
              </a:rPr>
              <a:t> </a:t>
            </a:r>
            <a:r>
              <a:rPr sz="2000" spc="-155" dirty="0">
                <a:latin typeface="Tahoma"/>
                <a:cs typeface="Tahoma"/>
              </a:rPr>
              <a:t>leaders,</a:t>
            </a:r>
            <a:r>
              <a:rPr sz="2000" spc="-135" dirty="0">
                <a:latin typeface="Tahoma"/>
                <a:cs typeface="Tahoma"/>
              </a:rPr>
              <a:t> </a:t>
            </a:r>
            <a:r>
              <a:rPr sz="2000" spc="-25" dirty="0">
                <a:latin typeface="Tahoma"/>
                <a:cs typeface="Tahoma"/>
              </a:rPr>
              <a:t>and </a:t>
            </a:r>
            <a:r>
              <a:rPr sz="2000" spc="-200" dirty="0">
                <a:latin typeface="Tahoma"/>
                <a:cs typeface="Tahoma"/>
              </a:rPr>
              <a:t>department</a:t>
            </a:r>
            <a:r>
              <a:rPr sz="2000" spc="-170" dirty="0">
                <a:latin typeface="Tahoma"/>
                <a:cs typeface="Tahoma"/>
              </a:rPr>
              <a:t> </a:t>
            </a:r>
            <a:r>
              <a:rPr sz="2000" spc="-185" dirty="0">
                <a:latin typeface="Tahoma"/>
                <a:cs typeface="Tahoma"/>
              </a:rPr>
              <a:t>heads</a:t>
            </a:r>
            <a:r>
              <a:rPr sz="2000" spc="-90" dirty="0">
                <a:latin typeface="Tahoma"/>
                <a:cs typeface="Tahoma"/>
              </a:rPr>
              <a:t> </a:t>
            </a:r>
            <a:r>
              <a:rPr sz="2000" spc="-155" dirty="0">
                <a:latin typeface="Tahoma"/>
                <a:cs typeface="Tahoma"/>
              </a:rPr>
              <a:t>direct</a:t>
            </a:r>
            <a:r>
              <a:rPr sz="2000" spc="-165" dirty="0">
                <a:latin typeface="Tahoma"/>
                <a:cs typeface="Tahoma"/>
              </a:rPr>
              <a:t> </a:t>
            </a:r>
            <a:r>
              <a:rPr sz="2000" spc="-190" dirty="0">
                <a:latin typeface="Tahoma"/>
                <a:cs typeface="Tahoma"/>
              </a:rPr>
              <a:t>teams,</a:t>
            </a:r>
            <a:r>
              <a:rPr sz="2000" spc="-125" dirty="0">
                <a:latin typeface="Tahoma"/>
                <a:cs typeface="Tahoma"/>
              </a:rPr>
              <a:t> </a:t>
            </a:r>
            <a:r>
              <a:rPr sz="2000" spc="-135" dirty="0">
                <a:latin typeface="Tahoma"/>
                <a:cs typeface="Tahoma"/>
              </a:rPr>
              <a:t>establish</a:t>
            </a:r>
            <a:r>
              <a:rPr sz="2000" spc="-125" dirty="0">
                <a:latin typeface="Tahoma"/>
                <a:cs typeface="Tahoma"/>
              </a:rPr>
              <a:t> </a:t>
            </a:r>
            <a:r>
              <a:rPr sz="2000" spc="-165" dirty="0">
                <a:latin typeface="Tahoma"/>
                <a:cs typeface="Tahoma"/>
              </a:rPr>
              <a:t>objectives,</a:t>
            </a:r>
            <a:r>
              <a:rPr sz="2000" spc="-120" dirty="0">
                <a:latin typeface="Tahoma"/>
                <a:cs typeface="Tahoma"/>
              </a:rPr>
              <a:t> </a:t>
            </a:r>
            <a:r>
              <a:rPr sz="2000" spc="-100" dirty="0">
                <a:latin typeface="Tahoma"/>
                <a:cs typeface="Tahoma"/>
              </a:rPr>
              <a:t>and </a:t>
            </a:r>
            <a:r>
              <a:rPr sz="2000" spc="-150" dirty="0">
                <a:latin typeface="Tahoma"/>
                <a:cs typeface="Tahoma"/>
              </a:rPr>
              <a:t>inspire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85" dirty="0">
                <a:latin typeface="Tahoma"/>
                <a:cs typeface="Tahoma"/>
              </a:rPr>
              <a:t>employees.</a:t>
            </a: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  <a:buFont typeface="Arial MT"/>
              <a:buChar char="•"/>
            </a:pP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360"/>
              </a:spcBef>
              <a:buFont typeface="Arial MT"/>
              <a:buChar char="•"/>
            </a:pPr>
            <a:endParaRPr sz="2000">
              <a:latin typeface="Tahoma"/>
              <a:cs typeface="Tahoma"/>
            </a:endParaRPr>
          </a:p>
          <a:p>
            <a:pPr marL="228600" marR="13335" indent="-228600" algn="ctr">
              <a:lnSpc>
                <a:spcPts val="2250"/>
              </a:lnSpc>
              <a:buFont typeface="Arial MT"/>
              <a:buChar char="•"/>
              <a:tabLst>
                <a:tab pos="228600" algn="l"/>
              </a:tabLst>
            </a:pPr>
            <a:r>
              <a:rPr sz="2000" spc="-180" dirty="0">
                <a:latin typeface="Tahoma"/>
                <a:cs typeface="Tahoma"/>
              </a:rPr>
              <a:t>Contribution:</a:t>
            </a:r>
            <a:r>
              <a:rPr sz="2000" spc="-114" dirty="0">
                <a:latin typeface="Tahoma"/>
                <a:cs typeface="Tahoma"/>
              </a:rPr>
              <a:t> </a:t>
            </a:r>
            <a:r>
              <a:rPr sz="2000" spc="-185" dirty="0">
                <a:latin typeface="Tahoma"/>
                <a:cs typeface="Tahoma"/>
              </a:rPr>
              <a:t>Guarantees</a:t>
            </a:r>
            <a:r>
              <a:rPr sz="2000" spc="-155" dirty="0">
                <a:latin typeface="Tahoma"/>
                <a:cs typeface="Tahoma"/>
              </a:rPr>
              <a:t> </a:t>
            </a:r>
            <a:r>
              <a:rPr sz="2000" spc="-165" dirty="0">
                <a:latin typeface="Tahoma"/>
                <a:cs typeface="Tahoma"/>
              </a:rPr>
              <a:t>that</a:t>
            </a:r>
            <a:r>
              <a:rPr sz="2000" spc="-155" dirty="0">
                <a:latin typeface="Tahoma"/>
                <a:cs typeface="Tahoma"/>
              </a:rPr>
              <a:t> </a:t>
            </a:r>
            <a:r>
              <a:rPr sz="2000" spc="-185" dirty="0">
                <a:latin typeface="Tahoma"/>
                <a:cs typeface="Tahoma"/>
              </a:rPr>
              <a:t>employees</a:t>
            </a:r>
            <a:r>
              <a:rPr sz="2000" spc="-155" dirty="0">
                <a:latin typeface="Tahoma"/>
                <a:cs typeface="Tahoma"/>
              </a:rPr>
              <a:t> </a:t>
            </a:r>
            <a:r>
              <a:rPr sz="2000" spc="-180" dirty="0">
                <a:latin typeface="Tahoma"/>
                <a:cs typeface="Tahoma"/>
              </a:rPr>
              <a:t>are</a:t>
            </a:r>
            <a:r>
              <a:rPr sz="2000" spc="-105" dirty="0">
                <a:latin typeface="Tahoma"/>
                <a:cs typeface="Tahoma"/>
              </a:rPr>
              <a:t> </a:t>
            </a:r>
            <a:r>
              <a:rPr sz="2000" spc="-160" dirty="0">
                <a:latin typeface="Tahoma"/>
                <a:cs typeface="Tahoma"/>
              </a:rPr>
              <a:t>aligned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20" dirty="0">
                <a:latin typeface="Tahoma"/>
                <a:cs typeface="Tahoma"/>
              </a:rPr>
              <a:t>with</a:t>
            </a:r>
            <a:endParaRPr sz="2000">
              <a:latin typeface="Tahoma"/>
              <a:cs typeface="Tahoma"/>
            </a:endParaRPr>
          </a:p>
          <a:p>
            <a:pPr marL="7620" algn="ctr">
              <a:lnSpc>
                <a:spcPts val="2250"/>
              </a:lnSpc>
            </a:pPr>
            <a:r>
              <a:rPr sz="2000" spc="-120" dirty="0">
                <a:latin typeface="Tahoma"/>
                <a:cs typeface="Tahoma"/>
              </a:rPr>
              <a:t>Apple’s</a:t>
            </a:r>
            <a:r>
              <a:rPr sz="2000" spc="-95" dirty="0">
                <a:latin typeface="Tahoma"/>
                <a:cs typeface="Tahoma"/>
              </a:rPr>
              <a:t> </a:t>
            </a:r>
            <a:r>
              <a:rPr sz="2000" spc="-150" dirty="0">
                <a:latin typeface="Tahoma"/>
                <a:cs typeface="Tahoma"/>
              </a:rPr>
              <a:t>vision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114" dirty="0">
                <a:latin typeface="Tahoma"/>
                <a:cs typeface="Tahoma"/>
              </a:rPr>
              <a:t>while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195" dirty="0">
                <a:latin typeface="Tahoma"/>
                <a:cs typeface="Tahoma"/>
              </a:rPr>
              <a:t>enhancing</a:t>
            </a:r>
            <a:r>
              <a:rPr sz="2000" spc="-125" dirty="0">
                <a:latin typeface="Tahoma"/>
                <a:cs typeface="Tahoma"/>
              </a:rPr>
              <a:t> </a:t>
            </a:r>
            <a:r>
              <a:rPr sz="2000" spc="-170" dirty="0">
                <a:latin typeface="Tahoma"/>
                <a:cs typeface="Tahoma"/>
              </a:rPr>
              <a:t>productivity </a:t>
            </a:r>
            <a:r>
              <a:rPr sz="2000" spc="-204" dirty="0">
                <a:latin typeface="Tahoma"/>
                <a:cs typeface="Tahoma"/>
              </a:rPr>
              <a:t>and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25" dirty="0">
                <a:latin typeface="Tahoma"/>
                <a:cs typeface="Tahoma"/>
              </a:rPr>
              <a:t>morale.</a:t>
            </a:r>
            <a:endParaRPr sz="2000">
              <a:latin typeface="Tahoma"/>
              <a:cs typeface="Tahoma"/>
            </a:endParaRPr>
          </a:p>
        </p:txBody>
      </p:sp>
      <p:grpSp>
        <p:nvGrpSpPr>
          <p:cNvPr id="9" name="object 9"/>
          <p:cNvGrpSpPr/>
          <p:nvPr/>
        </p:nvGrpSpPr>
        <p:grpSpPr>
          <a:xfrm>
            <a:off x="63500" y="1206500"/>
            <a:ext cx="5854700" cy="4493260"/>
            <a:chOff x="63500" y="1206500"/>
            <a:chExt cx="5854700" cy="4493260"/>
          </a:xfrm>
        </p:grpSpPr>
        <p:pic>
          <p:nvPicPr>
            <p:cNvPr id="10" name="object 10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142875" y="1285811"/>
              <a:ext cx="5691251" cy="4329176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63500" y="1206499"/>
              <a:ext cx="5854700" cy="4493260"/>
            </a:xfrm>
            <a:custGeom>
              <a:avLst/>
              <a:gdLst/>
              <a:ahLst/>
              <a:cxnLst/>
              <a:rect l="l" t="t" r="r" b="b"/>
              <a:pathLst>
                <a:path w="5854700" h="4493260">
                  <a:moveTo>
                    <a:pt x="5783580" y="71120"/>
                  </a:moveTo>
                  <a:lnTo>
                    <a:pt x="71120" y="71120"/>
                  </a:lnTo>
                  <a:lnTo>
                    <a:pt x="71120" y="88900"/>
                  </a:lnTo>
                  <a:lnTo>
                    <a:pt x="71120" y="4404360"/>
                  </a:lnTo>
                  <a:lnTo>
                    <a:pt x="71120" y="4420870"/>
                  </a:lnTo>
                  <a:lnTo>
                    <a:pt x="71120" y="4422140"/>
                  </a:lnTo>
                  <a:lnTo>
                    <a:pt x="5783580" y="4422140"/>
                  </a:lnTo>
                  <a:lnTo>
                    <a:pt x="5783580" y="4420870"/>
                  </a:lnTo>
                  <a:lnTo>
                    <a:pt x="5783580" y="4404360"/>
                  </a:lnTo>
                  <a:lnTo>
                    <a:pt x="88900" y="4404360"/>
                  </a:lnTo>
                  <a:lnTo>
                    <a:pt x="88900" y="88900"/>
                  </a:lnTo>
                  <a:lnTo>
                    <a:pt x="5765800" y="88900"/>
                  </a:lnTo>
                  <a:lnTo>
                    <a:pt x="5765800" y="4403725"/>
                  </a:lnTo>
                  <a:lnTo>
                    <a:pt x="5783580" y="4403725"/>
                  </a:lnTo>
                  <a:lnTo>
                    <a:pt x="5783580" y="88900"/>
                  </a:lnTo>
                  <a:lnTo>
                    <a:pt x="5783580" y="71120"/>
                  </a:lnTo>
                  <a:close/>
                </a:path>
                <a:path w="5854700" h="4493260">
                  <a:moveTo>
                    <a:pt x="5854700" y="4439920"/>
                  </a:moveTo>
                  <a:lnTo>
                    <a:pt x="53340" y="4439920"/>
                  </a:lnTo>
                  <a:lnTo>
                    <a:pt x="53340" y="53352"/>
                  </a:lnTo>
                  <a:lnTo>
                    <a:pt x="0" y="53352"/>
                  </a:lnTo>
                  <a:lnTo>
                    <a:pt x="0" y="4439920"/>
                  </a:lnTo>
                  <a:lnTo>
                    <a:pt x="0" y="4493260"/>
                  </a:lnTo>
                  <a:lnTo>
                    <a:pt x="5854700" y="4493260"/>
                  </a:lnTo>
                  <a:lnTo>
                    <a:pt x="5854700" y="4439920"/>
                  </a:lnTo>
                  <a:close/>
                </a:path>
                <a:path w="5854700" h="4493260">
                  <a:moveTo>
                    <a:pt x="5854700" y="0"/>
                  </a:moveTo>
                  <a:lnTo>
                    <a:pt x="0" y="0"/>
                  </a:lnTo>
                  <a:lnTo>
                    <a:pt x="0" y="53340"/>
                  </a:lnTo>
                  <a:lnTo>
                    <a:pt x="5801360" y="53340"/>
                  </a:lnTo>
                  <a:lnTo>
                    <a:pt x="5801360" y="4439285"/>
                  </a:lnTo>
                  <a:lnTo>
                    <a:pt x="5854700" y="4439297"/>
                  </a:lnTo>
                  <a:lnTo>
                    <a:pt x="5854700" y="53340"/>
                  </a:lnTo>
                  <a:lnTo>
                    <a:pt x="5854700" y="0"/>
                  </a:lnTo>
                  <a:close/>
                </a:path>
              </a:pathLst>
            </a:custGeom>
            <a:solidFill>
              <a:srgbClr val="000000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2" name="object 12"/>
          <p:cNvSpPr txBox="1"/>
          <p:nvPr/>
        </p:nvSpPr>
        <p:spPr>
          <a:xfrm>
            <a:off x="948689" y="6448182"/>
            <a:ext cx="158115" cy="173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z="950" spc="-50" dirty="0">
                <a:latin typeface="Trebuchet MS"/>
                <a:cs typeface="Trebuchet MS"/>
              </a:rPr>
              <a:t>4</a:t>
            </a:fld>
            <a:endParaRPr sz="9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EBE8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3" name="object 3"/>
          <p:cNvSpPr/>
          <p:nvPr/>
        </p:nvSpPr>
        <p:spPr>
          <a:xfrm>
            <a:off x="4763" y="6538912"/>
            <a:ext cx="838200" cy="0"/>
          </a:xfrm>
          <a:custGeom>
            <a:avLst/>
            <a:gdLst/>
            <a:ahLst/>
            <a:cxnLst/>
            <a:rect l="l" t="t" r="r" b="b"/>
            <a:pathLst>
              <a:path w="838200">
                <a:moveTo>
                  <a:pt x="0" y="0"/>
                </a:moveTo>
                <a:lnTo>
                  <a:pt x="838199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14437" y="6538912"/>
            <a:ext cx="4161154" cy="0"/>
          </a:xfrm>
          <a:custGeom>
            <a:avLst/>
            <a:gdLst/>
            <a:ahLst/>
            <a:cxnLst/>
            <a:rect l="l" t="t" r="r" b="b"/>
            <a:pathLst>
              <a:path w="4161154">
                <a:moveTo>
                  <a:pt x="0" y="0"/>
                </a:moveTo>
                <a:lnTo>
                  <a:pt x="416058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805676" y="6529387"/>
            <a:ext cx="3840479" cy="0"/>
          </a:xfrm>
          <a:custGeom>
            <a:avLst/>
            <a:gdLst/>
            <a:ahLst/>
            <a:cxnLst/>
            <a:rect l="l" t="t" r="r" b="b"/>
            <a:pathLst>
              <a:path w="3840479">
                <a:moveTo>
                  <a:pt x="0" y="0"/>
                </a:moveTo>
                <a:lnTo>
                  <a:pt x="384035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282426" y="6523037"/>
            <a:ext cx="909955" cy="12700"/>
          </a:xfrm>
          <a:custGeom>
            <a:avLst/>
            <a:gdLst/>
            <a:ahLst/>
            <a:cxnLst/>
            <a:rect l="l" t="t" r="r" b="b"/>
            <a:pathLst>
              <a:path w="909954" h="12700">
                <a:moveTo>
                  <a:pt x="909574" y="0"/>
                </a:moveTo>
                <a:lnTo>
                  <a:pt x="0" y="0"/>
                </a:lnTo>
                <a:lnTo>
                  <a:pt x="0" y="12700"/>
                </a:lnTo>
                <a:lnTo>
                  <a:pt x="909574" y="12700"/>
                </a:lnTo>
                <a:lnTo>
                  <a:pt x="90957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7" name="object 7"/>
          <p:cNvSpPr txBox="1"/>
          <p:nvPr/>
        </p:nvSpPr>
        <p:spPr>
          <a:xfrm>
            <a:off x="974089" y="6444615"/>
            <a:ext cx="94615" cy="173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50" spc="-50" dirty="0">
                <a:latin typeface="Trebuchet MS"/>
                <a:cs typeface="Trebuchet MS"/>
              </a:rPr>
              <a:t>5</a:t>
            </a:r>
            <a:endParaRPr sz="950">
              <a:latin typeface="Trebuchet MS"/>
              <a:cs typeface="Trebuchet MS"/>
            </a:endParaRPr>
          </a:p>
        </p:txBody>
      </p:sp>
      <p:sp>
        <p:nvSpPr>
          <p:cNvPr id="8" name="object 8"/>
          <p:cNvSpPr txBox="1"/>
          <p:nvPr/>
        </p:nvSpPr>
        <p:spPr>
          <a:xfrm>
            <a:off x="10797158" y="6444615"/>
            <a:ext cx="320040" cy="173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50" spc="40" dirty="0">
                <a:latin typeface="Trebuchet MS"/>
                <a:cs typeface="Trebuchet MS"/>
              </a:rPr>
              <a:t>20XX</a:t>
            </a:r>
            <a:endParaRPr sz="95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2828670" y="8826"/>
            <a:ext cx="6545580" cy="88391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5600" spc="-254" dirty="0"/>
              <a:t>Interpersonal</a:t>
            </a:r>
            <a:r>
              <a:rPr sz="5600" spc="-90" dirty="0"/>
              <a:t> </a:t>
            </a:r>
            <a:r>
              <a:rPr sz="5600" spc="-185" dirty="0"/>
              <a:t>Roles</a:t>
            </a:r>
            <a:endParaRPr sz="5600"/>
          </a:p>
        </p:txBody>
      </p:sp>
      <p:sp>
        <p:nvSpPr>
          <p:cNvPr id="10" name="object 10"/>
          <p:cNvSpPr txBox="1"/>
          <p:nvPr/>
        </p:nvSpPr>
        <p:spPr>
          <a:xfrm>
            <a:off x="6004559" y="958468"/>
            <a:ext cx="5862955" cy="447421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227965" marR="434340" indent="-227965" algn="ctr">
              <a:lnSpc>
                <a:spcPts val="4125"/>
              </a:lnSpc>
              <a:spcBef>
                <a:spcPts val="105"/>
              </a:spcBef>
              <a:buFont typeface="Arial MT"/>
              <a:buChar char="•"/>
              <a:tabLst>
                <a:tab pos="227965" algn="l"/>
              </a:tabLst>
            </a:pPr>
            <a:r>
              <a:rPr sz="3600" u="sng" spc="-260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Liaison</a:t>
            </a:r>
            <a:r>
              <a:rPr sz="3600" u="sng" spc="-295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 </a:t>
            </a:r>
            <a:r>
              <a:rPr sz="3600" spc="-315" dirty="0">
                <a:latin typeface="Tahoma"/>
                <a:cs typeface="Tahoma"/>
              </a:rPr>
              <a:t>-</a:t>
            </a:r>
            <a:r>
              <a:rPr sz="3600" spc="-260" dirty="0">
                <a:latin typeface="Tahoma"/>
                <a:cs typeface="Tahoma"/>
              </a:rPr>
              <a:t> </a:t>
            </a:r>
            <a:r>
              <a:rPr sz="1850" spc="-125" dirty="0">
                <a:latin typeface="Tahoma"/>
                <a:cs typeface="Tahoma"/>
              </a:rPr>
              <a:t>Establishing</a:t>
            </a:r>
            <a:r>
              <a:rPr sz="1850" spc="-105" dirty="0">
                <a:latin typeface="Tahoma"/>
                <a:cs typeface="Tahoma"/>
              </a:rPr>
              <a:t> </a:t>
            </a:r>
            <a:r>
              <a:rPr sz="1850" spc="-140" dirty="0">
                <a:latin typeface="Tahoma"/>
                <a:cs typeface="Tahoma"/>
              </a:rPr>
              <a:t>connections</a:t>
            </a:r>
            <a:r>
              <a:rPr sz="1850" spc="-160" dirty="0">
                <a:latin typeface="Tahoma"/>
                <a:cs typeface="Tahoma"/>
              </a:rPr>
              <a:t> </a:t>
            </a:r>
            <a:r>
              <a:rPr sz="1850" spc="-105" dirty="0">
                <a:latin typeface="Tahoma"/>
                <a:cs typeface="Tahoma"/>
              </a:rPr>
              <a:t>with</a:t>
            </a:r>
            <a:r>
              <a:rPr sz="1850" spc="-100" dirty="0">
                <a:latin typeface="Tahoma"/>
                <a:cs typeface="Tahoma"/>
              </a:rPr>
              <a:t> developers,</a:t>
            </a:r>
            <a:endParaRPr sz="1850">
              <a:latin typeface="Tahoma"/>
              <a:cs typeface="Tahoma"/>
            </a:endParaRPr>
          </a:p>
          <a:p>
            <a:pPr marL="241300">
              <a:lnSpc>
                <a:spcPts val="2025"/>
              </a:lnSpc>
            </a:pPr>
            <a:r>
              <a:rPr sz="1850" spc="-125" dirty="0">
                <a:latin typeface="Tahoma"/>
                <a:cs typeface="Tahoma"/>
              </a:rPr>
              <a:t>suppliers,</a:t>
            </a:r>
            <a:r>
              <a:rPr sz="1850" spc="-80" dirty="0">
                <a:latin typeface="Tahoma"/>
                <a:cs typeface="Tahoma"/>
              </a:rPr>
              <a:t> </a:t>
            </a:r>
            <a:r>
              <a:rPr sz="1850" spc="-195" dirty="0">
                <a:latin typeface="Tahoma"/>
                <a:cs typeface="Tahoma"/>
              </a:rPr>
              <a:t>and</a:t>
            </a:r>
            <a:r>
              <a:rPr sz="1850" spc="-114" dirty="0">
                <a:latin typeface="Tahoma"/>
                <a:cs typeface="Tahoma"/>
              </a:rPr>
              <a:t> </a:t>
            </a:r>
            <a:r>
              <a:rPr sz="1850" spc="-125" dirty="0">
                <a:latin typeface="Tahoma"/>
                <a:cs typeface="Tahoma"/>
              </a:rPr>
              <a:t>business</a:t>
            </a:r>
            <a:r>
              <a:rPr sz="1850" spc="-85" dirty="0">
                <a:latin typeface="Tahoma"/>
                <a:cs typeface="Tahoma"/>
              </a:rPr>
              <a:t> </a:t>
            </a:r>
            <a:r>
              <a:rPr sz="1850" spc="-20" dirty="0">
                <a:latin typeface="Tahoma"/>
                <a:cs typeface="Tahoma"/>
              </a:rPr>
              <a:t>associates.</a:t>
            </a:r>
            <a:endParaRPr sz="185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185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20"/>
              </a:spcBef>
            </a:pPr>
            <a:endParaRPr sz="1850">
              <a:latin typeface="Tahoma"/>
              <a:cs typeface="Tahoma"/>
            </a:endParaRPr>
          </a:p>
          <a:p>
            <a:pPr marL="228600" marR="432434" indent="-228600" algn="ctr">
              <a:lnSpc>
                <a:spcPts val="2140"/>
              </a:lnSpc>
              <a:buFont typeface="Arial MT"/>
              <a:buChar char="•"/>
              <a:tabLst>
                <a:tab pos="228600" algn="l"/>
              </a:tabLst>
            </a:pPr>
            <a:r>
              <a:rPr sz="2000" spc="-204" dirty="0">
                <a:latin typeface="Tahoma"/>
                <a:cs typeface="Tahoma"/>
              </a:rPr>
              <a:t>Development:</a:t>
            </a:r>
            <a:r>
              <a:rPr sz="2000" spc="-140" dirty="0">
                <a:latin typeface="Tahoma"/>
                <a:cs typeface="Tahoma"/>
              </a:rPr>
              <a:t> </a:t>
            </a:r>
            <a:r>
              <a:rPr sz="2000" spc="-155" dirty="0">
                <a:latin typeface="Tahoma"/>
                <a:cs typeface="Tahoma"/>
              </a:rPr>
              <a:t>Proficiency</a:t>
            </a:r>
            <a:r>
              <a:rPr sz="2000" spc="-150" dirty="0">
                <a:latin typeface="Tahoma"/>
                <a:cs typeface="Tahoma"/>
              </a:rPr>
              <a:t> </a:t>
            </a:r>
            <a:r>
              <a:rPr sz="2000" spc="-125" dirty="0">
                <a:latin typeface="Tahoma"/>
                <a:cs typeface="Tahoma"/>
              </a:rPr>
              <a:t>in</a:t>
            </a:r>
            <a:r>
              <a:rPr sz="2000" spc="-100" dirty="0">
                <a:latin typeface="Tahoma"/>
                <a:cs typeface="Tahoma"/>
              </a:rPr>
              <a:t> </a:t>
            </a:r>
            <a:r>
              <a:rPr sz="2000" spc="-185" dirty="0">
                <a:latin typeface="Tahoma"/>
                <a:cs typeface="Tahoma"/>
              </a:rPr>
              <a:t>networking,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150" dirty="0">
                <a:latin typeface="Tahoma"/>
                <a:cs typeface="Tahoma"/>
              </a:rPr>
              <a:t>effective</a:t>
            </a:r>
            <a:r>
              <a:rPr sz="2000" spc="-100" dirty="0">
                <a:latin typeface="Tahoma"/>
                <a:cs typeface="Tahoma"/>
              </a:rPr>
              <a:t> </a:t>
            </a:r>
            <a:r>
              <a:rPr sz="2000" spc="-75" dirty="0">
                <a:latin typeface="Tahoma"/>
                <a:cs typeface="Tahoma"/>
              </a:rPr>
              <a:t>cross-</a:t>
            </a:r>
            <a:endParaRPr sz="2000">
              <a:latin typeface="Tahoma"/>
              <a:cs typeface="Tahoma"/>
            </a:endParaRPr>
          </a:p>
          <a:p>
            <a:pPr marR="419734" algn="ctr">
              <a:lnSpc>
                <a:spcPts val="2140"/>
              </a:lnSpc>
            </a:pPr>
            <a:r>
              <a:rPr sz="2000" spc="-160" dirty="0">
                <a:latin typeface="Tahoma"/>
                <a:cs typeface="Tahoma"/>
              </a:rPr>
              <a:t>functional</a:t>
            </a:r>
            <a:r>
              <a:rPr sz="2000" spc="-114" dirty="0">
                <a:latin typeface="Tahoma"/>
                <a:cs typeface="Tahoma"/>
              </a:rPr>
              <a:t> </a:t>
            </a:r>
            <a:r>
              <a:rPr sz="2000" spc="-195" dirty="0">
                <a:latin typeface="Tahoma"/>
                <a:cs typeface="Tahoma"/>
              </a:rPr>
              <a:t>communication,</a:t>
            </a:r>
            <a:r>
              <a:rPr sz="2000" spc="-114" dirty="0">
                <a:latin typeface="Tahoma"/>
                <a:cs typeface="Tahoma"/>
              </a:rPr>
              <a:t> </a:t>
            </a:r>
            <a:r>
              <a:rPr sz="2000" spc="-204" dirty="0">
                <a:latin typeface="Tahoma"/>
                <a:cs typeface="Tahoma"/>
              </a:rPr>
              <a:t>and </a:t>
            </a:r>
            <a:r>
              <a:rPr sz="2000" spc="-155" dirty="0">
                <a:latin typeface="Tahoma"/>
                <a:cs typeface="Tahoma"/>
              </a:rPr>
              <a:t>negotiation</a:t>
            </a:r>
            <a:r>
              <a:rPr sz="2000" spc="-114" dirty="0">
                <a:latin typeface="Tahoma"/>
                <a:cs typeface="Tahoma"/>
              </a:rPr>
              <a:t> </a:t>
            </a:r>
            <a:r>
              <a:rPr sz="2000" spc="-40" dirty="0">
                <a:latin typeface="Tahoma"/>
                <a:cs typeface="Tahoma"/>
              </a:rPr>
              <a:t>strategies.</a:t>
            </a: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</a:pP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75"/>
              </a:spcBef>
            </a:pPr>
            <a:endParaRPr sz="2000">
              <a:latin typeface="Tahoma"/>
              <a:cs typeface="Tahoma"/>
            </a:endParaRPr>
          </a:p>
          <a:p>
            <a:pPr marL="241300" marR="5080" indent="-229235">
              <a:lnSpc>
                <a:spcPts val="1950"/>
              </a:lnSpc>
              <a:buFont typeface="Arial MT"/>
              <a:buChar char="•"/>
              <a:tabLst>
                <a:tab pos="241300" algn="l"/>
              </a:tabLst>
            </a:pPr>
            <a:r>
              <a:rPr sz="2000" spc="-165" dirty="0">
                <a:latin typeface="Tahoma"/>
                <a:cs typeface="Tahoma"/>
              </a:rPr>
              <a:t>Role</a:t>
            </a:r>
            <a:r>
              <a:rPr sz="2000" spc="-140" dirty="0">
                <a:latin typeface="Tahoma"/>
                <a:cs typeface="Tahoma"/>
              </a:rPr>
              <a:t> </a:t>
            </a:r>
            <a:r>
              <a:rPr sz="2000" spc="-145" dirty="0">
                <a:latin typeface="Tahoma"/>
                <a:cs typeface="Tahoma"/>
              </a:rPr>
              <a:t>at</a:t>
            </a:r>
            <a:r>
              <a:rPr sz="2000" spc="-175" dirty="0">
                <a:latin typeface="Tahoma"/>
                <a:cs typeface="Tahoma"/>
              </a:rPr>
              <a:t> </a:t>
            </a:r>
            <a:r>
              <a:rPr sz="2000" spc="-160" dirty="0">
                <a:latin typeface="Tahoma"/>
                <a:cs typeface="Tahoma"/>
              </a:rPr>
              <a:t>Apple:</a:t>
            </a:r>
            <a:r>
              <a:rPr sz="2000" spc="-165" dirty="0">
                <a:latin typeface="Tahoma"/>
                <a:cs typeface="Tahoma"/>
              </a:rPr>
              <a:t> </a:t>
            </a:r>
            <a:r>
              <a:rPr sz="2000" spc="-160" dirty="0">
                <a:latin typeface="Tahoma"/>
                <a:cs typeface="Tahoma"/>
              </a:rPr>
              <a:t>Managers</a:t>
            </a:r>
            <a:r>
              <a:rPr sz="2000" spc="-105" dirty="0">
                <a:latin typeface="Tahoma"/>
                <a:cs typeface="Tahoma"/>
              </a:rPr>
              <a:t> </a:t>
            </a:r>
            <a:r>
              <a:rPr sz="2000" spc="-90" dirty="0">
                <a:latin typeface="Tahoma"/>
                <a:cs typeface="Tahoma"/>
              </a:rPr>
              <a:t>liaise</a:t>
            </a:r>
            <a:r>
              <a:rPr sz="2000" spc="-135" dirty="0">
                <a:latin typeface="Tahoma"/>
                <a:cs typeface="Tahoma"/>
              </a:rPr>
              <a:t> </a:t>
            </a:r>
            <a:r>
              <a:rPr sz="2000" spc="-145" dirty="0">
                <a:latin typeface="Tahoma"/>
                <a:cs typeface="Tahoma"/>
              </a:rPr>
              <a:t>with</a:t>
            </a:r>
            <a:r>
              <a:rPr sz="2000" spc="-135" dirty="0">
                <a:latin typeface="Tahoma"/>
                <a:cs typeface="Tahoma"/>
              </a:rPr>
              <a:t> </a:t>
            </a:r>
            <a:r>
              <a:rPr sz="2000" spc="-155" dirty="0">
                <a:latin typeface="Tahoma"/>
                <a:cs typeface="Tahoma"/>
              </a:rPr>
              <a:t>suppliers,</a:t>
            </a:r>
            <a:r>
              <a:rPr sz="2000" spc="-140" dirty="0">
                <a:latin typeface="Tahoma"/>
                <a:cs typeface="Tahoma"/>
              </a:rPr>
              <a:t> </a:t>
            </a:r>
            <a:r>
              <a:rPr sz="2000" spc="-180" dirty="0">
                <a:latin typeface="Tahoma"/>
                <a:cs typeface="Tahoma"/>
              </a:rPr>
              <a:t>partners</a:t>
            </a:r>
            <a:r>
              <a:rPr sz="2000" spc="-105" dirty="0">
                <a:latin typeface="Tahoma"/>
                <a:cs typeface="Tahoma"/>
              </a:rPr>
              <a:t> </a:t>
            </a:r>
            <a:r>
              <a:rPr sz="2000" spc="-170" dirty="0">
                <a:latin typeface="Tahoma"/>
                <a:cs typeface="Tahoma"/>
              </a:rPr>
              <a:t>(such </a:t>
            </a:r>
            <a:r>
              <a:rPr sz="2000" spc="-135" dirty="0">
                <a:latin typeface="Tahoma"/>
                <a:cs typeface="Tahoma"/>
              </a:rPr>
              <a:t>as</a:t>
            </a:r>
            <a:r>
              <a:rPr sz="2000" spc="-180" dirty="0">
                <a:latin typeface="Tahoma"/>
                <a:cs typeface="Tahoma"/>
              </a:rPr>
              <a:t> </a:t>
            </a:r>
            <a:r>
              <a:rPr sz="2000" spc="-165" dirty="0">
                <a:latin typeface="Tahoma"/>
                <a:cs typeface="Tahoma"/>
              </a:rPr>
              <a:t>chip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200" dirty="0">
                <a:latin typeface="Tahoma"/>
                <a:cs typeface="Tahoma"/>
              </a:rPr>
              <a:t>manufacturers),</a:t>
            </a:r>
            <a:r>
              <a:rPr sz="2000" spc="-130" dirty="0">
                <a:latin typeface="Tahoma"/>
                <a:cs typeface="Tahoma"/>
              </a:rPr>
              <a:t> </a:t>
            </a:r>
            <a:r>
              <a:rPr sz="2000" spc="-204" dirty="0">
                <a:latin typeface="Tahoma"/>
                <a:cs typeface="Tahoma"/>
              </a:rPr>
              <a:t>and</a:t>
            </a:r>
            <a:r>
              <a:rPr sz="2000" spc="-135" dirty="0">
                <a:latin typeface="Tahoma"/>
                <a:cs typeface="Tahoma"/>
              </a:rPr>
              <a:t> </a:t>
            </a:r>
            <a:r>
              <a:rPr sz="2000" spc="-175" dirty="0">
                <a:latin typeface="Tahoma"/>
                <a:cs typeface="Tahoma"/>
              </a:rPr>
              <a:t>various</a:t>
            </a:r>
            <a:r>
              <a:rPr sz="2000" spc="-180" dirty="0">
                <a:latin typeface="Tahoma"/>
                <a:cs typeface="Tahoma"/>
              </a:rPr>
              <a:t> </a:t>
            </a:r>
            <a:r>
              <a:rPr sz="2000" spc="-140" dirty="0">
                <a:latin typeface="Tahoma"/>
                <a:cs typeface="Tahoma"/>
              </a:rPr>
              <a:t>Apple</a:t>
            </a:r>
            <a:r>
              <a:rPr sz="2000" spc="-215" dirty="0">
                <a:latin typeface="Tahoma"/>
                <a:cs typeface="Tahoma"/>
              </a:rPr>
              <a:t> </a:t>
            </a:r>
            <a:r>
              <a:rPr sz="2000" spc="-190" dirty="0">
                <a:latin typeface="Tahoma"/>
                <a:cs typeface="Tahoma"/>
              </a:rPr>
              <a:t>teams</a:t>
            </a:r>
            <a:r>
              <a:rPr sz="2000" spc="-105" dirty="0">
                <a:latin typeface="Tahoma"/>
                <a:cs typeface="Tahoma"/>
              </a:rPr>
              <a:t> </a:t>
            </a:r>
            <a:r>
              <a:rPr sz="2000" spc="-50" dirty="0">
                <a:latin typeface="Tahoma"/>
                <a:cs typeface="Tahoma"/>
              </a:rPr>
              <a:t>(software </a:t>
            </a:r>
            <a:r>
              <a:rPr sz="2000" spc="-150" dirty="0">
                <a:latin typeface="Tahoma"/>
                <a:cs typeface="Tahoma"/>
              </a:rPr>
              <a:t>alongside</a:t>
            </a:r>
            <a:r>
              <a:rPr sz="2000" spc="-195" dirty="0">
                <a:latin typeface="Tahoma"/>
                <a:cs typeface="Tahoma"/>
              </a:rPr>
              <a:t> </a:t>
            </a:r>
            <a:r>
              <a:rPr sz="2000" spc="-100" dirty="0">
                <a:latin typeface="Tahoma"/>
                <a:cs typeface="Tahoma"/>
              </a:rPr>
              <a:t>hardware).</a:t>
            </a:r>
            <a:endParaRPr sz="20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2185"/>
              </a:spcBef>
              <a:buFont typeface="Arial MT"/>
              <a:buChar char="•"/>
            </a:pPr>
            <a:endParaRPr sz="2000">
              <a:latin typeface="Tahoma"/>
              <a:cs typeface="Tahoma"/>
            </a:endParaRPr>
          </a:p>
          <a:p>
            <a:pPr marL="241300" indent="-228600">
              <a:lnSpc>
                <a:spcPts val="2175"/>
              </a:lnSpc>
              <a:buFont typeface="Arial MT"/>
              <a:buChar char="•"/>
              <a:tabLst>
                <a:tab pos="241300" algn="l"/>
              </a:tabLst>
            </a:pPr>
            <a:r>
              <a:rPr sz="2000" spc="-180" dirty="0">
                <a:latin typeface="Tahoma"/>
                <a:cs typeface="Tahoma"/>
              </a:rPr>
              <a:t>Contribution:</a:t>
            </a:r>
            <a:r>
              <a:rPr sz="2000" spc="-110" dirty="0">
                <a:latin typeface="Tahoma"/>
                <a:cs typeface="Tahoma"/>
              </a:rPr>
              <a:t> </a:t>
            </a:r>
            <a:r>
              <a:rPr sz="2000" spc="-175" dirty="0">
                <a:latin typeface="Tahoma"/>
                <a:cs typeface="Tahoma"/>
              </a:rPr>
              <a:t>Fosters</a:t>
            </a:r>
            <a:r>
              <a:rPr sz="2000" spc="-150" dirty="0">
                <a:latin typeface="Tahoma"/>
                <a:cs typeface="Tahoma"/>
              </a:rPr>
              <a:t> </a:t>
            </a:r>
            <a:r>
              <a:rPr sz="2000" spc="-155" dirty="0">
                <a:latin typeface="Tahoma"/>
                <a:cs typeface="Tahoma"/>
              </a:rPr>
              <a:t>collaboration</a:t>
            </a:r>
            <a:r>
              <a:rPr sz="2000" spc="-105" dirty="0">
                <a:latin typeface="Tahoma"/>
                <a:cs typeface="Tahoma"/>
              </a:rPr>
              <a:t> </a:t>
            </a:r>
            <a:r>
              <a:rPr sz="2000" spc="-204" dirty="0">
                <a:latin typeface="Tahoma"/>
                <a:cs typeface="Tahoma"/>
              </a:rPr>
              <a:t>and</a:t>
            </a:r>
            <a:r>
              <a:rPr sz="2000" spc="-105" dirty="0">
                <a:latin typeface="Tahoma"/>
                <a:cs typeface="Tahoma"/>
              </a:rPr>
              <a:t> </a:t>
            </a:r>
            <a:r>
              <a:rPr sz="2000" spc="-210" dirty="0">
                <a:latin typeface="Tahoma"/>
                <a:cs typeface="Tahoma"/>
              </a:rPr>
              <a:t>synergy</a:t>
            </a:r>
            <a:r>
              <a:rPr sz="2000" spc="-65" dirty="0">
                <a:latin typeface="Tahoma"/>
                <a:cs typeface="Tahoma"/>
              </a:rPr>
              <a:t> </a:t>
            </a:r>
            <a:r>
              <a:rPr sz="2000" spc="-90" dirty="0">
                <a:latin typeface="Tahoma"/>
                <a:cs typeface="Tahoma"/>
              </a:rPr>
              <a:t>throughout</a:t>
            </a:r>
            <a:endParaRPr sz="2000">
              <a:latin typeface="Tahoma"/>
              <a:cs typeface="Tahoma"/>
            </a:endParaRPr>
          </a:p>
          <a:p>
            <a:pPr marL="241300">
              <a:lnSpc>
                <a:spcPts val="2175"/>
              </a:lnSpc>
            </a:pPr>
            <a:r>
              <a:rPr sz="2000" spc="-125" dirty="0">
                <a:latin typeface="Tahoma"/>
                <a:cs typeface="Tahoma"/>
              </a:rPr>
              <a:t>Apple’s</a:t>
            </a:r>
            <a:r>
              <a:rPr sz="2000" spc="-90" dirty="0">
                <a:latin typeface="Tahoma"/>
                <a:cs typeface="Tahoma"/>
              </a:rPr>
              <a:t> </a:t>
            </a:r>
            <a:r>
              <a:rPr sz="2000" spc="-170" dirty="0">
                <a:latin typeface="Tahoma"/>
                <a:cs typeface="Tahoma"/>
              </a:rPr>
              <a:t>extensive</a:t>
            </a:r>
            <a:r>
              <a:rPr sz="2000" spc="-210" dirty="0">
                <a:latin typeface="Tahoma"/>
                <a:cs typeface="Tahoma"/>
              </a:rPr>
              <a:t> </a:t>
            </a:r>
            <a:r>
              <a:rPr sz="2000" spc="-175" dirty="0">
                <a:latin typeface="Tahoma"/>
                <a:cs typeface="Tahoma"/>
              </a:rPr>
              <a:t>supply</a:t>
            </a:r>
            <a:r>
              <a:rPr sz="2000" spc="-90" dirty="0">
                <a:latin typeface="Tahoma"/>
                <a:cs typeface="Tahoma"/>
              </a:rPr>
              <a:t> </a:t>
            </a:r>
            <a:r>
              <a:rPr sz="2000" spc="-225" dirty="0">
                <a:latin typeface="Tahoma"/>
                <a:cs typeface="Tahoma"/>
              </a:rPr>
              <a:t>and</a:t>
            </a:r>
            <a:r>
              <a:rPr sz="2000" spc="-120" dirty="0">
                <a:latin typeface="Tahoma"/>
                <a:cs typeface="Tahoma"/>
              </a:rPr>
              <a:t> </a:t>
            </a:r>
            <a:r>
              <a:rPr sz="2000" spc="-200" dirty="0">
                <a:latin typeface="Tahoma"/>
                <a:cs typeface="Tahoma"/>
              </a:rPr>
              <a:t>development</a:t>
            </a:r>
            <a:r>
              <a:rPr sz="2000" spc="-175" dirty="0">
                <a:latin typeface="Tahoma"/>
                <a:cs typeface="Tahoma"/>
              </a:rPr>
              <a:t> </a:t>
            </a:r>
            <a:r>
              <a:rPr sz="2000" spc="-35" dirty="0">
                <a:latin typeface="Tahoma"/>
                <a:cs typeface="Tahoma"/>
              </a:rPr>
              <a:t>network.</a:t>
            </a:r>
            <a:endParaRPr sz="2000">
              <a:latin typeface="Tahoma"/>
              <a:cs typeface="Tahoma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1104900"/>
            <a:ext cx="5948426" cy="4367276"/>
          </a:xfrm>
          <a:prstGeom prst="rect">
            <a:avLst/>
          </a:prstGeom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5465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92137" y="773112"/>
            <a:ext cx="7188200" cy="5321300"/>
            <a:chOff x="592137" y="773112"/>
            <a:chExt cx="7188200" cy="5321300"/>
          </a:xfrm>
        </p:grpSpPr>
        <p:sp>
          <p:nvSpPr>
            <p:cNvPr id="4" name="object 4"/>
            <p:cNvSpPr/>
            <p:nvPr/>
          </p:nvSpPr>
          <p:spPr>
            <a:xfrm>
              <a:off x="814387" y="10144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6953250" y="0"/>
                  </a:moveTo>
                  <a:lnTo>
                    <a:pt x="0" y="0"/>
                  </a:lnTo>
                  <a:lnTo>
                    <a:pt x="0" y="5067300"/>
                  </a:lnTo>
                  <a:lnTo>
                    <a:pt x="6953250" y="5067300"/>
                  </a:lnTo>
                  <a:lnTo>
                    <a:pt x="6953250" y="0"/>
                  </a:lnTo>
                  <a:close/>
                </a:path>
              </a:pathLst>
            </a:custGeom>
            <a:solidFill>
              <a:srgbClr val="F3D5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14387" y="10144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0" y="5067300"/>
                  </a:moveTo>
                  <a:lnTo>
                    <a:pt x="6953250" y="5067300"/>
                  </a:lnTo>
                  <a:lnTo>
                    <a:pt x="6953250" y="0"/>
                  </a:lnTo>
                  <a:lnTo>
                    <a:pt x="0" y="0"/>
                  </a:lnTo>
                  <a:lnTo>
                    <a:pt x="0" y="50673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04837" y="7858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6953250" y="0"/>
                  </a:moveTo>
                  <a:lnTo>
                    <a:pt x="0" y="0"/>
                  </a:lnTo>
                  <a:lnTo>
                    <a:pt x="0" y="5067300"/>
                  </a:lnTo>
                  <a:lnTo>
                    <a:pt x="6953250" y="5067300"/>
                  </a:lnTo>
                  <a:lnTo>
                    <a:pt x="6953250" y="0"/>
                  </a:lnTo>
                  <a:close/>
                </a:path>
              </a:pathLst>
            </a:custGeom>
            <a:solidFill>
              <a:srgbClr val="F3EB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04837" y="7858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0" y="5067300"/>
                  </a:moveTo>
                  <a:lnTo>
                    <a:pt x="6953250" y="5067300"/>
                  </a:lnTo>
                  <a:lnTo>
                    <a:pt x="6953250" y="0"/>
                  </a:lnTo>
                  <a:lnTo>
                    <a:pt x="0" y="0"/>
                  </a:lnTo>
                  <a:lnTo>
                    <a:pt x="0" y="50673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11282426" y="6523037"/>
            <a:ext cx="909955" cy="12700"/>
          </a:xfrm>
          <a:custGeom>
            <a:avLst/>
            <a:gdLst/>
            <a:ahLst/>
            <a:cxnLst/>
            <a:rect l="l" t="t" r="r" b="b"/>
            <a:pathLst>
              <a:path w="909954" h="12700">
                <a:moveTo>
                  <a:pt x="909574" y="0"/>
                </a:moveTo>
                <a:lnTo>
                  <a:pt x="0" y="0"/>
                </a:lnTo>
                <a:lnTo>
                  <a:pt x="0" y="12700"/>
                </a:lnTo>
                <a:lnTo>
                  <a:pt x="909574" y="12700"/>
                </a:lnTo>
                <a:lnTo>
                  <a:pt x="90957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763" y="6529387"/>
            <a:ext cx="3935729" cy="5715"/>
          </a:xfrm>
          <a:custGeom>
            <a:avLst/>
            <a:gdLst/>
            <a:ahLst/>
            <a:cxnLst/>
            <a:rect l="l" t="t" r="r" b="b"/>
            <a:pathLst>
              <a:path w="3935729" h="5715">
                <a:moveTo>
                  <a:pt x="0" y="0"/>
                </a:moveTo>
                <a:lnTo>
                  <a:pt x="3935538" y="5613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0" name="object 10"/>
          <p:cNvSpPr/>
          <p:nvPr/>
        </p:nvSpPr>
        <p:spPr>
          <a:xfrm>
            <a:off x="4367276" y="6529387"/>
            <a:ext cx="3935729" cy="5715"/>
          </a:xfrm>
          <a:custGeom>
            <a:avLst/>
            <a:gdLst/>
            <a:ahLst/>
            <a:cxnLst/>
            <a:rect l="l" t="t" r="r" b="b"/>
            <a:pathLst>
              <a:path w="3935729" h="5715">
                <a:moveTo>
                  <a:pt x="0" y="0"/>
                </a:moveTo>
                <a:lnTo>
                  <a:pt x="3935476" y="5613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11" name="object 11"/>
          <p:cNvSpPr txBox="1">
            <a:spLocks noGrp="1"/>
          </p:cNvSpPr>
          <p:nvPr>
            <p:ph type="title"/>
          </p:nvPr>
        </p:nvSpPr>
        <p:spPr>
          <a:xfrm>
            <a:off x="1173162" y="665162"/>
            <a:ext cx="5941695" cy="883919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5600" spc="-315" dirty="0"/>
              <a:t>Information</a:t>
            </a:r>
            <a:r>
              <a:rPr sz="5600" spc="-100" dirty="0"/>
              <a:t> </a:t>
            </a:r>
            <a:r>
              <a:rPr sz="5600" spc="-275" dirty="0"/>
              <a:t>Roles</a:t>
            </a:r>
            <a:endParaRPr sz="5600"/>
          </a:p>
        </p:txBody>
      </p:sp>
      <p:sp>
        <p:nvSpPr>
          <p:cNvPr id="12" name="object 12"/>
          <p:cNvSpPr txBox="1"/>
          <p:nvPr/>
        </p:nvSpPr>
        <p:spPr>
          <a:xfrm>
            <a:off x="881062" y="1485836"/>
            <a:ext cx="5605145" cy="609600"/>
          </a:xfrm>
          <a:prstGeom prst="rect">
            <a:avLst/>
          </a:prstGeom>
        </p:spPr>
        <p:txBody>
          <a:bodyPr vert="horz" wrap="square" lIns="0" tIns="40005" rIns="0" bIns="0" rtlCol="0">
            <a:spAutoFit/>
          </a:bodyPr>
          <a:lstStyle/>
          <a:p>
            <a:pPr marL="12700" marR="5080">
              <a:lnSpc>
                <a:spcPct val="92500"/>
              </a:lnSpc>
              <a:spcBef>
                <a:spcPts val="315"/>
              </a:spcBef>
            </a:pPr>
            <a:r>
              <a:rPr sz="2400" u="heavy" spc="-170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Monitor</a:t>
            </a:r>
            <a:r>
              <a:rPr sz="2400" spc="-210" dirty="0">
                <a:latin typeface="Tahoma"/>
                <a:cs typeface="Tahoma"/>
              </a:rPr>
              <a:t> </a:t>
            </a:r>
            <a:r>
              <a:rPr sz="1500" spc="-145" dirty="0">
                <a:latin typeface="Tahoma"/>
                <a:cs typeface="Tahoma"/>
              </a:rPr>
              <a:t>-</a:t>
            </a:r>
            <a:r>
              <a:rPr sz="1500" spc="-110" dirty="0">
                <a:latin typeface="Tahoma"/>
                <a:cs typeface="Tahoma"/>
              </a:rPr>
              <a:t> </a:t>
            </a:r>
            <a:r>
              <a:rPr sz="1550" spc="-90" dirty="0">
                <a:latin typeface="Tahoma"/>
                <a:cs typeface="Tahoma"/>
              </a:rPr>
              <a:t>Monitoring</a:t>
            </a:r>
            <a:r>
              <a:rPr sz="1550" spc="-30" dirty="0">
                <a:latin typeface="Tahoma"/>
                <a:cs typeface="Tahoma"/>
              </a:rPr>
              <a:t> </a:t>
            </a:r>
            <a:r>
              <a:rPr sz="1550" spc="-95" dirty="0">
                <a:latin typeface="Tahoma"/>
                <a:cs typeface="Tahoma"/>
              </a:rPr>
              <a:t>technological</a:t>
            </a:r>
            <a:r>
              <a:rPr sz="1550" spc="-135" dirty="0">
                <a:latin typeface="Tahoma"/>
                <a:cs typeface="Tahoma"/>
              </a:rPr>
              <a:t> </a:t>
            </a:r>
            <a:r>
              <a:rPr sz="1550" spc="-114" dirty="0">
                <a:latin typeface="Tahoma"/>
                <a:cs typeface="Tahoma"/>
              </a:rPr>
              <a:t>trends,</a:t>
            </a:r>
            <a:r>
              <a:rPr sz="1550" spc="-55" dirty="0">
                <a:latin typeface="Tahoma"/>
                <a:cs typeface="Tahoma"/>
              </a:rPr>
              <a:t> </a:t>
            </a:r>
            <a:r>
              <a:rPr sz="1550" spc="-120" dirty="0">
                <a:latin typeface="Tahoma"/>
                <a:cs typeface="Tahoma"/>
              </a:rPr>
              <a:t>competitor</a:t>
            </a:r>
            <a:r>
              <a:rPr sz="1550" spc="-70" dirty="0">
                <a:latin typeface="Tahoma"/>
                <a:cs typeface="Tahoma"/>
              </a:rPr>
              <a:t> </a:t>
            </a:r>
            <a:r>
              <a:rPr sz="1550" spc="-95" dirty="0">
                <a:latin typeface="Tahoma"/>
                <a:cs typeface="Tahoma"/>
              </a:rPr>
              <a:t>actions,</a:t>
            </a:r>
            <a:r>
              <a:rPr sz="1550" spc="-55" dirty="0">
                <a:latin typeface="Tahoma"/>
                <a:cs typeface="Tahoma"/>
              </a:rPr>
              <a:t> </a:t>
            </a:r>
            <a:r>
              <a:rPr sz="1550" spc="-150" dirty="0">
                <a:latin typeface="Tahoma"/>
                <a:cs typeface="Tahoma"/>
              </a:rPr>
              <a:t>and</a:t>
            </a:r>
            <a:r>
              <a:rPr sz="1550" spc="-110" dirty="0">
                <a:latin typeface="Tahoma"/>
                <a:cs typeface="Tahoma"/>
              </a:rPr>
              <a:t> </a:t>
            </a:r>
            <a:r>
              <a:rPr sz="1550" spc="-70" dirty="0">
                <a:latin typeface="Tahoma"/>
                <a:cs typeface="Tahoma"/>
              </a:rPr>
              <a:t>user </a:t>
            </a:r>
            <a:r>
              <a:rPr sz="1550" spc="-110" dirty="0">
                <a:latin typeface="Tahoma"/>
                <a:cs typeface="Tahoma"/>
              </a:rPr>
              <a:t>preferences</a:t>
            </a:r>
            <a:r>
              <a:rPr sz="1550" spc="-10" dirty="0">
                <a:latin typeface="Tahoma"/>
                <a:cs typeface="Tahoma"/>
              </a:rPr>
              <a:t> </a:t>
            </a:r>
            <a:r>
              <a:rPr sz="1550" spc="-120" dirty="0">
                <a:latin typeface="Tahoma"/>
                <a:cs typeface="Tahoma"/>
              </a:rPr>
              <a:t>(Mintzberg,</a:t>
            </a:r>
            <a:r>
              <a:rPr sz="1550" spc="-50" dirty="0">
                <a:latin typeface="Tahoma"/>
                <a:cs typeface="Tahoma"/>
              </a:rPr>
              <a:t> </a:t>
            </a:r>
            <a:r>
              <a:rPr sz="1550" spc="-10" dirty="0">
                <a:latin typeface="Tahoma"/>
                <a:cs typeface="Tahoma"/>
              </a:rPr>
              <a:t>1973).</a:t>
            </a:r>
            <a:endParaRPr sz="1550">
              <a:latin typeface="Tahoma"/>
              <a:cs typeface="Tahoma"/>
            </a:endParaRPr>
          </a:p>
        </p:txBody>
      </p:sp>
      <p:sp>
        <p:nvSpPr>
          <p:cNvPr id="13" name="object 13"/>
          <p:cNvSpPr txBox="1"/>
          <p:nvPr/>
        </p:nvSpPr>
        <p:spPr>
          <a:xfrm>
            <a:off x="881062" y="2697162"/>
            <a:ext cx="6297295" cy="1444625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ts val="1950"/>
              </a:lnSpc>
              <a:spcBef>
                <a:spcPts val="340"/>
              </a:spcBef>
            </a:pPr>
            <a:r>
              <a:rPr sz="1800" spc="-190" dirty="0">
                <a:latin typeface="Tahoma"/>
                <a:cs typeface="Tahoma"/>
              </a:rPr>
              <a:t>Development: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Strong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analytical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105" dirty="0">
                <a:latin typeface="Tahoma"/>
                <a:cs typeface="Tahoma"/>
              </a:rPr>
              <a:t>abilities,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experience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with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data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30" dirty="0">
                <a:latin typeface="Tahoma"/>
                <a:cs typeface="Tahoma"/>
              </a:rPr>
              <a:t>tools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such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25" dirty="0">
                <a:latin typeface="Tahoma"/>
                <a:cs typeface="Tahoma"/>
              </a:rPr>
              <a:t>as </a:t>
            </a:r>
            <a:r>
              <a:rPr sz="1800" spc="-140" dirty="0">
                <a:latin typeface="Tahoma"/>
                <a:cs typeface="Tahoma"/>
              </a:rPr>
              <a:t>Apple-</a:t>
            </a:r>
            <a:r>
              <a:rPr sz="1800" spc="-114" dirty="0">
                <a:latin typeface="Tahoma"/>
                <a:cs typeface="Tahoma"/>
              </a:rPr>
              <a:t>specific</a:t>
            </a:r>
            <a:r>
              <a:rPr sz="1800" spc="-55" dirty="0">
                <a:latin typeface="Tahoma"/>
                <a:cs typeface="Tahoma"/>
              </a:rPr>
              <a:t> </a:t>
            </a:r>
            <a:r>
              <a:rPr sz="1800" spc="-85" dirty="0">
                <a:latin typeface="Tahoma"/>
                <a:cs typeface="Tahoma"/>
              </a:rPr>
              <a:t>dashboards.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985"/>
              </a:spcBef>
            </a:pPr>
            <a:endParaRPr sz="1800">
              <a:latin typeface="Tahoma"/>
              <a:cs typeface="Tahoma"/>
            </a:endParaRPr>
          </a:p>
          <a:p>
            <a:pPr marL="12700" marR="41275">
              <a:lnSpc>
                <a:spcPts val="1950"/>
              </a:lnSpc>
              <a:spcBef>
                <a:spcPts val="5"/>
              </a:spcBef>
            </a:pPr>
            <a:r>
              <a:rPr sz="1800" spc="-150" dirty="0">
                <a:latin typeface="Tahoma"/>
                <a:cs typeface="Tahoma"/>
              </a:rPr>
              <a:t>Role</a:t>
            </a:r>
            <a:r>
              <a:rPr sz="1800" spc="-120" dirty="0">
                <a:latin typeface="Tahoma"/>
                <a:cs typeface="Tahoma"/>
              </a:rPr>
              <a:t> at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Apple: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Managers</a:t>
            </a:r>
            <a:r>
              <a:rPr sz="1800" spc="-175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monitor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market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trends,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gather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customer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feedback, </a:t>
            </a:r>
            <a:r>
              <a:rPr sz="1800" spc="-200" dirty="0">
                <a:latin typeface="Tahoma"/>
                <a:cs typeface="Tahoma"/>
              </a:rPr>
              <a:t>and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assess</a:t>
            </a:r>
            <a:r>
              <a:rPr sz="1800" spc="-17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internal</a:t>
            </a:r>
            <a:r>
              <a:rPr sz="1800" spc="-17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performance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metrics</a:t>
            </a:r>
            <a:r>
              <a:rPr sz="1800" spc="-170" dirty="0">
                <a:latin typeface="Tahoma"/>
                <a:cs typeface="Tahoma"/>
              </a:rPr>
              <a:t> </a:t>
            </a:r>
            <a:r>
              <a:rPr sz="1800" spc="-185" dirty="0">
                <a:latin typeface="Tahoma"/>
                <a:cs typeface="Tahoma"/>
              </a:rPr>
              <a:t>(e.g.,</a:t>
            </a:r>
            <a:r>
              <a:rPr sz="1800" spc="-170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Genius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Bar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70" dirty="0">
                <a:latin typeface="Tahoma"/>
                <a:cs typeface="Tahoma"/>
              </a:rPr>
              <a:t>interactions).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81062" y="4814506"/>
            <a:ext cx="5649595" cy="548640"/>
          </a:xfrm>
          <a:prstGeom prst="rect">
            <a:avLst/>
          </a:prstGeom>
        </p:spPr>
        <p:txBody>
          <a:bodyPr vert="horz" wrap="square" lIns="0" tIns="43180" rIns="0" bIns="0" rtlCol="0">
            <a:spAutoFit/>
          </a:bodyPr>
          <a:lstStyle/>
          <a:p>
            <a:pPr marL="12700" marR="5080">
              <a:lnSpc>
                <a:spcPts val="1950"/>
              </a:lnSpc>
              <a:spcBef>
                <a:spcPts val="340"/>
              </a:spcBef>
            </a:pPr>
            <a:r>
              <a:rPr sz="1800" spc="-155" dirty="0">
                <a:latin typeface="Tahoma"/>
                <a:cs typeface="Tahoma"/>
              </a:rPr>
              <a:t>Contributions: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Guides</a:t>
            </a:r>
            <a:r>
              <a:rPr sz="1800" spc="-155" dirty="0">
                <a:latin typeface="Tahoma"/>
                <a:cs typeface="Tahoma"/>
              </a:rPr>
              <a:t> </a:t>
            </a:r>
            <a:r>
              <a:rPr sz="1800" spc="-130" dirty="0">
                <a:latin typeface="Tahoma"/>
                <a:cs typeface="Tahoma"/>
              </a:rPr>
              <a:t>strategic</a:t>
            </a:r>
            <a:r>
              <a:rPr sz="1800" spc="-70" dirty="0">
                <a:latin typeface="Tahoma"/>
                <a:cs typeface="Tahoma"/>
              </a:rPr>
              <a:t> </a:t>
            </a:r>
            <a:r>
              <a:rPr sz="1800" spc="-135" dirty="0">
                <a:latin typeface="Tahoma"/>
                <a:cs typeface="Tahoma"/>
              </a:rPr>
              <a:t>decision-</a:t>
            </a:r>
            <a:r>
              <a:rPr sz="1800" spc="-180" dirty="0">
                <a:latin typeface="Tahoma"/>
                <a:cs typeface="Tahoma"/>
              </a:rPr>
              <a:t>making,</a:t>
            </a:r>
            <a:r>
              <a:rPr sz="1800" spc="-14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improves</a:t>
            </a:r>
            <a:r>
              <a:rPr sz="1800" spc="-145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customer </a:t>
            </a:r>
            <a:r>
              <a:rPr sz="1800" spc="-125" dirty="0">
                <a:latin typeface="Tahoma"/>
                <a:cs typeface="Tahoma"/>
              </a:rPr>
              <a:t>satisfaction,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200" dirty="0">
                <a:latin typeface="Tahoma"/>
                <a:cs typeface="Tahoma"/>
              </a:rPr>
              <a:t>and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ensures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135" dirty="0">
                <a:latin typeface="Tahoma"/>
                <a:cs typeface="Tahoma"/>
              </a:rPr>
              <a:t>Apple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maintains</a:t>
            </a:r>
            <a:r>
              <a:rPr sz="1800" spc="-165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a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competitive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0" dirty="0">
                <a:latin typeface="Tahoma"/>
                <a:cs typeface="Tahoma"/>
              </a:rPr>
              <a:t>edge.</a:t>
            </a:r>
            <a:endParaRPr sz="1800">
              <a:latin typeface="Tahoma"/>
              <a:cs typeface="Tahoma"/>
            </a:endParaRPr>
          </a:p>
        </p:txBody>
      </p:sp>
      <p:pic>
        <p:nvPicPr>
          <p:cNvPr id="15" name="object 15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7305675" y="1276350"/>
            <a:ext cx="4886325" cy="3976751"/>
          </a:xfrm>
          <a:prstGeom prst="rect">
            <a:avLst/>
          </a:prstGeom>
        </p:spPr>
      </p:pic>
      <p:sp>
        <p:nvSpPr>
          <p:cNvPr id="16" name="object 16"/>
          <p:cNvSpPr txBox="1"/>
          <p:nvPr/>
        </p:nvSpPr>
        <p:spPr>
          <a:xfrm>
            <a:off x="4075429" y="6448182"/>
            <a:ext cx="158115" cy="173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z="950" spc="-50" dirty="0">
                <a:solidFill>
                  <a:srgbClr val="FFFFFF"/>
                </a:solidFill>
                <a:latin typeface="Trebuchet MS"/>
                <a:cs typeface="Trebuchet MS"/>
              </a:rPr>
              <a:t>6</a:t>
            </a:fld>
            <a:endParaRPr sz="95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5465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92137" y="773112"/>
            <a:ext cx="7188200" cy="5321300"/>
            <a:chOff x="592137" y="773112"/>
            <a:chExt cx="7188200" cy="5321300"/>
          </a:xfrm>
        </p:grpSpPr>
        <p:sp>
          <p:nvSpPr>
            <p:cNvPr id="4" name="object 4"/>
            <p:cNvSpPr/>
            <p:nvPr/>
          </p:nvSpPr>
          <p:spPr>
            <a:xfrm>
              <a:off x="814387" y="10144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6953250" y="0"/>
                  </a:moveTo>
                  <a:lnTo>
                    <a:pt x="0" y="0"/>
                  </a:lnTo>
                  <a:lnTo>
                    <a:pt x="0" y="5067300"/>
                  </a:lnTo>
                  <a:lnTo>
                    <a:pt x="6953250" y="5067300"/>
                  </a:lnTo>
                  <a:lnTo>
                    <a:pt x="6953250" y="0"/>
                  </a:lnTo>
                  <a:close/>
                </a:path>
              </a:pathLst>
            </a:custGeom>
            <a:solidFill>
              <a:srgbClr val="F3D5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14387" y="10144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0" y="5067300"/>
                  </a:moveTo>
                  <a:lnTo>
                    <a:pt x="6953250" y="5067300"/>
                  </a:lnTo>
                  <a:lnTo>
                    <a:pt x="6953250" y="0"/>
                  </a:lnTo>
                  <a:lnTo>
                    <a:pt x="0" y="0"/>
                  </a:lnTo>
                  <a:lnTo>
                    <a:pt x="0" y="50673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04837" y="7858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6953250" y="0"/>
                  </a:moveTo>
                  <a:lnTo>
                    <a:pt x="0" y="0"/>
                  </a:lnTo>
                  <a:lnTo>
                    <a:pt x="0" y="5067300"/>
                  </a:lnTo>
                  <a:lnTo>
                    <a:pt x="6953250" y="5067300"/>
                  </a:lnTo>
                  <a:lnTo>
                    <a:pt x="6953250" y="0"/>
                  </a:lnTo>
                  <a:close/>
                </a:path>
              </a:pathLst>
            </a:custGeom>
            <a:solidFill>
              <a:srgbClr val="F3EB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04837" y="7858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0" y="5067300"/>
                  </a:moveTo>
                  <a:lnTo>
                    <a:pt x="6953250" y="5067300"/>
                  </a:lnTo>
                  <a:lnTo>
                    <a:pt x="6953250" y="0"/>
                  </a:lnTo>
                  <a:lnTo>
                    <a:pt x="0" y="0"/>
                  </a:lnTo>
                  <a:lnTo>
                    <a:pt x="0" y="50673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11282426" y="6523037"/>
            <a:ext cx="909955" cy="12700"/>
          </a:xfrm>
          <a:custGeom>
            <a:avLst/>
            <a:gdLst/>
            <a:ahLst/>
            <a:cxnLst/>
            <a:rect l="l" t="t" r="r" b="b"/>
            <a:pathLst>
              <a:path w="909954" h="12700">
                <a:moveTo>
                  <a:pt x="909574" y="0"/>
                </a:moveTo>
                <a:lnTo>
                  <a:pt x="0" y="0"/>
                </a:lnTo>
                <a:lnTo>
                  <a:pt x="0" y="12700"/>
                </a:lnTo>
                <a:lnTo>
                  <a:pt x="909574" y="12700"/>
                </a:lnTo>
                <a:lnTo>
                  <a:pt x="90957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763" y="6529387"/>
            <a:ext cx="3935729" cy="5715"/>
          </a:xfrm>
          <a:custGeom>
            <a:avLst/>
            <a:gdLst/>
            <a:ahLst/>
            <a:cxnLst/>
            <a:rect l="l" t="t" r="r" b="b"/>
            <a:pathLst>
              <a:path w="3935729" h="5715">
                <a:moveTo>
                  <a:pt x="0" y="0"/>
                </a:moveTo>
                <a:lnTo>
                  <a:pt x="3935538" y="5613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0" name="object 10"/>
          <p:cNvGrpSpPr/>
          <p:nvPr/>
        </p:nvGrpSpPr>
        <p:grpSpPr>
          <a:xfrm>
            <a:off x="4360926" y="0"/>
            <a:ext cx="7831455" cy="6858000"/>
            <a:chOff x="4360926" y="0"/>
            <a:chExt cx="7831455" cy="6858000"/>
          </a:xfrm>
        </p:grpSpPr>
        <p:sp>
          <p:nvSpPr>
            <p:cNvPr id="11" name="object 11"/>
            <p:cNvSpPr/>
            <p:nvPr/>
          </p:nvSpPr>
          <p:spPr>
            <a:xfrm>
              <a:off x="4367276" y="6529387"/>
              <a:ext cx="3935729" cy="5715"/>
            </a:xfrm>
            <a:custGeom>
              <a:avLst/>
              <a:gdLst/>
              <a:ahLst/>
              <a:cxnLst/>
              <a:rect l="l" t="t" r="r" b="b"/>
              <a:pathLst>
                <a:path w="3935729" h="5715">
                  <a:moveTo>
                    <a:pt x="0" y="0"/>
                  </a:moveTo>
                  <a:lnTo>
                    <a:pt x="3935476" y="5613"/>
                  </a:lnTo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7981950" y="0"/>
              <a:ext cx="4210050" cy="6857998"/>
            </a:xfrm>
            <a:prstGeom prst="rect">
              <a:avLst/>
            </a:prstGeom>
          </p:spPr>
        </p:pic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833755" y="757237"/>
            <a:ext cx="5738495" cy="84963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5400" spc="-310" dirty="0"/>
              <a:t>Information</a:t>
            </a:r>
            <a:r>
              <a:rPr sz="5400" spc="-60" dirty="0"/>
              <a:t> </a:t>
            </a:r>
            <a:r>
              <a:rPr sz="5400" spc="-175" dirty="0"/>
              <a:t>Roles</a:t>
            </a:r>
            <a:endParaRPr sz="5400"/>
          </a:p>
        </p:txBody>
      </p:sp>
      <p:sp>
        <p:nvSpPr>
          <p:cNvPr id="15" name="object 15"/>
          <p:cNvSpPr txBox="1"/>
          <p:nvPr/>
        </p:nvSpPr>
        <p:spPr>
          <a:xfrm>
            <a:off x="4075429" y="6448182"/>
            <a:ext cx="158115" cy="173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z="950" spc="-50" dirty="0">
                <a:solidFill>
                  <a:srgbClr val="FFFFFF"/>
                </a:solidFill>
                <a:latin typeface="Trebuchet MS"/>
                <a:cs typeface="Trebuchet MS"/>
              </a:rPr>
              <a:t>7</a:t>
            </a:fld>
            <a:endParaRPr sz="950">
              <a:latin typeface="Trebuchet MS"/>
              <a:cs typeface="Trebuchet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88364" y="1670941"/>
            <a:ext cx="6189980" cy="3906520"/>
          </a:xfrm>
          <a:prstGeom prst="rect">
            <a:avLst/>
          </a:prstGeom>
        </p:spPr>
        <p:txBody>
          <a:bodyPr vert="horz" wrap="square" lIns="0" tIns="22860" rIns="0" bIns="0" rtlCol="0">
            <a:spAutoFit/>
          </a:bodyPr>
          <a:lstStyle/>
          <a:p>
            <a:pPr marL="12700" marR="5080" indent="67945">
              <a:lnSpc>
                <a:spcPct val="110400"/>
              </a:lnSpc>
              <a:spcBef>
                <a:spcPts val="180"/>
              </a:spcBef>
            </a:pPr>
            <a:r>
              <a:rPr sz="2400" u="heavy" spc="-200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Disseminator</a:t>
            </a:r>
            <a:r>
              <a:rPr sz="2400" spc="-135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-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700" spc="-175" dirty="0">
                <a:latin typeface="Tahoma"/>
                <a:cs typeface="Tahoma"/>
              </a:rPr>
              <a:t>Conveying</a:t>
            </a:r>
            <a:r>
              <a:rPr sz="1700" spc="-125" dirty="0">
                <a:latin typeface="Tahoma"/>
                <a:cs typeface="Tahoma"/>
              </a:rPr>
              <a:t> internal</a:t>
            </a:r>
            <a:r>
              <a:rPr sz="1700" spc="-120" dirty="0">
                <a:latin typeface="Tahoma"/>
                <a:cs typeface="Tahoma"/>
              </a:rPr>
              <a:t> policies, </a:t>
            </a:r>
            <a:r>
              <a:rPr sz="1700" spc="-135" dirty="0">
                <a:latin typeface="Tahoma"/>
                <a:cs typeface="Tahoma"/>
              </a:rPr>
              <a:t>modifications,</a:t>
            </a:r>
            <a:r>
              <a:rPr sz="1700" spc="-114" dirty="0">
                <a:latin typeface="Tahoma"/>
                <a:cs typeface="Tahoma"/>
              </a:rPr>
              <a:t> </a:t>
            </a:r>
            <a:r>
              <a:rPr sz="1700" spc="-185" dirty="0">
                <a:latin typeface="Tahoma"/>
                <a:cs typeface="Tahoma"/>
              </a:rPr>
              <a:t>and</a:t>
            </a:r>
            <a:r>
              <a:rPr sz="1700" spc="-125" dirty="0">
                <a:latin typeface="Tahoma"/>
                <a:cs typeface="Tahoma"/>
              </a:rPr>
              <a:t> </a:t>
            </a:r>
            <a:r>
              <a:rPr sz="1700" spc="-100" dirty="0">
                <a:latin typeface="Tahoma"/>
                <a:cs typeface="Tahoma"/>
              </a:rPr>
              <a:t>objectives </a:t>
            </a:r>
            <a:r>
              <a:rPr sz="1700" spc="-185" dirty="0">
                <a:latin typeface="Tahoma"/>
                <a:cs typeface="Tahoma"/>
              </a:rPr>
              <a:t>(Robbins</a:t>
            </a:r>
            <a:r>
              <a:rPr sz="1700" spc="-125" dirty="0">
                <a:latin typeface="Tahoma"/>
                <a:cs typeface="Tahoma"/>
              </a:rPr>
              <a:t> </a:t>
            </a:r>
            <a:r>
              <a:rPr sz="1700" spc="-120" dirty="0">
                <a:latin typeface="Tahoma"/>
                <a:cs typeface="Tahoma"/>
              </a:rPr>
              <a:t>et</a:t>
            </a:r>
            <a:r>
              <a:rPr sz="1700" spc="-75" dirty="0">
                <a:latin typeface="Tahoma"/>
                <a:cs typeface="Tahoma"/>
              </a:rPr>
              <a:t> </a:t>
            </a:r>
            <a:r>
              <a:rPr sz="1700" spc="-114" dirty="0">
                <a:latin typeface="Tahoma"/>
                <a:cs typeface="Tahoma"/>
              </a:rPr>
              <a:t>al.,</a:t>
            </a:r>
            <a:r>
              <a:rPr sz="1700" spc="-140" dirty="0">
                <a:latin typeface="Tahoma"/>
                <a:cs typeface="Tahoma"/>
              </a:rPr>
              <a:t> </a:t>
            </a:r>
            <a:r>
              <a:rPr sz="1700" spc="-25" dirty="0">
                <a:latin typeface="Tahoma"/>
                <a:cs typeface="Tahoma"/>
              </a:rPr>
              <a:t>2019).</a:t>
            </a:r>
            <a:endParaRPr sz="17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575"/>
              </a:spcBef>
            </a:pPr>
            <a:endParaRPr sz="1700">
              <a:latin typeface="Tahoma"/>
              <a:cs typeface="Tahoma"/>
            </a:endParaRPr>
          </a:p>
          <a:p>
            <a:pPr marL="12700" marR="403225">
              <a:lnSpc>
                <a:spcPct val="107700"/>
              </a:lnSpc>
            </a:pPr>
            <a:r>
              <a:rPr sz="1800" spc="-190" dirty="0">
                <a:latin typeface="Tahoma"/>
                <a:cs typeface="Tahoma"/>
              </a:rPr>
              <a:t>Development:</a:t>
            </a:r>
            <a:r>
              <a:rPr sz="1800" spc="-65" dirty="0">
                <a:latin typeface="Tahoma"/>
                <a:cs typeface="Tahoma"/>
              </a:rPr>
              <a:t> </a:t>
            </a:r>
            <a:r>
              <a:rPr sz="1800" spc="-135" dirty="0">
                <a:latin typeface="Tahoma"/>
                <a:cs typeface="Tahoma"/>
              </a:rPr>
              <a:t>Effective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communication,</a:t>
            </a:r>
            <a:r>
              <a:rPr sz="1800" spc="-65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consistent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updates,</a:t>
            </a:r>
            <a:r>
              <a:rPr sz="1800" spc="-145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and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open </a:t>
            </a:r>
            <a:r>
              <a:rPr sz="1800" spc="-70" dirty="0">
                <a:latin typeface="Tahoma"/>
                <a:cs typeface="Tahoma"/>
              </a:rPr>
              <a:t>leadership..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510"/>
              </a:spcBef>
            </a:pPr>
            <a:endParaRPr sz="1800">
              <a:latin typeface="Tahoma"/>
              <a:cs typeface="Tahoma"/>
            </a:endParaRPr>
          </a:p>
          <a:p>
            <a:pPr marL="12700" marR="385445">
              <a:lnSpc>
                <a:spcPct val="107700"/>
              </a:lnSpc>
              <a:spcBef>
                <a:spcPts val="5"/>
              </a:spcBef>
            </a:pPr>
            <a:r>
              <a:rPr sz="1800" spc="-150" dirty="0">
                <a:latin typeface="Tahoma"/>
                <a:cs typeface="Tahoma"/>
              </a:rPr>
              <a:t>Role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at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Apple:</a:t>
            </a:r>
            <a:r>
              <a:rPr sz="1800" spc="-75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Managers</a:t>
            </a:r>
            <a:r>
              <a:rPr sz="1800" spc="-175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communicate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corporate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changes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30" dirty="0">
                <a:latin typeface="Tahoma"/>
                <a:cs typeface="Tahoma"/>
              </a:rPr>
              <a:t>in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35" dirty="0">
                <a:latin typeface="Tahoma"/>
                <a:cs typeface="Tahoma"/>
              </a:rPr>
              <a:t>policy,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75" dirty="0">
                <a:latin typeface="Tahoma"/>
                <a:cs typeface="Tahoma"/>
              </a:rPr>
              <a:t>or </a:t>
            </a:r>
            <a:r>
              <a:rPr sz="1800" spc="-155" dirty="0">
                <a:latin typeface="Tahoma"/>
                <a:cs typeface="Tahoma"/>
              </a:rPr>
              <a:t>information</a:t>
            </a:r>
            <a:r>
              <a:rPr sz="1800" spc="-135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about</a:t>
            </a:r>
            <a:r>
              <a:rPr sz="1800" spc="-140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new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products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to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their</a:t>
            </a:r>
            <a:r>
              <a:rPr sz="1800" spc="-135" dirty="0">
                <a:latin typeface="Tahoma"/>
                <a:cs typeface="Tahoma"/>
              </a:rPr>
              <a:t> </a:t>
            </a:r>
            <a:r>
              <a:rPr sz="1800" spc="-10" dirty="0">
                <a:latin typeface="Tahoma"/>
                <a:cs typeface="Tahoma"/>
              </a:rPr>
              <a:t>teams.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505"/>
              </a:spcBef>
            </a:pPr>
            <a:endParaRPr sz="1800">
              <a:latin typeface="Tahoma"/>
              <a:cs typeface="Tahoma"/>
            </a:endParaRPr>
          </a:p>
          <a:p>
            <a:pPr marL="12700" marR="467359">
              <a:lnSpc>
                <a:spcPct val="107700"/>
              </a:lnSpc>
            </a:pPr>
            <a:r>
              <a:rPr sz="1800" spc="-160" dirty="0">
                <a:latin typeface="Tahoma"/>
                <a:cs typeface="Tahoma"/>
              </a:rPr>
              <a:t>Contributions: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Guarantees</a:t>
            </a:r>
            <a:r>
              <a:rPr sz="1800" spc="-160" dirty="0">
                <a:latin typeface="Tahoma"/>
                <a:cs typeface="Tahoma"/>
              </a:rPr>
              <a:t> alignment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and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keeps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employees</a:t>
            </a:r>
            <a:r>
              <a:rPr sz="1800" spc="-160" dirty="0">
                <a:latin typeface="Tahoma"/>
                <a:cs typeface="Tahoma"/>
              </a:rPr>
              <a:t> </a:t>
            </a:r>
            <a:r>
              <a:rPr sz="1800" spc="-130" dirty="0">
                <a:latin typeface="Tahoma"/>
                <a:cs typeface="Tahoma"/>
              </a:rPr>
              <a:t>informed, </a:t>
            </a:r>
            <a:r>
              <a:rPr sz="1800" spc="-150" dirty="0">
                <a:latin typeface="Tahoma"/>
                <a:cs typeface="Tahoma"/>
              </a:rPr>
              <a:t>minimising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confusion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and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opposition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to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35" dirty="0">
                <a:latin typeface="Tahoma"/>
                <a:cs typeface="Tahoma"/>
              </a:rPr>
              <a:t>change.</a:t>
            </a:r>
            <a:endParaRPr sz="18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5465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92137" y="773112"/>
            <a:ext cx="7188200" cy="5321300"/>
            <a:chOff x="592137" y="773112"/>
            <a:chExt cx="7188200" cy="5321300"/>
          </a:xfrm>
        </p:grpSpPr>
        <p:sp>
          <p:nvSpPr>
            <p:cNvPr id="4" name="object 4"/>
            <p:cNvSpPr/>
            <p:nvPr/>
          </p:nvSpPr>
          <p:spPr>
            <a:xfrm>
              <a:off x="814387" y="10144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6953250" y="0"/>
                  </a:moveTo>
                  <a:lnTo>
                    <a:pt x="0" y="0"/>
                  </a:lnTo>
                  <a:lnTo>
                    <a:pt x="0" y="5067300"/>
                  </a:lnTo>
                  <a:lnTo>
                    <a:pt x="6953250" y="5067300"/>
                  </a:lnTo>
                  <a:lnTo>
                    <a:pt x="6953250" y="0"/>
                  </a:lnTo>
                  <a:close/>
                </a:path>
              </a:pathLst>
            </a:custGeom>
            <a:solidFill>
              <a:srgbClr val="F3D5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814387" y="10144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0" y="5067300"/>
                  </a:moveTo>
                  <a:lnTo>
                    <a:pt x="6953250" y="5067300"/>
                  </a:lnTo>
                  <a:lnTo>
                    <a:pt x="6953250" y="0"/>
                  </a:lnTo>
                  <a:lnTo>
                    <a:pt x="0" y="0"/>
                  </a:lnTo>
                  <a:lnTo>
                    <a:pt x="0" y="50673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604837" y="7858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6953250" y="0"/>
                  </a:moveTo>
                  <a:lnTo>
                    <a:pt x="0" y="0"/>
                  </a:lnTo>
                  <a:lnTo>
                    <a:pt x="0" y="5067300"/>
                  </a:lnTo>
                  <a:lnTo>
                    <a:pt x="6953250" y="5067300"/>
                  </a:lnTo>
                  <a:lnTo>
                    <a:pt x="6953250" y="0"/>
                  </a:lnTo>
                  <a:close/>
                </a:path>
              </a:pathLst>
            </a:custGeom>
            <a:solidFill>
              <a:srgbClr val="F3EB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604837" y="785812"/>
              <a:ext cx="6953250" cy="5067300"/>
            </a:xfrm>
            <a:custGeom>
              <a:avLst/>
              <a:gdLst/>
              <a:ahLst/>
              <a:cxnLst/>
              <a:rect l="l" t="t" r="r" b="b"/>
              <a:pathLst>
                <a:path w="6953250" h="5067300">
                  <a:moveTo>
                    <a:pt x="0" y="5067300"/>
                  </a:moveTo>
                  <a:lnTo>
                    <a:pt x="6953250" y="5067300"/>
                  </a:lnTo>
                  <a:lnTo>
                    <a:pt x="6953250" y="0"/>
                  </a:lnTo>
                  <a:lnTo>
                    <a:pt x="0" y="0"/>
                  </a:lnTo>
                  <a:lnTo>
                    <a:pt x="0" y="50673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/>
          <p:nvPr/>
        </p:nvSpPr>
        <p:spPr>
          <a:xfrm>
            <a:off x="11282426" y="6523037"/>
            <a:ext cx="909955" cy="12700"/>
          </a:xfrm>
          <a:custGeom>
            <a:avLst/>
            <a:gdLst/>
            <a:ahLst/>
            <a:cxnLst/>
            <a:rect l="l" t="t" r="r" b="b"/>
            <a:pathLst>
              <a:path w="909954" h="12700">
                <a:moveTo>
                  <a:pt x="909574" y="0"/>
                </a:moveTo>
                <a:lnTo>
                  <a:pt x="0" y="0"/>
                </a:lnTo>
                <a:lnTo>
                  <a:pt x="0" y="12700"/>
                </a:lnTo>
                <a:lnTo>
                  <a:pt x="909574" y="12700"/>
                </a:lnTo>
                <a:lnTo>
                  <a:pt x="909574" y="0"/>
                </a:lnTo>
                <a:close/>
              </a:path>
            </a:pathLst>
          </a:custGeom>
          <a:solidFill>
            <a:srgbClr val="FFFFF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/>
          <p:nvPr/>
        </p:nvSpPr>
        <p:spPr>
          <a:xfrm>
            <a:off x="4763" y="6529387"/>
            <a:ext cx="3935729" cy="5715"/>
          </a:xfrm>
          <a:custGeom>
            <a:avLst/>
            <a:gdLst/>
            <a:ahLst/>
            <a:cxnLst/>
            <a:rect l="l" t="t" r="r" b="b"/>
            <a:pathLst>
              <a:path w="3935729" h="5715">
                <a:moveTo>
                  <a:pt x="0" y="0"/>
                </a:moveTo>
                <a:lnTo>
                  <a:pt x="3935538" y="5613"/>
                </a:lnTo>
              </a:path>
            </a:pathLst>
          </a:custGeom>
          <a:ln w="12700">
            <a:solidFill>
              <a:srgbClr val="FFFFFF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10" name="object 10"/>
          <p:cNvGrpSpPr/>
          <p:nvPr/>
        </p:nvGrpSpPr>
        <p:grpSpPr>
          <a:xfrm>
            <a:off x="4360926" y="0"/>
            <a:ext cx="7831455" cy="6858000"/>
            <a:chOff x="4360926" y="0"/>
            <a:chExt cx="7831455" cy="6858000"/>
          </a:xfrm>
        </p:grpSpPr>
        <p:sp>
          <p:nvSpPr>
            <p:cNvPr id="11" name="object 11"/>
            <p:cNvSpPr/>
            <p:nvPr/>
          </p:nvSpPr>
          <p:spPr>
            <a:xfrm>
              <a:off x="4367276" y="6529387"/>
              <a:ext cx="3935729" cy="5715"/>
            </a:xfrm>
            <a:custGeom>
              <a:avLst/>
              <a:gdLst/>
              <a:ahLst/>
              <a:cxnLst/>
              <a:rect l="l" t="t" r="r" b="b"/>
              <a:pathLst>
                <a:path w="3935729" h="5715">
                  <a:moveTo>
                    <a:pt x="0" y="0"/>
                  </a:moveTo>
                  <a:lnTo>
                    <a:pt x="3935476" y="5613"/>
                  </a:lnTo>
                </a:path>
              </a:pathLst>
            </a:custGeom>
            <a:ln w="12700">
              <a:solidFill>
                <a:srgbClr val="FFFFFF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8296275" y="0"/>
              <a:ext cx="3895725" cy="6857998"/>
            </a:xfrm>
            <a:prstGeom prst="rect">
              <a:avLst/>
            </a:prstGeom>
          </p:spPr>
        </p:pic>
      </p:grpSp>
      <p:sp>
        <p:nvSpPr>
          <p:cNvPr id="13" name="object 13"/>
          <p:cNvSpPr txBox="1">
            <a:spLocks noGrp="1"/>
          </p:cNvSpPr>
          <p:nvPr>
            <p:ph type="title"/>
          </p:nvPr>
        </p:nvSpPr>
        <p:spPr>
          <a:xfrm>
            <a:off x="1353438" y="785431"/>
            <a:ext cx="5516880" cy="8153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5150" spc="-260" dirty="0"/>
              <a:t>Information</a:t>
            </a:r>
            <a:r>
              <a:rPr sz="5150" spc="-55" dirty="0"/>
              <a:t> </a:t>
            </a:r>
            <a:r>
              <a:rPr sz="5150" spc="-175" dirty="0"/>
              <a:t>Roles</a:t>
            </a:r>
            <a:endParaRPr sz="5150"/>
          </a:p>
        </p:txBody>
      </p:sp>
      <p:sp>
        <p:nvSpPr>
          <p:cNvPr id="15" name="object 15"/>
          <p:cNvSpPr txBox="1"/>
          <p:nvPr/>
        </p:nvSpPr>
        <p:spPr>
          <a:xfrm>
            <a:off x="4075429" y="6448182"/>
            <a:ext cx="158115" cy="173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z="950" spc="-50" dirty="0">
                <a:solidFill>
                  <a:srgbClr val="FFFFFF"/>
                </a:solidFill>
                <a:latin typeface="Trebuchet MS"/>
                <a:cs typeface="Trebuchet MS"/>
              </a:rPr>
              <a:t>8</a:t>
            </a:fld>
            <a:endParaRPr sz="950">
              <a:latin typeface="Trebuchet MS"/>
              <a:cs typeface="Trebuchet MS"/>
            </a:endParaRPr>
          </a:p>
        </p:txBody>
      </p:sp>
      <p:sp>
        <p:nvSpPr>
          <p:cNvPr id="14" name="object 14"/>
          <p:cNvSpPr txBox="1"/>
          <p:nvPr/>
        </p:nvSpPr>
        <p:spPr>
          <a:xfrm>
            <a:off x="888364" y="1694497"/>
            <a:ext cx="6494145" cy="357187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80645">
              <a:lnSpc>
                <a:spcPct val="100000"/>
              </a:lnSpc>
              <a:spcBef>
                <a:spcPts val="100"/>
              </a:spcBef>
            </a:pPr>
            <a:r>
              <a:rPr sz="2400" u="heavy" spc="-229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Spokesperson</a:t>
            </a:r>
            <a:r>
              <a:rPr sz="2400" spc="-120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-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700" spc="-160" dirty="0">
                <a:latin typeface="Tahoma"/>
                <a:cs typeface="Tahoma"/>
              </a:rPr>
              <a:t>Representing</a:t>
            </a:r>
            <a:r>
              <a:rPr sz="1700" spc="-140" dirty="0">
                <a:latin typeface="Tahoma"/>
                <a:cs typeface="Tahoma"/>
              </a:rPr>
              <a:t> </a:t>
            </a:r>
            <a:r>
              <a:rPr sz="1700" spc="-130" dirty="0">
                <a:latin typeface="Tahoma"/>
                <a:cs typeface="Tahoma"/>
              </a:rPr>
              <a:t>Apple</a:t>
            </a:r>
            <a:r>
              <a:rPr sz="1700" spc="-135" dirty="0">
                <a:latin typeface="Tahoma"/>
                <a:cs typeface="Tahoma"/>
              </a:rPr>
              <a:t> </a:t>
            </a:r>
            <a:r>
              <a:rPr sz="1700" spc="-150" dirty="0">
                <a:latin typeface="Tahoma"/>
                <a:cs typeface="Tahoma"/>
              </a:rPr>
              <a:t>to</a:t>
            </a:r>
            <a:r>
              <a:rPr sz="1700" spc="-135" dirty="0">
                <a:latin typeface="Tahoma"/>
                <a:cs typeface="Tahoma"/>
              </a:rPr>
              <a:t> </a:t>
            </a:r>
            <a:r>
              <a:rPr sz="1700" spc="-160" dirty="0">
                <a:latin typeface="Tahoma"/>
                <a:cs typeface="Tahoma"/>
              </a:rPr>
              <a:t>the</a:t>
            </a:r>
            <a:r>
              <a:rPr sz="1700" spc="-135" dirty="0">
                <a:latin typeface="Tahoma"/>
                <a:cs typeface="Tahoma"/>
              </a:rPr>
              <a:t> </a:t>
            </a:r>
            <a:r>
              <a:rPr sz="1700" spc="-170" dirty="0">
                <a:latin typeface="Tahoma"/>
                <a:cs typeface="Tahoma"/>
              </a:rPr>
              <a:t>media</a:t>
            </a:r>
            <a:r>
              <a:rPr sz="1700" spc="-135" dirty="0">
                <a:latin typeface="Tahoma"/>
                <a:cs typeface="Tahoma"/>
              </a:rPr>
              <a:t> </a:t>
            </a:r>
            <a:r>
              <a:rPr sz="1700" spc="-185" dirty="0">
                <a:latin typeface="Tahoma"/>
                <a:cs typeface="Tahoma"/>
              </a:rPr>
              <a:t>and</a:t>
            </a:r>
            <a:r>
              <a:rPr sz="1700" spc="-135" dirty="0">
                <a:latin typeface="Tahoma"/>
                <a:cs typeface="Tahoma"/>
              </a:rPr>
              <a:t> </a:t>
            </a:r>
            <a:r>
              <a:rPr sz="1700" spc="-50" dirty="0">
                <a:latin typeface="Tahoma"/>
                <a:cs typeface="Tahoma"/>
              </a:rPr>
              <a:t>stakeholders.</a:t>
            </a:r>
            <a:endParaRPr sz="17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655"/>
              </a:spcBef>
            </a:pPr>
            <a:endParaRPr sz="1700">
              <a:latin typeface="Tahoma"/>
              <a:cs typeface="Tahoma"/>
            </a:endParaRPr>
          </a:p>
          <a:p>
            <a:pPr marL="12700" marR="96520">
              <a:lnSpc>
                <a:spcPct val="107900"/>
              </a:lnSpc>
            </a:pPr>
            <a:r>
              <a:rPr sz="1800" spc="-190" dirty="0">
                <a:latin typeface="Tahoma"/>
                <a:cs typeface="Tahoma"/>
              </a:rPr>
              <a:t>Development: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14" dirty="0">
                <a:latin typeface="Tahoma"/>
                <a:cs typeface="Tahoma"/>
              </a:rPr>
              <a:t>Media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coaching,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85" dirty="0">
                <a:latin typeface="Tahoma"/>
                <a:cs typeface="Tahoma"/>
              </a:rPr>
              <a:t>brand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communication,</a:t>
            </a:r>
            <a:r>
              <a:rPr sz="1800" spc="-165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and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90" dirty="0">
                <a:latin typeface="Tahoma"/>
                <a:cs typeface="Tahoma"/>
              </a:rPr>
              <a:t>skills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for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engaging </a:t>
            </a:r>
            <a:r>
              <a:rPr sz="1800" spc="-125" dirty="0">
                <a:latin typeface="Tahoma"/>
                <a:cs typeface="Tahoma"/>
              </a:rPr>
              <a:t>with</a:t>
            </a:r>
            <a:r>
              <a:rPr sz="1800" spc="-140" dirty="0">
                <a:latin typeface="Tahoma"/>
                <a:cs typeface="Tahoma"/>
              </a:rPr>
              <a:t> </a:t>
            </a:r>
            <a:r>
              <a:rPr sz="1800" spc="-75" dirty="0">
                <a:latin typeface="Tahoma"/>
                <a:cs typeface="Tahoma"/>
              </a:rPr>
              <a:t>stakeholders.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505"/>
              </a:spcBef>
            </a:pPr>
            <a:endParaRPr sz="1800">
              <a:latin typeface="Tahoma"/>
              <a:cs typeface="Tahoma"/>
            </a:endParaRPr>
          </a:p>
          <a:p>
            <a:pPr marL="12700" marR="5080">
              <a:lnSpc>
                <a:spcPct val="107700"/>
              </a:lnSpc>
              <a:spcBef>
                <a:spcPts val="5"/>
              </a:spcBef>
            </a:pPr>
            <a:r>
              <a:rPr sz="1800" spc="-150" dirty="0">
                <a:latin typeface="Tahoma"/>
                <a:cs typeface="Tahoma"/>
              </a:rPr>
              <a:t>Role</a:t>
            </a:r>
            <a:r>
              <a:rPr sz="1800" spc="-135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at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Apple: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Managers</a:t>
            </a:r>
            <a:r>
              <a:rPr sz="1800" spc="-185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are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permitted</a:t>
            </a:r>
            <a:r>
              <a:rPr sz="1800" spc="-135" dirty="0">
                <a:latin typeface="Tahoma"/>
                <a:cs typeface="Tahoma"/>
              </a:rPr>
              <a:t> to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90" dirty="0">
                <a:latin typeface="Tahoma"/>
                <a:cs typeface="Tahoma"/>
              </a:rPr>
              <a:t>engage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with</a:t>
            </a:r>
            <a:r>
              <a:rPr sz="1800" spc="-135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the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media,</a:t>
            </a:r>
            <a:r>
              <a:rPr sz="1800" spc="-185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government </a:t>
            </a:r>
            <a:r>
              <a:rPr sz="1800" spc="-105" dirty="0">
                <a:latin typeface="Tahoma"/>
                <a:cs typeface="Tahoma"/>
              </a:rPr>
              <a:t>officials,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or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internal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stakeholders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85" dirty="0">
                <a:latin typeface="Tahoma"/>
                <a:cs typeface="Tahoma"/>
              </a:rPr>
              <a:t>about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their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85" dirty="0">
                <a:latin typeface="Tahoma"/>
                <a:cs typeface="Tahoma"/>
              </a:rPr>
              <a:t>department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or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30" dirty="0">
                <a:latin typeface="Tahoma"/>
                <a:cs typeface="Tahoma"/>
              </a:rPr>
              <a:t>project.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675"/>
              </a:spcBef>
            </a:pP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</a:pPr>
            <a:r>
              <a:rPr sz="1800" spc="-160" dirty="0">
                <a:latin typeface="Tahoma"/>
                <a:cs typeface="Tahoma"/>
              </a:rPr>
              <a:t>Contributions:</a:t>
            </a:r>
            <a:r>
              <a:rPr sz="1800" spc="-7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Safeguards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204" dirty="0">
                <a:latin typeface="Tahoma"/>
                <a:cs typeface="Tahoma"/>
              </a:rPr>
              <a:t>and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enhances</a:t>
            </a:r>
            <a:r>
              <a:rPr sz="1800" spc="-160" dirty="0">
                <a:latin typeface="Tahoma"/>
                <a:cs typeface="Tahoma"/>
              </a:rPr>
              <a:t> </a:t>
            </a:r>
            <a:r>
              <a:rPr sz="1800" spc="-114" dirty="0">
                <a:latin typeface="Tahoma"/>
                <a:cs typeface="Tahoma"/>
              </a:rPr>
              <a:t>Apple’s</a:t>
            </a:r>
            <a:r>
              <a:rPr sz="1800" spc="-75" dirty="0">
                <a:latin typeface="Tahoma"/>
                <a:cs typeface="Tahoma"/>
              </a:rPr>
              <a:t> </a:t>
            </a:r>
            <a:r>
              <a:rPr sz="1800" spc="-130" dirty="0">
                <a:latin typeface="Tahoma"/>
                <a:cs typeface="Tahoma"/>
              </a:rPr>
              <a:t>public</a:t>
            </a:r>
            <a:r>
              <a:rPr sz="1800" spc="-155" dirty="0">
                <a:latin typeface="Tahoma"/>
                <a:cs typeface="Tahoma"/>
              </a:rPr>
              <a:t> reputation</a:t>
            </a:r>
            <a:r>
              <a:rPr sz="1800" spc="-100" dirty="0">
                <a:latin typeface="Tahoma"/>
                <a:cs typeface="Tahoma"/>
              </a:rPr>
              <a:t> </a:t>
            </a:r>
            <a:r>
              <a:rPr sz="1800" spc="-10" dirty="0">
                <a:latin typeface="Tahoma"/>
                <a:cs typeface="Tahoma"/>
              </a:rPr>
              <a:t>while</a:t>
            </a:r>
            <a:endParaRPr sz="18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170"/>
              </a:spcBef>
            </a:pPr>
            <a:r>
              <a:rPr sz="1800" spc="-130" dirty="0">
                <a:latin typeface="Tahoma"/>
                <a:cs typeface="Tahoma"/>
              </a:rPr>
              <a:t>effectively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conveying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85" dirty="0">
                <a:latin typeface="Tahoma"/>
                <a:cs typeface="Tahoma"/>
              </a:rPr>
              <a:t>its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values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204" dirty="0">
                <a:latin typeface="Tahoma"/>
                <a:cs typeface="Tahoma"/>
              </a:rPr>
              <a:t>and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85" dirty="0">
                <a:latin typeface="Tahoma"/>
                <a:cs typeface="Tahoma"/>
              </a:rPr>
              <a:t>achievements.</a:t>
            </a:r>
            <a:endParaRPr sz="18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9C3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192776" y="830262"/>
            <a:ext cx="6340475" cy="5178425"/>
            <a:chOff x="5192776" y="830262"/>
            <a:chExt cx="6340475" cy="5178425"/>
          </a:xfrm>
        </p:grpSpPr>
        <p:sp>
          <p:nvSpPr>
            <p:cNvPr id="4" name="object 4"/>
            <p:cNvSpPr/>
            <p:nvPr/>
          </p:nvSpPr>
          <p:spPr>
            <a:xfrm>
              <a:off x="5405501" y="1204912"/>
              <a:ext cx="6115050" cy="4791075"/>
            </a:xfrm>
            <a:custGeom>
              <a:avLst/>
              <a:gdLst/>
              <a:ahLst/>
              <a:cxnLst/>
              <a:rect l="l" t="t" r="r" b="b"/>
              <a:pathLst>
                <a:path w="6115050" h="4791075">
                  <a:moveTo>
                    <a:pt x="0" y="4791075"/>
                  </a:moveTo>
                  <a:lnTo>
                    <a:pt x="6115050" y="4791075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7910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6115050" y="0"/>
                  </a:moveTo>
                  <a:lnTo>
                    <a:pt x="0" y="0"/>
                  </a:lnTo>
                  <a:lnTo>
                    <a:pt x="0" y="4914900"/>
                  </a:lnTo>
                  <a:lnTo>
                    <a:pt x="6115050" y="4914900"/>
                  </a:lnTo>
                  <a:lnTo>
                    <a:pt x="6115050" y="0"/>
                  </a:lnTo>
                  <a:close/>
                </a:path>
              </a:pathLst>
            </a:custGeom>
            <a:solidFill>
              <a:srgbClr val="F3EB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0" y="4914900"/>
                  </a:moveTo>
                  <a:lnTo>
                    <a:pt x="6115050" y="4914900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9149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4357751" y="6538912"/>
            <a:ext cx="3693160" cy="0"/>
          </a:xfrm>
          <a:custGeom>
            <a:avLst/>
            <a:gdLst/>
            <a:ahLst/>
            <a:cxnLst/>
            <a:rect l="l" t="t" r="r" b="b"/>
            <a:pathLst>
              <a:path w="3693159">
                <a:moveTo>
                  <a:pt x="0" y="0"/>
                </a:moveTo>
                <a:lnTo>
                  <a:pt x="3693032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472551" y="6529387"/>
            <a:ext cx="3719829" cy="5715"/>
          </a:xfrm>
          <a:custGeom>
            <a:avLst/>
            <a:gdLst/>
            <a:ahLst/>
            <a:cxnLst/>
            <a:rect l="l" t="t" r="r" b="b"/>
            <a:pathLst>
              <a:path w="3719829" h="5715">
                <a:moveTo>
                  <a:pt x="0" y="0"/>
                </a:moveTo>
                <a:lnTo>
                  <a:pt x="3719449" y="560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5974715" y="826452"/>
            <a:ext cx="4418965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spc="-50" dirty="0"/>
              <a:t>Decisional</a:t>
            </a:r>
            <a:r>
              <a:rPr sz="4400" spc="-240" dirty="0"/>
              <a:t> </a:t>
            </a:r>
            <a:r>
              <a:rPr sz="4400" spc="-145" dirty="0"/>
              <a:t>Roles</a:t>
            </a:r>
            <a:endParaRPr sz="4400"/>
          </a:p>
        </p:txBody>
      </p:sp>
      <p:sp>
        <p:nvSpPr>
          <p:cNvPr id="10" name="object 10"/>
          <p:cNvSpPr txBox="1"/>
          <p:nvPr/>
        </p:nvSpPr>
        <p:spPr>
          <a:xfrm>
            <a:off x="5340984" y="1523388"/>
            <a:ext cx="5816600" cy="3906520"/>
          </a:xfrm>
          <a:prstGeom prst="rect">
            <a:avLst/>
          </a:prstGeom>
        </p:spPr>
        <p:txBody>
          <a:bodyPr vert="horz" wrap="square" lIns="0" tIns="61594" rIns="0" bIns="0" rtlCol="0">
            <a:spAutoFit/>
          </a:bodyPr>
          <a:lstStyle/>
          <a:p>
            <a:pPr marL="80645">
              <a:lnSpc>
                <a:spcPct val="100000"/>
              </a:lnSpc>
              <a:spcBef>
                <a:spcPts val="484"/>
              </a:spcBef>
            </a:pPr>
            <a:r>
              <a:rPr sz="2400" u="heavy" spc="-240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Entrepreneur</a:t>
            </a:r>
            <a:r>
              <a:rPr sz="2400" spc="-170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-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700" spc="-114" dirty="0">
                <a:latin typeface="Tahoma"/>
                <a:cs typeface="Tahoma"/>
              </a:rPr>
              <a:t>Facilitating</a:t>
            </a:r>
            <a:r>
              <a:rPr sz="1700" spc="-140" dirty="0">
                <a:latin typeface="Tahoma"/>
                <a:cs typeface="Tahoma"/>
              </a:rPr>
              <a:t> </a:t>
            </a:r>
            <a:r>
              <a:rPr sz="1700" spc="-135" dirty="0">
                <a:latin typeface="Tahoma"/>
                <a:cs typeface="Tahoma"/>
              </a:rPr>
              <a:t>the</a:t>
            </a:r>
            <a:r>
              <a:rPr sz="1700" spc="-140" dirty="0">
                <a:latin typeface="Tahoma"/>
                <a:cs typeface="Tahoma"/>
              </a:rPr>
              <a:t> </a:t>
            </a:r>
            <a:r>
              <a:rPr sz="1700" spc="-180" dirty="0">
                <a:latin typeface="Tahoma"/>
                <a:cs typeface="Tahoma"/>
              </a:rPr>
              <a:t>advancement</a:t>
            </a:r>
            <a:r>
              <a:rPr sz="1700" spc="-155" dirty="0">
                <a:latin typeface="Tahoma"/>
                <a:cs typeface="Tahoma"/>
              </a:rPr>
              <a:t> </a:t>
            </a:r>
            <a:r>
              <a:rPr sz="1700" spc="-130" dirty="0">
                <a:latin typeface="Tahoma"/>
                <a:cs typeface="Tahoma"/>
              </a:rPr>
              <a:t>of</a:t>
            </a:r>
            <a:r>
              <a:rPr sz="1700" spc="-160" dirty="0">
                <a:latin typeface="Tahoma"/>
                <a:cs typeface="Tahoma"/>
              </a:rPr>
              <a:t> </a:t>
            </a:r>
            <a:r>
              <a:rPr sz="1700" spc="-165" dirty="0">
                <a:latin typeface="Tahoma"/>
                <a:cs typeface="Tahoma"/>
              </a:rPr>
              <a:t>new</a:t>
            </a:r>
            <a:r>
              <a:rPr sz="1700" spc="-150" dirty="0">
                <a:latin typeface="Tahoma"/>
                <a:cs typeface="Tahoma"/>
              </a:rPr>
              <a:t> </a:t>
            </a:r>
            <a:r>
              <a:rPr sz="1700" spc="-10" dirty="0">
                <a:latin typeface="Tahoma"/>
                <a:cs typeface="Tahoma"/>
              </a:rPr>
              <a:t>product</a:t>
            </a:r>
            <a:endParaRPr sz="1700">
              <a:latin typeface="Tahoma"/>
              <a:cs typeface="Tahoma"/>
            </a:endParaRPr>
          </a:p>
          <a:p>
            <a:pPr marL="12700">
              <a:lnSpc>
                <a:spcPct val="100000"/>
              </a:lnSpc>
              <a:spcBef>
                <a:spcPts val="300"/>
              </a:spcBef>
            </a:pPr>
            <a:r>
              <a:rPr sz="1700" spc="-175" dirty="0">
                <a:latin typeface="Tahoma"/>
                <a:cs typeface="Tahoma"/>
              </a:rPr>
              <a:t>development</a:t>
            </a:r>
            <a:r>
              <a:rPr sz="1700" spc="-145" dirty="0">
                <a:latin typeface="Tahoma"/>
                <a:cs typeface="Tahoma"/>
              </a:rPr>
              <a:t> </a:t>
            </a:r>
            <a:r>
              <a:rPr sz="1700" spc="-185" dirty="0">
                <a:latin typeface="Tahoma"/>
                <a:cs typeface="Tahoma"/>
              </a:rPr>
              <a:t>and</a:t>
            </a:r>
            <a:r>
              <a:rPr sz="1700" spc="-125" dirty="0">
                <a:latin typeface="Tahoma"/>
                <a:cs typeface="Tahoma"/>
              </a:rPr>
              <a:t> </a:t>
            </a:r>
            <a:r>
              <a:rPr sz="1700" spc="-145" dirty="0">
                <a:latin typeface="Tahoma"/>
                <a:cs typeface="Tahoma"/>
              </a:rPr>
              <a:t>innovation</a:t>
            </a:r>
            <a:r>
              <a:rPr sz="1700" spc="-130" dirty="0">
                <a:latin typeface="Tahoma"/>
                <a:cs typeface="Tahoma"/>
              </a:rPr>
              <a:t> </a:t>
            </a:r>
            <a:r>
              <a:rPr sz="1700" spc="-165" dirty="0">
                <a:latin typeface="Tahoma"/>
                <a:cs typeface="Tahoma"/>
              </a:rPr>
              <a:t>(Lussier</a:t>
            </a:r>
            <a:r>
              <a:rPr sz="1700" spc="-140" dirty="0">
                <a:latin typeface="Tahoma"/>
                <a:cs typeface="Tahoma"/>
              </a:rPr>
              <a:t> </a:t>
            </a:r>
            <a:r>
              <a:rPr sz="1700" spc="-110" dirty="0">
                <a:latin typeface="Tahoma"/>
                <a:cs typeface="Tahoma"/>
              </a:rPr>
              <a:t>&amp;</a:t>
            </a:r>
            <a:r>
              <a:rPr sz="1700" spc="-114" dirty="0">
                <a:latin typeface="Tahoma"/>
                <a:cs typeface="Tahoma"/>
              </a:rPr>
              <a:t> </a:t>
            </a:r>
            <a:r>
              <a:rPr sz="1700" spc="-155" dirty="0">
                <a:latin typeface="Tahoma"/>
                <a:cs typeface="Tahoma"/>
              </a:rPr>
              <a:t>Achua,</a:t>
            </a:r>
            <a:r>
              <a:rPr sz="1700" spc="-120" dirty="0">
                <a:latin typeface="Tahoma"/>
                <a:cs typeface="Tahoma"/>
              </a:rPr>
              <a:t> </a:t>
            </a:r>
            <a:r>
              <a:rPr sz="1700" spc="-10" dirty="0">
                <a:latin typeface="Tahoma"/>
                <a:cs typeface="Tahoma"/>
              </a:rPr>
              <a:t>2021).</a:t>
            </a:r>
            <a:endParaRPr sz="17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570"/>
              </a:spcBef>
            </a:pPr>
            <a:endParaRPr sz="1700">
              <a:latin typeface="Tahoma"/>
              <a:cs typeface="Tahoma"/>
            </a:endParaRPr>
          </a:p>
          <a:p>
            <a:pPr marL="12700" marR="453390">
              <a:lnSpc>
                <a:spcPct val="107800"/>
              </a:lnSpc>
            </a:pPr>
            <a:r>
              <a:rPr sz="1800" spc="-190" dirty="0">
                <a:latin typeface="Tahoma"/>
                <a:cs typeface="Tahoma"/>
              </a:rPr>
              <a:t>Development: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Foster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35" dirty="0">
                <a:latin typeface="Tahoma"/>
                <a:cs typeface="Tahoma"/>
              </a:rPr>
              <a:t>creativity,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provide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95" dirty="0">
                <a:latin typeface="Tahoma"/>
                <a:cs typeface="Tahoma"/>
              </a:rPr>
              <a:t>autonomy,</a:t>
            </a:r>
            <a:r>
              <a:rPr sz="1800" spc="-165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and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recognise </a:t>
            </a:r>
            <a:r>
              <a:rPr sz="1800" spc="-150" dirty="0">
                <a:latin typeface="Tahoma"/>
                <a:cs typeface="Tahoma"/>
              </a:rPr>
              <a:t>innovative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0" dirty="0">
                <a:latin typeface="Tahoma"/>
                <a:cs typeface="Tahoma"/>
              </a:rPr>
              <a:t>ideas.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505"/>
              </a:spcBef>
            </a:pPr>
            <a:endParaRPr sz="1800">
              <a:latin typeface="Tahoma"/>
              <a:cs typeface="Tahoma"/>
            </a:endParaRPr>
          </a:p>
          <a:p>
            <a:pPr marL="12700" marR="36830">
              <a:lnSpc>
                <a:spcPct val="107900"/>
              </a:lnSpc>
            </a:pPr>
            <a:r>
              <a:rPr sz="1800" spc="-150" dirty="0">
                <a:latin typeface="Tahoma"/>
                <a:cs typeface="Tahoma"/>
              </a:rPr>
              <a:t>Role</a:t>
            </a:r>
            <a:r>
              <a:rPr sz="1800" spc="-125" dirty="0">
                <a:latin typeface="Tahoma"/>
                <a:cs typeface="Tahoma"/>
              </a:rPr>
              <a:t> at </a:t>
            </a:r>
            <a:r>
              <a:rPr sz="1800" spc="-165" dirty="0">
                <a:latin typeface="Tahoma"/>
                <a:cs typeface="Tahoma"/>
              </a:rPr>
              <a:t>Apple: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Managers</a:t>
            </a:r>
            <a:r>
              <a:rPr sz="1800" spc="-175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are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responsible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for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05" dirty="0">
                <a:latin typeface="Tahoma"/>
                <a:cs typeface="Tahoma"/>
              </a:rPr>
              <a:t>initiating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200" dirty="0">
                <a:latin typeface="Tahoma"/>
                <a:cs typeface="Tahoma"/>
              </a:rPr>
              <a:t>and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overseeing </a:t>
            </a:r>
            <a:r>
              <a:rPr sz="1800" spc="-60" dirty="0">
                <a:latin typeface="Tahoma"/>
                <a:cs typeface="Tahoma"/>
              </a:rPr>
              <a:t>innovation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505"/>
              </a:spcBef>
            </a:pPr>
            <a:endParaRPr sz="1800">
              <a:latin typeface="Tahoma"/>
              <a:cs typeface="Tahoma"/>
            </a:endParaRPr>
          </a:p>
          <a:p>
            <a:pPr marL="12700" marR="5080">
              <a:lnSpc>
                <a:spcPct val="107700"/>
              </a:lnSpc>
            </a:pPr>
            <a:r>
              <a:rPr sz="1800" spc="-160" dirty="0">
                <a:latin typeface="Tahoma"/>
                <a:cs typeface="Tahoma"/>
              </a:rPr>
              <a:t>Contributions:</a:t>
            </a:r>
            <a:r>
              <a:rPr sz="1800" spc="-10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Ensures </a:t>
            </a:r>
            <a:r>
              <a:rPr sz="1800" spc="-135" dirty="0">
                <a:latin typeface="Tahoma"/>
                <a:cs typeface="Tahoma"/>
              </a:rPr>
              <a:t>Apple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remains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at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the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forefront</a:t>
            </a:r>
            <a:r>
              <a:rPr sz="1800" spc="-120" dirty="0">
                <a:latin typeface="Tahoma"/>
                <a:cs typeface="Tahoma"/>
              </a:rPr>
              <a:t> of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technological </a:t>
            </a:r>
            <a:r>
              <a:rPr sz="1800" spc="-155" dirty="0">
                <a:latin typeface="Tahoma"/>
                <a:cs typeface="Tahoma"/>
              </a:rPr>
              <a:t>innovation,</a:t>
            </a:r>
            <a:r>
              <a:rPr sz="1800" spc="-165" dirty="0">
                <a:latin typeface="Tahoma"/>
                <a:cs typeface="Tahoma"/>
              </a:rPr>
              <a:t> </a:t>
            </a:r>
            <a:r>
              <a:rPr sz="1800" spc="-114" dirty="0">
                <a:latin typeface="Tahoma"/>
                <a:cs typeface="Tahoma"/>
              </a:rPr>
              <a:t>essential</a:t>
            </a:r>
            <a:r>
              <a:rPr sz="1800" spc="-160" dirty="0">
                <a:latin typeface="Tahoma"/>
                <a:cs typeface="Tahoma"/>
              </a:rPr>
              <a:t> </a:t>
            </a:r>
            <a:r>
              <a:rPr sz="1800" spc="-90" dirty="0">
                <a:latin typeface="Tahoma"/>
                <a:cs typeface="Tahoma"/>
              </a:rPr>
              <a:t>in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rapidly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changing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50" dirty="0">
                <a:latin typeface="Tahoma"/>
                <a:cs typeface="Tahoma"/>
              </a:rPr>
              <a:t>markets.</a:t>
            </a:r>
            <a:endParaRPr sz="1800">
              <a:latin typeface="Tahoma"/>
              <a:cs typeface="Tahoma"/>
            </a:endParaRPr>
          </a:p>
        </p:txBody>
      </p:sp>
      <p:grpSp>
        <p:nvGrpSpPr>
          <p:cNvPr id="11" name="object 11"/>
          <p:cNvGrpSpPr/>
          <p:nvPr/>
        </p:nvGrpSpPr>
        <p:grpSpPr>
          <a:xfrm>
            <a:off x="95250" y="304800"/>
            <a:ext cx="4891405" cy="6553200"/>
            <a:chOff x="95250" y="304800"/>
            <a:chExt cx="4891405" cy="6553200"/>
          </a:xfrm>
        </p:grpSpPr>
        <p:pic>
          <p:nvPicPr>
            <p:cNvPr id="12" name="object 1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95250" y="6505575"/>
              <a:ext cx="4891151" cy="352425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23825" y="304800"/>
              <a:ext cx="4838700" cy="6219825"/>
            </a:xfrm>
            <a:prstGeom prst="rect">
              <a:avLst/>
            </a:prstGeom>
          </p:spPr>
        </p:pic>
      </p:grpSp>
      <p:sp>
        <p:nvSpPr>
          <p:cNvPr id="14" name="object 14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9</a:t>
            </a:fld>
            <a:endParaRPr spc="-2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9C3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192776" y="830262"/>
            <a:ext cx="6340475" cy="5178425"/>
            <a:chOff x="5192776" y="830262"/>
            <a:chExt cx="6340475" cy="5178425"/>
          </a:xfrm>
        </p:grpSpPr>
        <p:sp>
          <p:nvSpPr>
            <p:cNvPr id="4" name="object 4"/>
            <p:cNvSpPr/>
            <p:nvPr/>
          </p:nvSpPr>
          <p:spPr>
            <a:xfrm>
              <a:off x="5405501" y="1204912"/>
              <a:ext cx="6115050" cy="4791075"/>
            </a:xfrm>
            <a:custGeom>
              <a:avLst/>
              <a:gdLst/>
              <a:ahLst/>
              <a:cxnLst/>
              <a:rect l="l" t="t" r="r" b="b"/>
              <a:pathLst>
                <a:path w="6115050" h="4791075">
                  <a:moveTo>
                    <a:pt x="0" y="4791075"/>
                  </a:moveTo>
                  <a:lnTo>
                    <a:pt x="6115050" y="4791075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7910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6115050" y="0"/>
                  </a:moveTo>
                  <a:lnTo>
                    <a:pt x="0" y="0"/>
                  </a:lnTo>
                  <a:lnTo>
                    <a:pt x="0" y="4914900"/>
                  </a:lnTo>
                  <a:lnTo>
                    <a:pt x="6115050" y="4914900"/>
                  </a:lnTo>
                  <a:lnTo>
                    <a:pt x="6115050" y="0"/>
                  </a:lnTo>
                  <a:close/>
                </a:path>
              </a:pathLst>
            </a:custGeom>
            <a:solidFill>
              <a:srgbClr val="F3EB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0" y="4914900"/>
                  </a:moveTo>
                  <a:lnTo>
                    <a:pt x="6115050" y="4914900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9149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4357751" y="6538912"/>
            <a:ext cx="3693160" cy="0"/>
          </a:xfrm>
          <a:custGeom>
            <a:avLst/>
            <a:gdLst/>
            <a:ahLst/>
            <a:cxnLst/>
            <a:rect l="l" t="t" r="r" b="b"/>
            <a:pathLst>
              <a:path w="3693159">
                <a:moveTo>
                  <a:pt x="0" y="0"/>
                </a:moveTo>
                <a:lnTo>
                  <a:pt x="3693032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472551" y="6529387"/>
            <a:ext cx="3719829" cy="5715"/>
          </a:xfrm>
          <a:custGeom>
            <a:avLst/>
            <a:gdLst/>
            <a:ahLst/>
            <a:cxnLst/>
            <a:rect l="l" t="t" r="r" b="b"/>
            <a:pathLst>
              <a:path w="3719829" h="5715">
                <a:moveTo>
                  <a:pt x="0" y="0"/>
                </a:moveTo>
                <a:lnTo>
                  <a:pt x="3719449" y="560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5340984" y="912177"/>
            <a:ext cx="5328920" cy="1360805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645795">
              <a:lnSpc>
                <a:spcPts val="5220"/>
              </a:lnSpc>
              <a:spcBef>
                <a:spcPts val="130"/>
              </a:spcBef>
            </a:pPr>
            <a:r>
              <a:rPr sz="4400" spc="-50" dirty="0"/>
              <a:t>Decisional</a:t>
            </a:r>
            <a:r>
              <a:rPr sz="4400" spc="-240" dirty="0"/>
              <a:t> </a:t>
            </a:r>
            <a:r>
              <a:rPr sz="4400" spc="-10" dirty="0"/>
              <a:t>Roles</a:t>
            </a:r>
            <a:endParaRPr sz="4400"/>
          </a:p>
          <a:p>
            <a:pPr marL="12700" marR="5080" indent="67945">
              <a:lnSpc>
                <a:spcPts val="2560"/>
              </a:lnSpc>
              <a:spcBef>
                <a:spcPts val="240"/>
              </a:spcBef>
            </a:pPr>
            <a:r>
              <a:rPr sz="2400" b="0" u="heavy" spc="-215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Disturbance</a:t>
            </a:r>
            <a:r>
              <a:rPr sz="2400" b="0" u="heavy" spc="-105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 </a:t>
            </a:r>
            <a:r>
              <a:rPr sz="2400" b="0" u="heavy" spc="-225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Handler</a:t>
            </a:r>
            <a:r>
              <a:rPr sz="2400" b="0" u="heavy" spc="-175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 </a:t>
            </a:r>
            <a:r>
              <a:rPr sz="2400" b="0" spc="-210" dirty="0">
                <a:latin typeface="Tahoma"/>
                <a:cs typeface="Tahoma"/>
              </a:rPr>
              <a:t>-</a:t>
            </a:r>
            <a:r>
              <a:rPr sz="2400" b="0" spc="-150" dirty="0">
                <a:latin typeface="Tahoma"/>
                <a:cs typeface="Tahoma"/>
              </a:rPr>
              <a:t> </a:t>
            </a:r>
            <a:r>
              <a:rPr sz="1800" b="0" spc="-160" dirty="0">
                <a:latin typeface="Tahoma"/>
                <a:cs typeface="Tahoma"/>
              </a:rPr>
              <a:t>Handling</a:t>
            </a:r>
            <a:r>
              <a:rPr sz="1800" b="0" spc="-120" dirty="0">
                <a:latin typeface="Tahoma"/>
                <a:cs typeface="Tahoma"/>
              </a:rPr>
              <a:t> </a:t>
            </a:r>
            <a:r>
              <a:rPr sz="1800" b="0" spc="-150" dirty="0">
                <a:latin typeface="Tahoma"/>
                <a:cs typeface="Tahoma"/>
              </a:rPr>
              <a:t>interruptions</a:t>
            </a:r>
            <a:r>
              <a:rPr sz="1800" b="0" spc="-95" dirty="0">
                <a:latin typeface="Tahoma"/>
                <a:cs typeface="Tahoma"/>
              </a:rPr>
              <a:t> </a:t>
            </a:r>
            <a:r>
              <a:rPr sz="1800" b="0" spc="-105" dirty="0">
                <a:latin typeface="Tahoma"/>
                <a:cs typeface="Tahoma"/>
              </a:rPr>
              <a:t>like</a:t>
            </a:r>
            <a:r>
              <a:rPr sz="1800" b="0" spc="-120" dirty="0">
                <a:latin typeface="Tahoma"/>
                <a:cs typeface="Tahoma"/>
              </a:rPr>
              <a:t> supply </a:t>
            </a:r>
            <a:r>
              <a:rPr sz="1800" b="0" spc="-150" dirty="0">
                <a:latin typeface="Tahoma"/>
                <a:cs typeface="Tahoma"/>
              </a:rPr>
              <a:t>chain</a:t>
            </a:r>
            <a:r>
              <a:rPr sz="1800" b="0" spc="-125" dirty="0">
                <a:latin typeface="Tahoma"/>
                <a:cs typeface="Tahoma"/>
              </a:rPr>
              <a:t> </a:t>
            </a:r>
            <a:r>
              <a:rPr sz="1800" b="0" spc="-145" dirty="0">
                <a:latin typeface="Tahoma"/>
                <a:cs typeface="Tahoma"/>
              </a:rPr>
              <a:t>challenges</a:t>
            </a:r>
            <a:r>
              <a:rPr sz="1800" b="0" spc="-100" dirty="0">
                <a:latin typeface="Tahoma"/>
                <a:cs typeface="Tahoma"/>
              </a:rPr>
              <a:t> </a:t>
            </a:r>
            <a:r>
              <a:rPr sz="1800" b="0" spc="-190" dirty="0">
                <a:latin typeface="Tahoma"/>
                <a:cs typeface="Tahoma"/>
              </a:rPr>
              <a:t>or</a:t>
            </a:r>
            <a:r>
              <a:rPr sz="1800" b="0" spc="-130" dirty="0">
                <a:latin typeface="Tahoma"/>
                <a:cs typeface="Tahoma"/>
              </a:rPr>
              <a:t> public</a:t>
            </a:r>
            <a:r>
              <a:rPr sz="1800" b="0" spc="-105" dirty="0">
                <a:latin typeface="Tahoma"/>
                <a:cs typeface="Tahoma"/>
              </a:rPr>
              <a:t> </a:t>
            </a:r>
            <a:r>
              <a:rPr sz="1800" b="0" spc="-40" dirty="0">
                <a:latin typeface="Tahoma"/>
                <a:cs typeface="Tahoma"/>
              </a:rPr>
              <a:t>disputes.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0" name="object 10"/>
          <p:cNvSpPr txBox="1"/>
          <p:nvPr/>
        </p:nvSpPr>
        <p:spPr>
          <a:xfrm>
            <a:off x="5340984" y="2695511"/>
            <a:ext cx="5786755" cy="2753360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167005">
              <a:lnSpc>
                <a:spcPct val="111200"/>
              </a:lnSpc>
              <a:spcBef>
                <a:spcPts val="100"/>
              </a:spcBef>
            </a:pPr>
            <a:r>
              <a:rPr sz="1800" spc="-190" dirty="0">
                <a:latin typeface="Tahoma"/>
                <a:cs typeface="Tahoma"/>
              </a:rPr>
              <a:t>Development: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90" dirty="0">
                <a:latin typeface="Tahoma"/>
                <a:cs typeface="Tahoma"/>
              </a:rPr>
              <a:t>Skills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130" dirty="0">
                <a:latin typeface="Tahoma"/>
                <a:cs typeface="Tahoma"/>
              </a:rPr>
              <a:t>in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95" dirty="0">
                <a:latin typeface="Tahoma"/>
                <a:cs typeface="Tahoma"/>
              </a:rPr>
              <a:t>crisis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204" dirty="0">
                <a:latin typeface="Tahoma"/>
                <a:cs typeface="Tahoma"/>
              </a:rPr>
              <a:t>management,</a:t>
            </a:r>
            <a:r>
              <a:rPr sz="1800" spc="-80" dirty="0"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conflict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resolution,</a:t>
            </a:r>
            <a:r>
              <a:rPr sz="1800" spc="-165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and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50" dirty="0">
                <a:latin typeface="Tahoma"/>
                <a:cs typeface="Tahoma"/>
              </a:rPr>
              <a:t>a </a:t>
            </a:r>
            <a:r>
              <a:rPr sz="1800" spc="-105" dirty="0">
                <a:latin typeface="Tahoma"/>
                <a:cs typeface="Tahoma"/>
              </a:rPr>
              <a:t>solid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grasp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of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legal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204" dirty="0">
                <a:latin typeface="Tahoma"/>
                <a:cs typeface="Tahoma"/>
              </a:rPr>
              <a:t>and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ethical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40" dirty="0">
                <a:latin typeface="Tahoma"/>
                <a:cs typeface="Tahoma"/>
              </a:rPr>
              <a:t>principles.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355"/>
              </a:spcBef>
            </a:pPr>
            <a:endParaRPr sz="1800">
              <a:latin typeface="Tahoma"/>
              <a:cs typeface="Tahoma"/>
            </a:endParaRPr>
          </a:p>
          <a:p>
            <a:pPr marL="12700" marR="5080">
              <a:lnSpc>
                <a:spcPct val="111300"/>
              </a:lnSpc>
            </a:pPr>
            <a:r>
              <a:rPr sz="1800" spc="-150" dirty="0">
                <a:latin typeface="Tahoma"/>
                <a:cs typeface="Tahoma"/>
              </a:rPr>
              <a:t>Role</a:t>
            </a:r>
            <a:r>
              <a:rPr sz="1800" spc="-125" dirty="0">
                <a:latin typeface="Tahoma"/>
                <a:cs typeface="Tahoma"/>
              </a:rPr>
              <a:t> at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Apple: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Addressing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80" dirty="0">
                <a:latin typeface="Tahoma"/>
                <a:cs typeface="Tahoma"/>
              </a:rPr>
              <a:t>crises—</a:t>
            </a:r>
            <a:r>
              <a:rPr sz="1800" spc="-175" dirty="0">
                <a:latin typeface="Tahoma"/>
                <a:cs typeface="Tahoma"/>
              </a:rPr>
              <a:t>such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as</a:t>
            </a:r>
            <a:r>
              <a:rPr sz="1800" spc="-100" dirty="0">
                <a:latin typeface="Tahoma"/>
                <a:cs typeface="Tahoma"/>
              </a:rPr>
              <a:t> </a:t>
            </a:r>
            <a:r>
              <a:rPr sz="1800" spc="-185" dirty="0">
                <a:latin typeface="Tahoma"/>
                <a:cs typeface="Tahoma"/>
              </a:rPr>
              <a:t>product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defects,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employee </a:t>
            </a:r>
            <a:r>
              <a:rPr sz="1800" spc="-150" dirty="0">
                <a:latin typeface="Tahoma"/>
                <a:cs typeface="Tahoma"/>
              </a:rPr>
              <a:t>disputes,</a:t>
            </a:r>
            <a:r>
              <a:rPr sz="1800" spc="-100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or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public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35" dirty="0">
                <a:latin typeface="Tahoma"/>
                <a:cs typeface="Tahoma"/>
              </a:rPr>
              <a:t>relations.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355"/>
              </a:spcBef>
            </a:pPr>
            <a:endParaRPr sz="1800">
              <a:latin typeface="Tahoma"/>
              <a:cs typeface="Tahoma"/>
            </a:endParaRPr>
          </a:p>
          <a:p>
            <a:pPr marL="12700" marR="210185">
              <a:lnSpc>
                <a:spcPct val="111200"/>
              </a:lnSpc>
              <a:spcBef>
                <a:spcPts val="5"/>
              </a:spcBef>
            </a:pPr>
            <a:r>
              <a:rPr sz="1800" spc="-160" dirty="0">
                <a:latin typeface="Tahoma"/>
                <a:cs typeface="Tahoma"/>
              </a:rPr>
              <a:t>Contributions: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Ensures</a:t>
            </a:r>
            <a:r>
              <a:rPr sz="1800" spc="-160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business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continuity</a:t>
            </a:r>
            <a:r>
              <a:rPr sz="1800" spc="-165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and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reduces</a:t>
            </a:r>
            <a:r>
              <a:rPr sz="1800" spc="-85" dirty="0">
                <a:latin typeface="Tahoma"/>
                <a:cs typeface="Tahoma"/>
              </a:rPr>
              <a:t> </a:t>
            </a:r>
            <a:r>
              <a:rPr sz="1800" spc="-210" dirty="0">
                <a:latin typeface="Tahoma"/>
                <a:cs typeface="Tahoma"/>
              </a:rPr>
              <a:t>harm</a:t>
            </a:r>
            <a:r>
              <a:rPr sz="1800" spc="-135" dirty="0">
                <a:latin typeface="Tahoma"/>
                <a:cs typeface="Tahoma"/>
              </a:rPr>
              <a:t> to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10" dirty="0">
                <a:latin typeface="Tahoma"/>
                <a:cs typeface="Tahoma"/>
              </a:rPr>
              <a:t>the </a:t>
            </a:r>
            <a:r>
              <a:rPr sz="1800" spc="-185" dirty="0">
                <a:latin typeface="Tahoma"/>
                <a:cs typeface="Tahoma"/>
              </a:rPr>
              <a:t>brand</a:t>
            </a:r>
            <a:r>
              <a:rPr sz="1800" spc="-140" dirty="0">
                <a:latin typeface="Tahoma"/>
                <a:cs typeface="Tahoma"/>
              </a:rPr>
              <a:t> </a:t>
            </a:r>
            <a:r>
              <a:rPr sz="1800" spc="-190" dirty="0">
                <a:latin typeface="Tahoma"/>
                <a:cs typeface="Tahoma"/>
              </a:rPr>
              <a:t>or</a:t>
            </a:r>
            <a:r>
              <a:rPr sz="1800" spc="-140" dirty="0">
                <a:latin typeface="Tahoma"/>
                <a:cs typeface="Tahoma"/>
              </a:rPr>
              <a:t> operational</a:t>
            </a:r>
            <a:r>
              <a:rPr sz="1800" spc="-185" dirty="0">
                <a:latin typeface="Tahoma"/>
                <a:cs typeface="Tahoma"/>
              </a:rPr>
              <a:t> </a:t>
            </a:r>
            <a:r>
              <a:rPr sz="1800" spc="-45" dirty="0">
                <a:latin typeface="Tahoma"/>
                <a:cs typeface="Tahoma"/>
              </a:rPr>
              <a:t>integrity.</a:t>
            </a:r>
            <a:endParaRPr sz="1800">
              <a:latin typeface="Tahoma"/>
              <a:cs typeface="Tahoma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33350" y="400050"/>
            <a:ext cx="4876800" cy="6000750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10</a:t>
            </a:fld>
            <a:endParaRPr spc="-2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9C3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192776" y="830262"/>
            <a:ext cx="6340475" cy="5178425"/>
            <a:chOff x="5192776" y="830262"/>
            <a:chExt cx="6340475" cy="5178425"/>
          </a:xfrm>
        </p:grpSpPr>
        <p:sp>
          <p:nvSpPr>
            <p:cNvPr id="4" name="object 4"/>
            <p:cNvSpPr/>
            <p:nvPr/>
          </p:nvSpPr>
          <p:spPr>
            <a:xfrm>
              <a:off x="5405501" y="1204912"/>
              <a:ext cx="6115050" cy="4791075"/>
            </a:xfrm>
            <a:custGeom>
              <a:avLst/>
              <a:gdLst/>
              <a:ahLst/>
              <a:cxnLst/>
              <a:rect l="l" t="t" r="r" b="b"/>
              <a:pathLst>
                <a:path w="6115050" h="4791075">
                  <a:moveTo>
                    <a:pt x="0" y="4791075"/>
                  </a:moveTo>
                  <a:lnTo>
                    <a:pt x="6115050" y="4791075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7910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6115050" y="0"/>
                  </a:moveTo>
                  <a:lnTo>
                    <a:pt x="0" y="0"/>
                  </a:lnTo>
                  <a:lnTo>
                    <a:pt x="0" y="4914900"/>
                  </a:lnTo>
                  <a:lnTo>
                    <a:pt x="6115050" y="4914900"/>
                  </a:lnTo>
                  <a:lnTo>
                    <a:pt x="6115050" y="0"/>
                  </a:lnTo>
                  <a:close/>
                </a:path>
              </a:pathLst>
            </a:custGeom>
            <a:solidFill>
              <a:srgbClr val="F3EB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0" y="4914900"/>
                  </a:moveTo>
                  <a:lnTo>
                    <a:pt x="6115050" y="4914900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9149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4357751" y="6538912"/>
            <a:ext cx="3693160" cy="0"/>
          </a:xfrm>
          <a:custGeom>
            <a:avLst/>
            <a:gdLst/>
            <a:ahLst/>
            <a:cxnLst/>
            <a:rect l="l" t="t" r="r" b="b"/>
            <a:pathLst>
              <a:path w="3693159">
                <a:moveTo>
                  <a:pt x="0" y="0"/>
                </a:moveTo>
                <a:lnTo>
                  <a:pt x="3693032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472551" y="6529387"/>
            <a:ext cx="3719829" cy="5715"/>
          </a:xfrm>
          <a:custGeom>
            <a:avLst/>
            <a:gdLst/>
            <a:ahLst/>
            <a:cxnLst/>
            <a:rect l="l" t="t" r="r" b="b"/>
            <a:pathLst>
              <a:path w="3719829" h="5715">
                <a:moveTo>
                  <a:pt x="0" y="0"/>
                </a:moveTo>
                <a:lnTo>
                  <a:pt x="3719449" y="560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5974715" y="825499"/>
            <a:ext cx="4418330" cy="701040"/>
          </a:xfrm>
          <a:prstGeom prst="rect">
            <a:avLst/>
          </a:prstGeom>
        </p:spPr>
        <p:txBody>
          <a:bodyPr vert="horz" wrap="square" lIns="0" tIns="1651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30"/>
              </a:spcBef>
            </a:pPr>
            <a:r>
              <a:rPr sz="4400" spc="-50" dirty="0"/>
              <a:t>Decisional</a:t>
            </a:r>
            <a:r>
              <a:rPr sz="4400" spc="-250" dirty="0"/>
              <a:t> </a:t>
            </a:r>
            <a:r>
              <a:rPr sz="4400" spc="-145" dirty="0"/>
              <a:t>Roles</a:t>
            </a:r>
            <a:endParaRPr sz="4400"/>
          </a:p>
        </p:txBody>
      </p:sp>
      <p:sp>
        <p:nvSpPr>
          <p:cNvPr id="10" name="object 10"/>
          <p:cNvSpPr txBox="1"/>
          <p:nvPr/>
        </p:nvSpPr>
        <p:spPr>
          <a:xfrm>
            <a:off x="5506339" y="1636966"/>
            <a:ext cx="5598160" cy="3867785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 marR="546100" indent="67945">
              <a:lnSpc>
                <a:spcPct val="99800"/>
              </a:lnSpc>
              <a:spcBef>
                <a:spcPts val="105"/>
              </a:spcBef>
            </a:pPr>
            <a:r>
              <a:rPr sz="2400" u="heavy" spc="-225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Resource</a:t>
            </a:r>
            <a:r>
              <a:rPr sz="2400" u="heavy" spc="-85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 </a:t>
            </a:r>
            <a:r>
              <a:rPr sz="2400" u="heavy" spc="-170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Allocator-</a:t>
            </a:r>
            <a:r>
              <a:rPr sz="2400" u="heavy" spc="-235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Allocating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resources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204" dirty="0">
                <a:latin typeface="Tahoma"/>
                <a:cs typeface="Tahoma"/>
              </a:rPr>
              <a:t>and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85" dirty="0">
                <a:latin typeface="Tahoma"/>
                <a:cs typeface="Tahoma"/>
              </a:rPr>
              <a:t>skills</a:t>
            </a:r>
            <a:r>
              <a:rPr sz="1800" spc="-170" dirty="0">
                <a:latin typeface="Tahoma"/>
                <a:cs typeface="Tahoma"/>
              </a:rPr>
              <a:t> </a:t>
            </a:r>
            <a:r>
              <a:rPr sz="1800" spc="-25" dirty="0">
                <a:latin typeface="Tahoma"/>
                <a:cs typeface="Tahoma"/>
              </a:rPr>
              <a:t>to </a:t>
            </a:r>
            <a:r>
              <a:rPr sz="1800" spc="-155" dirty="0">
                <a:latin typeface="Tahoma"/>
                <a:cs typeface="Tahoma"/>
              </a:rPr>
              <a:t>research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200" dirty="0">
                <a:latin typeface="Tahoma"/>
                <a:cs typeface="Tahoma"/>
              </a:rPr>
              <a:t>and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development,</a:t>
            </a:r>
            <a:r>
              <a:rPr sz="1800" spc="-9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marketing,</a:t>
            </a:r>
            <a:r>
              <a:rPr sz="1800" spc="-175" dirty="0">
                <a:latin typeface="Tahoma"/>
                <a:cs typeface="Tahoma"/>
              </a:rPr>
              <a:t> and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other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0" dirty="0">
                <a:latin typeface="Tahoma"/>
                <a:cs typeface="Tahoma"/>
              </a:rPr>
              <a:t>areas </a:t>
            </a:r>
            <a:r>
              <a:rPr sz="1800" spc="-135" dirty="0">
                <a:latin typeface="Tahoma"/>
                <a:cs typeface="Tahoma"/>
              </a:rPr>
              <a:t>(Kumar,2015)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205"/>
              </a:spcBef>
            </a:pPr>
            <a:endParaRPr sz="1800">
              <a:latin typeface="Tahoma"/>
              <a:cs typeface="Tahoma"/>
            </a:endParaRPr>
          </a:p>
          <a:p>
            <a:pPr marL="12700" marR="193675">
              <a:lnSpc>
                <a:spcPct val="100899"/>
              </a:lnSpc>
              <a:spcBef>
                <a:spcPts val="5"/>
              </a:spcBef>
            </a:pPr>
            <a:r>
              <a:rPr sz="1800" spc="-180" dirty="0">
                <a:latin typeface="Tahoma"/>
                <a:cs typeface="Tahoma"/>
              </a:rPr>
              <a:t>Development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80" dirty="0">
                <a:latin typeface="Tahoma"/>
                <a:cs typeface="Tahoma"/>
              </a:rPr>
              <a:t>Involves</a:t>
            </a:r>
            <a:r>
              <a:rPr sz="1800" spc="-75" dirty="0">
                <a:latin typeface="Tahoma"/>
                <a:cs typeface="Tahoma"/>
              </a:rPr>
              <a:t> </a:t>
            </a:r>
            <a:r>
              <a:rPr sz="1800" spc="-130" dirty="0">
                <a:latin typeface="Tahoma"/>
                <a:cs typeface="Tahoma"/>
              </a:rPr>
              <a:t>strategic</a:t>
            </a:r>
            <a:r>
              <a:rPr sz="1800" spc="-155" dirty="0">
                <a:latin typeface="Tahoma"/>
                <a:cs typeface="Tahoma"/>
              </a:rPr>
              <a:t> planning,</a:t>
            </a:r>
            <a:r>
              <a:rPr sz="1800" spc="-75" dirty="0"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financial</a:t>
            </a:r>
            <a:r>
              <a:rPr sz="1800" spc="-70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expertise,</a:t>
            </a:r>
            <a:r>
              <a:rPr sz="1800" spc="-155" dirty="0">
                <a:latin typeface="Tahoma"/>
                <a:cs typeface="Tahoma"/>
              </a:rPr>
              <a:t> </a:t>
            </a:r>
            <a:r>
              <a:rPr sz="1800" spc="-90" dirty="0">
                <a:latin typeface="Tahoma"/>
                <a:cs typeface="Tahoma"/>
              </a:rPr>
              <a:t>and </a:t>
            </a:r>
            <a:r>
              <a:rPr sz="1800" spc="-140" dirty="0">
                <a:latin typeface="Tahoma"/>
                <a:cs typeface="Tahoma"/>
              </a:rPr>
              <a:t>cost-</a:t>
            </a:r>
            <a:r>
              <a:rPr sz="1800" spc="-135" dirty="0">
                <a:latin typeface="Tahoma"/>
                <a:cs typeface="Tahoma"/>
              </a:rPr>
              <a:t>benefit</a:t>
            </a:r>
            <a:r>
              <a:rPr sz="1800" spc="-65" dirty="0">
                <a:latin typeface="Tahoma"/>
                <a:cs typeface="Tahoma"/>
              </a:rPr>
              <a:t> </a:t>
            </a:r>
            <a:r>
              <a:rPr sz="1800" spc="-60" dirty="0">
                <a:latin typeface="Tahoma"/>
                <a:cs typeface="Tahoma"/>
              </a:rPr>
              <a:t>evaluations.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130"/>
              </a:spcBef>
            </a:pPr>
            <a:endParaRPr sz="1800">
              <a:latin typeface="Tahoma"/>
              <a:cs typeface="Tahoma"/>
            </a:endParaRPr>
          </a:p>
          <a:p>
            <a:pPr marL="12700" marR="5080">
              <a:lnSpc>
                <a:spcPct val="100800"/>
              </a:lnSpc>
            </a:pPr>
            <a:r>
              <a:rPr sz="1800" spc="-150" dirty="0">
                <a:latin typeface="Tahoma"/>
                <a:cs typeface="Tahoma"/>
              </a:rPr>
              <a:t>Role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at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Apple: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Determining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85" dirty="0">
                <a:latin typeface="Tahoma"/>
                <a:cs typeface="Tahoma"/>
              </a:rPr>
              <a:t>budget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10" dirty="0">
                <a:latin typeface="Tahoma"/>
                <a:cs typeface="Tahoma"/>
              </a:rPr>
              <a:t>distributions—</a:t>
            </a:r>
            <a:r>
              <a:rPr sz="1800" spc="-170" dirty="0">
                <a:latin typeface="Tahoma"/>
                <a:cs typeface="Tahoma"/>
              </a:rPr>
              <a:t>be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75" dirty="0">
                <a:latin typeface="Tahoma"/>
                <a:cs typeface="Tahoma"/>
              </a:rPr>
              <a:t>it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in </a:t>
            </a:r>
            <a:r>
              <a:rPr sz="1800" spc="-65" dirty="0">
                <a:latin typeface="Tahoma"/>
                <a:cs typeface="Tahoma"/>
              </a:rPr>
              <a:t>research </a:t>
            </a:r>
            <a:r>
              <a:rPr sz="1800" spc="-200" dirty="0">
                <a:latin typeface="Tahoma"/>
                <a:cs typeface="Tahoma"/>
              </a:rPr>
              <a:t>and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75" dirty="0">
                <a:latin typeface="Tahoma"/>
                <a:cs typeface="Tahoma"/>
              </a:rPr>
              <a:t>development,</a:t>
            </a:r>
            <a:r>
              <a:rPr sz="1800" spc="-100" dirty="0">
                <a:latin typeface="Tahoma"/>
                <a:cs typeface="Tahoma"/>
              </a:rPr>
              <a:t> </a:t>
            </a:r>
            <a:r>
              <a:rPr sz="1800" spc="-170" dirty="0">
                <a:latin typeface="Tahoma"/>
                <a:cs typeface="Tahoma"/>
              </a:rPr>
              <a:t>marketing,</a:t>
            </a:r>
            <a:r>
              <a:rPr sz="1800" spc="-180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or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the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redesign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20" dirty="0">
                <a:latin typeface="Tahoma"/>
                <a:cs typeface="Tahoma"/>
              </a:rPr>
              <a:t>of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05" dirty="0">
                <a:latin typeface="Tahoma"/>
                <a:cs typeface="Tahoma"/>
              </a:rPr>
              <a:t>retail</a:t>
            </a:r>
            <a:r>
              <a:rPr sz="1800" spc="-100" dirty="0">
                <a:latin typeface="Tahoma"/>
                <a:cs typeface="Tahoma"/>
              </a:rPr>
              <a:t> </a:t>
            </a:r>
            <a:r>
              <a:rPr sz="1800" spc="-150" dirty="0">
                <a:latin typeface="Tahoma"/>
                <a:cs typeface="Tahoma"/>
              </a:rPr>
              <a:t>store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layouts.</a:t>
            </a:r>
            <a:endParaRPr sz="1800">
              <a:latin typeface="Tahoma"/>
              <a:cs typeface="Tahoma"/>
            </a:endParaRPr>
          </a:p>
          <a:p>
            <a:pPr>
              <a:lnSpc>
                <a:spcPct val="100000"/>
              </a:lnSpc>
              <a:spcBef>
                <a:spcPts val="1345"/>
              </a:spcBef>
            </a:pPr>
            <a:endParaRPr sz="1800">
              <a:latin typeface="Tahoma"/>
              <a:cs typeface="Tahoma"/>
            </a:endParaRPr>
          </a:p>
          <a:p>
            <a:pPr marL="12700" marR="170815">
              <a:lnSpc>
                <a:spcPts val="2100"/>
              </a:lnSpc>
            </a:pPr>
            <a:r>
              <a:rPr sz="1800" spc="-155" dirty="0">
                <a:latin typeface="Tahoma"/>
                <a:cs typeface="Tahoma"/>
              </a:rPr>
              <a:t>Contributions: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Guarantees</a:t>
            </a:r>
            <a:r>
              <a:rPr sz="1800" spc="-170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the</a:t>
            </a:r>
            <a:r>
              <a:rPr sz="1800" spc="-114" dirty="0">
                <a:latin typeface="Tahoma"/>
                <a:cs typeface="Tahoma"/>
              </a:rPr>
              <a:t> efficient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65" dirty="0">
                <a:latin typeface="Tahoma"/>
                <a:cs typeface="Tahoma"/>
              </a:rPr>
              <a:t>use</a:t>
            </a:r>
            <a:r>
              <a:rPr sz="1800" spc="-11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of</a:t>
            </a:r>
            <a:r>
              <a:rPr sz="1800" spc="-114" dirty="0">
                <a:latin typeface="Tahoma"/>
                <a:cs typeface="Tahoma"/>
              </a:rPr>
              <a:t> </a:t>
            </a:r>
            <a:r>
              <a:rPr sz="1800" spc="-210" dirty="0">
                <a:latin typeface="Tahoma"/>
                <a:cs typeface="Tahoma"/>
              </a:rPr>
              <a:t>company</a:t>
            </a:r>
            <a:r>
              <a:rPr sz="1800" spc="-170" dirty="0">
                <a:latin typeface="Tahoma"/>
                <a:cs typeface="Tahoma"/>
              </a:rPr>
              <a:t> </a:t>
            </a:r>
            <a:r>
              <a:rPr sz="1800" spc="-125" dirty="0">
                <a:latin typeface="Tahoma"/>
                <a:cs typeface="Tahoma"/>
              </a:rPr>
              <a:t>resources </a:t>
            </a:r>
            <a:r>
              <a:rPr sz="1800" spc="-135" dirty="0">
                <a:latin typeface="Tahoma"/>
                <a:cs typeface="Tahoma"/>
              </a:rPr>
              <a:t>to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85" dirty="0">
                <a:latin typeface="Tahoma"/>
                <a:cs typeface="Tahoma"/>
              </a:rPr>
              <a:t>enhance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returns</a:t>
            </a:r>
            <a:r>
              <a:rPr sz="1800" spc="-95" dirty="0">
                <a:latin typeface="Tahoma"/>
                <a:cs typeface="Tahoma"/>
              </a:rPr>
              <a:t> </a:t>
            </a:r>
            <a:r>
              <a:rPr sz="1800" spc="-200" dirty="0">
                <a:latin typeface="Tahoma"/>
                <a:cs typeface="Tahoma"/>
              </a:rPr>
              <a:t>and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35" dirty="0">
                <a:latin typeface="Tahoma"/>
                <a:cs typeface="Tahoma"/>
              </a:rPr>
              <a:t>foster</a:t>
            </a:r>
            <a:r>
              <a:rPr sz="1800" spc="-120" dirty="0">
                <a:latin typeface="Tahoma"/>
                <a:cs typeface="Tahoma"/>
              </a:rPr>
              <a:t> </a:t>
            </a:r>
            <a:r>
              <a:rPr sz="1800" spc="-60" dirty="0">
                <a:latin typeface="Tahoma"/>
                <a:cs typeface="Tahoma"/>
              </a:rPr>
              <a:t>innovation.</a:t>
            </a:r>
            <a:endParaRPr sz="1800">
              <a:latin typeface="Tahoma"/>
              <a:cs typeface="Tahoma"/>
            </a:endParaRPr>
          </a:p>
        </p:txBody>
      </p:sp>
      <p:pic>
        <p:nvPicPr>
          <p:cNvPr id="11" name="object 11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228600" y="523811"/>
            <a:ext cx="4795901" cy="5710301"/>
          </a:xfrm>
          <a:prstGeom prst="rect">
            <a:avLst/>
          </a:prstGeom>
        </p:spPr>
      </p:pic>
      <p:sp>
        <p:nvSpPr>
          <p:cNvPr id="12" name="object 12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11</a:t>
            </a:fld>
            <a:endParaRPr spc="-25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9C3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192776" y="830262"/>
            <a:ext cx="6340475" cy="5178425"/>
            <a:chOff x="5192776" y="830262"/>
            <a:chExt cx="6340475" cy="5178425"/>
          </a:xfrm>
        </p:grpSpPr>
        <p:sp>
          <p:nvSpPr>
            <p:cNvPr id="4" name="object 4"/>
            <p:cNvSpPr/>
            <p:nvPr/>
          </p:nvSpPr>
          <p:spPr>
            <a:xfrm>
              <a:off x="5405501" y="1204912"/>
              <a:ext cx="6115050" cy="4791075"/>
            </a:xfrm>
            <a:custGeom>
              <a:avLst/>
              <a:gdLst/>
              <a:ahLst/>
              <a:cxnLst/>
              <a:rect l="l" t="t" r="r" b="b"/>
              <a:pathLst>
                <a:path w="6115050" h="4791075">
                  <a:moveTo>
                    <a:pt x="0" y="4791075"/>
                  </a:moveTo>
                  <a:lnTo>
                    <a:pt x="6115050" y="4791075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7910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6115050" y="0"/>
                  </a:moveTo>
                  <a:lnTo>
                    <a:pt x="0" y="0"/>
                  </a:lnTo>
                  <a:lnTo>
                    <a:pt x="0" y="4914900"/>
                  </a:lnTo>
                  <a:lnTo>
                    <a:pt x="6115050" y="4914900"/>
                  </a:lnTo>
                  <a:lnTo>
                    <a:pt x="6115050" y="0"/>
                  </a:lnTo>
                  <a:close/>
                </a:path>
              </a:pathLst>
            </a:custGeom>
            <a:solidFill>
              <a:srgbClr val="F3EB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0" y="4914900"/>
                  </a:moveTo>
                  <a:lnTo>
                    <a:pt x="6115050" y="4914900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9149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4357751" y="6538912"/>
            <a:ext cx="3693160" cy="0"/>
          </a:xfrm>
          <a:custGeom>
            <a:avLst/>
            <a:gdLst/>
            <a:ahLst/>
            <a:cxnLst/>
            <a:rect l="l" t="t" r="r" b="b"/>
            <a:pathLst>
              <a:path w="3693159">
                <a:moveTo>
                  <a:pt x="0" y="0"/>
                </a:moveTo>
                <a:lnTo>
                  <a:pt x="3693032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472551" y="6529387"/>
            <a:ext cx="3719829" cy="5715"/>
          </a:xfrm>
          <a:custGeom>
            <a:avLst/>
            <a:gdLst/>
            <a:ahLst/>
            <a:cxnLst/>
            <a:rect l="l" t="t" r="r" b="b"/>
            <a:pathLst>
              <a:path w="3719829" h="5715">
                <a:moveTo>
                  <a:pt x="0" y="0"/>
                </a:moveTo>
                <a:lnTo>
                  <a:pt x="3719449" y="560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5427090" y="556547"/>
            <a:ext cx="5608955" cy="1790700"/>
          </a:xfrm>
          <a:prstGeom prst="rect">
            <a:avLst/>
          </a:prstGeom>
        </p:spPr>
        <p:txBody>
          <a:bodyPr vert="horz" wrap="square" lIns="0" tIns="285115" rIns="0" bIns="0" rtlCol="0">
            <a:spAutoFit/>
          </a:bodyPr>
          <a:lstStyle/>
          <a:p>
            <a:pPr marL="560070">
              <a:lnSpc>
                <a:spcPct val="100000"/>
              </a:lnSpc>
              <a:spcBef>
                <a:spcPts val="2245"/>
              </a:spcBef>
            </a:pPr>
            <a:r>
              <a:rPr sz="4400" spc="-50" dirty="0"/>
              <a:t>Decisional</a:t>
            </a:r>
            <a:r>
              <a:rPr sz="4400" spc="-250" dirty="0"/>
              <a:t> </a:t>
            </a:r>
            <a:r>
              <a:rPr sz="4400" spc="-10" dirty="0"/>
              <a:t>Roles</a:t>
            </a:r>
            <a:endParaRPr sz="4400"/>
          </a:p>
          <a:p>
            <a:pPr marL="12700" marR="5080">
              <a:lnSpc>
                <a:spcPct val="109500"/>
              </a:lnSpc>
              <a:spcBef>
                <a:spcPts val="885"/>
              </a:spcBef>
            </a:pPr>
            <a:r>
              <a:rPr sz="2400" b="0" u="heavy" spc="-195" dirty="0">
                <a:uFill>
                  <a:solidFill>
                    <a:srgbClr val="000000"/>
                  </a:solidFill>
                </a:uFill>
                <a:latin typeface="Tahoma"/>
                <a:cs typeface="Tahoma"/>
              </a:rPr>
              <a:t>Negotiator</a:t>
            </a:r>
            <a:r>
              <a:rPr sz="2400" b="0" spc="-195" dirty="0">
                <a:latin typeface="Tahoma"/>
                <a:cs typeface="Tahoma"/>
              </a:rPr>
              <a:t>-</a:t>
            </a:r>
            <a:r>
              <a:rPr sz="2400" b="0" spc="-140" dirty="0">
                <a:latin typeface="Tahoma"/>
                <a:cs typeface="Tahoma"/>
              </a:rPr>
              <a:t> </a:t>
            </a:r>
            <a:r>
              <a:rPr sz="1800" b="0" spc="-155" dirty="0">
                <a:latin typeface="Tahoma"/>
                <a:cs typeface="Tahoma"/>
              </a:rPr>
              <a:t>Managing</a:t>
            </a:r>
            <a:r>
              <a:rPr sz="1800" b="0" spc="-100" dirty="0">
                <a:latin typeface="Tahoma"/>
                <a:cs typeface="Tahoma"/>
              </a:rPr>
              <a:t> </a:t>
            </a:r>
            <a:r>
              <a:rPr sz="1800" b="0" spc="-130" dirty="0">
                <a:latin typeface="Tahoma"/>
                <a:cs typeface="Tahoma"/>
              </a:rPr>
              <a:t>discussions</a:t>
            </a:r>
            <a:r>
              <a:rPr sz="1800" b="0" spc="-75" dirty="0">
                <a:latin typeface="Tahoma"/>
                <a:cs typeface="Tahoma"/>
              </a:rPr>
              <a:t> </a:t>
            </a:r>
            <a:r>
              <a:rPr sz="1800" b="0" spc="-125" dirty="0">
                <a:latin typeface="Tahoma"/>
                <a:cs typeface="Tahoma"/>
              </a:rPr>
              <a:t>with</a:t>
            </a:r>
            <a:r>
              <a:rPr sz="1800" b="0" spc="-105" dirty="0">
                <a:latin typeface="Tahoma"/>
                <a:cs typeface="Tahoma"/>
              </a:rPr>
              <a:t> </a:t>
            </a:r>
            <a:r>
              <a:rPr sz="1800" b="0" spc="-145" dirty="0">
                <a:latin typeface="Tahoma"/>
                <a:cs typeface="Tahoma"/>
              </a:rPr>
              <a:t>suppliers,</a:t>
            </a:r>
            <a:r>
              <a:rPr sz="1800" b="0" spc="-70" dirty="0">
                <a:latin typeface="Tahoma"/>
                <a:cs typeface="Tahoma"/>
              </a:rPr>
              <a:t> </a:t>
            </a:r>
            <a:r>
              <a:rPr sz="1800" b="0" spc="-165" dirty="0">
                <a:latin typeface="Tahoma"/>
                <a:cs typeface="Tahoma"/>
              </a:rPr>
              <a:t>partners,</a:t>
            </a:r>
            <a:r>
              <a:rPr sz="1800" b="0" spc="-75" dirty="0">
                <a:latin typeface="Tahoma"/>
                <a:cs typeface="Tahoma"/>
              </a:rPr>
              <a:t> </a:t>
            </a:r>
            <a:r>
              <a:rPr sz="1800" b="0" spc="-110" dirty="0">
                <a:latin typeface="Tahoma"/>
                <a:cs typeface="Tahoma"/>
              </a:rPr>
              <a:t>and </a:t>
            </a:r>
            <a:r>
              <a:rPr sz="1800" b="0" spc="-160" dirty="0">
                <a:latin typeface="Tahoma"/>
                <a:cs typeface="Tahoma"/>
              </a:rPr>
              <a:t>regulatory</a:t>
            </a:r>
            <a:r>
              <a:rPr sz="1800" b="0" spc="-165" dirty="0">
                <a:latin typeface="Tahoma"/>
                <a:cs typeface="Tahoma"/>
              </a:rPr>
              <a:t> </a:t>
            </a:r>
            <a:r>
              <a:rPr sz="1800" b="0" spc="-150" dirty="0">
                <a:latin typeface="Tahoma"/>
                <a:cs typeface="Tahoma"/>
              </a:rPr>
              <a:t>bodies</a:t>
            </a:r>
            <a:r>
              <a:rPr sz="1800" b="0" spc="-85" dirty="0">
                <a:latin typeface="Tahoma"/>
                <a:cs typeface="Tahoma"/>
              </a:rPr>
              <a:t> </a:t>
            </a:r>
            <a:r>
              <a:rPr sz="1800" b="0" spc="-130" dirty="0">
                <a:latin typeface="Tahoma"/>
                <a:cs typeface="Tahoma"/>
              </a:rPr>
              <a:t>(Lashinsky,2015)</a:t>
            </a:r>
            <a:endParaRPr sz="1800">
              <a:latin typeface="Tahoma"/>
              <a:cs typeface="Tahoma"/>
            </a:endParaRPr>
          </a:p>
        </p:txBody>
      </p:sp>
      <p:sp>
        <p:nvSpPr>
          <p:cNvPr id="10" name="object 10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pc="-185" dirty="0"/>
              <a:t>Development</a:t>
            </a:r>
            <a:r>
              <a:rPr spc="-120" dirty="0"/>
              <a:t> </a:t>
            </a:r>
            <a:r>
              <a:rPr spc="-250" dirty="0"/>
              <a:t>:</a:t>
            </a:r>
            <a:r>
              <a:rPr spc="-90" dirty="0"/>
              <a:t> </a:t>
            </a:r>
            <a:r>
              <a:rPr spc="-155" dirty="0"/>
              <a:t>Persuasion,</a:t>
            </a:r>
            <a:r>
              <a:rPr spc="-165" dirty="0"/>
              <a:t> </a:t>
            </a:r>
            <a:r>
              <a:rPr spc="-105" dirty="0"/>
              <a:t>legal</a:t>
            </a:r>
            <a:r>
              <a:rPr spc="-170" dirty="0"/>
              <a:t> </a:t>
            </a:r>
            <a:r>
              <a:rPr spc="-150" dirty="0"/>
              <a:t>expertise,</a:t>
            </a:r>
            <a:r>
              <a:rPr spc="-80" dirty="0"/>
              <a:t> </a:t>
            </a:r>
            <a:r>
              <a:rPr spc="-204" dirty="0"/>
              <a:t>and</a:t>
            </a:r>
            <a:r>
              <a:rPr spc="-110" dirty="0"/>
              <a:t> </a:t>
            </a:r>
            <a:r>
              <a:rPr spc="-130" dirty="0"/>
              <a:t>cultural</a:t>
            </a:r>
            <a:r>
              <a:rPr spc="-80" dirty="0"/>
              <a:t> </a:t>
            </a:r>
            <a:r>
              <a:rPr spc="-120" dirty="0"/>
              <a:t>awareness.</a:t>
            </a:r>
          </a:p>
          <a:p>
            <a:pPr>
              <a:lnSpc>
                <a:spcPct val="100000"/>
              </a:lnSpc>
              <a:spcBef>
                <a:spcPts val="1470"/>
              </a:spcBef>
            </a:pPr>
            <a:endParaRPr spc="-120" dirty="0"/>
          </a:p>
          <a:p>
            <a:pPr marL="12700" marR="619125">
              <a:lnSpc>
                <a:spcPct val="109500"/>
              </a:lnSpc>
            </a:pPr>
            <a:r>
              <a:rPr spc="-150" dirty="0"/>
              <a:t>Role</a:t>
            </a:r>
            <a:r>
              <a:rPr spc="-114" dirty="0"/>
              <a:t> </a:t>
            </a:r>
            <a:r>
              <a:rPr spc="-125" dirty="0"/>
              <a:t>at</a:t>
            </a:r>
            <a:r>
              <a:rPr spc="-110" dirty="0"/>
              <a:t> </a:t>
            </a:r>
            <a:r>
              <a:rPr spc="-165" dirty="0"/>
              <a:t>Apple:</a:t>
            </a:r>
            <a:r>
              <a:rPr spc="-70" dirty="0"/>
              <a:t> </a:t>
            </a:r>
            <a:r>
              <a:rPr spc="-155" dirty="0"/>
              <a:t>Managing</a:t>
            </a:r>
            <a:r>
              <a:rPr spc="-110" dirty="0"/>
              <a:t> </a:t>
            </a:r>
            <a:r>
              <a:rPr spc="-140" dirty="0"/>
              <a:t>supplier</a:t>
            </a:r>
            <a:r>
              <a:rPr spc="-120" dirty="0"/>
              <a:t> </a:t>
            </a:r>
            <a:r>
              <a:rPr spc="-175" dirty="0"/>
              <a:t>agreements,</a:t>
            </a:r>
            <a:r>
              <a:rPr spc="-170" dirty="0"/>
              <a:t> engaging</a:t>
            </a:r>
            <a:r>
              <a:rPr spc="-110" dirty="0"/>
              <a:t> </a:t>
            </a:r>
            <a:r>
              <a:rPr spc="-25" dirty="0"/>
              <a:t>in </a:t>
            </a:r>
            <a:r>
              <a:rPr spc="-130" dirty="0"/>
              <a:t>discussions</a:t>
            </a:r>
            <a:r>
              <a:rPr spc="-175" dirty="0"/>
              <a:t> </a:t>
            </a:r>
            <a:r>
              <a:rPr spc="-125" dirty="0"/>
              <a:t>with</a:t>
            </a:r>
            <a:r>
              <a:rPr spc="-120" dirty="0"/>
              <a:t> </a:t>
            </a:r>
            <a:r>
              <a:rPr spc="-175" dirty="0"/>
              <a:t>employee</a:t>
            </a:r>
            <a:r>
              <a:rPr spc="-120" dirty="0"/>
              <a:t> </a:t>
            </a:r>
            <a:r>
              <a:rPr spc="-165" dirty="0"/>
              <a:t>unions,</a:t>
            </a:r>
            <a:r>
              <a:rPr spc="-90" dirty="0"/>
              <a:t> </a:t>
            </a:r>
            <a:r>
              <a:rPr spc="-190" dirty="0"/>
              <a:t>or</a:t>
            </a:r>
            <a:r>
              <a:rPr spc="-125" dirty="0"/>
              <a:t> </a:t>
            </a:r>
            <a:r>
              <a:rPr spc="-150" dirty="0"/>
              <a:t>negotiating</a:t>
            </a:r>
            <a:r>
              <a:rPr spc="-120" dirty="0"/>
              <a:t> </a:t>
            </a:r>
            <a:r>
              <a:rPr spc="-140" dirty="0"/>
              <a:t>developer </a:t>
            </a:r>
            <a:r>
              <a:rPr spc="-55" dirty="0"/>
              <a:t>contracts.</a:t>
            </a:r>
          </a:p>
          <a:p>
            <a:pPr>
              <a:lnSpc>
                <a:spcPct val="100000"/>
              </a:lnSpc>
              <a:spcBef>
                <a:spcPts val="1600"/>
              </a:spcBef>
            </a:pPr>
            <a:endParaRPr spc="-55" dirty="0"/>
          </a:p>
          <a:p>
            <a:pPr marL="12700">
              <a:lnSpc>
                <a:spcPct val="100000"/>
              </a:lnSpc>
            </a:pPr>
            <a:r>
              <a:rPr spc="-160" dirty="0"/>
              <a:t>Contributions:</a:t>
            </a:r>
            <a:r>
              <a:rPr spc="-70" dirty="0"/>
              <a:t> </a:t>
            </a:r>
            <a:r>
              <a:rPr spc="-170" dirty="0"/>
              <a:t>Ensures</a:t>
            </a:r>
            <a:r>
              <a:rPr spc="-150" dirty="0"/>
              <a:t> </a:t>
            </a:r>
            <a:r>
              <a:rPr spc="-180" dirty="0"/>
              <a:t>advantageous</a:t>
            </a:r>
            <a:r>
              <a:rPr spc="-70" dirty="0"/>
              <a:t> </a:t>
            </a:r>
            <a:r>
              <a:rPr spc="-180" dirty="0"/>
              <a:t>agreements</a:t>
            </a:r>
            <a:r>
              <a:rPr spc="-70" dirty="0"/>
              <a:t> </a:t>
            </a:r>
            <a:r>
              <a:rPr spc="-150" dirty="0"/>
              <a:t>that</a:t>
            </a:r>
            <a:r>
              <a:rPr spc="-95" dirty="0"/>
              <a:t> </a:t>
            </a:r>
            <a:r>
              <a:rPr spc="-25" dirty="0"/>
              <a:t>improve</a:t>
            </a:r>
          </a:p>
          <a:p>
            <a:pPr marL="12700">
              <a:lnSpc>
                <a:spcPct val="100000"/>
              </a:lnSpc>
              <a:spcBef>
                <a:spcPts val="245"/>
              </a:spcBef>
            </a:pPr>
            <a:r>
              <a:rPr spc="-114" dirty="0"/>
              <a:t>Apple’s</a:t>
            </a:r>
            <a:r>
              <a:rPr spc="-85" dirty="0"/>
              <a:t> </a:t>
            </a:r>
            <a:r>
              <a:rPr spc="-150" dirty="0"/>
              <a:t>operational</a:t>
            </a:r>
            <a:r>
              <a:rPr spc="-75" dirty="0"/>
              <a:t> </a:t>
            </a:r>
            <a:r>
              <a:rPr spc="-130" dirty="0"/>
              <a:t>efficiency</a:t>
            </a:r>
            <a:r>
              <a:rPr spc="-80" dirty="0"/>
              <a:t> </a:t>
            </a:r>
            <a:r>
              <a:rPr spc="-204" dirty="0"/>
              <a:t>and</a:t>
            </a:r>
            <a:r>
              <a:rPr spc="-105" dirty="0"/>
              <a:t> </a:t>
            </a:r>
            <a:r>
              <a:rPr spc="-110" dirty="0"/>
              <a:t>financial</a:t>
            </a:r>
            <a:r>
              <a:rPr spc="-160" dirty="0"/>
              <a:t> </a:t>
            </a:r>
            <a:r>
              <a:rPr spc="-45" dirty="0"/>
              <a:t>standing.</a:t>
            </a:r>
          </a:p>
        </p:txBody>
      </p:sp>
      <p:grpSp>
        <p:nvGrpSpPr>
          <p:cNvPr id="11" name="object 11"/>
          <p:cNvGrpSpPr/>
          <p:nvPr/>
        </p:nvGrpSpPr>
        <p:grpSpPr>
          <a:xfrm>
            <a:off x="0" y="552386"/>
            <a:ext cx="5110480" cy="5996305"/>
            <a:chOff x="0" y="552386"/>
            <a:chExt cx="5110480" cy="5996305"/>
          </a:xfrm>
        </p:grpSpPr>
        <p:pic>
          <p:nvPicPr>
            <p:cNvPr id="12" name="object 12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0" y="552386"/>
              <a:ext cx="5110226" cy="5996051"/>
            </a:xfrm>
            <a:prstGeom prst="rect">
              <a:avLst/>
            </a:prstGeom>
          </p:spPr>
        </p:pic>
        <p:pic>
          <p:nvPicPr>
            <p:cNvPr id="13" name="object 13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133350" y="714374"/>
              <a:ext cx="4752975" cy="5610225"/>
            </a:xfrm>
            <a:prstGeom prst="rect">
              <a:avLst/>
            </a:prstGeom>
          </p:spPr>
        </p:pic>
        <p:sp>
          <p:nvSpPr>
            <p:cNvPr id="14" name="object 14"/>
            <p:cNvSpPr/>
            <p:nvPr/>
          </p:nvSpPr>
          <p:spPr>
            <a:xfrm>
              <a:off x="69850" y="650874"/>
              <a:ext cx="4879975" cy="5737225"/>
            </a:xfrm>
            <a:custGeom>
              <a:avLst/>
              <a:gdLst/>
              <a:ahLst/>
              <a:cxnLst/>
              <a:rect l="l" t="t" r="r" b="b"/>
              <a:pathLst>
                <a:path w="4879975" h="5737225">
                  <a:moveTo>
                    <a:pt x="0" y="5737225"/>
                  </a:moveTo>
                  <a:lnTo>
                    <a:pt x="4879975" y="5737225"/>
                  </a:lnTo>
                  <a:lnTo>
                    <a:pt x="4879975" y="0"/>
                  </a:lnTo>
                  <a:lnTo>
                    <a:pt x="0" y="0"/>
                  </a:lnTo>
                  <a:lnTo>
                    <a:pt x="0" y="5737225"/>
                  </a:lnTo>
                  <a:close/>
                </a:path>
              </a:pathLst>
            </a:custGeom>
            <a:ln w="1270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5" name="object 15"/>
          <p:cNvSpPr txBox="1">
            <a:spLocks noGrp="1"/>
          </p:cNvSpPr>
          <p:nvPr>
            <p:ph type="sldNum" sz="quarter" idx="7"/>
          </p:nvPr>
        </p:nvSpPr>
        <p:spPr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pc="-25" dirty="0"/>
              <a:t>12</a:t>
            </a:fld>
            <a:endParaRPr spc="-2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D5CD"/>
          </a:solidFill>
        </p:spPr>
        <p:txBody>
          <a:bodyPr wrap="square" lIns="0" tIns="0" rIns="0" bIns="0" rtlCol="0"/>
          <a:lstStyle/>
          <a:p>
            <a:r>
              <a:rPr lang="en-US" spc="-210" dirty="0" smtClean="0">
                <a:solidFill>
                  <a:srgbClr val="0F0D24"/>
                </a:solidFill>
                <a:latin typeface="Tahoma"/>
                <a:cs typeface="Tahoma"/>
              </a:rPr>
              <a:t>Kenval</a:t>
            </a:r>
            <a:r>
              <a:rPr lang="en-US" spc="-240" dirty="0" smtClean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lang="en-US" spc="-210" dirty="0" smtClean="0">
                <a:solidFill>
                  <a:srgbClr val="0F0D24"/>
                </a:solidFill>
                <a:latin typeface="Tahoma"/>
                <a:cs typeface="Tahoma"/>
              </a:rPr>
              <a:t>Arthur</a:t>
            </a:r>
            <a:r>
              <a:rPr lang="en-US" spc="-220" dirty="0" smtClean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lang="en-US" spc="-200" dirty="0" smtClean="0">
                <a:solidFill>
                  <a:srgbClr val="0F0D24"/>
                </a:solidFill>
                <a:latin typeface="Tahoma"/>
                <a:cs typeface="Tahoma"/>
              </a:rPr>
              <a:t>Smith</a:t>
            </a:r>
            <a:r>
              <a:rPr lang="en-US" spc="-235" dirty="0" smtClean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endParaRPr dirty="0"/>
          </a:p>
        </p:txBody>
      </p:sp>
      <p:sp>
        <p:nvSpPr>
          <p:cNvPr id="3" name="object 3"/>
          <p:cNvSpPr/>
          <p:nvPr/>
        </p:nvSpPr>
        <p:spPr>
          <a:xfrm>
            <a:off x="4763" y="6538912"/>
            <a:ext cx="838200" cy="0"/>
          </a:xfrm>
          <a:custGeom>
            <a:avLst/>
            <a:gdLst/>
            <a:ahLst/>
            <a:cxnLst/>
            <a:rect l="l" t="t" r="r" b="b"/>
            <a:pathLst>
              <a:path w="838200">
                <a:moveTo>
                  <a:pt x="0" y="0"/>
                </a:moveTo>
                <a:lnTo>
                  <a:pt x="838199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14437" y="6538912"/>
            <a:ext cx="4161154" cy="0"/>
          </a:xfrm>
          <a:custGeom>
            <a:avLst/>
            <a:gdLst/>
            <a:ahLst/>
            <a:cxnLst/>
            <a:rect l="l" t="t" r="r" b="b"/>
            <a:pathLst>
              <a:path w="4161154">
                <a:moveTo>
                  <a:pt x="0" y="0"/>
                </a:moveTo>
                <a:lnTo>
                  <a:pt x="416058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805676" y="6529387"/>
            <a:ext cx="3840479" cy="0"/>
          </a:xfrm>
          <a:custGeom>
            <a:avLst/>
            <a:gdLst/>
            <a:ahLst/>
            <a:cxnLst/>
            <a:rect l="l" t="t" r="r" b="b"/>
            <a:pathLst>
              <a:path w="3840479">
                <a:moveTo>
                  <a:pt x="0" y="0"/>
                </a:moveTo>
                <a:lnTo>
                  <a:pt x="384035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282426" y="6523037"/>
            <a:ext cx="909955" cy="12700"/>
          </a:xfrm>
          <a:custGeom>
            <a:avLst/>
            <a:gdLst/>
            <a:ahLst/>
            <a:cxnLst/>
            <a:rect l="l" t="t" r="r" b="b"/>
            <a:pathLst>
              <a:path w="909954" h="12700">
                <a:moveTo>
                  <a:pt x="909574" y="0"/>
                </a:moveTo>
                <a:lnTo>
                  <a:pt x="0" y="0"/>
                </a:lnTo>
                <a:lnTo>
                  <a:pt x="0" y="12700"/>
                </a:lnTo>
                <a:lnTo>
                  <a:pt x="909574" y="12700"/>
                </a:lnTo>
                <a:lnTo>
                  <a:pt x="90957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8364601" y="2097087"/>
            <a:ext cx="3273425" cy="4016375"/>
            <a:chOff x="8364601" y="2097087"/>
            <a:chExt cx="3273425" cy="4016375"/>
          </a:xfrm>
        </p:grpSpPr>
        <p:sp>
          <p:nvSpPr>
            <p:cNvPr id="8" name="object 8"/>
            <p:cNvSpPr/>
            <p:nvPr/>
          </p:nvSpPr>
          <p:spPr>
            <a:xfrm>
              <a:off x="8377301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3248025" y="0"/>
                  </a:moveTo>
                  <a:lnTo>
                    <a:pt x="0" y="0"/>
                  </a:lnTo>
                  <a:lnTo>
                    <a:pt x="0" y="3990975"/>
                  </a:lnTo>
                  <a:lnTo>
                    <a:pt x="3248025" y="3990975"/>
                  </a:lnTo>
                  <a:lnTo>
                    <a:pt x="3248025" y="0"/>
                  </a:lnTo>
                  <a:close/>
                </a:path>
              </a:pathLst>
            </a:custGeom>
            <a:solidFill>
              <a:srgbClr val="E9C3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8377301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0" y="3990975"/>
                  </a:moveTo>
                  <a:lnTo>
                    <a:pt x="3248025" y="3990975"/>
                  </a:lnTo>
                  <a:lnTo>
                    <a:pt x="3248025" y="0"/>
                  </a:lnTo>
                  <a:lnTo>
                    <a:pt x="0" y="0"/>
                  </a:lnTo>
                  <a:lnTo>
                    <a:pt x="0" y="39909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4592701" y="2097087"/>
            <a:ext cx="3273425" cy="4016375"/>
            <a:chOff x="4592701" y="2097087"/>
            <a:chExt cx="3273425" cy="4016375"/>
          </a:xfrm>
        </p:grpSpPr>
        <p:sp>
          <p:nvSpPr>
            <p:cNvPr id="11" name="object 11"/>
            <p:cNvSpPr/>
            <p:nvPr/>
          </p:nvSpPr>
          <p:spPr>
            <a:xfrm>
              <a:off x="4605401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3248025" y="0"/>
                  </a:moveTo>
                  <a:lnTo>
                    <a:pt x="0" y="0"/>
                  </a:lnTo>
                  <a:lnTo>
                    <a:pt x="0" y="3990975"/>
                  </a:lnTo>
                  <a:lnTo>
                    <a:pt x="3248025" y="3990975"/>
                  </a:lnTo>
                  <a:lnTo>
                    <a:pt x="3248025" y="0"/>
                  </a:lnTo>
                  <a:close/>
                </a:path>
              </a:pathLst>
            </a:custGeom>
            <a:solidFill>
              <a:srgbClr val="E9C3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605401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0" y="3990975"/>
                  </a:moveTo>
                  <a:lnTo>
                    <a:pt x="3248025" y="3990975"/>
                  </a:lnTo>
                  <a:lnTo>
                    <a:pt x="3248025" y="0"/>
                  </a:lnTo>
                  <a:lnTo>
                    <a:pt x="0" y="0"/>
                  </a:lnTo>
                  <a:lnTo>
                    <a:pt x="0" y="39909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801687" y="2097087"/>
            <a:ext cx="3273425" cy="4016375"/>
            <a:chOff x="801687" y="2097087"/>
            <a:chExt cx="3273425" cy="4016375"/>
          </a:xfrm>
        </p:grpSpPr>
        <p:sp>
          <p:nvSpPr>
            <p:cNvPr id="14" name="object 14"/>
            <p:cNvSpPr/>
            <p:nvPr/>
          </p:nvSpPr>
          <p:spPr>
            <a:xfrm>
              <a:off x="814387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3248025" y="0"/>
                  </a:moveTo>
                  <a:lnTo>
                    <a:pt x="0" y="0"/>
                  </a:lnTo>
                  <a:lnTo>
                    <a:pt x="0" y="3990975"/>
                  </a:lnTo>
                  <a:lnTo>
                    <a:pt x="3248025" y="3990975"/>
                  </a:lnTo>
                  <a:lnTo>
                    <a:pt x="3248025" y="0"/>
                  </a:lnTo>
                  <a:close/>
                </a:path>
              </a:pathLst>
            </a:custGeom>
            <a:solidFill>
              <a:srgbClr val="E9C3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14387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0" y="3990975"/>
                  </a:moveTo>
                  <a:lnTo>
                    <a:pt x="3248025" y="3990975"/>
                  </a:lnTo>
                  <a:lnTo>
                    <a:pt x="3248025" y="0"/>
                  </a:lnTo>
                  <a:lnTo>
                    <a:pt x="0" y="0"/>
                  </a:lnTo>
                  <a:lnTo>
                    <a:pt x="0" y="39909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xfrm>
            <a:off x="2349245" y="-5461"/>
            <a:ext cx="7479665" cy="1482725"/>
          </a:xfrm>
          <a:prstGeom prst="rect">
            <a:avLst/>
          </a:prstGeom>
        </p:spPr>
        <p:txBody>
          <a:bodyPr vert="horz" wrap="square" lIns="0" tIns="32384" rIns="0" bIns="0" rtlCol="0">
            <a:spAutoFit/>
          </a:bodyPr>
          <a:lstStyle/>
          <a:p>
            <a:pPr marL="1808480" marR="5080" indent="-1796414">
              <a:lnSpc>
                <a:spcPts val="5710"/>
              </a:lnSpc>
              <a:spcBef>
                <a:spcPts val="254"/>
              </a:spcBef>
            </a:pPr>
            <a:r>
              <a:rPr sz="4800" b="0" spc="370" dirty="0">
                <a:latin typeface="Trebuchet MS"/>
                <a:cs typeface="Trebuchet MS"/>
              </a:rPr>
              <a:t>How</a:t>
            </a:r>
            <a:r>
              <a:rPr sz="4800" b="0" spc="-175" dirty="0">
                <a:latin typeface="Trebuchet MS"/>
                <a:cs typeface="Trebuchet MS"/>
              </a:rPr>
              <a:t> </a:t>
            </a:r>
            <a:r>
              <a:rPr sz="4800" b="0" spc="85" dirty="0">
                <a:latin typeface="Trebuchet MS"/>
                <a:cs typeface="Trebuchet MS"/>
              </a:rPr>
              <a:t>These</a:t>
            </a:r>
            <a:r>
              <a:rPr sz="4800" b="0" spc="-60" dirty="0">
                <a:latin typeface="Trebuchet MS"/>
                <a:cs typeface="Trebuchet MS"/>
              </a:rPr>
              <a:t> </a:t>
            </a:r>
            <a:r>
              <a:rPr sz="4800" b="0" spc="120" dirty="0">
                <a:latin typeface="Trebuchet MS"/>
                <a:cs typeface="Trebuchet MS"/>
              </a:rPr>
              <a:t>Roles</a:t>
            </a:r>
            <a:r>
              <a:rPr sz="4800" b="0" spc="-150" dirty="0">
                <a:latin typeface="Trebuchet MS"/>
                <a:cs typeface="Trebuchet MS"/>
              </a:rPr>
              <a:t> </a:t>
            </a:r>
            <a:r>
              <a:rPr sz="4800" b="0" spc="229" dirty="0">
                <a:latin typeface="Trebuchet MS"/>
                <a:cs typeface="Trebuchet MS"/>
              </a:rPr>
              <a:t>Improve </a:t>
            </a:r>
            <a:r>
              <a:rPr sz="4800" b="0" spc="245" dirty="0">
                <a:latin typeface="Trebuchet MS"/>
                <a:cs typeface="Trebuchet MS"/>
              </a:rPr>
              <a:t>Performance</a:t>
            </a:r>
            <a:endParaRPr sz="4800" dirty="0">
              <a:latin typeface="Trebuchet MS"/>
              <a:cs typeface="Trebuchet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913764" y="6448182"/>
            <a:ext cx="222885" cy="173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z="950" spc="-25" dirty="0">
                <a:latin typeface="Trebuchet MS"/>
                <a:cs typeface="Trebuchet MS"/>
              </a:rPr>
              <a:t>13</a:t>
            </a:fld>
            <a:endParaRPr sz="950">
              <a:latin typeface="Trebuchet MS"/>
              <a:cs typeface="Trebuchet MS"/>
            </a:endParaRPr>
          </a:p>
        </p:txBody>
      </p:sp>
      <p:sp>
        <p:nvSpPr>
          <p:cNvPr id="21" name="object 21"/>
          <p:cNvSpPr txBox="1"/>
          <p:nvPr/>
        </p:nvSpPr>
        <p:spPr>
          <a:xfrm>
            <a:off x="10797158" y="6448182"/>
            <a:ext cx="320040" cy="173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50" spc="40" dirty="0">
                <a:latin typeface="Trebuchet MS"/>
                <a:cs typeface="Trebuchet MS"/>
              </a:rPr>
              <a:t>20XX</a:t>
            </a:r>
            <a:endParaRPr sz="95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90562" y="1957387"/>
            <a:ext cx="3248025" cy="3990975"/>
          </a:xfrm>
          <a:prstGeom prst="rect">
            <a:avLst/>
          </a:prstGeom>
          <a:solidFill>
            <a:srgbClr val="F3EBE8"/>
          </a:solidFill>
          <a:ln w="25400">
            <a:solidFill>
              <a:srgbClr val="000000"/>
            </a:solidFill>
          </a:ln>
        </p:spPr>
        <p:txBody>
          <a:bodyPr vert="horz" wrap="square" lIns="0" tIns="211454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664"/>
              </a:spcBef>
            </a:pPr>
            <a:endParaRPr sz="2000">
              <a:latin typeface="Times New Roman"/>
              <a:cs typeface="Times New Roman"/>
            </a:endParaRPr>
          </a:p>
          <a:p>
            <a:pPr marL="658495" marR="326390" indent="-343535">
              <a:lnSpc>
                <a:spcPct val="89200"/>
              </a:lnSpc>
              <a:spcBef>
                <a:spcPts val="5"/>
              </a:spcBef>
              <a:buFont typeface="Wingdings"/>
              <a:buChar char=""/>
              <a:tabLst>
                <a:tab pos="658495" algn="l"/>
              </a:tabLst>
            </a:pPr>
            <a:r>
              <a:rPr sz="2000" spc="75" dirty="0">
                <a:latin typeface="Trebuchet MS"/>
                <a:cs typeface="Trebuchet MS"/>
              </a:rPr>
              <a:t>Align</a:t>
            </a:r>
            <a:r>
              <a:rPr sz="2000" spc="-25" dirty="0">
                <a:latin typeface="Trebuchet MS"/>
                <a:cs typeface="Trebuchet MS"/>
              </a:rPr>
              <a:t> </a:t>
            </a:r>
            <a:r>
              <a:rPr sz="2000" spc="60" dirty="0">
                <a:latin typeface="Trebuchet MS"/>
                <a:cs typeface="Trebuchet MS"/>
              </a:rPr>
              <a:t>strategy</a:t>
            </a:r>
            <a:r>
              <a:rPr sz="2000" spc="-20" dirty="0">
                <a:latin typeface="Trebuchet MS"/>
                <a:cs typeface="Trebuchet MS"/>
              </a:rPr>
              <a:t> with </a:t>
            </a:r>
            <a:r>
              <a:rPr sz="2000" spc="80" dirty="0">
                <a:latin typeface="Trebuchet MS"/>
                <a:cs typeface="Trebuchet MS"/>
              </a:rPr>
              <a:t>operational </a:t>
            </a:r>
            <a:r>
              <a:rPr sz="2000" spc="85" dirty="0">
                <a:latin typeface="Trebuchet MS"/>
                <a:cs typeface="Trebuchet MS"/>
              </a:rPr>
              <a:t>execution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Font typeface="Wingdings"/>
              <a:buChar char=""/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Font typeface="Wingdings"/>
              <a:buChar char=""/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25"/>
              </a:spcBef>
              <a:buFont typeface="Wingdings"/>
              <a:buChar char=""/>
            </a:pPr>
            <a:endParaRPr sz="2000">
              <a:latin typeface="Trebuchet MS"/>
              <a:cs typeface="Trebuchet MS"/>
            </a:endParaRPr>
          </a:p>
          <a:p>
            <a:pPr marL="658495" marR="88265" indent="-343535">
              <a:lnSpc>
                <a:spcPts val="2180"/>
              </a:lnSpc>
              <a:spcBef>
                <a:spcPts val="5"/>
              </a:spcBef>
              <a:buFont typeface="Wingdings"/>
              <a:buChar char=""/>
              <a:tabLst>
                <a:tab pos="658495" algn="l"/>
              </a:tabLst>
            </a:pPr>
            <a:r>
              <a:rPr sz="2000" spc="65" dirty="0">
                <a:latin typeface="Trebuchet MS"/>
                <a:cs typeface="Trebuchet MS"/>
              </a:rPr>
              <a:t>Cultivate</a:t>
            </a:r>
            <a:r>
              <a:rPr sz="2000" spc="-85" dirty="0">
                <a:latin typeface="Trebuchet MS"/>
                <a:cs typeface="Trebuchet MS"/>
              </a:rPr>
              <a:t> </a:t>
            </a:r>
            <a:r>
              <a:rPr sz="2000" spc="75" dirty="0">
                <a:latin typeface="Trebuchet MS"/>
                <a:cs typeface="Trebuchet MS"/>
              </a:rPr>
              <a:t>innovation </a:t>
            </a:r>
            <a:r>
              <a:rPr sz="2000" spc="240" dirty="0">
                <a:latin typeface="Trebuchet MS"/>
                <a:cs typeface="Trebuchet MS"/>
              </a:rPr>
              <a:t>and</a:t>
            </a:r>
            <a:r>
              <a:rPr sz="2000" spc="-105" dirty="0">
                <a:latin typeface="Trebuchet MS"/>
                <a:cs typeface="Trebuchet MS"/>
              </a:rPr>
              <a:t> </a:t>
            </a:r>
            <a:r>
              <a:rPr sz="2000" spc="65" dirty="0">
                <a:latin typeface="Trebuchet MS"/>
                <a:cs typeface="Trebuchet MS"/>
              </a:rPr>
              <a:t>adaptability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481576" y="1957387"/>
            <a:ext cx="3248025" cy="3990975"/>
          </a:xfrm>
          <a:prstGeom prst="rect">
            <a:avLst/>
          </a:prstGeom>
          <a:solidFill>
            <a:srgbClr val="F3EBE8"/>
          </a:solidFill>
          <a:ln w="25400">
            <a:solidFill>
              <a:srgbClr val="000000"/>
            </a:solidFill>
          </a:ln>
        </p:spPr>
        <p:txBody>
          <a:bodyPr vert="horz" wrap="square" lIns="0" tIns="211454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664"/>
              </a:spcBef>
            </a:pPr>
            <a:endParaRPr sz="2000">
              <a:latin typeface="Times New Roman"/>
              <a:cs typeface="Times New Roman"/>
            </a:endParaRPr>
          </a:p>
          <a:p>
            <a:pPr marL="665480" marR="80010" indent="-342900">
              <a:lnSpc>
                <a:spcPct val="89200"/>
              </a:lnSpc>
              <a:spcBef>
                <a:spcPts val="5"/>
              </a:spcBef>
              <a:buFont typeface="Wingdings"/>
              <a:buChar char=""/>
              <a:tabLst>
                <a:tab pos="665480" algn="l"/>
              </a:tabLst>
            </a:pPr>
            <a:r>
              <a:rPr sz="2000" dirty="0">
                <a:latin typeface="Trebuchet MS"/>
                <a:cs typeface="Trebuchet MS"/>
              </a:rPr>
              <a:t>Build</a:t>
            </a:r>
            <a:r>
              <a:rPr sz="2000" spc="-25" dirty="0">
                <a:latin typeface="Trebuchet MS"/>
                <a:cs typeface="Trebuchet MS"/>
              </a:rPr>
              <a:t> </a:t>
            </a:r>
            <a:r>
              <a:rPr sz="2000" spc="60" dirty="0">
                <a:latin typeface="Trebuchet MS"/>
                <a:cs typeface="Trebuchet MS"/>
              </a:rPr>
              <a:t>strong</a:t>
            </a:r>
            <a:r>
              <a:rPr sz="2000" spc="-80" dirty="0">
                <a:latin typeface="Trebuchet MS"/>
                <a:cs typeface="Trebuchet MS"/>
              </a:rPr>
              <a:t> </a:t>
            </a:r>
            <a:r>
              <a:rPr sz="2000" spc="-10" dirty="0">
                <a:latin typeface="Trebuchet MS"/>
                <a:cs typeface="Trebuchet MS"/>
              </a:rPr>
              <a:t>internal </a:t>
            </a:r>
            <a:r>
              <a:rPr sz="2000" dirty="0">
                <a:latin typeface="Trebuchet MS"/>
                <a:cs typeface="Trebuchet MS"/>
              </a:rPr>
              <a:t>culture</a:t>
            </a:r>
            <a:r>
              <a:rPr sz="2000" spc="100" dirty="0">
                <a:latin typeface="Trebuchet MS"/>
                <a:cs typeface="Trebuchet MS"/>
              </a:rPr>
              <a:t> </a:t>
            </a:r>
            <a:r>
              <a:rPr sz="2000" spc="220" dirty="0">
                <a:latin typeface="Trebuchet MS"/>
                <a:cs typeface="Trebuchet MS"/>
              </a:rPr>
              <a:t>and</a:t>
            </a:r>
            <a:r>
              <a:rPr sz="2000" spc="110" dirty="0">
                <a:latin typeface="Trebuchet MS"/>
                <a:cs typeface="Trebuchet MS"/>
              </a:rPr>
              <a:t> </a:t>
            </a:r>
            <a:r>
              <a:rPr sz="2000" spc="-10" dirty="0">
                <a:latin typeface="Trebuchet MS"/>
                <a:cs typeface="Trebuchet MS"/>
              </a:rPr>
              <a:t>external partnerships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Font typeface="Wingdings"/>
              <a:buChar char=""/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Font typeface="Wingdings"/>
              <a:buChar char=""/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20"/>
              </a:spcBef>
              <a:buFont typeface="Wingdings"/>
              <a:buChar char=""/>
            </a:pPr>
            <a:endParaRPr sz="2000">
              <a:latin typeface="Trebuchet MS"/>
              <a:cs typeface="Trebuchet MS"/>
            </a:endParaRPr>
          </a:p>
          <a:p>
            <a:pPr marL="665480" marR="372110" indent="-342900">
              <a:lnSpc>
                <a:spcPct val="89700"/>
              </a:lnSpc>
              <a:buFont typeface="Wingdings"/>
              <a:buChar char=""/>
              <a:tabLst>
                <a:tab pos="665480" algn="l"/>
              </a:tabLst>
            </a:pPr>
            <a:r>
              <a:rPr sz="2000" spc="110" dirty="0">
                <a:latin typeface="Trebuchet MS"/>
                <a:cs typeface="Trebuchet MS"/>
              </a:rPr>
              <a:t>Improve</a:t>
            </a:r>
            <a:r>
              <a:rPr sz="2000" spc="-100" dirty="0">
                <a:latin typeface="Trebuchet MS"/>
                <a:cs typeface="Trebuchet MS"/>
              </a:rPr>
              <a:t> </a:t>
            </a:r>
            <a:r>
              <a:rPr sz="2000" spc="60" dirty="0">
                <a:latin typeface="Trebuchet MS"/>
                <a:cs typeface="Trebuchet MS"/>
              </a:rPr>
              <a:t>decision- </a:t>
            </a:r>
            <a:r>
              <a:rPr sz="2000" spc="130" dirty="0">
                <a:latin typeface="Trebuchet MS"/>
                <a:cs typeface="Trebuchet MS"/>
              </a:rPr>
              <a:t>making</a:t>
            </a:r>
            <a:r>
              <a:rPr sz="2000" spc="-5" dirty="0">
                <a:latin typeface="Trebuchet MS"/>
                <a:cs typeface="Trebuchet MS"/>
              </a:rPr>
              <a:t> </a:t>
            </a:r>
            <a:r>
              <a:rPr sz="2000" spc="195" dirty="0">
                <a:latin typeface="Trebuchet MS"/>
                <a:cs typeface="Trebuchet MS"/>
              </a:rPr>
              <a:t>and </a:t>
            </a:r>
            <a:r>
              <a:rPr sz="2000" spc="120" dirty="0">
                <a:latin typeface="Trebuchet MS"/>
                <a:cs typeface="Trebuchet MS"/>
              </a:rPr>
              <a:t>communication </a:t>
            </a:r>
            <a:r>
              <a:rPr sz="2000" spc="-20" dirty="0">
                <a:latin typeface="Trebuchet MS"/>
                <a:cs typeface="Trebuchet MS"/>
              </a:rPr>
              <a:t>flow</a:t>
            </a:r>
            <a:endParaRPr sz="200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253476" y="1957387"/>
            <a:ext cx="3248025" cy="3990975"/>
          </a:xfrm>
          <a:prstGeom prst="rect">
            <a:avLst/>
          </a:prstGeom>
          <a:solidFill>
            <a:srgbClr val="F3EBE8"/>
          </a:solidFill>
          <a:ln w="25400">
            <a:solidFill>
              <a:srgbClr val="000000"/>
            </a:solidFill>
          </a:ln>
        </p:spPr>
        <p:txBody>
          <a:bodyPr vert="horz" wrap="square" lIns="0" tIns="211454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664"/>
              </a:spcBef>
            </a:pPr>
            <a:endParaRPr sz="2000">
              <a:latin typeface="Times New Roman"/>
              <a:cs typeface="Times New Roman"/>
            </a:endParaRPr>
          </a:p>
          <a:p>
            <a:pPr marL="663575" marR="254635" indent="-343535">
              <a:lnSpc>
                <a:spcPct val="89200"/>
              </a:lnSpc>
              <a:spcBef>
                <a:spcPts val="5"/>
              </a:spcBef>
              <a:buFont typeface="Wingdings"/>
              <a:buChar char=""/>
              <a:tabLst>
                <a:tab pos="663575" algn="l"/>
              </a:tabLst>
            </a:pPr>
            <a:r>
              <a:rPr sz="2000" spc="110" dirty="0">
                <a:latin typeface="Trebuchet MS"/>
                <a:cs typeface="Trebuchet MS"/>
              </a:rPr>
              <a:t>Improve</a:t>
            </a:r>
            <a:r>
              <a:rPr sz="2000" spc="-105" dirty="0">
                <a:latin typeface="Trebuchet MS"/>
                <a:cs typeface="Trebuchet MS"/>
              </a:rPr>
              <a:t> </a:t>
            </a:r>
            <a:r>
              <a:rPr sz="2000" spc="75" dirty="0">
                <a:latin typeface="Trebuchet MS"/>
                <a:cs typeface="Trebuchet MS"/>
              </a:rPr>
              <a:t>resource </a:t>
            </a:r>
            <a:r>
              <a:rPr sz="2000" spc="110" dirty="0">
                <a:latin typeface="Trebuchet MS"/>
                <a:cs typeface="Trebuchet MS"/>
              </a:rPr>
              <a:t>use</a:t>
            </a:r>
            <a:r>
              <a:rPr sz="2000" spc="-110" dirty="0">
                <a:latin typeface="Trebuchet MS"/>
                <a:cs typeface="Trebuchet MS"/>
              </a:rPr>
              <a:t> </a:t>
            </a:r>
            <a:r>
              <a:rPr sz="2000" spc="240" dirty="0">
                <a:latin typeface="Trebuchet MS"/>
                <a:cs typeface="Trebuchet MS"/>
              </a:rPr>
              <a:t>and</a:t>
            </a:r>
            <a:r>
              <a:rPr sz="2000" spc="-105" dirty="0">
                <a:latin typeface="Trebuchet MS"/>
                <a:cs typeface="Trebuchet MS"/>
              </a:rPr>
              <a:t> </a:t>
            </a:r>
            <a:r>
              <a:rPr sz="2000" spc="45" dirty="0">
                <a:latin typeface="Trebuchet MS"/>
                <a:cs typeface="Trebuchet MS"/>
              </a:rPr>
              <a:t>drive </a:t>
            </a:r>
            <a:r>
              <a:rPr sz="2000" spc="60" dirty="0">
                <a:latin typeface="Trebuchet MS"/>
                <a:cs typeface="Trebuchet MS"/>
              </a:rPr>
              <a:t>sustainable</a:t>
            </a:r>
            <a:r>
              <a:rPr sz="2000" spc="5" dirty="0">
                <a:latin typeface="Trebuchet MS"/>
                <a:cs typeface="Trebuchet MS"/>
              </a:rPr>
              <a:t> </a:t>
            </a:r>
            <a:r>
              <a:rPr sz="2000" spc="90" dirty="0">
                <a:latin typeface="Trebuchet MS"/>
                <a:cs typeface="Trebuchet MS"/>
              </a:rPr>
              <a:t>growth</a:t>
            </a: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Font typeface="Wingdings"/>
              <a:buChar char=""/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buFont typeface="Wingdings"/>
              <a:buChar char=""/>
            </a:pPr>
            <a:endParaRPr sz="20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420"/>
              </a:spcBef>
              <a:buFont typeface="Wingdings"/>
              <a:buChar char=""/>
            </a:pPr>
            <a:endParaRPr sz="2000">
              <a:latin typeface="Trebuchet MS"/>
              <a:cs typeface="Trebuchet MS"/>
            </a:endParaRPr>
          </a:p>
          <a:p>
            <a:pPr marL="663575" marR="149860" indent="-343535">
              <a:lnSpc>
                <a:spcPct val="89700"/>
              </a:lnSpc>
              <a:buFont typeface="Wingdings"/>
              <a:buChar char=""/>
              <a:tabLst>
                <a:tab pos="663575" algn="l"/>
              </a:tabLst>
            </a:pPr>
            <a:r>
              <a:rPr sz="2000" spc="150" dirty="0">
                <a:latin typeface="Trebuchet MS"/>
                <a:cs typeface="Trebuchet MS"/>
              </a:rPr>
              <a:t>Conducting </a:t>
            </a:r>
            <a:r>
              <a:rPr sz="2000" spc="80" dirty="0">
                <a:latin typeface="Trebuchet MS"/>
                <a:cs typeface="Trebuchet MS"/>
              </a:rPr>
              <a:t>leadership</a:t>
            </a:r>
            <a:r>
              <a:rPr sz="2000" spc="-105" dirty="0">
                <a:latin typeface="Trebuchet MS"/>
                <a:cs typeface="Trebuchet MS"/>
              </a:rPr>
              <a:t> </a:t>
            </a:r>
            <a:r>
              <a:rPr sz="2000" spc="85" dirty="0">
                <a:latin typeface="Trebuchet MS"/>
                <a:cs typeface="Trebuchet MS"/>
              </a:rPr>
              <a:t>labs</a:t>
            </a:r>
            <a:r>
              <a:rPr sz="2000" spc="-110" dirty="0">
                <a:latin typeface="Trebuchet MS"/>
                <a:cs typeface="Trebuchet MS"/>
              </a:rPr>
              <a:t> </a:t>
            </a:r>
            <a:r>
              <a:rPr sz="2000" spc="220" dirty="0">
                <a:latin typeface="Trebuchet MS"/>
                <a:cs typeface="Trebuchet MS"/>
              </a:rPr>
              <a:t>and </a:t>
            </a:r>
            <a:r>
              <a:rPr sz="2000" dirty="0">
                <a:latin typeface="Trebuchet MS"/>
                <a:cs typeface="Trebuchet MS"/>
              </a:rPr>
              <a:t>simulations</a:t>
            </a:r>
            <a:r>
              <a:rPr sz="2000" spc="-10" dirty="0">
                <a:latin typeface="Trebuchet MS"/>
                <a:cs typeface="Trebuchet MS"/>
              </a:rPr>
              <a:t> </a:t>
            </a:r>
            <a:r>
              <a:rPr sz="2000" dirty="0">
                <a:latin typeface="Trebuchet MS"/>
                <a:cs typeface="Trebuchet MS"/>
              </a:rPr>
              <a:t>for</a:t>
            </a:r>
            <a:r>
              <a:rPr sz="2000" spc="25" dirty="0">
                <a:latin typeface="Trebuchet MS"/>
                <a:cs typeface="Trebuchet MS"/>
              </a:rPr>
              <a:t> </a:t>
            </a:r>
            <a:r>
              <a:rPr sz="2000" spc="-10" dirty="0">
                <a:latin typeface="Trebuchet MS"/>
                <a:cs typeface="Trebuchet MS"/>
              </a:rPr>
              <a:t>crisis </a:t>
            </a:r>
            <a:r>
              <a:rPr sz="2000" spc="70" dirty="0">
                <a:latin typeface="Trebuchet MS"/>
                <a:cs typeface="Trebuchet MS"/>
              </a:rPr>
              <a:t>handling.</a:t>
            </a:r>
            <a:endParaRPr sz="2000">
              <a:latin typeface="Trebuchet MS"/>
              <a:cs typeface="Trebuchet M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F3D5CD"/>
          </a:solidFill>
        </p:spPr>
        <p:txBody>
          <a:bodyPr wrap="square" lIns="0" tIns="0" rIns="0" bIns="0" rtlCol="0"/>
          <a:lstStyle/>
          <a:p>
            <a:r>
              <a:rPr lang="en-US" spc="-210" dirty="0" smtClean="0">
                <a:solidFill>
                  <a:srgbClr val="0F0D24"/>
                </a:solidFill>
                <a:latin typeface="Tahoma"/>
                <a:cs typeface="Tahoma"/>
              </a:rPr>
              <a:t>Kenval</a:t>
            </a:r>
            <a:r>
              <a:rPr lang="en-US" spc="-240" dirty="0" smtClean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lang="en-US" spc="-210" dirty="0" smtClean="0">
                <a:solidFill>
                  <a:srgbClr val="0F0D24"/>
                </a:solidFill>
                <a:latin typeface="Tahoma"/>
                <a:cs typeface="Tahoma"/>
              </a:rPr>
              <a:t>Arthur</a:t>
            </a:r>
            <a:r>
              <a:rPr lang="en-US" spc="-220" dirty="0" smtClean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lang="en-US" spc="-200" dirty="0" smtClean="0">
                <a:solidFill>
                  <a:srgbClr val="0F0D24"/>
                </a:solidFill>
                <a:latin typeface="Tahoma"/>
                <a:cs typeface="Tahoma"/>
              </a:rPr>
              <a:t>Smith</a:t>
            </a:r>
            <a:endParaRPr dirty="0"/>
          </a:p>
        </p:txBody>
      </p:sp>
      <p:sp>
        <p:nvSpPr>
          <p:cNvPr id="3" name="object 3"/>
          <p:cNvSpPr/>
          <p:nvPr/>
        </p:nvSpPr>
        <p:spPr>
          <a:xfrm>
            <a:off x="4763" y="6538912"/>
            <a:ext cx="838200" cy="0"/>
          </a:xfrm>
          <a:custGeom>
            <a:avLst/>
            <a:gdLst/>
            <a:ahLst/>
            <a:cxnLst/>
            <a:rect l="l" t="t" r="r" b="b"/>
            <a:pathLst>
              <a:path w="838200">
                <a:moveTo>
                  <a:pt x="0" y="0"/>
                </a:moveTo>
                <a:lnTo>
                  <a:pt x="838199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4" name="object 4"/>
          <p:cNvSpPr/>
          <p:nvPr/>
        </p:nvSpPr>
        <p:spPr>
          <a:xfrm>
            <a:off x="1214437" y="6538912"/>
            <a:ext cx="4161154" cy="0"/>
          </a:xfrm>
          <a:custGeom>
            <a:avLst/>
            <a:gdLst/>
            <a:ahLst/>
            <a:cxnLst/>
            <a:rect l="l" t="t" r="r" b="b"/>
            <a:pathLst>
              <a:path w="4161154">
                <a:moveTo>
                  <a:pt x="0" y="0"/>
                </a:moveTo>
                <a:lnTo>
                  <a:pt x="416058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5" name="object 5"/>
          <p:cNvSpPr/>
          <p:nvPr/>
        </p:nvSpPr>
        <p:spPr>
          <a:xfrm>
            <a:off x="6805676" y="6529387"/>
            <a:ext cx="3840479" cy="0"/>
          </a:xfrm>
          <a:custGeom>
            <a:avLst/>
            <a:gdLst/>
            <a:ahLst/>
            <a:cxnLst/>
            <a:rect l="l" t="t" r="r" b="b"/>
            <a:pathLst>
              <a:path w="3840479">
                <a:moveTo>
                  <a:pt x="0" y="0"/>
                </a:moveTo>
                <a:lnTo>
                  <a:pt x="3840353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6" name="object 6"/>
          <p:cNvSpPr/>
          <p:nvPr/>
        </p:nvSpPr>
        <p:spPr>
          <a:xfrm>
            <a:off x="11282426" y="6523037"/>
            <a:ext cx="909955" cy="12700"/>
          </a:xfrm>
          <a:custGeom>
            <a:avLst/>
            <a:gdLst/>
            <a:ahLst/>
            <a:cxnLst/>
            <a:rect l="l" t="t" r="r" b="b"/>
            <a:pathLst>
              <a:path w="909954" h="12700">
                <a:moveTo>
                  <a:pt x="909574" y="0"/>
                </a:moveTo>
                <a:lnTo>
                  <a:pt x="0" y="0"/>
                </a:lnTo>
                <a:lnTo>
                  <a:pt x="0" y="12700"/>
                </a:lnTo>
                <a:lnTo>
                  <a:pt x="909574" y="12700"/>
                </a:lnTo>
                <a:lnTo>
                  <a:pt x="909574" y="0"/>
                </a:lnTo>
                <a:close/>
              </a:path>
            </a:pathLst>
          </a:custGeom>
          <a:solidFill>
            <a:srgbClr val="000000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7" name="object 7"/>
          <p:cNvGrpSpPr/>
          <p:nvPr/>
        </p:nvGrpSpPr>
        <p:grpSpPr>
          <a:xfrm>
            <a:off x="8364601" y="2097087"/>
            <a:ext cx="3273425" cy="4016375"/>
            <a:chOff x="8364601" y="2097087"/>
            <a:chExt cx="3273425" cy="4016375"/>
          </a:xfrm>
        </p:grpSpPr>
        <p:sp>
          <p:nvSpPr>
            <p:cNvPr id="8" name="object 8"/>
            <p:cNvSpPr/>
            <p:nvPr/>
          </p:nvSpPr>
          <p:spPr>
            <a:xfrm>
              <a:off x="8377301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3248025" y="0"/>
                  </a:moveTo>
                  <a:lnTo>
                    <a:pt x="0" y="0"/>
                  </a:lnTo>
                  <a:lnTo>
                    <a:pt x="0" y="3990975"/>
                  </a:lnTo>
                  <a:lnTo>
                    <a:pt x="3248025" y="3990975"/>
                  </a:lnTo>
                  <a:lnTo>
                    <a:pt x="3248025" y="0"/>
                  </a:lnTo>
                  <a:close/>
                </a:path>
              </a:pathLst>
            </a:custGeom>
            <a:solidFill>
              <a:srgbClr val="E9C3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9" name="object 9"/>
            <p:cNvSpPr/>
            <p:nvPr/>
          </p:nvSpPr>
          <p:spPr>
            <a:xfrm>
              <a:off x="8377301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0" y="3990975"/>
                  </a:moveTo>
                  <a:lnTo>
                    <a:pt x="3248025" y="3990975"/>
                  </a:lnTo>
                  <a:lnTo>
                    <a:pt x="3248025" y="0"/>
                  </a:lnTo>
                  <a:lnTo>
                    <a:pt x="0" y="0"/>
                  </a:lnTo>
                  <a:lnTo>
                    <a:pt x="0" y="39909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0" name="object 10"/>
          <p:cNvGrpSpPr/>
          <p:nvPr/>
        </p:nvGrpSpPr>
        <p:grpSpPr>
          <a:xfrm>
            <a:off x="4592701" y="2097087"/>
            <a:ext cx="3273425" cy="4016375"/>
            <a:chOff x="4592701" y="2097087"/>
            <a:chExt cx="3273425" cy="4016375"/>
          </a:xfrm>
        </p:grpSpPr>
        <p:sp>
          <p:nvSpPr>
            <p:cNvPr id="11" name="object 11"/>
            <p:cNvSpPr/>
            <p:nvPr/>
          </p:nvSpPr>
          <p:spPr>
            <a:xfrm>
              <a:off x="4605401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3248025" y="0"/>
                  </a:moveTo>
                  <a:lnTo>
                    <a:pt x="0" y="0"/>
                  </a:lnTo>
                  <a:lnTo>
                    <a:pt x="0" y="3990975"/>
                  </a:lnTo>
                  <a:lnTo>
                    <a:pt x="3248025" y="3990975"/>
                  </a:lnTo>
                  <a:lnTo>
                    <a:pt x="3248025" y="0"/>
                  </a:lnTo>
                  <a:close/>
                </a:path>
              </a:pathLst>
            </a:custGeom>
            <a:solidFill>
              <a:srgbClr val="E9C3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2" name="object 12"/>
            <p:cNvSpPr/>
            <p:nvPr/>
          </p:nvSpPr>
          <p:spPr>
            <a:xfrm>
              <a:off x="4605401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0" y="3990975"/>
                  </a:moveTo>
                  <a:lnTo>
                    <a:pt x="3248025" y="3990975"/>
                  </a:lnTo>
                  <a:lnTo>
                    <a:pt x="3248025" y="0"/>
                  </a:lnTo>
                  <a:lnTo>
                    <a:pt x="0" y="0"/>
                  </a:lnTo>
                  <a:lnTo>
                    <a:pt x="0" y="39909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grpSp>
        <p:nvGrpSpPr>
          <p:cNvPr id="13" name="object 13"/>
          <p:cNvGrpSpPr/>
          <p:nvPr/>
        </p:nvGrpSpPr>
        <p:grpSpPr>
          <a:xfrm>
            <a:off x="801687" y="2097087"/>
            <a:ext cx="3273425" cy="4016375"/>
            <a:chOff x="801687" y="2097087"/>
            <a:chExt cx="3273425" cy="4016375"/>
          </a:xfrm>
        </p:grpSpPr>
        <p:sp>
          <p:nvSpPr>
            <p:cNvPr id="14" name="object 14"/>
            <p:cNvSpPr/>
            <p:nvPr/>
          </p:nvSpPr>
          <p:spPr>
            <a:xfrm>
              <a:off x="814387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3248025" y="0"/>
                  </a:moveTo>
                  <a:lnTo>
                    <a:pt x="0" y="0"/>
                  </a:lnTo>
                  <a:lnTo>
                    <a:pt x="0" y="3990975"/>
                  </a:lnTo>
                  <a:lnTo>
                    <a:pt x="3248025" y="3990975"/>
                  </a:lnTo>
                  <a:lnTo>
                    <a:pt x="3248025" y="0"/>
                  </a:lnTo>
                  <a:close/>
                </a:path>
              </a:pathLst>
            </a:custGeom>
            <a:solidFill>
              <a:srgbClr val="E9C369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814387" y="2109787"/>
              <a:ext cx="3248025" cy="3990975"/>
            </a:xfrm>
            <a:custGeom>
              <a:avLst/>
              <a:gdLst/>
              <a:ahLst/>
              <a:cxnLst/>
              <a:rect l="l" t="t" r="r" b="b"/>
              <a:pathLst>
                <a:path w="3248025" h="3990975">
                  <a:moveTo>
                    <a:pt x="0" y="3990975"/>
                  </a:moveTo>
                  <a:lnTo>
                    <a:pt x="3248025" y="3990975"/>
                  </a:lnTo>
                  <a:lnTo>
                    <a:pt x="3248025" y="0"/>
                  </a:lnTo>
                  <a:lnTo>
                    <a:pt x="0" y="0"/>
                  </a:lnTo>
                  <a:lnTo>
                    <a:pt x="0" y="39909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16" name="object 16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8255" rIns="0" bIns="0" rtlCol="0">
            <a:spAutoFit/>
          </a:bodyPr>
          <a:lstStyle/>
          <a:p>
            <a:pPr marL="3487420" marR="5080" indent="-3475354">
              <a:lnSpc>
                <a:spcPct val="100899"/>
              </a:lnSpc>
              <a:spcBef>
                <a:spcPts val="65"/>
              </a:spcBef>
            </a:pPr>
            <a:r>
              <a:rPr spc="-50" dirty="0"/>
              <a:t>Additional</a:t>
            </a:r>
            <a:r>
              <a:rPr spc="-200" dirty="0"/>
              <a:t> </a:t>
            </a:r>
            <a:r>
              <a:rPr dirty="0"/>
              <a:t>Managerial</a:t>
            </a:r>
            <a:r>
              <a:rPr spc="-160" dirty="0"/>
              <a:t> </a:t>
            </a:r>
            <a:r>
              <a:rPr spc="-165" dirty="0"/>
              <a:t>Roles</a:t>
            </a:r>
            <a:r>
              <a:rPr spc="-95" dirty="0"/>
              <a:t> </a:t>
            </a:r>
            <a:r>
              <a:rPr spc="-80" dirty="0"/>
              <a:t>Relevant </a:t>
            </a:r>
            <a:r>
              <a:rPr spc="-10" dirty="0"/>
              <a:t>Today</a:t>
            </a:r>
          </a:p>
        </p:txBody>
      </p:sp>
      <p:sp>
        <p:nvSpPr>
          <p:cNvPr id="21" name="object 21"/>
          <p:cNvSpPr txBox="1"/>
          <p:nvPr/>
        </p:nvSpPr>
        <p:spPr>
          <a:xfrm>
            <a:off x="913764" y="6448182"/>
            <a:ext cx="222885" cy="173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38100">
              <a:lnSpc>
                <a:spcPct val="100000"/>
              </a:lnSpc>
              <a:spcBef>
                <a:spcPts val="95"/>
              </a:spcBef>
            </a:pPr>
            <a:fld id="{81D60167-4931-47E6-BA6A-407CBD079E47}" type="slidenum">
              <a:rPr sz="950" spc="-25" dirty="0">
                <a:latin typeface="Trebuchet MS"/>
                <a:cs typeface="Trebuchet MS"/>
              </a:rPr>
              <a:t>14</a:t>
            </a:fld>
            <a:endParaRPr sz="950">
              <a:latin typeface="Trebuchet MS"/>
              <a:cs typeface="Trebuchet MS"/>
            </a:endParaRPr>
          </a:p>
        </p:txBody>
      </p:sp>
      <p:sp>
        <p:nvSpPr>
          <p:cNvPr id="22" name="object 22"/>
          <p:cNvSpPr txBox="1"/>
          <p:nvPr/>
        </p:nvSpPr>
        <p:spPr>
          <a:xfrm>
            <a:off x="10797158" y="6448182"/>
            <a:ext cx="320040" cy="173355"/>
          </a:xfrm>
          <a:prstGeom prst="rect">
            <a:avLst/>
          </a:prstGeom>
        </p:spPr>
        <p:txBody>
          <a:bodyPr vert="horz" wrap="square" lIns="0" tIns="1206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95"/>
              </a:spcBef>
            </a:pPr>
            <a:r>
              <a:rPr sz="950" spc="40" dirty="0">
                <a:latin typeface="Trebuchet MS"/>
                <a:cs typeface="Trebuchet MS"/>
              </a:rPr>
              <a:t>20XX</a:t>
            </a:r>
            <a:endParaRPr sz="950">
              <a:latin typeface="Trebuchet MS"/>
              <a:cs typeface="Trebuchet MS"/>
            </a:endParaRPr>
          </a:p>
        </p:txBody>
      </p:sp>
      <p:sp>
        <p:nvSpPr>
          <p:cNvPr id="17" name="object 17"/>
          <p:cNvSpPr txBox="1"/>
          <p:nvPr/>
        </p:nvSpPr>
        <p:spPr>
          <a:xfrm>
            <a:off x="690562" y="1957387"/>
            <a:ext cx="3248025" cy="3990975"/>
          </a:xfrm>
          <a:prstGeom prst="rect">
            <a:avLst/>
          </a:prstGeom>
          <a:solidFill>
            <a:srgbClr val="F3EBE8"/>
          </a:solidFill>
          <a:ln w="25400">
            <a:solidFill>
              <a:srgbClr val="000000"/>
            </a:solidFill>
          </a:ln>
        </p:spPr>
        <p:txBody>
          <a:bodyPr vert="horz" wrap="square" lIns="0" tIns="120014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944"/>
              </a:spcBef>
            </a:pPr>
            <a:endParaRPr sz="2600">
              <a:latin typeface="Times New Roman"/>
              <a:cs typeface="Times New Roman"/>
            </a:endParaRPr>
          </a:p>
          <a:p>
            <a:pPr marL="657225" marR="210820" indent="-342265">
              <a:lnSpc>
                <a:spcPct val="90300"/>
              </a:lnSpc>
              <a:buFont typeface="Wingdings"/>
              <a:buChar char=""/>
              <a:tabLst>
                <a:tab pos="658495" algn="l"/>
              </a:tabLst>
            </a:pPr>
            <a:r>
              <a:rPr sz="2600" spc="100" dirty="0">
                <a:latin typeface="Trebuchet MS"/>
                <a:cs typeface="Trebuchet MS"/>
              </a:rPr>
              <a:t>Maintains 	</a:t>
            </a:r>
            <a:r>
              <a:rPr sz="2600" spc="130" dirty="0">
                <a:latin typeface="Trebuchet MS"/>
                <a:cs typeface="Trebuchet MS"/>
              </a:rPr>
              <a:t>Apple’s 	</a:t>
            </a:r>
            <a:r>
              <a:rPr sz="2600" spc="140" dirty="0">
                <a:latin typeface="Trebuchet MS"/>
                <a:cs typeface="Trebuchet MS"/>
              </a:rPr>
              <a:t>technological 	</a:t>
            </a:r>
            <a:r>
              <a:rPr sz="2600" spc="100" dirty="0">
                <a:latin typeface="Trebuchet MS"/>
                <a:cs typeface="Trebuchet MS"/>
              </a:rPr>
              <a:t>leadership</a:t>
            </a:r>
            <a:r>
              <a:rPr sz="2600" spc="-70" dirty="0">
                <a:latin typeface="Trebuchet MS"/>
                <a:cs typeface="Trebuchet MS"/>
              </a:rPr>
              <a:t> </a:t>
            </a:r>
            <a:r>
              <a:rPr sz="2600" spc="-25" dirty="0">
                <a:latin typeface="Trebuchet MS"/>
                <a:cs typeface="Trebuchet MS"/>
              </a:rPr>
              <a:t>in 	</a:t>
            </a:r>
            <a:r>
              <a:rPr sz="2600" spc="155" dirty="0">
                <a:latin typeface="Trebuchet MS"/>
                <a:cs typeface="Trebuchet MS"/>
              </a:rPr>
              <a:t>global</a:t>
            </a:r>
            <a:r>
              <a:rPr sz="2600" spc="-30" dirty="0">
                <a:latin typeface="Trebuchet MS"/>
                <a:cs typeface="Trebuchet MS"/>
              </a:rPr>
              <a:t> </a:t>
            </a:r>
            <a:r>
              <a:rPr sz="2600" spc="60" dirty="0">
                <a:latin typeface="Trebuchet MS"/>
                <a:cs typeface="Trebuchet MS"/>
              </a:rPr>
              <a:t>markets</a:t>
            </a:r>
            <a:endParaRPr sz="2600">
              <a:latin typeface="Trebuchet MS"/>
              <a:cs typeface="Trebuchet MS"/>
            </a:endParaRPr>
          </a:p>
        </p:txBody>
      </p:sp>
      <p:sp>
        <p:nvSpPr>
          <p:cNvPr id="18" name="object 18"/>
          <p:cNvSpPr txBox="1"/>
          <p:nvPr/>
        </p:nvSpPr>
        <p:spPr>
          <a:xfrm>
            <a:off x="4481576" y="1957387"/>
            <a:ext cx="3248025" cy="3990975"/>
          </a:xfrm>
          <a:prstGeom prst="rect">
            <a:avLst/>
          </a:prstGeom>
          <a:solidFill>
            <a:srgbClr val="F3EBE8"/>
          </a:solidFill>
          <a:ln w="25400">
            <a:solidFill>
              <a:srgbClr val="000000"/>
            </a:solidFill>
          </a:ln>
        </p:spPr>
        <p:txBody>
          <a:bodyPr vert="horz" wrap="square" lIns="0" tIns="9525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750"/>
              </a:spcBef>
            </a:pPr>
            <a:endParaRPr sz="2750">
              <a:latin typeface="Times New Roman"/>
              <a:cs typeface="Times New Roman"/>
            </a:endParaRPr>
          </a:p>
          <a:p>
            <a:pPr marL="665480" marR="140970" indent="-342900">
              <a:lnSpc>
                <a:spcPct val="91600"/>
              </a:lnSpc>
              <a:buFont typeface="Wingdings"/>
              <a:buChar char=""/>
              <a:tabLst>
                <a:tab pos="665480" algn="l"/>
              </a:tabLst>
            </a:pPr>
            <a:r>
              <a:rPr sz="2750" spc="175" dirty="0">
                <a:latin typeface="Trebuchet MS"/>
                <a:cs typeface="Trebuchet MS"/>
              </a:rPr>
              <a:t>Oversees</a:t>
            </a:r>
            <a:r>
              <a:rPr sz="2750" spc="-15" dirty="0">
                <a:latin typeface="Trebuchet MS"/>
                <a:cs typeface="Trebuchet MS"/>
              </a:rPr>
              <a:t> </a:t>
            </a:r>
            <a:r>
              <a:rPr sz="2750" spc="80" dirty="0">
                <a:latin typeface="Trebuchet MS"/>
                <a:cs typeface="Trebuchet MS"/>
              </a:rPr>
              <a:t>the </a:t>
            </a:r>
            <a:r>
              <a:rPr sz="2750" spc="140" dirty="0">
                <a:latin typeface="Trebuchet MS"/>
                <a:cs typeface="Trebuchet MS"/>
              </a:rPr>
              <a:t>addition</a:t>
            </a:r>
            <a:r>
              <a:rPr sz="2750" spc="-40" dirty="0">
                <a:latin typeface="Trebuchet MS"/>
                <a:cs typeface="Trebuchet MS"/>
              </a:rPr>
              <a:t> </a:t>
            </a:r>
            <a:r>
              <a:rPr sz="2750" spc="85" dirty="0">
                <a:latin typeface="Trebuchet MS"/>
                <a:cs typeface="Trebuchet MS"/>
              </a:rPr>
              <a:t>of</a:t>
            </a:r>
            <a:r>
              <a:rPr sz="2750" spc="-45" dirty="0">
                <a:latin typeface="Trebuchet MS"/>
                <a:cs typeface="Trebuchet MS"/>
              </a:rPr>
              <a:t> </a:t>
            </a:r>
            <a:r>
              <a:rPr sz="2750" spc="-25" dirty="0">
                <a:latin typeface="Trebuchet MS"/>
                <a:cs typeface="Trebuchet MS"/>
              </a:rPr>
              <a:t>AI, </a:t>
            </a:r>
            <a:r>
              <a:rPr sz="2750" spc="225" dirty="0">
                <a:latin typeface="Trebuchet MS"/>
                <a:cs typeface="Trebuchet MS"/>
              </a:rPr>
              <a:t>machine </a:t>
            </a:r>
            <a:r>
              <a:rPr sz="2750" spc="75" dirty="0">
                <a:latin typeface="Trebuchet MS"/>
                <a:cs typeface="Trebuchet MS"/>
              </a:rPr>
              <a:t>learning,</a:t>
            </a:r>
            <a:r>
              <a:rPr sz="2750" spc="15" dirty="0">
                <a:latin typeface="Trebuchet MS"/>
                <a:cs typeface="Trebuchet MS"/>
              </a:rPr>
              <a:t> </a:t>
            </a:r>
            <a:r>
              <a:rPr sz="2750" spc="300" dirty="0">
                <a:latin typeface="Trebuchet MS"/>
                <a:cs typeface="Trebuchet MS"/>
              </a:rPr>
              <a:t>and </a:t>
            </a:r>
            <a:r>
              <a:rPr sz="2750" spc="170" dirty="0">
                <a:latin typeface="Trebuchet MS"/>
                <a:cs typeface="Trebuchet MS"/>
              </a:rPr>
              <a:t>automation</a:t>
            </a:r>
            <a:endParaRPr sz="2750">
              <a:latin typeface="Trebuchet MS"/>
              <a:cs typeface="Trebuchet MS"/>
            </a:endParaRPr>
          </a:p>
        </p:txBody>
      </p:sp>
      <p:sp>
        <p:nvSpPr>
          <p:cNvPr id="19" name="object 19"/>
          <p:cNvSpPr txBox="1"/>
          <p:nvPr/>
        </p:nvSpPr>
        <p:spPr>
          <a:xfrm>
            <a:off x="8253476" y="1957387"/>
            <a:ext cx="3248025" cy="3990975"/>
          </a:xfrm>
          <a:prstGeom prst="rect">
            <a:avLst/>
          </a:prstGeom>
          <a:solidFill>
            <a:srgbClr val="F3EBE8"/>
          </a:solidFill>
          <a:ln w="25400">
            <a:solidFill>
              <a:srgbClr val="000000"/>
            </a:solidFill>
          </a:ln>
        </p:spPr>
        <p:txBody>
          <a:bodyPr vert="horz" wrap="square" lIns="0" tIns="242570" rIns="0" bIns="0" rtlCol="0">
            <a:spAutoFit/>
          </a:bodyPr>
          <a:lstStyle/>
          <a:p>
            <a:pPr>
              <a:lnSpc>
                <a:spcPct val="100000"/>
              </a:lnSpc>
              <a:spcBef>
                <a:spcPts val="1910"/>
              </a:spcBef>
            </a:pPr>
            <a:endParaRPr sz="1800">
              <a:latin typeface="Times New Roman"/>
              <a:cs typeface="Times New Roman"/>
            </a:endParaRPr>
          </a:p>
          <a:p>
            <a:pPr marL="663575" marR="88265" indent="-343535">
              <a:lnSpc>
                <a:spcPct val="89700"/>
              </a:lnSpc>
              <a:buFont typeface="Wingdings"/>
              <a:buChar char=""/>
              <a:tabLst>
                <a:tab pos="663575" algn="l"/>
              </a:tabLst>
            </a:pPr>
            <a:r>
              <a:rPr sz="1800" dirty="0">
                <a:latin typeface="Trebuchet MS"/>
                <a:cs typeface="Trebuchet MS"/>
              </a:rPr>
              <a:t>Sustainability</a:t>
            </a:r>
            <a:r>
              <a:rPr sz="1800" spc="130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Strategist </a:t>
            </a:r>
            <a:r>
              <a:rPr sz="1800" spc="235" dirty="0">
                <a:latin typeface="Trebuchet MS"/>
                <a:cs typeface="Trebuchet MS"/>
              </a:rPr>
              <a:t>–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spc="175" dirty="0">
                <a:latin typeface="Trebuchet MS"/>
                <a:cs typeface="Trebuchet MS"/>
              </a:rPr>
              <a:t>Advances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spc="75" dirty="0">
                <a:latin typeface="Trebuchet MS"/>
                <a:cs typeface="Trebuchet MS"/>
              </a:rPr>
              <a:t>Apple’s </a:t>
            </a:r>
            <a:r>
              <a:rPr sz="1800" spc="50" dirty="0">
                <a:latin typeface="Trebuchet MS"/>
                <a:cs typeface="Trebuchet MS"/>
              </a:rPr>
              <a:t>environmental </a:t>
            </a:r>
            <a:r>
              <a:rPr sz="1800" spc="55" dirty="0">
                <a:latin typeface="Trebuchet MS"/>
                <a:cs typeface="Trebuchet MS"/>
              </a:rPr>
              <a:t>objectives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spc="-10" dirty="0">
                <a:latin typeface="Trebuchet MS"/>
                <a:cs typeface="Trebuchet MS"/>
              </a:rPr>
              <a:t>(e.g., </a:t>
            </a:r>
            <a:r>
              <a:rPr sz="1800" spc="114" dirty="0">
                <a:latin typeface="Trebuchet MS"/>
                <a:cs typeface="Trebuchet MS"/>
              </a:rPr>
              <a:t>achieving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spc="140" dirty="0">
                <a:latin typeface="Trebuchet MS"/>
                <a:cs typeface="Trebuchet MS"/>
              </a:rPr>
              <a:t>carbon </a:t>
            </a:r>
            <a:r>
              <a:rPr sz="1800" spc="-10" dirty="0">
                <a:latin typeface="Trebuchet MS"/>
                <a:cs typeface="Trebuchet MS"/>
              </a:rPr>
              <a:t>neutrality).</a:t>
            </a:r>
            <a:endParaRPr sz="1800">
              <a:latin typeface="Trebuchet MS"/>
              <a:cs typeface="Trebuchet MS"/>
            </a:endParaRPr>
          </a:p>
          <a:p>
            <a:pPr>
              <a:lnSpc>
                <a:spcPct val="100000"/>
              </a:lnSpc>
              <a:spcBef>
                <a:spcPts val="1905"/>
              </a:spcBef>
              <a:buFont typeface="Wingdings"/>
              <a:buChar char=""/>
            </a:pPr>
            <a:endParaRPr sz="1800">
              <a:latin typeface="Trebuchet MS"/>
              <a:cs typeface="Trebuchet MS"/>
            </a:endParaRPr>
          </a:p>
          <a:p>
            <a:pPr marL="663575" marR="192405" indent="-343535">
              <a:lnSpc>
                <a:spcPct val="89600"/>
              </a:lnSpc>
              <a:spcBef>
                <a:spcPts val="5"/>
              </a:spcBef>
              <a:buFont typeface="Wingdings"/>
              <a:buChar char=""/>
              <a:tabLst>
                <a:tab pos="663575" algn="l"/>
              </a:tabLst>
            </a:pPr>
            <a:r>
              <a:rPr sz="1800" spc="-20" dirty="0">
                <a:latin typeface="Trebuchet MS"/>
                <a:cs typeface="Trebuchet MS"/>
              </a:rPr>
              <a:t>Well-</a:t>
            </a:r>
            <a:r>
              <a:rPr sz="1800" spc="135" dirty="0">
                <a:latin typeface="Trebuchet MS"/>
                <a:cs typeface="Trebuchet MS"/>
              </a:rPr>
              <a:t>being</a:t>
            </a:r>
            <a:r>
              <a:rPr sz="1800" spc="-50" dirty="0">
                <a:latin typeface="Trebuchet MS"/>
                <a:cs typeface="Trebuchet MS"/>
              </a:rPr>
              <a:t> </a:t>
            </a:r>
            <a:r>
              <a:rPr sz="1800" spc="170" dirty="0">
                <a:latin typeface="Trebuchet MS"/>
                <a:cs typeface="Trebuchet MS"/>
              </a:rPr>
              <a:t>Advocate </a:t>
            </a:r>
            <a:r>
              <a:rPr sz="1800" spc="235" dirty="0">
                <a:latin typeface="Trebuchet MS"/>
                <a:cs typeface="Trebuchet MS"/>
              </a:rPr>
              <a:t>–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spc="50" dirty="0">
                <a:latin typeface="Trebuchet MS"/>
                <a:cs typeface="Trebuchet MS"/>
              </a:rPr>
              <a:t>Supports</a:t>
            </a:r>
            <a:r>
              <a:rPr sz="1800" spc="-30" dirty="0">
                <a:latin typeface="Trebuchet MS"/>
                <a:cs typeface="Trebuchet MS"/>
              </a:rPr>
              <a:t> </a:t>
            </a:r>
            <a:r>
              <a:rPr sz="1800" spc="70" dirty="0">
                <a:latin typeface="Trebuchet MS"/>
                <a:cs typeface="Trebuchet MS"/>
              </a:rPr>
              <a:t>mental </a:t>
            </a:r>
            <a:r>
              <a:rPr sz="1800" spc="65" dirty="0">
                <a:latin typeface="Trebuchet MS"/>
                <a:cs typeface="Trebuchet MS"/>
              </a:rPr>
              <a:t>health</a:t>
            </a:r>
            <a:r>
              <a:rPr sz="1800" spc="-45" dirty="0">
                <a:latin typeface="Trebuchet MS"/>
                <a:cs typeface="Trebuchet MS"/>
              </a:rPr>
              <a:t> </a:t>
            </a:r>
            <a:r>
              <a:rPr sz="1800" spc="-20" dirty="0">
                <a:latin typeface="Trebuchet MS"/>
                <a:cs typeface="Trebuchet MS"/>
              </a:rPr>
              <a:t>initiatives</a:t>
            </a:r>
            <a:r>
              <a:rPr sz="1800" spc="-25" dirty="0">
                <a:latin typeface="Trebuchet MS"/>
                <a:cs typeface="Trebuchet MS"/>
              </a:rPr>
              <a:t> </a:t>
            </a:r>
            <a:r>
              <a:rPr sz="1800" spc="175" dirty="0">
                <a:latin typeface="Trebuchet MS"/>
                <a:cs typeface="Trebuchet MS"/>
              </a:rPr>
              <a:t>and </a:t>
            </a:r>
            <a:r>
              <a:rPr sz="1800" spc="145" dirty="0">
                <a:latin typeface="Trebuchet MS"/>
                <a:cs typeface="Trebuchet MS"/>
              </a:rPr>
              <a:t>encourages</a:t>
            </a:r>
            <a:r>
              <a:rPr sz="1800" spc="30" dirty="0">
                <a:latin typeface="Trebuchet MS"/>
                <a:cs typeface="Trebuchet MS"/>
              </a:rPr>
              <a:t> </a:t>
            </a:r>
            <a:r>
              <a:rPr sz="1800" dirty="0">
                <a:latin typeface="Trebuchet MS"/>
                <a:cs typeface="Trebuchet MS"/>
              </a:rPr>
              <a:t>work-</a:t>
            </a:r>
            <a:r>
              <a:rPr sz="1800" spc="-20" dirty="0">
                <a:latin typeface="Trebuchet MS"/>
                <a:cs typeface="Trebuchet MS"/>
              </a:rPr>
              <a:t>life </a:t>
            </a:r>
            <a:r>
              <a:rPr sz="1800" spc="110" dirty="0">
                <a:latin typeface="Trebuchet MS"/>
                <a:cs typeface="Trebuchet MS"/>
              </a:rPr>
              <a:t>balance.</a:t>
            </a:r>
            <a:endParaRPr sz="1800">
              <a:latin typeface="Trebuchet MS"/>
              <a:cs typeface="Trebuchet MS"/>
            </a:endParaRPr>
          </a:p>
        </p:txBody>
      </p:sp>
      <p:sp>
        <p:nvSpPr>
          <p:cNvPr id="20" name="object 20"/>
          <p:cNvSpPr txBox="1"/>
          <p:nvPr/>
        </p:nvSpPr>
        <p:spPr>
          <a:xfrm>
            <a:off x="2080260" y="1340167"/>
            <a:ext cx="7216140" cy="30035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800" spc="-225" dirty="0">
                <a:latin typeface="Tahoma"/>
                <a:cs typeface="Tahoma"/>
              </a:rPr>
              <a:t>From</a:t>
            </a:r>
            <a:r>
              <a:rPr sz="1800" spc="-155" dirty="0">
                <a:latin typeface="Tahoma"/>
                <a:cs typeface="Tahoma"/>
              </a:rPr>
              <a:t> </a:t>
            </a:r>
            <a:r>
              <a:rPr sz="1800" spc="-190" dirty="0">
                <a:latin typeface="Tahoma"/>
                <a:cs typeface="Tahoma"/>
              </a:rPr>
              <a:t>our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35" dirty="0">
                <a:latin typeface="Tahoma"/>
                <a:cs typeface="Tahoma"/>
              </a:rPr>
              <a:t>point</a:t>
            </a:r>
            <a:r>
              <a:rPr sz="1800" spc="-125" dirty="0">
                <a:latin typeface="Tahoma"/>
                <a:cs typeface="Tahoma"/>
              </a:rPr>
              <a:t> </a:t>
            </a:r>
            <a:r>
              <a:rPr sz="1800" spc="-160" dirty="0">
                <a:latin typeface="Tahoma"/>
                <a:cs typeface="Tahoma"/>
              </a:rPr>
              <a:t>of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35" dirty="0">
                <a:latin typeface="Tahoma"/>
                <a:cs typeface="Tahoma"/>
              </a:rPr>
              <a:t>view,</a:t>
            </a:r>
            <a:r>
              <a:rPr sz="1800" spc="-180" dirty="0">
                <a:latin typeface="Tahoma"/>
                <a:cs typeface="Tahoma"/>
              </a:rPr>
              <a:t> </a:t>
            </a:r>
            <a:r>
              <a:rPr sz="1800" spc="-155" dirty="0">
                <a:latin typeface="Tahoma"/>
                <a:cs typeface="Tahoma"/>
              </a:rPr>
              <a:t>we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35" dirty="0">
                <a:latin typeface="Tahoma"/>
                <a:cs typeface="Tahoma"/>
              </a:rPr>
              <a:t>believe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45" dirty="0">
                <a:latin typeface="Tahoma"/>
                <a:cs typeface="Tahoma"/>
              </a:rPr>
              <a:t>that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110" dirty="0">
                <a:latin typeface="Tahoma"/>
                <a:cs typeface="Tahoma"/>
              </a:rPr>
              <a:t>Apple’s</a:t>
            </a:r>
            <a:r>
              <a:rPr sz="1800" spc="-100" dirty="0">
                <a:latin typeface="Tahoma"/>
                <a:cs typeface="Tahoma"/>
              </a:rPr>
              <a:t> </a:t>
            </a:r>
            <a:r>
              <a:rPr sz="1800" spc="-185" dirty="0">
                <a:latin typeface="Tahoma"/>
                <a:cs typeface="Tahoma"/>
              </a:rPr>
              <a:t>managers</a:t>
            </a:r>
            <a:r>
              <a:rPr sz="1800" spc="-105" dirty="0">
                <a:latin typeface="Tahoma"/>
                <a:cs typeface="Tahoma"/>
              </a:rPr>
              <a:t> </a:t>
            </a:r>
            <a:r>
              <a:rPr sz="1800" spc="-190" dirty="0">
                <a:latin typeface="Tahoma"/>
                <a:cs typeface="Tahoma"/>
              </a:rPr>
              <a:t>must</a:t>
            </a:r>
            <a:r>
              <a:rPr sz="1800" spc="-125" dirty="0">
                <a:latin typeface="Tahoma"/>
                <a:cs typeface="Tahoma"/>
              </a:rPr>
              <a:t> also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70" dirty="0">
                <a:latin typeface="Tahoma"/>
                <a:cs typeface="Tahoma"/>
              </a:rPr>
              <a:t>fulfil</a:t>
            </a:r>
            <a:r>
              <a:rPr sz="1800" spc="-180" dirty="0">
                <a:latin typeface="Tahoma"/>
                <a:cs typeface="Tahoma"/>
              </a:rPr>
              <a:t> </a:t>
            </a:r>
            <a:r>
              <a:rPr sz="1800" spc="-140" dirty="0">
                <a:latin typeface="Tahoma"/>
                <a:cs typeface="Tahoma"/>
              </a:rPr>
              <a:t>these</a:t>
            </a:r>
            <a:r>
              <a:rPr sz="1800" spc="-130" dirty="0">
                <a:latin typeface="Tahoma"/>
                <a:cs typeface="Tahoma"/>
              </a:rPr>
              <a:t> </a:t>
            </a:r>
            <a:r>
              <a:rPr sz="1800" spc="-95" dirty="0">
                <a:latin typeface="Tahoma"/>
                <a:cs typeface="Tahoma"/>
              </a:rPr>
              <a:t>points.</a:t>
            </a:r>
            <a:endParaRPr sz="1800">
              <a:latin typeface="Tahoma"/>
              <a:cs typeface="Tahoma"/>
            </a:endParaRP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E9C369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5192776" y="830262"/>
            <a:ext cx="6340475" cy="5178425"/>
            <a:chOff x="5192776" y="830262"/>
            <a:chExt cx="6340475" cy="5178425"/>
          </a:xfrm>
        </p:grpSpPr>
        <p:sp>
          <p:nvSpPr>
            <p:cNvPr id="4" name="object 4"/>
            <p:cNvSpPr/>
            <p:nvPr/>
          </p:nvSpPr>
          <p:spPr>
            <a:xfrm>
              <a:off x="5405501" y="1204912"/>
              <a:ext cx="6115050" cy="4791075"/>
            </a:xfrm>
            <a:custGeom>
              <a:avLst/>
              <a:gdLst/>
              <a:ahLst/>
              <a:cxnLst/>
              <a:rect l="l" t="t" r="r" b="b"/>
              <a:pathLst>
                <a:path w="6115050" h="4791075">
                  <a:moveTo>
                    <a:pt x="0" y="4791075"/>
                  </a:moveTo>
                  <a:lnTo>
                    <a:pt x="6115050" y="4791075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7910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6115050" y="0"/>
                  </a:moveTo>
                  <a:lnTo>
                    <a:pt x="0" y="0"/>
                  </a:lnTo>
                  <a:lnTo>
                    <a:pt x="0" y="4914900"/>
                  </a:lnTo>
                  <a:lnTo>
                    <a:pt x="6115050" y="4914900"/>
                  </a:lnTo>
                  <a:lnTo>
                    <a:pt x="6115050" y="0"/>
                  </a:lnTo>
                  <a:close/>
                </a:path>
              </a:pathLst>
            </a:custGeom>
            <a:solidFill>
              <a:srgbClr val="F3EB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5205476" y="842962"/>
              <a:ext cx="6115050" cy="4914900"/>
            </a:xfrm>
            <a:custGeom>
              <a:avLst/>
              <a:gdLst/>
              <a:ahLst/>
              <a:cxnLst/>
              <a:rect l="l" t="t" r="r" b="b"/>
              <a:pathLst>
                <a:path w="6115050" h="4914900">
                  <a:moveTo>
                    <a:pt x="0" y="4914900"/>
                  </a:moveTo>
                  <a:lnTo>
                    <a:pt x="6115050" y="4914900"/>
                  </a:lnTo>
                  <a:lnTo>
                    <a:pt x="6115050" y="0"/>
                  </a:lnTo>
                  <a:lnTo>
                    <a:pt x="0" y="0"/>
                  </a:lnTo>
                  <a:lnTo>
                    <a:pt x="0" y="49149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7" name="object 7"/>
          <p:cNvSpPr/>
          <p:nvPr/>
        </p:nvSpPr>
        <p:spPr>
          <a:xfrm>
            <a:off x="4357751" y="6538912"/>
            <a:ext cx="3693160" cy="0"/>
          </a:xfrm>
          <a:custGeom>
            <a:avLst/>
            <a:gdLst/>
            <a:ahLst/>
            <a:cxnLst/>
            <a:rect l="l" t="t" r="r" b="b"/>
            <a:pathLst>
              <a:path w="3693159">
                <a:moveTo>
                  <a:pt x="0" y="0"/>
                </a:moveTo>
                <a:lnTo>
                  <a:pt x="3693032" y="0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8" name="object 8"/>
          <p:cNvSpPr/>
          <p:nvPr/>
        </p:nvSpPr>
        <p:spPr>
          <a:xfrm>
            <a:off x="8472551" y="6529387"/>
            <a:ext cx="3719829" cy="5715"/>
          </a:xfrm>
          <a:custGeom>
            <a:avLst/>
            <a:gdLst/>
            <a:ahLst/>
            <a:cxnLst/>
            <a:rect l="l" t="t" r="r" b="b"/>
            <a:pathLst>
              <a:path w="3719829" h="5715">
                <a:moveTo>
                  <a:pt x="0" y="0"/>
                </a:moveTo>
                <a:lnTo>
                  <a:pt x="3719449" y="5605"/>
                </a:lnTo>
              </a:path>
            </a:pathLst>
          </a:custGeom>
          <a:ln w="12700">
            <a:solidFill>
              <a:srgbClr val="000000"/>
            </a:solidFill>
          </a:ln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9" name="object 9"/>
          <p:cNvSpPr txBox="1">
            <a:spLocks noGrp="1"/>
          </p:cNvSpPr>
          <p:nvPr>
            <p:ph type="title"/>
          </p:nvPr>
        </p:nvSpPr>
        <p:spPr>
          <a:xfrm>
            <a:off x="5859145" y="842327"/>
            <a:ext cx="4131945" cy="941069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6000" b="0" u="sng" spc="33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Conclusion</a:t>
            </a:r>
            <a:endParaRPr sz="6000">
              <a:latin typeface="Trebuchet MS"/>
              <a:cs typeface="Trebuchet MS"/>
            </a:endParaRPr>
          </a:p>
        </p:txBody>
      </p:sp>
      <p:pic>
        <p:nvPicPr>
          <p:cNvPr id="10" name="object 10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0" y="-35626"/>
            <a:ext cx="4352925" cy="6858000"/>
          </a:xfrm>
          <a:prstGeom prst="rect">
            <a:avLst/>
          </a:prstGeom>
        </p:spPr>
      </p:pic>
      <p:sp>
        <p:nvSpPr>
          <p:cNvPr id="11" name="object 11"/>
          <p:cNvSpPr txBox="1"/>
          <p:nvPr/>
        </p:nvSpPr>
        <p:spPr>
          <a:xfrm>
            <a:off x="5590159" y="2102167"/>
            <a:ext cx="5346065" cy="2947670"/>
          </a:xfrm>
          <a:prstGeom prst="rect">
            <a:avLst/>
          </a:prstGeom>
        </p:spPr>
        <p:txBody>
          <a:bodyPr vert="horz" wrap="square" lIns="0" tIns="27940" rIns="0" bIns="0" rtlCol="0">
            <a:spAutoFit/>
          </a:bodyPr>
          <a:lstStyle/>
          <a:p>
            <a:pPr marL="12700" marR="5080" algn="just">
              <a:lnSpc>
                <a:spcPts val="2850"/>
              </a:lnSpc>
              <a:spcBef>
                <a:spcPts val="220"/>
              </a:spcBef>
            </a:pPr>
            <a:r>
              <a:rPr sz="2400" dirty="0">
                <a:latin typeface="Tahoma"/>
                <a:cs typeface="Tahoma"/>
              </a:rPr>
              <a:t>Apple</a:t>
            </a:r>
            <a:r>
              <a:rPr sz="2400" spc="295" dirty="0">
                <a:latin typeface="Tahoma"/>
                <a:cs typeface="Tahoma"/>
              </a:rPr>
              <a:t> </a:t>
            </a:r>
            <a:r>
              <a:rPr sz="2400" spc="-75" dirty="0">
                <a:latin typeface="Tahoma"/>
                <a:cs typeface="Tahoma"/>
              </a:rPr>
              <a:t>executives</a:t>
            </a:r>
            <a:r>
              <a:rPr sz="2400" spc="29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are</a:t>
            </a:r>
            <a:r>
              <a:rPr sz="2400" spc="290" dirty="0">
                <a:latin typeface="Tahoma"/>
                <a:cs typeface="Tahoma"/>
              </a:rPr>
              <a:t> </a:t>
            </a:r>
            <a:r>
              <a:rPr sz="2400" spc="-50" dirty="0">
                <a:latin typeface="Tahoma"/>
                <a:cs typeface="Tahoma"/>
              </a:rPr>
              <a:t>required</a:t>
            </a:r>
            <a:r>
              <a:rPr sz="2400" spc="265" dirty="0">
                <a:latin typeface="Tahoma"/>
                <a:cs typeface="Tahoma"/>
              </a:rPr>
              <a:t> </a:t>
            </a:r>
            <a:r>
              <a:rPr sz="2400" dirty="0">
                <a:latin typeface="Tahoma"/>
                <a:cs typeface="Tahoma"/>
              </a:rPr>
              <a:t>to</a:t>
            </a:r>
            <a:r>
              <a:rPr sz="2400" spc="275" dirty="0">
                <a:latin typeface="Tahoma"/>
                <a:cs typeface="Tahoma"/>
              </a:rPr>
              <a:t> </a:t>
            </a:r>
            <a:r>
              <a:rPr sz="2400" spc="-165" dirty="0">
                <a:latin typeface="Tahoma"/>
                <a:cs typeface="Tahoma"/>
              </a:rPr>
              <a:t>adeptly </a:t>
            </a:r>
            <a:r>
              <a:rPr sz="2400" spc="-310" dirty="0">
                <a:latin typeface="Tahoma"/>
                <a:cs typeface="Tahoma"/>
              </a:rPr>
              <a:t>manage</a:t>
            </a:r>
            <a:r>
              <a:rPr sz="2400" spc="120" dirty="0">
                <a:latin typeface="Tahoma"/>
                <a:cs typeface="Tahoma"/>
              </a:rPr>
              <a:t> </a:t>
            </a:r>
            <a:r>
              <a:rPr sz="2400" spc="-180" dirty="0">
                <a:latin typeface="Tahoma"/>
                <a:cs typeface="Tahoma"/>
              </a:rPr>
              <a:t>Mintzberg’s</a:t>
            </a:r>
            <a:r>
              <a:rPr sz="2400" spc="-5" dirty="0">
                <a:latin typeface="Tahoma"/>
                <a:cs typeface="Tahoma"/>
              </a:rPr>
              <a:t> </a:t>
            </a:r>
            <a:r>
              <a:rPr sz="2400" spc="-450" dirty="0">
                <a:latin typeface="Tahoma"/>
                <a:cs typeface="Tahoma"/>
              </a:rPr>
              <a:t>10</a:t>
            </a:r>
            <a:r>
              <a:rPr sz="2400" spc="260" dirty="0">
                <a:latin typeface="Tahoma"/>
                <a:cs typeface="Tahoma"/>
              </a:rPr>
              <a:t> </a:t>
            </a:r>
            <a:r>
              <a:rPr sz="2400" spc="-195" dirty="0">
                <a:latin typeface="Tahoma"/>
                <a:cs typeface="Tahoma"/>
              </a:rPr>
              <a:t>roles</a:t>
            </a:r>
            <a:r>
              <a:rPr sz="2400" spc="10" dirty="0">
                <a:latin typeface="Tahoma"/>
                <a:cs typeface="Tahoma"/>
              </a:rPr>
              <a:t> </a:t>
            </a:r>
            <a:r>
              <a:rPr sz="2400" spc="-165" dirty="0">
                <a:latin typeface="Tahoma"/>
                <a:cs typeface="Tahoma"/>
              </a:rPr>
              <a:t>while</a:t>
            </a:r>
            <a:r>
              <a:rPr sz="2400" spc="45" dirty="0">
                <a:latin typeface="Tahoma"/>
                <a:cs typeface="Tahoma"/>
              </a:rPr>
              <a:t> </a:t>
            </a:r>
            <a:r>
              <a:rPr sz="2400" spc="-215" dirty="0">
                <a:latin typeface="Tahoma"/>
                <a:cs typeface="Tahoma"/>
              </a:rPr>
              <a:t>adjusting</a:t>
            </a:r>
            <a:r>
              <a:rPr sz="2400" spc="100" dirty="0">
                <a:latin typeface="Tahoma"/>
                <a:cs typeface="Tahoma"/>
              </a:rPr>
              <a:t> </a:t>
            </a:r>
            <a:r>
              <a:rPr sz="2400" spc="-45" dirty="0">
                <a:latin typeface="Tahoma"/>
                <a:cs typeface="Tahoma"/>
              </a:rPr>
              <a:t>to </a:t>
            </a:r>
            <a:r>
              <a:rPr sz="2400" spc="-245" dirty="0">
                <a:latin typeface="Tahoma"/>
                <a:cs typeface="Tahoma"/>
              </a:rPr>
              <a:t>emerging</a:t>
            </a:r>
            <a:r>
              <a:rPr sz="2400" spc="-135" dirty="0">
                <a:latin typeface="Tahoma"/>
                <a:cs typeface="Tahoma"/>
              </a:rPr>
              <a:t> </a:t>
            </a:r>
            <a:r>
              <a:rPr sz="2400" spc="-40" dirty="0">
                <a:latin typeface="Tahoma"/>
                <a:cs typeface="Tahoma"/>
              </a:rPr>
              <a:t>realities.</a:t>
            </a:r>
            <a:endParaRPr sz="2400">
              <a:latin typeface="Tahoma"/>
              <a:cs typeface="Tahoma"/>
            </a:endParaRPr>
          </a:p>
          <a:p>
            <a:pPr marL="12700" marR="5715" algn="just">
              <a:lnSpc>
                <a:spcPct val="100000"/>
              </a:lnSpc>
              <a:spcBef>
                <a:spcPts val="2820"/>
              </a:spcBef>
            </a:pPr>
            <a:r>
              <a:rPr sz="2400" spc="-254" dirty="0">
                <a:latin typeface="Tahoma"/>
                <a:cs typeface="Tahoma"/>
              </a:rPr>
              <a:t>By</a:t>
            </a:r>
            <a:r>
              <a:rPr sz="2400" spc="2225" dirty="0">
                <a:latin typeface="Tahoma"/>
                <a:cs typeface="Tahoma"/>
              </a:rPr>
              <a:t> </a:t>
            </a:r>
            <a:r>
              <a:rPr sz="2400" spc="-215" dirty="0">
                <a:latin typeface="Tahoma"/>
                <a:cs typeface="Tahoma"/>
              </a:rPr>
              <a:t>adopting</a:t>
            </a:r>
            <a:r>
              <a:rPr sz="2400" spc="2210" dirty="0">
                <a:latin typeface="Tahoma"/>
                <a:cs typeface="Tahoma"/>
              </a:rPr>
              <a:t> </a:t>
            </a:r>
            <a:r>
              <a:rPr sz="2400" spc="-160" dirty="0">
                <a:latin typeface="Tahoma"/>
                <a:cs typeface="Tahoma"/>
              </a:rPr>
              <a:t>sustainability</a:t>
            </a:r>
            <a:r>
              <a:rPr sz="2400" dirty="0">
                <a:latin typeface="Tahoma"/>
                <a:cs typeface="Tahoma"/>
              </a:rPr>
              <a:t>    </a:t>
            </a:r>
            <a:r>
              <a:rPr sz="2400" spc="-265" dirty="0">
                <a:latin typeface="Tahoma"/>
                <a:cs typeface="Tahoma"/>
              </a:rPr>
              <a:t>and</a:t>
            </a:r>
            <a:r>
              <a:rPr sz="2400" spc="2240" dirty="0">
                <a:latin typeface="Tahoma"/>
                <a:cs typeface="Tahoma"/>
              </a:rPr>
              <a:t> </a:t>
            </a:r>
            <a:r>
              <a:rPr sz="2400" spc="-130" dirty="0">
                <a:latin typeface="Tahoma"/>
                <a:cs typeface="Tahoma"/>
              </a:rPr>
              <a:t>digital</a:t>
            </a:r>
            <a:r>
              <a:rPr sz="2400" spc="-25" dirty="0">
                <a:latin typeface="Tahoma"/>
                <a:cs typeface="Tahoma"/>
              </a:rPr>
              <a:t> </a:t>
            </a:r>
            <a:r>
              <a:rPr sz="2400" spc="-210" dirty="0">
                <a:latin typeface="Tahoma"/>
                <a:cs typeface="Tahoma"/>
              </a:rPr>
              <a:t>transformation,</a:t>
            </a:r>
            <a:r>
              <a:rPr sz="2400" spc="1165" dirty="0">
                <a:latin typeface="Tahoma"/>
                <a:cs typeface="Tahoma"/>
              </a:rPr>
              <a:t> </a:t>
            </a:r>
            <a:r>
              <a:rPr sz="2400" spc="-229" dirty="0">
                <a:latin typeface="Tahoma"/>
                <a:cs typeface="Tahoma"/>
              </a:rPr>
              <a:t>they</a:t>
            </a:r>
            <a:r>
              <a:rPr sz="2400" spc="1155" dirty="0">
                <a:latin typeface="Tahoma"/>
                <a:cs typeface="Tahoma"/>
              </a:rPr>
              <a:t> </a:t>
            </a:r>
            <a:r>
              <a:rPr sz="2400" spc="-225" dirty="0">
                <a:latin typeface="Tahoma"/>
                <a:cs typeface="Tahoma"/>
              </a:rPr>
              <a:t>guarantee</a:t>
            </a:r>
            <a:r>
              <a:rPr sz="2400" spc="1115" dirty="0">
                <a:latin typeface="Tahoma"/>
                <a:cs typeface="Tahoma"/>
              </a:rPr>
              <a:t> </a:t>
            </a:r>
            <a:r>
              <a:rPr sz="2400" spc="-195" dirty="0">
                <a:latin typeface="Tahoma"/>
                <a:cs typeface="Tahoma"/>
              </a:rPr>
              <a:t>that</a:t>
            </a:r>
            <a:r>
              <a:rPr sz="2400" spc="1145" dirty="0">
                <a:latin typeface="Tahoma"/>
                <a:cs typeface="Tahoma"/>
              </a:rPr>
              <a:t> </a:t>
            </a:r>
            <a:r>
              <a:rPr sz="2400" spc="-185" dirty="0">
                <a:latin typeface="Tahoma"/>
                <a:cs typeface="Tahoma"/>
              </a:rPr>
              <a:t>Apple</a:t>
            </a:r>
            <a:r>
              <a:rPr sz="2400" spc="-120" dirty="0">
                <a:latin typeface="Tahoma"/>
                <a:cs typeface="Tahoma"/>
              </a:rPr>
              <a:t> </a:t>
            </a:r>
            <a:r>
              <a:rPr sz="2400" spc="-204" dirty="0">
                <a:latin typeface="Tahoma"/>
                <a:cs typeface="Tahoma"/>
              </a:rPr>
              <a:t>continues</a:t>
            </a:r>
            <a:r>
              <a:rPr sz="2400" spc="-110" dirty="0">
                <a:latin typeface="Tahoma"/>
                <a:cs typeface="Tahoma"/>
              </a:rPr>
              <a:t> </a:t>
            </a:r>
            <a:r>
              <a:rPr sz="2400" spc="-185" dirty="0">
                <a:latin typeface="Tahoma"/>
                <a:cs typeface="Tahoma"/>
              </a:rPr>
              <a:t>to</a:t>
            </a:r>
            <a:r>
              <a:rPr sz="2400" spc="-160" dirty="0">
                <a:latin typeface="Tahoma"/>
                <a:cs typeface="Tahoma"/>
              </a:rPr>
              <a:t> </a:t>
            </a:r>
            <a:r>
              <a:rPr sz="2400" spc="-245" dirty="0">
                <a:latin typeface="Tahoma"/>
                <a:cs typeface="Tahoma"/>
              </a:rPr>
              <a:t>be</a:t>
            </a:r>
            <a:r>
              <a:rPr sz="2400" spc="-135" dirty="0">
                <a:latin typeface="Tahoma"/>
                <a:cs typeface="Tahoma"/>
              </a:rPr>
              <a:t> </a:t>
            </a:r>
            <a:r>
              <a:rPr sz="2400" spc="-204" dirty="0">
                <a:latin typeface="Tahoma"/>
                <a:cs typeface="Tahoma"/>
              </a:rPr>
              <a:t>a</a:t>
            </a:r>
            <a:r>
              <a:rPr sz="2400" spc="-145" dirty="0">
                <a:latin typeface="Tahoma"/>
                <a:cs typeface="Tahoma"/>
              </a:rPr>
              <a:t> </a:t>
            </a:r>
            <a:r>
              <a:rPr sz="2400" spc="-170" dirty="0">
                <a:latin typeface="Tahoma"/>
                <a:cs typeface="Tahoma"/>
              </a:rPr>
              <a:t>global</a:t>
            </a:r>
            <a:r>
              <a:rPr sz="2400" spc="-145" dirty="0">
                <a:latin typeface="Tahoma"/>
                <a:cs typeface="Tahoma"/>
              </a:rPr>
              <a:t> </a:t>
            </a:r>
            <a:r>
              <a:rPr sz="2400" spc="-215" dirty="0">
                <a:latin typeface="Tahoma"/>
                <a:cs typeface="Tahoma"/>
              </a:rPr>
              <a:t>innovator</a:t>
            </a:r>
            <a:r>
              <a:rPr sz="2400" spc="-114" dirty="0">
                <a:latin typeface="Tahoma"/>
                <a:cs typeface="Tahoma"/>
              </a:rPr>
              <a:t> </a:t>
            </a:r>
            <a:r>
              <a:rPr sz="2400" spc="-265" dirty="0">
                <a:latin typeface="Tahoma"/>
                <a:cs typeface="Tahoma"/>
              </a:rPr>
              <a:t>and</a:t>
            </a:r>
            <a:r>
              <a:rPr sz="2400" spc="-120" dirty="0">
                <a:latin typeface="Tahoma"/>
                <a:cs typeface="Tahoma"/>
              </a:rPr>
              <a:t> </a:t>
            </a:r>
            <a:r>
              <a:rPr sz="2400" spc="-185" dirty="0">
                <a:latin typeface="Tahoma"/>
                <a:cs typeface="Tahoma"/>
              </a:rPr>
              <a:t>leader</a:t>
            </a:r>
            <a:r>
              <a:rPr sz="2400" spc="-155" dirty="0">
                <a:latin typeface="Tahoma"/>
                <a:cs typeface="Tahoma"/>
              </a:rPr>
              <a:t> </a:t>
            </a:r>
            <a:r>
              <a:rPr sz="2400" spc="-165" dirty="0">
                <a:latin typeface="Tahoma"/>
                <a:cs typeface="Tahoma"/>
              </a:rPr>
              <a:t>in</a:t>
            </a:r>
            <a:r>
              <a:rPr sz="2400" spc="-130" dirty="0">
                <a:latin typeface="Tahoma"/>
                <a:cs typeface="Tahoma"/>
              </a:rPr>
              <a:t> </a:t>
            </a:r>
            <a:r>
              <a:rPr sz="2400" spc="-210" dirty="0">
                <a:latin typeface="Tahoma"/>
                <a:cs typeface="Tahoma"/>
              </a:rPr>
              <a:t>the</a:t>
            </a:r>
            <a:r>
              <a:rPr sz="2400" spc="-215" dirty="0">
                <a:latin typeface="Tahoma"/>
                <a:cs typeface="Tahoma"/>
              </a:rPr>
              <a:t> </a:t>
            </a:r>
            <a:r>
              <a:rPr sz="2400" spc="-204" dirty="0">
                <a:latin typeface="Tahoma"/>
                <a:cs typeface="Tahoma"/>
              </a:rPr>
              <a:t>industry.</a:t>
            </a:r>
            <a:endParaRPr sz="2400">
              <a:latin typeface="Tahoma"/>
              <a:cs typeface="Tahoma"/>
            </a:endParaRPr>
          </a:p>
        </p:txBody>
      </p:sp>
      <p:sp>
        <p:nvSpPr>
          <p:cNvPr id="12" name="object 12"/>
          <p:cNvSpPr txBox="1"/>
          <p:nvPr/>
        </p:nvSpPr>
        <p:spPr>
          <a:xfrm>
            <a:off x="8179434" y="6444615"/>
            <a:ext cx="158750" cy="173990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25"/>
              </a:spcBef>
            </a:pPr>
            <a:r>
              <a:rPr sz="950" spc="-25" dirty="0">
                <a:latin typeface="Trebuchet MS"/>
                <a:cs typeface="Trebuchet MS"/>
              </a:rPr>
              <a:t>15</a:t>
            </a:r>
            <a:endParaRPr sz="950">
              <a:latin typeface="Trebuchet MS"/>
              <a:cs typeface="Trebuchet MS"/>
            </a:endParaRPr>
          </a:p>
        </p:txBody>
      </p:sp>
      <p:sp>
        <p:nvSpPr>
          <p:cNvPr id="13" name="Rectangle 12"/>
          <p:cNvSpPr/>
          <p:nvPr/>
        </p:nvSpPr>
        <p:spPr>
          <a:xfrm>
            <a:off x="-12091" y="-35626"/>
            <a:ext cx="1713290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pc="-210" dirty="0" smtClean="0">
                <a:solidFill>
                  <a:srgbClr val="0F0D24"/>
                </a:solidFill>
                <a:latin typeface="Tahoma"/>
                <a:cs typeface="Tahoma"/>
              </a:rPr>
              <a:t>Kenval</a:t>
            </a:r>
            <a:r>
              <a:rPr lang="en-US" spc="-240" dirty="0" smtClean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lang="en-US" spc="-210" dirty="0" smtClean="0">
                <a:solidFill>
                  <a:srgbClr val="0F0D24"/>
                </a:solidFill>
                <a:latin typeface="Tahoma"/>
                <a:cs typeface="Tahoma"/>
              </a:rPr>
              <a:t>Arthur</a:t>
            </a:r>
            <a:r>
              <a:rPr lang="en-US" spc="-220" dirty="0" smtClean="0">
                <a:solidFill>
                  <a:srgbClr val="0F0D24"/>
                </a:solidFill>
                <a:latin typeface="Tahoma"/>
                <a:cs typeface="Tahoma"/>
              </a:rPr>
              <a:t> </a:t>
            </a:r>
            <a:r>
              <a:rPr lang="en-US" spc="-200" dirty="0" smtClean="0">
                <a:solidFill>
                  <a:srgbClr val="0F0D24"/>
                </a:solidFill>
                <a:latin typeface="Tahoma"/>
                <a:cs typeface="Tahoma"/>
              </a:rPr>
              <a:t>Smith</a:t>
            </a:r>
            <a:endParaRPr lang="en-US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custGeom>
            <a:avLst/>
            <a:gdLst/>
            <a:ahLst/>
            <a:cxnLst/>
            <a:rect l="l" t="t" r="r" b="b"/>
            <a:pathLst>
              <a:path w="12192000" h="6858000">
                <a:moveTo>
                  <a:pt x="12192000" y="0"/>
                </a:moveTo>
                <a:lnTo>
                  <a:pt x="0" y="0"/>
                </a:lnTo>
                <a:lnTo>
                  <a:pt x="0" y="6858000"/>
                </a:lnTo>
                <a:lnTo>
                  <a:pt x="12192000" y="6858000"/>
                </a:lnTo>
                <a:lnTo>
                  <a:pt x="12192000" y="0"/>
                </a:lnTo>
                <a:close/>
              </a:path>
            </a:pathLst>
          </a:custGeom>
          <a:solidFill>
            <a:srgbClr val="254652"/>
          </a:solidFill>
        </p:spPr>
        <p:txBody>
          <a:bodyPr wrap="square" lIns="0" tIns="0" rIns="0" bIns="0" rtlCol="0"/>
          <a:lstStyle/>
          <a:p>
            <a:endParaRPr/>
          </a:p>
        </p:txBody>
      </p:sp>
      <p:grpSp>
        <p:nvGrpSpPr>
          <p:cNvPr id="3" name="object 3"/>
          <p:cNvGrpSpPr/>
          <p:nvPr/>
        </p:nvGrpSpPr>
        <p:grpSpPr>
          <a:xfrm>
            <a:off x="849312" y="792162"/>
            <a:ext cx="10455275" cy="5216525"/>
            <a:chOff x="849312" y="792162"/>
            <a:chExt cx="10455275" cy="5216525"/>
          </a:xfrm>
        </p:grpSpPr>
        <p:sp>
          <p:nvSpPr>
            <p:cNvPr id="4" name="object 4"/>
            <p:cNvSpPr/>
            <p:nvPr/>
          </p:nvSpPr>
          <p:spPr>
            <a:xfrm>
              <a:off x="1071562" y="1166812"/>
              <a:ext cx="10220325" cy="4829175"/>
            </a:xfrm>
            <a:custGeom>
              <a:avLst/>
              <a:gdLst/>
              <a:ahLst/>
              <a:cxnLst/>
              <a:rect l="l" t="t" r="r" b="b"/>
              <a:pathLst>
                <a:path w="10220325" h="4829175">
                  <a:moveTo>
                    <a:pt x="10220325" y="0"/>
                  </a:moveTo>
                  <a:lnTo>
                    <a:pt x="0" y="0"/>
                  </a:lnTo>
                  <a:lnTo>
                    <a:pt x="0" y="4829175"/>
                  </a:lnTo>
                  <a:lnTo>
                    <a:pt x="10220325" y="4829175"/>
                  </a:lnTo>
                  <a:lnTo>
                    <a:pt x="10220325" y="0"/>
                  </a:lnTo>
                  <a:close/>
                </a:path>
              </a:pathLst>
            </a:custGeom>
            <a:solidFill>
              <a:srgbClr val="F3D5CD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5" name="object 5"/>
            <p:cNvSpPr/>
            <p:nvPr/>
          </p:nvSpPr>
          <p:spPr>
            <a:xfrm>
              <a:off x="1071562" y="1166812"/>
              <a:ext cx="10220325" cy="4829175"/>
            </a:xfrm>
            <a:custGeom>
              <a:avLst/>
              <a:gdLst/>
              <a:ahLst/>
              <a:cxnLst/>
              <a:rect l="l" t="t" r="r" b="b"/>
              <a:pathLst>
                <a:path w="10220325" h="4829175">
                  <a:moveTo>
                    <a:pt x="0" y="4829175"/>
                  </a:moveTo>
                  <a:lnTo>
                    <a:pt x="10220325" y="4829175"/>
                  </a:lnTo>
                  <a:lnTo>
                    <a:pt x="10220325" y="0"/>
                  </a:lnTo>
                  <a:lnTo>
                    <a:pt x="0" y="0"/>
                  </a:lnTo>
                  <a:lnTo>
                    <a:pt x="0" y="4829175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6" name="object 6"/>
            <p:cNvSpPr/>
            <p:nvPr/>
          </p:nvSpPr>
          <p:spPr>
            <a:xfrm>
              <a:off x="862012" y="804862"/>
              <a:ext cx="10220325" cy="4953000"/>
            </a:xfrm>
            <a:custGeom>
              <a:avLst/>
              <a:gdLst/>
              <a:ahLst/>
              <a:cxnLst/>
              <a:rect l="l" t="t" r="r" b="b"/>
              <a:pathLst>
                <a:path w="10220325" h="4953000">
                  <a:moveTo>
                    <a:pt x="10220325" y="0"/>
                  </a:moveTo>
                  <a:lnTo>
                    <a:pt x="0" y="0"/>
                  </a:lnTo>
                  <a:lnTo>
                    <a:pt x="0" y="4953000"/>
                  </a:lnTo>
                  <a:lnTo>
                    <a:pt x="10220325" y="4953000"/>
                  </a:lnTo>
                  <a:lnTo>
                    <a:pt x="10220325" y="0"/>
                  </a:lnTo>
                  <a:close/>
                </a:path>
              </a:pathLst>
            </a:custGeom>
            <a:solidFill>
              <a:srgbClr val="F3EBE8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862012" y="804862"/>
              <a:ext cx="10220325" cy="4953000"/>
            </a:xfrm>
            <a:custGeom>
              <a:avLst/>
              <a:gdLst/>
              <a:ahLst/>
              <a:cxnLst/>
              <a:rect l="l" t="t" r="r" b="b"/>
              <a:pathLst>
                <a:path w="10220325" h="4953000">
                  <a:moveTo>
                    <a:pt x="0" y="4953000"/>
                  </a:moveTo>
                  <a:lnTo>
                    <a:pt x="10220325" y="4953000"/>
                  </a:lnTo>
                  <a:lnTo>
                    <a:pt x="10220325" y="0"/>
                  </a:lnTo>
                  <a:lnTo>
                    <a:pt x="0" y="0"/>
                  </a:lnTo>
                  <a:lnTo>
                    <a:pt x="0" y="4953000"/>
                  </a:lnTo>
                  <a:close/>
                </a:path>
              </a:pathLst>
            </a:custGeom>
            <a:ln w="25400">
              <a:solidFill>
                <a:srgbClr val="000000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</p:grpSp>
      <p:sp>
        <p:nvSpPr>
          <p:cNvPr id="8" name="object 8"/>
          <p:cNvSpPr txBox="1">
            <a:spLocks noGrp="1"/>
          </p:cNvSpPr>
          <p:nvPr>
            <p:ph type="title"/>
          </p:nvPr>
        </p:nvSpPr>
        <p:spPr>
          <a:xfrm>
            <a:off x="4209034" y="781938"/>
            <a:ext cx="3316604" cy="758190"/>
          </a:xfrm>
          <a:prstGeom prst="rect">
            <a:avLst/>
          </a:prstGeom>
        </p:spPr>
        <p:txBody>
          <a:bodyPr vert="horz" wrap="square" lIns="0" tIns="13335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5"/>
              </a:spcBef>
            </a:pPr>
            <a:r>
              <a:rPr sz="4800" b="0" u="sng" spc="150" dirty="0">
                <a:uFill>
                  <a:solidFill>
                    <a:srgbClr val="000000"/>
                  </a:solidFill>
                </a:uFill>
                <a:latin typeface="Trebuchet MS"/>
                <a:cs typeface="Trebuchet MS"/>
              </a:rPr>
              <a:t>REFERENCE</a:t>
            </a:r>
            <a:endParaRPr sz="4800">
              <a:latin typeface="Trebuchet MS"/>
              <a:cs typeface="Trebuchet MS"/>
            </a:endParaRPr>
          </a:p>
        </p:txBody>
      </p:sp>
      <p:sp>
        <p:nvSpPr>
          <p:cNvPr id="9" name="object 9"/>
          <p:cNvSpPr txBox="1"/>
          <p:nvPr/>
        </p:nvSpPr>
        <p:spPr>
          <a:xfrm>
            <a:off x="1070292" y="1645602"/>
            <a:ext cx="9675495" cy="3997325"/>
          </a:xfrm>
          <a:prstGeom prst="rect">
            <a:avLst/>
          </a:prstGeom>
        </p:spPr>
        <p:txBody>
          <a:bodyPr vert="horz" wrap="square" lIns="0" tIns="15875" rIns="0" bIns="0" rtlCol="0">
            <a:spAutoFit/>
          </a:bodyPr>
          <a:lstStyle/>
          <a:p>
            <a:pPr marL="351790" indent="-339090" algn="just">
              <a:lnSpc>
                <a:spcPct val="100000"/>
              </a:lnSpc>
              <a:spcBef>
                <a:spcPts val="125"/>
              </a:spcBef>
              <a:buChar char="•"/>
              <a:tabLst>
                <a:tab pos="351790" algn="l"/>
              </a:tabLst>
            </a:pPr>
            <a:r>
              <a:rPr sz="2000" dirty="0">
                <a:latin typeface="Arial MT"/>
                <a:cs typeface="Arial MT"/>
              </a:rPr>
              <a:t>Daft,</a:t>
            </a:r>
            <a:r>
              <a:rPr sz="2000" spc="-6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R.L.,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2021.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i="1" dirty="0">
                <a:latin typeface="Arial"/>
                <a:cs typeface="Arial"/>
              </a:rPr>
              <a:t>Management</a:t>
            </a:r>
            <a:r>
              <a:rPr sz="2000" dirty="0">
                <a:latin typeface="Arial MT"/>
                <a:cs typeface="Arial MT"/>
              </a:rPr>
              <a:t>.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14th</a:t>
            </a:r>
            <a:r>
              <a:rPr sz="2000" spc="-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ed.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Boston: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Cengage</a:t>
            </a:r>
            <a:r>
              <a:rPr sz="2000" spc="-8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Learning.</a:t>
            </a:r>
            <a:endParaRPr sz="2000">
              <a:latin typeface="Arial MT"/>
              <a:cs typeface="Arial MT"/>
            </a:endParaRPr>
          </a:p>
          <a:p>
            <a:pPr marL="352425" indent="-339725" algn="just">
              <a:lnSpc>
                <a:spcPct val="100000"/>
              </a:lnSpc>
              <a:spcBef>
                <a:spcPts val="5"/>
              </a:spcBef>
              <a:buChar char="•"/>
              <a:tabLst>
                <a:tab pos="352425" algn="l"/>
              </a:tabLst>
            </a:pPr>
            <a:r>
              <a:rPr sz="2000" dirty="0">
                <a:latin typeface="Arial MT"/>
                <a:cs typeface="Arial MT"/>
              </a:rPr>
              <a:t>Lussier,</a:t>
            </a:r>
            <a:r>
              <a:rPr sz="2000" spc="4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R.N.</a:t>
            </a:r>
            <a:r>
              <a:rPr sz="2000" spc="49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46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Achua,</a:t>
            </a:r>
            <a:r>
              <a:rPr sz="2000" spc="459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C.F.,</a:t>
            </a:r>
            <a:r>
              <a:rPr sz="2000" spc="49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2021.</a:t>
            </a:r>
            <a:r>
              <a:rPr sz="2000" spc="484" dirty="0">
                <a:latin typeface="Arial MT"/>
                <a:cs typeface="Arial MT"/>
              </a:rPr>
              <a:t> </a:t>
            </a:r>
            <a:r>
              <a:rPr sz="2000" i="1" dirty="0">
                <a:latin typeface="Arial"/>
                <a:cs typeface="Arial"/>
              </a:rPr>
              <a:t>Leadership:</a:t>
            </a:r>
            <a:r>
              <a:rPr sz="2000" i="1" spc="49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Theory,</a:t>
            </a:r>
            <a:r>
              <a:rPr sz="2000" i="1" spc="49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Application,</a:t>
            </a:r>
            <a:r>
              <a:rPr sz="2000" i="1" spc="44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&amp;</a:t>
            </a:r>
            <a:r>
              <a:rPr sz="2000" i="1" spc="490" dirty="0">
                <a:latin typeface="Arial"/>
                <a:cs typeface="Arial"/>
              </a:rPr>
              <a:t> </a:t>
            </a:r>
            <a:r>
              <a:rPr sz="2000" i="1" spc="-10" dirty="0">
                <a:latin typeface="Arial"/>
                <a:cs typeface="Arial"/>
              </a:rPr>
              <a:t>Skill</a:t>
            </a:r>
            <a:endParaRPr sz="2000">
              <a:latin typeface="Arial"/>
              <a:cs typeface="Arial"/>
            </a:endParaRPr>
          </a:p>
          <a:p>
            <a:pPr marL="354965" algn="just">
              <a:lnSpc>
                <a:spcPct val="100000"/>
              </a:lnSpc>
              <a:spcBef>
                <a:spcPts val="5"/>
              </a:spcBef>
            </a:pPr>
            <a:r>
              <a:rPr sz="2000" i="1" dirty="0">
                <a:latin typeface="Arial"/>
                <a:cs typeface="Arial"/>
              </a:rPr>
              <a:t>Development</a:t>
            </a:r>
            <a:r>
              <a:rPr sz="2000" dirty="0">
                <a:latin typeface="Arial MT"/>
                <a:cs typeface="Arial MT"/>
              </a:rPr>
              <a:t>.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7th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ed.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Boston: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Cengage</a:t>
            </a:r>
            <a:r>
              <a:rPr sz="2000" spc="-75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Learning.</a:t>
            </a:r>
            <a:endParaRPr sz="2000">
              <a:latin typeface="Arial MT"/>
              <a:cs typeface="Arial MT"/>
            </a:endParaRPr>
          </a:p>
          <a:p>
            <a:pPr marL="351790" indent="-339090" algn="just">
              <a:lnSpc>
                <a:spcPct val="100000"/>
              </a:lnSpc>
              <a:buChar char="•"/>
              <a:tabLst>
                <a:tab pos="351790" algn="l"/>
              </a:tabLst>
            </a:pPr>
            <a:r>
              <a:rPr sz="2000" dirty="0">
                <a:latin typeface="Arial MT"/>
                <a:cs typeface="Arial MT"/>
              </a:rPr>
              <a:t>Mintzberg,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H.,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1973.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i="1" dirty="0">
                <a:latin typeface="Arial"/>
                <a:cs typeface="Arial"/>
              </a:rPr>
              <a:t>The</a:t>
            </a:r>
            <a:r>
              <a:rPr sz="2000" i="1" spc="-4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Nature</a:t>
            </a:r>
            <a:r>
              <a:rPr sz="2000" i="1" spc="-3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of</a:t>
            </a:r>
            <a:r>
              <a:rPr sz="2000" i="1" spc="-55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Managerial</a:t>
            </a:r>
            <a:r>
              <a:rPr sz="2000" i="1" spc="-30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Work</a:t>
            </a:r>
            <a:r>
              <a:rPr sz="2000" dirty="0">
                <a:latin typeface="Arial MT"/>
                <a:cs typeface="Arial MT"/>
              </a:rPr>
              <a:t>.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New</a:t>
            </a:r>
            <a:r>
              <a:rPr sz="2000" spc="-65" dirty="0">
                <a:latin typeface="Arial MT"/>
                <a:cs typeface="Arial MT"/>
              </a:rPr>
              <a:t> </a:t>
            </a:r>
            <a:r>
              <a:rPr sz="2000" spc="-20" dirty="0">
                <a:latin typeface="Arial MT"/>
                <a:cs typeface="Arial MT"/>
              </a:rPr>
              <a:t>York:</a:t>
            </a:r>
            <a:r>
              <a:rPr sz="2000" spc="-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Harper</a:t>
            </a:r>
            <a:r>
              <a:rPr sz="2000" spc="-7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&amp;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spc="-20" dirty="0">
                <a:latin typeface="Arial MT"/>
                <a:cs typeface="Arial MT"/>
              </a:rPr>
              <a:t>Row.</a:t>
            </a:r>
            <a:endParaRPr sz="2000">
              <a:latin typeface="Arial MT"/>
              <a:cs typeface="Arial MT"/>
            </a:endParaRPr>
          </a:p>
          <a:p>
            <a:pPr marL="351155" marR="5080" indent="-339090" algn="just">
              <a:lnSpc>
                <a:spcPct val="100000"/>
              </a:lnSpc>
              <a:spcBef>
                <a:spcPts val="5"/>
              </a:spcBef>
              <a:buChar char="•"/>
              <a:tabLst>
                <a:tab pos="354965" algn="l"/>
              </a:tabLst>
            </a:pPr>
            <a:r>
              <a:rPr sz="2000" dirty="0">
                <a:latin typeface="Arial MT"/>
                <a:cs typeface="Arial MT"/>
              </a:rPr>
              <a:t>Robbins,</a:t>
            </a:r>
            <a:r>
              <a:rPr sz="2000" spc="3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S.P.,</a:t>
            </a:r>
            <a:r>
              <a:rPr sz="2000" spc="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Coulter,</a:t>
            </a:r>
            <a:r>
              <a:rPr sz="2000" spc="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M.,</a:t>
            </a:r>
            <a:r>
              <a:rPr sz="2000" spc="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DeCenzo,</a:t>
            </a:r>
            <a:r>
              <a:rPr sz="2000" spc="7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D.A.</a:t>
            </a:r>
            <a:r>
              <a:rPr sz="2000" spc="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2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Wolter,</a:t>
            </a:r>
            <a:r>
              <a:rPr sz="2000" spc="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R.,</a:t>
            </a:r>
            <a:r>
              <a:rPr sz="2000" spc="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2019.</a:t>
            </a:r>
            <a:r>
              <a:rPr sz="2000" spc="45" dirty="0">
                <a:latin typeface="Arial MT"/>
                <a:cs typeface="Arial MT"/>
              </a:rPr>
              <a:t> </a:t>
            </a:r>
            <a:r>
              <a:rPr sz="2000" i="1" dirty="0">
                <a:latin typeface="Arial"/>
                <a:cs typeface="Arial"/>
              </a:rPr>
              <a:t>Fundamentals</a:t>
            </a:r>
            <a:r>
              <a:rPr sz="2000" i="1" spc="10" dirty="0">
                <a:latin typeface="Arial"/>
                <a:cs typeface="Arial"/>
              </a:rPr>
              <a:t> </a:t>
            </a:r>
            <a:r>
              <a:rPr sz="2000" i="1" spc="-25" dirty="0">
                <a:latin typeface="Arial"/>
                <a:cs typeface="Arial"/>
              </a:rPr>
              <a:t>of 	</a:t>
            </a:r>
            <a:r>
              <a:rPr sz="2000" i="1" dirty="0">
                <a:latin typeface="Arial"/>
                <a:cs typeface="Arial"/>
              </a:rPr>
              <a:t>Management:</a:t>
            </a:r>
            <a:r>
              <a:rPr sz="2000" i="1" spc="484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Essential</a:t>
            </a:r>
            <a:r>
              <a:rPr sz="2000" i="1" spc="-15" dirty="0">
                <a:latin typeface="Arial"/>
                <a:cs typeface="Arial"/>
              </a:rPr>
              <a:t>  </a:t>
            </a:r>
            <a:r>
              <a:rPr sz="2000" i="1" dirty="0">
                <a:latin typeface="Arial"/>
                <a:cs typeface="Arial"/>
              </a:rPr>
              <a:t>Concepts</a:t>
            </a:r>
            <a:r>
              <a:rPr sz="2000" i="1" spc="-20" dirty="0">
                <a:latin typeface="Arial"/>
                <a:cs typeface="Arial"/>
              </a:rPr>
              <a:t>  </a:t>
            </a:r>
            <a:r>
              <a:rPr sz="2000" i="1" dirty="0">
                <a:latin typeface="Arial"/>
                <a:cs typeface="Arial"/>
              </a:rPr>
              <a:t>and</a:t>
            </a:r>
            <a:r>
              <a:rPr sz="2000" i="1" spc="459" dirty="0">
                <a:latin typeface="Arial"/>
                <a:cs typeface="Arial"/>
              </a:rPr>
              <a:t> </a:t>
            </a:r>
            <a:r>
              <a:rPr sz="2000" i="1" dirty="0">
                <a:latin typeface="Arial"/>
                <a:cs typeface="Arial"/>
              </a:rPr>
              <a:t>Applications</a:t>
            </a:r>
            <a:r>
              <a:rPr sz="2000" dirty="0">
                <a:latin typeface="Arial MT"/>
                <a:cs typeface="Arial MT"/>
              </a:rPr>
              <a:t>.</a:t>
            </a:r>
            <a:r>
              <a:rPr sz="2000" spc="484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10th</a:t>
            </a:r>
            <a:r>
              <a:rPr sz="2000" spc="-20" dirty="0">
                <a:latin typeface="Arial MT"/>
                <a:cs typeface="Arial MT"/>
              </a:rPr>
              <a:t>  </a:t>
            </a:r>
            <a:r>
              <a:rPr sz="2000" dirty="0">
                <a:latin typeface="Arial MT"/>
                <a:cs typeface="Arial MT"/>
              </a:rPr>
              <a:t>ed.</a:t>
            </a:r>
            <a:r>
              <a:rPr sz="2000" spc="49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Harlow:</a:t>
            </a:r>
            <a:r>
              <a:rPr sz="2000" spc="484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Pearson 	Education.</a:t>
            </a:r>
            <a:endParaRPr sz="2000">
              <a:latin typeface="Arial MT"/>
              <a:cs typeface="Arial MT"/>
            </a:endParaRPr>
          </a:p>
          <a:p>
            <a:pPr marL="354965" marR="9525" indent="-342900">
              <a:lnSpc>
                <a:spcPct val="100000"/>
              </a:lnSpc>
              <a:spcBef>
                <a:spcPts val="10"/>
              </a:spcBef>
              <a:buChar char="•"/>
              <a:tabLst>
                <a:tab pos="354965" algn="l"/>
              </a:tabLst>
            </a:pPr>
            <a:r>
              <a:rPr sz="2000" dirty="0">
                <a:latin typeface="Arial MT"/>
                <a:cs typeface="Arial MT"/>
              </a:rPr>
              <a:t>Kumar,</a:t>
            </a:r>
            <a:r>
              <a:rPr sz="2000" spc="75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P.,</a:t>
            </a:r>
            <a:r>
              <a:rPr sz="2000" spc="7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2015.</a:t>
            </a:r>
            <a:r>
              <a:rPr sz="2000" spc="7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</a:t>
            </a:r>
            <a:r>
              <a:rPr sz="2000" spc="6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analytical</a:t>
            </a:r>
            <a:r>
              <a:rPr sz="2000" spc="10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study</a:t>
            </a:r>
            <a:r>
              <a:rPr sz="2000" spc="10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on</a:t>
            </a:r>
            <a:r>
              <a:rPr sz="2000" spc="6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Mintzberg’s</a:t>
            </a:r>
            <a:r>
              <a:rPr sz="2000" spc="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framework:</a:t>
            </a:r>
            <a:r>
              <a:rPr sz="2000" spc="7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managerial</a:t>
            </a:r>
            <a:r>
              <a:rPr sz="2000" spc="75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roles. </a:t>
            </a:r>
            <a:r>
              <a:rPr sz="2000" dirty="0">
                <a:latin typeface="Arial MT"/>
                <a:cs typeface="Arial MT"/>
              </a:rPr>
              <a:t>RAND</a:t>
            </a:r>
            <a:r>
              <a:rPr sz="2000" spc="-7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Health</a:t>
            </a:r>
            <a:r>
              <a:rPr sz="2000" spc="-2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Quarterly,</a:t>
            </a:r>
            <a:r>
              <a:rPr sz="2000" spc="-7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2(3),</a:t>
            </a:r>
            <a:r>
              <a:rPr sz="2000" spc="-5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pp.12–19.</a:t>
            </a:r>
            <a:endParaRPr sz="2000">
              <a:latin typeface="Arial MT"/>
              <a:cs typeface="Arial MT"/>
            </a:endParaRPr>
          </a:p>
          <a:p>
            <a:pPr marL="354965" marR="11430" indent="-342900">
              <a:lnSpc>
                <a:spcPct val="100000"/>
              </a:lnSpc>
              <a:spcBef>
                <a:spcPts val="5"/>
              </a:spcBef>
              <a:buChar char="•"/>
              <a:tabLst>
                <a:tab pos="354965" algn="l"/>
                <a:tab pos="2237740" algn="l"/>
                <a:tab pos="2962275" algn="l"/>
                <a:tab pos="4309745" algn="l"/>
                <a:tab pos="5034280" algn="l"/>
                <a:tab pos="5661660" algn="l"/>
                <a:tab pos="6664325" algn="l"/>
                <a:tab pos="7177405" algn="l"/>
                <a:tab pos="8016240" algn="l"/>
              </a:tabLst>
            </a:pPr>
            <a:r>
              <a:rPr sz="2000" spc="-10" dirty="0">
                <a:latin typeface="Arial MT"/>
                <a:cs typeface="Arial MT"/>
              </a:rPr>
              <a:t>Schermerhorn,</a:t>
            </a:r>
            <a:r>
              <a:rPr sz="2000" dirty="0">
                <a:latin typeface="Arial MT"/>
                <a:cs typeface="Arial MT"/>
              </a:rPr>
              <a:t>	</a:t>
            </a:r>
            <a:r>
              <a:rPr sz="2000" spc="-20" dirty="0">
                <a:latin typeface="Arial MT"/>
                <a:cs typeface="Arial MT"/>
              </a:rPr>
              <a:t>J.R.,</a:t>
            </a:r>
            <a:r>
              <a:rPr sz="2000" dirty="0">
                <a:latin typeface="Arial MT"/>
                <a:cs typeface="Arial MT"/>
              </a:rPr>
              <a:t>	</a:t>
            </a:r>
            <a:r>
              <a:rPr sz="2000" spc="-10" dirty="0">
                <a:latin typeface="Arial MT"/>
                <a:cs typeface="Arial MT"/>
              </a:rPr>
              <a:t>Bachrach,</a:t>
            </a:r>
            <a:r>
              <a:rPr sz="2000" dirty="0">
                <a:latin typeface="Arial MT"/>
                <a:cs typeface="Arial MT"/>
              </a:rPr>
              <a:t>	</a:t>
            </a:r>
            <a:r>
              <a:rPr sz="2000" spc="-20" dirty="0">
                <a:latin typeface="Arial MT"/>
                <a:cs typeface="Arial MT"/>
              </a:rPr>
              <a:t>D.G.</a:t>
            </a:r>
            <a:r>
              <a:rPr sz="2000" dirty="0">
                <a:latin typeface="Arial MT"/>
                <a:cs typeface="Arial MT"/>
              </a:rPr>
              <a:t>	</a:t>
            </a:r>
            <a:r>
              <a:rPr sz="2000" spc="-25" dirty="0">
                <a:latin typeface="Arial MT"/>
                <a:cs typeface="Arial MT"/>
              </a:rPr>
              <a:t>and</a:t>
            </a:r>
            <a:r>
              <a:rPr sz="2000" dirty="0">
                <a:latin typeface="Arial MT"/>
                <a:cs typeface="Arial MT"/>
              </a:rPr>
              <a:t>	</a:t>
            </a:r>
            <a:r>
              <a:rPr sz="2000" spc="-10" dirty="0">
                <a:latin typeface="Arial MT"/>
                <a:cs typeface="Arial MT"/>
              </a:rPr>
              <a:t>Wright,</a:t>
            </a:r>
            <a:r>
              <a:rPr sz="2000" dirty="0">
                <a:latin typeface="Arial MT"/>
                <a:cs typeface="Arial MT"/>
              </a:rPr>
              <a:t>	</a:t>
            </a:r>
            <a:r>
              <a:rPr sz="2000" spc="-25" dirty="0">
                <a:latin typeface="Arial MT"/>
                <a:cs typeface="Arial MT"/>
              </a:rPr>
              <a:t>A.,</a:t>
            </a:r>
            <a:r>
              <a:rPr sz="2000" dirty="0">
                <a:latin typeface="Arial MT"/>
                <a:cs typeface="Arial MT"/>
              </a:rPr>
              <a:t>	</a:t>
            </a:r>
            <a:r>
              <a:rPr sz="2000" spc="-10" dirty="0">
                <a:latin typeface="Arial MT"/>
                <a:cs typeface="Arial MT"/>
              </a:rPr>
              <a:t>2019.</a:t>
            </a:r>
            <a:r>
              <a:rPr sz="2000" dirty="0">
                <a:latin typeface="Arial MT"/>
                <a:cs typeface="Arial MT"/>
              </a:rPr>
              <a:t>	</a:t>
            </a:r>
            <a:r>
              <a:rPr sz="2000" spc="-10" dirty="0">
                <a:latin typeface="Arial MT"/>
                <a:cs typeface="Arial MT"/>
              </a:rPr>
              <a:t>Organizational Behavior.</a:t>
            </a:r>
            <a:r>
              <a:rPr sz="2000" spc="-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13th</a:t>
            </a:r>
            <a:r>
              <a:rPr sz="2000" spc="-1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ed.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Hoboken,</a:t>
            </a:r>
            <a:r>
              <a:rPr sz="2000" spc="-6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NJ:</a:t>
            </a:r>
            <a:r>
              <a:rPr sz="2000" spc="-4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Wiley.</a:t>
            </a:r>
            <a:endParaRPr sz="2000">
              <a:latin typeface="Arial MT"/>
              <a:cs typeface="Arial MT"/>
            </a:endParaRPr>
          </a:p>
          <a:p>
            <a:pPr marL="354965" marR="7620" indent="-342900">
              <a:lnSpc>
                <a:spcPct val="100000"/>
              </a:lnSpc>
              <a:spcBef>
                <a:spcPts val="10"/>
              </a:spcBef>
              <a:buChar char="•"/>
              <a:tabLst>
                <a:tab pos="354965" algn="l"/>
              </a:tabLst>
            </a:pPr>
            <a:r>
              <a:rPr sz="2000" dirty="0">
                <a:latin typeface="Arial MT"/>
                <a:cs typeface="Arial MT"/>
              </a:rPr>
              <a:t>Lashinsky,</a:t>
            </a:r>
            <a:r>
              <a:rPr sz="2000" spc="10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A.,</a:t>
            </a:r>
            <a:r>
              <a:rPr sz="2000" spc="1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2015.</a:t>
            </a:r>
            <a:r>
              <a:rPr sz="2000" spc="14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Inside</a:t>
            </a:r>
            <a:r>
              <a:rPr sz="2000" spc="17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Apple:</a:t>
            </a:r>
            <a:r>
              <a:rPr sz="2000" spc="1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How</a:t>
            </a:r>
            <a:r>
              <a:rPr sz="2000" spc="15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America's</a:t>
            </a:r>
            <a:r>
              <a:rPr sz="2000" spc="14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Most</a:t>
            </a:r>
            <a:r>
              <a:rPr sz="2000" spc="165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Admired-</a:t>
            </a:r>
            <a:r>
              <a:rPr sz="2000" spc="-30" dirty="0">
                <a:latin typeface="Arial MT"/>
                <a:cs typeface="Arial MT"/>
              </a:rPr>
              <a:t>-</a:t>
            </a:r>
            <a:r>
              <a:rPr sz="2000" dirty="0">
                <a:latin typeface="Arial MT"/>
                <a:cs typeface="Arial MT"/>
              </a:rPr>
              <a:t>and</a:t>
            </a:r>
            <a:r>
              <a:rPr sz="2000" spc="114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Secretive-</a:t>
            </a:r>
            <a:r>
              <a:rPr sz="2000" spc="-50" dirty="0">
                <a:latin typeface="Arial MT"/>
                <a:cs typeface="Arial MT"/>
              </a:rPr>
              <a:t>- </a:t>
            </a:r>
            <a:r>
              <a:rPr sz="2000" dirty="0">
                <a:latin typeface="Arial MT"/>
                <a:cs typeface="Arial MT"/>
              </a:rPr>
              <a:t>Company</a:t>
            </a:r>
            <a:r>
              <a:rPr sz="2000" spc="-7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Really</a:t>
            </a:r>
            <a:r>
              <a:rPr sz="2000" spc="-60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Works.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New</a:t>
            </a:r>
            <a:r>
              <a:rPr sz="2000" spc="-75" dirty="0">
                <a:latin typeface="Arial MT"/>
                <a:cs typeface="Arial MT"/>
              </a:rPr>
              <a:t> </a:t>
            </a:r>
            <a:r>
              <a:rPr sz="2000" spc="-20" dirty="0">
                <a:latin typeface="Arial MT"/>
                <a:cs typeface="Arial MT"/>
              </a:rPr>
              <a:t>York:</a:t>
            </a:r>
            <a:r>
              <a:rPr sz="2000" spc="-55" dirty="0">
                <a:latin typeface="Arial MT"/>
                <a:cs typeface="Arial MT"/>
              </a:rPr>
              <a:t> </a:t>
            </a:r>
            <a:r>
              <a:rPr sz="2000" dirty="0">
                <a:latin typeface="Arial MT"/>
                <a:cs typeface="Arial MT"/>
              </a:rPr>
              <a:t>Hachette</a:t>
            </a:r>
            <a:r>
              <a:rPr sz="2000" spc="-60" dirty="0">
                <a:latin typeface="Arial MT"/>
                <a:cs typeface="Arial MT"/>
              </a:rPr>
              <a:t> </a:t>
            </a:r>
            <a:r>
              <a:rPr sz="2000" spc="-10" dirty="0">
                <a:latin typeface="Arial MT"/>
                <a:cs typeface="Arial MT"/>
              </a:rPr>
              <a:t>Books.</a:t>
            </a:r>
            <a:endParaRPr sz="2000">
              <a:latin typeface="Arial MT"/>
              <a:cs typeface="Arial MT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</TotalTime>
  <Words>932</Words>
  <Application>Microsoft Office PowerPoint</Application>
  <PresentationFormat>Widescreen</PresentationFormat>
  <Paragraphs>166</Paragraphs>
  <Slides>16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4" baseType="lpstr">
      <vt:lpstr>Arial</vt:lpstr>
      <vt:lpstr>Arial MT</vt:lpstr>
      <vt:lpstr>Calibri</vt:lpstr>
      <vt:lpstr>Tahoma</vt:lpstr>
      <vt:lpstr>Times New Roman</vt:lpstr>
      <vt:lpstr>Trebuchet MS</vt:lpstr>
      <vt:lpstr>Wingdings</vt:lpstr>
      <vt:lpstr>Office Theme</vt:lpstr>
      <vt:lpstr>PowerPoint Presentation</vt:lpstr>
      <vt:lpstr>INTRODUCTION</vt:lpstr>
      <vt:lpstr>Interpersonal Roles</vt:lpstr>
      <vt:lpstr>Interpersonal Roles</vt:lpstr>
      <vt:lpstr>Interpersonal Roles</vt:lpstr>
      <vt:lpstr>Information Roles</vt:lpstr>
      <vt:lpstr>Information Roles</vt:lpstr>
      <vt:lpstr>Information Roles</vt:lpstr>
      <vt:lpstr>Decisional Roles</vt:lpstr>
      <vt:lpstr>Decisional Roles Disturbance Handler - Handling interruptions like supply chain challenges or public disputes.</vt:lpstr>
      <vt:lpstr>Decisional Roles</vt:lpstr>
      <vt:lpstr>Decisional Roles Negotiator- Managing discussions with suppliers, partners, and regulatory bodies (Lashinsky,2015)</vt:lpstr>
      <vt:lpstr>How These Roles Improve Performance</vt:lpstr>
      <vt:lpstr>Additional Managerial Roles Relevant Today</vt:lpstr>
      <vt:lpstr>Conclusion</vt:lpstr>
      <vt:lpstr>REFERENCE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Dell</cp:lastModifiedBy>
  <cp:revision>3</cp:revision>
  <dcterms:created xsi:type="dcterms:W3CDTF">2025-06-15T11:11:21Z</dcterms:created>
  <dcterms:modified xsi:type="dcterms:W3CDTF">2025-06-15T11:24:23Z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2025-06-14T00:00:00Z</vt:filetime>
  </property>
  <property fmtid="{D5CDD505-2E9C-101B-9397-08002B2CF9AE}" pid="3" name="LastSaved">
    <vt:filetime>2025-06-15T00:00:00Z</vt:filetime>
  </property>
</Properties>
</file>