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21"/>
  </p:notesMasterIdLst>
  <p:sldIdLst>
    <p:sldId id="256" r:id="rId3"/>
    <p:sldId id="258" r:id="rId4"/>
    <p:sldId id="259" r:id="rId5"/>
    <p:sldId id="344" r:id="rId6"/>
    <p:sldId id="261" r:id="rId7"/>
    <p:sldId id="345" r:id="rId8"/>
    <p:sldId id="262" r:id="rId9"/>
    <p:sldId id="346" r:id="rId10"/>
    <p:sldId id="263" r:id="rId11"/>
    <p:sldId id="347" r:id="rId12"/>
    <p:sldId id="264" r:id="rId13"/>
    <p:sldId id="348" r:id="rId14"/>
    <p:sldId id="265" r:id="rId15"/>
    <p:sldId id="349" r:id="rId16"/>
    <p:sldId id="266" r:id="rId17"/>
    <p:sldId id="350" r:id="rId18"/>
    <p:sldId id="267" r:id="rId19"/>
    <p:sldId id="351" r:id="rId20"/>
    <p:sldId id="268" r:id="rId21"/>
    <p:sldId id="352" r:id="rId22"/>
    <p:sldId id="269" r:id="rId23"/>
    <p:sldId id="353" r:id="rId24"/>
    <p:sldId id="270" r:id="rId25"/>
    <p:sldId id="354" r:id="rId26"/>
    <p:sldId id="271" r:id="rId27"/>
    <p:sldId id="355" r:id="rId28"/>
    <p:sldId id="272" r:id="rId29"/>
    <p:sldId id="356" r:id="rId30"/>
    <p:sldId id="273" r:id="rId31"/>
    <p:sldId id="358" r:id="rId32"/>
    <p:sldId id="357" r:id="rId33"/>
    <p:sldId id="359" r:id="rId34"/>
    <p:sldId id="274" r:id="rId35"/>
    <p:sldId id="362" r:id="rId36"/>
    <p:sldId id="361" r:id="rId37"/>
    <p:sldId id="360" r:id="rId38"/>
    <p:sldId id="275" r:id="rId39"/>
    <p:sldId id="363" r:id="rId40"/>
    <p:sldId id="276" r:id="rId41"/>
    <p:sldId id="364" r:id="rId42"/>
    <p:sldId id="277" r:id="rId43"/>
    <p:sldId id="365" r:id="rId44"/>
    <p:sldId id="278" r:id="rId45"/>
    <p:sldId id="366" r:id="rId46"/>
    <p:sldId id="279" r:id="rId47"/>
    <p:sldId id="370" r:id="rId48"/>
    <p:sldId id="281" r:id="rId49"/>
    <p:sldId id="368" r:id="rId50"/>
    <p:sldId id="367" r:id="rId51"/>
    <p:sldId id="369" r:id="rId52"/>
    <p:sldId id="280" r:id="rId53"/>
    <p:sldId id="371" r:id="rId54"/>
    <p:sldId id="282" r:id="rId55"/>
    <p:sldId id="372" r:id="rId56"/>
    <p:sldId id="283" r:id="rId57"/>
    <p:sldId id="373" r:id="rId58"/>
    <p:sldId id="284" r:id="rId59"/>
    <p:sldId id="374" r:id="rId60"/>
    <p:sldId id="285" r:id="rId61"/>
    <p:sldId id="375" r:id="rId62"/>
    <p:sldId id="286" r:id="rId63"/>
    <p:sldId id="376" r:id="rId64"/>
    <p:sldId id="287" r:id="rId65"/>
    <p:sldId id="377" r:id="rId66"/>
    <p:sldId id="288" r:id="rId67"/>
    <p:sldId id="378" r:id="rId68"/>
    <p:sldId id="289" r:id="rId69"/>
    <p:sldId id="379" r:id="rId70"/>
    <p:sldId id="290" r:id="rId71"/>
    <p:sldId id="380" r:id="rId72"/>
    <p:sldId id="291" r:id="rId73"/>
    <p:sldId id="381" r:id="rId74"/>
    <p:sldId id="292" r:id="rId75"/>
    <p:sldId id="382" r:id="rId76"/>
    <p:sldId id="293" r:id="rId77"/>
    <p:sldId id="383" r:id="rId78"/>
    <p:sldId id="294" r:id="rId79"/>
    <p:sldId id="390" r:id="rId80"/>
    <p:sldId id="384" r:id="rId81"/>
    <p:sldId id="391" r:id="rId82"/>
    <p:sldId id="295" r:id="rId83"/>
    <p:sldId id="385" r:id="rId84"/>
    <p:sldId id="386" r:id="rId85"/>
    <p:sldId id="387" r:id="rId86"/>
    <p:sldId id="297" r:id="rId87"/>
    <p:sldId id="388" r:id="rId88"/>
    <p:sldId id="298" r:id="rId89"/>
    <p:sldId id="389" r:id="rId90"/>
    <p:sldId id="299" r:id="rId91"/>
    <p:sldId id="392" r:id="rId92"/>
    <p:sldId id="300" r:id="rId93"/>
    <p:sldId id="393" r:id="rId94"/>
    <p:sldId id="301" r:id="rId95"/>
    <p:sldId id="394" r:id="rId96"/>
    <p:sldId id="302" r:id="rId97"/>
    <p:sldId id="395" r:id="rId98"/>
    <p:sldId id="303" r:id="rId99"/>
    <p:sldId id="396" r:id="rId100"/>
    <p:sldId id="304" r:id="rId101"/>
    <p:sldId id="397" r:id="rId102"/>
    <p:sldId id="305" r:id="rId103"/>
    <p:sldId id="398" r:id="rId104"/>
    <p:sldId id="306" r:id="rId105"/>
    <p:sldId id="399" r:id="rId106"/>
    <p:sldId id="307" r:id="rId107"/>
    <p:sldId id="400" r:id="rId108"/>
    <p:sldId id="308" r:id="rId109"/>
    <p:sldId id="402" r:id="rId110"/>
    <p:sldId id="309" r:id="rId111"/>
    <p:sldId id="403" r:id="rId112"/>
    <p:sldId id="401" r:id="rId113"/>
    <p:sldId id="404" r:id="rId114"/>
    <p:sldId id="310" r:id="rId115"/>
    <p:sldId id="405" r:id="rId116"/>
    <p:sldId id="311" r:id="rId117"/>
    <p:sldId id="339" r:id="rId118"/>
    <p:sldId id="340" r:id="rId119"/>
    <p:sldId id="341" r:id="rId1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E692B0-491D-4E39-A4FC-EE5B922E1C41}" v="611" dt="2025-07-22T11:10:00.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37" autoAdjust="0"/>
    <p:restoredTop sz="94830"/>
  </p:normalViewPr>
  <p:slideViewPr>
    <p:cSldViewPr snapToGrid="0" snapToObjects="1">
      <p:cViewPr varScale="1">
        <p:scale>
          <a:sx n="105" d="100"/>
          <a:sy n="105" d="100"/>
        </p:scale>
        <p:origin x="187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12" Type="http://schemas.openxmlformats.org/officeDocument/2006/relationships/slide" Target="slides/slide110.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viewProps" Target="viewProps.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theme" Target="theme/theme1.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notesMaster" Target="notesMasters/notesMaster1.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42996D-9B2C-ED4D-BA6F-7D127EA0A3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68B8CD-F520-BEB7-18C2-CBFDE0805482}"/>
              </a:ext>
            </a:extLst>
          </p:cNvPr>
          <p:cNvSpPr>
            <a:spLocks noGrp="1" noRot="1" noChangeAspect="1"/>
          </p:cNvSpPr>
          <p:nvPr>
            <p:ph type="sldImg"/>
          </p:nvPr>
        </p:nvSpPr>
        <p:spPr>
          <a:xfrm>
            <a:off x="1371600" y="1143000"/>
            <a:ext cx="4114800" cy="3086100"/>
          </a:xfrm>
        </p:spPr>
      </p:sp>
      <p:sp>
        <p:nvSpPr>
          <p:cNvPr id="3" name="Notes Placeholder 2">
            <a:extLst>
              <a:ext uri="{FF2B5EF4-FFF2-40B4-BE49-F238E27FC236}">
                <a16:creationId xmlns:a16="http://schemas.microsoft.com/office/drawing/2014/main" id="{787EBD4A-AD41-F422-903E-7DDFB20C20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D9B6E9-EA95-A4D8-878A-D0ECB05BA731}"/>
              </a:ext>
            </a:extLst>
          </p:cNvPr>
          <p:cNvSpPr>
            <a:spLocks noGrp="1"/>
          </p:cNvSpPr>
          <p:nvPr>
            <p:ph type="sldNum" sz="quarter" idx="10"/>
          </p:nvPr>
        </p:nvSpPr>
        <p:spPr/>
        <p:txBody>
          <a:bodyPr/>
          <a:lstStyle/>
          <a:p>
            <a:fld id="{53A792B8-23A5-4720-B128-19F2E9E67D61}" type="slidenum">
              <a:rPr lang="en-GB" smtClean="0"/>
              <a:t>88</a:t>
            </a:fld>
            <a:endParaRPr lang="en-GB"/>
          </a:p>
        </p:txBody>
      </p:sp>
    </p:spTree>
    <p:extLst>
      <p:ext uri="{BB962C8B-B14F-4D97-AF65-F5344CB8AC3E}">
        <p14:creationId xmlns:p14="http://schemas.microsoft.com/office/powerpoint/2010/main" val="1063707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A792B8-23A5-4720-B128-19F2E9E67D61}" type="slidenum">
              <a:rPr lang="en-GB" smtClean="0"/>
              <a:t>89</a:t>
            </a:fld>
            <a:endParaRPr lang="en-GB"/>
          </a:p>
        </p:txBody>
      </p:sp>
    </p:spTree>
    <p:extLst>
      <p:ext uri="{BB962C8B-B14F-4D97-AF65-F5344CB8AC3E}">
        <p14:creationId xmlns:p14="http://schemas.microsoft.com/office/powerpoint/2010/main" val="2784788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24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44369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374076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sustain.org/about/what-is-a-sustainable-community/" TargetMode="Externa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sustain.org/about-us/"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8821489.001.0001/acref-9780198821489-e-1389?rskey=xPpf33&amp;result=1" TargetMode="Externa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8821489.001.0001/acref-9780198821489-e-1389?rskey=xPpf33&amp;result=1" TargetMode="Externa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lobalgoals.org/goals/11-sustainable-cities-and-communities/"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lobalgoals.org/goals/11-sustainable-cities-and-communities/"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archive25.transitionnetwork.org/about-the-movement/what-is-transition/principles-2/"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https://www.youtube.com/watch?v=zMajxK2vaEE"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archive25.transitionnetwork.org/about-the-movement/what-is-transition/principles-2/"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https://www.youtube.com/watch?v=zMajxK2vaEE"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hyperlink" Target="https://www.proquest.com/docview/1986547363?accountid=130472&amp;parentSessionId=53968yO8cF%2B2IfyxlnC7pplfIjaPIFKFNepMs%2FqTjhs%3D&amp;pq-origsite=primo&amp;sourcetype=Scholarly%20Journals" TargetMode="External"/><Relationship Id="rId2" Type="http://schemas.openxmlformats.org/officeDocument/2006/relationships/hyperlink" Target="https://www.proquest.com/docview/3099836020?accountid=130472&amp;parentSessionId=juKBRmHFs0qkOqllrN22UiEuj3u1OX3WyM74XLM4g%2Fw%3D&amp;pq-origsite=primo&amp;sourcetype=Scholarly%20Journals" TargetMode="External"/><Relationship Id="rId1" Type="http://schemas.openxmlformats.org/officeDocument/2006/relationships/slideLayout" Target="../slideLayouts/slideLayout4.xml"/><Relationship Id="rId5" Type="http://schemas.openxmlformats.org/officeDocument/2006/relationships/hyperlink" Target="https://www-sciencedirect-com.ezproxy.uwtsd.ac.uk/science/article/pii/S0264275123000719" TargetMode="External"/><Relationship Id="rId4" Type="http://schemas.openxmlformats.org/officeDocument/2006/relationships/hyperlink" Target="https://www.theguardian.com/environment/2013/jun/15/transition-towns-way-forward"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proquest.com/docview/1986547363?accountid=130472&amp;parentSessionId=53968yO8cF%2B2IfyxlnC7pplfIjaPIFKFNepMs%2FqTjhs%3D&amp;pq-origsite=primo&amp;sourcetype=Scholarly%20Journals" TargetMode="External"/><Relationship Id="rId2" Type="http://schemas.openxmlformats.org/officeDocument/2006/relationships/hyperlink" Target="https://www.proquest.com/docview/3099836020?accountid=130472&amp;parentSessionId=juKBRmHFs0qkOqllrN22UiEuj3u1OX3WyM74XLM4g%2Fw%3D&amp;pq-origsite=primo&amp;sourcetype=Scholarly%20Journals" TargetMode="External"/><Relationship Id="rId1" Type="http://schemas.openxmlformats.org/officeDocument/2006/relationships/slideLayout" Target="../slideLayouts/slideLayout4.xml"/><Relationship Id="rId5" Type="http://schemas.openxmlformats.org/officeDocument/2006/relationships/hyperlink" Target="https://www-sciencedirect-com.ezproxy.uwtsd.ac.uk/science/article/pii/S0264275123000719" TargetMode="External"/><Relationship Id="rId4" Type="http://schemas.openxmlformats.org/officeDocument/2006/relationships/hyperlink" Target="https://www.theguardian.com/environment/2013/jun/15/transition-towns-way-forward"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tandfonline.com/doi/epdf/10.1080/13549839.2012.678310?needAccess=true" TargetMode="External"/><Relationship Id="rId2" Type="http://schemas.openxmlformats.org/officeDocument/2006/relationships/hyperlink" Target="https://www.sciencedirect.com/science/article/pii/S0033350612002739?via%3Dihub" TargetMode="External"/><Relationship Id="rId1" Type="http://schemas.openxmlformats.org/officeDocument/2006/relationships/slideLayout" Target="../slideLayouts/slideLayout4.xml"/><Relationship Id="rId4" Type="http://schemas.openxmlformats.org/officeDocument/2006/relationships/hyperlink" Target="https://www.proquest.com/docview/3159532817?accountid=130472&amp;parentSessionId=%2Bfj22gf0MCvaSDYgJjUi4ekg%2FEepO3iUTb%2BMnW%2BXQYg%3D&amp;pq-origsite=primo&amp;sourcetype=Scholarly%20Journals"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tandfonline.com/doi/epdf/10.1080/13549839.2012.678310?needAccess=true" TargetMode="External"/><Relationship Id="rId2" Type="http://schemas.openxmlformats.org/officeDocument/2006/relationships/hyperlink" Target="https://www.sciencedirect.com/science/article/pii/S0033350612002739?via%3Dihub" TargetMode="External"/><Relationship Id="rId1" Type="http://schemas.openxmlformats.org/officeDocument/2006/relationships/slideLayout" Target="../slideLayouts/slideLayout4.xml"/><Relationship Id="rId4" Type="http://schemas.openxmlformats.org/officeDocument/2006/relationships/hyperlink" Target="https://www.proquest.com/docview/3159532817?accountid=130472&amp;parentSessionId=%2Bfj22gf0MCvaSDYgJjUi4ekg%2FEepO3iUTb%2BMnW%2BXQYg%3D&amp;pq-origsite=primo&amp;sourcetype=Scholarly%20Journals"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jD2Ma2gFde4" TargetMode="Externa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hyperlink" Target="http://www.liveablecities.org.uk/"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jD2Ma2gFde4" TargetMode="Externa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hyperlink" Target="http://www.liveablecities.org.uk/"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www.proquest.com/docview/2281684922?accountid=130472&amp;parentSessionId=mYQ%2BYK7XDc0Pp58Q6sTAGyTgltkcetXZ9q%2BkIe6Se8Q%3D&amp;pq-origsite=primo&amp;sourcetype=Scholarly%20Journals" TargetMode="External"/><Relationship Id="rId2" Type="http://schemas.openxmlformats.org/officeDocument/2006/relationships/hyperlink" Target="https://www.proquest.com/docview/2081711774?accountid=130472&amp;parentSessionId=uhAK6sUThqmaZUPrbqCROQUur1ufptX%2FSrKau2PMLtg%3D&amp;pq-origsite=primo&amp;sourcetype=Scholarly%20Journals" TargetMode="Externa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3" Type="http://schemas.openxmlformats.org/officeDocument/2006/relationships/hyperlink" Target="https://www.proquest.com/docview/2281684922?accountid=130472&amp;parentSessionId=mYQ%2BYK7XDc0Pp58Q6sTAGyTgltkcetXZ9q%2BkIe6Se8Q%3D&amp;pq-origsite=primo&amp;sourcetype=Scholarly%20Journals" TargetMode="External"/><Relationship Id="rId2" Type="http://schemas.openxmlformats.org/officeDocument/2006/relationships/hyperlink" Target="https://www.proquest.com/docview/2081711774?accountid=130472&amp;parentSessionId=uhAK6sUThqmaZUPrbqCROQUur1ufptX%2FSrKau2PMLtg%3D&amp;pq-origsite=primo&amp;sourcetype=Scholarly%20Journals" TargetMode="Externa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vablecity.org/"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vablecity.org/" TargetMode="Externa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hyperlink" Target="https://www-sciencedirect-com.ezproxy.uwtsd.ac.uk/science/article/pii/S0301479720313839" TargetMode="External"/><Relationship Id="rId2" Type="http://schemas.openxmlformats.org/officeDocument/2006/relationships/hyperlink" Target="https://www.tandfonline.com/doi/full/10.1080/23748834.2023.2260132?scroll=top&amp;needAccess=true#abstract" TargetMode="External"/><Relationship Id="rId1" Type="http://schemas.openxmlformats.org/officeDocument/2006/relationships/slideLayout" Target="../slideLayouts/slideLayout4.xml"/><Relationship Id="rId6" Type="http://schemas.openxmlformats.org/officeDocument/2006/relationships/hyperlink" Target="https://www.researchgate.net/publication/345363211_Understanding_liveability_related_concepts_and_definitions" TargetMode="External"/><Relationship Id="rId5" Type="http://schemas.openxmlformats.org/officeDocument/2006/relationships/hyperlink" Target="https://www.sustrans.org.uk/about-us/liveable-cities-and-towns-for-everyone/" TargetMode="External"/><Relationship Id="rId4" Type="http://schemas.openxmlformats.org/officeDocument/2006/relationships/hyperlink" Target="https://pmc.ncbi.nlm.nih.gov/articles/PMC7529590/" TargetMode="External"/></Relationships>
</file>

<file path=ppt/slides/_rels/slide79.xml.rels><?xml version="1.0" encoding="UTF-8" standalone="yes"?>
<Relationships xmlns="http://schemas.openxmlformats.org/package/2006/relationships"><Relationship Id="rId3" Type="http://schemas.openxmlformats.org/officeDocument/2006/relationships/hyperlink" Target="https://www-sciencedirect-com.ezproxy.uwtsd.ac.uk/science/article/pii/S0301479720313839" TargetMode="External"/><Relationship Id="rId2" Type="http://schemas.openxmlformats.org/officeDocument/2006/relationships/hyperlink" Target="https://www.tandfonline.com/doi/full/10.1080/23748834.2023.2260132?scroll=top&amp;needAccess=true#abstract" TargetMode="External"/><Relationship Id="rId1" Type="http://schemas.openxmlformats.org/officeDocument/2006/relationships/slideLayout" Target="../slideLayouts/slideLayout4.xml"/><Relationship Id="rId6" Type="http://schemas.openxmlformats.org/officeDocument/2006/relationships/hyperlink" Target="https://www.researchgate.net/publication/345363211_Understanding_liveability_related_concepts_and_definitions" TargetMode="External"/><Relationship Id="rId5" Type="http://schemas.openxmlformats.org/officeDocument/2006/relationships/hyperlink" Target="https://www.sustrans.org.uk/about-us/liveable-cities-and-towns-for-everyone/" TargetMode="External"/><Relationship Id="rId4" Type="http://schemas.openxmlformats.org/officeDocument/2006/relationships/hyperlink" Target="https://pmc.ncbi.nlm.nih.gov/articles/PMC7529590/"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imagination.lancaster.ac.uk/project/liveable-cities/" TargetMode="External"/><Relationship Id="rId2" Type="http://schemas.openxmlformats.org/officeDocument/2006/relationships/hyperlink" Target="https://www.ukcric.com/outputs/project-spotlight-liveable-cities/" TargetMode="External"/><Relationship Id="rId1" Type="http://schemas.openxmlformats.org/officeDocument/2006/relationships/slideLayout" Target="../slideLayouts/slideLayout4.xml"/><Relationship Id="rId6" Type="http://schemas.openxmlformats.org/officeDocument/2006/relationships/hyperlink" Target="https://discovery.ucl.ac.uk/id/eprint/10091606/7/Ortegon_LeachEtAlAcceptedTheLiveableCitesMethod_extracted.pdf" TargetMode="External"/><Relationship Id="rId5" Type="http://schemas.openxmlformats.org/officeDocument/2006/relationships/hyperlink" Target="https://unccelearn.org/" TargetMode="External"/><Relationship Id="rId4" Type="http://schemas.openxmlformats.org/officeDocument/2006/relationships/hyperlink" Target="https://www.uncclearn.org/wp-content/uploads/library/liveablecities_3.pdf" TargetMode="External"/></Relationships>
</file>

<file path=ppt/slides/_rels/slide81.xml.rels><?xml version="1.0" encoding="UTF-8" standalone="yes"?>
<Relationships xmlns="http://schemas.openxmlformats.org/package/2006/relationships"><Relationship Id="rId3" Type="http://schemas.openxmlformats.org/officeDocument/2006/relationships/hyperlink" Target="http://imagination.lancaster.ac.uk/project/liveable-cities/" TargetMode="External"/><Relationship Id="rId2" Type="http://schemas.openxmlformats.org/officeDocument/2006/relationships/hyperlink" Target="https://www.ukcric.com/outputs/project-spotlight-liveable-cities/" TargetMode="External"/><Relationship Id="rId1" Type="http://schemas.openxmlformats.org/officeDocument/2006/relationships/slideLayout" Target="../slideLayouts/slideLayout4.xml"/><Relationship Id="rId6" Type="http://schemas.openxmlformats.org/officeDocument/2006/relationships/hyperlink" Target="https://discovery.ucl.ac.uk/id/eprint/10091606/7/Ortegon_LeachEtAlAcceptedTheLiveableCitesMethod_extracted.pdf" TargetMode="External"/><Relationship Id="rId5" Type="http://schemas.openxmlformats.org/officeDocument/2006/relationships/hyperlink" Target="https://unccelearn.org/" TargetMode="External"/><Relationship Id="rId4" Type="http://schemas.openxmlformats.org/officeDocument/2006/relationships/hyperlink" Target="https://www.uncclearn.org/wp-content/uploads/library/liveablecities_3.pdf" TargetMode="External"/></Relationships>
</file>

<file path=ppt/slides/_rels/slide8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3BQn3DQ8aa4" TargetMode="Externa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hyperlink" Target="https://www.tcpa.org.uk/wp-content/uploads/2021/11/final_20mnguide-compressed.pdf" TargetMode="External"/></Relationships>
</file>

<file path=ppt/slides/_rels/slide8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3BQn3DQ8aa4" TargetMode="Externa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hyperlink" Target="https://www.tcpa.org.uk/wp-content/uploads/2021/11/final_20mnguide-compressed.pdf" TargetMode="External"/></Relationships>
</file>

<file path=ppt/slides/_rels/slide8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8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88.xml.rels><?xml version="1.0" encoding="UTF-8" standalone="yes"?>
<Relationships xmlns="http://schemas.openxmlformats.org/package/2006/relationships"><Relationship Id="rId3" Type="http://schemas.openxmlformats.org/officeDocument/2006/relationships/hyperlink" Target="https://www.youtube.com/watch?v=1oYvbrDVjcY&amp;feature=youtu.be"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hyperlink" Target="https://www.youtube.com/watch?v=lB8wyZXUztY" TargetMode="External"/><Relationship Id="rId4" Type="http://schemas.openxmlformats.org/officeDocument/2006/relationships/image" Target="../media/image18.png"/></Relationships>
</file>

<file path=ppt/slides/_rels/slide89.xml.rels><?xml version="1.0" encoding="UTF-8" standalone="yes"?>
<Relationships xmlns="http://schemas.openxmlformats.org/package/2006/relationships"><Relationship Id="rId3" Type="http://schemas.openxmlformats.org/officeDocument/2006/relationships/hyperlink" Target="https://www.youtube.com/watch?v=1oYvbrDVjcY&amp;feature=youtu.be" TargetMode="Externa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hyperlink" Target="https://www.youtube.com/watch?v=lB8wyZXUztY" TargetMode="External"/><Relationship Id="rId4" Type="http://schemas.openxmlformats.org/officeDocument/2006/relationships/image" Target="../media/image18.png"/></Relationships>
</file>

<file path=ppt/slides/_rels/slide9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3" Type="http://schemas.openxmlformats.org/officeDocument/2006/relationships/hyperlink" Target="https://www.ealing.gov.uk/download/downloads/id/20140/a_vision_for_ealing.pdf" TargetMode="External"/><Relationship Id="rId7" Type="http://schemas.openxmlformats.org/officeDocument/2006/relationships/hyperlink" Target="https://www.parliament.scot/-/media/files/committees/local-gov/20210809_local-government-information-unit_priorities.pdf" TargetMode="External"/><Relationship Id="rId2" Type="http://schemas.openxmlformats.org/officeDocument/2006/relationships/hyperlink" Target="https://www.proquest.com/docview/2735882545?accountid=130472&amp;parentSessionId=0PbkFJXxPHRH91Nu2lCBUPs%2BaRJy0nv7Qfm%2Fp0gXRxI%3D&amp;pq-origsite=primo&amp;sourcetype=Scholarly%20Journals" TargetMode="External"/><Relationship Id="rId1" Type="http://schemas.openxmlformats.org/officeDocument/2006/relationships/slideLayout" Target="../slideLayouts/slideLayout4.xml"/><Relationship Id="rId6" Type="http://schemas.openxmlformats.org/officeDocument/2006/relationships/hyperlink" Target="https://research-ebsco-com.ezproxy.uwtsd.ac.uk/c/onvpsy/viewer/pdf/iebfqfplpb?route=details" TargetMode="External"/><Relationship Id="rId5" Type="http://schemas.openxmlformats.org/officeDocument/2006/relationships/hyperlink" Target="https://era.ed.ac.uk/bitstream/handle/1842/37524/CXC%20-%2020%20minute%20neighbourhoods%20in%20a%20Scottish%20context%20March%202021.pdf?sequence=3&amp;isAllowed=y" TargetMode="External"/><Relationship Id="rId4" Type="http://schemas.openxmlformats.org/officeDocument/2006/relationships/hyperlink" Target="https://oldsite.futuregenerations.wales/news/climate-week-how-20-minute-neighbourhoods-can-help-us-fight-the-climate-emergency-and-save-our-towns-and-cities/" TargetMode="External"/></Relationships>
</file>

<file path=ppt/slides/_rels/slide109.xml.rels><?xml version="1.0" encoding="UTF-8" standalone="yes"?>
<Relationships xmlns="http://schemas.openxmlformats.org/package/2006/relationships"><Relationship Id="rId3" Type="http://schemas.openxmlformats.org/officeDocument/2006/relationships/hyperlink" Target="https://www.ealing.gov.uk/download/downloads/id/20140/a_vision_for_ealing.pdf" TargetMode="External"/><Relationship Id="rId7" Type="http://schemas.openxmlformats.org/officeDocument/2006/relationships/hyperlink" Target="https://www.parliament.scot/-/media/files/committees/local-gov/20210809_local-government-information-unit_priorities.pdf" TargetMode="External"/><Relationship Id="rId2" Type="http://schemas.openxmlformats.org/officeDocument/2006/relationships/hyperlink" Target="https://www.proquest.com/docview/2735882545?accountid=130472&amp;parentSessionId=0PbkFJXxPHRH91Nu2lCBUPs%2BaRJy0nv7Qfm%2Fp0gXRxI%3D&amp;pq-origsite=primo&amp;sourcetype=Scholarly%20Journals" TargetMode="External"/><Relationship Id="rId1" Type="http://schemas.openxmlformats.org/officeDocument/2006/relationships/slideLayout" Target="../slideLayouts/slideLayout4.xml"/><Relationship Id="rId6" Type="http://schemas.openxmlformats.org/officeDocument/2006/relationships/hyperlink" Target="https://research-ebsco-com.ezproxy.uwtsd.ac.uk/c/onvpsy/viewer/pdf/iebfqfplpb?route=details" TargetMode="External"/><Relationship Id="rId5" Type="http://schemas.openxmlformats.org/officeDocument/2006/relationships/hyperlink" Target="https://era.ed.ac.uk/bitstream/handle/1842/37524/CXC%20-%2020%20minute%20neighbourhoods%20in%20a%20Scottish%20context%20March%202021.pdf?sequence=3&amp;isAllowed=y" TargetMode="External"/><Relationship Id="rId4" Type="http://schemas.openxmlformats.org/officeDocument/2006/relationships/hyperlink" Target="https://oldsite.futuregenerations.wales/news/climate-week-how-20-minute-neighbourhoods-can-help-us-fight-the-climate-emergency-and-save-our-towns-and-cities/" TargetMode="External"/></Relationships>
</file>

<file path=ppt/slides/_rels/slide110.xml.rels><?xml version="1.0" encoding="UTF-8" standalone="yes"?>
<Relationships xmlns="http://schemas.openxmlformats.org/package/2006/relationships"><Relationship Id="rId3" Type="http://schemas.openxmlformats.org/officeDocument/2006/relationships/hyperlink" Target="https://www.tcpa.org.uk/?s=20+minute" TargetMode="External"/><Relationship Id="rId2" Type="http://schemas.openxmlformats.org/officeDocument/2006/relationships/hyperlink" Target="https://tcpa.org.uk/wp-content/uploads/2021/11/final_20mnguide-compressed.pdf" TargetMode="External"/><Relationship Id="rId1" Type="http://schemas.openxmlformats.org/officeDocument/2006/relationships/slideLayout" Target="../slideLayouts/slideLayout4.xml"/><Relationship Id="rId4" Type="http://schemas.openxmlformats.org/officeDocument/2006/relationships/hyperlink" Target="https://doi.org/10.1186/s12966-014-0110-3" TargetMode="External"/></Relationships>
</file>

<file path=ppt/slides/_rels/slide111.xml.rels><?xml version="1.0" encoding="UTF-8" standalone="yes"?>
<Relationships xmlns="http://schemas.openxmlformats.org/package/2006/relationships"><Relationship Id="rId3" Type="http://schemas.openxmlformats.org/officeDocument/2006/relationships/hyperlink" Target="https://www.tcpa.org.uk/?s=20+minute" TargetMode="External"/><Relationship Id="rId2" Type="http://schemas.openxmlformats.org/officeDocument/2006/relationships/hyperlink" Target="https://tcpa.org.uk/wp-content/uploads/2021/11/final_20mnguide-compressed.pdf" TargetMode="External"/><Relationship Id="rId1" Type="http://schemas.openxmlformats.org/officeDocument/2006/relationships/slideLayout" Target="../slideLayouts/slideLayout4.xml"/><Relationship Id="rId4" Type="http://schemas.openxmlformats.org/officeDocument/2006/relationships/hyperlink" Target="https://doi.org/10.1186/s12966-014-0110-3" TargetMode="External"/></Relationships>
</file>

<file path=ppt/slides/_rels/slide1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6.xml.rels><?xml version="1.0" encoding="UTF-8" standalone="yes"?>
<Relationships xmlns="http://schemas.openxmlformats.org/package/2006/relationships"><Relationship Id="rId3" Type="http://schemas.openxmlformats.org/officeDocument/2006/relationships/hyperlink" Target="https://www.youtube.com/watch?v=1oYvbrDVjcY" TargetMode="External"/><Relationship Id="rId7" Type="http://schemas.openxmlformats.org/officeDocument/2006/relationships/hyperlink" Target="https://www.proquest.com/docview/2282151114?accountid=130472&amp;parentSessionId=uWrTfazdrEZbKY0MrVm9AHWSYaQONhDBQXE%2BdMdEQR8%3D&amp;pq-origsite=primo&amp;sourcetype=Scholarly%20Journals" TargetMode="External"/><Relationship Id="rId2" Type="http://schemas.openxmlformats.org/officeDocument/2006/relationships/hyperlink" Target="https://www.youtube.com/watch?v=cO1ehQNZI2Q" TargetMode="External"/><Relationship Id="rId1" Type="http://schemas.openxmlformats.org/officeDocument/2006/relationships/slideLayout" Target="../slideLayouts/slideLayout3.xml"/><Relationship Id="rId6" Type="http://schemas.openxmlformats.org/officeDocument/2006/relationships/hyperlink" Target="https://www.proquest.com/docview/2281684922?accountid=130472&amp;parentSessionId=V5eU1yILGV4XGCu08LmqNLfMwfockvKSX7HRkoyz1HQ%3D&amp;pq-origsite=primo&amp;sourcetype=Scholarly%20Journals" TargetMode="External"/><Relationship Id="rId5" Type="http://schemas.openxmlformats.org/officeDocument/2006/relationships/hyperlink" Target="https://www.proquest.com/docview/2081711774?accountid=130472&amp;parentSessionId=FrHmDvuVoAnMaDFa%2FJCPksnYbSOSbQE%2BUIgp%2B2091jE%3D&amp;pq-origsite=primo&amp;sourcetype=Scholarly%20Journals" TargetMode="External"/><Relationship Id="rId4" Type="http://schemas.openxmlformats.org/officeDocument/2006/relationships/hyperlink" Target="https://www.proquest.com/docview/1986547363?parentSessionId=53968yO8cF%2B2IfyxlnC7pplfIjaPIFKFNepMs%2FqTjhs%3D&amp;pq-origsite=primo&amp;accountid=130472&amp;sourcetype=Scholarly%20Journals" TargetMode="External"/></Relationships>
</file>

<file path=ppt/slides/_rels/slide117.xml.rels><?xml version="1.0" encoding="UTF-8" standalone="yes"?>
<Relationships xmlns="http://schemas.openxmlformats.org/package/2006/relationships"><Relationship Id="rId8" Type="http://schemas.openxmlformats.org/officeDocument/2006/relationships/hyperlink" Target="https://livablecity.org/" TargetMode="External"/><Relationship Id="rId3" Type="http://schemas.openxmlformats.org/officeDocument/2006/relationships/hyperlink" Target="https://webarchive.nationalarchives.gov.uk/ukgwa/20070603164609/http:/www.communities.gov.uk/index.asp?id=1139866" TargetMode="External"/><Relationship Id="rId7" Type="http://schemas.openxmlformats.org/officeDocument/2006/relationships/hyperlink" Target="https://clintonwhitehouse5.archives.gov/textonly/PCSD/Publications/suscomm/suscoa.html" TargetMode="External"/><Relationship Id="rId2" Type="http://schemas.openxmlformats.org/officeDocument/2006/relationships/hyperlink" Target="https://www.theguardian.com/environment/2013/jun/15/transition-towns-way-forward" TargetMode="External"/><Relationship Id="rId1" Type="http://schemas.openxmlformats.org/officeDocument/2006/relationships/slideLayout" Target="../slideLayouts/slideLayout3.xml"/><Relationship Id="rId6" Type="http://schemas.openxmlformats.org/officeDocument/2006/relationships/hyperlink" Target="https://www-oxfordreference-com.ezproxy.uwtsd.ac.uk/display/10.1093/acref/9780198821489.001.0001/acref-9780198821489-e-1389?rskey=xPpf33&amp;result=1" TargetMode="External"/><Relationship Id="rId5" Type="http://schemas.openxmlformats.org/officeDocument/2006/relationships/hyperlink" Target="https://www.youtube.com/watch?v=zMajxK2vaEE" TargetMode="External"/><Relationship Id="rId4" Type="http://schemas.openxmlformats.org/officeDocument/2006/relationships/hyperlink" Target="https://www.youtube.com/watch?v=3BQn3DQ8aa4" TargetMode="External"/></Relationships>
</file>

<file path=ppt/slides/_rels/slide118.xml.rels><?xml version="1.0" encoding="UTF-8" standalone="yes"?>
<Relationships xmlns="http://schemas.openxmlformats.org/package/2006/relationships"><Relationship Id="rId8" Type="http://schemas.openxmlformats.org/officeDocument/2006/relationships/hyperlink" Target="https://www.tcpa.org.uk/wp-content/uploads/2021/11/final_20mnguide-compressed.pdf" TargetMode="External"/><Relationship Id="rId3" Type="http://schemas.openxmlformats.org/officeDocument/2006/relationships/hyperlink" Target="https://www.oneplanetcouncil.org.uk/about-the-one-planet-council/" TargetMode="External"/><Relationship Id="rId7" Type="http://schemas.openxmlformats.org/officeDocument/2006/relationships/hyperlink" Target="https://doi.org/10.1080/13549839.2012.678310" TargetMode="External"/><Relationship Id="rId2" Type="http://schemas.openxmlformats.org/officeDocument/2006/relationships/hyperlink" Target="https://www.youtube.com/watch?v=jD2Ma2gFde4" TargetMode="External"/><Relationship Id="rId1" Type="http://schemas.openxmlformats.org/officeDocument/2006/relationships/slideLayout" Target="../slideLayouts/slideLayout3.xml"/><Relationship Id="rId6" Type="http://schemas.openxmlformats.org/officeDocument/2006/relationships/hyperlink" Target="https://www.tandfonline.com/doi/abs/10.1080/13549839.2012.678310" TargetMode="External"/><Relationship Id="rId11" Type="http://schemas.openxmlformats.org/officeDocument/2006/relationships/hyperlink" Target="https://wimd.gov.wales/" TargetMode="External"/><Relationship Id="rId5" Type="http://schemas.openxmlformats.org/officeDocument/2006/relationships/hyperlink" Target="https://infed.org/mobi/sustainable-communities-and-neighbourhoods-theory-policy-and-practice/" TargetMode="External"/><Relationship Id="rId10" Type="http://schemas.openxmlformats.org/officeDocument/2006/relationships/hyperlink" Target="https://www.epa.gov/sites/default/files/documents/2011_11_supporting-sustainable-rural-communities.pdf" TargetMode="External"/><Relationship Id="rId4" Type="http://schemas.openxmlformats.org/officeDocument/2006/relationships/hyperlink" Target="https://www.sciencedirect.com/science/article/pii/S0033350612002739?via%3Dihub" TargetMode="External"/><Relationship Id="rId9" Type="http://schemas.openxmlformats.org/officeDocument/2006/relationships/hyperlink" Target="https://archive25.transitionnetwork.org/about-the-movement/what-is-transition/principles-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07712" y="3698442"/>
            <a:ext cx="8388192" cy="584775"/>
          </a:xfrm>
          <a:prstGeom prst="rect">
            <a:avLst/>
          </a:prstGeom>
          <a:noFill/>
        </p:spPr>
        <p:txBody>
          <a:bodyPr wrap="square" rtlCol="0">
            <a:spAutoFit/>
          </a:bodyPr>
          <a:lstStyle/>
          <a:p>
            <a:r>
              <a:rPr lang="cy-GB" sz="3200" b="1" noProof="0" dirty="0">
                <a:solidFill>
                  <a:schemeClr val="accent1">
                    <a:lumMod val="75000"/>
                  </a:schemeClr>
                </a:solidFill>
                <a:latin typeface="Arial" panose="020B0604020202020204" pitchFamily="34" charset="0"/>
                <a:cs typeface="Arial" panose="020B0604020202020204" pitchFamily="34" charset="0"/>
              </a:rPr>
              <a:t>ECGE7007Q: Cymunedau Cynaliadwy </a:t>
            </a:r>
          </a:p>
        </p:txBody>
      </p:sp>
      <p:sp>
        <p:nvSpPr>
          <p:cNvPr id="18" name="TextBox 17"/>
          <p:cNvSpPr txBox="1"/>
          <p:nvPr/>
        </p:nvSpPr>
        <p:spPr>
          <a:xfrm>
            <a:off x="793641" y="4305050"/>
            <a:ext cx="8002263" cy="1384995"/>
          </a:xfrm>
          <a:prstGeom prst="rect">
            <a:avLst/>
          </a:prstGeom>
          <a:noFill/>
        </p:spPr>
        <p:txBody>
          <a:bodyPr wrap="square" rtlCol="0">
            <a:spAutoFit/>
          </a:bodyPr>
          <a:lstStyle/>
          <a:p>
            <a:r>
              <a:rPr lang="cy-GB" sz="2800" b="1" noProof="0" dirty="0">
                <a:solidFill>
                  <a:schemeClr val="accent1">
                    <a:lumMod val="75000"/>
                  </a:schemeClr>
                </a:solidFill>
                <a:latin typeface="Arial" panose="020B0604020202020204" pitchFamily="34" charset="0"/>
                <a:cs typeface="Arial" panose="020B0604020202020204" pitchFamily="34" charset="0"/>
              </a:rPr>
              <a:t>Thema 3 Rhan 2: Archwilio Cymunedau Trefol Cynaliadwy</a:t>
            </a:r>
            <a:endParaRPr lang="cy-GB" sz="2800" b="1" noProof="0" dirty="0">
              <a:latin typeface="Arial" panose="020B0604020202020204" pitchFamily="34" charset="0"/>
              <a:cs typeface="Arial" panose="020B0604020202020204" pitchFamily="34" charset="0"/>
            </a:endParaRPr>
          </a:p>
          <a:p>
            <a:r>
              <a:rPr lang="cy-GB" sz="2800" b="1" noProof="0" dirty="0">
                <a:solidFill>
                  <a:schemeClr val="accent1">
                    <a:lumMod val="75000"/>
                  </a:schemeClr>
                </a:solidFill>
                <a:latin typeface="Arial" panose="020B0604020202020204" pitchFamily="34" charset="0"/>
                <a:cs typeface="Arial" panose="020B0604020202020204" pitchFamily="34" charset="0"/>
              </a:rPr>
              <a:t> </a:t>
            </a:r>
          </a:p>
        </p:txBody>
      </p:sp>
      <p:sp>
        <p:nvSpPr>
          <p:cNvPr id="4" name="Rectangle 3"/>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1A82646B-6A85-3B06-34CF-CFDFCCD577F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464AB8FF-F381-2295-2D73-B0C086DDF2AB}"/>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1D192674-8FF3-BE99-FD76-983E1925BA42}"/>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A7B95A7A-C03F-F94F-7060-403C05691C0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0D94F91E-FA9F-AB6D-88B5-B034987FA59C}"/>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FCE2185-09BB-A8BA-8F85-67AA53FC3656}"/>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9901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8A530-9CCC-0129-B005-3430DAF56AB2}"/>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7D23FBBE-DA04-6827-F16D-EC5A925202E6}"/>
              </a:ext>
            </a:extLst>
          </p:cNvPr>
          <p:cNvSpPr txBox="1"/>
          <p:nvPr/>
        </p:nvSpPr>
        <p:spPr>
          <a:xfrm>
            <a:off x="407712" y="3698442"/>
            <a:ext cx="83881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ECGE7007Q: Sustainable Communities</a:t>
            </a:r>
          </a:p>
        </p:txBody>
      </p:sp>
      <p:sp>
        <p:nvSpPr>
          <p:cNvPr id="18" name="TextBox 17">
            <a:extLst>
              <a:ext uri="{FF2B5EF4-FFF2-40B4-BE49-F238E27FC236}">
                <a16:creationId xmlns:a16="http://schemas.microsoft.com/office/drawing/2014/main" id="{FD5EDC0D-138A-B2A3-C61E-552D5797E55E}"/>
              </a:ext>
            </a:extLst>
          </p:cNvPr>
          <p:cNvSpPr txBox="1"/>
          <p:nvPr/>
        </p:nvSpPr>
        <p:spPr>
          <a:xfrm>
            <a:off x="793641" y="4305050"/>
            <a:ext cx="8002263" cy="954107"/>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Theme 3 Part 2: Exploring Sustainable Urban Communities </a:t>
            </a:r>
          </a:p>
        </p:txBody>
      </p:sp>
      <p:sp>
        <p:nvSpPr>
          <p:cNvPr id="4" name="Rectangle 3">
            <a:extLst>
              <a:ext uri="{FF2B5EF4-FFF2-40B4-BE49-F238E27FC236}">
                <a16:creationId xmlns:a16="http://schemas.microsoft.com/office/drawing/2014/main" id="{2D147534-6766-961A-6D0C-A3DB2A9BB1E6}"/>
              </a:ext>
            </a:extLst>
          </p:cNvPr>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a:extLst>
              <a:ext uri="{FF2B5EF4-FFF2-40B4-BE49-F238E27FC236}">
                <a16:creationId xmlns:a16="http://schemas.microsoft.com/office/drawing/2014/main" id="{DFD36499-783F-D5DC-38B2-4F62BF97A520}"/>
              </a:ext>
            </a:extLst>
          </p:cNvPr>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11C93E22-8289-9E63-E5E6-715FB5237FC8}"/>
              </a:ext>
            </a:extLst>
          </p:cNvPr>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4BAA2400-DF7C-3703-F4A6-FF5E4BCF3C01}"/>
              </a:ext>
            </a:extLst>
          </p:cNvPr>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56177009-77D2-EF9F-2FAD-5318938262CA}"/>
              </a:ext>
            </a:extLst>
          </p:cNvPr>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479F03A1-75BE-ED86-07EE-38ED03F69B9E}"/>
              </a:ext>
            </a:extLst>
          </p:cNvPr>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36BEAD8D-932A-33C6-1400-BB1F61F2762A}"/>
              </a:ext>
            </a:extLst>
          </p:cNvPr>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702D64BF-3B22-D603-21F2-11C4A74FDB21}"/>
              </a:ext>
            </a:extLst>
          </p:cNvPr>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0C0DB44B-8317-A32A-6237-86BEFACD356C}"/>
              </a:ext>
            </a:extLst>
          </p:cNvPr>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18DB8BC6-E7AC-0AF4-06EE-39F9B7E5F29A}"/>
              </a:ext>
            </a:extLst>
          </p:cNvPr>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C9A2A24E-921B-E5B0-DFC8-DB3FB7AE4BD4}"/>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3ED935B8-9419-FB12-6769-D1FDAAD0E447}"/>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9A662CD2-082D-7AF9-A2CE-0D7F14F24C9C}"/>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AB90EF3C-863C-3789-7F91-F60415712AAF}"/>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EEE66A72-4496-7782-B757-1E15A8BDCFB4}"/>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A7542410-262E-427B-77D0-08FBB5EF62C3}"/>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BEE0A2A4-E190-51D1-940C-A7CFE32748D2}"/>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10AE9F4B-64DE-AB5A-23FB-C779F9161488}"/>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D188C3B8-31FC-CE3B-8A5F-3AA7625D882A}"/>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D76DDB93-5C05-2986-6226-CE6EA974DA80}"/>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234264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F0290-A4E3-03FB-B836-B815DC4FF74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046B2E-27F9-428E-2E90-7EA2B558DD84}"/>
              </a:ext>
            </a:extLst>
          </p:cNvPr>
          <p:cNvSpPr txBox="1"/>
          <p:nvPr/>
        </p:nvSpPr>
        <p:spPr>
          <a:xfrm>
            <a:off x="2087724" y="1808821"/>
            <a:ext cx="4914546" cy="1015663"/>
          </a:xfrm>
          <a:prstGeom prst="rect">
            <a:avLst/>
          </a:prstGeom>
          <a:noFill/>
        </p:spPr>
        <p:txBody>
          <a:bodyPr wrap="square" rtlCol="0">
            <a:spAutoFit/>
          </a:bodyPr>
          <a:lstStyle/>
          <a:p>
            <a:pPr algn="ctr"/>
            <a:r>
              <a:rPr lang="cy-GB" sz="3000" b="1" noProof="0" dirty="0"/>
              <a:t>Beth </a:t>
            </a:r>
            <a:r>
              <a:rPr lang="cy-GB" sz="3000" b="1" dirty="0"/>
              <a:t>a drafodwyd gennym yn ein Sesiynau blaenorol</a:t>
            </a:r>
            <a:r>
              <a:rPr lang="cy-GB" sz="3000" b="1" noProof="0" dirty="0"/>
              <a:t>?</a:t>
            </a:r>
          </a:p>
        </p:txBody>
      </p:sp>
      <p:pic>
        <p:nvPicPr>
          <p:cNvPr id="4" name="Picture 3" descr="Icon - Question Mark">
            <a:extLst>
              <a:ext uri="{FF2B5EF4-FFF2-40B4-BE49-F238E27FC236}">
                <a16:creationId xmlns:a16="http://schemas.microsoft.com/office/drawing/2014/main" id="{55863B32-31C1-8224-C666-86AC80D65A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3930534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2087724" y="1808821"/>
            <a:ext cx="4914546" cy="1015663"/>
          </a:xfrm>
          <a:prstGeom prst="rect">
            <a:avLst/>
          </a:prstGeom>
          <a:noFill/>
        </p:spPr>
        <p:txBody>
          <a:bodyPr wrap="square" rtlCol="0">
            <a:spAutoFit/>
          </a:bodyPr>
          <a:lstStyle/>
          <a:p>
            <a:pPr algn="ctr"/>
            <a:r>
              <a:rPr lang="en-GB" sz="3000" b="1" dirty="0">
                <a:solidFill>
                  <a:schemeClr val="accent1">
                    <a:lumMod val="75000"/>
                  </a:schemeClr>
                </a:solidFill>
              </a:rPr>
              <a:t>What did we cover in our previous Sessions?</a:t>
            </a:r>
          </a:p>
        </p:txBody>
      </p:sp>
      <p:pic>
        <p:nvPicPr>
          <p:cNvPr id="4" name="Picture 3" descr="Icon - Question Mark">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BB294-E519-9618-A985-968740EB5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308D3A-6929-5CD7-A5D1-E761E4801AF2}"/>
              </a:ext>
            </a:extLst>
          </p:cNvPr>
          <p:cNvSpPr>
            <a:spLocks noGrp="1"/>
          </p:cNvSpPr>
          <p:nvPr>
            <p:ph type="title"/>
          </p:nvPr>
        </p:nvSpPr>
        <p:spPr>
          <a:xfrm>
            <a:off x="1331640" y="211094"/>
            <a:ext cx="6172200" cy="594066"/>
          </a:xfrm>
        </p:spPr>
        <p:txBody>
          <a:bodyPr>
            <a:normAutofit fontScale="90000"/>
          </a:bodyPr>
          <a:lstStyle/>
          <a:p>
            <a:pPr algn="ctr"/>
            <a:r>
              <a:rPr lang="cy-GB" b="1" dirty="0"/>
              <a:t>Cymunedau Cynaliadwy</a:t>
            </a:r>
            <a:endParaRPr lang="cy-GB" b="1" noProof="0" dirty="0"/>
          </a:p>
        </p:txBody>
      </p:sp>
      <p:sp>
        <p:nvSpPr>
          <p:cNvPr id="3" name="TextBox 2">
            <a:extLst>
              <a:ext uri="{FF2B5EF4-FFF2-40B4-BE49-F238E27FC236}">
                <a16:creationId xmlns:a16="http://schemas.microsoft.com/office/drawing/2014/main" id="{6224B7BE-80C6-1F79-D026-5E5DE3C4623D}"/>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6BB2943F-8102-A195-5CB8-85DE2E66881C}"/>
              </a:ext>
            </a:extLst>
          </p:cNvPr>
          <p:cNvSpPr txBox="1"/>
          <p:nvPr/>
        </p:nvSpPr>
        <p:spPr>
          <a:xfrm>
            <a:off x="297768" y="1111388"/>
            <a:ext cx="8548464" cy="4785926"/>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800" noProof="0" dirty="0"/>
              <a:t>Yn Thema 2, </a:t>
            </a:r>
            <a:r>
              <a:rPr lang="cy-GB" sz="2800" dirty="0"/>
              <a:t>g</a:t>
            </a:r>
            <a:r>
              <a:rPr lang="cy-GB" sz="2800" noProof="0" dirty="0"/>
              <a:t>welsom fod nifer o </a:t>
            </a:r>
            <a:r>
              <a:rPr lang="cy-GB" sz="2800" dirty="0"/>
              <a:t>agweddau at g</a:t>
            </a:r>
            <a:r>
              <a:rPr lang="cy-GB" sz="2800" noProof="0" dirty="0" err="1"/>
              <a:t>ynaliadwyedd</a:t>
            </a:r>
            <a:r>
              <a:rPr lang="cy-GB" sz="2800" noProof="0" dirty="0"/>
              <a:t> (e.e. </a:t>
            </a:r>
            <a:r>
              <a:rPr lang="cy-GB" sz="2800" dirty="0"/>
              <a:t>t</a:t>
            </a:r>
            <a:r>
              <a:rPr lang="cy-GB" sz="2800" noProof="0" dirty="0" err="1"/>
              <a:t>echno</a:t>
            </a:r>
            <a:r>
              <a:rPr lang="cy-GB" sz="2800" noProof="0" dirty="0"/>
              <a:t>-ganolog, ecoleg ddofn ac ati)</a:t>
            </a:r>
          </a:p>
          <a:p>
            <a:pPr marL="342900" indent="-342900">
              <a:spcBef>
                <a:spcPts val="450"/>
              </a:spcBef>
              <a:spcAft>
                <a:spcPts val="450"/>
              </a:spcAft>
              <a:buFont typeface="Arial" panose="020B0604020202020204" pitchFamily="34" charset="0"/>
              <a:buChar char="•"/>
            </a:pPr>
            <a:r>
              <a:rPr lang="cy-GB" sz="2800" noProof="0" dirty="0"/>
              <a:t>Yn yr un modd, ceir nifer o ddulliau gwahanol o ddiffinio a datblygu cymuned gynaliadwy</a:t>
            </a:r>
          </a:p>
          <a:p>
            <a:pPr marL="342900" indent="-342900">
              <a:spcBef>
                <a:spcPts val="450"/>
              </a:spcBef>
              <a:spcAft>
                <a:spcPts val="450"/>
              </a:spcAft>
              <a:buFont typeface="Arial" panose="020B0604020202020204" pitchFamily="34" charset="0"/>
              <a:buChar char="•"/>
            </a:pPr>
            <a:r>
              <a:rPr lang="cy-GB" sz="2800" dirty="0"/>
              <a:t>Yn y Rhan hon, byddwn yn archwilio </a:t>
            </a:r>
            <a:r>
              <a:rPr lang="cy-GB" sz="2800" u="sng" dirty="0"/>
              <a:t>rhai</a:t>
            </a:r>
            <a:r>
              <a:rPr lang="cy-GB" sz="2800" dirty="0"/>
              <a:t> o’r agweddau hyn</a:t>
            </a:r>
          </a:p>
          <a:p>
            <a:pPr marL="342900" indent="-342900">
              <a:spcBef>
                <a:spcPts val="450"/>
              </a:spcBef>
              <a:spcAft>
                <a:spcPts val="450"/>
              </a:spcAft>
              <a:buFont typeface="Arial" panose="020B0604020202020204" pitchFamily="34" charset="0"/>
              <a:buChar char="•"/>
            </a:pPr>
            <a:r>
              <a:rPr lang="cy-GB" sz="2800" noProof="0" dirty="0"/>
              <a:t>Fodd </a:t>
            </a:r>
            <a:r>
              <a:rPr lang="cy-GB" sz="2800" noProof="0" dirty="0" err="1"/>
              <a:t>bynna</a:t>
            </a:r>
            <a:r>
              <a:rPr lang="cy-GB" sz="2800" dirty="0"/>
              <a:t>g, yn yr un modd â phob agwedd arall ar y Modwl hwn, mae’n bwysig cofio mai dim ond detholiad cyfyngedig y gallwn eu harchwilio</a:t>
            </a:r>
            <a:endParaRPr lang="cy-GB" sz="2800" noProof="0" dirty="0"/>
          </a:p>
        </p:txBody>
      </p:sp>
    </p:spTree>
    <p:extLst>
      <p:ext uri="{BB962C8B-B14F-4D97-AF65-F5344CB8AC3E}">
        <p14:creationId xmlns:p14="http://schemas.microsoft.com/office/powerpoint/2010/main" val="3032774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1331640" y="211094"/>
            <a:ext cx="6172200" cy="594066"/>
          </a:xfrm>
        </p:spPr>
        <p:txBody>
          <a:bodyPr>
            <a:normAutofit fontScale="90000"/>
          </a:bodyPr>
          <a:lstStyle/>
          <a:p>
            <a:pPr algn="ctr"/>
            <a:r>
              <a:rPr lang="en-GB" b="1" dirty="0">
                <a:solidFill>
                  <a:schemeClr val="accent1">
                    <a:lumMod val="75000"/>
                  </a:schemeClr>
                </a:solidFill>
              </a:rPr>
              <a:t>Sustainable Communities</a:t>
            </a:r>
          </a:p>
        </p:txBody>
      </p:sp>
      <p:sp>
        <p:nvSpPr>
          <p:cNvPr id="3" name="TextBox 2">
            <a:extLst>
              <a:ext uri="{FF2B5EF4-FFF2-40B4-BE49-F238E27FC236}">
                <a16:creationId xmlns:a16="http://schemas.microsoft.com/office/drawing/2014/main" id="{FB6C7977-9FE5-FD85-A822-CC6BCDA4392B}"/>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297768" y="1111388"/>
            <a:ext cx="8548464" cy="448327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Theme 2 we saw that there a number of approaches to sustainability (e.g. technocentric, deep ecology etc.)</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Similarly, there are many different approaches to defining and developing a sustainable community</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In this Part we will explore </a:t>
            </a:r>
            <a:r>
              <a:rPr lang="en-GB" sz="2800" u="sng" dirty="0">
                <a:solidFill>
                  <a:schemeClr val="accent1">
                    <a:lumMod val="75000"/>
                  </a:schemeClr>
                </a:solidFill>
              </a:rPr>
              <a:t>some</a:t>
            </a:r>
            <a:r>
              <a:rPr lang="en-GB" sz="2800" dirty="0">
                <a:solidFill>
                  <a:schemeClr val="accent1">
                    <a:lumMod val="75000"/>
                  </a:schemeClr>
                </a:solidFill>
              </a:rPr>
              <a:t> of these approaches</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However, it is important to remember that, as with all other aspects of this Module, we can only explore a limited selection</a:t>
            </a:r>
          </a:p>
          <a:p>
            <a:pPr marL="342900" indent="-342900">
              <a:spcBef>
                <a:spcPts val="450"/>
              </a:spcBef>
              <a:spcAft>
                <a:spcPts val="450"/>
              </a:spcAft>
              <a:buFont typeface="Arial" panose="020B0604020202020204" pitchFamily="34" charset="0"/>
              <a:buChar char="•"/>
            </a:pPr>
            <a:endParaRPr lang="en-GB" sz="2800" dirty="0">
              <a:solidFill>
                <a:schemeClr val="accent1">
                  <a:lumMod val="75000"/>
                </a:schemeClr>
              </a:solidFill>
            </a:endParaRPr>
          </a:p>
        </p:txBody>
      </p:sp>
    </p:spTree>
    <p:extLst>
      <p:ext uri="{BB962C8B-B14F-4D97-AF65-F5344CB8AC3E}">
        <p14:creationId xmlns:p14="http://schemas.microsoft.com/office/powerpoint/2010/main" val="3589093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F8AED-517C-7DA3-41EB-2C4A30F39C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08A5B-9CE0-C939-A1C8-A473FB4152F8}"/>
              </a:ext>
            </a:extLst>
          </p:cNvPr>
          <p:cNvSpPr>
            <a:spLocks noGrp="1"/>
          </p:cNvSpPr>
          <p:nvPr>
            <p:ph type="title"/>
          </p:nvPr>
        </p:nvSpPr>
        <p:spPr>
          <a:xfrm>
            <a:off x="803151" y="246217"/>
            <a:ext cx="7161140" cy="594066"/>
          </a:xfrm>
        </p:spPr>
        <p:txBody>
          <a:bodyPr>
            <a:normAutofit fontScale="90000"/>
          </a:bodyPr>
          <a:lstStyle/>
          <a:p>
            <a:pPr algn="ctr"/>
            <a:r>
              <a:rPr lang="cy-GB" b="1" dirty="0"/>
              <a:t>Beth yw cymuned gynaliadwy</a:t>
            </a:r>
            <a:r>
              <a:rPr lang="cy-GB" b="1" noProof="0" dirty="0"/>
              <a:t>?</a:t>
            </a:r>
          </a:p>
        </p:txBody>
      </p:sp>
      <p:sp>
        <p:nvSpPr>
          <p:cNvPr id="3" name="TextBox 2">
            <a:extLst>
              <a:ext uri="{FF2B5EF4-FFF2-40B4-BE49-F238E27FC236}">
                <a16:creationId xmlns:a16="http://schemas.microsoft.com/office/drawing/2014/main" id="{65BA91C7-CA8A-5965-1FBF-21A88FBA8F22}"/>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DD0F5EE9-B7C1-4FCB-6B57-75839AC4BDEE}"/>
              </a:ext>
            </a:extLst>
          </p:cNvPr>
          <p:cNvSpPr txBox="1"/>
          <p:nvPr/>
        </p:nvSpPr>
        <p:spPr>
          <a:xfrm>
            <a:off x="359532" y="1229646"/>
            <a:ext cx="8332440" cy="169790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dirty="0"/>
              <a:t>Rydym wedi edrych ar ddiffiniadau a dulliau datblygiad cynaliadwy</a:t>
            </a:r>
          </a:p>
          <a:p>
            <a:pPr marL="342900" indent="-342900">
              <a:spcBef>
                <a:spcPts val="450"/>
              </a:spcBef>
              <a:spcAft>
                <a:spcPts val="450"/>
              </a:spcAft>
              <a:buFont typeface="Arial" panose="020B0604020202020204" pitchFamily="34" charset="0"/>
              <a:buChar char="•"/>
            </a:pPr>
            <a:r>
              <a:rPr lang="cy-GB" sz="2400" noProof="0" dirty="0"/>
              <a:t>Rydym hefyd wedi edrych ar gymhlethdod y</a:t>
            </a:r>
            <a:r>
              <a:rPr lang="cy-GB" sz="2400" dirty="0"/>
              <a:t>r ymadrodd ‘cymuned’</a:t>
            </a:r>
            <a:endParaRPr lang="cy-GB" sz="2400" noProof="0" dirty="0"/>
          </a:p>
        </p:txBody>
      </p:sp>
      <p:sp>
        <p:nvSpPr>
          <p:cNvPr id="5" name="TextBox 4">
            <a:extLst>
              <a:ext uri="{FF2B5EF4-FFF2-40B4-BE49-F238E27FC236}">
                <a16:creationId xmlns:a16="http://schemas.microsoft.com/office/drawing/2014/main" id="{AD0C3456-52B4-9265-139C-039178AA37A0}"/>
              </a:ext>
            </a:extLst>
          </p:cNvPr>
          <p:cNvSpPr txBox="1"/>
          <p:nvPr/>
        </p:nvSpPr>
        <p:spPr>
          <a:xfrm>
            <a:off x="1813462" y="3307884"/>
            <a:ext cx="5616624" cy="1641475"/>
          </a:xfrm>
          <a:prstGeom prst="rect">
            <a:avLst/>
          </a:prstGeom>
          <a:noFill/>
        </p:spPr>
        <p:txBody>
          <a:bodyPr wrap="square" rtlCol="0">
            <a:spAutoFit/>
          </a:bodyPr>
          <a:lstStyle/>
          <a:p>
            <a:pPr algn="ctr">
              <a:spcBef>
                <a:spcPts val="450"/>
              </a:spcBef>
              <a:spcAft>
                <a:spcPts val="450"/>
              </a:spcAft>
            </a:pPr>
            <a:r>
              <a:rPr lang="cy-GB" sz="2100" b="1" dirty="0"/>
              <a:t>Beth ydych chi’n ei ddeall wrth y term cymuned gynaliadwy</a:t>
            </a:r>
            <a:r>
              <a:rPr lang="cy-GB" sz="2100" b="1" noProof="0" dirty="0"/>
              <a:t>?</a:t>
            </a:r>
          </a:p>
          <a:p>
            <a:pPr algn="ctr">
              <a:spcBef>
                <a:spcPts val="450"/>
              </a:spcBef>
              <a:spcAft>
                <a:spcPts val="450"/>
              </a:spcAft>
            </a:pPr>
            <a:r>
              <a:rPr lang="cy-GB" sz="2100" b="1" dirty="0"/>
              <a:t>Treuliwch funud yn ystyried y cwestiwn hwn.</a:t>
            </a:r>
          </a:p>
          <a:p>
            <a:pPr algn="ctr">
              <a:spcBef>
                <a:spcPts val="450"/>
              </a:spcBef>
              <a:spcAft>
                <a:spcPts val="450"/>
              </a:spcAft>
            </a:pPr>
            <a:r>
              <a:rPr lang="cy-GB" sz="2100" b="1" noProof="0" dirty="0"/>
              <a:t>Rhannwch eich barn â’r grŵp.</a:t>
            </a:r>
          </a:p>
        </p:txBody>
      </p:sp>
      <p:pic>
        <p:nvPicPr>
          <p:cNvPr id="7" name="Picture 6" descr="Icon - Discussion Point">
            <a:extLst>
              <a:ext uri="{FF2B5EF4-FFF2-40B4-BE49-F238E27FC236}">
                <a16:creationId xmlns:a16="http://schemas.microsoft.com/office/drawing/2014/main" id="{71FF65EF-9489-1A9A-587E-3C5B48D206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7209" y="5103187"/>
            <a:ext cx="749131" cy="749131"/>
          </a:xfrm>
          <a:prstGeom prst="rect">
            <a:avLst/>
          </a:prstGeom>
        </p:spPr>
      </p:pic>
    </p:spTree>
    <p:extLst>
      <p:ext uri="{BB962C8B-B14F-4D97-AF65-F5344CB8AC3E}">
        <p14:creationId xmlns:p14="http://schemas.microsoft.com/office/powerpoint/2010/main" val="1854329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803151" y="246217"/>
            <a:ext cx="7161140" cy="594066"/>
          </a:xfrm>
        </p:spPr>
        <p:txBody>
          <a:bodyPr>
            <a:normAutofit fontScale="90000"/>
          </a:bodyPr>
          <a:lstStyle/>
          <a:p>
            <a:pPr algn="ctr"/>
            <a:r>
              <a:rPr lang="en-GB" b="1" dirty="0">
                <a:solidFill>
                  <a:schemeClr val="accent1">
                    <a:lumMod val="75000"/>
                  </a:schemeClr>
                </a:solidFill>
              </a:rPr>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359532" y="1229646"/>
            <a:ext cx="8332440" cy="169790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We have looked at definitions of, and approaches to, sustainable development </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We have also looked at the complexity of the phrase ‘community’</a:t>
            </a:r>
          </a:p>
        </p:txBody>
      </p:sp>
      <p:sp>
        <p:nvSpPr>
          <p:cNvPr id="5" name="TextBox 4">
            <a:extLst>
              <a:ext uri="{FF2B5EF4-FFF2-40B4-BE49-F238E27FC236}">
                <a16:creationId xmlns:a16="http://schemas.microsoft.com/office/drawing/2014/main" id="{48C14F35-7BE3-D8F8-D83A-E4FE42FDEA15}"/>
              </a:ext>
            </a:extLst>
          </p:cNvPr>
          <p:cNvSpPr txBox="1"/>
          <p:nvPr/>
        </p:nvSpPr>
        <p:spPr>
          <a:xfrm>
            <a:off x="1813462" y="3307884"/>
            <a:ext cx="5616624" cy="1641475"/>
          </a:xfrm>
          <a:prstGeom prst="rect">
            <a:avLst/>
          </a:prstGeom>
          <a:noFill/>
        </p:spPr>
        <p:txBody>
          <a:bodyPr wrap="square" rtlCol="0">
            <a:spAutoFit/>
          </a:bodyPr>
          <a:lstStyle/>
          <a:p>
            <a:pPr algn="ctr">
              <a:spcBef>
                <a:spcPts val="450"/>
              </a:spcBef>
              <a:spcAft>
                <a:spcPts val="450"/>
              </a:spcAft>
            </a:pPr>
            <a:r>
              <a:rPr lang="en-GB" sz="2100" b="1" dirty="0">
                <a:solidFill>
                  <a:schemeClr val="accent1">
                    <a:lumMod val="75000"/>
                  </a:schemeClr>
                </a:solidFill>
              </a:rPr>
              <a:t>What do you understand the term sustainable community to mean?</a:t>
            </a:r>
          </a:p>
          <a:p>
            <a:pPr algn="ctr">
              <a:spcBef>
                <a:spcPts val="450"/>
              </a:spcBef>
              <a:spcAft>
                <a:spcPts val="450"/>
              </a:spcAft>
            </a:pPr>
            <a:r>
              <a:rPr lang="en-GB" sz="2100" b="1" dirty="0">
                <a:solidFill>
                  <a:schemeClr val="accent1">
                    <a:lumMod val="75000"/>
                  </a:schemeClr>
                </a:solidFill>
              </a:rPr>
              <a:t>Take a moment to consider this question.</a:t>
            </a:r>
          </a:p>
          <a:p>
            <a:pPr algn="ctr">
              <a:spcBef>
                <a:spcPts val="450"/>
              </a:spcBef>
              <a:spcAft>
                <a:spcPts val="450"/>
              </a:spcAft>
            </a:pPr>
            <a:r>
              <a:rPr lang="en-GB" sz="2100" b="1" dirty="0">
                <a:solidFill>
                  <a:schemeClr val="accent1">
                    <a:lumMod val="75000"/>
                  </a:schemeClr>
                </a:solidFill>
              </a:rPr>
              <a:t>Share your thoughts with the group.</a:t>
            </a:r>
          </a:p>
        </p:txBody>
      </p:sp>
      <p:pic>
        <p:nvPicPr>
          <p:cNvPr id="7" name="Picture 6" descr="Icon - Discussion Point">
            <a:extLst>
              <a:ext uri="{FF2B5EF4-FFF2-40B4-BE49-F238E27FC236}">
                <a16:creationId xmlns:a16="http://schemas.microsoft.com/office/drawing/2014/main" id="{926B7737-8871-2B62-35B4-843FEFA4C2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7209" y="5103187"/>
            <a:ext cx="749131" cy="749131"/>
          </a:xfrm>
          <a:prstGeom prst="rect">
            <a:avLst/>
          </a:prstGeom>
        </p:spPr>
      </p:pic>
    </p:spTree>
    <p:extLst>
      <p:ext uri="{BB962C8B-B14F-4D97-AF65-F5344CB8AC3E}">
        <p14:creationId xmlns:p14="http://schemas.microsoft.com/office/powerpoint/2010/main" val="1712428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77495-CC25-FFE5-D9F6-8AAC7A9D9F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235A67-068F-626D-5CE2-EF97FE121846}"/>
              </a:ext>
            </a:extLst>
          </p:cNvPr>
          <p:cNvSpPr>
            <a:spLocks noGrp="1"/>
          </p:cNvSpPr>
          <p:nvPr>
            <p:ph type="title"/>
          </p:nvPr>
        </p:nvSpPr>
        <p:spPr>
          <a:xfrm>
            <a:off x="746155" y="238554"/>
            <a:ext cx="7198314" cy="594066"/>
          </a:xfrm>
        </p:spPr>
        <p:txBody>
          <a:bodyPr>
            <a:normAutofit fontScale="90000"/>
          </a:bodyPr>
          <a:lstStyle/>
          <a:p>
            <a:pPr algn="ctr"/>
            <a:r>
              <a:rPr lang="cy-GB" b="1" dirty="0"/>
              <a:t>Beth yw cymuned gynaliadwy</a:t>
            </a:r>
            <a:r>
              <a:rPr lang="cy-GB" b="1" noProof="0" dirty="0"/>
              <a:t>?</a:t>
            </a:r>
          </a:p>
        </p:txBody>
      </p:sp>
      <p:sp>
        <p:nvSpPr>
          <p:cNvPr id="3" name="TextBox 2">
            <a:extLst>
              <a:ext uri="{FF2B5EF4-FFF2-40B4-BE49-F238E27FC236}">
                <a16:creationId xmlns:a16="http://schemas.microsoft.com/office/drawing/2014/main" id="{55C06150-2BE1-F47E-1931-B5563EB39170}"/>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34657B4F-1F17-64A9-BD45-BA5D15A613C8}"/>
              </a:ext>
            </a:extLst>
          </p:cNvPr>
          <p:cNvSpPr txBox="1"/>
          <p:nvPr/>
        </p:nvSpPr>
        <p:spPr>
          <a:xfrm>
            <a:off x="197514" y="1064347"/>
            <a:ext cx="8440452" cy="83099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dirty="0"/>
              <a:t>Mae’r</a:t>
            </a:r>
            <a:r>
              <a:rPr lang="cy-GB" sz="2400" noProof="0" dirty="0"/>
              <a:t> </a:t>
            </a:r>
            <a:r>
              <a:rPr lang="cy-GB" sz="2400" noProof="0" dirty="0">
                <a:hlinkClick r:id="rId2"/>
              </a:rPr>
              <a:t>Sefydliad Cymunedau Cynaliadwy </a:t>
            </a:r>
            <a:r>
              <a:rPr lang="cy-GB" sz="2400" noProof="0" dirty="0"/>
              <a:t>(2025) yn diffinio cymuned gynaliadwy fel hyn: </a:t>
            </a:r>
          </a:p>
        </p:txBody>
      </p:sp>
      <p:sp>
        <p:nvSpPr>
          <p:cNvPr id="5" name="TextBox 4">
            <a:extLst>
              <a:ext uri="{FF2B5EF4-FFF2-40B4-BE49-F238E27FC236}">
                <a16:creationId xmlns:a16="http://schemas.microsoft.com/office/drawing/2014/main" id="{17E3C35D-98FC-E091-F480-724D19D2FEA2}"/>
              </a:ext>
            </a:extLst>
          </p:cNvPr>
          <p:cNvSpPr txBox="1"/>
          <p:nvPr/>
        </p:nvSpPr>
        <p:spPr>
          <a:xfrm>
            <a:off x="323964" y="2028083"/>
            <a:ext cx="8693288" cy="3118803"/>
          </a:xfrm>
          <a:prstGeom prst="rect">
            <a:avLst/>
          </a:prstGeom>
          <a:noFill/>
        </p:spPr>
        <p:txBody>
          <a:bodyPr wrap="square" rtlCol="0">
            <a:spAutoFit/>
          </a:bodyPr>
          <a:lstStyle/>
          <a:p>
            <a:pPr algn="ctr">
              <a:spcBef>
                <a:spcPts val="450"/>
              </a:spcBef>
              <a:spcAft>
                <a:spcPts val="450"/>
              </a:spcAft>
            </a:pPr>
            <a:r>
              <a:rPr lang="cy-GB" sz="2000" noProof="0" dirty="0"/>
              <a:t>‘Mae cymuned gynaliadwy yn </a:t>
            </a:r>
            <a:r>
              <a:rPr lang="cy-GB" sz="2000" dirty="0"/>
              <a:t>ystyried ac yn mynd i’r afael ag anghenion dynol lluosog, nid dim ond un ar draul pob un arall. Mae’n lle y mae pobl o gefndiroedd a safbwyntiau amrywiol yn teimlo bod croeso iddynt a’u bod yn ddiogel, lle mae gan bob grŵp sedd wrth y bwrdd ‘gwneud penderfyniadau’, a lle rhennir ffyniant.</a:t>
            </a:r>
          </a:p>
          <a:p>
            <a:pPr algn="ctr">
              <a:spcBef>
                <a:spcPts val="450"/>
              </a:spcBef>
              <a:spcAft>
                <a:spcPts val="450"/>
              </a:spcAft>
            </a:pPr>
            <a:r>
              <a:rPr lang="cy-GB" sz="2000" noProof="0" dirty="0"/>
              <a:t>Mae’n cymryd persbectif hirdymor – gan ganolbwyntio ar ragweld ac addasu i newid yn y presennol a’r dyfodol fel ei gilydd.</a:t>
            </a:r>
          </a:p>
          <a:p>
            <a:pPr algn="ctr">
              <a:spcBef>
                <a:spcPts val="450"/>
              </a:spcBef>
              <a:spcAft>
                <a:spcPts val="450"/>
              </a:spcAft>
            </a:pPr>
            <a:r>
              <a:rPr lang="cy-GB" sz="2000" dirty="0"/>
              <a:t>Mae cymuned gynaliadwy yn rheoli ei chyfalaf dynol, naturiol, ac ariannol i ddiwallu anghenion cyfredol wrth sicrhau bod adnoddau digonol ar gael ar gyfer cenedlaethau’r dyfodol</a:t>
            </a:r>
            <a:r>
              <a:rPr lang="cy-GB" sz="2000" noProof="0" dirty="0"/>
              <a:t>.’</a:t>
            </a:r>
          </a:p>
        </p:txBody>
      </p:sp>
      <p:sp>
        <p:nvSpPr>
          <p:cNvPr id="6" name="TextBox 5">
            <a:extLst>
              <a:ext uri="{FF2B5EF4-FFF2-40B4-BE49-F238E27FC236}">
                <a16:creationId xmlns:a16="http://schemas.microsoft.com/office/drawing/2014/main" id="{8830EB79-9519-EC85-B24E-499601722AAC}"/>
              </a:ext>
            </a:extLst>
          </p:cNvPr>
          <p:cNvSpPr txBox="1"/>
          <p:nvPr/>
        </p:nvSpPr>
        <p:spPr>
          <a:xfrm>
            <a:off x="2589686" y="5387065"/>
            <a:ext cx="3726414" cy="553998"/>
          </a:xfrm>
          <a:prstGeom prst="rect">
            <a:avLst/>
          </a:prstGeom>
          <a:noFill/>
        </p:spPr>
        <p:txBody>
          <a:bodyPr wrap="square" rtlCol="0">
            <a:spAutoFit/>
          </a:bodyPr>
          <a:lstStyle/>
          <a:p>
            <a:pPr algn="ctr"/>
            <a:r>
              <a:rPr lang="cy-GB" sz="1500" b="1" dirty="0"/>
              <a:t>Beth yw nodweddion allweddol y diffiniad hwn</a:t>
            </a:r>
            <a:r>
              <a:rPr lang="cy-GB" sz="1500" b="1" noProof="0" dirty="0"/>
              <a:t>?</a:t>
            </a:r>
          </a:p>
        </p:txBody>
      </p:sp>
      <p:pic>
        <p:nvPicPr>
          <p:cNvPr id="9" name="Picture 8" descr="Icon - Question Mark">
            <a:extLst>
              <a:ext uri="{FF2B5EF4-FFF2-40B4-BE49-F238E27FC236}">
                <a16:creationId xmlns:a16="http://schemas.microsoft.com/office/drawing/2014/main" id="{992338CD-161B-6384-BA91-87FB28FC82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0107" y="5324560"/>
            <a:ext cx="425095" cy="425095"/>
          </a:xfrm>
          <a:prstGeom prst="rect">
            <a:avLst/>
          </a:prstGeom>
        </p:spPr>
      </p:pic>
    </p:spTree>
    <p:extLst>
      <p:ext uri="{BB962C8B-B14F-4D97-AF65-F5344CB8AC3E}">
        <p14:creationId xmlns:p14="http://schemas.microsoft.com/office/powerpoint/2010/main" val="158102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746155" y="238554"/>
            <a:ext cx="7198314" cy="594066"/>
          </a:xfrm>
        </p:spPr>
        <p:txBody>
          <a:bodyPr>
            <a:normAutofit fontScale="90000"/>
          </a:bodyPr>
          <a:lstStyle/>
          <a:p>
            <a:pPr algn="ctr"/>
            <a:r>
              <a:rPr lang="en-GB" b="1" dirty="0">
                <a:solidFill>
                  <a:schemeClr val="accent1">
                    <a:lumMod val="75000"/>
                  </a:schemeClr>
                </a:solidFill>
              </a:rPr>
              <a:t>What is a sustainable community?</a:t>
            </a:r>
          </a:p>
        </p:txBody>
      </p:sp>
      <p:sp>
        <p:nvSpPr>
          <p:cNvPr id="3" name="TextBox 2">
            <a:extLst>
              <a:ext uri="{FF2B5EF4-FFF2-40B4-BE49-F238E27FC236}">
                <a16:creationId xmlns:a16="http://schemas.microsoft.com/office/drawing/2014/main" id="{FB6C7977-9FE5-FD85-A822-CC6BCDA4392B}"/>
              </a:ext>
            </a:extLst>
          </p:cNvPr>
          <p:cNvSpPr txBox="1"/>
          <p:nvPr/>
        </p:nvSpPr>
        <p:spPr>
          <a:xfrm>
            <a:off x="1331640" y="1592796"/>
            <a:ext cx="6280212" cy="3924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endParaRPr lang="en-GB" sz="2100" dirty="0"/>
          </a:p>
        </p:txBody>
      </p:sp>
      <p:sp>
        <p:nvSpPr>
          <p:cNvPr id="4" name="TextBox 3">
            <a:extLst>
              <a:ext uri="{FF2B5EF4-FFF2-40B4-BE49-F238E27FC236}">
                <a16:creationId xmlns:a16="http://schemas.microsoft.com/office/drawing/2014/main" id="{05628CC8-0C29-CAD1-D11B-80DC87D4C3C6}"/>
              </a:ext>
            </a:extLst>
          </p:cNvPr>
          <p:cNvSpPr txBox="1"/>
          <p:nvPr/>
        </p:nvSpPr>
        <p:spPr>
          <a:xfrm>
            <a:off x="197514" y="1064347"/>
            <a:ext cx="8440452" cy="830997"/>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 </a:t>
            </a:r>
            <a:r>
              <a:rPr lang="en-GB" sz="2400" dirty="0">
                <a:solidFill>
                  <a:schemeClr val="accent5"/>
                </a:solidFill>
                <a:hlinkClick r:id="rId2">
                  <a:extLst>
                    <a:ext uri="{A12FA001-AC4F-418D-AE19-62706E023703}">
                      <ahyp:hlinkClr xmlns:ahyp="http://schemas.microsoft.com/office/drawing/2018/hyperlinkcolor" val="tx"/>
                    </a:ext>
                  </a:extLst>
                </a:hlinkClick>
              </a:rPr>
              <a:t>Institute of Sustainable Communities </a:t>
            </a:r>
            <a:r>
              <a:rPr lang="en-GB" sz="2400" dirty="0">
                <a:solidFill>
                  <a:schemeClr val="accent1">
                    <a:lumMod val="75000"/>
                  </a:schemeClr>
                </a:solidFill>
              </a:rPr>
              <a:t>(2025) defines a sustainable community as: </a:t>
            </a:r>
          </a:p>
        </p:txBody>
      </p:sp>
      <p:sp>
        <p:nvSpPr>
          <p:cNvPr id="5" name="TextBox 4">
            <a:extLst>
              <a:ext uri="{FF2B5EF4-FFF2-40B4-BE49-F238E27FC236}">
                <a16:creationId xmlns:a16="http://schemas.microsoft.com/office/drawing/2014/main" id="{48C14F35-7BE3-D8F8-D83A-E4FE42FDEA15}"/>
              </a:ext>
            </a:extLst>
          </p:cNvPr>
          <p:cNvSpPr txBox="1"/>
          <p:nvPr/>
        </p:nvSpPr>
        <p:spPr>
          <a:xfrm>
            <a:off x="323964" y="2028083"/>
            <a:ext cx="8693288" cy="3118803"/>
          </a:xfrm>
          <a:prstGeom prst="rect">
            <a:avLst/>
          </a:prstGeom>
          <a:noFill/>
        </p:spPr>
        <p:txBody>
          <a:bodyPr wrap="square" rtlCol="0">
            <a:spAutoFit/>
          </a:bodyPr>
          <a:lstStyle/>
          <a:p>
            <a:pPr algn="ctr">
              <a:spcBef>
                <a:spcPts val="450"/>
              </a:spcBef>
              <a:spcAft>
                <a:spcPts val="450"/>
              </a:spcAft>
            </a:pPr>
            <a:r>
              <a:rPr lang="en-GB" sz="2000" dirty="0">
                <a:solidFill>
                  <a:schemeClr val="accent1">
                    <a:lumMod val="75000"/>
                  </a:schemeClr>
                </a:solidFill>
              </a:rPr>
              <a:t>‘A sustainable community takes into account, and addresses, multiple human needs, not just one at the exclusion of all others. It is a place where people of diverse backgrounds and perspectives feel welcome and safe, where every group has a seat at the decision-making table, and where prosperity is shared. </a:t>
            </a:r>
          </a:p>
          <a:p>
            <a:pPr algn="ctr">
              <a:spcBef>
                <a:spcPts val="450"/>
              </a:spcBef>
              <a:spcAft>
                <a:spcPts val="450"/>
              </a:spcAft>
            </a:pPr>
            <a:r>
              <a:rPr lang="en-GB" sz="2000" dirty="0">
                <a:solidFill>
                  <a:schemeClr val="accent1">
                    <a:lumMod val="75000"/>
                  </a:schemeClr>
                </a:solidFill>
              </a:rPr>
              <a:t>It takes a long-term perspective – focusing on anticipating and adapting to change in both the present and future.</a:t>
            </a:r>
          </a:p>
          <a:p>
            <a:pPr algn="ctr">
              <a:spcBef>
                <a:spcPts val="450"/>
              </a:spcBef>
              <a:spcAft>
                <a:spcPts val="450"/>
              </a:spcAft>
            </a:pPr>
            <a:r>
              <a:rPr lang="en-GB" sz="2000" dirty="0">
                <a:solidFill>
                  <a:schemeClr val="accent1">
                    <a:lumMod val="75000"/>
                  </a:schemeClr>
                </a:solidFill>
              </a:rPr>
              <a:t>A sustainable community manages its human, natural, and financial capital to meet current needs while ensuring that adequate resources are available for future generations.’</a:t>
            </a:r>
          </a:p>
        </p:txBody>
      </p:sp>
      <p:sp>
        <p:nvSpPr>
          <p:cNvPr id="6" name="TextBox 5">
            <a:extLst>
              <a:ext uri="{FF2B5EF4-FFF2-40B4-BE49-F238E27FC236}">
                <a16:creationId xmlns:a16="http://schemas.microsoft.com/office/drawing/2014/main" id="{BC1C1B83-8082-8AA8-6F3B-2406C7346AD0}"/>
              </a:ext>
            </a:extLst>
          </p:cNvPr>
          <p:cNvSpPr txBox="1"/>
          <p:nvPr/>
        </p:nvSpPr>
        <p:spPr>
          <a:xfrm>
            <a:off x="2589686" y="5387065"/>
            <a:ext cx="3726414" cy="323165"/>
          </a:xfrm>
          <a:prstGeom prst="rect">
            <a:avLst/>
          </a:prstGeom>
          <a:noFill/>
        </p:spPr>
        <p:txBody>
          <a:bodyPr wrap="square" rtlCol="0">
            <a:spAutoFit/>
          </a:bodyPr>
          <a:lstStyle/>
          <a:p>
            <a:pPr algn="r"/>
            <a:r>
              <a:rPr lang="en-GB" sz="1500" b="1" dirty="0">
                <a:solidFill>
                  <a:schemeClr val="accent1">
                    <a:lumMod val="75000"/>
                  </a:schemeClr>
                </a:solidFill>
              </a:rPr>
              <a:t>What are the key features of this definition?</a:t>
            </a:r>
          </a:p>
        </p:txBody>
      </p:sp>
      <p:pic>
        <p:nvPicPr>
          <p:cNvPr id="9" name="Picture 8" descr="Icon - Question Mark">
            <a:extLst>
              <a:ext uri="{FF2B5EF4-FFF2-40B4-BE49-F238E27FC236}">
                <a16:creationId xmlns:a16="http://schemas.microsoft.com/office/drawing/2014/main" id="{BF71792A-A0A2-AC41-3E0D-CD7959D30B1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70107" y="5324560"/>
            <a:ext cx="425095" cy="425095"/>
          </a:xfrm>
          <a:prstGeom prst="rect">
            <a:avLst/>
          </a:prstGeom>
        </p:spPr>
      </p:pic>
    </p:spTree>
    <p:extLst>
      <p:ext uri="{BB962C8B-B14F-4D97-AF65-F5344CB8AC3E}">
        <p14:creationId xmlns:p14="http://schemas.microsoft.com/office/powerpoint/2010/main" val="2858338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BF504-E679-183C-050C-79E039775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2A1733-BE7B-649E-CC68-1AD4F3FD2759}"/>
              </a:ext>
            </a:extLst>
          </p:cNvPr>
          <p:cNvSpPr>
            <a:spLocks noGrp="1"/>
          </p:cNvSpPr>
          <p:nvPr>
            <p:ph type="title"/>
          </p:nvPr>
        </p:nvSpPr>
        <p:spPr>
          <a:xfrm>
            <a:off x="845908" y="344768"/>
            <a:ext cx="7251675" cy="594066"/>
          </a:xfrm>
        </p:spPr>
        <p:txBody>
          <a:bodyPr>
            <a:normAutofit fontScale="90000"/>
          </a:bodyPr>
          <a:lstStyle/>
          <a:p>
            <a:pPr algn="ctr"/>
            <a:r>
              <a:rPr lang="cy-GB" b="1" noProof="0" dirty="0"/>
              <a:t>Diffinio cymuned gynaliadwy</a:t>
            </a:r>
          </a:p>
        </p:txBody>
      </p:sp>
      <p:sp>
        <p:nvSpPr>
          <p:cNvPr id="4" name="TextBox 3">
            <a:extLst>
              <a:ext uri="{FF2B5EF4-FFF2-40B4-BE49-F238E27FC236}">
                <a16:creationId xmlns:a16="http://schemas.microsoft.com/office/drawing/2014/main" id="{AC5850D5-370C-65DE-2B61-9EDFACC2EAD3}"/>
              </a:ext>
            </a:extLst>
          </p:cNvPr>
          <p:cNvSpPr txBox="1"/>
          <p:nvPr/>
        </p:nvSpPr>
        <p:spPr>
          <a:xfrm>
            <a:off x="300722" y="1401099"/>
            <a:ext cx="8342046" cy="418576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noProof="0" dirty="0"/>
              <a:t>Maen nhw’n mynd </a:t>
            </a:r>
            <a:r>
              <a:rPr lang="cy-GB" sz="2400" dirty="0"/>
              <a:t>ymlaen</a:t>
            </a:r>
            <a:r>
              <a:rPr lang="cy-GB" sz="2400" noProof="0" dirty="0"/>
              <a:t> i amlinellu’r hyn a ystyrir ganddynt yn Elfennau cymuned gynaliadwy</a:t>
            </a:r>
          </a:p>
          <a:p>
            <a:pPr marL="342900" indent="-342900">
              <a:spcBef>
                <a:spcPts val="450"/>
              </a:spcBef>
              <a:spcAft>
                <a:spcPts val="450"/>
              </a:spcAft>
              <a:buFont typeface="Arial" panose="020B0604020202020204" pitchFamily="34" charset="0"/>
              <a:buChar char="•"/>
            </a:pPr>
            <a:r>
              <a:rPr lang="cy-GB" sz="2400" dirty="0"/>
              <a:t>Rhennir y rhain yn bedwar grŵp, o’r enw:</a:t>
            </a:r>
          </a:p>
          <a:p>
            <a:pPr marL="342900" indent="-342900">
              <a:spcBef>
                <a:spcPts val="450"/>
              </a:spcBef>
              <a:spcAft>
                <a:spcPts val="450"/>
              </a:spcAft>
              <a:buFont typeface="Arial" panose="020B0604020202020204" pitchFamily="34" charset="0"/>
              <a:buChar char="•"/>
            </a:pPr>
            <a:r>
              <a:rPr lang="cy-GB" sz="2400" noProof="0" dirty="0"/>
              <a:t>Arweinyddiaeth, Ymgysylltiad Dinesig a Chyfrifoldeb</a:t>
            </a:r>
          </a:p>
          <a:p>
            <a:pPr marL="342900" indent="-342900">
              <a:spcBef>
                <a:spcPts val="450"/>
              </a:spcBef>
              <a:spcAft>
                <a:spcPts val="450"/>
              </a:spcAft>
              <a:buFont typeface="Arial" panose="020B0604020202020204" pitchFamily="34" charset="0"/>
              <a:buChar char="•"/>
            </a:pPr>
            <a:r>
              <a:rPr lang="cy-GB" sz="2400" dirty="0"/>
              <a:t>Diogelwch Economaidd</a:t>
            </a:r>
          </a:p>
          <a:p>
            <a:pPr marL="342900" indent="-342900">
              <a:spcBef>
                <a:spcPts val="450"/>
              </a:spcBef>
              <a:spcAft>
                <a:spcPts val="450"/>
              </a:spcAft>
              <a:buFont typeface="Arial" panose="020B0604020202020204" pitchFamily="34" charset="0"/>
              <a:buChar char="•"/>
            </a:pPr>
            <a:r>
              <a:rPr lang="cy-GB" sz="2400" noProof="0" dirty="0"/>
              <a:t>Cyfanrwydd Ecolegol, a</a:t>
            </a:r>
          </a:p>
          <a:p>
            <a:pPr marL="342900" indent="-342900">
              <a:spcBef>
                <a:spcPts val="450"/>
              </a:spcBef>
              <a:spcAft>
                <a:spcPts val="450"/>
              </a:spcAft>
              <a:buFont typeface="Arial" panose="020B0604020202020204" pitchFamily="34" charset="0"/>
              <a:buChar char="•"/>
            </a:pPr>
            <a:r>
              <a:rPr lang="cy-GB" sz="2400" dirty="0"/>
              <a:t>Llesiant Cymdeithasol (Sefydliad Cymunedau Cynaliadwy, 2025)</a:t>
            </a:r>
          </a:p>
          <a:p>
            <a:pPr marL="342900" indent="-342900">
              <a:spcBef>
                <a:spcPts val="450"/>
              </a:spcBef>
              <a:spcAft>
                <a:spcPts val="450"/>
              </a:spcAft>
              <a:buFont typeface="Arial" panose="020B0604020202020204" pitchFamily="34" charset="0"/>
              <a:buChar char="•"/>
            </a:pPr>
            <a:r>
              <a:rPr lang="cy-GB" sz="2400" dirty="0"/>
              <a:t>Byddwn nawr yn edrych ar bob un o’r rhain yn eu tro.</a:t>
            </a:r>
            <a:endParaRPr lang="cy-GB" sz="2400" noProof="0" dirty="0"/>
          </a:p>
        </p:txBody>
      </p:sp>
    </p:spTree>
    <p:extLst>
      <p:ext uri="{BB962C8B-B14F-4D97-AF65-F5344CB8AC3E}">
        <p14:creationId xmlns:p14="http://schemas.microsoft.com/office/powerpoint/2010/main" val="1050434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845908" y="344768"/>
            <a:ext cx="7251675" cy="594066"/>
          </a:xfrm>
        </p:spPr>
        <p:txBody>
          <a:bodyPr>
            <a:normAutofit fontScale="90000"/>
          </a:bodyPr>
          <a:lstStyle/>
          <a:p>
            <a:pPr algn="ctr"/>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300722" y="1401099"/>
            <a:ext cx="8342046" cy="381642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They go on to outline what they consider to be the Elements of a sustainable community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These are divided into four groups, namely;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Leadership, Civic Engagement &amp; Responsibility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Economic Security</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Ecological Integrity, and</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Social Well-being (Institute of Sustainable Communities, 2025)</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We will now look at each of these in turn.</a:t>
            </a:r>
          </a:p>
        </p:txBody>
      </p:sp>
    </p:spTree>
    <p:extLst>
      <p:ext uri="{BB962C8B-B14F-4D97-AF65-F5344CB8AC3E}">
        <p14:creationId xmlns:p14="http://schemas.microsoft.com/office/powerpoint/2010/main" val="3935954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56E4E-8319-D12C-B12F-85ACBFA34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9C3A4F-56F2-B3DF-DDE1-903D8F5ECA09}"/>
              </a:ext>
            </a:extLst>
          </p:cNvPr>
          <p:cNvSpPr>
            <a:spLocks noGrp="1"/>
          </p:cNvSpPr>
          <p:nvPr>
            <p:ph type="title"/>
          </p:nvPr>
        </p:nvSpPr>
        <p:spPr>
          <a:xfrm>
            <a:off x="968796" y="274768"/>
            <a:ext cx="7206407" cy="594066"/>
          </a:xfrm>
        </p:spPr>
        <p:txBody>
          <a:bodyPr>
            <a:normAutofit fontScale="90000"/>
          </a:bodyPr>
          <a:lstStyle/>
          <a:p>
            <a:pPr algn="ctr"/>
            <a:r>
              <a:rPr lang="cy-GB" b="1" noProof="0" dirty="0"/>
              <a:t>Diffinio cymuned gynaliadwy</a:t>
            </a:r>
          </a:p>
        </p:txBody>
      </p:sp>
      <p:sp>
        <p:nvSpPr>
          <p:cNvPr id="4" name="TextBox 3">
            <a:extLst>
              <a:ext uri="{FF2B5EF4-FFF2-40B4-BE49-F238E27FC236}">
                <a16:creationId xmlns:a16="http://schemas.microsoft.com/office/drawing/2014/main" id="{FD6941CE-FDB1-96BC-99A4-A2A5B44452EB}"/>
              </a:ext>
            </a:extLst>
          </p:cNvPr>
          <p:cNvSpPr txBox="1"/>
          <p:nvPr/>
        </p:nvSpPr>
        <p:spPr>
          <a:xfrm>
            <a:off x="449034" y="804168"/>
            <a:ext cx="8694966" cy="4955203"/>
          </a:xfrm>
          <a:prstGeom prst="rect">
            <a:avLst/>
          </a:prstGeom>
          <a:noFill/>
        </p:spPr>
        <p:txBody>
          <a:bodyPr wrap="square" rtlCol="0">
            <a:spAutoFit/>
          </a:bodyPr>
          <a:lstStyle/>
          <a:p>
            <a:pPr>
              <a:spcBef>
                <a:spcPts val="600"/>
              </a:spcBef>
              <a:spcAft>
                <a:spcPts val="600"/>
              </a:spcAft>
            </a:pPr>
            <a:r>
              <a:rPr lang="cy-GB" sz="2400" b="1" noProof="0" dirty="0"/>
              <a:t>Mae Arweinyddiaeth, Ymgysylltiad Dinesig a Chyfrifoldeb yn cynnwys:</a:t>
            </a:r>
          </a:p>
          <a:p>
            <a:pPr marL="342900" indent="-342900">
              <a:spcBef>
                <a:spcPts val="600"/>
              </a:spcBef>
              <a:spcAft>
                <a:spcPts val="600"/>
              </a:spcAft>
              <a:buFont typeface="+mj-lt"/>
              <a:buAutoNum type="arabicPeriod"/>
            </a:pPr>
            <a:r>
              <a:rPr lang="cy-GB" noProof="0" dirty="0">
                <a:latin typeface="Noto Sans" panose="020B0502040504020204" pitchFamily="34" charset="0"/>
              </a:rPr>
              <a:t>Cyfle cyfartal i bob unigolyn gymryd rhan mewn </a:t>
            </a:r>
            <a:r>
              <a:rPr lang="cy-GB" dirty="0">
                <a:latin typeface="Noto Sans" panose="020B0502040504020204" pitchFamily="34" charset="0"/>
              </a:rPr>
              <a:t>p</a:t>
            </a:r>
            <a:r>
              <a:rPr lang="cy-GB" noProof="0" dirty="0" err="1">
                <a:latin typeface="Noto Sans" panose="020B0502040504020204" pitchFamily="34" charset="0"/>
              </a:rPr>
              <a:t>enderfyniadau</a:t>
            </a:r>
            <a:r>
              <a:rPr lang="cy-GB" noProof="0" dirty="0">
                <a:latin typeface="Noto Sans" panose="020B0502040504020204" pitchFamily="34" charset="0"/>
              </a:rPr>
              <a:t> sy’n effeithio ar fywyd pob un ohonynt, </a:t>
            </a:r>
            <a:r>
              <a:rPr lang="cy-GB" dirty="0">
                <a:latin typeface="Noto Sans" panose="020B0502040504020204" pitchFamily="34" charset="0"/>
              </a:rPr>
              <a:t>a dylanwadu arnynt</a:t>
            </a:r>
            <a:r>
              <a:rPr lang="cy-GB" noProof="0" dirty="0">
                <a:latin typeface="Noto Sans" panose="020B0502040504020204" pitchFamily="34" charset="0"/>
              </a:rPr>
              <a:t>.</a:t>
            </a:r>
          </a:p>
          <a:p>
            <a:pPr marL="342900" indent="-342900">
              <a:spcBef>
                <a:spcPts val="600"/>
              </a:spcBef>
              <a:spcAft>
                <a:spcPts val="600"/>
              </a:spcAft>
              <a:buFont typeface="+mj-lt"/>
              <a:buAutoNum type="arabicPeriod"/>
            </a:pPr>
            <a:r>
              <a:rPr lang="cy-GB" noProof="0" dirty="0">
                <a:latin typeface="Noto Sans" panose="020B0502040504020204" pitchFamily="34" charset="0"/>
              </a:rPr>
              <a:t>Mynediad digonol i wybodaeth gyhoeddus.</a:t>
            </a:r>
          </a:p>
          <a:p>
            <a:pPr marL="342900" indent="-342900">
              <a:spcBef>
                <a:spcPts val="600"/>
              </a:spcBef>
              <a:spcAft>
                <a:spcPts val="600"/>
              </a:spcAft>
              <a:buFont typeface="+mj-lt"/>
              <a:buAutoNum type="arabicPeriod"/>
            </a:pPr>
            <a:r>
              <a:rPr lang="cy-GB" noProof="0" dirty="0">
                <a:latin typeface="Noto Sans" panose="020B0502040504020204" pitchFamily="34" charset="0"/>
              </a:rPr>
              <a:t>Sector anllywodraethol dichonadwy.</a:t>
            </a:r>
          </a:p>
          <a:p>
            <a:pPr marL="342900" indent="-342900">
              <a:spcBef>
                <a:spcPts val="600"/>
              </a:spcBef>
              <a:spcAft>
                <a:spcPts val="600"/>
              </a:spcAft>
              <a:buFont typeface="+mj-lt"/>
              <a:buAutoNum type="arabicPeriod"/>
            </a:pPr>
            <a:r>
              <a:rPr lang="cy-GB" noProof="0" dirty="0">
                <a:latin typeface="Noto Sans" panose="020B0502040504020204" pitchFamily="34" charset="0"/>
              </a:rPr>
              <a:t>Awyrgylch o barch a goddefgarwch at safbwyntiau, credoau, a gwerthoedd amrywiol.</a:t>
            </a:r>
          </a:p>
          <a:p>
            <a:pPr marL="342900" indent="-342900">
              <a:spcBef>
                <a:spcPts val="600"/>
              </a:spcBef>
              <a:spcAft>
                <a:spcPts val="600"/>
              </a:spcAft>
              <a:buFont typeface="+mj-lt"/>
              <a:buAutoNum type="arabicPeriod"/>
            </a:pPr>
            <a:r>
              <a:rPr lang="cy-GB" dirty="0">
                <a:latin typeface="Noto Sans" panose="020B0502040504020204" pitchFamily="34" charset="0"/>
              </a:rPr>
              <a:t>A</a:t>
            </a:r>
            <a:r>
              <a:rPr lang="cy-GB" noProof="0" dirty="0" err="1">
                <a:latin typeface="Noto Sans" panose="020B0502040504020204" pitchFamily="34" charset="0"/>
              </a:rPr>
              <a:t>nnog</a:t>
            </a:r>
            <a:r>
              <a:rPr lang="cy-GB" noProof="0" dirty="0">
                <a:latin typeface="Noto Sans" panose="020B0502040504020204" pitchFamily="34" charset="0"/>
              </a:rPr>
              <a:t> unigolion o bob oed, rhywedd, cyfeiriadedd rhywiol, ethnigrwydd, crefydd, a gallu corfforol i gymryd cyfrifoldeb yn seiliedig ar weledigaeth a rennir.</a:t>
            </a:r>
          </a:p>
          <a:p>
            <a:pPr marL="342900" indent="-342900">
              <a:spcBef>
                <a:spcPts val="600"/>
              </a:spcBef>
              <a:spcAft>
                <a:spcPts val="600"/>
              </a:spcAft>
              <a:buFont typeface="+mj-lt"/>
              <a:buAutoNum type="arabicPeriod"/>
            </a:pPr>
            <a:r>
              <a:rPr lang="cy-GB" noProof="0" dirty="0">
                <a:latin typeface="Noto Sans" panose="020B0502040504020204" pitchFamily="34" charset="0"/>
              </a:rPr>
              <a:t>Sefydlogrwydd gwleidyddol.</a:t>
            </a:r>
          </a:p>
          <a:p>
            <a:pPr marL="342900" indent="-342900">
              <a:spcBef>
                <a:spcPts val="600"/>
              </a:spcBef>
              <a:spcAft>
                <a:spcPts val="600"/>
              </a:spcAft>
              <a:buFont typeface="+mj-lt"/>
              <a:buAutoNum type="arabicPeriod"/>
            </a:pPr>
            <a:r>
              <a:rPr lang="cy-GB" noProof="0" dirty="0">
                <a:latin typeface="Noto Sans" panose="020B0502040504020204" pitchFamily="34" charset="0"/>
              </a:rPr>
              <a:t>Nid yw’n peryglu cynaliadwyedd cymunedau eraill.</a:t>
            </a:r>
          </a:p>
        </p:txBody>
      </p:sp>
      <p:sp>
        <p:nvSpPr>
          <p:cNvPr id="6" name="TextBox 5">
            <a:extLst>
              <a:ext uri="{FF2B5EF4-FFF2-40B4-BE49-F238E27FC236}">
                <a16:creationId xmlns:a16="http://schemas.microsoft.com/office/drawing/2014/main" id="{29158418-4A41-9AA0-6B08-805B2B82E28A}"/>
              </a:ext>
            </a:extLst>
          </p:cNvPr>
          <p:cNvSpPr txBox="1"/>
          <p:nvPr/>
        </p:nvSpPr>
        <p:spPr>
          <a:xfrm>
            <a:off x="5004048" y="5609330"/>
            <a:ext cx="3795936" cy="300082"/>
          </a:xfrm>
          <a:prstGeom prst="rect">
            <a:avLst/>
          </a:prstGeom>
          <a:noFill/>
        </p:spPr>
        <p:txBody>
          <a:bodyPr wrap="square" rtlCol="0">
            <a:spAutoFit/>
          </a:bodyPr>
          <a:lstStyle/>
          <a:p>
            <a:pPr algn="r"/>
            <a:r>
              <a:rPr lang="cy-GB" sz="1350" noProof="0" dirty="0"/>
              <a:t>(Sefydliad Cymunedau Cynaliadwy, 2025)</a:t>
            </a:r>
          </a:p>
        </p:txBody>
      </p:sp>
    </p:spTree>
    <p:extLst>
      <p:ext uri="{BB962C8B-B14F-4D97-AF65-F5344CB8AC3E}">
        <p14:creationId xmlns:p14="http://schemas.microsoft.com/office/powerpoint/2010/main" val="8249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968796" y="274768"/>
            <a:ext cx="7206407" cy="594066"/>
          </a:xfrm>
        </p:spPr>
        <p:txBody>
          <a:bodyPr>
            <a:normAutofit fontScale="90000"/>
          </a:bodyPr>
          <a:lstStyle/>
          <a:p>
            <a:pPr algn="ctr"/>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224516" y="948588"/>
            <a:ext cx="8694966" cy="4585871"/>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Leadership, Civic Engagement &amp; Responsibility includes:</a:t>
            </a:r>
            <a:endParaRPr lang="en-GB" sz="2400" dirty="0">
              <a:solidFill>
                <a:schemeClr val="accent1">
                  <a:lumMod val="75000"/>
                </a:schemeClr>
              </a:solidFill>
              <a:latin typeface="Noto Sans" panose="020B0502040504020204" pitchFamily="34" charset="0"/>
            </a:endParaRP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Equal opportunity for all individuals to participate in and influence decisions that affect each of their lives.</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Adequate access to public information.</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 viable, nongovernmental sector.</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An atmosphere of respect and tolerance for diverse viewpoints, beliefs, and values.</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Encourages individuals of all ages, gender, sexual orientation, ethnicity, religions, and physical ability to take responsibility based upon a shared vision.</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Political stability.</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Does not compromise the sustainability of other communities.</a:t>
            </a:r>
          </a:p>
        </p:txBody>
      </p:sp>
      <p:sp>
        <p:nvSpPr>
          <p:cNvPr id="6" name="TextBox 5">
            <a:extLst>
              <a:ext uri="{FF2B5EF4-FFF2-40B4-BE49-F238E27FC236}">
                <a16:creationId xmlns:a16="http://schemas.microsoft.com/office/drawing/2014/main" id="{92FBEF9E-8201-E7F6-79A5-891FE9A9DE90}"/>
              </a:ext>
            </a:extLst>
          </p:cNvPr>
          <p:cNvSpPr txBox="1"/>
          <p:nvPr/>
        </p:nvSpPr>
        <p:spPr>
          <a:xfrm>
            <a:off x="5004048" y="5609330"/>
            <a:ext cx="3795936" cy="300082"/>
          </a:xfrm>
          <a:prstGeom prst="rect">
            <a:avLst/>
          </a:prstGeom>
          <a:noFill/>
        </p:spPr>
        <p:txBody>
          <a:bodyPr wrap="square" rtlCol="0">
            <a:spAutoFit/>
          </a:bodyPr>
          <a:lstStyle/>
          <a:p>
            <a:pPr algn="r"/>
            <a:r>
              <a:rPr lang="en-GB" sz="1350" dirty="0">
                <a:solidFill>
                  <a:schemeClr val="accent1">
                    <a:lumMod val="75000"/>
                  </a:schemeClr>
                </a:solidFill>
              </a:rPr>
              <a:t>(Institute of Sustainable Communities, 2025)</a:t>
            </a:r>
          </a:p>
        </p:txBody>
      </p:sp>
    </p:spTree>
    <p:extLst>
      <p:ext uri="{BB962C8B-B14F-4D97-AF65-F5344CB8AC3E}">
        <p14:creationId xmlns:p14="http://schemas.microsoft.com/office/powerpoint/2010/main" val="1487931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591DD2-08EE-A8DE-10AF-8C85FD05C2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875F4C-2FB2-3579-69BF-F83DBB49B61D}"/>
              </a:ext>
            </a:extLst>
          </p:cNvPr>
          <p:cNvSpPr>
            <a:spLocks noGrp="1"/>
          </p:cNvSpPr>
          <p:nvPr>
            <p:ph type="title"/>
          </p:nvPr>
        </p:nvSpPr>
        <p:spPr>
          <a:xfrm>
            <a:off x="851177" y="280161"/>
            <a:ext cx="7252320" cy="594066"/>
          </a:xfrm>
        </p:spPr>
        <p:txBody>
          <a:bodyPr>
            <a:normAutofit fontScale="90000"/>
          </a:bodyPr>
          <a:lstStyle/>
          <a:p>
            <a:pPr algn="ctr"/>
            <a:r>
              <a:rPr lang="cy-GB" b="1" dirty="0"/>
              <a:t>Diffinio cymuned gynaliadwy</a:t>
            </a:r>
            <a:endParaRPr lang="en-GB" b="1" dirty="0"/>
          </a:p>
        </p:txBody>
      </p:sp>
      <p:sp>
        <p:nvSpPr>
          <p:cNvPr id="4" name="TextBox 3">
            <a:extLst>
              <a:ext uri="{FF2B5EF4-FFF2-40B4-BE49-F238E27FC236}">
                <a16:creationId xmlns:a16="http://schemas.microsoft.com/office/drawing/2014/main" id="{C7FADF32-1426-0544-B69F-771DDF448FAE}"/>
              </a:ext>
            </a:extLst>
          </p:cNvPr>
          <p:cNvSpPr txBox="1"/>
          <p:nvPr/>
        </p:nvSpPr>
        <p:spPr>
          <a:xfrm>
            <a:off x="339359" y="1244672"/>
            <a:ext cx="8465282" cy="3970318"/>
          </a:xfrm>
          <a:prstGeom prst="rect">
            <a:avLst/>
          </a:prstGeom>
          <a:noFill/>
        </p:spPr>
        <p:txBody>
          <a:bodyPr wrap="square" rtlCol="0">
            <a:spAutoFit/>
          </a:bodyPr>
          <a:lstStyle/>
          <a:p>
            <a:pPr>
              <a:spcBef>
                <a:spcPts val="600"/>
              </a:spcBef>
              <a:spcAft>
                <a:spcPts val="600"/>
              </a:spcAft>
            </a:pPr>
            <a:r>
              <a:rPr lang="cy-GB" sz="2400" b="1" noProof="0" dirty="0"/>
              <a:t>Mae Diogelwch Economaidd yn cynnwys:</a:t>
            </a:r>
            <a:endParaRPr lang="cy-GB" sz="2100" noProof="0" dirty="0">
              <a:latin typeface="Noto Sans" panose="020B0502040504020204" pitchFamily="34" charset="0"/>
            </a:endParaRPr>
          </a:p>
          <a:p>
            <a:pPr marL="342900" indent="-342900">
              <a:spcBef>
                <a:spcPts val="600"/>
              </a:spcBef>
              <a:spcAft>
                <a:spcPts val="600"/>
              </a:spcAft>
              <a:buFont typeface="+mj-lt"/>
              <a:buAutoNum type="arabicPeriod"/>
            </a:pPr>
            <a:r>
              <a:rPr lang="cy-GB" sz="2400" noProof="0" dirty="0">
                <a:latin typeface="Noto Sans" panose="020B0502040504020204" pitchFamily="34" charset="0"/>
              </a:rPr>
              <a:t>Sylfaen economaidd amrywiol ac ariannol hyfyw.</a:t>
            </a:r>
          </a:p>
          <a:p>
            <a:pPr marL="342900" indent="-342900">
              <a:spcBef>
                <a:spcPts val="600"/>
              </a:spcBef>
              <a:spcAft>
                <a:spcPts val="600"/>
              </a:spcAft>
              <a:buFont typeface="+mj-lt"/>
              <a:buAutoNum type="arabicPeriod"/>
            </a:pPr>
            <a:r>
              <a:rPr lang="cy-GB" sz="2400" noProof="0" dirty="0">
                <a:latin typeface="Noto Sans" panose="020B0502040504020204" pitchFamily="34" charset="0"/>
              </a:rPr>
              <a:t>Ail-fuddsoddi adnoddau yn yr economi leol.</a:t>
            </a:r>
          </a:p>
          <a:p>
            <a:pPr marL="342900" indent="-342900">
              <a:spcBef>
                <a:spcPts val="600"/>
              </a:spcBef>
              <a:spcAft>
                <a:spcPts val="600"/>
              </a:spcAft>
              <a:buFont typeface="+mj-lt"/>
              <a:buAutoNum type="arabicPeriod"/>
            </a:pPr>
            <a:r>
              <a:rPr lang="cy-GB" sz="2400" dirty="0">
                <a:latin typeface="Noto Sans" panose="020B0502040504020204" pitchFamily="34" charset="0"/>
              </a:rPr>
              <a:t>Cynyddu perchnogaeth leol o fusnesau. </a:t>
            </a:r>
          </a:p>
          <a:p>
            <a:pPr marL="342900" indent="-342900">
              <a:spcBef>
                <a:spcPts val="600"/>
              </a:spcBef>
              <a:spcAft>
                <a:spcPts val="600"/>
              </a:spcAft>
              <a:buFont typeface="+mj-lt"/>
              <a:buAutoNum type="arabicPeriod"/>
            </a:pPr>
            <a:r>
              <a:rPr lang="cy-GB" sz="2400" noProof="0" dirty="0">
                <a:latin typeface="Noto Sans" panose="020B0502040504020204" pitchFamily="34" charset="0"/>
              </a:rPr>
              <a:t>Cyfleoedd cyf</a:t>
            </a:r>
            <a:r>
              <a:rPr lang="cy-GB" sz="2400" dirty="0" err="1">
                <a:latin typeface="Noto Sans" panose="020B0502040504020204" pitchFamily="34" charset="0"/>
              </a:rPr>
              <a:t>logaeth</a:t>
            </a:r>
            <a:r>
              <a:rPr lang="cy-GB" sz="2400" dirty="0">
                <a:latin typeface="Noto Sans" panose="020B0502040504020204" pitchFamily="34" charset="0"/>
              </a:rPr>
              <a:t> ystyrlon i bob dinesydd.</a:t>
            </a:r>
          </a:p>
          <a:p>
            <a:pPr marL="342900" indent="-342900">
              <a:spcBef>
                <a:spcPts val="600"/>
              </a:spcBef>
              <a:spcAft>
                <a:spcPts val="600"/>
              </a:spcAft>
              <a:buFont typeface="+mj-lt"/>
              <a:buAutoNum type="arabicPeriod"/>
            </a:pPr>
            <a:r>
              <a:rPr lang="cy-GB" sz="2400" noProof="0" dirty="0">
                <a:latin typeface="Noto Sans" panose="020B0502040504020204" pitchFamily="34" charset="0"/>
              </a:rPr>
              <a:t>Darparu hyfforddiant swydd ac addysg i helpu’r gweithlu i addasu i anghenion y dyfodol.</a:t>
            </a:r>
            <a:endParaRPr lang="cy-GB" sz="2400" noProof="0" dirty="0">
              <a:solidFill>
                <a:schemeClr val="accent1">
                  <a:lumMod val="75000"/>
                </a:schemeClr>
              </a:solidFill>
              <a:latin typeface="Noto Sans" panose="020B0502040504020204" pitchFamily="34" charset="0"/>
            </a:endParaRPr>
          </a:p>
          <a:p>
            <a:pPr marL="342900" indent="-342900">
              <a:spcBef>
                <a:spcPts val="600"/>
              </a:spcBef>
              <a:spcAft>
                <a:spcPts val="600"/>
              </a:spcAft>
              <a:buFont typeface="+mj-lt"/>
              <a:buAutoNum type="arabicPeriod"/>
            </a:pPr>
            <a:endParaRPr lang="cy-GB" sz="2400" noProof="0" dirty="0">
              <a:latin typeface="Noto Sans" panose="020B0502040504020204" pitchFamily="34" charset="0"/>
            </a:endParaRPr>
          </a:p>
        </p:txBody>
      </p:sp>
      <p:sp>
        <p:nvSpPr>
          <p:cNvPr id="6" name="TextBox 5">
            <a:extLst>
              <a:ext uri="{FF2B5EF4-FFF2-40B4-BE49-F238E27FC236}">
                <a16:creationId xmlns:a16="http://schemas.microsoft.com/office/drawing/2014/main" id="{8B1A7DCB-8406-0D87-9E12-135E5DCF1F44}"/>
              </a:ext>
            </a:extLst>
          </p:cNvPr>
          <p:cNvSpPr txBox="1"/>
          <p:nvPr/>
        </p:nvSpPr>
        <p:spPr>
          <a:xfrm>
            <a:off x="4896036" y="5589240"/>
            <a:ext cx="3795936" cy="300082"/>
          </a:xfrm>
          <a:prstGeom prst="rect">
            <a:avLst/>
          </a:prstGeom>
          <a:noFill/>
        </p:spPr>
        <p:txBody>
          <a:bodyPr wrap="square" rtlCol="0">
            <a:spAutoFit/>
          </a:bodyPr>
          <a:lstStyle/>
          <a:p>
            <a:pPr algn="r"/>
            <a:r>
              <a:rPr lang="cy-GB" sz="1350" dirty="0"/>
              <a:t>(Sefydliad Cymunedau Cynaliadwy, 2025)</a:t>
            </a:r>
          </a:p>
        </p:txBody>
      </p:sp>
    </p:spTree>
    <p:extLst>
      <p:ext uri="{BB962C8B-B14F-4D97-AF65-F5344CB8AC3E}">
        <p14:creationId xmlns:p14="http://schemas.microsoft.com/office/powerpoint/2010/main" val="3134663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851177" y="280161"/>
            <a:ext cx="7252320" cy="594066"/>
          </a:xfrm>
        </p:spPr>
        <p:txBody>
          <a:bodyPr>
            <a:normAutofit fontScale="90000"/>
          </a:bodyPr>
          <a:lstStyle/>
          <a:p>
            <a:pPr algn="ctr"/>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413538" y="1434795"/>
            <a:ext cx="8465282" cy="3447098"/>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Economic Security includes:</a:t>
            </a:r>
            <a:endParaRPr lang="en-GB" sz="2100" dirty="0">
              <a:solidFill>
                <a:schemeClr val="accent1">
                  <a:lumMod val="75000"/>
                </a:schemeClr>
              </a:solidFill>
              <a:latin typeface="Noto Sans" panose="020B0502040504020204" pitchFamily="34" charset="0"/>
            </a:endParaRPr>
          </a:p>
          <a:p>
            <a:pPr marL="342900" indent="-342900">
              <a:spcBef>
                <a:spcPts val="600"/>
              </a:spcBef>
              <a:spcAft>
                <a:spcPts val="600"/>
              </a:spcAft>
              <a:buFont typeface="+mj-lt"/>
              <a:buAutoNum type="arabicPeriod"/>
            </a:pPr>
            <a:r>
              <a:rPr lang="en-GB" sz="2400" dirty="0">
                <a:solidFill>
                  <a:schemeClr val="accent1">
                    <a:lumMod val="75000"/>
                  </a:schemeClr>
                </a:solidFill>
                <a:latin typeface="Noto Sans" panose="020B0502040504020204" pitchFamily="34" charset="0"/>
              </a:rPr>
              <a:t>A diverse and financially viable economic base.</a:t>
            </a:r>
          </a:p>
          <a:p>
            <a:pPr marL="342900" indent="-342900">
              <a:spcBef>
                <a:spcPts val="600"/>
              </a:spcBef>
              <a:spcAft>
                <a:spcPts val="600"/>
              </a:spcAft>
              <a:buFont typeface="+mj-lt"/>
              <a:buAutoNum type="arabicPeriod"/>
            </a:pPr>
            <a:r>
              <a:rPr lang="en-GB" sz="2400" dirty="0">
                <a:solidFill>
                  <a:schemeClr val="accent1">
                    <a:lumMod val="75000"/>
                  </a:schemeClr>
                </a:solidFill>
                <a:latin typeface="Noto Sans" panose="020B0502040504020204" pitchFamily="34" charset="0"/>
              </a:rPr>
              <a:t>Reinvestment of resources in local economy.</a:t>
            </a:r>
          </a:p>
          <a:p>
            <a:pPr marL="342900" indent="-342900">
              <a:spcBef>
                <a:spcPts val="600"/>
              </a:spcBef>
              <a:spcAft>
                <a:spcPts val="600"/>
              </a:spcAft>
              <a:buFont typeface="+mj-lt"/>
              <a:buAutoNum type="arabicPeriod"/>
            </a:pPr>
            <a:r>
              <a:rPr lang="en-GB" sz="2400" dirty="0">
                <a:solidFill>
                  <a:schemeClr val="accent1">
                    <a:lumMod val="75000"/>
                  </a:schemeClr>
                </a:solidFill>
                <a:latin typeface="Noto Sans" panose="020B0502040504020204" pitchFamily="34" charset="0"/>
              </a:rPr>
              <a:t>Maximization of local ownership of businesses.</a:t>
            </a:r>
          </a:p>
          <a:p>
            <a:pPr marL="342900" indent="-342900">
              <a:spcBef>
                <a:spcPts val="600"/>
              </a:spcBef>
              <a:spcAft>
                <a:spcPts val="600"/>
              </a:spcAft>
              <a:buFont typeface="+mj-lt"/>
              <a:buAutoNum type="arabicPeriod"/>
            </a:pPr>
            <a:r>
              <a:rPr lang="en-GB" sz="2400" dirty="0">
                <a:solidFill>
                  <a:schemeClr val="accent1">
                    <a:lumMod val="75000"/>
                  </a:schemeClr>
                </a:solidFill>
                <a:latin typeface="Noto Sans" panose="020B0502040504020204" pitchFamily="34" charset="0"/>
              </a:rPr>
              <a:t>Meaningful employment opportunities for all citizens.</a:t>
            </a:r>
          </a:p>
          <a:p>
            <a:pPr marL="342900" indent="-342900">
              <a:spcBef>
                <a:spcPts val="600"/>
              </a:spcBef>
              <a:spcAft>
                <a:spcPts val="600"/>
              </a:spcAft>
              <a:buFont typeface="+mj-lt"/>
              <a:buAutoNum type="arabicPeriod"/>
            </a:pPr>
            <a:r>
              <a:rPr lang="en-GB" sz="2400" dirty="0">
                <a:solidFill>
                  <a:schemeClr val="accent1">
                    <a:lumMod val="75000"/>
                  </a:schemeClr>
                </a:solidFill>
                <a:latin typeface="Noto Sans" panose="020B0502040504020204" pitchFamily="34" charset="0"/>
              </a:rPr>
              <a:t>Provision of job training and education to help the workforce adjust to future needs.</a:t>
            </a:r>
          </a:p>
        </p:txBody>
      </p:sp>
      <p:sp>
        <p:nvSpPr>
          <p:cNvPr id="6" name="TextBox 5">
            <a:extLst>
              <a:ext uri="{FF2B5EF4-FFF2-40B4-BE49-F238E27FC236}">
                <a16:creationId xmlns:a16="http://schemas.microsoft.com/office/drawing/2014/main" id="{92FBEF9E-8201-E7F6-79A5-891FE9A9DE90}"/>
              </a:ext>
            </a:extLst>
          </p:cNvPr>
          <p:cNvSpPr txBox="1"/>
          <p:nvPr/>
        </p:nvSpPr>
        <p:spPr>
          <a:xfrm>
            <a:off x="4896036" y="5589240"/>
            <a:ext cx="3795936" cy="300082"/>
          </a:xfrm>
          <a:prstGeom prst="rect">
            <a:avLst/>
          </a:prstGeom>
          <a:noFill/>
        </p:spPr>
        <p:txBody>
          <a:bodyPr wrap="square" rtlCol="0">
            <a:spAutoFit/>
          </a:bodyPr>
          <a:lstStyle/>
          <a:p>
            <a:pPr algn="r"/>
            <a:r>
              <a:rPr lang="en-GB" sz="1350" dirty="0">
                <a:solidFill>
                  <a:schemeClr val="accent1">
                    <a:lumMod val="75000"/>
                  </a:schemeClr>
                </a:solidFill>
              </a:rPr>
              <a:t>(Institute of Sustainable Communities, 2025)</a:t>
            </a:r>
          </a:p>
        </p:txBody>
      </p:sp>
    </p:spTree>
    <p:extLst>
      <p:ext uri="{BB962C8B-B14F-4D97-AF65-F5344CB8AC3E}">
        <p14:creationId xmlns:p14="http://schemas.microsoft.com/office/powerpoint/2010/main" val="1023440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9C3BD-3A17-5253-E953-21C80B9303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D39E4-820B-A572-2BA8-C802DCDE06F9}"/>
              </a:ext>
            </a:extLst>
          </p:cNvPr>
          <p:cNvSpPr>
            <a:spLocks noGrp="1"/>
          </p:cNvSpPr>
          <p:nvPr>
            <p:ph type="title"/>
          </p:nvPr>
        </p:nvSpPr>
        <p:spPr>
          <a:xfrm>
            <a:off x="923604" y="220447"/>
            <a:ext cx="7146555" cy="594066"/>
          </a:xfrm>
        </p:spPr>
        <p:txBody>
          <a:bodyPr>
            <a:normAutofit fontScale="90000"/>
          </a:bodyPr>
          <a:lstStyle/>
          <a:p>
            <a:pPr algn="ctr"/>
            <a:r>
              <a:rPr lang="cy-GB" b="1" dirty="0"/>
              <a:t>Diffinio cymuned gynaliadwy</a:t>
            </a:r>
            <a:endParaRPr lang="en-GB" b="1" dirty="0"/>
          </a:p>
        </p:txBody>
      </p:sp>
      <p:sp>
        <p:nvSpPr>
          <p:cNvPr id="4" name="TextBox 3">
            <a:extLst>
              <a:ext uri="{FF2B5EF4-FFF2-40B4-BE49-F238E27FC236}">
                <a16:creationId xmlns:a16="http://schemas.microsoft.com/office/drawing/2014/main" id="{42CF2389-F195-D87B-19F9-291530B44C09}"/>
              </a:ext>
            </a:extLst>
          </p:cNvPr>
          <p:cNvSpPr txBox="1"/>
          <p:nvPr/>
        </p:nvSpPr>
        <p:spPr>
          <a:xfrm>
            <a:off x="196856" y="1155124"/>
            <a:ext cx="8316924" cy="5232202"/>
          </a:xfrm>
          <a:prstGeom prst="rect">
            <a:avLst/>
          </a:prstGeom>
          <a:noFill/>
        </p:spPr>
        <p:txBody>
          <a:bodyPr wrap="square" rtlCol="0">
            <a:spAutoFit/>
          </a:bodyPr>
          <a:lstStyle/>
          <a:p>
            <a:pPr>
              <a:spcBef>
                <a:spcPts val="600"/>
              </a:spcBef>
              <a:spcAft>
                <a:spcPts val="600"/>
              </a:spcAft>
            </a:pPr>
            <a:r>
              <a:rPr lang="cy-GB" sz="2400" b="1" noProof="0" dirty="0"/>
              <a:t>Mae Cyfanrwydd Ecolegol yn </a:t>
            </a:r>
            <a:r>
              <a:rPr lang="cy-GB" sz="2400" b="1" dirty="0"/>
              <a:t>cynnwys</a:t>
            </a:r>
            <a:r>
              <a:rPr lang="cy-GB" sz="2400" b="1" noProof="0" dirty="0"/>
              <a:t>:</a:t>
            </a:r>
          </a:p>
          <a:p>
            <a:pPr marL="342900" indent="-342900">
              <a:spcBef>
                <a:spcPts val="600"/>
              </a:spcBef>
              <a:spcAft>
                <a:spcPts val="600"/>
              </a:spcAft>
              <a:buFont typeface="+mj-lt"/>
              <a:buAutoNum type="arabicPeriod"/>
            </a:pPr>
            <a:r>
              <a:rPr lang="cy-GB" sz="2000" noProof="0" dirty="0">
                <a:latin typeface="Noto Sans" panose="020B0502040504020204" pitchFamily="34" charset="0"/>
                <a:ea typeface="Noto Sans" panose="020B0502040504020204" pitchFamily="34" charset="0"/>
                <a:cs typeface="Noto Sans" panose="020B0502040504020204" pitchFamily="34" charset="0"/>
              </a:rPr>
              <a:t>Bodloni anghenion dynol sylfaenol ar gyfer aer a dŵr glân a bwyd maethlon, dihalog. </a:t>
            </a:r>
          </a:p>
          <a:p>
            <a:pPr marL="342900" indent="-342900">
              <a:spcBef>
                <a:spcPts val="600"/>
              </a:spcBef>
              <a:spcAft>
                <a:spcPts val="600"/>
              </a:spcAft>
              <a:buFont typeface="+mj-lt"/>
              <a:buAutoNum type="arabicPeriod"/>
            </a:pPr>
            <a:r>
              <a:rPr lang="cy-GB" sz="2000" noProof="0" dirty="0">
                <a:latin typeface="Noto Sans" panose="020B0502040504020204" pitchFamily="34" charset="0"/>
                <a:ea typeface="Noto Sans" panose="020B0502040504020204" pitchFamily="34" charset="0"/>
                <a:cs typeface="Noto Sans" panose="020B0502040504020204" pitchFamily="34" charset="0"/>
              </a:rPr>
              <a:t>Diogelu a gwella ecosystemau lleol a rhanbarthol ac amrywiaeth fiolegol.</a:t>
            </a:r>
          </a:p>
          <a:p>
            <a:pPr marL="342900" indent="-342900">
              <a:spcBef>
                <a:spcPts val="600"/>
              </a:spcBef>
              <a:spcAft>
                <a:spcPts val="600"/>
              </a:spcAft>
              <a:buFont typeface="+mj-lt"/>
              <a:buAutoNum type="arabicPeriod"/>
            </a:pPr>
            <a:r>
              <a:rPr lang="cy-GB" sz="2000" dirty="0">
                <a:latin typeface="Noto Sans" panose="020B0502040504020204" pitchFamily="34" charset="0"/>
                <a:ea typeface="Noto Sans" panose="020B0502040504020204" pitchFamily="34" charset="0"/>
                <a:cs typeface="Noto Sans" panose="020B0502040504020204" pitchFamily="34" charset="0"/>
              </a:rPr>
              <a:t>Arbed dŵr, tir, ynni ac adnoddau anadnewyddadwy, gan gynnwys lleihau, adennill, ac ailddefnyddio ac ailgylchu gwastraff i’r graddau eithaf posibl. </a:t>
            </a:r>
          </a:p>
          <a:p>
            <a:pPr marL="342900" indent="-342900">
              <a:spcBef>
                <a:spcPts val="600"/>
              </a:spcBef>
              <a:spcAft>
                <a:spcPts val="600"/>
              </a:spcAft>
              <a:buFont typeface="+mj-lt"/>
              <a:buAutoNum type="arabicPeriod"/>
            </a:pPr>
            <a:r>
              <a:rPr lang="cy-GB" sz="2000" noProof="0" dirty="0">
                <a:latin typeface="Noto Sans" panose="020B0502040504020204" pitchFamily="34" charset="0"/>
                <a:ea typeface="Noto Sans" panose="020B0502040504020204" pitchFamily="34" charset="0"/>
                <a:cs typeface="Noto Sans" panose="020B0502040504020204" pitchFamily="34" charset="0"/>
              </a:rPr>
              <a:t>Defnyddio strategaethau atal a thechnoleg briodol i leihau allyriadau llygredd.</a:t>
            </a:r>
          </a:p>
          <a:p>
            <a:pPr marL="342900" indent="-342900">
              <a:spcBef>
                <a:spcPts val="600"/>
              </a:spcBef>
              <a:spcAft>
                <a:spcPts val="600"/>
              </a:spcAft>
              <a:buFont typeface="+mj-lt"/>
              <a:buAutoNum type="arabicPeriod"/>
            </a:pPr>
            <a:r>
              <a:rPr lang="cy-GB" sz="2000" dirty="0">
                <a:latin typeface="Noto Sans" panose="020B0502040504020204" pitchFamily="34" charset="0"/>
                <a:ea typeface="Noto Sans" panose="020B0502040504020204" pitchFamily="34" charset="0"/>
                <a:cs typeface="Noto Sans" panose="020B0502040504020204" pitchFamily="34" charset="0"/>
              </a:rPr>
              <a:t>Peidio â defnyddio adnoddau adnewyddadwy yn gyflymach na’u cyfradd adnewyddu</a:t>
            </a:r>
            <a:r>
              <a:rPr lang="cy-GB" sz="2000" noProof="0" dirty="0">
                <a:latin typeface="Noto Sans" panose="020B0502040504020204" pitchFamily="34" charset="0"/>
                <a:ea typeface="Noto Sans" panose="020B0502040504020204" pitchFamily="34" charset="0"/>
                <a:cs typeface="Noto Sans" panose="020B0502040504020204" pitchFamily="34" charset="0"/>
              </a:rPr>
              <a:t>.</a:t>
            </a:r>
          </a:p>
          <a:p>
            <a:pPr marL="342900" indent="-342900">
              <a:spcBef>
                <a:spcPts val="600"/>
              </a:spcBef>
              <a:spcAft>
                <a:spcPts val="600"/>
              </a:spcAft>
              <a:buFont typeface="+mj-lt"/>
              <a:buAutoNum type="arabicPeriod"/>
            </a:pPr>
            <a:endParaRPr lang="cy-GB" sz="2000" noProof="0" dirty="0">
              <a:latin typeface="+mj-lt"/>
            </a:endParaRPr>
          </a:p>
        </p:txBody>
      </p:sp>
      <p:sp>
        <p:nvSpPr>
          <p:cNvPr id="6" name="TextBox 5">
            <a:extLst>
              <a:ext uri="{FF2B5EF4-FFF2-40B4-BE49-F238E27FC236}">
                <a16:creationId xmlns:a16="http://schemas.microsoft.com/office/drawing/2014/main" id="{770478BC-0F90-897B-B99E-D04A24A63170}"/>
              </a:ext>
            </a:extLst>
          </p:cNvPr>
          <p:cNvSpPr txBox="1"/>
          <p:nvPr/>
        </p:nvSpPr>
        <p:spPr>
          <a:xfrm>
            <a:off x="4950042" y="5535234"/>
            <a:ext cx="3795936" cy="300082"/>
          </a:xfrm>
          <a:prstGeom prst="rect">
            <a:avLst/>
          </a:prstGeom>
          <a:noFill/>
        </p:spPr>
        <p:txBody>
          <a:bodyPr wrap="square" rtlCol="0">
            <a:spAutoFit/>
          </a:bodyPr>
          <a:lstStyle/>
          <a:p>
            <a:pPr algn="r"/>
            <a:r>
              <a:rPr lang="cy-GB" sz="1350" dirty="0"/>
              <a:t>(Sefydliad Cymunedau Cynaliadwy, 2025)</a:t>
            </a:r>
          </a:p>
        </p:txBody>
      </p:sp>
    </p:spTree>
    <p:extLst>
      <p:ext uri="{BB962C8B-B14F-4D97-AF65-F5344CB8AC3E}">
        <p14:creationId xmlns:p14="http://schemas.microsoft.com/office/powerpoint/2010/main" val="3736893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923604" y="220447"/>
            <a:ext cx="7146555" cy="594066"/>
          </a:xfrm>
        </p:spPr>
        <p:txBody>
          <a:bodyPr>
            <a:normAutofit fontScale="90000"/>
          </a:bodyPr>
          <a:lstStyle/>
          <a:p>
            <a:pPr algn="ctr"/>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196856" y="1091750"/>
            <a:ext cx="8316924" cy="4308872"/>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Ecological Integrity includes:</a:t>
            </a:r>
          </a:p>
          <a:p>
            <a:pPr marL="342900" indent="-342900">
              <a:spcBef>
                <a:spcPts val="600"/>
              </a:spcBef>
              <a:spcAft>
                <a:spcPts val="600"/>
              </a:spcAft>
              <a:buFont typeface="+mj-lt"/>
              <a:buAutoNum type="arabicPeriod"/>
            </a:pPr>
            <a:r>
              <a:rPr lang="en-GB" sz="2000" dirty="0">
                <a:solidFill>
                  <a:schemeClr val="accent1">
                    <a:lumMod val="75000"/>
                  </a:schemeClr>
                </a:solidFill>
                <a:latin typeface="Noto Sans" panose="020B0502040504020204" pitchFamily="34" charset="0"/>
                <a:ea typeface="Noto Sans" panose="020B0502040504020204" pitchFamily="34" charset="0"/>
                <a:cs typeface="Noto Sans" panose="020B0502040504020204" pitchFamily="34" charset="0"/>
              </a:rPr>
              <a:t>Satisfaction of basic human needs for clean air and water and nutritious, uncontaminated food.</a:t>
            </a:r>
          </a:p>
          <a:p>
            <a:pPr marL="342900" indent="-342900">
              <a:spcBef>
                <a:spcPts val="600"/>
              </a:spcBef>
              <a:spcAft>
                <a:spcPts val="600"/>
              </a:spcAft>
              <a:buFont typeface="+mj-lt"/>
              <a:buAutoNum type="arabicPeriod"/>
            </a:pPr>
            <a:r>
              <a:rPr lang="en-GB" sz="2000" dirty="0">
                <a:solidFill>
                  <a:schemeClr val="accent1">
                    <a:lumMod val="75000"/>
                  </a:schemeClr>
                </a:solidFill>
                <a:latin typeface="Noto Sans" panose="020B0502040504020204" pitchFamily="34" charset="0"/>
                <a:ea typeface="Noto Sans" panose="020B0502040504020204" pitchFamily="34" charset="0"/>
                <a:cs typeface="Noto Sans" panose="020B0502040504020204" pitchFamily="34" charset="0"/>
              </a:rPr>
              <a:t>Protection and enhancement of local and regional ecosystems and biological diversity.</a:t>
            </a:r>
          </a:p>
          <a:p>
            <a:pPr marL="342900" indent="-342900">
              <a:spcBef>
                <a:spcPts val="600"/>
              </a:spcBef>
              <a:spcAft>
                <a:spcPts val="600"/>
              </a:spcAft>
              <a:buFont typeface="+mj-lt"/>
              <a:buAutoNum type="arabicPeriod"/>
            </a:pPr>
            <a:r>
              <a:rPr lang="en-GB" sz="2000" dirty="0">
                <a:solidFill>
                  <a:schemeClr val="accent1">
                    <a:lumMod val="75000"/>
                  </a:schemeClr>
                </a:solidFill>
                <a:latin typeface="Noto Sans" panose="020B0502040504020204" pitchFamily="34" charset="0"/>
                <a:ea typeface="Noto Sans" panose="020B0502040504020204" pitchFamily="34" charset="0"/>
                <a:cs typeface="Noto Sans" panose="020B0502040504020204" pitchFamily="34" charset="0"/>
              </a:rPr>
              <a:t>Conservation of water, land, energy, and non-renewable resources, including maximum feasible reduction, recovery, and reuse and recycling of waste.</a:t>
            </a:r>
          </a:p>
          <a:p>
            <a:pPr marL="342900" indent="-342900">
              <a:spcBef>
                <a:spcPts val="600"/>
              </a:spcBef>
              <a:spcAft>
                <a:spcPts val="600"/>
              </a:spcAft>
              <a:buFont typeface="+mj-lt"/>
              <a:buAutoNum type="arabicPeriod"/>
            </a:pPr>
            <a:r>
              <a:rPr lang="en-GB" sz="2000" dirty="0">
                <a:solidFill>
                  <a:schemeClr val="accent1">
                    <a:lumMod val="75000"/>
                  </a:schemeClr>
                </a:solidFill>
                <a:latin typeface="Noto Sans" panose="020B0502040504020204" pitchFamily="34" charset="0"/>
                <a:ea typeface="Noto Sans" panose="020B0502040504020204" pitchFamily="34" charset="0"/>
                <a:cs typeface="Noto Sans" panose="020B0502040504020204" pitchFamily="34" charset="0"/>
              </a:rPr>
              <a:t>Utilization of prevention strategies and appropriate technology to minimize pollution emissions.</a:t>
            </a:r>
          </a:p>
          <a:p>
            <a:pPr marL="342900" indent="-342900">
              <a:spcBef>
                <a:spcPts val="600"/>
              </a:spcBef>
              <a:spcAft>
                <a:spcPts val="600"/>
              </a:spcAft>
              <a:buFont typeface="+mj-lt"/>
              <a:buAutoNum type="arabicPeriod"/>
            </a:pPr>
            <a:r>
              <a:rPr lang="en-GB" sz="2000" dirty="0">
                <a:solidFill>
                  <a:schemeClr val="accent1">
                    <a:lumMod val="75000"/>
                  </a:schemeClr>
                </a:solidFill>
                <a:latin typeface="Noto Sans" panose="020B0502040504020204" pitchFamily="34" charset="0"/>
                <a:ea typeface="Noto Sans" panose="020B0502040504020204" pitchFamily="34" charset="0"/>
                <a:cs typeface="Noto Sans" panose="020B0502040504020204" pitchFamily="34" charset="0"/>
              </a:rPr>
              <a:t>Use of renewable resources no faster than their rate of renewal.</a:t>
            </a:r>
          </a:p>
        </p:txBody>
      </p:sp>
      <p:sp>
        <p:nvSpPr>
          <p:cNvPr id="6" name="TextBox 5">
            <a:extLst>
              <a:ext uri="{FF2B5EF4-FFF2-40B4-BE49-F238E27FC236}">
                <a16:creationId xmlns:a16="http://schemas.microsoft.com/office/drawing/2014/main" id="{92FBEF9E-8201-E7F6-79A5-891FE9A9DE90}"/>
              </a:ext>
            </a:extLst>
          </p:cNvPr>
          <p:cNvSpPr txBox="1"/>
          <p:nvPr/>
        </p:nvSpPr>
        <p:spPr>
          <a:xfrm>
            <a:off x="4950042" y="5535234"/>
            <a:ext cx="3795936" cy="300082"/>
          </a:xfrm>
          <a:prstGeom prst="rect">
            <a:avLst/>
          </a:prstGeom>
          <a:noFill/>
        </p:spPr>
        <p:txBody>
          <a:bodyPr wrap="square" rtlCol="0">
            <a:spAutoFit/>
          </a:bodyPr>
          <a:lstStyle/>
          <a:p>
            <a:pPr algn="r"/>
            <a:r>
              <a:rPr lang="en-GB" sz="1350" dirty="0">
                <a:solidFill>
                  <a:schemeClr val="accent1">
                    <a:lumMod val="75000"/>
                  </a:schemeClr>
                </a:solidFill>
              </a:rPr>
              <a:t>(Institute of Sustainable Communities, 2025)</a:t>
            </a:r>
          </a:p>
        </p:txBody>
      </p:sp>
    </p:spTree>
    <p:extLst>
      <p:ext uri="{BB962C8B-B14F-4D97-AF65-F5344CB8AC3E}">
        <p14:creationId xmlns:p14="http://schemas.microsoft.com/office/powerpoint/2010/main" val="3260013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98424C-4234-5076-0804-194A77474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41CC3-F70C-05C8-C468-DC05612174F3}"/>
              </a:ext>
            </a:extLst>
          </p:cNvPr>
          <p:cNvSpPr>
            <a:spLocks noGrp="1"/>
          </p:cNvSpPr>
          <p:nvPr>
            <p:ph type="title"/>
          </p:nvPr>
        </p:nvSpPr>
        <p:spPr>
          <a:xfrm>
            <a:off x="872589" y="220447"/>
            <a:ext cx="7398822" cy="594066"/>
          </a:xfrm>
        </p:spPr>
        <p:txBody>
          <a:bodyPr>
            <a:normAutofit fontScale="90000"/>
          </a:bodyPr>
          <a:lstStyle/>
          <a:p>
            <a:pPr algn="ctr"/>
            <a:r>
              <a:rPr lang="cy-GB" b="1" dirty="0"/>
              <a:t>Diffinio cymuned gynaliadwy</a:t>
            </a:r>
            <a:endParaRPr lang="en-GB" b="1" dirty="0"/>
          </a:p>
        </p:txBody>
      </p:sp>
      <p:sp>
        <p:nvSpPr>
          <p:cNvPr id="4" name="TextBox 3">
            <a:extLst>
              <a:ext uri="{FF2B5EF4-FFF2-40B4-BE49-F238E27FC236}">
                <a16:creationId xmlns:a16="http://schemas.microsoft.com/office/drawing/2014/main" id="{9086D4BD-4997-94A6-28D4-BA35AEDC40E0}"/>
              </a:ext>
            </a:extLst>
          </p:cNvPr>
          <p:cNvSpPr txBox="1"/>
          <p:nvPr/>
        </p:nvSpPr>
        <p:spPr>
          <a:xfrm>
            <a:off x="178288" y="1008675"/>
            <a:ext cx="8965712" cy="4893647"/>
          </a:xfrm>
          <a:prstGeom prst="rect">
            <a:avLst/>
          </a:prstGeom>
          <a:noFill/>
        </p:spPr>
        <p:txBody>
          <a:bodyPr wrap="square" rtlCol="0">
            <a:spAutoFit/>
          </a:bodyPr>
          <a:lstStyle/>
          <a:p>
            <a:pPr>
              <a:spcBef>
                <a:spcPts val="600"/>
              </a:spcBef>
              <a:spcAft>
                <a:spcPts val="600"/>
              </a:spcAft>
            </a:pPr>
            <a:r>
              <a:rPr lang="cy-GB" sz="2400" b="1" noProof="0" dirty="0"/>
              <a:t>Mae Llesiant Cymdeithasol yn cynnwys:</a:t>
            </a:r>
            <a:endParaRPr lang="cy-GB" sz="2400" noProof="0" dirty="0">
              <a:latin typeface="Noto Sans" panose="020B0502040504020204" pitchFamily="34" charset="0"/>
            </a:endParaRPr>
          </a:p>
          <a:p>
            <a:pPr marL="342900" indent="-342900">
              <a:spcBef>
                <a:spcPts val="600"/>
              </a:spcBef>
              <a:spcAft>
                <a:spcPts val="600"/>
              </a:spcAft>
              <a:buFont typeface="+mj-lt"/>
              <a:buAutoNum type="arabicPeriod"/>
            </a:pPr>
            <a:r>
              <a:rPr lang="cy-GB" noProof="0" dirty="0">
                <a:latin typeface="Noto Sans" panose="020B0502040504020204" pitchFamily="34" charset="0"/>
              </a:rPr>
              <a:t>Cyflenwad bwyd dibynadwy sy’n optimeiddio cynhyrchu’n lleol.</a:t>
            </a:r>
          </a:p>
          <a:p>
            <a:pPr marL="342900" indent="-342900">
              <a:spcBef>
                <a:spcPts val="600"/>
              </a:spcBef>
              <a:spcAft>
                <a:spcPts val="600"/>
              </a:spcAft>
              <a:buFont typeface="+mj-lt"/>
              <a:buAutoNum type="arabicPeriod"/>
            </a:pPr>
            <a:r>
              <a:rPr lang="cy-GB" noProof="0" dirty="0">
                <a:latin typeface="Noto Sans" panose="020B0502040504020204" pitchFamily="34" charset="0"/>
              </a:rPr>
              <a:t>Gwasanaethau iechyd </a:t>
            </a:r>
            <a:r>
              <a:rPr lang="cy-GB" dirty="0">
                <a:latin typeface="Noto Sans" panose="020B0502040504020204" pitchFamily="34" charset="0"/>
              </a:rPr>
              <a:t>digonol, tai diogel ac iach, ac addysg o ansawdd uchel i bob aelod o’r gymuned</a:t>
            </a:r>
            <a:r>
              <a:rPr lang="cy-GB" noProof="0" dirty="0">
                <a:latin typeface="Noto Sans" panose="020B0502040504020204" pitchFamily="34" charset="0"/>
              </a:rPr>
              <a:t>.</a:t>
            </a:r>
          </a:p>
          <a:p>
            <a:pPr marL="342900" indent="-342900">
              <a:spcBef>
                <a:spcPts val="600"/>
              </a:spcBef>
              <a:spcAft>
                <a:spcPts val="600"/>
              </a:spcAft>
              <a:buFont typeface="+mj-lt"/>
              <a:buAutoNum type="arabicPeriod"/>
            </a:pPr>
            <a:r>
              <a:rPr lang="cy-GB" dirty="0">
                <a:latin typeface="Noto Sans" panose="020B0502040504020204" pitchFamily="34" charset="0"/>
              </a:rPr>
              <a:t>C</a:t>
            </a:r>
            <a:r>
              <a:rPr lang="cy-GB" noProof="0" dirty="0" err="1">
                <a:latin typeface="Noto Sans" panose="020B0502040504020204" pitchFamily="34" charset="0"/>
              </a:rPr>
              <a:t>ynnal</a:t>
            </a:r>
            <a:r>
              <a:rPr lang="cy-GB" noProof="0" dirty="0">
                <a:latin typeface="Noto Sans" panose="020B0502040504020204" pitchFamily="34" charset="0"/>
              </a:rPr>
              <a:t> lle sy’n </a:t>
            </a:r>
            <a:r>
              <a:rPr lang="cy-GB" dirty="0">
                <a:latin typeface="Noto Sans" panose="020B0502040504020204" pitchFamily="34" charset="0"/>
              </a:rPr>
              <a:t>ddiogel rhag troseddu a thrais</a:t>
            </a:r>
            <a:r>
              <a:rPr lang="cy-GB" noProof="0" dirty="0">
                <a:latin typeface="Noto Sans" panose="020B0502040504020204" pitchFamily="34" charset="0"/>
              </a:rPr>
              <a:t>.</a:t>
            </a:r>
          </a:p>
          <a:p>
            <a:pPr marL="342900" indent="-342900">
              <a:spcBef>
                <a:spcPts val="600"/>
              </a:spcBef>
              <a:spcAft>
                <a:spcPts val="600"/>
              </a:spcAft>
              <a:buFont typeface="+mj-lt"/>
              <a:buAutoNum type="arabicPeriod"/>
            </a:pPr>
            <a:r>
              <a:rPr lang="cy-GB" dirty="0">
                <a:latin typeface="Noto Sans" panose="020B0502040504020204" pitchFamily="34" charset="0"/>
              </a:rPr>
              <a:t>M</a:t>
            </a:r>
            <a:r>
              <a:rPr lang="cy-GB" noProof="0" dirty="0" err="1">
                <a:latin typeface="Noto Sans" panose="020B0502040504020204" pitchFamily="34" charset="0"/>
              </a:rPr>
              <a:t>eithrin</a:t>
            </a:r>
            <a:r>
              <a:rPr lang="cy-GB" noProof="0" dirty="0">
                <a:latin typeface="Noto Sans" panose="020B0502040504020204" pitchFamily="34" charset="0"/>
              </a:rPr>
              <a:t> ysbryd cymunedol sy’n creu ymdeimlad o berthyn, ymdeimlad o le, ac ymdeimlad o hunan-werth. </a:t>
            </a:r>
          </a:p>
          <a:p>
            <a:pPr marL="342900" indent="-342900">
              <a:spcBef>
                <a:spcPts val="600"/>
              </a:spcBef>
              <a:spcAft>
                <a:spcPts val="600"/>
              </a:spcAft>
              <a:buFont typeface="+mj-lt"/>
              <a:buAutoNum type="arabicPeriod"/>
            </a:pPr>
            <a:r>
              <a:rPr lang="cy-GB" noProof="0" dirty="0">
                <a:latin typeface="Noto Sans" panose="020B0502040504020204" pitchFamily="34" charset="0"/>
              </a:rPr>
              <a:t>Ysgogi mynegiant creadigol trwy’r celfyddydau.</a:t>
            </a:r>
          </a:p>
          <a:p>
            <a:pPr marL="342900" indent="-342900">
              <a:spcBef>
                <a:spcPts val="600"/>
              </a:spcBef>
              <a:spcAft>
                <a:spcPts val="600"/>
              </a:spcAft>
              <a:buFont typeface="+mj-lt"/>
              <a:buAutoNum type="arabicPeriod"/>
            </a:pPr>
            <a:r>
              <a:rPr lang="cy-GB" noProof="0" dirty="0">
                <a:latin typeface="Noto Sans" panose="020B0502040504020204" pitchFamily="34" charset="0"/>
              </a:rPr>
              <a:t>Diogelu a gwella mannau cyhoeddus ac adnoddau hanesyddol.</a:t>
            </a:r>
          </a:p>
          <a:p>
            <a:pPr marL="342900" indent="-342900">
              <a:spcBef>
                <a:spcPts val="600"/>
              </a:spcBef>
              <a:spcAft>
                <a:spcPts val="600"/>
              </a:spcAft>
              <a:buFont typeface="+mj-lt"/>
              <a:buAutoNum type="arabicPeriod"/>
            </a:pPr>
            <a:r>
              <a:rPr lang="cy-GB" noProof="0" dirty="0">
                <a:latin typeface="Noto Sans" panose="020B0502040504020204" pitchFamily="34" charset="0"/>
              </a:rPr>
              <a:t>Darparu amgylchedd gwaith iach.</a:t>
            </a:r>
          </a:p>
          <a:p>
            <a:pPr marL="342900" indent="-342900">
              <a:spcBef>
                <a:spcPts val="600"/>
              </a:spcBef>
              <a:spcAft>
                <a:spcPts val="600"/>
              </a:spcAft>
              <a:buFont typeface="+mj-lt"/>
              <a:buAutoNum type="arabicPeriod"/>
            </a:pPr>
            <a:r>
              <a:rPr lang="cy-GB" noProof="0" dirty="0">
                <a:latin typeface="Noto Sans" panose="020B0502040504020204" pitchFamily="34" charset="0"/>
              </a:rPr>
              <a:t>Y gallu i addasu i amgylchiadau ac amodau sy’n newid.</a:t>
            </a:r>
          </a:p>
          <a:p>
            <a:pPr marL="342900" indent="-342900">
              <a:spcBef>
                <a:spcPts val="600"/>
              </a:spcBef>
              <a:spcAft>
                <a:spcPts val="600"/>
              </a:spcAft>
              <a:buFont typeface="+mj-lt"/>
              <a:buAutoNum type="arabicPeriod"/>
            </a:pPr>
            <a:endParaRPr lang="cy-GB" noProof="0" dirty="0">
              <a:latin typeface="Noto Sans" panose="020B0502040504020204" pitchFamily="34" charset="0"/>
            </a:endParaRPr>
          </a:p>
        </p:txBody>
      </p:sp>
      <p:sp>
        <p:nvSpPr>
          <p:cNvPr id="6" name="TextBox 5">
            <a:extLst>
              <a:ext uri="{FF2B5EF4-FFF2-40B4-BE49-F238E27FC236}">
                <a16:creationId xmlns:a16="http://schemas.microsoft.com/office/drawing/2014/main" id="{15263F78-8B25-653B-15FD-73C4EAA53559}"/>
              </a:ext>
            </a:extLst>
          </p:cNvPr>
          <p:cNvSpPr txBox="1"/>
          <p:nvPr/>
        </p:nvSpPr>
        <p:spPr>
          <a:xfrm>
            <a:off x="5220072" y="5636277"/>
            <a:ext cx="3795936" cy="300082"/>
          </a:xfrm>
          <a:prstGeom prst="rect">
            <a:avLst/>
          </a:prstGeom>
          <a:noFill/>
        </p:spPr>
        <p:txBody>
          <a:bodyPr wrap="square" rtlCol="0">
            <a:spAutoFit/>
          </a:bodyPr>
          <a:lstStyle/>
          <a:p>
            <a:pPr algn="r"/>
            <a:r>
              <a:rPr lang="cy-GB" sz="1350" dirty="0"/>
              <a:t>(Sefydliad Cymunedau Cynaliadwy, 2025)</a:t>
            </a:r>
          </a:p>
        </p:txBody>
      </p:sp>
    </p:spTree>
    <p:extLst>
      <p:ext uri="{BB962C8B-B14F-4D97-AF65-F5344CB8AC3E}">
        <p14:creationId xmlns:p14="http://schemas.microsoft.com/office/powerpoint/2010/main" val="2922618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872589" y="220447"/>
            <a:ext cx="7398822" cy="594066"/>
          </a:xfrm>
        </p:spPr>
        <p:txBody>
          <a:bodyPr>
            <a:normAutofit fontScale="90000"/>
          </a:bodyPr>
          <a:lstStyle/>
          <a:p>
            <a:pPr algn="ctr"/>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178288" y="1008675"/>
            <a:ext cx="8965712" cy="4462760"/>
          </a:xfrm>
          <a:prstGeom prst="rect">
            <a:avLst/>
          </a:prstGeom>
          <a:noFill/>
        </p:spPr>
        <p:txBody>
          <a:bodyPr wrap="square" rtlCol="0">
            <a:spAutoFit/>
          </a:bodyPr>
          <a:lstStyle/>
          <a:p>
            <a:pPr>
              <a:spcBef>
                <a:spcPts val="600"/>
              </a:spcBef>
              <a:spcAft>
                <a:spcPts val="600"/>
              </a:spcAft>
            </a:pPr>
            <a:r>
              <a:rPr lang="en-GB" sz="2400" b="1" dirty="0">
                <a:solidFill>
                  <a:schemeClr val="accent1">
                    <a:lumMod val="75000"/>
                  </a:schemeClr>
                </a:solidFill>
              </a:rPr>
              <a:t>Social Well-Being includes:</a:t>
            </a:r>
            <a:endParaRPr lang="en-GB" sz="2400" dirty="0">
              <a:solidFill>
                <a:schemeClr val="accent1">
                  <a:lumMod val="75000"/>
                </a:schemeClr>
              </a:solidFill>
              <a:latin typeface="Noto Sans" panose="020B0502040504020204" pitchFamily="34" charset="0"/>
            </a:endParaRP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 reliable food supply that optimizes local production.</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Adequate health services, safe and healthy housing, and high quality education for all members of the community.</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Maintains a place that is safe from crime and aggression.</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Fosters a community spirit that creates a sense of belonging, a sense of place, and a sense of self-worth.</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Stimulation of creative expression through the arts.</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Protection and enhancement of public spaces and historic resources.</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Provision for a healthy work environment.</a:t>
            </a:r>
          </a:p>
          <a:p>
            <a:pPr marL="342900" indent="-342900">
              <a:spcBef>
                <a:spcPts val="600"/>
              </a:spcBef>
              <a:spcAft>
                <a:spcPts val="600"/>
              </a:spcAft>
              <a:buFont typeface="+mj-lt"/>
              <a:buAutoNum type="arabicPeriod"/>
            </a:pPr>
            <a:r>
              <a:rPr lang="en-GB" dirty="0">
                <a:solidFill>
                  <a:schemeClr val="accent1">
                    <a:lumMod val="75000"/>
                  </a:schemeClr>
                </a:solidFill>
                <a:latin typeface="Noto Sans" panose="020B0502040504020204" pitchFamily="34" charset="0"/>
              </a:rPr>
              <a:t>Adaptability to changing circumstances and conditions.</a:t>
            </a:r>
          </a:p>
        </p:txBody>
      </p:sp>
      <p:sp>
        <p:nvSpPr>
          <p:cNvPr id="6" name="TextBox 5">
            <a:extLst>
              <a:ext uri="{FF2B5EF4-FFF2-40B4-BE49-F238E27FC236}">
                <a16:creationId xmlns:a16="http://schemas.microsoft.com/office/drawing/2014/main" id="{92FBEF9E-8201-E7F6-79A5-891FE9A9DE90}"/>
              </a:ext>
            </a:extLst>
          </p:cNvPr>
          <p:cNvSpPr txBox="1"/>
          <p:nvPr/>
        </p:nvSpPr>
        <p:spPr>
          <a:xfrm>
            <a:off x="5220072" y="5636277"/>
            <a:ext cx="3795936" cy="300082"/>
          </a:xfrm>
          <a:prstGeom prst="rect">
            <a:avLst/>
          </a:prstGeom>
          <a:noFill/>
        </p:spPr>
        <p:txBody>
          <a:bodyPr wrap="square" rtlCol="0">
            <a:spAutoFit/>
          </a:bodyPr>
          <a:lstStyle/>
          <a:p>
            <a:pPr algn="r"/>
            <a:r>
              <a:rPr lang="en-GB" sz="1350" dirty="0">
                <a:solidFill>
                  <a:schemeClr val="accent1">
                    <a:lumMod val="75000"/>
                  </a:schemeClr>
                </a:solidFill>
              </a:rPr>
              <a:t>(Institute of Sustainable Communities, 2025)</a:t>
            </a:r>
          </a:p>
        </p:txBody>
      </p:sp>
    </p:spTree>
    <p:extLst>
      <p:ext uri="{BB962C8B-B14F-4D97-AF65-F5344CB8AC3E}">
        <p14:creationId xmlns:p14="http://schemas.microsoft.com/office/powerpoint/2010/main" val="2271473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3069D-F7BF-5D38-F903-E64E6D1D5F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167359-FD86-849D-C8CE-E436102F171A}"/>
              </a:ext>
            </a:extLst>
          </p:cNvPr>
          <p:cNvSpPr>
            <a:spLocks noGrp="1"/>
          </p:cNvSpPr>
          <p:nvPr>
            <p:ph type="title"/>
          </p:nvPr>
        </p:nvSpPr>
        <p:spPr>
          <a:xfrm>
            <a:off x="1104674" y="282839"/>
            <a:ext cx="7124926" cy="594066"/>
          </a:xfrm>
        </p:spPr>
        <p:txBody>
          <a:bodyPr>
            <a:normAutofit fontScale="90000"/>
          </a:bodyPr>
          <a:lstStyle/>
          <a:p>
            <a:r>
              <a:rPr lang="cy-GB" b="1" dirty="0"/>
              <a:t>Diffinio cymuned gynaliadwy</a:t>
            </a:r>
            <a:endParaRPr lang="en-GB" b="1" dirty="0"/>
          </a:p>
        </p:txBody>
      </p:sp>
      <p:sp>
        <p:nvSpPr>
          <p:cNvPr id="4" name="TextBox 3">
            <a:extLst>
              <a:ext uri="{FF2B5EF4-FFF2-40B4-BE49-F238E27FC236}">
                <a16:creationId xmlns:a16="http://schemas.microsoft.com/office/drawing/2014/main" id="{72607BC4-3174-2909-7C57-813AE72592E3}"/>
              </a:ext>
            </a:extLst>
          </p:cNvPr>
          <p:cNvSpPr txBox="1"/>
          <p:nvPr/>
        </p:nvSpPr>
        <p:spPr>
          <a:xfrm>
            <a:off x="99588" y="1124306"/>
            <a:ext cx="8671258" cy="4426853"/>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cy-GB" sz="2000" dirty="0">
                <a:latin typeface="Noto Sans" panose="020B0502040504020204" pitchFamily="34" charset="0"/>
              </a:rPr>
              <a:t>O’r elfennau uchod, gallwn weld fod cymuned gynaliadwy yn rheoli ei hadnoddau dynol, naturiol, ac ariannol i ddiwallu anghenion cyfredol wrth sicrhau bod adnoddau digonol ar gael mewn ffordd deg ar gyfer cenedlaethau’r dyfodol. </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Wrth wneud hynny, mae cymuned gynaliadwy yn ceisio sefydlu a chynnal: </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Ansawdd bywyd gwell i’r gymuned gyfan heb beryglu llesiant cymunedau eraill.</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hlinkClick r:id="rId2">
                  <a:extLst>
                    <a:ext uri="{A12FA001-AC4F-418D-AE19-62706E023703}">
                      <ahyp:hlinkClr xmlns:ahyp="http://schemas.microsoft.com/office/drawing/2018/hyperlinkcolor" val="tx"/>
                    </a:ext>
                  </a:extLst>
                </a:hlinkClick>
              </a:rPr>
              <a:t>Ecosystemau</a:t>
            </a:r>
            <a:r>
              <a:rPr lang="cy-GB" sz="2000" noProof="0" dirty="0">
                <a:latin typeface="Noto Sans" panose="020B0502040504020204" pitchFamily="34" charset="0"/>
              </a:rPr>
              <a:t> iach.</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Diogelwch economaidd.</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Llywodraethu effeithiol wedi’i chefnogi gan gyfranogiad </a:t>
            </a:r>
            <a:r>
              <a:rPr lang="cy-GB" sz="2000" dirty="0">
                <a:latin typeface="Noto Sans" panose="020B0502040504020204" pitchFamily="34" charset="0"/>
              </a:rPr>
              <a:t>ystyrlon ac eang gan d</a:t>
            </a:r>
            <a:r>
              <a:rPr lang="cy-GB" sz="2000" noProof="0" dirty="0">
                <a:latin typeface="Noto Sans" panose="020B0502040504020204" pitchFamily="34" charset="0"/>
              </a:rPr>
              <a:t>dinasyddion. </a:t>
            </a:r>
          </a:p>
        </p:txBody>
      </p:sp>
    </p:spTree>
    <p:extLst>
      <p:ext uri="{BB962C8B-B14F-4D97-AF65-F5344CB8AC3E}">
        <p14:creationId xmlns:p14="http://schemas.microsoft.com/office/powerpoint/2010/main" val="1516833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8191A-76D6-F1C9-26D2-D3D177DBF3C3}"/>
              </a:ext>
            </a:extLst>
          </p:cNvPr>
          <p:cNvSpPr>
            <a:spLocks noGrp="1"/>
          </p:cNvSpPr>
          <p:nvPr>
            <p:ph type="title"/>
          </p:nvPr>
        </p:nvSpPr>
        <p:spPr>
          <a:xfrm>
            <a:off x="1104674" y="282839"/>
            <a:ext cx="7124926" cy="594066"/>
          </a:xfrm>
        </p:spPr>
        <p:txBody>
          <a:bodyPr>
            <a:normAutofit fontScale="90000"/>
          </a:bodyPr>
          <a:lstStyle/>
          <a:p>
            <a:r>
              <a:rPr lang="en-GB" b="1" dirty="0">
                <a:solidFill>
                  <a:schemeClr val="accent1">
                    <a:lumMod val="75000"/>
                  </a:schemeClr>
                </a:solidFill>
              </a:rPr>
              <a:t>Defining a sustainable community</a:t>
            </a:r>
          </a:p>
        </p:txBody>
      </p:sp>
      <p:sp>
        <p:nvSpPr>
          <p:cNvPr id="4" name="TextBox 3">
            <a:extLst>
              <a:ext uri="{FF2B5EF4-FFF2-40B4-BE49-F238E27FC236}">
                <a16:creationId xmlns:a16="http://schemas.microsoft.com/office/drawing/2014/main" id="{05628CC8-0C29-CAD1-D11B-80DC87D4C3C6}"/>
              </a:ext>
            </a:extLst>
          </p:cNvPr>
          <p:cNvSpPr txBox="1"/>
          <p:nvPr/>
        </p:nvSpPr>
        <p:spPr>
          <a:xfrm>
            <a:off x="99588" y="1124306"/>
            <a:ext cx="8671258" cy="4862870"/>
          </a:xfrm>
          <a:prstGeom prst="rect">
            <a:avLst/>
          </a:prstGeom>
          <a:noFill/>
        </p:spPr>
        <p:txBody>
          <a:bodyPr wrap="square" rtlCol="0">
            <a:spAutoFit/>
          </a:bodyPr>
          <a:lstStyle/>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From the elements above we can see that a sustainable community manages its human, natural, and financial resources to meet current needs while ensuring that adequate resources are equitably available for future generations.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In doing so, a sustainable community seeks to establish and maintain: </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A better quality of life for the whole community without compromising the wellbeing of other communities.</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Healthy </a:t>
            </a:r>
            <a:r>
              <a:rPr lang="en-GB" sz="2000" dirty="0">
                <a:solidFill>
                  <a:schemeClr val="accent5"/>
                </a:solidFill>
                <a:latin typeface="Noto Sans" panose="020B0502040504020204" pitchFamily="34" charset="0"/>
                <a:hlinkClick r:id="rId2">
                  <a:extLst>
                    <a:ext uri="{A12FA001-AC4F-418D-AE19-62706E023703}">
                      <ahyp:hlinkClr xmlns:ahyp="http://schemas.microsoft.com/office/drawing/2018/hyperlinkcolor" val="tx"/>
                    </a:ext>
                  </a:extLst>
                </a:hlinkClick>
              </a:rPr>
              <a:t>ecosystems</a:t>
            </a:r>
            <a:r>
              <a:rPr lang="en-GB" sz="2000" dirty="0">
                <a:solidFill>
                  <a:schemeClr val="accent1">
                    <a:lumMod val="75000"/>
                  </a:schemeClr>
                </a:solidFill>
                <a:latin typeface="Noto Sans" panose="020B0502040504020204" pitchFamily="34" charset="0"/>
              </a:rPr>
              <a:t>.</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Economic security.</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Effective governance supported by meaningful and broad-based citizen participation. </a:t>
            </a:r>
          </a:p>
          <a:p>
            <a:pPr marL="257175" indent="-257175">
              <a:spcBef>
                <a:spcPts val="450"/>
              </a:spcBef>
              <a:spcAft>
                <a:spcPts val="450"/>
              </a:spcAft>
              <a:buFont typeface="Arial" panose="020B0604020202020204" pitchFamily="34" charset="0"/>
              <a:buChar char="•"/>
            </a:pPr>
            <a:endParaRPr lang="en-GB" sz="2000" dirty="0">
              <a:solidFill>
                <a:schemeClr val="accent1">
                  <a:lumMod val="75000"/>
                </a:schemeClr>
              </a:solidFill>
              <a:latin typeface="Noto Sans" panose="020B0502040504020204" pitchFamily="34" charset="0"/>
            </a:endParaRPr>
          </a:p>
        </p:txBody>
      </p:sp>
    </p:spTree>
    <p:extLst>
      <p:ext uri="{BB962C8B-B14F-4D97-AF65-F5344CB8AC3E}">
        <p14:creationId xmlns:p14="http://schemas.microsoft.com/office/powerpoint/2010/main" val="227700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EDE09-6E89-0F93-23C8-B96AFB0E751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6A08E5D-669E-FD4E-C38F-9B40172801C8}"/>
              </a:ext>
            </a:extLst>
          </p:cNvPr>
          <p:cNvSpPr txBox="1"/>
          <p:nvPr/>
        </p:nvSpPr>
        <p:spPr>
          <a:xfrm>
            <a:off x="2087724" y="1808820"/>
            <a:ext cx="4914546" cy="1015663"/>
          </a:xfrm>
          <a:prstGeom prst="rect">
            <a:avLst/>
          </a:prstGeom>
          <a:noFill/>
        </p:spPr>
        <p:txBody>
          <a:bodyPr wrap="square" rtlCol="0">
            <a:spAutoFit/>
          </a:bodyPr>
          <a:lstStyle/>
          <a:p>
            <a:pPr algn="ctr"/>
            <a:r>
              <a:rPr lang="cy-GB" sz="3000" b="1" dirty="0"/>
              <a:t>Unrhyw syniadau neu gwestiynau</a:t>
            </a:r>
            <a:r>
              <a:rPr lang="cy-GB" sz="3000" b="1" noProof="0" dirty="0"/>
              <a:t>?</a:t>
            </a:r>
          </a:p>
        </p:txBody>
      </p:sp>
      <p:pic>
        <p:nvPicPr>
          <p:cNvPr id="4" name="Picture 3" descr="Icon&#10;&#10;Description automatically generated">
            <a:extLst>
              <a:ext uri="{FF2B5EF4-FFF2-40B4-BE49-F238E27FC236}">
                <a16:creationId xmlns:a16="http://schemas.microsoft.com/office/drawing/2014/main" id="{8BD79292-5170-86F9-C88F-2313791B55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4113156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2087724" y="1808820"/>
            <a:ext cx="4914546" cy="553998"/>
          </a:xfrm>
          <a:prstGeom prst="rect">
            <a:avLst/>
          </a:prstGeom>
          <a:noFill/>
        </p:spPr>
        <p:txBody>
          <a:bodyPr wrap="square" rtlCol="0">
            <a:spAutoFit/>
          </a:bodyPr>
          <a:lstStyle/>
          <a:p>
            <a:pPr algn="ctr"/>
            <a:r>
              <a:rPr lang="en-GB" sz="3000" b="1" dirty="0">
                <a:solidFill>
                  <a:schemeClr val="accent1">
                    <a:lumMod val="75000"/>
                  </a:schemeClr>
                </a:solidFill>
              </a:rPr>
              <a:t>Any thoughts or questions?</a:t>
            </a:r>
          </a:p>
        </p:txBody>
      </p:sp>
      <p:pic>
        <p:nvPicPr>
          <p:cNvPr id="4" name="Picture 3" descr="Icon - Question Mark">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390" y="3212977"/>
            <a:ext cx="1559221" cy="1559221"/>
          </a:xfrm>
          <a:prstGeom prst="rect">
            <a:avLst/>
          </a:prstGeom>
        </p:spPr>
      </p:pic>
    </p:spTree>
    <p:extLst>
      <p:ext uri="{BB962C8B-B14F-4D97-AF65-F5344CB8AC3E}">
        <p14:creationId xmlns:p14="http://schemas.microsoft.com/office/powerpoint/2010/main" val="3575124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7D028-AA93-011F-AAE7-DD3E4ADFB8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6D09E0-31FF-43F2-3846-6791D6CAAFAD}"/>
              </a:ext>
            </a:extLst>
          </p:cNvPr>
          <p:cNvSpPr>
            <a:spLocks noGrp="1"/>
          </p:cNvSpPr>
          <p:nvPr>
            <p:ph type="title"/>
          </p:nvPr>
        </p:nvSpPr>
        <p:spPr>
          <a:xfrm>
            <a:off x="380771" y="477410"/>
            <a:ext cx="8424936" cy="542278"/>
          </a:xfrm>
        </p:spPr>
        <p:txBody>
          <a:bodyPr>
            <a:normAutofit fontScale="90000"/>
          </a:bodyPr>
          <a:lstStyle/>
          <a:p>
            <a:pPr algn="ctr"/>
            <a:r>
              <a:rPr lang="cy-GB" b="1" noProof="0" dirty="0"/>
              <a:t>Enghreifftiau a Modelau </a:t>
            </a:r>
            <a:r>
              <a:rPr lang="cy-GB" b="1" dirty="0"/>
              <a:t>C</a:t>
            </a:r>
            <a:r>
              <a:rPr lang="cy-GB" b="1" noProof="0" dirty="0" err="1"/>
              <a:t>ymunedau</a:t>
            </a:r>
            <a:r>
              <a:rPr lang="cy-GB" b="1" noProof="0" dirty="0"/>
              <a:t> Cynaliadwy</a:t>
            </a:r>
            <a:endParaRPr lang="cy-GB" noProof="0" dirty="0"/>
          </a:p>
        </p:txBody>
      </p:sp>
      <p:sp>
        <p:nvSpPr>
          <p:cNvPr id="4" name="TextBox 3">
            <a:extLst>
              <a:ext uri="{FF2B5EF4-FFF2-40B4-BE49-F238E27FC236}">
                <a16:creationId xmlns:a16="http://schemas.microsoft.com/office/drawing/2014/main" id="{164EA7AA-2FAD-F4E5-8C96-1E47A89950F1}"/>
              </a:ext>
            </a:extLst>
          </p:cNvPr>
          <p:cNvSpPr txBox="1"/>
          <p:nvPr/>
        </p:nvSpPr>
        <p:spPr>
          <a:xfrm>
            <a:off x="521550" y="1841266"/>
            <a:ext cx="8100900" cy="415498"/>
          </a:xfrm>
          <a:prstGeom prst="rect">
            <a:avLst/>
          </a:prstGeom>
          <a:noFill/>
        </p:spPr>
        <p:txBody>
          <a:bodyPr wrap="square" rtlCol="0">
            <a:spAutoFit/>
          </a:bodyPr>
          <a:lstStyle/>
          <a:p>
            <a:pPr algn="ctr"/>
            <a:r>
              <a:rPr lang="cy-GB" sz="2100" b="1" noProof="0" dirty="0"/>
              <a:t>Nod Cynaliadwyedd 11 y CU: Dinasoedd a Chymunedau Cynaliadwy</a:t>
            </a:r>
          </a:p>
        </p:txBody>
      </p:sp>
      <p:pic>
        <p:nvPicPr>
          <p:cNvPr id="5" name="Content Placeholder 6" descr="Graphic - The UN Sustainable Development Goals including a link to the UN website">
            <a:hlinkClick r:id="rId2"/>
            <a:extLst>
              <a:ext uri="{FF2B5EF4-FFF2-40B4-BE49-F238E27FC236}">
                <a16:creationId xmlns:a16="http://schemas.microsoft.com/office/drawing/2014/main" id="{9A942F74-73A1-75B1-DBDF-4FAB377C4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2189962" y="2564019"/>
            <a:ext cx="4806554" cy="2445544"/>
          </a:xfrm>
          <a:prstGeom prst="rect">
            <a:avLst/>
          </a:prstGeom>
        </p:spPr>
      </p:pic>
    </p:spTree>
    <p:extLst>
      <p:ext uri="{BB962C8B-B14F-4D97-AF65-F5344CB8AC3E}">
        <p14:creationId xmlns:p14="http://schemas.microsoft.com/office/powerpoint/2010/main" val="22294915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771" y="477410"/>
            <a:ext cx="8424936" cy="542278"/>
          </a:xfrm>
        </p:spPr>
        <p:txBody>
          <a:bodyPr>
            <a:normAutofit fontScale="90000"/>
          </a:bodyPr>
          <a:lstStyle/>
          <a:p>
            <a:pPr algn="ctr"/>
            <a:r>
              <a:rPr lang="en-GB" b="1" dirty="0">
                <a:solidFill>
                  <a:schemeClr val="accent1">
                    <a:lumMod val="75000"/>
                  </a:schemeClr>
                </a:solidFill>
              </a:rPr>
              <a:t>Sustainable Communities Examples and Models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542789" y="1844679"/>
            <a:ext cx="8100900" cy="415498"/>
          </a:xfrm>
          <a:prstGeom prst="rect">
            <a:avLst/>
          </a:prstGeom>
          <a:noFill/>
        </p:spPr>
        <p:txBody>
          <a:bodyPr wrap="square" rtlCol="0">
            <a:spAutoFit/>
          </a:bodyPr>
          <a:lstStyle/>
          <a:p>
            <a:pPr algn="ctr"/>
            <a:r>
              <a:rPr lang="en-GB" sz="2100" b="1" dirty="0">
                <a:solidFill>
                  <a:schemeClr val="accent1">
                    <a:lumMod val="75000"/>
                  </a:schemeClr>
                </a:solidFill>
              </a:rPr>
              <a:t>UN Sustainability Goal 11: Sustainable Cities and Communities</a:t>
            </a:r>
          </a:p>
        </p:txBody>
      </p:sp>
      <p:pic>
        <p:nvPicPr>
          <p:cNvPr id="5" name="Content Placeholder 6" descr="Graphic - The UN Sustainable Development Goals including a link to the UN website">
            <a:hlinkClick r:id="rId2"/>
            <a:extLst>
              <a:ext uri="{FF2B5EF4-FFF2-40B4-BE49-F238E27FC236}">
                <a16:creationId xmlns:a16="http://schemas.microsoft.com/office/drawing/2014/main" id="{465429BE-48C6-47A8-BC06-5DD79B0A2E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2189962" y="2564019"/>
            <a:ext cx="4806554" cy="2445544"/>
          </a:xfrm>
          <a:prstGeom prst="rect">
            <a:avLst/>
          </a:prstGeom>
        </p:spPr>
      </p:pic>
    </p:spTree>
    <p:extLst>
      <p:ext uri="{BB962C8B-B14F-4D97-AF65-F5344CB8AC3E}">
        <p14:creationId xmlns:p14="http://schemas.microsoft.com/office/powerpoint/2010/main" val="2211682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61E2A-9CBA-523F-93D5-BA66141D9F3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8CFA53D-E867-EF84-055B-5DC941CE681F}"/>
              </a:ext>
            </a:extLst>
          </p:cNvPr>
          <p:cNvSpPr txBox="1"/>
          <p:nvPr/>
        </p:nvSpPr>
        <p:spPr>
          <a:xfrm>
            <a:off x="1574667" y="386812"/>
            <a:ext cx="5994666" cy="1107996"/>
          </a:xfrm>
          <a:prstGeom prst="rect">
            <a:avLst/>
          </a:prstGeom>
          <a:noFill/>
        </p:spPr>
        <p:txBody>
          <a:bodyPr wrap="square" rtlCol="0">
            <a:spAutoFit/>
          </a:bodyPr>
          <a:lstStyle/>
          <a:p>
            <a:pPr algn="ctr"/>
            <a:r>
              <a:rPr lang="cy-GB" sz="3300" b="1" noProof="0" dirty="0"/>
              <a:t>Ond sut olwg sydd ar gymuned gynaliadwy?</a:t>
            </a:r>
          </a:p>
        </p:txBody>
      </p:sp>
      <p:sp>
        <p:nvSpPr>
          <p:cNvPr id="3" name="TextBox 2">
            <a:extLst>
              <a:ext uri="{FF2B5EF4-FFF2-40B4-BE49-F238E27FC236}">
                <a16:creationId xmlns:a16="http://schemas.microsoft.com/office/drawing/2014/main" id="{BD165176-6B9A-D232-D129-5D7AD3AB842B}"/>
              </a:ext>
            </a:extLst>
          </p:cNvPr>
          <p:cNvSpPr txBox="1"/>
          <p:nvPr/>
        </p:nvSpPr>
        <p:spPr>
          <a:xfrm>
            <a:off x="818583" y="2090172"/>
            <a:ext cx="7506834" cy="3416320"/>
          </a:xfrm>
          <a:prstGeom prst="rect">
            <a:avLst/>
          </a:prstGeom>
          <a:noFill/>
        </p:spPr>
        <p:txBody>
          <a:bodyPr wrap="square" rtlCol="0">
            <a:spAutoFit/>
          </a:bodyPr>
          <a:lstStyle/>
          <a:p>
            <a:pPr algn="ctr"/>
            <a:r>
              <a:rPr lang="cy-GB" sz="2400" dirty="0"/>
              <a:t>Ar gyfer gweddill y Thema hon, byddwn yn archwilio modelau a chynigion amrywiol ar gyfer cymunedau cynaliadwy</a:t>
            </a:r>
            <a:r>
              <a:rPr lang="cy-GB" sz="2400" noProof="0" dirty="0"/>
              <a:t>.</a:t>
            </a:r>
          </a:p>
          <a:p>
            <a:pPr algn="ctr"/>
            <a:endParaRPr lang="cy-GB" sz="2400" noProof="0" dirty="0"/>
          </a:p>
          <a:p>
            <a:pPr algn="ctr"/>
            <a:r>
              <a:rPr lang="cy-GB" sz="2400" noProof="0" dirty="0"/>
              <a:t>Wrth i ni edrych ar bob enghraifft, gwnewch nodyn o unrhyw syniadau neu gwestiynau sy’n dod i’ch meddwl.</a:t>
            </a:r>
          </a:p>
          <a:p>
            <a:pPr algn="ctr"/>
            <a:endParaRPr lang="cy-GB" sz="2400" noProof="0" dirty="0"/>
          </a:p>
          <a:p>
            <a:pPr algn="ctr"/>
            <a:r>
              <a:rPr lang="cy-GB" sz="2400" dirty="0"/>
              <a:t>Defnyddiwch y Daflen yn seiliedig ar y Sefydliad Cymunedau Cynaliadwy fel canllaw</a:t>
            </a:r>
            <a:r>
              <a:rPr lang="cy-GB" sz="2400" noProof="0" dirty="0"/>
              <a:t>.</a:t>
            </a:r>
          </a:p>
        </p:txBody>
      </p:sp>
    </p:spTree>
    <p:extLst>
      <p:ext uri="{BB962C8B-B14F-4D97-AF65-F5344CB8AC3E}">
        <p14:creationId xmlns:p14="http://schemas.microsoft.com/office/powerpoint/2010/main" val="4161264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37A989-1598-02E2-8990-B0EDE5326899}"/>
              </a:ext>
            </a:extLst>
          </p:cNvPr>
          <p:cNvSpPr txBox="1"/>
          <p:nvPr/>
        </p:nvSpPr>
        <p:spPr>
          <a:xfrm>
            <a:off x="1574667" y="386812"/>
            <a:ext cx="5994666" cy="1107996"/>
          </a:xfrm>
          <a:prstGeom prst="rect">
            <a:avLst/>
          </a:prstGeom>
          <a:noFill/>
        </p:spPr>
        <p:txBody>
          <a:bodyPr wrap="square" rtlCol="0">
            <a:spAutoFit/>
          </a:bodyPr>
          <a:lstStyle/>
          <a:p>
            <a:pPr algn="ctr"/>
            <a:r>
              <a:rPr lang="en-GB" sz="3300" b="1" dirty="0">
                <a:solidFill>
                  <a:schemeClr val="accent1">
                    <a:lumMod val="75000"/>
                  </a:schemeClr>
                </a:solidFill>
              </a:rPr>
              <a:t>But what does a sustainable community look like?</a:t>
            </a:r>
          </a:p>
        </p:txBody>
      </p:sp>
      <p:sp>
        <p:nvSpPr>
          <p:cNvPr id="3" name="TextBox 2">
            <a:extLst>
              <a:ext uri="{FF2B5EF4-FFF2-40B4-BE49-F238E27FC236}">
                <a16:creationId xmlns:a16="http://schemas.microsoft.com/office/drawing/2014/main" id="{F3F44253-17C9-84E8-3D30-FFBA83A44DB4}"/>
              </a:ext>
            </a:extLst>
          </p:cNvPr>
          <p:cNvSpPr txBox="1"/>
          <p:nvPr/>
        </p:nvSpPr>
        <p:spPr>
          <a:xfrm>
            <a:off x="818583" y="2090172"/>
            <a:ext cx="7506834" cy="3046988"/>
          </a:xfrm>
          <a:prstGeom prst="rect">
            <a:avLst/>
          </a:prstGeom>
          <a:noFill/>
        </p:spPr>
        <p:txBody>
          <a:bodyPr wrap="square" rtlCol="0">
            <a:spAutoFit/>
          </a:bodyPr>
          <a:lstStyle/>
          <a:p>
            <a:pPr algn="ctr"/>
            <a:r>
              <a:rPr lang="en-GB" sz="2400" dirty="0">
                <a:solidFill>
                  <a:schemeClr val="accent1">
                    <a:lumMod val="75000"/>
                  </a:schemeClr>
                </a:solidFill>
              </a:rPr>
              <a:t>For the rest of this Theme, we will explore various  models and proposals for sustainable communities.</a:t>
            </a:r>
          </a:p>
          <a:p>
            <a:pPr algn="ctr"/>
            <a:endParaRPr lang="en-GB" sz="2400" dirty="0">
              <a:solidFill>
                <a:schemeClr val="accent1">
                  <a:lumMod val="75000"/>
                </a:schemeClr>
              </a:solidFill>
            </a:endParaRPr>
          </a:p>
          <a:p>
            <a:pPr algn="ctr"/>
            <a:r>
              <a:rPr lang="en-GB" sz="2400" dirty="0">
                <a:solidFill>
                  <a:schemeClr val="accent1">
                    <a:lumMod val="75000"/>
                  </a:schemeClr>
                </a:solidFill>
              </a:rPr>
              <a:t>As we look at each example, make a note of any thoughts or questions that occur to you.</a:t>
            </a:r>
          </a:p>
          <a:p>
            <a:pPr algn="ctr"/>
            <a:endParaRPr lang="en-GB" sz="2400" dirty="0">
              <a:solidFill>
                <a:schemeClr val="accent1">
                  <a:lumMod val="75000"/>
                </a:schemeClr>
              </a:solidFill>
            </a:endParaRPr>
          </a:p>
          <a:p>
            <a:pPr algn="ctr"/>
            <a:r>
              <a:rPr lang="en-GB" sz="2400" dirty="0">
                <a:solidFill>
                  <a:schemeClr val="accent1">
                    <a:lumMod val="75000"/>
                  </a:schemeClr>
                </a:solidFill>
              </a:rPr>
              <a:t>Use the Handout based on the Institute of Sustainable Communities as a guide.</a:t>
            </a:r>
          </a:p>
        </p:txBody>
      </p:sp>
    </p:spTree>
    <p:extLst>
      <p:ext uri="{BB962C8B-B14F-4D97-AF65-F5344CB8AC3E}">
        <p14:creationId xmlns:p14="http://schemas.microsoft.com/office/powerpoint/2010/main" val="3200225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3D58B-E683-3A8F-03A8-CFDEE89CFBC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F4826FE-820C-D55A-F793-7668D5D2E1E9}"/>
              </a:ext>
            </a:extLst>
          </p:cNvPr>
          <p:cNvSpPr txBox="1"/>
          <p:nvPr/>
        </p:nvSpPr>
        <p:spPr>
          <a:xfrm>
            <a:off x="796705" y="2055136"/>
            <a:ext cx="7414788" cy="2123658"/>
          </a:xfrm>
          <a:prstGeom prst="rect">
            <a:avLst/>
          </a:prstGeom>
          <a:noFill/>
        </p:spPr>
        <p:txBody>
          <a:bodyPr wrap="square" rtlCol="0">
            <a:spAutoFit/>
          </a:bodyPr>
          <a:lstStyle/>
          <a:p>
            <a:pPr algn="ctr"/>
            <a:r>
              <a:rPr lang="cy-GB" sz="4400" dirty="0"/>
              <a:t>Yn gyntaf, byddwn yn edrych ar fodelau ar gyfer Cymunedau </a:t>
            </a:r>
            <a:r>
              <a:rPr lang="cy-GB" sz="4400" b="1" dirty="0"/>
              <a:t>Trefol</a:t>
            </a:r>
            <a:r>
              <a:rPr lang="cy-GB" sz="4400" dirty="0"/>
              <a:t> Cynaliadwy</a:t>
            </a:r>
            <a:endParaRPr lang="cy-GB" sz="4400" noProof="0" dirty="0"/>
          </a:p>
        </p:txBody>
      </p:sp>
    </p:spTree>
    <p:extLst>
      <p:ext uri="{BB962C8B-B14F-4D97-AF65-F5344CB8AC3E}">
        <p14:creationId xmlns:p14="http://schemas.microsoft.com/office/powerpoint/2010/main" val="1795846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9D0241-BD8A-941E-560E-3EA269C9EE77}"/>
              </a:ext>
            </a:extLst>
          </p:cNvPr>
          <p:cNvSpPr txBox="1"/>
          <p:nvPr/>
        </p:nvSpPr>
        <p:spPr>
          <a:xfrm>
            <a:off x="796705" y="2055136"/>
            <a:ext cx="7414788" cy="2123658"/>
          </a:xfrm>
          <a:prstGeom prst="rect">
            <a:avLst/>
          </a:prstGeom>
          <a:noFill/>
        </p:spPr>
        <p:txBody>
          <a:bodyPr wrap="square" rtlCol="0">
            <a:spAutoFit/>
          </a:bodyPr>
          <a:lstStyle/>
          <a:p>
            <a:pPr algn="ctr"/>
            <a:r>
              <a:rPr lang="en-GB" sz="4400" dirty="0">
                <a:solidFill>
                  <a:schemeClr val="accent1">
                    <a:lumMod val="75000"/>
                  </a:schemeClr>
                </a:solidFill>
              </a:rPr>
              <a:t>Firstly, we will look at models for Sustainable </a:t>
            </a:r>
            <a:r>
              <a:rPr lang="en-GB" sz="4400" b="1" dirty="0">
                <a:solidFill>
                  <a:schemeClr val="accent1">
                    <a:lumMod val="75000"/>
                  </a:schemeClr>
                </a:solidFill>
              </a:rPr>
              <a:t>Urban </a:t>
            </a:r>
            <a:r>
              <a:rPr lang="en-GB" sz="4400" dirty="0">
                <a:solidFill>
                  <a:schemeClr val="accent1">
                    <a:lumMod val="75000"/>
                  </a:schemeClr>
                </a:solidFill>
              </a:rPr>
              <a:t>Communities</a:t>
            </a:r>
          </a:p>
        </p:txBody>
      </p:sp>
    </p:spTree>
    <p:extLst>
      <p:ext uri="{BB962C8B-B14F-4D97-AF65-F5344CB8AC3E}">
        <p14:creationId xmlns:p14="http://schemas.microsoft.com/office/powerpoint/2010/main" val="36024252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7016C-4D8E-2D2E-1BDD-A3F128959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FD04B4-987E-0155-E615-8C6B96505CE7}"/>
              </a:ext>
            </a:extLst>
          </p:cNvPr>
          <p:cNvSpPr>
            <a:spLocks noGrp="1"/>
          </p:cNvSpPr>
          <p:nvPr>
            <p:ph type="title"/>
          </p:nvPr>
        </p:nvSpPr>
        <p:spPr>
          <a:xfrm>
            <a:off x="660903" y="296821"/>
            <a:ext cx="7822194" cy="542278"/>
          </a:xfrm>
        </p:spPr>
        <p:txBody>
          <a:bodyPr>
            <a:normAutofit fontScale="90000"/>
          </a:bodyPr>
          <a:lstStyle/>
          <a:p>
            <a:pPr algn="ctr"/>
            <a:r>
              <a:rPr lang="cy-GB" b="1" noProof="0" dirty="0"/>
              <a:t>Cymunedau Trefol Cynaliadwy</a:t>
            </a:r>
            <a:endParaRPr lang="cy-GB" noProof="0" dirty="0"/>
          </a:p>
        </p:txBody>
      </p:sp>
      <p:pic>
        <p:nvPicPr>
          <p:cNvPr id="5" name="Content Placeholder 4" descr="Logo - Transition Network - includes link to website">
            <a:hlinkClick r:id="rId2"/>
            <a:extLst>
              <a:ext uri="{FF2B5EF4-FFF2-40B4-BE49-F238E27FC236}">
                <a16:creationId xmlns:a16="http://schemas.microsoft.com/office/drawing/2014/main" id="{CCBF7EEA-8232-9C02-1618-34A60107EB4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275857" y="2068149"/>
            <a:ext cx="1790705" cy="572845"/>
          </a:xfrm>
        </p:spPr>
      </p:pic>
      <p:sp>
        <p:nvSpPr>
          <p:cNvPr id="4" name="TextBox 3">
            <a:extLst>
              <a:ext uri="{FF2B5EF4-FFF2-40B4-BE49-F238E27FC236}">
                <a16:creationId xmlns:a16="http://schemas.microsoft.com/office/drawing/2014/main" id="{4DEA6990-66FD-9E4E-1242-47EA71B94CBD}"/>
              </a:ext>
            </a:extLst>
          </p:cNvPr>
          <p:cNvSpPr txBox="1"/>
          <p:nvPr/>
        </p:nvSpPr>
        <p:spPr>
          <a:xfrm>
            <a:off x="305526" y="1225860"/>
            <a:ext cx="3726414" cy="584775"/>
          </a:xfrm>
          <a:prstGeom prst="rect">
            <a:avLst/>
          </a:prstGeom>
          <a:noFill/>
        </p:spPr>
        <p:txBody>
          <a:bodyPr wrap="square" rtlCol="0">
            <a:spAutoFit/>
          </a:bodyPr>
          <a:lstStyle/>
          <a:p>
            <a:r>
              <a:rPr lang="en-GB" sz="3200" b="1" dirty="0"/>
              <a:t>Trefi </a:t>
            </a:r>
            <a:r>
              <a:rPr lang="en-GB" sz="3200" b="1" dirty="0" err="1"/>
              <a:t>Trawsnewid</a:t>
            </a:r>
            <a:endParaRPr lang="en-GB" sz="3200" b="1" dirty="0"/>
          </a:p>
        </p:txBody>
      </p:sp>
      <p:pic>
        <p:nvPicPr>
          <p:cNvPr id="6" name="Picture 5" descr="Icon - link to online video of interview with Ted Hopkins of the Transition Network">
            <a:hlinkClick r:id="rId4"/>
            <a:extLst>
              <a:ext uri="{FF2B5EF4-FFF2-40B4-BE49-F238E27FC236}">
                <a16:creationId xmlns:a16="http://schemas.microsoft.com/office/drawing/2014/main" id="{E6A409A8-7EDA-18C9-E7A2-EE22238822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9892" y="3605339"/>
            <a:ext cx="1317968" cy="1390185"/>
          </a:xfrm>
          <a:prstGeom prst="rect">
            <a:avLst/>
          </a:prstGeom>
        </p:spPr>
      </p:pic>
      <p:sp>
        <p:nvSpPr>
          <p:cNvPr id="7" name="TextBox 6">
            <a:extLst>
              <a:ext uri="{FF2B5EF4-FFF2-40B4-BE49-F238E27FC236}">
                <a16:creationId xmlns:a16="http://schemas.microsoft.com/office/drawing/2014/main" id="{AB205951-6A32-837B-158B-8EFC90AD0C10}"/>
              </a:ext>
            </a:extLst>
          </p:cNvPr>
          <p:cNvSpPr txBox="1"/>
          <p:nvPr/>
        </p:nvSpPr>
        <p:spPr>
          <a:xfrm>
            <a:off x="1693591" y="4969289"/>
            <a:ext cx="5130570" cy="507831"/>
          </a:xfrm>
          <a:prstGeom prst="rect">
            <a:avLst/>
          </a:prstGeom>
          <a:noFill/>
        </p:spPr>
        <p:txBody>
          <a:bodyPr wrap="square" rtlCol="0">
            <a:spAutoFit/>
          </a:bodyPr>
          <a:lstStyle/>
          <a:p>
            <a:pPr algn="ctr"/>
            <a:r>
              <a:rPr lang="cy-GB" sz="1350" noProof="0" dirty="0"/>
              <a:t>‘Cyfweliad â </a:t>
            </a:r>
            <a:r>
              <a:rPr lang="cy-GB" sz="1350" noProof="0" dirty="0" err="1"/>
              <a:t>Ted</a:t>
            </a:r>
            <a:r>
              <a:rPr lang="cy-GB" sz="1350" noProof="0" dirty="0"/>
              <a:t> Hopkins, </a:t>
            </a:r>
            <a:r>
              <a:rPr lang="cy-GB" sz="1350" noProof="0" dirty="0" err="1"/>
              <a:t>Transition</a:t>
            </a:r>
            <a:r>
              <a:rPr lang="cy-GB" sz="1350" noProof="0" dirty="0"/>
              <a:t> </a:t>
            </a:r>
            <a:r>
              <a:rPr lang="cy-GB" sz="1350" noProof="0" dirty="0" err="1"/>
              <a:t>Network</a:t>
            </a:r>
            <a:r>
              <a:rPr lang="cy-GB" sz="1350" noProof="0" dirty="0"/>
              <a:t>’</a:t>
            </a:r>
          </a:p>
          <a:p>
            <a:pPr algn="ctr"/>
            <a:r>
              <a:rPr lang="cy-GB" sz="1350" noProof="0" dirty="0"/>
              <a:t>(The Green </a:t>
            </a:r>
            <a:r>
              <a:rPr lang="cy-GB" sz="1350" noProof="0" dirty="0" err="1"/>
              <a:t>Interview</a:t>
            </a:r>
            <a:r>
              <a:rPr lang="cy-GB" sz="1350" noProof="0" dirty="0"/>
              <a:t>, 2013)</a:t>
            </a:r>
          </a:p>
        </p:txBody>
      </p:sp>
      <p:sp>
        <p:nvSpPr>
          <p:cNvPr id="8" name="TextBox 7">
            <a:extLst>
              <a:ext uri="{FF2B5EF4-FFF2-40B4-BE49-F238E27FC236}">
                <a16:creationId xmlns:a16="http://schemas.microsoft.com/office/drawing/2014/main" id="{CB839682-E3CD-91AF-2A88-889E6BAF7D09}"/>
              </a:ext>
            </a:extLst>
          </p:cNvPr>
          <p:cNvSpPr txBox="1"/>
          <p:nvPr/>
        </p:nvSpPr>
        <p:spPr>
          <a:xfrm>
            <a:off x="1072522" y="2888941"/>
            <a:ext cx="6372708" cy="923330"/>
          </a:xfrm>
          <a:prstGeom prst="rect">
            <a:avLst/>
          </a:prstGeom>
          <a:noFill/>
        </p:spPr>
        <p:txBody>
          <a:bodyPr wrap="square" rtlCol="0">
            <a:spAutoFit/>
          </a:bodyPr>
          <a:lstStyle/>
          <a:p>
            <a:pPr algn="ctr"/>
            <a:r>
              <a:rPr lang="cy-GB" b="1" i="1" dirty="0"/>
              <a:t>Wrth ichi wylio’r fideo byr hwn, gwnewch nodyn o bwyntiau allweddol neu bwyntiau ar gyfer ymchwil pellach</a:t>
            </a:r>
            <a:endParaRPr lang="cy-GB" b="1" i="1" noProof="0" dirty="0"/>
          </a:p>
          <a:p>
            <a:pPr algn="ctr"/>
            <a:endParaRPr lang="cy-GB" sz="1800" b="1" i="1" noProof="0" dirty="0"/>
          </a:p>
        </p:txBody>
      </p:sp>
    </p:spTree>
    <p:extLst>
      <p:ext uri="{BB962C8B-B14F-4D97-AF65-F5344CB8AC3E}">
        <p14:creationId xmlns:p14="http://schemas.microsoft.com/office/powerpoint/2010/main" val="726548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903" y="296821"/>
            <a:ext cx="7822194" cy="542278"/>
          </a:xfrm>
        </p:spPr>
        <p:txBody>
          <a:bodyPr>
            <a:normAutofit fontScale="90000"/>
          </a:bodyPr>
          <a:lstStyle/>
          <a:p>
            <a:pPr algn="ctr"/>
            <a:r>
              <a:rPr lang="en-GB" b="1" dirty="0"/>
              <a:t>Sustainable Urban Communities</a:t>
            </a:r>
            <a:endParaRPr lang="en-US" dirty="0"/>
          </a:p>
        </p:txBody>
      </p:sp>
      <p:pic>
        <p:nvPicPr>
          <p:cNvPr id="5" name="Content Placeholder 4" descr="Logo - Transition Network - includes link to website">
            <a:hlinkClick r:id="rId2"/>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275857" y="2068149"/>
            <a:ext cx="1790705" cy="572845"/>
          </a:xfrm>
        </p:spPr>
      </p:pic>
      <p:sp>
        <p:nvSpPr>
          <p:cNvPr id="4" name="TextBox 3">
            <a:extLst>
              <a:ext uri="{FF2B5EF4-FFF2-40B4-BE49-F238E27FC236}">
                <a16:creationId xmlns:a16="http://schemas.microsoft.com/office/drawing/2014/main" id="{4E9F78A6-FB4F-63CE-5A93-4C69718FBFDE}"/>
              </a:ext>
            </a:extLst>
          </p:cNvPr>
          <p:cNvSpPr txBox="1"/>
          <p:nvPr/>
        </p:nvSpPr>
        <p:spPr>
          <a:xfrm>
            <a:off x="305526" y="1169776"/>
            <a:ext cx="3726414" cy="584775"/>
          </a:xfrm>
          <a:prstGeom prst="rect">
            <a:avLst/>
          </a:prstGeom>
          <a:noFill/>
        </p:spPr>
        <p:txBody>
          <a:bodyPr wrap="square" rtlCol="0">
            <a:spAutoFit/>
          </a:bodyPr>
          <a:lstStyle/>
          <a:p>
            <a:r>
              <a:rPr lang="en-GB" sz="3200" b="1" dirty="0">
                <a:solidFill>
                  <a:schemeClr val="accent1">
                    <a:lumMod val="75000"/>
                  </a:schemeClr>
                </a:solidFill>
              </a:rPr>
              <a:t>Transition Towns</a:t>
            </a:r>
          </a:p>
        </p:txBody>
      </p:sp>
      <p:pic>
        <p:nvPicPr>
          <p:cNvPr id="6" name="Picture 5" descr="Icon - link to online video of interview with Ted Hopkins of the Transition Network">
            <a:hlinkClick r:id="rId4"/>
            <a:extLst>
              <a:ext uri="{FF2B5EF4-FFF2-40B4-BE49-F238E27FC236}">
                <a16:creationId xmlns:a16="http://schemas.microsoft.com/office/drawing/2014/main" id="{6CE12949-F80B-1A57-F369-96617DFFD8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99892" y="3605339"/>
            <a:ext cx="1317968" cy="1390185"/>
          </a:xfrm>
          <a:prstGeom prst="rect">
            <a:avLst/>
          </a:prstGeom>
        </p:spPr>
      </p:pic>
      <p:sp>
        <p:nvSpPr>
          <p:cNvPr id="7" name="TextBox 6">
            <a:extLst>
              <a:ext uri="{FF2B5EF4-FFF2-40B4-BE49-F238E27FC236}">
                <a16:creationId xmlns:a16="http://schemas.microsoft.com/office/drawing/2014/main" id="{C4FA640C-948A-62EB-4F51-BBB1419A6381}"/>
              </a:ext>
            </a:extLst>
          </p:cNvPr>
          <p:cNvSpPr txBox="1"/>
          <p:nvPr/>
        </p:nvSpPr>
        <p:spPr>
          <a:xfrm>
            <a:off x="1693591" y="4969289"/>
            <a:ext cx="5130570" cy="507831"/>
          </a:xfrm>
          <a:prstGeom prst="rect">
            <a:avLst/>
          </a:prstGeom>
          <a:noFill/>
        </p:spPr>
        <p:txBody>
          <a:bodyPr wrap="square" rtlCol="0">
            <a:spAutoFit/>
          </a:bodyPr>
          <a:lstStyle/>
          <a:p>
            <a:pPr algn="ctr"/>
            <a:r>
              <a:rPr lang="en-GB" sz="1350" dirty="0">
                <a:solidFill>
                  <a:schemeClr val="accent1">
                    <a:lumMod val="75000"/>
                  </a:schemeClr>
                </a:solidFill>
              </a:rPr>
              <a:t>‘Interview with Ted Hopkins, Transition Network’</a:t>
            </a:r>
          </a:p>
          <a:p>
            <a:pPr algn="ctr"/>
            <a:r>
              <a:rPr lang="en-GB" sz="1350" dirty="0">
                <a:solidFill>
                  <a:schemeClr val="accent1">
                    <a:lumMod val="75000"/>
                  </a:schemeClr>
                </a:solidFill>
              </a:rPr>
              <a:t>(The Green Interview, 2013)</a:t>
            </a:r>
          </a:p>
        </p:txBody>
      </p:sp>
      <p:sp>
        <p:nvSpPr>
          <p:cNvPr id="8" name="TextBox 7">
            <a:extLst>
              <a:ext uri="{FF2B5EF4-FFF2-40B4-BE49-F238E27FC236}">
                <a16:creationId xmlns:a16="http://schemas.microsoft.com/office/drawing/2014/main" id="{C93A8746-74F9-A12F-8746-14F4E03C1C04}"/>
              </a:ext>
            </a:extLst>
          </p:cNvPr>
          <p:cNvSpPr txBox="1"/>
          <p:nvPr/>
        </p:nvSpPr>
        <p:spPr>
          <a:xfrm>
            <a:off x="1072522" y="2889827"/>
            <a:ext cx="6372708" cy="646331"/>
          </a:xfrm>
          <a:prstGeom prst="rect">
            <a:avLst/>
          </a:prstGeom>
          <a:noFill/>
        </p:spPr>
        <p:txBody>
          <a:bodyPr wrap="square" rtlCol="0">
            <a:spAutoFit/>
          </a:bodyPr>
          <a:lstStyle/>
          <a:p>
            <a:pPr algn="ctr"/>
            <a:r>
              <a:rPr lang="en-GB" sz="1800" b="1" i="1" dirty="0">
                <a:solidFill>
                  <a:schemeClr val="accent1">
                    <a:lumMod val="75000"/>
                  </a:schemeClr>
                </a:solidFill>
              </a:rPr>
              <a:t>As you watch this short video, make a note of key points or points for further research</a:t>
            </a:r>
          </a:p>
        </p:txBody>
      </p:sp>
    </p:spTree>
    <p:extLst>
      <p:ext uri="{BB962C8B-B14F-4D97-AF65-F5344CB8AC3E}">
        <p14:creationId xmlns:p14="http://schemas.microsoft.com/office/powerpoint/2010/main" val="6534022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868C9F-D363-5F9B-50F4-4FB5708CDC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8A151F-208F-3547-C484-D6993B8A06E6}"/>
              </a:ext>
            </a:extLst>
          </p:cNvPr>
          <p:cNvSpPr>
            <a:spLocks noGrp="1"/>
          </p:cNvSpPr>
          <p:nvPr>
            <p:ph type="title"/>
          </p:nvPr>
        </p:nvSpPr>
        <p:spPr>
          <a:xfrm>
            <a:off x="841707" y="265400"/>
            <a:ext cx="7190556" cy="542278"/>
          </a:xfrm>
        </p:spPr>
        <p:txBody>
          <a:bodyPr>
            <a:normAutofit fontScale="90000"/>
          </a:bodyPr>
          <a:lstStyle/>
          <a:p>
            <a:pPr algn="ctr"/>
            <a:r>
              <a:rPr lang="cy-GB" b="1" noProof="0" dirty="0"/>
              <a:t>Trefi Trawsnewid</a:t>
            </a:r>
            <a:endParaRPr lang="cy-GB" noProof="0" dirty="0"/>
          </a:p>
        </p:txBody>
      </p:sp>
      <p:sp>
        <p:nvSpPr>
          <p:cNvPr id="7" name="TextBox 6">
            <a:extLst>
              <a:ext uri="{FF2B5EF4-FFF2-40B4-BE49-F238E27FC236}">
                <a16:creationId xmlns:a16="http://schemas.microsoft.com/office/drawing/2014/main" id="{8CA498CE-717E-E20D-8E59-322B748A2929}"/>
              </a:ext>
            </a:extLst>
          </p:cNvPr>
          <p:cNvSpPr txBox="1"/>
          <p:nvPr/>
        </p:nvSpPr>
        <p:spPr>
          <a:xfrm>
            <a:off x="374887" y="1374118"/>
            <a:ext cx="8394225"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400" dirty="0">
                <a:latin typeface="Noto Sans" panose="020B0502040504020204" pitchFamily="34" charset="0"/>
              </a:rPr>
              <a:t>Yn yr un modd â mudiadau cynaliadwyedd eraill y byddwn yn edrych arnynt, mae gan y </a:t>
            </a:r>
            <a:r>
              <a:rPr lang="cy-GB" sz="2400" dirty="0" err="1">
                <a:latin typeface="Noto Sans" panose="020B0502040504020204" pitchFamily="34" charset="0"/>
              </a:rPr>
              <a:t>Transition</a:t>
            </a:r>
            <a:r>
              <a:rPr lang="cy-GB" sz="2400" dirty="0">
                <a:latin typeface="Noto Sans" panose="020B0502040504020204" pitchFamily="34" charset="0"/>
              </a:rPr>
              <a:t> </a:t>
            </a:r>
            <a:r>
              <a:rPr lang="cy-GB" sz="2400" dirty="0" err="1">
                <a:latin typeface="Noto Sans" panose="020B0502040504020204" pitchFamily="34" charset="0"/>
              </a:rPr>
              <a:t>Network</a:t>
            </a:r>
            <a:r>
              <a:rPr lang="cy-GB" sz="2400" dirty="0">
                <a:latin typeface="Noto Sans" panose="020B0502040504020204" pitchFamily="34" charset="0"/>
              </a:rPr>
              <a:t> gyfres o Egwyddorion y gellir ystyried eu bod yn darparu Model ar gyfer sefydlu cymuned gynaliadwy </a:t>
            </a:r>
          </a:p>
          <a:p>
            <a:pPr marL="342900" indent="-342900">
              <a:spcBef>
                <a:spcPts val="600"/>
              </a:spcBef>
              <a:spcAft>
                <a:spcPts val="600"/>
              </a:spcAft>
              <a:buFont typeface="Arial" panose="020B0604020202020204" pitchFamily="34" charset="0"/>
              <a:buChar char="•"/>
            </a:pPr>
            <a:r>
              <a:rPr lang="cy-GB" sz="2400" dirty="0">
                <a:latin typeface="Noto Sans" panose="020B0502040504020204" pitchFamily="34" charset="0"/>
              </a:rPr>
              <a:t>Yn yr achos hwn, maent yn canolbwyntio ar gymunedau trefol ar raddfa fach</a:t>
            </a:r>
          </a:p>
          <a:p>
            <a:pPr marL="257175" indent="-257175">
              <a:spcBef>
                <a:spcPts val="600"/>
              </a:spcBef>
              <a:spcAft>
                <a:spcPts val="600"/>
              </a:spcAft>
              <a:buFont typeface="Arial" panose="020B0604020202020204" pitchFamily="34" charset="0"/>
              <a:buChar char="•"/>
            </a:pPr>
            <a:r>
              <a:rPr lang="cy-GB" sz="2400" noProof="0" dirty="0">
                <a:latin typeface="Noto Sans" panose="020B0502040504020204" pitchFamily="34" charset="0"/>
              </a:rPr>
              <a:t>Byddwn yn cymryd trosolwg o’r egwyddorion hyn, ond efallai yr hoffech wneud ymchwil pellach iddynt os yw hwn yn un o’r modelau y byddwch yn dewis edrych arnynt</a:t>
            </a:r>
          </a:p>
        </p:txBody>
      </p:sp>
    </p:spTree>
    <p:extLst>
      <p:ext uri="{BB962C8B-B14F-4D97-AF65-F5344CB8AC3E}">
        <p14:creationId xmlns:p14="http://schemas.microsoft.com/office/powerpoint/2010/main" val="6595383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4649A-1FEE-5315-D63F-738D794851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4FB45-4391-DEE0-7C41-FD62DA4759FA}"/>
              </a:ext>
            </a:extLst>
          </p:cNvPr>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a:t>
            </a:r>
            <a:endParaRPr lang="en-US" dirty="0">
              <a:solidFill>
                <a:schemeClr val="accent1">
                  <a:lumMod val="75000"/>
                </a:schemeClr>
              </a:solidFill>
            </a:endParaRPr>
          </a:p>
        </p:txBody>
      </p:sp>
      <p:sp>
        <p:nvSpPr>
          <p:cNvPr id="7" name="TextBox 6">
            <a:extLst>
              <a:ext uri="{FF2B5EF4-FFF2-40B4-BE49-F238E27FC236}">
                <a16:creationId xmlns:a16="http://schemas.microsoft.com/office/drawing/2014/main" id="{83187FF1-90D4-2278-215B-398AB8CE4BE0}"/>
              </a:ext>
            </a:extLst>
          </p:cNvPr>
          <p:cNvSpPr txBox="1"/>
          <p:nvPr/>
        </p:nvSpPr>
        <p:spPr>
          <a:xfrm>
            <a:off x="374887" y="1374118"/>
            <a:ext cx="8394225"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latin typeface="Noto Sans" panose="020B0502040504020204" pitchFamily="34" charset="0"/>
              </a:rPr>
              <a:t>As with the other sustainability movements we will look at, the Transition Network has a series of Principles that can be seen as providing a Model for establishing a sustainable community</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latin typeface="Noto Sans" panose="020B0502040504020204" pitchFamily="34" charset="0"/>
              </a:rPr>
              <a:t>In this case, they focus on small-scale urban communities</a:t>
            </a:r>
          </a:p>
          <a:p>
            <a:pPr marL="257175" indent="-257175">
              <a:spcBef>
                <a:spcPts val="600"/>
              </a:spcBef>
              <a:spcAft>
                <a:spcPts val="600"/>
              </a:spcAft>
              <a:buFont typeface="Arial" panose="020B0604020202020204" pitchFamily="34" charset="0"/>
              <a:buChar char="•"/>
            </a:pPr>
            <a:r>
              <a:rPr lang="en-GB" sz="2400" dirty="0">
                <a:solidFill>
                  <a:schemeClr val="accent1">
                    <a:lumMod val="75000"/>
                  </a:schemeClr>
                </a:solidFill>
                <a:latin typeface="Noto Sans" panose="020B0502040504020204" pitchFamily="34" charset="0"/>
              </a:rPr>
              <a:t>We will take an overview of these principles, but you may wish to research them further if this is one of the models you choose to look at</a:t>
            </a:r>
          </a:p>
        </p:txBody>
      </p:sp>
    </p:spTree>
    <p:extLst>
      <p:ext uri="{BB962C8B-B14F-4D97-AF65-F5344CB8AC3E}">
        <p14:creationId xmlns:p14="http://schemas.microsoft.com/office/powerpoint/2010/main" val="11659098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CEA2A-DB04-A7EF-2D0C-40F05A88A1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BD9D40-1BF2-1522-FF16-5799D1507066}"/>
              </a:ext>
            </a:extLst>
          </p:cNvPr>
          <p:cNvSpPr>
            <a:spLocks noGrp="1"/>
          </p:cNvSpPr>
          <p:nvPr>
            <p:ph type="title"/>
          </p:nvPr>
        </p:nvSpPr>
        <p:spPr>
          <a:xfrm>
            <a:off x="841707" y="265400"/>
            <a:ext cx="7190556" cy="542278"/>
          </a:xfrm>
        </p:spPr>
        <p:txBody>
          <a:bodyPr>
            <a:normAutofit fontScale="90000"/>
          </a:bodyPr>
          <a:lstStyle/>
          <a:p>
            <a:pPr algn="ctr"/>
            <a:r>
              <a:rPr lang="cy-GB" b="1" noProof="0" dirty="0"/>
              <a:t>Trefi Trawsnewid - Egwyddorion</a:t>
            </a:r>
            <a:endParaRPr lang="cy-GB" noProof="0" dirty="0"/>
          </a:p>
        </p:txBody>
      </p:sp>
      <p:sp>
        <p:nvSpPr>
          <p:cNvPr id="7" name="TextBox 6">
            <a:extLst>
              <a:ext uri="{FF2B5EF4-FFF2-40B4-BE49-F238E27FC236}">
                <a16:creationId xmlns:a16="http://schemas.microsoft.com/office/drawing/2014/main" id="{3EDB2507-C1B0-7305-A1F4-65D51D0AF161}"/>
              </a:ext>
            </a:extLst>
          </p:cNvPr>
          <p:cNvSpPr txBox="1"/>
          <p:nvPr/>
        </p:nvSpPr>
        <p:spPr>
          <a:xfrm>
            <a:off x="278995" y="1384176"/>
            <a:ext cx="8792577" cy="4796185"/>
          </a:xfrm>
          <a:prstGeom prst="rect">
            <a:avLst/>
          </a:prstGeom>
          <a:noFill/>
        </p:spPr>
        <p:txBody>
          <a:bodyPr wrap="square" rtlCol="0">
            <a:spAutoFit/>
          </a:bodyPr>
          <a:lstStyle/>
          <a:p>
            <a:pPr>
              <a:spcBef>
                <a:spcPts val="450"/>
              </a:spcBef>
              <a:spcAft>
                <a:spcPts val="450"/>
              </a:spcAft>
            </a:pPr>
            <a:r>
              <a:rPr lang="cy-GB" sz="2400" b="1" dirty="0"/>
              <a:t>Pen, Calonnau a Dwylo</a:t>
            </a:r>
            <a:endParaRPr lang="cy-GB" sz="2400" noProof="0" dirty="0">
              <a:latin typeface="Noto Sans" panose="020B0502040504020204" pitchFamily="34" charset="0"/>
            </a:endParaRPr>
          </a:p>
          <a:p>
            <a:pPr>
              <a:spcBef>
                <a:spcPts val="450"/>
              </a:spcBef>
              <a:spcAft>
                <a:spcPts val="450"/>
              </a:spcAft>
            </a:pPr>
            <a:r>
              <a:rPr lang="cy-GB" sz="2000" noProof="0" dirty="0">
                <a:latin typeface="Noto Sans" panose="020B0502040504020204" pitchFamily="34" charset="0"/>
              </a:rPr>
              <a:t>Mae Trawsnewid yn llwyddiannus yn ymwneud â dod o hyd i gydbwysedd rhwng y rhain:</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Y Pen: rydym yn gweithredu ar sail y wybodaeth a’r dystiolaeth orau sydd ar gael ac yn cymhwyso ein deallusrwydd cyfunol i ganfod ffyrdd gwell o fyw.</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Y Galon: rydym yn gweithio â thrugaredd, gan werthfawrogi a thalu sylw i agweddau emosiynol, seicolegol, perthynol a chymdeithasol y gwaith a wnawn.</a:t>
            </a:r>
          </a:p>
          <a:p>
            <a:pPr marL="257175" indent="-257175">
              <a:spcBef>
                <a:spcPts val="450"/>
              </a:spcBef>
              <a:spcAft>
                <a:spcPts val="450"/>
              </a:spcAft>
              <a:buFont typeface="Arial" panose="020B0604020202020204" pitchFamily="34" charset="0"/>
              <a:buChar char="•"/>
            </a:pPr>
            <a:r>
              <a:rPr lang="cy-GB" sz="2000" noProof="0" dirty="0">
                <a:latin typeface="Noto Sans" panose="020B0502040504020204" pitchFamily="34" charset="0"/>
              </a:rPr>
              <a:t>Y Dwylo: rydym yn troi ein gweledigaeth a’n syniadau yn realiti gwirioneddol, gan gychwyn prosiectau ymarferol a dechrau datblygu economi newydd ac iach yn y lle rydym yn byw.</a:t>
            </a:r>
          </a:p>
          <a:p>
            <a:pPr marL="257175" indent="-257175">
              <a:spcBef>
                <a:spcPts val="450"/>
              </a:spcBef>
              <a:spcAft>
                <a:spcPts val="450"/>
              </a:spcAft>
              <a:buFont typeface="Arial" panose="020B0604020202020204" pitchFamily="34" charset="0"/>
              <a:buChar char="•"/>
            </a:pPr>
            <a:endParaRPr lang="cy-GB" sz="2000" noProof="0" dirty="0">
              <a:latin typeface="Noto Sans" panose="020B0502040504020204" pitchFamily="34" charset="0"/>
            </a:endParaRPr>
          </a:p>
        </p:txBody>
      </p:sp>
      <p:sp>
        <p:nvSpPr>
          <p:cNvPr id="8" name="TextBox 7">
            <a:extLst>
              <a:ext uri="{FF2B5EF4-FFF2-40B4-BE49-F238E27FC236}">
                <a16:creationId xmlns:a16="http://schemas.microsoft.com/office/drawing/2014/main" id="{6F936348-0E92-B76F-3A03-F97CFFB3A02E}"/>
              </a:ext>
            </a:extLst>
          </p:cNvPr>
          <p:cNvSpPr txBox="1"/>
          <p:nvPr/>
        </p:nvSpPr>
        <p:spPr>
          <a:xfrm>
            <a:off x="5205048" y="5661790"/>
            <a:ext cx="3795936" cy="300082"/>
          </a:xfrm>
          <a:prstGeom prst="rect">
            <a:avLst/>
          </a:prstGeom>
          <a:noFill/>
        </p:spPr>
        <p:txBody>
          <a:bodyPr wrap="square" rtlCol="0">
            <a:spAutoFit/>
          </a:bodyPr>
          <a:lstStyle/>
          <a:p>
            <a:pPr algn="r"/>
            <a:r>
              <a:rPr lang="en-GB" sz="1350" dirty="0"/>
              <a:t>(Transition Network, 2025)</a:t>
            </a:r>
          </a:p>
        </p:txBody>
      </p:sp>
    </p:spTree>
    <p:extLst>
      <p:ext uri="{BB962C8B-B14F-4D97-AF65-F5344CB8AC3E}">
        <p14:creationId xmlns:p14="http://schemas.microsoft.com/office/powerpoint/2010/main" val="36357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 - Principles</a:t>
            </a:r>
            <a:endParaRPr lang="en-US" dirty="0">
              <a:solidFill>
                <a:schemeClr val="accent1">
                  <a:lumMod val="75000"/>
                </a:schemeClr>
              </a:solidFill>
            </a:endParaRPr>
          </a:p>
        </p:txBody>
      </p:sp>
      <p:sp>
        <p:nvSpPr>
          <p:cNvPr id="7" name="TextBox 6">
            <a:extLst>
              <a:ext uri="{FF2B5EF4-FFF2-40B4-BE49-F238E27FC236}">
                <a16:creationId xmlns:a16="http://schemas.microsoft.com/office/drawing/2014/main" id="{CA6149A1-8304-4ED7-899A-B33159FB32B5}"/>
              </a:ext>
            </a:extLst>
          </p:cNvPr>
          <p:cNvSpPr txBox="1"/>
          <p:nvPr/>
        </p:nvSpPr>
        <p:spPr>
          <a:xfrm>
            <a:off x="278995" y="1384176"/>
            <a:ext cx="8792577" cy="405239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Head, Hearts and Hands</a:t>
            </a:r>
            <a:endParaRPr lang="en-GB" sz="2400" dirty="0">
              <a:solidFill>
                <a:schemeClr val="accent1">
                  <a:lumMod val="75000"/>
                </a:schemeClr>
              </a:solidFill>
              <a:latin typeface="Noto Sans" panose="020B0502040504020204" pitchFamily="34" charset="0"/>
            </a:endParaRPr>
          </a:p>
          <a:p>
            <a:pPr>
              <a:spcBef>
                <a:spcPts val="450"/>
              </a:spcBef>
              <a:spcAft>
                <a:spcPts val="450"/>
              </a:spcAft>
            </a:pPr>
            <a:r>
              <a:rPr lang="en-GB" sz="2000" dirty="0">
                <a:solidFill>
                  <a:schemeClr val="accent1">
                    <a:lumMod val="75000"/>
                  </a:schemeClr>
                </a:solidFill>
                <a:latin typeface="Noto Sans" panose="020B0502040504020204" pitchFamily="34" charset="0"/>
              </a:rPr>
              <a:t>Doing Transition successfully is about finding a balance between these:</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The Head: we act on the basis of the best information and evidence available and apply our collective intelligence to find better ways of living.</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The Heart: we work with compassion, valuing and paying attention to the emotional, psychological, relational and social aspects of the work we do.</a:t>
            </a:r>
          </a:p>
          <a:p>
            <a:pPr marL="257175" indent="-257175">
              <a:spcBef>
                <a:spcPts val="450"/>
              </a:spcBef>
              <a:spcAft>
                <a:spcPts val="450"/>
              </a:spcAft>
              <a:buFont typeface="Arial" panose="020B0604020202020204" pitchFamily="34" charset="0"/>
              <a:buChar char="•"/>
            </a:pPr>
            <a:r>
              <a:rPr lang="en-GB" sz="2000" dirty="0">
                <a:solidFill>
                  <a:schemeClr val="accent1">
                    <a:lumMod val="75000"/>
                  </a:schemeClr>
                </a:solidFill>
                <a:latin typeface="Noto Sans" panose="020B0502040504020204" pitchFamily="34" charset="0"/>
              </a:rPr>
              <a:t>The Hands: we turn our vision and ideas into a tangible reality, initiating practical projects and starting to build a new, healthy economy in the place we live.</a:t>
            </a:r>
          </a:p>
        </p:txBody>
      </p:sp>
      <p:sp>
        <p:nvSpPr>
          <p:cNvPr id="8" name="TextBox 7">
            <a:extLst>
              <a:ext uri="{FF2B5EF4-FFF2-40B4-BE49-F238E27FC236}">
                <a16:creationId xmlns:a16="http://schemas.microsoft.com/office/drawing/2014/main" id="{3B7DFA53-FF49-0A49-BE98-AD961529BBAA}"/>
              </a:ext>
            </a:extLst>
          </p:cNvPr>
          <p:cNvSpPr txBox="1"/>
          <p:nvPr/>
        </p:nvSpPr>
        <p:spPr>
          <a:xfrm>
            <a:off x="5205048" y="5661790"/>
            <a:ext cx="3795936" cy="300082"/>
          </a:xfrm>
          <a:prstGeom prst="rect">
            <a:avLst/>
          </a:prstGeom>
          <a:noFill/>
        </p:spPr>
        <p:txBody>
          <a:bodyPr wrap="square" rtlCol="0">
            <a:spAutoFit/>
          </a:bodyPr>
          <a:lstStyle/>
          <a:p>
            <a:pPr algn="r"/>
            <a:r>
              <a:rPr lang="en-GB" sz="1350" dirty="0">
                <a:solidFill>
                  <a:schemeClr val="accent1">
                    <a:lumMod val="75000"/>
                  </a:schemeClr>
                </a:solidFill>
              </a:rPr>
              <a:t>(Transition Network, 2025)</a:t>
            </a:r>
          </a:p>
        </p:txBody>
      </p:sp>
    </p:spTree>
    <p:extLst>
      <p:ext uri="{BB962C8B-B14F-4D97-AF65-F5344CB8AC3E}">
        <p14:creationId xmlns:p14="http://schemas.microsoft.com/office/powerpoint/2010/main" val="11082261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D3574-6580-5AF0-BB73-E130EFBCD42F}"/>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42CC57B3-5CF4-679B-CA0D-45A8448E9E7E}"/>
              </a:ext>
            </a:extLst>
          </p:cNvPr>
          <p:cNvSpPr txBox="1"/>
          <p:nvPr/>
        </p:nvSpPr>
        <p:spPr>
          <a:xfrm>
            <a:off x="5137722" y="5589240"/>
            <a:ext cx="3795936" cy="300082"/>
          </a:xfrm>
          <a:prstGeom prst="rect">
            <a:avLst/>
          </a:prstGeom>
          <a:noFill/>
        </p:spPr>
        <p:txBody>
          <a:bodyPr wrap="square" rtlCol="0">
            <a:spAutoFit/>
          </a:bodyPr>
          <a:lstStyle/>
          <a:p>
            <a:pPr algn="r"/>
            <a:r>
              <a:rPr lang="en-GB" sz="1350" dirty="0"/>
              <a:t>(Transition Network, 2025)</a:t>
            </a:r>
          </a:p>
        </p:txBody>
      </p:sp>
      <p:sp>
        <p:nvSpPr>
          <p:cNvPr id="5" name="TextBox 4">
            <a:extLst>
              <a:ext uri="{FF2B5EF4-FFF2-40B4-BE49-F238E27FC236}">
                <a16:creationId xmlns:a16="http://schemas.microsoft.com/office/drawing/2014/main" id="{D0510749-16FB-DC21-8AFB-DB87B9808C12}"/>
              </a:ext>
            </a:extLst>
          </p:cNvPr>
          <p:cNvSpPr txBox="1"/>
          <p:nvPr/>
        </p:nvSpPr>
        <p:spPr>
          <a:xfrm>
            <a:off x="190647" y="1436103"/>
            <a:ext cx="8953353" cy="404213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000" b="1" dirty="0"/>
              <a:t>Rydym yn parchu terfynau adnoddau ac yn creu gwytnwch</a:t>
            </a:r>
            <a:r>
              <a:rPr lang="cy-GB" sz="2000" b="1" noProof="0" dirty="0"/>
              <a:t> </a:t>
            </a:r>
            <a:r>
              <a:rPr lang="cy-GB" sz="2000" noProof="0" dirty="0"/>
              <a:t>– Mae’r angen dybryd i leihau allyriadau carbon deuocsid, lleihau’n fawr ein dibyniaeth ar danwydd ffosil a gwneud defnydd doeth o adnoddau gwerthfawr yn arwain popeth a wnawn. </a:t>
            </a:r>
          </a:p>
          <a:p>
            <a:pPr marL="214313" indent="-214313">
              <a:spcBef>
                <a:spcPts val="450"/>
              </a:spcBef>
              <a:spcAft>
                <a:spcPts val="450"/>
              </a:spcAft>
              <a:buFont typeface="Arial" panose="020B0604020202020204" pitchFamily="34" charset="0"/>
              <a:buChar char="•"/>
            </a:pPr>
            <a:r>
              <a:rPr lang="cy-GB" sz="2000" b="1" noProof="0" dirty="0"/>
              <a:t>Rydym yn hyrwyddo cynhwysiant a chyfiawnder cymdeithasol </a:t>
            </a:r>
            <a:r>
              <a:rPr lang="cy-GB" sz="2000" noProof="0" dirty="0"/>
              <a:t>– Mae’n debygol y bydd prisiau cynyddol tanwydd a bwyd, prinderau adnoddau a digwyddiadau tywydd eithafol yn cael yr effaith </a:t>
            </a:r>
            <a:r>
              <a:rPr lang="cy-GB" sz="2000" dirty="0"/>
              <a:t>waethaf</a:t>
            </a:r>
            <a:r>
              <a:rPr lang="cy-GB" sz="2000" noProof="0" dirty="0"/>
              <a:t> ar y bobl fwyaf difreintiedig a di-rym yn ein cymdeithasau. Rydym eisiau cynyddu’r tebygolrwydd fod pob grŵp mewn cymdeithas yn cael byw’n dda, yn iach a chyda bywoliaethau cynaliadwy. </a:t>
            </a:r>
          </a:p>
          <a:p>
            <a:pPr marL="214313" indent="-214313">
              <a:spcBef>
                <a:spcPts val="450"/>
              </a:spcBef>
              <a:spcAft>
                <a:spcPts val="450"/>
              </a:spcAft>
              <a:buFont typeface="Arial" panose="020B0604020202020204" pitchFamily="34" charset="0"/>
              <a:buChar char="•"/>
            </a:pPr>
            <a:r>
              <a:rPr lang="cy-GB" sz="2000" b="1" noProof="0" dirty="0"/>
              <a:t>Rydym yn dilyn cyfrifolaeth </a:t>
            </a:r>
            <a:r>
              <a:rPr lang="cy-GB" sz="2000" noProof="0" dirty="0"/>
              <a:t>(</a:t>
            </a:r>
            <a:r>
              <a:rPr lang="cy-GB" sz="2000" noProof="0" dirty="0" err="1"/>
              <a:t>hunandrefnu</a:t>
            </a:r>
            <a:r>
              <a:rPr lang="cy-GB" sz="2000" noProof="0" dirty="0"/>
              <a:t> a gwneud penderfyniadau ar y lefel briodol) – Nid bwriad y model Trawsnewid yw canoli neu reoli gwneud penderfyniadau, </a:t>
            </a:r>
            <a:r>
              <a:rPr lang="cy-GB" sz="2000" noProof="0" dirty="0" err="1"/>
              <a:t>on</a:t>
            </a:r>
            <a:r>
              <a:rPr lang="cy-GB" sz="2000" dirty="0"/>
              <a:t>d yn hytrach gweithio gyda phawb er mwyn iddo gael ei arfer ar y lefel fwyaf priodol, ymarferol a grymusol</a:t>
            </a:r>
            <a:endParaRPr lang="cy-GB" sz="2000" noProof="0" dirty="0"/>
          </a:p>
        </p:txBody>
      </p:sp>
      <p:sp>
        <p:nvSpPr>
          <p:cNvPr id="7" name="Title 1">
            <a:extLst>
              <a:ext uri="{FF2B5EF4-FFF2-40B4-BE49-F238E27FC236}">
                <a16:creationId xmlns:a16="http://schemas.microsoft.com/office/drawing/2014/main" id="{88A005A2-D29B-3000-6792-E4132DBCB403}"/>
              </a:ext>
            </a:extLst>
          </p:cNvPr>
          <p:cNvSpPr>
            <a:spLocks noGrp="1"/>
          </p:cNvSpPr>
          <p:nvPr>
            <p:ph type="title"/>
          </p:nvPr>
        </p:nvSpPr>
        <p:spPr>
          <a:xfrm>
            <a:off x="841707" y="265400"/>
            <a:ext cx="7190556" cy="542278"/>
          </a:xfrm>
        </p:spPr>
        <p:txBody>
          <a:bodyPr>
            <a:normAutofit fontScale="90000"/>
          </a:bodyPr>
          <a:lstStyle/>
          <a:p>
            <a:pPr algn="ctr"/>
            <a:r>
              <a:rPr lang="cy-GB" b="1" dirty="0"/>
              <a:t>Trefi Trawsnewid - Egwyddorion</a:t>
            </a:r>
            <a:endParaRPr lang="en-US" dirty="0"/>
          </a:p>
        </p:txBody>
      </p:sp>
    </p:spTree>
    <p:extLst>
      <p:ext uri="{BB962C8B-B14F-4D97-AF65-F5344CB8AC3E}">
        <p14:creationId xmlns:p14="http://schemas.microsoft.com/office/powerpoint/2010/main" val="1360525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37722" y="5589240"/>
            <a:ext cx="3795936" cy="300082"/>
          </a:xfrm>
          <a:prstGeom prst="rect">
            <a:avLst/>
          </a:prstGeom>
          <a:noFill/>
        </p:spPr>
        <p:txBody>
          <a:bodyPr wrap="square" rtlCol="0">
            <a:spAutoFit/>
          </a:bodyPr>
          <a:lstStyle/>
          <a:p>
            <a:pPr algn="r"/>
            <a:r>
              <a:rPr lang="en-GB" sz="1350" dirty="0">
                <a:solidFill>
                  <a:schemeClr val="accent1">
                    <a:lumMod val="75000"/>
                  </a:schemeClr>
                </a:solidFill>
              </a:rPr>
              <a:t>(Transition Network, 2025)</a:t>
            </a:r>
          </a:p>
        </p:txBody>
      </p:sp>
      <p:sp>
        <p:nvSpPr>
          <p:cNvPr id="5" name="TextBox 4">
            <a:extLst>
              <a:ext uri="{FF2B5EF4-FFF2-40B4-BE49-F238E27FC236}">
                <a16:creationId xmlns:a16="http://schemas.microsoft.com/office/drawing/2014/main" id="{0EE4E930-95FC-16B7-5DC2-91E4353CF9F3}"/>
              </a:ext>
            </a:extLst>
          </p:cNvPr>
          <p:cNvSpPr txBox="1"/>
          <p:nvPr/>
        </p:nvSpPr>
        <p:spPr>
          <a:xfrm>
            <a:off x="190647" y="1436103"/>
            <a:ext cx="8953353" cy="404213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respect resource limits and create resilience </a:t>
            </a:r>
            <a:r>
              <a:rPr lang="en-GB" sz="2000" dirty="0">
                <a:solidFill>
                  <a:schemeClr val="accent1">
                    <a:lumMod val="75000"/>
                  </a:schemeClr>
                </a:solidFill>
              </a:rPr>
              <a:t>– The urgent need to reduce carbon dioxide emissions, greatly reduce our reliance on fossil fuels and make wise use of precious resources is at the forefront of everything we do.</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promote inclusivity and social justice </a:t>
            </a:r>
            <a:r>
              <a:rPr lang="en-GB" sz="2000" dirty="0">
                <a:solidFill>
                  <a:schemeClr val="accent1">
                    <a:lumMod val="75000"/>
                  </a:schemeClr>
                </a:solidFill>
              </a:rPr>
              <a:t>– The most disadvantaged and powerless people in our societies are likely to be worst affected by rising fuel and food prices, resource shortages and extreme weather events. We want to increase the chances of all groups in society to live well, healthily and with sustainable livelihoods.</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adopt subsidiarity </a:t>
            </a:r>
            <a:r>
              <a:rPr lang="en-GB" sz="2000" dirty="0">
                <a:solidFill>
                  <a:schemeClr val="accent1">
                    <a:lumMod val="75000"/>
                  </a:schemeClr>
                </a:solidFill>
              </a:rPr>
              <a:t>(self-organisation and decision making at the appropriate level) – The intention of the Transition model is not to centralise or control decision making, but rather to work with everyone so that it is practiced at the most appropriate, practical and empowering level</a:t>
            </a:r>
          </a:p>
        </p:txBody>
      </p:sp>
      <p:sp>
        <p:nvSpPr>
          <p:cNvPr id="7" name="Title 1">
            <a:extLst>
              <a:ext uri="{FF2B5EF4-FFF2-40B4-BE49-F238E27FC236}">
                <a16:creationId xmlns:a16="http://schemas.microsoft.com/office/drawing/2014/main" id="{F9649E02-A3F5-827B-EB62-DC7350405499}"/>
              </a:ext>
            </a:extLst>
          </p:cNvPr>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 - Principles</a:t>
            </a:r>
            <a:endParaRPr lang="en-US" dirty="0">
              <a:solidFill>
                <a:schemeClr val="accent1">
                  <a:lumMod val="75000"/>
                </a:schemeClr>
              </a:solidFill>
            </a:endParaRPr>
          </a:p>
        </p:txBody>
      </p:sp>
    </p:spTree>
    <p:extLst>
      <p:ext uri="{BB962C8B-B14F-4D97-AF65-F5344CB8AC3E}">
        <p14:creationId xmlns:p14="http://schemas.microsoft.com/office/powerpoint/2010/main" val="42515558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3B2FE-92D0-FF28-CE50-A86E1EF9827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61C3E4DE-CA56-5BF7-2B3D-8CCC67BBEB9B}"/>
              </a:ext>
            </a:extLst>
          </p:cNvPr>
          <p:cNvSpPr txBox="1"/>
          <p:nvPr/>
        </p:nvSpPr>
        <p:spPr>
          <a:xfrm>
            <a:off x="5042538" y="5601545"/>
            <a:ext cx="3795936" cy="300082"/>
          </a:xfrm>
          <a:prstGeom prst="rect">
            <a:avLst/>
          </a:prstGeom>
          <a:noFill/>
        </p:spPr>
        <p:txBody>
          <a:bodyPr wrap="square" rtlCol="0">
            <a:spAutoFit/>
          </a:bodyPr>
          <a:lstStyle/>
          <a:p>
            <a:pPr algn="r"/>
            <a:r>
              <a:rPr lang="en-GB" sz="1350" dirty="0"/>
              <a:t>(Transition Network, 2025)</a:t>
            </a:r>
          </a:p>
        </p:txBody>
      </p:sp>
      <p:sp>
        <p:nvSpPr>
          <p:cNvPr id="5" name="TextBox 4">
            <a:extLst>
              <a:ext uri="{FF2B5EF4-FFF2-40B4-BE49-F238E27FC236}">
                <a16:creationId xmlns:a16="http://schemas.microsoft.com/office/drawing/2014/main" id="{108DDC11-873E-E294-5516-0FAD68E29786}"/>
              </a:ext>
            </a:extLst>
          </p:cNvPr>
          <p:cNvSpPr txBox="1"/>
          <p:nvPr/>
        </p:nvSpPr>
        <p:spPr>
          <a:xfrm>
            <a:off x="224517" y="994378"/>
            <a:ext cx="8694966" cy="540147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000" b="1" dirty="0"/>
              <a:t>Rydym yn talu sylw i gydbwysedd</a:t>
            </a:r>
            <a:r>
              <a:rPr lang="cy-GB" sz="2000" b="1" noProof="0" dirty="0"/>
              <a:t> </a:t>
            </a:r>
            <a:r>
              <a:rPr lang="cy-GB" sz="2000" noProof="0" dirty="0"/>
              <a:t>– Wrth ymateb i heriau byd-eang brys, gall unigolion a grwpiau fynd i deimlo o dan straen, yn </a:t>
            </a:r>
            <a:r>
              <a:rPr lang="cy-GB" sz="2000" noProof="0" dirty="0" err="1"/>
              <a:t>gae</a:t>
            </a:r>
            <a:r>
              <a:rPr lang="cy-GB" sz="2000" noProof="0" dirty="0" err="1">
                <a:latin typeface="Calibri" panose="020F0502020204030204" pitchFamily="34" charset="0"/>
                <a:cs typeface="Calibri" panose="020F0502020204030204" pitchFamily="34" charset="0"/>
              </a:rPr>
              <a:t>ë</a:t>
            </a:r>
            <a:r>
              <a:rPr lang="cy-GB" sz="2000" noProof="0" dirty="0" err="1"/>
              <a:t>dig</a:t>
            </a:r>
            <a:r>
              <a:rPr lang="cy-GB" sz="2000" noProof="0" dirty="0"/>
              <a:t> neu wedi’u hysgogi yn hytrach nac yn agored, yn gysylltiedig a chreadigol. Rydym yn creu lle ar gyfer adfyfyrio, dathlu a gorffwys i gydbwyso’r adegau pan fyddwn wrthi’n brysur yn cwblhau pethau. Rydym yn archwilio ffyrdd gwahanol o weithio sy’n defnyddio ein pennau, ein dwylo a’n calonnau ac sy’n ein galluogi i ddatblygu perthnasoedd cydweithredol a ffyddiog.</a:t>
            </a:r>
          </a:p>
          <a:p>
            <a:pPr marL="214313" indent="-214313">
              <a:spcBef>
                <a:spcPts val="450"/>
              </a:spcBef>
              <a:spcAft>
                <a:spcPts val="450"/>
              </a:spcAft>
              <a:buFont typeface="Arial" panose="020B0604020202020204" pitchFamily="34" charset="0"/>
              <a:buChar char="•"/>
            </a:pPr>
            <a:r>
              <a:rPr lang="cy-GB" sz="2000" b="1" noProof="0" dirty="0"/>
              <a:t>Rydym yn rhan o rwydwaith ddysgu arbrofol </a:t>
            </a:r>
            <a:r>
              <a:rPr lang="cy-GB" sz="2000" noProof="0" dirty="0"/>
              <a:t>– Mae Trawsnewid yn arbrawf cymdeithasol byd-eang bywyd go iawn, amser real. Mae bod yn rhan o rwydwaith yn golygu y gallwn greu newid yn gyflymach ac yn fwy effeithiol, gan ddefnyddio profiadau a mewnwelediadau ein gilydd. Rydym </a:t>
            </a:r>
            <a:r>
              <a:rPr lang="cy-GB" sz="2000" dirty="0"/>
              <a:t>eisiau c</a:t>
            </a:r>
            <a:r>
              <a:rPr lang="cy-GB" sz="2000" noProof="0" dirty="0" err="1"/>
              <a:t>ydnabod</a:t>
            </a:r>
            <a:r>
              <a:rPr lang="cy-GB" sz="2000" noProof="0" dirty="0"/>
              <a:t> a dysgu o fethiant yn ogystal â llwyddiant – os ydym am fod yn fentrus a chanfod ffyrdd newydd o fyw a gweithio, ni fyddwn yn ei gael yn iawn y tro cyntaf bob tro. Byddwn yn agored am ein prosesau ac yn </a:t>
            </a:r>
            <a:r>
              <a:rPr lang="cy-GB" sz="2000" dirty="0"/>
              <a:t>mynd ati i geisio adborth ac ymateb yn gadarnhaol iddo</a:t>
            </a:r>
            <a:r>
              <a:rPr lang="cy-GB" sz="2000" noProof="0" dirty="0"/>
              <a:t>.</a:t>
            </a:r>
          </a:p>
          <a:p>
            <a:pPr marL="214313" indent="-214313">
              <a:spcBef>
                <a:spcPts val="450"/>
              </a:spcBef>
              <a:spcAft>
                <a:spcPts val="450"/>
              </a:spcAft>
              <a:buFont typeface="Arial" panose="020B0604020202020204" pitchFamily="34" charset="0"/>
              <a:buChar char="•"/>
            </a:pPr>
            <a:endParaRPr lang="cy-GB" sz="2000" noProof="0" dirty="0"/>
          </a:p>
        </p:txBody>
      </p:sp>
      <p:sp>
        <p:nvSpPr>
          <p:cNvPr id="7" name="Title 1">
            <a:extLst>
              <a:ext uri="{FF2B5EF4-FFF2-40B4-BE49-F238E27FC236}">
                <a16:creationId xmlns:a16="http://schemas.microsoft.com/office/drawing/2014/main" id="{386CDAC7-AB2B-F679-2C83-9ED888668BD4}"/>
              </a:ext>
            </a:extLst>
          </p:cNvPr>
          <p:cNvSpPr>
            <a:spLocks noGrp="1"/>
          </p:cNvSpPr>
          <p:nvPr>
            <p:ph type="title"/>
          </p:nvPr>
        </p:nvSpPr>
        <p:spPr>
          <a:xfrm>
            <a:off x="841707" y="265400"/>
            <a:ext cx="7190556" cy="542278"/>
          </a:xfrm>
        </p:spPr>
        <p:txBody>
          <a:bodyPr>
            <a:normAutofit fontScale="90000"/>
          </a:bodyPr>
          <a:lstStyle/>
          <a:p>
            <a:pPr algn="ctr"/>
            <a:r>
              <a:rPr lang="cy-GB" b="1" dirty="0"/>
              <a:t>Trefi Trawsnewid - Egwyddorion</a:t>
            </a:r>
            <a:endParaRPr lang="en-US" dirty="0"/>
          </a:p>
        </p:txBody>
      </p:sp>
    </p:spTree>
    <p:extLst>
      <p:ext uri="{BB962C8B-B14F-4D97-AF65-F5344CB8AC3E}">
        <p14:creationId xmlns:p14="http://schemas.microsoft.com/office/powerpoint/2010/main" val="27151374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42538" y="5618801"/>
            <a:ext cx="3795936" cy="300082"/>
          </a:xfrm>
          <a:prstGeom prst="rect">
            <a:avLst/>
          </a:prstGeom>
          <a:noFill/>
        </p:spPr>
        <p:txBody>
          <a:bodyPr wrap="square" rtlCol="0">
            <a:spAutoFit/>
          </a:bodyPr>
          <a:lstStyle/>
          <a:p>
            <a:pPr algn="r"/>
            <a:r>
              <a:rPr lang="en-GB" sz="1350" dirty="0">
                <a:solidFill>
                  <a:schemeClr val="accent1">
                    <a:lumMod val="75000"/>
                  </a:schemeClr>
                </a:solidFill>
              </a:rPr>
              <a:t>(Transition Network, 2025)</a:t>
            </a:r>
          </a:p>
        </p:txBody>
      </p:sp>
      <p:sp>
        <p:nvSpPr>
          <p:cNvPr id="5" name="TextBox 4">
            <a:extLst>
              <a:ext uri="{FF2B5EF4-FFF2-40B4-BE49-F238E27FC236}">
                <a16:creationId xmlns:a16="http://schemas.microsoft.com/office/drawing/2014/main" id="{0EE4E930-95FC-16B7-5DC2-91E4353CF9F3}"/>
              </a:ext>
            </a:extLst>
          </p:cNvPr>
          <p:cNvSpPr txBox="1"/>
          <p:nvPr/>
        </p:nvSpPr>
        <p:spPr>
          <a:xfrm>
            <a:off x="143508" y="1318165"/>
            <a:ext cx="8694966" cy="422166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pay attention to balance </a:t>
            </a:r>
            <a:r>
              <a:rPr lang="en-GB" sz="2000" dirty="0">
                <a:solidFill>
                  <a:schemeClr val="accent1">
                    <a:lumMod val="75000"/>
                  </a:schemeClr>
                </a:solidFill>
              </a:rPr>
              <a:t>– In responding to urgent, global challenges, individuals and groups can end up feeling stressed, closed or driven rather than open, connected and creative. We create space for reflection, celebration and rest to balance the times when we’re busily getting things done. We explore different ways of working which engage our heads, hands and hearts and enable us to develop collaborative and trusting relationships.</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are part of an experimental, learning network </a:t>
            </a:r>
            <a:r>
              <a:rPr lang="en-GB" sz="2000" dirty="0">
                <a:solidFill>
                  <a:schemeClr val="accent1">
                    <a:lumMod val="75000"/>
                  </a:schemeClr>
                </a:solidFill>
              </a:rPr>
              <a:t>– Transition is a real-life, real-time global social experiment. Being part of a network means we can create change more quickly and more effectively, drawing on each other’s experiences and insights. We want to acknowledge and learn from failure as well as success – if we’re going to be bold and find new ways of living and working, we won’t always get it right first time. We will be open about our processes and will actively seek and respond positively to feedback.</a:t>
            </a:r>
          </a:p>
        </p:txBody>
      </p:sp>
      <p:sp>
        <p:nvSpPr>
          <p:cNvPr id="7" name="Title 1">
            <a:extLst>
              <a:ext uri="{FF2B5EF4-FFF2-40B4-BE49-F238E27FC236}">
                <a16:creationId xmlns:a16="http://schemas.microsoft.com/office/drawing/2014/main" id="{CE82B095-2D55-9EAC-EE5E-EA8F935D136B}"/>
              </a:ext>
            </a:extLst>
          </p:cNvPr>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 - Principles</a:t>
            </a:r>
            <a:endParaRPr lang="en-US" dirty="0">
              <a:solidFill>
                <a:schemeClr val="accent1">
                  <a:lumMod val="75000"/>
                </a:schemeClr>
              </a:solidFill>
            </a:endParaRPr>
          </a:p>
        </p:txBody>
      </p:sp>
    </p:spTree>
    <p:extLst>
      <p:ext uri="{BB962C8B-B14F-4D97-AF65-F5344CB8AC3E}">
        <p14:creationId xmlns:p14="http://schemas.microsoft.com/office/powerpoint/2010/main" val="24835454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0213CE-CFE8-0605-3C9D-095772B63EA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1AE77289-F3B6-0C6A-72E1-C74134AD8D82}"/>
              </a:ext>
            </a:extLst>
          </p:cNvPr>
          <p:cNvSpPr txBox="1"/>
          <p:nvPr/>
        </p:nvSpPr>
        <p:spPr>
          <a:xfrm>
            <a:off x="5155829" y="5589240"/>
            <a:ext cx="3795936" cy="300082"/>
          </a:xfrm>
          <a:prstGeom prst="rect">
            <a:avLst/>
          </a:prstGeom>
          <a:noFill/>
        </p:spPr>
        <p:txBody>
          <a:bodyPr wrap="square" rtlCol="0">
            <a:spAutoFit/>
          </a:bodyPr>
          <a:lstStyle/>
          <a:p>
            <a:pPr algn="r"/>
            <a:r>
              <a:rPr lang="en-GB" sz="1350" dirty="0"/>
              <a:t>(Transition Network, 2025)</a:t>
            </a:r>
          </a:p>
        </p:txBody>
      </p:sp>
      <p:sp>
        <p:nvSpPr>
          <p:cNvPr id="5" name="TextBox 4">
            <a:extLst>
              <a:ext uri="{FF2B5EF4-FFF2-40B4-BE49-F238E27FC236}">
                <a16:creationId xmlns:a16="http://schemas.microsoft.com/office/drawing/2014/main" id="{128190C0-5A47-7995-12A9-825DDA67247F}"/>
              </a:ext>
            </a:extLst>
          </p:cNvPr>
          <p:cNvSpPr txBox="1"/>
          <p:nvPr/>
        </p:nvSpPr>
        <p:spPr>
          <a:xfrm>
            <a:off x="35496" y="1487418"/>
            <a:ext cx="8845341" cy="434990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000" b="1" dirty="0"/>
              <a:t>Rydym yn rhannu syniadau a grym yn agored</a:t>
            </a:r>
            <a:r>
              <a:rPr lang="cy-GB" sz="2000" b="1" noProof="0" dirty="0"/>
              <a:t> </a:t>
            </a:r>
            <a:r>
              <a:rPr lang="cy-GB" sz="2000" noProof="0" dirty="0"/>
              <a:t>– Mudiad llawr gwlad yw Trawsnewid, lle gellir manteisio ar syniadau yn gyflym, yn eang ac yn effeithiol oherwydd mae pob cymuned yn perchnogi’r broses e</a:t>
            </a:r>
            <a:r>
              <a:rPr lang="cy-GB" sz="2000" dirty="0"/>
              <a:t>u hunai</a:t>
            </a:r>
            <a:r>
              <a:rPr lang="cy-GB" sz="2000" noProof="0" dirty="0"/>
              <a:t>n. Mae golwg wahanol ar </a:t>
            </a:r>
            <a:r>
              <a:rPr lang="cy-GB" sz="2000" dirty="0"/>
              <a:t>D</a:t>
            </a:r>
            <a:r>
              <a:rPr lang="cy-GB" sz="2000" noProof="0" dirty="0" err="1"/>
              <a:t>rawsnewid</a:t>
            </a:r>
            <a:r>
              <a:rPr lang="cy-GB" sz="2000" noProof="0" dirty="0"/>
              <a:t> mewn mannau gwahanol ac rydym eisiau annog yr amrywiaeth hwnnw yn hytrach na chyfyngu arno mewn modd annefnyddiol. </a:t>
            </a:r>
          </a:p>
          <a:p>
            <a:pPr marL="214313" indent="-214313">
              <a:spcBef>
                <a:spcPts val="450"/>
              </a:spcBef>
              <a:spcAft>
                <a:spcPts val="450"/>
              </a:spcAft>
              <a:buFont typeface="Arial" panose="020B0604020202020204" pitchFamily="34" charset="0"/>
              <a:buChar char="•"/>
            </a:pPr>
            <a:r>
              <a:rPr lang="cy-GB" sz="2000" b="1" dirty="0"/>
              <a:t>Rydym yn cydweithio ac yn chwilio am </a:t>
            </a:r>
            <a:r>
              <a:rPr lang="cy-GB" sz="2000" b="1" noProof="0" dirty="0"/>
              <a:t>synergedd </a:t>
            </a:r>
            <a:r>
              <a:rPr lang="cy-GB" sz="2000" noProof="0" dirty="0"/>
              <a:t>–</a:t>
            </a:r>
            <a:r>
              <a:rPr lang="cy-GB" sz="2000" dirty="0"/>
              <a:t> </a:t>
            </a:r>
            <a:r>
              <a:rPr lang="cy-GB" sz="2000" dirty="0" err="1"/>
              <a:t>Cy</a:t>
            </a:r>
            <a:r>
              <a:rPr lang="cy-GB" sz="2000" noProof="0" dirty="0" err="1"/>
              <a:t>dweithio</a:t>
            </a:r>
            <a:r>
              <a:rPr lang="cy-GB" sz="2000" noProof="0" dirty="0"/>
              <a:t> fel cymuned</a:t>
            </a:r>
            <a:r>
              <a:rPr lang="cy-GB" sz="2000" dirty="0"/>
              <a:t> yw dull Trawsnewid</a:t>
            </a:r>
            <a:r>
              <a:rPr lang="cy-GB" sz="2000" noProof="0" dirty="0"/>
              <a:t>, gan ollwng y ffrwyn ar ein doniau cyfunol i gael mwy o effaith gyda’n gilydd nag y gallwn fel unigolion. Byddwn yn chwilio am gyfleoedd i ddatblygu partneriaethau creadigol a grymus ar draws a thu hwnt i’r mudiad Trawsnewid a datblygu diwylliant cydweithredol, gan ganfod cysylltiadau rhwng prosiectau, creu prosesau gwneud penderfyniadau agored, a dylunio digwyddiadau a gweithgareddau sy’n helpu pobl i wneud cysylltiadau. </a:t>
            </a:r>
          </a:p>
          <a:p>
            <a:pPr marL="214313" indent="-214313">
              <a:spcBef>
                <a:spcPts val="450"/>
              </a:spcBef>
              <a:spcAft>
                <a:spcPts val="450"/>
              </a:spcAft>
              <a:buFont typeface="Arial" panose="020B0604020202020204" pitchFamily="34" charset="0"/>
              <a:buChar char="•"/>
            </a:pPr>
            <a:endParaRPr lang="cy-GB" sz="2000" noProof="0" dirty="0"/>
          </a:p>
        </p:txBody>
      </p:sp>
      <p:sp>
        <p:nvSpPr>
          <p:cNvPr id="7" name="Title 1">
            <a:extLst>
              <a:ext uri="{FF2B5EF4-FFF2-40B4-BE49-F238E27FC236}">
                <a16:creationId xmlns:a16="http://schemas.microsoft.com/office/drawing/2014/main" id="{3715531B-A759-1BBF-510C-50A00A3F5D60}"/>
              </a:ext>
            </a:extLst>
          </p:cNvPr>
          <p:cNvSpPr>
            <a:spLocks noGrp="1"/>
          </p:cNvSpPr>
          <p:nvPr>
            <p:ph type="title"/>
          </p:nvPr>
        </p:nvSpPr>
        <p:spPr>
          <a:xfrm>
            <a:off x="841707" y="265400"/>
            <a:ext cx="7190556" cy="542278"/>
          </a:xfrm>
        </p:spPr>
        <p:txBody>
          <a:bodyPr>
            <a:normAutofit fontScale="90000"/>
          </a:bodyPr>
          <a:lstStyle/>
          <a:p>
            <a:pPr algn="ctr"/>
            <a:r>
              <a:rPr lang="cy-GB" b="1" dirty="0"/>
              <a:t>Trefi Trawsnewid - Egwyddorion</a:t>
            </a:r>
            <a:endParaRPr lang="en-US" dirty="0"/>
          </a:p>
        </p:txBody>
      </p:sp>
    </p:spTree>
    <p:extLst>
      <p:ext uri="{BB962C8B-B14F-4D97-AF65-F5344CB8AC3E}">
        <p14:creationId xmlns:p14="http://schemas.microsoft.com/office/powerpoint/2010/main" val="21256443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55829" y="5589240"/>
            <a:ext cx="3795936" cy="300082"/>
          </a:xfrm>
          <a:prstGeom prst="rect">
            <a:avLst/>
          </a:prstGeom>
          <a:noFill/>
        </p:spPr>
        <p:txBody>
          <a:bodyPr wrap="square" rtlCol="0">
            <a:spAutoFit/>
          </a:bodyPr>
          <a:lstStyle/>
          <a:p>
            <a:pPr algn="r"/>
            <a:r>
              <a:rPr lang="en-GB" sz="1350" dirty="0">
                <a:solidFill>
                  <a:schemeClr val="accent1">
                    <a:lumMod val="75000"/>
                  </a:schemeClr>
                </a:solidFill>
              </a:rPr>
              <a:t>(Transition Network, 2025)</a:t>
            </a:r>
          </a:p>
        </p:txBody>
      </p:sp>
      <p:sp>
        <p:nvSpPr>
          <p:cNvPr id="5" name="TextBox 4">
            <a:extLst>
              <a:ext uri="{FF2B5EF4-FFF2-40B4-BE49-F238E27FC236}">
                <a16:creationId xmlns:a16="http://schemas.microsoft.com/office/drawing/2014/main" id="{0EE4E930-95FC-16B7-5DC2-91E4353CF9F3}"/>
              </a:ext>
            </a:extLst>
          </p:cNvPr>
          <p:cNvSpPr txBox="1"/>
          <p:nvPr/>
        </p:nvSpPr>
        <p:spPr>
          <a:xfrm>
            <a:off x="35496" y="1487418"/>
            <a:ext cx="8845341" cy="36061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freely share ideas and power </a:t>
            </a:r>
            <a:r>
              <a:rPr lang="en-GB" sz="2000" dirty="0">
                <a:solidFill>
                  <a:schemeClr val="accent1">
                    <a:lumMod val="75000"/>
                  </a:schemeClr>
                </a:solidFill>
              </a:rPr>
              <a:t>– Transition is a grassroots movement, where ideas can be taken up rapidly, widely and effectively because each community takes ownership of the process themselves. Transition looks different in different places and we want to encourage rather than unhelpfully constrain that diversity.</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collaborate and look for synergies </a:t>
            </a:r>
            <a:r>
              <a:rPr lang="en-GB" sz="2000" dirty="0">
                <a:solidFill>
                  <a:schemeClr val="accent1">
                    <a:lumMod val="75000"/>
                  </a:schemeClr>
                </a:solidFill>
              </a:rPr>
              <a:t>– The Transition approach is to work together as a community, unleashing our collective genius to have a greater impact together than we can as individuals. We will look for opportunities to build creative and powerful partnerships across and beyond the Transition movement and develop a collaborative culture, finding links between projects, creating open decision-making processes and designing events and activities that help people make connections.</a:t>
            </a:r>
          </a:p>
        </p:txBody>
      </p:sp>
      <p:sp>
        <p:nvSpPr>
          <p:cNvPr id="7" name="Title 1">
            <a:extLst>
              <a:ext uri="{FF2B5EF4-FFF2-40B4-BE49-F238E27FC236}">
                <a16:creationId xmlns:a16="http://schemas.microsoft.com/office/drawing/2014/main" id="{7507075B-FC57-37AD-7168-50767B84D03F}"/>
              </a:ext>
            </a:extLst>
          </p:cNvPr>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 - Principles</a:t>
            </a:r>
            <a:endParaRPr lang="en-US" dirty="0">
              <a:solidFill>
                <a:schemeClr val="accent1">
                  <a:lumMod val="75000"/>
                </a:schemeClr>
              </a:solidFill>
            </a:endParaRPr>
          </a:p>
        </p:txBody>
      </p:sp>
    </p:spTree>
    <p:extLst>
      <p:ext uri="{BB962C8B-B14F-4D97-AF65-F5344CB8AC3E}">
        <p14:creationId xmlns:p14="http://schemas.microsoft.com/office/powerpoint/2010/main" val="21965368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F9634-DC8F-7CFF-EA8B-9503593089A1}"/>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CCE60CBE-734C-BA01-1499-14F8931C049A}"/>
              </a:ext>
            </a:extLst>
          </p:cNvPr>
          <p:cNvSpPr txBox="1"/>
          <p:nvPr/>
        </p:nvSpPr>
        <p:spPr>
          <a:xfrm>
            <a:off x="5090723" y="5589240"/>
            <a:ext cx="3795936" cy="300082"/>
          </a:xfrm>
          <a:prstGeom prst="rect">
            <a:avLst/>
          </a:prstGeom>
          <a:noFill/>
        </p:spPr>
        <p:txBody>
          <a:bodyPr wrap="square" rtlCol="0">
            <a:spAutoFit/>
          </a:bodyPr>
          <a:lstStyle/>
          <a:p>
            <a:pPr algn="r"/>
            <a:r>
              <a:rPr lang="en-GB" sz="1350" dirty="0"/>
              <a:t>(Transition Network, 2025)</a:t>
            </a:r>
          </a:p>
        </p:txBody>
      </p:sp>
      <p:sp>
        <p:nvSpPr>
          <p:cNvPr id="5" name="TextBox 4">
            <a:extLst>
              <a:ext uri="{FF2B5EF4-FFF2-40B4-BE49-F238E27FC236}">
                <a16:creationId xmlns:a16="http://schemas.microsoft.com/office/drawing/2014/main" id="{5F63F804-2A95-E39F-ACEE-5A81D6F496EF}"/>
              </a:ext>
            </a:extLst>
          </p:cNvPr>
          <p:cNvSpPr txBox="1"/>
          <p:nvPr/>
        </p:nvSpPr>
        <p:spPr>
          <a:xfrm>
            <a:off x="257341" y="1567243"/>
            <a:ext cx="8629317" cy="193899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000" b="1" dirty="0"/>
              <a:t>Rydym yn meithrin darlunio cadarnhaol a chreadigrwydd</a:t>
            </a:r>
            <a:r>
              <a:rPr lang="cy-GB" sz="2000" b="1" noProof="0" dirty="0"/>
              <a:t> </a:t>
            </a:r>
            <a:r>
              <a:rPr lang="cy-GB" sz="2000" noProof="0" dirty="0"/>
              <a:t>– Nid bod yn erbyn pethau yw ein prif ffocws, ond datblygu a hyrwyddo posibiliadau cadarnhaol. Credwn mewn defnyddio ffyrdd creadigol i ennyn diddordeb pobl a’u cynnwys, gan eu hannog i ddychmygu’r dyfodol maen nhw </a:t>
            </a:r>
            <a:r>
              <a:rPr lang="cy-GB" sz="2000" dirty="0"/>
              <a:t>eisiau b</a:t>
            </a:r>
            <a:r>
              <a:rPr lang="cy-GB" sz="2000" noProof="0" dirty="0"/>
              <a:t>yw ynddo. Mae cynhyrchu straeon newydd yn ganolog i’r gwaith darlunio hwn, yn ogystal â chael hwyl a </a:t>
            </a:r>
            <a:r>
              <a:rPr lang="cy-GB" sz="2000" noProof="0" dirty="0" err="1"/>
              <a:t>dathl</a:t>
            </a:r>
            <a:r>
              <a:rPr lang="cy-GB" sz="2000" dirty="0"/>
              <a:t>u llwyddiant.</a:t>
            </a:r>
            <a:endParaRPr lang="cy-GB" sz="2000" noProof="0" dirty="0"/>
          </a:p>
        </p:txBody>
      </p:sp>
      <p:sp>
        <p:nvSpPr>
          <p:cNvPr id="7" name="Title 1">
            <a:extLst>
              <a:ext uri="{FF2B5EF4-FFF2-40B4-BE49-F238E27FC236}">
                <a16:creationId xmlns:a16="http://schemas.microsoft.com/office/drawing/2014/main" id="{0858B8F7-D358-021F-6F95-90CB436E4A44}"/>
              </a:ext>
            </a:extLst>
          </p:cNvPr>
          <p:cNvSpPr>
            <a:spLocks noGrp="1"/>
          </p:cNvSpPr>
          <p:nvPr>
            <p:ph type="title"/>
          </p:nvPr>
        </p:nvSpPr>
        <p:spPr>
          <a:xfrm>
            <a:off x="841707" y="265400"/>
            <a:ext cx="7190556" cy="542278"/>
          </a:xfrm>
        </p:spPr>
        <p:txBody>
          <a:bodyPr>
            <a:normAutofit fontScale="90000"/>
          </a:bodyPr>
          <a:lstStyle/>
          <a:p>
            <a:pPr algn="ctr"/>
            <a:r>
              <a:rPr lang="cy-GB" b="1" dirty="0"/>
              <a:t>Trefi Trawsnewid - Egwyddorion</a:t>
            </a:r>
            <a:endParaRPr lang="en-US" dirty="0"/>
          </a:p>
        </p:txBody>
      </p:sp>
    </p:spTree>
    <p:extLst>
      <p:ext uri="{BB962C8B-B14F-4D97-AF65-F5344CB8AC3E}">
        <p14:creationId xmlns:p14="http://schemas.microsoft.com/office/powerpoint/2010/main" val="9393177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90723" y="5589240"/>
            <a:ext cx="3795936" cy="300082"/>
          </a:xfrm>
          <a:prstGeom prst="rect">
            <a:avLst/>
          </a:prstGeom>
          <a:noFill/>
        </p:spPr>
        <p:txBody>
          <a:bodyPr wrap="square" rtlCol="0">
            <a:spAutoFit/>
          </a:bodyPr>
          <a:lstStyle/>
          <a:p>
            <a:pPr algn="r"/>
            <a:r>
              <a:rPr lang="en-GB" sz="1350" dirty="0"/>
              <a:t>(Transition Network, 2025)</a:t>
            </a:r>
          </a:p>
        </p:txBody>
      </p:sp>
      <p:sp>
        <p:nvSpPr>
          <p:cNvPr id="5" name="TextBox 4">
            <a:extLst>
              <a:ext uri="{FF2B5EF4-FFF2-40B4-BE49-F238E27FC236}">
                <a16:creationId xmlns:a16="http://schemas.microsoft.com/office/drawing/2014/main" id="{0EE4E930-95FC-16B7-5DC2-91E4353CF9F3}"/>
              </a:ext>
            </a:extLst>
          </p:cNvPr>
          <p:cNvSpPr txBox="1"/>
          <p:nvPr/>
        </p:nvSpPr>
        <p:spPr>
          <a:xfrm>
            <a:off x="257341" y="1567243"/>
            <a:ext cx="8629317" cy="163121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We foster positive visioning and creativity </a:t>
            </a:r>
            <a:r>
              <a:rPr lang="en-GB" sz="2000" dirty="0">
                <a:solidFill>
                  <a:schemeClr val="accent1">
                    <a:lumMod val="75000"/>
                  </a:schemeClr>
                </a:solidFill>
              </a:rPr>
              <a:t>– Our primary focus is not on being against things, but on developing and promoting positive possibilities. We believe in using creative ways to engage and involve people, encouraging them to imagine the future they want to inhabit. The generation of new stories is central to this visioning work, as is having fun and celebrating success.</a:t>
            </a:r>
          </a:p>
        </p:txBody>
      </p:sp>
      <p:sp>
        <p:nvSpPr>
          <p:cNvPr id="7" name="Title 1">
            <a:extLst>
              <a:ext uri="{FF2B5EF4-FFF2-40B4-BE49-F238E27FC236}">
                <a16:creationId xmlns:a16="http://schemas.microsoft.com/office/drawing/2014/main" id="{AF3D58B8-B855-EEE0-E621-66B1C4AA413E}"/>
              </a:ext>
            </a:extLst>
          </p:cNvPr>
          <p:cNvSpPr>
            <a:spLocks noGrp="1"/>
          </p:cNvSpPr>
          <p:nvPr>
            <p:ph type="title"/>
          </p:nvPr>
        </p:nvSpPr>
        <p:spPr>
          <a:xfrm>
            <a:off x="841707" y="265400"/>
            <a:ext cx="7190556" cy="542278"/>
          </a:xfrm>
        </p:spPr>
        <p:txBody>
          <a:bodyPr>
            <a:normAutofit fontScale="90000"/>
          </a:bodyPr>
          <a:lstStyle/>
          <a:p>
            <a:pPr algn="ctr"/>
            <a:r>
              <a:rPr lang="en-GB" b="1" dirty="0">
                <a:solidFill>
                  <a:schemeClr val="accent1">
                    <a:lumMod val="75000"/>
                  </a:schemeClr>
                </a:solidFill>
              </a:rPr>
              <a:t>Transition Towns - Principles</a:t>
            </a:r>
            <a:endParaRPr lang="en-US" dirty="0">
              <a:solidFill>
                <a:schemeClr val="accent1">
                  <a:lumMod val="75000"/>
                </a:schemeClr>
              </a:solidFill>
            </a:endParaRPr>
          </a:p>
        </p:txBody>
      </p:sp>
    </p:spTree>
    <p:extLst>
      <p:ext uri="{BB962C8B-B14F-4D97-AF65-F5344CB8AC3E}">
        <p14:creationId xmlns:p14="http://schemas.microsoft.com/office/powerpoint/2010/main" val="27931626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AD3EA-5042-505C-0971-38ABD4684B0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98F4A04-6737-AC6D-90EB-C506384B83C7}"/>
              </a:ext>
            </a:extLst>
          </p:cNvPr>
          <p:cNvSpPr txBox="1"/>
          <p:nvPr/>
        </p:nvSpPr>
        <p:spPr>
          <a:xfrm>
            <a:off x="548553" y="1087097"/>
            <a:ext cx="8046894" cy="1938992"/>
          </a:xfrm>
          <a:prstGeom prst="rect">
            <a:avLst/>
          </a:prstGeom>
          <a:noFill/>
        </p:spPr>
        <p:txBody>
          <a:bodyPr wrap="square" rtlCol="0">
            <a:spAutoFit/>
          </a:bodyPr>
          <a:lstStyle/>
          <a:p>
            <a:pPr algn="ctr"/>
            <a:r>
              <a:rPr lang="cy-GB" sz="3000" b="1" i="1" noProof="0" dirty="0"/>
              <a:t>Allwch chi weld unrhyw gysylltiadau â’r damcaniaethau Cynaliadwyedd a drafodwyd gennym yn Thema 2?</a:t>
            </a:r>
          </a:p>
          <a:p>
            <a:pPr algn="ctr"/>
            <a:endParaRPr lang="cy-GB" sz="3000" b="1" i="1" noProof="0" dirty="0"/>
          </a:p>
        </p:txBody>
      </p:sp>
      <p:sp>
        <p:nvSpPr>
          <p:cNvPr id="5" name="TextBox 4">
            <a:extLst>
              <a:ext uri="{FF2B5EF4-FFF2-40B4-BE49-F238E27FC236}">
                <a16:creationId xmlns:a16="http://schemas.microsoft.com/office/drawing/2014/main" id="{7DF8210A-06C4-1FB5-DFDB-FE74A40652E6}"/>
              </a:ext>
            </a:extLst>
          </p:cNvPr>
          <p:cNvSpPr txBox="1"/>
          <p:nvPr/>
        </p:nvSpPr>
        <p:spPr>
          <a:xfrm>
            <a:off x="467544" y="2649840"/>
            <a:ext cx="8046894" cy="553998"/>
          </a:xfrm>
          <a:prstGeom prst="rect">
            <a:avLst/>
          </a:prstGeom>
          <a:noFill/>
        </p:spPr>
        <p:txBody>
          <a:bodyPr wrap="square" rtlCol="0">
            <a:spAutoFit/>
          </a:bodyPr>
          <a:lstStyle/>
          <a:p>
            <a:pPr algn="ctr"/>
            <a:r>
              <a:rPr lang="cy-GB" sz="3000" b="1" i="1" dirty="0"/>
              <a:t>Unrhyw syniadau neu gwestiynau</a:t>
            </a:r>
            <a:r>
              <a:rPr lang="cy-GB" sz="3000" b="1" i="1" noProof="0" dirty="0"/>
              <a:t>?</a:t>
            </a:r>
          </a:p>
        </p:txBody>
      </p:sp>
      <p:pic>
        <p:nvPicPr>
          <p:cNvPr id="6" name="Picture 5" descr="Icon - Question Mark">
            <a:extLst>
              <a:ext uri="{FF2B5EF4-FFF2-40B4-BE49-F238E27FC236}">
                <a16:creationId xmlns:a16="http://schemas.microsoft.com/office/drawing/2014/main" id="{8BBFFCC1-E8EF-E029-B6C7-91ADDFB2B8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3980448"/>
            <a:ext cx="1019162" cy="1019162"/>
          </a:xfrm>
          <a:prstGeom prst="rect">
            <a:avLst/>
          </a:prstGeom>
        </p:spPr>
      </p:pic>
    </p:spTree>
    <p:extLst>
      <p:ext uri="{BB962C8B-B14F-4D97-AF65-F5344CB8AC3E}">
        <p14:creationId xmlns:p14="http://schemas.microsoft.com/office/powerpoint/2010/main" val="41080171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19C4D1-15DF-600B-BD97-59DF44BA3438}"/>
              </a:ext>
            </a:extLst>
          </p:cNvPr>
          <p:cNvSpPr txBox="1"/>
          <p:nvPr/>
        </p:nvSpPr>
        <p:spPr>
          <a:xfrm>
            <a:off x="575556" y="1322767"/>
            <a:ext cx="8046894" cy="1015663"/>
          </a:xfrm>
          <a:prstGeom prst="rect">
            <a:avLst/>
          </a:prstGeom>
          <a:noFill/>
        </p:spPr>
        <p:txBody>
          <a:bodyPr wrap="square" rtlCol="0">
            <a:spAutoFit/>
          </a:bodyPr>
          <a:lstStyle/>
          <a:p>
            <a:pPr algn="ctr"/>
            <a:r>
              <a:rPr lang="en-GB" sz="3000" b="1" i="1" dirty="0">
                <a:solidFill>
                  <a:schemeClr val="accent1">
                    <a:lumMod val="75000"/>
                  </a:schemeClr>
                </a:solidFill>
              </a:rPr>
              <a:t>Can you identify any links to the theories of Sustainability that we looked at in Theme 2?</a:t>
            </a:r>
          </a:p>
        </p:txBody>
      </p:sp>
      <p:sp>
        <p:nvSpPr>
          <p:cNvPr id="5" name="TextBox 4">
            <a:extLst>
              <a:ext uri="{FF2B5EF4-FFF2-40B4-BE49-F238E27FC236}">
                <a16:creationId xmlns:a16="http://schemas.microsoft.com/office/drawing/2014/main" id="{D3E51BBB-B7C0-AC72-0716-BA9C8AE9215E}"/>
              </a:ext>
            </a:extLst>
          </p:cNvPr>
          <p:cNvSpPr txBox="1"/>
          <p:nvPr/>
        </p:nvSpPr>
        <p:spPr>
          <a:xfrm>
            <a:off x="467544" y="2649840"/>
            <a:ext cx="8046894" cy="553998"/>
          </a:xfrm>
          <a:prstGeom prst="rect">
            <a:avLst/>
          </a:prstGeom>
          <a:noFill/>
        </p:spPr>
        <p:txBody>
          <a:bodyPr wrap="square" rtlCol="0">
            <a:spAutoFit/>
          </a:bodyPr>
          <a:lstStyle/>
          <a:p>
            <a:pPr algn="ctr"/>
            <a:r>
              <a:rPr lang="en-GB" sz="3000" b="1" i="1" dirty="0">
                <a:solidFill>
                  <a:schemeClr val="accent1">
                    <a:lumMod val="75000"/>
                  </a:schemeClr>
                </a:solidFill>
              </a:rPr>
              <a:t>Any thoughts or questions?</a:t>
            </a:r>
          </a:p>
        </p:txBody>
      </p:sp>
      <p:pic>
        <p:nvPicPr>
          <p:cNvPr id="6" name="Picture 5" descr="Icon - Question Mark">
            <a:extLst>
              <a:ext uri="{FF2B5EF4-FFF2-40B4-BE49-F238E27FC236}">
                <a16:creationId xmlns:a16="http://schemas.microsoft.com/office/drawing/2014/main" id="{5E2B7438-2AD4-2880-E884-938787E5E9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3980448"/>
            <a:ext cx="1019162" cy="1019162"/>
          </a:xfrm>
          <a:prstGeom prst="rect">
            <a:avLst/>
          </a:prstGeom>
        </p:spPr>
      </p:pic>
    </p:spTree>
    <p:extLst>
      <p:ext uri="{BB962C8B-B14F-4D97-AF65-F5344CB8AC3E}">
        <p14:creationId xmlns:p14="http://schemas.microsoft.com/office/powerpoint/2010/main" val="34887397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41207-9935-1A39-F379-C7553B74FB0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0ABDED-AA61-FEC9-EA23-10085EC05B45}"/>
              </a:ext>
            </a:extLst>
          </p:cNvPr>
          <p:cNvSpPr txBox="1"/>
          <p:nvPr/>
        </p:nvSpPr>
        <p:spPr>
          <a:xfrm>
            <a:off x="307818" y="127036"/>
            <a:ext cx="8302028" cy="1323439"/>
          </a:xfrm>
          <a:prstGeom prst="rect">
            <a:avLst/>
          </a:prstGeom>
          <a:noFill/>
        </p:spPr>
        <p:txBody>
          <a:bodyPr wrap="square" rtlCol="0">
            <a:spAutoFit/>
          </a:bodyPr>
          <a:lstStyle/>
          <a:p>
            <a:pPr algn="ctr"/>
            <a:r>
              <a:rPr lang="cy-GB" sz="4000" b="1" noProof="0" dirty="0"/>
              <a:t>Trefi Trawsnewid</a:t>
            </a:r>
          </a:p>
          <a:p>
            <a:pPr algn="ctr"/>
            <a:r>
              <a:rPr lang="cy-GB" sz="4000" b="1" noProof="0" dirty="0"/>
              <a:t>Ffynonellau Gwybodaeth Ychwanegol</a:t>
            </a:r>
          </a:p>
        </p:txBody>
      </p:sp>
      <p:sp>
        <p:nvSpPr>
          <p:cNvPr id="11" name="TextBox 10">
            <a:extLst>
              <a:ext uri="{FF2B5EF4-FFF2-40B4-BE49-F238E27FC236}">
                <a16:creationId xmlns:a16="http://schemas.microsoft.com/office/drawing/2014/main" id="{68A22CC8-9E0C-FE22-CC5F-FAA57F755430}"/>
              </a:ext>
            </a:extLst>
          </p:cNvPr>
          <p:cNvSpPr txBox="1"/>
          <p:nvPr/>
        </p:nvSpPr>
        <p:spPr>
          <a:xfrm>
            <a:off x="149805" y="2178125"/>
            <a:ext cx="8844390" cy="442685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600" b="0" i="0" dirty="0" err="1">
                <a:solidFill>
                  <a:srgbClr val="3A3A3A"/>
                </a:solidFill>
                <a:effectLst/>
                <a:latin typeface="Source Sans Pro" panose="020B0503030403020204" pitchFamily="34" charset="0"/>
              </a:rPr>
              <a:t>Brokow</a:t>
            </a:r>
            <a:r>
              <a:rPr lang="en-GB" sz="1600" b="0" i="0" dirty="0">
                <a:solidFill>
                  <a:srgbClr val="3A3A3A"/>
                </a:solidFill>
                <a:effectLst/>
                <a:latin typeface="Source Sans Pro" panose="020B0503030403020204" pitchFamily="34" charset="0"/>
              </a:rPr>
              <a:t>-Loga, A. a Bertram, G.F. (2024) ‘Trans-Local Climate Politics in Ordinary Cities: From Local Agenda 21 to Transition Towns to Climate Emergency Declarations’, </a:t>
            </a:r>
            <a:r>
              <a:rPr lang="en-GB" sz="1600" b="0" i="1" dirty="0">
                <a:solidFill>
                  <a:srgbClr val="3A3A3A"/>
                </a:solidFill>
                <a:effectLst/>
                <a:latin typeface="Source Sans Pro" panose="020B0503030403020204" pitchFamily="34" charset="0"/>
              </a:rPr>
              <a:t>Urban planning</a:t>
            </a:r>
            <a:r>
              <a:rPr lang="en-GB" sz="1600" b="0" i="0" dirty="0">
                <a:solidFill>
                  <a:srgbClr val="3A3A3A"/>
                </a:solidFill>
                <a:effectLst/>
                <a:latin typeface="Source Sans Pro" panose="020B0503030403020204" pitchFamily="34" charset="0"/>
              </a:rPr>
              <a:t>, 9 </a:t>
            </a:r>
            <a:r>
              <a:rPr lang="cy-GB" sz="1600" b="0" i="0" noProof="0" dirty="0">
                <a:solidFill>
                  <a:srgbClr val="3A3A3A"/>
                </a:solidFill>
                <a:effectLst/>
                <a:latin typeface="Source Sans Pro" panose="020B0503030403020204" pitchFamily="34" charset="0"/>
              </a:rPr>
              <a:t>Ar gael yn:</a:t>
            </a:r>
            <a:r>
              <a:rPr lang="en-GB" sz="1600" b="0" i="0" dirty="0">
                <a:solidFill>
                  <a:srgbClr val="3A3A3A"/>
                </a:solidFill>
                <a:effectLst/>
                <a:latin typeface="Source Sans Pro" panose="020B0503030403020204" pitchFamily="34" charset="0"/>
              </a:rPr>
              <a:t> </a:t>
            </a:r>
            <a:r>
              <a:rPr lang="en-GB" sz="1600" dirty="0">
                <a:hlinkClick r:id="rId2"/>
              </a:rPr>
              <a:t>Trans-Local Climate Politics in Ordinary Cities: From Local Agenda 21 to Transition Towns to Climate Emergency Declarations – ProQuest</a:t>
            </a:r>
            <a:r>
              <a:rPr lang="en-GB" sz="1600" dirty="0"/>
              <a:t> [</a:t>
            </a:r>
            <a:r>
              <a:rPr lang="cy-GB" sz="1600" noProof="0" dirty="0"/>
              <a:t>Cyrchwyd Ddiwethaf </a:t>
            </a:r>
            <a:r>
              <a:rPr lang="en-GB" sz="1600" dirty="0"/>
              <a:t>24/06/2025]</a:t>
            </a:r>
          </a:p>
          <a:p>
            <a:pPr marL="214313" indent="-214313">
              <a:spcBef>
                <a:spcPts val="450"/>
              </a:spcBef>
              <a:spcAft>
                <a:spcPts val="450"/>
              </a:spcAft>
              <a:buFont typeface="Arial" panose="020B0604020202020204" pitchFamily="34" charset="0"/>
              <a:buChar char="•"/>
            </a:pPr>
            <a:r>
              <a:rPr lang="en-GB" sz="1600" dirty="0"/>
              <a:t>Elton, S. (2017) ‘Transition Towns’ </a:t>
            </a:r>
            <a:r>
              <a:rPr lang="en-GB" sz="1600" i="1" dirty="0"/>
              <a:t>Alternatives Journal</a:t>
            </a:r>
            <a:r>
              <a:rPr lang="en-GB" sz="1600" dirty="0"/>
              <a:t>, 43(2), </a:t>
            </a:r>
            <a:r>
              <a:rPr lang="en-GB" sz="1600" dirty="0" err="1"/>
              <a:t>tt</a:t>
            </a:r>
            <a:r>
              <a:rPr lang="en-GB" sz="1600" dirty="0"/>
              <a:t>. 20-23. </a:t>
            </a:r>
            <a:r>
              <a:rPr lang="cy-GB" sz="1600" dirty="0">
                <a:solidFill>
                  <a:srgbClr val="3A3A3A"/>
                </a:solidFill>
                <a:latin typeface="Source Sans Pro" panose="020B0503030403020204" pitchFamily="34" charset="0"/>
              </a:rPr>
              <a:t>Ar gael yn</a:t>
            </a:r>
            <a:r>
              <a:rPr lang="en-GB" sz="1600" dirty="0"/>
              <a:t>: </a:t>
            </a:r>
            <a:r>
              <a:rPr lang="en-GB" sz="1600" dirty="0">
                <a:hlinkClick r:id="rId3"/>
              </a:rPr>
              <a:t>Transition Towns - ProQuest </a:t>
            </a:r>
            <a:r>
              <a:rPr lang="en-GB" sz="1600" dirty="0"/>
              <a:t> [</a:t>
            </a:r>
            <a:r>
              <a:rPr lang="cy-GB" sz="1600" dirty="0"/>
              <a:t>Cyrchwyd Ddiwethaf </a:t>
            </a:r>
            <a:r>
              <a:rPr lang="en-GB" sz="1600" dirty="0"/>
              <a:t>24/06/2025]</a:t>
            </a:r>
          </a:p>
          <a:p>
            <a:pPr marL="214313" indent="-214313">
              <a:spcBef>
                <a:spcPts val="450"/>
              </a:spcBef>
              <a:spcAft>
                <a:spcPts val="450"/>
              </a:spcAft>
              <a:buFont typeface="Arial" panose="020B0604020202020204" pitchFamily="34" charset="0"/>
              <a:buChar char="•"/>
            </a:pPr>
            <a:r>
              <a:rPr lang="en-GB" sz="1600" dirty="0"/>
              <a:t>Flintoff, J.P. (2013) ‘Local, self-sufficient, optimistic: are Transition Towns the way forward?’ </a:t>
            </a:r>
            <a:r>
              <a:rPr lang="en-GB" sz="1600" i="1" dirty="0"/>
              <a:t>The Guardian</a:t>
            </a:r>
            <a:r>
              <a:rPr lang="en-GB" sz="1600" dirty="0"/>
              <a:t> </a:t>
            </a:r>
            <a:r>
              <a:rPr lang="cy-GB" sz="1600" dirty="0">
                <a:solidFill>
                  <a:srgbClr val="3A3A3A"/>
                </a:solidFill>
                <a:latin typeface="Source Sans Pro" panose="020B0503030403020204" pitchFamily="34" charset="0"/>
              </a:rPr>
              <a:t>Ar gael yn: </a:t>
            </a:r>
            <a:r>
              <a:rPr lang="en-GB" sz="1600" dirty="0">
                <a:hlinkClick r:id="rId4"/>
              </a:rPr>
              <a:t>Local, self-sufficient, optimistic: are Transition Towns the way forward? | Transition towns | The Guardian </a:t>
            </a:r>
            <a:r>
              <a:rPr lang="en-GB" sz="1600" dirty="0"/>
              <a:t> [</a:t>
            </a:r>
            <a:r>
              <a:rPr lang="cy-GB" sz="1600" dirty="0"/>
              <a:t>Cyrchwyd Ddiwethaf </a:t>
            </a:r>
            <a:r>
              <a:rPr lang="en-GB" sz="1600" dirty="0"/>
              <a:t>24/06/2025]</a:t>
            </a:r>
          </a:p>
          <a:p>
            <a:pPr marL="214313" indent="-214313">
              <a:spcBef>
                <a:spcPts val="450"/>
              </a:spcBef>
              <a:spcAft>
                <a:spcPts val="450"/>
              </a:spcAft>
              <a:buFont typeface="Arial" panose="020B0604020202020204" pitchFamily="34" charset="0"/>
              <a:buChar char="•"/>
            </a:pPr>
            <a:r>
              <a:rPr lang="en-GB" sz="1600" dirty="0" err="1"/>
              <a:t>Khmara</a:t>
            </a:r>
            <a:r>
              <a:rPr lang="en-GB" sz="1600" dirty="0"/>
              <a:t>, Y. a Kronenberg, J. (2023) ‘On the road to urban degrowth economics? Learning from the experience of C40 cities, doughnut cities, Transition Towns, and shrinking cities’, </a:t>
            </a:r>
            <a:r>
              <a:rPr lang="en-GB" sz="1600" i="1" dirty="0"/>
              <a:t>Cities</a:t>
            </a:r>
            <a:r>
              <a:rPr lang="en-GB" sz="1600" dirty="0"/>
              <a:t>, 136 </a:t>
            </a:r>
            <a:r>
              <a:rPr lang="cy-GB" sz="1600" dirty="0">
                <a:solidFill>
                  <a:srgbClr val="3A3A3A"/>
                </a:solidFill>
                <a:latin typeface="Source Sans Pro" panose="020B0503030403020204" pitchFamily="34" charset="0"/>
              </a:rPr>
              <a:t>Ar gael yn </a:t>
            </a:r>
            <a:r>
              <a:rPr lang="en-GB" sz="1600" dirty="0"/>
              <a:t>: </a:t>
            </a:r>
            <a:r>
              <a:rPr lang="en-GB" sz="1600" dirty="0">
                <a:hlinkClick r:id="rId5"/>
              </a:rPr>
              <a:t>On the road to urban degrowth economics? Learning from the experience of C40 cities, doughnut cities, Transition Towns, and shrinking cities – ScienceDirect</a:t>
            </a:r>
            <a:r>
              <a:rPr lang="en-GB" sz="1600" dirty="0"/>
              <a:t> [</a:t>
            </a:r>
            <a:r>
              <a:rPr lang="cy-GB" sz="1600" dirty="0"/>
              <a:t>Cyrchwyd Ddiwethaf </a:t>
            </a:r>
            <a:r>
              <a:rPr lang="en-GB" sz="1600" dirty="0"/>
              <a:t>24/06/2025]</a:t>
            </a:r>
          </a:p>
          <a:p>
            <a:pPr marL="214313" indent="-214313">
              <a:spcBef>
                <a:spcPts val="450"/>
              </a:spcBef>
              <a:spcAft>
                <a:spcPts val="450"/>
              </a:spcAft>
              <a:buFont typeface="Arial" panose="020B0604020202020204" pitchFamily="34" charset="0"/>
              <a:buChar char="•"/>
            </a:pPr>
            <a:endParaRPr lang="en-GB" sz="1600" dirty="0"/>
          </a:p>
          <a:p>
            <a:pPr>
              <a:spcBef>
                <a:spcPts val="450"/>
              </a:spcBef>
              <a:spcAft>
                <a:spcPts val="450"/>
              </a:spcAft>
            </a:pPr>
            <a:endParaRPr lang="en-GB" sz="1600" dirty="0"/>
          </a:p>
        </p:txBody>
      </p:sp>
      <p:sp>
        <p:nvSpPr>
          <p:cNvPr id="2" name="TextBox 1">
            <a:extLst>
              <a:ext uri="{FF2B5EF4-FFF2-40B4-BE49-F238E27FC236}">
                <a16:creationId xmlns:a16="http://schemas.microsoft.com/office/drawing/2014/main" id="{D1B2F817-499C-DFCD-796A-49F64AADF77B}"/>
              </a:ext>
            </a:extLst>
          </p:cNvPr>
          <p:cNvSpPr txBox="1"/>
          <p:nvPr/>
        </p:nvSpPr>
        <p:spPr>
          <a:xfrm>
            <a:off x="149805" y="1495743"/>
            <a:ext cx="8528364" cy="646331"/>
          </a:xfrm>
          <a:prstGeom prst="rect">
            <a:avLst/>
          </a:prstGeom>
          <a:noFill/>
        </p:spPr>
        <p:txBody>
          <a:bodyPr wrap="square" rtlCol="0">
            <a:spAutoFit/>
          </a:bodyPr>
          <a:lstStyle/>
          <a:p>
            <a:r>
              <a:rPr lang="cy-GB" dirty="0"/>
              <a:t>Ni ddefnyddiwyd y ffynonellau hyn yn y sleidiau ond maent yn rhoi casgliad o ffynonellau gwybodaeth o ddechrau’r mudiad i bapurau mwy diweddar</a:t>
            </a:r>
            <a:r>
              <a:rPr lang="cy-GB" noProof="0" dirty="0"/>
              <a:t>.</a:t>
            </a:r>
          </a:p>
        </p:txBody>
      </p:sp>
    </p:spTree>
    <p:extLst>
      <p:ext uri="{BB962C8B-B14F-4D97-AF65-F5344CB8AC3E}">
        <p14:creationId xmlns:p14="http://schemas.microsoft.com/office/powerpoint/2010/main" val="9555023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24834-F3D3-B963-5E7F-7D06577A3BE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AA67764-7156-9D80-67B7-369F3B4A00A5}"/>
              </a:ext>
            </a:extLst>
          </p:cNvPr>
          <p:cNvSpPr txBox="1"/>
          <p:nvPr/>
        </p:nvSpPr>
        <p:spPr>
          <a:xfrm>
            <a:off x="307818" y="127036"/>
            <a:ext cx="8302028" cy="1323439"/>
          </a:xfrm>
          <a:prstGeom prst="rect">
            <a:avLst/>
          </a:prstGeom>
          <a:noFill/>
        </p:spPr>
        <p:txBody>
          <a:bodyPr wrap="square" rtlCol="0">
            <a:spAutoFit/>
          </a:bodyPr>
          <a:lstStyle/>
          <a:p>
            <a:pPr algn="ctr"/>
            <a:r>
              <a:rPr lang="en-GB" sz="4000" b="1" dirty="0">
                <a:solidFill>
                  <a:schemeClr val="accent1">
                    <a:lumMod val="75000"/>
                  </a:schemeClr>
                </a:solidFill>
              </a:rPr>
              <a:t>Transition Towns</a:t>
            </a:r>
          </a:p>
          <a:p>
            <a:pPr algn="ctr"/>
            <a:r>
              <a:rPr lang="en-GB" sz="4000" b="1" dirty="0">
                <a:solidFill>
                  <a:schemeClr val="accent1">
                    <a:lumMod val="75000"/>
                  </a:schemeClr>
                </a:solidFill>
              </a:rPr>
              <a:t>Sources of Additional Information</a:t>
            </a:r>
          </a:p>
        </p:txBody>
      </p:sp>
      <p:sp>
        <p:nvSpPr>
          <p:cNvPr id="11" name="TextBox 10">
            <a:extLst>
              <a:ext uri="{FF2B5EF4-FFF2-40B4-BE49-F238E27FC236}">
                <a16:creationId xmlns:a16="http://schemas.microsoft.com/office/drawing/2014/main" id="{F1C9DCD4-62E1-9698-6079-51DFB140AA2C}"/>
              </a:ext>
            </a:extLst>
          </p:cNvPr>
          <p:cNvSpPr txBox="1"/>
          <p:nvPr/>
        </p:nvSpPr>
        <p:spPr>
          <a:xfrm>
            <a:off x="149805" y="2178125"/>
            <a:ext cx="8844390" cy="442685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600" b="0" i="0" dirty="0" err="1">
                <a:solidFill>
                  <a:schemeClr val="accent1">
                    <a:lumMod val="75000"/>
                  </a:schemeClr>
                </a:solidFill>
                <a:effectLst/>
                <a:latin typeface="Source Sans Pro" panose="020B0503030403020204" pitchFamily="34" charset="0"/>
              </a:rPr>
              <a:t>Brokow</a:t>
            </a:r>
            <a:r>
              <a:rPr lang="en-GB" sz="1600" b="0" i="0" dirty="0">
                <a:solidFill>
                  <a:schemeClr val="accent1">
                    <a:lumMod val="75000"/>
                  </a:schemeClr>
                </a:solidFill>
                <a:effectLst/>
                <a:latin typeface="Source Sans Pro" panose="020B0503030403020204" pitchFamily="34" charset="0"/>
              </a:rPr>
              <a:t>-Loga, A. and Bertram, G.F. (2024) ‘Trans-Local Climate Politics in Ordinary Cities: From Local Agenda 21 to Transition Towns to Climate Emergency Declarations’, </a:t>
            </a:r>
            <a:r>
              <a:rPr lang="en-GB" sz="1600" b="0" i="1" dirty="0">
                <a:solidFill>
                  <a:schemeClr val="accent1">
                    <a:lumMod val="75000"/>
                  </a:schemeClr>
                </a:solidFill>
                <a:effectLst/>
                <a:latin typeface="Source Sans Pro" panose="020B0503030403020204" pitchFamily="34" charset="0"/>
              </a:rPr>
              <a:t>Urban planning</a:t>
            </a:r>
            <a:r>
              <a:rPr lang="en-GB" sz="1600" b="0" i="0" dirty="0">
                <a:solidFill>
                  <a:schemeClr val="accent1">
                    <a:lumMod val="75000"/>
                  </a:schemeClr>
                </a:solidFill>
                <a:effectLst/>
                <a:latin typeface="Source Sans Pro" panose="020B0503030403020204" pitchFamily="34" charset="0"/>
              </a:rPr>
              <a:t>, 9 Available at: </a:t>
            </a:r>
            <a:r>
              <a:rPr lang="en-GB" sz="1600" dirty="0">
                <a:solidFill>
                  <a:schemeClr val="accent5"/>
                </a:solidFill>
                <a:hlinkClick r:id="rId2">
                  <a:extLst>
                    <a:ext uri="{A12FA001-AC4F-418D-AE19-62706E023703}">
                      <ahyp:hlinkClr xmlns:ahyp="http://schemas.microsoft.com/office/drawing/2018/hyperlinkcolor" val="tx"/>
                    </a:ext>
                  </a:extLst>
                </a:hlinkClick>
              </a:rPr>
              <a:t>Trans-Local Climate Politics in Ordinary Cities: From Local Agenda 21 to Transition Towns to Climate Emergency Declarations – ProQuest</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Elton, S. (2017) ‘Transition Towns’ </a:t>
            </a:r>
            <a:r>
              <a:rPr lang="en-GB" sz="1600" i="1" dirty="0">
                <a:solidFill>
                  <a:schemeClr val="accent1">
                    <a:lumMod val="75000"/>
                  </a:schemeClr>
                </a:solidFill>
              </a:rPr>
              <a:t>Alternatives Journal</a:t>
            </a:r>
            <a:r>
              <a:rPr lang="en-GB" sz="1600" dirty="0">
                <a:solidFill>
                  <a:schemeClr val="accent1">
                    <a:lumMod val="75000"/>
                  </a:schemeClr>
                </a:solidFill>
              </a:rPr>
              <a:t>, 43(2), pp. 20-23. Available at: </a:t>
            </a:r>
            <a:r>
              <a:rPr lang="en-GB" sz="1600" dirty="0">
                <a:solidFill>
                  <a:schemeClr val="accent5"/>
                </a:solidFill>
                <a:hlinkClick r:id="rId3">
                  <a:extLst>
                    <a:ext uri="{A12FA001-AC4F-418D-AE19-62706E023703}">
                      <ahyp:hlinkClr xmlns:ahyp="http://schemas.microsoft.com/office/drawing/2018/hyperlinkcolor" val="tx"/>
                    </a:ext>
                  </a:extLst>
                </a:hlinkClick>
              </a:rPr>
              <a:t>Transition Towns - ProQuest </a:t>
            </a:r>
            <a:r>
              <a:rPr lang="en-GB" sz="1600" dirty="0">
                <a:solidFill>
                  <a:schemeClr val="accent1">
                    <a:lumMod val="75000"/>
                  </a:schemeClr>
                </a:solidFill>
              </a:rPr>
              <a:t> [Last Accessed 24/06/2025]</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Flintoff, J.P. (2013) ‘Local, self-sufficient, optimistic: are Transition Towns the way forward?’ </a:t>
            </a:r>
            <a:r>
              <a:rPr lang="en-GB" sz="1600" i="1" dirty="0">
                <a:solidFill>
                  <a:schemeClr val="accent1">
                    <a:lumMod val="75000"/>
                  </a:schemeClr>
                </a:solidFill>
              </a:rPr>
              <a:t>The Guardian</a:t>
            </a:r>
            <a:r>
              <a:rPr lang="en-GB" sz="1600" dirty="0">
                <a:solidFill>
                  <a:schemeClr val="accent1">
                    <a:lumMod val="75000"/>
                  </a:schemeClr>
                </a:solidFill>
              </a:rPr>
              <a:t> Available at: </a:t>
            </a:r>
            <a:r>
              <a:rPr lang="en-GB" sz="1600" dirty="0">
                <a:solidFill>
                  <a:schemeClr val="accent5"/>
                </a:solidFill>
                <a:hlinkClick r:id="rId4">
                  <a:extLst>
                    <a:ext uri="{A12FA001-AC4F-418D-AE19-62706E023703}">
                      <ahyp:hlinkClr xmlns:ahyp="http://schemas.microsoft.com/office/drawing/2018/hyperlinkcolor" val="tx"/>
                    </a:ext>
                  </a:extLst>
                </a:hlinkClick>
              </a:rPr>
              <a:t>Local, self-sufficient, optimistic: are Transition Towns the way forward? | Transition towns | The Guardian </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sz="1600" dirty="0" err="1">
                <a:solidFill>
                  <a:schemeClr val="accent1">
                    <a:lumMod val="75000"/>
                  </a:schemeClr>
                </a:solidFill>
              </a:rPr>
              <a:t>Khmara</a:t>
            </a:r>
            <a:r>
              <a:rPr lang="en-GB" sz="1600" dirty="0">
                <a:solidFill>
                  <a:schemeClr val="accent1">
                    <a:lumMod val="75000"/>
                  </a:schemeClr>
                </a:solidFill>
              </a:rPr>
              <a:t>, Y. and Kronenberg, J. (2023) ‘On the road to urban degrowth economics? Learning from the experience of C40 cities, doughnut cities, Transition Towns, and shrinking cities’, </a:t>
            </a:r>
            <a:r>
              <a:rPr lang="en-GB" sz="1600" i="1" dirty="0">
                <a:solidFill>
                  <a:schemeClr val="accent1">
                    <a:lumMod val="75000"/>
                  </a:schemeClr>
                </a:solidFill>
              </a:rPr>
              <a:t>Cities</a:t>
            </a:r>
            <a:r>
              <a:rPr lang="en-GB" sz="1600" dirty="0">
                <a:solidFill>
                  <a:schemeClr val="accent1">
                    <a:lumMod val="75000"/>
                  </a:schemeClr>
                </a:solidFill>
              </a:rPr>
              <a:t>, 136 Available at: </a:t>
            </a:r>
            <a:r>
              <a:rPr lang="en-GB" sz="1600" dirty="0">
                <a:solidFill>
                  <a:schemeClr val="accent5"/>
                </a:solidFill>
                <a:hlinkClick r:id="rId5">
                  <a:extLst>
                    <a:ext uri="{A12FA001-AC4F-418D-AE19-62706E023703}">
                      <ahyp:hlinkClr xmlns:ahyp="http://schemas.microsoft.com/office/drawing/2018/hyperlinkcolor" val="tx"/>
                    </a:ext>
                  </a:extLst>
                </a:hlinkClick>
              </a:rPr>
              <a:t>On the road to urban degrowth economics? Learning from the experience of C40 cities, doughnut cities, Transition Towns, and shrinking cities – ScienceDirect</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endParaRPr lang="en-GB" sz="1600" dirty="0">
              <a:solidFill>
                <a:schemeClr val="accent1">
                  <a:lumMod val="75000"/>
                </a:schemeClr>
              </a:solidFill>
            </a:endParaRPr>
          </a:p>
          <a:p>
            <a:pPr>
              <a:spcBef>
                <a:spcPts val="450"/>
              </a:spcBef>
              <a:spcAft>
                <a:spcPts val="450"/>
              </a:spcAft>
            </a:pPr>
            <a:endParaRPr lang="en-GB" sz="1600" dirty="0">
              <a:solidFill>
                <a:schemeClr val="accent1">
                  <a:lumMod val="75000"/>
                </a:schemeClr>
              </a:solidFill>
            </a:endParaRPr>
          </a:p>
        </p:txBody>
      </p:sp>
      <p:sp>
        <p:nvSpPr>
          <p:cNvPr id="2" name="TextBox 1">
            <a:extLst>
              <a:ext uri="{FF2B5EF4-FFF2-40B4-BE49-F238E27FC236}">
                <a16:creationId xmlns:a16="http://schemas.microsoft.com/office/drawing/2014/main" id="{60306F17-25CF-2836-24CD-386FB0F794D6}"/>
              </a:ext>
            </a:extLst>
          </p:cNvPr>
          <p:cNvSpPr txBox="1"/>
          <p:nvPr/>
        </p:nvSpPr>
        <p:spPr>
          <a:xfrm>
            <a:off x="149805" y="1495743"/>
            <a:ext cx="8528364" cy="646331"/>
          </a:xfrm>
          <a:prstGeom prst="rect">
            <a:avLst/>
          </a:prstGeom>
          <a:noFill/>
        </p:spPr>
        <p:txBody>
          <a:bodyPr wrap="square" rtlCol="0">
            <a:spAutoFit/>
          </a:bodyPr>
          <a:lstStyle/>
          <a:p>
            <a:r>
              <a:rPr lang="en-GB" dirty="0">
                <a:solidFill>
                  <a:schemeClr val="accent1">
                    <a:lumMod val="75000"/>
                  </a:schemeClr>
                </a:solidFill>
              </a:rPr>
              <a:t>These sources have not been used in the slides but give a range of sources of information from the beginning of the movement to more recent papers.</a:t>
            </a:r>
          </a:p>
        </p:txBody>
      </p:sp>
    </p:spTree>
    <p:extLst>
      <p:ext uri="{BB962C8B-B14F-4D97-AF65-F5344CB8AC3E}">
        <p14:creationId xmlns:p14="http://schemas.microsoft.com/office/powerpoint/2010/main" val="36268452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7F841-55CF-B4ED-E761-8EF3FC919FB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33951E2-DC59-66E2-7CC5-29272BECD173}"/>
              </a:ext>
            </a:extLst>
          </p:cNvPr>
          <p:cNvSpPr txBox="1"/>
          <p:nvPr/>
        </p:nvSpPr>
        <p:spPr>
          <a:xfrm>
            <a:off x="307818" y="127036"/>
            <a:ext cx="8302028" cy="1323439"/>
          </a:xfrm>
          <a:prstGeom prst="rect">
            <a:avLst/>
          </a:prstGeom>
          <a:noFill/>
        </p:spPr>
        <p:txBody>
          <a:bodyPr wrap="square" rtlCol="0">
            <a:spAutoFit/>
          </a:bodyPr>
          <a:lstStyle/>
          <a:p>
            <a:pPr algn="ctr"/>
            <a:r>
              <a:rPr lang="cy-GB" sz="4000" b="1" noProof="0" dirty="0"/>
              <a:t>Trefi Trawsnewid</a:t>
            </a:r>
          </a:p>
          <a:p>
            <a:pPr algn="ctr"/>
            <a:r>
              <a:rPr lang="cy-GB" sz="4000" b="1" dirty="0"/>
              <a:t>Ffynonellau Gwybodaeth Ychwanegol</a:t>
            </a:r>
          </a:p>
        </p:txBody>
      </p:sp>
      <p:sp>
        <p:nvSpPr>
          <p:cNvPr id="11" name="TextBox 10">
            <a:extLst>
              <a:ext uri="{FF2B5EF4-FFF2-40B4-BE49-F238E27FC236}">
                <a16:creationId xmlns:a16="http://schemas.microsoft.com/office/drawing/2014/main" id="{0D35801B-7700-4BE7-228F-000B0F767326}"/>
              </a:ext>
            </a:extLst>
          </p:cNvPr>
          <p:cNvSpPr txBox="1"/>
          <p:nvPr/>
        </p:nvSpPr>
        <p:spPr>
          <a:xfrm>
            <a:off x="149805" y="1752612"/>
            <a:ext cx="8844390" cy="367793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600" dirty="0"/>
              <a:t>Richardson, J., Nichols, A. a Henry, T. (2012) ‘Do transition towns have the potential to promote health and well-being? A health impact assessment of a transition town initiative’, Public health (</a:t>
            </a:r>
            <a:r>
              <a:rPr lang="cy-GB" sz="1600" noProof="0" dirty="0"/>
              <a:t>Llundain</a:t>
            </a:r>
            <a:r>
              <a:rPr lang="en-GB" sz="1600" dirty="0"/>
              <a:t>), 126(11), </a:t>
            </a:r>
            <a:r>
              <a:rPr lang="en-GB" sz="1600" dirty="0" err="1"/>
              <a:t>tt</a:t>
            </a:r>
            <a:r>
              <a:rPr lang="en-GB" sz="1600" dirty="0"/>
              <a:t>. 982–989. </a:t>
            </a:r>
            <a:r>
              <a:rPr lang="cy-GB" sz="1600" noProof="0" dirty="0"/>
              <a:t>Ar gael yn</a:t>
            </a:r>
            <a:r>
              <a:rPr lang="en-GB" sz="1600" dirty="0"/>
              <a:t>: </a:t>
            </a:r>
            <a:r>
              <a:rPr lang="en-GB" sz="1600" dirty="0">
                <a:hlinkClick r:id="rId2"/>
              </a:rPr>
              <a:t>Do transition towns have the potential to promote health and well-being? A health impact assessment of a transition town initiative - ScienceDirect </a:t>
            </a:r>
            <a:r>
              <a:rPr lang="en-GB" sz="1600" dirty="0"/>
              <a:t> [</a:t>
            </a:r>
            <a:r>
              <a:rPr lang="cy-GB" sz="1600" noProof="0" dirty="0"/>
              <a:t>Cyrchwyd Ddiwethaf </a:t>
            </a:r>
            <a:r>
              <a:rPr lang="en-GB" sz="1600" dirty="0"/>
              <a:t>24/06/2025]</a:t>
            </a:r>
          </a:p>
          <a:p>
            <a:pPr marL="214313" indent="-214313">
              <a:spcBef>
                <a:spcPts val="450"/>
              </a:spcBef>
              <a:spcAft>
                <a:spcPts val="450"/>
              </a:spcAft>
              <a:buFont typeface="Arial" panose="020B0604020202020204" pitchFamily="34" charset="0"/>
              <a:buChar char="•"/>
            </a:pPr>
            <a:r>
              <a:rPr lang="en-GB" sz="1600" dirty="0"/>
              <a:t>Taylor, P.J. (2012) ‘Transition towns and world cities: towards green networks of cities’, </a:t>
            </a:r>
            <a:r>
              <a:rPr lang="en-GB" sz="1600" i="1" dirty="0"/>
              <a:t>Local Environment</a:t>
            </a:r>
            <a:r>
              <a:rPr lang="en-GB" sz="1600" dirty="0"/>
              <a:t>, 17(4), </a:t>
            </a:r>
            <a:r>
              <a:rPr lang="en-GB" sz="1600" dirty="0" err="1"/>
              <a:t>tt</a:t>
            </a:r>
            <a:r>
              <a:rPr lang="en-GB" sz="1600" dirty="0"/>
              <a:t>. 495–508. </a:t>
            </a:r>
            <a:r>
              <a:rPr lang="cy-GB" sz="1600" noProof="0" dirty="0"/>
              <a:t>Ar gael yn</a:t>
            </a:r>
            <a:r>
              <a:rPr lang="en-GB" sz="1600" dirty="0"/>
              <a:t>: </a:t>
            </a:r>
            <a:r>
              <a:rPr lang="en-GB" sz="1600" dirty="0">
                <a:hlinkClick r:id="rId3"/>
              </a:rPr>
              <a:t>Transition towns and world cities: towards green networks of cities</a:t>
            </a:r>
            <a:r>
              <a:rPr lang="en-GB" sz="1600" dirty="0"/>
              <a:t> [</a:t>
            </a:r>
            <a:r>
              <a:rPr lang="cy-GB" sz="1600" dirty="0"/>
              <a:t>Cyrchwyd Ddiwethaf </a:t>
            </a:r>
            <a:r>
              <a:rPr lang="en-GB" sz="1600" dirty="0"/>
              <a:t>24/06/2025]</a:t>
            </a:r>
          </a:p>
          <a:p>
            <a:pPr marL="214313" indent="-214313">
              <a:spcBef>
                <a:spcPts val="450"/>
              </a:spcBef>
              <a:spcAft>
                <a:spcPts val="450"/>
              </a:spcAft>
              <a:buFont typeface="Arial" panose="020B0604020202020204" pitchFamily="34" charset="0"/>
              <a:buChar char="•"/>
            </a:pPr>
            <a:r>
              <a:rPr lang="en-GB" sz="1600" dirty="0" err="1"/>
              <a:t>Yalciner</a:t>
            </a:r>
            <a:r>
              <a:rPr lang="en-GB" sz="1600" dirty="0"/>
              <a:t> </a:t>
            </a:r>
            <a:r>
              <a:rPr lang="en-GB" sz="1600" dirty="0" err="1"/>
              <a:t>Ercoskun</a:t>
            </a:r>
            <a:r>
              <a:rPr lang="en-GB" sz="1600" dirty="0"/>
              <a:t>, O., </a:t>
            </a:r>
            <a:r>
              <a:rPr lang="en-GB" sz="1600" dirty="0" err="1"/>
              <a:t>Kajosaari</a:t>
            </a:r>
            <a:r>
              <a:rPr lang="en-GB" sz="1600" dirty="0"/>
              <a:t>, A. a Humer, A. (2025) ‘Ecovillages and Transition Towns: Practices of Sustainable Settlements in Urban and Rural Austria’, Land (Basel), 14(1), </a:t>
            </a:r>
            <a:r>
              <a:rPr lang="cy-GB" sz="1600" dirty="0"/>
              <a:t>Ar gael yn</a:t>
            </a:r>
            <a:r>
              <a:rPr lang="en-GB" sz="1600" dirty="0"/>
              <a:t>: </a:t>
            </a:r>
            <a:r>
              <a:rPr lang="en-GB" sz="1600" dirty="0">
                <a:hlinkClick r:id="rId4"/>
              </a:rPr>
              <a:t>Ecovillages and Transition Towns: Practices of Sustainable Settlements in Urban and Rural Austria – ProQuest</a:t>
            </a:r>
            <a:r>
              <a:rPr lang="en-GB" sz="1600" dirty="0"/>
              <a:t> [</a:t>
            </a:r>
            <a:r>
              <a:rPr lang="cy-GB" sz="1600" dirty="0"/>
              <a:t>Cyrchwyd Ddiwethaf</a:t>
            </a:r>
            <a:r>
              <a:rPr lang="en-GB" sz="1600" dirty="0"/>
              <a:t> 24/06/2025]</a:t>
            </a:r>
          </a:p>
          <a:p>
            <a:pPr marL="214313" indent="-214313">
              <a:spcBef>
                <a:spcPts val="450"/>
              </a:spcBef>
              <a:spcAft>
                <a:spcPts val="450"/>
              </a:spcAft>
              <a:buFont typeface="Arial" panose="020B0604020202020204" pitchFamily="34" charset="0"/>
              <a:buChar char="•"/>
            </a:pPr>
            <a:endParaRPr lang="en-GB" sz="1600" dirty="0"/>
          </a:p>
        </p:txBody>
      </p:sp>
    </p:spTree>
    <p:extLst>
      <p:ext uri="{BB962C8B-B14F-4D97-AF65-F5344CB8AC3E}">
        <p14:creationId xmlns:p14="http://schemas.microsoft.com/office/powerpoint/2010/main" val="16946078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307818" y="127036"/>
            <a:ext cx="8302028" cy="1323439"/>
          </a:xfrm>
          <a:prstGeom prst="rect">
            <a:avLst/>
          </a:prstGeom>
          <a:noFill/>
        </p:spPr>
        <p:txBody>
          <a:bodyPr wrap="square" rtlCol="0">
            <a:spAutoFit/>
          </a:bodyPr>
          <a:lstStyle/>
          <a:p>
            <a:pPr algn="ctr"/>
            <a:r>
              <a:rPr lang="en-GB" sz="4000" b="1" dirty="0">
                <a:solidFill>
                  <a:schemeClr val="accent1">
                    <a:lumMod val="75000"/>
                  </a:schemeClr>
                </a:solidFill>
              </a:rPr>
              <a:t>Transition Towns</a:t>
            </a:r>
          </a:p>
          <a:p>
            <a:pPr algn="ctr"/>
            <a:r>
              <a:rPr lang="en-GB" sz="4000" b="1" dirty="0">
                <a:solidFill>
                  <a:schemeClr val="accent1">
                    <a:lumMod val="75000"/>
                  </a:schemeClr>
                </a:solidFill>
              </a:rPr>
              <a:t>Sources of Additional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149805" y="1752612"/>
            <a:ext cx="8844390" cy="367793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Richardson, J., Nichols, A. and Henry, T. (2012) ‘Do transition towns have the potential to promote health and well-being? A health impact assessment of a transition town initiative’, Public health (London), 126(11), pp. 982–989. Available at: </a:t>
            </a:r>
            <a:r>
              <a:rPr lang="en-GB" sz="1600" dirty="0">
                <a:solidFill>
                  <a:schemeClr val="accent5"/>
                </a:solidFill>
                <a:hlinkClick r:id="rId2">
                  <a:extLst>
                    <a:ext uri="{A12FA001-AC4F-418D-AE19-62706E023703}">
                      <ahyp:hlinkClr xmlns:ahyp="http://schemas.microsoft.com/office/drawing/2018/hyperlinkcolor" val="tx"/>
                    </a:ext>
                  </a:extLst>
                </a:hlinkClick>
              </a:rPr>
              <a:t>Do transition towns have the potential to promote health and well-being? A health impact assessment of a transition town initiative - ScienceDirect </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Taylor, P.J. (2012) ‘Transition towns and world cities: towards green networks of cities’, </a:t>
            </a:r>
            <a:r>
              <a:rPr lang="en-GB" sz="1600" i="1" dirty="0">
                <a:solidFill>
                  <a:schemeClr val="accent1">
                    <a:lumMod val="75000"/>
                  </a:schemeClr>
                </a:solidFill>
              </a:rPr>
              <a:t>Local Environment</a:t>
            </a:r>
            <a:r>
              <a:rPr lang="en-GB" sz="1600" dirty="0">
                <a:solidFill>
                  <a:schemeClr val="accent1">
                    <a:lumMod val="75000"/>
                  </a:schemeClr>
                </a:solidFill>
              </a:rPr>
              <a:t>, 17(4), pp. 495–508. Available at: </a:t>
            </a:r>
            <a:r>
              <a:rPr lang="en-GB" sz="1600" dirty="0">
                <a:solidFill>
                  <a:schemeClr val="accent5"/>
                </a:solidFill>
                <a:hlinkClick r:id="rId3">
                  <a:extLst>
                    <a:ext uri="{A12FA001-AC4F-418D-AE19-62706E023703}">
                      <ahyp:hlinkClr xmlns:ahyp="http://schemas.microsoft.com/office/drawing/2018/hyperlinkcolor" val="tx"/>
                    </a:ext>
                  </a:extLst>
                </a:hlinkClick>
              </a:rPr>
              <a:t>Transition towns and world cities: towards green networks of cities</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r>
              <a:rPr lang="en-GB" sz="1600" dirty="0" err="1">
                <a:solidFill>
                  <a:schemeClr val="accent1">
                    <a:lumMod val="75000"/>
                  </a:schemeClr>
                </a:solidFill>
              </a:rPr>
              <a:t>Yalciner</a:t>
            </a:r>
            <a:r>
              <a:rPr lang="en-GB" sz="1600" dirty="0">
                <a:solidFill>
                  <a:schemeClr val="accent1">
                    <a:lumMod val="75000"/>
                  </a:schemeClr>
                </a:solidFill>
              </a:rPr>
              <a:t> </a:t>
            </a:r>
            <a:r>
              <a:rPr lang="en-GB" sz="1600" dirty="0" err="1">
                <a:solidFill>
                  <a:schemeClr val="accent1">
                    <a:lumMod val="75000"/>
                  </a:schemeClr>
                </a:solidFill>
              </a:rPr>
              <a:t>Ercoskun</a:t>
            </a:r>
            <a:r>
              <a:rPr lang="en-GB" sz="1600" dirty="0">
                <a:solidFill>
                  <a:schemeClr val="accent1">
                    <a:lumMod val="75000"/>
                  </a:schemeClr>
                </a:solidFill>
              </a:rPr>
              <a:t>, O., </a:t>
            </a:r>
            <a:r>
              <a:rPr lang="en-GB" sz="1600" dirty="0" err="1">
                <a:solidFill>
                  <a:schemeClr val="accent1">
                    <a:lumMod val="75000"/>
                  </a:schemeClr>
                </a:solidFill>
              </a:rPr>
              <a:t>Kajosaari</a:t>
            </a:r>
            <a:r>
              <a:rPr lang="en-GB" sz="1600" dirty="0">
                <a:solidFill>
                  <a:schemeClr val="accent1">
                    <a:lumMod val="75000"/>
                  </a:schemeClr>
                </a:solidFill>
              </a:rPr>
              <a:t>, A. and Humer, A. (2025) ‘Ecovillages and Transition Towns: Practices of Sustainable Settlements in Urban and Rural Austria’, Land (Basel), 14(1), Available at: </a:t>
            </a:r>
            <a:r>
              <a:rPr lang="en-GB" sz="1600" dirty="0">
                <a:solidFill>
                  <a:schemeClr val="accent5"/>
                </a:solidFill>
                <a:hlinkClick r:id="rId4">
                  <a:extLst>
                    <a:ext uri="{A12FA001-AC4F-418D-AE19-62706E023703}">
                      <ahyp:hlinkClr xmlns:ahyp="http://schemas.microsoft.com/office/drawing/2018/hyperlinkcolor" val="tx"/>
                    </a:ext>
                  </a:extLst>
                </a:hlinkClick>
              </a:rPr>
              <a:t>Ecovillages and Transition Towns: Practices of Sustainable Settlements in Urban and Rural Austria – ProQuest</a:t>
            </a:r>
            <a:r>
              <a:rPr lang="en-GB" sz="1600" dirty="0">
                <a:solidFill>
                  <a:schemeClr val="accent5"/>
                </a:solidFill>
              </a:rPr>
              <a:t> </a:t>
            </a:r>
            <a:r>
              <a:rPr lang="en-GB" sz="1600" dirty="0">
                <a:solidFill>
                  <a:schemeClr val="accent1">
                    <a:lumMod val="75000"/>
                  </a:schemeClr>
                </a:solidFill>
              </a:rPr>
              <a:t>[Last Accessed 24/06/2025]</a:t>
            </a:r>
          </a:p>
          <a:p>
            <a:pPr marL="214313" indent="-214313">
              <a:spcBef>
                <a:spcPts val="450"/>
              </a:spcBef>
              <a:spcAft>
                <a:spcPts val="450"/>
              </a:spcAft>
              <a:buFont typeface="Arial" panose="020B0604020202020204" pitchFamily="34" charset="0"/>
              <a:buChar char="•"/>
            </a:pPr>
            <a:endParaRPr lang="en-GB" sz="1600" dirty="0">
              <a:solidFill>
                <a:schemeClr val="accent1">
                  <a:lumMod val="75000"/>
                </a:schemeClr>
              </a:solidFill>
            </a:endParaRPr>
          </a:p>
        </p:txBody>
      </p:sp>
    </p:spTree>
    <p:extLst>
      <p:ext uri="{BB962C8B-B14F-4D97-AF65-F5344CB8AC3E}">
        <p14:creationId xmlns:p14="http://schemas.microsoft.com/office/powerpoint/2010/main" val="19390970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D73C-595B-4836-6F95-6496C3F1B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BE15B0-406F-693F-2FA4-F2AAA0ABD6B8}"/>
              </a:ext>
            </a:extLst>
          </p:cNvPr>
          <p:cNvSpPr>
            <a:spLocks noGrp="1"/>
          </p:cNvSpPr>
          <p:nvPr>
            <p:ph type="title"/>
          </p:nvPr>
        </p:nvSpPr>
        <p:spPr>
          <a:xfrm>
            <a:off x="879189" y="230257"/>
            <a:ext cx="7286908" cy="542278"/>
          </a:xfrm>
        </p:spPr>
        <p:txBody>
          <a:bodyPr>
            <a:normAutofit fontScale="90000"/>
          </a:bodyPr>
          <a:lstStyle/>
          <a:p>
            <a:pPr algn="ctr"/>
            <a:r>
              <a:rPr lang="cy-GB" b="1" noProof="0" dirty="0"/>
              <a:t>Cymunedau Trefol Cynaliadwy</a:t>
            </a:r>
            <a:endParaRPr lang="cy-GB" noProof="0" dirty="0"/>
          </a:p>
        </p:txBody>
      </p:sp>
      <p:sp>
        <p:nvSpPr>
          <p:cNvPr id="4" name="TextBox 3">
            <a:extLst>
              <a:ext uri="{FF2B5EF4-FFF2-40B4-BE49-F238E27FC236}">
                <a16:creationId xmlns:a16="http://schemas.microsoft.com/office/drawing/2014/main" id="{410DD8C4-86D9-54C4-8434-F0AA3C56BCFC}"/>
              </a:ext>
            </a:extLst>
          </p:cNvPr>
          <p:cNvSpPr txBox="1"/>
          <p:nvPr/>
        </p:nvSpPr>
        <p:spPr>
          <a:xfrm>
            <a:off x="251520" y="949870"/>
            <a:ext cx="7286908" cy="584775"/>
          </a:xfrm>
          <a:prstGeom prst="rect">
            <a:avLst/>
          </a:prstGeom>
          <a:noFill/>
        </p:spPr>
        <p:txBody>
          <a:bodyPr wrap="square" rtlCol="0">
            <a:spAutoFit/>
          </a:bodyPr>
          <a:lstStyle/>
          <a:p>
            <a:r>
              <a:rPr lang="cy-GB" sz="3200" b="1" noProof="0" dirty="0"/>
              <a:t>Dinasoedd a threfi gwerth byw ynddynt</a:t>
            </a:r>
          </a:p>
        </p:txBody>
      </p:sp>
      <p:pic>
        <p:nvPicPr>
          <p:cNvPr id="5" name="Picture 4" descr="Link to a video Introduction to the Liveable Cities concept">
            <a:hlinkClick r:id="rId2"/>
            <a:extLst>
              <a:ext uri="{FF2B5EF4-FFF2-40B4-BE49-F238E27FC236}">
                <a16:creationId xmlns:a16="http://schemas.microsoft.com/office/drawing/2014/main" id="{E825C157-3AE5-D588-91EA-60A390E0FE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8001" y="3976625"/>
            <a:ext cx="1317968" cy="1390185"/>
          </a:xfrm>
          <a:prstGeom prst="rect">
            <a:avLst/>
          </a:prstGeom>
        </p:spPr>
      </p:pic>
      <p:sp>
        <p:nvSpPr>
          <p:cNvPr id="6" name="TextBox 5">
            <a:extLst>
              <a:ext uri="{FF2B5EF4-FFF2-40B4-BE49-F238E27FC236}">
                <a16:creationId xmlns:a16="http://schemas.microsoft.com/office/drawing/2014/main" id="{75F72039-C90E-A42E-52A1-57CDBA83422B}"/>
              </a:ext>
            </a:extLst>
          </p:cNvPr>
          <p:cNvSpPr txBox="1"/>
          <p:nvPr/>
        </p:nvSpPr>
        <p:spPr>
          <a:xfrm>
            <a:off x="1871700" y="5353175"/>
            <a:ext cx="5130570" cy="507831"/>
          </a:xfrm>
          <a:prstGeom prst="rect">
            <a:avLst/>
          </a:prstGeom>
          <a:noFill/>
        </p:spPr>
        <p:txBody>
          <a:bodyPr wrap="square" rtlCol="0">
            <a:spAutoFit/>
          </a:bodyPr>
          <a:lstStyle/>
          <a:p>
            <a:pPr algn="ctr"/>
            <a:r>
              <a:rPr lang="cy-GB" sz="1350" noProof="0" dirty="0"/>
              <a:t>Prosiect Dinasoedd </a:t>
            </a:r>
            <a:r>
              <a:rPr lang="cy-GB" sz="1350" dirty="0"/>
              <a:t>Gwerth Byw Ynddynt</a:t>
            </a:r>
            <a:r>
              <a:rPr lang="cy-GB" sz="1350" noProof="0" dirty="0"/>
              <a:t> </a:t>
            </a:r>
          </a:p>
          <a:p>
            <a:pPr algn="ctr"/>
            <a:r>
              <a:rPr lang="cy-GB" sz="1350" noProof="0" dirty="0"/>
              <a:t>(</a:t>
            </a:r>
            <a:r>
              <a:rPr lang="cy-GB" sz="1350" noProof="0" dirty="0" err="1"/>
              <a:t>Liveable</a:t>
            </a:r>
            <a:r>
              <a:rPr lang="cy-GB" sz="1350" noProof="0" dirty="0"/>
              <a:t> </a:t>
            </a:r>
            <a:r>
              <a:rPr lang="cy-GB" sz="1350" noProof="0" dirty="0" err="1"/>
              <a:t>Cities</a:t>
            </a:r>
            <a:r>
              <a:rPr lang="cy-GB" sz="1350" noProof="0" dirty="0"/>
              <a:t>, 2014)</a:t>
            </a:r>
          </a:p>
        </p:txBody>
      </p:sp>
      <p:sp>
        <p:nvSpPr>
          <p:cNvPr id="7" name="TextBox 6">
            <a:extLst>
              <a:ext uri="{FF2B5EF4-FFF2-40B4-BE49-F238E27FC236}">
                <a16:creationId xmlns:a16="http://schemas.microsoft.com/office/drawing/2014/main" id="{F2F5478B-AE7D-C7F5-932A-8CACCB6A02D0}"/>
              </a:ext>
            </a:extLst>
          </p:cNvPr>
          <p:cNvSpPr txBox="1"/>
          <p:nvPr/>
        </p:nvSpPr>
        <p:spPr>
          <a:xfrm>
            <a:off x="1385646" y="3370953"/>
            <a:ext cx="6372708" cy="646331"/>
          </a:xfrm>
          <a:prstGeom prst="rect">
            <a:avLst/>
          </a:prstGeom>
          <a:noFill/>
        </p:spPr>
        <p:txBody>
          <a:bodyPr wrap="square" rtlCol="0">
            <a:spAutoFit/>
          </a:bodyPr>
          <a:lstStyle/>
          <a:p>
            <a:pPr algn="ctr"/>
            <a:r>
              <a:rPr lang="cy-GB" b="1" i="1" noProof="0" dirty="0"/>
              <a:t>Wrth ichi wylio’r fideo byr hwn, gwnewch nodyn o bwyntiau allweddol neu bwyntiau ar gyfer ymchwil pellach</a:t>
            </a:r>
            <a:endParaRPr lang="cy-GB" sz="1800" b="1" i="1" noProof="0" dirty="0"/>
          </a:p>
        </p:txBody>
      </p:sp>
      <p:pic>
        <p:nvPicPr>
          <p:cNvPr id="8" name="Picture 7" descr="Logo - Liveable Cities with link to the UK COLLABORATORIUM FOR RESEARCH ON INFRASTRUCTURE AND CITIES ">
            <a:hlinkClick r:id="rId4"/>
            <a:extLst>
              <a:ext uri="{FF2B5EF4-FFF2-40B4-BE49-F238E27FC236}">
                <a16:creationId xmlns:a16="http://schemas.microsoft.com/office/drawing/2014/main" id="{E0B5AD16-A7B3-94ED-06FB-76738ECF096E}"/>
              </a:ext>
            </a:extLst>
          </p:cNvPr>
          <p:cNvPicPr>
            <a:picLocks noChangeAspect="1"/>
          </p:cNvPicPr>
          <p:nvPr/>
        </p:nvPicPr>
        <p:blipFill>
          <a:blip r:embed="rId5"/>
          <a:stretch>
            <a:fillRect/>
          </a:stretch>
        </p:blipFill>
        <p:spPr>
          <a:xfrm>
            <a:off x="3592378" y="2065780"/>
            <a:ext cx="1546473" cy="798020"/>
          </a:xfrm>
          <a:prstGeom prst="rect">
            <a:avLst/>
          </a:prstGeom>
        </p:spPr>
      </p:pic>
      <p:sp>
        <p:nvSpPr>
          <p:cNvPr id="9" name="TextBox 8">
            <a:extLst>
              <a:ext uri="{FF2B5EF4-FFF2-40B4-BE49-F238E27FC236}">
                <a16:creationId xmlns:a16="http://schemas.microsoft.com/office/drawing/2014/main" id="{DE2B7F0C-A2AF-94FF-A1CD-3C7F6EE300D7}"/>
              </a:ext>
            </a:extLst>
          </p:cNvPr>
          <p:cNvSpPr txBox="1"/>
          <p:nvPr/>
        </p:nvSpPr>
        <p:spPr>
          <a:xfrm>
            <a:off x="629562" y="2899841"/>
            <a:ext cx="7786163" cy="715581"/>
          </a:xfrm>
          <a:prstGeom prst="rect">
            <a:avLst/>
          </a:prstGeom>
          <a:noFill/>
        </p:spPr>
        <p:txBody>
          <a:bodyPr wrap="square" rtlCol="0">
            <a:spAutoFit/>
          </a:bodyPr>
          <a:lstStyle/>
          <a:p>
            <a:pPr algn="ctr"/>
            <a:r>
              <a:rPr lang="cy-GB" sz="1350" dirty="0"/>
              <a:t>D</a:t>
            </a:r>
            <a:r>
              <a:rPr lang="cy-GB" sz="1350" noProof="0" dirty="0"/>
              <a:t>.S. Mae’r ddolen hon nawr yn mynd â chi i’r UK COLLABORATORIUM FOR RESEARCH ON INFRASTRUCTURE AND CITIES (UKCRIC)</a:t>
            </a:r>
          </a:p>
          <a:p>
            <a:pPr algn="ctr"/>
            <a:endParaRPr lang="cy-GB" sz="1350" noProof="0" dirty="0"/>
          </a:p>
        </p:txBody>
      </p:sp>
    </p:spTree>
    <p:extLst>
      <p:ext uri="{BB962C8B-B14F-4D97-AF65-F5344CB8AC3E}">
        <p14:creationId xmlns:p14="http://schemas.microsoft.com/office/powerpoint/2010/main" val="22587727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189" y="230257"/>
            <a:ext cx="7286908" cy="542278"/>
          </a:xfrm>
        </p:spPr>
        <p:txBody>
          <a:bodyPr>
            <a:normAutofit fontScale="90000"/>
          </a:bodyPr>
          <a:lstStyle/>
          <a:p>
            <a:pPr algn="ctr"/>
            <a:r>
              <a:rPr lang="en-GB" b="1" dirty="0">
                <a:solidFill>
                  <a:schemeClr val="accent1">
                    <a:lumMod val="75000"/>
                  </a:schemeClr>
                </a:solidFill>
              </a:rPr>
              <a:t>Sustainable Urban Communities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251520" y="949870"/>
            <a:ext cx="5400600" cy="584775"/>
          </a:xfrm>
          <a:prstGeom prst="rect">
            <a:avLst/>
          </a:prstGeom>
          <a:noFill/>
        </p:spPr>
        <p:txBody>
          <a:bodyPr wrap="square" rtlCol="0">
            <a:spAutoFit/>
          </a:bodyPr>
          <a:lstStyle/>
          <a:p>
            <a:r>
              <a:rPr lang="en-GB" sz="3200" b="1" dirty="0">
                <a:solidFill>
                  <a:schemeClr val="accent1">
                    <a:lumMod val="75000"/>
                  </a:schemeClr>
                </a:solidFill>
              </a:rPr>
              <a:t>Liveable cities and towns</a:t>
            </a:r>
          </a:p>
        </p:txBody>
      </p:sp>
      <p:pic>
        <p:nvPicPr>
          <p:cNvPr id="5" name="Picture 4" descr="Link to a video Introduction to the Liveable Cities concept">
            <a:hlinkClick r:id="rId2"/>
            <a:extLst>
              <a:ext uri="{FF2B5EF4-FFF2-40B4-BE49-F238E27FC236}">
                <a16:creationId xmlns:a16="http://schemas.microsoft.com/office/drawing/2014/main" id="{21C165FF-FC9F-63A9-F8B3-D98D4D1A0B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8001" y="3976625"/>
            <a:ext cx="1317968" cy="1390185"/>
          </a:xfrm>
          <a:prstGeom prst="rect">
            <a:avLst/>
          </a:prstGeom>
        </p:spPr>
      </p:pic>
      <p:sp>
        <p:nvSpPr>
          <p:cNvPr id="6" name="TextBox 5">
            <a:extLst>
              <a:ext uri="{FF2B5EF4-FFF2-40B4-BE49-F238E27FC236}">
                <a16:creationId xmlns:a16="http://schemas.microsoft.com/office/drawing/2014/main" id="{F3D0E20D-BC56-55D5-91D8-35F47F04A151}"/>
              </a:ext>
            </a:extLst>
          </p:cNvPr>
          <p:cNvSpPr txBox="1"/>
          <p:nvPr/>
        </p:nvSpPr>
        <p:spPr>
          <a:xfrm>
            <a:off x="1871700" y="5353175"/>
            <a:ext cx="5130570" cy="507831"/>
          </a:xfrm>
          <a:prstGeom prst="rect">
            <a:avLst/>
          </a:prstGeom>
          <a:noFill/>
        </p:spPr>
        <p:txBody>
          <a:bodyPr wrap="square" rtlCol="0">
            <a:spAutoFit/>
          </a:bodyPr>
          <a:lstStyle/>
          <a:p>
            <a:pPr algn="ctr"/>
            <a:r>
              <a:rPr lang="en-GB" sz="1350" dirty="0">
                <a:solidFill>
                  <a:schemeClr val="accent1">
                    <a:lumMod val="75000"/>
                  </a:schemeClr>
                </a:solidFill>
              </a:rPr>
              <a:t>The Liveable Cities Project </a:t>
            </a:r>
          </a:p>
          <a:p>
            <a:pPr algn="ctr"/>
            <a:r>
              <a:rPr lang="en-GB" sz="1350" dirty="0">
                <a:solidFill>
                  <a:schemeClr val="accent1">
                    <a:lumMod val="75000"/>
                  </a:schemeClr>
                </a:solidFill>
              </a:rPr>
              <a:t>(Liveable Cities, 2014)</a:t>
            </a:r>
          </a:p>
        </p:txBody>
      </p:sp>
      <p:sp>
        <p:nvSpPr>
          <p:cNvPr id="7" name="TextBox 6">
            <a:extLst>
              <a:ext uri="{FF2B5EF4-FFF2-40B4-BE49-F238E27FC236}">
                <a16:creationId xmlns:a16="http://schemas.microsoft.com/office/drawing/2014/main" id="{0D3BEAA6-7D6F-9E80-8D53-0638CCB6B1BD}"/>
              </a:ext>
            </a:extLst>
          </p:cNvPr>
          <p:cNvSpPr txBox="1"/>
          <p:nvPr/>
        </p:nvSpPr>
        <p:spPr>
          <a:xfrm>
            <a:off x="1385646" y="3370953"/>
            <a:ext cx="6372708" cy="646331"/>
          </a:xfrm>
          <a:prstGeom prst="rect">
            <a:avLst/>
          </a:prstGeom>
          <a:noFill/>
        </p:spPr>
        <p:txBody>
          <a:bodyPr wrap="square" rtlCol="0">
            <a:spAutoFit/>
          </a:bodyPr>
          <a:lstStyle/>
          <a:p>
            <a:pPr algn="ctr"/>
            <a:r>
              <a:rPr lang="en-GB" sz="1800" b="1" i="1" dirty="0">
                <a:solidFill>
                  <a:schemeClr val="accent1">
                    <a:lumMod val="75000"/>
                  </a:schemeClr>
                </a:solidFill>
              </a:rPr>
              <a:t>As you watch this short video, make a note of key points or points for further research</a:t>
            </a:r>
          </a:p>
        </p:txBody>
      </p:sp>
      <p:pic>
        <p:nvPicPr>
          <p:cNvPr id="8" name="Picture 7" descr="Logo - Liveable Cities with link to the UK COLLABORATORIUM FOR RESEARCH ON INFRASTRUCTURE AND CITIES ">
            <a:hlinkClick r:id="rId4"/>
            <a:extLst>
              <a:ext uri="{FF2B5EF4-FFF2-40B4-BE49-F238E27FC236}">
                <a16:creationId xmlns:a16="http://schemas.microsoft.com/office/drawing/2014/main" id="{CBBBA53F-CF34-8575-A77E-C1F90FC2750D}"/>
              </a:ext>
            </a:extLst>
          </p:cNvPr>
          <p:cNvPicPr>
            <a:picLocks noChangeAspect="1"/>
          </p:cNvPicPr>
          <p:nvPr/>
        </p:nvPicPr>
        <p:blipFill>
          <a:blip r:embed="rId5"/>
          <a:stretch>
            <a:fillRect/>
          </a:stretch>
        </p:blipFill>
        <p:spPr>
          <a:xfrm>
            <a:off x="3592378" y="2065780"/>
            <a:ext cx="1546473" cy="798020"/>
          </a:xfrm>
          <a:prstGeom prst="rect">
            <a:avLst/>
          </a:prstGeom>
        </p:spPr>
      </p:pic>
      <p:sp>
        <p:nvSpPr>
          <p:cNvPr id="9" name="TextBox 8">
            <a:extLst>
              <a:ext uri="{FF2B5EF4-FFF2-40B4-BE49-F238E27FC236}">
                <a16:creationId xmlns:a16="http://schemas.microsoft.com/office/drawing/2014/main" id="{75A21ED9-057B-606D-7110-6064F32C85C0}"/>
              </a:ext>
            </a:extLst>
          </p:cNvPr>
          <p:cNvSpPr txBox="1"/>
          <p:nvPr/>
        </p:nvSpPr>
        <p:spPr>
          <a:xfrm>
            <a:off x="629562" y="2899841"/>
            <a:ext cx="7786163" cy="507831"/>
          </a:xfrm>
          <a:prstGeom prst="rect">
            <a:avLst/>
          </a:prstGeom>
          <a:noFill/>
        </p:spPr>
        <p:txBody>
          <a:bodyPr wrap="square" rtlCol="0">
            <a:spAutoFit/>
          </a:bodyPr>
          <a:lstStyle/>
          <a:p>
            <a:pPr algn="ctr"/>
            <a:r>
              <a:rPr lang="en-GB" sz="1350" dirty="0">
                <a:solidFill>
                  <a:schemeClr val="accent1">
                    <a:lumMod val="75000"/>
                  </a:schemeClr>
                </a:solidFill>
              </a:rPr>
              <a:t>N.B. This link now take one to the UK COLLABORATORIUM FOR RESEARCH ON INFRASTRUCTURE AND CITIES (UKCRIC)</a:t>
            </a:r>
          </a:p>
        </p:txBody>
      </p:sp>
    </p:spTree>
    <p:extLst>
      <p:ext uri="{BB962C8B-B14F-4D97-AF65-F5344CB8AC3E}">
        <p14:creationId xmlns:p14="http://schemas.microsoft.com/office/powerpoint/2010/main" val="42035616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210783-DCE5-CF91-625A-14E269AC0F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AEBDF9-4E5D-EAC7-9246-C477AEF7EE8B}"/>
              </a:ext>
            </a:extLst>
          </p:cNvPr>
          <p:cNvSpPr>
            <a:spLocks noGrp="1"/>
          </p:cNvSpPr>
          <p:nvPr>
            <p:ph type="title"/>
          </p:nvPr>
        </p:nvSpPr>
        <p:spPr>
          <a:xfrm>
            <a:off x="112485" y="274453"/>
            <a:ext cx="9031515" cy="542278"/>
          </a:xfrm>
        </p:spPr>
        <p:txBody>
          <a:bodyPr>
            <a:normAutofit fontScale="90000"/>
          </a:bodyPr>
          <a:lstStyle/>
          <a:p>
            <a:pPr algn="ctr"/>
            <a:r>
              <a:rPr lang="cy-GB" b="1" noProof="0" dirty="0"/>
              <a:t>Dinasoedd Gwerth Byw Ynddynt – Ôl-weld</a:t>
            </a:r>
            <a:endParaRPr lang="cy-GB" noProof="0" dirty="0"/>
          </a:p>
        </p:txBody>
      </p:sp>
      <p:sp>
        <p:nvSpPr>
          <p:cNvPr id="5" name="TextBox 4">
            <a:extLst>
              <a:ext uri="{FF2B5EF4-FFF2-40B4-BE49-F238E27FC236}">
                <a16:creationId xmlns:a16="http://schemas.microsoft.com/office/drawing/2014/main" id="{E526E31D-7138-AE56-9F23-CC64A1AC1EE4}"/>
              </a:ext>
            </a:extLst>
          </p:cNvPr>
          <p:cNvSpPr txBox="1"/>
          <p:nvPr/>
        </p:nvSpPr>
        <p:spPr>
          <a:xfrm>
            <a:off x="112485" y="985270"/>
            <a:ext cx="8629317" cy="540660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400" noProof="0" dirty="0"/>
              <a:t>Er nad yw’r fideo’n sôn am hynny’n benodol, mae’r </a:t>
            </a:r>
            <a:r>
              <a:rPr lang="cy-GB" sz="2400" dirty="0"/>
              <a:t>prosiect hwn yn defnyddio egwyddor</a:t>
            </a:r>
            <a:r>
              <a:rPr lang="cy-GB" sz="2400" noProof="0" dirty="0"/>
              <a:t> </a:t>
            </a:r>
            <a:r>
              <a:rPr lang="cy-GB" sz="2400" b="1" noProof="0" dirty="0"/>
              <a:t>ôl-weld</a:t>
            </a:r>
            <a:r>
              <a:rPr lang="cy-GB" sz="2400" noProof="0" dirty="0"/>
              <a:t>.</a:t>
            </a:r>
          </a:p>
          <a:p>
            <a:pPr marL="214313" indent="-214313">
              <a:spcBef>
                <a:spcPts val="450"/>
              </a:spcBef>
              <a:spcAft>
                <a:spcPts val="450"/>
              </a:spcAft>
              <a:buFont typeface="Arial" panose="020B0604020202020204" pitchFamily="34" charset="0"/>
              <a:buChar char="•"/>
            </a:pPr>
            <a:r>
              <a:rPr lang="cy-GB" sz="2400" noProof="0" dirty="0"/>
              <a:t>Yn </a:t>
            </a:r>
            <a:r>
              <a:rPr lang="cy-GB" sz="2400" dirty="0"/>
              <a:t>wahanol i ragweld</a:t>
            </a:r>
            <a:r>
              <a:rPr lang="cy-GB" sz="2400" noProof="0" dirty="0"/>
              <a:t>, sy’n dechrau wrth ddarogan sut y bydd pethau’n newid, mae ôl-weld yn gofyn “Sut ydyn ni eisiau i’n dinasoedd edrych yn y dyfodol?” ac yn cynllunio </a:t>
            </a:r>
            <a:r>
              <a:rPr lang="cy-GB" sz="2400" b="1" dirty="0"/>
              <a:t>am yn ôl</a:t>
            </a:r>
            <a:r>
              <a:rPr lang="cy-GB" sz="2400" noProof="0" dirty="0"/>
              <a:t> </a:t>
            </a:r>
            <a:r>
              <a:rPr lang="cy-GB" sz="2400" dirty="0"/>
              <a:t>o’r fan honno</a:t>
            </a:r>
            <a:endParaRPr lang="cy-GB" sz="2400" noProof="0" dirty="0"/>
          </a:p>
          <a:p>
            <a:pPr marL="214313" indent="-214313">
              <a:spcBef>
                <a:spcPts val="450"/>
              </a:spcBef>
              <a:spcAft>
                <a:spcPts val="450"/>
              </a:spcAft>
              <a:buFont typeface="Arial" panose="020B0604020202020204" pitchFamily="34" charset="0"/>
              <a:buChar char="•"/>
            </a:pPr>
            <a:r>
              <a:rPr lang="cy-GB" sz="2400" noProof="0" dirty="0" err="1">
                <a:solidFill>
                  <a:srgbClr val="0563C1"/>
                </a:solidFill>
                <a:hlinkClick r:id="rId2">
                  <a:extLst>
                    <a:ext uri="{A12FA001-AC4F-418D-AE19-62706E023703}">
                      <ahyp:hlinkClr xmlns:ahyp="http://schemas.microsoft.com/office/drawing/2018/hyperlinkcolor" val="tx"/>
                    </a:ext>
                  </a:extLst>
                </a:hlinkClick>
              </a:rPr>
              <a:t>Backcasting</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in</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futures</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studies</a:t>
            </a:r>
            <a:r>
              <a:rPr lang="cy-GB" sz="2400" noProof="0" dirty="0">
                <a:hlinkClick r:id="rId2">
                  <a:extLst>
                    <a:ext uri="{A12FA001-AC4F-418D-AE19-62706E023703}">
                      <ahyp:hlinkClr xmlns:ahyp="http://schemas.microsoft.com/office/drawing/2018/hyperlinkcolor" val="tx"/>
                    </a:ext>
                  </a:extLst>
                </a:hlinkClick>
              </a:rPr>
              <a:t>: a </a:t>
            </a:r>
            <a:r>
              <a:rPr lang="cy-GB" sz="2400" noProof="0" dirty="0" err="1">
                <a:hlinkClick r:id="rId2">
                  <a:extLst>
                    <a:ext uri="{A12FA001-AC4F-418D-AE19-62706E023703}">
                      <ahyp:hlinkClr xmlns:ahyp="http://schemas.microsoft.com/office/drawing/2018/hyperlinkcolor" val="tx"/>
                    </a:ext>
                  </a:extLst>
                </a:hlinkClick>
              </a:rPr>
              <a:t>synthesized</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scholarly</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and</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planning</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approach</a:t>
            </a:r>
            <a:r>
              <a:rPr lang="cy-GB" sz="2400" noProof="0" dirty="0">
                <a:hlinkClick r:id="rId2">
                  <a:extLst>
                    <a:ext uri="{A12FA001-AC4F-418D-AE19-62706E023703}">
                      <ahyp:hlinkClr xmlns:ahyp="http://schemas.microsoft.com/office/drawing/2018/hyperlinkcolor" val="tx"/>
                    </a:ext>
                  </a:extLst>
                </a:hlinkClick>
              </a:rPr>
              <a:t> to </a:t>
            </a:r>
            <a:r>
              <a:rPr lang="cy-GB" sz="2400" noProof="0" dirty="0" err="1">
                <a:hlinkClick r:id="rId2">
                  <a:extLst>
                    <a:ext uri="{A12FA001-AC4F-418D-AE19-62706E023703}">
                      <ahyp:hlinkClr xmlns:ahyp="http://schemas.microsoft.com/office/drawing/2018/hyperlinkcolor" val="tx"/>
                    </a:ext>
                  </a:extLst>
                </a:hlinkClick>
              </a:rPr>
              <a:t>strategic</a:t>
            </a:r>
            <a:r>
              <a:rPr lang="cy-GB" sz="2400" noProof="0" dirty="0">
                <a:hlinkClick r:id="rId2">
                  <a:extLst>
                    <a:ext uri="{A12FA001-AC4F-418D-AE19-62706E023703}">
                      <ahyp:hlinkClr xmlns:ahyp="http://schemas.microsoft.com/office/drawing/2018/hyperlinkcolor" val="tx"/>
                    </a:ext>
                  </a:extLst>
                </a:hlinkClick>
              </a:rPr>
              <a:t> smart </a:t>
            </a:r>
            <a:r>
              <a:rPr lang="cy-GB" sz="2400" noProof="0" dirty="0" err="1">
                <a:hlinkClick r:id="rId2">
                  <a:extLst>
                    <a:ext uri="{A12FA001-AC4F-418D-AE19-62706E023703}">
                      <ahyp:hlinkClr xmlns:ahyp="http://schemas.microsoft.com/office/drawing/2018/hyperlinkcolor" val="tx"/>
                    </a:ext>
                  </a:extLst>
                </a:hlinkClick>
              </a:rPr>
              <a:t>sustainable</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city</a:t>
            </a:r>
            <a:r>
              <a:rPr lang="cy-GB" sz="2400" noProof="0" dirty="0">
                <a:hlinkClick r:id="rId2">
                  <a:extLst>
                    <a:ext uri="{A12FA001-AC4F-418D-AE19-62706E023703}">
                      <ahyp:hlinkClr xmlns:ahyp="http://schemas.microsoft.com/office/drawing/2018/hyperlinkcolor" val="tx"/>
                    </a:ext>
                  </a:extLst>
                </a:hlinkClick>
              </a:rPr>
              <a:t> </a:t>
            </a:r>
            <a:r>
              <a:rPr lang="cy-GB" sz="2400" noProof="0" dirty="0" err="1">
                <a:hlinkClick r:id="rId2">
                  <a:extLst>
                    <a:ext uri="{A12FA001-AC4F-418D-AE19-62706E023703}">
                      <ahyp:hlinkClr xmlns:ahyp="http://schemas.microsoft.com/office/drawing/2018/hyperlinkcolor" val="tx"/>
                    </a:ext>
                  </a:extLst>
                </a:hlinkClick>
              </a:rPr>
              <a:t>development</a:t>
            </a:r>
            <a:r>
              <a:rPr lang="cy-GB" sz="2400" noProof="0" dirty="0">
                <a:hlinkClick r:id="rId2">
                  <a:extLst>
                    <a:ext uri="{A12FA001-AC4F-418D-AE19-62706E023703}">
                      <ahyp:hlinkClr xmlns:ahyp="http://schemas.microsoft.com/office/drawing/2018/hyperlinkcolor" val="tx"/>
                    </a:ext>
                  </a:extLst>
                </a:hlinkClick>
              </a:rPr>
              <a:t> – </a:t>
            </a:r>
            <a:r>
              <a:rPr lang="cy-GB" sz="2400" noProof="0" dirty="0" err="1">
                <a:hlinkClick r:id="rId2">
                  <a:extLst>
                    <a:ext uri="{A12FA001-AC4F-418D-AE19-62706E023703}">
                      <ahyp:hlinkClr xmlns:ahyp="http://schemas.microsoft.com/office/drawing/2018/hyperlinkcolor" val="tx"/>
                    </a:ext>
                  </a:extLst>
                </a:hlinkClick>
              </a:rPr>
              <a:t>ProQuest</a:t>
            </a:r>
            <a:r>
              <a:rPr lang="cy-GB" sz="2400" noProof="0" dirty="0"/>
              <a:t> (</a:t>
            </a:r>
            <a:r>
              <a:rPr lang="cy-GB" sz="2400" noProof="0" dirty="0" err="1"/>
              <a:t>Bibri</a:t>
            </a:r>
            <a:r>
              <a:rPr lang="cy-GB" sz="2400" noProof="0" dirty="0"/>
              <a:t>, 2018)</a:t>
            </a:r>
          </a:p>
          <a:p>
            <a:pPr marL="214313" indent="-214313">
              <a:spcBef>
                <a:spcPts val="450"/>
              </a:spcBef>
              <a:spcAft>
                <a:spcPts val="450"/>
              </a:spcAft>
              <a:buFont typeface="Arial" panose="020B0604020202020204" pitchFamily="34" charset="0"/>
              <a:buChar char="•"/>
            </a:pPr>
            <a:r>
              <a:rPr lang="cy-GB" sz="2400" noProof="0" dirty="0" err="1">
                <a:solidFill>
                  <a:srgbClr val="0563C1"/>
                </a:solidFill>
                <a:hlinkClick r:id="rId3">
                  <a:extLst>
                    <a:ext uri="{A12FA001-AC4F-418D-AE19-62706E023703}">
                      <ahyp:hlinkClr xmlns:ahyp="http://schemas.microsoft.com/office/drawing/2018/hyperlinkcolor" val="tx"/>
                    </a:ext>
                  </a:extLst>
                </a:hlinkClick>
              </a:rPr>
              <a:t>Generating</a:t>
            </a:r>
            <a:r>
              <a:rPr lang="cy-GB" sz="2400" noProof="0" dirty="0">
                <a:solidFill>
                  <a:srgbClr val="0563C1"/>
                </a:solidFill>
                <a:hlinkClick r:id="rId3">
                  <a:extLst>
                    <a:ext uri="{A12FA001-AC4F-418D-AE19-62706E023703}">
                      <ahyp:hlinkClr xmlns:ahyp="http://schemas.microsoft.com/office/drawing/2018/hyperlinkcolor" val="tx"/>
                    </a:ext>
                  </a:extLst>
                </a:hlinkClick>
              </a:rPr>
              <a:t> a </a:t>
            </a:r>
            <a:r>
              <a:rPr lang="cy-GB" sz="2400" noProof="0" dirty="0" err="1">
                <a:solidFill>
                  <a:srgbClr val="0563C1"/>
                </a:solidFill>
                <a:hlinkClick r:id="rId3">
                  <a:extLst>
                    <a:ext uri="{A12FA001-AC4F-418D-AE19-62706E023703}">
                      <ahyp:hlinkClr xmlns:ahyp="http://schemas.microsoft.com/office/drawing/2018/hyperlinkcolor" val="tx"/>
                    </a:ext>
                  </a:extLst>
                </a:hlinkClick>
              </a:rPr>
              <a:t>vision</a:t>
            </a:r>
            <a:r>
              <a:rPr lang="cy-GB" sz="2400" noProof="0" dirty="0">
                <a:solidFill>
                  <a:srgbClr val="0563C1"/>
                </a:solidFill>
                <a:hlinkClick r:id="rId3">
                  <a:extLst>
                    <a:ext uri="{A12FA001-AC4F-418D-AE19-62706E023703}">
                      <ahyp:hlinkClr xmlns:ahyp="http://schemas.microsoft.com/office/drawing/2018/hyperlinkcolor" val="tx"/>
                    </a:ext>
                  </a:extLst>
                </a:hlinkClick>
              </a:rPr>
              <a:t> </a:t>
            </a:r>
            <a:r>
              <a:rPr lang="cy-GB" sz="2400" noProof="0" dirty="0" err="1">
                <a:solidFill>
                  <a:srgbClr val="0563C1"/>
                </a:solidFill>
                <a:hlinkClick r:id="rId3">
                  <a:extLst>
                    <a:ext uri="{A12FA001-AC4F-418D-AE19-62706E023703}">
                      <ahyp:hlinkClr xmlns:ahyp="http://schemas.microsoft.com/office/drawing/2018/hyperlinkcolor" val="tx"/>
                    </a:ext>
                  </a:extLst>
                </a:hlinkClick>
              </a:rPr>
              <a:t>for</a:t>
            </a:r>
            <a:r>
              <a:rPr lang="cy-GB" sz="2400" noProof="0" dirty="0">
                <a:solidFill>
                  <a:srgbClr val="0563C1"/>
                </a:solidFill>
                <a:hlinkClick r:id="rId3">
                  <a:extLst>
                    <a:ext uri="{A12FA001-AC4F-418D-AE19-62706E023703}">
                      <ahyp:hlinkClr xmlns:ahyp="http://schemas.microsoft.com/office/drawing/2018/hyperlinkcolor" val="tx"/>
                    </a:ext>
                  </a:extLst>
                </a:hlinkClick>
              </a:rPr>
              <a:t> smart </a:t>
            </a:r>
            <a:r>
              <a:rPr lang="cy-GB" sz="2400" noProof="0" dirty="0" err="1">
                <a:solidFill>
                  <a:srgbClr val="0563C1"/>
                </a:solidFill>
                <a:hlinkClick r:id="rId3">
                  <a:extLst>
                    <a:ext uri="{A12FA001-AC4F-418D-AE19-62706E023703}">
                      <ahyp:hlinkClr xmlns:ahyp="http://schemas.microsoft.com/office/drawing/2018/hyperlinkcolor" val="tx"/>
                    </a:ext>
                  </a:extLst>
                </a:hlinkClick>
              </a:rPr>
              <a:t>sustainable</a:t>
            </a:r>
            <a:r>
              <a:rPr lang="cy-GB" sz="2400" noProof="0" dirty="0">
                <a:solidFill>
                  <a:srgbClr val="0563C1"/>
                </a:solidFill>
                <a:hlinkClick r:id="rId3">
                  <a:extLst>
                    <a:ext uri="{A12FA001-AC4F-418D-AE19-62706E023703}">
                      <ahyp:hlinkClr xmlns:ahyp="http://schemas.microsoft.com/office/drawing/2018/hyperlinkcolor" val="tx"/>
                    </a:ext>
                  </a:extLst>
                </a:hlinkClick>
              </a:rPr>
              <a:t> </a:t>
            </a:r>
            <a:r>
              <a:rPr lang="cy-GB" sz="2400" noProof="0" dirty="0" err="1">
                <a:solidFill>
                  <a:srgbClr val="0563C1"/>
                </a:solidFill>
                <a:hlinkClick r:id="rId3">
                  <a:extLst>
                    <a:ext uri="{A12FA001-AC4F-418D-AE19-62706E023703}">
                      <ahyp:hlinkClr xmlns:ahyp="http://schemas.microsoft.com/office/drawing/2018/hyperlinkcolor" val="tx"/>
                    </a:ext>
                  </a:extLst>
                </a:hlinkClick>
              </a:rPr>
              <a:t>cities</a:t>
            </a:r>
            <a:r>
              <a:rPr lang="cy-GB" sz="2400" noProof="0" dirty="0">
                <a:solidFill>
                  <a:srgbClr val="0563C1"/>
                </a:solidFill>
                <a:hlinkClick r:id="rId3">
                  <a:extLst>
                    <a:ext uri="{A12FA001-AC4F-418D-AE19-62706E023703}">
                      <ahyp:hlinkClr xmlns:ahyp="http://schemas.microsoft.com/office/drawing/2018/hyperlinkcolor" val="tx"/>
                    </a:ext>
                  </a:extLst>
                </a:hlinkClick>
              </a:rPr>
              <a:t> of the </a:t>
            </a:r>
            <a:r>
              <a:rPr lang="cy-GB" sz="2400" noProof="0" dirty="0" err="1">
                <a:solidFill>
                  <a:srgbClr val="0563C1"/>
                </a:solidFill>
                <a:hlinkClick r:id="rId3">
                  <a:extLst>
                    <a:ext uri="{A12FA001-AC4F-418D-AE19-62706E023703}">
                      <ahyp:hlinkClr xmlns:ahyp="http://schemas.microsoft.com/office/drawing/2018/hyperlinkcolor" val="tx"/>
                    </a:ext>
                  </a:extLst>
                </a:hlinkClick>
              </a:rPr>
              <a:t>future</a:t>
            </a:r>
            <a:r>
              <a:rPr lang="cy-GB" sz="2400" noProof="0" dirty="0">
                <a:solidFill>
                  <a:srgbClr val="0563C1"/>
                </a:solidFill>
                <a:hlinkClick r:id="rId3">
                  <a:extLst>
                    <a:ext uri="{A12FA001-AC4F-418D-AE19-62706E023703}">
                      <ahyp:hlinkClr xmlns:ahyp="http://schemas.microsoft.com/office/drawing/2018/hyperlinkcolor" val="tx"/>
                    </a:ext>
                  </a:extLst>
                </a:hlinkClick>
              </a:rPr>
              <a:t>: a </a:t>
            </a:r>
            <a:r>
              <a:rPr lang="cy-GB" sz="2400" noProof="0" dirty="0" err="1">
                <a:solidFill>
                  <a:srgbClr val="0563C1"/>
                </a:solidFill>
                <a:hlinkClick r:id="rId3">
                  <a:extLst>
                    <a:ext uri="{A12FA001-AC4F-418D-AE19-62706E023703}">
                      <ahyp:hlinkClr xmlns:ahyp="http://schemas.microsoft.com/office/drawing/2018/hyperlinkcolor" val="tx"/>
                    </a:ext>
                  </a:extLst>
                </a:hlinkClick>
              </a:rPr>
              <a:t>scholarly</a:t>
            </a:r>
            <a:r>
              <a:rPr lang="cy-GB" sz="2400" noProof="0" dirty="0">
                <a:solidFill>
                  <a:srgbClr val="0563C1"/>
                </a:solidFill>
                <a:hlinkClick r:id="rId3">
                  <a:extLst>
                    <a:ext uri="{A12FA001-AC4F-418D-AE19-62706E023703}">
                      <ahyp:hlinkClr xmlns:ahyp="http://schemas.microsoft.com/office/drawing/2018/hyperlinkcolor" val="tx"/>
                    </a:ext>
                  </a:extLst>
                </a:hlinkClick>
              </a:rPr>
              <a:t> </a:t>
            </a:r>
            <a:r>
              <a:rPr lang="cy-GB" sz="2400" noProof="0" dirty="0" err="1">
                <a:solidFill>
                  <a:srgbClr val="0563C1"/>
                </a:solidFill>
                <a:hlinkClick r:id="rId3">
                  <a:extLst>
                    <a:ext uri="{A12FA001-AC4F-418D-AE19-62706E023703}">
                      <ahyp:hlinkClr xmlns:ahyp="http://schemas.microsoft.com/office/drawing/2018/hyperlinkcolor" val="tx"/>
                    </a:ext>
                  </a:extLst>
                </a:hlinkClick>
              </a:rPr>
              <a:t>backcasting</a:t>
            </a:r>
            <a:r>
              <a:rPr lang="cy-GB" sz="2400" noProof="0" dirty="0">
                <a:hlinkClick r:id="rId3">
                  <a:extLst>
                    <a:ext uri="{A12FA001-AC4F-418D-AE19-62706E023703}">
                      <ahyp:hlinkClr xmlns:ahyp="http://schemas.microsoft.com/office/drawing/2018/hyperlinkcolor" val="tx"/>
                    </a:ext>
                  </a:extLst>
                </a:hlinkClick>
              </a:rPr>
              <a:t> </a:t>
            </a:r>
            <a:r>
              <a:rPr lang="cy-GB" sz="2400" noProof="0" dirty="0" err="1">
                <a:hlinkClick r:id="rId3">
                  <a:extLst>
                    <a:ext uri="{A12FA001-AC4F-418D-AE19-62706E023703}">
                      <ahyp:hlinkClr xmlns:ahyp="http://schemas.microsoft.com/office/drawing/2018/hyperlinkcolor" val="tx"/>
                    </a:ext>
                  </a:extLst>
                </a:hlinkClick>
              </a:rPr>
              <a:t>approach</a:t>
            </a:r>
            <a:r>
              <a:rPr lang="cy-GB" sz="2400" noProof="0" dirty="0">
                <a:hlinkClick r:id="rId3">
                  <a:extLst>
                    <a:ext uri="{A12FA001-AC4F-418D-AE19-62706E023703}">
                      <ahyp:hlinkClr xmlns:ahyp="http://schemas.microsoft.com/office/drawing/2018/hyperlinkcolor" val="tx"/>
                    </a:ext>
                  </a:extLst>
                </a:hlinkClick>
              </a:rPr>
              <a:t> - </a:t>
            </a:r>
            <a:r>
              <a:rPr lang="cy-GB" sz="2400" noProof="0" dirty="0" err="1">
                <a:hlinkClick r:id="rId3">
                  <a:extLst>
                    <a:ext uri="{A12FA001-AC4F-418D-AE19-62706E023703}">
                      <ahyp:hlinkClr xmlns:ahyp="http://schemas.microsoft.com/office/drawing/2018/hyperlinkcolor" val="tx"/>
                    </a:ext>
                  </a:extLst>
                </a:hlinkClick>
              </a:rPr>
              <a:t>ProQuest</a:t>
            </a:r>
            <a:r>
              <a:rPr lang="cy-GB" sz="2400" noProof="0" dirty="0"/>
              <a:t> (</a:t>
            </a:r>
            <a:r>
              <a:rPr lang="cy-GB" sz="2400" noProof="0" dirty="0" err="1"/>
              <a:t>Bibri</a:t>
            </a:r>
            <a:r>
              <a:rPr lang="cy-GB" sz="2400" noProof="0" dirty="0"/>
              <a:t> &amp; </a:t>
            </a:r>
            <a:r>
              <a:rPr lang="cy-GB" sz="2400" noProof="0" dirty="0" err="1"/>
              <a:t>Krogstie</a:t>
            </a:r>
            <a:r>
              <a:rPr lang="cy-GB" sz="2400" noProof="0" dirty="0"/>
              <a:t>, 2019a)</a:t>
            </a:r>
          </a:p>
          <a:p>
            <a:pPr marL="214313" indent="-214313">
              <a:spcBef>
                <a:spcPts val="450"/>
              </a:spcBef>
              <a:spcAft>
                <a:spcPts val="450"/>
              </a:spcAft>
              <a:buFont typeface="Arial" panose="020B0604020202020204" pitchFamily="34" charset="0"/>
              <a:buChar char="•"/>
            </a:pPr>
            <a:endParaRPr lang="cy-GB" sz="2400" noProof="0" dirty="0"/>
          </a:p>
        </p:txBody>
      </p:sp>
    </p:spTree>
    <p:extLst>
      <p:ext uri="{BB962C8B-B14F-4D97-AF65-F5344CB8AC3E}">
        <p14:creationId xmlns:p14="http://schemas.microsoft.com/office/powerpoint/2010/main" val="138993952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718" y="274453"/>
            <a:ext cx="7668852" cy="542278"/>
          </a:xfrm>
        </p:spPr>
        <p:txBody>
          <a:bodyPr>
            <a:normAutofit fontScale="90000"/>
          </a:bodyPr>
          <a:lstStyle/>
          <a:p>
            <a:pPr algn="ctr"/>
            <a:r>
              <a:rPr lang="en-GB" b="1" dirty="0">
                <a:solidFill>
                  <a:schemeClr val="accent1">
                    <a:lumMod val="75000"/>
                  </a:schemeClr>
                </a:solidFill>
              </a:rPr>
              <a:t>Liveable Cities - Backcasting</a:t>
            </a:r>
            <a:endParaRPr lang="en-US" dirty="0">
              <a:solidFill>
                <a:schemeClr val="accent1">
                  <a:lumMod val="75000"/>
                </a:schemeClr>
              </a:solidFill>
            </a:endParaRPr>
          </a:p>
        </p:txBody>
      </p:sp>
      <p:sp>
        <p:nvSpPr>
          <p:cNvPr id="5" name="TextBox 4">
            <a:extLst>
              <a:ext uri="{FF2B5EF4-FFF2-40B4-BE49-F238E27FC236}">
                <a16:creationId xmlns:a16="http://schemas.microsoft.com/office/drawing/2014/main" id="{0EE4E930-95FC-16B7-5DC2-91E4353CF9F3}"/>
              </a:ext>
            </a:extLst>
          </p:cNvPr>
          <p:cNvSpPr txBox="1"/>
          <p:nvPr/>
        </p:nvSpPr>
        <p:spPr>
          <a:xfrm>
            <a:off x="112485" y="985270"/>
            <a:ext cx="8629317" cy="503727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Although not mentioned specifically in the video this projects uses the principle of </a:t>
            </a:r>
            <a:r>
              <a:rPr lang="en-GB" sz="2400" b="1" dirty="0">
                <a:solidFill>
                  <a:schemeClr val="accent1">
                    <a:lumMod val="75000"/>
                  </a:schemeClr>
                </a:solidFill>
              </a:rPr>
              <a:t>backcasting</a:t>
            </a:r>
            <a:r>
              <a:rPr lang="en-GB" sz="2400" dirty="0">
                <a:solidFill>
                  <a:schemeClr val="accent1">
                    <a:lumMod val="75000"/>
                  </a:schemeClr>
                </a:solidFill>
              </a:rPr>
              <a:t>.</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Unlike forecasting, which starts with predicting how things will change, backcasting asks “What do we want our cities to look like in the future?” and plans </a:t>
            </a:r>
            <a:r>
              <a:rPr lang="en-GB" sz="2400" b="1" dirty="0">
                <a:solidFill>
                  <a:schemeClr val="accent1">
                    <a:lumMod val="75000"/>
                  </a:schemeClr>
                </a:solidFill>
              </a:rPr>
              <a:t>backwards</a:t>
            </a:r>
            <a:r>
              <a:rPr lang="en-GB" sz="2400" dirty="0">
                <a:solidFill>
                  <a:schemeClr val="accent1">
                    <a:lumMod val="75000"/>
                  </a:schemeClr>
                </a:solidFill>
              </a:rPr>
              <a:t> from there</a:t>
            </a:r>
          </a:p>
          <a:p>
            <a:pPr marL="214313" indent="-214313">
              <a:spcBef>
                <a:spcPts val="450"/>
              </a:spcBef>
              <a:spcAft>
                <a:spcPts val="450"/>
              </a:spcAft>
              <a:buFont typeface="Arial" panose="020B0604020202020204" pitchFamily="34" charset="0"/>
              <a:buChar char="•"/>
            </a:pPr>
            <a:r>
              <a:rPr lang="en-GB" sz="2400" dirty="0">
                <a:hlinkClick r:id="rId2"/>
              </a:rPr>
              <a:t>Backcasting in futures studies: a synthesized scholarly and planning approach to strategic smart sustainable city development – ProQuest</a:t>
            </a:r>
            <a:r>
              <a:rPr lang="en-GB" sz="2400" dirty="0"/>
              <a:t> </a:t>
            </a:r>
            <a:r>
              <a:rPr lang="en-GB" sz="2400" dirty="0">
                <a:solidFill>
                  <a:schemeClr val="accent1">
                    <a:lumMod val="75000"/>
                  </a:schemeClr>
                </a:solidFill>
              </a:rPr>
              <a:t>(</a:t>
            </a:r>
            <a:r>
              <a:rPr lang="en-GB" sz="2400" dirty="0" err="1">
                <a:solidFill>
                  <a:schemeClr val="accent1">
                    <a:lumMod val="75000"/>
                  </a:schemeClr>
                </a:solidFill>
              </a:rPr>
              <a:t>Bibri</a:t>
            </a:r>
            <a:r>
              <a:rPr lang="en-GB" sz="2400" dirty="0">
                <a:solidFill>
                  <a:schemeClr val="accent1">
                    <a:lumMod val="75000"/>
                  </a:schemeClr>
                </a:solidFill>
              </a:rPr>
              <a:t>, 2018)</a:t>
            </a:r>
          </a:p>
          <a:p>
            <a:pPr marL="214313" indent="-214313">
              <a:spcBef>
                <a:spcPts val="450"/>
              </a:spcBef>
              <a:spcAft>
                <a:spcPts val="450"/>
              </a:spcAft>
              <a:buFont typeface="Arial" panose="020B0604020202020204" pitchFamily="34" charset="0"/>
              <a:buChar char="•"/>
            </a:pPr>
            <a:r>
              <a:rPr lang="en-GB" sz="2400" dirty="0">
                <a:hlinkClick r:id="rId3"/>
              </a:rPr>
              <a:t>Generating a vision for smart sustainable cities of the future: a scholarly backcasting approach - ProQuest</a:t>
            </a:r>
            <a:r>
              <a:rPr lang="en-GB" sz="2400" dirty="0"/>
              <a:t> </a:t>
            </a:r>
            <a:r>
              <a:rPr lang="en-GB" sz="2400" dirty="0">
                <a:solidFill>
                  <a:schemeClr val="accent1">
                    <a:lumMod val="75000"/>
                  </a:schemeClr>
                </a:solidFill>
              </a:rPr>
              <a:t>(</a:t>
            </a:r>
            <a:r>
              <a:rPr lang="en-GB" sz="2400" dirty="0" err="1">
                <a:solidFill>
                  <a:schemeClr val="accent1">
                    <a:lumMod val="75000"/>
                  </a:schemeClr>
                </a:solidFill>
              </a:rPr>
              <a:t>Bibri</a:t>
            </a:r>
            <a:r>
              <a:rPr lang="en-GB" sz="2400" dirty="0">
                <a:solidFill>
                  <a:schemeClr val="accent1">
                    <a:lumMod val="75000"/>
                  </a:schemeClr>
                </a:solidFill>
              </a:rPr>
              <a:t> &amp; </a:t>
            </a:r>
            <a:r>
              <a:rPr lang="en-GB" sz="2400" dirty="0" err="1">
                <a:solidFill>
                  <a:schemeClr val="accent1">
                    <a:lumMod val="75000"/>
                  </a:schemeClr>
                </a:solidFill>
              </a:rPr>
              <a:t>Krogstie</a:t>
            </a:r>
            <a:r>
              <a:rPr lang="en-GB" sz="2400" dirty="0">
                <a:solidFill>
                  <a:schemeClr val="accent1">
                    <a:lumMod val="75000"/>
                  </a:schemeClr>
                </a:solidFill>
              </a:rPr>
              <a:t>, 2019a)</a:t>
            </a:r>
          </a:p>
          <a:p>
            <a:pPr marL="214313" indent="-214313">
              <a:spcBef>
                <a:spcPts val="450"/>
              </a:spcBef>
              <a:spcAft>
                <a:spcPts val="450"/>
              </a:spcAft>
              <a:buFont typeface="Arial" panose="020B0604020202020204" pitchFamily="34" charset="0"/>
              <a:buChar char="•"/>
            </a:pPr>
            <a:endParaRPr lang="en-GB" sz="2400" dirty="0"/>
          </a:p>
        </p:txBody>
      </p:sp>
    </p:spTree>
    <p:extLst>
      <p:ext uri="{BB962C8B-B14F-4D97-AF65-F5344CB8AC3E}">
        <p14:creationId xmlns:p14="http://schemas.microsoft.com/office/powerpoint/2010/main" val="33125147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D140F-9039-5D28-C78B-F9DCED6C73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86CA81-DEC2-1AA1-F776-57C5E6337454}"/>
              </a:ext>
            </a:extLst>
          </p:cNvPr>
          <p:cNvSpPr>
            <a:spLocks noGrp="1"/>
          </p:cNvSpPr>
          <p:nvPr>
            <p:ph type="title"/>
          </p:nvPr>
        </p:nvSpPr>
        <p:spPr>
          <a:xfrm>
            <a:off x="953598" y="214616"/>
            <a:ext cx="7236804" cy="542278"/>
          </a:xfrm>
        </p:spPr>
        <p:txBody>
          <a:bodyPr>
            <a:normAutofit fontScale="90000"/>
          </a:bodyPr>
          <a:lstStyle/>
          <a:p>
            <a:r>
              <a:rPr lang="cy-GB" b="1" dirty="0"/>
              <a:t>Cymunedau Trefol Cynaliadwy</a:t>
            </a:r>
            <a:endParaRPr lang="cy-GB" noProof="0" dirty="0"/>
          </a:p>
        </p:txBody>
      </p:sp>
      <p:sp>
        <p:nvSpPr>
          <p:cNvPr id="4" name="TextBox 3">
            <a:extLst>
              <a:ext uri="{FF2B5EF4-FFF2-40B4-BE49-F238E27FC236}">
                <a16:creationId xmlns:a16="http://schemas.microsoft.com/office/drawing/2014/main" id="{4744CBC2-405D-BF23-FCA7-6C77F373B3FE}"/>
              </a:ext>
            </a:extLst>
          </p:cNvPr>
          <p:cNvSpPr txBox="1"/>
          <p:nvPr/>
        </p:nvSpPr>
        <p:spPr>
          <a:xfrm>
            <a:off x="1120653" y="893749"/>
            <a:ext cx="6272454" cy="415498"/>
          </a:xfrm>
          <a:prstGeom prst="rect">
            <a:avLst/>
          </a:prstGeom>
          <a:noFill/>
        </p:spPr>
        <p:txBody>
          <a:bodyPr wrap="square" rtlCol="0">
            <a:spAutoFit/>
          </a:bodyPr>
          <a:lstStyle/>
          <a:p>
            <a:pPr algn="ctr"/>
            <a:r>
              <a:rPr lang="cy-GB" sz="2100" b="1" noProof="0" dirty="0" err="1"/>
              <a:t>Livable</a:t>
            </a:r>
            <a:r>
              <a:rPr lang="cy-GB" sz="2100" b="1" noProof="0" dirty="0"/>
              <a:t> </a:t>
            </a:r>
            <a:r>
              <a:rPr lang="cy-GB" sz="2100" b="1" noProof="0" dirty="0" err="1"/>
              <a:t>Cities</a:t>
            </a:r>
            <a:r>
              <a:rPr lang="cy-GB" sz="2100" b="1" noProof="0" dirty="0"/>
              <a:t> (</a:t>
            </a:r>
            <a:r>
              <a:rPr lang="cy-GB" sz="2100" b="1" noProof="0" dirty="0" err="1"/>
              <a:t>sic</a:t>
            </a:r>
            <a:r>
              <a:rPr lang="cy-GB" sz="2100" b="1" noProof="0" dirty="0"/>
              <a:t>) – enghraifft o UDA</a:t>
            </a:r>
          </a:p>
        </p:txBody>
      </p:sp>
      <p:sp>
        <p:nvSpPr>
          <p:cNvPr id="8" name="TextBox 7">
            <a:extLst>
              <a:ext uri="{FF2B5EF4-FFF2-40B4-BE49-F238E27FC236}">
                <a16:creationId xmlns:a16="http://schemas.microsoft.com/office/drawing/2014/main" id="{CC047B29-5220-1BAF-DFDD-2A6F3A3496A3}"/>
              </a:ext>
            </a:extLst>
          </p:cNvPr>
          <p:cNvSpPr txBox="1"/>
          <p:nvPr/>
        </p:nvSpPr>
        <p:spPr>
          <a:xfrm>
            <a:off x="4950042" y="5535234"/>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2025)</a:t>
            </a:r>
          </a:p>
        </p:txBody>
      </p:sp>
      <p:sp>
        <p:nvSpPr>
          <p:cNvPr id="5" name="TextBox 4">
            <a:extLst>
              <a:ext uri="{FF2B5EF4-FFF2-40B4-BE49-F238E27FC236}">
                <a16:creationId xmlns:a16="http://schemas.microsoft.com/office/drawing/2014/main" id="{212D6DD4-B740-6959-10E7-59F28D6A2BE6}"/>
              </a:ext>
            </a:extLst>
          </p:cNvPr>
          <p:cNvSpPr txBox="1"/>
          <p:nvPr/>
        </p:nvSpPr>
        <p:spPr>
          <a:xfrm>
            <a:off x="409659" y="1511178"/>
            <a:ext cx="8324682" cy="123623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200" noProof="0" dirty="0"/>
              <a:t>Mae’r dolenni ar y sleid flaenorol yn ymwneud ag Ymchwil y DU</a:t>
            </a:r>
          </a:p>
          <a:p>
            <a:pPr marL="214313" indent="-214313">
              <a:spcBef>
                <a:spcPts val="450"/>
              </a:spcBef>
              <a:spcAft>
                <a:spcPts val="450"/>
              </a:spcAft>
              <a:buFont typeface="Arial" panose="020B0604020202020204" pitchFamily="34" charset="0"/>
              <a:buChar char="•"/>
            </a:pPr>
            <a:r>
              <a:rPr lang="cy-GB" sz="2200" noProof="0" dirty="0"/>
              <a:t>Byddwn nawr yn treulio ychydig o amser yn edrych ar y cysyniad ‘</a:t>
            </a:r>
            <a:r>
              <a:rPr lang="cy-GB" sz="2200" noProof="0" dirty="0" err="1"/>
              <a:t>Livable</a:t>
            </a:r>
            <a:r>
              <a:rPr lang="cy-GB" sz="2200" noProof="0" dirty="0"/>
              <a:t> </a:t>
            </a:r>
            <a:r>
              <a:rPr lang="cy-GB" sz="2200" noProof="0" dirty="0" err="1"/>
              <a:t>Cities</a:t>
            </a:r>
            <a:r>
              <a:rPr lang="cy-GB" sz="2200" noProof="0" dirty="0"/>
              <a:t>’ fel y caiff ei roi ar waith yn San Francisco</a:t>
            </a:r>
          </a:p>
        </p:txBody>
      </p:sp>
      <p:pic>
        <p:nvPicPr>
          <p:cNvPr id="6" name="Picture 5" descr="Logo with link to Livable City San Franciso websire">
            <a:hlinkClick r:id="rId2"/>
            <a:extLst>
              <a:ext uri="{FF2B5EF4-FFF2-40B4-BE49-F238E27FC236}">
                <a16:creationId xmlns:a16="http://schemas.microsoft.com/office/drawing/2014/main" id="{13710893-E9D5-3993-9B17-B38BBEF970FF}"/>
              </a:ext>
            </a:extLst>
          </p:cNvPr>
          <p:cNvPicPr>
            <a:picLocks noChangeAspect="1"/>
          </p:cNvPicPr>
          <p:nvPr/>
        </p:nvPicPr>
        <p:blipFill>
          <a:blip r:embed="rId3"/>
          <a:stretch>
            <a:fillRect/>
          </a:stretch>
        </p:blipFill>
        <p:spPr>
          <a:xfrm>
            <a:off x="3505105" y="3004854"/>
            <a:ext cx="1771650" cy="1590675"/>
          </a:xfrm>
          <a:prstGeom prst="rect">
            <a:avLst/>
          </a:prstGeom>
        </p:spPr>
      </p:pic>
    </p:spTree>
    <p:extLst>
      <p:ext uri="{BB962C8B-B14F-4D97-AF65-F5344CB8AC3E}">
        <p14:creationId xmlns:p14="http://schemas.microsoft.com/office/powerpoint/2010/main" val="15478989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598" y="214616"/>
            <a:ext cx="7236804" cy="542278"/>
          </a:xfrm>
        </p:spPr>
        <p:txBody>
          <a:bodyPr>
            <a:normAutofit fontScale="90000"/>
          </a:bodyPr>
          <a:lstStyle/>
          <a:p>
            <a:r>
              <a:rPr lang="en-GB" b="1" dirty="0">
                <a:solidFill>
                  <a:schemeClr val="accent1">
                    <a:lumMod val="75000"/>
                  </a:schemeClr>
                </a:solidFill>
              </a:rPr>
              <a:t>Sustainable Urban Communities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1120653" y="893749"/>
            <a:ext cx="6272454" cy="415498"/>
          </a:xfrm>
          <a:prstGeom prst="rect">
            <a:avLst/>
          </a:prstGeom>
          <a:noFill/>
        </p:spPr>
        <p:txBody>
          <a:bodyPr wrap="square" rtlCol="0">
            <a:spAutoFit/>
          </a:bodyPr>
          <a:lstStyle/>
          <a:p>
            <a:pPr algn="ctr"/>
            <a:r>
              <a:rPr lang="en-GB" sz="2100" b="1" dirty="0" err="1">
                <a:solidFill>
                  <a:schemeClr val="accent1">
                    <a:lumMod val="75000"/>
                  </a:schemeClr>
                </a:solidFill>
              </a:rPr>
              <a:t>Livable</a:t>
            </a:r>
            <a:r>
              <a:rPr lang="en-GB" sz="2100" b="1" dirty="0">
                <a:solidFill>
                  <a:schemeClr val="accent1">
                    <a:lumMod val="75000"/>
                  </a:schemeClr>
                </a:solidFill>
              </a:rPr>
              <a:t> Cities (sic) – an example from the USA</a:t>
            </a:r>
          </a:p>
        </p:txBody>
      </p:sp>
      <p:sp>
        <p:nvSpPr>
          <p:cNvPr id="8" name="TextBox 7">
            <a:extLst>
              <a:ext uri="{FF2B5EF4-FFF2-40B4-BE49-F238E27FC236}">
                <a16:creationId xmlns:a16="http://schemas.microsoft.com/office/drawing/2014/main" id="{3B7DFA53-FF49-0A49-BE98-AD961529BBAA}"/>
              </a:ext>
            </a:extLst>
          </p:cNvPr>
          <p:cNvSpPr txBox="1"/>
          <p:nvPr/>
        </p:nvSpPr>
        <p:spPr>
          <a:xfrm>
            <a:off x="4950042" y="5535234"/>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2025)</a:t>
            </a:r>
          </a:p>
        </p:txBody>
      </p:sp>
      <p:sp>
        <p:nvSpPr>
          <p:cNvPr id="5" name="TextBox 4">
            <a:extLst>
              <a:ext uri="{FF2B5EF4-FFF2-40B4-BE49-F238E27FC236}">
                <a16:creationId xmlns:a16="http://schemas.microsoft.com/office/drawing/2014/main" id="{0EE4E930-95FC-16B7-5DC2-91E4353CF9F3}"/>
              </a:ext>
            </a:extLst>
          </p:cNvPr>
          <p:cNvSpPr txBox="1"/>
          <p:nvPr/>
        </p:nvSpPr>
        <p:spPr>
          <a:xfrm>
            <a:off x="409659" y="1511178"/>
            <a:ext cx="8324682" cy="123623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 links on the previous slide relate to UK Research</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We will now take a little time to look at the concept of </a:t>
            </a:r>
            <a:r>
              <a:rPr lang="en-GB" sz="2200" dirty="0" err="1">
                <a:solidFill>
                  <a:schemeClr val="accent1">
                    <a:lumMod val="75000"/>
                  </a:schemeClr>
                </a:solidFill>
              </a:rPr>
              <a:t>Livable</a:t>
            </a:r>
            <a:r>
              <a:rPr lang="en-GB" sz="2200" dirty="0">
                <a:solidFill>
                  <a:schemeClr val="accent1">
                    <a:lumMod val="75000"/>
                  </a:schemeClr>
                </a:solidFill>
              </a:rPr>
              <a:t> cities as it is being applied in San Francisco</a:t>
            </a:r>
          </a:p>
        </p:txBody>
      </p:sp>
      <p:pic>
        <p:nvPicPr>
          <p:cNvPr id="6" name="Picture 5" descr="Logo with link to Livable City San Franciso websire">
            <a:hlinkClick r:id="rId2"/>
            <a:extLst>
              <a:ext uri="{FF2B5EF4-FFF2-40B4-BE49-F238E27FC236}">
                <a16:creationId xmlns:a16="http://schemas.microsoft.com/office/drawing/2014/main" id="{A9C6422C-E0F6-8735-D3C3-94A423EC554A}"/>
              </a:ext>
            </a:extLst>
          </p:cNvPr>
          <p:cNvPicPr>
            <a:picLocks noChangeAspect="1"/>
          </p:cNvPicPr>
          <p:nvPr/>
        </p:nvPicPr>
        <p:blipFill>
          <a:blip r:embed="rId3"/>
          <a:stretch>
            <a:fillRect/>
          </a:stretch>
        </p:blipFill>
        <p:spPr>
          <a:xfrm>
            <a:off x="3505105" y="3004854"/>
            <a:ext cx="1771650" cy="1590675"/>
          </a:xfrm>
          <a:prstGeom prst="rect">
            <a:avLst/>
          </a:prstGeom>
        </p:spPr>
      </p:pic>
    </p:spTree>
    <p:extLst>
      <p:ext uri="{BB962C8B-B14F-4D97-AF65-F5344CB8AC3E}">
        <p14:creationId xmlns:p14="http://schemas.microsoft.com/office/powerpoint/2010/main" val="16413284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A93C9-7950-2AC3-F16B-5FE3EBA725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BCAD8D-38AC-1A5B-FE8B-3A9FB9472433}"/>
              </a:ext>
            </a:extLst>
          </p:cNvPr>
          <p:cNvSpPr>
            <a:spLocks noGrp="1"/>
          </p:cNvSpPr>
          <p:nvPr>
            <p:ph type="title"/>
          </p:nvPr>
        </p:nvSpPr>
        <p:spPr>
          <a:xfrm>
            <a:off x="1075827" y="280104"/>
            <a:ext cx="7115873" cy="542278"/>
          </a:xfrm>
        </p:spPr>
        <p:txBody>
          <a:bodyPr>
            <a:normAutofit fontScale="90000"/>
          </a:bodyPr>
          <a:lstStyle/>
          <a:p>
            <a:pPr algn="ctr"/>
            <a:r>
              <a:rPr lang="cy-GB" b="1" noProof="0" dirty="0" err="1"/>
              <a:t>Livable</a:t>
            </a:r>
            <a:r>
              <a:rPr lang="cy-GB" b="1" noProof="0" dirty="0"/>
              <a:t> </a:t>
            </a:r>
            <a:r>
              <a:rPr lang="cy-GB" b="1" noProof="0" dirty="0" err="1"/>
              <a:t>Cities</a:t>
            </a:r>
            <a:r>
              <a:rPr lang="cy-GB" b="1" noProof="0" dirty="0"/>
              <a:t> - Nodau</a:t>
            </a:r>
            <a:endParaRPr lang="cy-GB" noProof="0" dirty="0"/>
          </a:p>
        </p:txBody>
      </p:sp>
      <p:sp>
        <p:nvSpPr>
          <p:cNvPr id="8" name="TextBox 7">
            <a:extLst>
              <a:ext uri="{FF2B5EF4-FFF2-40B4-BE49-F238E27FC236}">
                <a16:creationId xmlns:a16="http://schemas.microsoft.com/office/drawing/2014/main" id="{9DF2E1FC-18E7-FDEA-673D-AF120402F4D3}"/>
              </a:ext>
            </a:extLst>
          </p:cNvPr>
          <p:cNvSpPr txBox="1"/>
          <p:nvPr/>
        </p:nvSpPr>
        <p:spPr>
          <a:xfrm>
            <a:off x="4950042" y="5535234"/>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331E70F4-4A88-4B0F-D017-A9A74431C566}"/>
              </a:ext>
            </a:extLst>
          </p:cNvPr>
          <p:cNvSpPr txBox="1"/>
          <p:nvPr/>
        </p:nvSpPr>
        <p:spPr>
          <a:xfrm>
            <a:off x="384047" y="1776938"/>
            <a:ext cx="8656476" cy="3816429"/>
          </a:xfrm>
          <a:prstGeom prst="rect">
            <a:avLst/>
          </a:prstGeom>
          <a:noFill/>
        </p:spPr>
        <p:txBody>
          <a:bodyPr wrap="square" rtlCol="0">
            <a:spAutoFit/>
          </a:bodyPr>
          <a:lstStyle/>
          <a:p>
            <a:pPr>
              <a:spcBef>
                <a:spcPts val="450"/>
              </a:spcBef>
              <a:spcAft>
                <a:spcPts val="450"/>
              </a:spcAft>
            </a:pPr>
            <a:r>
              <a:rPr lang="cy-GB" sz="2400" b="1" noProof="0" dirty="0"/>
              <a:t>1. Diffinio ‘</a:t>
            </a:r>
            <a:r>
              <a:rPr lang="cy-GB" sz="2400" b="1" noProof="0" dirty="0" err="1"/>
              <a:t>Gwert</a:t>
            </a:r>
            <a:r>
              <a:rPr lang="cy-GB" sz="2400" b="1" dirty="0"/>
              <a:t>h Byw Ynddynt’ (</a:t>
            </a:r>
            <a:r>
              <a:rPr lang="cy-GB" sz="2400" b="1" dirty="0" err="1"/>
              <a:t>Livability</a:t>
            </a:r>
            <a:r>
              <a:rPr lang="cy-GB" sz="2400" b="1" dirty="0"/>
              <a:t>)</a:t>
            </a:r>
            <a:endParaRPr lang="cy-GB" sz="2400" noProof="0" dirty="0"/>
          </a:p>
          <a:p>
            <a:pPr marL="214313" indent="-214313">
              <a:spcBef>
                <a:spcPts val="450"/>
              </a:spcBef>
              <a:spcAft>
                <a:spcPts val="450"/>
              </a:spcAft>
              <a:buFont typeface="Arial" panose="020B0604020202020204" pitchFamily="34" charset="0"/>
              <a:buChar char="•"/>
            </a:pPr>
            <a:r>
              <a:rPr lang="cy-GB" sz="2400" noProof="0" dirty="0"/>
              <a:t>Ceir pum agwedd sylfaenol ar ddinasoedd gwych sy’n werth byw ynddynt:</a:t>
            </a:r>
          </a:p>
          <a:p>
            <a:pPr marL="214313" indent="-214313">
              <a:spcBef>
                <a:spcPts val="450"/>
              </a:spcBef>
              <a:spcAft>
                <a:spcPts val="450"/>
              </a:spcAft>
              <a:buFont typeface="Arial" panose="020B0604020202020204" pitchFamily="34" charset="0"/>
              <a:buChar char="•"/>
            </a:pPr>
            <a:r>
              <a:rPr lang="cy-GB" sz="2400" noProof="0" dirty="0"/>
              <a:t>cymdogaethau cadarn a chyflawn, </a:t>
            </a:r>
          </a:p>
          <a:p>
            <a:pPr marL="214313" indent="-214313">
              <a:spcBef>
                <a:spcPts val="450"/>
              </a:spcBef>
              <a:spcAft>
                <a:spcPts val="450"/>
              </a:spcAft>
              <a:buFont typeface="Arial" panose="020B0604020202020204" pitchFamily="34" charset="0"/>
              <a:buChar char="•"/>
            </a:pPr>
            <a:r>
              <a:rPr lang="cy-GB" sz="2400" dirty="0"/>
              <a:t>h</a:t>
            </a:r>
            <a:r>
              <a:rPr lang="cy-GB" sz="2400" noProof="0" dirty="0" err="1"/>
              <a:t>ygyrchedd</a:t>
            </a:r>
            <a:r>
              <a:rPr lang="cy-GB" sz="2400" noProof="0" dirty="0"/>
              <a:t> a symudedd cynaliadwy, </a:t>
            </a:r>
          </a:p>
          <a:p>
            <a:pPr marL="214313" indent="-214313">
              <a:spcBef>
                <a:spcPts val="450"/>
              </a:spcBef>
              <a:spcAft>
                <a:spcPts val="450"/>
              </a:spcAft>
              <a:buFont typeface="Arial" panose="020B0604020202020204" pitchFamily="34" charset="0"/>
              <a:buChar char="•"/>
            </a:pPr>
            <a:r>
              <a:rPr lang="cy-GB" sz="2400" dirty="0"/>
              <a:t>e</a:t>
            </a:r>
            <a:r>
              <a:rPr lang="cy-GB" sz="2400" noProof="0" dirty="0" err="1"/>
              <a:t>conomi</a:t>
            </a:r>
            <a:r>
              <a:rPr lang="cy-GB" sz="2400" noProof="0" dirty="0"/>
              <a:t> leol amrywiol a gwydn, </a:t>
            </a:r>
          </a:p>
          <a:p>
            <a:pPr marL="214313" indent="-214313">
              <a:spcBef>
                <a:spcPts val="450"/>
              </a:spcBef>
              <a:spcAft>
                <a:spcPts val="450"/>
              </a:spcAft>
              <a:buFont typeface="Arial" panose="020B0604020202020204" pitchFamily="34" charset="0"/>
              <a:buChar char="•"/>
            </a:pPr>
            <a:r>
              <a:rPr lang="cy-GB" sz="2400" dirty="0"/>
              <a:t>m</a:t>
            </a:r>
            <a:r>
              <a:rPr lang="cy-GB" sz="2400" noProof="0" dirty="0" err="1"/>
              <a:t>annau</a:t>
            </a:r>
            <a:r>
              <a:rPr lang="cy-GB" sz="2400" noProof="0" dirty="0"/>
              <a:t> cyhoeddus bywiog, a </a:t>
            </a:r>
          </a:p>
          <a:p>
            <a:pPr marL="214313" indent="-214313">
              <a:spcBef>
                <a:spcPts val="450"/>
              </a:spcBef>
              <a:spcAft>
                <a:spcPts val="450"/>
              </a:spcAft>
              <a:buFont typeface="Arial" panose="020B0604020202020204" pitchFamily="34" charset="0"/>
              <a:buChar char="•"/>
            </a:pPr>
            <a:r>
              <a:rPr lang="cy-GB" sz="2400" noProof="0" dirty="0" err="1"/>
              <a:t>fforddiadwyedd</a:t>
            </a:r>
            <a:r>
              <a:rPr lang="cy-GB" sz="2400" noProof="0" dirty="0"/>
              <a:t>.</a:t>
            </a:r>
          </a:p>
        </p:txBody>
      </p:sp>
    </p:spTree>
    <p:extLst>
      <p:ext uri="{BB962C8B-B14F-4D97-AF65-F5344CB8AC3E}">
        <p14:creationId xmlns:p14="http://schemas.microsoft.com/office/powerpoint/2010/main" val="154838213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
        <p:nvSpPr>
          <p:cNvPr id="8" name="TextBox 7">
            <a:extLst>
              <a:ext uri="{FF2B5EF4-FFF2-40B4-BE49-F238E27FC236}">
                <a16:creationId xmlns:a16="http://schemas.microsoft.com/office/drawing/2014/main" id="{3B7DFA53-FF49-0A49-BE98-AD961529BBAA}"/>
              </a:ext>
            </a:extLst>
          </p:cNvPr>
          <p:cNvSpPr txBox="1"/>
          <p:nvPr/>
        </p:nvSpPr>
        <p:spPr>
          <a:xfrm>
            <a:off x="4950042" y="5535234"/>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690675" y="1749795"/>
            <a:ext cx="7886175" cy="3447098"/>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1. Defining </a:t>
            </a:r>
            <a:r>
              <a:rPr lang="en-GB" sz="2400" b="1" dirty="0" err="1">
                <a:solidFill>
                  <a:schemeClr val="accent1">
                    <a:lumMod val="75000"/>
                  </a:schemeClr>
                </a:solidFill>
              </a:rPr>
              <a:t>Livability</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There are five fundamental aspects of great, </a:t>
            </a:r>
            <a:r>
              <a:rPr lang="en-GB" sz="2400" dirty="0" err="1">
                <a:solidFill>
                  <a:schemeClr val="accent1">
                    <a:lumMod val="75000"/>
                  </a:schemeClr>
                </a:solidFill>
              </a:rPr>
              <a:t>livable</a:t>
            </a:r>
            <a:r>
              <a:rPr lang="en-GB" sz="2400" dirty="0">
                <a:solidFill>
                  <a:schemeClr val="accent1">
                    <a:lumMod val="75000"/>
                  </a:schemeClr>
                </a:solidFill>
              </a:rPr>
              <a:t> cities:</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robust and complete </a:t>
            </a:r>
            <a:r>
              <a:rPr lang="en-GB" sz="2400" dirty="0" err="1">
                <a:solidFill>
                  <a:schemeClr val="accent1">
                    <a:lumMod val="75000"/>
                  </a:schemeClr>
                </a:solidFill>
              </a:rPr>
              <a:t>neighborhoods</a:t>
            </a:r>
            <a:r>
              <a:rPr lang="en-GB" sz="2400" dirty="0">
                <a:solidFill>
                  <a:schemeClr val="accent1">
                    <a:lumMod val="75000"/>
                  </a:schemeClr>
                </a:solidFill>
              </a:rPr>
              <a:t>,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accessibility and sustainable mobility,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 diverse and resilient local economy,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vibrant public spaces, and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affordability.</a:t>
            </a:r>
          </a:p>
        </p:txBody>
      </p:sp>
    </p:spTree>
    <p:extLst>
      <p:ext uri="{BB962C8B-B14F-4D97-AF65-F5344CB8AC3E}">
        <p14:creationId xmlns:p14="http://schemas.microsoft.com/office/powerpoint/2010/main" val="34021479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F0C6D-B5C2-B1D6-F11B-CC18098103DA}"/>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7E2D56E4-B0B1-157D-4267-01ED971875B3}"/>
              </a:ext>
            </a:extLst>
          </p:cNvPr>
          <p:cNvSpPr txBox="1"/>
          <p:nvPr/>
        </p:nvSpPr>
        <p:spPr>
          <a:xfrm>
            <a:off x="4950042" y="5595453"/>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C300F38A-295E-F7B8-82DA-F09FC0139101}"/>
              </a:ext>
            </a:extLst>
          </p:cNvPr>
          <p:cNvSpPr txBox="1"/>
          <p:nvPr/>
        </p:nvSpPr>
        <p:spPr>
          <a:xfrm>
            <a:off x="135750" y="1794730"/>
            <a:ext cx="8872500" cy="3062377"/>
          </a:xfrm>
          <a:prstGeom prst="rect">
            <a:avLst/>
          </a:prstGeom>
          <a:noFill/>
        </p:spPr>
        <p:txBody>
          <a:bodyPr wrap="square" rtlCol="0">
            <a:spAutoFit/>
          </a:bodyPr>
          <a:lstStyle/>
          <a:p>
            <a:pPr>
              <a:spcBef>
                <a:spcPts val="450"/>
              </a:spcBef>
              <a:spcAft>
                <a:spcPts val="450"/>
              </a:spcAft>
            </a:pPr>
            <a:r>
              <a:rPr lang="cy-GB" sz="2400" b="1" noProof="0" dirty="0"/>
              <a:t>2. </a:t>
            </a:r>
            <a:r>
              <a:rPr lang="cy-GB" sz="2400" b="1" noProof="0" dirty="0" err="1"/>
              <a:t>Adennil</a:t>
            </a:r>
            <a:r>
              <a:rPr lang="cy-GB" sz="2400" b="1" dirty="0"/>
              <a:t>l y Strydoedd</a:t>
            </a:r>
            <a:endParaRPr lang="cy-GB" sz="2000" noProof="0" dirty="0"/>
          </a:p>
          <a:p>
            <a:pPr marL="214313" indent="-214313">
              <a:spcBef>
                <a:spcPts val="450"/>
              </a:spcBef>
              <a:spcAft>
                <a:spcPts val="450"/>
              </a:spcAft>
              <a:buFont typeface="Arial" panose="020B0604020202020204" pitchFamily="34" charset="0"/>
              <a:buChar char="•"/>
            </a:pPr>
            <a:r>
              <a:rPr lang="cy-GB" sz="2400" noProof="0" dirty="0"/>
              <a:t>Dylai’r ddinas wneud cerdded yn bleserus — yn ddiogel, yn gyfforddus, yn ddiddorol. </a:t>
            </a:r>
          </a:p>
          <a:p>
            <a:pPr marL="214313" indent="-214313">
              <a:spcBef>
                <a:spcPts val="450"/>
              </a:spcBef>
              <a:spcAft>
                <a:spcPts val="450"/>
              </a:spcAft>
              <a:buFont typeface="Arial" panose="020B0604020202020204" pitchFamily="34" charset="0"/>
              <a:buChar char="•"/>
            </a:pPr>
            <a:r>
              <a:rPr lang="cy-GB" sz="2400" dirty="0"/>
              <a:t>Mae a</a:t>
            </a:r>
            <a:r>
              <a:rPr lang="cy-GB" sz="2400" noProof="0" dirty="0" err="1"/>
              <a:t>nsawdd</a:t>
            </a:r>
            <a:r>
              <a:rPr lang="cy-GB" sz="2400" noProof="0" dirty="0"/>
              <a:t> palmentydd, parciau a sgwariau — bywyd “rhwng” adeiladau — </a:t>
            </a:r>
            <a:r>
              <a:rPr lang="cy-GB" sz="2400" dirty="0"/>
              <a:t>yn un o’r arwyddion gorau o ddinas iach</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Rydym yn argymell mesurau megis clustogi cerddwyr rhag traffig, lleihau cyflymder ar strydoedd preswyl, a lledaenu palmentydd.</a:t>
            </a:r>
          </a:p>
        </p:txBody>
      </p:sp>
      <p:sp>
        <p:nvSpPr>
          <p:cNvPr id="9" name="Title 1">
            <a:extLst>
              <a:ext uri="{FF2B5EF4-FFF2-40B4-BE49-F238E27FC236}">
                <a16:creationId xmlns:a16="http://schemas.microsoft.com/office/drawing/2014/main" id="{9C04745C-EEAD-03A0-18DE-8E9B4E8E8867}"/>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 </a:t>
            </a:r>
            <a:r>
              <a:rPr lang="en-GB" b="1" dirty="0" err="1"/>
              <a:t>Nodau</a:t>
            </a:r>
            <a:endParaRPr lang="en-US" dirty="0"/>
          </a:p>
        </p:txBody>
      </p:sp>
    </p:spTree>
    <p:extLst>
      <p:ext uri="{BB962C8B-B14F-4D97-AF65-F5344CB8AC3E}">
        <p14:creationId xmlns:p14="http://schemas.microsoft.com/office/powerpoint/2010/main" val="637862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950042" y="5595453"/>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35750" y="1794730"/>
            <a:ext cx="8872500" cy="3062377"/>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2. Reclaim the Streets</a:t>
            </a:r>
            <a:endParaRPr lang="en-GB" sz="21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city should make walking a joy—safe, comfortable, interesting.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quality of sidewalks, parks, and plazas—life “between” buildings—is one of the ultimate signs of a healthy city.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We recommend measures such as buffering pedestrians from traffic, reducing the speed of traffic on residential streets, and widening sidewalks.</a:t>
            </a:r>
          </a:p>
        </p:txBody>
      </p:sp>
      <p:sp>
        <p:nvSpPr>
          <p:cNvPr id="9" name="Title 1">
            <a:extLst>
              <a:ext uri="{FF2B5EF4-FFF2-40B4-BE49-F238E27FC236}">
                <a16:creationId xmlns:a16="http://schemas.microsoft.com/office/drawing/2014/main" id="{EE552A21-DCB9-58AB-1DB5-ED5F6C91B093}"/>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35362810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BEB58-6907-5C4A-FBC2-E48374655D4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107F2A5A-A44E-D41F-D5BD-39847556CB77}"/>
              </a:ext>
            </a:extLst>
          </p:cNvPr>
          <p:cNvSpPr txBox="1"/>
          <p:nvPr/>
        </p:nvSpPr>
        <p:spPr>
          <a:xfrm>
            <a:off x="4788024" y="5582870"/>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48EBFE13-13EB-4909-557F-FBEC91E983F8}"/>
              </a:ext>
            </a:extLst>
          </p:cNvPr>
          <p:cNvSpPr txBox="1"/>
          <p:nvPr/>
        </p:nvSpPr>
        <p:spPr>
          <a:xfrm>
            <a:off x="256702" y="1243652"/>
            <a:ext cx="8754122" cy="5037276"/>
          </a:xfrm>
          <a:prstGeom prst="rect">
            <a:avLst/>
          </a:prstGeom>
          <a:noFill/>
        </p:spPr>
        <p:txBody>
          <a:bodyPr wrap="square" rtlCol="0">
            <a:spAutoFit/>
          </a:bodyPr>
          <a:lstStyle/>
          <a:p>
            <a:pPr>
              <a:spcBef>
                <a:spcPts val="450"/>
              </a:spcBef>
              <a:spcAft>
                <a:spcPts val="450"/>
              </a:spcAft>
            </a:pPr>
            <a:r>
              <a:rPr lang="cy-GB" sz="2400" b="1" noProof="0" dirty="0"/>
              <a:t>3. Cludiant Cyflym a Mynych yn Lleol</a:t>
            </a:r>
            <a:endParaRPr lang="cy-GB" sz="2400" noProof="0" dirty="0"/>
          </a:p>
          <a:p>
            <a:pPr marL="214313" indent="-214313">
              <a:spcBef>
                <a:spcPts val="450"/>
              </a:spcBef>
              <a:spcAft>
                <a:spcPts val="450"/>
              </a:spcAft>
              <a:buFont typeface="Arial" panose="020B0604020202020204" pitchFamily="34" charset="0"/>
              <a:buChar char="•"/>
            </a:pPr>
            <a:r>
              <a:rPr lang="cy-GB" sz="2400" noProof="0" dirty="0"/>
              <a:t>Y ffordd orau o ddenu pobl at gludiant cyhoeddus yw sicrhau mai honno</a:t>
            </a:r>
            <a:r>
              <a:rPr lang="cy-GB" sz="2400" dirty="0"/>
              <a:t> yw’r </a:t>
            </a:r>
            <a:r>
              <a:rPr lang="cy-GB" sz="2400" noProof="0" dirty="0"/>
              <a:t>ffordd gyflymaf o deithio o le i le. </a:t>
            </a:r>
          </a:p>
          <a:p>
            <a:pPr marL="214313" indent="-214313">
              <a:spcBef>
                <a:spcPts val="450"/>
              </a:spcBef>
              <a:spcAft>
                <a:spcPts val="450"/>
              </a:spcAft>
              <a:buFont typeface="Arial" panose="020B0604020202020204" pitchFamily="34" charset="0"/>
              <a:buChar char="•"/>
            </a:pPr>
            <a:r>
              <a:rPr lang="cy-GB" sz="2400" noProof="0" dirty="0"/>
              <a:t>Mae hynny’n golygu symud cludiant allan o draffig. Dychmygwch rwydwaith </a:t>
            </a:r>
            <a:r>
              <a:rPr lang="cy-GB" sz="2400" dirty="0"/>
              <a:t>gyflym o fysiau a threnau cludiant cyflym a oedd ond yn cymryd 20 munud i fynd yr holl ffordd ar draws y dref ac a oedd yn cyrraedd bob pum munud</a:t>
            </a:r>
            <a:r>
              <a:rPr lang="cy-GB" sz="2400" noProof="0" dirty="0"/>
              <a:t>!</a:t>
            </a:r>
          </a:p>
          <a:p>
            <a:pPr marL="214313" indent="-214313">
              <a:spcBef>
                <a:spcPts val="450"/>
              </a:spcBef>
              <a:spcAft>
                <a:spcPts val="450"/>
              </a:spcAft>
              <a:buFont typeface="Arial" panose="020B0604020202020204" pitchFamily="34" charset="0"/>
              <a:buChar char="•"/>
            </a:pPr>
            <a:r>
              <a:rPr lang="cy-GB" sz="2400" noProof="0" dirty="0"/>
              <a:t>Canolbwyntio ar gasgliad o lwybrau craidd ac yna uwchraddio’r llinellau hyn i wasanaeth cyflym a mynych, gan ddefnyddio technegau blaenoriaethu cludiant megis lonydd i fysiau’n unig a signalau traffig a reolir gan fysiau.</a:t>
            </a:r>
          </a:p>
          <a:p>
            <a:pPr marL="214313" indent="-214313">
              <a:spcBef>
                <a:spcPts val="450"/>
              </a:spcBef>
              <a:spcAft>
                <a:spcPts val="450"/>
              </a:spcAft>
              <a:buFont typeface="Arial" panose="020B0604020202020204" pitchFamily="34" charset="0"/>
              <a:buChar char="•"/>
            </a:pPr>
            <a:endParaRPr lang="cy-GB" sz="2400" noProof="0" dirty="0"/>
          </a:p>
        </p:txBody>
      </p:sp>
      <p:sp>
        <p:nvSpPr>
          <p:cNvPr id="9" name="Title 1">
            <a:extLst>
              <a:ext uri="{FF2B5EF4-FFF2-40B4-BE49-F238E27FC236}">
                <a16:creationId xmlns:a16="http://schemas.microsoft.com/office/drawing/2014/main" id="{54244FFC-73BE-A691-3AF4-A16DF699F6E9}"/>
              </a:ext>
            </a:extLst>
          </p:cNvPr>
          <p:cNvSpPr>
            <a:spLocks noGrp="1"/>
          </p:cNvSpPr>
          <p:nvPr>
            <p:ph type="title"/>
          </p:nvPr>
        </p:nvSpPr>
        <p:spPr>
          <a:xfrm>
            <a:off x="1075827" y="280104"/>
            <a:ext cx="7115873" cy="542278"/>
          </a:xfrm>
        </p:spPr>
        <p:txBody>
          <a:bodyPr>
            <a:normAutofit fontScale="90000"/>
          </a:bodyPr>
          <a:lstStyle/>
          <a:p>
            <a:pPr algn="ctr"/>
            <a:r>
              <a:rPr lang="cy-GB" b="1" noProof="0" dirty="0" err="1"/>
              <a:t>Livable</a:t>
            </a:r>
            <a:r>
              <a:rPr lang="cy-GB" b="1" noProof="0" dirty="0"/>
              <a:t> </a:t>
            </a:r>
            <a:r>
              <a:rPr lang="cy-GB" b="1" noProof="0" dirty="0" err="1"/>
              <a:t>Cities</a:t>
            </a:r>
            <a:r>
              <a:rPr lang="cy-GB" b="1" noProof="0" dirty="0"/>
              <a:t> - Nodau</a:t>
            </a:r>
            <a:endParaRPr lang="cy-GB" noProof="0" dirty="0"/>
          </a:p>
        </p:txBody>
      </p:sp>
    </p:spTree>
    <p:extLst>
      <p:ext uri="{BB962C8B-B14F-4D97-AF65-F5344CB8AC3E}">
        <p14:creationId xmlns:p14="http://schemas.microsoft.com/office/powerpoint/2010/main" val="299723452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788024" y="5582870"/>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56702" y="1585028"/>
            <a:ext cx="8754122" cy="380104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3. Fast and Frequent Local Transit</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best way to attract people to public transit is to make it the fastest way to get around.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That means getting transit out of traffic. Imagine an express network of rapid transit buses and trains that took only 20 minutes to get all the way across town and came every five minutes!</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Focus on a set of core routes and then upgrade these lines to rapid and frequent service, using transit priority techniques such as bus-only lanes and bus-controlled traffic signals.</a:t>
            </a:r>
          </a:p>
        </p:txBody>
      </p:sp>
      <p:sp>
        <p:nvSpPr>
          <p:cNvPr id="9" name="Title 1">
            <a:extLst>
              <a:ext uri="{FF2B5EF4-FFF2-40B4-BE49-F238E27FC236}">
                <a16:creationId xmlns:a16="http://schemas.microsoft.com/office/drawing/2014/main" id="{763889D1-2D18-61E0-A765-90373D2593FD}"/>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18775308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DCDB6-1FD0-DE59-04BE-FE75434CF333}"/>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D1D432A5-9A4F-EC08-5226-6ADD3326DB8D}"/>
              </a:ext>
            </a:extLst>
          </p:cNvPr>
          <p:cNvSpPr txBox="1"/>
          <p:nvPr/>
        </p:nvSpPr>
        <p:spPr>
          <a:xfrm>
            <a:off x="5137722" y="5561962"/>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FC2AFA4D-FC8C-3C46-7B05-DCF69ED446D2}"/>
              </a:ext>
            </a:extLst>
          </p:cNvPr>
          <p:cNvSpPr txBox="1"/>
          <p:nvPr/>
        </p:nvSpPr>
        <p:spPr>
          <a:xfrm>
            <a:off x="288049" y="1651539"/>
            <a:ext cx="8748972" cy="343170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400" b="1" noProof="0" dirty="0"/>
              <a:t>4. Cludiant Rhanbarthol </a:t>
            </a:r>
            <a:r>
              <a:rPr lang="cy-GB" sz="2400" b="1" dirty="0"/>
              <a:t>C</a:t>
            </a:r>
            <a:r>
              <a:rPr lang="cy-GB" sz="2400" b="1" noProof="0" dirty="0" err="1"/>
              <a:t>ysylltiedig</a:t>
            </a:r>
            <a:r>
              <a:rPr lang="cy-GB" sz="2400" b="1" noProof="0" dirty="0"/>
              <a:t>.</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 dinas gwerth byw ynddi sy’n gynaliadwy yn dibynnu ar system cludiant rhanbarthol wydn, effeithiol a chysylltiedig. </a:t>
            </a:r>
          </a:p>
          <a:p>
            <a:pPr marL="214313" indent="-214313">
              <a:spcBef>
                <a:spcPts val="450"/>
              </a:spcBef>
              <a:spcAft>
                <a:spcPts val="450"/>
              </a:spcAft>
              <a:buFont typeface="Arial" panose="020B0604020202020204" pitchFamily="34" charset="0"/>
              <a:buChar char="•"/>
            </a:pPr>
            <a:r>
              <a:rPr lang="cy-GB" sz="2400" dirty="0"/>
              <a:t>Dylai swyddi a thai newydd yn y rhanbarth fod wedi’u canoli o gwmpas rhwydwaith cludiant y rhanbarth</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Bydd newidiadau o’r fath yn dechrau rhoi </a:t>
            </a:r>
            <a:r>
              <a:rPr lang="cy-GB" sz="2400" dirty="0"/>
              <a:t>dewisiadau o ran symudedd i bawb yn y rhanbarth, gan osod y tir ar gyfer dyfodol lle bydd hi’n hawdd mynd o le i le.</a:t>
            </a:r>
            <a:r>
              <a:rPr lang="cy-GB" sz="2400" noProof="0" dirty="0"/>
              <a:t> </a:t>
            </a:r>
          </a:p>
        </p:txBody>
      </p:sp>
      <p:sp>
        <p:nvSpPr>
          <p:cNvPr id="9" name="Title 1">
            <a:extLst>
              <a:ext uri="{FF2B5EF4-FFF2-40B4-BE49-F238E27FC236}">
                <a16:creationId xmlns:a16="http://schemas.microsoft.com/office/drawing/2014/main" id="{CE6E6064-5463-C4F4-7634-C240793365B1}"/>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 </a:t>
            </a:r>
            <a:r>
              <a:rPr lang="cy-GB" b="1" noProof="0" dirty="0"/>
              <a:t>Nodau</a:t>
            </a:r>
            <a:endParaRPr lang="en-US" dirty="0"/>
          </a:p>
        </p:txBody>
      </p:sp>
    </p:spTree>
    <p:extLst>
      <p:ext uri="{BB962C8B-B14F-4D97-AF65-F5344CB8AC3E}">
        <p14:creationId xmlns:p14="http://schemas.microsoft.com/office/powerpoint/2010/main" val="9045343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37722" y="5561962"/>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88049" y="1651539"/>
            <a:ext cx="8748972" cy="343170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b="1" dirty="0">
                <a:solidFill>
                  <a:schemeClr val="accent1">
                    <a:lumMod val="75000"/>
                  </a:schemeClr>
                </a:solidFill>
              </a:rPr>
              <a:t>4. Connected Regional Transit.</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 </a:t>
            </a:r>
            <a:r>
              <a:rPr lang="en-GB" sz="2400" dirty="0" err="1">
                <a:solidFill>
                  <a:schemeClr val="accent1">
                    <a:lumMod val="75000"/>
                  </a:schemeClr>
                </a:solidFill>
              </a:rPr>
              <a:t>livable</a:t>
            </a:r>
            <a:r>
              <a:rPr lang="en-GB" sz="2400" dirty="0">
                <a:solidFill>
                  <a:schemeClr val="accent1">
                    <a:lumMod val="75000"/>
                  </a:schemeClr>
                </a:solidFill>
              </a:rPr>
              <a:t>, sustainable, and city depends on a robust, effective, and connected regional transit system.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New jobs and housing in the region should be focused around the region’s transit network.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Such changes will start to provide choices in mobility to everyone in the region, laying the ground for a future when it will actually be easy to get around.</a:t>
            </a:r>
          </a:p>
        </p:txBody>
      </p:sp>
      <p:sp>
        <p:nvSpPr>
          <p:cNvPr id="9" name="Title 1">
            <a:extLst>
              <a:ext uri="{FF2B5EF4-FFF2-40B4-BE49-F238E27FC236}">
                <a16:creationId xmlns:a16="http://schemas.microsoft.com/office/drawing/2014/main" id="{15593D85-16F4-D68F-626B-321B891A9B7E}"/>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-Goals</a:t>
            </a:r>
            <a:endParaRPr lang="en-US" dirty="0">
              <a:solidFill>
                <a:schemeClr val="accent1">
                  <a:lumMod val="75000"/>
                </a:schemeClr>
              </a:solidFill>
            </a:endParaRPr>
          </a:p>
        </p:txBody>
      </p:sp>
    </p:spTree>
    <p:extLst>
      <p:ext uri="{BB962C8B-B14F-4D97-AF65-F5344CB8AC3E}">
        <p14:creationId xmlns:p14="http://schemas.microsoft.com/office/powerpoint/2010/main" val="2206986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8309F-C8AF-4BC3-9DCF-731A1927A72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1A621FC-76D7-0B9D-31FB-B46F59EA76A6}"/>
              </a:ext>
            </a:extLst>
          </p:cNvPr>
          <p:cNvSpPr txBox="1"/>
          <p:nvPr/>
        </p:nvSpPr>
        <p:spPr>
          <a:xfrm>
            <a:off x="4992866" y="5565214"/>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A3CC5A10-69A1-CB8E-1015-AEDE83E430A7}"/>
              </a:ext>
            </a:extLst>
          </p:cNvPr>
          <p:cNvSpPr txBox="1"/>
          <p:nvPr/>
        </p:nvSpPr>
        <p:spPr>
          <a:xfrm>
            <a:off x="429343" y="1614962"/>
            <a:ext cx="8359459" cy="3801041"/>
          </a:xfrm>
          <a:prstGeom prst="rect">
            <a:avLst/>
          </a:prstGeom>
          <a:noFill/>
        </p:spPr>
        <p:txBody>
          <a:bodyPr wrap="square" rtlCol="0">
            <a:spAutoFit/>
          </a:bodyPr>
          <a:lstStyle/>
          <a:p>
            <a:pPr>
              <a:spcBef>
                <a:spcPts val="450"/>
              </a:spcBef>
              <a:spcAft>
                <a:spcPts val="450"/>
              </a:spcAft>
            </a:pPr>
            <a:r>
              <a:rPr lang="cy-GB" sz="2400" b="1" noProof="0" dirty="0"/>
              <a:t>5. </a:t>
            </a:r>
            <a:r>
              <a:rPr lang="cy-GB" sz="2400" b="1" dirty="0"/>
              <a:t>Beicio</a:t>
            </a:r>
            <a:r>
              <a:rPr lang="cy-GB" sz="2400" b="1" noProof="0" dirty="0"/>
              <a:t> Diogel a Chyfforddus</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Mewn dinas gywasgedig lle mae’r rhan fwyaf o’r teithiau o dan bum milltir, gallai beicio fod yn ddull cludiant llawer mwy defnyddiol a phoblogaidd. </a:t>
            </a:r>
          </a:p>
          <a:p>
            <a:pPr marL="214313" indent="-214313">
              <a:spcBef>
                <a:spcPts val="450"/>
              </a:spcBef>
              <a:spcAft>
                <a:spcPts val="450"/>
              </a:spcAft>
              <a:buFont typeface="Arial" panose="020B0604020202020204" pitchFamily="34" charset="0"/>
              <a:buChar char="•"/>
            </a:pPr>
            <a:r>
              <a:rPr lang="cy-GB" sz="2400" noProof="0" dirty="0"/>
              <a:t>Mae angen </a:t>
            </a:r>
            <a:r>
              <a:rPr lang="cy-GB" sz="2400" dirty="0"/>
              <a:t>mannau diogel arnom i reidio a mannau parcio diogel i feiciau</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Dylai dinasoedd adeiladu rhwydwaith gynhwysfawr o lonydd a llwybrau beicio, strydoedd tawelu traffig gyda blaenoriaeth i feiciau, mannau parcio diogel i feiciau, a rhannu beiciau.</a:t>
            </a:r>
          </a:p>
        </p:txBody>
      </p:sp>
      <p:sp>
        <p:nvSpPr>
          <p:cNvPr id="9" name="Title 1">
            <a:extLst>
              <a:ext uri="{FF2B5EF4-FFF2-40B4-BE49-F238E27FC236}">
                <a16:creationId xmlns:a16="http://schemas.microsoft.com/office/drawing/2014/main" id="{CF9A52A5-A956-9D7F-C242-F93A6C3FB0AD}"/>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11538083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992866" y="5565214"/>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29343" y="1614962"/>
            <a:ext cx="8359459" cy="343170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5. Safe and Comfortable Bicycling</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In a compact city where most trips are under five miles, bicycling could be a much more useful and popular mode of transportation.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We just need safe places to ride and secure bicycle parking.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Cities should build a comprehensive network of bicycle lanes, paths,  traffic-calmed bike-priority streets, secure bicycle parking, and bike-sharing.</a:t>
            </a:r>
          </a:p>
        </p:txBody>
      </p:sp>
      <p:sp>
        <p:nvSpPr>
          <p:cNvPr id="9" name="Title 1">
            <a:extLst>
              <a:ext uri="{FF2B5EF4-FFF2-40B4-BE49-F238E27FC236}">
                <a16:creationId xmlns:a16="http://schemas.microsoft.com/office/drawing/2014/main" id="{E26C6616-FAE6-BDB6-3025-4B2CC6F013BB}"/>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290588323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300A0-6FE0-2F1A-CC17-A1A4E0DA7BC9}"/>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FDF498C-06FA-BCA2-1A08-C9FB1B31C6AE}"/>
              </a:ext>
            </a:extLst>
          </p:cNvPr>
          <p:cNvSpPr txBox="1"/>
          <p:nvPr/>
        </p:nvSpPr>
        <p:spPr>
          <a:xfrm>
            <a:off x="5173935" y="5592492"/>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DE211EC4-F55F-5CEF-4FF4-5D67168158C7}"/>
              </a:ext>
            </a:extLst>
          </p:cNvPr>
          <p:cNvSpPr txBox="1"/>
          <p:nvPr/>
        </p:nvSpPr>
        <p:spPr>
          <a:xfrm>
            <a:off x="278523" y="1717218"/>
            <a:ext cx="8586954" cy="4170372"/>
          </a:xfrm>
          <a:prstGeom prst="rect">
            <a:avLst/>
          </a:prstGeom>
          <a:noFill/>
        </p:spPr>
        <p:txBody>
          <a:bodyPr wrap="square" rtlCol="0">
            <a:spAutoFit/>
          </a:bodyPr>
          <a:lstStyle/>
          <a:p>
            <a:pPr>
              <a:spcBef>
                <a:spcPts val="450"/>
              </a:spcBef>
              <a:spcAft>
                <a:spcPts val="450"/>
              </a:spcAft>
            </a:pPr>
            <a:r>
              <a:rPr lang="cy-GB" sz="2400" b="1" noProof="0" dirty="0"/>
              <a:t>6. Byw’n Raslon gyda’r Car</a:t>
            </a:r>
            <a:endParaRPr lang="cy-GB" sz="2400" noProof="0" dirty="0"/>
          </a:p>
          <a:p>
            <a:pPr marL="214313" indent="-214313">
              <a:spcBef>
                <a:spcPts val="450"/>
              </a:spcBef>
              <a:spcAft>
                <a:spcPts val="450"/>
              </a:spcAft>
              <a:buFont typeface="Arial" panose="020B0604020202020204" pitchFamily="34" charset="0"/>
              <a:buChar char="•"/>
            </a:pPr>
            <a:r>
              <a:rPr lang="cy-GB" sz="2400" dirty="0"/>
              <a:t>Rhaid i ni ddarparu ar gyfer ceir</a:t>
            </a:r>
            <a:r>
              <a:rPr lang="cy-GB" sz="2400" noProof="0" dirty="0"/>
              <a:t>, ond gadewch i ni wneud hynny mewn ffordd raslon. Mae hynny’n golygu rheoli’r cyflenwad o fannau parcio er mwyn sicrhau nad yw ceir yn llethu </a:t>
            </a:r>
            <a:r>
              <a:rPr lang="cy-GB" sz="2400" noProof="0" dirty="0" err="1"/>
              <a:t>capasiti</a:t>
            </a:r>
            <a:r>
              <a:rPr lang="cy-GB" sz="2400" noProof="0" dirty="0"/>
              <a:t> strydoedd. </a:t>
            </a:r>
          </a:p>
          <a:p>
            <a:pPr marL="214313" indent="-214313">
              <a:spcBef>
                <a:spcPts val="450"/>
              </a:spcBef>
              <a:spcAft>
                <a:spcPts val="450"/>
              </a:spcAft>
              <a:buFont typeface="Arial" panose="020B0604020202020204" pitchFamily="34" charset="0"/>
              <a:buChar char="•"/>
            </a:pPr>
            <a:r>
              <a:rPr lang="cy-GB" sz="2400" dirty="0"/>
              <a:t>Gallwn ddefnyddio’r farchnad i ddyrannu lleoedd i geir, yn hytrach na rhoi mannau parcio i ffwrdd “am ddim”.</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A gallwn ddylunio strydoedd fel bod ceir yn gallu symud yn effeithlon, wrth greu amgylchedd da ar gyfer cerddwyr ar yr un pryd. </a:t>
            </a:r>
          </a:p>
        </p:txBody>
      </p:sp>
      <p:sp>
        <p:nvSpPr>
          <p:cNvPr id="9" name="Title 1">
            <a:extLst>
              <a:ext uri="{FF2B5EF4-FFF2-40B4-BE49-F238E27FC236}">
                <a16:creationId xmlns:a16="http://schemas.microsoft.com/office/drawing/2014/main" id="{B6A1BFF9-BC62-099B-19A1-AFF4FB37185B}"/>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417011360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73935" y="5592492"/>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78523" y="1717218"/>
            <a:ext cx="8586954" cy="3431709"/>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6. Living Gracefully with the Car</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We must accommodate the car, but let’s do it gracefully. That means managing the supply of parking to make sure that cars don’t overwhelm the capacity of the streets.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We can use the market to allocate spaces for cars, instead of giving away  parking “free.”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And we can design streets so cars can move efficiently, while still creating a good environment for the pedestrian.</a:t>
            </a:r>
          </a:p>
        </p:txBody>
      </p:sp>
      <p:sp>
        <p:nvSpPr>
          <p:cNvPr id="9" name="Title 1">
            <a:extLst>
              <a:ext uri="{FF2B5EF4-FFF2-40B4-BE49-F238E27FC236}">
                <a16:creationId xmlns:a16="http://schemas.microsoft.com/office/drawing/2014/main" id="{69208792-E53F-C68F-1536-EC42C53E0EDB}"/>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22088361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548E9-2D81-69DD-6D2C-731451D2FAA7}"/>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621E350-996A-495C-2CA3-34EF6E8BE685}"/>
              </a:ext>
            </a:extLst>
          </p:cNvPr>
          <p:cNvSpPr txBox="1"/>
          <p:nvPr/>
        </p:nvSpPr>
        <p:spPr>
          <a:xfrm>
            <a:off x="5148009" y="5589240"/>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CD34BE03-E53B-E695-C5C4-8AF44C6FF0D3}"/>
              </a:ext>
            </a:extLst>
          </p:cNvPr>
          <p:cNvSpPr txBox="1"/>
          <p:nvPr/>
        </p:nvSpPr>
        <p:spPr>
          <a:xfrm>
            <a:off x="200055" y="1528479"/>
            <a:ext cx="8743890" cy="4170372"/>
          </a:xfrm>
          <a:prstGeom prst="rect">
            <a:avLst/>
          </a:prstGeom>
          <a:noFill/>
        </p:spPr>
        <p:txBody>
          <a:bodyPr wrap="square" rtlCol="0">
            <a:spAutoFit/>
          </a:bodyPr>
          <a:lstStyle/>
          <a:p>
            <a:pPr>
              <a:spcBef>
                <a:spcPts val="450"/>
              </a:spcBef>
              <a:spcAft>
                <a:spcPts val="450"/>
              </a:spcAft>
            </a:pPr>
            <a:r>
              <a:rPr lang="cy-GB" sz="2400" b="1" noProof="0" dirty="0"/>
              <a:t>7. Hyrwyddo Rhannu Ceir a Thacsis</a:t>
            </a:r>
            <a:endParaRPr lang="cy-GB" sz="2400" noProof="0" dirty="0"/>
          </a:p>
          <a:p>
            <a:pPr marL="214313" indent="-214313">
              <a:spcBef>
                <a:spcPts val="450"/>
              </a:spcBef>
              <a:spcAft>
                <a:spcPts val="450"/>
              </a:spcAft>
              <a:buFont typeface="Arial" panose="020B0604020202020204" pitchFamily="34" charset="0"/>
              <a:buChar char="•"/>
            </a:pPr>
            <a:r>
              <a:rPr lang="cy-GB" sz="2400" noProof="0" dirty="0"/>
              <a:t>Mae angen car ar lawer o bobl am ambell daith bob wythnos yn unig. Ond os ydynt yn berchen ar gar, maen nhw’n dueddol o’i ddefnyddio llawer mwy na</a:t>
            </a:r>
            <a:r>
              <a:rPr lang="cy-GB" sz="2400" dirty="0"/>
              <a:t>g</a:t>
            </a:r>
            <a:r>
              <a:rPr lang="cy-GB" sz="2400" noProof="0" dirty="0"/>
              <a:t> sydd raid, gan greu tagfeydd traffig a llenwi mannau parcio. </a:t>
            </a:r>
          </a:p>
          <a:p>
            <a:pPr marL="214313" indent="-214313">
              <a:spcBef>
                <a:spcPts val="450"/>
              </a:spcBef>
              <a:spcAft>
                <a:spcPts val="450"/>
              </a:spcAft>
              <a:buFont typeface="Arial" panose="020B0604020202020204" pitchFamily="34" charset="0"/>
              <a:buChar char="•"/>
            </a:pPr>
            <a:r>
              <a:rPr lang="cy-GB" sz="2400" noProof="0" dirty="0"/>
              <a:t>Mae sefydliadau rhannu ceir a chabiau tacsi’n ei gwneud hi’n bosibl i bobl fwynhau manteision defnyddio car heb feichiau perchnogaeth car.</a:t>
            </a:r>
          </a:p>
          <a:p>
            <a:pPr marL="214313" indent="-214313">
              <a:spcBef>
                <a:spcPts val="450"/>
              </a:spcBef>
              <a:spcAft>
                <a:spcPts val="450"/>
              </a:spcAft>
              <a:buFont typeface="Arial" panose="020B0604020202020204" pitchFamily="34" charset="0"/>
              <a:buChar char="•"/>
            </a:pPr>
            <a:r>
              <a:rPr lang="cy-GB" sz="2400" noProof="0" dirty="0"/>
              <a:t>Dylid ymestyn y system cabiau a lledaenu lleoliadau Rhannu Ceir ledled y ddinas.</a:t>
            </a:r>
          </a:p>
        </p:txBody>
      </p:sp>
      <p:sp>
        <p:nvSpPr>
          <p:cNvPr id="9" name="Title 1">
            <a:extLst>
              <a:ext uri="{FF2B5EF4-FFF2-40B4-BE49-F238E27FC236}">
                <a16:creationId xmlns:a16="http://schemas.microsoft.com/office/drawing/2014/main" id="{17A5DC79-FB24-D5CA-1927-F79386066525}"/>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35287646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48009" y="5589240"/>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00055" y="1528479"/>
            <a:ext cx="8743890" cy="380104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7. Promote Car Sharing and Taxis</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Many people need a car for just a few trips each week. But if they own a car, they tend to use it far more than they have to, creating traffic congestion and occupying parking spaces.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Car-sharing organizations and taxicabs make it possible for people to enjoy the benefits of car use without the burdens of car ownership.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cab system should be expanded and Car-Share locations spread throughout the city.</a:t>
            </a:r>
          </a:p>
        </p:txBody>
      </p:sp>
      <p:sp>
        <p:nvSpPr>
          <p:cNvPr id="9" name="Title 1">
            <a:extLst>
              <a:ext uri="{FF2B5EF4-FFF2-40B4-BE49-F238E27FC236}">
                <a16:creationId xmlns:a16="http://schemas.microsoft.com/office/drawing/2014/main" id="{51775E03-6EAE-D909-3BFF-42AD79DA18B3}"/>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96563318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F2056-1289-5DB9-28CB-2A509200ACA2}"/>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3C762EA-765D-5B39-42E0-DCFC56BE200A}"/>
              </a:ext>
            </a:extLst>
          </p:cNvPr>
          <p:cNvSpPr txBox="1"/>
          <p:nvPr/>
        </p:nvSpPr>
        <p:spPr>
          <a:xfrm>
            <a:off x="5010973" y="5589240"/>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5EA3F2C7-545C-61A8-E106-A879D03B02D3}"/>
              </a:ext>
            </a:extLst>
          </p:cNvPr>
          <p:cNvSpPr txBox="1"/>
          <p:nvPr/>
        </p:nvSpPr>
        <p:spPr>
          <a:xfrm>
            <a:off x="207398" y="1255610"/>
            <a:ext cx="8729203" cy="4298613"/>
          </a:xfrm>
          <a:prstGeom prst="rect">
            <a:avLst/>
          </a:prstGeom>
          <a:noFill/>
        </p:spPr>
        <p:txBody>
          <a:bodyPr wrap="square" rtlCol="0">
            <a:spAutoFit/>
          </a:bodyPr>
          <a:lstStyle/>
          <a:p>
            <a:pPr>
              <a:spcBef>
                <a:spcPts val="450"/>
              </a:spcBef>
              <a:spcAft>
                <a:spcPts val="450"/>
              </a:spcAft>
            </a:pPr>
            <a:r>
              <a:rPr lang="cy-GB" sz="2400" b="1" noProof="0" dirty="0"/>
              <a:t>8. </a:t>
            </a:r>
            <a:r>
              <a:rPr lang="cy-GB" sz="2400" b="1" dirty="0"/>
              <a:t>Gwneud Tai yn Fwy Fforddiadwy</a:t>
            </a:r>
            <a:endParaRPr lang="cy-GB" sz="2400" noProof="0" dirty="0"/>
          </a:p>
          <a:p>
            <a:pPr marL="214313" indent="-214313">
              <a:spcBef>
                <a:spcPts val="450"/>
              </a:spcBef>
              <a:spcAft>
                <a:spcPts val="450"/>
              </a:spcAft>
              <a:buFont typeface="Arial" panose="020B0604020202020204" pitchFamily="34" charset="0"/>
              <a:buChar char="•"/>
            </a:pPr>
            <a:r>
              <a:rPr lang="cy-GB" sz="2400" noProof="0" dirty="0"/>
              <a:t>Yn gyntaf, mae angen i ni wario llawer mwy o arian ar dai fforddiadwy. </a:t>
            </a:r>
          </a:p>
          <a:p>
            <a:pPr marL="214313" indent="-214313">
              <a:spcBef>
                <a:spcPts val="450"/>
              </a:spcBef>
              <a:spcAft>
                <a:spcPts val="450"/>
              </a:spcAft>
              <a:buFont typeface="Arial" panose="020B0604020202020204" pitchFamily="34" charset="0"/>
              <a:buChar char="•"/>
            </a:pPr>
            <a:r>
              <a:rPr lang="cy-GB" sz="2400" noProof="0" dirty="0"/>
              <a:t>Ac yn ail, mae angen i ni annog adeiladu llawer mwy o dai ar bob lefel incwm. </a:t>
            </a:r>
          </a:p>
          <a:p>
            <a:pPr marL="214313" indent="-214313">
              <a:spcBef>
                <a:spcPts val="450"/>
              </a:spcBef>
              <a:spcAft>
                <a:spcPts val="450"/>
              </a:spcAft>
              <a:buFont typeface="Arial" panose="020B0604020202020204" pitchFamily="34" charset="0"/>
              <a:buChar char="•"/>
            </a:pPr>
            <a:r>
              <a:rPr lang="cy-GB" sz="2400" noProof="0" dirty="0"/>
              <a:t>Dylai’r ddinas ail-barthu </a:t>
            </a:r>
            <a:r>
              <a:rPr lang="cy-GB" sz="2400" dirty="0"/>
              <a:t>o gwmpas prif nodau cludiant, ail-barthu tiroedd diwydiannol ar gyfer tai, a chynnal ymdrechion cynllunio cymdogaethau manwl.</a:t>
            </a:r>
            <a:r>
              <a:rPr lang="cy-GB" sz="2400" noProof="0" dirty="0"/>
              <a:t> </a:t>
            </a:r>
          </a:p>
          <a:p>
            <a:pPr marL="214313" indent="-214313">
              <a:spcBef>
                <a:spcPts val="450"/>
              </a:spcBef>
              <a:spcAft>
                <a:spcPts val="450"/>
              </a:spcAft>
              <a:buFont typeface="Arial" panose="020B0604020202020204" pitchFamily="34" charset="0"/>
              <a:buChar char="•"/>
            </a:pPr>
            <a:r>
              <a:rPr lang="cy-GB" sz="2400" noProof="0" dirty="0"/>
              <a:t>Mae amrywiaeth ddiwylliannol ac addasrwydd y ddinas </a:t>
            </a:r>
            <a:r>
              <a:rPr lang="cy-GB" sz="2400" dirty="0"/>
              <a:t>i fyw ynddi </a:t>
            </a:r>
            <a:r>
              <a:rPr lang="cy-GB" sz="2400" noProof="0" dirty="0"/>
              <a:t>yn dibynnu ar ein gallu i ddatblygu diwylliant pleidiol i dai</a:t>
            </a:r>
          </a:p>
        </p:txBody>
      </p:sp>
      <p:sp>
        <p:nvSpPr>
          <p:cNvPr id="9" name="Title 1">
            <a:extLst>
              <a:ext uri="{FF2B5EF4-FFF2-40B4-BE49-F238E27FC236}">
                <a16:creationId xmlns:a16="http://schemas.microsoft.com/office/drawing/2014/main" id="{423761C3-30C4-7AF2-FCB7-F937AA2DE7A2}"/>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31941425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10973" y="5589240"/>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97513" y="1586519"/>
            <a:ext cx="8729203" cy="3929281"/>
          </a:xfrm>
          <a:prstGeom prst="rect">
            <a:avLst/>
          </a:prstGeom>
          <a:noFill/>
        </p:spPr>
        <p:txBody>
          <a:bodyPr wrap="square" rtlCol="0">
            <a:spAutoFit/>
          </a:bodyPr>
          <a:lstStyle/>
          <a:p>
            <a:pPr>
              <a:spcBef>
                <a:spcPts val="450"/>
              </a:spcBef>
              <a:spcAft>
                <a:spcPts val="450"/>
              </a:spcAft>
            </a:pPr>
            <a:r>
              <a:rPr lang="en-GB" sz="2400" b="1" dirty="0">
                <a:solidFill>
                  <a:schemeClr val="accent1">
                    <a:lumMod val="75000"/>
                  </a:schemeClr>
                </a:solidFill>
              </a:rPr>
              <a:t>8. Making Housing More Affordable</a:t>
            </a:r>
            <a:endParaRPr lang="en-GB" sz="24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First, we need to spend a lot more money on affordable housing.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And second, we need to encourage the construction of much more housing at all income levels.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city should up-zone around major transit nodes, re-zone industrial lands for housing, and conduct in-depth </a:t>
            </a:r>
            <a:r>
              <a:rPr lang="en-GB" sz="2400" dirty="0" err="1">
                <a:solidFill>
                  <a:schemeClr val="accent1">
                    <a:lumMod val="75000"/>
                  </a:schemeClr>
                </a:solidFill>
              </a:rPr>
              <a:t>neighborhood</a:t>
            </a:r>
            <a:r>
              <a:rPr lang="en-GB" sz="2400" dirty="0">
                <a:solidFill>
                  <a:schemeClr val="accent1">
                    <a:lumMod val="75000"/>
                  </a:schemeClr>
                </a:solidFill>
              </a:rPr>
              <a:t> planning efforts.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The city’s cultural diversity and </a:t>
            </a:r>
            <a:r>
              <a:rPr lang="en-GB" sz="2400" dirty="0" err="1">
                <a:solidFill>
                  <a:schemeClr val="accent1">
                    <a:lumMod val="75000"/>
                  </a:schemeClr>
                </a:solidFill>
              </a:rPr>
              <a:t>livability</a:t>
            </a:r>
            <a:r>
              <a:rPr lang="en-GB" sz="2400" dirty="0">
                <a:solidFill>
                  <a:schemeClr val="accent1">
                    <a:lumMod val="75000"/>
                  </a:schemeClr>
                </a:solidFill>
              </a:rPr>
              <a:t> hinge on our ability to build a pro-housing culture</a:t>
            </a:r>
          </a:p>
        </p:txBody>
      </p:sp>
      <p:sp>
        <p:nvSpPr>
          <p:cNvPr id="9" name="Title 1">
            <a:extLst>
              <a:ext uri="{FF2B5EF4-FFF2-40B4-BE49-F238E27FC236}">
                <a16:creationId xmlns:a16="http://schemas.microsoft.com/office/drawing/2014/main" id="{BF854992-D8AF-AF66-890D-880A03CBC8F9}"/>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29520170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1BB80-06AD-8BE4-9E9B-695BBC7A4FAA}"/>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D89674B-E581-98CD-FEED-670F945F5569}"/>
              </a:ext>
            </a:extLst>
          </p:cNvPr>
          <p:cNvSpPr txBox="1"/>
          <p:nvPr/>
        </p:nvSpPr>
        <p:spPr>
          <a:xfrm>
            <a:off x="5219203" y="5626702"/>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5134C90E-EA57-5E17-B249-8351C93AF49E}"/>
              </a:ext>
            </a:extLst>
          </p:cNvPr>
          <p:cNvSpPr txBox="1"/>
          <p:nvPr/>
        </p:nvSpPr>
        <p:spPr>
          <a:xfrm>
            <a:off x="128861" y="1169071"/>
            <a:ext cx="8640960" cy="4457631"/>
          </a:xfrm>
          <a:prstGeom prst="rect">
            <a:avLst/>
          </a:prstGeom>
          <a:noFill/>
        </p:spPr>
        <p:txBody>
          <a:bodyPr wrap="square" rtlCol="0">
            <a:spAutoFit/>
          </a:bodyPr>
          <a:lstStyle/>
          <a:p>
            <a:pPr>
              <a:spcBef>
                <a:spcPts val="450"/>
              </a:spcBef>
              <a:spcAft>
                <a:spcPts val="450"/>
              </a:spcAft>
            </a:pPr>
            <a:r>
              <a:rPr lang="cy-GB" sz="2200" b="1" noProof="0" dirty="0"/>
              <a:t>9. Cynllunio am Ddyfodol Gwell</a:t>
            </a:r>
            <a:endParaRPr lang="cy-GB" sz="2200" noProof="0" dirty="0"/>
          </a:p>
          <a:p>
            <a:pPr marL="214313" indent="-214313">
              <a:spcBef>
                <a:spcPts val="450"/>
              </a:spcBef>
              <a:spcAft>
                <a:spcPts val="450"/>
              </a:spcAft>
              <a:buFont typeface="Arial" panose="020B0604020202020204" pitchFamily="34" charset="0"/>
              <a:buChar char="•"/>
            </a:pPr>
            <a:r>
              <a:rPr lang="cy-GB" sz="2200" noProof="0" dirty="0"/>
              <a:t>Mewn sawl ffordd, mae pesimistiaeth yn gafael ar y ddinas, sydd ond yn gallu dychmygu pethau’n gwaethygu. </a:t>
            </a:r>
          </a:p>
          <a:p>
            <a:pPr marL="214313" indent="-214313">
              <a:spcBef>
                <a:spcPts val="450"/>
              </a:spcBef>
              <a:spcAft>
                <a:spcPts val="450"/>
              </a:spcAft>
              <a:buFont typeface="Arial" panose="020B0604020202020204" pitchFamily="34" charset="0"/>
              <a:buChar char="•"/>
            </a:pPr>
            <a:r>
              <a:rPr lang="cy-GB" sz="2200" noProof="0" dirty="0"/>
              <a:t>Mae cynlluniau swyddogol y ddinas yn rhagweld y bydd tagfeydd yn cynyddu a symudedd yn lleihau. Gallwn wneud yn well na hynny. </a:t>
            </a:r>
          </a:p>
          <a:p>
            <a:pPr marL="214313" indent="-214313">
              <a:spcBef>
                <a:spcPts val="450"/>
              </a:spcBef>
              <a:spcAft>
                <a:spcPts val="450"/>
              </a:spcAft>
              <a:buFont typeface="Arial" panose="020B0604020202020204" pitchFamily="34" charset="0"/>
              <a:buChar char="•"/>
            </a:pPr>
            <a:r>
              <a:rPr lang="cy-GB" sz="2200" dirty="0"/>
              <a:t>Gallwn sicrhau dros amser fod y ddinas yn tyfu’n fwy iach a gwerth byw ynddi.</a:t>
            </a:r>
            <a:r>
              <a:rPr lang="cy-GB" sz="2200" noProof="0" dirty="0"/>
              <a:t> </a:t>
            </a:r>
          </a:p>
          <a:p>
            <a:pPr marL="214313" indent="-214313">
              <a:spcBef>
                <a:spcPts val="450"/>
              </a:spcBef>
              <a:spcAft>
                <a:spcPts val="450"/>
              </a:spcAft>
              <a:buFont typeface="Arial" panose="020B0604020202020204" pitchFamily="34" charset="0"/>
              <a:buChar char="•"/>
            </a:pPr>
            <a:r>
              <a:rPr lang="cy-GB" sz="2200" noProof="0" dirty="0"/>
              <a:t>Gall cynllunio cymdogaethau cynhwysfawr feithrin consensws yn ddemocrataidd ynghylch sut i reoli newid ffisegol.</a:t>
            </a:r>
          </a:p>
          <a:p>
            <a:pPr marL="214313" indent="-214313">
              <a:spcBef>
                <a:spcPts val="450"/>
              </a:spcBef>
              <a:spcAft>
                <a:spcPts val="450"/>
              </a:spcAft>
              <a:buFont typeface="Arial" panose="020B0604020202020204" pitchFamily="34" charset="0"/>
              <a:buChar char="•"/>
            </a:pPr>
            <a:r>
              <a:rPr lang="cy-GB" sz="2200" noProof="0" dirty="0"/>
              <a:t>Gall cynllunio cludiant ein helpu i wneud dewisiadau gwybodus am y dyfodol rydyn ni ei eisiau. (D.S. Mae gan hyn gysylltiadau ag ôl-weld)</a:t>
            </a:r>
          </a:p>
        </p:txBody>
      </p:sp>
      <p:sp>
        <p:nvSpPr>
          <p:cNvPr id="9" name="Title 1">
            <a:extLst>
              <a:ext uri="{FF2B5EF4-FFF2-40B4-BE49-F238E27FC236}">
                <a16:creationId xmlns:a16="http://schemas.microsoft.com/office/drawing/2014/main" id="{218E3DF3-A55E-C4B9-7B5E-7094696F57D8}"/>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124013143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219203" y="5626702"/>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25086" y="1411454"/>
            <a:ext cx="8640960" cy="4119076"/>
          </a:xfrm>
          <a:prstGeom prst="rect">
            <a:avLst/>
          </a:prstGeom>
          <a:noFill/>
        </p:spPr>
        <p:txBody>
          <a:bodyPr wrap="square" rtlCol="0">
            <a:spAutoFit/>
          </a:bodyPr>
          <a:lstStyle/>
          <a:p>
            <a:pPr>
              <a:spcBef>
                <a:spcPts val="450"/>
              </a:spcBef>
              <a:spcAft>
                <a:spcPts val="450"/>
              </a:spcAft>
            </a:pPr>
            <a:r>
              <a:rPr lang="en-GB" sz="2200" b="1" dirty="0">
                <a:solidFill>
                  <a:schemeClr val="accent1">
                    <a:lumMod val="75000"/>
                  </a:schemeClr>
                </a:solidFill>
              </a:rPr>
              <a:t>9. Planning for a Better Future</a:t>
            </a:r>
            <a:endParaRPr lang="en-GB" sz="22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 many ways, the city is gripped by pessimism, only able to imagine things getting worse.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Official city plans predict that congestion will increase and mobility will decrease. We can do better.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We can ensure that over time, the city grows more healthy and </a:t>
            </a:r>
            <a:r>
              <a:rPr lang="en-GB" sz="2200" dirty="0" err="1">
                <a:solidFill>
                  <a:schemeClr val="accent1">
                    <a:lumMod val="75000"/>
                  </a:schemeClr>
                </a:solidFill>
              </a:rPr>
              <a:t>livable</a:t>
            </a:r>
            <a:r>
              <a:rPr lang="en-GB" sz="2200" dirty="0">
                <a:solidFill>
                  <a:schemeClr val="accent1">
                    <a:lumMod val="75000"/>
                  </a:schemeClr>
                </a:solidFill>
              </a:rPr>
              <a:t>.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Comprehensive </a:t>
            </a:r>
            <a:r>
              <a:rPr lang="en-GB" sz="2200" dirty="0" err="1">
                <a:solidFill>
                  <a:schemeClr val="accent1">
                    <a:lumMod val="75000"/>
                  </a:schemeClr>
                </a:solidFill>
              </a:rPr>
              <a:t>neighborhood</a:t>
            </a:r>
            <a:r>
              <a:rPr lang="en-GB" sz="2200" dirty="0">
                <a:solidFill>
                  <a:schemeClr val="accent1">
                    <a:lumMod val="75000"/>
                  </a:schemeClr>
                </a:solidFill>
              </a:rPr>
              <a:t> planning can build consensus democratically about how to manage physical change.</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 Transportation planning can help us make informed choices about what future we want. (N.B. this has links to </a:t>
            </a:r>
            <a:r>
              <a:rPr lang="en-GB" sz="2200" dirty="0" err="1">
                <a:solidFill>
                  <a:schemeClr val="accent1">
                    <a:lumMod val="75000"/>
                  </a:schemeClr>
                </a:solidFill>
              </a:rPr>
              <a:t>backcasting</a:t>
            </a:r>
            <a:r>
              <a:rPr lang="en-GB" sz="2200" dirty="0">
                <a:solidFill>
                  <a:schemeClr val="accent1">
                    <a:lumMod val="75000"/>
                  </a:schemeClr>
                </a:solidFill>
              </a:rPr>
              <a:t>)</a:t>
            </a:r>
          </a:p>
        </p:txBody>
      </p:sp>
      <p:sp>
        <p:nvSpPr>
          <p:cNvPr id="9" name="Title 1">
            <a:extLst>
              <a:ext uri="{FF2B5EF4-FFF2-40B4-BE49-F238E27FC236}">
                <a16:creationId xmlns:a16="http://schemas.microsoft.com/office/drawing/2014/main" id="{FB21D81C-2AFA-AC40-4652-3219EC6E0648}"/>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323115650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9AD14-80C4-45C2-35EE-058A0FAC8B7B}"/>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7F0109C0-1268-DA1F-128A-3EB6ED3D751B}"/>
              </a:ext>
            </a:extLst>
          </p:cNvPr>
          <p:cNvSpPr txBox="1"/>
          <p:nvPr/>
        </p:nvSpPr>
        <p:spPr>
          <a:xfrm>
            <a:off x="5065294" y="5589658"/>
            <a:ext cx="3795936" cy="300082"/>
          </a:xfrm>
          <a:prstGeom prst="rect">
            <a:avLst/>
          </a:prstGeom>
          <a:noFill/>
        </p:spPr>
        <p:txBody>
          <a:bodyPr wrap="square" rtlCol="0">
            <a:spAutoFit/>
          </a:bodyPr>
          <a:lstStyle/>
          <a:p>
            <a:pPr algn="r"/>
            <a:r>
              <a:rPr lang="en-GB" sz="1350" dirty="0"/>
              <a:t>(</a:t>
            </a:r>
            <a:r>
              <a:rPr lang="en-GB" sz="1350" dirty="0" err="1"/>
              <a:t>Livable</a:t>
            </a:r>
            <a:r>
              <a:rPr lang="en-GB" sz="1350" dirty="0"/>
              <a:t> Cities San Francisco, 2021)</a:t>
            </a:r>
          </a:p>
        </p:txBody>
      </p:sp>
      <p:sp>
        <p:nvSpPr>
          <p:cNvPr id="5" name="TextBox 4">
            <a:extLst>
              <a:ext uri="{FF2B5EF4-FFF2-40B4-BE49-F238E27FC236}">
                <a16:creationId xmlns:a16="http://schemas.microsoft.com/office/drawing/2014/main" id="{A86A8633-E100-89DB-F8BD-FCDD403A3A4A}"/>
              </a:ext>
            </a:extLst>
          </p:cNvPr>
          <p:cNvSpPr txBox="1"/>
          <p:nvPr/>
        </p:nvSpPr>
        <p:spPr>
          <a:xfrm>
            <a:off x="216208" y="1569258"/>
            <a:ext cx="8835110" cy="4201150"/>
          </a:xfrm>
          <a:prstGeom prst="rect">
            <a:avLst/>
          </a:prstGeom>
          <a:noFill/>
        </p:spPr>
        <p:txBody>
          <a:bodyPr wrap="square" rtlCol="0">
            <a:spAutoFit/>
          </a:bodyPr>
          <a:lstStyle/>
          <a:p>
            <a:pPr>
              <a:spcBef>
                <a:spcPts val="450"/>
              </a:spcBef>
              <a:spcAft>
                <a:spcPts val="450"/>
              </a:spcAft>
            </a:pPr>
            <a:r>
              <a:rPr lang="cy-GB" sz="2200" b="1" noProof="0" dirty="0"/>
              <a:t>10. Talu Amdano</a:t>
            </a:r>
            <a:endParaRPr lang="cy-GB" sz="2200" noProof="0" dirty="0"/>
          </a:p>
          <a:p>
            <a:pPr marL="214313" indent="-214313">
              <a:spcBef>
                <a:spcPts val="450"/>
              </a:spcBef>
              <a:spcAft>
                <a:spcPts val="450"/>
              </a:spcAft>
              <a:buFont typeface="Arial" panose="020B0604020202020204" pitchFamily="34" charset="0"/>
              <a:buChar char="•"/>
            </a:pPr>
            <a:r>
              <a:rPr lang="cy-GB" sz="2200" noProof="0" dirty="0"/>
              <a:t>Mae adeiladu a chynnal seilwaith ‘gwerth byw ynddi’ – cludiant, tai, strydoedd, parciau a mannau agored cyhoeddus, llyfrgelloedd, cyfleustodau, ac ati – yn ddrud, ond mae nifer o adnoddau heb eu cyffwrdd y gall y ddinas droi atynt. </a:t>
            </a:r>
          </a:p>
          <a:p>
            <a:pPr marL="214313" indent="-214313">
              <a:spcBef>
                <a:spcPts val="450"/>
              </a:spcBef>
              <a:spcAft>
                <a:spcPts val="450"/>
              </a:spcAft>
              <a:buFont typeface="Arial" panose="020B0604020202020204" pitchFamily="34" charset="0"/>
              <a:buChar char="•"/>
            </a:pPr>
            <a:r>
              <a:rPr lang="cy-GB" sz="2200" noProof="0" dirty="0"/>
              <a:t>Mae’r rhain yn amrywio o ffioedd defnyddwyr i sicrhau bod ceir yn talu am eu ffordd eu hunain, i ffioedd effaith datblygu, i wella effeithlonrwydd ac effeithiolrwydd buddsoddiadau seilwaith. </a:t>
            </a:r>
          </a:p>
          <a:p>
            <a:pPr marL="214313" indent="-214313">
              <a:spcBef>
                <a:spcPts val="450"/>
              </a:spcBef>
              <a:spcAft>
                <a:spcPts val="450"/>
              </a:spcAft>
              <a:buFont typeface="Arial" panose="020B0604020202020204" pitchFamily="34" charset="0"/>
              <a:buChar char="•"/>
            </a:pPr>
            <a:r>
              <a:rPr lang="cy-GB" sz="2200" noProof="0" dirty="0"/>
              <a:t>Bydd buddsoddiadau clyfar mewn seilwaith a </a:t>
            </a:r>
            <a:r>
              <a:rPr lang="cy-GB" sz="2200" dirty="0"/>
              <a:t>mannau cyhoeddus yn cael eu had-dalu sawl gwaith drosodd yn egni economaidd ac addasrwydd cynyddol y ddinas</a:t>
            </a:r>
            <a:r>
              <a:rPr lang="cy-GB" sz="2200" noProof="0" dirty="0"/>
              <a:t>.</a:t>
            </a:r>
          </a:p>
        </p:txBody>
      </p:sp>
      <p:sp>
        <p:nvSpPr>
          <p:cNvPr id="9" name="Title 1">
            <a:extLst>
              <a:ext uri="{FF2B5EF4-FFF2-40B4-BE49-F238E27FC236}">
                <a16:creationId xmlns:a16="http://schemas.microsoft.com/office/drawing/2014/main" id="{CA08FD6A-94EE-B366-C859-F58CD216C5C4}"/>
              </a:ext>
            </a:extLst>
          </p:cNvPr>
          <p:cNvSpPr>
            <a:spLocks noGrp="1"/>
          </p:cNvSpPr>
          <p:nvPr>
            <p:ph type="title"/>
          </p:nvPr>
        </p:nvSpPr>
        <p:spPr>
          <a:xfrm>
            <a:off x="1075827" y="280104"/>
            <a:ext cx="7115873" cy="542278"/>
          </a:xfrm>
        </p:spPr>
        <p:txBody>
          <a:bodyPr>
            <a:normAutofit fontScale="90000"/>
          </a:bodyPr>
          <a:lstStyle/>
          <a:p>
            <a:pPr algn="ctr"/>
            <a:r>
              <a:rPr lang="en-GB" b="1" dirty="0" err="1"/>
              <a:t>Livable</a:t>
            </a:r>
            <a:r>
              <a:rPr lang="en-GB" b="1" dirty="0"/>
              <a:t> Cities -</a:t>
            </a:r>
            <a:r>
              <a:rPr lang="cy-GB" b="1" noProof="0" dirty="0"/>
              <a:t> Nodau</a:t>
            </a:r>
            <a:endParaRPr lang="en-US" dirty="0"/>
          </a:p>
        </p:txBody>
      </p:sp>
    </p:spTree>
    <p:extLst>
      <p:ext uri="{BB962C8B-B14F-4D97-AF65-F5344CB8AC3E}">
        <p14:creationId xmlns:p14="http://schemas.microsoft.com/office/powerpoint/2010/main" val="20630386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65294" y="5589658"/>
            <a:ext cx="3795936" cy="300082"/>
          </a:xfrm>
          <a:prstGeom prst="rect">
            <a:avLst/>
          </a:prstGeom>
          <a:noFill/>
        </p:spPr>
        <p:txBody>
          <a:bodyPr wrap="square" rtlCol="0">
            <a:spAutoFit/>
          </a:bodyPr>
          <a:lstStyle/>
          <a:p>
            <a:pPr algn="r"/>
            <a:r>
              <a:rPr lang="en-GB" sz="1350" dirty="0">
                <a:solidFill>
                  <a:schemeClr val="accent1">
                    <a:lumMod val="75000"/>
                  </a:schemeClr>
                </a:solidFill>
              </a:rPr>
              <a:t>(</a:t>
            </a:r>
            <a:r>
              <a:rPr lang="en-GB" sz="1350" dirty="0" err="1">
                <a:solidFill>
                  <a:schemeClr val="accent1">
                    <a:lumMod val="75000"/>
                  </a:schemeClr>
                </a:solidFill>
              </a:rPr>
              <a:t>Livable</a:t>
            </a:r>
            <a:r>
              <a:rPr lang="en-GB" sz="1350" dirty="0">
                <a:solidFill>
                  <a:schemeClr val="accent1">
                    <a:lumMod val="75000"/>
                  </a:schemeClr>
                </a:solidFill>
              </a:rPr>
              <a:t> Cities San Francisco,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16208" y="1569258"/>
            <a:ext cx="8835110" cy="3862596"/>
          </a:xfrm>
          <a:prstGeom prst="rect">
            <a:avLst/>
          </a:prstGeom>
          <a:noFill/>
        </p:spPr>
        <p:txBody>
          <a:bodyPr wrap="square" rtlCol="0">
            <a:spAutoFit/>
          </a:bodyPr>
          <a:lstStyle/>
          <a:p>
            <a:pPr>
              <a:spcBef>
                <a:spcPts val="450"/>
              </a:spcBef>
              <a:spcAft>
                <a:spcPts val="450"/>
              </a:spcAft>
            </a:pPr>
            <a:r>
              <a:rPr lang="en-GB" sz="2200" b="1" dirty="0">
                <a:solidFill>
                  <a:schemeClr val="accent1">
                    <a:lumMod val="75000"/>
                  </a:schemeClr>
                </a:solidFill>
              </a:rPr>
              <a:t>10. Paying For It</a:t>
            </a:r>
            <a:endParaRPr lang="en-GB" sz="2200"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Building and maintaining the infrastructure of </a:t>
            </a:r>
            <a:r>
              <a:rPr lang="en-GB" sz="2200" dirty="0" err="1">
                <a:solidFill>
                  <a:schemeClr val="accent1">
                    <a:lumMod val="75000"/>
                  </a:schemeClr>
                </a:solidFill>
              </a:rPr>
              <a:t>livability</a:t>
            </a:r>
            <a:r>
              <a:rPr lang="en-GB" sz="2200" dirty="0">
                <a:solidFill>
                  <a:schemeClr val="accent1">
                    <a:lumMod val="75000"/>
                  </a:schemeClr>
                </a:solidFill>
              </a:rPr>
              <a:t> – transportation, housing, streets, parks and public open spaces, libraries, utilities, etc. – is expensive, but there are many untapped resources that the city can turn to.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These range from user fees to make sure cars pay their own way, to development impact fees, to improving the efficiency and effectiveness of infrastructure investments.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Smart investments in infrastructure and public places will be repaid many times over in the increased economic vitality and </a:t>
            </a:r>
            <a:r>
              <a:rPr lang="en-GB" sz="2200" dirty="0" err="1">
                <a:solidFill>
                  <a:schemeClr val="accent1">
                    <a:lumMod val="75000"/>
                  </a:schemeClr>
                </a:solidFill>
              </a:rPr>
              <a:t>livability</a:t>
            </a:r>
            <a:r>
              <a:rPr lang="en-GB" sz="2200" dirty="0">
                <a:solidFill>
                  <a:schemeClr val="accent1">
                    <a:lumMod val="75000"/>
                  </a:schemeClr>
                </a:solidFill>
              </a:rPr>
              <a:t> of the city.</a:t>
            </a:r>
          </a:p>
        </p:txBody>
      </p:sp>
      <p:sp>
        <p:nvSpPr>
          <p:cNvPr id="9" name="Title 1">
            <a:extLst>
              <a:ext uri="{FF2B5EF4-FFF2-40B4-BE49-F238E27FC236}">
                <a16:creationId xmlns:a16="http://schemas.microsoft.com/office/drawing/2014/main" id="{F2B65BFC-62B2-D90F-E165-116A0DC9D169}"/>
              </a:ext>
            </a:extLst>
          </p:cNvPr>
          <p:cNvSpPr>
            <a:spLocks noGrp="1"/>
          </p:cNvSpPr>
          <p:nvPr>
            <p:ph type="title"/>
          </p:nvPr>
        </p:nvSpPr>
        <p:spPr>
          <a:xfrm>
            <a:off x="1075827" y="280104"/>
            <a:ext cx="7115873" cy="542278"/>
          </a:xfrm>
        </p:spPr>
        <p:txBody>
          <a:bodyPr>
            <a:normAutofit fontScale="90000"/>
          </a:bodyPr>
          <a:lstStyle/>
          <a:p>
            <a:pPr algn="ctr"/>
            <a:r>
              <a:rPr lang="en-GB" b="1" dirty="0" err="1">
                <a:solidFill>
                  <a:schemeClr val="accent1">
                    <a:lumMod val="75000"/>
                  </a:schemeClr>
                </a:solidFill>
              </a:rPr>
              <a:t>Livable</a:t>
            </a:r>
            <a:r>
              <a:rPr lang="en-GB" b="1" dirty="0">
                <a:solidFill>
                  <a:schemeClr val="accent1">
                    <a:lumMod val="75000"/>
                  </a:schemeClr>
                </a:solidFill>
              </a:rPr>
              <a:t> Cities -Goals</a:t>
            </a:r>
            <a:endParaRPr lang="en-US" dirty="0">
              <a:solidFill>
                <a:schemeClr val="accent1">
                  <a:lumMod val="75000"/>
                </a:schemeClr>
              </a:solidFill>
            </a:endParaRPr>
          </a:p>
        </p:txBody>
      </p:sp>
    </p:spTree>
    <p:extLst>
      <p:ext uri="{BB962C8B-B14F-4D97-AF65-F5344CB8AC3E}">
        <p14:creationId xmlns:p14="http://schemas.microsoft.com/office/powerpoint/2010/main" val="402541579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7C2F1-097F-0849-5503-B3F18829EEA7}"/>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6E5838C8-BCA9-72F3-1279-76E1B0C5899A}"/>
              </a:ext>
            </a:extLst>
          </p:cNvPr>
          <p:cNvSpPr txBox="1"/>
          <p:nvPr/>
        </p:nvSpPr>
        <p:spPr>
          <a:xfrm>
            <a:off x="162388" y="1553119"/>
            <a:ext cx="8819223" cy="487825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500" dirty="0" err="1">
                <a:solidFill>
                  <a:srgbClr val="3A3A3A"/>
                </a:solidFill>
                <a:latin typeface="Source Sans Pro" panose="020B0503030403020204" pitchFamily="34" charset="0"/>
              </a:rPr>
              <a:t>Alidoust</a:t>
            </a:r>
            <a:r>
              <a:rPr lang="en-GB" sz="1500" dirty="0">
                <a:solidFill>
                  <a:srgbClr val="3A3A3A"/>
                </a:solidFill>
                <a:latin typeface="Source Sans Pro" panose="020B0503030403020204" pitchFamily="34" charset="0"/>
              </a:rPr>
              <a:t>, S. (2024) ‘Sustained liveable cities: the interface of liveability and resiliency’, Cities &amp; health, 8(6), </a:t>
            </a:r>
            <a:r>
              <a:rPr lang="en-GB" sz="1500" dirty="0" err="1">
                <a:solidFill>
                  <a:srgbClr val="3A3A3A"/>
                </a:solidFill>
                <a:latin typeface="Source Sans Pro" panose="020B0503030403020204" pitchFamily="34" charset="0"/>
              </a:rPr>
              <a:t>tt</a:t>
            </a:r>
            <a:r>
              <a:rPr lang="en-GB" sz="1500" dirty="0">
                <a:solidFill>
                  <a:srgbClr val="3A3A3A"/>
                </a:solidFill>
                <a:latin typeface="Source Sans Pro" panose="020B0503030403020204" pitchFamily="34" charset="0"/>
              </a:rPr>
              <a:t>. 1108–1119 </a:t>
            </a:r>
            <a:r>
              <a:rPr lang="cy-GB" sz="1500" noProof="0" dirty="0">
                <a:solidFill>
                  <a:srgbClr val="3A3A3A"/>
                </a:solidFill>
                <a:latin typeface="Source Sans Pro" panose="020B0503030403020204" pitchFamily="34" charset="0"/>
              </a:rPr>
              <a:t>Ar gael yn</a:t>
            </a:r>
            <a:r>
              <a:rPr lang="en-GB" sz="1500" dirty="0">
                <a:solidFill>
                  <a:srgbClr val="3A3A3A"/>
                </a:solidFill>
                <a:latin typeface="Source Sans Pro" panose="020B0503030403020204" pitchFamily="34" charset="0"/>
              </a:rPr>
              <a:t>: </a:t>
            </a:r>
            <a:r>
              <a:rPr lang="en-GB" sz="1600" dirty="0">
                <a:hlinkClick r:id="rId2"/>
              </a:rPr>
              <a:t>Full article: Sustained liveable cities: the interface of liveability and resiliency</a:t>
            </a:r>
            <a:r>
              <a:rPr lang="en-GB" sz="1600" dirty="0"/>
              <a:t> </a:t>
            </a:r>
            <a:r>
              <a:rPr lang="en-GB" sz="1500" dirty="0">
                <a:solidFill>
                  <a:srgbClr val="3A3A3A"/>
                </a:solidFill>
                <a:latin typeface="Source Sans Pro" panose="020B0503030403020204" pitchFamily="34" charset="0"/>
              </a:rPr>
              <a:t>[</a:t>
            </a:r>
            <a:r>
              <a:rPr lang="cy-GB" sz="1500" noProof="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en-GB" sz="1500" dirty="0">
                <a:solidFill>
                  <a:srgbClr val="3A3A3A"/>
                </a:solidFill>
                <a:latin typeface="Source Sans Pro" panose="020B0503030403020204" pitchFamily="34" charset="0"/>
              </a:rPr>
              <a:t>Ferreira, C., Kalantari, Z. a Pereira, P. (2021) ‘Liveable cities: Current environmental challenges and paths to urban sustainability’, </a:t>
            </a:r>
            <a:r>
              <a:rPr lang="en-GB" sz="1500" i="1" dirty="0">
                <a:solidFill>
                  <a:srgbClr val="3A3A3A"/>
                </a:solidFill>
                <a:latin typeface="Source Sans Pro" panose="020B0503030403020204" pitchFamily="34" charset="0"/>
              </a:rPr>
              <a:t>Journal of environmental management</a:t>
            </a:r>
            <a:r>
              <a:rPr lang="en-GB" sz="1500" dirty="0">
                <a:solidFill>
                  <a:srgbClr val="3A3A3A"/>
                </a:solidFill>
                <a:latin typeface="Source Sans Pro" panose="020B0503030403020204" pitchFamily="34" charset="0"/>
              </a:rPr>
              <a:t>, 277 </a:t>
            </a:r>
            <a:r>
              <a:rPr lang="cy-GB" sz="1500" dirty="0">
                <a:solidFill>
                  <a:srgbClr val="3A3A3A"/>
                </a:solidFill>
                <a:latin typeface="Source Sans Pro" panose="020B0503030403020204" pitchFamily="34" charset="0"/>
              </a:rPr>
              <a:t>Ar gael yn</a:t>
            </a:r>
            <a:r>
              <a:rPr lang="en-GB" sz="1500" dirty="0">
                <a:solidFill>
                  <a:srgbClr val="3A3A3A"/>
                </a:solidFill>
                <a:latin typeface="Source Sans Pro" panose="020B0503030403020204" pitchFamily="34" charset="0"/>
              </a:rPr>
              <a:t>: </a:t>
            </a:r>
            <a:r>
              <a:rPr lang="en-GB" sz="1600" dirty="0">
                <a:hlinkClick r:id="rId3"/>
              </a:rPr>
              <a:t>Liveable cities: Current environmental challenges and paths to urban sustainability – ScienceDirect</a:t>
            </a:r>
            <a:r>
              <a:rPr lang="en-GB" sz="1600" dirty="0"/>
              <a:t>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en-GB" sz="1500" dirty="0">
                <a:solidFill>
                  <a:srgbClr val="3A3A3A"/>
                </a:solidFill>
                <a:latin typeface="Source Sans Pro" panose="020B0503030403020204" pitchFamily="34" charset="0"/>
              </a:rPr>
              <a:t>Paul, A. 7 Sen, J. (2020) ‘A critical review of liveability approaches and their dimensions’ </a:t>
            </a:r>
            <a:r>
              <a:rPr lang="en-GB" sz="1500" i="1" dirty="0" err="1">
                <a:solidFill>
                  <a:srgbClr val="3A3A3A"/>
                </a:solidFill>
                <a:latin typeface="Source Sans Pro" panose="020B0503030403020204" pitchFamily="34" charset="0"/>
              </a:rPr>
              <a:t>Geoforum</a:t>
            </a:r>
            <a:r>
              <a:rPr lang="en-GB" sz="1500" dirty="0">
                <a:solidFill>
                  <a:srgbClr val="3A3A3A"/>
                </a:solidFill>
                <a:latin typeface="Source Sans Pro" panose="020B0503030403020204" pitchFamily="34" charset="0"/>
              </a:rPr>
              <a:t> 117:90 tt.90-92 </a:t>
            </a:r>
            <a:r>
              <a:rPr lang="cy-GB" sz="1500" dirty="0">
                <a:solidFill>
                  <a:srgbClr val="3A3A3A"/>
                </a:solidFill>
                <a:latin typeface="Source Sans Pro" panose="020B0503030403020204" pitchFamily="34" charset="0"/>
              </a:rPr>
              <a:t>Ar gael yn</a:t>
            </a:r>
            <a:r>
              <a:rPr lang="en-GB" sz="1500" dirty="0">
                <a:solidFill>
                  <a:srgbClr val="3A3A3A"/>
                </a:solidFill>
                <a:latin typeface="Source Sans Pro" panose="020B0503030403020204" pitchFamily="34" charset="0"/>
              </a:rPr>
              <a:t>: </a:t>
            </a:r>
            <a:r>
              <a:rPr lang="en-GB" sz="1600" dirty="0">
                <a:hlinkClick r:id="rId4"/>
              </a:rPr>
              <a:t>A critical review of liveability approaches and their dimensions – PMC</a:t>
            </a:r>
            <a:r>
              <a:rPr lang="en-GB" sz="1600" dirty="0"/>
              <a:t>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a:t>
            </a:r>
            <a:r>
              <a:rPr lang="en-GB" sz="1500" dirty="0">
                <a:solidFill>
                  <a:srgbClr val="3A3A3A"/>
                </a:solidFill>
                <a:latin typeface="Source Sans Pro" panose="020B0503030403020204" pitchFamily="34" charset="0"/>
              </a:rPr>
              <a:t> 24/06/2025]</a:t>
            </a:r>
          </a:p>
          <a:p>
            <a:pPr marL="214313" indent="-214313">
              <a:spcBef>
                <a:spcPts val="450"/>
              </a:spcBef>
              <a:spcAft>
                <a:spcPts val="450"/>
              </a:spcAft>
              <a:buFont typeface="Arial" panose="020B0604020202020204" pitchFamily="34" charset="0"/>
              <a:buChar char="•"/>
            </a:pPr>
            <a:r>
              <a:rPr lang="en-GB" sz="1500" dirty="0">
                <a:solidFill>
                  <a:srgbClr val="3A3A3A"/>
                </a:solidFill>
                <a:latin typeface="Source Sans Pro" panose="020B0503030403020204" pitchFamily="34" charset="0"/>
              </a:rPr>
              <a:t>Sustrans (</a:t>
            </a:r>
            <a:r>
              <a:rPr lang="cy-GB" sz="1500" noProof="0" dirty="0">
                <a:solidFill>
                  <a:srgbClr val="3A3A3A"/>
                </a:solidFill>
                <a:latin typeface="Source Sans Pro" panose="020B0503030403020204" pitchFamily="34" charset="0"/>
              </a:rPr>
              <a:t>Dim Dyddiad</a:t>
            </a:r>
            <a:r>
              <a:rPr lang="en-GB" sz="1500" dirty="0">
                <a:solidFill>
                  <a:srgbClr val="3A3A3A"/>
                </a:solidFill>
                <a:latin typeface="Source Sans Pro" panose="020B0503030403020204" pitchFamily="34" charset="0"/>
              </a:rPr>
              <a:t>) </a:t>
            </a:r>
            <a:r>
              <a:rPr lang="en-GB" sz="1500" i="1" dirty="0">
                <a:solidFill>
                  <a:srgbClr val="3A3A3A"/>
                </a:solidFill>
                <a:latin typeface="Source Sans Pro" panose="020B0503030403020204" pitchFamily="34" charset="0"/>
              </a:rPr>
              <a:t>Liveable cities and towns for everyone </a:t>
            </a:r>
            <a:r>
              <a:rPr lang="cy-GB" sz="1500" dirty="0">
                <a:solidFill>
                  <a:srgbClr val="3A3A3A"/>
                </a:solidFill>
                <a:latin typeface="Source Sans Pro" panose="020B0503030403020204" pitchFamily="34" charset="0"/>
              </a:rPr>
              <a:t>Ar gael yn</a:t>
            </a:r>
            <a:r>
              <a:rPr lang="en-GB" sz="1500" dirty="0">
                <a:solidFill>
                  <a:srgbClr val="3A3A3A"/>
                </a:solidFill>
                <a:latin typeface="Source Sans Pro" panose="020B0503030403020204" pitchFamily="34" charset="0"/>
              </a:rPr>
              <a:t>: </a:t>
            </a:r>
            <a:r>
              <a:rPr lang="en-GB" sz="1500" dirty="0">
                <a:hlinkClick r:id="rId5"/>
              </a:rPr>
              <a:t>Liveable cities and towns for everyone - Sustrans.org.uk</a:t>
            </a:r>
            <a:r>
              <a:rPr lang="en-GB" sz="1500" dirty="0">
                <a:solidFill>
                  <a:srgbClr val="3A3A3A"/>
                </a:solidFill>
                <a:latin typeface="Source Sans Pro" panose="020B0503030403020204" pitchFamily="34" charset="0"/>
              </a:rPr>
              <a:t> [</a:t>
            </a:r>
            <a:r>
              <a:rPr lang="cy-GB" sz="150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en-GB" sz="1500" dirty="0">
                <a:solidFill>
                  <a:srgbClr val="3A3A3A"/>
                </a:solidFill>
                <a:latin typeface="Source Sans Pro" panose="020B0503030403020204" pitchFamily="34" charset="0"/>
              </a:rPr>
              <a:t>Tennakoon, T.M.M.P. &amp; </a:t>
            </a:r>
            <a:r>
              <a:rPr lang="en-GB" sz="1500" dirty="0" err="1">
                <a:solidFill>
                  <a:srgbClr val="3A3A3A"/>
                </a:solidFill>
                <a:latin typeface="Source Sans Pro" panose="020B0503030403020204" pitchFamily="34" charset="0"/>
              </a:rPr>
              <a:t>Kulatunga</a:t>
            </a:r>
            <a:r>
              <a:rPr lang="en-GB" sz="1500" dirty="0">
                <a:solidFill>
                  <a:srgbClr val="3A3A3A"/>
                </a:solidFill>
                <a:latin typeface="Source Sans Pro" panose="020B0503030403020204" pitchFamily="34" charset="0"/>
              </a:rPr>
              <a:t>, </a:t>
            </a:r>
            <a:r>
              <a:rPr lang="en-GB" sz="1500" dirty="0" err="1">
                <a:solidFill>
                  <a:srgbClr val="3A3A3A"/>
                </a:solidFill>
                <a:latin typeface="Source Sans Pro" panose="020B0503030403020204" pitchFamily="34" charset="0"/>
              </a:rPr>
              <a:t>Udayangani</a:t>
            </a:r>
            <a:r>
              <a:rPr lang="en-GB" sz="1500" dirty="0">
                <a:solidFill>
                  <a:srgbClr val="3A3A3A"/>
                </a:solidFill>
                <a:latin typeface="Source Sans Pro" panose="020B0503030403020204" pitchFamily="34" charset="0"/>
              </a:rPr>
              <a:t>. (2019). ‘Understanding liveability: related concepts and definitions’. 578-587 </a:t>
            </a:r>
            <a:r>
              <a:rPr lang="cy-GB" sz="1500" dirty="0">
                <a:solidFill>
                  <a:srgbClr val="3A3A3A"/>
                </a:solidFill>
                <a:latin typeface="Source Sans Pro" panose="020B0503030403020204" pitchFamily="34" charset="0"/>
              </a:rPr>
              <a:t>Ar gael yn</a:t>
            </a:r>
            <a:r>
              <a:rPr lang="en-GB" sz="1500" dirty="0">
                <a:solidFill>
                  <a:srgbClr val="3A3A3A"/>
                </a:solidFill>
                <a:latin typeface="Source Sans Pro" panose="020B0503030403020204" pitchFamily="34" charset="0"/>
              </a:rPr>
              <a:t>: </a:t>
            </a:r>
            <a:r>
              <a:rPr lang="en-GB" sz="1600" dirty="0">
                <a:hlinkClick r:id="rId6"/>
              </a:rPr>
              <a:t>(PDF) Understanding liveability: related concepts and definitions</a:t>
            </a:r>
            <a:r>
              <a:rPr lang="en-GB" sz="1600" dirty="0"/>
              <a:t>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a:t>
            </a:r>
            <a:r>
              <a:rPr lang="en-GB" sz="1500" dirty="0">
                <a:solidFill>
                  <a:srgbClr val="3A3A3A"/>
                </a:solidFill>
                <a:latin typeface="Source Sans Pro" panose="020B0503030403020204" pitchFamily="34" charset="0"/>
              </a:rPr>
              <a:t> 24/06/2025]</a:t>
            </a:r>
          </a:p>
          <a:p>
            <a:pPr marL="214313" indent="-214313">
              <a:spcBef>
                <a:spcPts val="450"/>
              </a:spcBef>
              <a:spcAft>
                <a:spcPts val="450"/>
              </a:spcAft>
              <a:buFont typeface="Arial" panose="020B0604020202020204" pitchFamily="34" charset="0"/>
              <a:buChar char="•"/>
            </a:pPr>
            <a:endParaRPr lang="en-GB" sz="15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endParaRPr lang="en-GB" sz="1500" dirty="0"/>
          </a:p>
        </p:txBody>
      </p:sp>
      <p:sp>
        <p:nvSpPr>
          <p:cNvPr id="9" name="TextBox 8">
            <a:extLst>
              <a:ext uri="{FF2B5EF4-FFF2-40B4-BE49-F238E27FC236}">
                <a16:creationId xmlns:a16="http://schemas.microsoft.com/office/drawing/2014/main" id="{095AB667-490F-5717-2259-1C3C3A9B6A0B}"/>
              </a:ext>
            </a:extLst>
          </p:cNvPr>
          <p:cNvSpPr txBox="1"/>
          <p:nvPr/>
        </p:nvSpPr>
        <p:spPr>
          <a:xfrm>
            <a:off x="307818" y="127036"/>
            <a:ext cx="8302028" cy="1323439"/>
          </a:xfrm>
          <a:prstGeom prst="rect">
            <a:avLst/>
          </a:prstGeom>
          <a:noFill/>
        </p:spPr>
        <p:txBody>
          <a:bodyPr wrap="square" rtlCol="0">
            <a:spAutoFit/>
          </a:bodyPr>
          <a:lstStyle/>
          <a:p>
            <a:pPr algn="ctr"/>
            <a:r>
              <a:rPr lang="cy-GB" sz="4000" b="1" noProof="0" dirty="0" err="1"/>
              <a:t>Liveable</a:t>
            </a:r>
            <a:r>
              <a:rPr lang="cy-GB" sz="4000" b="1" noProof="0" dirty="0"/>
              <a:t> </a:t>
            </a:r>
            <a:r>
              <a:rPr lang="cy-GB" sz="4000" b="1" noProof="0" dirty="0" err="1"/>
              <a:t>Cities</a:t>
            </a:r>
            <a:endParaRPr lang="cy-GB" sz="4000" b="1" noProof="0" dirty="0"/>
          </a:p>
          <a:p>
            <a:pPr algn="ctr"/>
            <a:r>
              <a:rPr lang="cy-GB" sz="4000" b="1" noProof="0" dirty="0"/>
              <a:t>Ffynonellau Gwybodaeth Ychwanegol</a:t>
            </a:r>
          </a:p>
        </p:txBody>
      </p:sp>
    </p:spTree>
    <p:extLst>
      <p:ext uri="{BB962C8B-B14F-4D97-AF65-F5344CB8AC3E}">
        <p14:creationId xmlns:p14="http://schemas.microsoft.com/office/powerpoint/2010/main" val="450559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93409-053E-FC55-6B6D-9DD47AFD1929}"/>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5B4097BC-7723-A91E-8D47-1A7ED2BF4DA8}"/>
              </a:ext>
            </a:extLst>
          </p:cNvPr>
          <p:cNvSpPr txBox="1"/>
          <p:nvPr/>
        </p:nvSpPr>
        <p:spPr>
          <a:xfrm>
            <a:off x="162388" y="1553119"/>
            <a:ext cx="8819223" cy="487825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500" dirty="0" err="1">
                <a:solidFill>
                  <a:schemeClr val="accent1">
                    <a:lumMod val="75000"/>
                  </a:schemeClr>
                </a:solidFill>
                <a:latin typeface="Source Sans Pro" panose="020B0503030403020204" pitchFamily="34" charset="0"/>
              </a:rPr>
              <a:t>Alidoust</a:t>
            </a:r>
            <a:r>
              <a:rPr lang="en-GB" sz="1500" dirty="0">
                <a:solidFill>
                  <a:schemeClr val="accent1">
                    <a:lumMod val="75000"/>
                  </a:schemeClr>
                </a:solidFill>
                <a:latin typeface="Source Sans Pro" panose="020B0503030403020204" pitchFamily="34" charset="0"/>
              </a:rPr>
              <a:t>, S. (2024) ‘Sustained liveable cities: the interface of liveability and resiliency’, Cities &amp; health, 8(6), pp. 1108–1119 Available at: </a:t>
            </a:r>
            <a:r>
              <a:rPr lang="en-GB" sz="1600" dirty="0">
                <a:solidFill>
                  <a:schemeClr val="accent5"/>
                </a:solidFill>
                <a:hlinkClick r:id="rId2">
                  <a:extLst>
                    <a:ext uri="{A12FA001-AC4F-418D-AE19-62706E023703}">
                      <ahyp:hlinkClr xmlns:ahyp="http://schemas.microsoft.com/office/drawing/2018/hyperlinkcolor" val="tx"/>
                    </a:ext>
                  </a:extLst>
                </a:hlinkClick>
              </a:rPr>
              <a:t>Full article: Sustained liveable cities: the interface of liveability and resiliency</a:t>
            </a:r>
            <a:r>
              <a:rPr lang="en-GB" sz="1600" dirty="0">
                <a:solidFill>
                  <a:schemeClr val="accent1">
                    <a:lumMod val="75000"/>
                  </a:schemeClr>
                </a:solidFill>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Ferreira, C., Kalantari, Z. and Pereira, P. (2021) ‘Liveable cities: Current environmental challenges and paths to urban sustainability’, </a:t>
            </a:r>
            <a:r>
              <a:rPr lang="en-GB" sz="1500" i="1" dirty="0">
                <a:solidFill>
                  <a:schemeClr val="accent1">
                    <a:lumMod val="75000"/>
                  </a:schemeClr>
                </a:solidFill>
                <a:latin typeface="Source Sans Pro" panose="020B0503030403020204" pitchFamily="34" charset="0"/>
              </a:rPr>
              <a:t>Journal of environmental management</a:t>
            </a:r>
            <a:r>
              <a:rPr lang="en-GB" sz="1500" dirty="0">
                <a:solidFill>
                  <a:schemeClr val="accent1">
                    <a:lumMod val="75000"/>
                  </a:schemeClr>
                </a:solidFill>
                <a:latin typeface="Source Sans Pro" panose="020B0503030403020204" pitchFamily="34" charset="0"/>
              </a:rPr>
              <a:t>, 277 Available at: </a:t>
            </a:r>
            <a:r>
              <a:rPr lang="en-GB" sz="1600" dirty="0">
                <a:solidFill>
                  <a:schemeClr val="accent5"/>
                </a:solidFill>
                <a:hlinkClick r:id="rId3">
                  <a:extLst>
                    <a:ext uri="{A12FA001-AC4F-418D-AE19-62706E023703}">
                      <ahyp:hlinkClr xmlns:ahyp="http://schemas.microsoft.com/office/drawing/2018/hyperlinkcolor" val="tx"/>
                    </a:ext>
                  </a:extLst>
                </a:hlinkClick>
              </a:rPr>
              <a:t>Liveable cities: Current environmental challenges and paths to urban sustainability – ScienceDirect</a:t>
            </a:r>
            <a:r>
              <a:rPr lang="en-GB" sz="1600" dirty="0">
                <a:solidFill>
                  <a:schemeClr val="accent1">
                    <a:lumMod val="75000"/>
                  </a:schemeClr>
                </a:solidFill>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Paul, A. 7 Sen, J. (2020) ‘A critical review of liveability approaches and their dimensions’ </a:t>
            </a:r>
            <a:r>
              <a:rPr lang="en-GB" sz="1500" i="1" dirty="0" err="1">
                <a:solidFill>
                  <a:schemeClr val="accent1">
                    <a:lumMod val="75000"/>
                  </a:schemeClr>
                </a:solidFill>
                <a:latin typeface="Source Sans Pro" panose="020B0503030403020204" pitchFamily="34" charset="0"/>
              </a:rPr>
              <a:t>Geoforum</a:t>
            </a:r>
            <a:r>
              <a:rPr lang="en-GB" sz="1500" dirty="0">
                <a:solidFill>
                  <a:schemeClr val="accent1">
                    <a:lumMod val="75000"/>
                  </a:schemeClr>
                </a:solidFill>
                <a:latin typeface="Source Sans Pro" panose="020B0503030403020204" pitchFamily="34" charset="0"/>
              </a:rPr>
              <a:t> 117:90 pp.90-92 Available at: </a:t>
            </a:r>
            <a:r>
              <a:rPr lang="en-GB" sz="1600" dirty="0">
                <a:solidFill>
                  <a:schemeClr val="accent5"/>
                </a:solidFill>
                <a:hlinkClick r:id="rId4">
                  <a:extLst>
                    <a:ext uri="{A12FA001-AC4F-418D-AE19-62706E023703}">
                      <ahyp:hlinkClr xmlns:ahyp="http://schemas.microsoft.com/office/drawing/2018/hyperlinkcolor" val="tx"/>
                    </a:ext>
                  </a:extLst>
                </a:hlinkClick>
              </a:rPr>
              <a:t>A critical review of liveability approaches and their dimensions – PMC</a:t>
            </a:r>
            <a:r>
              <a:rPr lang="en-GB" sz="1600" dirty="0">
                <a:solidFill>
                  <a:schemeClr val="accent1">
                    <a:lumMod val="75000"/>
                  </a:schemeClr>
                </a:solidFill>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Sustrans (No Date) </a:t>
            </a:r>
            <a:r>
              <a:rPr lang="en-GB" sz="1500" i="1" dirty="0">
                <a:solidFill>
                  <a:schemeClr val="accent1">
                    <a:lumMod val="75000"/>
                  </a:schemeClr>
                </a:solidFill>
                <a:latin typeface="Source Sans Pro" panose="020B0503030403020204" pitchFamily="34" charset="0"/>
              </a:rPr>
              <a:t>Liveable cities and towns for everyone </a:t>
            </a:r>
            <a:r>
              <a:rPr lang="en-GB" sz="1500" dirty="0">
                <a:solidFill>
                  <a:schemeClr val="accent1">
                    <a:lumMod val="75000"/>
                  </a:schemeClr>
                </a:solidFill>
                <a:latin typeface="Source Sans Pro" panose="020B0503030403020204" pitchFamily="34" charset="0"/>
              </a:rPr>
              <a:t>Available at: </a:t>
            </a:r>
            <a:r>
              <a:rPr lang="en-GB" sz="1500" dirty="0">
                <a:solidFill>
                  <a:schemeClr val="accent5"/>
                </a:solidFill>
                <a:hlinkClick r:id="rId5">
                  <a:extLst>
                    <a:ext uri="{A12FA001-AC4F-418D-AE19-62706E023703}">
                      <ahyp:hlinkClr xmlns:ahyp="http://schemas.microsoft.com/office/drawing/2018/hyperlinkcolor" val="tx"/>
                    </a:ext>
                  </a:extLst>
                </a:hlinkClick>
              </a:rPr>
              <a:t>Liveable cities and towns for everyone - Sustrans.org.uk</a:t>
            </a:r>
            <a:r>
              <a:rPr lang="en-GB" sz="1500" dirty="0">
                <a:solidFill>
                  <a:schemeClr val="accent5"/>
                </a:solidFill>
                <a:latin typeface="Source Sans Pro" panose="020B0503030403020204" pitchFamily="34" charset="0"/>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Tennakoon, T.M.M.P. &amp; </a:t>
            </a:r>
            <a:r>
              <a:rPr lang="en-GB" sz="1500" dirty="0" err="1">
                <a:solidFill>
                  <a:schemeClr val="accent1">
                    <a:lumMod val="75000"/>
                  </a:schemeClr>
                </a:solidFill>
                <a:latin typeface="Source Sans Pro" panose="020B0503030403020204" pitchFamily="34" charset="0"/>
              </a:rPr>
              <a:t>Kulatunga</a:t>
            </a:r>
            <a:r>
              <a:rPr lang="en-GB" sz="1500" dirty="0">
                <a:solidFill>
                  <a:schemeClr val="accent1">
                    <a:lumMod val="75000"/>
                  </a:schemeClr>
                </a:solidFill>
                <a:latin typeface="Source Sans Pro" panose="020B0503030403020204" pitchFamily="34" charset="0"/>
              </a:rPr>
              <a:t>, </a:t>
            </a:r>
            <a:r>
              <a:rPr lang="en-GB" sz="1500" dirty="0" err="1">
                <a:solidFill>
                  <a:schemeClr val="accent1">
                    <a:lumMod val="75000"/>
                  </a:schemeClr>
                </a:solidFill>
                <a:latin typeface="Source Sans Pro" panose="020B0503030403020204" pitchFamily="34" charset="0"/>
              </a:rPr>
              <a:t>Udayangani</a:t>
            </a:r>
            <a:r>
              <a:rPr lang="en-GB" sz="1500" dirty="0">
                <a:solidFill>
                  <a:schemeClr val="accent1">
                    <a:lumMod val="75000"/>
                  </a:schemeClr>
                </a:solidFill>
                <a:latin typeface="Source Sans Pro" panose="020B0503030403020204" pitchFamily="34" charset="0"/>
              </a:rPr>
              <a:t>. (2019). ‘Understanding liveability: related concepts and definitions’. 578-587 Available at: </a:t>
            </a:r>
            <a:r>
              <a:rPr lang="en-GB" sz="1600" dirty="0">
                <a:solidFill>
                  <a:schemeClr val="accent5"/>
                </a:solidFill>
                <a:hlinkClick r:id="rId6">
                  <a:extLst>
                    <a:ext uri="{A12FA001-AC4F-418D-AE19-62706E023703}">
                      <ahyp:hlinkClr xmlns:ahyp="http://schemas.microsoft.com/office/drawing/2018/hyperlinkcolor" val="tx"/>
                    </a:ext>
                  </a:extLst>
                </a:hlinkClick>
              </a:rPr>
              <a:t>(PDF) Understanding liveability: related concepts and definitions</a:t>
            </a:r>
            <a:r>
              <a:rPr lang="en-GB" sz="1600" dirty="0">
                <a:solidFill>
                  <a:schemeClr val="accent1">
                    <a:lumMod val="75000"/>
                  </a:schemeClr>
                </a:solidFill>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endParaRPr lang="en-GB" sz="15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endParaRPr lang="en-GB" sz="1500" dirty="0"/>
          </a:p>
        </p:txBody>
      </p:sp>
      <p:sp>
        <p:nvSpPr>
          <p:cNvPr id="9" name="TextBox 8">
            <a:extLst>
              <a:ext uri="{FF2B5EF4-FFF2-40B4-BE49-F238E27FC236}">
                <a16:creationId xmlns:a16="http://schemas.microsoft.com/office/drawing/2014/main" id="{5CAA1836-E7EA-160F-3F1B-1334FAAD6AFD}"/>
              </a:ext>
            </a:extLst>
          </p:cNvPr>
          <p:cNvSpPr txBox="1"/>
          <p:nvPr/>
        </p:nvSpPr>
        <p:spPr>
          <a:xfrm>
            <a:off x="307818" y="127036"/>
            <a:ext cx="8302028" cy="1323439"/>
          </a:xfrm>
          <a:prstGeom prst="rect">
            <a:avLst/>
          </a:prstGeom>
          <a:noFill/>
        </p:spPr>
        <p:txBody>
          <a:bodyPr wrap="square" rtlCol="0">
            <a:spAutoFit/>
          </a:bodyPr>
          <a:lstStyle/>
          <a:p>
            <a:pPr algn="ctr"/>
            <a:r>
              <a:rPr lang="en-GB" sz="4000" b="1" dirty="0">
                <a:solidFill>
                  <a:schemeClr val="accent1">
                    <a:lumMod val="75000"/>
                  </a:schemeClr>
                </a:solidFill>
              </a:rPr>
              <a:t>Liveable Cities</a:t>
            </a:r>
          </a:p>
          <a:p>
            <a:pPr algn="ctr"/>
            <a:r>
              <a:rPr lang="en-GB" sz="4000" b="1" dirty="0">
                <a:solidFill>
                  <a:schemeClr val="accent1">
                    <a:lumMod val="75000"/>
                  </a:schemeClr>
                </a:solidFill>
              </a:rPr>
              <a:t>Sources of Additional Information</a:t>
            </a:r>
          </a:p>
        </p:txBody>
      </p:sp>
    </p:spTree>
    <p:extLst>
      <p:ext uri="{BB962C8B-B14F-4D97-AF65-F5344CB8AC3E}">
        <p14:creationId xmlns:p14="http://schemas.microsoft.com/office/powerpoint/2010/main" val="172309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5C1F5E-D165-AAEE-CA37-1346B15B925F}"/>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43B0EB54-DCD4-6725-12AF-CAA785B6E5ED}"/>
              </a:ext>
            </a:extLst>
          </p:cNvPr>
          <p:cNvSpPr txBox="1"/>
          <p:nvPr/>
        </p:nvSpPr>
        <p:spPr>
          <a:xfrm>
            <a:off x="162388" y="1553119"/>
            <a:ext cx="8819223" cy="283154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500" dirty="0">
                <a:solidFill>
                  <a:srgbClr val="3A3A3A"/>
                </a:solidFill>
                <a:latin typeface="Source Sans Pro" panose="020B0503030403020204" pitchFamily="34" charset="0"/>
              </a:rPr>
              <a:t>UKCRIC (2025) </a:t>
            </a:r>
            <a:r>
              <a:rPr lang="en-GB" sz="1500" i="1" dirty="0">
                <a:solidFill>
                  <a:srgbClr val="3A3A3A"/>
                </a:solidFill>
                <a:latin typeface="Source Sans Pro" panose="020B0503030403020204" pitchFamily="34" charset="0"/>
              </a:rPr>
              <a:t>Project Spotlight: Liveable Cities </a:t>
            </a:r>
            <a:r>
              <a:rPr lang="cy-GB" sz="1500" noProof="0" dirty="0">
                <a:solidFill>
                  <a:srgbClr val="1D1D1B"/>
                </a:solidFill>
                <a:latin typeface="praxis-next"/>
              </a:rPr>
              <a:t>Ar gael yn</a:t>
            </a:r>
            <a:r>
              <a:rPr lang="en-GB" sz="1500" dirty="0">
                <a:solidFill>
                  <a:srgbClr val="1D1D1B"/>
                </a:solidFill>
                <a:latin typeface="praxis-next"/>
              </a:rPr>
              <a:t>: </a:t>
            </a:r>
            <a:r>
              <a:rPr lang="en-GB" sz="1600" dirty="0">
                <a:hlinkClick r:id="rId2"/>
              </a:rPr>
              <a:t>Project Spotlight: Liveable Cities | UKCRIC</a:t>
            </a:r>
            <a:r>
              <a:rPr lang="en-GB" sz="1500" dirty="0">
                <a:solidFill>
                  <a:srgbClr val="3A3A3A"/>
                </a:solidFill>
                <a:latin typeface="Source Sans Pro" panose="020B0503030403020204" pitchFamily="34" charset="0"/>
                <a:hlinkClick r:id="rId3"/>
              </a:rPr>
              <a:t>/</a:t>
            </a:r>
            <a:r>
              <a:rPr lang="en-GB" sz="1500" dirty="0">
                <a:solidFill>
                  <a:srgbClr val="3A3A3A"/>
                </a:solidFill>
                <a:latin typeface="Source Sans Pro" panose="020B0503030403020204" pitchFamily="34" charset="0"/>
              </a:rPr>
              <a:t> [</a:t>
            </a:r>
            <a:r>
              <a:rPr lang="cy-GB" sz="1500" noProof="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 </a:t>
            </a:r>
            <a:r>
              <a:rPr lang="cy-GB" sz="1500" b="1" dirty="0">
                <a:solidFill>
                  <a:srgbClr val="3A3A3A"/>
                </a:solidFill>
                <a:latin typeface="Source Sans Pro" panose="020B0503030403020204" pitchFamily="34" charset="0"/>
              </a:rPr>
              <a:t>D</a:t>
            </a:r>
            <a:r>
              <a:rPr lang="cy-GB" sz="1500" b="1" noProof="0" dirty="0">
                <a:solidFill>
                  <a:srgbClr val="3A3A3A"/>
                </a:solidFill>
                <a:latin typeface="Source Sans Pro" panose="020B0503030403020204" pitchFamily="34" charset="0"/>
              </a:rPr>
              <a:t>.S. Mae gan y safle hwn nifer o Astudiaethau Achos Dinasoedd Gwerth Byw Ynddynt</a:t>
            </a:r>
            <a:endParaRPr lang="en-GB" sz="15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cy-GB" sz="1500" noProof="0" dirty="0">
                <a:solidFill>
                  <a:srgbClr val="3A3A3A"/>
                </a:solidFill>
                <a:latin typeface="Source Sans Pro" panose="020B0503030403020204" pitchFamily="34" charset="0"/>
              </a:rPr>
              <a:t>Partneriaeth Ddysgu Newid Hinsawdd y Cenhedloedd Unedig </a:t>
            </a:r>
            <a:r>
              <a:rPr lang="en-GB" sz="1500" dirty="0">
                <a:solidFill>
                  <a:srgbClr val="3A3A3A"/>
                </a:solidFill>
                <a:latin typeface="Source Sans Pro" panose="020B0503030403020204" pitchFamily="34" charset="0"/>
              </a:rPr>
              <a:t>(2007) </a:t>
            </a:r>
            <a:r>
              <a:rPr lang="en-GB" sz="1500" i="1" dirty="0">
                <a:solidFill>
                  <a:srgbClr val="3A3A3A"/>
                </a:solidFill>
                <a:latin typeface="Source Sans Pro" panose="020B0503030403020204" pitchFamily="34" charset="0"/>
              </a:rPr>
              <a:t>Liveable cities: the benefits of urban environmental planning</a:t>
            </a:r>
            <a:r>
              <a:rPr lang="en-GB" sz="1500" dirty="0">
                <a:solidFill>
                  <a:srgbClr val="3A3A3A"/>
                </a:solidFill>
                <a:latin typeface="Source Sans Pro" panose="020B0503030403020204" pitchFamily="34" charset="0"/>
              </a:rPr>
              <a:t> </a:t>
            </a:r>
            <a:r>
              <a:rPr lang="cy-GB" sz="1500" dirty="0">
                <a:solidFill>
                  <a:srgbClr val="1D1D1B"/>
                </a:solidFill>
                <a:latin typeface="praxis-next"/>
              </a:rPr>
              <a:t>Ar gael yn</a:t>
            </a:r>
            <a:r>
              <a:rPr lang="en-GB" sz="1500" dirty="0">
                <a:solidFill>
                  <a:srgbClr val="3A3A3A"/>
                </a:solidFill>
                <a:latin typeface="Source Sans Pro" panose="020B0503030403020204" pitchFamily="34" charset="0"/>
              </a:rPr>
              <a:t>:  </a:t>
            </a:r>
            <a:r>
              <a:rPr lang="en-GB" sz="1600" dirty="0">
                <a:hlinkClick r:id="rId4"/>
              </a:rPr>
              <a:t>liveablecities_3.pdf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cy-GB" sz="1500" dirty="0">
                <a:solidFill>
                  <a:srgbClr val="3A3A3A"/>
                </a:solidFill>
                <a:latin typeface="Source Sans Pro" panose="020B0503030403020204" pitchFamily="34" charset="0"/>
              </a:rPr>
              <a:t>Partneriaeth Ddysgu Newid Hinsawdd y Cenhedloedd Unedig </a:t>
            </a:r>
            <a:r>
              <a:rPr lang="en-GB" sz="1500" dirty="0">
                <a:solidFill>
                  <a:srgbClr val="3A3A3A"/>
                </a:solidFill>
                <a:latin typeface="Source Sans Pro" panose="020B0503030403020204" pitchFamily="34" charset="0"/>
              </a:rPr>
              <a:t>(</a:t>
            </a:r>
            <a:r>
              <a:rPr lang="cy-GB" sz="1500" noProof="0" dirty="0">
                <a:solidFill>
                  <a:srgbClr val="3A3A3A"/>
                </a:solidFill>
                <a:latin typeface="Source Sans Pro" panose="020B0503030403020204" pitchFamily="34" charset="0"/>
              </a:rPr>
              <a:t>Dim Dyddiad</a:t>
            </a:r>
            <a:r>
              <a:rPr lang="en-GB" sz="1500" dirty="0">
                <a:solidFill>
                  <a:srgbClr val="3A3A3A"/>
                </a:solidFill>
                <a:latin typeface="Source Sans Pro" panose="020B0503030403020204" pitchFamily="34" charset="0"/>
              </a:rPr>
              <a:t>) </a:t>
            </a:r>
            <a:r>
              <a:rPr lang="cy-GB" sz="1500" noProof="0" dirty="0">
                <a:solidFill>
                  <a:srgbClr val="3A3A3A"/>
                </a:solidFill>
                <a:latin typeface="Source Sans Pro" panose="020B0503030403020204" pitchFamily="34" charset="0"/>
              </a:rPr>
              <a:t>Prif Wefan </a:t>
            </a:r>
            <a:r>
              <a:rPr lang="cy-GB" sz="1500" dirty="0">
                <a:solidFill>
                  <a:srgbClr val="1D1D1B"/>
                </a:solidFill>
                <a:latin typeface="praxis-next"/>
              </a:rPr>
              <a:t>Ar gael yn</a:t>
            </a:r>
            <a:r>
              <a:rPr lang="en-GB" sz="1500" dirty="0">
                <a:solidFill>
                  <a:srgbClr val="3A3A3A"/>
                </a:solidFill>
                <a:latin typeface="Source Sans Pro" panose="020B0503030403020204" pitchFamily="34" charset="0"/>
              </a:rPr>
              <a:t>: </a:t>
            </a:r>
            <a:r>
              <a:rPr lang="en-GB" sz="1500" dirty="0">
                <a:hlinkClick r:id="rId5"/>
              </a:rPr>
              <a:t>Home | One UN Climate Change Learning Partnership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cy-GB" sz="1500" noProof="0" dirty="0"/>
              <a:t>Coleg Prifysgol Llundain </a:t>
            </a:r>
            <a:r>
              <a:rPr lang="en-GB" sz="1500" dirty="0"/>
              <a:t>(2023) </a:t>
            </a:r>
            <a:r>
              <a:rPr lang="en-GB" sz="1500" i="1" dirty="0"/>
              <a:t>The Liveable Cities Method: Establishing the Case for Transformative Change </a:t>
            </a:r>
            <a:r>
              <a:rPr lang="cy-GB" sz="1500" dirty="0">
                <a:solidFill>
                  <a:srgbClr val="1D1D1B"/>
                </a:solidFill>
                <a:latin typeface="praxis-next"/>
              </a:rPr>
              <a:t>Ar gael yn </a:t>
            </a:r>
            <a:r>
              <a:rPr lang="en-GB" sz="1600" dirty="0">
                <a:hlinkClick r:id="rId6"/>
              </a:rPr>
              <a:t>Ortegon_LeachEtAlAcceptedTheLiveableCitesMethod_extracted.pdf</a:t>
            </a:r>
            <a:r>
              <a:rPr lang="en-GB" sz="1600" dirty="0"/>
              <a:t> </a:t>
            </a:r>
            <a:r>
              <a:rPr lang="en-GB" sz="1500" dirty="0">
                <a:solidFill>
                  <a:srgbClr val="3A3A3A"/>
                </a:solidFill>
                <a:latin typeface="Source Sans Pro" panose="020B0503030403020204" pitchFamily="34" charset="0"/>
              </a:rPr>
              <a:t>[</a:t>
            </a:r>
            <a:r>
              <a:rPr lang="cy-GB" sz="1500" dirty="0">
                <a:solidFill>
                  <a:srgbClr val="3A3A3A"/>
                </a:solidFill>
                <a:latin typeface="Source Sans Pro" panose="020B0503030403020204" pitchFamily="34" charset="0"/>
              </a:rPr>
              <a:t>Cyrchwyd Ddiwethaf </a:t>
            </a:r>
            <a:r>
              <a:rPr lang="en-GB" sz="1500" dirty="0">
                <a:solidFill>
                  <a:srgbClr val="3A3A3A"/>
                </a:solidFill>
                <a:latin typeface="Source Sans Pro" panose="020B0503030403020204" pitchFamily="34" charset="0"/>
              </a:rPr>
              <a:t>24/06/2025]</a:t>
            </a:r>
          </a:p>
        </p:txBody>
      </p:sp>
      <p:sp>
        <p:nvSpPr>
          <p:cNvPr id="9" name="TextBox 8">
            <a:extLst>
              <a:ext uri="{FF2B5EF4-FFF2-40B4-BE49-F238E27FC236}">
                <a16:creationId xmlns:a16="http://schemas.microsoft.com/office/drawing/2014/main" id="{B255958A-2CC9-A948-D716-F2FF2E87CA0D}"/>
              </a:ext>
            </a:extLst>
          </p:cNvPr>
          <p:cNvSpPr txBox="1"/>
          <p:nvPr/>
        </p:nvSpPr>
        <p:spPr>
          <a:xfrm>
            <a:off x="307818" y="127036"/>
            <a:ext cx="8302028" cy="1323439"/>
          </a:xfrm>
          <a:prstGeom prst="rect">
            <a:avLst/>
          </a:prstGeom>
          <a:noFill/>
        </p:spPr>
        <p:txBody>
          <a:bodyPr wrap="square" rtlCol="0">
            <a:spAutoFit/>
          </a:bodyPr>
          <a:lstStyle/>
          <a:p>
            <a:pPr algn="ctr"/>
            <a:r>
              <a:rPr lang="cy-GB" sz="4000" b="1" dirty="0" err="1"/>
              <a:t>Liveable</a:t>
            </a:r>
            <a:r>
              <a:rPr lang="cy-GB" sz="4000" b="1" dirty="0"/>
              <a:t> </a:t>
            </a:r>
            <a:r>
              <a:rPr lang="cy-GB" sz="4000" b="1" dirty="0" err="1"/>
              <a:t>Cities</a:t>
            </a:r>
            <a:endParaRPr lang="cy-GB" sz="4000" b="1" dirty="0"/>
          </a:p>
          <a:p>
            <a:pPr algn="ctr"/>
            <a:r>
              <a:rPr lang="cy-GB" sz="4000" b="1" dirty="0"/>
              <a:t>Ffynonellau Gwybodaeth Ychwanegol</a:t>
            </a:r>
          </a:p>
        </p:txBody>
      </p:sp>
    </p:spTree>
    <p:extLst>
      <p:ext uri="{BB962C8B-B14F-4D97-AF65-F5344CB8AC3E}">
        <p14:creationId xmlns:p14="http://schemas.microsoft.com/office/powerpoint/2010/main" val="322797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7C71427-60E8-F6AD-8766-F4A06D9397BC}"/>
              </a:ext>
            </a:extLst>
          </p:cNvPr>
          <p:cNvSpPr txBox="1"/>
          <p:nvPr/>
        </p:nvSpPr>
        <p:spPr>
          <a:xfrm>
            <a:off x="162388" y="1553119"/>
            <a:ext cx="8819223" cy="3318857"/>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UKCRIC (2025) </a:t>
            </a:r>
            <a:r>
              <a:rPr lang="en-GB" sz="1500" i="1" dirty="0">
                <a:solidFill>
                  <a:schemeClr val="accent1">
                    <a:lumMod val="75000"/>
                  </a:schemeClr>
                </a:solidFill>
                <a:latin typeface="Source Sans Pro" panose="020B0503030403020204" pitchFamily="34" charset="0"/>
              </a:rPr>
              <a:t>Project Spotlight: Liveable Cities </a:t>
            </a:r>
            <a:r>
              <a:rPr lang="en-GB" sz="1500" dirty="0">
                <a:solidFill>
                  <a:schemeClr val="accent1">
                    <a:lumMod val="75000"/>
                  </a:schemeClr>
                </a:solidFill>
                <a:latin typeface="praxis-next"/>
              </a:rPr>
              <a:t>Available at: </a:t>
            </a:r>
            <a:r>
              <a:rPr lang="en-GB" sz="1600" dirty="0">
                <a:solidFill>
                  <a:schemeClr val="accent5"/>
                </a:solidFill>
                <a:hlinkClick r:id="rId2">
                  <a:extLst>
                    <a:ext uri="{A12FA001-AC4F-418D-AE19-62706E023703}">
                      <ahyp:hlinkClr xmlns:ahyp="http://schemas.microsoft.com/office/drawing/2018/hyperlinkcolor" val="tx"/>
                    </a:ext>
                  </a:extLst>
                </a:hlinkClick>
              </a:rPr>
              <a:t>Project Spotlight: Liveable Cities | UKCRIC</a:t>
            </a:r>
            <a:r>
              <a:rPr lang="en-GB" sz="1500" dirty="0">
                <a:solidFill>
                  <a:schemeClr val="accent5"/>
                </a:solidFill>
                <a:latin typeface="Source Sans Pro" panose="020B0503030403020204" pitchFamily="34" charset="0"/>
                <a:hlinkClick r:id="rId3">
                  <a:extLst>
                    <a:ext uri="{A12FA001-AC4F-418D-AE19-62706E023703}">
                      <ahyp:hlinkClr xmlns:ahyp="http://schemas.microsoft.com/office/drawing/2018/hyperlinkcolor" val="tx"/>
                    </a:ext>
                  </a:extLst>
                </a:hlinkClick>
              </a:rPr>
              <a:t>/</a:t>
            </a:r>
            <a:r>
              <a:rPr lang="en-GB" sz="1500" dirty="0">
                <a:solidFill>
                  <a:schemeClr val="accent1">
                    <a:lumMod val="75000"/>
                  </a:schemeClr>
                </a:solidFill>
                <a:latin typeface="Source Sans Pro" panose="020B0503030403020204" pitchFamily="34" charset="0"/>
              </a:rPr>
              <a:t> [Last Accessed 24/06/2025] </a:t>
            </a:r>
            <a:r>
              <a:rPr lang="en-GB" sz="1500" b="1" dirty="0">
                <a:solidFill>
                  <a:schemeClr val="accent1">
                    <a:lumMod val="75000"/>
                  </a:schemeClr>
                </a:solidFill>
                <a:latin typeface="Source Sans Pro" panose="020B0503030403020204" pitchFamily="34" charset="0"/>
              </a:rPr>
              <a:t>N.B. This site has a number of Liveable Cities Case Studies</a:t>
            </a:r>
            <a:endParaRPr lang="en-GB" sz="15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United Nations Climate Change Learning Partnership (2007) </a:t>
            </a:r>
            <a:r>
              <a:rPr lang="en-GB" sz="1500" i="1" dirty="0">
                <a:solidFill>
                  <a:schemeClr val="accent1">
                    <a:lumMod val="75000"/>
                  </a:schemeClr>
                </a:solidFill>
                <a:latin typeface="Source Sans Pro" panose="020B0503030403020204" pitchFamily="34" charset="0"/>
              </a:rPr>
              <a:t>Liveable cities: the benefits of urban environmental planning</a:t>
            </a:r>
            <a:r>
              <a:rPr lang="en-GB" sz="1500" dirty="0">
                <a:solidFill>
                  <a:schemeClr val="accent1">
                    <a:lumMod val="75000"/>
                  </a:schemeClr>
                </a:solidFill>
                <a:latin typeface="Source Sans Pro" panose="020B0503030403020204" pitchFamily="34" charset="0"/>
              </a:rPr>
              <a:t> Available at</a:t>
            </a:r>
            <a:r>
              <a:rPr lang="en-GB" sz="1500" dirty="0">
                <a:solidFill>
                  <a:schemeClr val="accent5"/>
                </a:solidFill>
                <a:latin typeface="Source Sans Pro" panose="020B0503030403020204" pitchFamily="34" charset="0"/>
              </a:rPr>
              <a:t>:  </a:t>
            </a:r>
            <a:r>
              <a:rPr lang="en-GB" sz="1600" dirty="0">
                <a:solidFill>
                  <a:schemeClr val="accent5"/>
                </a:solidFill>
                <a:hlinkClick r:id="rId4">
                  <a:extLst>
                    <a:ext uri="{A12FA001-AC4F-418D-AE19-62706E023703}">
                      <ahyp:hlinkClr xmlns:ahyp="http://schemas.microsoft.com/office/drawing/2018/hyperlinkcolor" val="tx"/>
                    </a:ext>
                  </a:extLst>
                </a:hlinkClick>
              </a:rPr>
              <a:t>liveablecities_3.pdf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latin typeface="Source Sans Pro" panose="020B0503030403020204" pitchFamily="34" charset="0"/>
              </a:rPr>
              <a:t>United Nations Climate Change Learning Partnership (No Date) Main Website Available at: </a:t>
            </a:r>
            <a:r>
              <a:rPr lang="en-GB" sz="1500" dirty="0">
                <a:solidFill>
                  <a:schemeClr val="accent5"/>
                </a:solidFill>
                <a:hlinkClick r:id="rId5">
                  <a:extLst>
                    <a:ext uri="{A12FA001-AC4F-418D-AE19-62706E023703}">
                      <ahyp:hlinkClr xmlns:ahyp="http://schemas.microsoft.com/office/drawing/2018/hyperlinkcolor" val="tx"/>
                    </a:ext>
                  </a:extLst>
                </a:hlinkClick>
              </a:rPr>
              <a:t>Home | One UN Climate Change Learning Partnership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500" dirty="0">
                <a:solidFill>
                  <a:schemeClr val="accent1">
                    <a:lumMod val="75000"/>
                  </a:schemeClr>
                </a:solidFill>
              </a:rPr>
              <a:t>University College London (2023) </a:t>
            </a:r>
            <a:r>
              <a:rPr lang="en-GB" sz="1500" i="1" dirty="0">
                <a:solidFill>
                  <a:schemeClr val="accent1">
                    <a:lumMod val="75000"/>
                  </a:schemeClr>
                </a:solidFill>
              </a:rPr>
              <a:t>The Liveable Cities Method: Establishing the Case for Transformative Change </a:t>
            </a:r>
            <a:r>
              <a:rPr lang="en-GB" sz="1500" dirty="0">
                <a:solidFill>
                  <a:schemeClr val="accent1">
                    <a:lumMod val="75000"/>
                  </a:schemeClr>
                </a:solidFill>
              </a:rPr>
              <a:t>Available at</a:t>
            </a:r>
            <a:r>
              <a:rPr lang="en-GB" sz="1600" dirty="0">
                <a:solidFill>
                  <a:schemeClr val="accent1">
                    <a:lumMod val="75000"/>
                  </a:schemeClr>
                </a:solidFill>
                <a:hlinkClick r:id="rId6">
                  <a:extLst>
                    <a:ext uri="{A12FA001-AC4F-418D-AE19-62706E023703}">
                      <ahyp:hlinkClr xmlns:ahyp="http://schemas.microsoft.com/office/drawing/2018/hyperlinkcolor" val="tx"/>
                    </a:ext>
                  </a:extLst>
                </a:hlinkClick>
              </a:rPr>
              <a:t> </a:t>
            </a:r>
            <a:r>
              <a:rPr lang="en-GB" sz="1600" dirty="0">
                <a:solidFill>
                  <a:schemeClr val="accent5"/>
                </a:solidFill>
                <a:hlinkClick r:id="rId6">
                  <a:extLst>
                    <a:ext uri="{A12FA001-AC4F-418D-AE19-62706E023703}">
                      <ahyp:hlinkClr xmlns:ahyp="http://schemas.microsoft.com/office/drawing/2018/hyperlinkcolor" val="tx"/>
                    </a:ext>
                  </a:extLst>
                </a:hlinkClick>
              </a:rPr>
              <a:t>Ortegon_LeachEtAlAcceptedTheLiveableCitesMethod_extracted.pdf</a:t>
            </a:r>
            <a:r>
              <a:rPr lang="en-GB" sz="1600" dirty="0">
                <a:solidFill>
                  <a:schemeClr val="accent5"/>
                </a:solidFill>
              </a:rPr>
              <a:t> </a:t>
            </a:r>
            <a:r>
              <a:rPr lang="en-GB" sz="15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endParaRPr lang="en-GB" sz="15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endParaRPr lang="en-GB" sz="1500" dirty="0">
              <a:solidFill>
                <a:schemeClr val="accent1">
                  <a:lumMod val="75000"/>
                </a:schemeClr>
              </a:solidFill>
            </a:endParaRPr>
          </a:p>
        </p:txBody>
      </p:sp>
      <p:sp>
        <p:nvSpPr>
          <p:cNvPr id="9" name="TextBox 8">
            <a:extLst>
              <a:ext uri="{FF2B5EF4-FFF2-40B4-BE49-F238E27FC236}">
                <a16:creationId xmlns:a16="http://schemas.microsoft.com/office/drawing/2014/main" id="{7D927296-9B30-4AB8-A14A-B1A35CF72861}"/>
              </a:ext>
            </a:extLst>
          </p:cNvPr>
          <p:cNvSpPr txBox="1"/>
          <p:nvPr/>
        </p:nvSpPr>
        <p:spPr>
          <a:xfrm>
            <a:off x="307818" y="127036"/>
            <a:ext cx="8302028" cy="1323439"/>
          </a:xfrm>
          <a:prstGeom prst="rect">
            <a:avLst/>
          </a:prstGeom>
          <a:noFill/>
        </p:spPr>
        <p:txBody>
          <a:bodyPr wrap="square" rtlCol="0">
            <a:spAutoFit/>
          </a:bodyPr>
          <a:lstStyle/>
          <a:p>
            <a:pPr algn="ctr"/>
            <a:r>
              <a:rPr lang="en-GB" sz="4000" b="1" dirty="0">
                <a:solidFill>
                  <a:schemeClr val="accent1">
                    <a:lumMod val="75000"/>
                  </a:schemeClr>
                </a:solidFill>
              </a:rPr>
              <a:t>Liveable Cities</a:t>
            </a:r>
          </a:p>
          <a:p>
            <a:pPr algn="ctr"/>
            <a:r>
              <a:rPr lang="en-GB" sz="4000" b="1" dirty="0">
                <a:solidFill>
                  <a:schemeClr val="accent1">
                    <a:lumMod val="75000"/>
                  </a:schemeClr>
                </a:solidFill>
              </a:rPr>
              <a:t>Sources of Additional Information</a:t>
            </a:r>
          </a:p>
        </p:txBody>
      </p:sp>
    </p:spTree>
    <p:extLst>
      <p:ext uri="{BB962C8B-B14F-4D97-AF65-F5344CB8AC3E}">
        <p14:creationId xmlns:p14="http://schemas.microsoft.com/office/powerpoint/2010/main" val="302089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683BC2-B7EA-AA21-8493-F37DFFB1EA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AE46B8D-A624-30A9-8753-EE9B9D4CE000}"/>
              </a:ext>
            </a:extLst>
          </p:cNvPr>
          <p:cNvSpPr txBox="1"/>
          <p:nvPr/>
        </p:nvSpPr>
        <p:spPr>
          <a:xfrm>
            <a:off x="575556" y="1322767"/>
            <a:ext cx="8046894" cy="1938992"/>
          </a:xfrm>
          <a:prstGeom prst="rect">
            <a:avLst/>
          </a:prstGeom>
          <a:noFill/>
        </p:spPr>
        <p:txBody>
          <a:bodyPr wrap="square" rtlCol="0">
            <a:spAutoFit/>
          </a:bodyPr>
          <a:lstStyle/>
          <a:p>
            <a:pPr algn="ctr"/>
            <a:r>
              <a:rPr lang="cy-GB" sz="3000" b="1" i="1" dirty="0"/>
              <a:t>Allwch chi weld unrhyw gysylltiadau â’r damcaniaethau Cynaliadwyedd a drafodwyd gennym yn Thema 2?</a:t>
            </a:r>
          </a:p>
          <a:p>
            <a:pPr algn="ctr"/>
            <a:endParaRPr lang="cy-GB" sz="3000" b="1" i="1" dirty="0"/>
          </a:p>
        </p:txBody>
      </p:sp>
      <p:sp>
        <p:nvSpPr>
          <p:cNvPr id="5" name="TextBox 4">
            <a:extLst>
              <a:ext uri="{FF2B5EF4-FFF2-40B4-BE49-F238E27FC236}">
                <a16:creationId xmlns:a16="http://schemas.microsoft.com/office/drawing/2014/main" id="{C88F00A1-C216-B43F-544A-1458C2618B2B}"/>
              </a:ext>
            </a:extLst>
          </p:cNvPr>
          <p:cNvSpPr txBox="1"/>
          <p:nvPr/>
        </p:nvSpPr>
        <p:spPr>
          <a:xfrm>
            <a:off x="467544" y="2836019"/>
            <a:ext cx="8046894" cy="553998"/>
          </a:xfrm>
          <a:prstGeom prst="rect">
            <a:avLst/>
          </a:prstGeom>
          <a:noFill/>
        </p:spPr>
        <p:txBody>
          <a:bodyPr wrap="square" rtlCol="0">
            <a:spAutoFit/>
          </a:bodyPr>
          <a:lstStyle/>
          <a:p>
            <a:pPr algn="ctr"/>
            <a:r>
              <a:rPr lang="cy-GB" sz="3000" b="1" i="1" noProof="0" dirty="0"/>
              <a:t>Unrhyw syniadau neu gwestiynau?</a:t>
            </a:r>
          </a:p>
        </p:txBody>
      </p:sp>
      <p:pic>
        <p:nvPicPr>
          <p:cNvPr id="6" name="Picture 5" descr="Icon - Question Mark">
            <a:extLst>
              <a:ext uri="{FF2B5EF4-FFF2-40B4-BE49-F238E27FC236}">
                <a16:creationId xmlns:a16="http://schemas.microsoft.com/office/drawing/2014/main" id="{FB321293-55FE-B298-40B2-5B3188E88B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3980448"/>
            <a:ext cx="1019162" cy="1019162"/>
          </a:xfrm>
          <a:prstGeom prst="rect">
            <a:avLst/>
          </a:prstGeom>
        </p:spPr>
      </p:pic>
    </p:spTree>
    <p:extLst>
      <p:ext uri="{BB962C8B-B14F-4D97-AF65-F5344CB8AC3E}">
        <p14:creationId xmlns:p14="http://schemas.microsoft.com/office/powerpoint/2010/main" val="344798461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105CF-A6F8-ADA1-6CF4-DAD93D7D45D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9A77E8E-699B-C454-5A83-1AA2DE8F5A89}"/>
              </a:ext>
            </a:extLst>
          </p:cNvPr>
          <p:cNvSpPr txBox="1"/>
          <p:nvPr/>
        </p:nvSpPr>
        <p:spPr>
          <a:xfrm>
            <a:off x="575556" y="1322767"/>
            <a:ext cx="8046894" cy="1015663"/>
          </a:xfrm>
          <a:prstGeom prst="rect">
            <a:avLst/>
          </a:prstGeom>
          <a:noFill/>
        </p:spPr>
        <p:txBody>
          <a:bodyPr wrap="square" rtlCol="0">
            <a:spAutoFit/>
          </a:bodyPr>
          <a:lstStyle/>
          <a:p>
            <a:pPr algn="ctr"/>
            <a:r>
              <a:rPr lang="en-GB" sz="3000" b="1" i="1" dirty="0">
                <a:solidFill>
                  <a:schemeClr val="accent1">
                    <a:lumMod val="75000"/>
                  </a:schemeClr>
                </a:solidFill>
              </a:rPr>
              <a:t>Can you identify any links to the theories of Sustainability that we looked at in Theme 2?</a:t>
            </a:r>
          </a:p>
        </p:txBody>
      </p:sp>
      <p:sp>
        <p:nvSpPr>
          <p:cNvPr id="5" name="TextBox 4">
            <a:extLst>
              <a:ext uri="{FF2B5EF4-FFF2-40B4-BE49-F238E27FC236}">
                <a16:creationId xmlns:a16="http://schemas.microsoft.com/office/drawing/2014/main" id="{CE44B1D8-871F-C0FE-893E-00141C330E17}"/>
              </a:ext>
            </a:extLst>
          </p:cNvPr>
          <p:cNvSpPr txBox="1"/>
          <p:nvPr/>
        </p:nvSpPr>
        <p:spPr>
          <a:xfrm>
            <a:off x="467544" y="2649840"/>
            <a:ext cx="8046894" cy="553998"/>
          </a:xfrm>
          <a:prstGeom prst="rect">
            <a:avLst/>
          </a:prstGeom>
          <a:noFill/>
        </p:spPr>
        <p:txBody>
          <a:bodyPr wrap="square" rtlCol="0">
            <a:spAutoFit/>
          </a:bodyPr>
          <a:lstStyle/>
          <a:p>
            <a:pPr algn="ctr"/>
            <a:r>
              <a:rPr lang="en-GB" sz="3000" b="1" i="1" dirty="0">
                <a:solidFill>
                  <a:schemeClr val="accent1">
                    <a:lumMod val="75000"/>
                  </a:schemeClr>
                </a:solidFill>
              </a:rPr>
              <a:t>Any thoughts or questions?</a:t>
            </a:r>
          </a:p>
        </p:txBody>
      </p:sp>
      <p:pic>
        <p:nvPicPr>
          <p:cNvPr id="6" name="Picture 5" descr="Icon - Question Mark">
            <a:extLst>
              <a:ext uri="{FF2B5EF4-FFF2-40B4-BE49-F238E27FC236}">
                <a16:creationId xmlns:a16="http://schemas.microsoft.com/office/drawing/2014/main" id="{4A906D2E-E86F-0CF7-AE10-E7B19B74F9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3980448"/>
            <a:ext cx="1019162" cy="1019162"/>
          </a:xfrm>
          <a:prstGeom prst="rect">
            <a:avLst/>
          </a:prstGeom>
        </p:spPr>
      </p:pic>
    </p:spTree>
    <p:extLst>
      <p:ext uri="{BB962C8B-B14F-4D97-AF65-F5344CB8AC3E}">
        <p14:creationId xmlns:p14="http://schemas.microsoft.com/office/powerpoint/2010/main" val="71803502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6398C-F9D5-3D4C-E1C4-D8AF58ADA5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FFE66E-1DBB-5B36-F365-C807F1A14D66}"/>
              </a:ext>
            </a:extLst>
          </p:cNvPr>
          <p:cNvSpPr>
            <a:spLocks noGrp="1"/>
          </p:cNvSpPr>
          <p:nvPr>
            <p:ph type="title"/>
          </p:nvPr>
        </p:nvSpPr>
        <p:spPr>
          <a:xfrm>
            <a:off x="298764" y="266128"/>
            <a:ext cx="8546472" cy="542278"/>
          </a:xfrm>
        </p:spPr>
        <p:txBody>
          <a:bodyPr>
            <a:normAutofit fontScale="90000"/>
          </a:bodyPr>
          <a:lstStyle/>
          <a:p>
            <a:pPr algn="ctr"/>
            <a:r>
              <a:rPr lang="cy-GB" b="1" noProof="0" dirty="0"/>
              <a:t>Cymunedau Trefol Cynaliadwy</a:t>
            </a:r>
            <a:endParaRPr lang="cy-GB" noProof="0" dirty="0"/>
          </a:p>
        </p:txBody>
      </p:sp>
      <p:sp>
        <p:nvSpPr>
          <p:cNvPr id="4" name="TextBox 3">
            <a:extLst>
              <a:ext uri="{FF2B5EF4-FFF2-40B4-BE49-F238E27FC236}">
                <a16:creationId xmlns:a16="http://schemas.microsoft.com/office/drawing/2014/main" id="{56BCFB0F-0D12-FAEB-ACD8-C51E555E800A}"/>
              </a:ext>
            </a:extLst>
          </p:cNvPr>
          <p:cNvSpPr txBox="1"/>
          <p:nvPr/>
        </p:nvSpPr>
        <p:spPr>
          <a:xfrm>
            <a:off x="160984" y="1133339"/>
            <a:ext cx="5216773" cy="584775"/>
          </a:xfrm>
          <a:prstGeom prst="rect">
            <a:avLst/>
          </a:prstGeom>
          <a:noFill/>
        </p:spPr>
        <p:txBody>
          <a:bodyPr wrap="square" rtlCol="0">
            <a:spAutoFit/>
          </a:bodyPr>
          <a:lstStyle/>
          <a:p>
            <a:r>
              <a:rPr lang="cy-GB" sz="3200" b="1" dirty="0"/>
              <a:t>Cymdogaethau 20 Munud</a:t>
            </a:r>
            <a:endParaRPr lang="cy-GB" sz="3200" b="1" noProof="0" dirty="0"/>
          </a:p>
        </p:txBody>
      </p:sp>
      <p:pic>
        <p:nvPicPr>
          <p:cNvPr id="3" name="Picture 2" descr="Icon - Video link to an introduction to the concept by Glasgow University">
            <a:hlinkClick r:id="rId2"/>
            <a:extLst>
              <a:ext uri="{FF2B5EF4-FFF2-40B4-BE49-F238E27FC236}">
                <a16:creationId xmlns:a16="http://schemas.microsoft.com/office/drawing/2014/main" id="{7F73FEB7-3941-0495-174B-5620FCA2A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6630" y="4042088"/>
            <a:ext cx="1317968" cy="1390185"/>
          </a:xfrm>
          <a:prstGeom prst="rect">
            <a:avLst/>
          </a:prstGeom>
        </p:spPr>
      </p:pic>
      <p:sp>
        <p:nvSpPr>
          <p:cNvPr id="5" name="TextBox 4">
            <a:extLst>
              <a:ext uri="{FF2B5EF4-FFF2-40B4-BE49-F238E27FC236}">
                <a16:creationId xmlns:a16="http://schemas.microsoft.com/office/drawing/2014/main" id="{CC273BD4-CA23-BF52-747E-3005CCCBAB6B}"/>
              </a:ext>
            </a:extLst>
          </p:cNvPr>
          <p:cNvSpPr txBox="1"/>
          <p:nvPr/>
        </p:nvSpPr>
        <p:spPr>
          <a:xfrm>
            <a:off x="1800329" y="5374523"/>
            <a:ext cx="5130570" cy="507831"/>
          </a:xfrm>
          <a:prstGeom prst="rect">
            <a:avLst/>
          </a:prstGeom>
          <a:noFill/>
        </p:spPr>
        <p:txBody>
          <a:bodyPr wrap="square" rtlCol="0">
            <a:spAutoFit/>
          </a:bodyPr>
          <a:lstStyle/>
          <a:p>
            <a:pPr algn="ctr"/>
            <a:r>
              <a:rPr lang="cy-GB" sz="1350" noProof="0" dirty="0"/>
              <a:t>Cymdogaethau 20 Munud</a:t>
            </a:r>
          </a:p>
          <a:p>
            <a:pPr algn="ctr"/>
            <a:r>
              <a:rPr lang="cy-GB" sz="1350" noProof="0" dirty="0"/>
              <a:t>(Prifysgol Glasgow, 2023)</a:t>
            </a:r>
          </a:p>
        </p:txBody>
      </p:sp>
      <p:sp>
        <p:nvSpPr>
          <p:cNvPr id="6" name="TextBox 5">
            <a:extLst>
              <a:ext uri="{FF2B5EF4-FFF2-40B4-BE49-F238E27FC236}">
                <a16:creationId xmlns:a16="http://schemas.microsoft.com/office/drawing/2014/main" id="{AEB48BDE-A11C-4AA1-9019-1CC03FEFD394}"/>
              </a:ext>
            </a:extLst>
          </p:cNvPr>
          <p:cNvSpPr txBox="1"/>
          <p:nvPr/>
        </p:nvSpPr>
        <p:spPr>
          <a:xfrm>
            <a:off x="1179260" y="3390494"/>
            <a:ext cx="6372708" cy="646331"/>
          </a:xfrm>
          <a:prstGeom prst="rect">
            <a:avLst/>
          </a:prstGeom>
          <a:noFill/>
        </p:spPr>
        <p:txBody>
          <a:bodyPr wrap="square" rtlCol="0">
            <a:spAutoFit/>
          </a:bodyPr>
          <a:lstStyle/>
          <a:p>
            <a:pPr algn="ctr"/>
            <a:r>
              <a:rPr lang="cy-GB" b="1" i="1" dirty="0"/>
              <a:t>Wrth ichi wylio’r fideo byr hwn, gwnewch nodyn o bwyntiau allweddol neu bwyntiau ar gyfer ymchwil pellach</a:t>
            </a:r>
          </a:p>
        </p:txBody>
      </p:sp>
      <p:pic>
        <p:nvPicPr>
          <p:cNvPr id="7" name="Picture 6" descr="Logo - link to the Town and Country Planning Association report on 20 Minute Neighbourhoods">
            <a:hlinkClick r:id="rId4"/>
            <a:extLst>
              <a:ext uri="{FF2B5EF4-FFF2-40B4-BE49-F238E27FC236}">
                <a16:creationId xmlns:a16="http://schemas.microsoft.com/office/drawing/2014/main" id="{159A3770-302B-D011-9D7B-A5453F464267}"/>
              </a:ext>
            </a:extLst>
          </p:cNvPr>
          <p:cNvPicPr>
            <a:picLocks noChangeAspect="1"/>
          </p:cNvPicPr>
          <p:nvPr/>
        </p:nvPicPr>
        <p:blipFill>
          <a:blip r:embed="rId5"/>
          <a:stretch>
            <a:fillRect/>
          </a:stretch>
        </p:blipFill>
        <p:spPr>
          <a:xfrm>
            <a:off x="4050623" y="2043047"/>
            <a:ext cx="633673" cy="994760"/>
          </a:xfrm>
          <a:prstGeom prst="rect">
            <a:avLst/>
          </a:prstGeom>
        </p:spPr>
      </p:pic>
    </p:spTree>
    <p:extLst>
      <p:ext uri="{BB962C8B-B14F-4D97-AF65-F5344CB8AC3E}">
        <p14:creationId xmlns:p14="http://schemas.microsoft.com/office/powerpoint/2010/main" val="253037743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764" y="266128"/>
            <a:ext cx="8546472" cy="542278"/>
          </a:xfrm>
        </p:spPr>
        <p:txBody>
          <a:bodyPr>
            <a:normAutofit fontScale="90000"/>
          </a:bodyPr>
          <a:lstStyle/>
          <a:p>
            <a:pPr algn="ctr"/>
            <a:r>
              <a:rPr lang="en-GB" b="1" dirty="0">
                <a:solidFill>
                  <a:schemeClr val="accent1">
                    <a:lumMod val="75000"/>
                  </a:schemeClr>
                </a:solidFill>
              </a:rPr>
              <a:t>Sustainable Urban Communities</a:t>
            </a:r>
            <a:endParaRPr lang="en-US" dirty="0">
              <a:solidFill>
                <a:schemeClr val="accent1">
                  <a:lumMod val="75000"/>
                </a:schemeClr>
              </a:solidFill>
            </a:endParaRPr>
          </a:p>
        </p:txBody>
      </p:sp>
      <p:sp>
        <p:nvSpPr>
          <p:cNvPr id="4" name="TextBox 3">
            <a:extLst>
              <a:ext uri="{FF2B5EF4-FFF2-40B4-BE49-F238E27FC236}">
                <a16:creationId xmlns:a16="http://schemas.microsoft.com/office/drawing/2014/main" id="{4E9F78A6-FB4F-63CE-5A93-4C69718FBFDE}"/>
              </a:ext>
            </a:extLst>
          </p:cNvPr>
          <p:cNvSpPr txBox="1"/>
          <p:nvPr/>
        </p:nvSpPr>
        <p:spPr>
          <a:xfrm>
            <a:off x="160984" y="1133339"/>
            <a:ext cx="5216773" cy="584775"/>
          </a:xfrm>
          <a:prstGeom prst="rect">
            <a:avLst/>
          </a:prstGeom>
          <a:noFill/>
        </p:spPr>
        <p:txBody>
          <a:bodyPr wrap="square" rtlCol="0">
            <a:spAutoFit/>
          </a:bodyPr>
          <a:lstStyle/>
          <a:p>
            <a:r>
              <a:rPr lang="en-GB" sz="3200" b="1" dirty="0">
                <a:solidFill>
                  <a:schemeClr val="accent1">
                    <a:lumMod val="75000"/>
                  </a:schemeClr>
                </a:solidFill>
              </a:rPr>
              <a:t>20 Minute Neighbourhoods</a:t>
            </a:r>
          </a:p>
        </p:txBody>
      </p:sp>
      <p:pic>
        <p:nvPicPr>
          <p:cNvPr id="3" name="Picture 2" descr="Icon - Video link to an introduction to the concept by Glasgow University">
            <a:hlinkClick r:id="rId2"/>
            <a:extLst>
              <a:ext uri="{FF2B5EF4-FFF2-40B4-BE49-F238E27FC236}">
                <a16:creationId xmlns:a16="http://schemas.microsoft.com/office/drawing/2014/main" id="{2A603161-6732-264A-4872-8C610EB814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6630" y="4042088"/>
            <a:ext cx="1317968" cy="1390185"/>
          </a:xfrm>
          <a:prstGeom prst="rect">
            <a:avLst/>
          </a:prstGeom>
        </p:spPr>
      </p:pic>
      <p:sp>
        <p:nvSpPr>
          <p:cNvPr id="5" name="TextBox 4">
            <a:extLst>
              <a:ext uri="{FF2B5EF4-FFF2-40B4-BE49-F238E27FC236}">
                <a16:creationId xmlns:a16="http://schemas.microsoft.com/office/drawing/2014/main" id="{E126ED7D-BAAF-6C1D-1668-2A526737DB3D}"/>
              </a:ext>
            </a:extLst>
          </p:cNvPr>
          <p:cNvSpPr txBox="1"/>
          <p:nvPr/>
        </p:nvSpPr>
        <p:spPr>
          <a:xfrm>
            <a:off x="1925706" y="5374523"/>
            <a:ext cx="5130570" cy="507831"/>
          </a:xfrm>
          <a:prstGeom prst="rect">
            <a:avLst/>
          </a:prstGeom>
          <a:noFill/>
        </p:spPr>
        <p:txBody>
          <a:bodyPr wrap="square" rtlCol="0">
            <a:spAutoFit/>
          </a:bodyPr>
          <a:lstStyle/>
          <a:p>
            <a:pPr algn="ctr"/>
            <a:r>
              <a:rPr lang="en-GB" sz="1350" dirty="0">
                <a:solidFill>
                  <a:schemeClr val="accent1">
                    <a:lumMod val="75000"/>
                  </a:schemeClr>
                </a:solidFill>
              </a:rPr>
              <a:t>20 Minute Neighbourhoods</a:t>
            </a:r>
          </a:p>
          <a:p>
            <a:pPr algn="ctr"/>
            <a:r>
              <a:rPr lang="en-GB" sz="1350" dirty="0">
                <a:solidFill>
                  <a:schemeClr val="accent1">
                    <a:lumMod val="75000"/>
                  </a:schemeClr>
                </a:solidFill>
              </a:rPr>
              <a:t>(Glasgow University, 2023)</a:t>
            </a:r>
          </a:p>
        </p:txBody>
      </p:sp>
      <p:sp>
        <p:nvSpPr>
          <p:cNvPr id="6" name="TextBox 5">
            <a:extLst>
              <a:ext uri="{FF2B5EF4-FFF2-40B4-BE49-F238E27FC236}">
                <a16:creationId xmlns:a16="http://schemas.microsoft.com/office/drawing/2014/main" id="{2127DA1B-C496-0F9B-E23A-9F14371823FB}"/>
              </a:ext>
            </a:extLst>
          </p:cNvPr>
          <p:cNvSpPr txBox="1"/>
          <p:nvPr/>
        </p:nvSpPr>
        <p:spPr>
          <a:xfrm>
            <a:off x="1385646" y="3393702"/>
            <a:ext cx="6372708" cy="646331"/>
          </a:xfrm>
          <a:prstGeom prst="rect">
            <a:avLst/>
          </a:prstGeom>
          <a:noFill/>
        </p:spPr>
        <p:txBody>
          <a:bodyPr wrap="square" rtlCol="0">
            <a:spAutoFit/>
          </a:bodyPr>
          <a:lstStyle/>
          <a:p>
            <a:pPr algn="ctr"/>
            <a:r>
              <a:rPr lang="en-GB" sz="1800" b="1" i="1" dirty="0">
                <a:solidFill>
                  <a:schemeClr val="accent1">
                    <a:lumMod val="75000"/>
                  </a:schemeClr>
                </a:solidFill>
              </a:rPr>
              <a:t>As you watch this short video, make a note of key points or points for further research</a:t>
            </a:r>
          </a:p>
        </p:txBody>
      </p:sp>
      <p:pic>
        <p:nvPicPr>
          <p:cNvPr id="7" name="Picture 6" descr="Logo - link to the Town and Country Planning Association report on 20 Minute Neighbourhoods">
            <a:hlinkClick r:id="rId4"/>
            <a:extLst>
              <a:ext uri="{FF2B5EF4-FFF2-40B4-BE49-F238E27FC236}">
                <a16:creationId xmlns:a16="http://schemas.microsoft.com/office/drawing/2014/main" id="{805C1D85-C393-7B11-0D69-C828E65F1525}"/>
              </a:ext>
            </a:extLst>
          </p:cNvPr>
          <p:cNvPicPr>
            <a:picLocks noChangeAspect="1"/>
          </p:cNvPicPr>
          <p:nvPr/>
        </p:nvPicPr>
        <p:blipFill>
          <a:blip r:embed="rId5"/>
          <a:stretch>
            <a:fillRect/>
          </a:stretch>
        </p:blipFill>
        <p:spPr>
          <a:xfrm>
            <a:off x="4050623" y="2043047"/>
            <a:ext cx="633673" cy="994760"/>
          </a:xfrm>
          <a:prstGeom prst="rect">
            <a:avLst/>
          </a:prstGeom>
        </p:spPr>
      </p:pic>
    </p:spTree>
    <p:extLst>
      <p:ext uri="{BB962C8B-B14F-4D97-AF65-F5344CB8AC3E}">
        <p14:creationId xmlns:p14="http://schemas.microsoft.com/office/powerpoint/2010/main" val="212200603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40452-D039-F4D0-8DD3-FADB3D8E6A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542A8-2DFF-98F4-8FFB-D2A9E31B292C}"/>
              </a:ext>
            </a:extLst>
          </p:cNvPr>
          <p:cNvSpPr>
            <a:spLocks noGrp="1"/>
          </p:cNvSpPr>
          <p:nvPr>
            <p:ph type="title"/>
          </p:nvPr>
        </p:nvSpPr>
        <p:spPr>
          <a:xfrm>
            <a:off x="328027" y="376397"/>
            <a:ext cx="8503462" cy="583574"/>
          </a:xfrm>
        </p:spPr>
        <p:txBody>
          <a:bodyPr>
            <a:normAutofit fontScale="90000"/>
          </a:bodyPr>
          <a:lstStyle/>
          <a:p>
            <a:pPr algn="ctr"/>
            <a:r>
              <a:rPr lang="cy-GB" b="1" dirty="0"/>
              <a:t>Y Gymdogaeth</a:t>
            </a:r>
            <a:r>
              <a:rPr lang="cy-GB" b="1" noProof="0" dirty="0"/>
              <a:t> 20 Munud</a:t>
            </a:r>
          </a:p>
        </p:txBody>
      </p:sp>
      <p:sp>
        <p:nvSpPr>
          <p:cNvPr id="4" name="TextBox 3">
            <a:extLst>
              <a:ext uri="{FF2B5EF4-FFF2-40B4-BE49-F238E27FC236}">
                <a16:creationId xmlns:a16="http://schemas.microsoft.com/office/drawing/2014/main" id="{F1C87A7A-E8F0-A990-EC3F-B1B846DEE3ED}"/>
              </a:ext>
            </a:extLst>
          </p:cNvPr>
          <p:cNvSpPr txBox="1"/>
          <p:nvPr/>
        </p:nvSpPr>
        <p:spPr>
          <a:xfrm>
            <a:off x="197514" y="1147917"/>
            <a:ext cx="8505564" cy="4072910"/>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200" dirty="0"/>
              <a:t>Mae hwn yn fudiad cynyddol mewn cynllunio Gwlad a Thref ledled y byd</a:t>
            </a:r>
            <a:r>
              <a:rPr lang="cy-GB" sz="2200" noProof="0" dirty="0"/>
              <a:t>. </a:t>
            </a:r>
          </a:p>
          <a:p>
            <a:pPr marL="342900" indent="-342900">
              <a:spcBef>
                <a:spcPts val="450"/>
              </a:spcBef>
              <a:spcAft>
                <a:spcPts val="450"/>
              </a:spcAft>
              <a:buFont typeface="Arial" panose="020B0604020202020204" pitchFamily="34" charset="0"/>
              <a:buChar char="•"/>
            </a:pPr>
            <a:r>
              <a:rPr lang="cy-GB" sz="2200" noProof="0" dirty="0"/>
              <a:t>Mae’r gymdogaeth 20 munud yn ymwneud â byw’n lleol, gan roi’r gallu i bobl ddiwallu’r rhan fwyaf o’u hanghenion dyddiol o fewn taith gerdded 20 munud i’w cartref, gyda </a:t>
            </a:r>
            <a:r>
              <a:rPr lang="cy-GB" sz="2200" dirty="0"/>
              <a:t>dewisiadau</a:t>
            </a:r>
            <a:r>
              <a:rPr lang="cy-GB" sz="2200" noProof="0" dirty="0"/>
              <a:t> trafnidiaeth gyhoeddus a </a:t>
            </a:r>
            <a:r>
              <a:rPr lang="cy-GB" sz="2200" dirty="0"/>
              <a:t>beicio diogel. </a:t>
            </a:r>
            <a:endParaRPr lang="cy-GB" sz="2200" noProof="0" dirty="0"/>
          </a:p>
          <a:p>
            <a:pPr marL="342900" indent="-342900">
              <a:spcBef>
                <a:spcPts val="450"/>
              </a:spcBef>
              <a:spcAft>
                <a:spcPts val="450"/>
              </a:spcAft>
              <a:buFont typeface="Arial" panose="020B0604020202020204" pitchFamily="34" charset="0"/>
              <a:buChar char="•"/>
            </a:pPr>
            <a:r>
              <a:rPr lang="cy-GB" sz="2200" noProof="0" dirty="0"/>
              <a:t>Mae cyfnod clo pandemig COVID-19 wedi taflu goleuni ar bwysigrwydd addasrwydd ein cymdogaethau lleol, wrth i bobl dreulio mwy o amser yn lleol, yn gweithio gartref os yw hynny’n bosibl, yn defnyddio mannau gwyrdd cyhoeddus, yn beicio a cherdded yn hytrach na defnyddio ceir, a chysylltu â chymdogion. </a:t>
            </a:r>
          </a:p>
        </p:txBody>
      </p:sp>
      <p:sp>
        <p:nvSpPr>
          <p:cNvPr id="5" name="TextBox 4">
            <a:extLst>
              <a:ext uri="{FF2B5EF4-FFF2-40B4-BE49-F238E27FC236}">
                <a16:creationId xmlns:a16="http://schemas.microsoft.com/office/drawing/2014/main" id="{30936F34-CA28-E650-2640-25D12297DD67}"/>
              </a:ext>
            </a:extLst>
          </p:cNvPr>
          <p:cNvSpPr txBox="1"/>
          <p:nvPr/>
        </p:nvSpPr>
        <p:spPr>
          <a:xfrm>
            <a:off x="4825497" y="5188977"/>
            <a:ext cx="3877581" cy="300082"/>
          </a:xfrm>
          <a:prstGeom prst="rect">
            <a:avLst/>
          </a:prstGeom>
          <a:noFill/>
        </p:spPr>
        <p:txBody>
          <a:bodyPr wrap="square" rtlCol="0">
            <a:spAutoFit/>
          </a:bodyPr>
          <a:lstStyle/>
          <a:p>
            <a:r>
              <a:rPr lang="cy-GB" sz="1350" noProof="0" dirty="0"/>
              <a:t>Sefydliad Cynllunio Gwlad a Thref [TCPA] (2020) </a:t>
            </a:r>
          </a:p>
        </p:txBody>
      </p:sp>
      <p:pic>
        <p:nvPicPr>
          <p:cNvPr id="3" name="Picture 2" descr="Icon - Question Mark">
            <a:extLst>
              <a:ext uri="{FF2B5EF4-FFF2-40B4-BE49-F238E27FC236}">
                <a16:creationId xmlns:a16="http://schemas.microsoft.com/office/drawing/2014/main" id="{A396972E-8524-C7FA-954D-5EB8B06727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2766" y="5602138"/>
            <a:ext cx="272808" cy="272808"/>
          </a:xfrm>
          <a:prstGeom prst="rect">
            <a:avLst/>
          </a:prstGeom>
        </p:spPr>
      </p:pic>
      <p:sp>
        <p:nvSpPr>
          <p:cNvPr id="6" name="TextBox 5">
            <a:extLst>
              <a:ext uri="{FF2B5EF4-FFF2-40B4-BE49-F238E27FC236}">
                <a16:creationId xmlns:a16="http://schemas.microsoft.com/office/drawing/2014/main" id="{552A9935-206D-685B-8F0F-0BF62DC2A52A}"/>
              </a:ext>
            </a:extLst>
          </p:cNvPr>
          <p:cNvSpPr txBox="1"/>
          <p:nvPr/>
        </p:nvSpPr>
        <p:spPr>
          <a:xfrm>
            <a:off x="7115574" y="5597947"/>
            <a:ext cx="1587504" cy="300082"/>
          </a:xfrm>
          <a:prstGeom prst="rect">
            <a:avLst/>
          </a:prstGeom>
          <a:noFill/>
        </p:spPr>
        <p:txBody>
          <a:bodyPr wrap="square" rtlCol="0">
            <a:spAutoFit/>
          </a:bodyPr>
          <a:lstStyle/>
          <a:p>
            <a:r>
              <a:rPr lang="cy-GB" sz="1350" i="1" noProof="0" dirty="0"/>
              <a:t>Pwy yw’r TCPA?</a:t>
            </a:r>
          </a:p>
        </p:txBody>
      </p:sp>
    </p:spTree>
    <p:extLst>
      <p:ext uri="{BB962C8B-B14F-4D97-AF65-F5344CB8AC3E}">
        <p14:creationId xmlns:p14="http://schemas.microsoft.com/office/powerpoint/2010/main" val="342631172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027" y="376397"/>
            <a:ext cx="8503462" cy="583574"/>
          </a:xfrm>
        </p:spPr>
        <p:txBody>
          <a:bodyPr>
            <a:normAutofit fontScale="90000"/>
          </a:bodyPr>
          <a:lstStyle/>
          <a:p>
            <a:pPr algn="ctr"/>
            <a:r>
              <a:rPr lang="en-GB" b="1" dirty="0">
                <a:solidFill>
                  <a:schemeClr val="accent1">
                    <a:lumMod val="75000"/>
                  </a:schemeClr>
                </a:solidFill>
              </a:rPr>
              <a:t>The 20 Minute Neighbourhood</a:t>
            </a:r>
          </a:p>
        </p:txBody>
      </p:sp>
      <p:sp>
        <p:nvSpPr>
          <p:cNvPr id="4" name="TextBox 3"/>
          <p:cNvSpPr txBox="1"/>
          <p:nvPr/>
        </p:nvSpPr>
        <p:spPr>
          <a:xfrm>
            <a:off x="197514" y="1147917"/>
            <a:ext cx="8505564" cy="3734356"/>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This is a growing movement in Town and Country planning across the world. </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20-minute neighbourhood is all about living locally, giving people the ability to meet most of their daily needs within a 20-minute walk from home, with safe cycling and local transport options. </a:t>
            </a:r>
          </a:p>
          <a:p>
            <a:pPr marL="342900" indent="-342900">
              <a:spcBef>
                <a:spcPts val="450"/>
              </a:spcBef>
              <a:spcAft>
                <a:spcPts val="450"/>
              </a:spcAft>
              <a:buFont typeface="Arial" panose="020B0604020202020204" pitchFamily="34" charset="0"/>
              <a:buChar char="•"/>
            </a:pPr>
            <a:r>
              <a:rPr lang="en-GB" sz="2200" dirty="0">
                <a:solidFill>
                  <a:schemeClr val="accent1">
                    <a:lumMod val="75000"/>
                  </a:schemeClr>
                </a:solidFill>
              </a:rPr>
              <a:t>The COVID-19 pandemic lockdown has put a spotlight on the importance of the liveability of our local neighbourhoods, with people spending more time locally, working at home if possible, using public green space, cycling and walking instead of using cars and connecting with neighbours. </a:t>
            </a:r>
          </a:p>
        </p:txBody>
      </p:sp>
      <p:sp>
        <p:nvSpPr>
          <p:cNvPr id="5" name="TextBox 4"/>
          <p:cNvSpPr txBox="1"/>
          <p:nvPr/>
        </p:nvSpPr>
        <p:spPr>
          <a:xfrm>
            <a:off x="4825497" y="5188977"/>
            <a:ext cx="3877581" cy="300082"/>
          </a:xfrm>
          <a:prstGeom prst="rect">
            <a:avLst/>
          </a:prstGeom>
          <a:noFill/>
        </p:spPr>
        <p:txBody>
          <a:bodyPr wrap="square" rtlCol="0">
            <a:spAutoFit/>
          </a:bodyPr>
          <a:lstStyle/>
          <a:p>
            <a:r>
              <a:rPr lang="en-GB" sz="1350" dirty="0">
                <a:solidFill>
                  <a:schemeClr val="accent1">
                    <a:lumMod val="75000"/>
                  </a:schemeClr>
                </a:solidFill>
              </a:rPr>
              <a:t>Town &amp; Country Planning Association [TCPA] (2020) </a:t>
            </a:r>
          </a:p>
        </p:txBody>
      </p:sp>
      <p:pic>
        <p:nvPicPr>
          <p:cNvPr id="3" name="Picture 2" descr="Icon - Question Mark"/>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2766" y="5602138"/>
            <a:ext cx="272808" cy="272808"/>
          </a:xfrm>
          <a:prstGeom prst="rect">
            <a:avLst/>
          </a:prstGeom>
        </p:spPr>
      </p:pic>
      <p:sp>
        <p:nvSpPr>
          <p:cNvPr id="6" name="TextBox 5"/>
          <p:cNvSpPr txBox="1"/>
          <p:nvPr/>
        </p:nvSpPr>
        <p:spPr>
          <a:xfrm>
            <a:off x="7115574" y="5597947"/>
            <a:ext cx="1587504" cy="300082"/>
          </a:xfrm>
          <a:prstGeom prst="rect">
            <a:avLst/>
          </a:prstGeom>
          <a:noFill/>
        </p:spPr>
        <p:txBody>
          <a:bodyPr wrap="square" rtlCol="0">
            <a:spAutoFit/>
          </a:bodyPr>
          <a:lstStyle/>
          <a:p>
            <a:r>
              <a:rPr lang="en-GB" sz="1350" i="1" dirty="0">
                <a:solidFill>
                  <a:schemeClr val="accent1">
                    <a:lumMod val="75000"/>
                  </a:schemeClr>
                </a:solidFill>
              </a:rPr>
              <a:t>Who are the TCPA?</a:t>
            </a:r>
          </a:p>
        </p:txBody>
      </p:sp>
    </p:spTree>
    <p:extLst>
      <p:ext uri="{BB962C8B-B14F-4D97-AF65-F5344CB8AC3E}">
        <p14:creationId xmlns:p14="http://schemas.microsoft.com/office/powerpoint/2010/main" val="187038584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DA6C99-492C-222D-093C-1BE7DE771B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E0A2B-A8BA-B69D-C570-7772A1DAD223}"/>
              </a:ext>
            </a:extLst>
          </p:cNvPr>
          <p:cNvSpPr txBox="1">
            <a:spLocks/>
          </p:cNvSpPr>
          <p:nvPr/>
        </p:nvSpPr>
        <p:spPr>
          <a:xfrm>
            <a:off x="738666" y="227161"/>
            <a:ext cx="7659232" cy="58357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noProof="0" dirty="0"/>
              <a:t>Y Gymdogaeth 20 Munud</a:t>
            </a:r>
          </a:p>
        </p:txBody>
      </p:sp>
      <p:sp>
        <p:nvSpPr>
          <p:cNvPr id="4" name="TextBox 3">
            <a:extLst>
              <a:ext uri="{FF2B5EF4-FFF2-40B4-BE49-F238E27FC236}">
                <a16:creationId xmlns:a16="http://schemas.microsoft.com/office/drawing/2014/main" id="{4158FFAB-0C4A-6E31-CB05-29BD0B24D48B}"/>
              </a:ext>
            </a:extLst>
          </p:cNvPr>
          <p:cNvSpPr txBox="1"/>
          <p:nvPr/>
        </p:nvSpPr>
        <p:spPr>
          <a:xfrm>
            <a:off x="84840" y="1064572"/>
            <a:ext cx="9059159" cy="1200329"/>
          </a:xfrm>
          <a:prstGeom prst="rect">
            <a:avLst/>
          </a:prstGeom>
          <a:noFill/>
        </p:spPr>
        <p:txBody>
          <a:bodyPr wrap="square" rtlCol="0">
            <a:spAutoFit/>
          </a:bodyPr>
          <a:lstStyle/>
          <a:p>
            <a:pPr marL="342900" indent="-342900">
              <a:buFont typeface="Arial" panose="020B0604020202020204" pitchFamily="34" charset="0"/>
              <a:buChar char="•"/>
            </a:pPr>
            <a:r>
              <a:rPr lang="cy-GB" sz="2400" noProof="0" dirty="0"/>
              <a:t>Mae enghreifftiau eraill o leoedd sy’n dilyn y model hwn yn cynnwys:</a:t>
            </a:r>
          </a:p>
          <a:p>
            <a:pPr algn="ctr"/>
            <a:r>
              <a:rPr lang="cy-GB" sz="2400" dirty="0"/>
              <a:t>D</a:t>
            </a:r>
            <a:r>
              <a:rPr lang="cy-GB" sz="2400" noProof="0" dirty="0"/>
              <a:t>.S. Gwnewch nodyn o unrhyw bwyntiau o ddiddordeb wrth i ni wylio’r fideos</a:t>
            </a:r>
          </a:p>
        </p:txBody>
      </p:sp>
      <p:pic>
        <p:nvPicPr>
          <p:cNvPr id="6" name="Picture 5" descr="Icon - link to the Department of Environment, Land Water and Planning video">
            <a:hlinkClick r:id="rId3"/>
            <a:extLst>
              <a:ext uri="{FF2B5EF4-FFF2-40B4-BE49-F238E27FC236}">
                <a16:creationId xmlns:a16="http://schemas.microsoft.com/office/drawing/2014/main" id="{8F261D6F-60BA-3BD0-CF51-7C28786D1EC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1427" y="2173923"/>
            <a:ext cx="582183" cy="614084"/>
          </a:xfrm>
          <a:prstGeom prst="rect">
            <a:avLst/>
          </a:prstGeom>
        </p:spPr>
      </p:pic>
      <p:sp>
        <p:nvSpPr>
          <p:cNvPr id="7" name="TextBox 6">
            <a:extLst>
              <a:ext uri="{FF2B5EF4-FFF2-40B4-BE49-F238E27FC236}">
                <a16:creationId xmlns:a16="http://schemas.microsoft.com/office/drawing/2014/main" id="{26E3734F-CEDC-6BBD-F50B-2A3ED3D492D0}"/>
              </a:ext>
            </a:extLst>
          </p:cNvPr>
          <p:cNvSpPr txBox="1"/>
          <p:nvPr/>
        </p:nvSpPr>
        <p:spPr>
          <a:xfrm>
            <a:off x="1729212" y="2183391"/>
            <a:ext cx="6934953" cy="646331"/>
          </a:xfrm>
          <a:prstGeom prst="rect">
            <a:avLst/>
          </a:prstGeom>
          <a:noFill/>
        </p:spPr>
        <p:txBody>
          <a:bodyPr wrap="square" rtlCol="0">
            <a:spAutoFit/>
          </a:bodyPr>
          <a:lstStyle/>
          <a:p>
            <a:r>
              <a:rPr lang="en-GB" b="1" dirty="0"/>
              <a:t>What is a 20 minute neighbourhood</a:t>
            </a:r>
            <a:r>
              <a:rPr lang="en-GB" b="1" noProof="0" dirty="0"/>
              <a:t>?</a:t>
            </a:r>
          </a:p>
          <a:p>
            <a:r>
              <a:rPr lang="cy-GB" noProof="0" dirty="0"/>
              <a:t>Adran yr Amgylchedd, Tir, Dŵr a Chynllunio Victoria (2019)</a:t>
            </a:r>
          </a:p>
        </p:txBody>
      </p:sp>
      <p:pic>
        <p:nvPicPr>
          <p:cNvPr id="8" name="Picture 7" descr="Icon - link to the Sustrans video">
            <a:hlinkClick r:id="rId5"/>
            <a:extLst>
              <a:ext uri="{FF2B5EF4-FFF2-40B4-BE49-F238E27FC236}">
                <a16:creationId xmlns:a16="http://schemas.microsoft.com/office/drawing/2014/main" id="{86AE106D-F4EB-6FE5-7DCB-CCBA9244E57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1427" y="3121958"/>
            <a:ext cx="582183" cy="614084"/>
          </a:xfrm>
          <a:prstGeom prst="rect">
            <a:avLst/>
          </a:prstGeom>
        </p:spPr>
      </p:pic>
      <p:sp>
        <p:nvSpPr>
          <p:cNvPr id="9" name="TextBox 8">
            <a:extLst>
              <a:ext uri="{FF2B5EF4-FFF2-40B4-BE49-F238E27FC236}">
                <a16:creationId xmlns:a16="http://schemas.microsoft.com/office/drawing/2014/main" id="{650D063A-5EE4-2CA4-CF91-0E7AD3BD4C95}"/>
              </a:ext>
            </a:extLst>
          </p:cNvPr>
          <p:cNvSpPr txBox="1"/>
          <p:nvPr/>
        </p:nvSpPr>
        <p:spPr>
          <a:xfrm>
            <a:off x="1801081" y="3145591"/>
            <a:ext cx="6473785" cy="646331"/>
          </a:xfrm>
          <a:prstGeom prst="rect">
            <a:avLst/>
          </a:prstGeom>
          <a:noFill/>
        </p:spPr>
        <p:txBody>
          <a:bodyPr wrap="square" rtlCol="0">
            <a:spAutoFit/>
          </a:bodyPr>
          <a:lstStyle/>
          <a:p>
            <a:r>
              <a:rPr lang="cy-GB" b="1" noProof="0" dirty="0" err="1"/>
              <a:t>Eddington</a:t>
            </a:r>
            <a:r>
              <a:rPr lang="cy-GB" b="1" noProof="0" dirty="0"/>
              <a:t>: A 20 </a:t>
            </a:r>
            <a:r>
              <a:rPr lang="cy-GB" b="1" noProof="0" dirty="0" err="1"/>
              <a:t>Minute</a:t>
            </a:r>
            <a:r>
              <a:rPr lang="cy-GB" b="1" noProof="0" dirty="0"/>
              <a:t> </a:t>
            </a:r>
            <a:r>
              <a:rPr lang="cy-GB" b="1" noProof="0" dirty="0" err="1"/>
              <a:t>Neighbourhood</a:t>
            </a:r>
            <a:endParaRPr lang="cy-GB" b="1" noProof="0" dirty="0"/>
          </a:p>
          <a:p>
            <a:r>
              <a:rPr lang="cy-GB" noProof="0" dirty="0" err="1"/>
              <a:t>Sustrans</a:t>
            </a:r>
            <a:r>
              <a:rPr lang="cy-GB" noProof="0" dirty="0"/>
              <a:t> (2022)</a:t>
            </a:r>
          </a:p>
        </p:txBody>
      </p:sp>
      <p:sp>
        <p:nvSpPr>
          <p:cNvPr id="10" name="TextBox 9">
            <a:extLst>
              <a:ext uri="{FF2B5EF4-FFF2-40B4-BE49-F238E27FC236}">
                <a16:creationId xmlns:a16="http://schemas.microsoft.com/office/drawing/2014/main" id="{BB8A1D26-DDB1-F259-7A79-E690C312052B}"/>
              </a:ext>
            </a:extLst>
          </p:cNvPr>
          <p:cNvSpPr txBox="1"/>
          <p:nvPr/>
        </p:nvSpPr>
        <p:spPr>
          <a:xfrm>
            <a:off x="728453" y="2342465"/>
            <a:ext cx="270030" cy="300082"/>
          </a:xfrm>
          <a:prstGeom prst="rect">
            <a:avLst/>
          </a:prstGeom>
          <a:noFill/>
        </p:spPr>
        <p:txBody>
          <a:bodyPr wrap="square" rtlCol="0">
            <a:spAutoFit/>
          </a:bodyPr>
          <a:lstStyle/>
          <a:p>
            <a:pPr algn="ctr"/>
            <a:r>
              <a:rPr lang="en-GB" sz="1350" dirty="0"/>
              <a:t>1</a:t>
            </a:r>
          </a:p>
        </p:txBody>
      </p:sp>
      <p:sp>
        <p:nvSpPr>
          <p:cNvPr id="11" name="TextBox 10">
            <a:extLst>
              <a:ext uri="{FF2B5EF4-FFF2-40B4-BE49-F238E27FC236}">
                <a16:creationId xmlns:a16="http://schemas.microsoft.com/office/drawing/2014/main" id="{37B70680-095B-9EDD-4AC5-21812AA516DE}"/>
              </a:ext>
            </a:extLst>
          </p:cNvPr>
          <p:cNvSpPr txBox="1"/>
          <p:nvPr/>
        </p:nvSpPr>
        <p:spPr>
          <a:xfrm>
            <a:off x="743829" y="3290501"/>
            <a:ext cx="270030" cy="300082"/>
          </a:xfrm>
          <a:prstGeom prst="rect">
            <a:avLst/>
          </a:prstGeom>
          <a:noFill/>
        </p:spPr>
        <p:txBody>
          <a:bodyPr wrap="square" rtlCol="0">
            <a:spAutoFit/>
          </a:bodyPr>
          <a:lstStyle/>
          <a:p>
            <a:pPr algn="ctr"/>
            <a:r>
              <a:rPr lang="en-GB" sz="1350" dirty="0"/>
              <a:t>2</a:t>
            </a:r>
          </a:p>
        </p:txBody>
      </p:sp>
      <p:sp>
        <p:nvSpPr>
          <p:cNvPr id="15" name="TextBox 14">
            <a:extLst>
              <a:ext uri="{FF2B5EF4-FFF2-40B4-BE49-F238E27FC236}">
                <a16:creationId xmlns:a16="http://schemas.microsoft.com/office/drawing/2014/main" id="{5AD4788A-CEEA-C1DC-4FE3-5B58DD52C414}"/>
              </a:ext>
            </a:extLst>
          </p:cNvPr>
          <p:cNvSpPr txBox="1"/>
          <p:nvPr/>
        </p:nvSpPr>
        <p:spPr>
          <a:xfrm>
            <a:off x="2982053" y="4435220"/>
            <a:ext cx="3888432" cy="553998"/>
          </a:xfrm>
          <a:prstGeom prst="rect">
            <a:avLst/>
          </a:prstGeom>
          <a:noFill/>
        </p:spPr>
        <p:txBody>
          <a:bodyPr wrap="square" rtlCol="0">
            <a:spAutoFit/>
          </a:bodyPr>
          <a:lstStyle/>
          <a:p>
            <a:r>
              <a:rPr lang="cy-GB" sz="1500" i="1" noProof="0" dirty="0"/>
              <a:t>Beth yw eich barn gychwynnol ar y cysyniad hwn?</a:t>
            </a:r>
          </a:p>
        </p:txBody>
      </p:sp>
      <p:sp>
        <p:nvSpPr>
          <p:cNvPr id="3" name="TextBox 2">
            <a:extLst>
              <a:ext uri="{FF2B5EF4-FFF2-40B4-BE49-F238E27FC236}">
                <a16:creationId xmlns:a16="http://schemas.microsoft.com/office/drawing/2014/main" id="{92A99958-7A71-A13D-9B93-F0CEBEDD17ED}"/>
              </a:ext>
            </a:extLst>
          </p:cNvPr>
          <p:cNvSpPr txBox="1"/>
          <p:nvPr/>
        </p:nvSpPr>
        <p:spPr>
          <a:xfrm>
            <a:off x="2573532" y="5101601"/>
            <a:ext cx="4138031" cy="507831"/>
          </a:xfrm>
          <a:prstGeom prst="rect">
            <a:avLst/>
          </a:prstGeom>
          <a:noFill/>
        </p:spPr>
        <p:txBody>
          <a:bodyPr wrap="square" rtlCol="0">
            <a:spAutoFit/>
          </a:bodyPr>
          <a:lstStyle/>
          <a:p>
            <a:pPr algn="ctr"/>
            <a:r>
              <a:rPr lang="cy-GB" sz="1350" b="1" noProof="0" dirty="0"/>
              <a:t>Byddwch yn barod i drafod hyn yn ein sesiwn Diwtorial nesaf</a:t>
            </a:r>
          </a:p>
        </p:txBody>
      </p:sp>
      <p:pic>
        <p:nvPicPr>
          <p:cNvPr id="16" name="Picture 15" descr="Icon - Discussion point">
            <a:extLst>
              <a:ext uri="{FF2B5EF4-FFF2-40B4-BE49-F238E27FC236}">
                <a16:creationId xmlns:a16="http://schemas.microsoft.com/office/drawing/2014/main" id="{77487888-B2B6-5ED4-2ECD-28EDA8BE288C}"/>
              </a:ext>
            </a:extLst>
          </p:cNvPr>
          <p:cNvPicPr>
            <a:picLocks noChangeAspect="1"/>
          </p:cNvPicPr>
          <p:nvPr/>
        </p:nvPicPr>
        <p:blipFill>
          <a:blip r:embed="rId6"/>
          <a:stretch>
            <a:fillRect/>
          </a:stretch>
        </p:blipFill>
        <p:spPr>
          <a:xfrm>
            <a:off x="2335721" y="4283661"/>
            <a:ext cx="646332" cy="646332"/>
          </a:xfrm>
          <a:prstGeom prst="rect">
            <a:avLst/>
          </a:prstGeom>
        </p:spPr>
      </p:pic>
    </p:spTree>
    <p:extLst>
      <p:ext uri="{BB962C8B-B14F-4D97-AF65-F5344CB8AC3E}">
        <p14:creationId xmlns:p14="http://schemas.microsoft.com/office/powerpoint/2010/main" val="24574517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38666" y="227161"/>
            <a:ext cx="7659232" cy="58357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The 20 Minute Neighbourhood</a:t>
            </a:r>
          </a:p>
        </p:txBody>
      </p:sp>
      <p:sp>
        <p:nvSpPr>
          <p:cNvPr id="4" name="TextBox 3"/>
          <p:cNvSpPr txBox="1"/>
          <p:nvPr/>
        </p:nvSpPr>
        <p:spPr>
          <a:xfrm>
            <a:off x="281411" y="1064572"/>
            <a:ext cx="870868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solidFill>
                  <a:schemeClr val="accent1">
                    <a:lumMod val="75000"/>
                  </a:schemeClr>
                </a:solidFill>
              </a:rPr>
              <a:t>Other examples of places adopting this model include:</a:t>
            </a:r>
          </a:p>
          <a:p>
            <a:pPr algn="ctr"/>
            <a:r>
              <a:rPr lang="en-GB" sz="2400" dirty="0">
                <a:solidFill>
                  <a:schemeClr val="accent1">
                    <a:lumMod val="75000"/>
                  </a:schemeClr>
                </a:solidFill>
              </a:rPr>
              <a:t>N.B. Make a note of any points of interest as we watch the videos</a:t>
            </a:r>
          </a:p>
        </p:txBody>
      </p:sp>
      <p:pic>
        <p:nvPicPr>
          <p:cNvPr id="6" name="Picture 5" descr="Icon - link to the Department of Environment, Land Water and Planning video">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1427" y="2173923"/>
            <a:ext cx="582183" cy="614084"/>
          </a:xfrm>
          <a:prstGeom prst="rect">
            <a:avLst/>
          </a:prstGeom>
        </p:spPr>
      </p:pic>
      <p:sp>
        <p:nvSpPr>
          <p:cNvPr id="7" name="TextBox 6"/>
          <p:cNvSpPr txBox="1"/>
          <p:nvPr/>
        </p:nvSpPr>
        <p:spPr>
          <a:xfrm>
            <a:off x="1729212" y="2183391"/>
            <a:ext cx="6934953" cy="646331"/>
          </a:xfrm>
          <a:prstGeom prst="rect">
            <a:avLst/>
          </a:prstGeom>
          <a:noFill/>
        </p:spPr>
        <p:txBody>
          <a:bodyPr wrap="square" rtlCol="0">
            <a:spAutoFit/>
          </a:bodyPr>
          <a:lstStyle/>
          <a:p>
            <a:r>
              <a:rPr lang="en-GB" b="1" dirty="0">
                <a:solidFill>
                  <a:schemeClr val="accent1">
                    <a:lumMod val="75000"/>
                  </a:schemeClr>
                </a:solidFill>
              </a:rPr>
              <a:t>What is a 20 minute neighbourhood?</a:t>
            </a:r>
          </a:p>
          <a:p>
            <a:r>
              <a:rPr lang="en-GB" dirty="0">
                <a:solidFill>
                  <a:schemeClr val="accent1">
                    <a:lumMod val="75000"/>
                  </a:schemeClr>
                </a:solidFill>
              </a:rPr>
              <a:t>Department of Environment, Land, Water &amp; Planning Victoria (2019)</a:t>
            </a:r>
          </a:p>
        </p:txBody>
      </p:sp>
      <p:pic>
        <p:nvPicPr>
          <p:cNvPr id="8" name="Picture 7" descr="Icon - link to the Sustrans video">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31427" y="3121958"/>
            <a:ext cx="582183" cy="614084"/>
          </a:xfrm>
          <a:prstGeom prst="rect">
            <a:avLst/>
          </a:prstGeom>
        </p:spPr>
      </p:pic>
      <p:sp>
        <p:nvSpPr>
          <p:cNvPr id="9" name="TextBox 8"/>
          <p:cNvSpPr txBox="1"/>
          <p:nvPr/>
        </p:nvSpPr>
        <p:spPr>
          <a:xfrm>
            <a:off x="1801081" y="3145591"/>
            <a:ext cx="6473785" cy="646331"/>
          </a:xfrm>
          <a:prstGeom prst="rect">
            <a:avLst/>
          </a:prstGeom>
          <a:noFill/>
        </p:spPr>
        <p:txBody>
          <a:bodyPr wrap="square" rtlCol="0">
            <a:spAutoFit/>
          </a:bodyPr>
          <a:lstStyle/>
          <a:p>
            <a:r>
              <a:rPr lang="en-GB" b="1" dirty="0">
                <a:solidFill>
                  <a:schemeClr val="accent1">
                    <a:lumMod val="75000"/>
                  </a:schemeClr>
                </a:solidFill>
              </a:rPr>
              <a:t>Eddington: A 20 Minute Neighbourhood</a:t>
            </a:r>
          </a:p>
          <a:p>
            <a:r>
              <a:rPr lang="en-GB" dirty="0">
                <a:solidFill>
                  <a:schemeClr val="accent1">
                    <a:lumMod val="75000"/>
                  </a:schemeClr>
                </a:solidFill>
              </a:rPr>
              <a:t>Sustrans (2022)</a:t>
            </a:r>
          </a:p>
        </p:txBody>
      </p:sp>
      <p:sp>
        <p:nvSpPr>
          <p:cNvPr id="10" name="TextBox 9"/>
          <p:cNvSpPr txBox="1"/>
          <p:nvPr/>
        </p:nvSpPr>
        <p:spPr>
          <a:xfrm>
            <a:off x="728453" y="2342465"/>
            <a:ext cx="270030" cy="300082"/>
          </a:xfrm>
          <a:prstGeom prst="rect">
            <a:avLst/>
          </a:prstGeom>
          <a:noFill/>
        </p:spPr>
        <p:txBody>
          <a:bodyPr wrap="square" rtlCol="0">
            <a:spAutoFit/>
          </a:bodyPr>
          <a:lstStyle/>
          <a:p>
            <a:pPr algn="ctr"/>
            <a:r>
              <a:rPr lang="en-GB" sz="1350" dirty="0"/>
              <a:t>1</a:t>
            </a:r>
          </a:p>
        </p:txBody>
      </p:sp>
      <p:sp>
        <p:nvSpPr>
          <p:cNvPr id="11" name="TextBox 10"/>
          <p:cNvSpPr txBox="1"/>
          <p:nvPr/>
        </p:nvSpPr>
        <p:spPr>
          <a:xfrm>
            <a:off x="743829" y="3290501"/>
            <a:ext cx="270030" cy="300082"/>
          </a:xfrm>
          <a:prstGeom prst="rect">
            <a:avLst/>
          </a:prstGeom>
          <a:noFill/>
        </p:spPr>
        <p:txBody>
          <a:bodyPr wrap="square" rtlCol="0">
            <a:spAutoFit/>
          </a:bodyPr>
          <a:lstStyle/>
          <a:p>
            <a:pPr algn="ctr"/>
            <a:r>
              <a:rPr lang="en-GB" sz="1350" dirty="0"/>
              <a:t>2</a:t>
            </a:r>
          </a:p>
        </p:txBody>
      </p:sp>
      <p:sp>
        <p:nvSpPr>
          <p:cNvPr id="15" name="TextBox 14"/>
          <p:cNvSpPr txBox="1"/>
          <p:nvPr/>
        </p:nvSpPr>
        <p:spPr>
          <a:xfrm>
            <a:off x="2982053" y="4435220"/>
            <a:ext cx="3888432" cy="323165"/>
          </a:xfrm>
          <a:prstGeom prst="rect">
            <a:avLst/>
          </a:prstGeom>
          <a:noFill/>
        </p:spPr>
        <p:txBody>
          <a:bodyPr wrap="square" rtlCol="0">
            <a:spAutoFit/>
          </a:bodyPr>
          <a:lstStyle/>
          <a:p>
            <a:r>
              <a:rPr lang="en-GB" sz="1500" i="1" dirty="0">
                <a:solidFill>
                  <a:schemeClr val="accent1">
                    <a:lumMod val="75000"/>
                  </a:schemeClr>
                </a:solidFill>
              </a:rPr>
              <a:t>What are your initial thoughts on this concept?</a:t>
            </a:r>
          </a:p>
        </p:txBody>
      </p:sp>
      <p:sp>
        <p:nvSpPr>
          <p:cNvPr id="3" name="TextBox 2"/>
          <p:cNvSpPr txBox="1"/>
          <p:nvPr/>
        </p:nvSpPr>
        <p:spPr>
          <a:xfrm>
            <a:off x="2573532" y="5101601"/>
            <a:ext cx="4138031" cy="300082"/>
          </a:xfrm>
          <a:prstGeom prst="rect">
            <a:avLst/>
          </a:prstGeom>
          <a:noFill/>
        </p:spPr>
        <p:txBody>
          <a:bodyPr wrap="square" rtlCol="0">
            <a:spAutoFit/>
          </a:bodyPr>
          <a:lstStyle/>
          <a:p>
            <a:pPr algn="ctr"/>
            <a:r>
              <a:rPr lang="en-GB" sz="1350" b="1" dirty="0">
                <a:solidFill>
                  <a:schemeClr val="accent1">
                    <a:lumMod val="75000"/>
                  </a:schemeClr>
                </a:solidFill>
              </a:rPr>
              <a:t>Be prepared to discuss this in our next Tutorial session</a:t>
            </a:r>
          </a:p>
        </p:txBody>
      </p:sp>
      <p:pic>
        <p:nvPicPr>
          <p:cNvPr id="16" name="Picture 15" descr="Icon - Discussion point">
            <a:extLst>
              <a:ext uri="{FF2B5EF4-FFF2-40B4-BE49-F238E27FC236}">
                <a16:creationId xmlns:a16="http://schemas.microsoft.com/office/drawing/2014/main" id="{AC3A17D4-53B2-D853-8550-DCDB70E2D1EF}"/>
              </a:ext>
            </a:extLst>
          </p:cNvPr>
          <p:cNvPicPr>
            <a:picLocks noChangeAspect="1"/>
          </p:cNvPicPr>
          <p:nvPr/>
        </p:nvPicPr>
        <p:blipFill>
          <a:blip r:embed="rId6"/>
          <a:stretch>
            <a:fillRect/>
          </a:stretch>
        </p:blipFill>
        <p:spPr>
          <a:xfrm>
            <a:off x="2335721" y="4283661"/>
            <a:ext cx="646332" cy="646332"/>
          </a:xfrm>
          <a:prstGeom prst="rect">
            <a:avLst/>
          </a:prstGeom>
        </p:spPr>
      </p:pic>
    </p:spTree>
    <p:extLst>
      <p:ext uri="{BB962C8B-B14F-4D97-AF65-F5344CB8AC3E}">
        <p14:creationId xmlns:p14="http://schemas.microsoft.com/office/powerpoint/2010/main" val="188712162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FAA31-1C15-F55D-7896-318FC5E2292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ABD6433E-C2B1-661B-777B-13829D7CC9A7}"/>
              </a:ext>
            </a:extLst>
          </p:cNvPr>
          <p:cNvSpPr txBox="1"/>
          <p:nvPr/>
        </p:nvSpPr>
        <p:spPr>
          <a:xfrm>
            <a:off x="4445251" y="5656483"/>
            <a:ext cx="4523887" cy="300082"/>
          </a:xfrm>
          <a:prstGeom prst="rect">
            <a:avLst/>
          </a:prstGeom>
          <a:noFill/>
        </p:spPr>
        <p:txBody>
          <a:bodyPr wrap="square" rtlCol="0">
            <a:spAutoFit/>
          </a:bodyPr>
          <a:lstStyle/>
          <a:p>
            <a:pPr algn="r"/>
            <a:r>
              <a:rPr lang="cy-GB" sz="1350" noProof="0" dirty="0"/>
              <a:t>Sefydliad Cynllunio Gwlad a Thref [TCPA], 2021)</a:t>
            </a:r>
          </a:p>
        </p:txBody>
      </p:sp>
      <p:pic>
        <p:nvPicPr>
          <p:cNvPr id="7" name="Picture 6" descr="Graphic - The Eight Features of a 20 Minute Neighbourhood">
            <a:extLst>
              <a:ext uri="{FF2B5EF4-FFF2-40B4-BE49-F238E27FC236}">
                <a16:creationId xmlns:a16="http://schemas.microsoft.com/office/drawing/2014/main" id="{DAACDFA0-6D6A-8384-5DF8-B6FBDE89A4AB}"/>
              </a:ext>
            </a:extLst>
          </p:cNvPr>
          <p:cNvPicPr>
            <a:picLocks noChangeAspect="1"/>
          </p:cNvPicPr>
          <p:nvPr/>
        </p:nvPicPr>
        <p:blipFill>
          <a:blip r:embed="rId2"/>
          <a:stretch>
            <a:fillRect/>
          </a:stretch>
        </p:blipFill>
        <p:spPr>
          <a:xfrm>
            <a:off x="837058" y="1744180"/>
            <a:ext cx="3364045" cy="3341840"/>
          </a:xfrm>
          <a:prstGeom prst="rect">
            <a:avLst/>
          </a:prstGeom>
        </p:spPr>
      </p:pic>
      <p:sp>
        <p:nvSpPr>
          <p:cNvPr id="3" name="TextBox 2">
            <a:extLst>
              <a:ext uri="{FF2B5EF4-FFF2-40B4-BE49-F238E27FC236}">
                <a16:creationId xmlns:a16="http://schemas.microsoft.com/office/drawing/2014/main" id="{49B23638-499B-4672-7E07-1752B98D4230}"/>
              </a:ext>
            </a:extLst>
          </p:cNvPr>
          <p:cNvSpPr txBox="1"/>
          <p:nvPr/>
        </p:nvSpPr>
        <p:spPr>
          <a:xfrm>
            <a:off x="4347448" y="1744180"/>
            <a:ext cx="4050450" cy="3580467"/>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1600" noProof="0" dirty="0"/>
              <a:t>2.1 Cartrefi amrywiol a fforddiadwy </a:t>
            </a:r>
          </a:p>
          <a:p>
            <a:pPr marL="214313" indent="-214313">
              <a:spcBef>
                <a:spcPts val="450"/>
              </a:spcBef>
              <a:spcAft>
                <a:spcPts val="450"/>
              </a:spcAft>
              <a:buFont typeface="Arial" panose="020B0604020202020204" pitchFamily="34" charset="0"/>
              <a:buChar char="•"/>
            </a:pPr>
            <a:r>
              <a:rPr lang="cy-GB" sz="1600" noProof="0" dirty="0"/>
              <a:t>2.2 Llwybrau, strydoedd a mannau â chysylltiadau da </a:t>
            </a:r>
          </a:p>
          <a:p>
            <a:pPr marL="214313" indent="-214313">
              <a:spcBef>
                <a:spcPts val="450"/>
              </a:spcBef>
              <a:spcAft>
                <a:spcPts val="450"/>
              </a:spcAft>
              <a:buFont typeface="Arial" panose="020B0604020202020204" pitchFamily="34" charset="0"/>
              <a:buChar char="•"/>
            </a:pPr>
            <a:r>
              <a:rPr lang="cy-GB" sz="1600" noProof="0" dirty="0"/>
              <a:t>2.3 Ysgolion yng nghanol cymunedau </a:t>
            </a:r>
          </a:p>
          <a:p>
            <a:pPr marL="214313" indent="-214313">
              <a:spcBef>
                <a:spcPts val="450"/>
              </a:spcBef>
              <a:spcAft>
                <a:spcPts val="450"/>
              </a:spcAft>
              <a:buFont typeface="Arial" panose="020B0604020202020204" pitchFamily="34" charset="0"/>
              <a:buChar char="•"/>
            </a:pPr>
            <a:r>
              <a:rPr lang="cy-GB" sz="1600" noProof="0" dirty="0"/>
              <a:t>2.4 Mannau gwyrdd da yn y mannau cywir</a:t>
            </a:r>
          </a:p>
          <a:p>
            <a:pPr marL="214313" indent="-214313">
              <a:spcBef>
                <a:spcPts val="450"/>
              </a:spcBef>
              <a:spcAft>
                <a:spcPts val="450"/>
              </a:spcAft>
              <a:buFont typeface="Arial" panose="020B0604020202020204" pitchFamily="34" charset="0"/>
              <a:buChar char="•"/>
            </a:pPr>
            <a:r>
              <a:rPr lang="cy-GB" sz="1600" noProof="0" dirty="0"/>
              <a:t>2.5 Cynhyrchu bwyd yn lleol </a:t>
            </a:r>
          </a:p>
          <a:p>
            <a:pPr marL="214313" indent="-214313">
              <a:spcBef>
                <a:spcPts val="450"/>
              </a:spcBef>
              <a:spcAft>
                <a:spcPts val="450"/>
              </a:spcAft>
              <a:buFont typeface="Arial" panose="020B0604020202020204" pitchFamily="34" charset="0"/>
              <a:buChar char="•"/>
            </a:pPr>
            <a:r>
              <a:rPr lang="cy-GB" sz="1600" noProof="0" dirty="0"/>
              <a:t>2.6 Cadw swyddi ac arian yn lleol </a:t>
            </a:r>
          </a:p>
          <a:p>
            <a:pPr marL="214313" indent="-214313">
              <a:spcBef>
                <a:spcPts val="450"/>
              </a:spcBef>
              <a:spcAft>
                <a:spcPts val="450"/>
              </a:spcAft>
              <a:buFont typeface="Arial" panose="020B0604020202020204" pitchFamily="34" charset="0"/>
              <a:buChar char="•"/>
            </a:pPr>
            <a:r>
              <a:rPr lang="cy-GB" sz="1600" noProof="0" dirty="0"/>
              <a:t>2.7 Cyfleusterau iechyd a lles </a:t>
            </a:r>
            <a:r>
              <a:rPr lang="cy-GB" sz="1600" dirty="0"/>
              <a:t>cymunedol</a:t>
            </a:r>
            <a:r>
              <a:rPr lang="cy-GB" sz="1600" noProof="0" dirty="0"/>
              <a:t> </a:t>
            </a:r>
          </a:p>
          <a:p>
            <a:pPr marL="214313" indent="-214313">
              <a:spcBef>
                <a:spcPts val="450"/>
              </a:spcBef>
              <a:spcAft>
                <a:spcPts val="450"/>
              </a:spcAft>
              <a:buFont typeface="Arial" panose="020B0604020202020204" pitchFamily="34" charset="0"/>
              <a:buChar char="•"/>
            </a:pPr>
            <a:r>
              <a:rPr lang="cy-GB" sz="1600" noProof="0" dirty="0"/>
              <a:t>2.8 Lle i bob oed</a:t>
            </a:r>
          </a:p>
          <a:p>
            <a:pPr marL="214313" indent="-214313">
              <a:spcBef>
                <a:spcPts val="450"/>
              </a:spcBef>
              <a:spcAft>
                <a:spcPts val="450"/>
              </a:spcAft>
              <a:buFont typeface="Arial" panose="020B0604020202020204" pitchFamily="34" charset="0"/>
              <a:buChar char="•"/>
            </a:pPr>
            <a:endParaRPr lang="cy-GB" sz="1600" noProof="0" dirty="0"/>
          </a:p>
        </p:txBody>
      </p:sp>
      <p:sp>
        <p:nvSpPr>
          <p:cNvPr id="9" name="Title 1">
            <a:extLst>
              <a:ext uri="{FF2B5EF4-FFF2-40B4-BE49-F238E27FC236}">
                <a16:creationId xmlns:a16="http://schemas.microsoft.com/office/drawing/2014/main" id="{DB969054-2F44-4B07-7A24-9883EA7808EC}"/>
              </a:ext>
            </a:extLst>
          </p:cNvPr>
          <p:cNvSpPr txBox="1">
            <a:spLocks/>
          </p:cNvSpPr>
          <p:nvPr/>
        </p:nvSpPr>
        <p:spPr>
          <a:xfrm>
            <a:off x="738666" y="227161"/>
            <a:ext cx="7659232" cy="58357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sz="4000" b="1" dirty="0"/>
              <a:t>Y Gymdogaeth 20 Munud</a:t>
            </a:r>
            <a:r>
              <a:rPr lang="cy-GB" sz="4000" b="1" noProof="0" dirty="0"/>
              <a:t> - </a:t>
            </a:r>
            <a:r>
              <a:rPr lang="cy-GB" sz="4000" b="1" dirty="0"/>
              <a:t>Nodweddion</a:t>
            </a:r>
            <a:endParaRPr lang="cy-GB" sz="4000" b="1" noProof="0" dirty="0"/>
          </a:p>
        </p:txBody>
      </p:sp>
    </p:spTree>
    <p:extLst>
      <p:ext uri="{BB962C8B-B14F-4D97-AF65-F5344CB8AC3E}">
        <p14:creationId xmlns:p14="http://schemas.microsoft.com/office/powerpoint/2010/main" val="425576739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445251" y="5656483"/>
            <a:ext cx="4523887" cy="300082"/>
          </a:xfrm>
          <a:prstGeom prst="rect">
            <a:avLst/>
          </a:prstGeom>
          <a:noFill/>
        </p:spPr>
        <p:txBody>
          <a:bodyPr wrap="square" rtlCol="0">
            <a:spAutoFit/>
          </a:bodyPr>
          <a:lstStyle/>
          <a:p>
            <a:pPr algn="r"/>
            <a:r>
              <a:rPr lang="en-GB" sz="1350" dirty="0">
                <a:solidFill>
                  <a:schemeClr val="accent1">
                    <a:lumMod val="75000"/>
                  </a:schemeClr>
                </a:solidFill>
              </a:rPr>
              <a:t>Town and Country Planning Association [TCPA], 2021)</a:t>
            </a:r>
          </a:p>
        </p:txBody>
      </p:sp>
      <p:pic>
        <p:nvPicPr>
          <p:cNvPr id="7" name="Picture 6" descr="Graphic - The Eight Features of a 20 Minute Neighbourhood">
            <a:extLst>
              <a:ext uri="{FF2B5EF4-FFF2-40B4-BE49-F238E27FC236}">
                <a16:creationId xmlns:a16="http://schemas.microsoft.com/office/drawing/2014/main" id="{6CC90DFB-7EFA-78DC-67C7-7C9DDBF83F44}"/>
              </a:ext>
            </a:extLst>
          </p:cNvPr>
          <p:cNvPicPr>
            <a:picLocks noChangeAspect="1"/>
          </p:cNvPicPr>
          <p:nvPr/>
        </p:nvPicPr>
        <p:blipFill>
          <a:blip r:embed="rId2"/>
          <a:stretch>
            <a:fillRect/>
          </a:stretch>
        </p:blipFill>
        <p:spPr>
          <a:xfrm>
            <a:off x="837058" y="1744180"/>
            <a:ext cx="3364045" cy="3341840"/>
          </a:xfrm>
          <a:prstGeom prst="rect">
            <a:avLst/>
          </a:prstGeom>
        </p:spPr>
      </p:pic>
      <p:sp>
        <p:nvSpPr>
          <p:cNvPr id="3" name="TextBox 2">
            <a:extLst>
              <a:ext uri="{FF2B5EF4-FFF2-40B4-BE49-F238E27FC236}">
                <a16:creationId xmlns:a16="http://schemas.microsoft.com/office/drawing/2014/main" id="{F3D1D62B-D540-9D92-019A-63CF88E05784}"/>
              </a:ext>
            </a:extLst>
          </p:cNvPr>
          <p:cNvSpPr txBox="1"/>
          <p:nvPr/>
        </p:nvSpPr>
        <p:spPr>
          <a:xfrm>
            <a:off x="4347448" y="1744180"/>
            <a:ext cx="4050450" cy="352917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2.1 Diverse and affordable homes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2.2 Well connected paths, streets and spaces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2.3 Schools at the heart of communities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2.4 Good green spaces in the right places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2.5 Local food production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2.6 Keeping jobs and money local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2.7 Community health and wellbeing facilities </a:t>
            </a:r>
          </a:p>
          <a:p>
            <a:pPr marL="214313" indent="-214313">
              <a:spcBef>
                <a:spcPts val="450"/>
              </a:spcBef>
              <a:spcAft>
                <a:spcPts val="450"/>
              </a:spcAft>
              <a:buFont typeface="Arial" panose="020B0604020202020204" pitchFamily="34" charset="0"/>
              <a:buChar char="•"/>
            </a:pPr>
            <a:r>
              <a:rPr lang="en-GB" sz="1600" dirty="0">
                <a:solidFill>
                  <a:schemeClr val="accent1">
                    <a:lumMod val="75000"/>
                  </a:schemeClr>
                </a:solidFill>
              </a:rPr>
              <a:t>2.8 A place for all ages</a:t>
            </a:r>
          </a:p>
        </p:txBody>
      </p:sp>
      <p:sp>
        <p:nvSpPr>
          <p:cNvPr id="9" name="Title 1">
            <a:extLst>
              <a:ext uri="{FF2B5EF4-FFF2-40B4-BE49-F238E27FC236}">
                <a16:creationId xmlns:a16="http://schemas.microsoft.com/office/drawing/2014/main" id="{3C4F6DE9-63F5-73BE-08C3-E63BFB8FF108}"/>
              </a:ext>
            </a:extLst>
          </p:cNvPr>
          <p:cNvSpPr txBox="1">
            <a:spLocks/>
          </p:cNvSpPr>
          <p:nvPr/>
        </p:nvSpPr>
        <p:spPr>
          <a:xfrm>
            <a:off x="738666" y="227161"/>
            <a:ext cx="7659232" cy="58357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The 20 Minute Neighbourhood - Features</a:t>
            </a:r>
          </a:p>
        </p:txBody>
      </p:sp>
    </p:spTree>
    <p:extLst>
      <p:ext uri="{BB962C8B-B14F-4D97-AF65-F5344CB8AC3E}">
        <p14:creationId xmlns:p14="http://schemas.microsoft.com/office/powerpoint/2010/main" val="28518713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EC820-3702-B774-C2AD-F490E0B4CDAD}"/>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407A3A26-AA28-226B-F6D5-B46DBAF1ECFF}"/>
              </a:ext>
            </a:extLst>
          </p:cNvPr>
          <p:cNvSpPr txBox="1"/>
          <p:nvPr/>
        </p:nvSpPr>
        <p:spPr>
          <a:xfrm>
            <a:off x="5119615" y="5676639"/>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F678771B-634D-BA95-0787-6B4FE6965F95}"/>
              </a:ext>
            </a:extLst>
          </p:cNvPr>
          <p:cNvSpPr txBox="1"/>
          <p:nvPr/>
        </p:nvSpPr>
        <p:spPr>
          <a:xfrm>
            <a:off x="251520" y="1382960"/>
            <a:ext cx="8440452" cy="448327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b="1" noProof="0" dirty="0"/>
              <a:t>Busnesau lleol</a:t>
            </a:r>
            <a:r>
              <a:rPr lang="cy-GB" noProof="0" dirty="0"/>
              <a:t>: </a:t>
            </a:r>
            <a:r>
              <a:rPr lang="cy-GB" dirty="0"/>
              <a:t>Gall buddsoddi mewn strydoedd a mannau cyhoeddus gwell ar gyfer cerddwyr roi hwb i nifer yr ymwelwyr a masnachu o hyd at</a:t>
            </a:r>
            <a:r>
              <a:rPr lang="cy-GB" noProof="0" dirty="0"/>
              <a:t> 40%, a gall helpu i leihau lleoedd manwerthu gwag ar y stryd fawr a chanol trefi.</a:t>
            </a:r>
          </a:p>
          <a:p>
            <a:pPr marL="214313" indent="-214313">
              <a:spcBef>
                <a:spcPts val="450"/>
              </a:spcBef>
              <a:spcAft>
                <a:spcPts val="450"/>
              </a:spcAft>
              <a:buFont typeface="Arial" panose="020B0604020202020204" pitchFamily="34" charset="0"/>
              <a:buChar char="•"/>
            </a:pPr>
            <a:r>
              <a:rPr lang="cy-GB" b="1" noProof="0" dirty="0"/>
              <a:t>Cynhyrchiant</a:t>
            </a:r>
            <a:r>
              <a:rPr lang="cy-GB" noProof="0" dirty="0"/>
              <a:t>: </a:t>
            </a:r>
            <a:r>
              <a:rPr lang="cy-GB" dirty="0"/>
              <a:t>Mae amgylcheddau </a:t>
            </a:r>
            <a:r>
              <a:rPr lang="cy-GB" dirty="0" err="1"/>
              <a:t>cerddedadwy</a:t>
            </a:r>
            <a:r>
              <a:rPr lang="cy-GB" dirty="0"/>
              <a:t> gyda rhwydweithiau strydoedd â chysylltiadau da yn fwy tebygol o wneud cyfraniad cadarnhaol at gynhyrchiant llafur</a:t>
            </a:r>
            <a:r>
              <a:rPr lang="cy-GB" noProof="0" dirty="0"/>
              <a:t>.</a:t>
            </a:r>
          </a:p>
          <a:p>
            <a:pPr marL="214313" indent="-214313">
              <a:spcBef>
                <a:spcPts val="450"/>
              </a:spcBef>
              <a:spcAft>
                <a:spcPts val="450"/>
              </a:spcAft>
              <a:buFont typeface="Arial" panose="020B0604020202020204" pitchFamily="34" charset="0"/>
              <a:buChar char="•"/>
            </a:pPr>
            <a:r>
              <a:rPr lang="cy-GB" b="1" dirty="0"/>
              <a:t>Swyddi newydd</a:t>
            </a:r>
            <a:r>
              <a:rPr lang="cy-GB" noProof="0" dirty="0"/>
              <a:t>: Gall </a:t>
            </a:r>
            <a:r>
              <a:rPr lang="cy-GB" noProof="0" dirty="0" err="1"/>
              <a:t>ca</a:t>
            </a:r>
            <a:r>
              <a:rPr lang="cy-GB" dirty="0"/>
              <a:t>dw buddsoddiad yn lleol trwy ddatblygu cyfoeth cymunedol ddatblygu sgiliau pobl leol a chreu swyddi sefydlog sy’n talu’n dda</a:t>
            </a:r>
            <a:r>
              <a:rPr lang="cy-GB" noProof="0" dirty="0"/>
              <a:t>.</a:t>
            </a:r>
          </a:p>
          <a:p>
            <a:pPr marL="214313" indent="-214313">
              <a:spcBef>
                <a:spcPts val="450"/>
              </a:spcBef>
              <a:spcAft>
                <a:spcPts val="450"/>
              </a:spcAft>
              <a:buFont typeface="Arial" panose="020B0604020202020204" pitchFamily="34" charset="0"/>
              <a:buChar char="•"/>
            </a:pPr>
            <a:r>
              <a:rPr lang="cy-GB" b="1" noProof="0" dirty="0"/>
              <a:t>Gwerth </a:t>
            </a:r>
            <a:r>
              <a:rPr lang="cy-GB" b="1" dirty="0"/>
              <a:t>tir</a:t>
            </a:r>
            <a:r>
              <a:rPr lang="cy-GB" noProof="0" dirty="0"/>
              <a:t>: </a:t>
            </a:r>
            <a:r>
              <a:rPr lang="cy-GB" dirty="0"/>
              <a:t>Gall buddsoddi mewn creu lleoedd gwell gynyddu gwerthoedd tir o hyd at</a:t>
            </a:r>
            <a:r>
              <a:rPr lang="cy-GB" noProof="0" dirty="0"/>
              <a:t> 25%. Mae amgylcheddau </a:t>
            </a:r>
            <a:r>
              <a:rPr lang="cy-GB" noProof="0" dirty="0" err="1"/>
              <a:t>cerddedadwy</a:t>
            </a:r>
            <a:r>
              <a:rPr lang="cy-GB" noProof="0" dirty="0"/>
              <a:t> yn cynnal ac yn cynyddu eu gwerth oherwydd eu bod nhw’n lleoedd poblogaidd i fyw a gwneud busnes ynddynt. </a:t>
            </a:r>
          </a:p>
          <a:p>
            <a:pPr marL="214313" indent="-214313">
              <a:spcBef>
                <a:spcPts val="450"/>
              </a:spcBef>
              <a:spcAft>
                <a:spcPts val="450"/>
              </a:spcAft>
              <a:buFont typeface="Arial" panose="020B0604020202020204" pitchFamily="34" charset="0"/>
              <a:buChar char="•"/>
            </a:pPr>
            <a:r>
              <a:rPr lang="cy-GB" b="1" dirty="0"/>
              <a:t>Tagfeydd ar y ffordd</a:t>
            </a:r>
            <a:r>
              <a:rPr lang="cy-GB" noProof="0" dirty="0"/>
              <a:t>: Roedd 58% o’r teithiau mewn car yn Lloegr yn 2018 o dan bum milltir o hyd a gellid fod wedi’u gwneud trwy gerdded neu feicio. </a:t>
            </a:r>
            <a:r>
              <a:rPr lang="cy-GB" dirty="0"/>
              <a:t>Gall helpu i wneud teithio egnïol yn fwy diogel a deniadol helpu i leihau traffig a thagfeydd anghynhyrchiol. </a:t>
            </a:r>
            <a:r>
              <a:rPr lang="cy-GB" noProof="0" dirty="0"/>
              <a:t> </a:t>
            </a:r>
          </a:p>
        </p:txBody>
      </p:sp>
      <p:sp>
        <p:nvSpPr>
          <p:cNvPr id="3" name="TextBox 2">
            <a:extLst>
              <a:ext uri="{FF2B5EF4-FFF2-40B4-BE49-F238E27FC236}">
                <a16:creationId xmlns:a16="http://schemas.microsoft.com/office/drawing/2014/main" id="{C73AF4CE-B433-2A2B-DAF5-5A09BEACAC67}"/>
              </a:ext>
            </a:extLst>
          </p:cNvPr>
          <p:cNvSpPr txBox="1"/>
          <p:nvPr/>
        </p:nvSpPr>
        <p:spPr>
          <a:xfrm>
            <a:off x="-236738" y="95232"/>
            <a:ext cx="8928710" cy="1200329"/>
          </a:xfrm>
          <a:prstGeom prst="rect">
            <a:avLst/>
          </a:prstGeom>
          <a:noFill/>
        </p:spPr>
        <p:txBody>
          <a:bodyPr wrap="square" rtlCol="0">
            <a:spAutoFit/>
          </a:bodyPr>
          <a:lstStyle/>
          <a:p>
            <a:pPr algn="ctr"/>
            <a:r>
              <a:rPr lang="cy-GB" sz="3600" b="1" noProof="0" dirty="0"/>
              <a:t>Manteision economaidd cymdogaethau 20 munud</a:t>
            </a:r>
          </a:p>
        </p:txBody>
      </p:sp>
    </p:spTree>
    <p:extLst>
      <p:ext uri="{BB962C8B-B14F-4D97-AF65-F5344CB8AC3E}">
        <p14:creationId xmlns:p14="http://schemas.microsoft.com/office/powerpoint/2010/main" val="117921727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19615" y="5676639"/>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51520" y="1382960"/>
            <a:ext cx="8440452" cy="420628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Local businesses</a:t>
            </a:r>
            <a:r>
              <a:rPr lang="en-GB" dirty="0">
                <a:solidFill>
                  <a:schemeClr val="accent1">
                    <a:lumMod val="75000"/>
                  </a:schemeClr>
                </a:solidFill>
              </a:rPr>
              <a:t>: Investment in better streets and public spaces for pedestrians can boost footfall and trading by up to 40%, and can help to reduce retail vacancy in high streets and town centres.</a:t>
            </a:r>
          </a:p>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Productivity</a:t>
            </a:r>
            <a:r>
              <a:rPr lang="en-GB" dirty="0">
                <a:solidFill>
                  <a:schemeClr val="accent1">
                    <a:lumMod val="75000"/>
                  </a:schemeClr>
                </a:solidFill>
              </a:rPr>
              <a:t>: Walkable environments with highly connected street networks are more likely to make a positive contribution to labour productivity.</a:t>
            </a:r>
          </a:p>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New jobs</a:t>
            </a:r>
            <a:r>
              <a:rPr lang="en-GB" dirty="0">
                <a:solidFill>
                  <a:schemeClr val="accent1">
                    <a:lumMod val="75000"/>
                  </a:schemeClr>
                </a:solidFill>
              </a:rPr>
              <a:t>: Keeping investment local through community wealth-building can develop the skills of local people and create stable, well paying jobs.</a:t>
            </a:r>
          </a:p>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Land value</a:t>
            </a:r>
            <a:r>
              <a:rPr lang="en-GB" dirty="0">
                <a:solidFill>
                  <a:schemeClr val="accent1">
                    <a:lumMod val="75000"/>
                  </a:schemeClr>
                </a:solidFill>
              </a:rPr>
              <a:t>: Investment in better place-making can boost land values by up to 25%. Walkable environments sustain and increase their value because they are popular places in which to live and do business.</a:t>
            </a:r>
          </a:p>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Road congestion</a:t>
            </a:r>
            <a:r>
              <a:rPr lang="en-GB" dirty="0">
                <a:solidFill>
                  <a:schemeClr val="accent1">
                    <a:lumMod val="75000"/>
                  </a:schemeClr>
                </a:solidFill>
              </a:rPr>
              <a:t>: 58% of car journeys made in England in 2018 were under five miles long and could have been made by walking or cycling. Making active travel safer and more inviting can help to minimise traffic and unproductive congestion.</a:t>
            </a:r>
          </a:p>
        </p:txBody>
      </p:sp>
      <p:sp>
        <p:nvSpPr>
          <p:cNvPr id="3" name="TextBox 2">
            <a:extLst>
              <a:ext uri="{FF2B5EF4-FFF2-40B4-BE49-F238E27FC236}">
                <a16:creationId xmlns:a16="http://schemas.microsoft.com/office/drawing/2014/main" id="{41A86074-B883-1DA3-B36E-9DF92F9D6C0B}"/>
              </a:ext>
            </a:extLst>
          </p:cNvPr>
          <p:cNvSpPr txBox="1"/>
          <p:nvPr/>
        </p:nvSpPr>
        <p:spPr>
          <a:xfrm>
            <a:off x="-236738" y="95232"/>
            <a:ext cx="8928710" cy="1200329"/>
          </a:xfrm>
          <a:prstGeom prst="rect">
            <a:avLst/>
          </a:prstGeom>
          <a:noFill/>
        </p:spPr>
        <p:txBody>
          <a:bodyPr wrap="square" rtlCol="0">
            <a:spAutoFit/>
          </a:bodyPr>
          <a:lstStyle/>
          <a:p>
            <a:pPr algn="ctr"/>
            <a:r>
              <a:rPr lang="en-GB" sz="3600" b="1" dirty="0">
                <a:solidFill>
                  <a:schemeClr val="accent1">
                    <a:lumMod val="75000"/>
                  </a:schemeClr>
                </a:solidFill>
              </a:rPr>
              <a:t>Economic benefits of 20-minute neighbourhoods</a:t>
            </a:r>
          </a:p>
        </p:txBody>
      </p:sp>
    </p:spTree>
    <p:extLst>
      <p:ext uri="{BB962C8B-B14F-4D97-AF65-F5344CB8AC3E}">
        <p14:creationId xmlns:p14="http://schemas.microsoft.com/office/powerpoint/2010/main" val="212759615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E2088-7FC7-F504-E535-A2C45267FF3A}"/>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82D8F9C4-4702-0CF0-D028-E90C6ABD3B10}"/>
              </a:ext>
            </a:extLst>
          </p:cNvPr>
          <p:cNvSpPr txBox="1"/>
          <p:nvPr/>
        </p:nvSpPr>
        <p:spPr>
          <a:xfrm>
            <a:off x="5119615" y="5674405"/>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EF65A07C-6CCC-24AA-87C6-8536D80E6FB2}"/>
              </a:ext>
            </a:extLst>
          </p:cNvPr>
          <p:cNvSpPr txBox="1"/>
          <p:nvPr/>
        </p:nvSpPr>
        <p:spPr>
          <a:xfrm>
            <a:off x="142878" y="1494084"/>
            <a:ext cx="8657090" cy="407803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b="1" noProof="0" dirty="0"/>
              <a:t>Ansawdd aer</a:t>
            </a:r>
            <a:r>
              <a:rPr lang="cy-GB" noProof="0" dirty="0"/>
              <a:t>: </a:t>
            </a:r>
            <a:r>
              <a:rPr lang="cy-GB" dirty="0"/>
              <a:t>Ansawdd aer gwael yw’r risg amgylcheddol fwyaf i iechyd y cyhoedd, ac mae’n arwain at hyd at</a:t>
            </a:r>
            <a:r>
              <a:rPr lang="cy-GB" noProof="0" dirty="0"/>
              <a:t> 36,000 </a:t>
            </a:r>
            <a:r>
              <a:rPr lang="cy-GB" dirty="0"/>
              <a:t>o farwolaethau bob blwyddyn yn y DU</a:t>
            </a:r>
            <a:r>
              <a:rPr lang="cy-GB" noProof="0" dirty="0"/>
              <a:t>, ac allyriadau cerbydau yw’r ffynhonnell fwyaf o lygredd aer. Mae tystiolaeth hefyd yn dod i’r amlwg sy’n dangos fod llygredd aer yn cynyddu nifer a difrifoldeb achosion COVID-19.</a:t>
            </a:r>
          </a:p>
          <a:p>
            <a:pPr marL="214313" indent="-214313">
              <a:spcBef>
                <a:spcPts val="450"/>
              </a:spcBef>
              <a:spcAft>
                <a:spcPts val="450"/>
              </a:spcAft>
              <a:buFont typeface="Arial" panose="020B0604020202020204" pitchFamily="34" charset="0"/>
              <a:buChar char="•"/>
            </a:pPr>
            <a:r>
              <a:rPr lang="cy-GB" noProof="0" dirty="0"/>
              <a:t>Gall llywodraeth genedlaethol a lleol helpu i leihau llygredd aer trwy hyrwyddo newid o geir preifat i deithio egnïol. Mae gwyrddio trefol, megis cyflwyno coed stryd, hefyd yn gallu helpu i wella ansawdd aer. </a:t>
            </a:r>
          </a:p>
          <a:p>
            <a:pPr marL="214313" indent="-214313">
              <a:spcBef>
                <a:spcPts val="450"/>
              </a:spcBef>
              <a:spcAft>
                <a:spcPts val="450"/>
              </a:spcAft>
              <a:buFont typeface="Arial" panose="020B0604020202020204" pitchFamily="34" charset="0"/>
              <a:buChar char="•"/>
            </a:pPr>
            <a:r>
              <a:rPr lang="cy-GB" b="1" dirty="0"/>
              <a:t>Gwytnwch yr hinsawdd a lliniaru</a:t>
            </a:r>
            <a:r>
              <a:rPr lang="cy-GB" noProof="0" dirty="0"/>
              <a:t>: Mae cludiant ffordd yn ffynhonnell fawr o nwyon tŷ gwydr a </a:t>
            </a:r>
            <a:r>
              <a:rPr lang="cy-GB" noProof="0" dirty="0" err="1"/>
              <a:t>llygrwyr</a:t>
            </a:r>
            <a:r>
              <a:rPr lang="cy-GB" noProof="0" dirty="0"/>
              <a:t> aer, ac roedd tua </a:t>
            </a:r>
            <a:r>
              <a:rPr lang="cy-GB" dirty="0"/>
              <a:t>un rhan o bump</a:t>
            </a:r>
            <a:r>
              <a:rPr lang="cy-GB" noProof="0" dirty="0"/>
              <a:t> (21%) o allyriadau nwyon tŷ gwydr y DU yn dod o gludiant ffordd yn 2017.</a:t>
            </a:r>
          </a:p>
          <a:p>
            <a:pPr marL="214313" indent="-214313">
              <a:spcBef>
                <a:spcPts val="450"/>
              </a:spcBef>
              <a:spcAft>
                <a:spcPts val="450"/>
              </a:spcAft>
              <a:buFont typeface="Arial" panose="020B0604020202020204" pitchFamily="34" charset="0"/>
              <a:buChar char="•"/>
            </a:pPr>
            <a:r>
              <a:rPr lang="cy-GB" noProof="0" dirty="0"/>
              <a:t>Mae amgylcheddau </a:t>
            </a:r>
            <a:r>
              <a:rPr lang="cy-GB" noProof="0" dirty="0" err="1"/>
              <a:t>cerddedadwy</a:t>
            </a:r>
            <a:r>
              <a:rPr lang="cy-GB" noProof="0" dirty="0"/>
              <a:t> yn cynorthwyo lliniaru newid hinsawdd trwy leihau’r ddibyniaeth ar danwydd ffosil ar gyfer cludiant, yn ogystal â thrwy gefnogi gwytnwch hinsawdd trwy liniaru’r effaith ynys wres drefol.</a:t>
            </a:r>
          </a:p>
        </p:txBody>
      </p:sp>
      <p:sp>
        <p:nvSpPr>
          <p:cNvPr id="3" name="TextBox 2">
            <a:extLst>
              <a:ext uri="{FF2B5EF4-FFF2-40B4-BE49-F238E27FC236}">
                <a16:creationId xmlns:a16="http://schemas.microsoft.com/office/drawing/2014/main" id="{9E5C64AC-E618-A2F0-76BC-BAFFC42C976E}"/>
              </a:ext>
            </a:extLst>
          </p:cNvPr>
          <p:cNvSpPr txBox="1"/>
          <p:nvPr/>
        </p:nvSpPr>
        <p:spPr>
          <a:xfrm>
            <a:off x="251520" y="191473"/>
            <a:ext cx="8548448" cy="1200329"/>
          </a:xfrm>
          <a:prstGeom prst="rect">
            <a:avLst/>
          </a:prstGeom>
          <a:noFill/>
        </p:spPr>
        <p:txBody>
          <a:bodyPr wrap="square" rtlCol="0">
            <a:spAutoFit/>
          </a:bodyPr>
          <a:lstStyle/>
          <a:p>
            <a:pPr algn="ctr"/>
            <a:r>
              <a:rPr lang="cy-GB" sz="3600" b="1" dirty="0"/>
              <a:t>Manteision amgylcheddol cymdogaethau 20 munud</a:t>
            </a:r>
          </a:p>
        </p:txBody>
      </p:sp>
    </p:spTree>
    <p:extLst>
      <p:ext uri="{BB962C8B-B14F-4D97-AF65-F5344CB8AC3E}">
        <p14:creationId xmlns:p14="http://schemas.microsoft.com/office/powerpoint/2010/main" val="401163612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119615" y="5674405"/>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42878" y="1494084"/>
            <a:ext cx="8657090" cy="407803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Air quality</a:t>
            </a:r>
            <a:r>
              <a:rPr lang="en-GB" dirty="0">
                <a:solidFill>
                  <a:schemeClr val="accent1">
                    <a:lumMod val="75000"/>
                  </a:schemeClr>
                </a:solidFill>
              </a:rPr>
              <a:t>: Poor air quality is the largest environmental risk to public health, and results in up to 36,000 deaths per year in the UK, with vehicle emissions the largest source of air pollution. Evidence is also emerging which shows that air pollution increases the number and severity of COVID-19 cases.</a:t>
            </a:r>
          </a:p>
          <a:p>
            <a:pPr marL="214313" indent="-214313">
              <a:spcBef>
                <a:spcPts val="450"/>
              </a:spcBef>
              <a:spcAft>
                <a:spcPts val="450"/>
              </a:spcAft>
              <a:buFont typeface="Arial" panose="020B0604020202020204" pitchFamily="34" charset="0"/>
              <a:buChar char="•"/>
            </a:pPr>
            <a:r>
              <a:rPr lang="en-GB" dirty="0">
                <a:solidFill>
                  <a:schemeClr val="accent1">
                    <a:lumMod val="75000"/>
                  </a:schemeClr>
                </a:solidFill>
              </a:rPr>
              <a:t>National and local government can help to reduce air pollution by promoting a shift from private cars to active travel. Urban greening, such as the introduction of street trees, can also help to improve air quality.</a:t>
            </a:r>
          </a:p>
          <a:p>
            <a:pPr marL="214313" indent="-214313">
              <a:spcBef>
                <a:spcPts val="450"/>
              </a:spcBef>
              <a:spcAft>
                <a:spcPts val="450"/>
              </a:spcAft>
              <a:buFont typeface="Arial" panose="020B0604020202020204" pitchFamily="34" charset="0"/>
              <a:buChar char="•"/>
            </a:pPr>
            <a:r>
              <a:rPr lang="en-GB" b="1" dirty="0">
                <a:solidFill>
                  <a:schemeClr val="accent1">
                    <a:lumMod val="75000"/>
                  </a:schemeClr>
                </a:solidFill>
              </a:rPr>
              <a:t>Climate resilience and mitigation</a:t>
            </a:r>
            <a:r>
              <a:rPr lang="en-GB" dirty="0">
                <a:solidFill>
                  <a:schemeClr val="accent1">
                    <a:lumMod val="75000"/>
                  </a:schemeClr>
                </a:solidFill>
              </a:rPr>
              <a:t>: Road transport is a major source of both greenhouse gases and air pollutants, with around a fifth (21%) of UK greenhouse gas emissions coming from road transport in 2017.</a:t>
            </a:r>
          </a:p>
          <a:p>
            <a:pPr marL="214313" indent="-214313">
              <a:spcBef>
                <a:spcPts val="450"/>
              </a:spcBef>
              <a:spcAft>
                <a:spcPts val="450"/>
              </a:spcAft>
              <a:buFont typeface="Arial" panose="020B0604020202020204" pitchFamily="34" charset="0"/>
              <a:buChar char="•"/>
            </a:pPr>
            <a:r>
              <a:rPr lang="en-GB" dirty="0">
                <a:solidFill>
                  <a:schemeClr val="accent1">
                    <a:lumMod val="75000"/>
                  </a:schemeClr>
                </a:solidFill>
              </a:rPr>
              <a:t>Walkable environments assist in climate change mitigation by reducing the reliance on fossil fuels for transportation, as well as by supporting climate resilience through mitigation of the urban heat island effect.</a:t>
            </a:r>
          </a:p>
        </p:txBody>
      </p:sp>
      <p:sp>
        <p:nvSpPr>
          <p:cNvPr id="3" name="TextBox 2">
            <a:extLst>
              <a:ext uri="{FF2B5EF4-FFF2-40B4-BE49-F238E27FC236}">
                <a16:creationId xmlns:a16="http://schemas.microsoft.com/office/drawing/2014/main" id="{41A86074-B883-1DA3-B36E-9DF92F9D6C0B}"/>
              </a:ext>
            </a:extLst>
          </p:cNvPr>
          <p:cNvSpPr txBox="1"/>
          <p:nvPr/>
        </p:nvSpPr>
        <p:spPr>
          <a:xfrm>
            <a:off x="251520" y="191473"/>
            <a:ext cx="8548448" cy="1200329"/>
          </a:xfrm>
          <a:prstGeom prst="rect">
            <a:avLst/>
          </a:prstGeom>
          <a:noFill/>
        </p:spPr>
        <p:txBody>
          <a:bodyPr wrap="square" rtlCol="0">
            <a:spAutoFit/>
          </a:bodyPr>
          <a:lstStyle/>
          <a:p>
            <a:pPr algn="ctr"/>
            <a:r>
              <a:rPr lang="en-GB" sz="3600" b="1" dirty="0">
                <a:solidFill>
                  <a:schemeClr val="accent1">
                    <a:lumMod val="75000"/>
                  </a:schemeClr>
                </a:solidFill>
              </a:rPr>
              <a:t>Environmental benefits of 20-minute neighbourhoods</a:t>
            </a:r>
          </a:p>
        </p:txBody>
      </p:sp>
    </p:spTree>
    <p:extLst>
      <p:ext uri="{BB962C8B-B14F-4D97-AF65-F5344CB8AC3E}">
        <p14:creationId xmlns:p14="http://schemas.microsoft.com/office/powerpoint/2010/main" val="225259053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3A2DE3-4E47-B828-8020-8B77C910C57B}"/>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EF7D7A4-E9FC-C9FD-B3BD-6ED4C09D3E38}"/>
              </a:ext>
            </a:extLst>
          </p:cNvPr>
          <p:cNvSpPr txBox="1"/>
          <p:nvPr/>
        </p:nvSpPr>
        <p:spPr>
          <a:xfrm>
            <a:off x="5078034" y="5610599"/>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878EC24C-5509-61F2-F19A-88CB253ED177}"/>
              </a:ext>
            </a:extLst>
          </p:cNvPr>
          <p:cNvSpPr txBox="1"/>
          <p:nvPr/>
        </p:nvSpPr>
        <p:spPr>
          <a:xfrm>
            <a:off x="476037" y="1638169"/>
            <a:ext cx="8478942" cy="317522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400" b="1" noProof="0" dirty="0"/>
              <a:t>Effeithlonrwydd ynni</a:t>
            </a:r>
            <a:r>
              <a:rPr lang="cy-GB" sz="2400" noProof="0" dirty="0"/>
              <a:t>: </a:t>
            </a:r>
            <a:r>
              <a:rPr lang="cy-GB" sz="2400" dirty="0"/>
              <a:t>Mae creu amgylcheddau </a:t>
            </a:r>
            <a:r>
              <a:rPr lang="cy-GB" sz="2400" dirty="0" err="1"/>
              <a:t>cerddedadwy</a:t>
            </a:r>
            <a:r>
              <a:rPr lang="cy-GB" sz="2400" dirty="0"/>
              <a:t> yn rhoi cyfleoedd i ddatblygu systemau gwresogi ardaloedd cymunedol a chartrefi carbon sero, gan leihau’r galw am ffynonellau ynni </a:t>
            </a:r>
            <a:r>
              <a:rPr lang="cy-GB" sz="2400" dirty="0" err="1"/>
              <a:t>anghynaliadwy</a:t>
            </a:r>
            <a:r>
              <a:rPr lang="cy-GB" sz="2400" dirty="0"/>
              <a:t>. </a:t>
            </a:r>
          </a:p>
          <a:p>
            <a:pPr marL="214313" indent="-214313">
              <a:spcBef>
                <a:spcPts val="450"/>
              </a:spcBef>
              <a:spcAft>
                <a:spcPts val="450"/>
              </a:spcAft>
              <a:buFont typeface="Arial" panose="020B0604020202020204" pitchFamily="34" charset="0"/>
              <a:buChar char="•"/>
            </a:pPr>
            <a:r>
              <a:rPr lang="cy-GB" sz="2400" b="1" noProof="0" dirty="0"/>
              <a:t>Bioamrywiaeth</a:t>
            </a:r>
            <a:r>
              <a:rPr lang="cy-GB" sz="2400" noProof="0" dirty="0"/>
              <a:t>: Mae cynllunio ar gyfer amgylcheddau </a:t>
            </a:r>
            <a:r>
              <a:rPr lang="cy-GB" sz="2400" noProof="0" dirty="0" err="1"/>
              <a:t>cerddedadwy</a:t>
            </a:r>
            <a:r>
              <a:rPr lang="cy-GB" sz="2400" noProof="0" dirty="0"/>
              <a:t> yn cynnig cyfleoedd i wella bioamrywiaeth, yn enwedig wrth ystyried cysylltedd strydoedd a symudiad planhigion ac anifeiliaid ar draws tirweddau.  </a:t>
            </a:r>
          </a:p>
        </p:txBody>
      </p:sp>
      <p:sp>
        <p:nvSpPr>
          <p:cNvPr id="3" name="TextBox 2">
            <a:extLst>
              <a:ext uri="{FF2B5EF4-FFF2-40B4-BE49-F238E27FC236}">
                <a16:creationId xmlns:a16="http://schemas.microsoft.com/office/drawing/2014/main" id="{BCA65D03-5E23-96FD-C258-D442B9F95165}"/>
              </a:ext>
            </a:extLst>
          </p:cNvPr>
          <p:cNvSpPr txBox="1"/>
          <p:nvPr/>
        </p:nvSpPr>
        <p:spPr>
          <a:xfrm>
            <a:off x="287016" y="97729"/>
            <a:ext cx="8856984" cy="1200329"/>
          </a:xfrm>
          <a:prstGeom prst="rect">
            <a:avLst/>
          </a:prstGeom>
          <a:noFill/>
        </p:spPr>
        <p:txBody>
          <a:bodyPr wrap="square" rtlCol="0">
            <a:spAutoFit/>
          </a:bodyPr>
          <a:lstStyle/>
          <a:p>
            <a:pPr algn="ctr"/>
            <a:r>
              <a:rPr lang="cy-GB" sz="3600" b="1" dirty="0"/>
              <a:t>Manteision amgylcheddol cymdogaethau 20 munud - parhad</a:t>
            </a:r>
          </a:p>
        </p:txBody>
      </p:sp>
    </p:spTree>
    <p:extLst>
      <p:ext uri="{BB962C8B-B14F-4D97-AF65-F5344CB8AC3E}">
        <p14:creationId xmlns:p14="http://schemas.microsoft.com/office/powerpoint/2010/main" val="261235861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78034" y="5610599"/>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476037" y="1638169"/>
            <a:ext cx="8478942" cy="317522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b="1" dirty="0">
                <a:solidFill>
                  <a:schemeClr val="accent1">
                    <a:lumMod val="75000"/>
                  </a:schemeClr>
                </a:solidFill>
              </a:rPr>
              <a:t>Energy efficiency</a:t>
            </a:r>
            <a:r>
              <a:rPr lang="en-GB" sz="2400" dirty="0">
                <a:solidFill>
                  <a:schemeClr val="accent1">
                    <a:lumMod val="75000"/>
                  </a:schemeClr>
                </a:solidFill>
              </a:rPr>
              <a:t>: Creating walkable environments provides opportunities to develop community district heating systems and zero-carbon homes, reducing the demand for non-sustainable sources of energy.</a:t>
            </a:r>
          </a:p>
          <a:p>
            <a:pPr marL="214313" indent="-214313">
              <a:spcBef>
                <a:spcPts val="450"/>
              </a:spcBef>
              <a:spcAft>
                <a:spcPts val="450"/>
              </a:spcAft>
              <a:buFont typeface="Arial" panose="020B0604020202020204" pitchFamily="34" charset="0"/>
              <a:buChar char="•"/>
            </a:pPr>
            <a:r>
              <a:rPr lang="en-GB" sz="2400" b="1" dirty="0">
                <a:solidFill>
                  <a:schemeClr val="accent1">
                    <a:lumMod val="75000"/>
                  </a:schemeClr>
                </a:solidFill>
              </a:rPr>
              <a:t>Biodiversity</a:t>
            </a:r>
            <a:r>
              <a:rPr lang="en-GB" sz="2400" dirty="0">
                <a:solidFill>
                  <a:schemeClr val="accent1">
                    <a:lumMod val="75000"/>
                  </a:schemeClr>
                </a:solidFill>
              </a:rPr>
              <a:t>: Planning for walkable environments offers opportunities to improve biodiversity, particularly when considering street connectivity and the movement of flora and fauna across landscapes.</a:t>
            </a:r>
          </a:p>
        </p:txBody>
      </p:sp>
      <p:sp>
        <p:nvSpPr>
          <p:cNvPr id="3" name="TextBox 2">
            <a:extLst>
              <a:ext uri="{FF2B5EF4-FFF2-40B4-BE49-F238E27FC236}">
                <a16:creationId xmlns:a16="http://schemas.microsoft.com/office/drawing/2014/main" id="{41A86074-B883-1DA3-B36E-9DF92F9D6C0B}"/>
              </a:ext>
            </a:extLst>
          </p:cNvPr>
          <p:cNvSpPr txBox="1"/>
          <p:nvPr/>
        </p:nvSpPr>
        <p:spPr>
          <a:xfrm>
            <a:off x="287016" y="97729"/>
            <a:ext cx="8856984" cy="1200329"/>
          </a:xfrm>
          <a:prstGeom prst="rect">
            <a:avLst/>
          </a:prstGeom>
          <a:noFill/>
        </p:spPr>
        <p:txBody>
          <a:bodyPr wrap="square" rtlCol="0">
            <a:spAutoFit/>
          </a:bodyPr>
          <a:lstStyle/>
          <a:p>
            <a:pPr algn="ctr"/>
            <a:r>
              <a:rPr lang="en-GB" sz="3600" b="1" dirty="0">
                <a:solidFill>
                  <a:schemeClr val="accent1">
                    <a:lumMod val="75000"/>
                  </a:schemeClr>
                </a:solidFill>
              </a:rPr>
              <a:t>Environmental benefits of 20-minute neighbourhoods contd.</a:t>
            </a:r>
          </a:p>
        </p:txBody>
      </p:sp>
    </p:spTree>
    <p:extLst>
      <p:ext uri="{BB962C8B-B14F-4D97-AF65-F5344CB8AC3E}">
        <p14:creationId xmlns:p14="http://schemas.microsoft.com/office/powerpoint/2010/main" val="272997959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642E9-1397-57CE-11D3-CC41A75A3CCF}"/>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B40B5F77-A0EB-E803-ED3F-D14D936A12F6}"/>
              </a:ext>
            </a:extLst>
          </p:cNvPr>
          <p:cNvSpPr txBox="1"/>
          <p:nvPr/>
        </p:nvSpPr>
        <p:spPr>
          <a:xfrm>
            <a:off x="4978849" y="5619652"/>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51F1E403-0482-C1CA-24E0-6C2213EE5E8E}"/>
              </a:ext>
            </a:extLst>
          </p:cNvPr>
          <p:cNvSpPr txBox="1"/>
          <p:nvPr/>
        </p:nvSpPr>
        <p:spPr>
          <a:xfrm>
            <a:off x="251520" y="1531044"/>
            <a:ext cx="8640960" cy="435503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800" b="1" dirty="0"/>
              <a:t>Iechyd corfforol a meddyliol:</a:t>
            </a:r>
            <a:r>
              <a:rPr lang="cy-GB" sz="2800" noProof="0" dirty="0"/>
              <a:t> </a:t>
            </a:r>
            <a:r>
              <a:rPr lang="cy-GB" sz="2800" dirty="0"/>
              <a:t>mae manteision corfforol a meddyliol gweithgarwch corfforol rheolaidd i iechyd wedi’u hen sefydlu</a:t>
            </a:r>
            <a:r>
              <a:rPr lang="cy-GB" sz="2800" noProof="0" dirty="0"/>
              <a:t>.</a:t>
            </a:r>
          </a:p>
          <a:p>
            <a:pPr marL="214313" indent="-214313">
              <a:spcBef>
                <a:spcPts val="450"/>
              </a:spcBef>
              <a:spcAft>
                <a:spcPts val="450"/>
              </a:spcAft>
              <a:buFont typeface="Arial" panose="020B0604020202020204" pitchFamily="34" charset="0"/>
              <a:buChar char="•"/>
            </a:pPr>
            <a:r>
              <a:rPr lang="cy-GB" sz="2800" noProof="0" dirty="0"/>
              <a:t>Mae’r amser a dreulir yn cerdded mewn mannau gwyrdd yn cyfrannu’n uniongyrchol at iechyd meddwl ac adfer. </a:t>
            </a:r>
          </a:p>
          <a:p>
            <a:pPr marL="214313" indent="-214313">
              <a:spcBef>
                <a:spcPts val="450"/>
              </a:spcBef>
              <a:spcAft>
                <a:spcPts val="450"/>
              </a:spcAft>
              <a:buFont typeface="Arial" panose="020B0604020202020204" pitchFamily="34" charset="0"/>
              <a:buChar char="•"/>
            </a:pPr>
            <a:r>
              <a:rPr lang="cy-GB" sz="2800" noProof="0" dirty="0"/>
              <a:t>Mae’r rheiny sy’n cerdded ac yn beicio i’r gwaith mewn llai o risg o farw’n gynnar neu gael salwch o’u cymharu â’r rheiny sy’n cymudo mewn car.</a:t>
            </a:r>
          </a:p>
          <a:p>
            <a:pPr marL="214313" indent="-214313">
              <a:spcBef>
                <a:spcPts val="450"/>
              </a:spcBef>
              <a:spcAft>
                <a:spcPts val="450"/>
              </a:spcAft>
              <a:buFont typeface="Arial" panose="020B0604020202020204" pitchFamily="34" charset="0"/>
              <a:buChar char="•"/>
            </a:pPr>
            <a:endParaRPr lang="cy-GB" sz="2800" noProof="0" dirty="0"/>
          </a:p>
        </p:txBody>
      </p:sp>
      <p:sp>
        <p:nvSpPr>
          <p:cNvPr id="3" name="TextBox 2">
            <a:extLst>
              <a:ext uri="{FF2B5EF4-FFF2-40B4-BE49-F238E27FC236}">
                <a16:creationId xmlns:a16="http://schemas.microsoft.com/office/drawing/2014/main" id="{81BFC499-0383-C76C-5F79-28350CB096C4}"/>
              </a:ext>
            </a:extLst>
          </p:cNvPr>
          <p:cNvSpPr txBox="1"/>
          <p:nvPr/>
        </p:nvSpPr>
        <p:spPr>
          <a:xfrm>
            <a:off x="79819" y="176298"/>
            <a:ext cx="8694966" cy="1200329"/>
          </a:xfrm>
          <a:prstGeom prst="rect">
            <a:avLst/>
          </a:prstGeom>
          <a:noFill/>
        </p:spPr>
        <p:txBody>
          <a:bodyPr wrap="square" rtlCol="0">
            <a:spAutoFit/>
          </a:bodyPr>
          <a:lstStyle/>
          <a:p>
            <a:pPr algn="ctr"/>
            <a:r>
              <a:rPr lang="cy-GB" sz="3600" b="1" dirty="0"/>
              <a:t>Manteision cymdogaethau 20 munud i iechyd</a:t>
            </a:r>
          </a:p>
        </p:txBody>
      </p:sp>
    </p:spTree>
    <p:extLst>
      <p:ext uri="{BB962C8B-B14F-4D97-AF65-F5344CB8AC3E}">
        <p14:creationId xmlns:p14="http://schemas.microsoft.com/office/powerpoint/2010/main" val="1212794660"/>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978849" y="5619652"/>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51520" y="1531044"/>
            <a:ext cx="8640960" cy="379591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800" b="1" dirty="0">
                <a:solidFill>
                  <a:schemeClr val="accent1">
                    <a:lumMod val="75000"/>
                  </a:schemeClr>
                </a:solidFill>
              </a:rPr>
              <a:t>Physical and mental health</a:t>
            </a:r>
            <a:r>
              <a:rPr lang="en-GB" sz="2800" dirty="0">
                <a:solidFill>
                  <a:schemeClr val="accent1">
                    <a:lumMod val="75000"/>
                  </a:schemeClr>
                </a:solidFill>
              </a:rPr>
              <a:t>: The physical and mental health benefits of regular physical activity are well established.</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Time spent walking in green spaces contributes directly to mental health and recovery. </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Those who walk and cycle to work are at a reduced risk of early death or illness compared with those who commute by car.</a:t>
            </a:r>
          </a:p>
        </p:txBody>
      </p:sp>
      <p:sp>
        <p:nvSpPr>
          <p:cNvPr id="3" name="TextBox 2">
            <a:extLst>
              <a:ext uri="{FF2B5EF4-FFF2-40B4-BE49-F238E27FC236}">
                <a16:creationId xmlns:a16="http://schemas.microsoft.com/office/drawing/2014/main" id="{41A86074-B883-1DA3-B36E-9DF92F9D6C0B}"/>
              </a:ext>
            </a:extLst>
          </p:cNvPr>
          <p:cNvSpPr txBox="1"/>
          <p:nvPr/>
        </p:nvSpPr>
        <p:spPr>
          <a:xfrm>
            <a:off x="79819" y="176298"/>
            <a:ext cx="8694966" cy="1200329"/>
          </a:xfrm>
          <a:prstGeom prst="rect">
            <a:avLst/>
          </a:prstGeom>
          <a:noFill/>
        </p:spPr>
        <p:txBody>
          <a:bodyPr wrap="square" rtlCol="0">
            <a:spAutoFit/>
          </a:bodyPr>
          <a:lstStyle/>
          <a:p>
            <a:pPr algn="ctr"/>
            <a:r>
              <a:rPr lang="en-GB" sz="3600" b="1" dirty="0">
                <a:solidFill>
                  <a:schemeClr val="accent1">
                    <a:lumMod val="75000"/>
                  </a:schemeClr>
                </a:solidFill>
              </a:rPr>
              <a:t>Health benefits of 20-minute neighbourhoods</a:t>
            </a:r>
          </a:p>
        </p:txBody>
      </p:sp>
    </p:spTree>
    <p:extLst>
      <p:ext uri="{BB962C8B-B14F-4D97-AF65-F5344CB8AC3E}">
        <p14:creationId xmlns:p14="http://schemas.microsoft.com/office/powerpoint/2010/main" val="216279231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B23CA-EEC6-ADF4-C09A-A70FED381835}"/>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28AC10C0-5D9E-EED7-6A8E-8252B01D62CC}"/>
              </a:ext>
            </a:extLst>
          </p:cNvPr>
          <p:cNvSpPr txBox="1"/>
          <p:nvPr/>
        </p:nvSpPr>
        <p:spPr>
          <a:xfrm>
            <a:off x="5069541" y="5589240"/>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8B67E038-475C-64DC-E6EC-B5E0DE1B2558}"/>
              </a:ext>
            </a:extLst>
          </p:cNvPr>
          <p:cNvSpPr txBox="1"/>
          <p:nvPr/>
        </p:nvSpPr>
        <p:spPr>
          <a:xfrm>
            <a:off x="224518" y="1478053"/>
            <a:ext cx="8640959" cy="417037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400" b="1" dirty="0"/>
              <a:t>Costau gofal iechyd</a:t>
            </a:r>
            <a:r>
              <a:rPr lang="cy-GB" sz="2400" noProof="0" dirty="0"/>
              <a:t>: </a:t>
            </a:r>
            <a:r>
              <a:rPr lang="cy-GB" sz="2400" dirty="0"/>
              <a:t>Mae </a:t>
            </a:r>
            <a:r>
              <a:rPr lang="cy-GB" sz="2400" dirty="0" err="1"/>
              <a:t>anweithgarwch</a:t>
            </a:r>
            <a:r>
              <a:rPr lang="cy-GB" sz="2400" dirty="0"/>
              <a:t> corfforol yn gyfrifol am un o bob chwe marwolaeth yn y DU ac amcangyfrifir ei fod yn costio hyd at </a:t>
            </a:r>
            <a:r>
              <a:rPr lang="cy-GB" sz="2400" noProof="0" dirty="0"/>
              <a:t>£1 biliwn y flwyddyn i’r GIG.</a:t>
            </a:r>
          </a:p>
          <a:p>
            <a:pPr marL="214313" indent="-214313">
              <a:spcBef>
                <a:spcPts val="450"/>
              </a:spcBef>
              <a:spcAft>
                <a:spcPts val="450"/>
              </a:spcAft>
              <a:buFont typeface="Arial" panose="020B0604020202020204" pitchFamily="34" charset="0"/>
              <a:buChar char="•"/>
            </a:pPr>
            <a:r>
              <a:rPr lang="cy-GB" sz="2400" noProof="0" dirty="0"/>
              <a:t>Yn Lloegr, mae costau economaidd a chymdeithasol iechyd meddwl gwael yn dod i £105 biliwn y flwyddyn.</a:t>
            </a:r>
          </a:p>
          <a:p>
            <a:pPr marL="214313" indent="-214313">
              <a:spcBef>
                <a:spcPts val="450"/>
              </a:spcBef>
              <a:spcAft>
                <a:spcPts val="450"/>
              </a:spcAft>
              <a:buFont typeface="Arial" panose="020B0604020202020204" pitchFamily="34" charset="0"/>
              <a:buChar char="•"/>
            </a:pPr>
            <a:r>
              <a:rPr lang="cy-GB" sz="2400" noProof="0" dirty="0"/>
              <a:t>Gall annog pobl i </a:t>
            </a:r>
            <a:r>
              <a:rPr lang="cy-GB" sz="2400" dirty="0"/>
              <a:t>f</a:t>
            </a:r>
            <a:r>
              <a:rPr lang="cy-GB" sz="2400" noProof="0" dirty="0"/>
              <a:t>od yn fwy egnïol wella iechyd corfforol a meddyliol, gan helpu i leddfu pwysau ar y GIG. </a:t>
            </a:r>
          </a:p>
          <a:p>
            <a:pPr marL="214313" indent="-214313">
              <a:spcBef>
                <a:spcPts val="450"/>
              </a:spcBef>
              <a:spcAft>
                <a:spcPts val="450"/>
              </a:spcAft>
              <a:buFont typeface="Arial" panose="020B0604020202020204" pitchFamily="34" charset="0"/>
              <a:buChar char="•"/>
            </a:pPr>
            <a:r>
              <a:rPr lang="cy-GB" sz="2400" dirty="0"/>
              <a:t>Mae defnyddio parciau a mannau gwyrdd yn rheolaidd yn arbed </a:t>
            </a:r>
            <a:r>
              <a:rPr lang="cy-GB" sz="2400" noProof="0" dirty="0"/>
              <a:t>£111 miliwn bob blwyddyn i’r GIG, trwy ostyngiad mewn apwyntiadau meddyg teulu</a:t>
            </a:r>
            <a:r>
              <a:rPr lang="cy-GB" sz="2400" dirty="0"/>
              <a:t> yn unig</a:t>
            </a:r>
            <a:r>
              <a:rPr lang="cy-GB" sz="2400" noProof="0" dirty="0"/>
              <a:t>. </a:t>
            </a:r>
          </a:p>
        </p:txBody>
      </p:sp>
      <p:sp>
        <p:nvSpPr>
          <p:cNvPr id="3" name="TextBox 2">
            <a:extLst>
              <a:ext uri="{FF2B5EF4-FFF2-40B4-BE49-F238E27FC236}">
                <a16:creationId xmlns:a16="http://schemas.microsoft.com/office/drawing/2014/main" id="{1668B20B-64AE-999B-446A-7C030C2685FA}"/>
              </a:ext>
            </a:extLst>
          </p:cNvPr>
          <p:cNvSpPr txBox="1"/>
          <p:nvPr/>
        </p:nvSpPr>
        <p:spPr>
          <a:xfrm>
            <a:off x="170511" y="98554"/>
            <a:ext cx="8694966" cy="1200329"/>
          </a:xfrm>
          <a:prstGeom prst="rect">
            <a:avLst/>
          </a:prstGeom>
          <a:noFill/>
        </p:spPr>
        <p:txBody>
          <a:bodyPr wrap="square" rtlCol="0">
            <a:spAutoFit/>
          </a:bodyPr>
          <a:lstStyle/>
          <a:p>
            <a:pPr algn="ctr"/>
            <a:r>
              <a:rPr lang="cy-GB" sz="3600" b="1" dirty="0"/>
              <a:t>Manteision cymdogaethau 20 munud i iechyd - parhad</a:t>
            </a:r>
          </a:p>
        </p:txBody>
      </p:sp>
    </p:spTree>
    <p:extLst>
      <p:ext uri="{BB962C8B-B14F-4D97-AF65-F5344CB8AC3E}">
        <p14:creationId xmlns:p14="http://schemas.microsoft.com/office/powerpoint/2010/main" val="146050790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69541" y="5589240"/>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24518" y="1478053"/>
            <a:ext cx="8640959" cy="380104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b="1" dirty="0">
                <a:solidFill>
                  <a:schemeClr val="accent1">
                    <a:lumMod val="75000"/>
                  </a:schemeClr>
                </a:solidFill>
              </a:rPr>
              <a:t>Healthcare costs</a:t>
            </a:r>
            <a:r>
              <a:rPr lang="en-GB" sz="2400" dirty="0">
                <a:solidFill>
                  <a:schemeClr val="accent1">
                    <a:lumMod val="75000"/>
                  </a:schemeClr>
                </a:solidFill>
              </a:rPr>
              <a:t>: Physical inactivity is responsible for one in six deaths in the UK and is estimated to cost the NHS up to £1 billion per annum.</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In England the economic and social costs of poor mental health amount to £105 billion a year.</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Encouraging people to become more active can improve physical and mental health, helping to relieve pressure on the NHS. </a:t>
            </a:r>
          </a:p>
          <a:p>
            <a:pPr marL="214313" indent="-214313">
              <a:spcBef>
                <a:spcPts val="450"/>
              </a:spcBef>
              <a:spcAft>
                <a:spcPts val="450"/>
              </a:spcAft>
              <a:buFont typeface="Arial" panose="020B0604020202020204" pitchFamily="34" charset="0"/>
              <a:buChar char="•"/>
            </a:pPr>
            <a:r>
              <a:rPr lang="en-GB" sz="2400" dirty="0">
                <a:solidFill>
                  <a:schemeClr val="accent1">
                    <a:lumMod val="75000"/>
                  </a:schemeClr>
                </a:solidFill>
              </a:rPr>
              <a:t>Regular use of parks and green spaces saves the NHS £111 million each year, simply through a reduction in GP appointments.</a:t>
            </a:r>
          </a:p>
        </p:txBody>
      </p:sp>
      <p:sp>
        <p:nvSpPr>
          <p:cNvPr id="3" name="TextBox 2">
            <a:extLst>
              <a:ext uri="{FF2B5EF4-FFF2-40B4-BE49-F238E27FC236}">
                <a16:creationId xmlns:a16="http://schemas.microsoft.com/office/drawing/2014/main" id="{41A86074-B883-1DA3-B36E-9DF92F9D6C0B}"/>
              </a:ext>
            </a:extLst>
          </p:cNvPr>
          <p:cNvSpPr txBox="1"/>
          <p:nvPr/>
        </p:nvSpPr>
        <p:spPr>
          <a:xfrm>
            <a:off x="170511" y="98554"/>
            <a:ext cx="8694966" cy="1200329"/>
          </a:xfrm>
          <a:prstGeom prst="rect">
            <a:avLst/>
          </a:prstGeom>
          <a:noFill/>
        </p:spPr>
        <p:txBody>
          <a:bodyPr wrap="square" rtlCol="0">
            <a:spAutoFit/>
          </a:bodyPr>
          <a:lstStyle/>
          <a:p>
            <a:pPr algn="ctr"/>
            <a:r>
              <a:rPr lang="en-GB" sz="3600" b="1" dirty="0">
                <a:solidFill>
                  <a:schemeClr val="accent1">
                    <a:lumMod val="75000"/>
                  </a:schemeClr>
                </a:solidFill>
              </a:rPr>
              <a:t>Health benefits of 20-minute neighbourhoods contd.</a:t>
            </a:r>
          </a:p>
        </p:txBody>
      </p:sp>
    </p:spTree>
    <p:extLst>
      <p:ext uri="{BB962C8B-B14F-4D97-AF65-F5344CB8AC3E}">
        <p14:creationId xmlns:p14="http://schemas.microsoft.com/office/powerpoint/2010/main" val="18378543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7378C-B44B-6B43-2B4E-04767AD54B0C}"/>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FDC97DA6-0A25-89E9-90B6-FB5821B284F3}"/>
              </a:ext>
            </a:extLst>
          </p:cNvPr>
          <p:cNvSpPr txBox="1"/>
          <p:nvPr/>
        </p:nvSpPr>
        <p:spPr>
          <a:xfrm>
            <a:off x="4988532" y="5589240"/>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F91CA659-82A9-D0DD-1BAA-DA5D9555AEF1}"/>
              </a:ext>
            </a:extLst>
          </p:cNvPr>
          <p:cNvSpPr txBox="1"/>
          <p:nvPr/>
        </p:nvSpPr>
        <p:spPr>
          <a:xfrm>
            <a:off x="252149" y="1811198"/>
            <a:ext cx="8810369" cy="373435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000" b="1" dirty="0"/>
              <a:t>Gofal iechyd hygyrch</a:t>
            </a:r>
            <a:r>
              <a:rPr lang="cy-GB" sz="2000" noProof="0" dirty="0"/>
              <a:t>: Yn gynyddol, mae’r GIG yn ceisio darparu gwasanaethau gofal iechyd yn agos at gartrefi pobl, gan felly leihau’r angen i deithio i ysbytai. </a:t>
            </a:r>
            <a:r>
              <a:rPr lang="cy-GB" sz="2000" dirty="0"/>
              <a:t>Gall</a:t>
            </a:r>
            <a:r>
              <a:rPr lang="cy-GB" sz="2000" noProof="0" dirty="0"/>
              <a:t> ‘Hybiau iechyd’, neu ganolfannau lleol eraill sy’n casglu gwasanaethau gofal iechyd traddodiadol a grwpiau gwirfoddol, meithrinfeydd a llyfrgelloedd ynghyd, gael eu cyd-leoli ar y stryd fawr a safleoedd eraill sydd </a:t>
            </a:r>
            <a:r>
              <a:rPr lang="cy-GB" sz="2000" dirty="0"/>
              <a:t>eisoes â chysylltiadau cludiant cyhoeddus da. </a:t>
            </a:r>
          </a:p>
          <a:p>
            <a:pPr marL="214313" indent="-214313">
              <a:spcBef>
                <a:spcPts val="450"/>
              </a:spcBef>
              <a:spcAft>
                <a:spcPts val="450"/>
              </a:spcAft>
              <a:buFont typeface="Arial" panose="020B0604020202020204" pitchFamily="34" charset="0"/>
              <a:buChar char="•"/>
            </a:pPr>
            <a:r>
              <a:rPr lang="cy-GB" sz="2000" b="1" noProof="0" dirty="0"/>
              <a:t>Deiet Iach</a:t>
            </a:r>
            <a:r>
              <a:rPr lang="cy-GB" sz="2000" noProof="0" dirty="0"/>
              <a:t>: Mae deiet gwael yn gysylltiedig â chlefyd y galon, strôc, canserau a diabetes math 2, ac mae pobl ar incwm is yn fwy tebygol o ddioddef o’r afiechydon hyn sy’n gysylltiedig â deiet. </a:t>
            </a:r>
          </a:p>
          <a:p>
            <a:pPr marL="214313" indent="-214313">
              <a:spcBef>
                <a:spcPts val="450"/>
              </a:spcBef>
              <a:spcAft>
                <a:spcPts val="450"/>
              </a:spcAft>
              <a:buFont typeface="Arial" panose="020B0604020202020204" pitchFamily="34" charset="0"/>
              <a:buChar char="•"/>
            </a:pPr>
            <a:r>
              <a:rPr lang="cy-GB" sz="2000" dirty="0"/>
              <a:t>Gall gwella’r amgylchedd bwyd lleol mewn cymdogaeth </a:t>
            </a:r>
            <a:r>
              <a:rPr lang="cy-GB" sz="2000" dirty="0" err="1"/>
              <a:t>gerddedadwy</a:t>
            </a:r>
            <a:r>
              <a:rPr lang="cy-GB" sz="2000" dirty="0"/>
              <a:t>, trwy dyfu bwyd yn lleol, alluogi pobl i gael gafael ar ddewisiadau iachach.</a:t>
            </a:r>
            <a:endParaRPr lang="cy-GB" sz="2000" noProof="0" dirty="0"/>
          </a:p>
        </p:txBody>
      </p:sp>
      <p:sp>
        <p:nvSpPr>
          <p:cNvPr id="3" name="TextBox 2">
            <a:extLst>
              <a:ext uri="{FF2B5EF4-FFF2-40B4-BE49-F238E27FC236}">
                <a16:creationId xmlns:a16="http://schemas.microsoft.com/office/drawing/2014/main" id="{47B47963-5FAA-5627-CBC5-9CCC8F546604}"/>
              </a:ext>
            </a:extLst>
          </p:cNvPr>
          <p:cNvSpPr txBox="1"/>
          <p:nvPr/>
        </p:nvSpPr>
        <p:spPr>
          <a:xfrm>
            <a:off x="143508" y="210720"/>
            <a:ext cx="8421070" cy="1200329"/>
          </a:xfrm>
          <a:prstGeom prst="rect">
            <a:avLst/>
          </a:prstGeom>
          <a:noFill/>
        </p:spPr>
        <p:txBody>
          <a:bodyPr wrap="square" rtlCol="0">
            <a:spAutoFit/>
          </a:bodyPr>
          <a:lstStyle/>
          <a:p>
            <a:pPr algn="ctr"/>
            <a:r>
              <a:rPr lang="cy-GB" sz="3600" b="1" dirty="0"/>
              <a:t>Manteision cymdogaethau 20 munud i iechyd - parhad</a:t>
            </a:r>
          </a:p>
        </p:txBody>
      </p:sp>
    </p:spTree>
    <p:extLst>
      <p:ext uri="{BB962C8B-B14F-4D97-AF65-F5344CB8AC3E}">
        <p14:creationId xmlns:p14="http://schemas.microsoft.com/office/powerpoint/2010/main" val="294427939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988532" y="5589240"/>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66815" y="1786855"/>
            <a:ext cx="8810369" cy="342657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Accessible healthcare</a:t>
            </a:r>
            <a:r>
              <a:rPr lang="en-GB" sz="2000" dirty="0">
                <a:solidFill>
                  <a:schemeClr val="accent1">
                    <a:lumMod val="75000"/>
                  </a:schemeClr>
                </a:solidFill>
              </a:rPr>
              <a:t>: The NHS is increasingly trying to provide healthcare services close to where people live, thus reducing the need to travel to hospitals. ‘Health hubs’, or other local centres that bring together traditional healthcare services and voluntary groups, nurseries and libraries, can be co-located in high streets and other sites that already have good public transport links.</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Healthy Diet</a:t>
            </a:r>
            <a:r>
              <a:rPr lang="en-GB" sz="2000" dirty="0">
                <a:solidFill>
                  <a:schemeClr val="accent1">
                    <a:lumMod val="75000"/>
                  </a:schemeClr>
                </a:solidFill>
              </a:rPr>
              <a:t>: Poor diet is associated with heart disease, stroke, cancers and type 2 diabetes, and people on lower incomes are more likely to suffer from these diet-related illnesses.</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Improving the local food environment in a walkable neighbourhood, through local food-growing, can enable people to access healthier options.</a:t>
            </a:r>
          </a:p>
        </p:txBody>
      </p:sp>
      <p:sp>
        <p:nvSpPr>
          <p:cNvPr id="3" name="TextBox 2">
            <a:extLst>
              <a:ext uri="{FF2B5EF4-FFF2-40B4-BE49-F238E27FC236}">
                <a16:creationId xmlns:a16="http://schemas.microsoft.com/office/drawing/2014/main" id="{41A86074-B883-1DA3-B36E-9DF92F9D6C0B}"/>
              </a:ext>
            </a:extLst>
          </p:cNvPr>
          <p:cNvSpPr txBox="1"/>
          <p:nvPr/>
        </p:nvSpPr>
        <p:spPr>
          <a:xfrm>
            <a:off x="143508" y="210720"/>
            <a:ext cx="8421070" cy="1200329"/>
          </a:xfrm>
          <a:prstGeom prst="rect">
            <a:avLst/>
          </a:prstGeom>
          <a:noFill/>
        </p:spPr>
        <p:txBody>
          <a:bodyPr wrap="square" rtlCol="0">
            <a:spAutoFit/>
          </a:bodyPr>
          <a:lstStyle/>
          <a:p>
            <a:pPr algn="ctr"/>
            <a:r>
              <a:rPr lang="en-GB" sz="3600" b="1" dirty="0">
                <a:solidFill>
                  <a:schemeClr val="accent1">
                    <a:lumMod val="75000"/>
                  </a:schemeClr>
                </a:solidFill>
              </a:rPr>
              <a:t>Health benefits of 20-minute neighbourhoods contd.</a:t>
            </a:r>
          </a:p>
        </p:txBody>
      </p:sp>
    </p:spTree>
    <p:extLst>
      <p:ext uri="{BB962C8B-B14F-4D97-AF65-F5344CB8AC3E}">
        <p14:creationId xmlns:p14="http://schemas.microsoft.com/office/powerpoint/2010/main" val="281976779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7B4739-38AD-0AF6-1B7A-A54CAAED986C}"/>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9621782C-6BA5-6254-84AC-1B6A09D8E789}"/>
              </a:ext>
            </a:extLst>
          </p:cNvPr>
          <p:cNvSpPr txBox="1"/>
          <p:nvPr/>
        </p:nvSpPr>
        <p:spPr>
          <a:xfrm>
            <a:off x="4893278" y="5589240"/>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DCC04DB2-AD05-B6A5-1087-06C696FB0779}"/>
              </a:ext>
            </a:extLst>
          </p:cNvPr>
          <p:cNvSpPr txBox="1"/>
          <p:nvPr/>
        </p:nvSpPr>
        <p:spPr>
          <a:xfrm>
            <a:off x="251520" y="1593934"/>
            <a:ext cx="8640960" cy="373435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200" b="1" noProof="0" dirty="0"/>
              <a:t>Ymdeimlad o gymuned</a:t>
            </a:r>
            <a:r>
              <a:rPr lang="cy-GB" sz="2200" noProof="0" dirty="0"/>
              <a:t>: </a:t>
            </a:r>
            <a:r>
              <a:rPr lang="cy-GB" sz="2200" dirty="0"/>
              <a:t>Gall byw mewn amgylchedd </a:t>
            </a:r>
            <a:r>
              <a:rPr lang="cy-GB" sz="2200" dirty="0" err="1"/>
              <a:t>cerddedadwy</a:t>
            </a:r>
            <a:r>
              <a:rPr lang="cy-GB" sz="2200" dirty="0"/>
              <a:t> gefnogi ymdeimlad o gymuned a gwella rhyngweithio cymdeithasol, gan fod preswylwyr yn fwy tebygol o adnabod eu cymdogion ac ymddiried mewn pobl eraill, cyfranogi’n wleidyddol, ac ymwneud â’r gymuned.</a:t>
            </a:r>
          </a:p>
          <a:p>
            <a:pPr marL="214313" indent="-214313">
              <a:spcBef>
                <a:spcPts val="450"/>
              </a:spcBef>
              <a:spcAft>
                <a:spcPts val="450"/>
              </a:spcAft>
              <a:buFont typeface="Arial" panose="020B0604020202020204" pitchFamily="34" charset="0"/>
              <a:buChar char="•"/>
            </a:pPr>
            <a:r>
              <a:rPr lang="cy-GB" sz="2200" b="1" noProof="0" dirty="0"/>
              <a:t>Diogelwch</a:t>
            </a:r>
            <a:r>
              <a:rPr lang="cy-GB" sz="2200" noProof="0" dirty="0"/>
              <a:t>: </a:t>
            </a:r>
            <a:r>
              <a:rPr lang="cy-GB" sz="2200" dirty="0"/>
              <a:t>Gall mwy o weithgarwch cerddwyr mewn mannau cyhoeddus wella canfyddiadau o ddiogelwch trwy wyliadwriaeth oddefol sy’n cynorthwyo’n naturiol ag atal troseddu, gan fod mwy o ‘lygaid ar y stryd’. </a:t>
            </a:r>
          </a:p>
          <a:p>
            <a:pPr marL="214313" indent="-214313">
              <a:spcBef>
                <a:spcPts val="450"/>
              </a:spcBef>
              <a:spcAft>
                <a:spcPts val="450"/>
              </a:spcAft>
              <a:buFont typeface="Arial" panose="020B0604020202020204" pitchFamily="34" charset="0"/>
              <a:buChar char="•"/>
            </a:pPr>
            <a:r>
              <a:rPr lang="cy-GB" sz="2200" dirty="0"/>
              <a:t>Gall buddsoddi mewn</a:t>
            </a:r>
            <a:r>
              <a:rPr lang="cy-GB" sz="2200" noProof="0" dirty="0"/>
              <a:t> </a:t>
            </a:r>
            <a:r>
              <a:rPr lang="cy-GB" sz="2200" b="1" noProof="0" dirty="0"/>
              <a:t>strydoedd diogel </a:t>
            </a:r>
            <a:r>
              <a:rPr lang="cy-GB" sz="2200" noProof="0" dirty="0"/>
              <a:t>hefyd leihau’r nifer o anafiadau a marwolaethau cerddwyr yn gysylltiedig â thraffig. </a:t>
            </a:r>
          </a:p>
        </p:txBody>
      </p:sp>
      <p:sp>
        <p:nvSpPr>
          <p:cNvPr id="3" name="TextBox 2">
            <a:extLst>
              <a:ext uri="{FF2B5EF4-FFF2-40B4-BE49-F238E27FC236}">
                <a16:creationId xmlns:a16="http://schemas.microsoft.com/office/drawing/2014/main" id="{9E35717F-16A2-1D58-B6EA-941064E3EC5F}"/>
              </a:ext>
            </a:extLst>
          </p:cNvPr>
          <p:cNvSpPr txBox="1"/>
          <p:nvPr/>
        </p:nvSpPr>
        <p:spPr>
          <a:xfrm>
            <a:off x="143508" y="161405"/>
            <a:ext cx="8640960" cy="1200329"/>
          </a:xfrm>
          <a:prstGeom prst="rect">
            <a:avLst/>
          </a:prstGeom>
          <a:noFill/>
        </p:spPr>
        <p:txBody>
          <a:bodyPr wrap="square" rtlCol="0">
            <a:spAutoFit/>
          </a:bodyPr>
          <a:lstStyle/>
          <a:p>
            <a:pPr algn="ctr"/>
            <a:r>
              <a:rPr lang="cy-GB" sz="3600" b="1" dirty="0"/>
              <a:t>Manteision cymdeithasol cymdogaethau 20 munud</a:t>
            </a:r>
          </a:p>
        </p:txBody>
      </p:sp>
    </p:spTree>
    <p:extLst>
      <p:ext uri="{BB962C8B-B14F-4D97-AF65-F5344CB8AC3E}">
        <p14:creationId xmlns:p14="http://schemas.microsoft.com/office/powerpoint/2010/main" val="194515580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4893278" y="5589240"/>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251520" y="1593934"/>
            <a:ext cx="8640960" cy="3395801"/>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Sense of community</a:t>
            </a:r>
            <a:r>
              <a:rPr lang="en-GB" sz="2200" dirty="0">
                <a:solidFill>
                  <a:schemeClr val="accent1">
                    <a:lumMod val="75000"/>
                  </a:schemeClr>
                </a:solidFill>
              </a:rPr>
              <a:t>: Living in a walkable environment can support a sense of community and improve social interaction, as residents are more likely to know their neighbours and trust others, participate politically, and be involved in the community.</a:t>
            </a:r>
          </a:p>
          <a:p>
            <a:pPr marL="214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Safety</a:t>
            </a:r>
            <a:r>
              <a:rPr lang="en-GB" sz="2200" dirty="0">
                <a:solidFill>
                  <a:schemeClr val="accent1">
                    <a:lumMod val="75000"/>
                  </a:schemeClr>
                </a:solidFill>
              </a:rPr>
              <a:t>: Increased pedestrian activity in public space can improve perceptions of safety through passive surveillance that naturally aids the prevention of crime, with more ‘eyes on the street’.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Investment in </a:t>
            </a:r>
            <a:r>
              <a:rPr lang="en-GB" sz="2200" b="1" dirty="0">
                <a:solidFill>
                  <a:schemeClr val="accent1">
                    <a:lumMod val="75000"/>
                  </a:schemeClr>
                </a:solidFill>
              </a:rPr>
              <a:t>safe streets </a:t>
            </a:r>
            <a:r>
              <a:rPr lang="en-GB" sz="2200" dirty="0">
                <a:solidFill>
                  <a:schemeClr val="accent1">
                    <a:lumMod val="75000"/>
                  </a:schemeClr>
                </a:solidFill>
              </a:rPr>
              <a:t>can also reduce the number of traffic-related pedestrian injuries and deaths.</a:t>
            </a:r>
          </a:p>
        </p:txBody>
      </p:sp>
      <p:sp>
        <p:nvSpPr>
          <p:cNvPr id="3" name="TextBox 2">
            <a:extLst>
              <a:ext uri="{FF2B5EF4-FFF2-40B4-BE49-F238E27FC236}">
                <a16:creationId xmlns:a16="http://schemas.microsoft.com/office/drawing/2014/main" id="{41A86074-B883-1DA3-B36E-9DF92F9D6C0B}"/>
              </a:ext>
            </a:extLst>
          </p:cNvPr>
          <p:cNvSpPr txBox="1"/>
          <p:nvPr/>
        </p:nvSpPr>
        <p:spPr>
          <a:xfrm>
            <a:off x="143508" y="161405"/>
            <a:ext cx="8640960" cy="1200329"/>
          </a:xfrm>
          <a:prstGeom prst="rect">
            <a:avLst/>
          </a:prstGeom>
          <a:noFill/>
        </p:spPr>
        <p:txBody>
          <a:bodyPr wrap="square" rtlCol="0">
            <a:spAutoFit/>
          </a:bodyPr>
          <a:lstStyle/>
          <a:p>
            <a:pPr algn="ctr"/>
            <a:r>
              <a:rPr lang="en-GB" sz="3600" b="1" dirty="0">
                <a:solidFill>
                  <a:schemeClr val="accent1">
                    <a:lumMod val="75000"/>
                  </a:schemeClr>
                </a:solidFill>
              </a:rPr>
              <a:t>Social benefits of 20-minute neighbourhoods</a:t>
            </a:r>
          </a:p>
        </p:txBody>
      </p:sp>
    </p:spTree>
    <p:extLst>
      <p:ext uri="{BB962C8B-B14F-4D97-AF65-F5344CB8AC3E}">
        <p14:creationId xmlns:p14="http://schemas.microsoft.com/office/powerpoint/2010/main" val="127116616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E9A51-8F76-5F07-C5A9-995184AA0474}"/>
            </a:ext>
          </a:extLst>
        </p:cNvPr>
        <p:cNvGrpSpPr/>
        <p:nvPr/>
      </p:nvGrpSpPr>
      <p:grpSpPr>
        <a:xfrm>
          <a:off x="0" y="0"/>
          <a:ext cx="0" cy="0"/>
          <a:chOff x="0" y="0"/>
          <a:chExt cx="0" cy="0"/>
        </a:xfrm>
      </p:grpSpPr>
      <p:sp>
        <p:nvSpPr>
          <p:cNvPr id="8" name="TextBox 7">
            <a:extLst>
              <a:ext uri="{FF2B5EF4-FFF2-40B4-BE49-F238E27FC236}">
                <a16:creationId xmlns:a16="http://schemas.microsoft.com/office/drawing/2014/main" id="{C5183F60-14E1-98B0-49F1-F56C3AA16393}"/>
              </a:ext>
            </a:extLst>
          </p:cNvPr>
          <p:cNvSpPr txBox="1"/>
          <p:nvPr/>
        </p:nvSpPr>
        <p:spPr>
          <a:xfrm>
            <a:off x="5047188" y="5589240"/>
            <a:ext cx="3795936" cy="300082"/>
          </a:xfrm>
          <a:prstGeom prst="rect">
            <a:avLst/>
          </a:prstGeom>
          <a:noFill/>
        </p:spPr>
        <p:txBody>
          <a:bodyPr wrap="square" rtlCol="0">
            <a:spAutoFit/>
          </a:bodyPr>
          <a:lstStyle/>
          <a:p>
            <a:pPr algn="r"/>
            <a:r>
              <a:rPr lang="en-GB" sz="1350" dirty="0"/>
              <a:t>(TCPA, 2021)</a:t>
            </a:r>
          </a:p>
        </p:txBody>
      </p:sp>
      <p:sp>
        <p:nvSpPr>
          <p:cNvPr id="5" name="TextBox 4">
            <a:extLst>
              <a:ext uri="{FF2B5EF4-FFF2-40B4-BE49-F238E27FC236}">
                <a16:creationId xmlns:a16="http://schemas.microsoft.com/office/drawing/2014/main" id="{313DBB82-AE45-6D37-372B-FEAC6DE21E1E}"/>
              </a:ext>
            </a:extLst>
          </p:cNvPr>
          <p:cNvSpPr txBox="1"/>
          <p:nvPr/>
        </p:nvSpPr>
        <p:spPr>
          <a:xfrm>
            <a:off x="197514" y="1581222"/>
            <a:ext cx="8748972" cy="271869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200" b="1" noProof="0" dirty="0"/>
              <a:t>Cynwysoldeb: </a:t>
            </a:r>
            <a:r>
              <a:rPr lang="cy-GB" sz="2200" noProof="0" dirty="0"/>
              <a:t>Mae creu amgylchedd mwy </a:t>
            </a:r>
            <a:r>
              <a:rPr lang="cy-GB" sz="2200" noProof="0" dirty="0" err="1"/>
              <a:t>cerddedadwy</a:t>
            </a:r>
            <a:r>
              <a:rPr lang="cy-GB" sz="2200" noProof="0" dirty="0"/>
              <a:t> sydd wedi’i d</a:t>
            </a:r>
            <a:r>
              <a:rPr lang="cy-GB" sz="2200" dirty="0"/>
              <a:t>d</a:t>
            </a:r>
            <a:r>
              <a:rPr lang="cy-GB" sz="2200" noProof="0" dirty="0" err="1"/>
              <a:t>ylunio’n</a:t>
            </a:r>
            <a:r>
              <a:rPr lang="cy-GB" sz="2200" noProof="0" dirty="0"/>
              <a:t> dda yn rhoi cyfleoedd i gefnogi dylunio cynhwysol. </a:t>
            </a:r>
          </a:p>
          <a:p>
            <a:pPr marL="214313" indent="-214313">
              <a:spcBef>
                <a:spcPts val="450"/>
              </a:spcBef>
              <a:spcAft>
                <a:spcPts val="450"/>
              </a:spcAft>
              <a:buFont typeface="Arial" panose="020B0604020202020204" pitchFamily="34" charset="0"/>
              <a:buChar char="•"/>
            </a:pPr>
            <a:r>
              <a:rPr lang="cy-GB" sz="2200" dirty="0"/>
              <a:t>Mae pobl hŷn yn fwy tebygol o gymryd rhan mewn cerdded nac mewn mathau eraill o ymarfer corff, a all helpu i atal cyflyrau henaint megis </a:t>
            </a:r>
            <a:r>
              <a:rPr lang="cy-GB" sz="2200" noProof="0" dirty="0"/>
              <a:t>arthritis, ac; </a:t>
            </a:r>
          </a:p>
          <a:p>
            <a:pPr marL="214313" indent="-214313">
              <a:spcBef>
                <a:spcPts val="450"/>
              </a:spcBef>
              <a:spcAft>
                <a:spcPts val="450"/>
              </a:spcAft>
              <a:buFont typeface="Arial" panose="020B0604020202020204" pitchFamily="34" charset="0"/>
              <a:buChar char="•"/>
            </a:pPr>
            <a:r>
              <a:rPr lang="cy-GB" sz="2200" noProof="0" dirty="0"/>
              <a:t>Mae strydoedd sy’n gyfeillgar i blant yn caniatáu ar gyfer chwarae anffurfiol a mwy o annibyniaeth, sy’n bwysig ar gyfer datblygiad plant</a:t>
            </a:r>
          </a:p>
        </p:txBody>
      </p:sp>
      <p:sp>
        <p:nvSpPr>
          <p:cNvPr id="3" name="TextBox 2">
            <a:extLst>
              <a:ext uri="{FF2B5EF4-FFF2-40B4-BE49-F238E27FC236}">
                <a16:creationId xmlns:a16="http://schemas.microsoft.com/office/drawing/2014/main" id="{3D4E1086-85E9-3790-04AA-32C6C2CC3D14}"/>
              </a:ext>
            </a:extLst>
          </p:cNvPr>
          <p:cNvSpPr txBox="1"/>
          <p:nvPr/>
        </p:nvSpPr>
        <p:spPr>
          <a:xfrm>
            <a:off x="314578" y="156014"/>
            <a:ext cx="8260715" cy="1200329"/>
          </a:xfrm>
          <a:prstGeom prst="rect">
            <a:avLst/>
          </a:prstGeom>
          <a:noFill/>
        </p:spPr>
        <p:txBody>
          <a:bodyPr wrap="square" rtlCol="0">
            <a:spAutoFit/>
          </a:bodyPr>
          <a:lstStyle/>
          <a:p>
            <a:pPr algn="ctr"/>
            <a:r>
              <a:rPr lang="cy-GB" sz="3600" b="1" dirty="0"/>
              <a:t>Manteision cymdeithasol cymdogaethau 20 munud - parhad</a:t>
            </a:r>
          </a:p>
        </p:txBody>
      </p:sp>
    </p:spTree>
    <p:extLst>
      <p:ext uri="{BB962C8B-B14F-4D97-AF65-F5344CB8AC3E}">
        <p14:creationId xmlns:p14="http://schemas.microsoft.com/office/powerpoint/2010/main" val="369779490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B7DFA53-FF49-0A49-BE98-AD961529BBAA}"/>
              </a:ext>
            </a:extLst>
          </p:cNvPr>
          <p:cNvSpPr txBox="1"/>
          <p:nvPr/>
        </p:nvSpPr>
        <p:spPr>
          <a:xfrm>
            <a:off x="5047188" y="5589240"/>
            <a:ext cx="3795936" cy="300082"/>
          </a:xfrm>
          <a:prstGeom prst="rect">
            <a:avLst/>
          </a:prstGeom>
          <a:noFill/>
        </p:spPr>
        <p:txBody>
          <a:bodyPr wrap="square" rtlCol="0">
            <a:spAutoFit/>
          </a:bodyPr>
          <a:lstStyle/>
          <a:p>
            <a:pPr algn="r"/>
            <a:r>
              <a:rPr lang="en-GB" sz="1350" dirty="0">
                <a:solidFill>
                  <a:schemeClr val="accent1">
                    <a:lumMod val="75000"/>
                  </a:schemeClr>
                </a:solidFill>
              </a:rPr>
              <a:t>(TCPA, 2021)</a:t>
            </a:r>
          </a:p>
        </p:txBody>
      </p:sp>
      <p:sp>
        <p:nvSpPr>
          <p:cNvPr id="5" name="TextBox 4">
            <a:extLst>
              <a:ext uri="{FF2B5EF4-FFF2-40B4-BE49-F238E27FC236}">
                <a16:creationId xmlns:a16="http://schemas.microsoft.com/office/drawing/2014/main" id="{0EE4E930-95FC-16B7-5DC2-91E4353CF9F3}"/>
              </a:ext>
            </a:extLst>
          </p:cNvPr>
          <p:cNvSpPr txBox="1"/>
          <p:nvPr/>
        </p:nvSpPr>
        <p:spPr>
          <a:xfrm>
            <a:off x="197514" y="1581222"/>
            <a:ext cx="8748972" cy="271869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Inclusiveness: </a:t>
            </a:r>
            <a:r>
              <a:rPr lang="en-GB" sz="2200" dirty="0">
                <a:solidFill>
                  <a:schemeClr val="accent1">
                    <a:lumMod val="75000"/>
                  </a:schemeClr>
                </a:solidFill>
              </a:rPr>
              <a:t>Creating a well-designed, more walkable environment provides opportunities to support inclusive design.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Older people are more likely to engage in walking than in other forms of exercise, which can help to prevent ageing conditions such as arthritis, and;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Child-friendly streets allow for informal play and increased independence, which is important for child development</a:t>
            </a:r>
          </a:p>
        </p:txBody>
      </p:sp>
      <p:sp>
        <p:nvSpPr>
          <p:cNvPr id="3" name="TextBox 2">
            <a:extLst>
              <a:ext uri="{FF2B5EF4-FFF2-40B4-BE49-F238E27FC236}">
                <a16:creationId xmlns:a16="http://schemas.microsoft.com/office/drawing/2014/main" id="{41A86074-B883-1DA3-B36E-9DF92F9D6C0B}"/>
              </a:ext>
            </a:extLst>
          </p:cNvPr>
          <p:cNvSpPr txBox="1"/>
          <p:nvPr/>
        </p:nvSpPr>
        <p:spPr>
          <a:xfrm>
            <a:off x="314578" y="156014"/>
            <a:ext cx="8260715" cy="1200329"/>
          </a:xfrm>
          <a:prstGeom prst="rect">
            <a:avLst/>
          </a:prstGeom>
          <a:noFill/>
        </p:spPr>
        <p:txBody>
          <a:bodyPr wrap="square" rtlCol="0">
            <a:spAutoFit/>
          </a:bodyPr>
          <a:lstStyle/>
          <a:p>
            <a:pPr algn="ctr"/>
            <a:r>
              <a:rPr lang="en-GB" sz="3600" b="1" dirty="0">
                <a:solidFill>
                  <a:schemeClr val="accent1">
                    <a:lumMod val="75000"/>
                  </a:schemeClr>
                </a:solidFill>
              </a:rPr>
              <a:t>Social benefits of 20-minute neighbourhoods contd.</a:t>
            </a:r>
          </a:p>
        </p:txBody>
      </p:sp>
    </p:spTree>
    <p:extLst>
      <p:ext uri="{BB962C8B-B14F-4D97-AF65-F5344CB8AC3E}">
        <p14:creationId xmlns:p14="http://schemas.microsoft.com/office/powerpoint/2010/main" val="36012095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AE41E-AFD3-1811-D7C6-7FC98A1CDFC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6F5551A-90B0-71C6-2638-110508761038}"/>
              </a:ext>
            </a:extLst>
          </p:cNvPr>
          <p:cNvSpPr txBox="1"/>
          <p:nvPr/>
        </p:nvSpPr>
        <p:spPr>
          <a:xfrm>
            <a:off x="296656" y="182989"/>
            <a:ext cx="8720464" cy="1077218"/>
          </a:xfrm>
          <a:prstGeom prst="rect">
            <a:avLst/>
          </a:prstGeom>
          <a:noFill/>
        </p:spPr>
        <p:txBody>
          <a:bodyPr wrap="square" rtlCol="0">
            <a:spAutoFit/>
          </a:bodyPr>
          <a:lstStyle/>
          <a:p>
            <a:pPr algn="ctr"/>
            <a:r>
              <a:rPr lang="cy-GB" sz="3200" b="1" noProof="0" dirty="0"/>
              <a:t>Cymdogaethau 20 Munud – Ffynonellau Gwybodaeth Ychwanegol</a:t>
            </a:r>
          </a:p>
        </p:txBody>
      </p:sp>
      <p:sp>
        <p:nvSpPr>
          <p:cNvPr id="11" name="TextBox 10">
            <a:extLst>
              <a:ext uri="{FF2B5EF4-FFF2-40B4-BE49-F238E27FC236}">
                <a16:creationId xmlns:a16="http://schemas.microsoft.com/office/drawing/2014/main" id="{BF0C98D6-E44C-4F86-5FBA-068170D11468}"/>
              </a:ext>
            </a:extLst>
          </p:cNvPr>
          <p:cNvSpPr txBox="1"/>
          <p:nvPr/>
        </p:nvSpPr>
        <p:spPr>
          <a:xfrm>
            <a:off x="206384" y="1438840"/>
            <a:ext cx="8810736" cy="45243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Chau, H.-W. et al. (2022) ‘Comparative Analysis of 20-Minute Neighbourhood Policies and Practices in Melbourne and Scotland’, </a:t>
            </a:r>
            <a:r>
              <a:rPr lang="en-GB" sz="1400" i="1" dirty="0">
                <a:solidFill>
                  <a:srgbClr val="3A3A3A"/>
                </a:solidFill>
                <a:latin typeface="Source Sans Pro" panose="020B0503030403020204" pitchFamily="34" charset="0"/>
              </a:rPr>
              <a:t>Urban planning</a:t>
            </a:r>
            <a:r>
              <a:rPr lang="en-GB" sz="1400" dirty="0">
                <a:solidFill>
                  <a:srgbClr val="3A3A3A"/>
                </a:solidFill>
                <a:latin typeface="Source Sans Pro" panose="020B0503030403020204" pitchFamily="34" charset="0"/>
              </a:rPr>
              <a:t>, 7(4), </a:t>
            </a:r>
            <a:r>
              <a:rPr lang="en-GB" sz="1400" dirty="0" err="1">
                <a:solidFill>
                  <a:srgbClr val="3A3A3A"/>
                </a:solidFill>
                <a:latin typeface="Source Sans Pro" panose="020B0503030403020204" pitchFamily="34" charset="0"/>
              </a:rPr>
              <a:t>tt</a:t>
            </a:r>
            <a:r>
              <a:rPr lang="en-GB" sz="1400" dirty="0">
                <a:solidFill>
                  <a:srgbClr val="3A3A3A"/>
                </a:solidFill>
                <a:latin typeface="Source Sans Pro" panose="020B0503030403020204" pitchFamily="34" charset="0"/>
              </a:rPr>
              <a:t>. 13–24. </a:t>
            </a:r>
            <a:r>
              <a:rPr lang="cy-GB" sz="1400" noProof="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2"/>
              </a:rPr>
              <a:t>Comparative Analysis of 20-Minute Neighbourhood Policies and Practices in Melbourne and Scotland – ProQuest</a:t>
            </a:r>
            <a:r>
              <a:rPr lang="en-GB" sz="1400" dirty="0"/>
              <a:t> [</a:t>
            </a:r>
            <a:r>
              <a:rPr lang="cy-GB" sz="1400" noProof="0" dirty="0"/>
              <a:t>Cyrchwyd Ddiwethaf </a:t>
            </a:r>
            <a:r>
              <a:rPr lang="en-GB" sz="1400" dirty="0"/>
              <a:t>24/06/2025]</a:t>
            </a:r>
            <a:endParaRPr lang="en-GB" sz="14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cy-GB" sz="1400" noProof="0" dirty="0">
                <a:solidFill>
                  <a:srgbClr val="3A3A3A"/>
                </a:solidFill>
                <a:latin typeface="Source Sans Pro" panose="020B0503030403020204" pitchFamily="34" charset="0"/>
              </a:rPr>
              <a:t>Cyngor</a:t>
            </a:r>
            <a:r>
              <a:rPr lang="en-GB" sz="1400" dirty="0">
                <a:solidFill>
                  <a:srgbClr val="3A3A3A"/>
                </a:solidFill>
                <a:latin typeface="Source Sans Pro" panose="020B0503030403020204" pitchFamily="34" charset="0"/>
              </a:rPr>
              <a:t> Ealing (2024) 20 Minute Neighbourhood Framework: A Vision for Ealing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3"/>
              </a:rPr>
              <a:t>a_vision_for_ealing.pdf</a:t>
            </a:r>
            <a:r>
              <a:rPr lang="en-GB" sz="1400" dirty="0"/>
              <a:t> [</a:t>
            </a:r>
            <a:r>
              <a:rPr lang="cy-GB" sz="1400" dirty="0"/>
              <a:t>Cyrchwyd Ddiwethaf </a:t>
            </a:r>
            <a:r>
              <a:rPr lang="en-GB" sz="1400" dirty="0"/>
              <a:t>24/06/2025]</a:t>
            </a:r>
            <a:endParaRPr lang="en-GB" sz="14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cy-GB" sz="1400" noProof="0" dirty="0">
                <a:solidFill>
                  <a:srgbClr val="3A3A3A"/>
                </a:solidFill>
                <a:latin typeface="Source Sans Pro" panose="020B0503030403020204" pitchFamily="34" charset="0"/>
              </a:rPr>
              <a:t>Comisiynydd Cenedlaethau’r Dyfodol Cymru </a:t>
            </a:r>
            <a:r>
              <a:rPr lang="en-GB" sz="1400" dirty="0">
                <a:solidFill>
                  <a:srgbClr val="3A3A3A"/>
                </a:solidFill>
                <a:latin typeface="Source Sans Pro" panose="020B0503030403020204" pitchFamily="34" charset="0"/>
              </a:rPr>
              <a:t>(2020) </a:t>
            </a:r>
            <a:r>
              <a:rPr lang="en-GB" sz="1400" i="1" dirty="0">
                <a:solidFill>
                  <a:srgbClr val="3A3A3A"/>
                </a:solidFill>
                <a:latin typeface="Source Sans Pro" panose="020B0503030403020204" pitchFamily="34" charset="0"/>
              </a:rPr>
              <a:t>How 20-minute neighbourhoods can help us fight the Climate Emergency and save our towns and cities</a:t>
            </a:r>
            <a:r>
              <a:rPr lang="en-GB" sz="1400" dirty="0">
                <a:solidFill>
                  <a:srgbClr val="3A3A3A"/>
                </a:solidFill>
                <a:latin typeface="Source Sans Pro" panose="020B0503030403020204" pitchFamily="34" charset="0"/>
              </a:rPr>
              <a:t>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4"/>
              </a:rPr>
              <a:t>Climate Week: How 20-minute neighbourhoods can help us fight the Climate Emergency and save our towns and cities – The Future Generations Commissioner for Wales</a:t>
            </a:r>
            <a:r>
              <a:rPr lang="en-GB" sz="1400" dirty="0"/>
              <a:t> </a:t>
            </a:r>
            <a:r>
              <a:rPr lang="en-GB" sz="1400" dirty="0">
                <a:solidFill>
                  <a:srgbClr val="3A3A3A"/>
                </a:solidFill>
                <a:latin typeface="Source Sans Pro" panose="020B0503030403020204" pitchFamily="34" charset="0"/>
              </a:rPr>
              <a:t>[</a:t>
            </a:r>
            <a:r>
              <a:rPr lang="cy-GB" sz="1400" dirty="0"/>
              <a:t>Cyrchwyd Ddiwethaf</a:t>
            </a:r>
            <a:r>
              <a:rPr lang="en-GB" sz="1400" dirty="0">
                <a:solidFill>
                  <a:srgbClr val="3A3A3A"/>
                </a:solidFill>
                <a:latin typeface="Source Sans Pro" panose="020B0503030403020204" pitchFamily="34" charset="0"/>
              </a:rPr>
              <a:t> 24/06/2025]</a:t>
            </a:r>
            <a:endParaRPr lang="en-GB" sz="1400" i="1"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O’ Gorman, S. a Dillon-Robinson, R. (2021) 20 Minute Neighbourhoods in a Scottish Context. Ramboll.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5"/>
              </a:rPr>
              <a:t>20 Minute Neighbourhoods in a Scottish Context </a:t>
            </a:r>
            <a:r>
              <a:rPr lang="en-GB" sz="1400" dirty="0"/>
              <a:t> </a:t>
            </a:r>
            <a:r>
              <a:rPr lang="en-GB" sz="1400" dirty="0">
                <a:solidFill>
                  <a:srgbClr val="3A3A3A"/>
                </a:solidFill>
                <a:latin typeface="Source Sans Pro" panose="020B0503030403020204" pitchFamily="34" charset="0"/>
              </a:rPr>
              <a:t>[</a:t>
            </a:r>
            <a:r>
              <a:rPr lang="cy-GB" sz="1400" dirty="0"/>
              <a:t>Cyrchwyd Ddiwethaf </a:t>
            </a:r>
            <a:r>
              <a:rPr lang="en-GB" sz="14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Pollack, R. </a:t>
            </a:r>
            <a:r>
              <a:rPr lang="en-GB" sz="1400" i="1" dirty="0">
                <a:solidFill>
                  <a:srgbClr val="3A3A3A"/>
                </a:solidFill>
                <a:latin typeface="Source Sans Pro" panose="020B0503030403020204" pitchFamily="34" charset="0"/>
              </a:rPr>
              <a:t>et al</a:t>
            </a:r>
            <a:r>
              <a:rPr lang="en-GB" sz="1400" dirty="0">
                <a:solidFill>
                  <a:srgbClr val="3A3A3A"/>
                </a:solidFill>
                <a:latin typeface="Source Sans Pro" panose="020B0503030403020204" pitchFamily="34" charset="0"/>
              </a:rPr>
              <a:t>. (2024) ‘How could 20-minute neighbourhoods impact health and health inequalities? A policy scoping review’, </a:t>
            </a:r>
            <a:r>
              <a:rPr lang="en-GB" sz="1400" i="1" dirty="0">
                <a:solidFill>
                  <a:srgbClr val="3A3A3A"/>
                </a:solidFill>
                <a:latin typeface="Source Sans Pro" panose="020B0503030403020204" pitchFamily="34" charset="0"/>
              </a:rPr>
              <a:t>BMC public health</a:t>
            </a:r>
            <a:r>
              <a:rPr lang="en-GB" sz="1400" dirty="0">
                <a:solidFill>
                  <a:srgbClr val="3A3A3A"/>
                </a:solidFill>
                <a:latin typeface="Source Sans Pro" panose="020B0503030403020204" pitchFamily="34" charset="0"/>
              </a:rPr>
              <a:t>, 24(1). </a:t>
            </a:r>
            <a:r>
              <a:rPr lang="cy-GB" sz="1400" dirty="0">
                <a:solidFill>
                  <a:srgbClr val="3A3A3A"/>
                </a:solidFill>
                <a:latin typeface="Source Sans Pro" panose="020B0503030403020204" pitchFamily="34" charset="0"/>
              </a:rPr>
              <a:t>Ar gael yn: </a:t>
            </a:r>
            <a:r>
              <a:rPr lang="en-GB" sz="1400" dirty="0">
                <a:hlinkClick r:id="rId6"/>
              </a:rPr>
              <a:t>How could 20-minute neighbourhoods impact health and health inequalities? A policy scoping review. – EBSCO</a:t>
            </a:r>
            <a:r>
              <a:rPr lang="en-GB" sz="1400" dirty="0"/>
              <a:t> </a:t>
            </a:r>
            <a:r>
              <a:rPr lang="cy-GB" sz="1400" dirty="0"/>
              <a:t>Cyrchwyd Ddiwethaf </a:t>
            </a:r>
            <a:r>
              <a:rPr lang="en-GB" sz="1400" dirty="0"/>
              <a:t>24/06/2025]</a:t>
            </a:r>
            <a:endParaRPr lang="en-GB" sz="1400" dirty="0">
              <a:solidFill>
                <a:srgbClr val="3A3A3A"/>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cy-GB" sz="1400" noProof="0" dirty="0">
                <a:solidFill>
                  <a:srgbClr val="3A3A3A"/>
                </a:solidFill>
                <a:latin typeface="Source Sans Pro" panose="020B0503030403020204" pitchFamily="34" charset="0"/>
              </a:rPr>
              <a:t>Senedd yr Alban </a:t>
            </a:r>
            <a:r>
              <a:rPr lang="en-GB" sz="1400" dirty="0">
                <a:solidFill>
                  <a:srgbClr val="3A3A3A"/>
                </a:solidFill>
                <a:latin typeface="Source Sans Pro" panose="020B0503030403020204" pitchFamily="34" charset="0"/>
              </a:rPr>
              <a:t>(2020) </a:t>
            </a:r>
            <a:r>
              <a:rPr lang="en-GB" sz="1400" i="1" dirty="0">
                <a:solidFill>
                  <a:srgbClr val="3A3A3A"/>
                </a:solidFill>
                <a:latin typeface="Source Sans Pro" panose="020B0503030403020204" pitchFamily="34" charset="0"/>
              </a:rPr>
              <a:t>Briefing: International lessons from Melbourne's 20-Minute Neighbourhoods</a:t>
            </a:r>
            <a:r>
              <a:rPr lang="en-GB" sz="1400" dirty="0">
                <a:solidFill>
                  <a:srgbClr val="3A3A3A"/>
                </a:solidFill>
                <a:latin typeface="Source Sans Pro" panose="020B0503030403020204" pitchFamily="34" charset="0"/>
              </a:rPr>
              <a:t>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7"/>
              </a:rPr>
              <a:t>20210809_local-government-information-unit_priorities.pdf</a:t>
            </a:r>
            <a:r>
              <a:rPr lang="en-GB" sz="1400" dirty="0"/>
              <a:t> [</a:t>
            </a:r>
            <a:r>
              <a:rPr lang="cy-GB" sz="1400" dirty="0"/>
              <a:t>Cyrchwyd Ddiwethaf </a:t>
            </a:r>
            <a:r>
              <a:rPr lang="en-GB" sz="1400" dirty="0"/>
              <a:t>24/06/2025]</a:t>
            </a:r>
            <a:endParaRPr lang="en-GB" sz="1400" i="1" dirty="0">
              <a:solidFill>
                <a:srgbClr val="3A3A3A"/>
              </a:solidFill>
              <a:latin typeface="Source Sans Pro" panose="020B0503030403020204" pitchFamily="34" charset="0"/>
            </a:endParaRPr>
          </a:p>
          <a:p>
            <a:pPr>
              <a:spcBef>
                <a:spcPts val="450"/>
              </a:spcBef>
              <a:spcAft>
                <a:spcPts val="450"/>
              </a:spcAft>
            </a:pPr>
            <a:endParaRPr lang="en-GB" sz="1400" dirty="0">
              <a:solidFill>
                <a:srgbClr val="3A3A3A"/>
              </a:solidFill>
              <a:latin typeface="Source Sans Pro" panose="020B0503030403020204" pitchFamily="34" charset="0"/>
            </a:endParaRPr>
          </a:p>
        </p:txBody>
      </p:sp>
    </p:spTree>
    <p:extLst>
      <p:ext uri="{BB962C8B-B14F-4D97-AF65-F5344CB8AC3E}">
        <p14:creationId xmlns:p14="http://schemas.microsoft.com/office/powerpoint/2010/main" val="347351724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F78A6-FB4F-63CE-5A93-4C69718FBFDE}"/>
              </a:ext>
            </a:extLst>
          </p:cNvPr>
          <p:cNvSpPr txBox="1"/>
          <p:nvPr/>
        </p:nvSpPr>
        <p:spPr>
          <a:xfrm>
            <a:off x="296656" y="182989"/>
            <a:ext cx="8720464" cy="1077218"/>
          </a:xfrm>
          <a:prstGeom prst="rect">
            <a:avLst/>
          </a:prstGeom>
          <a:noFill/>
        </p:spPr>
        <p:txBody>
          <a:bodyPr wrap="square" rtlCol="0">
            <a:spAutoFit/>
          </a:bodyPr>
          <a:lstStyle/>
          <a:p>
            <a:pPr algn="ctr"/>
            <a:r>
              <a:rPr lang="en-GB" sz="3200" b="1" dirty="0">
                <a:solidFill>
                  <a:schemeClr val="accent1">
                    <a:lumMod val="75000"/>
                  </a:schemeClr>
                </a:solidFill>
              </a:rPr>
              <a:t>20 Minute Neighbourhoods– Additional Sources of Information</a:t>
            </a:r>
          </a:p>
        </p:txBody>
      </p:sp>
      <p:sp>
        <p:nvSpPr>
          <p:cNvPr id="11" name="TextBox 10">
            <a:extLst>
              <a:ext uri="{FF2B5EF4-FFF2-40B4-BE49-F238E27FC236}">
                <a16:creationId xmlns:a16="http://schemas.microsoft.com/office/drawing/2014/main" id="{F7C71427-60E8-F6AD-8766-F4A06D9397BC}"/>
              </a:ext>
            </a:extLst>
          </p:cNvPr>
          <p:cNvSpPr txBox="1"/>
          <p:nvPr/>
        </p:nvSpPr>
        <p:spPr>
          <a:xfrm>
            <a:off x="206384" y="1438840"/>
            <a:ext cx="8810736" cy="452431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Chau, H.-W. et al. (2022) ‘Comparative Analysis of 20-Minute Neighbourhood Policies and Practices in Melbourne and Scotland’, </a:t>
            </a:r>
            <a:r>
              <a:rPr lang="en-GB" sz="1400" i="1" dirty="0">
                <a:solidFill>
                  <a:schemeClr val="accent1">
                    <a:lumMod val="75000"/>
                  </a:schemeClr>
                </a:solidFill>
                <a:latin typeface="Source Sans Pro" panose="020B0503030403020204" pitchFamily="34" charset="0"/>
              </a:rPr>
              <a:t>Urban planning</a:t>
            </a:r>
            <a:r>
              <a:rPr lang="en-GB" sz="1400" dirty="0">
                <a:solidFill>
                  <a:schemeClr val="accent1">
                    <a:lumMod val="75000"/>
                  </a:schemeClr>
                </a:solidFill>
                <a:latin typeface="Source Sans Pro" panose="020B0503030403020204" pitchFamily="34" charset="0"/>
              </a:rPr>
              <a:t>, 7(4), pp. 13–24. Available at: </a:t>
            </a:r>
            <a:r>
              <a:rPr lang="en-GB" sz="1400" dirty="0">
                <a:solidFill>
                  <a:schemeClr val="accent5"/>
                </a:solidFill>
                <a:hlinkClick r:id="rId2">
                  <a:extLst>
                    <a:ext uri="{A12FA001-AC4F-418D-AE19-62706E023703}">
                      <ahyp:hlinkClr xmlns:ahyp="http://schemas.microsoft.com/office/drawing/2018/hyperlinkcolor" val="tx"/>
                    </a:ext>
                  </a:extLst>
                </a:hlinkClick>
              </a:rPr>
              <a:t>Comparative Analysis of 20-Minute Neighbourhood Policies and Practices in Melbourne and Scotland – ProQuest</a:t>
            </a:r>
            <a:r>
              <a:rPr lang="en-GB" sz="1400" dirty="0">
                <a:solidFill>
                  <a:schemeClr val="accent5"/>
                </a:solidFill>
              </a:rPr>
              <a:t> </a:t>
            </a:r>
            <a:r>
              <a:rPr lang="en-GB" sz="1400" dirty="0">
                <a:solidFill>
                  <a:schemeClr val="accent1">
                    <a:lumMod val="75000"/>
                  </a:schemeClr>
                </a:solidFill>
              </a:rPr>
              <a:t>[Last Accessed 24/06/2025]</a:t>
            </a:r>
            <a:endParaRPr lang="en-GB" sz="14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Ealing Council (2024) 20 Minute Neighbourhood Framework: A Vision for Ealing Available at: </a:t>
            </a:r>
            <a:r>
              <a:rPr lang="en-GB" sz="1400" dirty="0">
                <a:solidFill>
                  <a:schemeClr val="accent5"/>
                </a:solidFill>
                <a:hlinkClick r:id="rId3">
                  <a:extLst>
                    <a:ext uri="{A12FA001-AC4F-418D-AE19-62706E023703}">
                      <ahyp:hlinkClr xmlns:ahyp="http://schemas.microsoft.com/office/drawing/2018/hyperlinkcolor" val="tx"/>
                    </a:ext>
                  </a:extLst>
                </a:hlinkClick>
              </a:rPr>
              <a:t>a_vision_for_ealing.pdf</a:t>
            </a:r>
            <a:r>
              <a:rPr lang="en-GB" sz="1400" dirty="0">
                <a:solidFill>
                  <a:schemeClr val="accent5"/>
                </a:solidFill>
              </a:rPr>
              <a:t> </a:t>
            </a:r>
            <a:r>
              <a:rPr lang="en-GB" sz="1400" dirty="0">
                <a:solidFill>
                  <a:schemeClr val="accent1">
                    <a:lumMod val="75000"/>
                  </a:schemeClr>
                </a:solidFill>
              </a:rPr>
              <a:t>[Last Accessed 24/06/2025]</a:t>
            </a:r>
            <a:endParaRPr lang="en-GB" sz="14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Future Generation Commission for Wales (2020) </a:t>
            </a:r>
            <a:r>
              <a:rPr lang="en-GB" sz="1400" i="1" dirty="0">
                <a:solidFill>
                  <a:schemeClr val="accent1">
                    <a:lumMod val="75000"/>
                  </a:schemeClr>
                </a:solidFill>
                <a:latin typeface="Source Sans Pro" panose="020B0503030403020204" pitchFamily="34" charset="0"/>
              </a:rPr>
              <a:t>How 20-minute neighbourhoods can help us fight the Climate Emergency and save our towns and cities</a:t>
            </a:r>
            <a:r>
              <a:rPr lang="en-GB" sz="1400" dirty="0">
                <a:solidFill>
                  <a:schemeClr val="accent1">
                    <a:lumMod val="75000"/>
                  </a:schemeClr>
                </a:solidFill>
                <a:latin typeface="Source Sans Pro" panose="020B0503030403020204" pitchFamily="34" charset="0"/>
              </a:rPr>
              <a:t> Available at: </a:t>
            </a:r>
            <a:r>
              <a:rPr lang="en-GB" sz="1400" dirty="0">
                <a:solidFill>
                  <a:schemeClr val="accent5"/>
                </a:solidFill>
                <a:hlinkClick r:id="rId4">
                  <a:extLst>
                    <a:ext uri="{A12FA001-AC4F-418D-AE19-62706E023703}">
                      <ahyp:hlinkClr xmlns:ahyp="http://schemas.microsoft.com/office/drawing/2018/hyperlinkcolor" val="tx"/>
                    </a:ext>
                  </a:extLst>
                </a:hlinkClick>
              </a:rPr>
              <a:t>Climate Week: How 20-minute neighbourhoods can help us fight the Climate Emergency and save our towns and cities – The Future Generations Commissioner for Wales</a:t>
            </a:r>
            <a:r>
              <a:rPr lang="en-GB" sz="1400" dirty="0">
                <a:solidFill>
                  <a:schemeClr val="accent5"/>
                </a:solidFill>
              </a:rPr>
              <a:t> </a:t>
            </a:r>
            <a:r>
              <a:rPr lang="en-GB" sz="1400" dirty="0">
                <a:solidFill>
                  <a:schemeClr val="accent1">
                    <a:lumMod val="75000"/>
                  </a:schemeClr>
                </a:solidFill>
                <a:latin typeface="Source Sans Pro" panose="020B0503030403020204" pitchFamily="34" charset="0"/>
              </a:rPr>
              <a:t>[Last Accessed 24/06/2025]</a:t>
            </a:r>
            <a:endParaRPr lang="en-GB" sz="1400" i="1"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O’ Gorman, S. and Dillon-Robinson, R. (2021) 20 Minute Neighbourhoods in a Scottish Context. Ramboll. Available at: </a:t>
            </a:r>
            <a:r>
              <a:rPr lang="en-GB" sz="1400" dirty="0">
                <a:solidFill>
                  <a:schemeClr val="accent5"/>
                </a:solidFill>
                <a:hlinkClick r:id="rId5">
                  <a:extLst>
                    <a:ext uri="{A12FA001-AC4F-418D-AE19-62706E023703}">
                      <ahyp:hlinkClr xmlns:ahyp="http://schemas.microsoft.com/office/drawing/2018/hyperlinkcolor" val="tx"/>
                    </a:ext>
                  </a:extLst>
                </a:hlinkClick>
              </a:rPr>
              <a:t>20 Minute Neighbourhoods in a Scottish Context </a:t>
            </a:r>
            <a:r>
              <a:rPr lang="en-GB" sz="1400" dirty="0">
                <a:solidFill>
                  <a:schemeClr val="accent5"/>
                </a:solidFill>
              </a:rPr>
              <a:t> </a:t>
            </a:r>
            <a:r>
              <a:rPr lang="en-GB" sz="14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Pollack, R. </a:t>
            </a:r>
            <a:r>
              <a:rPr lang="en-GB" sz="1400" i="1" dirty="0">
                <a:solidFill>
                  <a:schemeClr val="accent1">
                    <a:lumMod val="75000"/>
                  </a:schemeClr>
                </a:solidFill>
                <a:latin typeface="Source Sans Pro" panose="020B0503030403020204" pitchFamily="34" charset="0"/>
              </a:rPr>
              <a:t>et al</a:t>
            </a:r>
            <a:r>
              <a:rPr lang="en-GB" sz="1400" dirty="0">
                <a:solidFill>
                  <a:schemeClr val="accent1">
                    <a:lumMod val="75000"/>
                  </a:schemeClr>
                </a:solidFill>
                <a:latin typeface="Source Sans Pro" panose="020B0503030403020204" pitchFamily="34" charset="0"/>
              </a:rPr>
              <a:t>. (2024) ‘How could 20-minute neighbourhoods impact health and health inequalities? A policy scoping review’, </a:t>
            </a:r>
            <a:r>
              <a:rPr lang="en-GB" sz="1400" i="1" dirty="0">
                <a:solidFill>
                  <a:schemeClr val="accent1">
                    <a:lumMod val="75000"/>
                  </a:schemeClr>
                </a:solidFill>
                <a:latin typeface="Source Sans Pro" panose="020B0503030403020204" pitchFamily="34" charset="0"/>
              </a:rPr>
              <a:t>BMC public health</a:t>
            </a:r>
            <a:r>
              <a:rPr lang="en-GB" sz="1400" dirty="0">
                <a:solidFill>
                  <a:schemeClr val="accent1">
                    <a:lumMod val="75000"/>
                  </a:schemeClr>
                </a:solidFill>
                <a:latin typeface="Source Sans Pro" panose="020B0503030403020204" pitchFamily="34" charset="0"/>
              </a:rPr>
              <a:t>, 24(1). Available at: </a:t>
            </a:r>
            <a:r>
              <a:rPr lang="en-GB" sz="1400" dirty="0">
                <a:solidFill>
                  <a:schemeClr val="accent5"/>
                </a:solidFill>
                <a:hlinkClick r:id="rId6">
                  <a:extLst>
                    <a:ext uri="{A12FA001-AC4F-418D-AE19-62706E023703}">
                      <ahyp:hlinkClr xmlns:ahyp="http://schemas.microsoft.com/office/drawing/2018/hyperlinkcolor" val="tx"/>
                    </a:ext>
                  </a:extLst>
                </a:hlinkClick>
              </a:rPr>
              <a:t>How could 20-minute neighbourhoods impact health and health inequalities? A policy scoping review. – EBSCO</a:t>
            </a:r>
            <a:r>
              <a:rPr lang="en-GB" sz="1400" dirty="0">
                <a:solidFill>
                  <a:schemeClr val="accent5"/>
                </a:solidFill>
              </a:rPr>
              <a:t> </a:t>
            </a:r>
            <a:r>
              <a:rPr lang="en-GB" sz="1400" dirty="0">
                <a:solidFill>
                  <a:schemeClr val="accent1">
                    <a:lumMod val="75000"/>
                  </a:schemeClr>
                </a:solidFill>
              </a:rPr>
              <a:t>Last Accessed 24/06/2025]</a:t>
            </a:r>
            <a:endParaRPr lang="en-GB" sz="1400" dirty="0">
              <a:solidFill>
                <a:schemeClr val="accent1">
                  <a:lumMod val="75000"/>
                </a:schemeClr>
              </a:solidFill>
              <a:latin typeface="Source Sans Pro" panose="020B0503030403020204" pitchFamily="34" charset="0"/>
            </a:endParaRP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Scottish Parliament (2020) </a:t>
            </a:r>
            <a:r>
              <a:rPr lang="en-GB" sz="1400" i="1" dirty="0">
                <a:solidFill>
                  <a:schemeClr val="accent1">
                    <a:lumMod val="75000"/>
                  </a:schemeClr>
                </a:solidFill>
                <a:latin typeface="Source Sans Pro" panose="020B0503030403020204" pitchFamily="34" charset="0"/>
              </a:rPr>
              <a:t>Briefing: International lessons from Melbourne's 20-Minute Neighbourhoods</a:t>
            </a:r>
            <a:r>
              <a:rPr lang="en-GB" sz="1400" dirty="0">
                <a:solidFill>
                  <a:schemeClr val="accent1">
                    <a:lumMod val="75000"/>
                  </a:schemeClr>
                </a:solidFill>
                <a:latin typeface="Source Sans Pro" panose="020B0503030403020204" pitchFamily="34" charset="0"/>
              </a:rPr>
              <a:t> Available at: </a:t>
            </a:r>
            <a:r>
              <a:rPr lang="en-GB" sz="1400" dirty="0">
                <a:solidFill>
                  <a:schemeClr val="accent5"/>
                </a:solidFill>
                <a:hlinkClick r:id="rId7">
                  <a:extLst>
                    <a:ext uri="{A12FA001-AC4F-418D-AE19-62706E023703}">
                      <ahyp:hlinkClr xmlns:ahyp="http://schemas.microsoft.com/office/drawing/2018/hyperlinkcolor" val="tx"/>
                    </a:ext>
                  </a:extLst>
                </a:hlinkClick>
              </a:rPr>
              <a:t>20210809_local-government-information-unit_priorities.pdf</a:t>
            </a:r>
            <a:r>
              <a:rPr lang="en-GB" sz="1400" dirty="0">
                <a:solidFill>
                  <a:schemeClr val="accent5"/>
                </a:solidFill>
              </a:rPr>
              <a:t> </a:t>
            </a:r>
            <a:r>
              <a:rPr lang="en-GB" sz="1400" dirty="0">
                <a:solidFill>
                  <a:schemeClr val="accent1">
                    <a:lumMod val="75000"/>
                  </a:schemeClr>
                </a:solidFill>
              </a:rPr>
              <a:t>[Last Accessed 24/06/2025]</a:t>
            </a:r>
            <a:endParaRPr lang="en-GB" sz="1400" i="1" dirty="0">
              <a:solidFill>
                <a:schemeClr val="accent1">
                  <a:lumMod val="75000"/>
                </a:schemeClr>
              </a:solidFill>
              <a:latin typeface="Source Sans Pro" panose="020B0503030403020204" pitchFamily="34" charset="0"/>
            </a:endParaRPr>
          </a:p>
          <a:p>
            <a:pPr>
              <a:spcBef>
                <a:spcPts val="450"/>
              </a:spcBef>
              <a:spcAft>
                <a:spcPts val="450"/>
              </a:spcAft>
            </a:pPr>
            <a:endParaRPr lang="en-GB" sz="1400" dirty="0">
              <a:solidFill>
                <a:schemeClr val="accent1">
                  <a:lumMod val="75000"/>
                </a:schemeClr>
              </a:solidFill>
              <a:latin typeface="Source Sans Pro" panose="020B0503030403020204" pitchFamily="34" charset="0"/>
            </a:endParaRPr>
          </a:p>
        </p:txBody>
      </p:sp>
    </p:spTree>
    <p:extLst>
      <p:ext uri="{BB962C8B-B14F-4D97-AF65-F5344CB8AC3E}">
        <p14:creationId xmlns:p14="http://schemas.microsoft.com/office/powerpoint/2010/main" val="13375161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F05C6-4C8E-CE7D-4D49-238230196F8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718007D-D375-1F67-5D51-B19780FB7EC2}"/>
              </a:ext>
            </a:extLst>
          </p:cNvPr>
          <p:cNvSpPr txBox="1"/>
          <p:nvPr/>
        </p:nvSpPr>
        <p:spPr>
          <a:xfrm>
            <a:off x="296656" y="182989"/>
            <a:ext cx="8720464" cy="1077218"/>
          </a:xfrm>
          <a:prstGeom prst="rect">
            <a:avLst/>
          </a:prstGeom>
          <a:noFill/>
        </p:spPr>
        <p:txBody>
          <a:bodyPr wrap="square" rtlCol="0">
            <a:spAutoFit/>
          </a:bodyPr>
          <a:lstStyle/>
          <a:p>
            <a:pPr algn="ctr"/>
            <a:r>
              <a:rPr lang="cy-GB" sz="3200" b="1" dirty="0"/>
              <a:t>Cymdogaethau 20 Munud – Ffynonellau Gwybodaeth Ychwanegol</a:t>
            </a:r>
          </a:p>
        </p:txBody>
      </p:sp>
      <p:sp>
        <p:nvSpPr>
          <p:cNvPr id="11" name="TextBox 10">
            <a:extLst>
              <a:ext uri="{FF2B5EF4-FFF2-40B4-BE49-F238E27FC236}">
                <a16:creationId xmlns:a16="http://schemas.microsoft.com/office/drawing/2014/main" id="{DC76D443-EE07-DF13-04F4-41BADA4C9DDE}"/>
              </a:ext>
            </a:extLst>
          </p:cNvPr>
          <p:cNvSpPr txBox="1"/>
          <p:nvPr/>
        </p:nvSpPr>
        <p:spPr>
          <a:xfrm>
            <a:off x="206384" y="1438840"/>
            <a:ext cx="8810736" cy="263149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1400" noProof="0" dirty="0">
                <a:solidFill>
                  <a:srgbClr val="3A3A3A"/>
                </a:solidFill>
                <a:latin typeface="Source Sans Pro" panose="020B0503030403020204" pitchFamily="34" charset="0"/>
              </a:rPr>
              <a:t>Sefydliad Cynllunio Gwlad a Thref </a:t>
            </a:r>
            <a:r>
              <a:rPr lang="en-GB" sz="1400" dirty="0">
                <a:solidFill>
                  <a:srgbClr val="3A3A3A"/>
                </a:solidFill>
                <a:latin typeface="Source Sans Pro" panose="020B0503030403020204" pitchFamily="34" charset="0"/>
              </a:rPr>
              <a:t>(2021) 20-Minute Neighbourhoods: Creating Healthier, Active, Prosperous Communities - An Introduction for Council Planners in England </a:t>
            </a:r>
            <a:r>
              <a:rPr lang="cy-GB" sz="1400" noProof="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2"/>
              </a:rPr>
              <a:t>20MN_Main.qxd</a:t>
            </a:r>
            <a:r>
              <a:rPr lang="en-GB" sz="1400" dirty="0"/>
              <a:t> </a:t>
            </a:r>
            <a:r>
              <a:rPr lang="en-GB" sz="1400" dirty="0">
                <a:solidFill>
                  <a:srgbClr val="3A3A3A"/>
                </a:solidFill>
                <a:latin typeface="Source Sans Pro" panose="020B0503030403020204" pitchFamily="34" charset="0"/>
              </a:rPr>
              <a:t> [</a:t>
            </a:r>
            <a:r>
              <a:rPr lang="cy-GB" sz="1400" noProof="0" dirty="0">
                <a:solidFill>
                  <a:srgbClr val="3A3A3A"/>
                </a:solidFill>
                <a:latin typeface="Source Sans Pro" panose="020B0503030403020204" pitchFamily="34" charset="0"/>
              </a:rPr>
              <a:t>Cyrchwyd Ddiwethaf </a:t>
            </a:r>
            <a:r>
              <a:rPr lang="en-GB" sz="1400" dirty="0">
                <a:solidFill>
                  <a:srgbClr val="3A3A3A"/>
                </a:solidFill>
                <a:latin typeface="Source Sans Pro" panose="020B0503030403020204" pitchFamily="34" charset="0"/>
              </a:rPr>
              <a:t>24/06/2025]</a:t>
            </a:r>
          </a:p>
          <a:p>
            <a:pPr marL="214313" indent="-214313">
              <a:spcBef>
                <a:spcPts val="450"/>
              </a:spcBef>
              <a:spcAft>
                <a:spcPts val="450"/>
              </a:spcAft>
              <a:buFont typeface="Arial" panose="020B0604020202020204" pitchFamily="34" charset="0"/>
              <a:buChar char="•"/>
            </a:pPr>
            <a:r>
              <a:rPr lang="cy-GB" sz="1400" dirty="0">
                <a:solidFill>
                  <a:srgbClr val="3A3A3A"/>
                </a:solidFill>
                <a:latin typeface="Source Sans Pro" panose="020B0503030403020204" pitchFamily="34" charset="0"/>
              </a:rPr>
              <a:t>Sefydliad Cynllunio Gwlad a Thref </a:t>
            </a:r>
            <a:r>
              <a:rPr lang="en-GB" sz="1400" dirty="0">
                <a:solidFill>
                  <a:srgbClr val="3A3A3A"/>
                </a:solidFill>
                <a:latin typeface="Source Sans Pro" panose="020B0503030403020204" pitchFamily="34" charset="0"/>
              </a:rPr>
              <a:t>(</a:t>
            </a:r>
            <a:r>
              <a:rPr lang="cy-GB" sz="1400" noProof="0" dirty="0">
                <a:solidFill>
                  <a:srgbClr val="3A3A3A"/>
                </a:solidFill>
                <a:latin typeface="Source Sans Pro" panose="020B0503030403020204" pitchFamily="34" charset="0"/>
              </a:rPr>
              <a:t>Dim Dyddiad</a:t>
            </a:r>
            <a:r>
              <a:rPr lang="en-GB" sz="1400" dirty="0">
                <a:solidFill>
                  <a:srgbClr val="3A3A3A"/>
                </a:solidFill>
                <a:latin typeface="Source Sans Pro" panose="020B0503030403020204" pitchFamily="34" charset="0"/>
              </a:rPr>
              <a:t>) </a:t>
            </a:r>
            <a:r>
              <a:rPr lang="cy-GB" sz="1400" i="1" dirty="0">
                <a:solidFill>
                  <a:srgbClr val="3A3A3A"/>
                </a:solidFill>
                <a:latin typeface="Source Sans Pro" panose="020B0503030403020204" pitchFamily="34" charset="0"/>
              </a:rPr>
              <a:t>Canlyniadau Chwilio</a:t>
            </a:r>
            <a:r>
              <a:rPr lang="en-GB" sz="1400" i="1" dirty="0">
                <a:solidFill>
                  <a:srgbClr val="3A3A3A"/>
                </a:solidFill>
                <a:latin typeface="Source Sans Pro" panose="020B0503030403020204" pitchFamily="34" charset="0"/>
              </a:rPr>
              <a:t>: 20 Minute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hlinkClick r:id="rId3"/>
              </a:rPr>
              <a:t>You searched for 20 minute - Town and Country Planning Association</a:t>
            </a:r>
            <a:r>
              <a:rPr lang="en-GB" sz="1400" dirty="0"/>
              <a:t> </a:t>
            </a:r>
            <a:r>
              <a:rPr lang="en-GB" sz="1400" dirty="0">
                <a:solidFill>
                  <a:srgbClr val="3A3A3A"/>
                </a:solidFill>
                <a:latin typeface="Source Sans Pro" panose="020B0503030403020204" pitchFamily="34" charset="0"/>
              </a:rPr>
              <a:t>[</a:t>
            </a:r>
            <a:r>
              <a:rPr lang="cy-GB" sz="1400" dirty="0">
                <a:solidFill>
                  <a:srgbClr val="3A3A3A"/>
                </a:solidFill>
                <a:latin typeface="Source Sans Pro" panose="020B0503030403020204" pitchFamily="34" charset="0"/>
              </a:rPr>
              <a:t>Cyrchwyd Ddiwethaf </a:t>
            </a:r>
            <a:r>
              <a:rPr lang="en-GB" sz="1400" dirty="0">
                <a:solidFill>
                  <a:srgbClr val="3A3A3A"/>
                </a:solidFill>
                <a:latin typeface="Source Sans Pro" panose="020B0503030403020204" pitchFamily="34" charset="0"/>
              </a:rPr>
              <a:t>24/06/2025] </a:t>
            </a:r>
          </a:p>
          <a:p>
            <a:pPr marL="214313" indent="-214313">
              <a:spcBef>
                <a:spcPts val="450"/>
              </a:spcBef>
              <a:spcAft>
                <a:spcPts val="450"/>
              </a:spcAft>
              <a:buFont typeface="Arial" panose="020B0604020202020204" pitchFamily="34" charset="0"/>
              <a:buChar char="•"/>
            </a:pPr>
            <a:r>
              <a:rPr lang="en-GB" sz="1400" dirty="0">
                <a:solidFill>
                  <a:srgbClr val="3A3A3A"/>
                </a:solidFill>
                <a:latin typeface="Source Sans Pro" panose="020B0503030403020204" pitchFamily="34" charset="0"/>
              </a:rPr>
              <a:t>Van Holle, V. </a:t>
            </a:r>
            <a:r>
              <a:rPr lang="en-GB" sz="1400" i="1" dirty="0">
                <a:solidFill>
                  <a:srgbClr val="3A3A3A"/>
                </a:solidFill>
                <a:latin typeface="Source Sans Pro" panose="020B0503030403020204" pitchFamily="34" charset="0"/>
              </a:rPr>
              <a:t>et al.</a:t>
            </a:r>
            <a:r>
              <a:rPr lang="en-GB" sz="1400" dirty="0">
                <a:solidFill>
                  <a:srgbClr val="3A3A3A"/>
                </a:solidFill>
                <a:latin typeface="Source Sans Pro" panose="020B0503030403020204" pitchFamily="34" charset="0"/>
              </a:rPr>
              <a:t> (2014) ‘Relationship between </a:t>
            </a:r>
            <a:r>
              <a:rPr lang="en-GB" sz="1400" dirty="0" err="1">
                <a:solidFill>
                  <a:srgbClr val="3A3A3A"/>
                </a:solidFill>
                <a:latin typeface="Source Sans Pro" panose="020B0503030403020204" pitchFamily="34" charset="0"/>
              </a:rPr>
              <a:t>neighborhood</a:t>
            </a:r>
            <a:r>
              <a:rPr lang="en-GB" sz="1400" dirty="0">
                <a:solidFill>
                  <a:srgbClr val="3A3A3A"/>
                </a:solidFill>
                <a:latin typeface="Source Sans Pro" panose="020B0503030403020204" pitchFamily="34" charset="0"/>
              </a:rPr>
              <a:t> walkability and older adults’ physical activity: results from the Belgian Environmental Physical Activity Study in Seniors (BEPAS Seniors)’, </a:t>
            </a:r>
            <a:r>
              <a:rPr lang="en-GB" sz="1400" i="1" dirty="0">
                <a:solidFill>
                  <a:srgbClr val="3A3A3A"/>
                </a:solidFill>
                <a:latin typeface="Source Sans Pro" panose="020B0503030403020204" pitchFamily="34" charset="0"/>
              </a:rPr>
              <a:t>The international journal of </a:t>
            </a:r>
            <a:r>
              <a:rPr lang="en-GB" sz="1400" i="1" dirty="0" err="1">
                <a:solidFill>
                  <a:srgbClr val="3A3A3A"/>
                </a:solidFill>
                <a:latin typeface="Source Sans Pro" panose="020B0503030403020204" pitchFamily="34" charset="0"/>
              </a:rPr>
              <a:t>behavioral</a:t>
            </a:r>
            <a:r>
              <a:rPr lang="en-GB" sz="1400" i="1" dirty="0">
                <a:solidFill>
                  <a:srgbClr val="3A3A3A"/>
                </a:solidFill>
                <a:latin typeface="Source Sans Pro" panose="020B0503030403020204" pitchFamily="34" charset="0"/>
              </a:rPr>
              <a:t> nutrition and physical activity</a:t>
            </a:r>
            <a:r>
              <a:rPr lang="en-GB" sz="1400" dirty="0">
                <a:solidFill>
                  <a:srgbClr val="3A3A3A"/>
                </a:solidFill>
                <a:latin typeface="Source Sans Pro" panose="020B0503030403020204" pitchFamily="34" charset="0"/>
              </a:rPr>
              <a:t>, 11(1), </a:t>
            </a:r>
            <a:r>
              <a:rPr lang="en-GB" sz="1400" dirty="0" err="1">
                <a:solidFill>
                  <a:srgbClr val="3A3A3A"/>
                </a:solidFill>
                <a:latin typeface="Source Sans Pro" panose="020B0503030403020204" pitchFamily="34" charset="0"/>
              </a:rPr>
              <a:t>tt</a:t>
            </a:r>
            <a:r>
              <a:rPr lang="en-GB" sz="1400" dirty="0">
                <a:solidFill>
                  <a:srgbClr val="3A3A3A"/>
                </a:solidFill>
                <a:latin typeface="Source Sans Pro" panose="020B0503030403020204" pitchFamily="34" charset="0"/>
              </a:rPr>
              <a:t>. 110–110. </a:t>
            </a:r>
            <a:r>
              <a:rPr lang="cy-GB" sz="1400" dirty="0">
                <a:solidFill>
                  <a:srgbClr val="3A3A3A"/>
                </a:solidFill>
                <a:latin typeface="Source Sans Pro" panose="020B0503030403020204" pitchFamily="34" charset="0"/>
              </a:rPr>
              <a:t>Ar gael yn</a:t>
            </a:r>
            <a:r>
              <a:rPr lang="en-GB" sz="1400" dirty="0">
                <a:solidFill>
                  <a:srgbClr val="3A3A3A"/>
                </a:solidFill>
                <a:latin typeface="Source Sans Pro" panose="020B0503030403020204" pitchFamily="34" charset="0"/>
              </a:rPr>
              <a:t>: </a:t>
            </a:r>
            <a:r>
              <a:rPr lang="en-GB" sz="1400" dirty="0">
                <a:solidFill>
                  <a:srgbClr val="3A3A3A"/>
                </a:solidFill>
                <a:latin typeface="Source Sans Pro" panose="020B0503030403020204" pitchFamily="34" charset="0"/>
                <a:hlinkClick r:id="rId4"/>
              </a:rPr>
              <a:t>https://doi.org/10.1186/s12966-014-0110-3</a:t>
            </a:r>
            <a:r>
              <a:rPr lang="en-GB" sz="1400" dirty="0">
                <a:solidFill>
                  <a:srgbClr val="3A3A3A"/>
                </a:solidFill>
                <a:latin typeface="Source Sans Pro" panose="020B0503030403020204" pitchFamily="34" charset="0"/>
              </a:rPr>
              <a:t> [</a:t>
            </a:r>
            <a:r>
              <a:rPr lang="cy-GB" sz="1400" dirty="0">
                <a:solidFill>
                  <a:srgbClr val="3A3A3A"/>
                </a:solidFill>
                <a:latin typeface="Source Sans Pro" panose="020B0503030403020204" pitchFamily="34" charset="0"/>
              </a:rPr>
              <a:t>Cyrchwyd</a:t>
            </a:r>
            <a:r>
              <a:rPr lang="en-GB" sz="1400" dirty="0">
                <a:solidFill>
                  <a:srgbClr val="3A3A3A"/>
                </a:solidFill>
                <a:latin typeface="Source Sans Pro" panose="020B0503030403020204" pitchFamily="34" charset="0"/>
              </a:rPr>
              <a:t> 31/10/2024]</a:t>
            </a:r>
            <a:endParaRPr lang="en-GB" sz="1400" i="1" dirty="0">
              <a:solidFill>
                <a:srgbClr val="3A3A3A"/>
              </a:solidFill>
              <a:latin typeface="Source Sans Pro" panose="020B0503030403020204" pitchFamily="34" charset="0"/>
            </a:endParaRPr>
          </a:p>
          <a:p>
            <a:pPr>
              <a:spcBef>
                <a:spcPts val="450"/>
              </a:spcBef>
              <a:spcAft>
                <a:spcPts val="450"/>
              </a:spcAft>
            </a:pPr>
            <a:endParaRPr lang="en-GB" sz="1400" dirty="0">
              <a:solidFill>
                <a:srgbClr val="3A3A3A"/>
              </a:solidFill>
              <a:latin typeface="Source Sans Pro" panose="020B0503030403020204" pitchFamily="34" charset="0"/>
            </a:endParaRPr>
          </a:p>
        </p:txBody>
      </p:sp>
    </p:spTree>
    <p:extLst>
      <p:ext uri="{BB962C8B-B14F-4D97-AF65-F5344CB8AC3E}">
        <p14:creationId xmlns:p14="http://schemas.microsoft.com/office/powerpoint/2010/main" val="86163202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ED378-16C4-396F-5DEF-12F9CB6282A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C80611E-6A03-A195-A980-81E1DA43A270}"/>
              </a:ext>
            </a:extLst>
          </p:cNvPr>
          <p:cNvSpPr txBox="1"/>
          <p:nvPr/>
        </p:nvSpPr>
        <p:spPr>
          <a:xfrm>
            <a:off x="296656" y="182989"/>
            <a:ext cx="8720464" cy="1077218"/>
          </a:xfrm>
          <a:prstGeom prst="rect">
            <a:avLst/>
          </a:prstGeom>
          <a:noFill/>
        </p:spPr>
        <p:txBody>
          <a:bodyPr wrap="square" rtlCol="0">
            <a:spAutoFit/>
          </a:bodyPr>
          <a:lstStyle/>
          <a:p>
            <a:pPr algn="ctr"/>
            <a:r>
              <a:rPr lang="en-GB" sz="3200" b="1" dirty="0">
                <a:solidFill>
                  <a:schemeClr val="accent1">
                    <a:lumMod val="75000"/>
                  </a:schemeClr>
                </a:solidFill>
              </a:rPr>
              <a:t>20 Minute Neighbourhoods– Additional Sources of Information</a:t>
            </a:r>
          </a:p>
        </p:txBody>
      </p:sp>
      <p:sp>
        <p:nvSpPr>
          <p:cNvPr id="11" name="TextBox 10">
            <a:extLst>
              <a:ext uri="{FF2B5EF4-FFF2-40B4-BE49-F238E27FC236}">
                <a16:creationId xmlns:a16="http://schemas.microsoft.com/office/drawing/2014/main" id="{111BA3DC-25C8-7F7C-5D45-A6896CE86737}"/>
              </a:ext>
            </a:extLst>
          </p:cNvPr>
          <p:cNvSpPr txBox="1"/>
          <p:nvPr/>
        </p:nvSpPr>
        <p:spPr>
          <a:xfrm>
            <a:off x="206384" y="1438840"/>
            <a:ext cx="8810736" cy="263149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Town &amp; County Planning Association (2021) 20-Minute Neighbourhoods: Creating Healthier, Active, Prosperous Communities - An Introduction for Council Planners in England Available at : </a:t>
            </a:r>
            <a:r>
              <a:rPr lang="en-GB" sz="1400" dirty="0">
                <a:solidFill>
                  <a:schemeClr val="accent5"/>
                </a:solidFill>
                <a:hlinkClick r:id="rId2">
                  <a:extLst>
                    <a:ext uri="{A12FA001-AC4F-418D-AE19-62706E023703}">
                      <ahyp:hlinkClr xmlns:ahyp="http://schemas.microsoft.com/office/drawing/2018/hyperlinkcolor" val="tx"/>
                    </a:ext>
                  </a:extLst>
                </a:hlinkClick>
              </a:rPr>
              <a:t>20MN_Main.qxd</a:t>
            </a:r>
            <a:r>
              <a:rPr lang="en-GB" sz="1400" dirty="0">
                <a:solidFill>
                  <a:schemeClr val="accent5"/>
                </a:solidFill>
              </a:rPr>
              <a:t> </a:t>
            </a:r>
            <a:r>
              <a:rPr lang="en-GB" sz="1400" dirty="0">
                <a:solidFill>
                  <a:schemeClr val="accent5"/>
                </a:solidFill>
                <a:latin typeface="Source Sans Pro" panose="020B0503030403020204" pitchFamily="34" charset="0"/>
              </a:rPr>
              <a:t> </a:t>
            </a:r>
            <a:r>
              <a:rPr lang="en-GB" sz="1400" dirty="0">
                <a:solidFill>
                  <a:schemeClr val="accent1">
                    <a:lumMod val="75000"/>
                  </a:schemeClr>
                </a:solidFill>
                <a:latin typeface="Source Sans Pro" panose="020B0503030403020204" pitchFamily="34" charset="0"/>
              </a:rPr>
              <a:t>[Last Accessed 24/06/2025]</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Town &amp; County Planning Association (No Date) </a:t>
            </a:r>
            <a:r>
              <a:rPr lang="en-GB" sz="1400" i="1" dirty="0">
                <a:solidFill>
                  <a:schemeClr val="accent1">
                    <a:lumMod val="75000"/>
                  </a:schemeClr>
                </a:solidFill>
                <a:latin typeface="Source Sans Pro" panose="020B0503030403020204" pitchFamily="34" charset="0"/>
              </a:rPr>
              <a:t>Search Results: 20 Minute </a:t>
            </a:r>
            <a:r>
              <a:rPr lang="en-GB" sz="1400" dirty="0">
                <a:solidFill>
                  <a:schemeClr val="accent1">
                    <a:lumMod val="75000"/>
                  </a:schemeClr>
                </a:solidFill>
                <a:latin typeface="Source Sans Pro" panose="020B0503030403020204" pitchFamily="34" charset="0"/>
              </a:rPr>
              <a:t>Available at: </a:t>
            </a:r>
            <a:r>
              <a:rPr lang="en-GB" sz="1400" dirty="0">
                <a:solidFill>
                  <a:schemeClr val="accent5"/>
                </a:solidFill>
                <a:hlinkClick r:id="rId3">
                  <a:extLst>
                    <a:ext uri="{A12FA001-AC4F-418D-AE19-62706E023703}">
                      <ahyp:hlinkClr xmlns:ahyp="http://schemas.microsoft.com/office/drawing/2018/hyperlinkcolor" val="tx"/>
                    </a:ext>
                  </a:extLst>
                </a:hlinkClick>
              </a:rPr>
              <a:t>You searched for 20 minute - Town and Country Planning Association</a:t>
            </a:r>
            <a:r>
              <a:rPr lang="en-GB" sz="1400" dirty="0">
                <a:solidFill>
                  <a:schemeClr val="accent1">
                    <a:lumMod val="75000"/>
                  </a:schemeClr>
                </a:solidFill>
              </a:rPr>
              <a:t> </a:t>
            </a:r>
            <a:r>
              <a:rPr lang="en-GB" sz="1400" dirty="0">
                <a:solidFill>
                  <a:schemeClr val="accent1">
                    <a:lumMod val="75000"/>
                  </a:schemeClr>
                </a:solidFill>
                <a:latin typeface="Source Sans Pro" panose="020B0503030403020204" pitchFamily="34" charset="0"/>
              </a:rPr>
              <a:t>[Last Accessed 24/06/2025] </a:t>
            </a:r>
          </a:p>
          <a:p>
            <a:pPr marL="214313" indent="-214313">
              <a:spcBef>
                <a:spcPts val="450"/>
              </a:spcBef>
              <a:spcAft>
                <a:spcPts val="450"/>
              </a:spcAft>
              <a:buFont typeface="Arial" panose="020B0604020202020204" pitchFamily="34" charset="0"/>
              <a:buChar char="•"/>
            </a:pPr>
            <a:r>
              <a:rPr lang="en-GB" sz="1400" dirty="0">
                <a:solidFill>
                  <a:schemeClr val="accent1">
                    <a:lumMod val="75000"/>
                  </a:schemeClr>
                </a:solidFill>
                <a:latin typeface="Source Sans Pro" panose="020B0503030403020204" pitchFamily="34" charset="0"/>
              </a:rPr>
              <a:t>Van Holle, V. </a:t>
            </a:r>
            <a:r>
              <a:rPr lang="en-GB" sz="1400" i="1" dirty="0">
                <a:solidFill>
                  <a:schemeClr val="accent1">
                    <a:lumMod val="75000"/>
                  </a:schemeClr>
                </a:solidFill>
                <a:latin typeface="Source Sans Pro" panose="020B0503030403020204" pitchFamily="34" charset="0"/>
              </a:rPr>
              <a:t>et al.</a:t>
            </a:r>
            <a:r>
              <a:rPr lang="en-GB" sz="1400" dirty="0">
                <a:solidFill>
                  <a:schemeClr val="accent1">
                    <a:lumMod val="75000"/>
                  </a:schemeClr>
                </a:solidFill>
                <a:latin typeface="Source Sans Pro" panose="020B0503030403020204" pitchFamily="34" charset="0"/>
              </a:rPr>
              <a:t> (2014) ‘Relationship between </a:t>
            </a:r>
            <a:r>
              <a:rPr lang="en-GB" sz="1400" dirty="0" err="1">
                <a:solidFill>
                  <a:schemeClr val="accent1">
                    <a:lumMod val="75000"/>
                  </a:schemeClr>
                </a:solidFill>
                <a:latin typeface="Source Sans Pro" panose="020B0503030403020204" pitchFamily="34" charset="0"/>
              </a:rPr>
              <a:t>neighborhood</a:t>
            </a:r>
            <a:r>
              <a:rPr lang="en-GB" sz="1400" dirty="0">
                <a:solidFill>
                  <a:schemeClr val="accent1">
                    <a:lumMod val="75000"/>
                  </a:schemeClr>
                </a:solidFill>
                <a:latin typeface="Source Sans Pro" panose="020B0503030403020204" pitchFamily="34" charset="0"/>
              </a:rPr>
              <a:t> walkability and older adults’ physical activity: results from the Belgian Environmental Physical Activity Study in Seniors (BEPAS Seniors)’, </a:t>
            </a:r>
            <a:r>
              <a:rPr lang="en-GB" sz="1400" i="1" dirty="0">
                <a:solidFill>
                  <a:schemeClr val="accent1">
                    <a:lumMod val="75000"/>
                  </a:schemeClr>
                </a:solidFill>
                <a:latin typeface="Source Sans Pro" panose="020B0503030403020204" pitchFamily="34" charset="0"/>
              </a:rPr>
              <a:t>The international journal of </a:t>
            </a:r>
            <a:r>
              <a:rPr lang="en-GB" sz="1400" i="1" dirty="0" err="1">
                <a:solidFill>
                  <a:schemeClr val="accent1">
                    <a:lumMod val="75000"/>
                  </a:schemeClr>
                </a:solidFill>
                <a:latin typeface="Source Sans Pro" panose="020B0503030403020204" pitchFamily="34" charset="0"/>
              </a:rPr>
              <a:t>behavioral</a:t>
            </a:r>
            <a:r>
              <a:rPr lang="en-GB" sz="1400" i="1" dirty="0">
                <a:solidFill>
                  <a:schemeClr val="accent1">
                    <a:lumMod val="75000"/>
                  </a:schemeClr>
                </a:solidFill>
                <a:latin typeface="Source Sans Pro" panose="020B0503030403020204" pitchFamily="34" charset="0"/>
              </a:rPr>
              <a:t> nutrition and physical activity</a:t>
            </a:r>
            <a:r>
              <a:rPr lang="en-GB" sz="1400" dirty="0">
                <a:solidFill>
                  <a:schemeClr val="accent1">
                    <a:lumMod val="75000"/>
                  </a:schemeClr>
                </a:solidFill>
                <a:latin typeface="Source Sans Pro" panose="020B0503030403020204" pitchFamily="34" charset="0"/>
              </a:rPr>
              <a:t>, 11(1), pp. 110–110. Available at: </a:t>
            </a:r>
            <a:r>
              <a:rPr lang="en-GB" sz="1400" dirty="0">
                <a:solidFill>
                  <a:schemeClr val="accent5"/>
                </a:solidFill>
                <a:latin typeface="Source Sans Pro" panose="020B0503030403020204" pitchFamily="34" charset="0"/>
                <a:hlinkClick r:id="rId4">
                  <a:extLst>
                    <a:ext uri="{A12FA001-AC4F-418D-AE19-62706E023703}">
                      <ahyp:hlinkClr xmlns:ahyp="http://schemas.microsoft.com/office/drawing/2018/hyperlinkcolor" val="tx"/>
                    </a:ext>
                  </a:extLst>
                </a:hlinkClick>
              </a:rPr>
              <a:t>https://doi.org/10.1186/s12966-014-0110-3</a:t>
            </a:r>
            <a:r>
              <a:rPr lang="en-GB" sz="1400" dirty="0">
                <a:solidFill>
                  <a:schemeClr val="accent5"/>
                </a:solidFill>
                <a:latin typeface="Source Sans Pro" panose="020B0503030403020204" pitchFamily="34" charset="0"/>
              </a:rPr>
              <a:t> </a:t>
            </a:r>
            <a:r>
              <a:rPr lang="en-GB" sz="1400" dirty="0">
                <a:solidFill>
                  <a:schemeClr val="accent1">
                    <a:lumMod val="75000"/>
                  </a:schemeClr>
                </a:solidFill>
                <a:latin typeface="Source Sans Pro" panose="020B0503030403020204" pitchFamily="34" charset="0"/>
              </a:rPr>
              <a:t>[Accessed 31/10/2024]</a:t>
            </a:r>
            <a:endParaRPr lang="en-GB" sz="1400" i="1" dirty="0">
              <a:solidFill>
                <a:schemeClr val="accent1">
                  <a:lumMod val="75000"/>
                </a:schemeClr>
              </a:solidFill>
              <a:latin typeface="Source Sans Pro" panose="020B0503030403020204" pitchFamily="34" charset="0"/>
            </a:endParaRPr>
          </a:p>
          <a:p>
            <a:pPr>
              <a:spcBef>
                <a:spcPts val="450"/>
              </a:spcBef>
              <a:spcAft>
                <a:spcPts val="450"/>
              </a:spcAft>
            </a:pPr>
            <a:endParaRPr lang="en-GB" sz="1400" dirty="0">
              <a:solidFill>
                <a:schemeClr val="accent1">
                  <a:lumMod val="75000"/>
                </a:schemeClr>
              </a:solidFill>
              <a:latin typeface="Source Sans Pro" panose="020B0503030403020204" pitchFamily="34" charset="0"/>
            </a:endParaRPr>
          </a:p>
        </p:txBody>
      </p:sp>
    </p:spTree>
    <p:extLst>
      <p:ext uri="{BB962C8B-B14F-4D97-AF65-F5344CB8AC3E}">
        <p14:creationId xmlns:p14="http://schemas.microsoft.com/office/powerpoint/2010/main" val="295325814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101675-A8BC-34E3-713C-2846A4EB2BD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4B5922-DBD5-E13F-D2CB-622752FDC0C5}"/>
              </a:ext>
            </a:extLst>
          </p:cNvPr>
          <p:cNvSpPr txBox="1"/>
          <p:nvPr/>
        </p:nvSpPr>
        <p:spPr>
          <a:xfrm>
            <a:off x="602559" y="1409668"/>
            <a:ext cx="8046894" cy="1477328"/>
          </a:xfrm>
          <a:prstGeom prst="rect">
            <a:avLst/>
          </a:prstGeom>
          <a:noFill/>
        </p:spPr>
        <p:txBody>
          <a:bodyPr wrap="square" rtlCol="0">
            <a:spAutoFit/>
          </a:bodyPr>
          <a:lstStyle/>
          <a:p>
            <a:pPr algn="ctr"/>
            <a:r>
              <a:rPr lang="cy-GB" sz="3000" b="1" i="1" dirty="0"/>
              <a:t>Allwch chi weld unrhyw gysylltiadau â’r damcaniaethau Cynaliadwyedd a drafodwyd gennym yn Thema 2?</a:t>
            </a:r>
          </a:p>
        </p:txBody>
      </p:sp>
      <p:sp>
        <p:nvSpPr>
          <p:cNvPr id="6" name="TextBox 5">
            <a:extLst>
              <a:ext uri="{FF2B5EF4-FFF2-40B4-BE49-F238E27FC236}">
                <a16:creationId xmlns:a16="http://schemas.microsoft.com/office/drawing/2014/main" id="{D0C4EA2E-E786-7217-BCEB-5780382254AF}"/>
              </a:ext>
            </a:extLst>
          </p:cNvPr>
          <p:cNvSpPr txBox="1"/>
          <p:nvPr/>
        </p:nvSpPr>
        <p:spPr>
          <a:xfrm>
            <a:off x="548553" y="3152001"/>
            <a:ext cx="8046894" cy="553998"/>
          </a:xfrm>
          <a:prstGeom prst="rect">
            <a:avLst/>
          </a:prstGeom>
          <a:noFill/>
        </p:spPr>
        <p:txBody>
          <a:bodyPr wrap="square" rtlCol="0">
            <a:spAutoFit/>
          </a:bodyPr>
          <a:lstStyle/>
          <a:p>
            <a:pPr algn="ctr"/>
            <a:r>
              <a:rPr lang="cy-GB" sz="3000" b="1" i="1" noProof="0" dirty="0"/>
              <a:t>Unrhyw syniadau neu gwestiynau?</a:t>
            </a:r>
          </a:p>
        </p:txBody>
      </p:sp>
      <p:pic>
        <p:nvPicPr>
          <p:cNvPr id="7" name="Picture 6" descr="Icon - Question Mark">
            <a:extLst>
              <a:ext uri="{FF2B5EF4-FFF2-40B4-BE49-F238E27FC236}">
                <a16:creationId xmlns:a16="http://schemas.microsoft.com/office/drawing/2014/main" id="{51C2BFC0-CD6A-D8C1-DBE9-D1AF3FE086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4113663"/>
            <a:ext cx="1019162" cy="1019162"/>
          </a:xfrm>
          <a:prstGeom prst="rect">
            <a:avLst/>
          </a:prstGeom>
        </p:spPr>
      </p:pic>
    </p:spTree>
    <p:extLst>
      <p:ext uri="{BB962C8B-B14F-4D97-AF65-F5344CB8AC3E}">
        <p14:creationId xmlns:p14="http://schemas.microsoft.com/office/powerpoint/2010/main" val="398426702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DA4808-9596-1FBF-83BC-09E39583C812}"/>
              </a:ext>
            </a:extLst>
          </p:cNvPr>
          <p:cNvSpPr txBox="1"/>
          <p:nvPr/>
        </p:nvSpPr>
        <p:spPr>
          <a:xfrm>
            <a:off x="602559" y="1409668"/>
            <a:ext cx="8046894" cy="1015663"/>
          </a:xfrm>
          <a:prstGeom prst="rect">
            <a:avLst/>
          </a:prstGeom>
          <a:noFill/>
        </p:spPr>
        <p:txBody>
          <a:bodyPr wrap="square" rtlCol="0">
            <a:spAutoFit/>
          </a:bodyPr>
          <a:lstStyle/>
          <a:p>
            <a:pPr algn="ctr"/>
            <a:r>
              <a:rPr lang="en-GB" sz="3000" b="1" i="1" dirty="0">
                <a:solidFill>
                  <a:schemeClr val="accent1">
                    <a:lumMod val="75000"/>
                  </a:schemeClr>
                </a:solidFill>
              </a:rPr>
              <a:t>Can you identify any links to the theories of Sustainability that we looked at in Theme 2?</a:t>
            </a:r>
          </a:p>
        </p:txBody>
      </p:sp>
      <p:sp>
        <p:nvSpPr>
          <p:cNvPr id="6" name="TextBox 5">
            <a:extLst>
              <a:ext uri="{FF2B5EF4-FFF2-40B4-BE49-F238E27FC236}">
                <a16:creationId xmlns:a16="http://schemas.microsoft.com/office/drawing/2014/main" id="{432FA793-A3B8-4DFD-2F11-755575AA4860}"/>
              </a:ext>
            </a:extLst>
          </p:cNvPr>
          <p:cNvSpPr txBox="1"/>
          <p:nvPr/>
        </p:nvSpPr>
        <p:spPr>
          <a:xfrm>
            <a:off x="548553" y="3152001"/>
            <a:ext cx="8046894" cy="553998"/>
          </a:xfrm>
          <a:prstGeom prst="rect">
            <a:avLst/>
          </a:prstGeom>
          <a:noFill/>
        </p:spPr>
        <p:txBody>
          <a:bodyPr wrap="square" rtlCol="0">
            <a:spAutoFit/>
          </a:bodyPr>
          <a:lstStyle/>
          <a:p>
            <a:pPr algn="ctr"/>
            <a:r>
              <a:rPr lang="en-GB" sz="3000" b="1" i="1" dirty="0">
                <a:solidFill>
                  <a:schemeClr val="accent1">
                    <a:lumMod val="75000"/>
                  </a:schemeClr>
                </a:solidFill>
              </a:rPr>
              <a:t>Any thoughts or questions?</a:t>
            </a:r>
          </a:p>
        </p:txBody>
      </p:sp>
      <p:pic>
        <p:nvPicPr>
          <p:cNvPr id="7" name="Picture 6" descr="Icon - Question Mark">
            <a:extLst>
              <a:ext uri="{FF2B5EF4-FFF2-40B4-BE49-F238E27FC236}">
                <a16:creationId xmlns:a16="http://schemas.microsoft.com/office/drawing/2014/main" id="{C75D5D1A-9670-A628-CB0D-D93A72F2C2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2419" y="4113663"/>
            <a:ext cx="1019162" cy="1019162"/>
          </a:xfrm>
          <a:prstGeom prst="rect">
            <a:avLst/>
          </a:prstGeom>
        </p:spPr>
      </p:pic>
    </p:spTree>
    <p:extLst>
      <p:ext uri="{BB962C8B-B14F-4D97-AF65-F5344CB8AC3E}">
        <p14:creationId xmlns:p14="http://schemas.microsoft.com/office/powerpoint/2010/main" val="2379825123"/>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BA41E7-506A-4D79-5601-2C9E4ED77EE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580A2F-2CF1-CE0B-89BE-C21D19536F0E}"/>
              </a:ext>
            </a:extLst>
          </p:cNvPr>
          <p:cNvSpPr txBox="1"/>
          <p:nvPr/>
        </p:nvSpPr>
        <p:spPr>
          <a:xfrm>
            <a:off x="2060721" y="2618911"/>
            <a:ext cx="5022558" cy="1061829"/>
          </a:xfrm>
          <a:prstGeom prst="rect">
            <a:avLst/>
          </a:prstGeom>
          <a:noFill/>
        </p:spPr>
        <p:txBody>
          <a:bodyPr wrap="square" rtlCol="0">
            <a:spAutoFit/>
          </a:bodyPr>
          <a:lstStyle/>
          <a:p>
            <a:pPr algn="ctr"/>
            <a:r>
              <a:rPr lang="cy-GB" sz="2100" b="1" i="1" noProof="0" dirty="0"/>
              <a:t>A ellir defnyddio’r dull hwn ar gyfer cymunedau gwledig?</a:t>
            </a:r>
            <a:endParaRPr lang="cy-GB" sz="2100" b="1" i="1" noProof="0" dirty="0">
              <a:solidFill>
                <a:schemeClr val="accent1">
                  <a:lumMod val="75000"/>
                </a:schemeClr>
              </a:solidFill>
            </a:endParaRPr>
          </a:p>
          <a:p>
            <a:pPr algn="ctr"/>
            <a:endParaRPr lang="cy-GB" sz="2100" b="1" i="1" noProof="0" dirty="0"/>
          </a:p>
        </p:txBody>
      </p:sp>
      <p:sp>
        <p:nvSpPr>
          <p:cNvPr id="3" name="TextBox 2">
            <a:extLst>
              <a:ext uri="{FF2B5EF4-FFF2-40B4-BE49-F238E27FC236}">
                <a16:creationId xmlns:a16="http://schemas.microsoft.com/office/drawing/2014/main" id="{A5618919-0539-139E-81C5-369F03418F55}"/>
              </a:ext>
            </a:extLst>
          </p:cNvPr>
          <p:cNvSpPr txBox="1"/>
          <p:nvPr/>
        </p:nvSpPr>
        <p:spPr>
          <a:xfrm>
            <a:off x="2033718" y="1106742"/>
            <a:ext cx="4914546" cy="553998"/>
          </a:xfrm>
          <a:prstGeom prst="rect">
            <a:avLst/>
          </a:prstGeom>
          <a:noFill/>
        </p:spPr>
        <p:txBody>
          <a:bodyPr wrap="square" rtlCol="0">
            <a:spAutoFit/>
          </a:bodyPr>
          <a:lstStyle/>
          <a:p>
            <a:pPr algn="ctr"/>
            <a:r>
              <a:rPr lang="cy-GB" sz="3000" b="1" noProof="0" dirty="0"/>
              <a:t>Cwestiwn Meddwl </a:t>
            </a:r>
            <a:r>
              <a:rPr lang="cy-GB" sz="3000" b="1" dirty="0"/>
              <a:t>B</a:t>
            </a:r>
            <a:r>
              <a:rPr lang="cy-GB" sz="3000" b="1" noProof="0" dirty="0" err="1"/>
              <a:t>eirniadol</a:t>
            </a:r>
            <a:endParaRPr lang="cy-GB" sz="3000" b="1" noProof="0" dirty="0"/>
          </a:p>
        </p:txBody>
      </p:sp>
      <p:pic>
        <p:nvPicPr>
          <p:cNvPr id="6" name="Picture 5" descr="Icon - Discussion Point">
            <a:extLst>
              <a:ext uri="{FF2B5EF4-FFF2-40B4-BE49-F238E27FC236}">
                <a16:creationId xmlns:a16="http://schemas.microsoft.com/office/drawing/2014/main" id="{0B7869BD-A161-1440-6DF1-A3D07F54EB52}"/>
              </a:ext>
            </a:extLst>
          </p:cNvPr>
          <p:cNvPicPr>
            <a:picLocks noChangeAspect="1"/>
          </p:cNvPicPr>
          <p:nvPr/>
        </p:nvPicPr>
        <p:blipFill>
          <a:blip r:embed="rId2"/>
          <a:stretch>
            <a:fillRect/>
          </a:stretch>
        </p:blipFill>
        <p:spPr>
          <a:xfrm>
            <a:off x="4036284" y="3780030"/>
            <a:ext cx="1071431" cy="1071431"/>
          </a:xfrm>
          <a:prstGeom prst="rect">
            <a:avLst/>
          </a:prstGeom>
        </p:spPr>
      </p:pic>
    </p:spTree>
    <p:extLst>
      <p:ext uri="{BB962C8B-B14F-4D97-AF65-F5344CB8AC3E}">
        <p14:creationId xmlns:p14="http://schemas.microsoft.com/office/powerpoint/2010/main" val="136931722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227F80-16DF-9A84-8F5A-3305B969E816}"/>
              </a:ext>
            </a:extLst>
          </p:cNvPr>
          <p:cNvSpPr txBox="1"/>
          <p:nvPr/>
        </p:nvSpPr>
        <p:spPr>
          <a:xfrm>
            <a:off x="2060721" y="2618911"/>
            <a:ext cx="5022558" cy="738664"/>
          </a:xfrm>
          <a:prstGeom prst="rect">
            <a:avLst/>
          </a:prstGeom>
          <a:noFill/>
        </p:spPr>
        <p:txBody>
          <a:bodyPr wrap="square" rtlCol="0">
            <a:spAutoFit/>
          </a:bodyPr>
          <a:lstStyle/>
          <a:p>
            <a:pPr algn="ctr"/>
            <a:r>
              <a:rPr lang="en-GB" sz="2100" b="1" i="1" dirty="0">
                <a:solidFill>
                  <a:schemeClr val="accent1">
                    <a:lumMod val="75000"/>
                  </a:schemeClr>
                </a:solidFill>
              </a:rPr>
              <a:t>Can this approach be applied to rural communities?</a:t>
            </a:r>
          </a:p>
        </p:txBody>
      </p:sp>
      <p:sp>
        <p:nvSpPr>
          <p:cNvPr id="3" name="TextBox 2">
            <a:extLst>
              <a:ext uri="{FF2B5EF4-FFF2-40B4-BE49-F238E27FC236}">
                <a16:creationId xmlns:a16="http://schemas.microsoft.com/office/drawing/2014/main" id="{19A9E5E5-9BAF-BDA0-963F-E9CC4BAFB52B}"/>
              </a:ext>
            </a:extLst>
          </p:cNvPr>
          <p:cNvSpPr txBox="1"/>
          <p:nvPr/>
        </p:nvSpPr>
        <p:spPr>
          <a:xfrm>
            <a:off x="2033718" y="1106742"/>
            <a:ext cx="4914546" cy="553998"/>
          </a:xfrm>
          <a:prstGeom prst="rect">
            <a:avLst/>
          </a:prstGeom>
          <a:noFill/>
        </p:spPr>
        <p:txBody>
          <a:bodyPr wrap="square" rtlCol="0">
            <a:spAutoFit/>
          </a:bodyPr>
          <a:lstStyle/>
          <a:p>
            <a:pPr algn="ctr"/>
            <a:r>
              <a:rPr lang="en-GB" sz="3000" b="1" dirty="0">
                <a:solidFill>
                  <a:schemeClr val="accent1">
                    <a:lumMod val="75000"/>
                  </a:schemeClr>
                </a:solidFill>
              </a:rPr>
              <a:t>Critical Thinking Question</a:t>
            </a:r>
          </a:p>
        </p:txBody>
      </p:sp>
      <p:pic>
        <p:nvPicPr>
          <p:cNvPr id="6" name="Picture 5" descr="Icon - Discussion Point">
            <a:extLst>
              <a:ext uri="{FF2B5EF4-FFF2-40B4-BE49-F238E27FC236}">
                <a16:creationId xmlns:a16="http://schemas.microsoft.com/office/drawing/2014/main" id="{F551B034-BCA0-C02D-2208-D0C134739255}"/>
              </a:ext>
            </a:extLst>
          </p:cNvPr>
          <p:cNvPicPr>
            <a:picLocks noChangeAspect="1"/>
          </p:cNvPicPr>
          <p:nvPr/>
        </p:nvPicPr>
        <p:blipFill>
          <a:blip r:embed="rId2"/>
          <a:stretch>
            <a:fillRect/>
          </a:stretch>
        </p:blipFill>
        <p:spPr>
          <a:xfrm>
            <a:off x="4036284" y="3780030"/>
            <a:ext cx="1071431" cy="1071431"/>
          </a:xfrm>
          <a:prstGeom prst="rect">
            <a:avLst/>
          </a:prstGeom>
        </p:spPr>
      </p:pic>
    </p:spTree>
    <p:extLst>
      <p:ext uri="{BB962C8B-B14F-4D97-AF65-F5344CB8AC3E}">
        <p14:creationId xmlns:p14="http://schemas.microsoft.com/office/powerpoint/2010/main" val="358203118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391" y="256662"/>
            <a:ext cx="6172200" cy="537473"/>
          </a:xfrm>
        </p:spPr>
        <p:txBody>
          <a:bodyPr>
            <a:normAutofit fontScale="90000"/>
          </a:bodyPr>
          <a:lstStyle/>
          <a:p>
            <a:r>
              <a:rPr lang="cy-GB" b="1" noProof="0" dirty="0"/>
              <a:t>Cyfeirnodau</a:t>
            </a:r>
            <a:r>
              <a:rPr lang="en-US" b="1" dirty="0"/>
              <a:t>/References </a:t>
            </a:r>
          </a:p>
        </p:txBody>
      </p:sp>
      <p:sp>
        <p:nvSpPr>
          <p:cNvPr id="3" name="Content Placeholder 2"/>
          <p:cNvSpPr>
            <a:spLocks noGrp="1"/>
          </p:cNvSpPr>
          <p:nvPr>
            <p:ph idx="1"/>
          </p:nvPr>
        </p:nvSpPr>
        <p:spPr>
          <a:xfrm>
            <a:off x="116505" y="1245163"/>
            <a:ext cx="8910990" cy="3394472"/>
          </a:xfrm>
        </p:spPr>
        <p:txBody>
          <a:bodyPr>
            <a:noAutofit/>
          </a:bodyPr>
          <a:lstStyle/>
          <a:p>
            <a:pPr>
              <a:lnSpc>
                <a:spcPct val="120000"/>
              </a:lnSpc>
              <a:spcBef>
                <a:spcPts val="450"/>
              </a:spcBef>
              <a:spcAft>
                <a:spcPts val="450"/>
              </a:spcAft>
            </a:pPr>
            <a:r>
              <a:rPr lang="en-GB" sz="1200" dirty="0">
                <a:solidFill>
                  <a:srgbClr val="3A3A3A"/>
                </a:solidFill>
                <a:latin typeface="+mj-lt"/>
              </a:rPr>
              <a:t>Context (2018) </a:t>
            </a:r>
            <a:r>
              <a:rPr lang="en-GB" sz="1200" i="1" dirty="0">
                <a:solidFill>
                  <a:srgbClr val="3A3A3A"/>
                </a:solidFill>
                <a:latin typeface="+mj-lt"/>
              </a:rPr>
              <a:t>The Community Living Off Grid In Wales</a:t>
            </a:r>
            <a:r>
              <a:rPr lang="en-GB" sz="1200" dirty="0">
                <a:solidFill>
                  <a:srgbClr val="3A3A3A"/>
                </a:solidFill>
                <a:latin typeface="+mj-lt"/>
              </a:rPr>
              <a:t> </a:t>
            </a:r>
            <a:r>
              <a:rPr lang="cy-GB" sz="1200" noProof="0" dirty="0">
                <a:solidFill>
                  <a:srgbClr val="3A3A3A"/>
                </a:solidFill>
                <a:latin typeface="+mj-lt"/>
              </a:rPr>
              <a:t>Fideo ar Gael yn </a:t>
            </a:r>
            <a:r>
              <a:rPr lang="en-GB" sz="1200" dirty="0">
                <a:solidFill>
                  <a:srgbClr val="3A3A3A"/>
                </a:solidFill>
                <a:latin typeface="+mj-lt"/>
              </a:rPr>
              <a:t>/ Video Available at: </a:t>
            </a:r>
            <a:r>
              <a:rPr lang="en-GB" sz="1200" dirty="0">
                <a:hlinkClick r:id="rId2"/>
              </a:rPr>
              <a:t>The Community Living Off Grid In Wales</a:t>
            </a:r>
            <a:r>
              <a:rPr lang="en-GB" sz="1200" dirty="0"/>
              <a:t> [</a:t>
            </a:r>
            <a:r>
              <a:rPr lang="cy-GB" sz="1200" noProof="0" dirty="0"/>
              <a:t>Cyrchwyd Ddiwethaf </a:t>
            </a:r>
            <a:r>
              <a:rPr lang="en-GB" sz="1200" dirty="0"/>
              <a:t>/ Last Accessed 24/06/2025]</a:t>
            </a:r>
            <a:endParaRPr lang="en-GB" sz="1200" i="1" dirty="0">
              <a:solidFill>
                <a:srgbClr val="3A3A3A"/>
              </a:solidFill>
              <a:latin typeface="+mj-lt"/>
            </a:endParaRPr>
          </a:p>
          <a:p>
            <a:pPr>
              <a:lnSpc>
                <a:spcPct val="120000"/>
              </a:lnSpc>
              <a:spcBef>
                <a:spcPts val="450"/>
              </a:spcBef>
              <a:spcAft>
                <a:spcPts val="450"/>
              </a:spcAft>
            </a:pPr>
            <a:r>
              <a:rPr lang="en-GB" sz="1200" dirty="0">
                <a:solidFill>
                  <a:srgbClr val="3A3A3A"/>
                </a:solidFill>
                <a:latin typeface="+mj-lt"/>
              </a:rPr>
              <a:t>Department of Environment, Land, Water &amp; Planning: Victoria (2019) </a:t>
            </a:r>
            <a:r>
              <a:rPr lang="en-GB" sz="1200" i="1" dirty="0">
                <a:solidFill>
                  <a:srgbClr val="3A3A3A"/>
                </a:solidFill>
                <a:latin typeface="+mj-lt"/>
              </a:rPr>
              <a:t>What is a 20-minute neighbourhood?</a:t>
            </a:r>
            <a:r>
              <a:rPr lang="en-GB" sz="1200" dirty="0">
                <a:solidFill>
                  <a:srgbClr val="3A3A3A"/>
                </a:solidFill>
                <a:latin typeface="+mj-lt"/>
              </a:rPr>
              <a:t> </a:t>
            </a:r>
            <a:r>
              <a:rPr lang="cy-GB" sz="1200" dirty="0">
                <a:solidFill>
                  <a:srgbClr val="3A3A3A"/>
                </a:solidFill>
              </a:rPr>
              <a:t>Fideo ar Gael yn </a:t>
            </a:r>
            <a:r>
              <a:rPr lang="en-GB" sz="1200" dirty="0">
                <a:solidFill>
                  <a:srgbClr val="3A3A3A"/>
                </a:solidFill>
              </a:rPr>
              <a:t>/ </a:t>
            </a:r>
            <a:r>
              <a:rPr lang="en-GB" sz="1200" dirty="0">
                <a:solidFill>
                  <a:srgbClr val="3A3A3A"/>
                </a:solidFill>
                <a:latin typeface="+mj-lt"/>
              </a:rPr>
              <a:t>Video Available at: </a:t>
            </a:r>
            <a:r>
              <a:rPr lang="en-GB" sz="1200" dirty="0">
                <a:hlinkClick r:id="rId3"/>
              </a:rPr>
              <a:t>What is a 20-minute neighbourhood?</a:t>
            </a:r>
            <a:r>
              <a:rPr lang="en-GB" sz="1200" dirty="0"/>
              <a:t> [</a:t>
            </a:r>
            <a:r>
              <a:rPr lang="cy-GB" sz="1200" dirty="0"/>
              <a:t>Cyrchwyd Ddiwethaf </a:t>
            </a:r>
            <a:r>
              <a:rPr lang="en-GB" sz="1200" dirty="0"/>
              <a:t>/ Last Accessed 24/06/2025] </a:t>
            </a:r>
          </a:p>
          <a:p>
            <a:pPr>
              <a:lnSpc>
                <a:spcPct val="120000"/>
              </a:lnSpc>
              <a:spcBef>
                <a:spcPts val="450"/>
              </a:spcBef>
              <a:spcAft>
                <a:spcPts val="450"/>
              </a:spcAft>
            </a:pPr>
            <a:r>
              <a:rPr lang="en-GB" sz="1200" dirty="0">
                <a:solidFill>
                  <a:srgbClr val="3A3A3A"/>
                </a:solidFill>
                <a:latin typeface="+mj-lt"/>
              </a:rPr>
              <a:t>Elton, S. (2017) ‘Transition Towns’ Alternatives Journal, 43(2), pp. 20-23. </a:t>
            </a:r>
            <a:r>
              <a:rPr lang="cy-GB" sz="1200" noProof="0" dirty="0">
                <a:solidFill>
                  <a:srgbClr val="3A3A3A"/>
                </a:solidFill>
                <a:latin typeface="+mj-lt"/>
              </a:rPr>
              <a:t>Ar gael yn </a:t>
            </a:r>
            <a:r>
              <a:rPr lang="en-GB" sz="1200" dirty="0">
                <a:solidFill>
                  <a:srgbClr val="3A3A3A"/>
                </a:solidFill>
                <a:latin typeface="+mj-lt"/>
              </a:rPr>
              <a:t>/ Available at: </a:t>
            </a:r>
            <a:r>
              <a:rPr lang="en-GB" sz="1000" dirty="0">
                <a:hlinkClick r:id="rId4"/>
              </a:rPr>
              <a:t>Transition Towns - ProQuest </a:t>
            </a:r>
            <a:r>
              <a:rPr lang="en-GB" sz="1000" dirty="0"/>
              <a:t> </a:t>
            </a:r>
            <a:r>
              <a:rPr lang="en-GB" sz="1200" dirty="0">
                <a:solidFill>
                  <a:srgbClr val="3A3A3A"/>
                </a:solidFill>
                <a:latin typeface="+mj-lt"/>
              </a:rPr>
              <a:t> </a:t>
            </a:r>
            <a:r>
              <a:rPr lang="en-GB" sz="1200" dirty="0"/>
              <a:t>[</a:t>
            </a:r>
            <a:r>
              <a:rPr lang="cy-GB" sz="1200" dirty="0"/>
              <a:t>Cyrchwyd Ddiwethaf / </a:t>
            </a:r>
            <a:r>
              <a:rPr lang="en-GB" sz="1200" dirty="0"/>
              <a:t>Last Accessed 24/06/2025] </a:t>
            </a:r>
          </a:p>
          <a:p>
            <a:pPr>
              <a:lnSpc>
                <a:spcPct val="12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(2018) ‘Backcasting in futures studies: a synthesized scholarly and planning approach to strategic smart sustainable city development’, European journal of futures research, 6(1), pp. 1–27. </a:t>
            </a:r>
            <a:r>
              <a:rPr lang="cy-GB" sz="1200" dirty="0">
                <a:solidFill>
                  <a:srgbClr val="3A3A3A"/>
                </a:solidFill>
              </a:rPr>
              <a:t>Ar gael yn </a:t>
            </a:r>
            <a:r>
              <a:rPr lang="en-GB" sz="1200" dirty="0">
                <a:solidFill>
                  <a:srgbClr val="3A3A3A"/>
                </a:solidFill>
              </a:rPr>
              <a:t>/ </a:t>
            </a:r>
            <a:r>
              <a:rPr lang="en-GB" sz="1200" dirty="0">
                <a:solidFill>
                  <a:srgbClr val="3A3A3A"/>
                </a:solidFill>
                <a:latin typeface="+mj-lt"/>
              </a:rPr>
              <a:t>Available at: </a:t>
            </a:r>
            <a:r>
              <a:rPr lang="en-GB" sz="1200" dirty="0">
                <a:hlinkClick r:id="rId5"/>
              </a:rPr>
              <a:t>Backcasting in futures studies: a synthesized scholarly and planning approach to strategic smart sustainable city development – ProQuest</a:t>
            </a:r>
            <a:r>
              <a:rPr lang="en-GB" sz="1200" dirty="0"/>
              <a:t> [</a:t>
            </a:r>
            <a:r>
              <a:rPr lang="cy-GB" sz="1200" dirty="0"/>
              <a:t>Cyrchwyd Ddiwethaf / </a:t>
            </a:r>
            <a:r>
              <a:rPr lang="en-GB" sz="1200" dirty="0"/>
              <a:t>Last Accessed 24/06/2025] </a:t>
            </a:r>
          </a:p>
          <a:p>
            <a:pPr>
              <a:lnSpc>
                <a:spcPct val="12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and </a:t>
            </a:r>
            <a:r>
              <a:rPr lang="en-GB" sz="1200" dirty="0" err="1">
                <a:solidFill>
                  <a:srgbClr val="3A3A3A"/>
                </a:solidFill>
                <a:latin typeface="+mj-lt"/>
              </a:rPr>
              <a:t>Krogstie</a:t>
            </a:r>
            <a:r>
              <a:rPr lang="en-GB" sz="1200" dirty="0">
                <a:solidFill>
                  <a:srgbClr val="3A3A3A"/>
                </a:solidFill>
                <a:latin typeface="+mj-lt"/>
              </a:rPr>
              <a:t>, J. (2019a) ‘Generating a vision for smart sustainable cities of the future: a scholarly backcasting approach’, European journal of futures research, 7(1), pp. 1–20. </a:t>
            </a:r>
            <a:r>
              <a:rPr lang="cy-GB" sz="1200" dirty="0">
                <a:solidFill>
                  <a:srgbClr val="3A3A3A"/>
                </a:solidFill>
              </a:rPr>
              <a:t>Ar gael yn </a:t>
            </a:r>
            <a:r>
              <a:rPr lang="en-GB" sz="1200" dirty="0">
                <a:solidFill>
                  <a:srgbClr val="3A3A3A"/>
                </a:solidFill>
              </a:rPr>
              <a:t>/ </a:t>
            </a:r>
            <a:r>
              <a:rPr lang="en-GB" sz="1200" dirty="0">
                <a:solidFill>
                  <a:srgbClr val="3A3A3A"/>
                </a:solidFill>
                <a:latin typeface="+mj-lt"/>
              </a:rPr>
              <a:t>Available at: </a:t>
            </a:r>
            <a:r>
              <a:rPr lang="en-GB" sz="1200" dirty="0">
                <a:hlinkClick r:id="rId6"/>
              </a:rPr>
              <a:t>Generating a vision for smart sustainable cities of the future: a scholarly backcasting approach – ProQuest</a:t>
            </a:r>
            <a:r>
              <a:rPr lang="en-GB" sz="1200" dirty="0"/>
              <a:t> [</a:t>
            </a:r>
            <a:r>
              <a:rPr lang="cy-GB" sz="1200" dirty="0"/>
              <a:t>Cyrchwyd Ddiwethaf / </a:t>
            </a:r>
            <a:r>
              <a:rPr lang="en-GB" sz="1200" dirty="0"/>
              <a:t>Last Accessed 24/06/2025] </a:t>
            </a:r>
          </a:p>
          <a:p>
            <a:pPr>
              <a:lnSpc>
                <a:spcPct val="110000"/>
              </a:lnSpc>
              <a:spcBef>
                <a:spcPts val="450"/>
              </a:spcBef>
              <a:spcAft>
                <a:spcPts val="450"/>
              </a:spcAft>
            </a:pPr>
            <a:r>
              <a:rPr lang="en-GB" sz="1200" dirty="0" err="1">
                <a:solidFill>
                  <a:srgbClr val="3A3A3A"/>
                </a:solidFill>
                <a:latin typeface="+mj-lt"/>
              </a:rPr>
              <a:t>Bibri</a:t>
            </a:r>
            <a:r>
              <a:rPr lang="en-GB" sz="1200" dirty="0">
                <a:solidFill>
                  <a:srgbClr val="3A3A3A"/>
                </a:solidFill>
                <a:latin typeface="+mj-lt"/>
              </a:rPr>
              <a:t>, S.E. and </a:t>
            </a:r>
            <a:r>
              <a:rPr lang="en-GB" sz="1200" dirty="0" err="1">
                <a:solidFill>
                  <a:srgbClr val="3A3A3A"/>
                </a:solidFill>
                <a:latin typeface="+mj-lt"/>
              </a:rPr>
              <a:t>Krogstie</a:t>
            </a:r>
            <a:r>
              <a:rPr lang="en-GB" sz="1200" dirty="0">
                <a:solidFill>
                  <a:srgbClr val="3A3A3A"/>
                </a:solidFill>
                <a:latin typeface="+mj-lt"/>
              </a:rPr>
              <a:t>, J. (2019b) ‘A scholarly backcasting approach to a novel model for smart sustainable cities of the future: strategic problem orientation’, City, territory and architecture, 6(1), pp. 1–27. </a:t>
            </a:r>
            <a:r>
              <a:rPr lang="cy-GB" sz="1200" dirty="0">
                <a:solidFill>
                  <a:srgbClr val="3A3A3A"/>
                </a:solidFill>
              </a:rPr>
              <a:t>Ar gael yn </a:t>
            </a:r>
            <a:r>
              <a:rPr lang="en-GB" sz="1200" dirty="0">
                <a:solidFill>
                  <a:srgbClr val="3A3A3A"/>
                </a:solidFill>
              </a:rPr>
              <a:t>/ </a:t>
            </a:r>
            <a:r>
              <a:rPr lang="en-GB" sz="1200" dirty="0">
                <a:solidFill>
                  <a:srgbClr val="3A3A3A"/>
                </a:solidFill>
                <a:latin typeface="+mj-lt"/>
              </a:rPr>
              <a:t>Available at: </a:t>
            </a:r>
            <a:r>
              <a:rPr lang="en-GB" sz="1200" dirty="0">
                <a:hlinkClick r:id="rId7"/>
              </a:rPr>
              <a:t>A scholarly backcasting approach to a novel model for smart sustainable cities of the future: strategic problem orientation – ProQuest</a:t>
            </a:r>
            <a:r>
              <a:rPr lang="en-GB" sz="1200" dirty="0"/>
              <a:t> [</a:t>
            </a:r>
            <a:r>
              <a:rPr lang="cy-GB" sz="1200" dirty="0"/>
              <a:t>Cyrchwyd Ddiwethaf / </a:t>
            </a:r>
            <a:r>
              <a:rPr lang="en-GB" sz="1200" dirty="0"/>
              <a:t>Last Accessed 24/06/2025] </a:t>
            </a:r>
          </a:p>
          <a:p>
            <a:pPr marL="0" indent="0">
              <a:lnSpc>
                <a:spcPct val="110000"/>
              </a:lnSpc>
              <a:spcBef>
                <a:spcPts val="450"/>
              </a:spcBef>
              <a:spcAft>
                <a:spcPts val="450"/>
              </a:spcAft>
              <a:buNone/>
            </a:pPr>
            <a:endParaRPr lang="en-GB" sz="1200" dirty="0">
              <a:solidFill>
                <a:srgbClr val="3A3A3A"/>
              </a:solidFill>
              <a:latin typeface="+mj-lt"/>
            </a:endParaRPr>
          </a:p>
        </p:txBody>
      </p:sp>
    </p:spTree>
    <p:extLst>
      <p:ext uri="{BB962C8B-B14F-4D97-AF65-F5344CB8AC3E}">
        <p14:creationId xmlns:p14="http://schemas.microsoft.com/office/powerpoint/2010/main" val="280679590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866" y="301929"/>
            <a:ext cx="6172200" cy="537473"/>
          </a:xfrm>
        </p:spPr>
        <p:txBody>
          <a:bodyPr>
            <a:normAutofit fontScale="90000"/>
          </a:bodyPr>
          <a:lstStyle/>
          <a:p>
            <a:r>
              <a:rPr lang="cy-GB" b="1" dirty="0"/>
              <a:t>Cyfeirnodau</a:t>
            </a:r>
            <a:r>
              <a:rPr lang="en-US" b="1" dirty="0"/>
              <a:t> / References </a:t>
            </a:r>
          </a:p>
        </p:txBody>
      </p:sp>
      <p:sp>
        <p:nvSpPr>
          <p:cNvPr id="3" name="Content Placeholder 2"/>
          <p:cNvSpPr>
            <a:spLocks noGrp="1"/>
          </p:cNvSpPr>
          <p:nvPr>
            <p:ph idx="1"/>
          </p:nvPr>
        </p:nvSpPr>
        <p:spPr>
          <a:xfrm>
            <a:off x="116505" y="912518"/>
            <a:ext cx="8910990" cy="3394472"/>
          </a:xfrm>
        </p:spPr>
        <p:txBody>
          <a:bodyPr>
            <a:noAutofit/>
          </a:bodyPr>
          <a:lstStyle/>
          <a:p>
            <a:pPr>
              <a:lnSpc>
                <a:spcPct val="120000"/>
              </a:lnSpc>
              <a:spcBef>
                <a:spcPts val="450"/>
              </a:spcBef>
              <a:spcAft>
                <a:spcPts val="450"/>
              </a:spcAft>
            </a:pPr>
            <a:r>
              <a:rPr lang="en-GB" sz="1200" dirty="0">
                <a:solidFill>
                  <a:srgbClr val="3A3A3A"/>
                </a:solidFill>
                <a:latin typeface="+mj-lt"/>
              </a:rPr>
              <a:t>Flintoff, J.P. (2013) ‘Local, self-sufficient, optimistic: are Transition Towns the way forward?’ The Guardian </a:t>
            </a:r>
            <a:r>
              <a:rPr lang="cy-GB" sz="1200" dirty="0">
                <a:solidFill>
                  <a:srgbClr val="3A3A3A"/>
                </a:solidFill>
              </a:rPr>
              <a:t>Ar gael yn </a:t>
            </a:r>
            <a:r>
              <a:rPr lang="en-GB" sz="1200" dirty="0">
                <a:solidFill>
                  <a:srgbClr val="3A3A3A"/>
                </a:solidFill>
              </a:rPr>
              <a:t>/ </a:t>
            </a:r>
            <a:r>
              <a:rPr lang="en-GB" sz="1200" dirty="0">
                <a:solidFill>
                  <a:srgbClr val="3A3A3A"/>
                </a:solidFill>
                <a:latin typeface="+mj-lt"/>
              </a:rPr>
              <a:t>Available at: </a:t>
            </a:r>
            <a:r>
              <a:rPr lang="en-GB" sz="1200" dirty="0">
                <a:hlinkClick r:id="rId2"/>
              </a:rPr>
              <a:t>Local, self-sufficient, optimistic: are Transition Towns the way forward? | Transition towns | The Guardian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10000"/>
              </a:lnSpc>
              <a:spcBef>
                <a:spcPts val="450"/>
              </a:spcBef>
              <a:spcAft>
                <a:spcPts val="450"/>
              </a:spcAft>
            </a:pPr>
            <a:r>
              <a:rPr lang="en-GB" sz="1200" dirty="0">
                <a:solidFill>
                  <a:srgbClr val="3A3A3A"/>
                </a:solidFill>
                <a:latin typeface="+mj-lt"/>
              </a:rPr>
              <a:t>Frazer, E. (2000) ‘Communitarianism’ pp. 178-190 </a:t>
            </a:r>
            <a:r>
              <a:rPr lang="en-GB" sz="1200" i="1" dirty="0" err="1">
                <a:solidFill>
                  <a:srgbClr val="3A3A3A"/>
                </a:solidFill>
                <a:latin typeface="+mj-lt"/>
              </a:rPr>
              <a:t>yn</a:t>
            </a:r>
            <a:r>
              <a:rPr lang="en-GB" sz="1200" i="1" dirty="0">
                <a:solidFill>
                  <a:srgbClr val="3A3A3A"/>
                </a:solidFill>
                <a:latin typeface="+mj-lt"/>
              </a:rPr>
              <a:t> /</a:t>
            </a:r>
            <a:r>
              <a:rPr lang="en-GB" sz="1200" dirty="0">
                <a:solidFill>
                  <a:srgbClr val="3A3A3A"/>
                </a:solidFill>
                <a:latin typeface="+mj-lt"/>
              </a:rPr>
              <a:t> </a:t>
            </a:r>
            <a:r>
              <a:rPr lang="en-GB" sz="1200" i="1" dirty="0">
                <a:solidFill>
                  <a:srgbClr val="3A3A3A"/>
                </a:solidFill>
                <a:latin typeface="+mj-lt"/>
              </a:rPr>
              <a:t>in </a:t>
            </a:r>
            <a:r>
              <a:rPr lang="en-GB" sz="1200" dirty="0">
                <a:solidFill>
                  <a:srgbClr val="3A3A3A"/>
                </a:solidFill>
                <a:latin typeface="+mj-lt"/>
              </a:rPr>
              <a:t>Browning, G., </a:t>
            </a:r>
            <a:r>
              <a:rPr lang="en-GB" sz="1200" dirty="0" err="1">
                <a:solidFill>
                  <a:srgbClr val="3A3A3A"/>
                </a:solidFill>
                <a:latin typeface="+mj-lt"/>
              </a:rPr>
              <a:t>Halcli</a:t>
            </a:r>
            <a:r>
              <a:rPr lang="en-GB" sz="1200" dirty="0">
                <a:solidFill>
                  <a:srgbClr val="3A3A3A"/>
                </a:solidFill>
                <a:latin typeface="+mj-lt"/>
              </a:rPr>
              <a:t>, A &amp; Webster, F [eds] </a:t>
            </a:r>
            <a:r>
              <a:rPr lang="en-GB" sz="1200" i="1" dirty="0">
                <a:solidFill>
                  <a:srgbClr val="3A3A3A"/>
                </a:solidFill>
                <a:latin typeface="+mj-lt"/>
              </a:rPr>
              <a:t>Understanding Contemporary Society</a:t>
            </a:r>
            <a:r>
              <a:rPr lang="en-GB" sz="1200" dirty="0">
                <a:solidFill>
                  <a:srgbClr val="3A3A3A"/>
                </a:solidFill>
                <a:latin typeface="+mj-lt"/>
              </a:rPr>
              <a:t> London: Sage Publications</a:t>
            </a:r>
            <a:endParaRPr lang="en-GB" sz="1200" dirty="0">
              <a:latin typeface="+mj-lt"/>
            </a:endParaRPr>
          </a:p>
          <a:p>
            <a:pPr>
              <a:lnSpc>
                <a:spcPct val="120000"/>
              </a:lnSpc>
              <a:spcBef>
                <a:spcPts val="450"/>
              </a:spcBef>
              <a:spcAft>
                <a:spcPts val="450"/>
              </a:spcAft>
            </a:pPr>
            <a:r>
              <a:rPr lang="en-GB" sz="1200" dirty="0">
                <a:latin typeface="+mj-lt"/>
              </a:rPr>
              <a:t>Geographical Association and Academy for Sustainable Communities  (2005). </a:t>
            </a:r>
            <a:r>
              <a:rPr lang="en-GB" sz="1200" i="1" dirty="0">
                <a:latin typeface="+mj-lt"/>
              </a:rPr>
              <a:t>What is a sustainable community</a:t>
            </a:r>
            <a:r>
              <a:rPr lang="en-GB" sz="1200" dirty="0">
                <a:latin typeface="+mj-lt"/>
              </a:rPr>
              <a:t>? </a:t>
            </a:r>
            <a:r>
              <a:rPr lang="cy-GB" sz="1200" dirty="0">
                <a:solidFill>
                  <a:srgbClr val="3A3A3A"/>
                </a:solidFill>
              </a:rPr>
              <a:t>Ar gael o </a:t>
            </a:r>
            <a:r>
              <a:rPr lang="en-GB" sz="1200" dirty="0">
                <a:solidFill>
                  <a:srgbClr val="3A3A3A"/>
                </a:solidFill>
              </a:rPr>
              <a:t>/ </a:t>
            </a:r>
            <a:r>
              <a:rPr lang="en-US" sz="1200" dirty="0">
                <a:latin typeface="+mj-lt"/>
              </a:rPr>
              <a:t>Available From: </a:t>
            </a:r>
            <a:r>
              <a:rPr lang="en-GB" sz="1200" dirty="0">
                <a:hlinkClick r:id="rId3"/>
              </a:rPr>
              <a:t>[ARCHIVED CONTENT] What is a sustainable community? - Communities and Local Government</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en-GB" sz="1200" dirty="0">
                <a:latin typeface="+mj-lt"/>
              </a:rPr>
              <a:t>Glasgow University (2023) </a:t>
            </a:r>
            <a:r>
              <a:rPr lang="en-GB" sz="1200" i="1" dirty="0">
                <a:latin typeface="+mj-lt"/>
              </a:rPr>
              <a:t>20 Minute Neighbourhoods </a:t>
            </a:r>
            <a:r>
              <a:rPr lang="cy-GB" sz="1200" dirty="0">
                <a:solidFill>
                  <a:srgbClr val="3A3A3A"/>
                </a:solidFill>
              </a:rPr>
              <a:t>Fideo ar gael yn </a:t>
            </a:r>
            <a:r>
              <a:rPr lang="en-GB" sz="1200" dirty="0">
                <a:solidFill>
                  <a:srgbClr val="3A3A3A"/>
                </a:solidFill>
              </a:rPr>
              <a:t>/ </a:t>
            </a:r>
            <a:r>
              <a:rPr lang="en-GB" sz="1200" dirty="0">
                <a:latin typeface="+mj-lt"/>
              </a:rPr>
              <a:t>Video Available at: </a:t>
            </a:r>
            <a:r>
              <a:rPr lang="en-GB" sz="1200" dirty="0">
                <a:hlinkClick r:id="rId4"/>
              </a:rPr>
              <a:t>20 Minute Neighbourhoods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10000"/>
              </a:lnSpc>
              <a:spcBef>
                <a:spcPts val="450"/>
              </a:spcBef>
              <a:spcAft>
                <a:spcPts val="450"/>
              </a:spcAft>
            </a:pPr>
            <a:r>
              <a:rPr lang="en-GB" sz="1200" dirty="0">
                <a:latin typeface="+mj-lt"/>
              </a:rPr>
              <a:t>Green Interview, The (2013) </a:t>
            </a:r>
            <a:r>
              <a:rPr lang="en-GB" sz="1200" i="1" dirty="0">
                <a:latin typeface="+mj-lt"/>
              </a:rPr>
              <a:t>Interview with Ted Hopkins, Transition Network </a:t>
            </a:r>
            <a:r>
              <a:rPr lang="cy-GB" sz="1200" dirty="0">
                <a:solidFill>
                  <a:srgbClr val="3A3A3A"/>
                </a:solidFill>
              </a:rPr>
              <a:t>Fideo ar gael yn </a:t>
            </a:r>
            <a:r>
              <a:rPr lang="en-GB" sz="1200" dirty="0">
                <a:solidFill>
                  <a:srgbClr val="3A3A3A"/>
                </a:solidFill>
              </a:rPr>
              <a:t>/ </a:t>
            </a:r>
            <a:r>
              <a:rPr lang="en-GB" sz="1200" dirty="0">
                <a:latin typeface="+mj-lt"/>
              </a:rPr>
              <a:t>Video Available at: </a:t>
            </a:r>
            <a:r>
              <a:rPr lang="en-GB" sz="1200" dirty="0">
                <a:hlinkClick r:id="rId5"/>
              </a:rPr>
              <a:t>Rob Hopkins, Transition Network </a:t>
            </a:r>
            <a:r>
              <a:rPr lang="en-GB" sz="1200" dirty="0"/>
              <a:t>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en-GB" sz="1200" dirty="0">
                <a:latin typeface="+mj-lt"/>
              </a:rPr>
              <a:t>Hine, R. [ed] ‘Ecosystem’ in </a:t>
            </a:r>
            <a:r>
              <a:rPr lang="en-GB" sz="1200" i="1" dirty="0">
                <a:latin typeface="+mj-lt"/>
              </a:rPr>
              <a:t>A Dictionary of Biology</a:t>
            </a:r>
            <a:r>
              <a:rPr lang="en-GB" sz="1200" dirty="0">
                <a:latin typeface="+mj-lt"/>
              </a:rPr>
              <a:t> Oxford; OUP </a:t>
            </a:r>
            <a:r>
              <a:rPr lang="cy-GB" sz="1200" dirty="0">
                <a:solidFill>
                  <a:srgbClr val="3A3A3A"/>
                </a:solidFill>
              </a:rPr>
              <a:t>Ar gael yn </a:t>
            </a:r>
            <a:r>
              <a:rPr lang="en-GB" sz="1200" dirty="0">
                <a:solidFill>
                  <a:srgbClr val="3A3A3A"/>
                </a:solidFill>
              </a:rPr>
              <a:t>/ </a:t>
            </a:r>
            <a:r>
              <a:rPr lang="en-GB" sz="1200" dirty="0">
                <a:latin typeface="+mj-lt"/>
              </a:rPr>
              <a:t>Available at: </a:t>
            </a:r>
            <a:r>
              <a:rPr lang="en-GB" sz="1200" dirty="0">
                <a:hlinkClick r:id="rId6"/>
              </a:rPr>
              <a:t>Ecosystem - Oxford Reference </a:t>
            </a:r>
            <a:r>
              <a:rPr lang="en-GB" sz="1200" dirty="0">
                <a:solidFill>
                  <a:srgbClr val="3A3A3A"/>
                </a:solidFill>
                <a:latin typeface="+mj-lt"/>
              </a:rPr>
              <a:t>[</a:t>
            </a:r>
            <a:r>
              <a:rPr lang="cy-GB" sz="1200" dirty="0"/>
              <a:t>Cyrchwyd Ddiwethaf / </a:t>
            </a:r>
            <a:r>
              <a:rPr lang="en-GB" sz="1200" dirty="0">
                <a:solidFill>
                  <a:srgbClr val="3A3A3A"/>
                </a:solidFill>
                <a:latin typeface="+mj-lt"/>
              </a:rPr>
              <a:t>Last Accessed 24/06/2025]</a:t>
            </a:r>
          </a:p>
          <a:p>
            <a:pPr>
              <a:lnSpc>
                <a:spcPct val="120000"/>
              </a:lnSpc>
              <a:spcBef>
                <a:spcPts val="450"/>
              </a:spcBef>
              <a:spcAft>
                <a:spcPts val="450"/>
              </a:spcAft>
            </a:pPr>
            <a:r>
              <a:rPr lang="en-US" sz="1200" dirty="0">
                <a:latin typeface="+mj-lt"/>
              </a:rPr>
              <a:t>Institute of Sustainable Communities (2025) </a:t>
            </a:r>
            <a:r>
              <a:rPr lang="en-GB" sz="1200" dirty="0">
                <a:hlinkClick r:id="rId7"/>
              </a:rPr>
              <a:t>Appendix A</a:t>
            </a:r>
            <a:r>
              <a:rPr lang="en-GB" sz="1200" dirty="0"/>
              <a:t> [</a:t>
            </a:r>
            <a:r>
              <a:rPr lang="cy-GB" sz="1200" dirty="0"/>
              <a:t>Cyrchwyd Ddiwethaf / </a:t>
            </a:r>
            <a:r>
              <a:rPr lang="en-GB" sz="1200" dirty="0">
                <a:solidFill>
                  <a:srgbClr val="3A3A3A"/>
                </a:solidFill>
                <a:latin typeface="+mj-lt"/>
              </a:rPr>
              <a:t>Last Accessed 24/06/2025]</a:t>
            </a:r>
          </a:p>
          <a:p>
            <a:pPr>
              <a:spcBef>
                <a:spcPts val="450"/>
              </a:spcBef>
              <a:spcAft>
                <a:spcPts val="450"/>
              </a:spcAft>
            </a:pPr>
            <a:r>
              <a:rPr lang="en-US" sz="1200" dirty="0">
                <a:latin typeface="+mj-lt"/>
              </a:rPr>
              <a:t>Lee, D. &amp; Newby, H. (2012) </a:t>
            </a:r>
            <a:r>
              <a:rPr lang="en-US" sz="1200" i="1" dirty="0">
                <a:latin typeface="+mj-lt"/>
              </a:rPr>
              <a:t>The Problem of Sociology</a:t>
            </a:r>
            <a:r>
              <a:rPr lang="en-US" sz="1200" dirty="0">
                <a:latin typeface="+mj-lt"/>
              </a:rPr>
              <a:t> London: Routledge</a:t>
            </a:r>
          </a:p>
          <a:p>
            <a:pPr>
              <a:spcBef>
                <a:spcPts val="450"/>
              </a:spcBef>
              <a:spcAft>
                <a:spcPts val="450"/>
              </a:spcAft>
            </a:pPr>
            <a:r>
              <a:rPr lang="en-GB" sz="1200" dirty="0" err="1">
                <a:solidFill>
                  <a:srgbClr val="3A3A3A"/>
                </a:solidFill>
                <a:latin typeface="Source Sans Pro" panose="020B0503030403020204" pitchFamily="34" charset="0"/>
              </a:rPr>
              <a:t>Livable</a:t>
            </a:r>
            <a:r>
              <a:rPr lang="en-GB" sz="1200" dirty="0">
                <a:solidFill>
                  <a:srgbClr val="3A3A3A"/>
                </a:solidFill>
                <a:latin typeface="Source Sans Pro" panose="020B0503030403020204" pitchFamily="34" charset="0"/>
              </a:rPr>
              <a:t> City (sic) (2021) </a:t>
            </a:r>
            <a:r>
              <a:rPr lang="en-GB" sz="1200" i="1" dirty="0" err="1">
                <a:solidFill>
                  <a:srgbClr val="3A3A3A"/>
                </a:solidFill>
                <a:latin typeface="Source Sans Pro" panose="020B0503030403020204" pitchFamily="34" charset="0"/>
              </a:rPr>
              <a:t>Livable</a:t>
            </a:r>
            <a:r>
              <a:rPr lang="en-GB" sz="1200" i="1" dirty="0">
                <a:solidFill>
                  <a:srgbClr val="3A3A3A"/>
                </a:solidFill>
                <a:latin typeface="Source Sans Pro" panose="020B0503030403020204" pitchFamily="34" charset="0"/>
              </a:rPr>
              <a:t> City Goals </a:t>
            </a:r>
            <a:r>
              <a:rPr lang="cy-GB" sz="1200" dirty="0">
                <a:solidFill>
                  <a:srgbClr val="3A3A3A"/>
                </a:solidFill>
              </a:rPr>
              <a:t>Ar gael yn </a:t>
            </a:r>
            <a:r>
              <a:rPr lang="en-GB" sz="1200" dirty="0">
                <a:solidFill>
                  <a:srgbClr val="3A3A3A"/>
                </a:solidFill>
              </a:rPr>
              <a:t>/ </a:t>
            </a:r>
            <a:r>
              <a:rPr lang="en-GB" sz="1200" dirty="0">
                <a:solidFill>
                  <a:srgbClr val="3A3A3A"/>
                </a:solidFill>
                <a:latin typeface="Source Sans Pro" panose="020B0503030403020204" pitchFamily="34" charset="0"/>
              </a:rPr>
              <a:t>Available at:  </a:t>
            </a:r>
            <a:r>
              <a:rPr lang="en-GB" sz="1200" dirty="0">
                <a:hlinkClick r:id="rId8"/>
              </a:rPr>
              <a:t>Home - </a:t>
            </a:r>
            <a:r>
              <a:rPr lang="en-GB" sz="1200" dirty="0" err="1">
                <a:hlinkClick r:id="rId8"/>
              </a:rPr>
              <a:t>Livable</a:t>
            </a:r>
            <a:r>
              <a:rPr lang="en-GB" sz="1200" dirty="0">
                <a:hlinkClick r:id="rId8"/>
              </a:rPr>
              <a:t> City </a:t>
            </a:r>
            <a:r>
              <a:rPr lang="en-GB" sz="1200" dirty="0"/>
              <a:t> [</a:t>
            </a:r>
            <a:r>
              <a:rPr lang="cy-GB" sz="1200" dirty="0"/>
              <a:t>Cyrchwyd Ddiwethaf / </a:t>
            </a:r>
            <a:r>
              <a:rPr lang="en-GB" sz="1200" dirty="0">
                <a:solidFill>
                  <a:srgbClr val="3A3A3A"/>
                </a:solidFill>
                <a:latin typeface="+mj-lt"/>
              </a:rPr>
              <a:t>Last Accessed 24/06/2025]</a:t>
            </a:r>
          </a:p>
        </p:txBody>
      </p:sp>
    </p:spTree>
    <p:extLst>
      <p:ext uri="{BB962C8B-B14F-4D97-AF65-F5344CB8AC3E}">
        <p14:creationId xmlns:p14="http://schemas.microsoft.com/office/powerpoint/2010/main" val="30738645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022" y="194453"/>
            <a:ext cx="6172200" cy="537473"/>
          </a:xfrm>
        </p:spPr>
        <p:txBody>
          <a:bodyPr>
            <a:normAutofit fontScale="90000"/>
          </a:bodyPr>
          <a:lstStyle/>
          <a:p>
            <a:r>
              <a:rPr lang="cy-GB" b="1" dirty="0"/>
              <a:t>Cyfeirnodau</a:t>
            </a:r>
            <a:r>
              <a:rPr lang="en-US" b="1" dirty="0"/>
              <a:t> / References </a:t>
            </a:r>
          </a:p>
        </p:txBody>
      </p:sp>
      <p:sp>
        <p:nvSpPr>
          <p:cNvPr id="3" name="Content Placeholder 2"/>
          <p:cNvSpPr>
            <a:spLocks noGrp="1"/>
          </p:cNvSpPr>
          <p:nvPr>
            <p:ph idx="1"/>
          </p:nvPr>
        </p:nvSpPr>
        <p:spPr>
          <a:xfrm>
            <a:off x="197514" y="731926"/>
            <a:ext cx="8548464" cy="3394472"/>
          </a:xfrm>
        </p:spPr>
        <p:txBody>
          <a:bodyPr>
            <a:noAutofit/>
          </a:bodyPr>
          <a:lstStyle/>
          <a:p>
            <a:pPr>
              <a:lnSpc>
                <a:spcPct val="120000"/>
              </a:lnSpc>
              <a:spcBef>
                <a:spcPts val="450"/>
              </a:spcBef>
              <a:spcAft>
                <a:spcPts val="450"/>
              </a:spcAft>
            </a:pPr>
            <a:r>
              <a:rPr lang="en-GB" sz="1200" dirty="0">
                <a:solidFill>
                  <a:srgbClr val="3A3A3A"/>
                </a:solidFill>
                <a:latin typeface="+mj-lt"/>
              </a:rPr>
              <a:t>Liveable Cities Project, The (2014) </a:t>
            </a:r>
            <a:r>
              <a:rPr lang="en-GB" sz="1200" i="1" dirty="0">
                <a:solidFill>
                  <a:srgbClr val="3A3A3A"/>
                </a:solidFill>
                <a:latin typeface="+mj-lt"/>
              </a:rPr>
              <a:t>Liveable Cities</a:t>
            </a:r>
            <a:r>
              <a:rPr lang="en-GB" sz="1200" dirty="0">
                <a:solidFill>
                  <a:srgbClr val="3A3A3A"/>
                </a:solidFill>
                <a:latin typeface="+mj-lt"/>
              </a:rPr>
              <a:t> </a:t>
            </a:r>
            <a:r>
              <a:rPr lang="cy-GB" sz="1200" noProof="0" dirty="0">
                <a:solidFill>
                  <a:srgbClr val="3A3A3A"/>
                </a:solidFill>
                <a:latin typeface="+mj-lt"/>
              </a:rPr>
              <a:t>Fideo ar gael yn </a:t>
            </a:r>
            <a:r>
              <a:rPr lang="en-GB" sz="1200" dirty="0">
                <a:solidFill>
                  <a:srgbClr val="3A3A3A"/>
                </a:solidFill>
                <a:latin typeface="+mj-lt"/>
              </a:rPr>
              <a:t>/ Video Available at: </a:t>
            </a:r>
            <a:r>
              <a:rPr lang="en-GB" sz="1200" dirty="0">
                <a:hlinkClick r:id="rId2"/>
              </a:rPr>
              <a:t>The Liveable Cities Project</a:t>
            </a:r>
            <a:r>
              <a:rPr lang="en-GB" sz="1200" dirty="0"/>
              <a:t> [</a:t>
            </a:r>
            <a:r>
              <a:rPr lang="cy-GB" sz="1200" noProof="0" dirty="0"/>
              <a:t>Cyrchwyd Ddiwethaf </a:t>
            </a:r>
            <a:r>
              <a:rPr lang="en-GB" sz="1200" dirty="0"/>
              <a:t>/ Last Accessed 24/06/2025]</a:t>
            </a:r>
            <a:endParaRPr lang="en-GB" sz="1200" dirty="0">
              <a:solidFill>
                <a:srgbClr val="3A3A3A"/>
              </a:solidFill>
              <a:latin typeface="+mj-lt"/>
            </a:endParaRPr>
          </a:p>
          <a:p>
            <a:pPr>
              <a:lnSpc>
                <a:spcPct val="120000"/>
              </a:lnSpc>
              <a:spcBef>
                <a:spcPts val="450"/>
              </a:spcBef>
              <a:spcAft>
                <a:spcPts val="450"/>
              </a:spcAft>
            </a:pPr>
            <a:r>
              <a:rPr lang="en-US" sz="1200" dirty="0">
                <a:latin typeface="+mj-lt"/>
              </a:rPr>
              <a:t>One Planet Council (</a:t>
            </a:r>
            <a:r>
              <a:rPr lang="cy-GB" sz="1200" noProof="0" dirty="0">
                <a:latin typeface="+mj-lt"/>
              </a:rPr>
              <a:t>Dim dyddiad </a:t>
            </a:r>
            <a:r>
              <a:rPr lang="en-US" sz="1200" dirty="0">
                <a:latin typeface="+mj-lt"/>
              </a:rPr>
              <a:t>/ No date) </a:t>
            </a:r>
            <a:r>
              <a:rPr lang="en-US" sz="1200" i="1" dirty="0">
                <a:latin typeface="+mj-lt"/>
              </a:rPr>
              <a:t>The One Planet Council</a:t>
            </a:r>
            <a:r>
              <a:rPr lang="en-US" sz="1200" dirty="0">
                <a:latin typeface="+mj-lt"/>
              </a:rPr>
              <a:t> </a:t>
            </a:r>
            <a:r>
              <a:rPr lang="cy-GB" sz="1200" noProof="0" dirty="0">
                <a:latin typeface="+mj-lt"/>
              </a:rPr>
              <a:t>Ar gael yn </a:t>
            </a:r>
            <a:r>
              <a:rPr lang="en-US" sz="1200" dirty="0">
                <a:latin typeface="+mj-lt"/>
              </a:rPr>
              <a:t>/ Available at: </a:t>
            </a:r>
            <a:r>
              <a:rPr lang="en-GB" sz="1200" dirty="0">
                <a:hlinkClick r:id="rId3"/>
              </a:rPr>
              <a:t>The One Planet Council | One Planet Council</a:t>
            </a:r>
            <a:r>
              <a:rPr lang="en-US" sz="1200" dirty="0">
                <a:latin typeface="+mj-lt"/>
              </a:rPr>
              <a:t> </a:t>
            </a:r>
            <a:r>
              <a:rPr lang="en-GB" sz="1200" dirty="0"/>
              <a:t>[</a:t>
            </a:r>
            <a:r>
              <a:rPr lang="cy-GB" sz="1200" dirty="0"/>
              <a:t>Cyrchwyd Ddiwethaf / </a:t>
            </a:r>
            <a:r>
              <a:rPr lang="en-GB" sz="1200" dirty="0"/>
              <a:t>Last Accessed 24/06/2025]</a:t>
            </a:r>
          </a:p>
          <a:p>
            <a:pPr>
              <a:lnSpc>
                <a:spcPct val="120000"/>
              </a:lnSpc>
              <a:spcBef>
                <a:spcPts val="450"/>
              </a:spcBef>
              <a:spcAft>
                <a:spcPts val="450"/>
              </a:spcAft>
            </a:pPr>
            <a:r>
              <a:rPr lang="en-GB" sz="1200" dirty="0"/>
              <a:t>Richardson, J., Nichols, A. and Henry, T. (2012) ‘Do transition towns have the potential to promote health and well-being? A health impact assessment of a transition town initiative’, Public health (London), 126(11), pp. 982–989. </a:t>
            </a:r>
            <a:r>
              <a:rPr lang="cy-GB" sz="1200" dirty="0"/>
              <a:t>Ar gael yn / </a:t>
            </a:r>
            <a:r>
              <a:rPr lang="en-GB" sz="1200" dirty="0"/>
              <a:t>Available at: </a:t>
            </a:r>
            <a:r>
              <a:rPr lang="en-GB" sz="1200" dirty="0">
                <a:hlinkClick r:id="rId4"/>
              </a:rPr>
              <a:t>Do transition towns have the potential to promote health and well-being? A health impact assessment of a transition town initiative - ScienceDirect </a:t>
            </a:r>
            <a:r>
              <a:rPr lang="en-GB" sz="1200" dirty="0"/>
              <a:t> [</a:t>
            </a:r>
            <a:r>
              <a:rPr lang="cy-GB" sz="1200" dirty="0"/>
              <a:t>Cyrchwyd Ddiwethaf / </a:t>
            </a:r>
            <a:r>
              <a:rPr lang="en-GB" sz="1200" dirty="0"/>
              <a:t>Last Accessed 24/06/2025]</a:t>
            </a:r>
          </a:p>
          <a:p>
            <a:pPr>
              <a:spcBef>
                <a:spcPts val="450"/>
              </a:spcBef>
              <a:spcAft>
                <a:spcPts val="450"/>
              </a:spcAft>
            </a:pPr>
            <a:r>
              <a:rPr lang="en-US" sz="1200" dirty="0"/>
              <a:t>Smith, Mark K. (2008) 'Sustainable communities and </a:t>
            </a:r>
            <a:r>
              <a:rPr lang="en-US" sz="1200" dirty="0" err="1"/>
              <a:t>neighbourhoods</a:t>
            </a:r>
            <a:r>
              <a:rPr lang="en-US" sz="1200" dirty="0"/>
              <a:t>. Theory, policy and practice', </a:t>
            </a:r>
            <a:r>
              <a:rPr lang="en-US" sz="1200" i="1" dirty="0"/>
              <a:t>the </a:t>
            </a:r>
            <a:r>
              <a:rPr lang="en-US" sz="1200" i="1" dirty="0" err="1"/>
              <a:t>Encyclopaedia</a:t>
            </a:r>
            <a:r>
              <a:rPr lang="en-US" sz="1200" i="1" dirty="0"/>
              <a:t> of informal education</a:t>
            </a:r>
            <a:r>
              <a:rPr lang="en-US" sz="1200" dirty="0"/>
              <a:t>. </a:t>
            </a:r>
            <a:r>
              <a:rPr lang="cy-GB" sz="1200" noProof="0" dirty="0"/>
              <a:t>Cyrchwyd Mawrth 2016 </a:t>
            </a:r>
            <a:r>
              <a:rPr lang="en-US" sz="1200" dirty="0"/>
              <a:t>/ Accessed March 2016 </a:t>
            </a:r>
            <a:r>
              <a:rPr lang="cy-GB" sz="1200" dirty="0"/>
              <a:t>Ar gael o / </a:t>
            </a:r>
            <a:r>
              <a:rPr lang="en-US" sz="1200" dirty="0"/>
              <a:t>Available From: </a:t>
            </a:r>
            <a:r>
              <a:rPr lang="en-GB" sz="1200" dirty="0">
                <a:hlinkClick r:id="rId5"/>
              </a:rPr>
              <a:t>Sustainable communities and neighbourhoods. theory, policy and practice – infed.org </a:t>
            </a:r>
            <a:r>
              <a:rPr lang="en-GB" sz="1200" dirty="0"/>
              <a:t> [</a:t>
            </a:r>
            <a:r>
              <a:rPr lang="cy-GB" sz="1200" dirty="0"/>
              <a:t>Cyrchwyd Ddiwethaf / </a:t>
            </a:r>
            <a:r>
              <a:rPr lang="en-GB" sz="1200" dirty="0"/>
              <a:t>L</a:t>
            </a:r>
            <a:r>
              <a:rPr lang="en-GB" sz="1200" noProof="0" dirty="0" err="1"/>
              <a:t>ast</a:t>
            </a:r>
            <a:r>
              <a:rPr lang="en-GB" sz="1200" dirty="0"/>
              <a:t> Accessed 24/06/2025]</a:t>
            </a:r>
            <a:endParaRPr lang="en-US" sz="1200" dirty="0"/>
          </a:p>
          <a:p>
            <a:pPr>
              <a:spcBef>
                <a:spcPts val="450"/>
              </a:spcBef>
              <a:spcAft>
                <a:spcPts val="450"/>
              </a:spcAft>
            </a:pPr>
            <a:r>
              <a:rPr lang="en-GB" sz="1200" dirty="0"/>
              <a:t>Taylor, P.J. (2012) ‘Transition towns and world cities: towards green networks of cities’, Local environment, 17(4), pp. 495–508. </a:t>
            </a:r>
            <a:r>
              <a:rPr lang="cy-GB" sz="1200" dirty="0"/>
              <a:t>Ar gael yn / </a:t>
            </a:r>
            <a:r>
              <a:rPr lang="en-GB" sz="1200" dirty="0"/>
              <a:t>Available at: </a:t>
            </a:r>
            <a:r>
              <a:rPr lang="en-GB" sz="1200" dirty="0">
                <a:hlinkClick r:id="rId6"/>
              </a:rPr>
              <a:t>Transition towns and world cities: towards green networks of cities: Local Environment: Vol 17, No 4</a:t>
            </a:r>
            <a:r>
              <a:rPr lang="en-GB" sz="1200" dirty="0"/>
              <a:t> </a:t>
            </a:r>
            <a:r>
              <a:rPr lang="en-GB" sz="1200" dirty="0">
                <a:hlinkClick r:id="rId7"/>
              </a:rPr>
              <a:t>12.678310</a:t>
            </a:r>
            <a:r>
              <a:rPr lang="en-GB" sz="1200" dirty="0"/>
              <a:t> [</a:t>
            </a:r>
            <a:r>
              <a:rPr lang="cy-GB" sz="1200" dirty="0"/>
              <a:t>Cyrchwyd Ddiwethaf / </a:t>
            </a:r>
            <a:r>
              <a:rPr lang="en-GB" sz="1200" dirty="0"/>
              <a:t>Last Accessed 24/06/2025]</a:t>
            </a:r>
          </a:p>
          <a:p>
            <a:pPr>
              <a:spcBef>
                <a:spcPts val="450"/>
              </a:spcBef>
              <a:spcAft>
                <a:spcPts val="450"/>
              </a:spcAft>
            </a:pPr>
            <a:r>
              <a:rPr lang="en-GB" sz="1200" dirty="0"/>
              <a:t>TCPA (Town &amp; County Planning Association) (2021) </a:t>
            </a:r>
            <a:r>
              <a:rPr lang="en-GB" sz="1200" i="1" dirty="0"/>
              <a:t>20-Minute Neighbourhoods: Creating Healthier, Active, Prosperous Communities - An Introduction for Council Planners in England</a:t>
            </a:r>
            <a:r>
              <a:rPr lang="en-GB" sz="1200" dirty="0"/>
              <a:t> </a:t>
            </a:r>
            <a:r>
              <a:rPr lang="cy-GB" sz="1200" dirty="0"/>
              <a:t>Ar gael yn / </a:t>
            </a:r>
            <a:r>
              <a:rPr lang="en-GB" sz="1200" dirty="0"/>
              <a:t>Available at : </a:t>
            </a:r>
            <a:r>
              <a:rPr lang="en-GB" sz="1200" dirty="0">
                <a:hlinkClick r:id="rId8"/>
              </a:rPr>
              <a:t>20MN_Main.qxd</a:t>
            </a:r>
            <a:r>
              <a:rPr lang="en-GB" sz="1200" dirty="0"/>
              <a:t> [</a:t>
            </a:r>
            <a:r>
              <a:rPr lang="cy-GB" sz="1200" dirty="0"/>
              <a:t>Cyrchwyd Ddiwethaf / </a:t>
            </a:r>
            <a:r>
              <a:rPr lang="en-GB" sz="1200" dirty="0"/>
              <a:t>Last Accessed 24/06/2025]</a:t>
            </a:r>
          </a:p>
          <a:p>
            <a:pPr>
              <a:spcBef>
                <a:spcPts val="450"/>
              </a:spcBef>
              <a:spcAft>
                <a:spcPts val="450"/>
              </a:spcAft>
            </a:pPr>
            <a:r>
              <a:rPr lang="en-US" sz="1200" dirty="0"/>
              <a:t>Transition Network (2025) </a:t>
            </a:r>
            <a:r>
              <a:rPr lang="en-US" sz="1200" i="1" dirty="0"/>
              <a:t>Principles</a:t>
            </a:r>
            <a:r>
              <a:rPr lang="en-US" sz="1200" dirty="0"/>
              <a:t> </a:t>
            </a:r>
            <a:r>
              <a:rPr lang="cy-GB" sz="1200" dirty="0"/>
              <a:t>Ar gael yn / </a:t>
            </a:r>
            <a:r>
              <a:rPr lang="en-US" sz="1200" dirty="0"/>
              <a:t>Available at: </a:t>
            </a:r>
            <a:r>
              <a:rPr lang="en-GB" sz="1200" dirty="0">
                <a:hlinkClick r:id="rId9"/>
              </a:rPr>
              <a:t>Transition Network Values &amp; Principles </a:t>
            </a:r>
            <a:r>
              <a:rPr lang="en-GB" sz="1200" dirty="0"/>
              <a:t> </a:t>
            </a:r>
            <a:r>
              <a:rPr lang="en-GB" sz="1200" dirty="0">
                <a:solidFill>
                  <a:srgbClr val="3A3A3A"/>
                </a:solidFill>
                <a:latin typeface="+mj-lt"/>
              </a:rPr>
              <a:t>[</a:t>
            </a:r>
            <a:r>
              <a:rPr lang="cy-GB" sz="1200" dirty="0"/>
              <a:t>Cyrchwyd / </a:t>
            </a:r>
            <a:r>
              <a:rPr lang="en-GB" sz="1200" dirty="0">
                <a:solidFill>
                  <a:srgbClr val="3A3A3A"/>
                </a:solidFill>
                <a:latin typeface="+mj-lt"/>
              </a:rPr>
              <a:t>Accessed 31/10/2024]</a:t>
            </a:r>
            <a:endParaRPr lang="en-US" sz="1200" dirty="0"/>
          </a:p>
          <a:p>
            <a:pPr>
              <a:spcBef>
                <a:spcPts val="450"/>
              </a:spcBef>
              <a:spcAft>
                <a:spcPts val="450"/>
              </a:spcAft>
            </a:pPr>
            <a:r>
              <a:rPr lang="en-GB" sz="1200" dirty="0"/>
              <a:t>US Partnership for Sustainable Communities (2011) </a:t>
            </a:r>
            <a:r>
              <a:rPr lang="en-GB" sz="1200" i="1" dirty="0"/>
              <a:t>Supporting Sustainable Rural Communities </a:t>
            </a:r>
            <a:r>
              <a:rPr lang="cy-GB" sz="1200" dirty="0"/>
              <a:t>Ar gael yn / </a:t>
            </a:r>
            <a:r>
              <a:rPr lang="en-GB" sz="1200" dirty="0"/>
              <a:t>Available at: </a:t>
            </a:r>
            <a:r>
              <a:rPr lang="en-GB" sz="1200" dirty="0">
                <a:hlinkClick r:id="rId10"/>
              </a:rPr>
              <a:t>Supporting Sustainable Rural Communities </a:t>
            </a:r>
            <a:r>
              <a:rPr lang="en-GB" sz="1200" dirty="0"/>
              <a:t> [</a:t>
            </a:r>
            <a:r>
              <a:rPr lang="cy-GB" sz="1200" dirty="0"/>
              <a:t>Cyrchwyd Ddiwethaf / </a:t>
            </a:r>
            <a:r>
              <a:rPr lang="en-GB" sz="1200" dirty="0"/>
              <a:t>Last Accessed 24/06/2025]</a:t>
            </a:r>
          </a:p>
          <a:p>
            <a:pPr>
              <a:spcBef>
                <a:spcPts val="450"/>
              </a:spcBef>
              <a:spcAft>
                <a:spcPts val="450"/>
              </a:spcAft>
            </a:pPr>
            <a:r>
              <a:rPr lang="cy-GB" sz="1200" noProof="0" dirty="0">
                <a:solidFill>
                  <a:srgbClr val="3A3A3A"/>
                </a:solidFill>
                <a:latin typeface="+mj-lt"/>
              </a:rPr>
              <a:t>Llywodraeth Cymru </a:t>
            </a:r>
            <a:r>
              <a:rPr lang="en-GB" sz="1200" dirty="0">
                <a:solidFill>
                  <a:srgbClr val="3A3A3A"/>
                </a:solidFill>
                <a:latin typeface="+mj-lt"/>
              </a:rPr>
              <a:t>/ Welsh Government (2024) </a:t>
            </a:r>
            <a:r>
              <a:rPr lang="en-GB" sz="1200" i="1" dirty="0">
                <a:solidFill>
                  <a:srgbClr val="3A3A3A"/>
                </a:solidFill>
                <a:latin typeface="+mj-lt"/>
              </a:rPr>
              <a:t>Welsh Index of Multiple Deprivation (WIMD)</a:t>
            </a:r>
            <a:r>
              <a:rPr lang="en-GB" sz="1200" dirty="0">
                <a:solidFill>
                  <a:srgbClr val="3A3A3A"/>
                </a:solidFill>
                <a:latin typeface="+mj-lt"/>
              </a:rPr>
              <a:t> </a:t>
            </a:r>
            <a:r>
              <a:rPr lang="cy-GB" sz="1200" dirty="0"/>
              <a:t>Ar gael yn / </a:t>
            </a:r>
            <a:r>
              <a:rPr lang="en-GB" sz="1200" dirty="0">
                <a:solidFill>
                  <a:srgbClr val="3A3A3A"/>
                </a:solidFill>
                <a:latin typeface="+mj-lt"/>
              </a:rPr>
              <a:t>Available at: </a:t>
            </a:r>
            <a:r>
              <a:rPr lang="en-GB" sz="1200" dirty="0">
                <a:hlinkClick r:id="rId11"/>
              </a:rPr>
              <a:t>WIMD - Home Page</a:t>
            </a:r>
            <a:r>
              <a:rPr lang="en-GB" sz="1200" dirty="0"/>
              <a:t> [</a:t>
            </a:r>
            <a:r>
              <a:rPr lang="cy-GB" sz="1200" dirty="0"/>
              <a:t>Cyrchwyd Ddiwethaf / </a:t>
            </a:r>
            <a:r>
              <a:rPr lang="en-GB" sz="1200" dirty="0"/>
              <a:t>Last Accessed 24/06/2025]</a:t>
            </a:r>
          </a:p>
          <a:p>
            <a:pPr>
              <a:spcBef>
                <a:spcPts val="450"/>
              </a:spcBef>
              <a:spcAft>
                <a:spcPts val="450"/>
              </a:spcAft>
            </a:pPr>
            <a:endParaRPr lang="en-US" sz="1200" dirty="0">
              <a:latin typeface="+mj-lt"/>
            </a:endParaRPr>
          </a:p>
        </p:txBody>
      </p:sp>
    </p:spTree>
    <p:extLst>
      <p:ext uri="{BB962C8B-B14F-4D97-AF65-F5344CB8AC3E}">
        <p14:creationId xmlns:p14="http://schemas.microsoft.com/office/powerpoint/2010/main" val="374051666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11999</Words>
  <Application>Microsoft Office PowerPoint</Application>
  <PresentationFormat>On-screen Show (4:3)</PresentationFormat>
  <Paragraphs>662</Paragraphs>
  <Slides>118</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118</vt:i4>
      </vt:variant>
    </vt:vector>
  </HeadingPairs>
  <TitlesOfParts>
    <vt:vector size="126" baseType="lpstr">
      <vt:lpstr>praxis-next</vt:lpstr>
      <vt:lpstr>Arial</vt:lpstr>
      <vt:lpstr>Calibri</vt:lpstr>
      <vt:lpstr>Calibri Light</vt:lpstr>
      <vt:lpstr>Noto Sans</vt:lpstr>
      <vt:lpstr>Source Sans Pro</vt:lpstr>
      <vt:lpstr>Holding PAge</vt:lpstr>
      <vt:lpstr>Accessible 2</vt:lpstr>
      <vt:lpstr>PowerPoint Presentation</vt:lpstr>
      <vt:lpstr>PowerPoint Presentation</vt:lpstr>
      <vt:lpstr>PowerPoint Presentation</vt:lpstr>
      <vt:lpstr>PowerPoint Presentation</vt:lpstr>
      <vt:lpstr>PowerPoint Presentation</vt:lpstr>
      <vt:lpstr>Cymunedau Cynaliadwy</vt:lpstr>
      <vt:lpstr>Sustainable Communities</vt:lpstr>
      <vt:lpstr>Beth yw cymuned gynaliadwy?</vt:lpstr>
      <vt:lpstr>What is a sustainable community?</vt:lpstr>
      <vt:lpstr>Beth yw cymuned gynaliadwy?</vt:lpstr>
      <vt:lpstr>What is a sustainable community?</vt:lpstr>
      <vt:lpstr>Diffinio cymuned gynaliadwy</vt:lpstr>
      <vt:lpstr>Defining a sustainable community</vt:lpstr>
      <vt:lpstr>Diffinio cymuned gynaliadwy</vt:lpstr>
      <vt:lpstr>Defining a sustainable community</vt:lpstr>
      <vt:lpstr>Diffinio cymuned gynaliadwy</vt:lpstr>
      <vt:lpstr>Defining a sustainable community</vt:lpstr>
      <vt:lpstr>Diffinio cymuned gynaliadwy</vt:lpstr>
      <vt:lpstr>Defining a sustainable community</vt:lpstr>
      <vt:lpstr>Diffinio cymuned gynaliadwy</vt:lpstr>
      <vt:lpstr>Defining a sustainable community</vt:lpstr>
      <vt:lpstr>Diffinio cymuned gynaliadwy</vt:lpstr>
      <vt:lpstr>Defining a sustainable community</vt:lpstr>
      <vt:lpstr>PowerPoint Presentation</vt:lpstr>
      <vt:lpstr>PowerPoint Presentation</vt:lpstr>
      <vt:lpstr>Enghreifftiau a Modelau Cymunedau Cynaliadwy</vt:lpstr>
      <vt:lpstr>Sustainable Communities Examples and Models</vt:lpstr>
      <vt:lpstr>PowerPoint Presentation</vt:lpstr>
      <vt:lpstr>PowerPoint Presentation</vt:lpstr>
      <vt:lpstr>PowerPoint Presentation</vt:lpstr>
      <vt:lpstr>PowerPoint Presentation</vt:lpstr>
      <vt:lpstr>Cymunedau Trefol Cynaliadwy</vt:lpstr>
      <vt:lpstr>Sustainable Urban Communities</vt:lpstr>
      <vt:lpstr>Trefi Trawsnewid</vt:lpstr>
      <vt:lpstr>Transition Towns</vt:lpstr>
      <vt:lpstr>Trefi Trawsnewid - Egwyddorion</vt:lpstr>
      <vt:lpstr>Transition Towns - Principles</vt:lpstr>
      <vt:lpstr>Trefi Trawsnewid - Egwyddorion</vt:lpstr>
      <vt:lpstr>Transition Towns - Principles</vt:lpstr>
      <vt:lpstr>Trefi Trawsnewid - Egwyddorion</vt:lpstr>
      <vt:lpstr>Transition Towns - Principles</vt:lpstr>
      <vt:lpstr>Trefi Trawsnewid - Egwyddorion</vt:lpstr>
      <vt:lpstr>Transition Towns - Principles</vt:lpstr>
      <vt:lpstr>Trefi Trawsnewid - Egwyddorion</vt:lpstr>
      <vt:lpstr>Transition Towns - Principles</vt:lpstr>
      <vt:lpstr>PowerPoint Presentation</vt:lpstr>
      <vt:lpstr>PowerPoint Presentation</vt:lpstr>
      <vt:lpstr>PowerPoint Presentation</vt:lpstr>
      <vt:lpstr>PowerPoint Presentation</vt:lpstr>
      <vt:lpstr>PowerPoint Presentation</vt:lpstr>
      <vt:lpstr>PowerPoint Presentation</vt:lpstr>
      <vt:lpstr>Cymunedau Trefol Cynaliadwy</vt:lpstr>
      <vt:lpstr>Sustainable Urban Communities</vt:lpstr>
      <vt:lpstr>Dinasoedd Gwerth Byw Ynddynt – Ôl-weld</vt:lpstr>
      <vt:lpstr>Liveable Cities - Backcasting</vt:lpstr>
      <vt:lpstr>Cymunedau Trefol Cynaliadwy</vt:lpstr>
      <vt:lpstr>Sustainable Urban Communities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Livable Cities - Nodau</vt:lpstr>
      <vt:lpstr>Livable Cities -Goals</vt:lpstr>
      <vt:lpstr>PowerPoint Presentation</vt:lpstr>
      <vt:lpstr>PowerPoint Presentation</vt:lpstr>
      <vt:lpstr>PowerPoint Presentation</vt:lpstr>
      <vt:lpstr>PowerPoint Presentation</vt:lpstr>
      <vt:lpstr>PowerPoint Presentation</vt:lpstr>
      <vt:lpstr>PowerPoint Presentation</vt:lpstr>
      <vt:lpstr>Cymunedau Trefol Cynaliadwy</vt:lpstr>
      <vt:lpstr>Sustainable Urban Communities</vt:lpstr>
      <vt:lpstr>Y Gymdogaeth 20 Munud</vt:lpstr>
      <vt:lpstr>The 20 Minute Neighbourhood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Cyfeirnodau/References </vt:lpstr>
      <vt:lpstr>Cyfeirnodau / References </vt:lpstr>
      <vt:lpstr>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24</cp:revision>
  <dcterms:created xsi:type="dcterms:W3CDTF">2024-09-09T09:14:57Z</dcterms:created>
  <dcterms:modified xsi:type="dcterms:W3CDTF">2025-11-21T12:06:16Z</dcterms:modified>
</cp:coreProperties>
</file>