
<file path=[Content_Types].xml><?xml version="1.0" encoding="utf-8"?>
<Types xmlns="http://schemas.openxmlformats.org/package/2006/content-types">
  <Default Extension="png" ContentType="image/png"/>
  <Default Extension="jpeg" ContentType="image/jpeg"/>
  <Default Extension="emf" ContentType="image/x-e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3"/>
  </p:notesMasterIdLst>
  <p:handoutMasterIdLst>
    <p:handoutMasterId r:id="rId24"/>
  </p:handoutMasterIdLst>
  <p:sldIdLst>
    <p:sldId id="272" r:id="rId2"/>
    <p:sldId id="274" r:id="rId3"/>
    <p:sldId id="275" r:id="rId4"/>
    <p:sldId id="276" r:id="rId5"/>
    <p:sldId id="266" r:id="rId6"/>
    <p:sldId id="265" r:id="rId7"/>
    <p:sldId id="273" r:id="rId8"/>
    <p:sldId id="267" r:id="rId9"/>
    <p:sldId id="277" r:id="rId10"/>
    <p:sldId id="278" r:id="rId11"/>
    <p:sldId id="279" r:id="rId12"/>
    <p:sldId id="281" r:id="rId13"/>
    <p:sldId id="283" r:id="rId14"/>
    <p:sldId id="284" r:id="rId15"/>
    <p:sldId id="285" r:id="rId16"/>
    <p:sldId id="268" r:id="rId17"/>
    <p:sldId id="269" r:id="rId18"/>
    <p:sldId id="270" r:id="rId19"/>
    <p:sldId id="286" r:id="rId20"/>
    <p:sldId id="264" r:id="rId21"/>
    <p:sldId id="271" r:id="rId22"/>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0" d="100"/>
          <a:sy n="70" d="100"/>
        </p:scale>
        <p:origin x="516" y="-210"/>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handoutMaster" Target="handoutMasters/handout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8056"/>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sz="quarter" idx="1"/>
          </p:nvPr>
        </p:nvSpPr>
        <p:spPr>
          <a:xfrm>
            <a:off x="3850443" y="0"/>
            <a:ext cx="2945659" cy="498056"/>
          </a:xfrm>
          <a:prstGeom prst="rect">
            <a:avLst/>
          </a:prstGeom>
        </p:spPr>
        <p:txBody>
          <a:bodyPr vert="horz" lIns="91440" tIns="45720" rIns="91440" bIns="45720" rtlCol="0"/>
          <a:lstStyle>
            <a:lvl1pPr algn="r">
              <a:defRPr sz="1200"/>
            </a:lvl1pPr>
          </a:lstStyle>
          <a:p>
            <a:fld id="{57ACFE62-9D8D-4412-BC99-1D9952904C39}" type="datetimeFigureOut">
              <a:rPr lang="en-US" smtClean="0"/>
              <a:t>5/5/2017</a:t>
            </a:fld>
            <a:endParaRPr lang="en-US"/>
          </a:p>
        </p:txBody>
      </p:sp>
      <p:sp>
        <p:nvSpPr>
          <p:cNvPr id="4" name="Footer Placeholder 3"/>
          <p:cNvSpPr>
            <a:spLocks noGrp="1"/>
          </p:cNvSpPr>
          <p:nvPr>
            <p:ph type="ftr" sz="quarter" idx="2"/>
          </p:nvPr>
        </p:nvSpPr>
        <p:spPr>
          <a:xfrm>
            <a:off x="0" y="9428584"/>
            <a:ext cx="2945659" cy="498055"/>
          </a:xfrm>
          <a:prstGeom prst="rect">
            <a:avLst/>
          </a:prstGeom>
        </p:spPr>
        <p:txBody>
          <a:bodyPr vert="horz" lIns="91440" tIns="45720" rIns="91440" bIns="45720" rtlCol="0" anchor="b"/>
          <a:lstStyle>
            <a:lvl1pPr algn="l">
              <a:defRPr sz="1200"/>
            </a:lvl1pPr>
          </a:lstStyle>
          <a:p>
            <a:endParaRPr lang="en-US"/>
          </a:p>
        </p:txBody>
      </p:sp>
      <p:sp>
        <p:nvSpPr>
          <p:cNvPr id="5" name="Slide Number Placeholder 4"/>
          <p:cNvSpPr>
            <a:spLocks noGrp="1"/>
          </p:cNvSpPr>
          <p:nvPr>
            <p:ph type="sldNum" sz="quarter" idx="3"/>
          </p:nvPr>
        </p:nvSpPr>
        <p:spPr>
          <a:xfrm>
            <a:off x="3850443" y="9428584"/>
            <a:ext cx="2945659" cy="498055"/>
          </a:xfrm>
          <a:prstGeom prst="rect">
            <a:avLst/>
          </a:prstGeom>
        </p:spPr>
        <p:txBody>
          <a:bodyPr vert="horz" lIns="91440" tIns="45720" rIns="91440" bIns="45720" rtlCol="0" anchor="b"/>
          <a:lstStyle>
            <a:lvl1pPr algn="r">
              <a:defRPr sz="1200"/>
            </a:lvl1pPr>
          </a:lstStyle>
          <a:p>
            <a:fld id="{6875DC7C-B7E1-4787-AF17-0A57F6D78939}" type="slidenum">
              <a:rPr lang="en-US" smtClean="0"/>
              <a:t>‹#›</a:t>
            </a:fld>
            <a:endParaRPr lang="en-US"/>
          </a:p>
        </p:txBody>
      </p:sp>
    </p:spTree>
    <p:extLst>
      <p:ext uri="{BB962C8B-B14F-4D97-AF65-F5344CB8AC3E}">
        <p14:creationId xmlns:p14="http://schemas.microsoft.com/office/powerpoint/2010/main" val="425257946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5D0E0318-C78D-46C2-8DCF-0530E889BF85}" type="datetimeFigureOut">
              <a:rPr lang="en-GB" smtClean="0"/>
              <a:t>05/05/2017</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8EE8377B-9309-4D28-8B7B-69A1502701ED}" type="slidenum">
              <a:rPr lang="en-GB" smtClean="0"/>
              <a:t>‹#›</a:t>
            </a:fld>
            <a:endParaRPr lang="en-GB"/>
          </a:p>
        </p:txBody>
      </p:sp>
    </p:spTree>
    <p:extLst>
      <p:ext uri="{BB962C8B-B14F-4D97-AF65-F5344CB8AC3E}">
        <p14:creationId xmlns:p14="http://schemas.microsoft.com/office/powerpoint/2010/main" val="121899516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2</a:t>
            </a:fld>
            <a:endParaRPr lang="en-GB" dirty="0"/>
          </a:p>
        </p:txBody>
      </p:sp>
    </p:spTree>
    <p:extLst>
      <p:ext uri="{BB962C8B-B14F-4D97-AF65-F5344CB8AC3E}">
        <p14:creationId xmlns:p14="http://schemas.microsoft.com/office/powerpoint/2010/main" val="282301839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3</a:t>
            </a:fld>
            <a:endParaRPr lang="en-GB" dirty="0"/>
          </a:p>
        </p:txBody>
      </p:sp>
    </p:spTree>
    <p:extLst>
      <p:ext uri="{BB962C8B-B14F-4D97-AF65-F5344CB8AC3E}">
        <p14:creationId xmlns:p14="http://schemas.microsoft.com/office/powerpoint/2010/main" val="418598620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4</a:t>
            </a:fld>
            <a:endParaRPr lang="en-GB" dirty="0"/>
          </a:p>
        </p:txBody>
      </p:sp>
    </p:spTree>
    <p:extLst>
      <p:ext uri="{BB962C8B-B14F-4D97-AF65-F5344CB8AC3E}">
        <p14:creationId xmlns:p14="http://schemas.microsoft.com/office/powerpoint/2010/main" val="42443162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5</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6</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7</a:t>
            </a:fld>
            <a:endParaRPr lang="en-GB" dirty="0"/>
          </a:p>
        </p:txBody>
      </p:sp>
    </p:spTree>
    <p:extLst>
      <p:ext uri="{BB962C8B-B14F-4D97-AF65-F5344CB8AC3E}">
        <p14:creationId xmlns:p14="http://schemas.microsoft.com/office/powerpoint/2010/main" val="32018755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8</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9</a:t>
            </a:fld>
            <a:endParaRPr lang="en-GB" dirty="0"/>
          </a:p>
        </p:txBody>
      </p:sp>
    </p:spTree>
    <p:extLst>
      <p:ext uri="{BB962C8B-B14F-4D97-AF65-F5344CB8AC3E}">
        <p14:creationId xmlns:p14="http://schemas.microsoft.com/office/powerpoint/2010/main" val="301789331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16</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17</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18</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20</a:t>
            </a:fld>
            <a:endParaRPr lang="en-GB" dirty="0"/>
          </a:p>
        </p:txBody>
      </p:sp>
    </p:spTree>
    <p:extLst>
      <p:ext uri="{BB962C8B-B14F-4D97-AF65-F5344CB8AC3E}">
        <p14:creationId xmlns:p14="http://schemas.microsoft.com/office/powerpoint/2010/main" val="193531848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D31D0407-54CB-462C-97F1-07D263C566B1}" type="slidenum">
              <a:rPr lang="en-GB" smtClean="0"/>
              <a:t>21</a:t>
            </a:fld>
            <a:endParaRPr lang="en-GB" dirty="0"/>
          </a:p>
        </p:txBody>
      </p:sp>
    </p:spTree>
    <p:extLst>
      <p:ext uri="{BB962C8B-B14F-4D97-AF65-F5344CB8AC3E}">
        <p14:creationId xmlns:p14="http://schemas.microsoft.com/office/powerpoint/2010/main" val="19353184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p:txBody>
          <a:bodyPr/>
          <a:lstStyle/>
          <a:p>
            <a:fld id="{9A3E30EB-62E5-4522-92BA-562310B4A640}" type="datetimeFigureOut">
              <a:rPr lang="en-GB" smtClean="0"/>
              <a:t>05/05/2017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FD78CC-CF05-4E70-B9B9-088BFD7584B5}" type="slidenum">
              <a:rPr lang="en-GB" smtClean="0"/>
              <a:t>‹#›</a:t>
            </a:fld>
            <a:endParaRPr lang="en-GB"/>
          </a:p>
        </p:txBody>
      </p:sp>
    </p:spTree>
    <p:extLst>
      <p:ext uri="{BB962C8B-B14F-4D97-AF65-F5344CB8AC3E}">
        <p14:creationId xmlns:p14="http://schemas.microsoft.com/office/powerpoint/2010/main" val="17758509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A3E30EB-62E5-4522-92BA-562310B4A640}" type="datetimeFigureOut">
              <a:rPr lang="en-GB" smtClean="0"/>
              <a:t>05/05/2017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FD78CC-CF05-4E70-B9B9-088BFD7584B5}" type="slidenum">
              <a:rPr lang="en-GB" smtClean="0"/>
              <a:t>‹#›</a:t>
            </a:fld>
            <a:endParaRPr lang="en-GB"/>
          </a:p>
        </p:txBody>
      </p:sp>
    </p:spTree>
    <p:extLst>
      <p:ext uri="{BB962C8B-B14F-4D97-AF65-F5344CB8AC3E}">
        <p14:creationId xmlns:p14="http://schemas.microsoft.com/office/powerpoint/2010/main" val="20767058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A3E30EB-62E5-4522-92BA-562310B4A640}" type="datetimeFigureOut">
              <a:rPr lang="en-GB" smtClean="0"/>
              <a:t>05/05/2017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FD78CC-CF05-4E70-B9B9-088BFD7584B5}" type="slidenum">
              <a:rPr lang="en-GB" smtClean="0"/>
              <a:t>‹#›</a:t>
            </a:fld>
            <a:endParaRPr lang="en-GB"/>
          </a:p>
        </p:txBody>
      </p:sp>
    </p:spTree>
    <p:extLst>
      <p:ext uri="{BB962C8B-B14F-4D97-AF65-F5344CB8AC3E}">
        <p14:creationId xmlns:p14="http://schemas.microsoft.com/office/powerpoint/2010/main" val="30204480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A3E30EB-62E5-4522-92BA-562310B4A640}" type="datetimeFigureOut">
              <a:rPr lang="en-GB" smtClean="0"/>
              <a:t>05/05/2017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FD78CC-CF05-4E70-B9B9-088BFD7584B5}" type="slidenum">
              <a:rPr lang="en-GB" smtClean="0"/>
              <a:t>‹#›</a:t>
            </a:fld>
            <a:endParaRPr lang="en-GB"/>
          </a:p>
        </p:txBody>
      </p:sp>
    </p:spTree>
    <p:extLst>
      <p:ext uri="{BB962C8B-B14F-4D97-AF65-F5344CB8AC3E}">
        <p14:creationId xmlns:p14="http://schemas.microsoft.com/office/powerpoint/2010/main" val="5181544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A3E30EB-62E5-4522-92BA-562310B4A640}" type="datetimeFigureOut">
              <a:rPr lang="en-GB" smtClean="0"/>
              <a:t>05/05/2017</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73FD78CC-CF05-4E70-B9B9-088BFD7584B5}" type="slidenum">
              <a:rPr lang="en-GB" smtClean="0"/>
              <a:t>‹#›</a:t>
            </a:fld>
            <a:endParaRPr lang="en-GB"/>
          </a:p>
        </p:txBody>
      </p:sp>
    </p:spTree>
    <p:extLst>
      <p:ext uri="{BB962C8B-B14F-4D97-AF65-F5344CB8AC3E}">
        <p14:creationId xmlns:p14="http://schemas.microsoft.com/office/powerpoint/2010/main" val="41067996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A3E30EB-62E5-4522-92BA-562310B4A640}" type="datetimeFigureOut">
              <a:rPr lang="en-GB" smtClean="0"/>
              <a:t>05/05/2017</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73FD78CC-CF05-4E70-B9B9-088BFD7584B5}" type="slidenum">
              <a:rPr lang="en-GB" smtClean="0"/>
              <a:t>‹#›</a:t>
            </a:fld>
            <a:endParaRPr lang="en-GB"/>
          </a:p>
        </p:txBody>
      </p:sp>
    </p:spTree>
    <p:extLst>
      <p:ext uri="{BB962C8B-B14F-4D97-AF65-F5344CB8AC3E}">
        <p14:creationId xmlns:p14="http://schemas.microsoft.com/office/powerpoint/2010/main" val="125404837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A3E30EB-62E5-4522-92BA-562310B4A640}" type="datetimeFigureOut">
              <a:rPr lang="en-GB" smtClean="0"/>
              <a:t>05/05/2017</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73FD78CC-CF05-4E70-B9B9-088BFD7584B5}" type="slidenum">
              <a:rPr lang="en-GB" smtClean="0"/>
              <a:t>‹#›</a:t>
            </a:fld>
            <a:endParaRPr lang="en-GB"/>
          </a:p>
        </p:txBody>
      </p:sp>
    </p:spTree>
    <p:extLst>
      <p:ext uri="{BB962C8B-B14F-4D97-AF65-F5344CB8AC3E}">
        <p14:creationId xmlns:p14="http://schemas.microsoft.com/office/powerpoint/2010/main" val="18899094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A3E30EB-62E5-4522-92BA-562310B4A640}" type="datetimeFigureOut">
              <a:rPr lang="en-GB" smtClean="0"/>
              <a:t>05/05/2017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FD78CC-CF05-4E70-B9B9-088BFD7584B5}" type="slidenum">
              <a:rPr lang="en-GB" smtClean="0"/>
              <a:t>‹#›</a:t>
            </a:fld>
            <a:endParaRPr lang="en-GB"/>
          </a:p>
        </p:txBody>
      </p:sp>
    </p:spTree>
    <p:extLst>
      <p:ext uri="{BB962C8B-B14F-4D97-AF65-F5344CB8AC3E}">
        <p14:creationId xmlns:p14="http://schemas.microsoft.com/office/powerpoint/2010/main" val="36426815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A3E30EB-62E5-4522-92BA-562310B4A640}" type="datetimeFigureOut">
              <a:rPr lang="en-GB" smtClean="0"/>
              <a:t>05/05/2017</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73FD78CC-CF05-4E70-B9B9-088BFD7584B5}" type="slidenum">
              <a:rPr lang="en-GB" smtClean="0"/>
              <a:t>‹#›</a:t>
            </a:fld>
            <a:endParaRPr lang="en-GB"/>
          </a:p>
        </p:txBody>
      </p:sp>
    </p:spTree>
    <p:extLst>
      <p:ext uri="{BB962C8B-B14F-4D97-AF65-F5344CB8AC3E}">
        <p14:creationId xmlns:p14="http://schemas.microsoft.com/office/powerpoint/2010/main" val="14110000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A3E30EB-62E5-4522-92BA-562310B4A640}" type="datetimeFigureOut">
              <a:rPr lang="en-GB" smtClean="0"/>
              <a:t>05/05/2017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FD78CC-CF05-4E70-B9B9-088BFD7584B5}" type="slidenum">
              <a:rPr lang="en-GB" smtClean="0"/>
              <a:t>‹#›</a:t>
            </a:fld>
            <a:endParaRPr lang="en-GB"/>
          </a:p>
        </p:txBody>
      </p:sp>
    </p:spTree>
    <p:extLst>
      <p:ext uri="{BB962C8B-B14F-4D97-AF65-F5344CB8AC3E}">
        <p14:creationId xmlns:p14="http://schemas.microsoft.com/office/powerpoint/2010/main" val="41059035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A3E30EB-62E5-4522-92BA-562310B4A640}" type="datetimeFigureOut">
              <a:rPr lang="en-GB" smtClean="0"/>
              <a:t>05/05/2017</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73FD78CC-CF05-4E70-B9B9-088BFD7584B5}" type="slidenum">
              <a:rPr lang="en-GB" smtClean="0"/>
              <a:t>‹#›</a:t>
            </a:fld>
            <a:endParaRPr lang="en-GB"/>
          </a:p>
        </p:txBody>
      </p:sp>
    </p:spTree>
    <p:extLst>
      <p:ext uri="{BB962C8B-B14F-4D97-AF65-F5344CB8AC3E}">
        <p14:creationId xmlns:p14="http://schemas.microsoft.com/office/powerpoint/2010/main" val="241684241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A3E30EB-62E5-4522-92BA-562310B4A640}" type="datetimeFigureOut">
              <a:rPr lang="en-GB" smtClean="0"/>
              <a:t>05/05/2017</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3FD78CC-CF05-4E70-B9B9-088BFD7584B5}" type="slidenum">
              <a:rPr lang="en-GB" smtClean="0"/>
              <a:t>‹#›</a:t>
            </a:fld>
            <a:endParaRPr lang="en-GB"/>
          </a:p>
        </p:txBody>
      </p:sp>
    </p:spTree>
    <p:extLst>
      <p:ext uri="{BB962C8B-B14F-4D97-AF65-F5344CB8AC3E}">
        <p14:creationId xmlns:p14="http://schemas.microsoft.com/office/powerpoint/2010/main" val="201945551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3.jpeg"/><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3" Type="http://schemas.openxmlformats.org/officeDocument/2006/relationships/hyperlink" Target="https://www.youtube.com/watch?v=FenEJ1U0exU" TargetMode="External"/><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6.png"/></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7.xml"/><Relationship Id="rId5" Type="http://schemas.openxmlformats.org/officeDocument/2006/relationships/image" Target="../media/image9.png"/><Relationship Id="rId4" Type="http://schemas.openxmlformats.org/officeDocument/2006/relationships/image" Target="../media/image8.png"/></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wUwo3yyW9yg" TargetMode="External"/><Relationship Id="rId2" Type="http://schemas.openxmlformats.org/officeDocument/2006/relationships/notesSlide" Target="../notesSlides/notesSlide7.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hyperlink" Target="https://www.youtube.com/watch?v=vwAxi4A2YcY" TargetMode="Externa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7.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hyperlink" Target="https://www.youtube.com/watch?v=wUwo3yyW9yg" TargetMode="External"/><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image" Target="../media/image11.png"/><Relationship Id="rId5" Type="http://schemas.openxmlformats.org/officeDocument/2006/relationships/image" Target="../media/image10.png"/><Relationship Id="rId4" Type="http://schemas.openxmlformats.org/officeDocument/2006/relationships/hyperlink" Target="https://www.youtube.com/watch?v=vwAxi4A2YcY" TargetMode="External"/></Relationships>
</file>

<file path=ppt/slides/_rels/slide17.xml.rels><?xml version="1.0" encoding="UTF-8" standalone="yes"?>
<Relationships xmlns="http://schemas.openxmlformats.org/package/2006/relationships"><Relationship Id="rId3" Type="http://schemas.openxmlformats.org/officeDocument/2006/relationships/hyperlink" Target="https://www.youtube.com/watch?v=dWEohpF-bOI" TargetMode="External"/><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image" Target="../media/image16.png"/></Relationships>
</file>

<file path=ppt/slides/_rels/slide18.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2.xml"/><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hyperlink" Target="http://store.steampowered.com/app/203290/Americas_Army_Proving_Grounds/" TargetMode="Externa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7.xml"/><Relationship Id="rId5" Type="http://schemas.openxmlformats.org/officeDocument/2006/relationships/image" Target="../media/image21.png"/><Relationship Id="rId4" Type="http://schemas.openxmlformats.org/officeDocument/2006/relationships/image" Target="../media/image20.png"/></Relationships>
</file>

<file path=ppt/slides/_rels/slide21.xml.rels><?xml version="1.0" encoding="UTF-8" standalone="yes"?>
<Relationships xmlns="http://schemas.openxmlformats.org/package/2006/relationships"><Relationship Id="rId3" Type="http://schemas.openxmlformats.org/officeDocument/2006/relationships/hyperlink" Target="https://www.youtube.com/watch?v=FwybJRDwuHc" TargetMode="External"/><Relationship Id="rId2" Type="http://schemas.openxmlformats.org/officeDocument/2006/relationships/notesSlide" Target="../notesSlides/notesSlide14.xml"/><Relationship Id="rId1" Type="http://schemas.openxmlformats.org/officeDocument/2006/relationships/slideLayout" Target="../slideLayouts/slideLayout7.xml"/><Relationship Id="rId5" Type="http://schemas.openxmlformats.org/officeDocument/2006/relationships/image" Target="../media/image23.png"/><Relationship Id="rId4" Type="http://schemas.openxmlformats.org/officeDocument/2006/relationships/image" Target="../media/image22.emf"/></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6851785"/>
          </a:xfrm>
          <a:prstGeom prst="rect">
            <a:avLst/>
          </a:prstGeom>
          <a:noFill/>
        </p:spPr>
        <p:txBody>
          <a:bodyPr wrap="square" lIns="540000" tIns="360000" rIns="540000" bIns="360000" rtlCol="0">
            <a:spAutoFit/>
          </a:bodyPr>
          <a:lstStyle/>
          <a:p>
            <a:r>
              <a:rPr lang="en-GB" b="1" u="sng" dirty="0" smtClean="0"/>
              <a:t>AHHI5017 Week 11: </a:t>
            </a:r>
            <a:r>
              <a:rPr lang="en-GB" b="1" u="sng" dirty="0"/>
              <a:t>War in the 21st Century</a:t>
            </a:r>
            <a:endParaRPr lang="en-GB" b="1" dirty="0"/>
          </a:p>
          <a:p>
            <a:pPr algn="just"/>
            <a:r>
              <a:rPr lang="en-GB" b="1" u="sng" dirty="0" smtClean="0"/>
              <a:t>Friday lecture</a:t>
            </a:r>
          </a:p>
          <a:p>
            <a:pPr marL="285750" indent="-285750" algn="just">
              <a:buFont typeface="Arial" pitchFamily="34" charset="0"/>
              <a:buChar char="•"/>
            </a:pPr>
            <a:endParaRPr lang="en-GB" sz="1000" dirty="0" smtClean="0"/>
          </a:p>
          <a:p>
            <a:pPr marL="285750" indent="-285750" algn="just">
              <a:buFont typeface="Arial" pitchFamily="34" charset="0"/>
              <a:buChar char="•"/>
            </a:pPr>
            <a:r>
              <a:rPr lang="en-GB" dirty="0" smtClean="0"/>
              <a:t>War on Terror cinema</a:t>
            </a:r>
          </a:p>
          <a:p>
            <a:pPr marL="285750" indent="-285750" algn="just">
              <a:buFont typeface="Arial" pitchFamily="34" charset="0"/>
              <a:buChar char="•"/>
            </a:pPr>
            <a:r>
              <a:rPr lang="en-GB" dirty="0" smtClean="0"/>
              <a:t>Class </a:t>
            </a:r>
            <a:r>
              <a:rPr lang="en-GB" dirty="0" smtClean="0"/>
              <a:t>discussion: why video games?</a:t>
            </a:r>
          </a:p>
          <a:p>
            <a:pPr marL="285750" indent="-285750" algn="just">
              <a:buFont typeface="Arial" pitchFamily="34" charset="0"/>
              <a:buChar char="•"/>
            </a:pPr>
            <a:r>
              <a:rPr lang="en-GB" dirty="0" smtClean="0"/>
              <a:t>Group discussion: </a:t>
            </a:r>
            <a:r>
              <a:rPr lang="en-GB" i="1" dirty="0" smtClean="0"/>
              <a:t>Call of Duty: Modern Warfare </a:t>
            </a:r>
            <a:r>
              <a:rPr lang="en-GB" dirty="0" smtClean="0"/>
              <a:t>(</a:t>
            </a:r>
            <a:r>
              <a:rPr lang="en-GB" dirty="0" err="1" smtClean="0"/>
              <a:t>Schulzke</a:t>
            </a:r>
            <a:r>
              <a:rPr lang="en-GB" dirty="0"/>
              <a:t>)</a:t>
            </a:r>
            <a:endParaRPr lang="en-GB" i="1" dirty="0" smtClean="0"/>
          </a:p>
          <a:p>
            <a:pPr marL="285750" indent="-285750" algn="just">
              <a:buFont typeface="Arial" pitchFamily="34" charset="0"/>
              <a:buChar char="•"/>
            </a:pPr>
            <a:r>
              <a:rPr lang="en-GB" dirty="0" smtClean="0"/>
              <a:t>Group </a:t>
            </a:r>
            <a:r>
              <a:rPr lang="en-GB" dirty="0"/>
              <a:t>discussion</a:t>
            </a:r>
            <a:r>
              <a:rPr lang="en-GB" dirty="0" smtClean="0"/>
              <a:t>: </a:t>
            </a:r>
            <a:r>
              <a:rPr lang="en-GB" i="1" dirty="0" smtClean="0"/>
              <a:t>Brothers in Arms </a:t>
            </a:r>
            <a:r>
              <a:rPr lang="en-GB" dirty="0" smtClean="0"/>
              <a:t>(</a:t>
            </a:r>
            <a:r>
              <a:rPr lang="en-GB" dirty="0" err="1" smtClean="0"/>
              <a:t>Rejack</a:t>
            </a:r>
            <a:r>
              <a:rPr lang="en-GB" dirty="0" smtClean="0"/>
              <a:t>)</a:t>
            </a:r>
          </a:p>
          <a:p>
            <a:pPr marL="285750" indent="-285750" algn="just">
              <a:buFont typeface="Arial" panose="020B0604020202020204" pitchFamily="34" charset="0"/>
              <a:buChar char="•"/>
              <a:defRPr/>
            </a:pPr>
            <a:endParaRPr lang="en-GB" sz="1000" dirty="0">
              <a:cs typeface="Arial" pitchFamily="34" charset="0"/>
            </a:endParaRPr>
          </a:p>
          <a:p>
            <a:pPr algn="just"/>
            <a:r>
              <a:rPr lang="en-GB" dirty="0" smtClean="0"/>
              <a:t>This week brings </a:t>
            </a:r>
            <a:r>
              <a:rPr lang="en-GB" dirty="0"/>
              <a:t>the module up to date </a:t>
            </a:r>
            <a:r>
              <a:rPr lang="en-GB" dirty="0" smtClean="0"/>
              <a:t>via examination </a:t>
            </a:r>
            <a:r>
              <a:rPr lang="en-GB" dirty="0"/>
              <a:t>of the different ways </a:t>
            </a:r>
            <a:r>
              <a:rPr lang="en-GB" dirty="0" smtClean="0"/>
              <a:t>war </a:t>
            </a:r>
            <a:r>
              <a:rPr lang="en-GB" dirty="0"/>
              <a:t>is represented in the 21st century. Teaching sessions will explore how warfare has changed in recent decades, and responses to this in different media: </a:t>
            </a:r>
            <a:r>
              <a:rPr lang="en-GB" dirty="0" smtClean="0"/>
              <a:t>namely, cinema and video games.</a:t>
            </a:r>
          </a:p>
          <a:p>
            <a:pPr algn="just"/>
            <a:r>
              <a:rPr lang="en-GB" dirty="0"/>
              <a:t>	</a:t>
            </a:r>
            <a:r>
              <a:rPr lang="en-GB" dirty="0" smtClean="0"/>
              <a:t>Friday </a:t>
            </a:r>
            <a:r>
              <a:rPr lang="en-GB" dirty="0"/>
              <a:t>then contextualises </a:t>
            </a:r>
            <a:r>
              <a:rPr lang="en-GB" dirty="0" smtClean="0"/>
              <a:t>recurrent themes of the module in </a:t>
            </a:r>
            <a:r>
              <a:rPr lang="en-GB" dirty="0"/>
              <a:t>relation to </a:t>
            </a:r>
            <a:r>
              <a:rPr lang="en-GB" dirty="0" smtClean="0"/>
              <a:t>an hitherto undiscussed  </a:t>
            </a:r>
            <a:r>
              <a:rPr lang="en-GB" dirty="0"/>
              <a:t>medium: computer games. The impact of games console aesthetics on representations and understandings of war will be acknowledged, with specific attention then paid to how the War on Terror has been interpreted as influencing video game franchises like </a:t>
            </a:r>
            <a:r>
              <a:rPr lang="en-GB" i="1" dirty="0"/>
              <a:t>Call of Duty: Modern Warfare </a:t>
            </a:r>
            <a:r>
              <a:rPr lang="en-GB" dirty="0"/>
              <a:t>and </a:t>
            </a:r>
            <a:r>
              <a:rPr lang="en-GB" i="1" dirty="0"/>
              <a:t>Medal of </a:t>
            </a:r>
            <a:r>
              <a:rPr lang="en-GB" i="1" dirty="0" err="1"/>
              <a:t>Honor</a:t>
            </a:r>
            <a:r>
              <a:rPr lang="en-GB" dirty="0"/>
              <a:t>. Students will then consider the implications of representing war, and the past, more generally in a computer game format. In doing so, several questions will be entertained: </a:t>
            </a:r>
            <a:r>
              <a:rPr lang="en-GB" b="1" dirty="0"/>
              <a:t>what interpretations of war are promoted by video games? how do they differ from other representations encountered on the module? do video games enhance or detract from understandings of historic and contemporary conflicts? might video games be a medium for ‘doing’ history seriously</a:t>
            </a:r>
            <a:r>
              <a:rPr lang="en-GB" b="1" dirty="0" smtClean="0"/>
              <a:t>?</a:t>
            </a:r>
            <a:endParaRPr lang="en-GB" b="1" dirty="0"/>
          </a:p>
        </p:txBody>
      </p:sp>
    </p:spTree>
    <p:extLst>
      <p:ext uri="{BB962C8B-B14F-4D97-AF65-F5344CB8AC3E}">
        <p14:creationId xmlns:p14="http://schemas.microsoft.com/office/powerpoint/2010/main" val="2923909247"/>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052586" y="-23309"/>
            <a:ext cx="4411827" cy="6882563"/>
          </a:xfrm>
          <a:prstGeom prst="rect">
            <a:avLst/>
          </a:prstGeom>
          <a:noFill/>
        </p:spPr>
        <p:txBody>
          <a:bodyPr wrap="square" lIns="360000" tIns="360000" rIns="540000" bIns="360000" rtlCol="0">
            <a:spAutoFit/>
          </a:bodyPr>
          <a:lstStyle/>
          <a:p>
            <a:pPr marL="285750" lvl="0" indent="-285750" algn="just">
              <a:buFont typeface="Arial" panose="020B0604020202020204" pitchFamily="34" charset="0"/>
              <a:buChar char="•"/>
            </a:pPr>
            <a:r>
              <a:rPr lang="en-GB" sz="1600" b="1" dirty="0" smtClean="0"/>
              <a:t>How </a:t>
            </a:r>
            <a:r>
              <a:rPr lang="en-GB" sz="1600" b="1" dirty="0"/>
              <a:t>does </a:t>
            </a:r>
            <a:r>
              <a:rPr lang="en-GB" sz="1600" b="1" dirty="0" err="1"/>
              <a:t>McSweeney</a:t>
            </a:r>
            <a:r>
              <a:rPr lang="en-GB" sz="1600" b="1" dirty="0"/>
              <a:t> interpret films such as </a:t>
            </a:r>
            <a:r>
              <a:rPr lang="en-GB" sz="1600" b="1" i="1" dirty="0"/>
              <a:t>World Trade </a:t>
            </a:r>
            <a:r>
              <a:rPr lang="en-GB" sz="1600" b="1" i="1" dirty="0" err="1"/>
              <a:t>Center</a:t>
            </a:r>
            <a:r>
              <a:rPr lang="en-GB" sz="1600" b="1" dirty="0"/>
              <a:t> which directly depict the events of 9/11?</a:t>
            </a:r>
            <a:endParaRPr lang="en-GB" sz="1600" dirty="0"/>
          </a:p>
          <a:p>
            <a:pPr algn="just"/>
            <a:r>
              <a:rPr lang="en-GB" sz="1600" b="1" dirty="0"/>
              <a:t> </a:t>
            </a:r>
            <a:endParaRPr lang="en-GB" sz="1600" dirty="0"/>
          </a:p>
          <a:p>
            <a:pPr marL="285750" lvl="0" indent="-285750" algn="just">
              <a:buFont typeface="Arial" panose="020B0604020202020204" pitchFamily="34" charset="0"/>
              <a:buChar char="•"/>
            </a:pPr>
            <a:r>
              <a:rPr lang="en-GB" sz="1600" b="1" dirty="0"/>
              <a:t>What impacts does </a:t>
            </a:r>
            <a:r>
              <a:rPr lang="en-GB" sz="1600" b="1" dirty="0" err="1"/>
              <a:t>McSweeney</a:t>
            </a:r>
            <a:r>
              <a:rPr lang="en-GB" sz="1600" b="1" dirty="0"/>
              <a:t> suggest that 9/11 and the War on Terror had on examples of the horror and science fiction genres (and/or other Hollywood movies generally)?</a:t>
            </a:r>
            <a:endParaRPr lang="en-GB" sz="1600" dirty="0"/>
          </a:p>
          <a:p>
            <a:pPr algn="just"/>
            <a:endParaRPr lang="en-GB" sz="1600" dirty="0"/>
          </a:p>
          <a:p>
            <a:pPr marL="285750" lvl="0" indent="-285750" algn="just">
              <a:buFont typeface="Arial" panose="020B0604020202020204" pitchFamily="34" charset="0"/>
              <a:buChar char="•"/>
            </a:pPr>
            <a:r>
              <a:rPr lang="en-GB" sz="1600" b="1" dirty="0"/>
              <a:t>What impacts does </a:t>
            </a:r>
            <a:r>
              <a:rPr lang="en-GB" sz="1600" b="1" dirty="0" err="1"/>
              <a:t>McSweeney</a:t>
            </a:r>
            <a:r>
              <a:rPr lang="en-GB" sz="1600" b="1" dirty="0"/>
              <a:t> suggest that 9/11 and the War on Terror had on the following examples of the combat movie genre</a:t>
            </a:r>
            <a:r>
              <a:rPr lang="en-GB" sz="1600" b="1" dirty="0" smtClean="0"/>
              <a:t>:</a:t>
            </a:r>
          </a:p>
          <a:p>
            <a:pPr lvl="0" algn="just"/>
            <a:r>
              <a:rPr lang="en-GB" sz="1600" b="1" dirty="0" smtClean="0"/>
              <a:t> </a:t>
            </a:r>
            <a:r>
              <a:rPr lang="en-GB" sz="1600" b="1" i="1" dirty="0"/>
              <a:t>	</a:t>
            </a:r>
            <a:r>
              <a:rPr lang="en-GB" sz="1600" b="1" i="1" dirty="0" smtClean="0"/>
              <a:t>Act </a:t>
            </a:r>
            <a:r>
              <a:rPr lang="en-GB" sz="1600" b="1" i="1" dirty="0"/>
              <a:t>of </a:t>
            </a:r>
            <a:r>
              <a:rPr lang="en-GB" sz="1600" b="1" i="1" dirty="0" err="1"/>
              <a:t>Valor</a:t>
            </a:r>
            <a:r>
              <a:rPr lang="en-GB" sz="1600" b="1" i="1" dirty="0"/>
              <a:t> </a:t>
            </a:r>
            <a:r>
              <a:rPr lang="en-GB" sz="1600" b="1" dirty="0"/>
              <a:t>(2012</a:t>
            </a:r>
            <a:r>
              <a:rPr lang="en-GB" sz="1600" b="1" dirty="0" smtClean="0"/>
              <a:t>) 	     	</a:t>
            </a:r>
            <a:r>
              <a:rPr lang="en-GB" sz="1600" b="1" i="1" dirty="0" smtClean="0"/>
              <a:t>The </a:t>
            </a:r>
            <a:r>
              <a:rPr lang="en-GB" sz="1600" b="1" i="1" dirty="0"/>
              <a:t>Hurt Locker </a:t>
            </a:r>
            <a:r>
              <a:rPr lang="en-GB" sz="1600" b="1" dirty="0"/>
              <a:t>(2008</a:t>
            </a:r>
            <a:r>
              <a:rPr lang="en-GB" sz="1600" b="1" dirty="0" smtClean="0"/>
              <a:t>)   </a:t>
            </a:r>
          </a:p>
          <a:p>
            <a:pPr lvl="0" algn="just"/>
            <a:r>
              <a:rPr lang="en-GB" sz="1600" b="1" i="1" dirty="0"/>
              <a:t>	</a:t>
            </a:r>
            <a:r>
              <a:rPr lang="en-GB" sz="1600" b="1" i="1" dirty="0" smtClean="0"/>
              <a:t>Zero </a:t>
            </a:r>
            <a:r>
              <a:rPr lang="en-GB" sz="1600" b="1" i="1" dirty="0"/>
              <a:t>Dark </a:t>
            </a:r>
            <a:r>
              <a:rPr lang="en-GB" sz="1600" b="1" i="1" dirty="0" smtClean="0"/>
              <a:t>Thirty </a:t>
            </a:r>
            <a:r>
              <a:rPr lang="en-GB" sz="1600" b="1" dirty="0" smtClean="0"/>
              <a:t>(2012)   </a:t>
            </a:r>
          </a:p>
          <a:p>
            <a:pPr lvl="0" algn="just"/>
            <a:r>
              <a:rPr lang="en-GB" sz="1600" b="1" i="1" dirty="0"/>
              <a:t>	</a:t>
            </a:r>
            <a:r>
              <a:rPr lang="en-GB" sz="1600" b="1" i="1" dirty="0" smtClean="0"/>
              <a:t>Battle </a:t>
            </a:r>
            <a:r>
              <a:rPr lang="en-GB" sz="1600" b="1" i="1" dirty="0"/>
              <a:t>for Haditha </a:t>
            </a:r>
            <a:r>
              <a:rPr lang="en-GB" sz="1600" b="1" dirty="0"/>
              <a:t>(2007</a:t>
            </a:r>
            <a:r>
              <a:rPr lang="en-GB" sz="1600" b="1" dirty="0" smtClean="0"/>
              <a:t>)</a:t>
            </a:r>
          </a:p>
          <a:p>
            <a:pPr lvl="0" algn="just"/>
            <a:r>
              <a:rPr lang="en-GB" sz="1600" b="1" dirty="0"/>
              <a:t>	</a:t>
            </a:r>
            <a:r>
              <a:rPr lang="en-GB" sz="1600" b="1" i="1" dirty="0" smtClean="0"/>
              <a:t>Redacted </a:t>
            </a:r>
            <a:r>
              <a:rPr lang="en-GB" sz="1600" b="1" dirty="0" smtClean="0"/>
              <a:t>(2007)?</a:t>
            </a:r>
            <a:endParaRPr lang="en-GB" sz="1600" dirty="0"/>
          </a:p>
          <a:p>
            <a:pPr marL="285750" indent="-285750" algn="just">
              <a:buFont typeface="Arial" panose="020B0604020202020204" pitchFamily="34" charset="0"/>
              <a:buChar char="•"/>
            </a:pPr>
            <a:endParaRPr lang="en-GB" sz="1600" dirty="0"/>
          </a:p>
          <a:p>
            <a:pPr marL="285750" lvl="0" indent="-285750" algn="just">
              <a:buFont typeface="Arial" panose="020B0604020202020204" pitchFamily="34" charset="0"/>
              <a:buChar char="•"/>
            </a:pPr>
            <a:r>
              <a:rPr lang="en-GB" sz="1600" b="1" dirty="0"/>
              <a:t>How do contemporary combat movies compare and contrast with other examples of genre encountered on </a:t>
            </a:r>
            <a:r>
              <a:rPr lang="en-GB" sz="1600" b="1" dirty="0" smtClean="0"/>
              <a:t>AHHI5017 </a:t>
            </a:r>
            <a:r>
              <a:rPr lang="en-GB" sz="1600" b="1" dirty="0"/>
              <a:t>(i.e. </a:t>
            </a:r>
            <a:r>
              <a:rPr lang="en-GB" sz="1600" b="1" i="1" dirty="0"/>
              <a:t>Objective, Burma!</a:t>
            </a:r>
            <a:r>
              <a:rPr lang="en-GB" sz="1600" b="1" dirty="0"/>
              <a:t>, </a:t>
            </a:r>
            <a:r>
              <a:rPr lang="en-GB" sz="1600" b="1" i="1" dirty="0"/>
              <a:t>Platoon</a:t>
            </a:r>
            <a:r>
              <a:rPr lang="en-GB" sz="1600" b="1" dirty="0" smtClean="0"/>
              <a:t>)?</a:t>
            </a:r>
            <a:endParaRPr lang="en-GB" sz="1600" dirty="0"/>
          </a:p>
        </p:txBody>
      </p:sp>
      <p:pic>
        <p:nvPicPr>
          <p:cNvPr id="7170" name="Picture 2"/>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6969846" y="-23309"/>
            <a:ext cx="2174154" cy="29605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1"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24525"/>
            <a:ext cx="2052587" cy="307622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3" name="Picture 5"/>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960" y="3051703"/>
            <a:ext cx="2072234" cy="2926802"/>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4" name="Picture 6"/>
          <p:cNvPicPr>
            <a:picLocks noChangeAspect="1" noChangeArrowheads="1"/>
          </p:cNvPicPr>
          <p:nvPr/>
        </p:nvPicPr>
        <p:blipFill rotWithShape="1">
          <a:blip r:embed="rId6">
            <a:extLst>
              <a:ext uri="{28A0092B-C50C-407E-A947-70E740481C1C}">
                <a14:useLocalDpi xmlns:a14="http://schemas.microsoft.com/office/drawing/2010/main" val="0"/>
              </a:ext>
            </a:extLst>
          </a:blip>
          <a:srcRect t="21181"/>
          <a:stretch/>
        </p:blipFill>
        <p:spPr bwMode="auto">
          <a:xfrm>
            <a:off x="7300275" y="4596911"/>
            <a:ext cx="1843725" cy="226108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7175" name="Picture 7"/>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067352" y="2852936"/>
            <a:ext cx="1855562" cy="261280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83743275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3096911"/>
          </a:xfrm>
          <a:prstGeom prst="rect">
            <a:avLst/>
          </a:prstGeom>
          <a:noFill/>
        </p:spPr>
        <p:txBody>
          <a:bodyPr wrap="square" lIns="540000" tIns="360000" rIns="540000" bIns="360000" rtlCol="0">
            <a:spAutoFit/>
          </a:bodyPr>
          <a:lstStyle/>
          <a:p>
            <a:endParaRPr lang="en-GB" sz="2000" i="1" dirty="0" smtClean="0"/>
          </a:p>
          <a:p>
            <a:r>
              <a:rPr lang="en-GB" sz="4400" b="1" i="1" dirty="0" smtClean="0"/>
              <a:t>Why video/computer games?</a:t>
            </a:r>
          </a:p>
          <a:p>
            <a:pPr algn="just"/>
            <a:endParaRPr lang="en-GB" dirty="0"/>
          </a:p>
          <a:p>
            <a:pPr algn="just"/>
            <a:endParaRPr lang="en-GB" dirty="0" smtClean="0"/>
          </a:p>
          <a:p>
            <a:pPr algn="just"/>
            <a:endParaRPr lang="en-GB" dirty="0" smtClean="0"/>
          </a:p>
          <a:p>
            <a:pPr algn="just"/>
            <a:endParaRPr lang="en-GB" dirty="0"/>
          </a:p>
          <a:p>
            <a:pPr algn="just"/>
            <a:endParaRPr lang="en-GB" dirty="0"/>
          </a:p>
        </p:txBody>
      </p:sp>
    </p:spTree>
    <p:extLst>
      <p:ext uri="{BB962C8B-B14F-4D97-AF65-F5344CB8AC3E}">
        <p14:creationId xmlns:p14="http://schemas.microsoft.com/office/powerpoint/2010/main" val="2154967431"/>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0"/>
            <a:ext cx="9144000" cy="7128784"/>
          </a:xfrm>
          <a:prstGeom prst="rect">
            <a:avLst/>
          </a:prstGeom>
          <a:noFill/>
        </p:spPr>
        <p:txBody>
          <a:bodyPr wrap="square" lIns="540000" tIns="360000" rIns="540000" bIns="360000" rtlCol="0">
            <a:spAutoFit/>
          </a:bodyPr>
          <a:lstStyle/>
          <a:p>
            <a:endParaRPr lang="en-GB" sz="2800" i="1" dirty="0" smtClean="0"/>
          </a:p>
          <a:p>
            <a:r>
              <a:rPr lang="en-GB" sz="2800" b="1" i="1" dirty="0" smtClean="0"/>
              <a:t>Why video/computer games?</a:t>
            </a:r>
          </a:p>
          <a:p>
            <a:endParaRPr lang="en-GB" sz="2800" b="1" i="1" dirty="0"/>
          </a:p>
          <a:p>
            <a:pPr marL="342900" indent="-342900" algn="just">
              <a:buAutoNum type="arabicPeriod"/>
            </a:pPr>
            <a:r>
              <a:rPr lang="en-GB" sz="2800" b="1" dirty="0" smtClean="0"/>
              <a:t>Mass popularity and huge industry</a:t>
            </a:r>
          </a:p>
          <a:p>
            <a:pPr algn="just"/>
            <a:endParaRPr lang="en-GB" b="1" dirty="0"/>
          </a:p>
          <a:p>
            <a:pPr algn="just"/>
            <a:r>
              <a:rPr lang="en-GB" sz="2800" dirty="0"/>
              <a:t>Worldwide box-office revenue for the film industry in 2013 was </a:t>
            </a:r>
            <a:r>
              <a:rPr lang="en-GB" sz="2800" dirty="0" smtClean="0"/>
              <a:t>US$35.9 </a:t>
            </a:r>
            <a:r>
              <a:rPr lang="en-GB" sz="2800" dirty="0"/>
              <a:t>billion (source Theatrical Market Statistics 2013).</a:t>
            </a:r>
          </a:p>
          <a:p>
            <a:pPr algn="just"/>
            <a:endParaRPr lang="en-GB" sz="2800" dirty="0"/>
          </a:p>
          <a:p>
            <a:pPr algn="just"/>
            <a:r>
              <a:rPr lang="en-GB" sz="2800" dirty="0"/>
              <a:t>Worldwide revenue for the video game industry in 2013 was </a:t>
            </a:r>
            <a:r>
              <a:rPr lang="en-GB" sz="2800" dirty="0" smtClean="0"/>
              <a:t>US$70.4 </a:t>
            </a:r>
            <a:r>
              <a:rPr lang="en-GB" sz="2800" dirty="0"/>
              <a:t>billion (source: 2013 Global Games Market Report</a:t>
            </a:r>
            <a:r>
              <a:rPr lang="en-GB" sz="2800" dirty="0" smtClean="0"/>
              <a:t>).</a:t>
            </a:r>
          </a:p>
          <a:p>
            <a:pPr algn="just"/>
            <a:endParaRPr lang="en-GB" dirty="0"/>
          </a:p>
          <a:p>
            <a:pPr algn="just"/>
            <a:endParaRPr lang="en-GB" dirty="0" smtClean="0"/>
          </a:p>
          <a:p>
            <a:pPr algn="just"/>
            <a:endParaRPr lang="en-GB" dirty="0" smtClean="0"/>
          </a:p>
          <a:p>
            <a:pPr algn="just"/>
            <a:endParaRPr lang="en-GB" dirty="0"/>
          </a:p>
          <a:p>
            <a:pPr algn="just"/>
            <a:endParaRPr lang="en-GB" dirty="0"/>
          </a:p>
        </p:txBody>
      </p:sp>
    </p:spTree>
    <p:extLst>
      <p:ext uri="{BB962C8B-B14F-4D97-AF65-F5344CB8AC3E}">
        <p14:creationId xmlns:p14="http://schemas.microsoft.com/office/powerpoint/2010/main" val="1023770110"/>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5822"/>
            <a:ext cx="9144001" cy="7190339"/>
          </a:xfrm>
          <a:prstGeom prst="rect">
            <a:avLst/>
          </a:prstGeom>
          <a:noFill/>
        </p:spPr>
        <p:txBody>
          <a:bodyPr wrap="square" lIns="540000" tIns="360000" rIns="540000" bIns="360000" rtlCol="0">
            <a:spAutoFit/>
          </a:bodyPr>
          <a:lstStyle/>
          <a:p>
            <a:endParaRPr lang="en-GB" sz="2400" i="1" dirty="0" smtClean="0"/>
          </a:p>
          <a:p>
            <a:r>
              <a:rPr lang="en-GB" sz="2400" b="1" i="1" dirty="0" smtClean="0"/>
              <a:t>Why video/computer games?</a:t>
            </a:r>
          </a:p>
          <a:p>
            <a:pPr algn="just"/>
            <a:endParaRPr lang="en-GB" sz="2400" b="1" i="1" dirty="0" smtClean="0"/>
          </a:p>
          <a:p>
            <a:pPr algn="just"/>
            <a:r>
              <a:rPr lang="en-GB" sz="2400" b="1" dirty="0" smtClean="0"/>
              <a:t>2. A recurrent interest in war and history</a:t>
            </a:r>
          </a:p>
          <a:p>
            <a:pPr algn="just"/>
            <a:endParaRPr lang="en-GB" b="1" dirty="0"/>
          </a:p>
          <a:p>
            <a:pPr algn="just"/>
            <a:endParaRPr lang="en-GB" b="1" dirty="0" smtClean="0"/>
          </a:p>
          <a:p>
            <a:pPr algn="just"/>
            <a:endParaRPr lang="en-GB" b="1" dirty="0"/>
          </a:p>
          <a:p>
            <a:pPr algn="just"/>
            <a:endParaRPr lang="en-GB" b="1" dirty="0" smtClean="0"/>
          </a:p>
          <a:p>
            <a:pPr algn="just"/>
            <a:endParaRPr lang="en-GB" b="1" dirty="0"/>
          </a:p>
          <a:p>
            <a:pPr algn="just"/>
            <a:endParaRPr lang="en-GB" b="1" dirty="0" smtClean="0"/>
          </a:p>
          <a:p>
            <a:pPr algn="just"/>
            <a:endParaRPr lang="en-GB" b="1" dirty="0"/>
          </a:p>
          <a:p>
            <a:pPr algn="just"/>
            <a:endParaRPr lang="en-GB" b="1" dirty="0" smtClean="0"/>
          </a:p>
          <a:p>
            <a:pPr algn="just"/>
            <a:endParaRPr lang="en-GB" b="1" dirty="0"/>
          </a:p>
          <a:p>
            <a:pPr algn="just"/>
            <a:endParaRPr lang="en-GB" b="1" dirty="0" smtClean="0"/>
          </a:p>
          <a:p>
            <a:pPr algn="just"/>
            <a:endParaRPr lang="en-GB" b="1" dirty="0"/>
          </a:p>
          <a:p>
            <a:pPr algn="just"/>
            <a:endParaRPr lang="en-GB" b="1" dirty="0" smtClean="0"/>
          </a:p>
          <a:p>
            <a:pPr algn="just"/>
            <a:endParaRPr lang="en-GB" b="1" dirty="0"/>
          </a:p>
          <a:p>
            <a:pPr algn="just"/>
            <a:endParaRPr lang="en-GB" b="1" dirty="0" smtClean="0"/>
          </a:p>
          <a:p>
            <a:pPr algn="just"/>
            <a:endParaRPr lang="en-GB" b="1" dirty="0" smtClean="0"/>
          </a:p>
          <a:p>
            <a:pPr algn="just"/>
            <a:r>
              <a:rPr lang="en-GB" b="1" i="1" dirty="0" smtClean="0"/>
              <a:t>War in the Gulf</a:t>
            </a:r>
            <a:r>
              <a:rPr lang="en-GB" b="1" dirty="0" smtClean="0"/>
              <a:t>, Amiga (1993)</a:t>
            </a:r>
          </a:p>
          <a:p>
            <a:pPr algn="just"/>
            <a:r>
              <a:rPr lang="en-GB" b="1" i="1" dirty="0">
                <a:hlinkClick r:id="rId3"/>
              </a:rPr>
              <a:t>https://</a:t>
            </a:r>
            <a:r>
              <a:rPr lang="en-GB" b="1" i="1" dirty="0" smtClean="0">
                <a:hlinkClick r:id="rId3"/>
              </a:rPr>
              <a:t>www.youtube.com/watch?v=FenEJ1U0exU</a:t>
            </a:r>
            <a:r>
              <a:rPr lang="en-GB" b="1" i="1" dirty="0" smtClean="0"/>
              <a:t> ; 2:20 onwards</a:t>
            </a:r>
          </a:p>
          <a:p>
            <a:pPr algn="just"/>
            <a:endParaRPr lang="en-GB" dirty="0"/>
          </a:p>
        </p:txBody>
      </p:sp>
      <p:pic>
        <p:nvPicPr>
          <p:cNvPr id="2053" name="Picture 5"/>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763688" y="1844824"/>
            <a:ext cx="5943600" cy="365760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900784824"/>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 y="1"/>
            <a:ext cx="3419874" cy="4481905"/>
          </a:xfrm>
          <a:prstGeom prst="rect">
            <a:avLst/>
          </a:prstGeom>
          <a:noFill/>
        </p:spPr>
        <p:txBody>
          <a:bodyPr wrap="square" lIns="540000" tIns="360000" rIns="540000" bIns="360000" rtlCol="0">
            <a:spAutoFit/>
          </a:bodyPr>
          <a:lstStyle/>
          <a:p>
            <a:r>
              <a:rPr lang="en-GB" sz="2000" b="1" i="1" dirty="0" smtClean="0"/>
              <a:t>Why video/computer games?</a:t>
            </a:r>
          </a:p>
          <a:p>
            <a:pPr algn="just"/>
            <a:endParaRPr lang="en-GB" sz="2000" b="1" i="1" dirty="0" smtClean="0"/>
          </a:p>
          <a:p>
            <a:pPr algn="just"/>
            <a:r>
              <a:rPr lang="en-GB" sz="2000" b="1" dirty="0" smtClean="0"/>
              <a:t>2. A recurrent interest in war and history</a:t>
            </a:r>
          </a:p>
          <a:p>
            <a:pPr algn="just"/>
            <a:endParaRPr lang="en-GB" b="1" dirty="0"/>
          </a:p>
          <a:p>
            <a:pPr algn="just"/>
            <a:r>
              <a:rPr lang="en-GB" i="1" dirty="0" smtClean="0"/>
              <a:t>Sid Meier’s Civilization</a:t>
            </a:r>
            <a:r>
              <a:rPr lang="en-GB" dirty="0" smtClean="0"/>
              <a:t>,</a:t>
            </a:r>
          </a:p>
          <a:p>
            <a:pPr algn="just"/>
            <a:r>
              <a:rPr lang="en-GB" dirty="0" smtClean="0"/>
              <a:t>Amiga (1991) </a:t>
            </a:r>
          </a:p>
          <a:p>
            <a:pPr algn="just"/>
            <a:endParaRPr lang="en-GB" b="1" i="1" dirty="0"/>
          </a:p>
          <a:p>
            <a:pPr algn="just"/>
            <a:endParaRPr lang="en-GB" dirty="0" smtClean="0"/>
          </a:p>
          <a:p>
            <a:pPr algn="just"/>
            <a:endParaRPr lang="en-GB" dirty="0"/>
          </a:p>
          <a:p>
            <a:pPr algn="just"/>
            <a:endParaRPr lang="en-GB" dirty="0"/>
          </a:p>
          <a:p>
            <a:pPr algn="just"/>
            <a:endParaRPr lang="en-GB" dirty="0"/>
          </a:p>
        </p:txBody>
      </p:sp>
      <p:pic>
        <p:nvPicPr>
          <p:cNvPr id="1026"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19872" y="35475"/>
            <a:ext cx="5586649" cy="409086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412" y="3928662"/>
            <a:ext cx="3656181" cy="29249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3678718" y="3928662"/>
            <a:ext cx="4679911" cy="29249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945115866"/>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 y="1"/>
            <a:ext cx="9144001" cy="6082343"/>
          </a:xfrm>
          <a:prstGeom prst="rect">
            <a:avLst/>
          </a:prstGeom>
          <a:noFill/>
        </p:spPr>
        <p:txBody>
          <a:bodyPr wrap="square" lIns="540000" tIns="360000" rIns="540000" bIns="360000" rtlCol="0">
            <a:spAutoFit/>
          </a:bodyPr>
          <a:lstStyle/>
          <a:p>
            <a:pPr algn="just"/>
            <a:r>
              <a:rPr lang="en-GB" sz="2000" b="1" dirty="0"/>
              <a:t>3</a:t>
            </a:r>
            <a:r>
              <a:rPr lang="en-GB" sz="2000" b="1" dirty="0" smtClean="0"/>
              <a:t>. Overlaps between movies and video games </a:t>
            </a:r>
          </a:p>
          <a:p>
            <a:pPr algn="just"/>
            <a:endParaRPr lang="en-GB" sz="2000" b="1" dirty="0"/>
          </a:p>
          <a:p>
            <a:pPr algn="just"/>
            <a:endParaRPr lang="en-GB" sz="2000" b="1" dirty="0"/>
          </a:p>
          <a:p>
            <a:pPr algn="just"/>
            <a:endParaRPr lang="en-GB" sz="2000" b="1" dirty="0" smtClean="0"/>
          </a:p>
          <a:p>
            <a:pPr algn="just"/>
            <a:endParaRPr lang="en-GB" sz="2000" b="1" dirty="0" smtClean="0"/>
          </a:p>
          <a:p>
            <a:pPr algn="just"/>
            <a:endParaRPr lang="en-GB" sz="2000" b="1" dirty="0"/>
          </a:p>
          <a:p>
            <a:pPr algn="just"/>
            <a:endParaRPr lang="en-GB" sz="2000" b="1" dirty="0" smtClean="0"/>
          </a:p>
          <a:p>
            <a:pPr algn="just"/>
            <a:endParaRPr lang="en-GB" sz="2000" b="1" dirty="0"/>
          </a:p>
          <a:p>
            <a:pPr algn="just"/>
            <a:endParaRPr lang="en-GB" sz="2000" b="1" dirty="0" smtClean="0"/>
          </a:p>
          <a:p>
            <a:pPr algn="just"/>
            <a:endParaRPr lang="en-GB" sz="2000" b="1" dirty="0"/>
          </a:p>
          <a:p>
            <a:pPr algn="just"/>
            <a:endParaRPr lang="en-GB" sz="2000" b="1" dirty="0" smtClean="0"/>
          </a:p>
          <a:p>
            <a:pPr algn="just"/>
            <a:endParaRPr lang="en-GB" sz="1400" dirty="0" smtClean="0"/>
          </a:p>
          <a:p>
            <a:pPr algn="just"/>
            <a:endParaRPr lang="en-GB" sz="1400" dirty="0"/>
          </a:p>
          <a:p>
            <a:pPr algn="just"/>
            <a:r>
              <a:rPr lang="en-GB" sz="1400" dirty="0" smtClean="0"/>
              <a:t>(</a:t>
            </a:r>
            <a:r>
              <a:rPr lang="en-GB" i="1" dirty="0" smtClean="0"/>
              <a:t>Medal of </a:t>
            </a:r>
            <a:r>
              <a:rPr lang="en-GB" i="1" dirty="0" err="1" smtClean="0"/>
              <a:t>Honor</a:t>
            </a:r>
            <a:r>
              <a:rPr lang="en-GB" i="1" dirty="0" smtClean="0"/>
              <a:t> </a:t>
            </a:r>
            <a:r>
              <a:rPr lang="en-GB" dirty="0" smtClean="0"/>
              <a:t>[1999]</a:t>
            </a:r>
            <a:r>
              <a:rPr lang="en-GB" i="1" dirty="0" smtClean="0"/>
              <a:t> </a:t>
            </a:r>
            <a:r>
              <a:rPr lang="en-GB" dirty="0" smtClean="0"/>
              <a:t>trailer </a:t>
            </a:r>
            <a:r>
              <a:rPr lang="en-GB" dirty="0" smtClean="0">
                <a:hlinkClick r:id="rId3"/>
              </a:rPr>
              <a:t>https</a:t>
            </a:r>
            <a:r>
              <a:rPr lang="en-GB" dirty="0">
                <a:hlinkClick r:id="rId3"/>
              </a:rPr>
              <a:t>://</a:t>
            </a:r>
            <a:r>
              <a:rPr lang="en-GB" dirty="0" smtClean="0">
                <a:hlinkClick r:id="rId3"/>
              </a:rPr>
              <a:t>www.youtube.com/watch?v=wUwo3yyW9yg</a:t>
            </a:r>
            <a:endParaRPr lang="en-GB" dirty="0" smtClean="0"/>
          </a:p>
          <a:p>
            <a:pPr algn="just"/>
            <a:r>
              <a:rPr lang="en-GB" dirty="0" smtClean="0"/>
              <a:t>(</a:t>
            </a:r>
            <a:r>
              <a:rPr lang="en-GB" i="1" dirty="0" smtClean="0"/>
              <a:t>Saving Private </a:t>
            </a:r>
            <a:r>
              <a:rPr lang="en-GB" dirty="0" smtClean="0"/>
              <a:t>Ryan [1998] trailer </a:t>
            </a:r>
            <a:r>
              <a:rPr lang="en-GB" dirty="0" smtClean="0">
                <a:hlinkClick r:id="rId4"/>
              </a:rPr>
              <a:t>https://www.youtube.com/watch?v=vwAxi4A2YcY</a:t>
            </a:r>
            <a:r>
              <a:rPr lang="en-GB" dirty="0" smtClean="0"/>
              <a:t> )</a:t>
            </a:r>
            <a:endParaRPr lang="en-GB" dirty="0"/>
          </a:p>
          <a:p>
            <a:pPr algn="just"/>
            <a:endParaRPr lang="en-GB" sz="2800" b="1" dirty="0" smtClean="0"/>
          </a:p>
          <a:p>
            <a:pPr algn="just"/>
            <a:endParaRPr lang="en-GB" sz="2800" b="1" dirty="0" smtClean="0"/>
          </a:p>
        </p:txBody>
      </p:sp>
      <p:pic>
        <p:nvPicPr>
          <p:cNvPr id="3075"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49601" y="1124743"/>
            <a:ext cx="2857500" cy="2905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148064" y="1058843"/>
            <a:ext cx="2088232" cy="29583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90632250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 y="1"/>
            <a:ext cx="9144001" cy="5620679"/>
          </a:xfrm>
          <a:prstGeom prst="rect">
            <a:avLst/>
          </a:prstGeom>
          <a:noFill/>
        </p:spPr>
        <p:txBody>
          <a:bodyPr wrap="square" lIns="540000" tIns="360000" rIns="540000" bIns="360000" rtlCol="0">
            <a:spAutoFit/>
          </a:bodyPr>
          <a:lstStyle/>
          <a:p>
            <a:r>
              <a:rPr lang="en-GB" sz="2400" b="1" i="1" dirty="0" smtClean="0"/>
              <a:t>Why video/computer games?</a:t>
            </a:r>
          </a:p>
          <a:p>
            <a:pPr algn="just"/>
            <a:endParaRPr lang="en-GB" sz="2400" b="1" i="1" dirty="0" smtClean="0"/>
          </a:p>
          <a:p>
            <a:pPr algn="just"/>
            <a:r>
              <a:rPr lang="en-US" sz="2400" b="1" dirty="0"/>
              <a:t>4</a:t>
            </a:r>
            <a:r>
              <a:rPr lang="en-US" sz="2400" b="1" dirty="0" smtClean="0"/>
              <a:t>. Have video games trumped movies as a medium through which we learn about war and history? And, if so, is this a bad thing?</a:t>
            </a:r>
            <a:endParaRPr lang="en-GB" sz="2400" b="1" dirty="0" smtClean="0"/>
          </a:p>
          <a:p>
            <a:pPr algn="just"/>
            <a:endParaRPr lang="en-GB" b="1" dirty="0"/>
          </a:p>
          <a:p>
            <a:pPr algn="just"/>
            <a:r>
              <a:rPr lang="en-GB" sz="1600" dirty="0" smtClean="0"/>
              <a:t>“Today</a:t>
            </a:r>
            <a:r>
              <a:rPr lang="en-GB" sz="1600" dirty="0"/>
              <a:t>, the chief source </a:t>
            </a:r>
            <a:r>
              <a:rPr lang="en-GB" sz="1600" dirty="0" smtClean="0"/>
              <a:t>of historical </a:t>
            </a:r>
            <a:r>
              <a:rPr lang="en-GB" sz="1600" dirty="0"/>
              <a:t>knowledge for the majority of the population-outside of the </a:t>
            </a:r>
            <a:r>
              <a:rPr lang="en-GB" sz="1600" dirty="0" smtClean="0"/>
              <a:t>much despised textbook-must </a:t>
            </a:r>
            <a:r>
              <a:rPr lang="en-GB" sz="1600" dirty="0"/>
              <a:t>surely be the visual media, a set of institutions that </a:t>
            </a:r>
            <a:r>
              <a:rPr lang="en-GB" sz="1600" dirty="0" smtClean="0"/>
              <a:t>lie almost </a:t>
            </a:r>
            <a:r>
              <a:rPr lang="en-GB" sz="1600" dirty="0"/>
              <a:t>wholly outside the control of those of us who devote our lives to history</a:t>
            </a:r>
            <a:r>
              <a:rPr lang="en-GB" sz="1600" dirty="0" smtClean="0"/>
              <a:t>.”</a:t>
            </a:r>
          </a:p>
          <a:p>
            <a:pPr algn="just"/>
            <a:r>
              <a:rPr lang="en-GB" sz="1600" dirty="0" smtClean="0"/>
              <a:t>	“ … No matter </a:t>
            </a:r>
            <a:r>
              <a:rPr lang="en-GB" sz="1600" dirty="0"/>
              <a:t>how serious or honest the filmmakers, and no matter how </a:t>
            </a:r>
            <a:r>
              <a:rPr lang="en-GB" sz="1600" dirty="0" smtClean="0"/>
              <a:t>deeply committed </a:t>
            </a:r>
            <a:r>
              <a:rPr lang="en-GB" sz="1600" dirty="0"/>
              <a:t>they are to rendering the subject faithfully, the history that </a:t>
            </a:r>
            <a:r>
              <a:rPr lang="en-GB" sz="1600" dirty="0" smtClean="0"/>
              <a:t>finally appears </a:t>
            </a:r>
            <a:r>
              <a:rPr lang="en-GB" sz="1600" dirty="0"/>
              <a:t>on the screen can never fully satisfy the historian as historian (</a:t>
            </a:r>
            <a:r>
              <a:rPr lang="en-GB" sz="1600" dirty="0" smtClean="0"/>
              <a:t>although it </a:t>
            </a:r>
            <a:r>
              <a:rPr lang="en-GB" sz="1600" dirty="0"/>
              <a:t>may satisfy the historian as filmgoer</a:t>
            </a:r>
            <a:r>
              <a:rPr lang="en-GB" sz="1600" dirty="0" smtClean="0"/>
              <a:t>).”</a:t>
            </a:r>
          </a:p>
          <a:p>
            <a:pPr marL="285750" indent="-285750" algn="just">
              <a:buFontTx/>
              <a:buChar char="-"/>
            </a:pPr>
            <a:r>
              <a:rPr lang="en-US" sz="1600" dirty="0" smtClean="0"/>
              <a:t>Robert </a:t>
            </a:r>
            <a:r>
              <a:rPr lang="en-US" sz="1600" dirty="0"/>
              <a:t>A. </a:t>
            </a:r>
            <a:r>
              <a:rPr lang="en-US" sz="1600" dirty="0" err="1"/>
              <a:t>Rosenstone</a:t>
            </a:r>
            <a:r>
              <a:rPr lang="en-US" sz="1600" dirty="0"/>
              <a:t>, ‘</a:t>
            </a:r>
            <a:r>
              <a:rPr lang="en-GB" sz="1600" dirty="0"/>
              <a:t>History in Images/History in Words: Reflections on the Possibility of Really Putting History onto </a:t>
            </a:r>
            <a:r>
              <a:rPr lang="en-GB" sz="1600" dirty="0" smtClean="0"/>
              <a:t>Film’ </a:t>
            </a:r>
            <a:r>
              <a:rPr lang="en-GB" sz="1600" i="1" dirty="0"/>
              <a:t>The American Historical Review</a:t>
            </a:r>
            <a:r>
              <a:rPr lang="en-GB" sz="1600" dirty="0"/>
              <a:t>, (Vol. 93, No. 5, December 1988</a:t>
            </a:r>
            <a:r>
              <a:rPr lang="en-GB" sz="1600" dirty="0" smtClean="0"/>
              <a:t>),</a:t>
            </a:r>
            <a:r>
              <a:rPr lang="en-GB" sz="1600" dirty="0"/>
              <a:t> pp. </a:t>
            </a:r>
            <a:r>
              <a:rPr lang="en-GB" sz="1600" dirty="0" smtClean="0"/>
              <a:t>1173–1185</a:t>
            </a:r>
          </a:p>
          <a:p>
            <a:pPr algn="just"/>
            <a:endParaRPr lang="en-GB" sz="2000" dirty="0" smtClean="0"/>
          </a:p>
        </p:txBody>
      </p:sp>
    </p:spTree>
    <p:extLst>
      <p:ext uri="{BB962C8B-B14F-4D97-AF65-F5344CB8AC3E}">
        <p14:creationId xmlns:p14="http://schemas.microsoft.com/office/powerpoint/2010/main" val="380828433"/>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 y="1"/>
            <a:ext cx="9144001" cy="7344227"/>
          </a:xfrm>
          <a:prstGeom prst="rect">
            <a:avLst/>
          </a:prstGeom>
          <a:noFill/>
        </p:spPr>
        <p:txBody>
          <a:bodyPr wrap="square" lIns="540000" tIns="360000" rIns="540000" bIns="360000" rtlCol="0">
            <a:spAutoFit/>
          </a:bodyPr>
          <a:lstStyle/>
          <a:p>
            <a:r>
              <a:rPr lang="en-GB" sz="2400" b="1" i="1" dirty="0" smtClean="0"/>
              <a:t>Why video/computer games?</a:t>
            </a:r>
          </a:p>
          <a:p>
            <a:pPr algn="just"/>
            <a:endParaRPr lang="en-GB" sz="2400" b="1" i="1" dirty="0" smtClean="0"/>
          </a:p>
          <a:p>
            <a:pPr algn="just"/>
            <a:r>
              <a:rPr lang="en-US" sz="2400" b="1" dirty="0" smtClean="0"/>
              <a:t>4. Have video games trumped movies as a medium through which we learn about war and history? And, if so, is this a bad thing?</a:t>
            </a:r>
            <a:endParaRPr lang="en-GB" sz="2400" b="1" dirty="0" smtClean="0"/>
          </a:p>
          <a:p>
            <a:pPr algn="just"/>
            <a:endParaRPr lang="en-GB" b="1" dirty="0"/>
          </a:p>
          <a:p>
            <a:pPr algn="just"/>
            <a:r>
              <a:rPr lang="en-GB" sz="1600" dirty="0" smtClean="0"/>
              <a:t>“Today</a:t>
            </a:r>
            <a:r>
              <a:rPr lang="en-GB" sz="1600" dirty="0"/>
              <a:t>, the chief source </a:t>
            </a:r>
            <a:r>
              <a:rPr lang="en-GB" sz="1600" dirty="0" smtClean="0"/>
              <a:t>of historical </a:t>
            </a:r>
            <a:r>
              <a:rPr lang="en-GB" sz="1600" dirty="0"/>
              <a:t>knowledge for the majority of the population-outside of the </a:t>
            </a:r>
            <a:r>
              <a:rPr lang="en-GB" sz="1600" dirty="0" smtClean="0"/>
              <a:t>much despised textbook-must </a:t>
            </a:r>
            <a:r>
              <a:rPr lang="en-GB" sz="1600" dirty="0"/>
              <a:t>surely be the visual media, a set of institutions that </a:t>
            </a:r>
            <a:r>
              <a:rPr lang="en-GB" sz="1600" dirty="0" smtClean="0"/>
              <a:t>lie almost </a:t>
            </a:r>
            <a:r>
              <a:rPr lang="en-GB" sz="1600" dirty="0"/>
              <a:t>wholly outside the control of those of us who devote our lives to history</a:t>
            </a:r>
            <a:r>
              <a:rPr lang="en-GB" sz="1600" dirty="0" smtClean="0"/>
              <a:t>.”</a:t>
            </a:r>
          </a:p>
          <a:p>
            <a:pPr algn="just"/>
            <a:r>
              <a:rPr lang="en-GB" sz="1600" dirty="0" smtClean="0"/>
              <a:t>	“ … No matter </a:t>
            </a:r>
            <a:r>
              <a:rPr lang="en-GB" sz="1600" dirty="0"/>
              <a:t>how serious or honest the filmmakers, and no matter how </a:t>
            </a:r>
            <a:r>
              <a:rPr lang="en-GB" sz="1600" dirty="0" smtClean="0"/>
              <a:t>deeply committed </a:t>
            </a:r>
            <a:r>
              <a:rPr lang="en-GB" sz="1600" dirty="0"/>
              <a:t>they are to rendering the subject faithfully, the history that </a:t>
            </a:r>
            <a:r>
              <a:rPr lang="en-GB" sz="1600" dirty="0" smtClean="0"/>
              <a:t>finally appears </a:t>
            </a:r>
            <a:r>
              <a:rPr lang="en-GB" sz="1600" dirty="0"/>
              <a:t>on the screen can never fully satisfy the historian as historian (</a:t>
            </a:r>
            <a:r>
              <a:rPr lang="en-GB" sz="1600" dirty="0" smtClean="0"/>
              <a:t>although it </a:t>
            </a:r>
            <a:r>
              <a:rPr lang="en-GB" sz="1600" dirty="0"/>
              <a:t>may satisfy the historian as filmgoer</a:t>
            </a:r>
            <a:r>
              <a:rPr lang="en-GB" sz="1600" dirty="0" smtClean="0"/>
              <a:t>).”</a:t>
            </a:r>
          </a:p>
          <a:p>
            <a:pPr marL="285750" indent="-285750" algn="just">
              <a:buFontTx/>
              <a:buChar char="-"/>
            </a:pPr>
            <a:r>
              <a:rPr lang="en-US" sz="1600" dirty="0" smtClean="0"/>
              <a:t>Robert </a:t>
            </a:r>
            <a:r>
              <a:rPr lang="en-US" sz="1600" dirty="0"/>
              <a:t>A. </a:t>
            </a:r>
            <a:r>
              <a:rPr lang="en-US" sz="1600" dirty="0" err="1"/>
              <a:t>Rosenstone</a:t>
            </a:r>
            <a:r>
              <a:rPr lang="en-US" sz="1600" dirty="0"/>
              <a:t>, ‘</a:t>
            </a:r>
            <a:r>
              <a:rPr lang="en-GB" sz="1600" dirty="0"/>
              <a:t>History in Images/History in Words: Reflections on the Possibility of Really Putting History onto </a:t>
            </a:r>
            <a:r>
              <a:rPr lang="en-GB" sz="1600" dirty="0" smtClean="0"/>
              <a:t>Film’ </a:t>
            </a:r>
            <a:r>
              <a:rPr lang="en-GB" sz="1600" i="1" dirty="0"/>
              <a:t>The American Historical Review</a:t>
            </a:r>
            <a:r>
              <a:rPr lang="en-GB" sz="1600" dirty="0"/>
              <a:t>, (Vol. 93, No. 5, December 1988</a:t>
            </a:r>
            <a:r>
              <a:rPr lang="en-GB" sz="1600" dirty="0" smtClean="0"/>
              <a:t>),</a:t>
            </a:r>
            <a:r>
              <a:rPr lang="en-GB" sz="1600" dirty="0"/>
              <a:t> pp. </a:t>
            </a:r>
            <a:r>
              <a:rPr lang="en-GB" sz="1600" dirty="0" smtClean="0"/>
              <a:t>1173–1185</a:t>
            </a:r>
          </a:p>
          <a:p>
            <a:pPr algn="just"/>
            <a:endParaRPr lang="en-GB" sz="2000" dirty="0" smtClean="0"/>
          </a:p>
          <a:p>
            <a:pPr algn="just"/>
            <a:r>
              <a:rPr lang="en-GB" sz="2400" b="1" dirty="0" smtClean="0"/>
              <a:t>But, as we have seen, by the time </a:t>
            </a:r>
            <a:r>
              <a:rPr lang="en-GB" sz="2400" b="1" dirty="0"/>
              <a:t>he wrote </a:t>
            </a:r>
            <a:r>
              <a:rPr lang="en-GB" sz="2400" b="1" i="1" dirty="0"/>
              <a:t>History on Film/Film on </a:t>
            </a:r>
            <a:r>
              <a:rPr lang="en-GB" sz="2400" b="1" i="1" dirty="0" smtClean="0"/>
              <a:t>History </a:t>
            </a:r>
            <a:r>
              <a:rPr lang="en-GB" sz="2400" b="1" dirty="0" smtClean="0"/>
              <a:t>(2006), </a:t>
            </a:r>
            <a:r>
              <a:rPr lang="en-GB" sz="2400" b="1" dirty="0" err="1" smtClean="0"/>
              <a:t>Rosentone</a:t>
            </a:r>
            <a:r>
              <a:rPr lang="en-GB" sz="2400" b="1" dirty="0" smtClean="0"/>
              <a:t> extolled the virtues of cinematic history: </a:t>
            </a:r>
            <a:r>
              <a:rPr lang="en-GB" sz="2400" b="1" i="1" dirty="0" smtClean="0"/>
              <a:t>might video games be ripe for similar scholarly (re)evaluation?</a:t>
            </a:r>
            <a:endParaRPr lang="en-GB" sz="2400" i="1" dirty="0"/>
          </a:p>
        </p:txBody>
      </p:sp>
    </p:spTree>
    <p:extLst>
      <p:ext uri="{BB962C8B-B14F-4D97-AF65-F5344CB8AC3E}">
        <p14:creationId xmlns:p14="http://schemas.microsoft.com/office/powerpoint/2010/main" val="135034121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967" y="-16939"/>
            <a:ext cx="9144001" cy="6544008"/>
          </a:xfrm>
          <a:prstGeom prst="rect">
            <a:avLst/>
          </a:prstGeom>
          <a:noFill/>
        </p:spPr>
        <p:txBody>
          <a:bodyPr wrap="square" lIns="540000" tIns="360000" rIns="540000" bIns="360000" rtlCol="0">
            <a:spAutoFit/>
          </a:bodyPr>
          <a:lstStyle/>
          <a:p>
            <a:r>
              <a:rPr lang="en-GB" sz="2000" b="1" i="1" dirty="0" smtClean="0"/>
              <a:t>Why video/computer games?</a:t>
            </a:r>
          </a:p>
          <a:p>
            <a:pPr algn="just"/>
            <a:endParaRPr lang="en-GB" sz="2000" b="1" i="1" dirty="0" smtClean="0"/>
          </a:p>
          <a:p>
            <a:pPr algn="just"/>
            <a:r>
              <a:rPr lang="en-GB" sz="2000" b="1" dirty="0" smtClean="0"/>
              <a:t>5. Emerging scholarly field</a:t>
            </a:r>
          </a:p>
          <a:p>
            <a:pPr algn="r"/>
            <a:r>
              <a:rPr lang="en-GB" sz="2000" b="1" dirty="0" smtClean="0"/>
              <a:t>‘Historical Game Studies’ </a:t>
            </a:r>
          </a:p>
          <a:p>
            <a:pPr algn="just"/>
            <a:endParaRPr lang="en-GB" sz="2000" b="1" dirty="0"/>
          </a:p>
          <a:p>
            <a:pPr algn="just"/>
            <a:r>
              <a:rPr lang="en-GB" sz="2000" b="1" dirty="0" smtClean="0"/>
              <a:t>“ … </a:t>
            </a:r>
            <a:r>
              <a:rPr lang="en-US" sz="2000" dirty="0"/>
              <a:t>‘the study of those games that in some way represent the past or relate to </a:t>
            </a:r>
            <a:r>
              <a:rPr lang="en-US" sz="2000" dirty="0" smtClean="0"/>
              <a:t>discourses about </a:t>
            </a:r>
            <a:r>
              <a:rPr lang="en-US" sz="2000" dirty="0"/>
              <a:t>it</a:t>
            </a:r>
            <a:r>
              <a:rPr lang="en-US" sz="2000" dirty="0" smtClean="0"/>
              <a:t>’”</a:t>
            </a:r>
          </a:p>
          <a:p>
            <a:pPr algn="just"/>
            <a:endParaRPr lang="en-GB" sz="2000" b="1" dirty="0"/>
          </a:p>
          <a:p>
            <a:pPr algn="just"/>
            <a:r>
              <a:rPr lang="en-GB" sz="2000" b="1" dirty="0" smtClean="0"/>
              <a:t>“ … </a:t>
            </a:r>
            <a:r>
              <a:rPr lang="en-US" sz="2000" dirty="0"/>
              <a:t>‘the study of games that in some way </a:t>
            </a:r>
            <a:r>
              <a:rPr lang="en-US" sz="2000" dirty="0" smtClean="0"/>
              <a:t>represent the </a:t>
            </a:r>
            <a:r>
              <a:rPr lang="en-US" sz="2000" dirty="0"/>
              <a:t>past or relate to discourses about it, the potential applications of such </a:t>
            </a:r>
            <a:r>
              <a:rPr lang="en-US" sz="2000" dirty="0" smtClean="0"/>
              <a:t>games to </a:t>
            </a:r>
            <a:r>
              <a:rPr lang="en-US" sz="2000" dirty="0"/>
              <a:t>different domains of activity and knowledge, and the practices, </a:t>
            </a:r>
            <a:r>
              <a:rPr lang="en-US" sz="2000" dirty="0" smtClean="0"/>
              <a:t>motivations and </a:t>
            </a:r>
            <a:r>
              <a:rPr lang="en-US" sz="2000" dirty="0"/>
              <a:t>interpretations of players of these games and other stakeholders involved </a:t>
            </a:r>
            <a:r>
              <a:rPr lang="en-US" sz="2000" dirty="0" smtClean="0"/>
              <a:t>in their </a:t>
            </a:r>
            <a:r>
              <a:rPr lang="en-US" sz="2000" dirty="0"/>
              <a:t>production or consumption</a:t>
            </a:r>
            <a:r>
              <a:rPr lang="en-US" sz="2000" dirty="0" smtClean="0"/>
              <a:t>.’”</a:t>
            </a:r>
          </a:p>
          <a:p>
            <a:endParaRPr lang="en-GB" sz="2000" b="1" dirty="0"/>
          </a:p>
          <a:p>
            <a:pPr marL="342900" indent="-342900" algn="just">
              <a:buFontTx/>
              <a:buChar char="-"/>
            </a:pPr>
            <a:r>
              <a:rPr lang="en-US" sz="2000" dirty="0" smtClean="0"/>
              <a:t>Adam </a:t>
            </a:r>
            <a:r>
              <a:rPr lang="en-US" sz="2000" dirty="0"/>
              <a:t>Chapman, Anna </a:t>
            </a:r>
            <a:r>
              <a:rPr lang="en-US" sz="2000" dirty="0" err="1"/>
              <a:t>Foka</a:t>
            </a:r>
            <a:r>
              <a:rPr lang="en-US" sz="2000" dirty="0"/>
              <a:t> &amp; Jonathan </a:t>
            </a:r>
            <a:r>
              <a:rPr lang="en-US" sz="2000" dirty="0" smtClean="0"/>
              <a:t>Westin, ‘Introduction: What Is Historical Game Studies?’ </a:t>
            </a:r>
            <a:r>
              <a:rPr lang="en-US" sz="2000" i="1" dirty="0" smtClean="0"/>
              <a:t>Rethinking History</a:t>
            </a:r>
            <a:r>
              <a:rPr lang="en-US" sz="2000" dirty="0"/>
              <a:t> </a:t>
            </a:r>
            <a:r>
              <a:rPr lang="en-US" sz="2000" dirty="0" smtClean="0"/>
              <a:t>(2016), pp. 4–5. </a:t>
            </a:r>
            <a:r>
              <a:rPr lang="en-US" sz="2000" b="1" dirty="0" smtClean="0"/>
              <a:t>Forthcoming print edition on computer games</a:t>
            </a:r>
          </a:p>
          <a:p>
            <a:pPr marL="342900" indent="-342900" algn="just">
              <a:buFontTx/>
              <a:buChar char="-"/>
            </a:pPr>
            <a:endParaRPr lang="en-US" sz="2000" dirty="0" smtClean="0"/>
          </a:p>
          <a:p>
            <a:pPr algn="just"/>
            <a:endParaRPr lang="en-GB" dirty="0"/>
          </a:p>
        </p:txBody>
      </p:sp>
    </p:spTree>
    <p:extLst>
      <p:ext uri="{BB962C8B-B14F-4D97-AF65-F5344CB8AC3E}">
        <p14:creationId xmlns:p14="http://schemas.microsoft.com/office/powerpoint/2010/main" val="280287755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 y="1"/>
            <a:ext cx="9144001" cy="3466243"/>
          </a:xfrm>
          <a:prstGeom prst="rect">
            <a:avLst/>
          </a:prstGeom>
          <a:noFill/>
        </p:spPr>
        <p:txBody>
          <a:bodyPr wrap="square" lIns="540000" tIns="360000" rIns="540000" bIns="360000" rtlCol="0">
            <a:spAutoFit/>
          </a:bodyPr>
          <a:lstStyle/>
          <a:p>
            <a:r>
              <a:rPr lang="en-GB" sz="2000" b="1" i="1" dirty="0" smtClean="0"/>
              <a:t>Why video/computer games?</a:t>
            </a:r>
          </a:p>
          <a:p>
            <a:pPr algn="just"/>
            <a:endParaRPr lang="en-GB" sz="2000" b="1" i="1" dirty="0" smtClean="0"/>
          </a:p>
          <a:p>
            <a:pPr algn="just"/>
            <a:r>
              <a:rPr lang="en-GB" sz="2000" b="1" dirty="0"/>
              <a:t>5</a:t>
            </a:r>
            <a:r>
              <a:rPr lang="en-GB" sz="2000" b="1" dirty="0" smtClean="0"/>
              <a:t>. Emerging scholarly field</a:t>
            </a:r>
          </a:p>
          <a:p>
            <a:pPr algn="r"/>
            <a:r>
              <a:rPr lang="en-GB" sz="2000" b="1" dirty="0" smtClean="0"/>
              <a:t>‘Historical Game Studies’ </a:t>
            </a:r>
          </a:p>
          <a:p>
            <a:pPr algn="just"/>
            <a:endParaRPr lang="en-GB" sz="2000" b="1" dirty="0"/>
          </a:p>
          <a:p>
            <a:pPr algn="just"/>
            <a:endParaRPr lang="en-GB" sz="2000" dirty="0" smtClean="0"/>
          </a:p>
          <a:p>
            <a:pPr algn="just"/>
            <a:endParaRPr lang="en-GB" sz="2000" dirty="0"/>
          </a:p>
          <a:p>
            <a:pPr algn="just"/>
            <a:endParaRPr lang="en-US" sz="2000" dirty="0" smtClean="0"/>
          </a:p>
          <a:p>
            <a:pPr algn="just"/>
            <a:endParaRPr lang="en-GB" dirty="0"/>
          </a:p>
        </p:txBody>
      </p:sp>
      <p:pic>
        <p:nvPicPr>
          <p:cNvPr id="3" name="Picture 2"/>
          <p:cNvPicPr>
            <a:picLocks noChangeAspect="1"/>
          </p:cNvPicPr>
          <p:nvPr/>
        </p:nvPicPr>
        <p:blipFill>
          <a:blip r:embed="rId2"/>
          <a:stretch>
            <a:fillRect/>
          </a:stretch>
        </p:blipFill>
        <p:spPr>
          <a:xfrm>
            <a:off x="4211960" y="1835064"/>
            <a:ext cx="3084126" cy="4601516"/>
          </a:xfrm>
          <a:prstGeom prst="rect">
            <a:avLst/>
          </a:prstGeom>
        </p:spPr>
      </p:pic>
      <p:pic>
        <p:nvPicPr>
          <p:cNvPr id="4" name="Picture 3"/>
          <p:cNvPicPr>
            <a:picLocks noChangeAspect="1"/>
          </p:cNvPicPr>
          <p:nvPr/>
        </p:nvPicPr>
        <p:blipFill>
          <a:blip r:embed="rId3"/>
          <a:stretch>
            <a:fillRect/>
          </a:stretch>
        </p:blipFill>
        <p:spPr>
          <a:xfrm>
            <a:off x="1043608" y="1835064"/>
            <a:ext cx="3013525" cy="4621256"/>
          </a:xfrm>
          <a:prstGeom prst="rect">
            <a:avLst/>
          </a:prstGeom>
        </p:spPr>
      </p:pic>
    </p:spTree>
    <p:extLst>
      <p:ext uri="{BB962C8B-B14F-4D97-AF65-F5344CB8AC3E}">
        <p14:creationId xmlns:p14="http://schemas.microsoft.com/office/powerpoint/2010/main" val="376421516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967" y="-16939"/>
            <a:ext cx="7214329" cy="6944118"/>
          </a:xfrm>
          <a:prstGeom prst="rect">
            <a:avLst/>
          </a:prstGeom>
          <a:noFill/>
        </p:spPr>
        <p:txBody>
          <a:bodyPr wrap="square" lIns="540000" tIns="360000" rIns="540000" bIns="360000" rtlCol="0">
            <a:spAutoFit/>
          </a:bodyPr>
          <a:lstStyle/>
          <a:p>
            <a:r>
              <a:rPr lang="en-GB" sz="2000" b="1" i="1" dirty="0" smtClean="0"/>
              <a:t>Why video/computer games?</a:t>
            </a:r>
          </a:p>
          <a:p>
            <a:pPr algn="just"/>
            <a:endParaRPr lang="en-GB" sz="800" b="1" i="1" dirty="0" smtClean="0"/>
          </a:p>
          <a:p>
            <a:pPr algn="just"/>
            <a:r>
              <a:rPr lang="en-GB" sz="2000" b="1" dirty="0" smtClean="0"/>
              <a:t>5. Emerging scholarly field</a:t>
            </a:r>
          </a:p>
          <a:p>
            <a:pPr algn="r"/>
            <a:r>
              <a:rPr lang="en-GB" sz="2000" b="1" dirty="0" smtClean="0"/>
              <a:t>‘Historical Game Studies’ </a:t>
            </a:r>
          </a:p>
          <a:p>
            <a:pPr algn="just"/>
            <a:endParaRPr lang="en-GB" sz="2000" b="1" dirty="0"/>
          </a:p>
          <a:p>
            <a:pPr algn="just"/>
            <a:r>
              <a:rPr lang="en-GB" sz="2000" b="1" dirty="0" smtClean="0"/>
              <a:t>“</a:t>
            </a:r>
            <a:r>
              <a:rPr lang="en-US" sz="2000" dirty="0"/>
              <a:t>Some researchers have lauded the capabilities of </a:t>
            </a:r>
            <a:r>
              <a:rPr lang="en-US" sz="2000" i="1" dirty="0"/>
              <a:t>Civilization</a:t>
            </a:r>
            <a:r>
              <a:rPr lang="en-US" sz="2000" dirty="0"/>
              <a:t> </a:t>
            </a:r>
            <a:r>
              <a:rPr lang="en-US" sz="2000" dirty="0" smtClean="0"/>
              <a:t>the </a:t>
            </a:r>
            <a:r>
              <a:rPr lang="en-US" sz="2000" dirty="0"/>
              <a:t>classroom. </a:t>
            </a:r>
            <a:r>
              <a:rPr lang="en-US" sz="2000" dirty="0" smtClean="0"/>
              <a:t>[Tom] Taylor found </a:t>
            </a:r>
            <a:r>
              <a:rPr lang="en-US" sz="2000" dirty="0"/>
              <a:t>that integrating </a:t>
            </a:r>
            <a:r>
              <a:rPr lang="en-US" sz="2000" i="1" dirty="0" smtClean="0"/>
              <a:t>Civilization II </a:t>
            </a:r>
            <a:r>
              <a:rPr lang="en-US" sz="2000" dirty="0"/>
              <a:t>into his ‘Introduction to Modern World History’ module helped </a:t>
            </a:r>
            <a:r>
              <a:rPr lang="en-US" sz="2000" dirty="0" smtClean="0"/>
              <a:t>students understand </a:t>
            </a:r>
            <a:r>
              <a:rPr lang="en-US" sz="2000" i="1" dirty="0"/>
              <a:t>The Rise and Fall of Great </a:t>
            </a:r>
            <a:r>
              <a:rPr lang="en-US" sz="2000" i="1" dirty="0" smtClean="0"/>
              <a:t>Powers </a:t>
            </a:r>
            <a:r>
              <a:rPr lang="en-US" sz="2000" dirty="0" smtClean="0"/>
              <a:t>([Paul] Kennedy </a:t>
            </a:r>
            <a:r>
              <a:rPr lang="en-US" sz="2000" dirty="0"/>
              <a:t>1987) and found </a:t>
            </a:r>
            <a:r>
              <a:rPr lang="en-US" sz="2000" dirty="0" smtClean="0"/>
              <a:t>the ‘</a:t>
            </a:r>
            <a:r>
              <a:rPr lang="en-US" sz="2000" dirty="0"/>
              <a:t>simulation to be a great way to represent the complexities of Kennedy’s model </a:t>
            </a:r>
            <a:r>
              <a:rPr lang="en-US" sz="2000" dirty="0" smtClean="0"/>
              <a:t>in a </a:t>
            </a:r>
            <a:r>
              <a:rPr lang="en-US" sz="2000" dirty="0"/>
              <a:t>dynamic, visible way’ </a:t>
            </a:r>
            <a:r>
              <a:rPr lang="en-US" sz="2000" dirty="0" smtClean="0"/>
              <a:t>([Taylor, ‘</a:t>
            </a:r>
            <a:r>
              <a:rPr lang="en-US" sz="2000" dirty="0"/>
              <a:t>Historical Simulations and the Future of the Historical </a:t>
            </a:r>
            <a:r>
              <a:rPr lang="en-US" sz="2000" dirty="0" smtClean="0"/>
              <a:t>Narrative,’ </a:t>
            </a:r>
            <a:r>
              <a:rPr lang="en-US" sz="2000" i="1" dirty="0" smtClean="0"/>
              <a:t>History and Computing</a:t>
            </a:r>
            <a:r>
              <a:rPr lang="en-US" sz="2000" dirty="0" smtClean="0"/>
              <a:t>, 2003]). </a:t>
            </a:r>
            <a:r>
              <a:rPr lang="en-US" sz="2000" dirty="0"/>
              <a:t>Students ‘overwhelmingly note[d] in </a:t>
            </a:r>
            <a:r>
              <a:rPr lang="en-US" sz="2000" dirty="0" smtClean="0"/>
              <a:t>their evaluations </a:t>
            </a:r>
            <a:r>
              <a:rPr lang="en-US" sz="2000" dirty="0"/>
              <a:t>how it helps them “see and experience” Kennedy’s </a:t>
            </a:r>
            <a:r>
              <a:rPr lang="en-US" sz="2000" dirty="0" smtClean="0"/>
              <a:t>arguments.’  </a:t>
            </a:r>
            <a:r>
              <a:rPr lang="en-US" sz="2000" dirty="0"/>
              <a:t>This relationship was seemingly reciprocal. As one student stated</a:t>
            </a:r>
            <a:r>
              <a:rPr lang="en-US" sz="2000" dirty="0" smtClean="0"/>
              <a:t>,</a:t>
            </a:r>
            <a:r>
              <a:rPr lang="en-US" sz="2000" b="1" dirty="0" smtClean="0"/>
              <a:t> ‘</a:t>
            </a:r>
            <a:r>
              <a:rPr lang="en-US" sz="2000" b="1" dirty="0"/>
              <a:t>the readings from Kennedy </a:t>
            </a:r>
            <a:r>
              <a:rPr lang="en-US" sz="2000" b="1" dirty="0" smtClean="0"/>
              <a:t>were </a:t>
            </a:r>
            <a:r>
              <a:rPr lang="en-US" sz="2000" b="1" dirty="0"/>
              <a:t>like having a help line </a:t>
            </a:r>
            <a:r>
              <a:rPr lang="en-US" sz="2000" b="1" dirty="0" smtClean="0"/>
              <a:t>for </a:t>
            </a:r>
            <a:r>
              <a:rPr lang="en-US" sz="2000" b="1" i="1" dirty="0" smtClean="0"/>
              <a:t>Civilization II.</a:t>
            </a:r>
            <a:r>
              <a:rPr lang="en-US" sz="2000" b="1" dirty="0" smtClean="0"/>
              <a:t>’”</a:t>
            </a:r>
          </a:p>
          <a:p>
            <a:pPr marL="342900" indent="-342900" algn="r">
              <a:buFontTx/>
              <a:buChar char="-"/>
            </a:pPr>
            <a:r>
              <a:rPr lang="en-US" dirty="0" smtClean="0"/>
              <a:t>Adam </a:t>
            </a:r>
            <a:r>
              <a:rPr lang="en-US" dirty="0"/>
              <a:t>Chapman</a:t>
            </a:r>
            <a:r>
              <a:rPr lang="en-US" dirty="0" smtClean="0"/>
              <a:t>, ‘Is Sid Meir’s </a:t>
            </a:r>
            <a:r>
              <a:rPr lang="en-US" i="1" dirty="0" smtClean="0"/>
              <a:t>Civilization </a:t>
            </a:r>
            <a:r>
              <a:rPr lang="en-US" dirty="0" smtClean="0"/>
              <a:t>History?’ </a:t>
            </a:r>
            <a:r>
              <a:rPr lang="en-US" i="1" dirty="0" smtClean="0"/>
              <a:t>Rethinking History</a:t>
            </a:r>
            <a:r>
              <a:rPr lang="en-US" dirty="0"/>
              <a:t> </a:t>
            </a:r>
            <a:r>
              <a:rPr lang="en-US" dirty="0" smtClean="0"/>
              <a:t>Vol. 17, No. 3 (2013), pp. 315–316.</a:t>
            </a:r>
          </a:p>
        </p:txBody>
      </p:sp>
      <p:pic>
        <p:nvPicPr>
          <p:cNvPr id="3" name="Picture 2"/>
          <p:cNvPicPr>
            <a:picLocks noChangeAspect="1"/>
          </p:cNvPicPr>
          <p:nvPr/>
        </p:nvPicPr>
        <p:blipFill>
          <a:blip r:embed="rId2"/>
          <a:stretch>
            <a:fillRect/>
          </a:stretch>
        </p:blipFill>
        <p:spPr>
          <a:xfrm>
            <a:off x="6999214" y="548680"/>
            <a:ext cx="2168584" cy="2664647"/>
          </a:xfrm>
          <a:prstGeom prst="rect">
            <a:avLst/>
          </a:prstGeom>
        </p:spPr>
      </p:pic>
      <p:pic>
        <p:nvPicPr>
          <p:cNvPr id="4" name="Picture 3"/>
          <p:cNvPicPr>
            <a:picLocks noChangeAspect="1"/>
          </p:cNvPicPr>
          <p:nvPr/>
        </p:nvPicPr>
        <p:blipFill>
          <a:blip r:embed="rId3"/>
          <a:stretch>
            <a:fillRect/>
          </a:stretch>
        </p:blipFill>
        <p:spPr>
          <a:xfrm>
            <a:off x="6975416" y="3470508"/>
            <a:ext cx="2168584" cy="3259739"/>
          </a:xfrm>
          <a:prstGeom prst="rect">
            <a:avLst/>
          </a:prstGeom>
        </p:spPr>
      </p:pic>
    </p:spTree>
    <p:extLst>
      <p:ext uri="{BB962C8B-B14F-4D97-AF65-F5344CB8AC3E}">
        <p14:creationId xmlns:p14="http://schemas.microsoft.com/office/powerpoint/2010/main" val="3348117673"/>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967" y="-16939"/>
            <a:ext cx="7214329" cy="6974895"/>
          </a:xfrm>
          <a:prstGeom prst="rect">
            <a:avLst/>
          </a:prstGeom>
          <a:noFill/>
        </p:spPr>
        <p:txBody>
          <a:bodyPr wrap="square" lIns="540000" tIns="360000" rIns="540000" bIns="360000" rtlCol="0">
            <a:spAutoFit/>
          </a:bodyPr>
          <a:lstStyle/>
          <a:p>
            <a:r>
              <a:rPr lang="en-GB" sz="2000" b="1" i="1" dirty="0" smtClean="0"/>
              <a:t>Why video/computer games?</a:t>
            </a:r>
          </a:p>
          <a:p>
            <a:pPr algn="just"/>
            <a:endParaRPr lang="en-GB" sz="800" b="1" i="1" dirty="0" smtClean="0"/>
          </a:p>
          <a:p>
            <a:pPr algn="just"/>
            <a:r>
              <a:rPr lang="en-GB" sz="2000" b="1" dirty="0" smtClean="0"/>
              <a:t>5. Emerging scholarly field</a:t>
            </a:r>
          </a:p>
          <a:p>
            <a:pPr algn="r"/>
            <a:r>
              <a:rPr lang="en-GB" sz="2000" b="1" dirty="0" smtClean="0"/>
              <a:t>‘Historical Game Studies’ </a:t>
            </a:r>
          </a:p>
          <a:p>
            <a:pPr algn="just"/>
            <a:endParaRPr lang="en-GB" sz="2000" b="1" dirty="0"/>
          </a:p>
          <a:p>
            <a:pPr algn="just"/>
            <a:r>
              <a:rPr lang="en-GB" sz="2000" b="1" dirty="0"/>
              <a:t>“… </a:t>
            </a:r>
            <a:r>
              <a:rPr lang="en-US" sz="2000" dirty="0"/>
              <a:t>For students and teacher, playing with this game was historically </a:t>
            </a:r>
            <a:r>
              <a:rPr lang="en-US" sz="2000" dirty="0" smtClean="0"/>
              <a:t>meaningful and </a:t>
            </a:r>
            <a:r>
              <a:rPr lang="en-US" sz="2000" dirty="0"/>
              <a:t>produced </a:t>
            </a:r>
            <a:r>
              <a:rPr lang="en-US" sz="2000" b="1" dirty="0"/>
              <a:t>intertextual historical narratives </a:t>
            </a:r>
            <a:r>
              <a:rPr lang="en-US" sz="2000" dirty="0"/>
              <a:t>(found in both book and game). This is a simple but important point. In his seminal text </a:t>
            </a:r>
            <a:r>
              <a:rPr lang="en-US" sz="2000" i="1" dirty="0"/>
              <a:t>History on Film/Film on History</a:t>
            </a:r>
            <a:r>
              <a:rPr lang="en-US" sz="2000" dirty="0"/>
              <a:t>, </a:t>
            </a:r>
            <a:r>
              <a:rPr lang="en-US" sz="2000" dirty="0" err="1"/>
              <a:t>Rosenstone</a:t>
            </a:r>
            <a:r>
              <a:rPr lang="en-US" sz="2000" dirty="0"/>
              <a:t> constantly returns to a particular idea when seeking to outline that film can constitute history: ‘the notion of seeing the history film in relation to the larger [historical] discourse is central to the argument’ (</a:t>
            </a:r>
            <a:r>
              <a:rPr lang="en-US" sz="2000" dirty="0" err="1"/>
              <a:t>Rosenstone</a:t>
            </a:r>
            <a:r>
              <a:rPr lang="en-US" sz="2000" dirty="0"/>
              <a:t> 2006, 9). To </a:t>
            </a:r>
            <a:r>
              <a:rPr lang="en-US" sz="2000" dirty="0" smtClean="0"/>
              <a:t>students </a:t>
            </a:r>
            <a:r>
              <a:rPr lang="en-US" sz="2000" dirty="0"/>
              <a:t>playing </a:t>
            </a:r>
            <a:r>
              <a:rPr lang="en-US" sz="2000" i="1" dirty="0"/>
              <a:t>Civilization</a:t>
            </a:r>
            <a:r>
              <a:rPr lang="en-US" sz="2000" dirty="0"/>
              <a:t>, the relationship between Kennedy’s narrative of Western history and the representational values of the algorithms and aesthetics of the simulation was firm and </a:t>
            </a:r>
            <a:r>
              <a:rPr lang="en-US" sz="2000" dirty="0" smtClean="0"/>
              <a:t>useable: </a:t>
            </a:r>
            <a:r>
              <a:rPr lang="en-US" sz="2000" b="1" dirty="0" smtClean="0"/>
              <a:t>players </a:t>
            </a:r>
            <a:r>
              <a:rPr lang="en-US" sz="2000" b="1" dirty="0"/>
              <a:t>did not only engage with a historical videogame but also the larger historical discourse to which it relates</a:t>
            </a:r>
            <a:r>
              <a:rPr lang="en-US" sz="2000" dirty="0"/>
              <a:t>.”</a:t>
            </a:r>
          </a:p>
          <a:p>
            <a:pPr marL="342900" indent="-342900" algn="r">
              <a:buFontTx/>
              <a:buChar char="-"/>
            </a:pPr>
            <a:r>
              <a:rPr lang="en-GB" dirty="0" smtClean="0"/>
              <a:t>C</a:t>
            </a:r>
            <a:r>
              <a:rPr lang="en-US" dirty="0" err="1"/>
              <a:t>hapman</a:t>
            </a:r>
            <a:r>
              <a:rPr lang="en-US" dirty="0"/>
              <a:t>, ‘Is Sid Meir’s </a:t>
            </a:r>
            <a:r>
              <a:rPr lang="en-US" i="1" dirty="0"/>
              <a:t>Civilization </a:t>
            </a:r>
            <a:r>
              <a:rPr lang="en-US" dirty="0"/>
              <a:t>History?’ </a:t>
            </a:r>
            <a:r>
              <a:rPr lang="en-US" dirty="0" smtClean="0"/>
              <a:t>pp</a:t>
            </a:r>
            <a:r>
              <a:rPr lang="en-US" dirty="0"/>
              <a:t>. </a:t>
            </a:r>
            <a:r>
              <a:rPr lang="en-US" dirty="0" smtClean="0"/>
              <a:t>315–316</a:t>
            </a:r>
          </a:p>
        </p:txBody>
      </p:sp>
      <p:pic>
        <p:nvPicPr>
          <p:cNvPr id="3" name="Picture 2"/>
          <p:cNvPicPr>
            <a:picLocks noChangeAspect="1"/>
          </p:cNvPicPr>
          <p:nvPr/>
        </p:nvPicPr>
        <p:blipFill>
          <a:blip r:embed="rId2"/>
          <a:stretch>
            <a:fillRect/>
          </a:stretch>
        </p:blipFill>
        <p:spPr>
          <a:xfrm>
            <a:off x="6999214" y="548680"/>
            <a:ext cx="2168584" cy="2664647"/>
          </a:xfrm>
          <a:prstGeom prst="rect">
            <a:avLst/>
          </a:prstGeom>
        </p:spPr>
      </p:pic>
      <p:pic>
        <p:nvPicPr>
          <p:cNvPr id="4" name="Picture 3"/>
          <p:cNvPicPr>
            <a:picLocks noChangeAspect="1"/>
          </p:cNvPicPr>
          <p:nvPr/>
        </p:nvPicPr>
        <p:blipFill>
          <a:blip r:embed="rId3"/>
          <a:stretch>
            <a:fillRect/>
          </a:stretch>
        </p:blipFill>
        <p:spPr>
          <a:xfrm>
            <a:off x="6975416" y="3470508"/>
            <a:ext cx="2168584" cy="3259739"/>
          </a:xfrm>
          <a:prstGeom prst="rect">
            <a:avLst/>
          </a:prstGeom>
        </p:spPr>
      </p:pic>
    </p:spTree>
    <p:extLst>
      <p:ext uri="{BB962C8B-B14F-4D97-AF65-F5344CB8AC3E}">
        <p14:creationId xmlns:p14="http://schemas.microsoft.com/office/powerpoint/2010/main" val="25869765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967" y="-16939"/>
            <a:ext cx="7214329" cy="3004578"/>
          </a:xfrm>
          <a:prstGeom prst="rect">
            <a:avLst/>
          </a:prstGeom>
          <a:noFill/>
        </p:spPr>
        <p:txBody>
          <a:bodyPr wrap="square" lIns="540000" tIns="360000" rIns="540000" bIns="360000" rtlCol="0">
            <a:spAutoFit/>
          </a:bodyPr>
          <a:lstStyle/>
          <a:p>
            <a:r>
              <a:rPr lang="en-GB" sz="2000" b="1" i="1" dirty="0" smtClean="0"/>
              <a:t>Why video/computer games?</a:t>
            </a:r>
          </a:p>
          <a:p>
            <a:pPr algn="just"/>
            <a:endParaRPr lang="en-GB" sz="800" b="1" i="1" dirty="0" smtClean="0"/>
          </a:p>
          <a:p>
            <a:pPr algn="just"/>
            <a:r>
              <a:rPr lang="en-GB" sz="2000" b="1" dirty="0" smtClean="0"/>
              <a:t>5. Emerging scholarly field</a:t>
            </a:r>
          </a:p>
          <a:p>
            <a:pPr algn="r"/>
            <a:r>
              <a:rPr lang="en-GB" sz="2000" b="1" dirty="0" smtClean="0"/>
              <a:t>‘Historical Game Studies’ </a:t>
            </a:r>
          </a:p>
          <a:p>
            <a:pPr algn="r"/>
            <a:endParaRPr lang="en-GB" sz="2000" b="1" dirty="0" smtClean="0"/>
          </a:p>
          <a:p>
            <a:pPr algn="just"/>
            <a:r>
              <a:rPr lang="en-GB" sz="2000" b="1" dirty="0" smtClean="0"/>
              <a:t>Chapman concludes video games </a:t>
            </a:r>
            <a:r>
              <a:rPr lang="en-GB" sz="2000" b="1" i="1" dirty="0" smtClean="0"/>
              <a:t>transcode</a:t>
            </a:r>
            <a:r>
              <a:rPr lang="en-GB" sz="2000" b="1" dirty="0"/>
              <a:t> </a:t>
            </a:r>
            <a:r>
              <a:rPr lang="en-GB" sz="2000" b="1" dirty="0" smtClean="0"/>
              <a:t>history </a:t>
            </a:r>
          </a:p>
          <a:p>
            <a:pPr lvl="1" algn="just"/>
            <a:r>
              <a:rPr lang="en-GB" sz="2000" b="1" dirty="0" smtClean="0"/>
              <a:t>	</a:t>
            </a:r>
          </a:p>
          <a:p>
            <a:pPr lvl="1" algn="just"/>
            <a:endParaRPr lang="en-GB" sz="2000" b="1" dirty="0" smtClean="0"/>
          </a:p>
        </p:txBody>
      </p:sp>
      <p:pic>
        <p:nvPicPr>
          <p:cNvPr id="3" name="Picture 2"/>
          <p:cNvPicPr>
            <a:picLocks noChangeAspect="1"/>
          </p:cNvPicPr>
          <p:nvPr/>
        </p:nvPicPr>
        <p:blipFill>
          <a:blip r:embed="rId2"/>
          <a:stretch>
            <a:fillRect/>
          </a:stretch>
        </p:blipFill>
        <p:spPr>
          <a:xfrm>
            <a:off x="6999214" y="548680"/>
            <a:ext cx="2168584" cy="2664647"/>
          </a:xfrm>
          <a:prstGeom prst="rect">
            <a:avLst/>
          </a:prstGeom>
        </p:spPr>
      </p:pic>
      <p:pic>
        <p:nvPicPr>
          <p:cNvPr id="4" name="Picture 3"/>
          <p:cNvPicPr>
            <a:picLocks noChangeAspect="1"/>
          </p:cNvPicPr>
          <p:nvPr/>
        </p:nvPicPr>
        <p:blipFill>
          <a:blip r:embed="rId3"/>
          <a:stretch>
            <a:fillRect/>
          </a:stretch>
        </p:blipFill>
        <p:spPr>
          <a:xfrm>
            <a:off x="6975416" y="3470508"/>
            <a:ext cx="2168584" cy="3259739"/>
          </a:xfrm>
          <a:prstGeom prst="rect">
            <a:avLst/>
          </a:prstGeom>
        </p:spPr>
      </p:pic>
    </p:spTree>
    <p:extLst>
      <p:ext uri="{BB962C8B-B14F-4D97-AF65-F5344CB8AC3E}">
        <p14:creationId xmlns:p14="http://schemas.microsoft.com/office/powerpoint/2010/main" val="429007857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1967" y="-16939"/>
            <a:ext cx="7214329" cy="3589353"/>
          </a:xfrm>
          <a:prstGeom prst="rect">
            <a:avLst/>
          </a:prstGeom>
          <a:noFill/>
        </p:spPr>
        <p:txBody>
          <a:bodyPr wrap="square" lIns="540000" tIns="360000" rIns="540000" bIns="360000" rtlCol="0">
            <a:spAutoFit/>
          </a:bodyPr>
          <a:lstStyle/>
          <a:p>
            <a:r>
              <a:rPr lang="en-GB" sz="2000" b="1" i="1" dirty="0" smtClean="0"/>
              <a:t>Why video/computer games?</a:t>
            </a:r>
          </a:p>
          <a:p>
            <a:pPr algn="just"/>
            <a:endParaRPr lang="en-GB" sz="800" b="1" i="1" dirty="0" smtClean="0"/>
          </a:p>
          <a:p>
            <a:pPr algn="just"/>
            <a:r>
              <a:rPr lang="en-GB" sz="2000" b="1" dirty="0" smtClean="0"/>
              <a:t>5. Emerging scholarly field</a:t>
            </a:r>
          </a:p>
          <a:p>
            <a:pPr algn="r"/>
            <a:r>
              <a:rPr lang="en-GB" sz="2000" b="1" dirty="0" smtClean="0"/>
              <a:t>‘Historical Game Studies’ </a:t>
            </a:r>
          </a:p>
          <a:p>
            <a:pPr algn="r"/>
            <a:endParaRPr lang="en-GB" sz="2000" b="1" dirty="0" smtClean="0"/>
          </a:p>
          <a:p>
            <a:pPr algn="just"/>
            <a:r>
              <a:rPr lang="en-GB" sz="2000" b="1" dirty="0" smtClean="0"/>
              <a:t>Chapman concludes video games </a:t>
            </a:r>
            <a:r>
              <a:rPr lang="en-GB" sz="2000" b="1" i="1" dirty="0" smtClean="0"/>
              <a:t>transcode</a:t>
            </a:r>
            <a:r>
              <a:rPr lang="en-GB" sz="2000" b="1" dirty="0"/>
              <a:t> </a:t>
            </a:r>
            <a:r>
              <a:rPr lang="en-GB" sz="2000" b="1" dirty="0" smtClean="0"/>
              <a:t>history </a:t>
            </a:r>
          </a:p>
          <a:p>
            <a:pPr lvl="1" algn="just"/>
            <a:r>
              <a:rPr lang="en-GB" sz="2000" b="1" dirty="0" smtClean="0"/>
              <a:t>	</a:t>
            </a:r>
          </a:p>
          <a:p>
            <a:pPr lvl="1" algn="just"/>
            <a:r>
              <a:rPr lang="en-GB" sz="2000" b="1" dirty="0" smtClean="0"/>
              <a:t>… just as historians  </a:t>
            </a:r>
            <a:r>
              <a:rPr lang="en-GB" sz="2000" b="1" i="1" dirty="0" smtClean="0"/>
              <a:t>transcode </a:t>
            </a:r>
            <a:r>
              <a:rPr lang="en-GB" sz="2000" b="1" dirty="0" smtClean="0"/>
              <a:t>data into historical narratives?</a:t>
            </a:r>
            <a:endParaRPr lang="en-GB" sz="2000" b="1" i="1" dirty="0"/>
          </a:p>
          <a:p>
            <a:pPr algn="r"/>
            <a:endParaRPr lang="en-GB" dirty="0"/>
          </a:p>
        </p:txBody>
      </p:sp>
      <p:pic>
        <p:nvPicPr>
          <p:cNvPr id="3" name="Picture 2"/>
          <p:cNvPicPr>
            <a:picLocks noChangeAspect="1"/>
          </p:cNvPicPr>
          <p:nvPr/>
        </p:nvPicPr>
        <p:blipFill>
          <a:blip r:embed="rId2"/>
          <a:stretch>
            <a:fillRect/>
          </a:stretch>
        </p:blipFill>
        <p:spPr>
          <a:xfrm>
            <a:off x="6999214" y="548680"/>
            <a:ext cx="2168584" cy="2664647"/>
          </a:xfrm>
          <a:prstGeom prst="rect">
            <a:avLst/>
          </a:prstGeom>
        </p:spPr>
      </p:pic>
      <p:pic>
        <p:nvPicPr>
          <p:cNvPr id="4" name="Picture 3"/>
          <p:cNvPicPr>
            <a:picLocks noChangeAspect="1"/>
          </p:cNvPicPr>
          <p:nvPr/>
        </p:nvPicPr>
        <p:blipFill>
          <a:blip r:embed="rId3"/>
          <a:stretch>
            <a:fillRect/>
          </a:stretch>
        </p:blipFill>
        <p:spPr>
          <a:xfrm>
            <a:off x="6975416" y="3470508"/>
            <a:ext cx="2168584" cy="3259739"/>
          </a:xfrm>
          <a:prstGeom prst="rect">
            <a:avLst/>
          </a:prstGeom>
        </p:spPr>
      </p:pic>
    </p:spTree>
    <p:extLst>
      <p:ext uri="{BB962C8B-B14F-4D97-AF65-F5344CB8AC3E}">
        <p14:creationId xmlns:p14="http://schemas.microsoft.com/office/powerpoint/2010/main" val="2713895917"/>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 y="1"/>
            <a:ext cx="9144001" cy="6821007"/>
          </a:xfrm>
          <a:prstGeom prst="rect">
            <a:avLst/>
          </a:prstGeom>
          <a:noFill/>
        </p:spPr>
        <p:txBody>
          <a:bodyPr wrap="square" lIns="540000" tIns="360000" rIns="540000" bIns="360000" rtlCol="0">
            <a:spAutoFit/>
          </a:bodyPr>
          <a:lstStyle/>
          <a:p>
            <a:pPr algn="just"/>
            <a:r>
              <a:rPr lang="en-GB" sz="2000" b="1" dirty="0" smtClean="0"/>
              <a:t>6. Video games heighten the blurring of realities that has been a recurrent feature of cinema’s engagement with war</a:t>
            </a:r>
          </a:p>
          <a:p>
            <a:pPr algn="just"/>
            <a:endParaRPr lang="en-GB" sz="2000" b="1" dirty="0"/>
          </a:p>
          <a:p>
            <a:pPr algn="just"/>
            <a:endParaRPr lang="en-GB" sz="2000" b="1" dirty="0" smtClean="0"/>
          </a:p>
          <a:p>
            <a:pPr algn="just"/>
            <a:endParaRPr lang="en-GB" sz="2000" b="1" dirty="0" smtClean="0"/>
          </a:p>
          <a:p>
            <a:pPr algn="just"/>
            <a:endParaRPr lang="en-GB" sz="2000" b="1" dirty="0"/>
          </a:p>
          <a:p>
            <a:pPr algn="just"/>
            <a:endParaRPr lang="en-GB" sz="2000" b="1" dirty="0" smtClean="0"/>
          </a:p>
          <a:p>
            <a:pPr algn="just"/>
            <a:endParaRPr lang="en-GB" sz="2000" b="1" dirty="0"/>
          </a:p>
          <a:p>
            <a:pPr algn="just"/>
            <a:endParaRPr lang="en-GB" sz="2000" b="1" dirty="0" smtClean="0"/>
          </a:p>
          <a:p>
            <a:pPr algn="just"/>
            <a:endParaRPr lang="en-GB" sz="2000" b="1" dirty="0"/>
          </a:p>
          <a:p>
            <a:pPr algn="just"/>
            <a:endParaRPr lang="en-GB" sz="2000" b="1" dirty="0" smtClean="0"/>
          </a:p>
          <a:p>
            <a:pPr algn="just"/>
            <a:endParaRPr lang="en-GB" sz="1400" dirty="0" smtClean="0"/>
          </a:p>
          <a:p>
            <a:pPr algn="just"/>
            <a:endParaRPr lang="en-GB" sz="1400" dirty="0"/>
          </a:p>
          <a:p>
            <a:pPr algn="just"/>
            <a:r>
              <a:rPr lang="en-GB" sz="1400" dirty="0" smtClean="0"/>
              <a:t>(</a:t>
            </a:r>
            <a:r>
              <a:rPr lang="en-GB" sz="1400" i="1" dirty="0" smtClean="0"/>
              <a:t>Medal of </a:t>
            </a:r>
            <a:r>
              <a:rPr lang="en-GB" sz="1400" i="1" dirty="0" err="1" smtClean="0"/>
              <a:t>Honor</a:t>
            </a:r>
            <a:r>
              <a:rPr lang="en-GB" sz="1400" i="1" dirty="0" smtClean="0"/>
              <a:t> </a:t>
            </a:r>
            <a:r>
              <a:rPr lang="en-GB" sz="1400" dirty="0" smtClean="0"/>
              <a:t>[1999]</a:t>
            </a:r>
            <a:r>
              <a:rPr lang="en-GB" sz="1400" i="1" dirty="0" smtClean="0"/>
              <a:t> </a:t>
            </a:r>
            <a:r>
              <a:rPr lang="en-GB" sz="1400" dirty="0" smtClean="0"/>
              <a:t>trailer </a:t>
            </a:r>
            <a:r>
              <a:rPr lang="en-GB" sz="1400" dirty="0" smtClean="0">
                <a:hlinkClick r:id="rId3"/>
              </a:rPr>
              <a:t>https</a:t>
            </a:r>
            <a:r>
              <a:rPr lang="en-GB" sz="1400" dirty="0">
                <a:hlinkClick r:id="rId3"/>
              </a:rPr>
              <a:t>://</a:t>
            </a:r>
            <a:r>
              <a:rPr lang="en-GB" sz="1400" dirty="0" smtClean="0">
                <a:hlinkClick r:id="rId3"/>
              </a:rPr>
              <a:t>www.youtube.com/watch?v=wUwo3yyW9yg</a:t>
            </a:r>
            <a:endParaRPr lang="en-GB" sz="1400" dirty="0" smtClean="0"/>
          </a:p>
          <a:p>
            <a:pPr algn="just"/>
            <a:r>
              <a:rPr lang="en-GB" sz="1400" dirty="0" smtClean="0"/>
              <a:t>(</a:t>
            </a:r>
            <a:r>
              <a:rPr lang="en-GB" sz="1400" i="1" dirty="0" smtClean="0"/>
              <a:t>Saving Private </a:t>
            </a:r>
            <a:r>
              <a:rPr lang="en-GB" sz="1400" dirty="0" smtClean="0"/>
              <a:t>Ryan [1998] trailer </a:t>
            </a:r>
            <a:r>
              <a:rPr lang="en-GB" sz="1400" dirty="0" smtClean="0">
                <a:hlinkClick r:id="rId4"/>
              </a:rPr>
              <a:t>https://www.youtube.com/watch?v=vwAxi4A2YcY</a:t>
            </a:r>
            <a:r>
              <a:rPr lang="en-GB" sz="1400" dirty="0" smtClean="0"/>
              <a:t> )</a:t>
            </a:r>
            <a:endParaRPr lang="en-GB" sz="1400" dirty="0"/>
          </a:p>
          <a:p>
            <a:pPr algn="just"/>
            <a:endParaRPr lang="en-GB" sz="2000" b="1" dirty="0" smtClean="0"/>
          </a:p>
          <a:p>
            <a:pPr algn="just"/>
            <a:r>
              <a:rPr lang="en-GB" sz="2000" b="1" dirty="0" smtClean="0"/>
              <a:t>What does it </a:t>
            </a:r>
            <a:r>
              <a:rPr lang="en-GB" sz="2000" b="1" i="1" dirty="0" smtClean="0"/>
              <a:t>mean </a:t>
            </a:r>
            <a:r>
              <a:rPr lang="en-GB" sz="2000" b="1" dirty="0" smtClean="0"/>
              <a:t>when a film looks like a video game (and vice versa)? What does it </a:t>
            </a:r>
            <a:r>
              <a:rPr lang="en-GB" sz="2000" b="1" i="1" dirty="0" smtClean="0"/>
              <a:t>mean </a:t>
            </a:r>
            <a:r>
              <a:rPr lang="en-GB" sz="2000" b="1" dirty="0" smtClean="0"/>
              <a:t>when a filmic representation of war aspires to ‘realism’ by adopting aesthetics that echo those of video games (and vice versa)? What implications do these crossovers have for the respective media’s aspirations towards historical verisimilitude?</a:t>
            </a:r>
          </a:p>
        </p:txBody>
      </p:sp>
      <p:pic>
        <p:nvPicPr>
          <p:cNvPr id="3075" name="Picture 3"/>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249601" y="1124743"/>
            <a:ext cx="2857500" cy="290512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3076" name="Picture 4"/>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5148064" y="1058843"/>
            <a:ext cx="2088232" cy="2958329"/>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14326562"/>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 y="1"/>
            <a:ext cx="9144001" cy="6913340"/>
          </a:xfrm>
          <a:prstGeom prst="rect">
            <a:avLst/>
          </a:prstGeom>
          <a:noFill/>
        </p:spPr>
        <p:txBody>
          <a:bodyPr wrap="square" lIns="540000" tIns="360000" rIns="540000" bIns="360000" rtlCol="0">
            <a:spAutoFit/>
          </a:bodyPr>
          <a:lstStyle/>
          <a:p>
            <a:pPr algn="just"/>
            <a:r>
              <a:rPr lang="en-GB" sz="2000" b="1" dirty="0" smtClean="0"/>
              <a:t>6. The use of various computer technologies in contemporary warfare heightens the blurring of mediated representation of combat and its ‘actual’ occurrence on the ‘battlefield’</a:t>
            </a:r>
            <a:endParaRPr lang="en-GB" sz="2000" b="1" dirty="0"/>
          </a:p>
          <a:p>
            <a:pPr algn="just"/>
            <a:endParaRPr lang="en-GB" sz="2000" b="1" dirty="0" smtClean="0"/>
          </a:p>
          <a:p>
            <a:pPr algn="just"/>
            <a:endParaRPr lang="en-GB" sz="2000" b="1" dirty="0" smtClean="0"/>
          </a:p>
          <a:p>
            <a:pPr algn="just"/>
            <a:endParaRPr lang="en-GB" sz="2000" b="1" dirty="0"/>
          </a:p>
          <a:p>
            <a:pPr algn="just"/>
            <a:endParaRPr lang="en-GB" sz="2000" b="1" dirty="0" smtClean="0"/>
          </a:p>
          <a:p>
            <a:pPr algn="just"/>
            <a:endParaRPr lang="en-GB" sz="2000" b="1" dirty="0"/>
          </a:p>
          <a:p>
            <a:pPr algn="just"/>
            <a:endParaRPr lang="en-GB" sz="2000" b="1" dirty="0" smtClean="0"/>
          </a:p>
          <a:p>
            <a:pPr algn="just"/>
            <a:endParaRPr lang="en-GB" sz="2000" b="1" dirty="0"/>
          </a:p>
          <a:p>
            <a:pPr algn="just"/>
            <a:endParaRPr lang="en-GB" sz="2000" b="1" dirty="0" smtClean="0"/>
          </a:p>
          <a:p>
            <a:pPr algn="just"/>
            <a:endParaRPr lang="en-GB" sz="1400" dirty="0" smtClean="0"/>
          </a:p>
          <a:p>
            <a:pPr algn="just"/>
            <a:endParaRPr lang="en-GB" sz="1400" dirty="0"/>
          </a:p>
          <a:p>
            <a:pPr algn="just"/>
            <a:endParaRPr lang="en-GB" sz="1400" dirty="0" smtClean="0"/>
          </a:p>
          <a:p>
            <a:pPr algn="just"/>
            <a:endParaRPr lang="en-GB" sz="1400" dirty="0"/>
          </a:p>
          <a:p>
            <a:pPr algn="just"/>
            <a:endParaRPr lang="en-GB" sz="1400" dirty="0" smtClean="0"/>
          </a:p>
          <a:p>
            <a:pPr algn="just"/>
            <a:endParaRPr lang="en-GB" sz="1400" dirty="0"/>
          </a:p>
          <a:p>
            <a:pPr algn="just"/>
            <a:endParaRPr lang="en-GB" sz="1400" dirty="0" smtClean="0"/>
          </a:p>
          <a:p>
            <a:pPr algn="just"/>
            <a:endParaRPr lang="en-GB" sz="1400" dirty="0"/>
          </a:p>
          <a:p>
            <a:pPr algn="just"/>
            <a:endParaRPr lang="en-GB" sz="1400" dirty="0" smtClean="0"/>
          </a:p>
          <a:p>
            <a:pPr algn="just"/>
            <a:endParaRPr lang="en-GB" sz="1400" dirty="0"/>
          </a:p>
          <a:p>
            <a:pPr algn="just"/>
            <a:r>
              <a:rPr lang="en-GB" sz="1400" dirty="0"/>
              <a:t>A drone pilot at the base at Hancock Field, near Syracuse, working the controls during a training operation. Credit Heather Ainsworth for </a:t>
            </a:r>
            <a:r>
              <a:rPr lang="en-GB" sz="1400" i="1" dirty="0"/>
              <a:t>The New York </a:t>
            </a:r>
            <a:r>
              <a:rPr lang="en-GB" sz="1400" i="1" dirty="0" smtClean="0"/>
              <a:t>Times</a:t>
            </a:r>
            <a:r>
              <a:rPr lang="en-GB" sz="1400" dirty="0" smtClean="0"/>
              <a:t>, July 29 2012</a:t>
            </a:r>
          </a:p>
          <a:p>
            <a:pPr algn="just"/>
            <a:r>
              <a:rPr lang="en-GB" sz="1400" dirty="0" smtClean="0">
                <a:hlinkClick r:id="rId3"/>
              </a:rPr>
              <a:t>https</a:t>
            </a:r>
            <a:r>
              <a:rPr lang="en-GB" sz="1400" dirty="0">
                <a:hlinkClick r:id="rId3"/>
              </a:rPr>
              <a:t>://</a:t>
            </a:r>
            <a:r>
              <a:rPr lang="en-GB" sz="1400" dirty="0" smtClean="0">
                <a:hlinkClick r:id="rId3"/>
              </a:rPr>
              <a:t>www.youtube.com/watch?v=dWEohpF-bOI</a:t>
            </a:r>
            <a:r>
              <a:rPr lang="en-GB" sz="1400" dirty="0" smtClean="0"/>
              <a:t> (start to c. 2:00)</a:t>
            </a:r>
          </a:p>
        </p:txBody>
      </p:sp>
      <p:pic>
        <p:nvPicPr>
          <p:cNvPr id="4099" name="Picture 3"/>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1265827" y="1365537"/>
            <a:ext cx="6612341" cy="434580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508099171"/>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 y="-7257"/>
            <a:ext cx="9144001" cy="8082891"/>
          </a:xfrm>
          <a:prstGeom prst="rect">
            <a:avLst/>
          </a:prstGeom>
          <a:noFill/>
        </p:spPr>
        <p:txBody>
          <a:bodyPr wrap="square" lIns="540000" tIns="360000" rIns="540000" bIns="360000" rtlCol="0">
            <a:spAutoFit/>
          </a:bodyPr>
          <a:lstStyle/>
          <a:p>
            <a:pPr algn="just"/>
            <a:r>
              <a:rPr lang="en-GB" sz="2000" b="1" dirty="0" smtClean="0"/>
              <a:t>6. The use of various computer technologies in contemporary warfare heightens the blurring of mediated representation of combat and its ‘actual’ occurrence on the ‘battlefield’</a:t>
            </a:r>
            <a:endParaRPr lang="en-GB" sz="2000" b="1" dirty="0"/>
          </a:p>
          <a:p>
            <a:pPr algn="just"/>
            <a:endParaRPr lang="en-GB" sz="2000" b="1" dirty="0" smtClean="0"/>
          </a:p>
          <a:p>
            <a:pPr algn="just"/>
            <a:endParaRPr lang="en-GB" sz="2000" b="1" dirty="0" smtClean="0"/>
          </a:p>
          <a:p>
            <a:pPr algn="just"/>
            <a:endParaRPr lang="en-GB" sz="2000" b="1" dirty="0" smtClean="0"/>
          </a:p>
          <a:p>
            <a:pPr algn="just"/>
            <a:endParaRPr lang="en-GB" sz="2000" b="1" dirty="0"/>
          </a:p>
          <a:p>
            <a:pPr algn="just"/>
            <a:endParaRPr lang="en-GB" sz="2000" b="1" dirty="0" smtClean="0"/>
          </a:p>
          <a:p>
            <a:pPr algn="just"/>
            <a:endParaRPr lang="en-GB" sz="1600" dirty="0"/>
          </a:p>
          <a:p>
            <a:pPr algn="just"/>
            <a:endParaRPr lang="en-GB" sz="1600" dirty="0"/>
          </a:p>
          <a:p>
            <a:pPr algn="just"/>
            <a:endParaRPr lang="en-GB" sz="1600" dirty="0"/>
          </a:p>
          <a:p>
            <a:pPr algn="just"/>
            <a:r>
              <a:rPr lang="en-GB" sz="1600" dirty="0" smtClean="0"/>
              <a:t>“Rated </a:t>
            </a:r>
            <a:r>
              <a:rPr lang="en-GB" sz="1600" dirty="0"/>
              <a:t>pilots are not keen to fly </a:t>
            </a:r>
            <a:r>
              <a:rPr lang="en-GB" sz="1600" dirty="0" smtClean="0"/>
              <a:t>UAVs [Unmanned </a:t>
            </a:r>
            <a:r>
              <a:rPr lang="en-GB" sz="1600" dirty="0"/>
              <a:t>Aerial </a:t>
            </a:r>
            <a:r>
              <a:rPr lang="en-GB" sz="1600" dirty="0" smtClean="0"/>
              <a:t>Vehicles aka drones]. </a:t>
            </a:r>
            <a:r>
              <a:rPr lang="en-GB" sz="1600" b="1" dirty="0" smtClean="0"/>
              <a:t>Sitting </a:t>
            </a:r>
            <a:r>
              <a:rPr lang="en-GB" sz="1600" b="1" dirty="0"/>
              <a:t>in a booth watching a screen and </a:t>
            </a:r>
            <a:r>
              <a:rPr lang="en-GB" sz="1600" b="1" dirty="0" smtClean="0"/>
              <a:t>pushing a </a:t>
            </a:r>
            <a:r>
              <a:rPr lang="en-GB" sz="1600" b="1" dirty="0"/>
              <a:t>joystick around is boring to anyone </a:t>
            </a:r>
            <a:r>
              <a:rPr lang="en-GB" sz="1600" b="1" dirty="0" smtClean="0"/>
              <a:t>used to </a:t>
            </a:r>
            <a:r>
              <a:rPr lang="en-GB" sz="1600" b="1" dirty="0"/>
              <a:t>real-life flying</a:t>
            </a:r>
            <a:r>
              <a:rPr lang="en-GB" sz="1600" dirty="0"/>
              <a:t>. The solution has been </a:t>
            </a:r>
            <a:r>
              <a:rPr lang="en-GB" sz="1600" dirty="0" smtClean="0"/>
              <a:t>to lower </a:t>
            </a:r>
            <a:r>
              <a:rPr lang="en-GB" sz="1600" dirty="0"/>
              <a:t>the bar. While the US air force still </a:t>
            </a:r>
            <a:r>
              <a:rPr lang="en-GB" sz="1600" dirty="0" smtClean="0"/>
              <a:t>uses only </a:t>
            </a:r>
            <a:r>
              <a:rPr lang="en-GB" sz="1600" dirty="0"/>
              <a:t>experienced pilots to fly remote weapons</a:t>
            </a:r>
            <a:r>
              <a:rPr lang="en-GB" sz="1600" dirty="0" smtClean="0"/>
              <a:t>, the </a:t>
            </a:r>
            <a:r>
              <a:rPr lang="en-GB" sz="1600" dirty="0"/>
              <a:t>US army sees the need for </a:t>
            </a:r>
            <a:r>
              <a:rPr lang="en-GB" sz="1600" b="1" dirty="0"/>
              <a:t>relatively </a:t>
            </a:r>
            <a:r>
              <a:rPr lang="en-GB" sz="1600" b="1" dirty="0" smtClean="0"/>
              <a:t>basic training </a:t>
            </a:r>
            <a:r>
              <a:rPr lang="en-GB" sz="1600" b="1" dirty="0"/>
              <a:t>only</a:t>
            </a:r>
            <a:r>
              <a:rPr lang="en-GB" sz="1600" dirty="0"/>
              <a:t>. The reasoning is that the </a:t>
            </a:r>
            <a:r>
              <a:rPr lang="en-GB" sz="1600" dirty="0" smtClean="0"/>
              <a:t>military gives </a:t>
            </a:r>
            <a:r>
              <a:rPr lang="en-GB" sz="1600" dirty="0"/>
              <a:t>rifles to young recruits and allows them to kill people. </a:t>
            </a:r>
            <a:r>
              <a:rPr lang="en-GB" sz="1600" b="1" dirty="0"/>
              <a:t>If those same soldiers can </a:t>
            </a:r>
            <a:r>
              <a:rPr lang="en-GB" sz="1600" b="1" dirty="0" smtClean="0"/>
              <a:t>operate a </a:t>
            </a:r>
            <a:r>
              <a:rPr lang="en-GB" sz="1600" b="1" dirty="0"/>
              <a:t>video game as well as they can use a rifle – </a:t>
            </a:r>
            <a:r>
              <a:rPr lang="en-GB" sz="1600" b="1" dirty="0" smtClean="0"/>
              <a:t>and that </a:t>
            </a:r>
            <a:r>
              <a:rPr lang="en-GB" sz="1600" b="1" dirty="0"/>
              <a:t>is now part of the entry test – they can </a:t>
            </a:r>
            <a:r>
              <a:rPr lang="en-GB" sz="1600" b="1" dirty="0" smtClean="0"/>
              <a:t>fly a </a:t>
            </a:r>
            <a:r>
              <a:rPr lang="en-GB" sz="1600" b="1" dirty="0"/>
              <a:t>drone, and use that to kill people, too</a:t>
            </a:r>
            <a:r>
              <a:rPr lang="en-GB" sz="1600" dirty="0" smtClean="0"/>
              <a:t>. </a:t>
            </a:r>
          </a:p>
          <a:p>
            <a:pPr algn="just"/>
            <a:r>
              <a:rPr lang="en-GB" sz="1600" dirty="0" smtClean="0"/>
              <a:t>	“</a:t>
            </a:r>
            <a:r>
              <a:rPr lang="en-GB" sz="1600" b="1" dirty="0" smtClean="0"/>
              <a:t>The </a:t>
            </a:r>
            <a:r>
              <a:rPr lang="en-GB" sz="1600" b="1" dirty="0"/>
              <a:t>strategy works because the control </a:t>
            </a:r>
            <a:r>
              <a:rPr lang="en-GB" sz="1600" b="1" dirty="0" smtClean="0"/>
              <a:t>technology is </a:t>
            </a:r>
            <a:r>
              <a:rPr lang="en-GB" sz="1600" b="1" dirty="0"/>
              <a:t>becoming ever more similar to </a:t>
            </a:r>
            <a:r>
              <a:rPr lang="en-GB" sz="1600" b="1" dirty="0" smtClean="0"/>
              <a:t>that used </a:t>
            </a:r>
            <a:r>
              <a:rPr lang="en-GB" sz="1600" b="1" dirty="0"/>
              <a:t>in modern video games</a:t>
            </a:r>
            <a:r>
              <a:rPr lang="en-GB" sz="1600" dirty="0"/>
              <a:t>. A recent </a:t>
            </a:r>
            <a:r>
              <a:rPr lang="en-GB" sz="1600" dirty="0" smtClean="0"/>
              <a:t>recruitment ad </a:t>
            </a:r>
            <a:r>
              <a:rPr lang="en-GB" sz="1600" dirty="0"/>
              <a:t>for the British army features a </a:t>
            </a:r>
            <a:r>
              <a:rPr lang="en-GB" sz="1600" dirty="0" smtClean="0"/>
              <a:t>soldier explaining </a:t>
            </a:r>
            <a:r>
              <a:rPr lang="en-GB" sz="1600" dirty="0"/>
              <a:t>UAV use while using an </a:t>
            </a:r>
            <a:r>
              <a:rPr lang="en-GB" sz="1600" dirty="0" smtClean="0"/>
              <a:t>unbranded Microsoft </a:t>
            </a:r>
            <a:r>
              <a:rPr lang="en-GB" sz="1600" dirty="0"/>
              <a:t>Xbox controller to fly his drone </a:t>
            </a:r>
            <a:r>
              <a:rPr lang="en-GB" sz="1600" dirty="0" smtClean="0"/>
              <a:t>over a </a:t>
            </a:r>
            <a:r>
              <a:rPr lang="en-GB" sz="1600" dirty="0"/>
              <a:t>troop of patrolling soldiers</a:t>
            </a:r>
            <a:r>
              <a:rPr lang="en-GB" sz="1600" dirty="0" smtClean="0"/>
              <a:t>.”</a:t>
            </a:r>
          </a:p>
          <a:p>
            <a:pPr marL="285750" indent="-285750" algn="r">
              <a:buFontTx/>
              <a:buChar char="-"/>
            </a:pPr>
            <a:r>
              <a:rPr lang="en-GB" sz="1600" dirty="0" smtClean="0"/>
              <a:t>Michael </a:t>
            </a:r>
            <a:r>
              <a:rPr lang="en-GB" sz="1600" dirty="0"/>
              <a:t>Brooks, ‘Eyes in the Sky,’ </a:t>
            </a:r>
            <a:r>
              <a:rPr lang="en-GB" sz="1600" i="1" dirty="0"/>
              <a:t>The New Statesman</a:t>
            </a:r>
            <a:r>
              <a:rPr lang="en-GB" sz="1600" dirty="0"/>
              <a:t>, June 18 2012, pp. </a:t>
            </a:r>
            <a:r>
              <a:rPr lang="en-GB" sz="1600" dirty="0" smtClean="0"/>
              <a:t>27–30.</a:t>
            </a:r>
          </a:p>
          <a:p>
            <a:pPr marL="285750" indent="-285750" algn="just">
              <a:buFontTx/>
              <a:buChar char="-"/>
            </a:pPr>
            <a:endParaRPr lang="en-GB" sz="1600" dirty="0" smtClean="0"/>
          </a:p>
          <a:p>
            <a:pPr algn="just"/>
            <a:endParaRPr lang="en-GB" sz="1600" i="1" dirty="0"/>
          </a:p>
          <a:p>
            <a:pPr algn="just"/>
            <a:endParaRPr lang="en-GB" i="1" dirty="0" smtClean="0"/>
          </a:p>
          <a:p>
            <a:pPr algn="just"/>
            <a:endParaRPr lang="en-GB" sz="1400" i="1" dirty="0" smtClean="0"/>
          </a:p>
          <a:p>
            <a:pPr algn="just"/>
            <a:endParaRPr lang="en-GB" sz="1400" dirty="0" smtClean="0"/>
          </a:p>
        </p:txBody>
      </p:sp>
      <p:pic>
        <p:nvPicPr>
          <p:cNvPr id="4099" name="Picture 3"/>
          <p:cNvPicPr>
            <a:picLocks noChangeAspect="1" noChangeArrowheads="1"/>
          </p:cNvPicPr>
          <p:nvPr/>
        </p:nvPicPr>
        <p:blipFill>
          <a:blip r:embed="rId3" cstate="print">
            <a:extLst>
              <a:ext uri="{28A0092B-C50C-407E-A947-70E740481C1C}">
                <a14:useLocalDpi xmlns:a14="http://schemas.microsoft.com/office/drawing/2010/main" val="0"/>
              </a:ext>
            </a:extLst>
          </a:blip>
          <a:srcRect/>
          <a:stretch>
            <a:fillRect/>
          </a:stretch>
        </p:blipFill>
        <p:spPr bwMode="auto">
          <a:xfrm>
            <a:off x="5196971" y="980728"/>
            <a:ext cx="3528392" cy="231895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44311843"/>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 y="-7257"/>
            <a:ext cx="9144001" cy="8975443"/>
          </a:xfrm>
          <a:prstGeom prst="rect">
            <a:avLst/>
          </a:prstGeom>
          <a:noFill/>
        </p:spPr>
        <p:txBody>
          <a:bodyPr wrap="square" lIns="540000" tIns="360000" rIns="540000" bIns="360000" rtlCol="0">
            <a:spAutoFit/>
          </a:bodyPr>
          <a:lstStyle/>
          <a:p>
            <a:pPr algn="just"/>
            <a:r>
              <a:rPr lang="en-GB" sz="2000" b="1" dirty="0" smtClean="0"/>
              <a:t>6. The use of various computer technologies in contemporary warfare heightens the blurring of mediated representation of combat and its ‘actual’ occurrence on the ‘battlefield’</a:t>
            </a:r>
          </a:p>
          <a:p>
            <a:pPr algn="just"/>
            <a:endParaRPr lang="en-GB" sz="2000" b="1" dirty="0"/>
          </a:p>
          <a:p>
            <a:pPr algn="just"/>
            <a:endParaRPr lang="en-GB" sz="2000" b="1" dirty="0" smtClean="0"/>
          </a:p>
          <a:p>
            <a:pPr algn="just"/>
            <a:endParaRPr lang="en-GB" sz="2000" b="1" dirty="0"/>
          </a:p>
          <a:p>
            <a:pPr algn="just"/>
            <a:endParaRPr lang="en-GB" sz="2000" b="1" dirty="0" smtClean="0"/>
          </a:p>
          <a:p>
            <a:pPr algn="just"/>
            <a:endParaRPr lang="en-GB" sz="2000" b="1" dirty="0"/>
          </a:p>
          <a:p>
            <a:pPr algn="just"/>
            <a:endParaRPr lang="en-GB" sz="2000" b="1" dirty="0" smtClean="0"/>
          </a:p>
          <a:p>
            <a:pPr algn="just"/>
            <a:endParaRPr lang="en-GB" sz="2000" b="1" dirty="0"/>
          </a:p>
          <a:p>
            <a:pPr algn="just"/>
            <a:endParaRPr lang="en-GB" sz="2000" b="1" dirty="0" smtClean="0"/>
          </a:p>
          <a:p>
            <a:pPr algn="just"/>
            <a:endParaRPr lang="en-GB" sz="2000" b="1" dirty="0"/>
          </a:p>
          <a:p>
            <a:pPr algn="just"/>
            <a:endParaRPr lang="en-GB" sz="2000" b="1" dirty="0" smtClean="0"/>
          </a:p>
          <a:p>
            <a:pPr algn="just"/>
            <a:endParaRPr lang="en-GB" sz="2000" b="1" dirty="0"/>
          </a:p>
          <a:p>
            <a:pPr algn="just"/>
            <a:endParaRPr lang="en-GB" sz="2000" b="1" dirty="0" smtClean="0"/>
          </a:p>
          <a:p>
            <a:pPr algn="just"/>
            <a:endParaRPr lang="en-GB" sz="2000" b="1" dirty="0"/>
          </a:p>
          <a:p>
            <a:pPr algn="just"/>
            <a:endParaRPr lang="en-GB" sz="2000" b="1" dirty="0" smtClean="0"/>
          </a:p>
          <a:p>
            <a:pPr algn="just"/>
            <a:endParaRPr lang="en-GB" sz="2000" b="1" dirty="0"/>
          </a:p>
          <a:p>
            <a:pPr algn="just"/>
            <a:r>
              <a:rPr lang="en-GB" dirty="0" smtClean="0">
                <a:hlinkClick r:id="rId2"/>
              </a:rPr>
              <a:t>http</a:t>
            </a:r>
            <a:r>
              <a:rPr lang="en-GB" dirty="0">
                <a:hlinkClick r:id="rId2"/>
              </a:rPr>
              <a:t>://store.steampowered.com/app/203290/Americas_Army_Proving_Grounds</a:t>
            </a:r>
            <a:r>
              <a:rPr lang="en-GB" dirty="0" smtClean="0">
                <a:hlinkClick r:id="rId2"/>
              </a:rPr>
              <a:t>/</a:t>
            </a:r>
            <a:endParaRPr lang="en-GB" dirty="0" smtClean="0"/>
          </a:p>
          <a:p>
            <a:pPr algn="just"/>
            <a:endParaRPr lang="en-GB" sz="2000" b="1" dirty="0"/>
          </a:p>
          <a:p>
            <a:pPr algn="just"/>
            <a:endParaRPr lang="en-GB" sz="2000" b="1" dirty="0" smtClean="0"/>
          </a:p>
          <a:p>
            <a:pPr algn="just"/>
            <a:endParaRPr lang="en-GB" sz="2000" b="1" dirty="0" smtClean="0"/>
          </a:p>
          <a:p>
            <a:pPr algn="just"/>
            <a:endParaRPr lang="en-GB" sz="2000" b="1" dirty="0" smtClean="0"/>
          </a:p>
          <a:p>
            <a:pPr algn="just"/>
            <a:endParaRPr lang="en-GB" sz="2000" b="1" dirty="0"/>
          </a:p>
          <a:p>
            <a:pPr algn="just"/>
            <a:endParaRPr lang="en-GB" sz="2000" b="1" dirty="0" smtClean="0"/>
          </a:p>
          <a:p>
            <a:pPr algn="just"/>
            <a:endParaRPr lang="en-GB" sz="1600" dirty="0"/>
          </a:p>
        </p:txBody>
      </p:sp>
      <p:pic>
        <p:nvPicPr>
          <p:cNvPr id="3" name="Picture 2"/>
          <p:cNvPicPr>
            <a:picLocks noChangeAspect="1"/>
          </p:cNvPicPr>
          <p:nvPr/>
        </p:nvPicPr>
        <p:blipFill>
          <a:blip r:embed="rId3"/>
          <a:stretch>
            <a:fillRect/>
          </a:stretch>
        </p:blipFill>
        <p:spPr>
          <a:xfrm>
            <a:off x="2571750" y="1419225"/>
            <a:ext cx="4000500" cy="4019550"/>
          </a:xfrm>
          <a:prstGeom prst="rect">
            <a:avLst/>
          </a:prstGeom>
        </p:spPr>
      </p:pic>
    </p:spTree>
    <p:extLst>
      <p:ext uri="{BB962C8B-B14F-4D97-AF65-F5344CB8AC3E}">
        <p14:creationId xmlns:p14="http://schemas.microsoft.com/office/powerpoint/2010/main" val="2380034671"/>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50800"/>
            <a:ext cx="9144000" cy="6959507"/>
          </a:xfrm>
          <a:prstGeom prst="rect">
            <a:avLst/>
          </a:prstGeom>
          <a:noFill/>
        </p:spPr>
        <p:txBody>
          <a:bodyPr wrap="square" lIns="540000" tIns="360000" rIns="540000" bIns="360000" rtlCol="0">
            <a:spAutoFit/>
          </a:bodyPr>
          <a:lstStyle/>
          <a:p>
            <a:pPr lvl="0"/>
            <a:r>
              <a:rPr lang="en-GB" sz="1500" dirty="0"/>
              <a:t>Marcus </a:t>
            </a:r>
            <a:r>
              <a:rPr lang="en-GB" sz="1500" dirty="0" err="1"/>
              <a:t>Schulzke</a:t>
            </a:r>
            <a:r>
              <a:rPr lang="en-GB" sz="1500" dirty="0"/>
              <a:t>, ‘The Virtual War on Terror: Counterterrorism Narratives in Video Games,’ </a:t>
            </a:r>
            <a:r>
              <a:rPr lang="en-GB" sz="1500" i="1" dirty="0"/>
              <a:t>New Political Science</a:t>
            </a:r>
            <a:r>
              <a:rPr lang="en-GB" sz="1500" dirty="0"/>
              <a:t> (Vol. 35, No. 4, 2013), pp. 586–603.</a:t>
            </a:r>
          </a:p>
          <a:p>
            <a:endParaRPr lang="en-GB" sz="1500" i="1" dirty="0" smtClean="0"/>
          </a:p>
          <a:p>
            <a:endParaRPr lang="en-GB" sz="1500" i="1" dirty="0" smtClean="0"/>
          </a:p>
          <a:p>
            <a:endParaRPr lang="en-GB" sz="1500" i="1" dirty="0"/>
          </a:p>
          <a:p>
            <a:endParaRPr lang="en-GB" sz="1500" i="1" dirty="0" smtClean="0"/>
          </a:p>
          <a:p>
            <a:endParaRPr lang="en-GB" sz="1500" i="1" dirty="0"/>
          </a:p>
          <a:p>
            <a:endParaRPr lang="en-GB" sz="1500" i="1" dirty="0" smtClean="0"/>
          </a:p>
          <a:p>
            <a:endParaRPr lang="en-GB" sz="1500" i="1" dirty="0"/>
          </a:p>
          <a:p>
            <a:endParaRPr lang="en-GB" sz="1500" i="1" dirty="0" smtClean="0"/>
          </a:p>
          <a:p>
            <a:endParaRPr lang="en-GB" sz="1500" i="1" dirty="0"/>
          </a:p>
          <a:p>
            <a:endParaRPr lang="en-GB" sz="1500" i="1" dirty="0" smtClean="0"/>
          </a:p>
          <a:p>
            <a:endParaRPr lang="en-GB" sz="1500" i="1" dirty="0"/>
          </a:p>
          <a:p>
            <a:endParaRPr lang="en-GB" sz="1500" i="1" dirty="0" smtClean="0"/>
          </a:p>
          <a:p>
            <a:endParaRPr lang="en-GB" sz="1500" i="1" dirty="0"/>
          </a:p>
          <a:p>
            <a:endParaRPr lang="en-GB" sz="1500" i="1" dirty="0" smtClean="0"/>
          </a:p>
          <a:p>
            <a:pPr marL="285750" lvl="0" indent="-285750">
              <a:buFont typeface="Arial" panose="020B0604020202020204" pitchFamily="34" charset="0"/>
              <a:buChar char="•"/>
            </a:pPr>
            <a:r>
              <a:rPr lang="en-GB" sz="1500" b="1" dirty="0" smtClean="0"/>
              <a:t>According </a:t>
            </a:r>
            <a:r>
              <a:rPr lang="en-GB" sz="1500" b="1" dirty="0"/>
              <a:t>to </a:t>
            </a:r>
            <a:r>
              <a:rPr lang="en-GB" sz="1500" b="1" dirty="0" err="1"/>
              <a:t>Schulzke</a:t>
            </a:r>
            <a:r>
              <a:rPr lang="en-GB" sz="1500" b="1" dirty="0"/>
              <a:t>, in what ways have a) terrorism and b) counterterrorism been important themes in video games made since September 2001?</a:t>
            </a:r>
          </a:p>
          <a:p>
            <a:pPr marL="285750" indent="-285750">
              <a:buFont typeface="Arial" panose="020B0604020202020204" pitchFamily="34" charset="0"/>
              <a:buChar char="•"/>
            </a:pPr>
            <a:endParaRPr lang="en-GB" sz="1500" b="1" dirty="0" smtClean="0"/>
          </a:p>
          <a:p>
            <a:pPr marL="285750" lvl="0" indent="-285750">
              <a:buFont typeface="Arial" panose="020B0604020202020204" pitchFamily="34" charset="0"/>
              <a:buChar char="•"/>
            </a:pPr>
            <a:r>
              <a:rPr lang="en-GB" sz="1500" b="1" dirty="0" smtClean="0"/>
              <a:t>According </a:t>
            </a:r>
            <a:r>
              <a:rPr lang="en-GB" sz="1500" b="1" dirty="0"/>
              <a:t>to </a:t>
            </a:r>
            <a:r>
              <a:rPr lang="en-GB" sz="1500" b="1" dirty="0" err="1"/>
              <a:t>Schulzke</a:t>
            </a:r>
            <a:r>
              <a:rPr lang="en-GB" sz="1500" b="1" dirty="0"/>
              <a:t>, how do video game representations of war and conflict compare and contrast from those made in other media?</a:t>
            </a:r>
          </a:p>
          <a:p>
            <a:r>
              <a:rPr lang="en-GB" sz="1500" b="1" dirty="0"/>
              <a:t> </a:t>
            </a:r>
          </a:p>
          <a:p>
            <a:pPr marL="285750" lvl="0" indent="-285750">
              <a:buFont typeface="Arial" panose="020B0604020202020204" pitchFamily="34" charset="0"/>
              <a:buChar char="•"/>
            </a:pPr>
            <a:r>
              <a:rPr lang="en-GB" sz="1500" b="1" dirty="0"/>
              <a:t>What comparisons does </a:t>
            </a:r>
            <a:r>
              <a:rPr lang="en-GB" sz="1500" b="1" dirty="0" err="1"/>
              <a:t>Schulzke</a:t>
            </a:r>
            <a:r>
              <a:rPr lang="en-GB" sz="1500" b="1" dirty="0"/>
              <a:t> draw between </a:t>
            </a:r>
            <a:r>
              <a:rPr lang="en-GB" sz="1500" b="1" i="1" dirty="0"/>
              <a:t>Call of Duty</a:t>
            </a:r>
            <a:r>
              <a:rPr lang="en-GB" sz="1500" b="1" dirty="0"/>
              <a:t>: </a:t>
            </a:r>
            <a:r>
              <a:rPr lang="en-GB" sz="1500" b="1" i="1" dirty="0"/>
              <a:t>Modern Warfare</a:t>
            </a:r>
            <a:r>
              <a:rPr lang="en-GB" sz="1500" b="1" dirty="0"/>
              <a:t> and other video game franchises such as </a:t>
            </a:r>
            <a:r>
              <a:rPr lang="en-GB" sz="1500" b="1" i="1" dirty="0"/>
              <a:t>Medal of </a:t>
            </a:r>
            <a:r>
              <a:rPr lang="en-GB" sz="1500" b="1" i="1" dirty="0" err="1"/>
              <a:t>Honor</a:t>
            </a:r>
            <a:r>
              <a:rPr lang="en-GB" sz="1500" b="1" dirty="0" smtClean="0"/>
              <a:t>?</a:t>
            </a:r>
          </a:p>
          <a:p>
            <a:pPr marL="285750" lvl="0" indent="-285750">
              <a:buFont typeface="Arial" panose="020B0604020202020204" pitchFamily="34" charset="0"/>
              <a:buChar char="•"/>
            </a:pPr>
            <a:endParaRPr lang="en-GB" sz="1500" b="1" i="1" dirty="0"/>
          </a:p>
          <a:p>
            <a:pPr marL="285750" indent="-285750">
              <a:buFont typeface="Arial" panose="020B0604020202020204" pitchFamily="34" charset="0"/>
              <a:buChar char="•"/>
            </a:pPr>
            <a:r>
              <a:rPr lang="en-GB" sz="1500" b="1" dirty="0"/>
              <a:t>What </a:t>
            </a:r>
            <a:r>
              <a:rPr lang="en-GB" sz="1500" b="1" dirty="0" smtClean="0"/>
              <a:t>comparisons and contrasts might be drawn between video game representations of the War and Terror and depictions made in cinema?</a:t>
            </a:r>
            <a:endParaRPr lang="en-GB" i="1" dirty="0"/>
          </a:p>
        </p:txBody>
      </p:sp>
      <p:pic>
        <p:nvPicPr>
          <p:cNvPr id="5122"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29026" y="895164"/>
            <a:ext cx="2054676" cy="29381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3" name="Picture 3"/>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300496" y="897599"/>
            <a:ext cx="2063592" cy="29357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124"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012160" y="957782"/>
            <a:ext cx="1877002" cy="28755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2762927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0" y="1"/>
            <a:ext cx="6080652" cy="7482727"/>
          </a:xfrm>
          <a:prstGeom prst="rect">
            <a:avLst/>
          </a:prstGeom>
          <a:noFill/>
        </p:spPr>
        <p:txBody>
          <a:bodyPr wrap="square" lIns="540000" tIns="360000" rIns="540000" bIns="360000" rtlCol="0">
            <a:spAutoFit/>
          </a:bodyPr>
          <a:lstStyle/>
          <a:p>
            <a:pPr algn="just"/>
            <a:r>
              <a:rPr lang="en-GB" sz="1500" dirty="0"/>
              <a:t>Brian </a:t>
            </a:r>
            <a:r>
              <a:rPr lang="en-GB" sz="1500" dirty="0" err="1"/>
              <a:t>Rejack</a:t>
            </a:r>
            <a:r>
              <a:rPr lang="en-GB" sz="1500" dirty="0"/>
              <a:t>, ‘Toward a Virtual </a:t>
            </a:r>
            <a:r>
              <a:rPr lang="en-GB" sz="1500" dirty="0" err="1"/>
              <a:t>Reenactment</a:t>
            </a:r>
            <a:r>
              <a:rPr lang="en-GB" sz="1500" dirty="0"/>
              <a:t> of History: Video Games and the Recreation of the Past,’ </a:t>
            </a:r>
            <a:r>
              <a:rPr lang="en-GB" sz="1500" i="1" dirty="0"/>
              <a:t>Rethinking History </a:t>
            </a:r>
            <a:r>
              <a:rPr lang="en-GB" sz="1500" dirty="0"/>
              <a:t>(Vol. 11, No. 3, September 2007), pp. 411–425.</a:t>
            </a:r>
          </a:p>
          <a:p>
            <a:pPr lvl="0" algn="just"/>
            <a:endParaRPr lang="en-GB" sz="1500" dirty="0"/>
          </a:p>
          <a:p>
            <a:pPr marL="285750" lvl="0" indent="-285750" algn="just">
              <a:buFont typeface="Arial" panose="020B0604020202020204" pitchFamily="34" charset="0"/>
              <a:buChar char="•"/>
            </a:pPr>
            <a:r>
              <a:rPr lang="en-GB" sz="1500" b="1" dirty="0" smtClean="0"/>
              <a:t>What </a:t>
            </a:r>
            <a:r>
              <a:rPr lang="en-GB" sz="1500" b="1" dirty="0"/>
              <a:t>existing scholarship on video games and their representation of the past does </a:t>
            </a:r>
            <a:r>
              <a:rPr lang="en-GB" sz="1500" b="1" dirty="0" err="1"/>
              <a:t>Rejack</a:t>
            </a:r>
            <a:r>
              <a:rPr lang="en-GB" sz="1500" b="1" dirty="0"/>
              <a:t> engage with in the </a:t>
            </a:r>
            <a:r>
              <a:rPr lang="en-GB" sz="1500" b="1" dirty="0" smtClean="0"/>
              <a:t>article?</a:t>
            </a:r>
          </a:p>
          <a:p>
            <a:pPr marL="285750" lvl="0" indent="-285750" algn="just">
              <a:buFont typeface="Arial" panose="020B0604020202020204" pitchFamily="34" charset="0"/>
              <a:buChar char="•"/>
            </a:pPr>
            <a:endParaRPr lang="en-GB" sz="1500" b="1" dirty="0"/>
          </a:p>
          <a:p>
            <a:pPr marL="285750" lvl="0" indent="-285750" algn="just">
              <a:buFont typeface="Arial" panose="020B0604020202020204" pitchFamily="34" charset="0"/>
              <a:buChar char="•"/>
            </a:pPr>
            <a:r>
              <a:rPr lang="en-GB" sz="1500" b="1" dirty="0" smtClean="0"/>
              <a:t>Why </a:t>
            </a:r>
            <a:r>
              <a:rPr lang="en-GB" sz="1500" b="1" dirty="0"/>
              <a:t>does </a:t>
            </a:r>
            <a:r>
              <a:rPr lang="en-GB" sz="1500" b="1" dirty="0" err="1"/>
              <a:t>Rejack</a:t>
            </a:r>
            <a:r>
              <a:rPr lang="en-GB" sz="1500" b="1" dirty="0"/>
              <a:t> place emphasis on re-enactment as an important component of his analysis</a:t>
            </a:r>
            <a:r>
              <a:rPr lang="en-GB" sz="1500" b="1" dirty="0" smtClean="0"/>
              <a:t>?</a:t>
            </a:r>
          </a:p>
          <a:p>
            <a:pPr marL="285750" lvl="0" indent="-285750" algn="just">
              <a:buFont typeface="Arial" panose="020B0604020202020204" pitchFamily="34" charset="0"/>
              <a:buChar char="•"/>
            </a:pPr>
            <a:endParaRPr lang="en-GB" sz="1500" dirty="0"/>
          </a:p>
          <a:p>
            <a:pPr marL="285750" indent="-285750" algn="just">
              <a:buFont typeface="Arial" panose="020B0604020202020204" pitchFamily="34" charset="0"/>
              <a:buChar char="•"/>
            </a:pPr>
            <a:r>
              <a:rPr lang="en-GB" sz="1500" b="1" dirty="0"/>
              <a:t> </a:t>
            </a:r>
            <a:r>
              <a:rPr lang="en-GB" sz="1500" b="1" dirty="0" smtClean="0"/>
              <a:t>What </a:t>
            </a:r>
            <a:r>
              <a:rPr lang="en-GB" sz="1500" b="1" dirty="0"/>
              <a:t>“kind of experience” does </a:t>
            </a:r>
            <a:r>
              <a:rPr lang="en-GB" sz="1500" b="1" dirty="0" err="1"/>
              <a:t>Rejack</a:t>
            </a:r>
            <a:r>
              <a:rPr lang="en-GB" sz="1500" b="1" dirty="0"/>
              <a:t> suggest video </a:t>
            </a:r>
            <a:r>
              <a:rPr lang="en-GB" sz="1500" b="1" dirty="0" smtClean="0"/>
              <a:t>games </a:t>
            </a:r>
            <a:r>
              <a:rPr lang="en-GB" sz="1500" b="1" dirty="0"/>
              <a:t>“offer as a way to enter into history” (p. 412</a:t>
            </a:r>
            <a:r>
              <a:rPr lang="en-GB" sz="1500" b="1" dirty="0" smtClean="0"/>
              <a:t>)?</a:t>
            </a:r>
          </a:p>
          <a:p>
            <a:pPr marL="285750" indent="-285750" algn="just">
              <a:buFont typeface="Arial" panose="020B0604020202020204" pitchFamily="34" charset="0"/>
              <a:buChar char="•"/>
            </a:pPr>
            <a:endParaRPr lang="en-GB" sz="1500" dirty="0"/>
          </a:p>
          <a:p>
            <a:pPr marL="285750" indent="-285750" algn="just">
              <a:buFont typeface="Arial" panose="020B0604020202020204" pitchFamily="34" charset="0"/>
              <a:buChar char="•"/>
            </a:pPr>
            <a:r>
              <a:rPr lang="en-GB" sz="1500" b="1" dirty="0"/>
              <a:t> </a:t>
            </a:r>
            <a:r>
              <a:rPr lang="en-GB" sz="1500" b="1" dirty="0" smtClean="0"/>
              <a:t>In </a:t>
            </a:r>
            <a:r>
              <a:rPr lang="en-GB" sz="1500" b="1" dirty="0"/>
              <a:t>what ways has gaming become “increasingly similar to re-enactment” according to </a:t>
            </a:r>
            <a:r>
              <a:rPr lang="en-GB" sz="1500" b="1" dirty="0" err="1"/>
              <a:t>Rejack</a:t>
            </a:r>
            <a:r>
              <a:rPr lang="en-GB" sz="1500" b="1" dirty="0"/>
              <a:t> (p. 413)? </a:t>
            </a:r>
            <a:endParaRPr lang="en-GB" sz="1500" dirty="0"/>
          </a:p>
          <a:p>
            <a:pPr marL="285750" indent="-285750" algn="just">
              <a:buFont typeface="Arial" panose="020B0604020202020204" pitchFamily="34" charset="0"/>
              <a:buChar char="•"/>
            </a:pPr>
            <a:endParaRPr lang="en-GB" sz="1500" b="1" dirty="0" smtClean="0"/>
          </a:p>
          <a:p>
            <a:pPr marL="285750" indent="-285750" algn="just">
              <a:buFont typeface="Arial" panose="020B0604020202020204" pitchFamily="34" charset="0"/>
              <a:buChar char="•"/>
            </a:pPr>
            <a:r>
              <a:rPr lang="en-GB" sz="1500" b="1" dirty="0" smtClean="0"/>
              <a:t>According </a:t>
            </a:r>
            <a:r>
              <a:rPr lang="en-GB" sz="1500" b="1" dirty="0"/>
              <a:t>to </a:t>
            </a:r>
            <a:r>
              <a:rPr lang="en-GB" sz="1500" b="1" dirty="0" err="1"/>
              <a:t>Rejack</a:t>
            </a:r>
            <a:r>
              <a:rPr lang="en-GB" sz="1500" b="1" dirty="0"/>
              <a:t>, how does </a:t>
            </a:r>
            <a:r>
              <a:rPr lang="en-GB" sz="1500" b="1" i="1" dirty="0"/>
              <a:t>Brothers in Arms </a:t>
            </a:r>
            <a:r>
              <a:rPr lang="en-GB" sz="1500" b="1" dirty="0"/>
              <a:t>negotiate its engagement with historical events alongside the demands of the video game medium?</a:t>
            </a:r>
            <a:endParaRPr lang="en-GB" sz="1500" dirty="0"/>
          </a:p>
          <a:p>
            <a:pPr marL="742950" lvl="1" indent="-285750" algn="just">
              <a:buFontTx/>
              <a:buChar char="-"/>
            </a:pPr>
            <a:r>
              <a:rPr lang="en-GB" sz="1500" dirty="0" smtClean="0"/>
              <a:t>What </a:t>
            </a:r>
            <a:r>
              <a:rPr lang="en-GB" sz="1500" dirty="0"/>
              <a:t>‘reality effects’ and attempts at verisimilitude does </a:t>
            </a:r>
            <a:r>
              <a:rPr lang="en-GB" sz="1500" i="1" dirty="0"/>
              <a:t>Brothers in Arms </a:t>
            </a:r>
            <a:r>
              <a:rPr lang="en-GB" sz="1500" dirty="0"/>
              <a:t>deploy</a:t>
            </a:r>
            <a:r>
              <a:rPr lang="en-GB" sz="1500" dirty="0" smtClean="0"/>
              <a:t>?</a:t>
            </a:r>
          </a:p>
          <a:p>
            <a:pPr marL="285750" lvl="0" indent="-285750" algn="just">
              <a:buFont typeface="Arial" panose="020B0604020202020204" pitchFamily="34" charset="0"/>
              <a:buChar char="•"/>
            </a:pPr>
            <a:endParaRPr lang="en-GB" sz="1500" b="1" dirty="0" smtClean="0"/>
          </a:p>
          <a:p>
            <a:pPr marL="285750" lvl="0" indent="-285750" algn="just">
              <a:buFont typeface="Arial" panose="020B0604020202020204" pitchFamily="34" charset="0"/>
              <a:buChar char="•"/>
            </a:pPr>
            <a:r>
              <a:rPr lang="en-GB" sz="1500" b="1" dirty="0" smtClean="0"/>
              <a:t>Is </a:t>
            </a:r>
            <a:r>
              <a:rPr lang="en-GB" sz="1500" b="1" dirty="0" err="1"/>
              <a:t>Rejack</a:t>
            </a:r>
            <a:r>
              <a:rPr lang="en-GB" sz="1500" b="1" dirty="0"/>
              <a:t> optimistic about the potentialities of video games for representing war and conflict – and history in general</a:t>
            </a:r>
            <a:r>
              <a:rPr lang="en-GB" sz="1500" b="1" dirty="0" smtClean="0"/>
              <a:t>?</a:t>
            </a:r>
          </a:p>
          <a:p>
            <a:pPr marL="285750" lvl="0" indent="-285750" algn="just">
              <a:buFont typeface="Arial" panose="020B0604020202020204" pitchFamily="34" charset="0"/>
              <a:buChar char="•"/>
            </a:pPr>
            <a:endParaRPr lang="en-GB" sz="1500" i="1" dirty="0" smtClean="0"/>
          </a:p>
          <a:p>
            <a:pPr algn="just"/>
            <a:r>
              <a:rPr lang="en-GB" sz="1500" i="1" dirty="0">
                <a:hlinkClick r:id="rId3"/>
              </a:rPr>
              <a:t>https://</a:t>
            </a:r>
            <a:r>
              <a:rPr lang="en-GB" sz="1500" i="1" dirty="0" smtClean="0">
                <a:hlinkClick r:id="rId3"/>
              </a:rPr>
              <a:t>www.youtube.com/watch?v=FwybJRDwuHc#</a:t>
            </a:r>
            <a:endParaRPr lang="en-GB" sz="1500" i="1" dirty="0" smtClean="0"/>
          </a:p>
          <a:p>
            <a:endParaRPr lang="en-GB" sz="1700" i="1" dirty="0"/>
          </a:p>
          <a:p>
            <a:endParaRPr lang="en-GB" sz="1700" i="1" dirty="0"/>
          </a:p>
        </p:txBody>
      </p:sp>
      <p:pic>
        <p:nvPicPr>
          <p:cNvPr id="6146" name="Picture 2"/>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080652" y="4149080"/>
            <a:ext cx="3065895" cy="229897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6147" name="Picture 3"/>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6461270" y="404664"/>
            <a:ext cx="2544013" cy="359739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648327713"/>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1572</TotalTime>
  <Words>1352</Words>
  <Application>Microsoft Office PowerPoint</Application>
  <PresentationFormat>On-screen Show (4:3)</PresentationFormat>
  <Paragraphs>270</Paragraphs>
  <Slides>21</Slides>
  <Notes>14</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21</vt:i4>
      </vt:variant>
    </vt:vector>
  </HeadingPairs>
  <TitlesOfParts>
    <vt:vector size="24" baseType="lpstr">
      <vt:lpstr>Arial</vt:lpstr>
      <vt:lpstr>Calibri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Alex</dc:creator>
  <cp:lastModifiedBy>Alexander Scott</cp:lastModifiedBy>
  <cp:revision>33</cp:revision>
  <cp:lastPrinted>2017-05-04T15:24:41Z</cp:lastPrinted>
  <dcterms:created xsi:type="dcterms:W3CDTF">2015-12-09T21:55:21Z</dcterms:created>
  <dcterms:modified xsi:type="dcterms:W3CDTF">2017-05-05T10:02:50Z</dcterms:modified>
</cp:coreProperties>
</file>