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6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5143500" type="screen16x9"/>
  <p:notesSz cx="6858000" cy="9144000"/>
  <p:embeddedFontLst>
    <p:embeddedFont>
      <p:font typeface="Inter Tight" panose="020B0604020202020204" charset="0"/>
      <p:regular r:id="rId23"/>
      <p:bold r:id="rId24"/>
      <p:italic r:id="rId25"/>
      <p:boldItalic r:id="rId26"/>
    </p:embeddedFont>
    <p:embeddedFont>
      <p:font typeface="Inter Tight Medium" panose="020B0604020202020204" charset="0"/>
      <p:regular r:id="rId27"/>
      <p:bold r:id="rId28"/>
      <p:italic r:id="rId29"/>
      <p:boldItalic r:id="rId30"/>
    </p:embeddedFont>
    <p:embeddedFont>
      <p:font typeface="Inter Tight SemiBold" panose="020B0604020202020204" charset="0"/>
      <p:regular r:id="rId31"/>
      <p:bold r:id="rId32"/>
      <p:italic r:id="rId33"/>
      <p:boldItalic r:id="rId3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516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font" Target="fonts/font1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3f4eeb1d64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" name="Google Shape;317;g3f4eeb1d64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g3f4eeb1d64e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3" name="Google Shape;323;g3f4eeb1d64e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g3f4eeb1d64e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9" name="Google Shape;329;g3f4eeb1d64e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3f4eeb1d64e_0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7" name="Google Shape;337;g3f4eeb1d64e_0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Cardiovascular disease develops slowly over many years due to fatty plaque building inside arteries.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g3f4eeb1d64e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5" name="Google Shape;345;g3f4eeb1d64e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Journey of blood 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3f4eeb1d64e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3f4eeb1d64e_0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Early treatment is critical.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3f4eeb1d64e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Google Shape;359;g3f4eeb1d64e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Excess glucose damage arteries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g3f4eeb1d64e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8" name="Google Shape;368;g3f4eeb1d64e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g3f4eeb1d64e_0_1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7" name="Google Shape;377;g3f4eeb1d64e_0_1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3f4eeb1d64e_0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3f4eeb1d64e_0_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Explain which risks can be changed</a:t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3f4eeb1d64e_0_1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3f4eeb1d64e_0_1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Explain person-centred care </a:t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g3f4eeb1d64e_0_1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0" name="Google Shape;400;g3f4eeb1d64e_0_1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g3f4eeb1d64e_0_1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9" name="Google Shape;409;g3f4eeb1d64e_0_1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Person-centered care requires collaboration </a:t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g3f4eeb1d64e_0_1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6" name="Google Shape;416;g3f4eeb1d64e_0_1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g3f4eeb1d64e_0_1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3" name="Google Shape;423;g3f4eeb1d64e_0_1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Summarise the presen</a:t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g3f4eeb1d64e_0_2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0" name="Google Shape;430;g3f4eeb1d64e_0_2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g3f527eab6b9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7" name="Google Shape;437;g3f527eab6b9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g3f549409f97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4" name="Google Shape;444;g3f549409f97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3f549409f97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" name="Google Shape;451;g3f549409f97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g3f549409f97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8" name="Google Shape;458;g3f549409f97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 rot="299808">
            <a:off x="124383" y="-559521"/>
            <a:ext cx="8900029" cy="6258229"/>
            <a:chOff x="124223" y="-559280"/>
            <a:chExt cx="8900025" cy="6258226"/>
          </a:xfrm>
        </p:grpSpPr>
        <p:grpSp>
          <p:nvGrpSpPr>
            <p:cNvPr id="11" name="Google Shape;11;p2"/>
            <p:cNvGrpSpPr/>
            <p:nvPr/>
          </p:nvGrpSpPr>
          <p:grpSpPr>
            <a:xfrm>
              <a:off x="124223" y="-78561"/>
              <a:ext cx="8900025" cy="5296800"/>
              <a:chOff x="124223" y="-78561"/>
              <a:chExt cx="8900025" cy="5296800"/>
            </a:xfrm>
          </p:grpSpPr>
          <p:sp>
            <p:nvSpPr>
              <p:cNvPr id="12" name="Google Shape;12;p2"/>
              <p:cNvSpPr/>
              <p:nvPr/>
            </p:nvSpPr>
            <p:spPr>
              <a:xfrm rot="-1623">
                <a:off x="7117071" y="2014308"/>
                <a:ext cx="1906200" cy="1875600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lt1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  <p:sp>
            <p:nvSpPr>
              <p:cNvPr id="13" name="Google Shape;13;p2"/>
              <p:cNvSpPr/>
              <p:nvPr/>
            </p:nvSpPr>
            <p:spPr>
              <a:xfrm rot="-1487" flipH="1">
                <a:off x="124823" y="-77211"/>
                <a:ext cx="6242101" cy="5294100"/>
              </a:xfrm>
              <a:prstGeom prst="snip1Rect">
                <a:avLst>
                  <a:gd name="adj" fmla="val 42486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lt1"/>
                  </a:solidFill>
                  <a:latin typeface="Inter Tight SemiBold"/>
                  <a:ea typeface="Inter Tight SemiBold"/>
                  <a:cs typeface="Inter Tight SemiBold"/>
                  <a:sym typeface="Inter Tight SemiBold"/>
                </a:endParaRPr>
              </a:p>
            </p:txBody>
          </p:sp>
          <p:sp>
            <p:nvSpPr>
              <p:cNvPr id="14" name="Google Shape;14;p2"/>
              <p:cNvSpPr/>
              <p:nvPr/>
            </p:nvSpPr>
            <p:spPr>
              <a:xfrm rot="10798513" flipH="1">
                <a:off x="2781248" y="-76291"/>
                <a:ext cx="6242401" cy="5289900"/>
              </a:xfrm>
              <a:prstGeom prst="snip1Rect">
                <a:avLst>
                  <a:gd name="adj" fmla="val 42496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lt1"/>
                  </a:solidFill>
                  <a:latin typeface="Inter Tight SemiBold"/>
                  <a:ea typeface="Inter Tight SemiBold"/>
                  <a:cs typeface="Inter Tight SemiBold"/>
                  <a:sym typeface="Inter Tight SemiBold"/>
                </a:endParaRPr>
              </a:p>
            </p:txBody>
          </p:sp>
          <p:sp>
            <p:nvSpPr>
              <p:cNvPr id="15" name="Google Shape;15;p2"/>
              <p:cNvSpPr/>
              <p:nvPr/>
            </p:nvSpPr>
            <p:spPr>
              <a:xfrm rot="-1623">
                <a:off x="125118" y="1250275"/>
                <a:ext cx="1906200" cy="1875600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lt1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</p:grpSp>
        <p:sp>
          <p:nvSpPr>
            <p:cNvPr id="16" name="Google Shape;16;p2"/>
            <p:cNvSpPr/>
            <p:nvPr/>
          </p:nvSpPr>
          <p:spPr>
            <a:xfrm rot="-4516116">
              <a:off x="314265" y="-331820"/>
              <a:ext cx="1871106" cy="1837980"/>
            </a:xfrm>
            <a:prstGeom prst="rtTriangl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endParaRPr>
            </a:p>
          </p:txBody>
        </p:sp>
        <p:sp>
          <p:nvSpPr>
            <p:cNvPr id="17" name="Google Shape;17;p2"/>
            <p:cNvSpPr/>
            <p:nvPr/>
          </p:nvSpPr>
          <p:spPr>
            <a:xfrm rot="6283884">
              <a:off x="6963097" y="3633506"/>
              <a:ext cx="1871106" cy="1837980"/>
            </a:xfrm>
            <a:prstGeom prst="rtTriangl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endParaRPr>
            </a:p>
          </p:txBody>
        </p:sp>
      </p:grp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1826325" y="1559575"/>
            <a:ext cx="5494800" cy="156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1826325" y="3252475"/>
            <a:ext cx="54948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500"/>
              <a:buFont typeface="Inter Tight Medium"/>
              <a:buNone/>
              <a:defRPr sz="25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_HEADER_1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_AND_BODY_1_1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TITLE_AND_TWO_COLUMNS_1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_ONLY_1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_1_3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_1_1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41" name="Google Shape;41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_1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_1_1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</a:lstStyle>
          <a:p>
            <a:endParaRPr/>
          </a:p>
        </p:txBody>
      </p:sp>
      <p:sp>
        <p:nvSpPr>
          <p:cNvPr id="50" name="Google Shape;50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_1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3" name="Google Shape;53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 algn="ctr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 algn="ctr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 algn="ctr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 algn="ctr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 algn="ctr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 algn="ctr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 algn="ctr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 algn="ctr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 algn="ctr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_1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CUSTOM_7_1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3"/>
          <p:cNvSpPr txBox="1">
            <a:spLocks noGrp="1"/>
          </p:cNvSpPr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1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subTitle" idx="2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62" name="Google Shape;62;p13"/>
          <p:cNvSpPr txBox="1">
            <a:spLocks noGrp="1"/>
          </p:cNvSpPr>
          <p:nvPr>
            <p:ph type="subTitle" idx="3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4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64" name="Google Shape;64;p13"/>
          <p:cNvSpPr txBox="1">
            <a:spLocks noGrp="1"/>
          </p:cNvSpPr>
          <p:nvPr>
            <p:ph type="subTitle" idx="5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65" name="Google Shape;65;p13"/>
          <p:cNvSpPr txBox="1">
            <a:spLocks noGrp="1"/>
          </p:cNvSpPr>
          <p:nvPr>
            <p:ph type="subTitle" idx="6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CUSTOM_8_1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69" name="Google Shape;69;p14"/>
          <p:cNvSpPr>
            <a:spLocks noGrp="1"/>
          </p:cNvSpPr>
          <p:nvPr>
            <p:ph type="pic" idx="2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  <p:sp>
        <p:nvSpPr>
          <p:cNvPr id="70" name="Google Shape;70;p1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CUSTOM_1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3" name="Google Shape;73;p15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4" name="Google Shape;74;p15"/>
          <p:cNvSpPr txBox="1">
            <a:spLocks noGrp="1"/>
          </p:cNvSpPr>
          <p:nvPr>
            <p:ph type="body" idx="1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75" name="Google Shape;75;p15"/>
          <p:cNvSpPr txBox="1">
            <a:spLocks noGrp="1"/>
          </p:cNvSpPr>
          <p:nvPr>
            <p:ph type="body" idx="2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76" name="Google Shape;76;p15"/>
          <p:cNvSpPr txBox="1">
            <a:spLocks noGrp="1"/>
          </p:cNvSpPr>
          <p:nvPr>
            <p:ph type="subTitle" idx="3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77" name="Google Shape;77;p15"/>
          <p:cNvSpPr txBox="1">
            <a:spLocks noGrp="1"/>
          </p:cNvSpPr>
          <p:nvPr>
            <p:ph type="subTitle" idx="4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CUSTOM_2_2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0" name="Google Shape;80;p16"/>
          <p:cNvSpPr txBox="1">
            <a:spLocks noGrp="1"/>
          </p:cNvSpPr>
          <p:nvPr>
            <p:ph type="body" idx="1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81" name="Google Shape;81;p16"/>
          <p:cNvSpPr txBox="1">
            <a:spLocks noGrp="1"/>
          </p:cNvSpPr>
          <p:nvPr>
            <p:ph type="body" idx="2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82" name="Google Shape;82;p16"/>
          <p:cNvSpPr txBox="1">
            <a:spLocks noGrp="1"/>
          </p:cNvSpPr>
          <p:nvPr>
            <p:ph type="body" idx="3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83" name="Google Shape;83;p16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84" name="Google Shape;84;p16"/>
          <p:cNvSpPr txBox="1">
            <a:spLocks noGrp="1"/>
          </p:cNvSpPr>
          <p:nvPr>
            <p:ph type="subTitle" idx="4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5" name="Google Shape;85;p16"/>
          <p:cNvSpPr txBox="1">
            <a:spLocks noGrp="1"/>
          </p:cNvSpPr>
          <p:nvPr>
            <p:ph type="subTitle" idx="5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86" name="Google Shape;86;p16"/>
          <p:cNvSpPr txBox="1">
            <a:spLocks noGrp="1"/>
          </p:cNvSpPr>
          <p:nvPr>
            <p:ph type="subTitle" idx="6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CUSTOM_3_1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9" name="Google Shape;89;p17"/>
          <p:cNvSpPr txBox="1">
            <a:spLocks noGrp="1"/>
          </p:cNvSpPr>
          <p:nvPr>
            <p:ph type="body" idx="1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90" name="Google Shape;90;p17"/>
          <p:cNvSpPr txBox="1">
            <a:spLocks noGrp="1"/>
          </p:cNvSpPr>
          <p:nvPr>
            <p:ph type="body" idx="2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91" name="Google Shape;91;p17"/>
          <p:cNvSpPr txBox="1">
            <a:spLocks noGrp="1"/>
          </p:cNvSpPr>
          <p:nvPr>
            <p:ph type="body" idx="3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92" name="Google Shape;92;p17"/>
          <p:cNvSpPr txBox="1">
            <a:spLocks noGrp="1"/>
          </p:cNvSpPr>
          <p:nvPr>
            <p:ph type="body" idx="4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93" name="Google Shape;93;p17"/>
          <p:cNvSpPr txBox="1">
            <a:spLocks noGrp="1"/>
          </p:cNvSpPr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94" name="Google Shape;94;p17"/>
          <p:cNvSpPr txBox="1">
            <a:spLocks noGrp="1"/>
          </p:cNvSpPr>
          <p:nvPr>
            <p:ph type="subTitle" idx="5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95" name="Google Shape;95;p17"/>
          <p:cNvSpPr txBox="1">
            <a:spLocks noGrp="1"/>
          </p:cNvSpPr>
          <p:nvPr>
            <p:ph type="subTitle" idx="6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96" name="Google Shape;96;p17"/>
          <p:cNvSpPr txBox="1">
            <a:spLocks noGrp="1"/>
          </p:cNvSpPr>
          <p:nvPr>
            <p:ph type="subTitle" idx="7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97" name="Google Shape;97;p17"/>
          <p:cNvSpPr txBox="1">
            <a:spLocks noGrp="1"/>
          </p:cNvSpPr>
          <p:nvPr>
            <p:ph type="subTitle" idx="8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TITLE_ONLY_1_1"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1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1" name="Google Shape;101;p18"/>
          <p:cNvSpPr>
            <a:spLocks noGrp="1"/>
          </p:cNvSpPr>
          <p:nvPr>
            <p:ph type="pic" idx="2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CUSTOM_4_1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9"/>
          <p:cNvSpPr txBox="1">
            <a:spLocks noGrp="1"/>
          </p:cNvSpPr>
          <p:nvPr>
            <p:ph type="body" idx="1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04" name="Google Shape;104;p19"/>
          <p:cNvSpPr>
            <a:spLocks noGrp="1"/>
          </p:cNvSpPr>
          <p:nvPr>
            <p:ph type="pic" idx="2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105" name="Google Shape;105;p19"/>
          <p:cNvSpPr>
            <a:spLocks noGrp="1"/>
          </p:cNvSpPr>
          <p:nvPr>
            <p:ph type="pic" idx="3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106" name="Google Shape;106;p19"/>
          <p:cNvSpPr txBox="1">
            <a:spLocks noGrp="1"/>
          </p:cNvSpPr>
          <p:nvPr>
            <p:ph type="body" idx="4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07" name="Google Shape;107;p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8" name="Google Shape;108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19"/>
          <p:cNvSpPr txBox="1">
            <a:spLocks noGrp="1"/>
          </p:cNvSpPr>
          <p:nvPr>
            <p:ph type="subTitle" idx="5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0" name="Google Shape;110;p19"/>
          <p:cNvSpPr txBox="1">
            <a:spLocks noGrp="1"/>
          </p:cNvSpPr>
          <p:nvPr>
            <p:ph type="subTitle" idx="6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CUSTOM_4_1_1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0"/>
          <p:cNvSpPr txBox="1">
            <a:spLocks noGrp="1"/>
          </p:cNvSpPr>
          <p:nvPr>
            <p:ph type="body" idx="1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13" name="Google Shape;113;p20"/>
          <p:cNvSpPr>
            <a:spLocks noGrp="1"/>
          </p:cNvSpPr>
          <p:nvPr>
            <p:ph type="pic" idx="2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114" name="Google Shape;114;p20"/>
          <p:cNvSpPr>
            <a:spLocks noGrp="1"/>
          </p:cNvSpPr>
          <p:nvPr>
            <p:ph type="pic" idx="3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115" name="Google Shape;115;p20"/>
          <p:cNvSpPr txBox="1">
            <a:spLocks noGrp="1"/>
          </p:cNvSpPr>
          <p:nvPr>
            <p:ph type="body" idx="4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16" name="Google Shape;116;p20"/>
          <p:cNvSpPr>
            <a:spLocks noGrp="1"/>
          </p:cNvSpPr>
          <p:nvPr>
            <p:ph type="pic" idx="5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117" name="Google Shape;117;p20"/>
          <p:cNvSpPr txBox="1">
            <a:spLocks noGrp="1"/>
          </p:cNvSpPr>
          <p:nvPr>
            <p:ph type="body" idx="6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18" name="Google Shape;118;p2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19" name="Google Shape;119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20"/>
          <p:cNvSpPr txBox="1">
            <a:spLocks noGrp="1"/>
          </p:cNvSpPr>
          <p:nvPr>
            <p:ph type="subTitle" idx="7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1" name="Google Shape;121;p20"/>
          <p:cNvSpPr txBox="1">
            <a:spLocks noGrp="1"/>
          </p:cNvSpPr>
          <p:nvPr>
            <p:ph type="subTitle" idx="8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2" name="Google Shape;122;p20"/>
          <p:cNvSpPr txBox="1">
            <a:spLocks noGrp="1"/>
          </p:cNvSpPr>
          <p:nvPr>
            <p:ph type="subTitle" idx="9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CUSTOM_5_1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1"/>
          <p:cNvSpPr>
            <a:spLocks noGrp="1"/>
          </p:cNvSpPr>
          <p:nvPr>
            <p:ph type="pic" idx="2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  <p:sp>
        <p:nvSpPr>
          <p:cNvPr id="125" name="Google Shape;125;p2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CUSTOM_6_1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8" name="Google Shape;128;p22"/>
          <p:cNvSpPr>
            <a:spLocks noGrp="1"/>
          </p:cNvSpPr>
          <p:nvPr>
            <p:ph type="pic" idx="2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29" name="Google Shape;129;p22"/>
          <p:cNvSpPr>
            <a:spLocks noGrp="1"/>
          </p:cNvSpPr>
          <p:nvPr>
            <p:ph type="pic" idx="3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30" name="Google Shape;130;p22"/>
          <p:cNvSpPr>
            <a:spLocks noGrp="1"/>
          </p:cNvSpPr>
          <p:nvPr>
            <p:ph type="pic" idx="4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31" name="Google Shape;131;p22"/>
          <p:cNvSpPr>
            <a:spLocks noGrp="1"/>
          </p:cNvSpPr>
          <p:nvPr>
            <p:ph type="pic" idx="5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32" name="Google Shape;132;p22"/>
          <p:cNvSpPr>
            <a:spLocks noGrp="1"/>
          </p:cNvSpPr>
          <p:nvPr>
            <p:ph type="pic" idx="6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33" name="Google Shape;133;p22"/>
          <p:cNvSpPr>
            <a:spLocks noGrp="1"/>
          </p:cNvSpPr>
          <p:nvPr>
            <p:ph type="pic" idx="7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34" name="Google Shape;134;p22"/>
          <p:cNvSpPr txBox="1">
            <a:spLocks noGrp="1"/>
          </p:cNvSpPr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22"/>
          <p:cNvSpPr>
            <a:spLocks noGrp="1"/>
          </p:cNvSpPr>
          <p:nvPr>
            <p:ph type="pic" idx="8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36" name="Google Shape;136;p22"/>
          <p:cNvSpPr>
            <a:spLocks noGrp="1"/>
          </p:cNvSpPr>
          <p:nvPr>
            <p:ph type="pic" idx="9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137" name="Google Shape;137;p22"/>
          <p:cNvSpPr>
            <a:spLocks noGrp="1"/>
          </p:cNvSpPr>
          <p:nvPr>
            <p:ph type="pic" idx="13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564">
          <p15:clr>
            <a:srgbClr val="E46962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 type="secHead">
  <p:cSld name="SECTION_HEADER">
    <p:bg>
      <p:bgPr>
        <a:solidFill>
          <a:schemeClr val="lt1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9" name="Google Shape;139;p23"/>
          <p:cNvGrpSpPr/>
          <p:nvPr/>
        </p:nvGrpSpPr>
        <p:grpSpPr>
          <a:xfrm>
            <a:off x="75" y="256675"/>
            <a:ext cx="3798141" cy="1190474"/>
            <a:chOff x="75" y="256675"/>
            <a:chExt cx="3798141" cy="1190474"/>
          </a:xfrm>
        </p:grpSpPr>
        <p:sp>
          <p:nvSpPr>
            <p:cNvPr id="140" name="Google Shape;140;p23"/>
            <p:cNvSpPr/>
            <p:nvPr/>
          </p:nvSpPr>
          <p:spPr>
            <a:xfrm rot="10800000" flipH="1">
              <a:off x="75" y="256675"/>
              <a:ext cx="3798000" cy="1190400"/>
            </a:xfrm>
            <a:prstGeom prst="snip1Rect">
              <a:avLst>
                <a:gd name="adj" fmla="val 35102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endParaRPr>
            </a:p>
          </p:txBody>
        </p:sp>
        <p:sp>
          <p:nvSpPr>
            <p:cNvPr id="141" name="Google Shape;141;p23"/>
            <p:cNvSpPr/>
            <p:nvPr/>
          </p:nvSpPr>
          <p:spPr>
            <a:xfrm rot="-10795068" flipH="1">
              <a:off x="3380016" y="1028349"/>
              <a:ext cx="418200" cy="418500"/>
            </a:xfrm>
            <a:prstGeom prst="rtTriangl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2"/>
                  </a:solidFill>
                  <a:latin typeface="Inter Tight"/>
                  <a:ea typeface="Inter Tight"/>
                  <a:cs typeface="Inter Tight"/>
                  <a:sym typeface="Inter Tight"/>
                </a:rPr>
                <a:t> </a:t>
              </a:r>
              <a:endParaRPr>
                <a:solidFill>
                  <a:schemeClr val="lt2"/>
                </a:solidFill>
                <a:latin typeface="Inter Tight"/>
                <a:ea typeface="Inter Tight"/>
                <a:cs typeface="Inter Tight"/>
                <a:sym typeface="Inter Tight"/>
              </a:endParaRPr>
            </a:p>
          </p:txBody>
        </p:sp>
      </p:grpSp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333925" y="544250"/>
            <a:ext cx="3039900" cy="72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3" name="Google Shape;143;p23"/>
          <p:cNvSpPr txBox="1">
            <a:spLocks noGrp="1"/>
          </p:cNvSpPr>
          <p:nvPr>
            <p:ph type="subTitle" idx="1"/>
          </p:nvPr>
        </p:nvSpPr>
        <p:spPr>
          <a:xfrm>
            <a:off x="1149126" y="2348550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23"/>
          <p:cNvSpPr txBox="1">
            <a:spLocks noGrp="1"/>
          </p:cNvSpPr>
          <p:nvPr>
            <p:ph type="subTitle" idx="2"/>
          </p:nvPr>
        </p:nvSpPr>
        <p:spPr>
          <a:xfrm>
            <a:off x="1149126" y="2802869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23"/>
          <p:cNvSpPr txBox="1">
            <a:spLocks noGrp="1"/>
          </p:cNvSpPr>
          <p:nvPr>
            <p:ph type="subTitle" idx="3"/>
          </p:nvPr>
        </p:nvSpPr>
        <p:spPr>
          <a:xfrm>
            <a:off x="1149126" y="3257187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46" name="Google Shape;146;p23"/>
          <p:cNvSpPr txBox="1">
            <a:spLocks noGrp="1"/>
          </p:cNvSpPr>
          <p:nvPr>
            <p:ph type="subTitle" idx="4"/>
          </p:nvPr>
        </p:nvSpPr>
        <p:spPr>
          <a:xfrm>
            <a:off x="1149126" y="3711506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23"/>
          <p:cNvSpPr txBox="1">
            <a:spLocks noGrp="1"/>
          </p:cNvSpPr>
          <p:nvPr>
            <p:ph type="subTitle" idx="5"/>
          </p:nvPr>
        </p:nvSpPr>
        <p:spPr>
          <a:xfrm>
            <a:off x="1149126" y="4165824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23"/>
          <p:cNvSpPr txBox="1">
            <a:spLocks noGrp="1"/>
          </p:cNvSpPr>
          <p:nvPr>
            <p:ph type="subTitle" idx="6"/>
          </p:nvPr>
        </p:nvSpPr>
        <p:spPr>
          <a:xfrm>
            <a:off x="5327851" y="2348550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23"/>
          <p:cNvSpPr txBox="1">
            <a:spLocks noGrp="1"/>
          </p:cNvSpPr>
          <p:nvPr>
            <p:ph type="subTitle" idx="7"/>
          </p:nvPr>
        </p:nvSpPr>
        <p:spPr>
          <a:xfrm>
            <a:off x="5327851" y="2802869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23"/>
          <p:cNvSpPr txBox="1">
            <a:spLocks noGrp="1"/>
          </p:cNvSpPr>
          <p:nvPr>
            <p:ph type="subTitle" idx="8"/>
          </p:nvPr>
        </p:nvSpPr>
        <p:spPr>
          <a:xfrm>
            <a:off x="5327851" y="3257187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51" name="Google Shape;151;p23"/>
          <p:cNvSpPr txBox="1">
            <a:spLocks noGrp="1"/>
          </p:cNvSpPr>
          <p:nvPr>
            <p:ph type="subTitle" idx="9"/>
          </p:nvPr>
        </p:nvSpPr>
        <p:spPr>
          <a:xfrm>
            <a:off x="5327851" y="3711506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23"/>
          <p:cNvSpPr txBox="1">
            <a:spLocks noGrp="1"/>
          </p:cNvSpPr>
          <p:nvPr>
            <p:ph type="subTitle" idx="13"/>
          </p:nvPr>
        </p:nvSpPr>
        <p:spPr>
          <a:xfrm>
            <a:off x="5327851" y="4165824"/>
            <a:ext cx="3234300" cy="4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ody and images" type="tx">
  <p:cSld name="TITLE_AND_BODY">
    <p:bg>
      <p:bgPr>
        <a:solidFill>
          <a:schemeClr val="lt1"/>
        </a:solidFill>
        <a:effectLst/>
      </p:bgPr>
    </p:bg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4"/>
          <p:cNvSpPr>
            <a:spLocks noGrp="1"/>
          </p:cNvSpPr>
          <p:nvPr>
            <p:ph type="pic" idx="2"/>
          </p:nvPr>
        </p:nvSpPr>
        <p:spPr>
          <a:xfrm rot="299990">
            <a:off x="716131" y="2331244"/>
            <a:ext cx="3686628" cy="2455534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55" name="Google Shape;155;p24"/>
          <p:cNvSpPr>
            <a:spLocks noGrp="1"/>
          </p:cNvSpPr>
          <p:nvPr>
            <p:ph type="pic" idx="3"/>
          </p:nvPr>
        </p:nvSpPr>
        <p:spPr>
          <a:xfrm rot="-300269">
            <a:off x="4741294" y="2331368"/>
            <a:ext cx="3686654" cy="2455534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56" name="Google Shape;156;p24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24"/>
          <p:cNvSpPr txBox="1">
            <a:spLocks noGrp="1"/>
          </p:cNvSpPr>
          <p:nvPr>
            <p:ph type="body" idx="1"/>
          </p:nvPr>
        </p:nvSpPr>
        <p:spPr>
          <a:xfrm>
            <a:off x="333925" y="1163150"/>
            <a:ext cx="8475600" cy="70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158" name="Google Shape;158;p24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 rtl="0">
              <a:buNone/>
              <a:defRPr/>
            </a:lvl1pPr>
            <a:lvl2pPr lvl="1" algn="r" rtl="0">
              <a:buNone/>
              <a:defRPr/>
            </a:lvl2pPr>
            <a:lvl3pPr lvl="2" algn="r" rtl="0">
              <a:buNone/>
              <a:defRPr/>
            </a:lvl3pPr>
            <a:lvl4pPr lvl="3" algn="r" rtl="0">
              <a:buNone/>
              <a:defRPr/>
            </a:lvl4pPr>
            <a:lvl5pPr lvl="4" algn="r" rtl="0">
              <a:buNone/>
              <a:defRPr/>
            </a:lvl5pPr>
            <a:lvl6pPr lvl="5" algn="r" rtl="0">
              <a:buNone/>
              <a:defRPr/>
            </a:lvl6pPr>
            <a:lvl7pPr lvl="6" algn="r" rtl="0">
              <a:buNone/>
              <a:defRPr/>
            </a:lvl7pPr>
            <a:lvl8pPr lvl="7" algn="r" rtl="0">
              <a:buNone/>
              <a:defRPr/>
            </a:lvl8pPr>
            <a:lvl9pPr lvl="8" algn="r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59" name="Google Shape;159;p24"/>
          <p:cNvSpPr txBox="1">
            <a:spLocks noGrp="1"/>
          </p:cNvSpPr>
          <p:nvPr>
            <p:ph type="subTitle" idx="4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160" name="Google Shape;160;p24"/>
          <p:cNvSpPr txBox="1">
            <a:spLocks noGrp="1"/>
          </p:cNvSpPr>
          <p:nvPr>
            <p:ph type="subTitle" idx="5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">
  <p:cSld name="TITLE_AND_BODY_1">
    <p:bg>
      <p:bgPr>
        <a:solidFill>
          <a:schemeClr val="lt1"/>
        </a:solidFill>
        <a:effectLst/>
      </p:bgPr>
    </p:bg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5"/>
          <p:cNvSpPr>
            <a:spLocks noGrp="1"/>
          </p:cNvSpPr>
          <p:nvPr>
            <p:ph type="pic" idx="2"/>
          </p:nvPr>
        </p:nvSpPr>
        <p:spPr>
          <a:xfrm rot="299990">
            <a:off x="716131" y="2331244"/>
            <a:ext cx="3686628" cy="2455534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63" name="Google Shape;163;p25"/>
          <p:cNvSpPr>
            <a:spLocks noGrp="1"/>
          </p:cNvSpPr>
          <p:nvPr>
            <p:ph type="pic" idx="3"/>
          </p:nvPr>
        </p:nvSpPr>
        <p:spPr>
          <a:xfrm rot="-300269">
            <a:off x="4741294" y="2331368"/>
            <a:ext cx="3686654" cy="2455534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64" name="Google Shape;164;p25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25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 rtl="0">
              <a:buNone/>
              <a:defRPr/>
            </a:lvl1pPr>
            <a:lvl2pPr lvl="1" algn="r" rtl="0">
              <a:buNone/>
              <a:defRPr/>
            </a:lvl2pPr>
            <a:lvl3pPr lvl="2" algn="r" rtl="0">
              <a:buNone/>
              <a:defRPr/>
            </a:lvl3pPr>
            <a:lvl4pPr lvl="3" algn="r" rtl="0">
              <a:buNone/>
              <a:defRPr/>
            </a:lvl4pPr>
            <a:lvl5pPr lvl="4" algn="r" rtl="0">
              <a:buNone/>
              <a:defRPr/>
            </a:lvl5pPr>
            <a:lvl6pPr lvl="5" algn="r" rtl="0">
              <a:buNone/>
              <a:defRPr/>
            </a:lvl6pPr>
            <a:lvl7pPr lvl="6" algn="r" rtl="0">
              <a:buNone/>
              <a:defRPr/>
            </a:lvl7pPr>
            <a:lvl8pPr lvl="7" algn="r" rtl="0">
              <a:buNone/>
              <a:defRPr/>
            </a:lvl8pPr>
            <a:lvl9pPr lvl="8" algn="r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6" name="Google Shape;166;p25"/>
          <p:cNvSpPr txBox="1">
            <a:spLocks noGrp="1"/>
          </p:cNvSpPr>
          <p:nvPr>
            <p:ph type="subTitle" idx="1"/>
          </p:nvPr>
        </p:nvSpPr>
        <p:spPr>
          <a:xfrm>
            <a:off x="381082" y="1182925"/>
            <a:ext cx="41490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167" name="Google Shape;167;p25"/>
          <p:cNvSpPr txBox="1">
            <a:spLocks noGrp="1"/>
          </p:cNvSpPr>
          <p:nvPr>
            <p:ph type="body" idx="4"/>
          </p:nvPr>
        </p:nvSpPr>
        <p:spPr>
          <a:xfrm>
            <a:off x="381082" y="1521627"/>
            <a:ext cx="41490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68" name="Google Shape;168;p25"/>
          <p:cNvSpPr txBox="1">
            <a:spLocks noGrp="1"/>
          </p:cNvSpPr>
          <p:nvPr>
            <p:ph type="subTitle" idx="5"/>
          </p:nvPr>
        </p:nvSpPr>
        <p:spPr>
          <a:xfrm>
            <a:off x="4566932" y="1182925"/>
            <a:ext cx="41490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169" name="Google Shape;169;p25"/>
          <p:cNvSpPr txBox="1">
            <a:spLocks noGrp="1"/>
          </p:cNvSpPr>
          <p:nvPr>
            <p:ph type="body" idx="6"/>
          </p:nvPr>
        </p:nvSpPr>
        <p:spPr>
          <a:xfrm>
            <a:off x="4566932" y="1521627"/>
            <a:ext cx="41490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70" name="Google Shape;170;p25"/>
          <p:cNvSpPr txBox="1">
            <a:spLocks noGrp="1"/>
          </p:cNvSpPr>
          <p:nvPr>
            <p:ph type="subTitle" idx="7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171" name="Google Shape;171;p25"/>
          <p:cNvSpPr txBox="1">
            <a:spLocks noGrp="1"/>
          </p:cNvSpPr>
          <p:nvPr>
            <p:ph type="subTitle" idx="8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1" type="twoColTx">
  <p:cSld name="TITLE_AND_TWO_COLUMNS">
    <p:bg>
      <p:bgPr>
        <a:solidFill>
          <a:schemeClr val="lt1"/>
        </a:solidFill>
        <a:effectLst/>
      </p:bgPr>
    </p:bg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3" name="Google Shape;173;p26"/>
          <p:cNvGrpSpPr/>
          <p:nvPr/>
        </p:nvGrpSpPr>
        <p:grpSpPr>
          <a:xfrm>
            <a:off x="0" y="-444900"/>
            <a:ext cx="9144000" cy="5588500"/>
            <a:chOff x="0" y="-444900"/>
            <a:chExt cx="9144000" cy="5588500"/>
          </a:xfrm>
        </p:grpSpPr>
        <p:grpSp>
          <p:nvGrpSpPr>
            <p:cNvPr id="174" name="Google Shape;174;p26"/>
            <p:cNvGrpSpPr/>
            <p:nvPr/>
          </p:nvGrpSpPr>
          <p:grpSpPr>
            <a:xfrm>
              <a:off x="0" y="100"/>
              <a:ext cx="9144000" cy="5143500"/>
              <a:chOff x="0" y="100"/>
              <a:chExt cx="9144000" cy="5143500"/>
            </a:xfrm>
          </p:grpSpPr>
          <p:sp>
            <p:nvSpPr>
              <p:cNvPr id="175" name="Google Shape;175;p26"/>
              <p:cNvSpPr/>
              <p:nvPr/>
            </p:nvSpPr>
            <p:spPr>
              <a:xfrm>
                <a:off x="0" y="100"/>
                <a:ext cx="9144000" cy="5143500"/>
              </a:xfrm>
              <a:prstGeom prst="snip1Rect">
                <a:avLst>
                  <a:gd name="adj" fmla="val 40868"/>
                </a:avLst>
              </a:pr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dk2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  <p:sp>
            <p:nvSpPr>
              <p:cNvPr id="176" name="Google Shape;176;p26"/>
              <p:cNvSpPr/>
              <p:nvPr/>
            </p:nvSpPr>
            <p:spPr>
              <a:xfrm rot="10800000">
                <a:off x="7036475" y="1219850"/>
                <a:ext cx="2107500" cy="1861500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dk2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</p:grpSp>
        <p:sp>
          <p:nvSpPr>
            <p:cNvPr id="177" name="Google Shape;177;p26"/>
            <p:cNvSpPr/>
            <p:nvPr/>
          </p:nvSpPr>
          <p:spPr>
            <a:xfrm rot="4500068" flipH="1">
              <a:off x="7230762" y="-248045"/>
              <a:ext cx="1723726" cy="1714991"/>
            </a:xfrm>
            <a:prstGeom prst="rtTriangl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2"/>
                  </a:solidFill>
                  <a:latin typeface="Inter Tight SemiBold"/>
                  <a:ea typeface="Inter Tight SemiBold"/>
                  <a:cs typeface="Inter Tight SemiBold"/>
                  <a:sym typeface="Inter Tight SemiBold"/>
                </a:rPr>
                <a:t> </a:t>
              </a:r>
              <a:endParaRPr>
                <a:solidFill>
                  <a:schemeClr val="lt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endParaRPr>
            </a:p>
          </p:txBody>
        </p:sp>
      </p:grpSp>
      <p:sp>
        <p:nvSpPr>
          <p:cNvPr id="178" name="Google Shape;178;p26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79" name="Google Shape;179;p26"/>
          <p:cNvSpPr txBox="1">
            <a:spLocks noGrp="1"/>
          </p:cNvSpPr>
          <p:nvPr>
            <p:ph type="title"/>
          </p:nvPr>
        </p:nvSpPr>
        <p:spPr>
          <a:xfrm>
            <a:off x="2479675" y="1637413"/>
            <a:ext cx="41847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0" name="Google Shape;180;p26"/>
          <p:cNvSpPr txBox="1">
            <a:spLocks noGrp="1"/>
          </p:cNvSpPr>
          <p:nvPr>
            <p:ph type="body" idx="1"/>
          </p:nvPr>
        </p:nvSpPr>
        <p:spPr>
          <a:xfrm>
            <a:off x="2479675" y="2291377"/>
            <a:ext cx="4184700" cy="228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1" name="Google Shape;181;p26"/>
          <p:cNvSpPr txBox="1">
            <a:spLocks noGrp="1"/>
          </p:cNvSpPr>
          <p:nvPr>
            <p:ph type="subTitle" idx="2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182" name="Google Shape;182;p26"/>
          <p:cNvSpPr txBox="1">
            <a:spLocks noGrp="1"/>
          </p:cNvSpPr>
          <p:nvPr>
            <p:ph type="subTitle" idx="3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columns" type="titleOnly">
  <p:cSld name="TITLE_ONLY">
    <p:bg>
      <p:bgPr>
        <a:solidFill>
          <a:schemeClr val="lt1"/>
        </a:solid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7"/>
          <p:cNvSpPr>
            <a:spLocks noGrp="1"/>
          </p:cNvSpPr>
          <p:nvPr>
            <p:ph type="pic" idx="2"/>
          </p:nvPr>
        </p:nvSpPr>
        <p:spPr>
          <a:xfrm rot="299866">
            <a:off x="764484" y="2679783"/>
            <a:ext cx="1938771" cy="1938771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85" name="Google Shape;185;p27"/>
          <p:cNvSpPr>
            <a:spLocks noGrp="1"/>
          </p:cNvSpPr>
          <p:nvPr>
            <p:ph type="pic" idx="3"/>
          </p:nvPr>
        </p:nvSpPr>
        <p:spPr>
          <a:xfrm rot="-299913">
            <a:off x="3602840" y="2620826"/>
            <a:ext cx="1938472" cy="1938472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86" name="Google Shape;186;p27"/>
          <p:cNvSpPr>
            <a:spLocks noGrp="1"/>
          </p:cNvSpPr>
          <p:nvPr>
            <p:ph type="pic" idx="4"/>
          </p:nvPr>
        </p:nvSpPr>
        <p:spPr>
          <a:xfrm rot="299913">
            <a:off x="6440891" y="2679947"/>
            <a:ext cx="1938472" cy="1938472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87" name="Google Shape;187;p27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8" name="Google Shape;188;p27"/>
          <p:cNvSpPr txBox="1">
            <a:spLocks noGrp="1"/>
          </p:cNvSpPr>
          <p:nvPr>
            <p:ph type="subTitle" idx="1"/>
          </p:nvPr>
        </p:nvSpPr>
        <p:spPr>
          <a:xfrm>
            <a:off x="381063" y="1182922"/>
            <a:ext cx="27054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189" name="Google Shape;189;p27"/>
          <p:cNvSpPr txBox="1">
            <a:spLocks noGrp="1"/>
          </p:cNvSpPr>
          <p:nvPr>
            <p:ph type="body" idx="5"/>
          </p:nvPr>
        </p:nvSpPr>
        <p:spPr>
          <a:xfrm>
            <a:off x="381063" y="1521625"/>
            <a:ext cx="27054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90" name="Google Shape;190;p27"/>
          <p:cNvSpPr txBox="1">
            <a:spLocks noGrp="1"/>
          </p:cNvSpPr>
          <p:nvPr>
            <p:ph type="subTitle" idx="6"/>
          </p:nvPr>
        </p:nvSpPr>
        <p:spPr>
          <a:xfrm>
            <a:off x="3219300" y="1182922"/>
            <a:ext cx="27054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191" name="Google Shape;191;p27"/>
          <p:cNvSpPr txBox="1">
            <a:spLocks noGrp="1"/>
          </p:cNvSpPr>
          <p:nvPr>
            <p:ph type="body" idx="7"/>
          </p:nvPr>
        </p:nvSpPr>
        <p:spPr>
          <a:xfrm>
            <a:off x="3219300" y="1521625"/>
            <a:ext cx="27054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92" name="Google Shape;192;p27"/>
          <p:cNvSpPr txBox="1">
            <a:spLocks noGrp="1"/>
          </p:cNvSpPr>
          <p:nvPr>
            <p:ph type="subTitle" idx="8"/>
          </p:nvPr>
        </p:nvSpPr>
        <p:spPr>
          <a:xfrm>
            <a:off x="6057538" y="1182922"/>
            <a:ext cx="27054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193" name="Google Shape;193;p27"/>
          <p:cNvSpPr txBox="1">
            <a:spLocks noGrp="1"/>
          </p:cNvSpPr>
          <p:nvPr>
            <p:ph type="body" idx="9"/>
          </p:nvPr>
        </p:nvSpPr>
        <p:spPr>
          <a:xfrm>
            <a:off x="6057538" y="1521625"/>
            <a:ext cx="27054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>
            <a:endParaRPr/>
          </a:p>
        </p:txBody>
      </p:sp>
      <p:sp>
        <p:nvSpPr>
          <p:cNvPr id="194" name="Google Shape;194;p27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27"/>
          <p:cNvSpPr txBox="1">
            <a:spLocks noGrp="1"/>
          </p:cNvSpPr>
          <p:nvPr>
            <p:ph type="subTitle" idx="13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196" name="Google Shape;196;p27"/>
          <p:cNvSpPr txBox="1">
            <a:spLocks noGrp="1"/>
          </p:cNvSpPr>
          <p:nvPr>
            <p:ph type="subTitle" idx="14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ody and image 1">
  <p:cSld name="ONE_COLUMN_TEXT">
    <p:bg>
      <p:bgPr>
        <a:solidFill>
          <a:schemeClr val="lt1"/>
        </a:solidFill>
        <a:effectLst/>
      </p:bgPr>
    </p:bg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8"/>
          <p:cNvSpPr>
            <a:spLocks noGrp="1"/>
          </p:cNvSpPr>
          <p:nvPr>
            <p:ph type="pic" idx="2"/>
          </p:nvPr>
        </p:nvSpPr>
        <p:spPr>
          <a:xfrm>
            <a:off x="434125" y="2147825"/>
            <a:ext cx="8275200" cy="2679300"/>
          </a:xfrm>
          <a:prstGeom prst="snip1Rect">
            <a:avLst>
              <a:gd name="adj" fmla="val 29467"/>
            </a:avLst>
          </a:prstGeom>
          <a:noFill/>
          <a:ln>
            <a:noFill/>
          </a:ln>
        </p:spPr>
      </p:sp>
      <p:sp>
        <p:nvSpPr>
          <p:cNvPr id="199" name="Google Shape;199;p28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00" name="Google Shape;200;p28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01" name="Google Shape;201;p28"/>
          <p:cNvSpPr txBox="1">
            <a:spLocks noGrp="1"/>
          </p:cNvSpPr>
          <p:nvPr>
            <p:ph type="body" idx="1"/>
          </p:nvPr>
        </p:nvSpPr>
        <p:spPr>
          <a:xfrm>
            <a:off x="333925" y="1163150"/>
            <a:ext cx="8475600" cy="70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202" name="Google Shape;202;p28"/>
          <p:cNvSpPr txBox="1">
            <a:spLocks noGrp="1"/>
          </p:cNvSpPr>
          <p:nvPr>
            <p:ph type="subTitle" idx="3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03" name="Google Shape;203;p28"/>
          <p:cNvSpPr txBox="1">
            <a:spLocks noGrp="1"/>
          </p:cNvSpPr>
          <p:nvPr>
            <p:ph type="subTitle" idx="4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273">
          <p15:clr>
            <a:srgbClr val="E46962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nteractive pop-up left">
  <p:cSld name="ONE_COLUMN_TEXT_1">
    <p:bg>
      <p:bgPr>
        <a:solidFill>
          <a:schemeClr val="lt1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" name="Google Shape;205;p29"/>
          <p:cNvGrpSpPr/>
          <p:nvPr/>
        </p:nvGrpSpPr>
        <p:grpSpPr>
          <a:xfrm>
            <a:off x="433788" y="1202208"/>
            <a:ext cx="2632899" cy="904617"/>
            <a:chOff x="433788" y="1202208"/>
            <a:chExt cx="2632899" cy="904617"/>
          </a:xfrm>
        </p:grpSpPr>
        <p:sp>
          <p:nvSpPr>
            <p:cNvPr id="206" name="Google Shape;206;p29"/>
            <p:cNvSpPr/>
            <p:nvPr/>
          </p:nvSpPr>
          <p:spPr>
            <a:xfrm>
              <a:off x="433788" y="1202325"/>
              <a:ext cx="2632800" cy="904500"/>
            </a:xfrm>
            <a:prstGeom prst="snip1Rect">
              <a:avLst>
                <a:gd name="adj" fmla="val 35102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endParaRPr>
            </a:p>
          </p:txBody>
        </p:sp>
        <p:sp>
          <p:nvSpPr>
            <p:cNvPr id="207" name="Google Shape;207;p29"/>
            <p:cNvSpPr/>
            <p:nvPr/>
          </p:nvSpPr>
          <p:spPr>
            <a:xfrm rot="-6523">
              <a:off x="2750486" y="1202508"/>
              <a:ext cx="316201" cy="318000"/>
            </a:xfrm>
            <a:prstGeom prst="rtTriangl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2"/>
                  </a:solidFill>
                  <a:latin typeface="Inter Tight"/>
                  <a:ea typeface="Inter Tight"/>
                  <a:cs typeface="Inter Tight"/>
                  <a:sym typeface="Inter Tight"/>
                </a:rPr>
                <a:t> </a:t>
              </a:r>
              <a:endParaRPr>
                <a:solidFill>
                  <a:schemeClr val="lt2"/>
                </a:solidFill>
                <a:latin typeface="Inter Tight"/>
                <a:ea typeface="Inter Tight"/>
                <a:cs typeface="Inter Tight"/>
                <a:sym typeface="Inter Tight"/>
              </a:endParaRPr>
            </a:p>
          </p:txBody>
        </p:sp>
      </p:grpSp>
      <p:sp>
        <p:nvSpPr>
          <p:cNvPr id="208" name="Google Shape;208;p29"/>
          <p:cNvSpPr txBox="1">
            <a:spLocks noGrp="1"/>
          </p:cNvSpPr>
          <p:nvPr>
            <p:ph type="subTitle" idx="1"/>
          </p:nvPr>
        </p:nvSpPr>
        <p:spPr>
          <a:xfrm>
            <a:off x="437000" y="1202200"/>
            <a:ext cx="23229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209" name="Google Shape;209;p29"/>
          <p:cNvSpPr txBox="1">
            <a:spLocks noGrp="1"/>
          </p:cNvSpPr>
          <p:nvPr>
            <p:ph type="body" idx="2"/>
          </p:nvPr>
        </p:nvSpPr>
        <p:spPr>
          <a:xfrm>
            <a:off x="437000" y="1460325"/>
            <a:ext cx="26328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10" name="Google Shape;210;p29"/>
          <p:cNvSpPr>
            <a:spLocks noGrp="1"/>
          </p:cNvSpPr>
          <p:nvPr>
            <p:ph type="pic" idx="3"/>
          </p:nvPr>
        </p:nvSpPr>
        <p:spPr>
          <a:xfrm>
            <a:off x="434125" y="2147825"/>
            <a:ext cx="8275200" cy="2679300"/>
          </a:xfrm>
          <a:prstGeom prst="snip1Rect">
            <a:avLst>
              <a:gd name="adj" fmla="val 29467"/>
            </a:avLst>
          </a:prstGeom>
          <a:noFill/>
          <a:ln>
            <a:noFill/>
          </a:ln>
        </p:spPr>
      </p:sp>
      <p:sp>
        <p:nvSpPr>
          <p:cNvPr id="211" name="Google Shape;211;p29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2" name="Google Shape;212;p29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3" name="Google Shape;213;p29"/>
          <p:cNvSpPr txBox="1">
            <a:spLocks noGrp="1"/>
          </p:cNvSpPr>
          <p:nvPr>
            <p:ph type="subTitle" idx="4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14" name="Google Shape;214;p29"/>
          <p:cNvSpPr txBox="1">
            <a:spLocks noGrp="1"/>
          </p:cNvSpPr>
          <p:nvPr>
            <p:ph type="subTitle" idx="5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273">
          <p15:clr>
            <a:srgbClr val="E46962"/>
          </p15:clr>
        </p15:guide>
        <p15:guide id="2" orient="horz" pos="1353">
          <p15:clr>
            <a:srgbClr val="E46962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nteractive pop-up middle">
  <p:cSld name="ONE_COLUMN_TEXT_1_2">
    <p:bg>
      <p:bgPr>
        <a:solidFill>
          <a:schemeClr val="lt1"/>
        </a:solidFill>
        <a:effectLst/>
      </p:bgPr>
    </p:bg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6" name="Google Shape;216;p30"/>
          <p:cNvGrpSpPr/>
          <p:nvPr/>
        </p:nvGrpSpPr>
        <p:grpSpPr>
          <a:xfrm>
            <a:off x="3253950" y="1202208"/>
            <a:ext cx="2632899" cy="904617"/>
            <a:chOff x="3253950" y="1202208"/>
            <a:chExt cx="2632899" cy="904617"/>
          </a:xfrm>
        </p:grpSpPr>
        <p:sp>
          <p:nvSpPr>
            <p:cNvPr id="217" name="Google Shape;217;p30"/>
            <p:cNvSpPr/>
            <p:nvPr/>
          </p:nvSpPr>
          <p:spPr>
            <a:xfrm>
              <a:off x="3253950" y="1202325"/>
              <a:ext cx="2632800" cy="904500"/>
            </a:xfrm>
            <a:prstGeom prst="snip1Rect">
              <a:avLst>
                <a:gd name="adj" fmla="val 35102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 Tight"/>
                <a:ea typeface="Inter Tight"/>
                <a:cs typeface="Inter Tight"/>
                <a:sym typeface="Inter Tight"/>
              </a:endParaRPr>
            </a:p>
          </p:txBody>
        </p:sp>
        <p:sp>
          <p:nvSpPr>
            <p:cNvPr id="218" name="Google Shape;218;p30"/>
            <p:cNvSpPr/>
            <p:nvPr/>
          </p:nvSpPr>
          <p:spPr>
            <a:xfrm rot="-6523">
              <a:off x="5570649" y="1202508"/>
              <a:ext cx="316201" cy="318000"/>
            </a:xfrm>
            <a:prstGeom prst="rtTriangl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2"/>
                  </a:solidFill>
                  <a:latin typeface="Inter Tight"/>
                  <a:ea typeface="Inter Tight"/>
                  <a:cs typeface="Inter Tight"/>
                  <a:sym typeface="Inter Tight"/>
                </a:rPr>
                <a:t> </a:t>
              </a:r>
              <a:endParaRPr>
                <a:solidFill>
                  <a:schemeClr val="lt2"/>
                </a:solidFill>
                <a:latin typeface="Inter Tight"/>
                <a:ea typeface="Inter Tight"/>
                <a:cs typeface="Inter Tight"/>
                <a:sym typeface="Inter Tight"/>
              </a:endParaRPr>
            </a:p>
          </p:txBody>
        </p:sp>
      </p:grpSp>
      <p:sp>
        <p:nvSpPr>
          <p:cNvPr id="219" name="Google Shape;219;p30"/>
          <p:cNvSpPr txBox="1">
            <a:spLocks noGrp="1"/>
          </p:cNvSpPr>
          <p:nvPr>
            <p:ph type="subTitle" idx="1"/>
          </p:nvPr>
        </p:nvSpPr>
        <p:spPr>
          <a:xfrm>
            <a:off x="3257163" y="1202200"/>
            <a:ext cx="23229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220" name="Google Shape;220;p30"/>
          <p:cNvSpPr txBox="1">
            <a:spLocks noGrp="1"/>
          </p:cNvSpPr>
          <p:nvPr>
            <p:ph type="body" idx="2"/>
          </p:nvPr>
        </p:nvSpPr>
        <p:spPr>
          <a:xfrm>
            <a:off x="3257163" y="1460325"/>
            <a:ext cx="26328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1" name="Google Shape;221;p30"/>
          <p:cNvSpPr>
            <a:spLocks noGrp="1"/>
          </p:cNvSpPr>
          <p:nvPr>
            <p:ph type="pic" idx="3"/>
          </p:nvPr>
        </p:nvSpPr>
        <p:spPr>
          <a:xfrm>
            <a:off x="434125" y="2147825"/>
            <a:ext cx="8275200" cy="2679300"/>
          </a:xfrm>
          <a:prstGeom prst="snip1Rect">
            <a:avLst>
              <a:gd name="adj" fmla="val 29467"/>
            </a:avLst>
          </a:prstGeom>
          <a:noFill/>
          <a:ln>
            <a:noFill/>
          </a:ln>
        </p:spPr>
      </p:sp>
      <p:sp>
        <p:nvSpPr>
          <p:cNvPr id="222" name="Google Shape;222;p30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23" name="Google Shape;223;p30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4" name="Google Shape;224;p30"/>
          <p:cNvSpPr txBox="1">
            <a:spLocks noGrp="1"/>
          </p:cNvSpPr>
          <p:nvPr>
            <p:ph type="subTitle" idx="4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25" name="Google Shape;225;p30"/>
          <p:cNvSpPr txBox="1">
            <a:spLocks noGrp="1"/>
          </p:cNvSpPr>
          <p:nvPr>
            <p:ph type="subTitle" idx="5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nteractive pop-up right, long text">
  <p:cSld name="ONE_COLUMN_TEXT_1_1">
    <p:bg>
      <p:bgPr>
        <a:solidFill>
          <a:schemeClr val="lt1"/>
        </a:solidFill>
        <a:effectLst/>
      </p:bgPr>
    </p:bg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1"/>
          <p:cNvSpPr/>
          <p:nvPr/>
        </p:nvSpPr>
        <p:spPr>
          <a:xfrm>
            <a:off x="3253825" y="1202325"/>
            <a:ext cx="5453100" cy="904500"/>
          </a:xfrm>
          <a:prstGeom prst="snip1Rect">
            <a:avLst>
              <a:gd name="adj" fmla="val 35019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  <p:sp>
        <p:nvSpPr>
          <p:cNvPr id="228" name="Google Shape;228;p31"/>
          <p:cNvSpPr txBox="1">
            <a:spLocks noGrp="1"/>
          </p:cNvSpPr>
          <p:nvPr>
            <p:ph type="subTitle" idx="1"/>
          </p:nvPr>
        </p:nvSpPr>
        <p:spPr>
          <a:xfrm>
            <a:off x="3253950" y="1202200"/>
            <a:ext cx="51369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Inter Tight Medium"/>
              <a:buNone/>
              <a:defRPr sz="1100">
                <a:solidFill>
                  <a:schemeClr val="lt1"/>
                </a:solidFill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229" name="Google Shape;229;p31"/>
          <p:cNvSpPr>
            <a:spLocks noGrp="1"/>
          </p:cNvSpPr>
          <p:nvPr>
            <p:ph type="pic" idx="2"/>
          </p:nvPr>
        </p:nvSpPr>
        <p:spPr>
          <a:xfrm>
            <a:off x="434125" y="2147825"/>
            <a:ext cx="8275200" cy="2679300"/>
          </a:xfrm>
          <a:prstGeom prst="snip1Rect">
            <a:avLst>
              <a:gd name="adj" fmla="val 29467"/>
            </a:avLst>
          </a:prstGeom>
          <a:noFill/>
          <a:ln>
            <a:noFill/>
          </a:ln>
        </p:spPr>
      </p:sp>
      <p:sp>
        <p:nvSpPr>
          <p:cNvPr id="230" name="Google Shape;230;p31"/>
          <p:cNvSpPr txBox="1">
            <a:spLocks noGrp="1"/>
          </p:cNvSpPr>
          <p:nvPr>
            <p:ph type="body" idx="3"/>
          </p:nvPr>
        </p:nvSpPr>
        <p:spPr>
          <a:xfrm>
            <a:off x="3253950" y="1460325"/>
            <a:ext cx="5453100" cy="6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31" name="Google Shape;231;p31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32" name="Google Shape;232;p31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31"/>
          <p:cNvSpPr txBox="1">
            <a:spLocks noGrp="1"/>
          </p:cNvSpPr>
          <p:nvPr>
            <p:ph type="subTitle" idx="4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34" name="Google Shape;234;p31"/>
          <p:cNvSpPr txBox="1">
            <a:spLocks noGrp="1"/>
          </p:cNvSpPr>
          <p:nvPr>
            <p:ph type="subTitle" idx="5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35" name="Google Shape;235;p31"/>
          <p:cNvSpPr/>
          <p:nvPr/>
        </p:nvSpPr>
        <p:spPr>
          <a:xfrm rot="-6523">
            <a:off x="8390811" y="1202508"/>
            <a:ext cx="316201" cy="318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 </a:t>
            </a:r>
            <a:endParaRPr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 2">
  <p:cSld name="CUSTOM">
    <p:bg>
      <p:bgPr>
        <a:solidFill>
          <a:schemeClr val="lt1"/>
        </a:solidFill>
        <a:effectLst/>
      </p:bgPr>
    </p:bg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7" name="Google Shape;237;p32"/>
          <p:cNvGrpSpPr/>
          <p:nvPr/>
        </p:nvGrpSpPr>
        <p:grpSpPr>
          <a:xfrm>
            <a:off x="0" y="-444900"/>
            <a:ext cx="9144000" cy="5588500"/>
            <a:chOff x="0" y="-444900"/>
            <a:chExt cx="9144000" cy="5588500"/>
          </a:xfrm>
        </p:grpSpPr>
        <p:grpSp>
          <p:nvGrpSpPr>
            <p:cNvPr id="238" name="Google Shape;238;p32"/>
            <p:cNvGrpSpPr/>
            <p:nvPr/>
          </p:nvGrpSpPr>
          <p:grpSpPr>
            <a:xfrm>
              <a:off x="0" y="100"/>
              <a:ext cx="9144000" cy="5143500"/>
              <a:chOff x="0" y="100"/>
              <a:chExt cx="9144000" cy="5143500"/>
            </a:xfrm>
          </p:grpSpPr>
          <p:sp>
            <p:nvSpPr>
              <p:cNvPr id="239" name="Google Shape;239;p32"/>
              <p:cNvSpPr/>
              <p:nvPr/>
            </p:nvSpPr>
            <p:spPr>
              <a:xfrm>
                <a:off x="0" y="100"/>
                <a:ext cx="9144000" cy="5143500"/>
              </a:xfrm>
              <a:prstGeom prst="snip1Rect">
                <a:avLst>
                  <a:gd name="adj" fmla="val 40868"/>
                </a:avLst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dk1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  <p:sp>
            <p:nvSpPr>
              <p:cNvPr id="240" name="Google Shape;240;p32"/>
              <p:cNvSpPr/>
              <p:nvPr/>
            </p:nvSpPr>
            <p:spPr>
              <a:xfrm rot="10800000">
                <a:off x="7036475" y="1219850"/>
                <a:ext cx="2107500" cy="1861500"/>
              </a:xfrm>
              <a:prstGeom prst="rect">
                <a:avLst/>
              </a:pr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dk1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</p:grpSp>
        <p:sp>
          <p:nvSpPr>
            <p:cNvPr id="241" name="Google Shape;241;p32"/>
            <p:cNvSpPr/>
            <p:nvPr/>
          </p:nvSpPr>
          <p:spPr>
            <a:xfrm rot="4500068" flipH="1">
              <a:off x="7230762" y="-248045"/>
              <a:ext cx="1723726" cy="1714991"/>
            </a:xfrm>
            <a:prstGeom prst="rtTriangl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2"/>
                  </a:solidFill>
                  <a:latin typeface="Inter Tight SemiBold"/>
                  <a:ea typeface="Inter Tight SemiBold"/>
                  <a:cs typeface="Inter Tight SemiBold"/>
                  <a:sym typeface="Inter Tight SemiBold"/>
                </a:rPr>
                <a:t> </a:t>
              </a:r>
              <a:endParaRPr>
                <a:solidFill>
                  <a:schemeClr val="lt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endParaRPr>
            </a:p>
          </p:txBody>
        </p:sp>
      </p:grpSp>
      <p:sp>
        <p:nvSpPr>
          <p:cNvPr id="242" name="Google Shape;242;p32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3" name="Google Shape;243;p32"/>
          <p:cNvSpPr txBox="1">
            <a:spLocks noGrp="1"/>
          </p:cNvSpPr>
          <p:nvPr>
            <p:ph type="title"/>
          </p:nvPr>
        </p:nvSpPr>
        <p:spPr>
          <a:xfrm>
            <a:off x="2479675" y="1637413"/>
            <a:ext cx="41847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44" name="Google Shape;244;p32"/>
          <p:cNvSpPr txBox="1">
            <a:spLocks noGrp="1"/>
          </p:cNvSpPr>
          <p:nvPr>
            <p:ph type="body" idx="1"/>
          </p:nvPr>
        </p:nvSpPr>
        <p:spPr>
          <a:xfrm>
            <a:off x="2479675" y="2291377"/>
            <a:ext cx="4184700" cy="228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45" name="Google Shape;245;p32"/>
          <p:cNvSpPr txBox="1">
            <a:spLocks noGrp="1"/>
          </p:cNvSpPr>
          <p:nvPr>
            <p:ph type="subTitle" idx="2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46" name="Google Shape;246;p32"/>
          <p:cNvSpPr txBox="1">
            <a:spLocks noGrp="1"/>
          </p:cNvSpPr>
          <p:nvPr>
            <p:ph type="subTitle" idx="3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ody and image 2">
  <p:cSld name="MAIN_POINT">
    <p:bg>
      <p:bgPr>
        <a:solidFill>
          <a:schemeClr val="lt1"/>
        </a:solidFill>
        <a:effectLst/>
      </p:bgPr>
    </p:bg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33"/>
          <p:cNvSpPr>
            <a:spLocks noGrp="1"/>
          </p:cNvSpPr>
          <p:nvPr>
            <p:ph type="pic" idx="2"/>
          </p:nvPr>
        </p:nvSpPr>
        <p:spPr>
          <a:xfrm rot="300107">
            <a:off x="4903200" y="846465"/>
            <a:ext cx="3950142" cy="3456249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249" name="Google Shape;249;p33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0" name="Google Shape;250;p33"/>
          <p:cNvSpPr txBox="1">
            <a:spLocks noGrp="1"/>
          </p:cNvSpPr>
          <p:nvPr>
            <p:ph type="title"/>
          </p:nvPr>
        </p:nvSpPr>
        <p:spPr>
          <a:xfrm>
            <a:off x="333925" y="1249533"/>
            <a:ext cx="3662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1" name="Google Shape;251;p33"/>
          <p:cNvSpPr txBox="1">
            <a:spLocks noGrp="1"/>
          </p:cNvSpPr>
          <p:nvPr>
            <p:ph type="body" idx="1"/>
          </p:nvPr>
        </p:nvSpPr>
        <p:spPr>
          <a:xfrm>
            <a:off x="333925" y="2291390"/>
            <a:ext cx="3662100" cy="149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252" name="Google Shape;252;p33"/>
          <p:cNvSpPr txBox="1">
            <a:spLocks noGrp="1"/>
          </p:cNvSpPr>
          <p:nvPr>
            <p:ph type="subTitle" idx="3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53" name="Google Shape;253;p33"/>
          <p:cNvSpPr txBox="1">
            <a:spLocks noGrp="1"/>
          </p:cNvSpPr>
          <p:nvPr>
            <p:ph type="subTitle" idx="4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ody and image 3">
  <p:cSld name="MAIN_POINT_1">
    <p:bg>
      <p:bgPr>
        <a:solidFill>
          <a:schemeClr val="lt1"/>
        </a:solidFill>
        <a:effectLst/>
      </p:bgPr>
    </p:bg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4"/>
          <p:cNvSpPr>
            <a:spLocks noGrp="1"/>
          </p:cNvSpPr>
          <p:nvPr>
            <p:ph type="pic" idx="2"/>
          </p:nvPr>
        </p:nvSpPr>
        <p:spPr>
          <a:xfrm rot="-300067">
            <a:off x="550589" y="883785"/>
            <a:ext cx="3630622" cy="3658027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256" name="Google Shape;256;p34"/>
          <p:cNvSpPr txBox="1">
            <a:spLocks noGrp="1"/>
          </p:cNvSpPr>
          <p:nvPr>
            <p:ph type="sldNum" idx="12"/>
          </p:nvPr>
        </p:nvSpPr>
        <p:spPr>
          <a:xfrm>
            <a:off x="8318025" y="20555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7" name="Google Shape;257;p34"/>
          <p:cNvSpPr txBox="1">
            <a:spLocks noGrp="1"/>
          </p:cNvSpPr>
          <p:nvPr>
            <p:ph type="title"/>
          </p:nvPr>
        </p:nvSpPr>
        <p:spPr>
          <a:xfrm>
            <a:off x="5204625" y="1249533"/>
            <a:ext cx="3662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8" name="Google Shape;258;p34"/>
          <p:cNvSpPr txBox="1">
            <a:spLocks noGrp="1"/>
          </p:cNvSpPr>
          <p:nvPr>
            <p:ph type="body" idx="1"/>
          </p:nvPr>
        </p:nvSpPr>
        <p:spPr>
          <a:xfrm>
            <a:off x="5204625" y="2291390"/>
            <a:ext cx="3662100" cy="149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SzPts val="1700"/>
              <a:buChar char="○"/>
              <a:defRPr/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SzPts val="1700"/>
              <a:buChar char="■"/>
              <a:defRPr/>
            </a:lvl9pPr>
          </a:lstStyle>
          <a:p>
            <a:endParaRPr/>
          </a:p>
        </p:txBody>
      </p:sp>
      <p:sp>
        <p:nvSpPr>
          <p:cNvPr id="259" name="Google Shape;259;p34"/>
          <p:cNvSpPr txBox="1">
            <a:spLocks noGrp="1"/>
          </p:cNvSpPr>
          <p:nvPr>
            <p:ph type="subTitle" idx="3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60" name="Google Shape;260;p34"/>
          <p:cNvSpPr txBox="1">
            <a:spLocks noGrp="1"/>
          </p:cNvSpPr>
          <p:nvPr>
            <p:ph type="subTitle" idx="4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s and descriptions">
  <p:cSld name="SECTION_TITLE_AND_DESCRIPTION">
    <p:bg>
      <p:bgPr>
        <a:solidFill>
          <a:schemeClr val="lt1"/>
        </a:solidFill>
        <a:effectLst/>
      </p:bgPr>
    </p:bg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35"/>
          <p:cNvSpPr>
            <a:spLocks noGrp="1"/>
          </p:cNvSpPr>
          <p:nvPr>
            <p:ph type="pic" idx="2"/>
          </p:nvPr>
        </p:nvSpPr>
        <p:spPr>
          <a:xfrm>
            <a:off x="3544863" y="1543050"/>
            <a:ext cx="2057400" cy="2057400"/>
          </a:xfrm>
          <a:prstGeom prst="snip1Rect">
            <a:avLst>
              <a:gd name="adj" fmla="val 24426"/>
            </a:avLst>
          </a:prstGeom>
          <a:noFill/>
          <a:ln>
            <a:noFill/>
          </a:ln>
        </p:spPr>
      </p:sp>
      <p:sp>
        <p:nvSpPr>
          <p:cNvPr id="263" name="Google Shape;263;p35"/>
          <p:cNvSpPr>
            <a:spLocks noGrp="1"/>
          </p:cNvSpPr>
          <p:nvPr>
            <p:ph type="pic" idx="3"/>
          </p:nvPr>
        </p:nvSpPr>
        <p:spPr>
          <a:xfrm>
            <a:off x="6658538" y="1543050"/>
            <a:ext cx="2057400" cy="2057400"/>
          </a:xfrm>
          <a:prstGeom prst="snip1Rect">
            <a:avLst>
              <a:gd name="adj" fmla="val 24426"/>
            </a:avLst>
          </a:prstGeom>
          <a:noFill/>
          <a:ln>
            <a:noFill/>
          </a:ln>
        </p:spPr>
      </p:sp>
      <p:sp>
        <p:nvSpPr>
          <p:cNvPr id="264" name="Google Shape;264;p35"/>
          <p:cNvSpPr>
            <a:spLocks noGrp="1"/>
          </p:cNvSpPr>
          <p:nvPr>
            <p:ph type="pic" idx="4"/>
          </p:nvPr>
        </p:nvSpPr>
        <p:spPr>
          <a:xfrm>
            <a:off x="431200" y="1543050"/>
            <a:ext cx="2057400" cy="2057400"/>
          </a:xfrm>
          <a:prstGeom prst="snip1Rect">
            <a:avLst>
              <a:gd name="adj" fmla="val 24426"/>
            </a:avLst>
          </a:prstGeom>
          <a:noFill/>
          <a:ln>
            <a:noFill/>
          </a:ln>
        </p:spPr>
      </p:sp>
      <p:sp>
        <p:nvSpPr>
          <p:cNvPr id="265" name="Google Shape;265;p35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66" name="Google Shape;266;p35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7" name="Google Shape;267;p35"/>
          <p:cNvSpPr txBox="1">
            <a:spLocks noGrp="1"/>
          </p:cNvSpPr>
          <p:nvPr>
            <p:ph type="subTitle" idx="1"/>
          </p:nvPr>
        </p:nvSpPr>
        <p:spPr>
          <a:xfrm>
            <a:off x="381100" y="3676650"/>
            <a:ext cx="21075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268" name="Google Shape;268;p35"/>
          <p:cNvSpPr txBox="1">
            <a:spLocks noGrp="1"/>
          </p:cNvSpPr>
          <p:nvPr>
            <p:ph type="subTitle" idx="5"/>
          </p:nvPr>
        </p:nvSpPr>
        <p:spPr>
          <a:xfrm>
            <a:off x="3494775" y="3676650"/>
            <a:ext cx="21075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269" name="Google Shape;269;p35"/>
          <p:cNvSpPr txBox="1">
            <a:spLocks noGrp="1"/>
          </p:cNvSpPr>
          <p:nvPr>
            <p:ph type="subTitle" idx="6"/>
          </p:nvPr>
        </p:nvSpPr>
        <p:spPr>
          <a:xfrm>
            <a:off x="6608438" y="3676650"/>
            <a:ext cx="2107500" cy="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Font typeface="Inter Tight Medium"/>
              <a:buNone/>
              <a:defRPr sz="1100">
                <a:latin typeface="Inter Tight Medium"/>
                <a:ea typeface="Inter Tight Medium"/>
                <a:cs typeface="Inter Tight Medium"/>
                <a:sym typeface="Inter Tight Medium"/>
              </a:defRPr>
            </a:lvl9pPr>
          </a:lstStyle>
          <a:p>
            <a:endParaRPr/>
          </a:p>
        </p:txBody>
      </p:sp>
      <p:sp>
        <p:nvSpPr>
          <p:cNvPr id="270" name="Google Shape;270;p35"/>
          <p:cNvSpPr txBox="1">
            <a:spLocks noGrp="1"/>
          </p:cNvSpPr>
          <p:nvPr>
            <p:ph type="subTitle" idx="7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71" name="Google Shape;271;p35"/>
          <p:cNvSpPr txBox="1">
            <a:spLocks noGrp="1"/>
          </p:cNvSpPr>
          <p:nvPr>
            <p:ph type="subTitle" idx="8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two column bullet points">
  <p:cSld name="CAPTION_ONLY">
    <p:bg>
      <p:bgPr>
        <a:solidFill>
          <a:schemeClr val="lt1"/>
        </a:solidFill>
        <a:effectLst/>
      </p:bgPr>
    </p:bg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3" name="Google Shape;273;p36"/>
          <p:cNvGrpSpPr/>
          <p:nvPr/>
        </p:nvGrpSpPr>
        <p:grpSpPr>
          <a:xfrm>
            <a:off x="0" y="-444900"/>
            <a:ext cx="9144000" cy="5588500"/>
            <a:chOff x="0" y="-444900"/>
            <a:chExt cx="9144000" cy="5588500"/>
          </a:xfrm>
        </p:grpSpPr>
        <p:grpSp>
          <p:nvGrpSpPr>
            <p:cNvPr id="274" name="Google Shape;274;p36"/>
            <p:cNvGrpSpPr/>
            <p:nvPr/>
          </p:nvGrpSpPr>
          <p:grpSpPr>
            <a:xfrm>
              <a:off x="0" y="100"/>
              <a:ext cx="9144000" cy="5143500"/>
              <a:chOff x="0" y="100"/>
              <a:chExt cx="9144000" cy="5143500"/>
            </a:xfrm>
          </p:grpSpPr>
          <p:sp>
            <p:nvSpPr>
              <p:cNvPr id="275" name="Google Shape;275;p36"/>
              <p:cNvSpPr/>
              <p:nvPr/>
            </p:nvSpPr>
            <p:spPr>
              <a:xfrm>
                <a:off x="0" y="100"/>
                <a:ext cx="9144000" cy="5143500"/>
              </a:xfrm>
              <a:prstGeom prst="snip1Rect">
                <a:avLst>
                  <a:gd name="adj" fmla="val 40868"/>
                </a:avLst>
              </a:pr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dk2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  <p:sp>
            <p:nvSpPr>
              <p:cNvPr id="276" name="Google Shape;276;p36"/>
              <p:cNvSpPr/>
              <p:nvPr/>
            </p:nvSpPr>
            <p:spPr>
              <a:xfrm rot="10800000">
                <a:off x="7036475" y="1219850"/>
                <a:ext cx="2107500" cy="1861500"/>
              </a:xfrm>
              <a:prstGeom prst="rect">
                <a:avLst/>
              </a:pr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dk2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</p:grpSp>
        <p:sp>
          <p:nvSpPr>
            <p:cNvPr id="277" name="Google Shape;277;p36"/>
            <p:cNvSpPr/>
            <p:nvPr/>
          </p:nvSpPr>
          <p:spPr>
            <a:xfrm rot="4500068" flipH="1">
              <a:off x="7230762" y="-248045"/>
              <a:ext cx="1723726" cy="1714991"/>
            </a:xfrm>
            <a:prstGeom prst="rtTriangl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2"/>
                  </a:solidFill>
                  <a:latin typeface="Inter Tight SemiBold"/>
                  <a:ea typeface="Inter Tight SemiBold"/>
                  <a:cs typeface="Inter Tight SemiBold"/>
                  <a:sym typeface="Inter Tight SemiBold"/>
                </a:rPr>
                <a:t> </a:t>
              </a:r>
              <a:endParaRPr>
                <a:solidFill>
                  <a:schemeClr val="lt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endParaRPr>
            </a:p>
          </p:txBody>
        </p:sp>
      </p:grpSp>
      <p:sp>
        <p:nvSpPr>
          <p:cNvPr id="278" name="Google Shape;278;p36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79" name="Google Shape;279;p36"/>
          <p:cNvSpPr txBox="1">
            <a:spLocks noGrp="1"/>
          </p:cNvSpPr>
          <p:nvPr>
            <p:ph type="title"/>
          </p:nvPr>
        </p:nvSpPr>
        <p:spPr>
          <a:xfrm>
            <a:off x="333925" y="1249513"/>
            <a:ext cx="3662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80" name="Google Shape;280;p36"/>
          <p:cNvSpPr txBox="1">
            <a:spLocks noGrp="1"/>
          </p:cNvSpPr>
          <p:nvPr>
            <p:ph type="body" idx="1"/>
          </p:nvPr>
        </p:nvSpPr>
        <p:spPr>
          <a:xfrm>
            <a:off x="333925" y="2291377"/>
            <a:ext cx="3662100" cy="20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81" name="Google Shape;281;p36"/>
          <p:cNvSpPr txBox="1">
            <a:spLocks noGrp="1"/>
          </p:cNvSpPr>
          <p:nvPr>
            <p:ph type="body" idx="2"/>
          </p:nvPr>
        </p:nvSpPr>
        <p:spPr>
          <a:xfrm>
            <a:off x="4595076" y="2291377"/>
            <a:ext cx="3662100" cy="20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82" name="Google Shape;282;p36"/>
          <p:cNvSpPr txBox="1">
            <a:spLocks noGrp="1"/>
          </p:cNvSpPr>
          <p:nvPr>
            <p:ph type="subTitle" idx="3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83" name="Google Shape;283;p36"/>
          <p:cNvSpPr txBox="1">
            <a:spLocks noGrp="1"/>
          </p:cNvSpPr>
          <p:nvPr>
            <p:ph type="subTitle" idx="4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eck for understanding">
  <p:cSld name="CAPTION_ONLY_1">
    <p:bg>
      <p:bgPr>
        <a:solidFill>
          <a:schemeClr val="lt1"/>
        </a:solidFill>
        <a:effectLst/>
      </p:bgPr>
    </p:bg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5" name="Google Shape;285;p37"/>
          <p:cNvGrpSpPr/>
          <p:nvPr/>
        </p:nvGrpSpPr>
        <p:grpSpPr>
          <a:xfrm>
            <a:off x="0" y="-444900"/>
            <a:ext cx="9144000" cy="5588500"/>
            <a:chOff x="0" y="-444900"/>
            <a:chExt cx="9144000" cy="5588500"/>
          </a:xfrm>
        </p:grpSpPr>
        <p:sp>
          <p:nvSpPr>
            <p:cNvPr id="286" name="Google Shape;286;p37"/>
            <p:cNvSpPr/>
            <p:nvPr/>
          </p:nvSpPr>
          <p:spPr>
            <a:xfrm>
              <a:off x="0" y="100"/>
              <a:ext cx="9144000" cy="5143500"/>
            </a:xfrm>
            <a:prstGeom prst="snip1Rect">
              <a:avLst>
                <a:gd name="adj" fmla="val 40868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 Tight"/>
                <a:ea typeface="Inter Tight"/>
                <a:cs typeface="Inter Tight"/>
                <a:sym typeface="Inter Tight"/>
              </a:endParaRPr>
            </a:p>
          </p:txBody>
        </p:sp>
        <p:sp>
          <p:nvSpPr>
            <p:cNvPr id="287" name="Google Shape;287;p37"/>
            <p:cNvSpPr/>
            <p:nvPr/>
          </p:nvSpPr>
          <p:spPr>
            <a:xfrm rot="10800000">
              <a:off x="7036475" y="1219850"/>
              <a:ext cx="2107500" cy="18615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2"/>
                </a:solidFill>
                <a:latin typeface="Inter Tight"/>
                <a:ea typeface="Inter Tight"/>
                <a:cs typeface="Inter Tight"/>
                <a:sym typeface="Inter Tight"/>
              </a:endParaRPr>
            </a:p>
          </p:txBody>
        </p:sp>
        <p:sp>
          <p:nvSpPr>
            <p:cNvPr id="288" name="Google Shape;288;p37"/>
            <p:cNvSpPr/>
            <p:nvPr/>
          </p:nvSpPr>
          <p:spPr>
            <a:xfrm rot="4500068" flipH="1">
              <a:off x="7230762" y="-248045"/>
              <a:ext cx="1723726" cy="1714991"/>
            </a:xfrm>
            <a:prstGeom prst="rtTriangle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lt2"/>
                  </a:solidFill>
                  <a:latin typeface="Inter Tight SemiBold"/>
                  <a:ea typeface="Inter Tight SemiBold"/>
                  <a:cs typeface="Inter Tight SemiBold"/>
                  <a:sym typeface="Inter Tight SemiBold"/>
                </a:rPr>
                <a:t> </a:t>
              </a:r>
              <a:endParaRPr>
                <a:solidFill>
                  <a:schemeClr val="lt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endParaRPr>
            </a:p>
          </p:txBody>
        </p:sp>
      </p:grpSp>
      <p:sp>
        <p:nvSpPr>
          <p:cNvPr id="289" name="Google Shape;289;p37"/>
          <p:cNvSpPr txBox="1">
            <a:spLocks noGrp="1"/>
          </p:cNvSpPr>
          <p:nvPr>
            <p:ph type="body" idx="1"/>
          </p:nvPr>
        </p:nvSpPr>
        <p:spPr>
          <a:xfrm>
            <a:off x="333925" y="3630575"/>
            <a:ext cx="6790800" cy="4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90" name="Google Shape;290;p37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91" name="Google Shape;291;p37"/>
          <p:cNvSpPr txBox="1">
            <a:spLocks noGrp="1"/>
          </p:cNvSpPr>
          <p:nvPr>
            <p:ph type="title"/>
          </p:nvPr>
        </p:nvSpPr>
        <p:spPr>
          <a:xfrm>
            <a:off x="333925" y="1249513"/>
            <a:ext cx="3662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92" name="Google Shape;292;p37"/>
          <p:cNvSpPr txBox="1">
            <a:spLocks noGrp="1"/>
          </p:cNvSpPr>
          <p:nvPr>
            <p:ph type="subTitle" idx="2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93" name="Google Shape;293;p37"/>
          <p:cNvSpPr txBox="1">
            <a:spLocks noGrp="1"/>
          </p:cNvSpPr>
          <p:nvPr>
            <p:ph type="subTitle" idx="3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294" name="Google Shape;294;p37"/>
          <p:cNvSpPr txBox="1">
            <a:spLocks noGrp="1"/>
          </p:cNvSpPr>
          <p:nvPr>
            <p:ph type="body" idx="4"/>
          </p:nvPr>
        </p:nvSpPr>
        <p:spPr>
          <a:xfrm>
            <a:off x="333925" y="3184176"/>
            <a:ext cx="6790800" cy="4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95" name="Google Shape;295;p37"/>
          <p:cNvSpPr txBox="1">
            <a:spLocks noGrp="1"/>
          </p:cNvSpPr>
          <p:nvPr>
            <p:ph type="body" idx="5"/>
          </p:nvPr>
        </p:nvSpPr>
        <p:spPr>
          <a:xfrm>
            <a:off x="333925" y="2737776"/>
            <a:ext cx="6790800" cy="4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96" name="Google Shape;296;p37"/>
          <p:cNvSpPr txBox="1">
            <a:spLocks noGrp="1"/>
          </p:cNvSpPr>
          <p:nvPr>
            <p:ph type="body" idx="6"/>
          </p:nvPr>
        </p:nvSpPr>
        <p:spPr>
          <a:xfrm>
            <a:off x="333925" y="2291377"/>
            <a:ext cx="6790800" cy="4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2pPr>
            <a:lvl3pPr marL="1371600" lvl="2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3pPr>
            <a:lvl4pPr marL="1828800" lvl="3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4pPr>
            <a:lvl5pPr marL="2286000" lvl="4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5pPr>
            <a:lvl6pPr marL="2743200" lvl="5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6pPr>
            <a:lvl7pPr marL="3200400" lvl="6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7pPr>
            <a:lvl8pPr marL="3657600" lvl="7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○"/>
              <a:defRPr>
                <a:solidFill>
                  <a:schemeClr val="lt1"/>
                </a:solidFill>
              </a:defRPr>
            </a:lvl8pPr>
            <a:lvl9pPr marL="4114800" lvl="8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type">
  <p:cSld name="BIG_NUMBER">
    <p:bg>
      <p:bgPr>
        <a:solidFill>
          <a:schemeClr val="lt2"/>
        </a:solid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38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99" name="Google Shape;299;p38"/>
          <p:cNvSpPr txBox="1"/>
          <p:nvPr/>
        </p:nvSpPr>
        <p:spPr>
          <a:xfrm>
            <a:off x="2479675" y="2285400"/>
            <a:ext cx="41847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rPr>
              <a:t>Questions?</a:t>
            </a:r>
            <a:endParaRPr sz="2800">
              <a:solidFill>
                <a:schemeClr val="lt1"/>
              </a:solidFill>
              <a:latin typeface="Inter Tight SemiBold"/>
              <a:ea typeface="Inter Tight SemiBold"/>
              <a:cs typeface="Inter Tight SemiBold"/>
              <a:sym typeface="Inter Tight SemiBold"/>
            </a:endParaRPr>
          </a:p>
        </p:txBody>
      </p:sp>
      <p:grpSp>
        <p:nvGrpSpPr>
          <p:cNvPr id="300" name="Google Shape;300;p38"/>
          <p:cNvGrpSpPr/>
          <p:nvPr/>
        </p:nvGrpSpPr>
        <p:grpSpPr>
          <a:xfrm rot="300150">
            <a:off x="1277165" y="536719"/>
            <a:ext cx="6594752" cy="4068617"/>
            <a:chOff x="1277284" y="536521"/>
            <a:chExt cx="6594691" cy="4068580"/>
          </a:xfrm>
        </p:grpSpPr>
        <p:grpSp>
          <p:nvGrpSpPr>
            <p:cNvPr id="301" name="Google Shape;301;p38"/>
            <p:cNvGrpSpPr/>
            <p:nvPr/>
          </p:nvGrpSpPr>
          <p:grpSpPr>
            <a:xfrm>
              <a:off x="1277284" y="891662"/>
              <a:ext cx="6594077" cy="3357715"/>
              <a:chOff x="1277284" y="891662"/>
              <a:chExt cx="6594077" cy="3357715"/>
            </a:xfrm>
          </p:grpSpPr>
          <p:sp>
            <p:nvSpPr>
              <p:cNvPr id="302" name="Google Shape;302;p38"/>
              <p:cNvSpPr/>
              <p:nvPr/>
            </p:nvSpPr>
            <p:spPr>
              <a:xfrm rot="-2190">
                <a:off x="6458566" y="1876325"/>
                <a:ext cx="1412700" cy="1390200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lt1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  <p:sp>
            <p:nvSpPr>
              <p:cNvPr id="303" name="Google Shape;303;p38"/>
              <p:cNvSpPr/>
              <p:nvPr/>
            </p:nvSpPr>
            <p:spPr>
              <a:xfrm rot="-2453" flipH="1">
                <a:off x="1277283" y="893727"/>
                <a:ext cx="4625401" cy="3354000"/>
              </a:xfrm>
              <a:prstGeom prst="snip1Rect">
                <a:avLst>
                  <a:gd name="adj" fmla="val 49693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lt1"/>
                  </a:solidFill>
                  <a:latin typeface="Inter Tight SemiBold"/>
                  <a:ea typeface="Inter Tight SemiBold"/>
                  <a:cs typeface="Inter Tight SemiBold"/>
                  <a:sym typeface="Inter Tight SemiBold"/>
                </a:endParaRPr>
              </a:p>
            </p:txBody>
          </p:sp>
          <p:sp>
            <p:nvSpPr>
              <p:cNvPr id="304" name="Google Shape;304;p38"/>
              <p:cNvSpPr/>
              <p:nvPr/>
            </p:nvSpPr>
            <p:spPr>
              <a:xfrm rot="10797547" flipH="1">
                <a:off x="3245660" y="893312"/>
                <a:ext cx="4625701" cy="3354000"/>
              </a:xfrm>
              <a:prstGeom prst="snip1Rect">
                <a:avLst>
                  <a:gd name="adj" fmla="val 49663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lt1"/>
                  </a:solidFill>
                  <a:latin typeface="Inter Tight SemiBold"/>
                  <a:ea typeface="Inter Tight SemiBold"/>
                  <a:cs typeface="Inter Tight SemiBold"/>
                  <a:sym typeface="Inter Tight SemiBold"/>
                </a:endParaRPr>
              </a:p>
            </p:txBody>
          </p:sp>
          <p:sp>
            <p:nvSpPr>
              <p:cNvPr id="305" name="Google Shape;305;p38"/>
              <p:cNvSpPr/>
              <p:nvPr/>
            </p:nvSpPr>
            <p:spPr>
              <a:xfrm rot="-2190">
                <a:off x="1277395" y="1877958"/>
                <a:ext cx="1412700" cy="1390200"/>
              </a:xfrm>
              <a:prstGeom prst="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chemeClr val="lt1"/>
                  </a:solidFill>
                  <a:latin typeface="Inter Tight"/>
                  <a:ea typeface="Inter Tight"/>
                  <a:cs typeface="Inter Tight"/>
                  <a:sym typeface="Inter Tight"/>
                </a:endParaRPr>
              </a:p>
            </p:txBody>
          </p:sp>
        </p:grpSp>
        <p:sp>
          <p:nvSpPr>
            <p:cNvPr id="306" name="Google Shape;306;p38"/>
            <p:cNvSpPr/>
            <p:nvPr/>
          </p:nvSpPr>
          <p:spPr>
            <a:xfrm rot="-4517241">
              <a:off x="1416960" y="705331"/>
              <a:ext cx="1386770" cy="1361580"/>
            </a:xfrm>
            <a:prstGeom prst="rtTriangl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endParaRPr>
            </a:p>
          </p:txBody>
        </p:sp>
        <p:sp>
          <p:nvSpPr>
            <p:cNvPr id="307" name="Google Shape;307;p38"/>
            <p:cNvSpPr/>
            <p:nvPr/>
          </p:nvSpPr>
          <p:spPr>
            <a:xfrm rot="6281922">
              <a:off x="6346470" y="3074659"/>
              <a:ext cx="1384510" cy="1363185"/>
            </a:xfrm>
            <a:prstGeom prst="rtTriangl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endParaRPr>
            </a:p>
          </p:txBody>
        </p:sp>
      </p:grpSp>
      <p:sp>
        <p:nvSpPr>
          <p:cNvPr id="308" name="Google Shape;308;p38"/>
          <p:cNvSpPr txBox="1">
            <a:spLocks noGrp="1"/>
          </p:cNvSpPr>
          <p:nvPr>
            <p:ph type="title"/>
          </p:nvPr>
        </p:nvSpPr>
        <p:spPr>
          <a:xfrm>
            <a:off x="2479675" y="2285400"/>
            <a:ext cx="4184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09" name="Google Shape;309;p38"/>
          <p:cNvSpPr txBox="1">
            <a:spLocks noGrp="1"/>
          </p:cNvSpPr>
          <p:nvPr>
            <p:ph type="subTitle" idx="1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310" name="Google Shape;310;p38"/>
          <p:cNvSpPr txBox="1">
            <a:spLocks noGrp="1"/>
          </p:cNvSpPr>
          <p:nvPr>
            <p:ph type="subTitle" idx="2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"/>
              <a:buFont typeface="Inter Tight SemiBold"/>
              <a:buNone/>
              <a:defRPr sz="700">
                <a:solidFill>
                  <a:schemeClr val="lt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blank" type="blank">
  <p:cSld name="BLANK">
    <p:bg>
      <p:bgPr>
        <a:solidFill>
          <a:schemeClr val="lt1"/>
        </a:solidFill>
        <a:effectLst/>
      </p:bgPr>
    </p:bg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39"/>
          <p:cNvSpPr txBox="1">
            <a:spLocks noGrp="1"/>
          </p:cNvSpPr>
          <p:nvPr>
            <p:ph type="sldNum" idx="12"/>
          </p:nvPr>
        </p:nvSpPr>
        <p:spPr>
          <a:xfrm>
            <a:off x="8318025" y="20555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3" name="Google Shape;313;p39"/>
          <p:cNvSpPr txBox="1">
            <a:spLocks noGrp="1"/>
          </p:cNvSpPr>
          <p:nvPr>
            <p:ph type="subTitle" idx="1"/>
          </p:nvPr>
        </p:nvSpPr>
        <p:spPr>
          <a:xfrm>
            <a:off x="1716575" y="205550"/>
            <a:ext cx="28554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314" name="Google Shape;314;p39"/>
          <p:cNvSpPr txBox="1">
            <a:spLocks noGrp="1"/>
          </p:cNvSpPr>
          <p:nvPr>
            <p:ph type="subTitle" idx="2"/>
          </p:nvPr>
        </p:nvSpPr>
        <p:spPr>
          <a:xfrm>
            <a:off x="333925" y="205550"/>
            <a:ext cx="13533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700"/>
              <a:buFont typeface="Inter Tight SemiBold"/>
              <a:buNone/>
              <a:defRPr sz="700"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theme" Target="../theme/theme1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475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Inter Tight SemiBold"/>
              <a:buNone/>
              <a:defRPr sz="2800">
                <a:solidFill>
                  <a:schemeClr val="dk2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475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marL="914400" lvl="1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○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2pPr>
            <a:lvl3pPr marL="1371600" lvl="2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■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3pPr>
            <a:lvl4pPr marL="1828800" lvl="3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4pPr>
            <a:lvl5pPr marL="2286000" lvl="4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○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5pPr>
            <a:lvl6pPr marL="2743200" lvl="5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■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6pPr>
            <a:lvl7pPr marL="3200400" lvl="6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7pPr>
            <a:lvl8pPr marL="3657600" lvl="7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○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8pPr>
            <a:lvl9pPr marL="4114800" lvl="8" indent="-33655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■"/>
              <a:defRPr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1pPr>
            <a:lvl2pPr lvl="1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2pPr>
            <a:lvl3pPr lvl="2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3pPr>
            <a:lvl4pPr lvl="3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4pPr>
            <a:lvl5pPr lvl="4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5pPr>
            <a:lvl6pPr lvl="5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6pPr>
            <a:lvl7pPr lvl="6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7pPr>
            <a:lvl8pPr lvl="7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8pPr>
            <a:lvl9pPr lvl="8" algn="r">
              <a:buNone/>
              <a:defRPr sz="700">
                <a:solidFill>
                  <a:schemeClr val="dk1"/>
                </a:solidFill>
                <a:latin typeface="Inter Tight SemiBold"/>
                <a:ea typeface="Inter Tight SemiBold"/>
                <a:cs typeface="Inter Tight SemiBold"/>
                <a:sym typeface="Inter Tight SemiBold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stroke/" TargetMode="External"/><Relationship Id="rId3" Type="http://schemas.openxmlformats.org/officeDocument/2006/relationships/hyperlink" Target="https://www.mayoclinic.org/diseases-conditions/heart-disease/symptoms-causes/syc-20353118" TargetMode="External"/><Relationship Id="rId7" Type="http://schemas.openxmlformats.org/officeDocument/2006/relationships/hyperlink" Target="https://www.diabetes.org.uk/" TargetMode="External"/><Relationship Id="rId12" Type="http://schemas.openxmlformats.org/officeDocument/2006/relationships/hyperlink" Target="https://www.dickyricky.com/Medicine/Guidelines/NICE/NG136%20Hypertension%20in%20adults%20diagnosis%20and%20management.pdf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s://www.bhf.org.uk/" TargetMode="External"/><Relationship Id="rId11" Type="http://schemas.openxmlformats.org/officeDocument/2006/relationships/hyperlink" Target="https://best.barnsleyccg.nhs.uk/media/y2rpjrtk/sarah-jarvis-nice-ng28-type-2-diabetes-guidelines.pdf" TargetMode="External"/><Relationship Id="rId5" Type="http://schemas.openxmlformats.org/officeDocument/2006/relationships/hyperlink" Target="https://www.nhs.uk/conditions/cardiovascular-disease/" TargetMode="External"/><Relationship Id="rId10" Type="http://schemas.openxmlformats.org/officeDocument/2006/relationships/hyperlink" Target="https://diabetesonthenet.com/diabetes-primary-care/factsheet-nice-ng28-feb-2026/" TargetMode="External"/><Relationship Id="rId4" Type="http://schemas.openxmlformats.org/officeDocument/2006/relationships/hyperlink" Target="https://www.cdc.gov/heart-disease/about/index.html" TargetMode="External"/><Relationship Id="rId9" Type="http://schemas.openxmlformats.org/officeDocument/2006/relationships/hyperlink" Target="https://diabetesonthenet.com/diabetes-primary-care/factsheet-nice-ng28-feb-202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j.com/content/384/bmj.q498.ful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40"/>
          <p:cNvSpPr txBox="1">
            <a:spLocks noGrp="1"/>
          </p:cNvSpPr>
          <p:nvPr>
            <p:ph type="ctrTitle"/>
          </p:nvPr>
        </p:nvSpPr>
        <p:spPr>
          <a:xfrm>
            <a:off x="1526550" y="1026575"/>
            <a:ext cx="6590400" cy="184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Arial"/>
              <a:buNone/>
            </a:pPr>
            <a:r>
              <a:rPr lang="en" sz="4000" dirty="0"/>
              <a:t>Cardiovascular Disease Including Stroke &amp; Type 2 Diabetes </a:t>
            </a:r>
            <a:endParaRPr sz="4000" dirty="0"/>
          </a:p>
        </p:txBody>
      </p:sp>
      <p:sp>
        <p:nvSpPr>
          <p:cNvPr id="320" name="Google Shape;320;p40"/>
          <p:cNvSpPr txBox="1">
            <a:spLocks noGrp="1"/>
          </p:cNvSpPr>
          <p:nvPr>
            <p:ph type="subTitle" idx="1"/>
          </p:nvPr>
        </p:nvSpPr>
        <p:spPr>
          <a:xfrm>
            <a:off x="270588" y="2463282"/>
            <a:ext cx="8179537" cy="255451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/>
              <a:t>Module: Introduction to Physiology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/>
              <a:t>Module Code: BMHP5023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/>
              <a:t>Lecturer Name: Philip Jones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/>
              <a:t>Student Name: Elizabeth Sarr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/>
              <a:t>Student Number: 2435171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/>
              <a:t>Assessment Title: Component 2 Presentation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/>
              <a:t>Submission Date: 19</a:t>
            </a:r>
            <a:r>
              <a:rPr lang="en" sz="2200" baseline="30000" dirty="0"/>
              <a:t>th</a:t>
            </a:r>
            <a:r>
              <a:rPr lang="en" sz="2200" dirty="0"/>
              <a:t> July 2026 </a:t>
            </a:r>
            <a:endParaRPr sz="2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41"/>
          <p:cNvSpPr txBox="1">
            <a:spLocks noGrp="1"/>
          </p:cNvSpPr>
          <p:nvPr>
            <p:ph type="title"/>
          </p:nvPr>
        </p:nvSpPr>
        <p:spPr>
          <a:xfrm>
            <a:off x="333925" y="544250"/>
            <a:ext cx="30399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sp>
        <p:nvSpPr>
          <p:cNvPr id="326" name="Google Shape;326;p41"/>
          <p:cNvSpPr txBox="1"/>
          <p:nvPr/>
        </p:nvSpPr>
        <p:spPr>
          <a:xfrm>
            <a:off x="1268725" y="1466525"/>
            <a:ext cx="6679200" cy="391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3</a:t>
            </a: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. Learning Outcomes/ Presentation Overview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4. What is Cardiovascular Disease? 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5. Anatomy &amp; Physiology 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6. How Stroke Happens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7. Type 2 Diabetes &amp; the Cardiovascular System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8. How Body Function Changes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9. Fictional Patient Profile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10. Risk Factors 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11. Evidence Based Care Plan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12. Routine Data Collection 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13. Multidisciplinary Team 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14. Ethical &amp; Person-Centred Care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15. Conclusion 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5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16. References </a:t>
            </a:r>
            <a:endParaRPr sz="165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42"/>
          <p:cNvSpPr txBox="1">
            <a:spLocks noGrp="1"/>
          </p:cNvSpPr>
          <p:nvPr>
            <p:ph type="sldNum" idx="12"/>
          </p:nvPr>
        </p:nvSpPr>
        <p:spPr>
          <a:xfrm>
            <a:off x="8318025" y="20555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sp>
        <p:nvSpPr>
          <p:cNvPr id="332" name="Google Shape;332;p42"/>
          <p:cNvSpPr txBox="1">
            <a:spLocks noGrp="1"/>
          </p:cNvSpPr>
          <p:nvPr>
            <p:ph type="title"/>
          </p:nvPr>
        </p:nvSpPr>
        <p:spPr>
          <a:xfrm>
            <a:off x="4826275" y="205550"/>
            <a:ext cx="38715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Learning Outcomes/ Presentation Overview</a:t>
            </a:r>
            <a:endParaRPr/>
          </a:p>
        </p:txBody>
      </p:sp>
      <p:sp>
        <p:nvSpPr>
          <p:cNvPr id="333" name="Google Shape;333;p42"/>
          <p:cNvSpPr txBox="1">
            <a:spLocks noGrp="1"/>
          </p:cNvSpPr>
          <p:nvPr>
            <p:ph type="body" idx="1"/>
          </p:nvPr>
        </p:nvSpPr>
        <p:spPr>
          <a:xfrm>
            <a:off x="4572000" y="1304100"/>
            <a:ext cx="4533000" cy="38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Explain Cardiovascular Disease (CVD)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Describe Anatomy &amp; Physiology of the Cardiovascular System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Explain Stroke &amp; Type 2 Diabetes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Describe Effects on Body Functioning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Present Fictional Patient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Develop Evidence- based Care Plan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Explain Routine Monitoring and Healthcare Data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Discuss Multidisciplinary care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Summarise Recommendations </a:t>
            </a:r>
            <a:endParaRPr/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(NICE, 2023; NHS England, 2024)</a:t>
            </a:r>
            <a:endParaRPr/>
          </a:p>
        </p:txBody>
      </p:sp>
      <p:pic>
        <p:nvPicPr>
          <p:cNvPr id="334" name="Google Shape;334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6850" y="852082"/>
            <a:ext cx="4146900" cy="3323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43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is Cardiovascular Disease?</a:t>
            </a:r>
            <a:endParaRPr/>
          </a:p>
        </p:txBody>
      </p:sp>
      <p:sp>
        <p:nvSpPr>
          <p:cNvPr id="340" name="Google Shape;340;p43"/>
          <p:cNvSpPr txBox="1">
            <a:spLocks noGrp="1"/>
          </p:cNvSpPr>
          <p:nvPr>
            <p:ph type="body" idx="1"/>
          </p:nvPr>
        </p:nvSpPr>
        <p:spPr>
          <a:xfrm>
            <a:off x="369575" y="1202750"/>
            <a:ext cx="5549400" cy="295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CVD affects the heart and blood vessels.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Includes: </a:t>
            </a:r>
            <a:endParaRPr/>
          </a:p>
          <a:p>
            <a:pPr marL="914400" lvl="1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○"/>
            </a:pPr>
            <a:r>
              <a:rPr lang="en"/>
              <a:t>Coronary Heart Disease </a:t>
            </a:r>
            <a:endParaRPr/>
          </a:p>
          <a:p>
            <a:pPr marL="914400" lvl="1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○"/>
            </a:pPr>
            <a:r>
              <a:rPr lang="en"/>
              <a:t>Stroke </a:t>
            </a:r>
            <a:endParaRPr/>
          </a:p>
          <a:p>
            <a:pPr marL="914400" lvl="1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○"/>
            </a:pPr>
            <a:r>
              <a:rPr lang="en"/>
              <a:t>Heart Failure </a:t>
            </a:r>
            <a:endParaRPr/>
          </a:p>
          <a:p>
            <a:pPr marL="914400" lvl="1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○"/>
            </a:pPr>
            <a:r>
              <a:rPr lang="en"/>
              <a:t>Peripheral Arterial Disease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Usually develops due to atherosclerosis.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Leading cause of death worldwide.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Diabetes greatly increase CVD risk.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(British Heart Foundation) </a:t>
            </a:r>
            <a:endParaRPr/>
          </a:p>
        </p:txBody>
      </p:sp>
      <p:sp>
        <p:nvSpPr>
          <p:cNvPr id="341" name="Google Shape;341;p43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pic>
        <p:nvPicPr>
          <p:cNvPr id="342" name="Google Shape;342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07250" y="959651"/>
            <a:ext cx="3284349" cy="3567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44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sp>
        <p:nvSpPr>
          <p:cNvPr id="348" name="Google Shape;348;p44"/>
          <p:cNvSpPr txBox="1">
            <a:spLocks noGrp="1"/>
          </p:cNvSpPr>
          <p:nvPr>
            <p:ph type="title"/>
          </p:nvPr>
        </p:nvSpPr>
        <p:spPr>
          <a:xfrm>
            <a:off x="69675" y="43988"/>
            <a:ext cx="4184700" cy="61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Anatomy &amp; Physiology </a:t>
            </a:r>
            <a:endParaRPr/>
          </a:p>
        </p:txBody>
      </p:sp>
      <p:sp>
        <p:nvSpPr>
          <p:cNvPr id="349" name="Google Shape;349;p44"/>
          <p:cNvSpPr txBox="1">
            <a:spLocks noGrp="1"/>
          </p:cNvSpPr>
          <p:nvPr>
            <p:ph type="body" idx="1"/>
          </p:nvPr>
        </p:nvSpPr>
        <p:spPr>
          <a:xfrm>
            <a:off x="69675" y="659600"/>
            <a:ext cx="3941700" cy="45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Heart </a:t>
            </a:r>
            <a:endParaRPr sz="1200" b="1"/>
          </a:p>
          <a:p>
            <a:pPr marL="914400" lvl="0" indent="-304800" algn="l" rtl="0"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Four chambers</a:t>
            </a:r>
            <a:endParaRPr sz="1200"/>
          </a:p>
          <a:p>
            <a:pPr marL="9144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Pumps blood continuously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/>
              <a:t>Blood Vessels</a:t>
            </a:r>
            <a:endParaRPr sz="1200" b="1"/>
          </a:p>
          <a:p>
            <a:pPr marL="914400" lvl="0" indent="-304800" algn="l" rtl="0"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Arteries carry oxygenated blood </a:t>
            </a:r>
            <a:endParaRPr sz="1200"/>
          </a:p>
          <a:p>
            <a:pPr marL="9144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Veins return blood </a:t>
            </a:r>
            <a:endParaRPr sz="1200"/>
          </a:p>
          <a:p>
            <a:pPr marL="9144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Capillaries exchange oxygen 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/>
              <a:t>Blood</a:t>
            </a:r>
            <a:endParaRPr sz="1200" b="1"/>
          </a:p>
          <a:p>
            <a:pPr marL="914400" lvl="0" indent="-304800" algn="l" rtl="0"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Carries oxygen </a:t>
            </a:r>
            <a:endParaRPr sz="1200"/>
          </a:p>
          <a:p>
            <a:pPr marL="9144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Nutrients</a:t>
            </a:r>
            <a:endParaRPr sz="1200"/>
          </a:p>
          <a:p>
            <a:pPr marL="9144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Hormones</a:t>
            </a:r>
            <a:endParaRPr sz="1200"/>
          </a:p>
          <a:p>
            <a:pPr marL="9144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Removes waste 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/>
              <a:t>Pulmonary Circulation 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/>
              <a:t>Systemic Circulation 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/>
              <a:t>Heart valves maintain one-way blood flow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200"/>
              <a:t>(Tortora &amp; Derrickson, 2021)</a:t>
            </a:r>
            <a:endParaRPr sz="12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45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sp>
        <p:nvSpPr>
          <p:cNvPr id="355" name="Google Shape;355;p45"/>
          <p:cNvSpPr txBox="1">
            <a:spLocks noGrp="1"/>
          </p:cNvSpPr>
          <p:nvPr>
            <p:ph type="title"/>
          </p:nvPr>
        </p:nvSpPr>
        <p:spPr>
          <a:xfrm>
            <a:off x="229400" y="44000"/>
            <a:ext cx="8475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Stroke Happens</a:t>
            </a:r>
            <a:endParaRPr/>
          </a:p>
        </p:txBody>
      </p:sp>
      <p:sp>
        <p:nvSpPr>
          <p:cNvPr id="356" name="Google Shape;356;p45"/>
          <p:cNvSpPr txBox="1">
            <a:spLocks noGrp="1"/>
          </p:cNvSpPr>
          <p:nvPr>
            <p:ph type="body" idx="5"/>
          </p:nvPr>
        </p:nvSpPr>
        <p:spPr>
          <a:xfrm>
            <a:off x="404325" y="659600"/>
            <a:ext cx="8683200" cy="474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u="sng"/>
              <a:t>Two Main Types </a:t>
            </a:r>
            <a:endParaRPr sz="1200" b="1" u="sng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/>
              <a:t>Ischaemic stroke (85%)</a:t>
            </a:r>
            <a:endParaRPr sz="1200"/>
          </a:p>
          <a:p>
            <a:pPr marL="914400" lvl="0" indent="-304800" algn="l" rtl="0"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Blood clot blocked artery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/>
              <a:t>Haemorrhagic Stroke</a:t>
            </a:r>
            <a:endParaRPr sz="1200"/>
          </a:p>
          <a:p>
            <a:pPr marL="914400" lvl="0" indent="-304800" algn="l" rtl="0"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Blood vessel ruptures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/>
              <a:t>Results</a:t>
            </a:r>
            <a:endParaRPr sz="1200" b="1"/>
          </a:p>
          <a:p>
            <a:pPr marL="457200" lvl="0" indent="-304800" algn="l" rtl="0"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Reduced oxygen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Brain cells die 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Permanent neurological damage 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b="1"/>
              <a:t>Fast </a:t>
            </a:r>
            <a:endParaRPr sz="1200" b="1"/>
          </a:p>
          <a:p>
            <a:pPr marL="457200" lvl="0" indent="-304800" algn="l" rtl="0">
              <a:spcBef>
                <a:spcPts val="12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Face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Arms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Speech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Time 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/>
              <a:t>(NHS, 2024)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600"/>
              <a:t> </a:t>
            </a:r>
            <a:endParaRPr sz="1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46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sp>
        <p:nvSpPr>
          <p:cNvPr id="362" name="Google Shape;362;p46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Type 2 Diabetes &amp; the Cardiovascular System </a:t>
            </a:r>
            <a:endParaRPr/>
          </a:p>
        </p:txBody>
      </p:sp>
      <p:sp>
        <p:nvSpPr>
          <p:cNvPr id="363" name="Google Shape;363;p46"/>
          <p:cNvSpPr txBox="1">
            <a:spLocks noGrp="1"/>
          </p:cNvSpPr>
          <p:nvPr>
            <p:ph type="body" idx="1"/>
          </p:nvPr>
        </p:nvSpPr>
        <p:spPr>
          <a:xfrm>
            <a:off x="333925" y="1163150"/>
            <a:ext cx="8475600" cy="409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Type 2 Diabetes Causes: </a:t>
            </a:r>
            <a:endParaRPr/>
          </a:p>
          <a:p>
            <a:pPr marL="457200" lvl="0" indent="-336550" algn="l" rtl="0">
              <a:spcBef>
                <a:spcPts val="120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High blood glucose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Damage to blood vessel lining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Chronic inflammation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Accelerated atherosclerosis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Consequences</a:t>
            </a:r>
            <a:endParaRPr/>
          </a:p>
          <a:p>
            <a:pPr marL="457200" lvl="0" indent="-336550" algn="l" rtl="0">
              <a:spcBef>
                <a:spcPts val="120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Heart attack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Stroke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Kidney disease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Peripheral vascular disease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People with diabetes have approximately double the risk of cardiovascular disease.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(Diabetes UK, 2024)</a:t>
            </a:r>
            <a:endParaRPr/>
          </a:p>
        </p:txBody>
      </p:sp>
      <p:sp>
        <p:nvSpPr>
          <p:cNvPr id="364" name="Google Shape;364;p46"/>
          <p:cNvSpPr/>
          <p:nvPr/>
        </p:nvSpPr>
        <p:spPr>
          <a:xfrm rot="5400000" flipH="1">
            <a:off x="7926325" y="2124416"/>
            <a:ext cx="783000" cy="783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2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  <p:sp>
        <p:nvSpPr>
          <p:cNvPr id="365" name="Google Shape;365;p46"/>
          <p:cNvSpPr/>
          <p:nvPr/>
        </p:nvSpPr>
        <p:spPr>
          <a:xfrm rot="5400000" flipH="1">
            <a:off x="7926325" y="2124416"/>
            <a:ext cx="783000" cy="783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2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47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sp>
        <p:nvSpPr>
          <p:cNvPr id="371" name="Google Shape;371;p47"/>
          <p:cNvSpPr txBox="1">
            <a:spLocks noGrp="1"/>
          </p:cNvSpPr>
          <p:nvPr>
            <p:ph type="title"/>
          </p:nvPr>
        </p:nvSpPr>
        <p:spPr>
          <a:xfrm>
            <a:off x="494325" y="1213775"/>
            <a:ext cx="2351400" cy="80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accent1"/>
                </a:solidFill>
                <a:latin typeface="Inter Tight"/>
                <a:ea typeface="Inter Tight"/>
                <a:cs typeface="Inter Tight"/>
                <a:sym typeface="Inter Tight"/>
              </a:rPr>
              <a:t>How Body Function Changes</a:t>
            </a:r>
            <a:endParaRPr sz="2000" b="1">
              <a:solidFill>
                <a:schemeClr val="accent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  <p:sp>
        <p:nvSpPr>
          <p:cNvPr id="372" name="Google Shape;372;p47"/>
          <p:cNvSpPr txBox="1"/>
          <p:nvPr/>
        </p:nvSpPr>
        <p:spPr>
          <a:xfrm>
            <a:off x="264525" y="2223275"/>
            <a:ext cx="2811000" cy="253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CVD reduces</a:t>
            </a: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: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Blood flow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Oxygen delivery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Organ function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Stroke causes:</a:t>
            </a: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Weakness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Paralysis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Speech problems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Swallowing problems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  <p:sp>
        <p:nvSpPr>
          <p:cNvPr id="373" name="Google Shape;373;p47"/>
          <p:cNvSpPr txBox="1"/>
          <p:nvPr/>
        </p:nvSpPr>
        <p:spPr>
          <a:xfrm>
            <a:off x="3075525" y="2223275"/>
            <a:ext cx="2811000" cy="253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Diabetes causes</a:t>
            </a: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: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Poor circulation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Delayed wound healing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Neuropathy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Increased infection risk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Long-term effects</a:t>
            </a: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: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Reduced independence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Reduced quality of life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  <p:sp>
        <p:nvSpPr>
          <p:cNvPr id="374" name="Google Shape;374;p47"/>
          <p:cNvSpPr txBox="1"/>
          <p:nvPr/>
        </p:nvSpPr>
        <p:spPr>
          <a:xfrm>
            <a:off x="0" y="4697100"/>
            <a:ext cx="1382400" cy="4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(NICE, 2023)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48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  <p:sp>
        <p:nvSpPr>
          <p:cNvPr id="380" name="Google Shape;380;p48"/>
          <p:cNvSpPr txBox="1">
            <a:spLocks noGrp="1"/>
          </p:cNvSpPr>
          <p:nvPr>
            <p:ph type="title"/>
          </p:nvPr>
        </p:nvSpPr>
        <p:spPr>
          <a:xfrm>
            <a:off x="333925" y="587150"/>
            <a:ext cx="8475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Arial"/>
              <a:buNone/>
            </a:pPr>
            <a:r>
              <a:rPr lang="en"/>
              <a:t>Fictional Patient Profile </a:t>
            </a:r>
            <a:endParaRPr/>
          </a:p>
        </p:txBody>
      </p:sp>
      <p:sp>
        <p:nvSpPr>
          <p:cNvPr id="381" name="Google Shape;381;p48"/>
          <p:cNvSpPr txBox="1"/>
          <p:nvPr/>
        </p:nvSpPr>
        <p:spPr>
          <a:xfrm flipH="1">
            <a:off x="3301785" y="1402235"/>
            <a:ext cx="23076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latin typeface="Inter Tight"/>
                <a:ea typeface="Inter Tight"/>
                <a:cs typeface="Inter Tight"/>
                <a:sym typeface="Inter Tight"/>
              </a:rPr>
              <a:t>John Williams </a:t>
            </a:r>
            <a:endParaRPr sz="1700" b="1"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latin typeface="Inter Tight"/>
                <a:ea typeface="Inter Tight"/>
                <a:cs typeface="Inter Tight"/>
                <a:sym typeface="Inter Tight"/>
              </a:rPr>
              <a:t>Age 62</a:t>
            </a:r>
            <a:endParaRPr sz="1700" b="1">
              <a:latin typeface="Inter Tight"/>
              <a:ea typeface="Inter Tight"/>
              <a:cs typeface="Inter Tight"/>
              <a:sym typeface="Inter Tight"/>
            </a:endParaRPr>
          </a:p>
        </p:txBody>
      </p:sp>
      <p:sp>
        <p:nvSpPr>
          <p:cNvPr id="382" name="Google Shape;382;p48"/>
          <p:cNvSpPr txBox="1"/>
          <p:nvPr/>
        </p:nvSpPr>
        <p:spPr>
          <a:xfrm>
            <a:off x="1083425" y="1801075"/>
            <a:ext cx="5145900" cy="32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Diagnosis </a:t>
            </a:r>
            <a:endParaRPr sz="130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Type 2 Diabetes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Hypertension 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Hyperlipidaemia 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Ischaemic Stroke 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Lifestyle </a:t>
            </a:r>
            <a:endParaRPr sz="130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Smoker 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Sedentary 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BMI 32 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Poor diet 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Drinks above recommended limits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Current symptoms </a:t>
            </a:r>
            <a:endParaRPr sz="130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Left- sided weakness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Reduced mobility </a:t>
            </a:r>
            <a:endParaRPr sz="13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 Tight"/>
              <a:buChar char="●"/>
            </a:pPr>
            <a:r>
              <a:rPr lang="en" sz="13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Speech difficulties</a:t>
            </a:r>
            <a:r>
              <a:rPr lang="en" sz="17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 </a:t>
            </a: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49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  <p:sp>
        <p:nvSpPr>
          <p:cNvPr id="388" name="Google Shape;388;p49"/>
          <p:cNvSpPr txBox="1">
            <a:spLocks noGrp="1"/>
          </p:cNvSpPr>
          <p:nvPr>
            <p:ph type="title"/>
          </p:nvPr>
        </p:nvSpPr>
        <p:spPr>
          <a:xfrm>
            <a:off x="3330650" y="1335300"/>
            <a:ext cx="46641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Arial"/>
              <a:buNone/>
            </a:pPr>
            <a:r>
              <a:rPr lang="en" b="1">
                <a:solidFill>
                  <a:schemeClr val="accent1"/>
                </a:solidFill>
                <a:latin typeface="Inter Tight"/>
                <a:ea typeface="Inter Tight"/>
                <a:cs typeface="Inter Tight"/>
                <a:sym typeface="Inter Tight"/>
              </a:rPr>
              <a:t>Risk Factors </a:t>
            </a:r>
            <a:endParaRPr b="1">
              <a:solidFill>
                <a:schemeClr val="accent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  <p:sp>
        <p:nvSpPr>
          <p:cNvPr id="389" name="Google Shape;389;p49"/>
          <p:cNvSpPr txBox="1"/>
          <p:nvPr/>
        </p:nvSpPr>
        <p:spPr>
          <a:xfrm>
            <a:off x="69775" y="2125350"/>
            <a:ext cx="4108800" cy="335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Modifiable </a:t>
            </a:r>
            <a:endParaRPr sz="210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Smoking 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Obesity 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Poor diet 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Physical inactivity 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High cholesterol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Poor diabetes control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Alcohol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Hypertension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  <p:sp>
        <p:nvSpPr>
          <p:cNvPr id="390" name="Google Shape;390;p49"/>
          <p:cNvSpPr txBox="1"/>
          <p:nvPr/>
        </p:nvSpPr>
        <p:spPr>
          <a:xfrm>
            <a:off x="5035200" y="2125350"/>
            <a:ext cx="4108800" cy="180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1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Non-modifiable </a:t>
            </a:r>
            <a:endParaRPr sz="2100" b="1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Age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Male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Family history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619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Inter Tight"/>
              <a:buChar char="●"/>
            </a:pPr>
            <a:r>
              <a:rPr lang="en" sz="2100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rPr>
              <a:t>Ethnicity </a:t>
            </a:r>
            <a:endParaRPr sz="2100">
              <a:solidFill>
                <a:schemeClr val="dk1"/>
              </a:solidFill>
              <a:latin typeface="Inter Tight"/>
              <a:ea typeface="Inter Tight"/>
              <a:cs typeface="Inter Tight"/>
              <a:sym typeface="Inter Tigh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0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  <p:sp>
        <p:nvSpPr>
          <p:cNvPr id="396" name="Google Shape;396;p50"/>
          <p:cNvSpPr txBox="1">
            <a:spLocks noGrp="1"/>
          </p:cNvSpPr>
          <p:nvPr>
            <p:ph type="title"/>
          </p:nvPr>
        </p:nvSpPr>
        <p:spPr>
          <a:xfrm>
            <a:off x="2013125" y="0"/>
            <a:ext cx="70368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Evidence-Based Care Plan</a:t>
            </a:r>
            <a:endParaRPr/>
          </a:p>
        </p:txBody>
      </p:sp>
      <p:sp>
        <p:nvSpPr>
          <p:cNvPr id="397" name="Google Shape;397;p50"/>
          <p:cNvSpPr txBox="1">
            <a:spLocks noGrp="1"/>
          </p:cNvSpPr>
          <p:nvPr>
            <p:ph type="body" idx="1"/>
          </p:nvPr>
        </p:nvSpPr>
        <p:spPr>
          <a:xfrm>
            <a:off x="245400" y="1194125"/>
            <a:ext cx="5063700" cy="40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u="sng"/>
              <a:t>SMART Goals </a:t>
            </a:r>
            <a:endParaRPr sz="2200" b="1" u="sng"/>
          </a:p>
          <a:p>
            <a:pPr marL="457200" lvl="0" indent="-368300" algn="l" rtl="0">
              <a:spcBef>
                <a:spcPts val="1200"/>
              </a:spcBef>
              <a:spcAft>
                <a:spcPts val="0"/>
              </a:spcAft>
              <a:buSzPts val="2200"/>
              <a:buChar char="➢"/>
            </a:pPr>
            <a:r>
              <a:rPr lang="en" sz="2200"/>
              <a:t>Reduce HbA1c below 53 mmol/mol</a:t>
            </a:r>
            <a:endParaRPr sz="2200"/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Char char="➢"/>
            </a:pPr>
            <a:r>
              <a:rPr lang="en" sz="2200"/>
              <a:t>BP below 130/80 mmHg</a:t>
            </a:r>
            <a:endParaRPr sz="2200"/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Char char="➢"/>
            </a:pPr>
            <a:r>
              <a:rPr lang="en" sz="2200"/>
              <a:t>LDL cholesterol reduction </a:t>
            </a:r>
            <a:endParaRPr sz="2200"/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Char char="➢"/>
            </a:pPr>
            <a:r>
              <a:rPr lang="en" sz="2200"/>
              <a:t>Smoking cessation </a:t>
            </a:r>
            <a:endParaRPr sz="2200"/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Char char="➢"/>
            </a:pPr>
            <a:r>
              <a:rPr lang="en" sz="2200"/>
              <a:t>Lose 5-10% body weight </a:t>
            </a:r>
            <a:endParaRPr sz="2200"/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Char char="➢"/>
            </a:pPr>
            <a:r>
              <a:rPr lang="en" sz="2200"/>
              <a:t>Walk 30 minutes daily </a:t>
            </a:r>
            <a:endParaRPr sz="2200"/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Char char="➢"/>
            </a:pPr>
            <a:r>
              <a:rPr lang="en" sz="2200"/>
              <a:t>Improve independence after stroke</a:t>
            </a:r>
            <a:endParaRPr sz="2200"/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200"/>
              <a:t> </a:t>
            </a:r>
            <a:endParaRPr sz="22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2200"/>
              <a:t>(NICE NG28; NG136)</a:t>
            </a:r>
            <a:endParaRPr sz="22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p51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  <p:sp>
        <p:nvSpPr>
          <p:cNvPr id="403" name="Google Shape;403;p51"/>
          <p:cNvSpPr txBox="1">
            <a:spLocks noGrp="1"/>
          </p:cNvSpPr>
          <p:nvPr>
            <p:ph type="body" idx="1"/>
          </p:nvPr>
        </p:nvSpPr>
        <p:spPr>
          <a:xfrm>
            <a:off x="135450" y="659600"/>
            <a:ext cx="2929200" cy="42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/>
              <a:t>Routine Monitoring </a:t>
            </a:r>
            <a:endParaRPr b="1" u="sng"/>
          </a:p>
          <a:p>
            <a:pPr marL="457200" lvl="0" indent="-336550" algn="l" rtl="0">
              <a:spcBef>
                <a:spcPts val="120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Blood pressure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HbA1c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Blood glucose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BMI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Weight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Cholesterol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Pulse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ECG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Foot examination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Kidney function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Medication adherence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Falls assessment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Mobility assessment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Mental wellbeing </a:t>
            </a:r>
            <a:endParaRPr/>
          </a:p>
        </p:txBody>
      </p:sp>
      <p:sp>
        <p:nvSpPr>
          <p:cNvPr id="404" name="Google Shape;404;p51"/>
          <p:cNvSpPr txBox="1">
            <a:spLocks noGrp="1"/>
          </p:cNvSpPr>
          <p:nvPr>
            <p:ph type="title"/>
          </p:nvPr>
        </p:nvSpPr>
        <p:spPr>
          <a:xfrm>
            <a:off x="2479650" y="43988"/>
            <a:ext cx="4184700" cy="61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Routine Data Collection </a:t>
            </a:r>
            <a:endParaRPr/>
          </a:p>
        </p:txBody>
      </p:sp>
      <p:sp>
        <p:nvSpPr>
          <p:cNvPr id="405" name="Google Shape;405;p51"/>
          <p:cNvSpPr txBox="1">
            <a:spLocks noGrp="1"/>
          </p:cNvSpPr>
          <p:nvPr>
            <p:ph type="body" idx="1"/>
          </p:nvPr>
        </p:nvSpPr>
        <p:spPr>
          <a:xfrm>
            <a:off x="3064650" y="659600"/>
            <a:ext cx="2929200" cy="243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/>
              <a:t>Why is the data collected?</a:t>
            </a:r>
            <a:endParaRPr b="1" u="sng"/>
          </a:p>
          <a:p>
            <a:pPr marL="457200" lvl="0" indent="-336550" algn="l" rtl="0">
              <a:spcBef>
                <a:spcPts val="120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Detect deterioration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Evaluate treatment 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Reduce stroke recurrence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Prevent complications</a:t>
            </a:r>
            <a:endParaRPr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/>
              <a:t>Improve long term outcomes </a:t>
            </a:r>
            <a:endParaRPr/>
          </a:p>
        </p:txBody>
      </p:sp>
      <p:sp>
        <p:nvSpPr>
          <p:cNvPr id="406" name="Google Shape;406;p51"/>
          <p:cNvSpPr txBox="1"/>
          <p:nvPr/>
        </p:nvSpPr>
        <p:spPr>
          <a:xfrm>
            <a:off x="7764000" y="4697100"/>
            <a:ext cx="1380000" cy="4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1"/>
                </a:solidFill>
                <a:highlight>
                  <a:schemeClr val="dk1"/>
                </a:highlight>
                <a:latin typeface="Inter Tight"/>
                <a:ea typeface="Inter Tight"/>
                <a:cs typeface="Inter Tight"/>
                <a:sym typeface="Inter Tight"/>
              </a:rPr>
              <a:t>NICE, 2023</a:t>
            </a:r>
            <a:endParaRPr sz="1700">
              <a:solidFill>
                <a:schemeClr val="lt1"/>
              </a:solidFill>
              <a:highlight>
                <a:schemeClr val="dk1"/>
              </a:highlight>
              <a:latin typeface="Inter Tight"/>
              <a:ea typeface="Inter Tight"/>
              <a:cs typeface="Inter Tight"/>
              <a:sym typeface="Inter T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52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13</a:t>
            </a:fld>
            <a:endParaRPr/>
          </a:p>
        </p:txBody>
      </p:sp>
      <p:sp>
        <p:nvSpPr>
          <p:cNvPr id="412" name="Google Shape;412;p52"/>
          <p:cNvSpPr txBox="1">
            <a:spLocks noGrp="1"/>
          </p:cNvSpPr>
          <p:nvPr>
            <p:ph type="title"/>
          </p:nvPr>
        </p:nvSpPr>
        <p:spPr>
          <a:xfrm>
            <a:off x="310725" y="205550"/>
            <a:ext cx="8475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Multidisciplinary Team </a:t>
            </a:r>
            <a:endParaRPr/>
          </a:p>
        </p:txBody>
      </p:sp>
      <p:sp>
        <p:nvSpPr>
          <p:cNvPr id="413" name="Google Shape;413;p52"/>
          <p:cNvSpPr txBox="1">
            <a:spLocks noGrp="1"/>
          </p:cNvSpPr>
          <p:nvPr>
            <p:ph type="subTitle" idx="1"/>
          </p:nvPr>
        </p:nvSpPr>
        <p:spPr>
          <a:xfrm>
            <a:off x="414350" y="999975"/>
            <a:ext cx="3714300" cy="378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latin typeface="Inter Tight"/>
                <a:ea typeface="Inter Tight"/>
                <a:cs typeface="Inter Tight"/>
                <a:sym typeface="Inter Tight"/>
              </a:rPr>
              <a:t>Includes:</a:t>
            </a:r>
            <a:endParaRPr sz="1600" b="1">
              <a:latin typeface="Inter Tight"/>
              <a:ea typeface="Inter Tight"/>
              <a:cs typeface="Inter Tight"/>
              <a:sym typeface="Inter Tight"/>
            </a:endParaRPr>
          </a:p>
          <a:p>
            <a:pPr marL="457200" lvl="0" indent="-330200" algn="l" rtl="0">
              <a:spcBef>
                <a:spcPts val="120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GP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Practice Nurse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Diabetes Nurse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Stroke Nurse 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Dietitian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Physiotherapist 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Occupational Therapist 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Speech &amp; Language Therapist 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Pharmacist 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Psychologist 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Social Worker 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Familly </a:t>
            </a:r>
            <a:endParaRPr sz="160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endParaRPr sz="16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53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14</a:t>
            </a:fld>
            <a:endParaRPr/>
          </a:p>
        </p:txBody>
      </p:sp>
      <p:sp>
        <p:nvSpPr>
          <p:cNvPr id="419" name="Google Shape;419;p53"/>
          <p:cNvSpPr txBox="1">
            <a:spLocks noGrp="1"/>
          </p:cNvSpPr>
          <p:nvPr>
            <p:ph type="title"/>
          </p:nvPr>
        </p:nvSpPr>
        <p:spPr>
          <a:xfrm>
            <a:off x="334200" y="121625"/>
            <a:ext cx="8475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Ethical &amp; Person-Centred Care </a:t>
            </a:r>
            <a:endParaRPr/>
          </a:p>
        </p:txBody>
      </p:sp>
      <p:sp>
        <p:nvSpPr>
          <p:cNvPr id="420" name="Google Shape;420;p53"/>
          <p:cNvSpPr txBox="1">
            <a:spLocks noGrp="1"/>
          </p:cNvSpPr>
          <p:nvPr>
            <p:ph type="subTitle" idx="1"/>
          </p:nvPr>
        </p:nvSpPr>
        <p:spPr>
          <a:xfrm>
            <a:off x="464225" y="983325"/>
            <a:ext cx="5643000" cy="3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Respect autonomy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Gain informed consent 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Maintain confidentiality 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Promote dignity 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Equality 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Person-centred care 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Mental Capacity Act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NICE guidance 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Communication adapted after stroke  </a:t>
            </a:r>
            <a:endParaRPr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54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15</a:t>
            </a:fld>
            <a:endParaRPr/>
          </a:p>
        </p:txBody>
      </p:sp>
      <p:sp>
        <p:nvSpPr>
          <p:cNvPr id="426" name="Google Shape;426;p54"/>
          <p:cNvSpPr txBox="1">
            <a:spLocks noGrp="1"/>
          </p:cNvSpPr>
          <p:nvPr>
            <p:ph type="title"/>
          </p:nvPr>
        </p:nvSpPr>
        <p:spPr>
          <a:xfrm>
            <a:off x="3642675" y="205550"/>
            <a:ext cx="2364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 </a:t>
            </a:r>
            <a:endParaRPr/>
          </a:p>
        </p:txBody>
      </p:sp>
      <p:sp>
        <p:nvSpPr>
          <p:cNvPr id="427" name="Google Shape;427;p54"/>
          <p:cNvSpPr txBox="1">
            <a:spLocks noGrp="1"/>
          </p:cNvSpPr>
          <p:nvPr>
            <p:ph type="body" idx="4"/>
          </p:nvPr>
        </p:nvSpPr>
        <p:spPr>
          <a:xfrm>
            <a:off x="98450" y="1039475"/>
            <a:ext cx="7105800" cy="320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CVD remains a leading cause of death</a:t>
            </a:r>
            <a:endParaRPr sz="2800"/>
          </a:p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Stroke and diabetes are closely linked.</a:t>
            </a:r>
            <a:endParaRPr sz="2800"/>
          </a:p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Lifestyle changes significantly reduce risk.</a:t>
            </a:r>
            <a:endParaRPr sz="2800"/>
          </a:p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Routine monitoring improves outcomes.</a:t>
            </a:r>
            <a:endParaRPr sz="2800"/>
          </a:p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Evidence-based person-centred care supports recovery.</a:t>
            </a:r>
            <a:endParaRPr sz="2800"/>
          </a:p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" sz="2800"/>
              <a:t>Multidisciplinary working is essential</a:t>
            </a:r>
            <a:endParaRPr sz="2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55"/>
          <p:cNvSpPr txBox="1">
            <a:spLocks noGrp="1"/>
          </p:cNvSpPr>
          <p:nvPr>
            <p:ph type="title"/>
          </p:nvPr>
        </p:nvSpPr>
        <p:spPr>
          <a:xfrm>
            <a:off x="0" y="0"/>
            <a:ext cx="2150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 </a:t>
            </a:r>
            <a:endParaRPr/>
          </a:p>
        </p:txBody>
      </p:sp>
      <p:sp>
        <p:nvSpPr>
          <p:cNvPr id="433" name="Google Shape;433;p55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16</a:t>
            </a:fld>
            <a:endParaRPr/>
          </a:p>
        </p:txBody>
      </p:sp>
      <p:sp>
        <p:nvSpPr>
          <p:cNvPr id="434" name="Google Shape;434;p55"/>
          <p:cNvSpPr txBox="1">
            <a:spLocks noGrp="1"/>
          </p:cNvSpPr>
          <p:nvPr>
            <p:ph type="body" idx="1"/>
          </p:nvPr>
        </p:nvSpPr>
        <p:spPr>
          <a:xfrm>
            <a:off x="101150" y="960600"/>
            <a:ext cx="7253400" cy="36532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39700" lvl="0" indent="0"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ttps://www.mayoclinic.org/diseases-conditions/heart-disease/symptoms-causes/syc-20</a:t>
            </a:r>
            <a:r>
              <a:rPr lang="en" sz="1400" u="sng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h353118</a:t>
            </a:r>
            <a:endParaRPr dirty="0"/>
          </a:p>
          <a:p>
            <a:pPr marL="12065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700"/>
              <a:buNone/>
            </a:pPr>
            <a:r>
              <a:rPr lang="en" sz="1400" u="sng" dirty="0">
                <a:solidFill>
                  <a:schemeClr val="accent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https://www.cdc.gov/heart-disease/about/index.html</a:t>
            </a:r>
            <a:endParaRPr sz="1400" dirty="0">
              <a:solidFill>
                <a:schemeClr val="accent1"/>
              </a:solidFill>
            </a:endParaRPr>
          </a:p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https://www.nhs.uk/conditions/cardiovascular-disease/</a:t>
            </a:r>
            <a:endParaRPr sz="1400" dirty="0">
              <a:solidFill>
                <a:schemeClr val="accent1"/>
              </a:solidFill>
            </a:endParaRPr>
          </a:p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https://www.bhf.org.uk/</a:t>
            </a:r>
            <a:endParaRPr sz="1400" dirty="0">
              <a:solidFill>
                <a:schemeClr val="accent1"/>
              </a:solidFill>
            </a:endParaRPr>
          </a:p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https://www.diabetes.org.uk/\</a:t>
            </a:r>
            <a:endParaRPr sz="1400" dirty="0">
              <a:solidFill>
                <a:schemeClr val="accent1"/>
              </a:solidFill>
            </a:endParaRPr>
          </a:p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https://www.nhs.uk/conditions/stroke/</a:t>
            </a:r>
            <a:endParaRPr sz="1400" dirty="0">
              <a:solidFill>
                <a:schemeClr val="accent1"/>
              </a:solidFill>
            </a:endParaRPr>
          </a:p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https://www.nhs.uk/conditions/cardiovascular-disease/</a:t>
            </a:r>
            <a:endParaRPr sz="1400" dirty="0">
              <a:solidFill>
                <a:schemeClr val="accent1"/>
              </a:solidFill>
            </a:endParaRPr>
          </a:p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https://diabetesonthenet.com/diabetes-primary-care/factsheet-nice-ng28-feb-2026</a:t>
            </a:r>
            <a:r>
              <a:rPr lang="en" sz="1400" u="sng" dirty="0">
                <a:solidFill>
                  <a:schemeClr val="hlink"/>
                </a:solidFill>
                <a:hlinkClick r:id="rId10"/>
              </a:rPr>
              <a:t>/</a:t>
            </a:r>
            <a:endParaRPr sz="1400" dirty="0">
              <a:solidFill>
                <a:schemeClr val="accent1"/>
              </a:solidFill>
            </a:endParaRPr>
          </a:p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https://best.barnsleyccg.nhs.uk/media/y2rpjrtk/sarah-jarvis-nice-ng28-type-2-diabetes-guidelines.pdf</a:t>
            </a:r>
            <a:endParaRPr sz="1400" dirty="0">
              <a:solidFill>
                <a:schemeClr val="accent1"/>
              </a:solidFill>
            </a:endParaRPr>
          </a:p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https://www.dickyricky.com/Medicine/Guidelines/NICE/NG136%20Hypertension%20in%20adults%20diagnosis%20and%20management.pdf</a:t>
            </a:r>
            <a:endParaRPr sz="1400" dirty="0">
              <a:solidFill>
                <a:schemeClr val="accen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</a:pPr>
            <a:endParaRPr sz="14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Google Shape;439;p56"/>
          <p:cNvSpPr txBox="1">
            <a:spLocks noGrp="1"/>
          </p:cNvSpPr>
          <p:nvPr>
            <p:ph type="title"/>
          </p:nvPr>
        </p:nvSpPr>
        <p:spPr>
          <a:xfrm>
            <a:off x="0" y="0"/>
            <a:ext cx="2150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 </a:t>
            </a:r>
            <a:endParaRPr/>
          </a:p>
        </p:txBody>
      </p:sp>
      <p:sp>
        <p:nvSpPr>
          <p:cNvPr id="440" name="Google Shape;440;p56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17</a:t>
            </a:fld>
            <a:endParaRPr/>
          </a:p>
        </p:txBody>
      </p:sp>
      <p:sp>
        <p:nvSpPr>
          <p:cNvPr id="441" name="Google Shape;441;p56"/>
          <p:cNvSpPr txBox="1">
            <a:spLocks noGrp="1"/>
          </p:cNvSpPr>
          <p:nvPr>
            <p:ph type="body" idx="1"/>
          </p:nvPr>
        </p:nvSpPr>
        <p:spPr>
          <a:xfrm>
            <a:off x="541176" y="960600"/>
            <a:ext cx="6934672" cy="128185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397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None/>
            </a:pPr>
            <a:r>
              <a:rPr lang="en" sz="1400" u="sng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https://www.bmj.com/content/384/bmj.q498.full</a:t>
            </a:r>
            <a:endParaRPr sz="1400" dirty="0">
              <a:solidFill>
                <a:schemeClr val="accent1"/>
              </a:solidFill>
            </a:endParaRPr>
          </a:p>
          <a:p>
            <a:pPr marL="12700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</a:pPr>
            <a:r>
              <a:rPr lang="en" sz="1200" dirty="0">
                <a:solidFill>
                  <a:srgbClr val="222222"/>
                </a:solidFill>
                <a:highlight>
                  <a:schemeClr val="dk2"/>
                </a:highlight>
                <a:latin typeface="Inter Tight Medium"/>
                <a:ea typeface="Inter Tight Medium"/>
                <a:cs typeface="Inter Tight Medium"/>
                <a:sym typeface="Inter Tight Medium"/>
              </a:rPr>
              <a:t>Tortora, G. J., &amp; Derrickson, B. H. Available at: (2018). </a:t>
            </a:r>
            <a:r>
              <a:rPr lang="en" sz="1200" i="1" dirty="0">
                <a:solidFill>
                  <a:srgbClr val="222222"/>
                </a:solidFill>
                <a:highlight>
                  <a:schemeClr val="dk2"/>
                </a:highlight>
                <a:latin typeface="Inter Tight Medium"/>
                <a:ea typeface="Inter Tight Medium"/>
                <a:cs typeface="Inter Tight Medium"/>
                <a:sym typeface="Inter Tight Medium"/>
              </a:rPr>
              <a:t>Principles of anatomy and physiology</a:t>
            </a:r>
            <a:r>
              <a:rPr lang="en" sz="1200" dirty="0">
                <a:solidFill>
                  <a:srgbClr val="222222"/>
                </a:solidFill>
                <a:highlight>
                  <a:schemeClr val="dk2"/>
                </a:highlight>
                <a:latin typeface="Inter Tight Medium"/>
                <a:ea typeface="Inter Tight Medium"/>
                <a:cs typeface="Inter Tight Medium"/>
                <a:sym typeface="Inter Tight Medium"/>
              </a:rPr>
              <a:t>. John wiley </a:t>
            </a:r>
            <a:r>
              <a:rPr lang="en" sz="1200">
                <a:solidFill>
                  <a:srgbClr val="222222"/>
                </a:solidFill>
                <a:highlight>
                  <a:schemeClr val="dk2"/>
                </a:highlight>
                <a:latin typeface="Inter Tight Medium"/>
                <a:ea typeface="Inter Tight Medium"/>
                <a:cs typeface="Inter Tight Medium"/>
                <a:sym typeface="Inter Tight Medium"/>
              </a:rPr>
              <a:t>&amp; sons [Assessed 17 July</a:t>
            </a:r>
            <a:endParaRPr sz="1200" dirty="0">
              <a:solidFill>
                <a:srgbClr val="222222"/>
              </a:solidFill>
              <a:highlight>
                <a:schemeClr val="dk2"/>
              </a:highlight>
              <a:latin typeface="Inter Tight Medium"/>
              <a:ea typeface="Inter Tight Medium"/>
              <a:cs typeface="Inter Tight Medium"/>
              <a:sym typeface="Inter Tight Medium"/>
            </a:endParaRPr>
          </a:p>
          <a:p>
            <a:pPr marL="152400" lvl="0" indent="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200"/>
              <a:buNone/>
            </a:pPr>
            <a:r>
              <a:rPr lang="en" sz="1200" dirty="0">
                <a:solidFill>
                  <a:srgbClr val="222222"/>
                </a:solidFill>
                <a:highlight>
                  <a:schemeClr val="dk2"/>
                </a:highlight>
                <a:latin typeface="Inter Tight Medium"/>
                <a:ea typeface="Inter Tight Medium"/>
                <a:cs typeface="Inter Tight Medium"/>
                <a:sym typeface="Inter Tight Medium"/>
              </a:rPr>
              <a:t>NICE NG128 Stroke Rehabilitation</a:t>
            </a:r>
            <a:endParaRPr sz="1200" dirty="0">
              <a:solidFill>
                <a:srgbClr val="222222"/>
              </a:solidFill>
              <a:highlight>
                <a:schemeClr val="dk2"/>
              </a:highlight>
              <a:latin typeface="Inter Tight Medium"/>
              <a:ea typeface="Inter Tight Medium"/>
              <a:cs typeface="Inter Tight Medium"/>
              <a:sym typeface="Inter Tight Medium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200"/>
              <a:buFont typeface="Inter Tight Medium"/>
              <a:buChar char="●"/>
            </a:pPr>
            <a:endParaRPr sz="1200" dirty="0">
              <a:solidFill>
                <a:srgbClr val="222222"/>
              </a:solidFill>
              <a:highlight>
                <a:schemeClr val="dk2"/>
              </a:highlight>
              <a:latin typeface="Inter Tight Medium"/>
              <a:ea typeface="Inter Tight Medium"/>
              <a:cs typeface="Inter Tight Medium"/>
              <a:sym typeface="Inter Tight Medium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57"/>
          <p:cNvSpPr txBox="1">
            <a:spLocks noGrp="1"/>
          </p:cNvSpPr>
          <p:nvPr>
            <p:ph type="title"/>
          </p:nvPr>
        </p:nvSpPr>
        <p:spPr>
          <a:xfrm>
            <a:off x="0" y="0"/>
            <a:ext cx="2150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 </a:t>
            </a:r>
            <a:endParaRPr/>
          </a:p>
        </p:txBody>
      </p:sp>
      <p:sp>
        <p:nvSpPr>
          <p:cNvPr id="447" name="Google Shape;447;p57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18</a:t>
            </a:fld>
            <a:endParaRPr/>
          </a:p>
        </p:txBody>
      </p:sp>
      <p:sp>
        <p:nvSpPr>
          <p:cNvPr id="448" name="Google Shape;448;p57"/>
          <p:cNvSpPr txBox="1">
            <a:spLocks noGrp="1"/>
          </p:cNvSpPr>
          <p:nvPr>
            <p:ph type="body" idx="1"/>
          </p:nvPr>
        </p:nvSpPr>
        <p:spPr>
          <a:xfrm>
            <a:off x="101150" y="960600"/>
            <a:ext cx="7253400" cy="40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</a:pPr>
            <a:endParaRPr sz="1200">
              <a:solidFill>
                <a:srgbClr val="222222"/>
              </a:solidFill>
              <a:highlight>
                <a:schemeClr val="dk2"/>
              </a:highlight>
              <a:latin typeface="Inter Tight Medium"/>
              <a:ea typeface="Inter Tight Medium"/>
              <a:cs typeface="Inter Tight Medium"/>
              <a:sym typeface="Inter Tight Medium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58"/>
          <p:cNvSpPr txBox="1">
            <a:spLocks noGrp="1"/>
          </p:cNvSpPr>
          <p:nvPr>
            <p:ph type="title"/>
          </p:nvPr>
        </p:nvSpPr>
        <p:spPr>
          <a:xfrm>
            <a:off x="0" y="0"/>
            <a:ext cx="2150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 </a:t>
            </a:r>
            <a:endParaRPr/>
          </a:p>
        </p:txBody>
      </p:sp>
      <p:sp>
        <p:nvSpPr>
          <p:cNvPr id="454" name="Google Shape;454;p58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19</a:t>
            </a:fld>
            <a:endParaRPr/>
          </a:p>
        </p:txBody>
      </p:sp>
      <p:sp>
        <p:nvSpPr>
          <p:cNvPr id="455" name="Google Shape;455;p58"/>
          <p:cNvSpPr txBox="1">
            <a:spLocks noGrp="1"/>
          </p:cNvSpPr>
          <p:nvPr>
            <p:ph type="body" idx="1"/>
          </p:nvPr>
        </p:nvSpPr>
        <p:spPr>
          <a:xfrm>
            <a:off x="101150" y="960600"/>
            <a:ext cx="7253400" cy="77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</a:pPr>
            <a:endParaRPr sz="1200">
              <a:solidFill>
                <a:srgbClr val="222222"/>
              </a:solidFill>
              <a:highlight>
                <a:schemeClr val="dk2"/>
              </a:highlight>
              <a:latin typeface="Inter Tight Medium"/>
              <a:ea typeface="Inter Tight Medium"/>
              <a:cs typeface="Inter Tight Medium"/>
              <a:sym typeface="Inter Tight Medium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200">
              <a:solidFill>
                <a:srgbClr val="222222"/>
              </a:solidFill>
              <a:highlight>
                <a:schemeClr val="dk2"/>
              </a:highlight>
              <a:latin typeface="Inter Tight Medium"/>
              <a:ea typeface="Inter Tight Medium"/>
              <a:cs typeface="Inter Tight Medium"/>
              <a:sym typeface="Inter Tight Medium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p59"/>
          <p:cNvSpPr txBox="1">
            <a:spLocks noGrp="1"/>
          </p:cNvSpPr>
          <p:nvPr>
            <p:ph type="title"/>
          </p:nvPr>
        </p:nvSpPr>
        <p:spPr>
          <a:xfrm>
            <a:off x="0" y="0"/>
            <a:ext cx="2150100" cy="9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 </a:t>
            </a:r>
            <a:endParaRPr/>
          </a:p>
        </p:txBody>
      </p:sp>
      <p:sp>
        <p:nvSpPr>
          <p:cNvPr id="461" name="Google Shape;461;p59"/>
          <p:cNvSpPr txBox="1">
            <a:spLocks noGrp="1"/>
          </p:cNvSpPr>
          <p:nvPr>
            <p:ph type="sldNum" idx="12"/>
          </p:nvPr>
        </p:nvSpPr>
        <p:spPr>
          <a:xfrm>
            <a:off x="8260675" y="205550"/>
            <a:ext cx="548700" cy="2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20</a:t>
            </a:fld>
            <a:endParaRPr/>
          </a:p>
        </p:txBody>
      </p:sp>
      <p:sp>
        <p:nvSpPr>
          <p:cNvPr id="462" name="Google Shape;462;p59"/>
          <p:cNvSpPr txBox="1">
            <a:spLocks noGrp="1"/>
          </p:cNvSpPr>
          <p:nvPr>
            <p:ph type="body" idx="1"/>
          </p:nvPr>
        </p:nvSpPr>
        <p:spPr>
          <a:xfrm>
            <a:off x="101150" y="960600"/>
            <a:ext cx="7253400" cy="77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</a:pPr>
            <a:endParaRPr sz="1200" dirty="0">
              <a:solidFill>
                <a:srgbClr val="222222"/>
              </a:solidFill>
              <a:highlight>
                <a:schemeClr val="dk2"/>
              </a:highlight>
              <a:latin typeface="Inter Tight Medium"/>
              <a:ea typeface="Inter Tight Medium"/>
              <a:cs typeface="Inter Tight Medium"/>
              <a:sym typeface="Inter Tight Medium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200" dirty="0">
              <a:solidFill>
                <a:srgbClr val="222222"/>
              </a:solidFill>
              <a:highlight>
                <a:schemeClr val="dk2"/>
              </a:highlight>
              <a:latin typeface="Inter Tight Medium"/>
              <a:ea typeface="Inter Tight Medium"/>
              <a:cs typeface="Inter Tight Medium"/>
              <a:sym typeface="Inter Tight Medium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78BB535-3F3E-E9DD-235F-C6E167FC49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57056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Cooper, K., &amp; Gosnell, K. (2026).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Foundations and Adult Health Nursing - E-Book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Elsevier Health Sciences.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788DA89-EDD9-98A7-2295-CF9A3C6E1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57056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Cooper, K., &amp; Gosnell, K. (2026).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Foundations and Adult Health Nursing - E-Book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Elsevier Health Sciences.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Lesson 1">
  <a:themeElements>
    <a:clrScheme name="Simple Light">
      <a:dk1>
        <a:srgbClr val="137C3F"/>
      </a:dk1>
      <a:lt1>
        <a:srgbClr val="FFFCF5"/>
      </a:lt1>
      <a:dk2>
        <a:srgbClr val="146AEB"/>
      </a:dk2>
      <a:lt2>
        <a:srgbClr val="FBA084"/>
      </a:lt2>
      <a:accent1>
        <a:srgbClr val="000000"/>
      </a:accent1>
      <a:accent2>
        <a:srgbClr val="FFFFB3"/>
      </a:accent2>
      <a:accent3>
        <a:srgbClr val="B6D7A8"/>
      </a:accent3>
      <a:accent4>
        <a:srgbClr val="A4C2F4"/>
      </a:accent4>
      <a:accent5>
        <a:srgbClr val="B6D7A8"/>
      </a:accent5>
      <a:accent6>
        <a:srgbClr val="B4A7D6"/>
      </a:accent6>
      <a:hlink>
        <a:srgbClr val="146AE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951</Words>
  <Application>Microsoft Office PowerPoint</Application>
  <PresentationFormat>On-screen Show (16:9)</PresentationFormat>
  <Paragraphs>256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Inter Tight Medium</vt:lpstr>
      <vt:lpstr>Calibri</vt:lpstr>
      <vt:lpstr>Inter Tight SemiBold</vt:lpstr>
      <vt:lpstr>Inter Tight</vt:lpstr>
      <vt:lpstr>Lesson 1</vt:lpstr>
      <vt:lpstr>Cardiovascular Disease Including Stroke &amp; Type 2 Diabetes </vt:lpstr>
      <vt:lpstr>Table of Contents</vt:lpstr>
      <vt:lpstr>Learning Outcomes/ Presentation Overview</vt:lpstr>
      <vt:lpstr>What is Cardiovascular Disease?</vt:lpstr>
      <vt:lpstr>Anatomy &amp; Physiology </vt:lpstr>
      <vt:lpstr>How Stroke Happens</vt:lpstr>
      <vt:lpstr>Type 2 Diabetes &amp; the Cardiovascular System </vt:lpstr>
      <vt:lpstr>How Body Function Changes</vt:lpstr>
      <vt:lpstr>Fictional Patient Profile </vt:lpstr>
      <vt:lpstr>Risk Factors </vt:lpstr>
      <vt:lpstr>Evidence-Based Care Plan</vt:lpstr>
      <vt:lpstr>Routine Data Collection </vt:lpstr>
      <vt:lpstr>Multidisciplinary Team </vt:lpstr>
      <vt:lpstr>Ethical &amp; Person-Centred Care </vt:lpstr>
      <vt:lpstr>Conclusion </vt:lpstr>
      <vt:lpstr>References </vt:lpstr>
      <vt:lpstr>References </vt:lpstr>
      <vt:lpstr>References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Elizabeth Sarr</cp:lastModifiedBy>
  <cp:revision>1</cp:revision>
  <dcterms:modified xsi:type="dcterms:W3CDTF">2026-07-17T03:56:32Z</dcterms:modified>
</cp:coreProperties>
</file>