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80BC76-D1D2-4132-BF13-6F6BED0F2E24}" v="174" dt="2024-06-12T05:32:06.7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74939" autoAdjust="0"/>
  </p:normalViewPr>
  <p:slideViewPr>
    <p:cSldViewPr snapToGrid="0">
      <p:cViewPr varScale="1">
        <p:scale>
          <a:sx n="84" d="100"/>
          <a:sy n="84" d="100"/>
        </p:scale>
        <p:origin x="134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1FF95E-6F15-401E-AFC0-816075D419F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2C1D542-77C8-4E13-8853-6F63E8E9BE74}">
      <dgm:prSet/>
      <dgm:spPr/>
      <dgm:t>
        <a:bodyPr/>
        <a:lstStyle/>
        <a:p>
          <a:pPr>
            <a:lnSpc>
              <a:spcPct val="100000"/>
            </a:lnSpc>
          </a:pPr>
          <a:r>
            <a:rPr lang="en-US"/>
            <a:t>Internal communication: Regular intranet posts, newsletters for staff updates.</a:t>
          </a:r>
        </a:p>
      </dgm:t>
    </dgm:pt>
    <dgm:pt modelId="{E3D9F196-E755-414A-A812-ABE1518DF1E1}" type="parTrans" cxnId="{1A768FC5-2675-4C41-BE96-C0D734002EA6}">
      <dgm:prSet/>
      <dgm:spPr/>
      <dgm:t>
        <a:bodyPr/>
        <a:lstStyle/>
        <a:p>
          <a:endParaRPr lang="en-US"/>
        </a:p>
      </dgm:t>
    </dgm:pt>
    <dgm:pt modelId="{0D52133E-1FED-4210-A11D-B886BE915956}" type="sibTrans" cxnId="{1A768FC5-2675-4C41-BE96-C0D734002EA6}">
      <dgm:prSet/>
      <dgm:spPr/>
      <dgm:t>
        <a:bodyPr/>
        <a:lstStyle/>
        <a:p>
          <a:endParaRPr lang="en-US"/>
        </a:p>
      </dgm:t>
    </dgm:pt>
    <dgm:pt modelId="{E50A2BFD-B18A-404C-9EA6-57E3714DC2C6}">
      <dgm:prSet/>
      <dgm:spPr/>
      <dgm:t>
        <a:bodyPr/>
        <a:lstStyle/>
        <a:p>
          <a:pPr>
            <a:lnSpc>
              <a:spcPct val="100000"/>
            </a:lnSpc>
          </a:pPr>
          <a:r>
            <a:rPr lang="en-US"/>
            <a:t>External communication: Clear channels for customers, suppliers, investors.</a:t>
          </a:r>
        </a:p>
      </dgm:t>
    </dgm:pt>
    <dgm:pt modelId="{123F4310-F0E9-4AF3-B46F-C4DAFD3C0142}" type="parTrans" cxnId="{6E521CE8-002F-415C-8D7E-E3ABAE2EC59F}">
      <dgm:prSet/>
      <dgm:spPr/>
      <dgm:t>
        <a:bodyPr/>
        <a:lstStyle/>
        <a:p>
          <a:endParaRPr lang="en-US"/>
        </a:p>
      </dgm:t>
    </dgm:pt>
    <dgm:pt modelId="{499A4529-B512-4A34-94DC-19C1F2BC9F2F}" type="sibTrans" cxnId="{6E521CE8-002F-415C-8D7E-E3ABAE2EC59F}">
      <dgm:prSet/>
      <dgm:spPr/>
      <dgm:t>
        <a:bodyPr/>
        <a:lstStyle/>
        <a:p>
          <a:endParaRPr lang="en-US"/>
        </a:p>
      </dgm:t>
    </dgm:pt>
    <dgm:pt modelId="{AF1EBBAB-FBA7-4BF1-8237-04D8254F161B}">
      <dgm:prSet/>
      <dgm:spPr/>
      <dgm:t>
        <a:bodyPr/>
        <a:lstStyle/>
        <a:p>
          <a:pPr>
            <a:lnSpc>
              <a:spcPct val="100000"/>
            </a:lnSpc>
          </a:pPr>
          <a:r>
            <a:rPr lang="en-US"/>
            <a:t>Utilize multiple platforms: Social media, press releases, customer emails.</a:t>
          </a:r>
        </a:p>
      </dgm:t>
    </dgm:pt>
    <dgm:pt modelId="{97EDE7D9-1D6B-4648-82DB-4FD90725DE93}" type="parTrans" cxnId="{3D807389-468E-487C-9AA4-F33F68DE0CFD}">
      <dgm:prSet/>
      <dgm:spPr/>
      <dgm:t>
        <a:bodyPr/>
        <a:lstStyle/>
        <a:p>
          <a:endParaRPr lang="en-US"/>
        </a:p>
      </dgm:t>
    </dgm:pt>
    <dgm:pt modelId="{98441C2E-D71A-49C8-9949-1D4E51CDD636}" type="sibTrans" cxnId="{3D807389-468E-487C-9AA4-F33F68DE0CFD}">
      <dgm:prSet/>
      <dgm:spPr/>
      <dgm:t>
        <a:bodyPr/>
        <a:lstStyle/>
        <a:p>
          <a:endParaRPr lang="en-US"/>
        </a:p>
      </dgm:t>
    </dgm:pt>
    <dgm:pt modelId="{F45EBDB1-6246-472F-8C96-804A3595512F}" type="pres">
      <dgm:prSet presAssocID="{AA1FF95E-6F15-401E-AFC0-816075D419FF}" presName="root" presStyleCnt="0">
        <dgm:presLayoutVars>
          <dgm:dir/>
          <dgm:resizeHandles val="exact"/>
        </dgm:presLayoutVars>
      </dgm:prSet>
      <dgm:spPr/>
    </dgm:pt>
    <dgm:pt modelId="{1C19E770-9D65-49EC-B4CC-69AD1B014F39}" type="pres">
      <dgm:prSet presAssocID="{42C1D542-77C8-4E13-8853-6F63E8E9BE74}" presName="compNode" presStyleCnt="0"/>
      <dgm:spPr/>
    </dgm:pt>
    <dgm:pt modelId="{54B5DCB4-0824-4CA2-BFCB-94BA14152E8D}" type="pres">
      <dgm:prSet presAssocID="{42C1D542-77C8-4E13-8853-6F63E8E9BE74}" presName="bgRect" presStyleLbl="bgShp" presStyleIdx="0" presStyleCnt="3"/>
      <dgm:spPr/>
    </dgm:pt>
    <dgm:pt modelId="{71627B9E-0E70-403D-B11C-471C0E69DC8D}" type="pres">
      <dgm:prSet presAssocID="{42C1D542-77C8-4E13-8853-6F63E8E9BE74}" presName="iconRect" presStyleLbl="node1" presStyleIdx="0" presStyleCnt="3"/>
      <dgm:spPr>
        <a:blipFill>
          <a:blip xmlns:r="http://schemas.openxmlformats.org/officeDocument/2006/relationships" r:embed="rId1"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end"/>
        </a:ext>
      </dgm:extLst>
    </dgm:pt>
    <dgm:pt modelId="{3BEB02E0-CBAB-4512-AEA0-F3C6A8873F62}" type="pres">
      <dgm:prSet presAssocID="{42C1D542-77C8-4E13-8853-6F63E8E9BE74}" presName="spaceRect" presStyleCnt="0"/>
      <dgm:spPr/>
    </dgm:pt>
    <dgm:pt modelId="{3568C542-621F-4D38-8801-F0181F51549F}" type="pres">
      <dgm:prSet presAssocID="{42C1D542-77C8-4E13-8853-6F63E8E9BE74}" presName="parTx" presStyleLbl="revTx" presStyleIdx="0" presStyleCnt="3">
        <dgm:presLayoutVars>
          <dgm:chMax val="0"/>
          <dgm:chPref val="0"/>
        </dgm:presLayoutVars>
      </dgm:prSet>
      <dgm:spPr/>
    </dgm:pt>
    <dgm:pt modelId="{C876FF9B-85D2-4F7D-A51F-192E2BE86E11}" type="pres">
      <dgm:prSet presAssocID="{0D52133E-1FED-4210-A11D-B886BE915956}" presName="sibTrans" presStyleCnt="0"/>
      <dgm:spPr/>
    </dgm:pt>
    <dgm:pt modelId="{1FB871D0-84A5-4D70-83CB-BD8701A27DC3}" type="pres">
      <dgm:prSet presAssocID="{E50A2BFD-B18A-404C-9EA6-57E3714DC2C6}" presName="compNode" presStyleCnt="0"/>
      <dgm:spPr/>
    </dgm:pt>
    <dgm:pt modelId="{14C55C26-A08E-40DD-91D1-209F73DEDB22}" type="pres">
      <dgm:prSet presAssocID="{E50A2BFD-B18A-404C-9EA6-57E3714DC2C6}" presName="bgRect" presStyleLbl="bgShp" presStyleIdx="1" presStyleCnt="3"/>
      <dgm:spPr/>
    </dgm:pt>
    <dgm:pt modelId="{1DA15DD7-BDCA-40FF-AA56-DD83064446A4}" type="pres">
      <dgm:prSet presAssocID="{E50A2BFD-B18A-404C-9EA6-57E3714DC2C6}" presName="iconRect" presStyleLbl="node1" presStyleIdx="1" presStyleCnt="3"/>
      <dgm:spPr>
        <a:blipFill>
          <a:blip xmlns:r="http://schemas.openxmlformats.org/officeDocument/2006/relationships"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hare With Person"/>
        </a:ext>
      </dgm:extLst>
    </dgm:pt>
    <dgm:pt modelId="{BCC52706-1A35-4450-A732-D61C7CB95772}" type="pres">
      <dgm:prSet presAssocID="{E50A2BFD-B18A-404C-9EA6-57E3714DC2C6}" presName="spaceRect" presStyleCnt="0"/>
      <dgm:spPr/>
    </dgm:pt>
    <dgm:pt modelId="{0456F8CE-B018-4928-A29D-2455FE1CEEA6}" type="pres">
      <dgm:prSet presAssocID="{E50A2BFD-B18A-404C-9EA6-57E3714DC2C6}" presName="parTx" presStyleLbl="revTx" presStyleIdx="1" presStyleCnt="3">
        <dgm:presLayoutVars>
          <dgm:chMax val="0"/>
          <dgm:chPref val="0"/>
        </dgm:presLayoutVars>
      </dgm:prSet>
      <dgm:spPr/>
    </dgm:pt>
    <dgm:pt modelId="{42031E10-D3EA-4A57-B902-E1AA32DBCACD}" type="pres">
      <dgm:prSet presAssocID="{499A4529-B512-4A34-94DC-19C1F2BC9F2F}" presName="sibTrans" presStyleCnt="0"/>
      <dgm:spPr/>
    </dgm:pt>
    <dgm:pt modelId="{F692B687-12A5-42AE-AD10-1E728CB2F872}" type="pres">
      <dgm:prSet presAssocID="{AF1EBBAB-FBA7-4BF1-8237-04D8254F161B}" presName="compNode" presStyleCnt="0"/>
      <dgm:spPr/>
    </dgm:pt>
    <dgm:pt modelId="{7CA64822-876F-4943-BE55-63B922795543}" type="pres">
      <dgm:prSet presAssocID="{AF1EBBAB-FBA7-4BF1-8237-04D8254F161B}" presName="bgRect" presStyleLbl="bgShp" presStyleIdx="2" presStyleCnt="3"/>
      <dgm:spPr/>
    </dgm:pt>
    <dgm:pt modelId="{0049F02F-E826-4277-B4E5-A8ADE2A72354}" type="pres">
      <dgm:prSet presAssocID="{AF1EBBAB-FBA7-4BF1-8237-04D8254F161B}" presName="iconRect" presStyleLbl="node1" presStyleIdx="2" presStyleCnt="3"/>
      <dgm:spPr>
        <a:blipFill>
          <a:blip xmlns:r="http://schemas.openxmlformats.org/officeDocument/2006/relationships"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pen envelope"/>
        </a:ext>
      </dgm:extLst>
    </dgm:pt>
    <dgm:pt modelId="{B12DB604-0E28-4D71-BBED-12C7DCE1AB3C}" type="pres">
      <dgm:prSet presAssocID="{AF1EBBAB-FBA7-4BF1-8237-04D8254F161B}" presName="spaceRect" presStyleCnt="0"/>
      <dgm:spPr/>
    </dgm:pt>
    <dgm:pt modelId="{5C539F43-9866-4369-93A1-AB6BA5E5D4F4}" type="pres">
      <dgm:prSet presAssocID="{AF1EBBAB-FBA7-4BF1-8237-04D8254F161B}" presName="parTx" presStyleLbl="revTx" presStyleIdx="2" presStyleCnt="3">
        <dgm:presLayoutVars>
          <dgm:chMax val="0"/>
          <dgm:chPref val="0"/>
        </dgm:presLayoutVars>
      </dgm:prSet>
      <dgm:spPr/>
    </dgm:pt>
  </dgm:ptLst>
  <dgm:cxnLst>
    <dgm:cxn modelId="{8CE14E2B-A470-46AB-BF35-089C72DC27CF}" type="presOf" srcId="{42C1D542-77C8-4E13-8853-6F63E8E9BE74}" destId="{3568C542-621F-4D38-8801-F0181F51549F}" srcOrd="0" destOrd="0" presId="urn:microsoft.com/office/officeart/2018/2/layout/IconVerticalSolidList"/>
    <dgm:cxn modelId="{D3B54142-0A01-4E0B-820C-859CFD299C54}" type="presOf" srcId="{E50A2BFD-B18A-404C-9EA6-57E3714DC2C6}" destId="{0456F8CE-B018-4928-A29D-2455FE1CEEA6}" srcOrd="0" destOrd="0" presId="urn:microsoft.com/office/officeart/2018/2/layout/IconVerticalSolidList"/>
    <dgm:cxn modelId="{8DAE2250-8CE8-4E0C-A292-D0450407AA19}" type="presOf" srcId="{AA1FF95E-6F15-401E-AFC0-816075D419FF}" destId="{F45EBDB1-6246-472F-8C96-804A3595512F}" srcOrd="0" destOrd="0" presId="urn:microsoft.com/office/officeart/2018/2/layout/IconVerticalSolidList"/>
    <dgm:cxn modelId="{3D807389-468E-487C-9AA4-F33F68DE0CFD}" srcId="{AA1FF95E-6F15-401E-AFC0-816075D419FF}" destId="{AF1EBBAB-FBA7-4BF1-8237-04D8254F161B}" srcOrd="2" destOrd="0" parTransId="{97EDE7D9-1D6B-4648-82DB-4FD90725DE93}" sibTransId="{98441C2E-D71A-49C8-9949-1D4E51CDD636}"/>
    <dgm:cxn modelId="{1A768FC5-2675-4C41-BE96-C0D734002EA6}" srcId="{AA1FF95E-6F15-401E-AFC0-816075D419FF}" destId="{42C1D542-77C8-4E13-8853-6F63E8E9BE74}" srcOrd="0" destOrd="0" parTransId="{E3D9F196-E755-414A-A812-ABE1518DF1E1}" sibTransId="{0D52133E-1FED-4210-A11D-B886BE915956}"/>
    <dgm:cxn modelId="{AD4F2BC8-95C0-4552-A521-F07ED726D512}" type="presOf" srcId="{AF1EBBAB-FBA7-4BF1-8237-04D8254F161B}" destId="{5C539F43-9866-4369-93A1-AB6BA5E5D4F4}" srcOrd="0" destOrd="0" presId="urn:microsoft.com/office/officeart/2018/2/layout/IconVerticalSolidList"/>
    <dgm:cxn modelId="{6E521CE8-002F-415C-8D7E-E3ABAE2EC59F}" srcId="{AA1FF95E-6F15-401E-AFC0-816075D419FF}" destId="{E50A2BFD-B18A-404C-9EA6-57E3714DC2C6}" srcOrd="1" destOrd="0" parTransId="{123F4310-F0E9-4AF3-B46F-C4DAFD3C0142}" sibTransId="{499A4529-B512-4A34-94DC-19C1F2BC9F2F}"/>
    <dgm:cxn modelId="{5ECBC5F4-5A17-41CF-87C5-696BA969A156}" type="presParOf" srcId="{F45EBDB1-6246-472F-8C96-804A3595512F}" destId="{1C19E770-9D65-49EC-B4CC-69AD1B014F39}" srcOrd="0" destOrd="0" presId="urn:microsoft.com/office/officeart/2018/2/layout/IconVerticalSolidList"/>
    <dgm:cxn modelId="{4A81B675-5A1B-45FE-87DF-F850A3945A5C}" type="presParOf" srcId="{1C19E770-9D65-49EC-B4CC-69AD1B014F39}" destId="{54B5DCB4-0824-4CA2-BFCB-94BA14152E8D}" srcOrd="0" destOrd="0" presId="urn:microsoft.com/office/officeart/2018/2/layout/IconVerticalSolidList"/>
    <dgm:cxn modelId="{A7F3EA9A-90A2-40A5-AFA8-999934AF7428}" type="presParOf" srcId="{1C19E770-9D65-49EC-B4CC-69AD1B014F39}" destId="{71627B9E-0E70-403D-B11C-471C0E69DC8D}" srcOrd="1" destOrd="0" presId="urn:microsoft.com/office/officeart/2018/2/layout/IconVerticalSolidList"/>
    <dgm:cxn modelId="{2ED60E41-418C-4649-A356-95F545B4AA38}" type="presParOf" srcId="{1C19E770-9D65-49EC-B4CC-69AD1B014F39}" destId="{3BEB02E0-CBAB-4512-AEA0-F3C6A8873F62}" srcOrd="2" destOrd="0" presId="urn:microsoft.com/office/officeart/2018/2/layout/IconVerticalSolidList"/>
    <dgm:cxn modelId="{493FE0A9-2C2B-4030-927F-EC0974BC3138}" type="presParOf" srcId="{1C19E770-9D65-49EC-B4CC-69AD1B014F39}" destId="{3568C542-621F-4D38-8801-F0181F51549F}" srcOrd="3" destOrd="0" presId="urn:microsoft.com/office/officeart/2018/2/layout/IconVerticalSolidList"/>
    <dgm:cxn modelId="{88B9C914-F9A7-40AB-BB8D-CC2F02683BB5}" type="presParOf" srcId="{F45EBDB1-6246-472F-8C96-804A3595512F}" destId="{C876FF9B-85D2-4F7D-A51F-192E2BE86E11}" srcOrd="1" destOrd="0" presId="urn:microsoft.com/office/officeart/2018/2/layout/IconVerticalSolidList"/>
    <dgm:cxn modelId="{A27DA469-F53E-494E-B764-23F6C13EA2CD}" type="presParOf" srcId="{F45EBDB1-6246-472F-8C96-804A3595512F}" destId="{1FB871D0-84A5-4D70-83CB-BD8701A27DC3}" srcOrd="2" destOrd="0" presId="urn:microsoft.com/office/officeart/2018/2/layout/IconVerticalSolidList"/>
    <dgm:cxn modelId="{C0A3BDDA-7A90-41F1-8956-1F61BA4DD1B1}" type="presParOf" srcId="{1FB871D0-84A5-4D70-83CB-BD8701A27DC3}" destId="{14C55C26-A08E-40DD-91D1-209F73DEDB22}" srcOrd="0" destOrd="0" presId="urn:microsoft.com/office/officeart/2018/2/layout/IconVerticalSolidList"/>
    <dgm:cxn modelId="{1D22670D-405E-43A7-8505-8FD1F3189CCE}" type="presParOf" srcId="{1FB871D0-84A5-4D70-83CB-BD8701A27DC3}" destId="{1DA15DD7-BDCA-40FF-AA56-DD83064446A4}" srcOrd="1" destOrd="0" presId="urn:microsoft.com/office/officeart/2018/2/layout/IconVerticalSolidList"/>
    <dgm:cxn modelId="{CB1EFA3A-96F7-457E-A23B-9414C29B8684}" type="presParOf" srcId="{1FB871D0-84A5-4D70-83CB-BD8701A27DC3}" destId="{BCC52706-1A35-4450-A732-D61C7CB95772}" srcOrd="2" destOrd="0" presId="urn:microsoft.com/office/officeart/2018/2/layout/IconVerticalSolidList"/>
    <dgm:cxn modelId="{EE426A2C-2683-493B-8034-8E0F2D6B1E30}" type="presParOf" srcId="{1FB871D0-84A5-4D70-83CB-BD8701A27DC3}" destId="{0456F8CE-B018-4928-A29D-2455FE1CEEA6}" srcOrd="3" destOrd="0" presId="urn:microsoft.com/office/officeart/2018/2/layout/IconVerticalSolidList"/>
    <dgm:cxn modelId="{4CC35A92-43CD-45F8-9F8C-F8DC7A3BD630}" type="presParOf" srcId="{F45EBDB1-6246-472F-8C96-804A3595512F}" destId="{42031E10-D3EA-4A57-B902-E1AA32DBCACD}" srcOrd="3" destOrd="0" presId="urn:microsoft.com/office/officeart/2018/2/layout/IconVerticalSolidList"/>
    <dgm:cxn modelId="{E58B938B-0228-4DB8-A8B5-E3706BBBAC4F}" type="presParOf" srcId="{F45EBDB1-6246-472F-8C96-804A3595512F}" destId="{F692B687-12A5-42AE-AD10-1E728CB2F872}" srcOrd="4" destOrd="0" presId="urn:microsoft.com/office/officeart/2018/2/layout/IconVerticalSolidList"/>
    <dgm:cxn modelId="{332C34E0-007D-4734-8F4E-0B1947A8041D}" type="presParOf" srcId="{F692B687-12A5-42AE-AD10-1E728CB2F872}" destId="{7CA64822-876F-4943-BE55-63B922795543}" srcOrd="0" destOrd="0" presId="urn:microsoft.com/office/officeart/2018/2/layout/IconVerticalSolidList"/>
    <dgm:cxn modelId="{38C71B38-8213-46F6-8738-709BED6A91E7}" type="presParOf" srcId="{F692B687-12A5-42AE-AD10-1E728CB2F872}" destId="{0049F02F-E826-4277-B4E5-A8ADE2A72354}" srcOrd="1" destOrd="0" presId="urn:microsoft.com/office/officeart/2018/2/layout/IconVerticalSolidList"/>
    <dgm:cxn modelId="{A931C381-06DA-473D-9881-DB2623E416DA}" type="presParOf" srcId="{F692B687-12A5-42AE-AD10-1E728CB2F872}" destId="{B12DB604-0E28-4D71-BBED-12C7DCE1AB3C}" srcOrd="2" destOrd="0" presId="urn:microsoft.com/office/officeart/2018/2/layout/IconVerticalSolidList"/>
    <dgm:cxn modelId="{35E9EBA8-F5DC-4A68-ABF1-E76F90BBC4A1}" type="presParOf" srcId="{F692B687-12A5-42AE-AD10-1E728CB2F872}" destId="{5C539F43-9866-4369-93A1-AB6BA5E5D4F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B5DCB4-0824-4CA2-BFCB-94BA14152E8D}">
      <dsp:nvSpPr>
        <dsp:cNvPr id="0" name=""/>
        <dsp:cNvSpPr/>
      </dsp:nvSpPr>
      <dsp:spPr>
        <a:xfrm>
          <a:off x="0" y="383"/>
          <a:ext cx="8977509" cy="8974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627B9E-0E70-403D-B11C-471C0E69DC8D}">
      <dsp:nvSpPr>
        <dsp:cNvPr id="0" name=""/>
        <dsp:cNvSpPr/>
      </dsp:nvSpPr>
      <dsp:spPr>
        <a:xfrm>
          <a:off x="271473" y="202306"/>
          <a:ext cx="493588" cy="493588"/>
        </a:xfrm>
        <a:prstGeom prst="rect">
          <a:avLst/>
        </a:prstGeom>
        <a:blipFill>
          <a:blip xmlns:r="http://schemas.openxmlformats.org/officeDocument/2006/relationships" r:embed="rId1" cstate="email">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68C542-621F-4D38-8801-F0181F51549F}">
      <dsp:nvSpPr>
        <dsp:cNvPr id="0" name=""/>
        <dsp:cNvSpPr/>
      </dsp:nvSpPr>
      <dsp:spPr>
        <a:xfrm>
          <a:off x="1036535" y="383"/>
          <a:ext cx="7940973" cy="897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978" tIns="94978" rIns="94978" bIns="94978" numCol="1" spcCol="1270" anchor="ctr" anchorCtr="0">
          <a:noAutofit/>
        </a:bodyPr>
        <a:lstStyle/>
        <a:p>
          <a:pPr marL="0" lvl="0" indent="0" algn="l" defTabSz="1066800">
            <a:lnSpc>
              <a:spcPct val="100000"/>
            </a:lnSpc>
            <a:spcBef>
              <a:spcPct val="0"/>
            </a:spcBef>
            <a:spcAft>
              <a:spcPct val="35000"/>
            </a:spcAft>
            <a:buNone/>
          </a:pPr>
          <a:r>
            <a:rPr lang="en-US" sz="2400" kern="1200"/>
            <a:t>Internal communication: Regular intranet posts, newsletters for staff updates.</a:t>
          </a:r>
        </a:p>
      </dsp:txBody>
      <dsp:txXfrm>
        <a:off x="1036535" y="383"/>
        <a:ext cx="7940973" cy="897433"/>
      </dsp:txXfrm>
    </dsp:sp>
    <dsp:sp modelId="{14C55C26-A08E-40DD-91D1-209F73DEDB22}">
      <dsp:nvSpPr>
        <dsp:cNvPr id="0" name=""/>
        <dsp:cNvSpPr/>
      </dsp:nvSpPr>
      <dsp:spPr>
        <a:xfrm>
          <a:off x="0" y="1122175"/>
          <a:ext cx="8977509" cy="8974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A15DD7-BDCA-40FF-AA56-DD83064446A4}">
      <dsp:nvSpPr>
        <dsp:cNvPr id="0" name=""/>
        <dsp:cNvSpPr/>
      </dsp:nvSpPr>
      <dsp:spPr>
        <a:xfrm>
          <a:off x="271473" y="1324098"/>
          <a:ext cx="493588" cy="493588"/>
        </a:xfrm>
        <a:prstGeom prst="rect">
          <a:avLst/>
        </a:prstGeom>
        <a:blipFill>
          <a:blip xmlns:r="http://schemas.openxmlformats.org/officeDocument/2006/relationships" r:embed="rId3" cstate="email">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56F8CE-B018-4928-A29D-2455FE1CEEA6}">
      <dsp:nvSpPr>
        <dsp:cNvPr id="0" name=""/>
        <dsp:cNvSpPr/>
      </dsp:nvSpPr>
      <dsp:spPr>
        <a:xfrm>
          <a:off x="1036535" y="1122175"/>
          <a:ext cx="7940973" cy="897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978" tIns="94978" rIns="94978" bIns="94978" numCol="1" spcCol="1270" anchor="ctr" anchorCtr="0">
          <a:noAutofit/>
        </a:bodyPr>
        <a:lstStyle/>
        <a:p>
          <a:pPr marL="0" lvl="0" indent="0" algn="l" defTabSz="1066800">
            <a:lnSpc>
              <a:spcPct val="100000"/>
            </a:lnSpc>
            <a:spcBef>
              <a:spcPct val="0"/>
            </a:spcBef>
            <a:spcAft>
              <a:spcPct val="35000"/>
            </a:spcAft>
            <a:buNone/>
          </a:pPr>
          <a:r>
            <a:rPr lang="en-US" sz="2400" kern="1200"/>
            <a:t>External communication: Clear channels for customers, suppliers, investors.</a:t>
          </a:r>
        </a:p>
      </dsp:txBody>
      <dsp:txXfrm>
        <a:off x="1036535" y="1122175"/>
        <a:ext cx="7940973" cy="897433"/>
      </dsp:txXfrm>
    </dsp:sp>
    <dsp:sp modelId="{7CA64822-876F-4943-BE55-63B922795543}">
      <dsp:nvSpPr>
        <dsp:cNvPr id="0" name=""/>
        <dsp:cNvSpPr/>
      </dsp:nvSpPr>
      <dsp:spPr>
        <a:xfrm>
          <a:off x="0" y="2243967"/>
          <a:ext cx="8977509" cy="8974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49F02F-E826-4277-B4E5-A8ADE2A72354}">
      <dsp:nvSpPr>
        <dsp:cNvPr id="0" name=""/>
        <dsp:cNvSpPr/>
      </dsp:nvSpPr>
      <dsp:spPr>
        <a:xfrm>
          <a:off x="271473" y="2445890"/>
          <a:ext cx="493588" cy="493588"/>
        </a:xfrm>
        <a:prstGeom prst="rect">
          <a:avLst/>
        </a:prstGeom>
        <a:blipFill>
          <a:blip xmlns:r="http://schemas.openxmlformats.org/officeDocument/2006/relationships" r:embed="rId5" cstate="email">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539F43-9866-4369-93A1-AB6BA5E5D4F4}">
      <dsp:nvSpPr>
        <dsp:cNvPr id="0" name=""/>
        <dsp:cNvSpPr/>
      </dsp:nvSpPr>
      <dsp:spPr>
        <a:xfrm>
          <a:off x="1036535" y="2243967"/>
          <a:ext cx="7940973" cy="8974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978" tIns="94978" rIns="94978" bIns="94978" numCol="1" spcCol="1270" anchor="ctr" anchorCtr="0">
          <a:noAutofit/>
        </a:bodyPr>
        <a:lstStyle/>
        <a:p>
          <a:pPr marL="0" lvl="0" indent="0" algn="l" defTabSz="1066800">
            <a:lnSpc>
              <a:spcPct val="100000"/>
            </a:lnSpc>
            <a:spcBef>
              <a:spcPct val="0"/>
            </a:spcBef>
            <a:spcAft>
              <a:spcPct val="35000"/>
            </a:spcAft>
            <a:buNone/>
          </a:pPr>
          <a:r>
            <a:rPr lang="en-US" sz="2400" kern="1200"/>
            <a:t>Utilize multiple platforms: Social media, press releases, customer emails.</a:t>
          </a:r>
        </a:p>
      </dsp:txBody>
      <dsp:txXfrm>
        <a:off x="1036535" y="2243967"/>
        <a:ext cx="7940973" cy="89743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245903-58F8-4EE6-97F3-8486225DC4F2}" type="datetimeFigureOut">
              <a:t>6/14/2024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AC3203-7D2B-4801-B243-35C43287F363}" type="slidenum">
              <a:t>‹#›</a:t>
            </a:fld>
            <a:endParaRPr lang="en-US"/>
          </a:p>
        </p:txBody>
      </p:sp>
    </p:spTree>
    <p:extLst>
      <p:ext uri="{BB962C8B-B14F-4D97-AF65-F5344CB8AC3E}">
        <p14:creationId xmlns:p14="http://schemas.microsoft.com/office/powerpoint/2010/main" val="374056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Problem Identification and Analysis Recap</a:t>
            </a:r>
          </a:p>
          <a:p>
            <a:r>
              <a:rPr lang="en-US" dirty="0"/>
              <a:t>Wilko faces several key problems:</a:t>
            </a:r>
          </a:p>
          <a:p>
            <a:r>
              <a:rPr lang="en-US" dirty="0"/>
              <a:t>SWOT Analysis</a:t>
            </a:r>
          </a:p>
          <a:p>
            <a:r>
              <a:rPr lang="en-US"/>
              <a:t>Strengths: A strong market image and adorable product portfolio with relatively low prices.</a:t>
            </a:r>
          </a:p>
          <a:p>
            <a:r>
              <a:rPr lang="en-US"/>
              <a:t>Weaknesses: Weak financial management, outdated supply chain model, lack of online visibility.</a:t>
            </a:r>
          </a:p>
          <a:p>
            <a:r>
              <a:rPr lang="en-US"/>
              <a:t>Opportunities: Development of e-commerce, opportunities for improving logistic, and increasing the demand for home products (Bronnenberg, 2024).</a:t>
            </a:r>
          </a:p>
          <a:p>
            <a:r>
              <a:rPr lang="en-US"/>
              <a:t>Threats: Competitive pressures in the form of traditional stores and new online stores, shifts in customer buying behaviour, and fluctuations in economic conditions.</a:t>
            </a:r>
          </a:p>
          <a:p>
            <a:r>
              <a:rPr lang="en-US"/>
              <a:t>PESTLE Analysis</a:t>
            </a:r>
          </a:p>
          <a:p>
            <a:r>
              <a:rPr lang="en-US"/>
              <a:t>Political: Brexit implications on supply chain disruptions and increased product prices on imports.</a:t>
            </a:r>
          </a:p>
          <a:p>
            <a:r>
              <a:rPr lang="en-US"/>
              <a:t>Economic: Consumer purchasing power which is a major driver of demand had been adversely affected by an economic downturn.</a:t>
            </a:r>
          </a:p>
          <a:p>
            <a:r>
              <a:rPr lang="en-US"/>
              <a:t>Social: Change in consumer behaviour going for online purchase of products, and the need for ease (Jin and Shin, 2020).</a:t>
            </a:r>
          </a:p>
          <a:p>
            <a:r>
              <a:rPr lang="en-US"/>
              <a:t>Technological: Technological change in the retail sector and the pace of growth of e-commerce channels.</a:t>
            </a:r>
          </a:p>
          <a:p>
            <a:r>
              <a:rPr lang="en-US"/>
              <a:t>Legal: New retail regulations: New labor laws and regulations.</a:t>
            </a:r>
          </a:p>
          <a:p>
            <a:r>
              <a:rPr lang="en-US"/>
              <a:t>Environmental: Immediate globalisation of environmentally-friendly and sustainable products and services (Khalid et al., 2020).</a:t>
            </a:r>
          </a:p>
          <a:p>
            <a:endParaRPr lang="en-US" dirty="0">
              <a:cs typeface="Calibri"/>
            </a:endParaRPr>
          </a:p>
        </p:txBody>
      </p:sp>
      <p:sp>
        <p:nvSpPr>
          <p:cNvPr id="4" name="Slide Number Placeholder 3"/>
          <p:cNvSpPr>
            <a:spLocks noGrp="1"/>
          </p:cNvSpPr>
          <p:nvPr>
            <p:ph type="sldNum" sz="quarter" idx="5"/>
          </p:nvPr>
        </p:nvSpPr>
        <p:spPr/>
        <p:txBody>
          <a:bodyPr/>
          <a:lstStyle/>
          <a:p>
            <a:fld id="{17AC3203-7D2B-4801-B243-35C43287F363}" type="slidenum">
              <a:t>3</a:t>
            </a:fld>
            <a:endParaRPr lang="en-US"/>
          </a:p>
        </p:txBody>
      </p:sp>
    </p:spTree>
    <p:extLst>
      <p:ext uri="{BB962C8B-B14F-4D97-AF65-F5344CB8AC3E}">
        <p14:creationId xmlns:p14="http://schemas.microsoft.com/office/powerpoint/2010/main" val="8014231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Strategic Realignment</a:t>
            </a:r>
          </a:p>
          <a:p>
            <a:r>
              <a:rPr lang="en-US" dirty="0"/>
              <a:t>To successfully reposition Wilko’s strategic perspective, appropriate emphasis should be placed on exploiting opportunities and covering strengths and vulnerabilities. Concerning Wilko’s well-established brand, there is a possibility to diversify their products and introduce more environmentally friendly products considering the recent trend. Furthermore, increasing the online presence for the same has been deemed important. An effective e-business platform will enable Wilko to access a wider market since the use of the internet is increasing in the market (Kou et al., 2022). The company should also consider developing affiliations as well as collaborations to increase its market presence and fully exploit technologies. </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7AC3203-7D2B-4801-B243-35C43287F363}" type="slidenum">
              <a:t>4</a:t>
            </a:fld>
            <a:endParaRPr lang="en-US"/>
          </a:p>
        </p:txBody>
      </p:sp>
    </p:spTree>
    <p:extLst>
      <p:ext uri="{BB962C8B-B14F-4D97-AF65-F5344CB8AC3E}">
        <p14:creationId xmlns:p14="http://schemas.microsoft.com/office/powerpoint/2010/main" val="4543702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Operational Efficiency Improvements</a:t>
            </a:r>
          </a:p>
          <a:p>
            <a:r>
              <a:rPr lang="en-US" dirty="0"/>
              <a:t>Another area that goes to the heart of efficiency deficiencies at Wilko is supply chain and inventory management. Advanced inventory control methodologies like real-time tracking and real-time reordering will help </a:t>
            </a:r>
            <a:r>
              <a:rPr lang="en-US" dirty="0" err="1"/>
              <a:t>minimise</a:t>
            </a:r>
            <a:r>
              <a:rPr lang="en-US" dirty="0"/>
              <a:t> stock outs and over stocking. The use of technology like AI and machine learning can enhance the efficiency of supply chain activities and enhance the accuracy of demand planning and promote effective decision-making (McGann et al., 2021). Further, the overview of efficient modern solutions for distribution will lead to its </a:t>
            </a:r>
            <a:r>
              <a:rPr lang="en-US" dirty="0" err="1"/>
              <a:t>optimisation</a:t>
            </a:r>
            <a:r>
              <a:rPr lang="en-US" dirty="0"/>
              <a:t> and the corresponding cost decrease.</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7AC3203-7D2B-4801-B243-35C43287F363}" type="slidenum">
              <a:t>5</a:t>
            </a:fld>
            <a:endParaRPr lang="en-US"/>
          </a:p>
        </p:txBody>
      </p:sp>
    </p:spTree>
    <p:extLst>
      <p:ext uri="{BB962C8B-B14F-4D97-AF65-F5344CB8AC3E}">
        <p14:creationId xmlns:p14="http://schemas.microsoft.com/office/powerpoint/2010/main" val="17287015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Financial structure and pricing.</a:t>
            </a:r>
          </a:p>
          <a:p>
            <a:r>
              <a:rPr lang="en-US" dirty="0"/>
              <a:t>If Wilko has to enhance its financial stability, it has to start practicing sound cost control measures. This involves having a look at all the running expenses and working out how certain expenses can be trims down without cutting down on quality. Adjusting supplier relations and contracts, rearranging the store formats from where they can have lower overheads, and </a:t>
            </a:r>
            <a:r>
              <a:rPr lang="en-US" dirty="0" err="1"/>
              <a:t>minimising</a:t>
            </a:r>
            <a:r>
              <a:rPr lang="en-US" dirty="0"/>
              <a:t> wastage of products all form part of a good strategy (Tan, 2021). Moreover, seeking new sources of income, like </a:t>
            </a:r>
            <a:r>
              <a:rPr lang="en-US" dirty="0" err="1"/>
              <a:t>organising</a:t>
            </a:r>
            <a:r>
              <a:rPr lang="en-US" dirty="0"/>
              <a:t> events in the store and launching sweeps, can also strengthen the financial situation. </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7AC3203-7D2B-4801-B243-35C43287F363}" type="slidenum">
              <a:t>6</a:t>
            </a:fld>
            <a:endParaRPr lang="en-US"/>
          </a:p>
        </p:txBody>
      </p:sp>
    </p:spTree>
    <p:extLst>
      <p:ext uri="{BB962C8B-B14F-4D97-AF65-F5344CB8AC3E}">
        <p14:creationId xmlns:p14="http://schemas.microsoft.com/office/powerpoint/2010/main" val="19965307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Enhancing Customer Experience</a:t>
            </a:r>
          </a:p>
          <a:p>
            <a:r>
              <a:rPr lang="en-US" dirty="0"/>
              <a:t>Ensuring that the customers who visit stores run by the companies and those who shop online are satisfied is key to repeat business and attracting new clientele. For in-store improvements, they should allocate their resources to making the shopping experience at Wilko more stimulating and easier to accomplish, such as the layout of the products, labels that are easy to see, and training their employees to treat customers well (</a:t>
            </a:r>
            <a:r>
              <a:rPr lang="en-US" dirty="0" err="1"/>
              <a:t>Verganti</a:t>
            </a:r>
            <a:r>
              <a:rPr lang="en-US" dirty="0"/>
              <a:t> et al., 2020). In the online environment, it is crucial to create an easily navigable website and mobile application with relevant shopping experiences, adequate search tools, and an efficient checkout.</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7AC3203-7D2B-4801-B243-35C43287F363}" type="slidenum">
              <a:t>7</a:t>
            </a:fld>
            <a:endParaRPr lang="en-US"/>
          </a:p>
        </p:txBody>
      </p:sp>
    </p:spTree>
    <p:extLst>
      <p:ext uri="{BB962C8B-B14F-4D97-AF65-F5344CB8AC3E}">
        <p14:creationId xmlns:p14="http://schemas.microsoft.com/office/powerpoint/2010/main" val="10456332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Marketing and Brand Positioning</a:t>
            </a:r>
          </a:p>
          <a:p>
            <a:r>
              <a:rPr lang="en-US" dirty="0"/>
              <a:t>Marketing and brand management is another crucial element that will significantly boost Wilko’s market image. Finally, Wilko should focus on promotional campaigns that address issues such as low prices, high-quality products, and sustainable practices. Using social mediums and influencers to promote brand messages can help in getting a hearing from youth audiences. Furthermore, it is necessary to update the brand to meet the current generation’s expectations and ideals effectively, a crucial factor that should be addressed during the rebranding process (Kou et al., 2022). Marketing objectives can be made more relevant to the PESTLE factors such as affordability in a recession through the relevant strategies.</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7AC3203-7D2B-4801-B243-35C43287F363}" type="slidenum">
              <a:t>8</a:t>
            </a:fld>
            <a:endParaRPr lang="en-US"/>
          </a:p>
        </p:txBody>
      </p:sp>
    </p:spTree>
    <p:extLst>
      <p:ext uri="{BB962C8B-B14F-4D97-AF65-F5344CB8AC3E}">
        <p14:creationId xmlns:p14="http://schemas.microsoft.com/office/powerpoint/2010/main" val="1801183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Employee Engagement and Training</a:t>
            </a:r>
          </a:p>
          <a:p>
            <a:r>
              <a:rPr lang="en-US" dirty="0"/>
              <a:t>To enhance the company’s recognition, motivation, satisfaction, and productivity, Wilko needs to establish effective engagement strategies. Several studies suggest that providing frequent feedback, employee recognition initiative, and staff development options have profound impact on employee morale. Valuable bonds with the workers should be constructed by </a:t>
            </a:r>
            <a:r>
              <a:rPr lang="en-US" dirty="0" err="1"/>
              <a:t>organising</a:t>
            </a:r>
            <a:r>
              <a:rPr lang="en-US" dirty="0"/>
              <a:t> group activities and free flowing of communication. Wilko should also ensure that the necessary abilities and skills are given to staffers through effective training mechanisms (</a:t>
            </a:r>
            <a:r>
              <a:rPr lang="en-US" dirty="0" err="1"/>
              <a:t>Albors</a:t>
            </a:r>
            <a:r>
              <a:rPr lang="en-US" dirty="0"/>
              <a:t>-Garrigos, 2020). These programs should encompass customer relations, product </a:t>
            </a:r>
            <a:r>
              <a:rPr lang="en-US" dirty="0" err="1"/>
              <a:t>familiarisation</a:t>
            </a:r>
            <a:r>
              <a:rPr lang="en-US" dirty="0"/>
              <a:t>, and leadership training respectively.</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7AC3203-7D2B-4801-B243-35C43287F363}" type="slidenum">
              <a:t>9</a:t>
            </a:fld>
            <a:endParaRPr lang="en-US"/>
          </a:p>
        </p:txBody>
      </p:sp>
    </p:spTree>
    <p:extLst>
      <p:ext uri="{BB962C8B-B14F-4D97-AF65-F5344CB8AC3E}">
        <p14:creationId xmlns:p14="http://schemas.microsoft.com/office/powerpoint/2010/main" val="17874811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Monitoring and Reviewing Solutions</a:t>
            </a:r>
          </a:p>
          <a:p>
            <a:r>
              <a:rPr lang="en-US" dirty="0"/>
              <a:t>Another devastating factor that may hinder the success of implemented solutions is the lack of monitoring and review procedures. There are also important recommendations for Wilko as the following: Wilko should set up KPIs and metrics meant for evaluating the performance on different fronts. Some of these KPIs may involve sales volume, customer satisfaction index, the rate of stock turnover and the levels of employees’ morale (Khalid et al., 2020). Continual assessment through daily, weekly, monthly, and quarterly meetings will show how effective the implemented strategies are. The responsive approach and constant monitoring accompanied by feedback will enable sustaining the pace and responding to any issues when they arise.</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7AC3203-7D2B-4801-B243-35C43287F363}" type="slidenum">
              <a:t>10</a:t>
            </a:fld>
            <a:endParaRPr lang="en-US"/>
          </a:p>
        </p:txBody>
      </p:sp>
    </p:spTree>
    <p:extLst>
      <p:ext uri="{BB962C8B-B14F-4D97-AF65-F5344CB8AC3E}">
        <p14:creationId xmlns:p14="http://schemas.microsoft.com/office/powerpoint/2010/main" val="28450455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Communication Strategy</a:t>
            </a:r>
          </a:p>
          <a:p>
            <a:r>
              <a:rPr lang="en-US" dirty="0"/>
              <a:t>Effective communication is also crucial for both internal and external stakeholders, and it should be well-planned and effectively implemented. Intranet posting and newsletters must be done on a regular basis so that the workers at Wilko will be informed of progress that is being made in terms of the firm’s green pledges. In this respect, external interfaces such as customers, suppliers, and investors require unimpeded and clear communication channels (Bronnenberg, 2024). They are social media, press releases, and customer e-mails and the use of all these will help in achieving adequate coverage</a:t>
            </a:r>
            <a:endParaRPr lang="en-US" dirty="0">
              <a:cs typeface="Calibri"/>
            </a:endParaRPr>
          </a:p>
        </p:txBody>
      </p:sp>
      <p:sp>
        <p:nvSpPr>
          <p:cNvPr id="4" name="Slide Number Placeholder 3"/>
          <p:cNvSpPr>
            <a:spLocks noGrp="1"/>
          </p:cNvSpPr>
          <p:nvPr>
            <p:ph type="sldNum" sz="quarter" idx="5"/>
          </p:nvPr>
        </p:nvSpPr>
        <p:spPr/>
        <p:txBody>
          <a:bodyPr/>
          <a:lstStyle/>
          <a:p>
            <a:fld id="{17AC3203-7D2B-4801-B243-35C43287F363}" type="slidenum">
              <a:t>11</a:t>
            </a:fld>
            <a:endParaRPr lang="en-US"/>
          </a:p>
        </p:txBody>
      </p:sp>
    </p:spTree>
    <p:extLst>
      <p:ext uri="{BB962C8B-B14F-4D97-AF65-F5344CB8AC3E}">
        <p14:creationId xmlns:p14="http://schemas.microsoft.com/office/powerpoint/2010/main" val="7567523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Conclusion</a:t>
            </a:r>
          </a:p>
          <a:p>
            <a:r>
              <a:rPr lang="en-US" dirty="0"/>
              <a:t>The issues relate to Wilko which still needs strategic realignment, operational efficiencies, sound financial base, better customer service, promotional activities, staff motivation, and communication systems. The above mentioned specific recommendations are to be implemented in order to make Wilko to </a:t>
            </a:r>
            <a:r>
              <a:rPr lang="en-US" dirty="0" err="1"/>
              <a:t>maximise</a:t>
            </a:r>
            <a:r>
              <a:rPr lang="en-US" dirty="0"/>
              <a:t> on the opportunities suggested in the SWOT and PESTLE, and to also </a:t>
            </a:r>
            <a:r>
              <a:rPr lang="en-US" dirty="0" err="1"/>
              <a:t>minimisse</a:t>
            </a:r>
            <a:r>
              <a:rPr lang="en-US" dirty="0"/>
              <a:t> on the weaknesses and threats that were pointed out. Indeed, ongoing review and monitoring of these solutions combined with communication to the stakeholders will guarantee directed improvement of the existing solutions. By following this comprehensive approach, Wilko can overcome its current problems and create a solid foundation for steady advancement alongside competitors in the retail industry.</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7AC3203-7D2B-4801-B243-35C43287F363}" type="slidenum">
              <a:t>12</a:t>
            </a:fld>
            <a:endParaRPr lang="en-US"/>
          </a:p>
        </p:txBody>
      </p:sp>
    </p:spTree>
    <p:extLst>
      <p:ext uri="{BB962C8B-B14F-4D97-AF65-F5344CB8AC3E}">
        <p14:creationId xmlns:p14="http://schemas.microsoft.com/office/powerpoint/2010/main" val="30312698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AC3203-7D2B-4801-B243-35C43287F363}" type="slidenum">
              <a:rPr lang="en-GB" smtClean="0"/>
              <a:t>13</a:t>
            </a:fld>
            <a:endParaRPr lang="en-GB"/>
          </a:p>
        </p:txBody>
      </p:sp>
    </p:spTree>
    <p:extLst>
      <p:ext uri="{BB962C8B-B14F-4D97-AF65-F5344CB8AC3E}">
        <p14:creationId xmlns:p14="http://schemas.microsoft.com/office/powerpoint/2010/main" val="27249344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ea typeface="+mn-lt"/>
                <a:cs typeface="+mn-lt"/>
              </a:rPr>
              <a:t>Albors-Garrigos</a:t>
            </a:r>
            <a:r>
              <a:rPr lang="en-US" dirty="0">
                <a:ea typeface="+mn-lt"/>
                <a:cs typeface="+mn-lt"/>
              </a:rPr>
              <a:t>, J., 2020. Barriers and enablers for innovation in the retail sector: Co-innovating with the customer. A case study in grocery retailing. </a:t>
            </a:r>
            <a:r>
              <a:rPr lang="en-US" i="1" dirty="0">
                <a:ea typeface="+mn-lt"/>
                <a:cs typeface="+mn-lt"/>
              </a:rPr>
              <a:t>Journal of Retailing and Consumer Services</a:t>
            </a:r>
            <a:r>
              <a:rPr lang="en-US" dirty="0">
                <a:ea typeface="+mn-lt"/>
                <a:cs typeface="+mn-lt"/>
              </a:rPr>
              <a:t>, </a:t>
            </a:r>
            <a:r>
              <a:rPr lang="en-US" i="1" dirty="0">
                <a:ea typeface="+mn-lt"/>
                <a:cs typeface="+mn-lt"/>
              </a:rPr>
              <a:t>55</a:t>
            </a:r>
            <a:r>
              <a:rPr lang="en-US" dirty="0">
                <a:ea typeface="+mn-lt"/>
                <a:cs typeface="+mn-lt"/>
              </a:rPr>
              <a:t>, p.102077.</a:t>
            </a:r>
            <a:endParaRPr lang="en-US" dirty="0"/>
          </a:p>
          <a:p>
            <a:r>
              <a:rPr lang="en-US" dirty="0" err="1">
                <a:ea typeface="+mn-lt"/>
                <a:cs typeface="+mn-lt"/>
              </a:rPr>
              <a:t>Bronnenberg</a:t>
            </a:r>
            <a:r>
              <a:rPr lang="en-US" dirty="0">
                <a:ea typeface="+mn-lt"/>
                <a:cs typeface="+mn-lt"/>
              </a:rPr>
              <a:t>, B.J., 2024. Innovation and distribution: An equilibrium model of manufacturing and retailing. </a:t>
            </a:r>
            <a:r>
              <a:rPr lang="en-US" i="1" dirty="0">
                <a:ea typeface="+mn-lt"/>
                <a:cs typeface="+mn-lt"/>
              </a:rPr>
              <a:t>The Economic Journal</a:t>
            </a:r>
            <a:r>
              <a:rPr lang="en-US" dirty="0">
                <a:ea typeface="+mn-lt"/>
                <a:cs typeface="+mn-lt"/>
              </a:rPr>
              <a:t>, </a:t>
            </a:r>
            <a:r>
              <a:rPr lang="en-US" i="1" dirty="0">
                <a:ea typeface="+mn-lt"/>
                <a:cs typeface="+mn-lt"/>
              </a:rPr>
              <a:t>134</a:t>
            </a:r>
            <a:r>
              <a:rPr lang="en-US" dirty="0">
                <a:ea typeface="+mn-lt"/>
                <a:cs typeface="+mn-lt"/>
              </a:rPr>
              <a:t>(660), pp.1379-1400.</a:t>
            </a:r>
            <a:endParaRPr lang="en-US" dirty="0"/>
          </a:p>
          <a:p>
            <a:r>
              <a:rPr lang="en-US" dirty="0">
                <a:ea typeface="+mn-lt"/>
                <a:cs typeface="+mn-lt"/>
              </a:rPr>
              <a:t>Jin, B.E. and Shin, D.C., 2020. Changing the game to compete: Innovations in the fashion retail industry from the disruptive business model. </a:t>
            </a:r>
            <a:r>
              <a:rPr lang="en-US" i="1" dirty="0">
                <a:ea typeface="+mn-lt"/>
                <a:cs typeface="+mn-lt"/>
              </a:rPr>
              <a:t>Business Horizons</a:t>
            </a:r>
            <a:r>
              <a:rPr lang="en-US" dirty="0">
                <a:ea typeface="+mn-lt"/>
                <a:cs typeface="+mn-lt"/>
              </a:rPr>
              <a:t>, </a:t>
            </a:r>
            <a:r>
              <a:rPr lang="en-US" i="1" dirty="0">
                <a:ea typeface="+mn-lt"/>
                <a:cs typeface="+mn-lt"/>
              </a:rPr>
              <a:t>63</a:t>
            </a:r>
            <a:r>
              <a:rPr lang="en-US" dirty="0">
                <a:ea typeface="+mn-lt"/>
                <a:cs typeface="+mn-lt"/>
              </a:rPr>
              <a:t>(3), pp.301-311.</a:t>
            </a:r>
            <a:endParaRPr lang="en-US" dirty="0"/>
          </a:p>
          <a:p>
            <a:r>
              <a:rPr lang="en-US" dirty="0">
                <a:ea typeface="+mn-lt"/>
                <a:cs typeface="+mn-lt"/>
              </a:rPr>
              <a:t>Khalid, M., </a:t>
            </a:r>
            <a:r>
              <a:rPr lang="en-US" dirty="0" err="1">
                <a:ea typeface="+mn-lt"/>
                <a:cs typeface="+mn-lt"/>
              </a:rPr>
              <a:t>Saad</a:t>
            </a:r>
            <a:r>
              <a:rPr lang="en-US" dirty="0">
                <a:ea typeface="+mn-lt"/>
                <a:cs typeface="+mn-lt"/>
              </a:rPr>
              <a:t>, S., Hamid, S.R.A., Abdullah, M.R., Ibrahim, H. and </a:t>
            </a:r>
            <a:r>
              <a:rPr lang="en-US" dirty="0" err="1">
                <a:ea typeface="+mn-lt"/>
                <a:cs typeface="+mn-lt"/>
              </a:rPr>
              <a:t>Shahrill</a:t>
            </a:r>
            <a:r>
              <a:rPr lang="en-US" dirty="0">
                <a:ea typeface="+mn-lt"/>
                <a:cs typeface="+mn-lt"/>
              </a:rPr>
              <a:t>, M., 2020. Enhancing creativity and problem solving skills through creative problem solving in teaching mathematics. </a:t>
            </a:r>
            <a:r>
              <a:rPr lang="en-US" i="1" dirty="0">
                <a:ea typeface="+mn-lt"/>
                <a:cs typeface="+mn-lt"/>
              </a:rPr>
              <a:t>Creativity Studies</a:t>
            </a:r>
            <a:r>
              <a:rPr lang="en-US" dirty="0">
                <a:ea typeface="+mn-lt"/>
                <a:cs typeface="+mn-lt"/>
              </a:rPr>
              <a:t>, </a:t>
            </a:r>
            <a:r>
              <a:rPr lang="en-US" i="1" dirty="0">
                <a:ea typeface="+mn-lt"/>
                <a:cs typeface="+mn-lt"/>
              </a:rPr>
              <a:t>13</a:t>
            </a:r>
            <a:r>
              <a:rPr lang="en-US" dirty="0">
                <a:ea typeface="+mn-lt"/>
                <a:cs typeface="+mn-lt"/>
              </a:rPr>
              <a:t>(2), pp.270-291.</a:t>
            </a:r>
            <a:endParaRPr lang="en-US" dirty="0"/>
          </a:p>
          <a:p>
            <a:r>
              <a:rPr lang="en-US" dirty="0">
                <a:ea typeface="+mn-lt"/>
                <a:cs typeface="+mn-lt"/>
              </a:rPr>
              <a:t>Kou, G., </a:t>
            </a:r>
            <a:r>
              <a:rPr lang="en-US" dirty="0" err="1">
                <a:ea typeface="+mn-lt"/>
                <a:cs typeface="+mn-lt"/>
              </a:rPr>
              <a:t>Yüksel</a:t>
            </a:r>
            <a:r>
              <a:rPr lang="en-US" dirty="0">
                <a:ea typeface="+mn-lt"/>
                <a:cs typeface="+mn-lt"/>
              </a:rPr>
              <a:t>, S. and </a:t>
            </a:r>
            <a:r>
              <a:rPr lang="en-US" dirty="0" err="1">
                <a:ea typeface="+mn-lt"/>
                <a:cs typeface="+mn-lt"/>
              </a:rPr>
              <a:t>Dinçer</a:t>
            </a:r>
            <a:r>
              <a:rPr lang="en-US" dirty="0">
                <a:ea typeface="+mn-lt"/>
                <a:cs typeface="+mn-lt"/>
              </a:rPr>
              <a:t>, H., 2022. Inventive problem-solving map of innovative carbon emission strategies for solar energy-based transportation investment projects. </a:t>
            </a:r>
            <a:r>
              <a:rPr lang="en-US" i="1" dirty="0">
                <a:ea typeface="+mn-lt"/>
                <a:cs typeface="+mn-lt"/>
              </a:rPr>
              <a:t>Applied Energy</a:t>
            </a:r>
            <a:r>
              <a:rPr lang="en-US" dirty="0">
                <a:ea typeface="+mn-lt"/>
                <a:cs typeface="+mn-lt"/>
              </a:rPr>
              <a:t>, </a:t>
            </a:r>
            <a:r>
              <a:rPr lang="en-US" i="1" dirty="0">
                <a:ea typeface="+mn-lt"/>
                <a:cs typeface="+mn-lt"/>
              </a:rPr>
              <a:t>311</a:t>
            </a:r>
            <a:r>
              <a:rPr lang="en-US" dirty="0">
                <a:ea typeface="+mn-lt"/>
                <a:cs typeface="+mn-lt"/>
              </a:rPr>
              <a:t>, p.118680.</a:t>
            </a:r>
            <a:endParaRPr lang="en-US" dirty="0"/>
          </a:p>
          <a:p>
            <a:r>
              <a:rPr lang="en-US" dirty="0" err="1">
                <a:ea typeface="+mn-lt"/>
                <a:cs typeface="+mn-lt"/>
              </a:rPr>
              <a:t>McGann</a:t>
            </a:r>
            <a:r>
              <a:rPr lang="en-US" dirty="0">
                <a:ea typeface="+mn-lt"/>
                <a:cs typeface="+mn-lt"/>
              </a:rPr>
              <a:t>, M., Wells, T. and </a:t>
            </a:r>
            <a:r>
              <a:rPr lang="en-US" dirty="0" err="1">
                <a:ea typeface="+mn-lt"/>
                <a:cs typeface="+mn-lt"/>
              </a:rPr>
              <a:t>Blomkamp</a:t>
            </a:r>
            <a:r>
              <a:rPr lang="en-US" dirty="0">
                <a:ea typeface="+mn-lt"/>
                <a:cs typeface="+mn-lt"/>
              </a:rPr>
              <a:t>, E., 2021. Innovation labs and co-production in public problem solving. Public Management Review, 23(2), pp.297-316.</a:t>
            </a:r>
            <a:endParaRPr lang="en-US" dirty="0"/>
          </a:p>
          <a:p>
            <a:r>
              <a:rPr lang="en-US" dirty="0">
                <a:ea typeface="+mn-lt"/>
                <a:cs typeface="+mn-lt"/>
              </a:rPr>
              <a:t>Tan, O.S., 2021. </a:t>
            </a:r>
            <a:r>
              <a:rPr lang="en-US" i="1" dirty="0">
                <a:ea typeface="+mn-lt"/>
                <a:cs typeface="+mn-lt"/>
              </a:rPr>
              <a:t>Problem-based learning innovation: Using problems to power learning in the 21st century</a:t>
            </a:r>
            <a:r>
              <a:rPr lang="en-US" dirty="0">
                <a:ea typeface="+mn-lt"/>
                <a:cs typeface="+mn-lt"/>
              </a:rPr>
              <a:t>. Gale </a:t>
            </a:r>
            <a:r>
              <a:rPr lang="en-US" dirty="0" err="1">
                <a:ea typeface="+mn-lt"/>
                <a:cs typeface="+mn-lt"/>
              </a:rPr>
              <a:t>Cengage</a:t>
            </a:r>
            <a:r>
              <a:rPr lang="en-US" dirty="0">
                <a:ea typeface="+mn-lt"/>
                <a:cs typeface="+mn-lt"/>
              </a:rPr>
              <a:t> Learning.</a:t>
            </a:r>
            <a:endParaRPr lang="en-US" dirty="0"/>
          </a:p>
          <a:p>
            <a:r>
              <a:rPr lang="en-US" dirty="0" err="1">
                <a:ea typeface="+mn-lt"/>
                <a:cs typeface="+mn-lt"/>
              </a:rPr>
              <a:t>Verganti</a:t>
            </a:r>
            <a:r>
              <a:rPr lang="en-US" dirty="0">
                <a:ea typeface="+mn-lt"/>
                <a:cs typeface="+mn-lt"/>
              </a:rPr>
              <a:t>, R., </a:t>
            </a:r>
            <a:r>
              <a:rPr lang="en-US" dirty="0" err="1">
                <a:ea typeface="+mn-lt"/>
                <a:cs typeface="+mn-lt"/>
              </a:rPr>
              <a:t>Vendraminelli</a:t>
            </a:r>
            <a:r>
              <a:rPr lang="en-US" dirty="0">
                <a:ea typeface="+mn-lt"/>
                <a:cs typeface="+mn-lt"/>
              </a:rPr>
              <a:t>, L. and </a:t>
            </a:r>
            <a:r>
              <a:rPr lang="en-US" dirty="0" err="1">
                <a:ea typeface="+mn-lt"/>
                <a:cs typeface="+mn-lt"/>
              </a:rPr>
              <a:t>Iansiti</a:t>
            </a:r>
            <a:r>
              <a:rPr lang="en-US" dirty="0">
                <a:ea typeface="+mn-lt"/>
                <a:cs typeface="+mn-lt"/>
              </a:rPr>
              <a:t>, M., 2020. Innovation and design in the age of artificial intelligence. </a:t>
            </a:r>
            <a:r>
              <a:rPr lang="en-US" i="1" dirty="0">
                <a:ea typeface="+mn-lt"/>
                <a:cs typeface="+mn-lt"/>
              </a:rPr>
              <a:t>Journal of product innovation management</a:t>
            </a:r>
            <a:r>
              <a:rPr lang="en-US" dirty="0">
                <a:ea typeface="+mn-lt"/>
                <a:cs typeface="+mn-lt"/>
              </a:rPr>
              <a:t>, </a:t>
            </a:r>
            <a:r>
              <a:rPr lang="en-US" i="1" dirty="0">
                <a:ea typeface="+mn-lt"/>
                <a:cs typeface="+mn-lt"/>
              </a:rPr>
              <a:t>37</a:t>
            </a:r>
            <a:r>
              <a:rPr lang="en-US" dirty="0">
                <a:ea typeface="+mn-lt"/>
                <a:cs typeface="+mn-lt"/>
              </a:rPr>
              <a:t>(3), pp.212-227.</a:t>
            </a:r>
            <a:endParaRPr lang="en-US" dirty="0"/>
          </a:p>
          <a:p>
            <a:endParaRPr lang="en-US" dirty="0"/>
          </a:p>
        </p:txBody>
      </p:sp>
      <p:sp>
        <p:nvSpPr>
          <p:cNvPr id="4" name="Slide Number Placeholder 3"/>
          <p:cNvSpPr>
            <a:spLocks noGrp="1"/>
          </p:cNvSpPr>
          <p:nvPr>
            <p:ph type="sldNum" sz="quarter" idx="10"/>
          </p:nvPr>
        </p:nvSpPr>
        <p:spPr/>
        <p:txBody>
          <a:bodyPr/>
          <a:lstStyle/>
          <a:p>
            <a:fld id="{17AC3203-7D2B-4801-B243-35C43287F363}" type="slidenum">
              <a:rPr lang="en-US" smtClean="0"/>
              <a:t>14</a:t>
            </a:fld>
            <a:endParaRPr lang="en-US"/>
          </a:p>
        </p:txBody>
      </p:sp>
    </p:spTree>
    <p:extLst>
      <p:ext uri="{BB962C8B-B14F-4D97-AF65-F5344CB8AC3E}">
        <p14:creationId xmlns:p14="http://schemas.microsoft.com/office/powerpoint/2010/main" val="2962877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2BED07-6713-92AA-40AF-AE58F4F83C7A}"/>
              </a:ext>
            </a:extLst>
          </p:cNvPr>
          <p:cNvSpPr>
            <a:spLocks noGrp="1"/>
          </p:cNvSpPr>
          <p:nvPr>
            <p:ph type="subTitle" idx="1"/>
          </p:nvPr>
        </p:nvSpPr>
        <p:spPr>
          <a:xfrm>
            <a:off x="1608406" y="4512376"/>
            <a:ext cx="8639776" cy="900190"/>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FC9EF77-BF49-E4C1-0FC7-563354777900}"/>
              </a:ext>
            </a:extLst>
          </p:cNvPr>
          <p:cNvSpPr>
            <a:spLocks noGrp="1"/>
          </p:cNvSpPr>
          <p:nvPr>
            <p:ph type="dt" sz="half" idx="10"/>
          </p:nvPr>
        </p:nvSpPr>
        <p:spPr/>
        <p:txBody>
          <a:bodyPr/>
          <a:lstStyle/>
          <a:p>
            <a:fld id="{E7736193-EDE3-4BB5-AE5F-E6E5472AB8BE}" type="datetimeFigureOut">
              <a:rPr lang="en-US" smtClean="0"/>
              <a:t>6/14/2024</a:t>
            </a:fld>
            <a:endParaRPr lang="en-US"/>
          </a:p>
        </p:txBody>
      </p:sp>
      <p:sp>
        <p:nvSpPr>
          <p:cNvPr id="5" name="Footer Placeholder 4">
            <a:extLst>
              <a:ext uri="{FF2B5EF4-FFF2-40B4-BE49-F238E27FC236}">
                <a16:creationId xmlns:a16="http://schemas.microsoft.com/office/drawing/2014/main" id="{72BD5853-25AA-1C3D-EAD2-496674792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7F0DAD-5850-CAAE-CD25-4D6DDDFF3A18}"/>
              </a:ext>
            </a:extLst>
          </p:cNvPr>
          <p:cNvSpPr>
            <a:spLocks noGrp="1"/>
          </p:cNvSpPr>
          <p:nvPr>
            <p:ph type="sldNum" sz="quarter" idx="12"/>
          </p:nvPr>
        </p:nvSpPr>
        <p:spPr/>
        <p:txBody>
          <a:bodyPr/>
          <a:lstStyle/>
          <a:p>
            <a:fld id="{1CC2C9B9-B4B7-45CC-A7EB-16F8BADE9045}" type="slidenum">
              <a:rPr lang="en-US" smtClean="0"/>
              <a:t>‹#›</a:t>
            </a:fld>
            <a:endParaRPr lang="en-US"/>
          </a:p>
        </p:txBody>
      </p:sp>
      <p:sp>
        <p:nvSpPr>
          <p:cNvPr id="2" name="Title 1">
            <a:extLst>
              <a:ext uri="{FF2B5EF4-FFF2-40B4-BE49-F238E27FC236}">
                <a16:creationId xmlns:a16="http://schemas.microsoft.com/office/drawing/2014/main" id="{534851B1-0B20-9549-0D70-886AA9D04532}"/>
              </a:ext>
            </a:extLst>
          </p:cNvPr>
          <p:cNvSpPr>
            <a:spLocks noGrp="1"/>
          </p:cNvSpPr>
          <p:nvPr>
            <p:ph type="ctrTitle"/>
          </p:nvPr>
        </p:nvSpPr>
        <p:spPr>
          <a:xfrm>
            <a:off x="1608406" y="1720884"/>
            <a:ext cx="8639775" cy="2734693"/>
          </a:xfrm>
          <a:noFill/>
        </p:spPr>
        <p:txBody>
          <a:bodyPr anchor="b">
            <a:normAutofit/>
          </a:bodyPr>
          <a:lstStyle>
            <a:lvl1pPr algn="l">
              <a:defRPr sz="3200" spc="530" baseline="0"/>
            </a:lvl1pPr>
          </a:lstStyle>
          <a:p>
            <a:r>
              <a:rPr lang="en-US" dirty="0"/>
              <a:t>Click to edit Master title style</a:t>
            </a:r>
          </a:p>
        </p:txBody>
      </p:sp>
    </p:spTree>
    <p:extLst>
      <p:ext uri="{BB962C8B-B14F-4D97-AF65-F5344CB8AC3E}">
        <p14:creationId xmlns:p14="http://schemas.microsoft.com/office/powerpoint/2010/main" val="19055577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8F26-B5E3-8A90-51FC-8520D1D732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EA4D95-10F3-6212-8302-5610C43E3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81BE7-A53D-441E-0393-0E59412C9117}"/>
              </a:ext>
            </a:extLst>
          </p:cNvPr>
          <p:cNvSpPr>
            <a:spLocks noGrp="1"/>
          </p:cNvSpPr>
          <p:nvPr>
            <p:ph type="dt" sz="half" idx="10"/>
          </p:nvPr>
        </p:nvSpPr>
        <p:spPr/>
        <p:txBody>
          <a:bodyPr/>
          <a:lstStyle/>
          <a:p>
            <a:fld id="{E7736193-EDE3-4BB5-AE5F-E6E5472AB8BE}" type="datetimeFigureOut">
              <a:rPr lang="en-US" smtClean="0"/>
              <a:t>6/14/2024</a:t>
            </a:fld>
            <a:endParaRPr lang="en-US"/>
          </a:p>
        </p:txBody>
      </p:sp>
      <p:sp>
        <p:nvSpPr>
          <p:cNvPr id="5" name="Footer Placeholder 4">
            <a:extLst>
              <a:ext uri="{FF2B5EF4-FFF2-40B4-BE49-F238E27FC236}">
                <a16:creationId xmlns:a16="http://schemas.microsoft.com/office/drawing/2014/main" id="{0DEF10F0-B23F-BF4B-DB66-9BCF734DB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65DDEC-13A7-D988-D082-03076F80F1F0}"/>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2515424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0CFA-45ED-71B0-EE3E-CCE6D5C19377}"/>
              </a:ext>
            </a:extLst>
          </p:cNvPr>
          <p:cNvSpPr>
            <a:spLocks noGrp="1"/>
          </p:cNvSpPr>
          <p:nvPr>
            <p:ph type="title"/>
          </p:nvPr>
        </p:nvSpPr>
        <p:spPr>
          <a:xfrm>
            <a:off x="1622474" y="2413788"/>
            <a:ext cx="8085116" cy="2737521"/>
          </a:xfrm>
        </p:spPr>
        <p:txBody>
          <a:bodyPr anchor="t">
            <a:normAutofit/>
          </a:bodyPr>
          <a:lstStyle>
            <a:lvl1pPr>
              <a:defRPr sz="3200"/>
            </a:lvl1pPr>
          </a:lstStyle>
          <a:p>
            <a:r>
              <a:rPr lang="en-US" dirty="0"/>
              <a:t>Click to edit Master title style</a:t>
            </a:r>
          </a:p>
        </p:txBody>
      </p:sp>
      <p:sp>
        <p:nvSpPr>
          <p:cNvPr id="3" name="Text Placeholder 2">
            <a:extLst>
              <a:ext uri="{FF2B5EF4-FFF2-40B4-BE49-F238E27FC236}">
                <a16:creationId xmlns:a16="http://schemas.microsoft.com/office/drawing/2014/main" id="{8F37BECA-A01D-7D7A-F2A6-891EC9D22945}"/>
              </a:ext>
            </a:extLst>
          </p:cNvPr>
          <p:cNvSpPr>
            <a:spLocks noGrp="1"/>
          </p:cNvSpPr>
          <p:nvPr>
            <p:ph type="body" idx="1"/>
          </p:nvPr>
        </p:nvSpPr>
        <p:spPr>
          <a:xfrm>
            <a:off x="1622474" y="1351721"/>
            <a:ext cx="8085118" cy="993913"/>
          </a:xfrm>
        </p:spPr>
        <p:txBody>
          <a:bodyPr anchor="b">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6716478-6FAF-D420-0B87-6EABB81E887C}"/>
              </a:ext>
            </a:extLst>
          </p:cNvPr>
          <p:cNvSpPr>
            <a:spLocks noGrp="1"/>
          </p:cNvSpPr>
          <p:nvPr>
            <p:ph type="dt" sz="half" idx="10"/>
          </p:nvPr>
        </p:nvSpPr>
        <p:spPr/>
        <p:txBody>
          <a:bodyPr/>
          <a:lstStyle/>
          <a:p>
            <a:fld id="{E7736193-EDE3-4BB5-AE5F-E6E5472AB8BE}" type="datetimeFigureOut">
              <a:rPr lang="en-US" smtClean="0"/>
              <a:t>6/14/2024</a:t>
            </a:fld>
            <a:endParaRPr lang="en-US"/>
          </a:p>
        </p:txBody>
      </p:sp>
      <p:sp>
        <p:nvSpPr>
          <p:cNvPr id="5" name="Footer Placeholder 4">
            <a:extLst>
              <a:ext uri="{FF2B5EF4-FFF2-40B4-BE49-F238E27FC236}">
                <a16:creationId xmlns:a16="http://schemas.microsoft.com/office/drawing/2014/main" id="{87C4289B-CB0D-8AFC-7C02-F755C0DCC8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7971E4-8A9E-2A30-D7FE-B3505124BB9D}"/>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1218395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F941-C3A7-545F-8046-C7A9AC80300E}"/>
              </a:ext>
            </a:extLst>
          </p:cNvPr>
          <p:cNvSpPr>
            <a:spLocks noGrp="1"/>
          </p:cNvSpPr>
          <p:nvPr>
            <p:ph type="title"/>
          </p:nvPr>
        </p:nvSpPr>
        <p:spPr>
          <a:xfrm>
            <a:off x="1615817" y="1272209"/>
            <a:ext cx="9164725" cy="1033670"/>
          </a:xfrm>
        </p:spPr>
        <p:txBody>
          <a:bodyPr anchor="b"/>
          <a:lstStyle/>
          <a:p>
            <a:r>
              <a:rPr lang="en-US" dirty="0"/>
              <a:t>Click to edit Master title style</a:t>
            </a:r>
          </a:p>
        </p:txBody>
      </p:sp>
      <p:sp>
        <p:nvSpPr>
          <p:cNvPr id="3" name="Content Placeholder 2">
            <a:extLst>
              <a:ext uri="{FF2B5EF4-FFF2-40B4-BE49-F238E27FC236}">
                <a16:creationId xmlns:a16="http://schemas.microsoft.com/office/drawing/2014/main" id="{41BD4277-CFAE-EEF6-3346-61F06D5A3945}"/>
              </a:ext>
            </a:extLst>
          </p:cNvPr>
          <p:cNvSpPr>
            <a:spLocks noGrp="1"/>
          </p:cNvSpPr>
          <p:nvPr>
            <p:ph sz="half" idx="1"/>
          </p:nvPr>
        </p:nvSpPr>
        <p:spPr>
          <a:xfrm>
            <a:off x="1615817" y="2425148"/>
            <a:ext cx="4188635" cy="316064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9543384-699D-84FC-C8B5-7BDE49BB4478}"/>
              </a:ext>
            </a:extLst>
          </p:cNvPr>
          <p:cNvSpPr>
            <a:spLocks noGrp="1"/>
          </p:cNvSpPr>
          <p:nvPr>
            <p:ph sz="half" idx="2"/>
          </p:nvPr>
        </p:nvSpPr>
        <p:spPr>
          <a:xfrm>
            <a:off x="6371355" y="2425148"/>
            <a:ext cx="4188635" cy="316064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A49386-AFC8-03DA-4563-07B0A0119B1C}"/>
              </a:ext>
            </a:extLst>
          </p:cNvPr>
          <p:cNvSpPr>
            <a:spLocks noGrp="1"/>
          </p:cNvSpPr>
          <p:nvPr>
            <p:ph type="dt" sz="half" idx="10"/>
          </p:nvPr>
        </p:nvSpPr>
        <p:spPr/>
        <p:txBody>
          <a:bodyPr/>
          <a:lstStyle/>
          <a:p>
            <a:fld id="{E7736193-EDE3-4BB5-AE5F-E6E5472AB8BE}" type="datetimeFigureOut">
              <a:rPr lang="en-US" smtClean="0"/>
              <a:t>6/14/2024</a:t>
            </a:fld>
            <a:endParaRPr lang="en-US"/>
          </a:p>
        </p:txBody>
      </p:sp>
      <p:sp>
        <p:nvSpPr>
          <p:cNvPr id="6" name="Footer Placeholder 5">
            <a:extLst>
              <a:ext uri="{FF2B5EF4-FFF2-40B4-BE49-F238E27FC236}">
                <a16:creationId xmlns:a16="http://schemas.microsoft.com/office/drawing/2014/main" id="{23AED60A-7704-31D9-7D4D-65C635EDF8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6927DA-3B5E-13B8-0BA8-5DCFF001E05E}"/>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3639663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B55A-280B-BDCB-F966-8578DDE741DC}"/>
              </a:ext>
            </a:extLst>
          </p:cNvPr>
          <p:cNvSpPr>
            <a:spLocks noGrp="1"/>
          </p:cNvSpPr>
          <p:nvPr>
            <p:ph type="title"/>
          </p:nvPr>
        </p:nvSpPr>
        <p:spPr>
          <a:xfrm>
            <a:off x="1017442" y="600817"/>
            <a:ext cx="10079497" cy="1168706"/>
          </a:xfrm>
        </p:spPr>
        <p:txBody>
          <a:bodyPr anchor="b"/>
          <a:lstStyle/>
          <a:p>
            <a:r>
              <a:rPr lang="en-US" dirty="0"/>
              <a:t>Click to edit Master title style</a:t>
            </a:r>
          </a:p>
        </p:txBody>
      </p:sp>
      <p:sp>
        <p:nvSpPr>
          <p:cNvPr id="3" name="Text Placeholder 2">
            <a:extLst>
              <a:ext uri="{FF2B5EF4-FFF2-40B4-BE49-F238E27FC236}">
                <a16:creationId xmlns:a16="http://schemas.microsoft.com/office/drawing/2014/main" id="{0C76EA03-7008-14AB-547B-E66EA4EC968F}"/>
              </a:ext>
            </a:extLst>
          </p:cNvPr>
          <p:cNvSpPr>
            <a:spLocks noGrp="1"/>
          </p:cNvSpPr>
          <p:nvPr>
            <p:ph type="body" idx="1"/>
          </p:nvPr>
        </p:nvSpPr>
        <p:spPr>
          <a:xfrm>
            <a:off x="1017442" y="1798488"/>
            <a:ext cx="4599587" cy="668492"/>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D629F56-D2C8-71FE-FA59-002819D51856}"/>
              </a:ext>
            </a:extLst>
          </p:cNvPr>
          <p:cNvSpPr>
            <a:spLocks noGrp="1"/>
          </p:cNvSpPr>
          <p:nvPr>
            <p:ph sz="half" idx="2"/>
          </p:nvPr>
        </p:nvSpPr>
        <p:spPr>
          <a:xfrm>
            <a:off x="1017442" y="2777279"/>
            <a:ext cx="4599587" cy="327693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2524D2-CA8D-75F3-D089-C2F0E20D4759}"/>
              </a:ext>
            </a:extLst>
          </p:cNvPr>
          <p:cNvSpPr>
            <a:spLocks noGrp="1"/>
          </p:cNvSpPr>
          <p:nvPr>
            <p:ph type="body" sz="quarter" idx="3"/>
          </p:nvPr>
        </p:nvSpPr>
        <p:spPr>
          <a:xfrm>
            <a:off x="6497352" y="1798488"/>
            <a:ext cx="4599588" cy="668492"/>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E99B0E3-5AE5-0516-27BF-9F246137FE03}"/>
              </a:ext>
            </a:extLst>
          </p:cNvPr>
          <p:cNvSpPr>
            <a:spLocks noGrp="1"/>
          </p:cNvSpPr>
          <p:nvPr>
            <p:ph sz="quarter" idx="4"/>
          </p:nvPr>
        </p:nvSpPr>
        <p:spPr>
          <a:xfrm>
            <a:off x="6497352" y="2777279"/>
            <a:ext cx="4599588" cy="327693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F7B319A7-6048-4735-B2AC-6D6043F1461A}"/>
              </a:ext>
            </a:extLst>
          </p:cNvPr>
          <p:cNvSpPr>
            <a:spLocks noGrp="1"/>
          </p:cNvSpPr>
          <p:nvPr>
            <p:ph type="dt" sz="half" idx="10"/>
          </p:nvPr>
        </p:nvSpPr>
        <p:spPr/>
        <p:txBody>
          <a:bodyPr/>
          <a:lstStyle/>
          <a:p>
            <a:fld id="{E7736193-EDE3-4BB5-AE5F-E6E5472AB8BE}" type="datetimeFigureOut">
              <a:rPr lang="en-US" smtClean="0"/>
              <a:t>6/14/2024</a:t>
            </a:fld>
            <a:endParaRPr lang="en-US"/>
          </a:p>
        </p:txBody>
      </p:sp>
      <p:sp>
        <p:nvSpPr>
          <p:cNvPr id="8" name="Footer Placeholder 7">
            <a:extLst>
              <a:ext uri="{FF2B5EF4-FFF2-40B4-BE49-F238E27FC236}">
                <a16:creationId xmlns:a16="http://schemas.microsoft.com/office/drawing/2014/main" id="{6515F875-F23E-D0D2-9115-CD494FDA00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B4F88F-F488-D9D5-CF99-AA1750AAFC39}"/>
              </a:ext>
            </a:extLst>
          </p:cNvPr>
          <p:cNvSpPr>
            <a:spLocks noGrp="1"/>
          </p:cNvSpPr>
          <p:nvPr>
            <p:ph type="sldNum" sz="quarter" idx="12"/>
          </p:nvPr>
        </p:nvSpPr>
        <p:spPr/>
        <p:txBody>
          <a:bodyPr/>
          <a:lstStyle/>
          <a:p>
            <a:fld id="{1CC2C9B9-B4B7-45CC-A7EB-16F8BADE9045}" type="slidenum">
              <a:rPr lang="en-US" smtClean="0"/>
              <a:t>‹#›</a:t>
            </a:fld>
            <a:endParaRPr lang="en-US"/>
          </a:p>
        </p:txBody>
      </p:sp>
      <p:cxnSp>
        <p:nvCxnSpPr>
          <p:cNvPr id="13" name="Straight Connector 12">
            <a:extLst>
              <a:ext uri="{FF2B5EF4-FFF2-40B4-BE49-F238E27FC236}">
                <a16:creationId xmlns:a16="http://schemas.microsoft.com/office/drawing/2014/main" id="{B5094593-EFC2-EEEF-74CD-BD00F4132A94}"/>
              </a:ext>
            </a:extLst>
          </p:cNvPr>
          <p:cNvCxnSpPr>
            <a:cxnSpLocks/>
          </p:cNvCxnSpPr>
          <p:nvPr/>
        </p:nvCxnSpPr>
        <p:spPr>
          <a:xfrm>
            <a:off x="6571185" y="2593591"/>
            <a:ext cx="4525755" cy="0"/>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851F6D-436C-FA47-8CD1-2C10E735764A}"/>
              </a:ext>
            </a:extLst>
          </p:cNvPr>
          <p:cNvCxnSpPr>
            <a:cxnSpLocks/>
          </p:cNvCxnSpPr>
          <p:nvPr/>
        </p:nvCxnSpPr>
        <p:spPr>
          <a:xfrm>
            <a:off x="1107503" y="2593591"/>
            <a:ext cx="4509526" cy="0"/>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49886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1B86-9261-4E82-EF65-30F78154E2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3A5E84-E43B-20AE-E80D-47CB0B07BD7B}"/>
              </a:ext>
            </a:extLst>
          </p:cNvPr>
          <p:cNvSpPr>
            <a:spLocks noGrp="1"/>
          </p:cNvSpPr>
          <p:nvPr>
            <p:ph type="dt" sz="half" idx="10"/>
          </p:nvPr>
        </p:nvSpPr>
        <p:spPr/>
        <p:txBody>
          <a:bodyPr/>
          <a:lstStyle/>
          <a:p>
            <a:fld id="{E7736193-EDE3-4BB5-AE5F-E6E5472AB8BE}" type="datetimeFigureOut">
              <a:rPr lang="en-US" smtClean="0"/>
              <a:t>6/14/2024</a:t>
            </a:fld>
            <a:endParaRPr lang="en-US"/>
          </a:p>
        </p:txBody>
      </p:sp>
      <p:sp>
        <p:nvSpPr>
          <p:cNvPr id="4" name="Footer Placeholder 3">
            <a:extLst>
              <a:ext uri="{FF2B5EF4-FFF2-40B4-BE49-F238E27FC236}">
                <a16:creationId xmlns:a16="http://schemas.microsoft.com/office/drawing/2014/main" id="{2AFF5797-14F1-9FEB-247C-0E325AF74D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5D7AF-1489-8F93-4828-0AE784B8BA8F}"/>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4137649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E7736193-EDE3-4BB5-AE5F-E6E5472AB8BE}" type="datetimeFigureOut">
              <a:rPr lang="en-US" smtClean="0"/>
              <a:t>6/14/2024</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3413875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78C7-A764-C5E4-A6A4-DC5B1B3537FB}"/>
              </a:ext>
            </a:extLst>
          </p:cNvPr>
          <p:cNvSpPr>
            <a:spLocks noGrp="1"/>
          </p:cNvSpPr>
          <p:nvPr>
            <p:ph type="title"/>
          </p:nvPr>
        </p:nvSpPr>
        <p:spPr>
          <a:xfrm>
            <a:off x="1380121" y="1391478"/>
            <a:ext cx="3288432" cy="1951414"/>
          </a:xfrm>
        </p:spPr>
        <p:txBody>
          <a:bodyPr anchor="t">
            <a:normAutofit/>
          </a:bodyPr>
          <a:lstStyle>
            <a:lvl1pPr>
              <a:defRPr sz="2400"/>
            </a:lvl1pPr>
          </a:lstStyle>
          <a:p>
            <a:r>
              <a:rPr lang="en-US" dirty="0"/>
              <a:t>Click to edit Master title style</a:t>
            </a:r>
          </a:p>
        </p:txBody>
      </p:sp>
      <p:sp>
        <p:nvSpPr>
          <p:cNvPr id="3" name="Content Placeholder 2">
            <a:extLst>
              <a:ext uri="{FF2B5EF4-FFF2-40B4-BE49-F238E27FC236}">
                <a16:creationId xmlns:a16="http://schemas.microsoft.com/office/drawing/2014/main" id="{27DFE178-4B5D-413B-6583-AB81E8D04180}"/>
              </a:ext>
            </a:extLst>
          </p:cNvPr>
          <p:cNvSpPr>
            <a:spLocks noGrp="1"/>
          </p:cNvSpPr>
          <p:nvPr>
            <p:ph idx="1"/>
          </p:nvPr>
        </p:nvSpPr>
        <p:spPr>
          <a:xfrm>
            <a:off x="6003235" y="920080"/>
            <a:ext cx="5312467" cy="502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DB92F6D-71AB-9630-9DBE-46041C50C79A}"/>
              </a:ext>
            </a:extLst>
          </p:cNvPr>
          <p:cNvSpPr>
            <a:spLocks noGrp="1"/>
          </p:cNvSpPr>
          <p:nvPr>
            <p:ph type="body" sz="half" idx="2"/>
          </p:nvPr>
        </p:nvSpPr>
        <p:spPr>
          <a:xfrm>
            <a:off x="1380121" y="3566727"/>
            <a:ext cx="3288432" cy="1766325"/>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0FEAAD1-C919-6E2E-32D2-E199025FB8F9}"/>
              </a:ext>
            </a:extLst>
          </p:cNvPr>
          <p:cNvSpPr>
            <a:spLocks noGrp="1"/>
          </p:cNvSpPr>
          <p:nvPr>
            <p:ph type="dt" sz="half" idx="10"/>
          </p:nvPr>
        </p:nvSpPr>
        <p:spPr/>
        <p:txBody>
          <a:bodyPr/>
          <a:lstStyle/>
          <a:p>
            <a:fld id="{E7736193-EDE3-4BB5-AE5F-E6E5472AB8BE}" type="datetimeFigureOut">
              <a:rPr lang="en-US" smtClean="0"/>
              <a:t>6/14/2024</a:t>
            </a:fld>
            <a:endParaRPr lang="en-US"/>
          </a:p>
        </p:txBody>
      </p:sp>
      <p:sp>
        <p:nvSpPr>
          <p:cNvPr id="6" name="Footer Placeholder 5">
            <a:extLst>
              <a:ext uri="{FF2B5EF4-FFF2-40B4-BE49-F238E27FC236}">
                <a16:creationId xmlns:a16="http://schemas.microsoft.com/office/drawing/2014/main" id="{5288B5D8-E15B-BE38-2A89-BD0F02E1A0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7ECC26-B78C-4CBD-6883-97E80D3E5165}"/>
              </a:ext>
            </a:extLst>
          </p:cNvPr>
          <p:cNvSpPr>
            <a:spLocks noGrp="1"/>
          </p:cNvSpPr>
          <p:nvPr>
            <p:ph type="sldNum" sz="quarter" idx="12"/>
          </p:nvPr>
        </p:nvSpPr>
        <p:spPr/>
        <p:txBody>
          <a:bodyPr/>
          <a:lstStyle/>
          <a:p>
            <a:fld id="{1CC2C9B9-B4B7-45CC-A7EB-16F8BADE9045}" type="slidenum">
              <a:rPr lang="en-US" smtClean="0"/>
              <a:t>‹#›</a:t>
            </a:fld>
            <a:endParaRPr lang="en-US"/>
          </a:p>
        </p:txBody>
      </p:sp>
      <p:sp>
        <p:nvSpPr>
          <p:cNvPr id="11" name="Rectangle 10">
            <a:extLst>
              <a:ext uri="{FF2B5EF4-FFF2-40B4-BE49-F238E27FC236}">
                <a16:creationId xmlns:a16="http://schemas.microsoft.com/office/drawing/2014/main" id="{96AAC029-BE5C-900C-E7D2-DE6E31789D1E}"/>
              </a:ext>
              <a:ext uri="{C183D7F6-B498-43B3-948B-1728B52AA6E4}">
                <adec:decorative xmlns:adec="http://schemas.microsoft.com/office/drawing/2017/decorative" val="1"/>
              </a:ext>
            </a:extLst>
          </p:cNvPr>
          <p:cNvSpPr/>
          <p:nvPr/>
        </p:nvSpPr>
        <p:spPr>
          <a:xfrm>
            <a:off x="933198" y="931857"/>
            <a:ext cx="4305523"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46407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4EAA-30F7-390A-C77C-2E5BD8218BC0}"/>
              </a:ext>
            </a:extLst>
          </p:cNvPr>
          <p:cNvSpPr>
            <a:spLocks noGrp="1"/>
          </p:cNvSpPr>
          <p:nvPr>
            <p:ph type="title"/>
          </p:nvPr>
        </p:nvSpPr>
        <p:spPr>
          <a:xfrm>
            <a:off x="1380120" y="1391478"/>
            <a:ext cx="3322510" cy="2037522"/>
          </a:xfrm>
        </p:spPr>
        <p:txBody>
          <a:bodyPr anchor="t">
            <a:normAutofit/>
          </a:bodyPr>
          <a:lstStyle>
            <a:lvl1pPr>
              <a:defRPr sz="2400"/>
            </a:lvl1pPr>
          </a:lstStyle>
          <a:p>
            <a:r>
              <a:rPr lang="en-US" dirty="0"/>
              <a:t>Click to edit Master title style</a:t>
            </a:r>
          </a:p>
        </p:txBody>
      </p:sp>
      <p:sp useBgFill="1">
        <p:nvSpPr>
          <p:cNvPr id="3" name="Picture Placeholder 2">
            <a:extLst>
              <a:ext uri="{FF2B5EF4-FFF2-40B4-BE49-F238E27FC236}">
                <a16:creationId xmlns:a16="http://schemas.microsoft.com/office/drawing/2014/main" id="{513A1C34-81AC-D534-67B1-42721228935F}"/>
              </a:ext>
            </a:extLst>
          </p:cNvPr>
          <p:cNvSpPr>
            <a:spLocks noGrp="1"/>
          </p:cNvSpPr>
          <p:nvPr>
            <p:ph type="pic" idx="1"/>
          </p:nvPr>
        </p:nvSpPr>
        <p:spPr>
          <a:xfrm>
            <a:off x="5907143" y="931857"/>
            <a:ext cx="5351659" cy="499630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E1012D-3524-26C6-64C1-8CE6E7A9A29B}"/>
              </a:ext>
            </a:extLst>
          </p:cNvPr>
          <p:cNvSpPr>
            <a:spLocks noGrp="1"/>
          </p:cNvSpPr>
          <p:nvPr>
            <p:ph type="body" sz="half" idx="2"/>
          </p:nvPr>
        </p:nvSpPr>
        <p:spPr>
          <a:xfrm>
            <a:off x="1380120" y="3742792"/>
            <a:ext cx="3322510" cy="1590261"/>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E8FA6D7-1BE0-F14D-A2F7-4836180BC3B9}"/>
              </a:ext>
            </a:extLst>
          </p:cNvPr>
          <p:cNvSpPr>
            <a:spLocks noGrp="1"/>
          </p:cNvSpPr>
          <p:nvPr>
            <p:ph type="dt" sz="half" idx="10"/>
          </p:nvPr>
        </p:nvSpPr>
        <p:spPr/>
        <p:txBody>
          <a:bodyPr/>
          <a:lstStyle/>
          <a:p>
            <a:fld id="{E7736193-EDE3-4BB5-AE5F-E6E5472AB8BE}" type="datetimeFigureOut">
              <a:rPr lang="en-US" smtClean="0"/>
              <a:t>6/14/2024</a:t>
            </a:fld>
            <a:endParaRPr lang="en-US"/>
          </a:p>
        </p:txBody>
      </p:sp>
      <p:sp>
        <p:nvSpPr>
          <p:cNvPr id="6" name="Footer Placeholder 5">
            <a:extLst>
              <a:ext uri="{FF2B5EF4-FFF2-40B4-BE49-F238E27FC236}">
                <a16:creationId xmlns:a16="http://schemas.microsoft.com/office/drawing/2014/main" id="{0556B5AC-3F20-FDC1-D579-7C4C6B4ED0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74ACA-1D54-81FA-70B1-31AB3011B3C6}"/>
              </a:ext>
            </a:extLst>
          </p:cNvPr>
          <p:cNvSpPr>
            <a:spLocks noGrp="1"/>
          </p:cNvSpPr>
          <p:nvPr>
            <p:ph type="sldNum" sz="quarter" idx="12"/>
          </p:nvPr>
        </p:nvSpPr>
        <p:spPr/>
        <p:txBody>
          <a:bodyPr/>
          <a:lstStyle/>
          <a:p>
            <a:fld id="{1CC2C9B9-B4B7-45CC-A7EB-16F8BADE9045}" type="slidenum">
              <a:rPr lang="en-US" smtClean="0"/>
              <a:t>‹#›</a:t>
            </a:fld>
            <a:endParaRPr lang="en-US"/>
          </a:p>
        </p:txBody>
      </p:sp>
      <p:sp>
        <p:nvSpPr>
          <p:cNvPr id="9" name="Rectangle 8">
            <a:extLst>
              <a:ext uri="{FF2B5EF4-FFF2-40B4-BE49-F238E27FC236}">
                <a16:creationId xmlns:a16="http://schemas.microsoft.com/office/drawing/2014/main" id="{4DD8EE65-D4F9-418A-1628-F5DFD3DBA24E}"/>
              </a:ext>
              <a:ext uri="{C183D7F6-B498-43B3-948B-1728B52AA6E4}">
                <adec:decorative xmlns:adec="http://schemas.microsoft.com/office/drawing/2017/decorative" val="1"/>
              </a:ext>
            </a:extLst>
          </p:cNvPr>
          <p:cNvSpPr/>
          <p:nvPr/>
        </p:nvSpPr>
        <p:spPr>
          <a:xfrm>
            <a:off x="933198" y="931857"/>
            <a:ext cx="4305523"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8231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C3AB-851A-0D2F-B3AE-5B161CFFC00A}"/>
              </a:ext>
            </a:extLst>
          </p:cNvPr>
          <p:cNvSpPr>
            <a:spLocks noGrp="1"/>
          </p:cNvSpPr>
          <p:nvPr>
            <p:ph type="title"/>
          </p:nvPr>
        </p:nvSpPr>
        <p:spPr>
          <a:xfrm>
            <a:off x="1624338" y="1255172"/>
            <a:ext cx="9297346" cy="1050707"/>
          </a:xfrm>
        </p:spPr>
        <p:txBody>
          <a:bodyPr anchor="b"/>
          <a:lstStyle/>
          <a:p>
            <a:r>
              <a:rPr lang="en-US" dirty="0"/>
              <a:t>Click to edit Master title style</a:t>
            </a:r>
          </a:p>
        </p:txBody>
      </p:sp>
      <p:sp>
        <p:nvSpPr>
          <p:cNvPr id="3" name="Vertical Text Placeholder 2">
            <a:extLst>
              <a:ext uri="{FF2B5EF4-FFF2-40B4-BE49-F238E27FC236}">
                <a16:creationId xmlns:a16="http://schemas.microsoft.com/office/drawing/2014/main" id="{0E89FD6B-3621-3904-7878-A2825C692509}"/>
              </a:ext>
            </a:extLst>
          </p:cNvPr>
          <p:cNvSpPr>
            <a:spLocks noGrp="1"/>
          </p:cNvSpPr>
          <p:nvPr>
            <p:ph type="body" orient="vert" idx="1"/>
          </p:nvPr>
        </p:nvSpPr>
        <p:spPr>
          <a:xfrm>
            <a:off x="1624338" y="2419468"/>
            <a:ext cx="9297346" cy="32543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808AE9-D8ED-ED5D-D7B0-A43811777E81}"/>
              </a:ext>
            </a:extLst>
          </p:cNvPr>
          <p:cNvSpPr>
            <a:spLocks noGrp="1"/>
          </p:cNvSpPr>
          <p:nvPr>
            <p:ph type="dt" sz="half" idx="10"/>
          </p:nvPr>
        </p:nvSpPr>
        <p:spPr/>
        <p:txBody>
          <a:bodyPr/>
          <a:lstStyle/>
          <a:p>
            <a:fld id="{E7736193-EDE3-4BB5-AE5F-E6E5472AB8BE}" type="datetimeFigureOut">
              <a:rPr lang="en-US" smtClean="0"/>
              <a:t>6/14/2024</a:t>
            </a:fld>
            <a:endParaRPr lang="en-US"/>
          </a:p>
        </p:txBody>
      </p:sp>
      <p:sp>
        <p:nvSpPr>
          <p:cNvPr id="5" name="Footer Placeholder 4">
            <a:extLst>
              <a:ext uri="{FF2B5EF4-FFF2-40B4-BE49-F238E27FC236}">
                <a16:creationId xmlns:a16="http://schemas.microsoft.com/office/drawing/2014/main" id="{9A9EF98B-AC81-D122-3D05-9C4E2FE42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FB543-B138-6627-3714-12105D172AD5}"/>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12412867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DE16D-F1A0-DDB5-A98C-A9055C93D914}"/>
              </a:ext>
            </a:extLst>
          </p:cNvPr>
          <p:cNvSpPr>
            <a:spLocks noGrp="1"/>
          </p:cNvSpPr>
          <p:nvPr>
            <p:ph type="title" orient="vert"/>
          </p:nvPr>
        </p:nvSpPr>
        <p:spPr>
          <a:xfrm>
            <a:off x="9126961" y="1414196"/>
            <a:ext cx="1817441" cy="4100602"/>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D8A548F-8DA7-C53C-1BFE-7C720CB20FA1}"/>
              </a:ext>
            </a:extLst>
          </p:cNvPr>
          <p:cNvSpPr>
            <a:spLocks noGrp="1"/>
          </p:cNvSpPr>
          <p:nvPr>
            <p:ph type="body" orient="vert" idx="1"/>
          </p:nvPr>
        </p:nvSpPr>
        <p:spPr>
          <a:xfrm>
            <a:off x="1346042" y="1414196"/>
            <a:ext cx="7780919" cy="4100602"/>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12EA2C8-1C90-25D0-8B0A-30B73CFD3EDE}"/>
              </a:ext>
            </a:extLst>
          </p:cNvPr>
          <p:cNvSpPr>
            <a:spLocks noGrp="1"/>
          </p:cNvSpPr>
          <p:nvPr>
            <p:ph type="dt" sz="half" idx="10"/>
          </p:nvPr>
        </p:nvSpPr>
        <p:spPr/>
        <p:txBody>
          <a:bodyPr/>
          <a:lstStyle/>
          <a:p>
            <a:fld id="{E7736193-EDE3-4BB5-AE5F-E6E5472AB8BE}" type="datetimeFigureOut">
              <a:rPr lang="en-US" smtClean="0"/>
              <a:t>6/14/2024</a:t>
            </a:fld>
            <a:endParaRPr lang="en-US"/>
          </a:p>
        </p:txBody>
      </p:sp>
      <p:sp>
        <p:nvSpPr>
          <p:cNvPr id="5" name="Footer Placeholder 4">
            <a:extLst>
              <a:ext uri="{FF2B5EF4-FFF2-40B4-BE49-F238E27FC236}">
                <a16:creationId xmlns:a16="http://schemas.microsoft.com/office/drawing/2014/main" id="{EA6FF1A4-0404-DA2D-1EA4-828091C0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457155-0F4A-F7B7-C4A8-755572E98C2E}"/>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1781754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620442" y="1233199"/>
            <a:ext cx="8977511" cy="107382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620444" y="2419639"/>
            <a:ext cx="8977509" cy="314178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n-lt"/>
              </a:defRPr>
            </a:lvl1pPr>
          </a:lstStyle>
          <a:p>
            <a:fld id="{E7736193-EDE3-4BB5-AE5F-E6E5472AB8BE}" type="datetimeFigureOut">
              <a:rPr lang="en-US" smtClean="0"/>
              <a:t>6/14/2024</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n-lt"/>
              </a:defRPr>
            </a:lvl1pPr>
          </a:lstStyle>
          <a:p>
            <a:endParaRPr lang="en-US"/>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696577" y="6199188"/>
            <a:ext cx="619125" cy="365125"/>
          </a:xfrm>
          <a:prstGeom prst="rect">
            <a:avLst/>
          </a:prstGeom>
        </p:spPr>
        <p:txBody>
          <a:bodyPr vert="horz" lIns="91440" tIns="45720" rIns="91440" bIns="45720" rtlCol="0" anchor="ctr"/>
          <a:lstStyle>
            <a:lvl1pPr algn="r">
              <a:defRPr sz="1050">
                <a:solidFill>
                  <a:schemeClr val="tx1"/>
                </a:solidFill>
                <a:latin typeface="+mn-lt"/>
              </a:defRPr>
            </a:lvl1pPr>
          </a:lstStyle>
          <a:p>
            <a:fld id="{1CC2C9B9-B4B7-45CC-A7EB-16F8BADE9045}" type="slidenum">
              <a:rPr lang="en-US" smtClean="0"/>
              <a:t>‹#›</a:t>
            </a:fld>
            <a:endParaRPr lang="en-US"/>
          </a:p>
        </p:txBody>
      </p:sp>
      <p:sp>
        <p:nvSpPr>
          <p:cNvPr id="8" name="Rectangle 7">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73950113"/>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txStyles>
    <p:titleStyle>
      <a:lvl1pPr algn="l" defTabSz="914400" rtl="0" eaLnBrk="1" latinLnBrk="0" hangingPunct="1">
        <a:lnSpc>
          <a:spcPct val="120000"/>
        </a:lnSpc>
        <a:spcBef>
          <a:spcPct val="0"/>
        </a:spcBef>
        <a:buNone/>
        <a:defRPr sz="2800" b="1"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1384CA-BBDF-78EA-C1B6-7C26234E0B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7081EE3-B6BE-9584-F5AF-E5F6484DA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44BC2B2-CA33-AD82-89F1-C9D6222461C7}"/>
              </a:ext>
            </a:extLst>
          </p:cNvPr>
          <p:cNvPicPr>
            <a:picLocks noChangeAspect="1"/>
          </p:cNvPicPr>
          <p:nvPr/>
        </p:nvPicPr>
        <p:blipFill rotWithShape="1">
          <a:blip r:embed="rId2" cstate="email">
            <a:alphaModFix amt="50000"/>
            <a:extLst>
              <a:ext uri="{28A0092B-C50C-407E-A947-70E740481C1C}">
                <a14:useLocalDpi xmlns:a14="http://schemas.microsoft.com/office/drawing/2010/main"/>
              </a:ext>
            </a:extLst>
          </a:blip>
          <a:srcRect r="-2" b="-2"/>
          <a:stretch/>
        </p:blipFill>
        <p:spPr>
          <a:xfrm>
            <a:off x="20" y="10"/>
            <a:ext cx="12191978" cy="6857990"/>
          </a:xfrm>
          <a:prstGeom prst="rect">
            <a:avLst/>
          </a:prstGeom>
        </p:spPr>
      </p:pic>
      <p:sp>
        <p:nvSpPr>
          <p:cNvPr id="2" name="Title 1"/>
          <p:cNvSpPr>
            <a:spLocks noGrp="1"/>
          </p:cNvSpPr>
          <p:nvPr>
            <p:ph type="ctrTitle"/>
          </p:nvPr>
        </p:nvSpPr>
        <p:spPr>
          <a:xfrm>
            <a:off x="6726381" y="1597224"/>
            <a:ext cx="4765033" cy="1831776"/>
          </a:xfrm>
          <a:noFill/>
        </p:spPr>
        <p:txBody>
          <a:bodyPr anchor="ctr">
            <a:normAutofit/>
          </a:bodyPr>
          <a:lstStyle/>
          <a:p>
            <a:pPr algn="r">
              <a:lnSpc>
                <a:spcPct val="110000"/>
              </a:lnSpc>
            </a:pPr>
            <a:r>
              <a:rPr lang="en-US" sz="2500" dirty="0">
                <a:solidFill>
                  <a:schemeClr val="accent1">
                    <a:lumMod val="60000"/>
                    <a:lumOff val="40000"/>
                  </a:schemeClr>
                </a:solidFill>
                <a:ea typeface="+mj-lt"/>
                <a:cs typeface="+mj-lt"/>
              </a:rPr>
              <a:t>Possible recommendations for the retailer </a:t>
            </a:r>
            <a:r>
              <a:rPr lang="en-US" sz="2500" dirty="0" err="1">
                <a:solidFill>
                  <a:schemeClr val="accent1">
                    <a:lumMod val="60000"/>
                    <a:lumOff val="40000"/>
                  </a:schemeClr>
                </a:solidFill>
                <a:ea typeface="+mj-lt"/>
                <a:cs typeface="+mj-lt"/>
              </a:rPr>
              <a:t>Wilko</a:t>
            </a:r>
            <a:endParaRPr lang="en-US" sz="2500" dirty="0">
              <a:solidFill>
                <a:schemeClr val="accent1">
                  <a:lumMod val="60000"/>
                  <a:lumOff val="40000"/>
                </a:schemeClr>
              </a:solidFill>
            </a:endParaRPr>
          </a:p>
        </p:txBody>
      </p:sp>
      <p:sp>
        <p:nvSpPr>
          <p:cNvPr id="3" name="Subtitle 2"/>
          <p:cNvSpPr>
            <a:spLocks noGrp="1"/>
          </p:cNvSpPr>
          <p:nvPr>
            <p:ph type="subTitle" idx="1"/>
          </p:nvPr>
        </p:nvSpPr>
        <p:spPr>
          <a:xfrm>
            <a:off x="7543800" y="3846787"/>
            <a:ext cx="3152776" cy="1580858"/>
          </a:xfrm>
          <a:noFill/>
        </p:spPr>
        <p:txBody>
          <a:bodyPr vert="horz" lIns="91440" tIns="45720" rIns="91440" bIns="45720" rtlCol="0" anchor="b">
            <a:normAutofit/>
          </a:bodyPr>
          <a:lstStyle/>
          <a:p>
            <a:pPr algn="r"/>
            <a:r>
              <a:rPr lang="en-US">
                <a:solidFill>
                  <a:schemeClr val="accent1">
                    <a:lumMod val="60000"/>
                    <a:lumOff val="40000"/>
                  </a:schemeClr>
                </a:solidFill>
              </a:rPr>
              <a:t>Renata</a:t>
            </a:r>
          </a:p>
          <a:p>
            <a:pPr algn="r"/>
            <a:r>
              <a:rPr lang="en-US">
                <a:solidFill>
                  <a:schemeClr val="accent1">
                    <a:lumMod val="60000"/>
                    <a:lumOff val="40000"/>
                  </a:schemeClr>
                </a:solidFill>
                <a:latin typeface="Aptos"/>
                <a:cs typeface="Arial"/>
              </a:rPr>
              <a:t>BMSW4014</a:t>
            </a:r>
            <a:endParaRPr lang="en-US">
              <a:solidFill>
                <a:schemeClr val="accent1">
                  <a:lumMod val="60000"/>
                  <a:lumOff val="40000"/>
                </a:schemeClr>
              </a:solidFill>
            </a:endParaRPr>
          </a:p>
        </p:txBody>
      </p:sp>
      <p:sp>
        <p:nvSpPr>
          <p:cNvPr id="13" name="Freeform: Shape 12">
            <a:extLst>
              <a:ext uri="{FF2B5EF4-FFF2-40B4-BE49-F238E27FC236}">
                <a16:creationId xmlns:a16="http://schemas.microsoft.com/office/drawing/2014/main" id="{48083107-365E-2697-D22F-25A7DDF59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6726381" y="934038"/>
            <a:ext cx="4523587" cy="4991433"/>
          </a:xfrm>
          <a:custGeom>
            <a:avLst/>
            <a:gdLst>
              <a:gd name="connsiteX0" fmla="*/ 0 w 9985794"/>
              <a:gd name="connsiteY0" fmla="*/ 0 h 4920343"/>
              <a:gd name="connsiteX1" fmla="*/ 9985794 w 9985794"/>
              <a:gd name="connsiteY1" fmla="*/ 0 h 4920343"/>
              <a:gd name="connsiteX2" fmla="*/ 9985794 w 9985794"/>
              <a:gd name="connsiteY2" fmla="*/ 4920343 h 4920343"/>
              <a:gd name="connsiteX3" fmla="*/ 0 w 9985794"/>
              <a:gd name="connsiteY3" fmla="*/ 4920343 h 4920343"/>
              <a:gd name="connsiteX4" fmla="*/ 0 w 9985794"/>
              <a:gd name="connsiteY4" fmla="*/ 4119525 h 4920343"/>
              <a:gd name="connsiteX5" fmla="*/ 4905554 w 9985794"/>
              <a:gd name="connsiteY5" fmla="*/ 4119525 h 4920343"/>
              <a:gd name="connsiteX6" fmla="*/ 4905554 w 9985794"/>
              <a:gd name="connsiteY6" fmla="*/ 1451087 h 4920343"/>
              <a:gd name="connsiteX7" fmla="*/ 0 w 9985794"/>
              <a:gd name="connsiteY7" fmla="*/ 1451087 h 4920343"/>
              <a:gd name="connsiteX0" fmla="*/ 4905554 w 9985794"/>
              <a:gd name="connsiteY0" fmla="*/ 4119525 h 4920343"/>
              <a:gd name="connsiteX1" fmla="*/ 4905554 w 9985794"/>
              <a:gd name="connsiteY1" fmla="*/ 1451087 h 4920343"/>
              <a:gd name="connsiteX2" fmla="*/ 0 w 9985794"/>
              <a:gd name="connsiteY2" fmla="*/ 1451087 h 4920343"/>
              <a:gd name="connsiteX3" fmla="*/ 0 w 9985794"/>
              <a:gd name="connsiteY3" fmla="*/ 0 h 4920343"/>
              <a:gd name="connsiteX4" fmla="*/ 9985794 w 9985794"/>
              <a:gd name="connsiteY4" fmla="*/ 0 h 4920343"/>
              <a:gd name="connsiteX5" fmla="*/ 9985794 w 9985794"/>
              <a:gd name="connsiteY5" fmla="*/ 4920343 h 4920343"/>
              <a:gd name="connsiteX6" fmla="*/ 0 w 9985794"/>
              <a:gd name="connsiteY6" fmla="*/ 4920343 h 4920343"/>
              <a:gd name="connsiteX7" fmla="*/ 0 w 9985794"/>
              <a:gd name="connsiteY7" fmla="*/ 4119525 h 4920343"/>
              <a:gd name="connsiteX8" fmla="*/ 4996994 w 9985794"/>
              <a:gd name="connsiteY8" fmla="*/ 4210965 h 4920343"/>
              <a:gd name="connsiteX0" fmla="*/ 4905554 w 9985794"/>
              <a:gd name="connsiteY0" fmla="*/ 4119525 h 4920343"/>
              <a:gd name="connsiteX1" fmla="*/ 4905554 w 9985794"/>
              <a:gd name="connsiteY1" fmla="*/ 1451087 h 4920343"/>
              <a:gd name="connsiteX2" fmla="*/ 0 w 9985794"/>
              <a:gd name="connsiteY2" fmla="*/ 1451087 h 4920343"/>
              <a:gd name="connsiteX3" fmla="*/ 0 w 9985794"/>
              <a:gd name="connsiteY3" fmla="*/ 0 h 4920343"/>
              <a:gd name="connsiteX4" fmla="*/ 9985794 w 9985794"/>
              <a:gd name="connsiteY4" fmla="*/ 0 h 4920343"/>
              <a:gd name="connsiteX5" fmla="*/ 9985794 w 9985794"/>
              <a:gd name="connsiteY5" fmla="*/ 4920343 h 4920343"/>
              <a:gd name="connsiteX6" fmla="*/ 0 w 9985794"/>
              <a:gd name="connsiteY6" fmla="*/ 4920343 h 4920343"/>
              <a:gd name="connsiteX7" fmla="*/ 0 w 9985794"/>
              <a:gd name="connsiteY7" fmla="*/ 4119525 h 4920343"/>
              <a:gd name="connsiteX0" fmla="*/ 4905554 w 9985794"/>
              <a:gd name="connsiteY0" fmla="*/ 1451087 h 4920343"/>
              <a:gd name="connsiteX1" fmla="*/ 0 w 9985794"/>
              <a:gd name="connsiteY1" fmla="*/ 1451087 h 4920343"/>
              <a:gd name="connsiteX2" fmla="*/ 0 w 9985794"/>
              <a:gd name="connsiteY2" fmla="*/ 0 h 4920343"/>
              <a:gd name="connsiteX3" fmla="*/ 9985794 w 9985794"/>
              <a:gd name="connsiteY3" fmla="*/ 0 h 4920343"/>
              <a:gd name="connsiteX4" fmla="*/ 9985794 w 9985794"/>
              <a:gd name="connsiteY4" fmla="*/ 4920343 h 4920343"/>
              <a:gd name="connsiteX5" fmla="*/ 0 w 9985794"/>
              <a:gd name="connsiteY5" fmla="*/ 4920343 h 4920343"/>
              <a:gd name="connsiteX6" fmla="*/ 0 w 9985794"/>
              <a:gd name="connsiteY6" fmla="*/ 4119525 h 4920343"/>
              <a:gd name="connsiteX0" fmla="*/ 0 w 9985794"/>
              <a:gd name="connsiteY0" fmla="*/ 1451087 h 4920343"/>
              <a:gd name="connsiteX1" fmla="*/ 0 w 9985794"/>
              <a:gd name="connsiteY1" fmla="*/ 0 h 4920343"/>
              <a:gd name="connsiteX2" fmla="*/ 9985794 w 9985794"/>
              <a:gd name="connsiteY2" fmla="*/ 0 h 4920343"/>
              <a:gd name="connsiteX3" fmla="*/ 9985794 w 9985794"/>
              <a:gd name="connsiteY3" fmla="*/ 4920343 h 4920343"/>
              <a:gd name="connsiteX4" fmla="*/ 0 w 9985794"/>
              <a:gd name="connsiteY4" fmla="*/ 4920343 h 4920343"/>
              <a:gd name="connsiteX5" fmla="*/ 0 w 9985794"/>
              <a:gd name="connsiteY5" fmla="*/ 4119525 h 4920343"/>
              <a:gd name="connsiteX0" fmla="*/ 0 w 10019371"/>
              <a:gd name="connsiteY0" fmla="*/ 1655069 h 4920343"/>
              <a:gd name="connsiteX1" fmla="*/ 33577 w 10019371"/>
              <a:gd name="connsiteY1" fmla="*/ 0 h 4920343"/>
              <a:gd name="connsiteX2" fmla="*/ 10019371 w 10019371"/>
              <a:gd name="connsiteY2" fmla="*/ 0 h 4920343"/>
              <a:gd name="connsiteX3" fmla="*/ 10019371 w 10019371"/>
              <a:gd name="connsiteY3" fmla="*/ 4920343 h 4920343"/>
              <a:gd name="connsiteX4" fmla="*/ 33577 w 10019371"/>
              <a:gd name="connsiteY4" fmla="*/ 4920343 h 4920343"/>
              <a:gd name="connsiteX5" fmla="*/ 33577 w 10019371"/>
              <a:gd name="connsiteY5" fmla="*/ 4119525 h 4920343"/>
              <a:gd name="connsiteX0" fmla="*/ 0 w 9991028"/>
              <a:gd name="connsiteY0" fmla="*/ 1645173 h 4920343"/>
              <a:gd name="connsiteX1" fmla="*/ 5234 w 9991028"/>
              <a:gd name="connsiteY1" fmla="*/ 0 h 4920343"/>
              <a:gd name="connsiteX2" fmla="*/ 9991028 w 9991028"/>
              <a:gd name="connsiteY2" fmla="*/ 0 h 4920343"/>
              <a:gd name="connsiteX3" fmla="*/ 9991028 w 9991028"/>
              <a:gd name="connsiteY3" fmla="*/ 4920343 h 4920343"/>
              <a:gd name="connsiteX4" fmla="*/ 5234 w 9991028"/>
              <a:gd name="connsiteY4" fmla="*/ 4920343 h 4920343"/>
              <a:gd name="connsiteX5" fmla="*/ 5234 w 9991028"/>
              <a:gd name="connsiteY5" fmla="*/ 4119525 h 4920343"/>
              <a:gd name="connsiteX0" fmla="*/ 59 w 9986364"/>
              <a:gd name="connsiteY0" fmla="*/ 1639236 h 4920343"/>
              <a:gd name="connsiteX1" fmla="*/ 570 w 9986364"/>
              <a:gd name="connsiteY1" fmla="*/ 0 h 4920343"/>
              <a:gd name="connsiteX2" fmla="*/ 9986364 w 9986364"/>
              <a:gd name="connsiteY2" fmla="*/ 0 h 4920343"/>
              <a:gd name="connsiteX3" fmla="*/ 9986364 w 9986364"/>
              <a:gd name="connsiteY3" fmla="*/ 4920343 h 4920343"/>
              <a:gd name="connsiteX4" fmla="*/ 570 w 9986364"/>
              <a:gd name="connsiteY4" fmla="*/ 4920343 h 4920343"/>
              <a:gd name="connsiteX5" fmla="*/ 570 w 9986364"/>
              <a:gd name="connsiteY5" fmla="*/ 4119525 h 4920343"/>
              <a:gd name="connsiteX0" fmla="*/ 60 w 9986364"/>
              <a:gd name="connsiteY0" fmla="*/ 1847740 h 4920343"/>
              <a:gd name="connsiteX1" fmla="*/ 570 w 9986364"/>
              <a:gd name="connsiteY1" fmla="*/ 0 h 4920343"/>
              <a:gd name="connsiteX2" fmla="*/ 9986364 w 9986364"/>
              <a:gd name="connsiteY2" fmla="*/ 0 h 4920343"/>
              <a:gd name="connsiteX3" fmla="*/ 9986364 w 9986364"/>
              <a:gd name="connsiteY3" fmla="*/ 4920343 h 4920343"/>
              <a:gd name="connsiteX4" fmla="*/ 570 w 9986364"/>
              <a:gd name="connsiteY4" fmla="*/ 4920343 h 4920343"/>
              <a:gd name="connsiteX5" fmla="*/ 570 w 9986364"/>
              <a:gd name="connsiteY5" fmla="*/ 4119525 h 4920343"/>
              <a:gd name="connsiteX0" fmla="*/ 11626 w 9985937"/>
              <a:gd name="connsiteY0" fmla="*/ 1797498 h 4920343"/>
              <a:gd name="connsiteX1" fmla="*/ 143 w 9985937"/>
              <a:gd name="connsiteY1" fmla="*/ 0 h 4920343"/>
              <a:gd name="connsiteX2" fmla="*/ 9985937 w 9985937"/>
              <a:gd name="connsiteY2" fmla="*/ 0 h 4920343"/>
              <a:gd name="connsiteX3" fmla="*/ 9985937 w 9985937"/>
              <a:gd name="connsiteY3" fmla="*/ 4920343 h 4920343"/>
              <a:gd name="connsiteX4" fmla="*/ 143 w 9985937"/>
              <a:gd name="connsiteY4" fmla="*/ 4920343 h 4920343"/>
              <a:gd name="connsiteX5" fmla="*/ 143 w 9985937"/>
              <a:gd name="connsiteY5" fmla="*/ 4119525 h 4920343"/>
              <a:gd name="connsiteX0" fmla="*/ 62 w 9986364"/>
              <a:gd name="connsiteY0" fmla="*/ 1779914 h 4920343"/>
              <a:gd name="connsiteX1" fmla="*/ 570 w 9986364"/>
              <a:gd name="connsiteY1" fmla="*/ 0 h 4920343"/>
              <a:gd name="connsiteX2" fmla="*/ 9986364 w 9986364"/>
              <a:gd name="connsiteY2" fmla="*/ 0 h 4920343"/>
              <a:gd name="connsiteX3" fmla="*/ 9986364 w 9986364"/>
              <a:gd name="connsiteY3" fmla="*/ 4920343 h 4920343"/>
              <a:gd name="connsiteX4" fmla="*/ 570 w 9986364"/>
              <a:gd name="connsiteY4" fmla="*/ 4920343 h 4920343"/>
              <a:gd name="connsiteX5" fmla="*/ 570 w 9986364"/>
              <a:gd name="connsiteY5" fmla="*/ 4119525 h 4920343"/>
              <a:gd name="connsiteX0" fmla="*/ 17584 w 9985899"/>
              <a:gd name="connsiteY0" fmla="*/ 1779914 h 4920343"/>
              <a:gd name="connsiteX1" fmla="*/ 105 w 9985899"/>
              <a:gd name="connsiteY1" fmla="*/ 0 h 4920343"/>
              <a:gd name="connsiteX2" fmla="*/ 9985899 w 9985899"/>
              <a:gd name="connsiteY2" fmla="*/ 0 h 4920343"/>
              <a:gd name="connsiteX3" fmla="*/ 9985899 w 9985899"/>
              <a:gd name="connsiteY3" fmla="*/ 4920343 h 4920343"/>
              <a:gd name="connsiteX4" fmla="*/ 105 w 9985899"/>
              <a:gd name="connsiteY4" fmla="*/ 4920343 h 4920343"/>
              <a:gd name="connsiteX5" fmla="*/ 105 w 9985899"/>
              <a:gd name="connsiteY5" fmla="*/ 4119525 h 4920343"/>
              <a:gd name="connsiteX0" fmla="*/ 17584 w 9985899"/>
              <a:gd name="connsiteY0" fmla="*/ 1779914 h 4920343"/>
              <a:gd name="connsiteX1" fmla="*/ 105 w 9985899"/>
              <a:gd name="connsiteY1" fmla="*/ 0 h 4920343"/>
              <a:gd name="connsiteX2" fmla="*/ 9985899 w 9985899"/>
              <a:gd name="connsiteY2" fmla="*/ 0 h 4920343"/>
              <a:gd name="connsiteX3" fmla="*/ 9985899 w 9985899"/>
              <a:gd name="connsiteY3" fmla="*/ 4920343 h 4920343"/>
              <a:gd name="connsiteX4" fmla="*/ 105 w 9985899"/>
              <a:gd name="connsiteY4" fmla="*/ 4920343 h 4920343"/>
              <a:gd name="connsiteX5" fmla="*/ 3331 w 9985899"/>
              <a:gd name="connsiteY5" fmla="*/ 4251727 h 4920343"/>
              <a:gd name="connsiteX0" fmla="*/ 23936 w 9992251"/>
              <a:gd name="connsiteY0" fmla="*/ 1779914 h 4920343"/>
              <a:gd name="connsiteX1" fmla="*/ 6457 w 9992251"/>
              <a:gd name="connsiteY1" fmla="*/ 0 h 4920343"/>
              <a:gd name="connsiteX2" fmla="*/ 9992251 w 9992251"/>
              <a:gd name="connsiteY2" fmla="*/ 0 h 4920343"/>
              <a:gd name="connsiteX3" fmla="*/ 9992251 w 9992251"/>
              <a:gd name="connsiteY3" fmla="*/ 4920343 h 4920343"/>
              <a:gd name="connsiteX4" fmla="*/ 6457 w 9992251"/>
              <a:gd name="connsiteY4" fmla="*/ 4920343 h 4920343"/>
              <a:gd name="connsiteX5" fmla="*/ 0 w 9992251"/>
              <a:gd name="connsiteY5" fmla="*/ 4250393 h 4920343"/>
              <a:gd name="connsiteX0" fmla="*/ 20707 w 9989022"/>
              <a:gd name="connsiteY0" fmla="*/ 1779914 h 4920343"/>
              <a:gd name="connsiteX1" fmla="*/ 3228 w 9989022"/>
              <a:gd name="connsiteY1" fmla="*/ 0 h 4920343"/>
              <a:gd name="connsiteX2" fmla="*/ 9989022 w 9989022"/>
              <a:gd name="connsiteY2" fmla="*/ 0 h 4920343"/>
              <a:gd name="connsiteX3" fmla="*/ 9989022 w 9989022"/>
              <a:gd name="connsiteY3" fmla="*/ 4920343 h 4920343"/>
              <a:gd name="connsiteX4" fmla="*/ 3228 w 9989022"/>
              <a:gd name="connsiteY4" fmla="*/ 4920343 h 4920343"/>
              <a:gd name="connsiteX5" fmla="*/ 0 w 9989022"/>
              <a:gd name="connsiteY5" fmla="*/ 4250394 h 4920343"/>
              <a:gd name="connsiteX0" fmla="*/ 17583 w 9985898"/>
              <a:gd name="connsiteY0" fmla="*/ 1779914 h 4920343"/>
              <a:gd name="connsiteX1" fmla="*/ 104 w 9985898"/>
              <a:gd name="connsiteY1" fmla="*/ 0 h 4920343"/>
              <a:gd name="connsiteX2" fmla="*/ 9985898 w 9985898"/>
              <a:gd name="connsiteY2" fmla="*/ 0 h 4920343"/>
              <a:gd name="connsiteX3" fmla="*/ 9985898 w 9985898"/>
              <a:gd name="connsiteY3" fmla="*/ 4920343 h 4920343"/>
              <a:gd name="connsiteX4" fmla="*/ 104 w 9985898"/>
              <a:gd name="connsiteY4" fmla="*/ 4920343 h 4920343"/>
              <a:gd name="connsiteX5" fmla="*/ 6559 w 9985898"/>
              <a:gd name="connsiteY5" fmla="*/ 4251729 h 4920343"/>
              <a:gd name="connsiteX0" fmla="*/ 23935 w 9992250"/>
              <a:gd name="connsiteY0" fmla="*/ 1779914 h 4920343"/>
              <a:gd name="connsiteX1" fmla="*/ 6456 w 9992250"/>
              <a:gd name="connsiteY1" fmla="*/ 0 h 4920343"/>
              <a:gd name="connsiteX2" fmla="*/ 9992250 w 9992250"/>
              <a:gd name="connsiteY2" fmla="*/ 0 h 4920343"/>
              <a:gd name="connsiteX3" fmla="*/ 9992250 w 9992250"/>
              <a:gd name="connsiteY3" fmla="*/ 4920343 h 4920343"/>
              <a:gd name="connsiteX4" fmla="*/ 6456 w 9992250"/>
              <a:gd name="connsiteY4" fmla="*/ 4920343 h 4920343"/>
              <a:gd name="connsiteX5" fmla="*/ 0 w 9992250"/>
              <a:gd name="connsiteY5" fmla="*/ 4255735 h 4920343"/>
              <a:gd name="connsiteX0" fmla="*/ 20706 w 9989021"/>
              <a:gd name="connsiteY0" fmla="*/ 1779914 h 4920343"/>
              <a:gd name="connsiteX1" fmla="*/ 3227 w 9989021"/>
              <a:gd name="connsiteY1" fmla="*/ 0 h 4920343"/>
              <a:gd name="connsiteX2" fmla="*/ 9989021 w 9989021"/>
              <a:gd name="connsiteY2" fmla="*/ 0 h 4920343"/>
              <a:gd name="connsiteX3" fmla="*/ 9989021 w 9989021"/>
              <a:gd name="connsiteY3" fmla="*/ 4920343 h 4920343"/>
              <a:gd name="connsiteX4" fmla="*/ 3227 w 9989021"/>
              <a:gd name="connsiteY4" fmla="*/ 4920343 h 4920343"/>
              <a:gd name="connsiteX5" fmla="*/ 0 w 9989021"/>
              <a:gd name="connsiteY5" fmla="*/ 4255735 h 4920343"/>
              <a:gd name="connsiteX0" fmla="*/ 1339 w 9989021"/>
              <a:gd name="connsiteY0" fmla="*/ 2408875 h 4920343"/>
              <a:gd name="connsiteX1" fmla="*/ 3227 w 9989021"/>
              <a:gd name="connsiteY1" fmla="*/ 0 h 4920343"/>
              <a:gd name="connsiteX2" fmla="*/ 9989021 w 9989021"/>
              <a:gd name="connsiteY2" fmla="*/ 0 h 4920343"/>
              <a:gd name="connsiteX3" fmla="*/ 9989021 w 9989021"/>
              <a:gd name="connsiteY3" fmla="*/ 4920343 h 4920343"/>
              <a:gd name="connsiteX4" fmla="*/ 3227 w 9989021"/>
              <a:gd name="connsiteY4" fmla="*/ 4920343 h 4920343"/>
              <a:gd name="connsiteX5" fmla="*/ 0 w 9989021"/>
              <a:gd name="connsiteY5" fmla="*/ 4255735 h 4920343"/>
              <a:gd name="connsiteX0" fmla="*/ 11022 w 9989021"/>
              <a:gd name="connsiteY0" fmla="*/ 2454278 h 4920343"/>
              <a:gd name="connsiteX1" fmla="*/ 3227 w 9989021"/>
              <a:gd name="connsiteY1" fmla="*/ 0 h 4920343"/>
              <a:gd name="connsiteX2" fmla="*/ 9989021 w 9989021"/>
              <a:gd name="connsiteY2" fmla="*/ 0 h 4920343"/>
              <a:gd name="connsiteX3" fmla="*/ 9989021 w 9989021"/>
              <a:gd name="connsiteY3" fmla="*/ 4920343 h 4920343"/>
              <a:gd name="connsiteX4" fmla="*/ 3227 w 9989021"/>
              <a:gd name="connsiteY4" fmla="*/ 4920343 h 4920343"/>
              <a:gd name="connsiteX5" fmla="*/ 0 w 9989021"/>
              <a:gd name="connsiteY5" fmla="*/ 4255735 h 4920343"/>
              <a:gd name="connsiteX0" fmla="*/ 0 w 9990908"/>
              <a:gd name="connsiteY0" fmla="*/ 2455614 h 4920343"/>
              <a:gd name="connsiteX1" fmla="*/ 5114 w 9990908"/>
              <a:gd name="connsiteY1" fmla="*/ 0 h 4920343"/>
              <a:gd name="connsiteX2" fmla="*/ 9990908 w 9990908"/>
              <a:gd name="connsiteY2" fmla="*/ 0 h 4920343"/>
              <a:gd name="connsiteX3" fmla="*/ 9990908 w 9990908"/>
              <a:gd name="connsiteY3" fmla="*/ 4920343 h 4920343"/>
              <a:gd name="connsiteX4" fmla="*/ 5114 w 9990908"/>
              <a:gd name="connsiteY4" fmla="*/ 4920343 h 4920343"/>
              <a:gd name="connsiteX5" fmla="*/ 1887 w 9990908"/>
              <a:gd name="connsiteY5" fmla="*/ 4255735 h 492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90908" h="4920343">
                <a:moveTo>
                  <a:pt x="0" y="2455614"/>
                </a:moveTo>
                <a:cubicBezTo>
                  <a:pt x="1745" y="1907223"/>
                  <a:pt x="3369" y="548391"/>
                  <a:pt x="5114" y="0"/>
                </a:cubicBezTo>
                <a:lnTo>
                  <a:pt x="9990908" y="0"/>
                </a:lnTo>
                <a:lnTo>
                  <a:pt x="9990908" y="4920343"/>
                </a:lnTo>
                <a:lnTo>
                  <a:pt x="5114" y="4920343"/>
                </a:lnTo>
                <a:cubicBezTo>
                  <a:pt x="5114" y="4653404"/>
                  <a:pt x="1887" y="4522674"/>
                  <a:pt x="1887" y="4255735"/>
                </a:cubicBezTo>
              </a:path>
            </a:pathLst>
          </a:cu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FDCCA3-5CE7-058C-1962-A071B764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BF24CF1-EE7F-86B3-94A8-3CD26A1ADB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936887"/>
            <a:ext cx="5160067" cy="4968614"/>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8793C6-094D-BD74-C2F0-4C877363AEF1}"/>
              </a:ext>
            </a:extLst>
          </p:cNvPr>
          <p:cNvSpPr>
            <a:spLocks noGrp="1"/>
          </p:cNvSpPr>
          <p:nvPr>
            <p:ph type="title"/>
          </p:nvPr>
        </p:nvSpPr>
        <p:spPr>
          <a:xfrm>
            <a:off x="914397" y="950441"/>
            <a:ext cx="3946970" cy="1801455"/>
          </a:xfrm>
          <a:noFill/>
        </p:spPr>
        <p:txBody>
          <a:bodyPr>
            <a:normAutofit/>
          </a:bodyPr>
          <a:lstStyle/>
          <a:p>
            <a:r>
              <a:rPr lang="en-US" dirty="0"/>
              <a:t>Introduction</a:t>
            </a:r>
          </a:p>
        </p:txBody>
      </p:sp>
      <p:sp>
        <p:nvSpPr>
          <p:cNvPr id="3" name="Content Placeholder 2">
            <a:extLst>
              <a:ext uri="{FF2B5EF4-FFF2-40B4-BE49-F238E27FC236}">
                <a16:creationId xmlns:a16="http://schemas.microsoft.com/office/drawing/2014/main" id="{FC8C1051-6165-372C-A5BE-C42B1347D860}"/>
              </a:ext>
            </a:extLst>
          </p:cNvPr>
          <p:cNvSpPr>
            <a:spLocks noGrp="1"/>
          </p:cNvSpPr>
          <p:nvPr>
            <p:ph idx="1"/>
          </p:nvPr>
        </p:nvSpPr>
        <p:spPr>
          <a:xfrm>
            <a:off x="914400" y="2890881"/>
            <a:ext cx="3476578" cy="3052719"/>
          </a:xfrm>
        </p:spPr>
        <p:txBody>
          <a:bodyPr vert="horz" lIns="91440" tIns="45720" rIns="91440" bIns="45720" rtlCol="0">
            <a:normAutofit/>
          </a:bodyPr>
          <a:lstStyle/>
          <a:p>
            <a:pPr>
              <a:lnSpc>
                <a:spcPct val="110000"/>
              </a:lnSpc>
            </a:pPr>
            <a:r>
              <a:rPr lang="en-US" sz="1700">
                <a:ea typeface="+mn-lt"/>
                <a:cs typeface="+mn-lt"/>
              </a:rPr>
              <a:t>Wilko faces financial instability and declining customer satisfaction.</a:t>
            </a:r>
          </a:p>
          <a:p>
            <a:pPr>
              <a:lnSpc>
                <a:spcPct val="110000"/>
              </a:lnSpc>
            </a:pPr>
            <a:r>
              <a:rPr lang="en-US" sz="1700">
                <a:ea typeface="+mn-lt"/>
                <a:cs typeface="+mn-lt"/>
              </a:rPr>
              <a:t>Recommendations: strategic realignment, operational improvements, customer focus.</a:t>
            </a:r>
          </a:p>
          <a:p>
            <a:pPr>
              <a:lnSpc>
                <a:spcPct val="110000"/>
              </a:lnSpc>
            </a:pPr>
            <a:r>
              <a:rPr lang="en-US" sz="1700">
                <a:ea typeface="+mn-lt"/>
                <a:cs typeface="+mn-lt"/>
              </a:rPr>
              <a:t>Solutions monitoring, reporting ensure compliance and growth efficiency.</a:t>
            </a:r>
          </a:p>
        </p:txBody>
      </p:sp>
      <p:pic>
        <p:nvPicPr>
          <p:cNvPr id="4" name="Picture 3" descr="UK retailer Wilko collapses, putting 12,500 jobs at risk | Reuters">
            <a:extLst>
              <a:ext uri="{FF2B5EF4-FFF2-40B4-BE49-F238E27FC236}">
                <a16:creationId xmlns:a16="http://schemas.microsoft.com/office/drawing/2014/main" id="{560E84F1-CF7D-EBCB-CB8F-A2D531D3D0C8}"/>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326912" y="1606437"/>
            <a:ext cx="5269122" cy="3359065"/>
          </a:xfrm>
          <a:prstGeom prst="rect">
            <a:avLst/>
          </a:prstGeom>
        </p:spPr>
      </p:pic>
    </p:spTree>
    <p:extLst>
      <p:ext uri="{BB962C8B-B14F-4D97-AF65-F5344CB8AC3E}">
        <p14:creationId xmlns:p14="http://schemas.microsoft.com/office/powerpoint/2010/main" val="2917687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2C3B9A-B4D2-F54D-15F0-06653E1832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068CEB5-F191-9D3E-BAC0-B0E21272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4"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ilko returns to Devon high streets as The Range announces new stores -  Devon Live">
            <a:extLst>
              <a:ext uri="{FF2B5EF4-FFF2-40B4-BE49-F238E27FC236}">
                <a16:creationId xmlns:a16="http://schemas.microsoft.com/office/drawing/2014/main" id="{24DC6CCF-A7B0-D377-BD61-52AAD64CB2C9}"/>
              </a:ext>
            </a:extLst>
          </p:cNvPr>
          <p:cNvPicPr>
            <a:picLocks noChangeAspect="1"/>
          </p:cNvPicPr>
          <p:nvPr/>
        </p:nvPicPr>
        <p:blipFill rotWithShape="1">
          <a:blip r:embed="rId3" cstate="email">
            <a:alphaModFix amt="50000"/>
            <a:extLst>
              <a:ext uri="{28A0092B-C50C-407E-A947-70E740481C1C}">
                <a14:useLocalDpi xmlns:a14="http://schemas.microsoft.com/office/drawing/2010/main"/>
              </a:ext>
            </a:extLst>
          </a:blip>
          <a:srcRect/>
          <a:stretch/>
        </p:blipFill>
        <p:spPr>
          <a:xfrm>
            <a:off x="20" y="-1"/>
            <a:ext cx="4654276" cy="6857999"/>
          </a:xfrm>
          <a:prstGeom prst="rect">
            <a:avLst/>
          </a:prstGeom>
        </p:spPr>
      </p:pic>
      <p:sp>
        <p:nvSpPr>
          <p:cNvPr id="13" name="Freeform: Shape 12">
            <a:extLst>
              <a:ext uri="{FF2B5EF4-FFF2-40B4-BE49-F238E27FC236}">
                <a16:creationId xmlns:a16="http://schemas.microsoft.com/office/drawing/2014/main" id="{9464ED38-224B-AB8F-2B4A-18C5B2BE0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884" y="931856"/>
            <a:ext cx="10318890" cy="4994960"/>
          </a:xfrm>
          <a:custGeom>
            <a:avLst/>
            <a:gdLst>
              <a:gd name="connsiteX0" fmla="*/ 0 w 4172596"/>
              <a:gd name="connsiteY0" fmla="*/ 0 h 4952999"/>
              <a:gd name="connsiteX1" fmla="*/ 4172596 w 4172596"/>
              <a:gd name="connsiteY1" fmla="*/ 0 h 4952999"/>
              <a:gd name="connsiteX2" fmla="*/ 4172596 w 4172596"/>
              <a:gd name="connsiteY2" fmla="*/ 342900 h 4952999"/>
              <a:gd name="connsiteX3" fmla="*/ 3239761 w 4172596"/>
              <a:gd name="connsiteY3" fmla="*/ 342900 h 4952999"/>
              <a:gd name="connsiteX4" fmla="*/ 3239761 w 4172596"/>
              <a:gd name="connsiteY4" fmla="*/ 1934392 h 4952999"/>
              <a:gd name="connsiteX5" fmla="*/ 4172596 w 4172596"/>
              <a:gd name="connsiteY5" fmla="*/ 1934392 h 4952999"/>
              <a:gd name="connsiteX6" fmla="*/ 4172596 w 4172596"/>
              <a:gd name="connsiteY6" fmla="*/ 4952999 h 4952999"/>
              <a:gd name="connsiteX7" fmla="*/ 0 w 4172596"/>
              <a:gd name="connsiteY7" fmla="*/ 4952999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8" fmla="*/ 3331201 w 4172596"/>
              <a:gd name="connsiteY8" fmla="*/ 2025832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 name="connsiteX6" fmla="*/ 3239761 w 4172596"/>
              <a:gd name="connsiteY6"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2596" h="4952999">
                <a:moveTo>
                  <a:pt x="4172596" y="1934392"/>
                </a:moveTo>
                <a:lnTo>
                  <a:pt x="4172596" y="4952999"/>
                </a:lnTo>
                <a:lnTo>
                  <a:pt x="0" y="4952999"/>
                </a:lnTo>
                <a:lnTo>
                  <a:pt x="0" y="0"/>
                </a:lnTo>
                <a:lnTo>
                  <a:pt x="4172596" y="0"/>
                </a:lnTo>
                <a:lnTo>
                  <a:pt x="4172596" y="342900"/>
                </a:lnTo>
              </a:path>
            </a:pathLst>
          </a:cu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A8B404C-DF5E-30DB-692E-1507A945B64C}"/>
              </a:ext>
            </a:extLst>
          </p:cNvPr>
          <p:cNvSpPr>
            <a:spLocks noGrp="1"/>
          </p:cNvSpPr>
          <p:nvPr>
            <p:ph type="title"/>
          </p:nvPr>
        </p:nvSpPr>
        <p:spPr>
          <a:xfrm>
            <a:off x="738786" y="1319622"/>
            <a:ext cx="3481988" cy="1591492"/>
          </a:xfrm>
          <a:noFill/>
        </p:spPr>
        <p:txBody>
          <a:bodyPr>
            <a:normAutofit/>
          </a:bodyPr>
          <a:lstStyle/>
          <a:p>
            <a:pPr>
              <a:lnSpc>
                <a:spcPct val="110000"/>
              </a:lnSpc>
            </a:pPr>
            <a:r>
              <a:rPr lang="en-US" sz="2200">
                <a:solidFill>
                  <a:schemeClr val="accent1">
                    <a:lumMod val="60000"/>
                    <a:lumOff val="40000"/>
                  </a:schemeClr>
                </a:solidFill>
              </a:rPr>
              <a:t>Problem Identification and Analysis Recap</a:t>
            </a:r>
          </a:p>
        </p:txBody>
      </p:sp>
      <p:sp>
        <p:nvSpPr>
          <p:cNvPr id="3" name="Content Placeholder 2">
            <a:extLst>
              <a:ext uri="{FF2B5EF4-FFF2-40B4-BE49-F238E27FC236}">
                <a16:creationId xmlns:a16="http://schemas.microsoft.com/office/drawing/2014/main" id="{BE6EF21D-6B93-251C-01AA-E3AC9C2144EE}"/>
              </a:ext>
            </a:extLst>
          </p:cNvPr>
          <p:cNvSpPr>
            <a:spLocks noGrp="1"/>
          </p:cNvSpPr>
          <p:nvPr>
            <p:ph idx="1"/>
          </p:nvPr>
        </p:nvSpPr>
        <p:spPr>
          <a:xfrm>
            <a:off x="5472193" y="1185775"/>
            <a:ext cx="4988781" cy="3996716"/>
          </a:xfrm>
        </p:spPr>
        <p:txBody>
          <a:bodyPr vert="horz" lIns="91440" tIns="45720" rIns="91440" bIns="45720" rtlCol="0">
            <a:normAutofit fontScale="92500"/>
          </a:bodyPr>
          <a:lstStyle/>
          <a:p>
            <a:pPr>
              <a:lnSpc>
                <a:spcPct val="110000"/>
              </a:lnSpc>
            </a:pPr>
            <a:r>
              <a:rPr lang="en-US" sz="1400" b="1">
                <a:ea typeface="+mn-lt"/>
                <a:cs typeface="+mn-lt"/>
              </a:rPr>
              <a:t>SWOT Analysis:</a:t>
            </a:r>
            <a:endParaRPr lang="en-US" sz="1400"/>
          </a:p>
          <a:p>
            <a:pPr lvl="1">
              <a:lnSpc>
                <a:spcPct val="110000"/>
              </a:lnSpc>
            </a:pPr>
            <a:r>
              <a:rPr lang="en-US" sz="1400" b="1">
                <a:ea typeface="+mn-lt"/>
                <a:cs typeface="+mn-lt"/>
              </a:rPr>
              <a:t>Strengths:</a:t>
            </a:r>
            <a:r>
              <a:rPr lang="en-US" sz="1400">
                <a:ea typeface="+mn-lt"/>
                <a:cs typeface="+mn-lt"/>
              </a:rPr>
              <a:t> Strong brand and affordable products.</a:t>
            </a:r>
            <a:endParaRPr lang="en-US" sz="1400"/>
          </a:p>
          <a:p>
            <a:pPr lvl="1">
              <a:lnSpc>
                <a:spcPct val="110000"/>
              </a:lnSpc>
            </a:pPr>
            <a:r>
              <a:rPr lang="en-US" sz="1400" b="1">
                <a:ea typeface="+mn-lt"/>
                <a:cs typeface="+mn-lt"/>
              </a:rPr>
              <a:t>Weaknesses:</a:t>
            </a:r>
            <a:r>
              <a:rPr lang="en-US" sz="1400">
                <a:ea typeface="+mn-lt"/>
                <a:cs typeface="+mn-lt"/>
              </a:rPr>
              <a:t> Poor financial management and limited online presence.</a:t>
            </a:r>
            <a:endParaRPr lang="en-US" sz="1400"/>
          </a:p>
          <a:p>
            <a:pPr lvl="1">
              <a:lnSpc>
                <a:spcPct val="110000"/>
              </a:lnSpc>
            </a:pPr>
            <a:r>
              <a:rPr lang="en-US" sz="1400" b="1">
                <a:ea typeface="+mn-lt"/>
                <a:cs typeface="+mn-lt"/>
              </a:rPr>
              <a:t>Opportunities:</a:t>
            </a:r>
            <a:r>
              <a:rPr lang="en-US" sz="1400">
                <a:ea typeface="+mn-lt"/>
                <a:cs typeface="+mn-lt"/>
              </a:rPr>
              <a:t> E-commerce growth and demand for home goods.</a:t>
            </a:r>
            <a:endParaRPr lang="en-US" sz="1400"/>
          </a:p>
          <a:p>
            <a:pPr lvl="1">
              <a:lnSpc>
                <a:spcPct val="110000"/>
              </a:lnSpc>
            </a:pPr>
            <a:r>
              <a:rPr lang="en-US" sz="1400" b="1" dirty="0">
                <a:ea typeface="+mn-lt"/>
                <a:cs typeface="+mn-lt"/>
              </a:rPr>
              <a:t>Threats:</a:t>
            </a:r>
            <a:r>
              <a:rPr lang="en-US" sz="1400" dirty="0">
                <a:ea typeface="+mn-lt"/>
                <a:cs typeface="+mn-lt"/>
              </a:rPr>
              <a:t> Intense competition and economic fluctuations.</a:t>
            </a:r>
            <a:endParaRPr lang="en-US" sz="1400" dirty="0"/>
          </a:p>
          <a:p>
            <a:pPr>
              <a:lnSpc>
                <a:spcPct val="110000"/>
              </a:lnSpc>
            </a:pPr>
            <a:r>
              <a:rPr lang="en-US" sz="1400" b="1" dirty="0">
                <a:ea typeface="+mn-lt"/>
                <a:cs typeface="+mn-lt"/>
              </a:rPr>
              <a:t>PESTLE Analysis:</a:t>
            </a:r>
            <a:endParaRPr lang="en-US" sz="1400" dirty="0"/>
          </a:p>
          <a:p>
            <a:pPr lvl="1">
              <a:lnSpc>
                <a:spcPct val="110000"/>
              </a:lnSpc>
            </a:pPr>
            <a:r>
              <a:rPr lang="en-US" sz="1400" b="1" dirty="0">
                <a:ea typeface="+mn-lt"/>
                <a:cs typeface="+mn-lt"/>
              </a:rPr>
              <a:t>Political:</a:t>
            </a:r>
            <a:r>
              <a:rPr lang="en-US" sz="1400" dirty="0">
                <a:ea typeface="+mn-lt"/>
                <a:cs typeface="+mn-lt"/>
              </a:rPr>
              <a:t> Brexit impacting supply chains.</a:t>
            </a:r>
            <a:endParaRPr lang="en-US" sz="1400" dirty="0"/>
          </a:p>
          <a:p>
            <a:pPr lvl="1">
              <a:lnSpc>
                <a:spcPct val="110000"/>
              </a:lnSpc>
            </a:pPr>
            <a:r>
              <a:rPr lang="en-US" sz="1400" b="1" dirty="0">
                <a:ea typeface="+mn-lt"/>
                <a:cs typeface="+mn-lt"/>
              </a:rPr>
              <a:t>Economic:</a:t>
            </a:r>
            <a:r>
              <a:rPr lang="en-US" sz="1400" dirty="0">
                <a:ea typeface="+mn-lt"/>
                <a:cs typeface="+mn-lt"/>
              </a:rPr>
              <a:t> Downturn affecting consumer spending.</a:t>
            </a:r>
            <a:endParaRPr lang="en-US" sz="1400" dirty="0"/>
          </a:p>
          <a:p>
            <a:pPr lvl="1">
              <a:lnSpc>
                <a:spcPct val="110000"/>
              </a:lnSpc>
            </a:pPr>
            <a:r>
              <a:rPr lang="en-US" sz="1400" b="1" dirty="0">
                <a:ea typeface="+mn-lt"/>
                <a:cs typeface="+mn-lt"/>
              </a:rPr>
              <a:t>Social:</a:t>
            </a:r>
            <a:r>
              <a:rPr lang="en-US" sz="1400" dirty="0">
                <a:ea typeface="+mn-lt"/>
                <a:cs typeface="+mn-lt"/>
              </a:rPr>
              <a:t> Shift to online shopping for convenience.</a:t>
            </a:r>
            <a:endParaRPr lang="en-US" sz="1400" dirty="0"/>
          </a:p>
          <a:p>
            <a:pPr lvl="1">
              <a:lnSpc>
                <a:spcPct val="110000"/>
              </a:lnSpc>
            </a:pPr>
            <a:r>
              <a:rPr lang="en-US" sz="1400" b="1" dirty="0">
                <a:ea typeface="+mn-lt"/>
                <a:cs typeface="+mn-lt"/>
              </a:rPr>
              <a:t>Technological:</a:t>
            </a:r>
            <a:r>
              <a:rPr lang="en-US" sz="1400" dirty="0">
                <a:ea typeface="+mn-lt"/>
                <a:cs typeface="+mn-lt"/>
              </a:rPr>
              <a:t> Rapid e-commerce growth.</a:t>
            </a:r>
            <a:endParaRPr lang="en-US" sz="1400" dirty="0"/>
          </a:p>
          <a:p>
            <a:pPr lvl="1">
              <a:lnSpc>
                <a:spcPct val="110000"/>
              </a:lnSpc>
            </a:pPr>
            <a:r>
              <a:rPr lang="en-US" sz="1400" b="1" dirty="0">
                <a:ea typeface="+mn-lt"/>
                <a:cs typeface="+mn-lt"/>
              </a:rPr>
              <a:t>Legal:</a:t>
            </a:r>
            <a:r>
              <a:rPr lang="en-US" sz="1400" dirty="0">
                <a:ea typeface="+mn-lt"/>
                <a:cs typeface="+mn-lt"/>
              </a:rPr>
              <a:t> New retail regulations and labor laws.</a:t>
            </a:r>
            <a:endParaRPr lang="en-US" sz="1400" dirty="0"/>
          </a:p>
          <a:p>
            <a:pPr lvl="1">
              <a:lnSpc>
                <a:spcPct val="110000"/>
              </a:lnSpc>
            </a:pPr>
            <a:r>
              <a:rPr lang="en-US" sz="1400" b="1" dirty="0">
                <a:ea typeface="+mn-lt"/>
                <a:cs typeface="+mn-lt"/>
              </a:rPr>
              <a:t>Environmental:</a:t>
            </a:r>
            <a:r>
              <a:rPr lang="en-US" sz="1400" dirty="0">
                <a:ea typeface="+mn-lt"/>
                <a:cs typeface="+mn-lt"/>
              </a:rPr>
              <a:t> Rise in demand for sustainable products.</a:t>
            </a:r>
            <a:endParaRPr lang="en-US" sz="1400" dirty="0"/>
          </a:p>
        </p:txBody>
      </p:sp>
    </p:spTree>
    <p:extLst>
      <p:ext uri="{BB962C8B-B14F-4D97-AF65-F5344CB8AC3E}">
        <p14:creationId xmlns:p14="http://schemas.microsoft.com/office/powerpoint/2010/main" val="3221896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FDCCA3-5CE7-058C-1962-A071B764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BF24CF1-EE7F-86B3-94A8-3CD26A1ADB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8233" y="936887"/>
            <a:ext cx="5947834" cy="4337163"/>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756D2E-CE5D-455C-D3F3-67DE1D010004}"/>
              </a:ext>
            </a:extLst>
          </p:cNvPr>
          <p:cNvSpPr>
            <a:spLocks noGrp="1"/>
          </p:cNvSpPr>
          <p:nvPr>
            <p:ph type="title"/>
          </p:nvPr>
        </p:nvSpPr>
        <p:spPr>
          <a:xfrm>
            <a:off x="914397" y="950441"/>
            <a:ext cx="3184637" cy="1801455"/>
          </a:xfrm>
          <a:noFill/>
        </p:spPr>
        <p:txBody>
          <a:bodyPr>
            <a:normAutofit/>
          </a:bodyPr>
          <a:lstStyle/>
          <a:p>
            <a:r>
              <a:rPr lang="en-US" dirty="0"/>
              <a:t>Strategic Realignment</a:t>
            </a:r>
          </a:p>
        </p:txBody>
      </p:sp>
      <p:sp>
        <p:nvSpPr>
          <p:cNvPr id="3" name="Content Placeholder 2">
            <a:extLst>
              <a:ext uri="{FF2B5EF4-FFF2-40B4-BE49-F238E27FC236}">
                <a16:creationId xmlns:a16="http://schemas.microsoft.com/office/drawing/2014/main" id="{119BF7E0-9395-29DB-F56B-4ED25C8F90BA}"/>
              </a:ext>
            </a:extLst>
          </p:cNvPr>
          <p:cNvSpPr>
            <a:spLocks noGrp="1"/>
          </p:cNvSpPr>
          <p:nvPr>
            <p:ph idx="1"/>
          </p:nvPr>
        </p:nvSpPr>
        <p:spPr>
          <a:xfrm>
            <a:off x="914400" y="2890881"/>
            <a:ext cx="3184633" cy="3052719"/>
          </a:xfrm>
        </p:spPr>
        <p:txBody>
          <a:bodyPr vert="horz" lIns="91440" tIns="45720" rIns="91440" bIns="45720" rtlCol="0">
            <a:normAutofit/>
          </a:bodyPr>
          <a:lstStyle/>
          <a:p>
            <a:pPr>
              <a:lnSpc>
                <a:spcPct val="110000"/>
              </a:lnSpc>
            </a:pPr>
            <a:r>
              <a:rPr lang="en-US" sz="1700">
                <a:ea typeface="+mn-lt"/>
                <a:cs typeface="+mn-lt"/>
              </a:rPr>
              <a:t>Strategic realignment: Exploit strengths, diversify products, enhance online presence.</a:t>
            </a:r>
            <a:endParaRPr lang="en-US" sz="1700"/>
          </a:p>
          <a:p>
            <a:pPr>
              <a:lnSpc>
                <a:spcPct val="110000"/>
              </a:lnSpc>
            </a:pPr>
            <a:r>
              <a:rPr lang="en-US" sz="1700">
                <a:ea typeface="+mn-lt"/>
                <a:cs typeface="+mn-lt"/>
              </a:rPr>
              <a:t>Utilize collaborations: Expand market reach, leverage technology for growth.</a:t>
            </a:r>
            <a:endParaRPr lang="en-US" sz="1700"/>
          </a:p>
          <a:p>
            <a:pPr>
              <a:lnSpc>
                <a:spcPct val="110000"/>
              </a:lnSpc>
            </a:pPr>
            <a:r>
              <a:rPr lang="en-US" sz="1700">
                <a:ea typeface="+mn-lt"/>
                <a:cs typeface="+mn-lt"/>
              </a:rPr>
              <a:t>Focus on e-commerce: Access wider market, adapt to digital trends.</a:t>
            </a:r>
            <a:endParaRPr lang="en-US" sz="1700"/>
          </a:p>
          <a:p>
            <a:pPr>
              <a:lnSpc>
                <a:spcPct val="110000"/>
              </a:lnSpc>
            </a:pPr>
            <a:endParaRPr lang="en-US" sz="1700"/>
          </a:p>
        </p:txBody>
      </p:sp>
      <p:pic>
        <p:nvPicPr>
          <p:cNvPr id="4" name="Picture 3" descr="Wilko Charlton - Shop - Department Store in Charlton, Greenwich - Enjoy  Greenwich">
            <a:extLst>
              <a:ext uri="{FF2B5EF4-FFF2-40B4-BE49-F238E27FC236}">
                <a16:creationId xmlns:a16="http://schemas.microsoft.com/office/drawing/2014/main" id="{0C18B23C-50E2-A0FD-1CDF-21A48C8D837A}"/>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648200" y="1606437"/>
            <a:ext cx="5947834" cy="3479482"/>
          </a:xfrm>
          <a:prstGeom prst="rect">
            <a:avLst/>
          </a:prstGeom>
        </p:spPr>
      </p:pic>
    </p:spTree>
    <p:extLst>
      <p:ext uri="{BB962C8B-B14F-4D97-AF65-F5344CB8AC3E}">
        <p14:creationId xmlns:p14="http://schemas.microsoft.com/office/powerpoint/2010/main" val="1215136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03E140-404C-6029-E890-7AB556214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91296A-044E-00EB-3C36-ED7293842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75230" y="933584"/>
            <a:ext cx="5575974" cy="4338887"/>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829A77-07C4-246D-E382-A165CBD6FBDA}"/>
              </a:ext>
            </a:extLst>
          </p:cNvPr>
          <p:cNvSpPr>
            <a:spLocks noGrp="1"/>
          </p:cNvSpPr>
          <p:nvPr>
            <p:ph type="title"/>
          </p:nvPr>
        </p:nvSpPr>
        <p:spPr>
          <a:xfrm>
            <a:off x="7414219" y="1448664"/>
            <a:ext cx="4285422" cy="1313794"/>
          </a:xfrm>
        </p:spPr>
        <p:txBody>
          <a:bodyPr anchor="ctr">
            <a:normAutofit/>
          </a:bodyPr>
          <a:lstStyle/>
          <a:p>
            <a:pPr>
              <a:lnSpc>
                <a:spcPct val="110000"/>
              </a:lnSpc>
            </a:pPr>
            <a:r>
              <a:rPr lang="en-US" sz="2400" dirty="0"/>
              <a:t>Operational Efficiency Improvements</a:t>
            </a:r>
          </a:p>
        </p:txBody>
      </p:sp>
      <p:sp>
        <p:nvSpPr>
          <p:cNvPr id="3" name="Content Placeholder 2">
            <a:extLst>
              <a:ext uri="{FF2B5EF4-FFF2-40B4-BE49-F238E27FC236}">
                <a16:creationId xmlns:a16="http://schemas.microsoft.com/office/drawing/2014/main" id="{84DA2048-EA27-84E4-FDDC-52C4D61F00CF}"/>
              </a:ext>
            </a:extLst>
          </p:cNvPr>
          <p:cNvSpPr>
            <a:spLocks noGrp="1"/>
          </p:cNvSpPr>
          <p:nvPr>
            <p:ph idx="1"/>
          </p:nvPr>
        </p:nvSpPr>
        <p:spPr>
          <a:xfrm>
            <a:off x="7836261" y="2890881"/>
            <a:ext cx="3441339" cy="3052719"/>
          </a:xfrm>
        </p:spPr>
        <p:txBody>
          <a:bodyPr vert="horz" lIns="91440" tIns="45720" rIns="91440" bIns="45720" rtlCol="0">
            <a:normAutofit/>
          </a:bodyPr>
          <a:lstStyle/>
          <a:p>
            <a:pPr>
              <a:lnSpc>
                <a:spcPct val="110000"/>
              </a:lnSpc>
              <a:buFont typeface=""/>
              <a:buAutoNum type="arabicPeriod"/>
            </a:pPr>
            <a:r>
              <a:rPr lang="en-US" sz="1700"/>
              <a:t>Improve supply chain: Real-time tracking, AI for demand planning.</a:t>
            </a:r>
          </a:p>
          <a:p>
            <a:pPr>
              <a:lnSpc>
                <a:spcPct val="110000"/>
              </a:lnSpc>
              <a:buFont typeface=""/>
              <a:buAutoNum type="arabicPeriod"/>
            </a:pPr>
            <a:r>
              <a:rPr lang="en-US" sz="1700"/>
              <a:t>Utilize technology: AI, machine learning for efficiency enhancements.</a:t>
            </a:r>
          </a:p>
          <a:p>
            <a:pPr>
              <a:lnSpc>
                <a:spcPct val="110000"/>
              </a:lnSpc>
              <a:buFont typeface=""/>
              <a:buAutoNum type="arabicPeriod"/>
            </a:pPr>
            <a:r>
              <a:rPr lang="en-US" sz="1700"/>
              <a:t>Optimize distribution: Modern solutions for cost reduction, efficiency.</a:t>
            </a:r>
          </a:p>
          <a:p>
            <a:pPr marL="0" indent="0">
              <a:lnSpc>
                <a:spcPct val="110000"/>
              </a:lnSpc>
              <a:buNone/>
            </a:pPr>
            <a:endParaRPr lang="en-US" sz="1700"/>
          </a:p>
          <a:p>
            <a:pPr>
              <a:lnSpc>
                <a:spcPct val="110000"/>
              </a:lnSpc>
            </a:pPr>
            <a:endParaRPr lang="en-US" sz="1700"/>
          </a:p>
          <a:p>
            <a:pPr>
              <a:lnSpc>
                <a:spcPct val="110000"/>
              </a:lnSpc>
            </a:pPr>
            <a:endParaRPr lang="en-US" sz="1700"/>
          </a:p>
        </p:txBody>
      </p:sp>
      <p:pic>
        <p:nvPicPr>
          <p:cNvPr id="4" name="Picture 3" descr="UK retailer Wilko warns it could run out of cash if sales deteriorate">
            <a:extLst>
              <a:ext uri="{FF2B5EF4-FFF2-40B4-BE49-F238E27FC236}">
                <a16:creationId xmlns:a16="http://schemas.microsoft.com/office/drawing/2014/main" id="{30787690-F44B-0414-A9C0-979BE1BCC6AB}"/>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914399" y="1600224"/>
            <a:ext cx="5556069" cy="4343376"/>
          </a:xfrm>
          <a:prstGeom prst="rect">
            <a:avLst/>
          </a:prstGeom>
        </p:spPr>
      </p:pic>
    </p:spTree>
    <p:extLst>
      <p:ext uri="{BB962C8B-B14F-4D97-AF65-F5344CB8AC3E}">
        <p14:creationId xmlns:p14="http://schemas.microsoft.com/office/powerpoint/2010/main" val="1368357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FDCCA3-5CE7-058C-1962-A071B764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BF24CF1-EE7F-86B3-94A8-3CD26A1ADB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2436" y="936887"/>
            <a:ext cx="3733630" cy="4337163"/>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9E2F56-19FF-F1B1-C85E-CA2B9C03DDE7}"/>
              </a:ext>
            </a:extLst>
          </p:cNvPr>
          <p:cNvSpPr>
            <a:spLocks noGrp="1"/>
          </p:cNvSpPr>
          <p:nvPr>
            <p:ph type="title"/>
          </p:nvPr>
        </p:nvSpPr>
        <p:spPr>
          <a:xfrm>
            <a:off x="914397" y="965110"/>
            <a:ext cx="4735964" cy="1771535"/>
          </a:xfrm>
          <a:noFill/>
        </p:spPr>
        <p:txBody>
          <a:bodyPr>
            <a:normAutofit/>
          </a:bodyPr>
          <a:lstStyle/>
          <a:p>
            <a:r>
              <a:rPr lang="en-US" dirty="0"/>
              <a:t>Financial structure and pricing.</a:t>
            </a:r>
          </a:p>
        </p:txBody>
      </p:sp>
      <p:sp>
        <p:nvSpPr>
          <p:cNvPr id="3" name="Content Placeholder 2">
            <a:extLst>
              <a:ext uri="{FF2B5EF4-FFF2-40B4-BE49-F238E27FC236}">
                <a16:creationId xmlns:a16="http://schemas.microsoft.com/office/drawing/2014/main" id="{69501ED3-C0A7-35F6-50E5-86EDBD1CE407}"/>
              </a:ext>
            </a:extLst>
          </p:cNvPr>
          <p:cNvSpPr>
            <a:spLocks noGrp="1"/>
          </p:cNvSpPr>
          <p:nvPr>
            <p:ph idx="1"/>
          </p:nvPr>
        </p:nvSpPr>
        <p:spPr>
          <a:xfrm>
            <a:off x="914400" y="2890881"/>
            <a:ext cx="4679206" cy="3052719"/>
          </a:xfrm>
        </p:spPr>
        <p:txBody>
          <a:bodyPr vert="horz" lIns="91440" tIns="45720" rIns="91440" bIns="45720" rtlCol="0">
            <a:normAutofit/>
          </a:bodyPr>
          <a:lstStyle/>
          <a:p>
            <a:r>
              <a:rPr lang="en-US" dirty="0">
                <a:ea typeface="+mn-lt"/>
                <a:cs typeface="+mn-lt"/>
              </a:rPr>
              <a:t>Improve cost control: Review expenses, renegotiate contracts, minimize wastage.</a:t>
            </a:r>
            <a:endParaRPr lang="en-US" dirty="0"/>
          </a:p>
          <a:p>
            <a:r>
              <a:rPr lang="en-US" dirty="0">
                <a:ea typeface="+mn-lt"/>
                <a:cs typeface="+mn-lt"/>
              </a:rPr>
              <a:t>Diversify income: Organize events, launch promotions for financial stability.</a:t>
            </a:r>
            <a:endParaRPr lang="en-US" dirty="0"/>
          </a:p>
          <a:p>
            <a:r>
              <a:rPr lang="en-US" dirty="0">
                <a:ea typeface="+mn-lt"/>
                <a:cs typeface="+mn-lt"/>
              </a:rPr>
              <a:t>Optimize operations: Rearrange store layouts, reduce overhead costs effectively.</a:t>
            </a:r>
            <a:endParaRPr lang="en-US" dirty="0"/>
          </a:p>
          <a:p>
            <a:pPr marL="0" indent="0">
              <a:buNone/>
            </a:pPr>
            <a:endParaRPr lang="en-US" dirty="0"/>
          </a:p>
        </p:txBody>
      </p:sp>
      <p:pic>
        <p:nvPicPr>
          <p:cNvPr id="4" name="Picture 3" descr="Liverpool loses first Wilko store today as closures begin">
            <a:extLst>
              <a:ext uri="{FF2B5EF4-FFF2-40B4-BE49-F238E27FC236}">
                <a16:creationId xmlns:a16="http://schemas.microsoft.com/office/drawing/2014/main" id="{FAD0C52B-6FD8-685D-3DBF-AC6CCD757476}"/>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6817011" y="1606437"/>
            <a:ext cx="3779022" cy="4337163"/>
          </a:xfrm>
          <a:prstGeom prst="rect">
            <a:avLst/>
          </a:prstGeom>
        </p:spPr>
      </p:pic>
    </p:spTree>
    <p:extLst>
      <p:ext uri="{BB962C8B-B14F-4D97-AF65-F5344CB8AC3E}">
        <p14:creationId xmlns:p14="http://schemas.microsoft.com/office/powerpoint/2010/main" val="17364992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A7E8276-E7F8-D393-6F54-0BF8862C3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67DFE30-E9B4-B520-D9CF-5181D140E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34648"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acing the truth: learning the lessons from the demise of Wilko.">
            <a:extLst>
              <a:ext uri="{FF2B5EF4-FFF2-40B4-BE49-F238E27FC236}">
                <a16:creationId xmlns:a16="http://schemas.microsoft.com/office/drawing/2014/main" id="{03415EAE-CE8E-112A-26DE-9B4FB1EC6EF2}"/>
              </a:ext>
            </a:extLst>
          </p:cNvPr>
          <p:cNvPicPr>
            <a:picLocks noChangeAspect="1"/>
          </p:cNvPicPr>
          <p:nvPr/>
        </p:nvPicPr>
        <p:blipFill rotWithShape="1">
          <a:blip r:embed="rId3" cstate="email">
            <a:alphaModFix amt="50000"/>
            <a:extLst>
              <a:ext uri="{28A0092B-C50C-407E-A947-70E740481C1C}">
                <a14:useLocalDpi xmlns:a14="http://schemas.microsoft.com/office/drawing/2010/main"/>
              </a:ext>
            </a:extLst>
          </a:blip>
          <a:srcRect/>
          <a:stretch/>
        </p:blipFill>
        <p:spPr>
          <a:xfrm>
            <a:off x="-1" y="10"/>
            <a:ext cx="7534649" cy="6857989"/>
          </a:xfrm>
          <a:prstGeom prst="rect">
            <a:avLst/>
          </a:prstGeom>
        </p:spPr>
      </p:pic>
      <p:sp>
        <p:nvSpPr>
          <p:cNvPr id="2" name="Title 1">
            <a:extLst>
              <a:ext uri="{FF2B5EF4-FFF2-40B4-BE49-F238E27FC236}">
                <a16:creationId xmlns:a16="http://schemas.microsoft.com/office/drawing/2014/main" id="{B153FD78-3C8A-B9C1-2FDD-C0B5192ED22B}"/>
              </a:ext>
            </a:extLst>
          </p:cNvPr>
          <p:cNvSpPr>
            <a:spLocks noGrp="1"/>
          </p:cNvSpPr>
          <p:nvPr>
            <p:ph type="title"/>
          </p:nvPr>
        </p:nvSpPr>
        <p:spPr>
          <a:xfrm>
            <a:off x="738785" y="3994511"/>
            <a:ext cx="4054887" cy="1591492"/>
          </a:xfrm>
          <a:noFill/>
        </p:spPr>
        <p:txBody>
          <a:bodyPr>
            <a:normAutofit/>
          </a:bodyPr>
          <a:lstStyle/>
          <a:p>
            <a:r>
              <a:rPr lang="en-US">
                <a:solidFill>
                  <a:schemeClr val="accent1">
                    <a:lumMod val="60000"/>
                    <a:lumOff val="40000"/>
                  </a:schemeClr>
                </a:solidFill>
              </a:rPr>
              <a:t>Enhancing Customer Experience</a:t>
            </a:r>
          </a:p>
        </p:txBody>
      </p:sp>
      <p:sp>
        <p:nvSpPr>
          <p:cNvPr id="3" name="Content Placeholder 2">
            <a:extLst>
              <a:ext uri="{FF2B5EF4-FFF2-40B4-BE49-F238E27FC236}">
                <a16:creationId xmlns:a16="http://schemas.microsoft.com/office/drawing/2014/main" id="{A15FEEAE-1A69-DF0B-4249-28BAD71D2E4C}"/>
              </a:ext>
            </a:extLst>
          </p:cNvPr>
          <p:cNvSpPr>
            <a:spLocks noGrp="1"/>
          </p:cNvSpPr>
          <p:nvPr>
            <p:ph idx="1"/>
          </p:nvPr>
        </p:nvSpPr>
        <p:spPr>
          <a:xfrm>
            <a:off x="8462681" y="927315"/>
            <a:ext cx="3573543" cy="5016285"/>
          </a:xfrm>
        </p:spPr>
        <p:txBody>
          <a:bodyPr vert="horz" lIns="91440" tIns="45720" rIns="91440" bIns="45720" rtlCol="0">
            <a:normAutofit/>
          </a:bodyPr>
          <a:lstStyle/>
          <a:p>
            <a:r>
              <a:rPr lang="en-US" dirty="0">
                <a:ea typeface="+mn-lt"/>
                <a:cs typeface="+mn-lt"/>
              </a:rPr>
              <a:t>Improve in-store experience: Enhance layout, product visibility, employee training.</a:t>
            </a:r>
            <a:endParaRPr lang="en-US" dirty="0"/>
          </a:p>
          <a:p>
            <a:r>
              <a:rPr lang="en-US" dirty="0">
                <a:ea typeface="+mn-lt"/>
                <a:cs typeface="+mn-lt"/>
              </a:rPr>
              <a:t>Optimize online platform: User-friendly website, efficient checkout, intuitive navigation.</a:t>
            </a:r>
            <a:endParaRPr lang="en-US" dirty="0"/>
          </a:p>
          <a:p>
            <a:r>
              <a:rPr lang="en-US" dirty="0">
                <a:ea typeface="+mn-lt"/>
                <a:cs typeface="+mn-lt"/>
              </a:rPr>
              <a:t>Focus on customer satisfaction: Stimulate repeat business, attract new clientele.</a:t>
            </a:r>
            <a:endParaRPr lang="en-US" dirty="0"/>
          </a:p>
          <a:p>
            <a:pPr marL="0" indent="0">
              <a:buNone/>
            </a:pPr>
            <a:endParaRPr lang="en-US" dirty="0">
              <a:ea typeface="+mn-lt"/>
              <a:cs typeface="+mn-lt"/>
            </a:endParaRPr>
          </a:p>
        </p:txBody>
      </p:sp>
      <p:sp>
        <p:nvSpPr>
          <p:cNvPr id="13" name="Freeform: Shape 12">
            <a:extLst>
              <a:ext uri="{FF2B5EF4-FFF2-40B4-BE49-F238E27FC236}">
                <a16:creationId xmlns:a16="http://schemas.microsoft.com/office/drawing/2014/main" id="{F4A35A5E-99B4-DBDF-D46C-B415D1F42C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35881" y="931855"/>
            <a:ext cx="5657097" cy="4992273"/>
          </a:xfrm>
          <a:custGeom>
            <a:avLst/>
            <a:gdLst>
              <a:gd name="connsiteX0" fmla="*/ 0 w 4172596"/>
              <a:gd name="connsiteY0" fmla="*/ 0 h 4952999"/>
              <a:gd name="connsiteX1" fmla="*/ 4172596 w 4172596"/>
              <a:gd name="connsiteY1" fmla="*/ 0 h 4952999"/>
              <a:gd name="connsiteX2" fmla="*/ 4172596 w 4172596"/>
              <a:gd name="connsiteY2" fmla="*/ 342900 h 4952999"/>
              <a:gd name="connsiteX3" fmla="*/ 3239761 w 4172596"/>
              <a:gd name="connsiteY3" fmla="*/ 342900 h 4952999"/>
              <a:gd name="connsiteX4" fmla="*/ 3239761 w 4172596"/>
              <a:gd name="connsiteY4" fmla="*/ 1934392 h 4952999"/>
              <a:gd name="connsiteX5" fmla="*/ 4172596 w 4172596"/>
              <a:gd name="connsiteY5" fmla="*/ 1934392 h 4952999"/>
              <a:gd name="connsiteX6" fmla="*/ 4172596 w 4172596"/>
              <a:gd name="connsiteY6" fmla="*/ 4952999 h 4952999"/>
              <a:gd name="connsiteX7" fmla="*/ 0 w 4172596"/>
              <a:gd name="connsiteY7" fmla="*/ 4952999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8" fmla="*/ 3331201 w 4172596"/>
              <a:gd name="connsiteY8" fmla="*/ 2025832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 name="connsiteX6" fmla="*/ 3239761 w 4172596"/>
              <a:gd name="connsiteY6"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2596" h="4952999">
                <a:moveTo>
                  <a:pt x="4172596" y="1934392"/>
                </a:moveTo>
                <a:lnTo>
                  <a:pt x="4172596" y="4952999"/>
                </a:lnTo>
                <a:lnTo>
                  <a:pt x="0" y="4952999"/>
                </a:lnTo>
                <a:lnTo>
                  <a:pt x="0" y="0"/>
                </a:lnTo>
                <a:lnTo>
                  <a:pt x="4172596" y="0"/>
                </a:lnTo>
                <a:lnTo>
                  <a:pt x="4172596" y="342900"/>
                </a:lnTo>
              </a:path>
            </a:pathLst>
          </a:cu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032787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A7E8276-E7F8-D393-6F54-0BF8862C3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67DFE30-E9B4-B520-D9CF-5181D140E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48201"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ilko products will return to high street this week">
            <a:extLst>
              <a:ext uri="{FF2B5EF4-FFF2-40B4-BE49-F238E27FC236}">
                <a16:creationId xmlns:a16="http://schemas.microsoft.com/office/drawing/2014/main" id="{C8DA8A9E-F360-B8EF-7281-83BCC4A3396F}"/>
              </a:ext>
            </a:extLst>
          </p:cNvPr>
          <p:cNvPicPr>
            <a:picLocks noChangeAspect="1"/>
          </p:cNvPicPr>
          <p:nvPr/>
        </p:nvPicPr>
        <p:blipFill rotWithShape="1">
          <a:blip r:embed="rId3" cstate="email">
            <a:alphaModFix amt="50000"/>
            <a:extLst>
              <a:ext uri="{28A0092B-C50C-407E-A947-70E740481C1C}">
                <a14:useLocalDpi xmlns:a14="http://schemas.microsoft.com/office/drawing/2010/main"/>
              </a:ext>
            </a:extLst>
          </a:blip>
          <a:srcRect b="-1"/>
          <a:stretch/>
        </p:blipFill>
        <p:spPr>
          <a:xfrm>
            <a:off x="-1" y="10"/>
            <a:ext cx="4648201" cy="6857989"/>
          </a:xfrm>
          <a:prstGeom prst="rect">
            <a:avLst/>
          </a:prstGeom>
        </p:spPr>
      </p:pic>
      <p:sp>
        <p:nvSpPr>
          <p:cNvPr id="2" name="Title 1">
            <a:extLst>
              <a:ext uri="{FF2B5EF4-FFF2-40B4-BE49-F238E27FC236}">
                <a16:creationId xmlns:a16="http://schemas.microsoft.com/office/drawing/2014/main" id="{882C9AD8-6124-6077-A7F1-A116604B3915}"/>
              </a:ext>
            </a:extLst>
          </p:cNvPr>
          <p:cNvSpPr>
            <a:spLocks noGrp="1"/>
          </p:cNvSpPr>
          <p:nvPr>
            <p:ph type="title"/>
          </p:nvPr>
        </p:nvSpPr>
        <p:spPr>
          <a:xfrm>
            <a:off x="738786" y="3994511"/>
            <a:ext cx="2797917" cy="1591492"/>
          </a:xfrm>
          <a:noFill/>
        </p:spPr>
        <p:txBody>
          <a:bodyPr>
            <a:normAutofit/>
          </a:bodyPr>
          <a:lstStyle/>
          <a:p>
            <a:r>
              <a:rPr lang="en-US">
                <a:solidFill>
                  <a:schemeClr val="accent1">
                    <a:lumMod val="60000"/>
                    <a:lumOff val="40000"/>
                  </a:schemeClr>
                </a:solidFill>
              </a:rPr>
              <a:t>Marketing and Brand Positioning</a:t>
            </a:r>
          </a:p>
        </p:txBody>
      </p:sp>
      <p:sp>
        <p:nvSpPr>
          <p:cNvPr id="3" name="Content Placeholder 2">
            <a:extLst>
              <a:ext uri="{FF2B5EF4-FFF2-40B4-BE49-F238E27FC236}">
                <a16:creationId xmlns:a16="http://schemas.microsoft.com/office/drawing/2014/main" id="{5B8C5D05-BB34-8B07-90C5-E610EF8C702F}"/>
              </a:ext>
            </a:extLst>
          </p:cNvPr>
          <p:cNvSpPr>
            <a:spLocks noGrp="1"/>
          </p:cNvSpPr>
          <p:nvPr>
            <p:ph idx="1"/>
          </p:nvPr>
        </p:nvSpPr>
        <p:spPr>
          <a:xfrm>
            <a:off x="5549685" y="2038027"/>
            <a:ext cx="5708943" cy="3079642"/>
          </a:xfrm>
        </p:spPr>
        <p:txBody>
          <a:bodyPr vert="horz" lIns="91440" tIns="45720" rIns="91440" bIns="45720" rtlCol="0">
            <a:normAutofit/>
          </a:bodyPr>
          <a:lstStyle/>
          <a:p>
            <a:r>
              <a:rPr lang="en-US" dirty="0">
                <a:ea typeface="+mn-lt"/>
                <a:cs typeface="+mn-lt"/>
              </a:rPr>
              <a:t>Strengthen brand image: Promotional campaigns on low prices, quality, sustainability.</a:t>
            </a:r>
          </a:p>
          <a:p>
            <a:r>
              <a:rPr lang="en-US" dirty="0">
                <a:ea typeface="+mn-lt"/>
                <a:cs typeface="+mn-lt"/>
              </a:rPr>
              <a:t>Utilize social media: Engage youth audience, update brand for relevance.</a:t>
            </a:r>
          </a:p>
          <a:p>
            <a:r>
              <a:rPr lang="en-US" dirty="0">
                <a:ea typeface="+mn-lt"/>
                <a:cs typeface="+mn-lt"/>
              </a:rPr>
              <a:t>Align with PESTLE: Address economic factors, adapt marketing strategies accordingly.</a:t>
            </a:r>
          </a:p>
        </p:txBody>
      </p:sp>
      <p:sp>
        <p:nvSpPr>
          <p:cNvPr id="13" name="Freeform: Shape 12">
            <a:extLst>
              <a:ext uri="{FF2B5EF4-FFF2-40B4-BE49-F238E27FC236}">
                <a16:creationId xmlns:a16="http://schemas.microsoft.com/office/drawing/2014/main" id="{9464ED38-224B-AB8F-2B4A-18C5B2BE0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35883" y="935882"/>
            <a:ext cx="2797917" cy="4993618"/>
          </a:xfrm>
          <a:custGeom>
            <a:avLst/>
            <a:gdLst>
              <a:gd name="connsiteX0" fmla="*/ 0 w 4172596"/>
              <a:gd name="connsiteY0" fmla="*/ 0 h 4952999"/>
              <a:gd name="connsiteX1" fmla="*/ 4172596 w 4172596"/>
              <a:gd name="connsiteY1" fmla="*/ 0 h 4952999"/>
              <a:gd name="connsiteX2" fmla="*/ 4172596 w 4172596"/>
              <a:gd name="connsiteY2" fmla="*/ 342900 h 4952999"/>
              <a:gd name="connsiteX3" fmla="*/ 3239761 w 4172596"/>
              <a:gd name="connsiteY3" fmla="*/ 342900 h 4952999"/>
              <a:gd name="connsiteX4" fmla="*/ 3239761 w 4172596"/>
              <a:gd name="connsiteY4" fmla="*/ 1934392 h 4952999"/>
              <a:gd name="connsiteX5" fmla="*/ 4172596 w 4172596"/>
              <a:gd name="connsiteY5" fmla="*/ 1934392 h 4952999"/>
              <a:gd name="connsiteX6" fmla="*/ 4172596 w 4172596"/>
              <a:gd name="connsiteY6" fmla="*/ 4952999 h 4952999"/>
              <a:gd name="connsiteX7" fmla="*/ 0 w 4172596"/>
              <a:gd name="connsiteY7" fmla="*/ 4952999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8" fmla="*/ 3331201 w 4172596"/>
              <a:gd name="connsiteY8" fmla="*/ 2025832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 name="connsiteX6" fmla="*/ 3239761 w 4172596"/>
              <a:gd name="connsiteY6"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2596" h="4952999">
                <a:moveTo>
                  <a:pt x="4172596" y="1934392"/>
                </a:moveTo>
                <a:lnTo>
                  <a:pt x="4172596" y="4952999"/>
                </a:lnTo>
                <a:lnTo>
                  <a:pt x="0" y="4952999"/>
                </a:lnTo>
                <a:lnTo>
                  <a:pt x="0" y="0"/>
                </a:lnTo>
                <a:lnTo>
                  <a:pt x="4172596" y="0"/>
                </a:lnTo>
                <a:lnTo>
                  <a:pt x="4172596" y="342900"/>
                </a:lnTo>
              </a:path>
            </a:pathLst>
          </a:cu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990835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FDCCA3-5CE7-058C-1962-A071B764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BF24CF1-EE7F-86B3-94A8-3CD26A1ADB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8233" y="936887"/>
            <a:ext cx="5947834" cy="4337163"/>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5329FA-07CB-7879-24B8-E8B22D9FBC1F}"/>
              </a:ext>
            </a:extLst>
          </p:cNvPr>
          <p:cNvSpPr>
            <a:spLocks noGrp="1"/>
          </p:cNvSpPr>
          <p:nvPr>
            <p:ph type="title"/>
          </p:nvPr>
        </p:nvSpPr>
        <p:spPr>
          <a:xfrm>
            <a:off x="914397" y="950441"/>
            <a:ext cx="3184637" cy="1801455"/>
          </a:xfrm>
          <a:noFill/>
        </p:spPr>
        <p:txBody>
          <a:bodyPr>
            <a:normAutofit/>
          </a:bodyPr>
          <a:lstStyle/>
          <a:p>
            <a:r>
              <a:rPr lang="en-US" dirty="0"/>
              <a:t>Employee Engagement and Training</a:t>
            </a:r>
          </a:p>
        </p:txBody>
      </p:sp>
      <p:sp>
        <p:nvSpPr>
          <p:cNvPr id="3" name="Content Placeholder 2">
            <a:extLst>
              <a:ext uri="{FF2B5EF4-FFF2-40B4-BE49-F238E27FC236}">
                <a16:creationId xmlns:a16="http://schemas.microsoft.com/office/drawing/2014/main" id="{D20711E5-519D-BA85-753E-EA47F861E54B}"/>
              </a:ext>
            </a:extLst>
          </p:cNvPr>
          <p:cNvSpPr>
            <a:spLocks noGrp="1"/>
          </p:cNvSpPr>
          <p:nvPr>
            <p:ph idx="1"/>
          </p:nvPr>
        </p:nvSpPr>
        <p:spPr>
          <a:xfrm>
            <a:off x="914400" y="2890881"/>
            <a:ext cx="3882056" cy="3052719"/>
          </a:xfrm>
        </p:spPr>
        <p:txBody>
          <a:bodyPr vert="horz" lIns="91440" tIns="45720" rIns="91440" bIns="45720" rtlCol="0">
            <a:normAutofit/>
          </a:bodyPr>
          <a:lstStyle/>
          <a:p>
            <a:pPr>
              <a:lnSpc>
                <a:spcPct val="110000"/>
              </a:lnSpc>
            </a:pPr>
            <a:r>
              <a:rPr lang="en-US" sz="1500">
                <a:ea typeface="+mn-lt"/>
                <a:cs typeface="+mn-lt"/>
              </a:rPr>
              <a:t>Enhance employee engagement: Feedback, recognition, group activities, open communication.</a:t>
            </a:r>
            <a:endParaRPr lang="en-US" sz="1500"/>
          </a:p>
          <a:p>
            <a:pPr>
              <a:lnSpc>
                <a:spcPct val="110000"/>
              </a:lnSpc>
            </a:pPr>
            <a:r>
              <a:rPr lang="en-US" sz="1500">
                <a:ea typeface="+mn-lt"/>
                <a:cs typeface="+mn-lt"/>
              </a:rPr>
              <a:t>Provide comprehensive training: Customer relations, product knowledge, leadership development.</a:t>
            </a:r>
            <a:endParaRPr lang="en-US" sz="1500"/>
          </a:p>
          <a:p>
            <a:pPr>
              <a:lnSpc>
                <a:spcPct val="110000"/>
              </a:lnSpc>
            </a:pPr>
            <a:r>
              <a:rPr lang="en-US" sz="1500">
                <a:ea typeface="+mn-lt"/>
                <a:cs typeface="+mn-lt"/>
              </a:rPr>
              <a:t>Boost morale and productivity: Invest in staff development, foster valuable bonds</a:t>
            </a:r>
            <a:endParaRPr lang="en-US" sz="1500"/>
          </a:p>
        </p:txBody>
      </p:sp>
      <p:pic>
        <p:nvPicPr>
          <p:cNvPr id="4" name="Picture 3" descr="Wilko issues message to shoppers under new owners - fans will be delighted  | The Sun">
            <a:extLst>
              <a:ext uri="{FF2B5EF4-FFF2-40B4-BE49-F238E27FC236}">
                <a16:creationId xmlns:a16="http://schemas.microsoft.com/office/drawing/2014/main" id="{CFC04D46-8A44-F1ED-8D57-C94C68CC0F8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813150" y="1606437"/>
            <a:ext cx="5782884" cy="4337163"/>
          </a:xfrm>
          <a:prstGeom prst="rect">
            <a:avLst/>
          </a:prstGeom>
        </p:spPr>
      </p:pic>
    </p:spTree>
    <p:extLst>
      <p:ext uri="{BB962C8B-B14F-4D97-AF65-F5344CB8AC3E}">
        <p14:creationId xmlns:p14="http://schemas.microsoft.com/office/powerpoint/2010/main" val="15499520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B5013-8B47-5280-F97A-CD19764F4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FEBE307D-1C58-F6F7-201A-878D9E13F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369" y="941445"/>
            <a:ext cx="3060520" cy="4336940"/>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830357-B64B-E28B-68BB-563AB7F11466}"/>
              </a:ext>
            </a:extLst>
          </p:cNvPr>
          <p:cNvSpPr>
            <a:spLocks noGrp="1"/>
          </p:cNvSpPr>
          <p:nvPr>
            <p:ph type="title"/>
          </p:nvPr>
        </p:nvSpPr>
        <p:spPr>
          <a:xfrm>
            <a:off x="5719072" y="1543930"/>
            <a:ext cx="5816600" cy="1169437"/>
          </a:xfrm>
        </p:spPr>
        <p:txBody>
          <a:bodyPr>
            <a:normAutofit/>
          </a:bodyPr>
          <a:lstStyle/>
          <a:p>
            <a:r>
              <a:rPr lang="en-US" dirty="0"/>
              <a:t>Monitoring and Reviewing Solutions</a:t>
            </a:r>
          </a:p>
        </p:txBody>
      </p:sp>
      <p:sp>
        <p:nvSpPr>
          <p:cNvPr id="3" name="Content Placeholder 2">
            <a:extLst>
              <a:ext uri="{FF2B5EF4-FFF2-40B4-BE49-F238E27FC236}">
                <a16:creationId xmlns:a16="http://schemas.microsoft.com/office/drawing/2014/main" id="{82356977-3E74-E297-67E3-CAF86EDE8DE4}"/>
              </a:ext>
            </a:extLst>
          </p:cNvPr>
          <p:cNvSpPr>
            <a:spLocks noGrp="1"/>
          </p:cNvSpPr>
          <p:nvPr>
            <p:ph idx="1"/>
          </p:nvPr>
        </p:nvSpPr>
        <p:spPr>
          <a:xfrm>
            <a:off x="6275486" y="2890881"/>
            <a:ext cx="4630827" cy="3052719"/>
          </a:xfrm>
        </p:spPr>
        <p:txBody>
          <a:bodyPr vert="horz" lIns="91440" tIns="45720" rIns="91440" bIns="45720" rtlCol="0">
            <a:normAutofit/>
          </a:bodyPr>
          <a:lstStyle/>
          <a:p>
            <a:r>
              <a:rPr lang="en-US" dirty="0">
                <a:ea typeface="+mn-lt"/>
                <a:cs typeface="+mn-lt"/>
              </a:rPr>
              <a:t>Establish KPIs: Sales volume, customer satisfaction, stock turnover, employee morale.</a:t>
            </a:r>
            <a:endParaRPr lang="en-US" dirty="0"/>
          </a:p>
          <a:p>
            <a:r>
              <a:rPr lang="en-US" dirty="0">
                <a:ea typeface="+mn-lt"/>
                <a:cs typeface="+mn-lt"/>
              </a:rPr>
              <a:t>Regular assessment: Daily, weekly, monthly, quarterly meetings for strategy effectiveness.</a:t>
            </a:r>
            <a:endParaRPr lang="en-US" dirty="0"/>
          </a:p>
          <a:p>
            <a:r>
              <a:rPr lang="en-US" dirty="0">
                <a:ea typeface="+mn-lt"/>
                <a:cs typeface="+mn-lt"/>
              </a:rPr>
              <a:t>Responsive monitoring: Constant feedback, adapt strategies to emerging issues.</a:t>
            </a:r>
            <a:endParaRPr lang="en-US" dirty="0"/>
          </a:p>
        </p:txBody>
      </p:sp>
      <p:pic>
        <p:nvPicPr>
          <p:cNvPr id="4" name="Picture 3" descr="I tried Wilko's closing down sale to find bargains &amp; got stunning home  essentials for £1.80 | The Scottish Sun">
            <a:extLst>
              <a:ext uri="{FF2B5EF4-FFF2-40B4-BE49-F238E27FC236}">
                <a16:creationId xmlns:a16="http://schemas.microsoft.com/office/drawing/2014/main" id="{FB6EF547-2CEF-6379-8FA1-ABC079EE3DA8}"/>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1865772" y="1543930"/>
            <a:ext cx="3178703" cy="4399670"/>
          </a:xfrm>
          <a:prstGeom prst="rect">
            <a:avLst/>
          </a:prstGeom>
        </p:spPr>
      </p:pic>
    </p:spTree>
    <p:extLst>
      <p:ext uri="{BB962C8B-B14F-4D97-AF65-F5344CB8AC3E}">
        <p14:creationId xmlns:p14="http://schemas.microsoft.com/office/powerpoint/2010/main" val="26682781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01DAA-6CC9-A4EA-E6DC-CD91E48F72EE}"/>
              </a:ext>
            </a:extLst>
          </p:cNvPr>
          <p:cNvSpPr>
            <a:spLocks noGrp="1"/>
          </p:cNvSpPr>
          <p:nvPr>
            <p:ph type="title"/>
          </p:nvPr>
        </p:nvSpPr>
        <p:spPr/>
        <p:txBody>
          <a:bodyPr/>
          <a:lstStyle/>
          <a:p>
            <a:r>
              <a:rPr lang="en-US" dirty="0"/>
              <a:t>Communication Strategy</a:t>
            </a:r>
          </a:p>
        </p:txBody>
      </p:sp>
      <p:graphicFrame>
        <p:nvGraphicFramePr>
          <p:cNvPr id="5" name="Content Placeholder 2">
            <a:extLst>
              <a:ext uri="{FF2B5EF4-FFF2-40B4-BE49-F238E27FC236}">
                <a16:creationId xmlns:a16="http://schemas.microsoft.com/office/drawing/2014/main" id="{3ACB2C6A-5A96-1846-E855-0D0C81E70DBF}"/>
              </a:ext>
            </a:extLst>
          </p:cNvPr>
          <p:cNvGraphicFramePr>
            <a:graphicFrameLocks noGrp="1"/>
          </p:cNvGraphicFramePr>
          <p:nvPr>
            <p:ph idx="1"/>
          </p:nvPr>
        </p:nvGraphicFramePr>
        <p:xfrm>
          <a:off x="1620444" y="2419639"/>
          <a:ext cx="8977509" cy="31417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7882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2ED62-AE70-9932-FC24-08CA3288B349}"/>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41B0E86E-43C8-7F21-BA07-5D62A39945DF}"/>
              </a:ext>
            </a:extLst>
          </p:cNvPr>
          <p:cNvSpPr>
            <a:spLocks noGrp="1"/>
          </p:cNvSpPr>
          <p:nvPr>
            <p:ph idx="1"/>
          </p:nvPr>
        </p:nvSpPr>
        <p:spPr/>
        <p:txBody>
          <a:bodyPr vert="horz" lIns="91440" tIns="45720" rIns="91440" bIns="45720" rtlCol="0" anchor="t">
            <a:normAutofit/>
          </a:bodyPr>
          <a:lstStyle/>
          <a:p>
            <a:r>
              <a:rPr lang="en-US" dirty="0">
                <a:ea typeface="+mn-lt"/>
                <a:cs typeface="+mn-lt"/>
              </a:rPr>
              <a:t>Implement recommendations: Realignment, efficiency, financial stability, customer focus, promotion, employee engagement, communication.</a:t>
            </a:r>
            <a:endParaRPr lang="en-US" dirty="0"/>
          </a:p>
          <a:p>
            <a:r>
              <a:rPr lang="en-US" dirty="0">
                <a:ea typeface="+mn-lt"/>
                <a:cs typeface="+mn-lt"/>
              </a:rPr>
              <a:t>Maximize opportunities: SWOT, PESTLE, mitigate weaknesses, threats.</a:t>
            </a:r>
            <a:endParaRPr lang="en-US" dirty="0"/>
          </a:p>
          <a:p>
            <a:r>
              <a:rPr lang="en-US" dirty="0">
                <a:ea typeface="+mn-lt"/>
                <a:cs typeface="+mn-lt"/>
              </a:rPr>
              <a:t>Review, communicate, improve: Continuous monitoring, stakeholder engagement ensures progress.</a:t>
            </a:r>
            <a:endParaRPr lang="en-US" dirty="0"/>
          </a:p>
        </p:txBody>
      </p:sp>
    </p:spTree>
    <p:extLst>
      <p:ext uri="{BB962C8B-B14F-4D97-AF65-F5344CB8AC3E}">
        <p14:creationId xmlns:p14="http://schemas.microsoft.com/office/powerpoint/2010/main" val="15151159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27200-1E59-91F8-C12C-CF3C0F73D862}"/>
              </a:ext>
            </a:extLst>
          </p:cNvPr>
          <p:cNvSpPr>
            <a:spLocks noGrp="1"/>
          </p:cNvSpPr>
          <p:nvPr>
            <p:ph type="title"/>
          </p:nvPr>
        </p:nvSpPr>
        <p:spPr>
          <a:xfrm>
            <a:off x="1620442" y="1233199"/>
            <a:ext cx="8977511" cy="527021"/>
          </a:xfrm>
        </p:spPr>
        <p:txBody>
          <a:bodyPr>
            <a:normAutofit fontScale="90000"/>
          </a:bodyPr>
          <a:lstStyle/>
          <a:p>
            <a:r>
              <a:rPr lang="en-GB" dirty="0"/>
              <a:t>Reflection</a:t>
            </a:r>
          </a:p>
        </p:txBody>
      </p:sp>
      <p:sp>
        <p:nvSpPr>
          <p:cNvPr id="3" name="Content Placeholder 2">
            <a:extLst>
              <a:ext uri="{FF2B5EF4-FFF2-40B4-BE49-F238E27FC236}">
                <a16:creationId xmlns:a16="http://schemas.microsoft.com/office/drawing/2014/main" id="{3BF3A7BB-0110-B6C8-9448-23219BFAEE7A}"/>
              </a:ext>
            </a:extLst>
          </p:cNvPr>
          <p:cNvSpPr>
            <a:spLocks noGrp="1"/>
          </p:cNvSpPr>
          <p:nvPr>
            <p:ph idx="1"/>
          </p:nvPr>
        </p:nvSpPr>
        <p:spPr>
          <a:xfrm>
            <a:off x="1607245" y="1892618"/>
            <a:ext cx="8977509" cy="3833812"/>
          </a:xfrm>
        </p:spPr>
        <p:txBody>
          <a:bodyPr>
            <a:normAutofit lnSpcReduction="10000"/>
          </a:bodyPr>
          <a:lstStyle/>
          <a:p>
            <a:pPr marL="0" marR="0" algn="just">
              <a:lnSpc>
                <a:spcPct val="150000"/>
              </a:lnSpc>
              <a:spcBef>
                <a:spcPts val="0"/>
              </a:spcBef>
              <a:spcAft>
                <a:spcPts val="800"/>
              </a:spcAft>
            </a:pPr>
            <a:r>
              <a:rPr lang="en-US"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When considering the broad and detailed solutions offered for Wilko, I can see the delicate task of handling numerous problems that this retailer encounters. I have, therefore, acquired broader insights into the retail environment, internal and external challenges affecting </a:t>
            </a:r>
            <a:r>
              <a:rPr lang="en-US" sz="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organisations</a:t>
            </a:r>
            <a:r>
              <a:rPr lang="en-US"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and the strategies required to overcome these pressures in pursuit of </a:t>
            </a:r>
            <a:r>
              <a:rPr lang="en-US" sz="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organisational</a:t>
            </a:r>
            <a:r>
              <a:rPr lang="en-US"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success.</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US"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Looking at the case and working out the new strategic positioning of Wilko, it became clear to me that one has to build on what the firm has going for it and, at the same time, factor in new possibilities. It made me learn about how the organisation could appeal to the new generation customer needs by increasing their merchandise portfolio to incorporate environmentally friendly products and improve its internet retailing. This step is important to achieve relevance and competitiveness in the ever-evolving business environment. </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US"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Another major improvement theme to come out of the research was that of operational efficiency. I thought of how with more efficient inventory management and embracing the use of technologies such as artificial intelligence, Wilko could enhance its efficiency and lower its costs. One exciting topic in AI and machine learning was how they may be used to predict demand and manage supply chains. To me, it elucidated the impact of recent technological advancement from a rejuvenation standpoint to conventional retail business. Another idea I saw as revolutionary was the plan to diversify revenue, especially through pop-up shops. Thus, there is no single rule for achieving financial stability, and the emphasis is on creativity and hard work.</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US"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Improving quality of customer service as well as satisfaction was another major area of concern. That is why I </a:t>
            </a:r>
            <a:r>
              <a:rPr lang="en-US" sz="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realised</a:t>
            </a:r>
            <a:r>
              <a:rPr lang="en-US"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that the situation with both, online and in-store shopping experiences, has to be changed and improved to meet customers’ needs and expectations. It is vital to have an attractive and comfortable atmosphere to buy food and address the need for a powerful website. The idea of adopting a feedback system to regularly collect and respond to the customers’ feedbacks appeared to be a natural and a proper move. As such, the continuous improvement cycle based on direct customer feedback may assist Wilko in maintaining relevancy to its consumers. Recommendations Marketing strategy and brand positioning were also critical to the implementation of the recommendations. I understood that tailored advertising and the influence of reestablishing a brand should be taken into consideration. Marketing strategy that was found highly suitable for today’s society included using social media and influencers to target young people.</a:t>
            </a: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US"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Staff involvement and development are now key factors in the speaking transformation for Wilko. The recommendations highlighted the need to regularly engage the workforce through feedback, awards, and training with appropriate comprehensive coverage. I also </a:t>
            </a:r>
            <a:r>
              <a:rPr lang="en-US" sz="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realised</a:t>
            </a:r>
            <a:r>
              <a:rPr lang="en-US" sz="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that in order to have a greater overall success in business, a motivated and skilled workforce is of great importance. This has resulted into a shift in focus to human resources where there is an acknowledgement that strategic and operational change has to be balanced with investments in people.</a:t>
            </a:r>
          </a:p>
          <a:p>
            <a:pPr marL="0" marR="0" indent="0" algn="l">
              <a:lnSpc>
                <a:spcPct val="107000"/>
              </a:lnSpc>
              <a:spcBef>
                <a:spcPts val="0"/>
              </a:spcBef>
              <a:spcAft>
                <a:spcPts val="800"/>
              </a:spcAft>
              <a:buNone/>
            </a:pPr>
            <a:endParaRPr lang="en-GB" sz="8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1561420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12A3F-7613-1B9A-90F5-5B3967873E5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C7305DAB-E152-4C5A-5A1A-E0DECEBB22F8}"/>
              </a:ext>
            </a:extLst>
          </p:cNvPr>
          <p:cNvSpPr>
            <a:spLocks noGrp="1"/>
          </p:cNvSpPr>
          <p:nvPr>
            <p:ph idx="1"/>
          </p:nvPr>
        </p:nvSpPr>
        <p:spPr/>
        <p:txBody>
          <a:bodyPr vert="horz" lIns="91440" tIns="45720" rIns="91440" bIns="45720" rtlCol="0" anchor="t">
            <a:normAutofit fontScale="55000" lnSpcReduction="20000"/>
          </a:bodyPr>
          <a:lstStyle/>
          <a:p>
            <a:r>
              <a:rPr lang="en-US" dirty="0" err="1">
                <a:ea typeface="+mn-lt"/>
                <a:cs typeface="+mn-lt"/>
              </a:rPr>
              <a:t>Albors</a:t>
            </a:r>
            <a:r>
              <a:rPr lang="en-US" dirty="0">
                <a:ea typeface="+mn-lt"/>
                <a:cs typeface="+mn-lt"/>
              </a:rPr>
              <a:t>-Garrigos, J., 2020. Barriers and enablers for innovation in the retail sector: Co-innovating with the customer. A case study in grocery retailing. </a:t>
            </a:r>
            <a:r>
              <a:rPr lang="en-US" i="1" dirty="0">
                <a:ea typeface="+mn-lt"/>
                <a:cs typeface="+mn-lt"/>
              </a:rPr>
              <a:t>Journal of Retailing and Consumer Services</a:t>
            </a:r>
            <a:r>
              <a:rPr lang="en-US" dirty="0">
                <a:ea typeface="+mn-lt"/>
                <a:cs typeface="+mn-lt"/>
              </a:rPr>
              <a:t>, </a:t>
            </a:r>
            <a:r>
              <a:rPr lang="en-US" i="1" dirty="0">
                <a:ea typeface="+mn-lt"/>
                <a:cs typeface="+mn-lt"/>
              </a:rPr>
              <a:t>55</a:t>
            </a:r>
            <a:r>
              <a:rPr lang="en-US" dirty="0">
                <a:ea typeface="+mn-lt"/>
                <a:cs typeface="+mn-lt"/>
              </a:rPr>
              <a:t>, p.102077.</a:t>
            </a:r>
            <a:endParaRPr lang="en-US" dirty="0"/>
          </a:p>
          <a:p>
            <a:r>
              <a:rPr lang="en-US" dirty="0">
                <a:ea typeface="+mn-lt"/>
                <a:cs typeface="+mn-lt"/>
              </a:rPr>
              <a:t>Bronnenberg, B.J., 2024. Innovation and distribution: An equilibrium model of manufacturing and retailing. </a:t>
            </a:r>
            <a:r>
              <a:rPr lang="en-US" i="1" dirty="0">
                <a:ea typeface="+mn-lt"/>
                <a:cs typeface="+mn-lt"/>
              </a:rPr>
              <a:t>The Economic Journal</a:t>
            </a:r>
            <a:r>
              <a:rPr lang="en-US" dirty="0">
                <a:ea typeface="+mn-lt"/>
                <a:cs typeface="+mn-lt"/>
              </a:rPr>
              <a:t>, </a:t>
            </a:r>
            <a:r>
              <a:rPr lang="en-US" i="1" dirty="0">
                <a:ea typeface="+mn-lt"/>
                <a:cs typeface="+mn-lt"/>
              </a:rPr>
              <a:t>134</a:t>
            </a:r>
            <a:r>
              <a:rPr lang="en-US" dirty="0">
                <a:ea typeface="+mn-lt"/>
                <a:cs typeface="+mn-lt"/>
              </a:rPr>
              <a:t>(660), pp.1379-1400.</a:t>
            </a:r>
            <a:endParaRPr lang="en-US" dirty="0"/>
          </a:p>
          <a:p>
            <a:r>
              <a:rPr lang="en-US" dirty="0">
                <a:ea typeface="+mn-lt"/>
                <a:cs typeface="+mn-lt"/>
              </a:rPr>
              <a:t>Jin, B.E. and Shin, D.C., 2020. Changing the game to compete: Innovations in the fashion retail industry from the disruptive business model. </a:t>
            </a:r>
            <a:r>
              <a:rPr lang="en-US" i="1" dirty="0">
                <a:ea typeface="+mn-lt"/>
                <a:cs typeface="+mn-lt"/>
              </a:rPr>
              <a:t>Business Horizons</a:t>
            </a:r>
            <a:r>
              <a:rPr lang="en-US" dirty="0">
                <a:ea typeface="+mn-lt"/>
                <a:cs typeface="+mn-lt"/>
              </a:rPr>
              <a:t>, </a:t>
            </a:r>
            <a:r>
              <a:rPr lang="en-US" i="1" dirty="0">
                <a:ea typeface="+mn-lt"/>
                <a:cs typeface="+mn-lt"/>
              </a:rPr>
              <a:t>63</a:t>
            </a:r>
            <a:r>
              <a:rPr lang="en-US" dirty="0">
                <a:ea typeface="+mn-lt"/>
                <a:cs typeface="+mn-lt"/>
              </a:rPr>
              <a:t>(3), pp.301-311.</a:t>
            </a:r>
            <a:endParaRPr lang="en-US" dirty="0"/>
          </a:p>
          <a:p>
            <a:r>
              <a:rPr lang="en-US" dirty="0">
                <a:ea typeface="+mn-lt"/>
                <a:cs typeface="+mn-lt"/>
              </a:rPr>
              <a:t>Khalid, M., Saad, S., Hamid, S.R.A., Abdullah, M.R., Ibrahim, H. and </a:t>
            </a:r>
            <a:r>
              <a:rPr lang="en-US" dirty="0" err="1">
                <a:ea typeface="+mn-lt"/>
                <a:cs typeface="+mn-lt"/>
              </a:rPr>
              <a:t>Shahrill</a:t>
            </a:r>
            <a:r>
              <a:rPr lang="en-US" dirty="0">
                <a:ea typeface="+mn-lt"/>
                <a:cs typeface="+mn-lt"/>
              </a:rPr>
              <a:t>, M., 2020. Enhancing creativity and problem solving skills through creative problem solving in teaching mathematics. </a:t>
            </a:r>
            <a:r>
              <a:rPr lang="en-US" i="1" dirty="0">
                <a:ea typeface="+mn-lt"/>
                <a:cs typeface="+mn-lt"/>
              </a:rPr>
              <a:t>Creativity Studies</a:t>
            </a:r>
            <a:r>
              <a:rPr lang="en-US" dirty="0">
                <a:ea typeface="+mn-lt"/>
                <a:cs typeface="+mn-lt"/>
              </a:rPr>
              <a:t>, </a:t>
            </a:r>
            <a:r>
              <a:rPr lang="en-US" i="1" dirty="0">
                <a:ea typeface="+mn-lt"/>
                <a:cs typeface="+mn-lt"/>
              </a:rPr>
              <a:t>13</a:t>
            </a:r>
            <a:r>
              <a:rPr lang="en-US" dirty="0">
                <a:ea typeface="+mn-lt"/>
                <a:cs typeface="+mn-lt"/>
              </a:rPr>
              <a:t>(2), pp.270-291.</a:t>
            </a:r>
            <a:endParaRPr lang="en-US" dirty="0"/>
          </a:p>
          <a:p>
            <a:r>
              <a:rPr lang="en-US" dirty="0">
                <a:ea typeface="+mn-lt"/>
                <a:cs typeface="+mn-lt"/>
              </a:rPr>
              <a:t>Kou, G., Yüksel, S. and Dinçer, H., 2022. Inventive problem-solving map of innovative carbon emission strategies for solar energy-based transportation investment projects. </a:t>
            </a:r>
            <a:r>
              <a:rPr lang="en-US" i="1" dirty="0">
                <a:ea typeface="+mn-lt"/>
                <a:cs typeface="+mn-lt"/>
              </a:rPr>
              <a:t>Applied Energy</a:t>
            </a:r>
            <a:r>
              <a:rPr lang="en-US" dirty="0">
                <a:ea typeface="+mn-lt"/>
                <a:cs typeface="+mn-lt"/>
              </a:rPr>
              <a:t>, </a:t>
            </a:r>
            <a:r>
              <a:rPr lang="en-US" i="1" dirty="0">
                <a:ea typeface="+mn-lt"/>
                <a:cs typeface="+mn-lt"/>
              </a:rPr>
              <a:t>311</a:t>
            </a:r>
            <a:r>
              <a:rPr lang="en-US" dirty="0">
                <a:ea typeface="+mn-lt"/>
                <a:cs typeface="+mn-lt"/>
              </a:rPr>
              <a:t>, p.118680.</a:t>
            </a:r>
            <a:endParaRPr lang="en-US" dirty="0"/>
          </a:p>
          <a:p>
            <a:r>
              <a:rPr lang="en-US" dirty="0">
                <a:ea typeface="+mn-lt"/>
                <a:cs typeface="+mn-lt"/>
              </a:rPr>
              <a:t>McGann, M., Wells, T. and Blomkamp, E., 2021. Innovation labs and co-production in public problem solving. Public Management Review, 23(2), pp.297-316.</a:t>
            </a:r>
            <a:endParaRPr lang="en-US" dirty="0"/>
          </a:p>
          <a:p>
            <a:r>
              <a:rPr lang="en-US" dirty="0">
                <a:ea typeface="+mn-lt"/>
                <a:cs typeface="+mn-lt"/>
              </a:rPr>
              <a:t>Tan, O.S., 2021. </a:t>
            </a:r>
            <a:r>
              <a:rPr lang="en-US" i="1" dirty="0">
                <a:ea typeface="+mn-lt"/>
                <a:cs typeface="+mn-lt"/>
              </a:rPr>
              <a:t>Problem-based learning innovation: Using problems to power learning in the 21st century</a:t>
            </a:r>
            <a:r>
              <a:rPr lang="en-US" dirty="0">
                <a:ea typeface="+mn-lt"/>
                <a:cs typeface="+mn-lt"/>
              </a:rPr>
              <a:t>. Gale Cengage Learning.</a:t>
            </a:r>
            <a:endParaRPr lang="en-US" dirty="0"/>
          </a:p>
          <a:p>
            <a:r>
              <a:rPr lang="en-US" dirty="0" err="1">
                <a:ea typeface="+mn-lt"/>
                <a:cs typeface="+mn-lt"/>
              </a:rPr>
              <a:t>Verganti</a:t>
            </a:r>
            <a:r>
              <a:rPr lang="en-US" dirty="0">
                <a:ea typeface="+mn-lt"/>
                <a:cs typeface="+mn-lt"/>
              </a:rPr>
              <a:t>, R., </a:t>
            </a:r>
            <a:r>
              <a:rPr lang="en-US" dirty="0" err="1">
                <a:ea typeface="+mn-lt"/>
                <a:cs typeface="+mn-lt"/>
              </a:rPr>
              <a:t>Vendraminelli</a:t>
            </a:r>
            <a:r>
              <a:rPr lang="en-US" dirty="0">
                <a:ea typeface="+mn-lt"/>
                <a:cs typeface="+mn-lt"/>
              </a:rPr>
              <a:t>, L. and </a:t>
            </a:r>
            <a:r>
              <a:rPr lang="en-US" dirty="0" err="1">
                <a:ea typeface="+mn-lt"/>
                <a:cs typeface="+mn-lt"/>
              </a:rPr>
              <a:t>Iansiti</a:t>
            </a:r>
            <a:r>
              <a:rPr lang="en-US" dirty="0">
                <a:ea typeface="+mn-lt"/>
                <a:cs typeface="+mn-lt"/>
              </a:rPr>
              <a:t>, M., 2020. Innovation and design in the age of artificial intelligence. </a:t>
            </a:r>
            <a:r>
              <a:rPr lang="en-US" i="1" dirty="0">
                <a:ea typeface="+mn-lt"/>
                <a:cs typeface="+mn-lt"/>
              </a:rPr>
              <a:t>Journal of product innovation management</a:t>
            </a:r>
            <a:r>
              <a:rPr lang="en-US" dirty="0">
                <a:ea typeface="+mn-lt"/>
                <a:cs typeface="+mn-lt"/>
              </a:rPr>
              <a:t>, </a:t>
            </a:r>
            <a:r>
              <a:rPr lang="en-US" i="1" dirty="0">
                <a:ea typeface="+mn-lt"/>
                <a:cs typeface="+mn-lt"/>
              </a:rPr>
              <a:t>37</a:t>
            </a:r>
            <a:r>
              <a:rPr lang="en-US" dirty="0">
                <a:ea typeface="+mn-lt"/>
                <a:cs typeface="+mn-lt"/>
              </a:rPr>
              <a:t>(3), pp.212-227.</a:t>
            </a:r>
            <a:endParaRPr lang="en-US" dirty="0"/>
          </a:p>
        </p:txBody>
      </p:sp>
    </p:spTree>
    <p:extLst>
      <p:ext uri="{BB962C8B-B14F-4D97-AF65-F5344CB8AC3E}">
        <p14:creationId xmlns:p14="http://schemas.microsoft.com/office/powerpoint/2010/main" val="2454130448"/>
      </p:ext>
    </p:extLst>
  </p:cSld>
  <p:clrMapOvr>
    <a:masterClrMapping/>
  </p:clrMapOvr>
</p:sld>
</file>

<file path=ppt/theme/theme1.xml><?xml version="1.0" encoding="utf-8"?>
<a:theme xmlns:a="http://schemas.openxmlformats.org/drawingml/2006/main" name="LimelightVTI">
  <a:themeElements>
    <a:clrScheme name="AnalogousFromDarkSeedLeftStep">
      <a:dk1>
        <a:srgbClr val="000000"/>
      </a:dk1>
      <a:lt1>
        <a:srgbClr val="FFFFFF"/>
      </a:lt1>
      <a:dk2>
        <a:srgbClr val="302F1B"/>
      </a:dk2>
      <a:lt2>
        <a:srgbClr val="F0F0F3"/>
      </a:lt2>
      <a:accent1>
        <a:srgbClr val="A8A442"/>
      </a:accent1>
      <a:accent2>
        <a:srgbClr val="B17A3B"/>
      </a:accent2>
      <a:accent3>
        <a:srgbClr val="C35B4D"/>
      </a:accent3>
      <a:accent4>
        <a:srgbClr val="B13B5E"/>
      </a:accent4>
      <a:accent5>
        <a:srgbClr val="C34DA1"/>
      </a:accent5>
      <a:accent6>
        <a:srgbClr val="A23BB1"/>
      </a:accent6>
      <a:hlink>
        <a:srgbClr val="C24A8C"/>
      </a:hlink>
      <a:folHlink>
        <a:srgbClr val="7F7F7F"/>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imelightVTI" id="{7936DCFD-B587-41FD-9126-64F2709ED40B}" vid="{74F41540-78F1-4C56-9EAA-6FA6E9F1D77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TotalTime>
  <Words>2901</Words>
  <Application>Microsoft Office PowerPoint</Application>
  <PresentationFormat>Widescreen</PresentationFormat>
  <Paragraphs>124</Paragraphs>
  <Slides>14</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Calibri</vt:lpstr>
      <vt:lpstr>Trade Gothic Next Cond</vt:lpstr>
      <vt:lpstr>Trade Gothic Next Light</vt:lpstr>
      <vt:lpstr>LimelightVTI</vt:lpstr>
      <vt:lpstr>Possible recommendations for the retailer Wilko</vt:lpstr>
      <vt:lpstr>Introduction</vt:lpstr>
      <vt:lpstr>Problem Identification and Analysis Recap</vt:lpstr>
      <vt:lpstr>Strategic Realignment</vt:lpstr>
      <vt:lpstr>Operational Efficiency Improvements</vt:lpstr>
      <vt:lpstr>Financial structure and pricing.</vt:lpstr>
      <vt:lpstr>Enhancing Customer Experience</vt:lpstr>
      <vt:lpstr>Marketing and Brand Positioning</vt:lpstr>
      <vt:lpstr>Employee Engagement and Training</vt:lpstr>
      <vt:lpstr>Monitoring and Reviewing Solutions</vt:lpstr>
      <vt:lpstr>Communication Strategy</vt:lpstr>
      <vt:lpstr>Conclusion</vt:lpstr>
      <vt:lpstr>Reflection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MSI GF75</cp:lastModifiedBy>
  <cp:revision>97</cp:revision>
  <dcterms:created xsi:type="dcterms:W3CDTF">2024-06-12T05:14:53Z</dcterms:created>
  <dcterms:modified xsi:type="dcterms:W3CDTF">2024-06-14T15:01:06Z</dcterms:modified>
</cp:coreProperties>
</file>