
<file path=[Content_Types].xml><?xml version="1.0" encoding="utf-8"?>
<Types xmlns="http://schemas.openxmlformats.org/package/2006/content-types">
  <Default Extension="gif" ContentType="image/gif"/>
  <Default Extension="jpeg" ContentType="image/jpeg"/>
  <Default Extension="jpg" ContentType="image/pn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7.jpg" ContentType="image/jpeg"/>
  <Override PartName="/ppt/notesSlides/notesSlide8.xml" ContentType="application/vnd.openxmlformats-officedocument.presentationml.notesSlide+xml"/>
  <Override PartName="/ppt/notesSlides/notesSlide9.xml" ContentType="application/vnd.openxmlformats-officedocument.presentationml.notesSlide+xml"/>
  <Override PartName="/ppt/media/image10.jpg" ContentType="image/jpeg"/>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media/image17.jpg" ContentType="image/jpeg"/>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media/image28.jpg" ContentType="image/jpeg"/>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media/image34.jpg" ContentType="image/jpeg"/>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media/image40.jpg" ContentType="image/jpeg"/>
  <Override PartName="/ppt/media/image41.jpg" ContentType="image/jpeg"/>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media/image45.jpg" ContentType="image/jpeg"/>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sldIdLst>
    <p:sldId id="887" r:id="rId2"/>
    <p:sldId id="773" r:id="rId3"/>
    <p:sldId id="490" r:id="rId4"/>
    <p:sldId id="772" r:id="rId5"/>
    <p:sldId id="574" r:id="rId6"/>
    <p:sldId id="771" r:id="rId7"/>
    <p:sldId id="770" r:id="rId8"/>
    <p:sldId id="888" r:id="rId9"/>
    <p:sldId id="607" r:id="rId10"/>
    <p:sldId id="560" r:id="rId11"/>
    <p:sldId id="563" r:id="rId12"/>
    <p:sldId id="491" r:id="rId13"/>
    <p:sldId id="489" r:id="rId14"/>
    <p:sldId id="484" r:id="rId15"/>
    <p:sldId id="500" r:id="rId16"/>
    <p:sldId id="564" r:id="rId17"/>
    <p:sldId id="518" r:id="rId18"/>
    <p:sldId id="809" r:id="rId19"/>
    <p:sldId id="521" r:id="rId20"/>
    <p:sldId id="780" r:id="rId21"/>
    <p:sldId id="781" r:id="rId22"/>
    <p:sldId id="479" r:id="rId23"/>
    <p:sldId id="542" r:id="rId24"/>
    <p:sldId id="504" r:id="rId25"/>
    <p:sldId id="545" r:id="rId26"/>
    <p:sldId id="593" r:id="rId27"/>
    <p:sldId id="502" r:id="rId28"/>
    <p:sldId id="576" r:id="rId29"/>
    <p:sldId id="601" r:id="rId30"/>
    <p:sldId id="602" r:id="rId31"/>
    <p:sldId id="587" r:id="rId32"/>
    <p:sldId id="551" r:id="rId33"/>
    <p:sldId id="572" r:id="rId34"/>
    <p:sldId id="802" r:id="rId35"/>
    <p:sldId id="889" r:id="rId36"/>
    <p:sldId id="558" r:id="rId37"/>
    <p:sldId id="495" r:id="rId38"/>
    <p:sldId id="515" r:id="rId39"/>
    <p:sldId id="524" r:id="rId40"/>
    <p:sldId id="543" r:id="rId41"/>
    <p:sldId id="514" r:id="rId42"/>
    <p:sldId id="505" r:id="rId43"/>
    <p:sldId id="566" r:id="rId44"/>
    <p:sldId id="550" r:id="rId45"/>
    <p:sldId id="788" r:id="rId46"/>
    <p:sldId id="539" r:id="rId47"/>
    <p:sldId id="579" r:id="rId48"/>
    <p:sldId id="584" r:id="rId49"/>
    <p:sldId id="599" r:id="rId50"/>
    <p:sldId id="605" r:id="rId51"/>
    <p:sldId id="384"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94660"/>
  </p:normalViewPr>
  <p:slideViewPr>
    <p:cSldViewPr snapToGrid="0">
      <p:cViewPr varScale="1">
        <p:scale>
          <a:sx n="70" d="100"/>
          <a:sy n="70" d="100"/>
        </p:scale>
        <p:origin x="3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delSld">
      <pc:chgData name="James Williams" userId="c957a50b-491f-4d94-b4bc-52aca3e2340d" providerId="ADAL" clId="{24AD1EBB-B856-443B-9200-42FCDD6529A9}" dt="2026-02-23T17:50:05.977" v="0" actId="2696"/>
      <pc:docMkLst>
        <pc:docMk/>
      </pc:docMkLst>
      <pc:sldChg chg="del">
        <pc:chgData name="James Williams" userId="c957a50b-491f-4d94-b4bc-52aca3e2340d" providerId="ADAL" clId="{24AD1EBB-B856-443B-9200-42FCDD6529A9}" dt="2026-02-23T17:50:05.977" v="0" actId="2696"/>
        <pc:sldMkLst>
          <pc:docMk/>
          <pc:sldMk cId="3352704297" sldId="60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B5BE9-ABD7-4106-892E-63F18EA5791C}" type="datetimeFigureOut">
              <a:rPr lang="en-GB" smtClean="0"/>
              <a:t>23/02/2026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799CC-A220-4F21-91E3-1302B71BEB64}" type="slidenum">
              <a:rPr lang="en-GB" smtClean="0"/>
              <a:t>‹#›</a:t>
            </a:fld>
            <a:endParaRPr lang="en-GB"/>
          </a:p>
        </p:txBody>
      </p:sp>
    </p:spTree>
    <p:extLst>
      <p:ext uri="{BB962C8B-B14F-4D97-AF65-F5344CB8AC3E}">
        <p14:creationId xmlns:p14="http://schemas.microsoft.com/office/powerpoint/2010/main" val="2104261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redhat.com/en/technologies/linux-platforms/enterprise-linux"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rapidtables.com/code/linux/ls.html"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4D2A6-1718-A088-F65F-6D4F0F0DC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434DDC-3952-AA65-9975-DE2849092CA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7566CA7-DCCA-FBA9-3707-3ABFA685106F}"/>
              </a:ext>
            </a:extLst>
          </p:cNvPr>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a:extLst>
              <a:ext uri="{FF2B5EF4-FFF2-40B4-BE49-F238E27FC236}">
                <a16:creationId xmlns:a16="http://schemas.microsoft.com/office/drawing/2014/main" id="{1A48EDE3-813B-ED29-F45E-276BB673793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7364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8470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0667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25035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1699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7290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718AC-7FEB-3E18-2370-08658ABE39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A8BDC9-0204-465B-3046-F79C297DEF3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6AC48DB-6417-3489-3F25-EA33E16FEF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0E4245-270C-F524-34F1-83CA2E10D68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96535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6974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000000"/>
                </a:solidFill>
                <a:ea typeface="Times New Roman" panose="02020603050405020304" pitchFamily="18" charset="0"/>
                <a:cs typeface="Times New Roman" panose="02020603050405020304" pitchFamily="18" charset="0"/>
              </a:rPr>
              <a:t>Bg. </a:t>
            </a:r>
            <a:r>
              <a:rPr lang="en-GB" sz="1200" dirty="0">
                <a:solidFill>
                  <a:srgbClr val="000000"/>
                </a:solidFill>
                <a:ea typeface="Times New Roman" panose="02020603050405020304" pitchFamily="18" charset="0"/>
                <a:cs typeface="Times New Roman" panose="02020603050405020304" pitchFamily="18" charset="0"/>
              </a:rPr>
              <a:t>Typically, Linux OSs are </a:t>
            </a:r>
            <a:r>
              <a:rPr lang="en-GB" sz="1200" b="1" dirty="0">
                <a:solidFill>
                  <a:srgbClr val="000000"/>
                </a:solidFill>
                <a:ea typeface="Times New Roman" panose="02020603050405020304" pitchFamily="18" charset="0"/>
                <a:cs typeface="Times New Roman" panose="02020603050405020304" pitchFamily="18" charset="0"/>
              </a:rPr>
              <a:t>free</a:t>
            </a:r>
            <a:r>
              <a:rPr lang="en-GB" sz="1200" dirty="0">
                <a:solidFill>
                  <a:srgbClr val="000000"/>
                </a:solidFill>
                <a:ea typeface="Times New Roman" panose="02020603050405020304" pitchFamily="18" charset="0"/>
                <a:cs typeface="Times New Roman" panose="02020603050405020304" pitchFamily="18" charset="0"/>
              </a:rPr>
              <a:t>, but some Enterprise Servers are not e.g. </a:t>
            </a:r>
            <a:r>
              <a:rPr lang="en-GB" sz="1200" dirty="0">
                <a:solidFill>
                  <a:srgbClr val="000000"/>
                </a:solidFill>
                <a:ea typeface="Times New Roman" panose="02020603050405020304" pitchFamily="18" charset="0"/>
                <a:cs typeface="Times New Roman" panose="02020603050405020304" pitchFamily="18" charset="0"/>
                <a:hlinkClick r:id="rId3"/>
              </a:rPr>
              <a:t>RedHat Enterprise Linux</a:t>
            </a:r>
            <a:r>
              <a:rPr lang="en-GB" sz="1200" dirty="0">
                <a:solidFill>
                  <a:srgbClr val="000000"/>
                </a:solidFill>
                <a:ea typeface="Times New Roman" panose="02020603050405020304" pitchFamily="18" charset="0"/>
                <a:cs typeface="Times New Roman" panose="02020603050405020304" pitchFamily="18" charset="0"/>
              </a:rPr>
              <a:t>. Where y</a:t>
            </a:r>
            <a:r>
              <a:rPr lang="en-US" sz="1200" dirty="0" err="1">
                <a:solidFill>
                  <a:srgbClr val="000000"/>
                </a:solidFill>
                <a:ea typeface="Times New Roman" panose="02020603050405020304" pitchFamily="18" charset="0"/>
                <a:cs typeface="Times New Roman" panose="02020603050405020304" pitchFamily="18" charset="0"/>
              </a:rPr>
              <a:t>ou</a:t>
            </a:r>
            <a:r>
              <a:rPr lang="en-US" sz="1200" dirty="0">
                <a:solidFill>
                  <a:srgbClr val="000000"/>
                </a:solidFill>
                <a:ea typeface="Times New Roman" panose="02020603050405020304" pitchFamily="18" charset="0"/>
                <a:cs typeface="Times New Roman" panose="02020603050405020304" pitchFamily="18" charset="0"/>
              </a:rPr>
              <a:t> pay for technical assistance &amp; support and security updates.</a:t>
            </a:r>
            <a:endParaRPr lang="en-GB" sz="1200" dirty="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35093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8100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90374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Some Linux distros download with certain GUIs, others allow you to choose the distro with the GUI of your choice (listed above). Cool huh.</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7931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10028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6076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38462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97018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724635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47307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59829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73760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54838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minus ‘-’ symbol is placed before a command option.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420929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1578311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16766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6911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5413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1279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A8EAD7-6649-E0E5-2D2D-F1F8ECA6A7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3D8840-7489-01B2-8F49-90BB009F0C8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79483EE-F3E3-912B-5592-181C3F730981}"/>
              </a:ext>
            </a:extLst>
          </p:cNvPr>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a:extLst>
              <a:ext uri="{FF2B5EF4-FFF2-40B4-BE49-F238E27FC236}">
                <a16:creationId xmlns:a16="http://schemas.microsoft.com/office/drawing/2014/main" id="{DBB85AD3-BBEC-5B80-A20F-03AD19B494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511274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3054647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377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07288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05288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98096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761432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9280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rgbClr val="181818"/>
                </a:solidFill>
                <a:effectLst/>
                <a:ea typeface="Times New Roman" panose="02020603050405020304" pitchFamily="18" charset="0"/>
                <a:cs typeface="Times New Roman" panose="02020603050405020304" pitchFamily="18" charset="0"/>
              </a:rPr>
              <a:t>Bg.</a:t>
            </a:r>
            <a:r>
              <a:rPr lang="en-GB" sz="1100" dirty="0">
                <a:solidFill>
                  <a:srgbClr val="181818"/>
                </a:solidFill>
                <a:effectLst/>
                <a:ea typeface="Times New Roman" panose="02020603050405020304" pitchFamily="18" charset="0"/>
                <a:cs typeface="Times New Roman" panose="02020603050405020304" pitchFamily="18" charset="0"/>
              </a:rPr>
              <a:t> </a:t>
            </a:r>
            <a:r>
              <a:rPr lang="en-GB" sz="1200" dirty="0">
                <a:solidFill>
                  <a:srgbClr val="181818"/>
                </a:solidFill>
                <a:effectLst/>
                <a:ea typeface="Times New Roman" panose="02020603050405020304" pitchFamily="18" charset="0"/>
                <a:cs typeface="Times New Roman" panose="02020603050405020304" pitchFamily="18" charset="0"/>
              </a:rPr>
              <a:t>or ‘</a:t>
            </a:r>
            <a:r>
              <a:rPr lang="en-GB" sz="1200" b="1" dirty="0">
                <a:solidFill>
                  <a:srgbClr val="181818"/>
                </a:solidFill>
                <a:effectLst/>
                <a:ea typeface="Times New Roman" panose="02020603050405020304" pitchFamily="18" charset="0"/>
                <a:cs typeface="Times New Roman" panose="02020603050405020304" pitchFamily="18" charset="0"/>
              </a:rPr>
              <a:t>-la</a:t>
            </a:r>
            <a:r>
              <a:rPr lang="en-GB" sz="1200" dirty="0">
                <a:solidFill>
                  <a:srgbClr val="181818"/>
                </a:solidFill>
                <a:effectLst/>
                <a:ea typeface="Times New Roman" panose="02020603050405020304" pitchFamily="18" charset="0"/>
                <a:cs typeface="Times New Roman" panose="02020603050405020304" pitchFamily="18" charset="0"/>
              </a:rPr>
              <a:t>’ to show permission for all files including hidden files ‘-a’. </a:t>
            </a:r>
            <a:r>
              <a:rPr lang="en-GB" sz="1200" dirty="0">
                <a:solidFill>
                  <a:srgbClr val="181818"/>
                </a:solidFill>
                <a:ea typeface="Times New Roman" panose="02020603050405020304" pitchFamily="18" charset="0"/>
                <a:cs typeface="Times New Roman" panose="02020603050405020304" pitchFamily="18" charset="0"/>
              </a:rPr>
              <a:t>For more information about file list options </a:t>
            </a:r>
            <a:r>
              <a:rPr lang="en-GB" sz="1200" dirty="0">
                <a:solidFill>
                  <a:srgbClr val="181818"/>
                </a:solidFill>
                <a:ea typeface="Times New Roman" panose="02020603050405020304" pitchFamily="18" charset="0"/>
                <a:cs typeface="Times New Roman" panose="02020603050405020304" pitchFamily="18" charset="0"/>
                <a:hlinkClick r:id="rId3"/>
              </a:rPr>
              <a:t>click-here</a:t>
            </a:r>
            <a:r>
              <a:rPr lang="en-GB" sz="1200" dirty="0">
                <a:solidFill>
                  <a:srgbClr val="181818"/>
                </a:solidFill>
                <a:ea typeface="Times New Roman" panose="02020603050405020304" pitchFamily="18" charset="0"/>
                <a:cs typeface="Times New Roman" panose="02020603050405020304" pitchFamily="18" charset="0"/>
              </a:rPr>
              <a:t>.</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64305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38239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73316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9496933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NDG: </a:t>
            </a:r>
            <a:r>
              <a:rPr lang="en-GB" dirty="0" err="1"/>
              <a:t>NetDev</a:t>
            </a:r>
            <a:r>
              <a:rPr lang="en-GB" dirty="0"/>
              <a:t> group. Online Learning provider of IT professional courses.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41848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17" indent="0" algn="ctr">
              <a:buNone/>
              <a:defRPr sz="2000"/>
            </a:lvl2pPr>
            <a:lvl3pPr marL="914434" indent="0" algn="ctr">
              <a:buNone/>
              <a:defRPr sz="1801"/>
            </a:lvl3pPr>
            <a:lvl4pPr marL="1371651" indent="0" algn="ctr">
              <a:buNone/>
              <a:defRPr sz="1600"/>
            </a:lvl4pPr>
            <a:lvl5pPr marL="1828869" indent="0" algn="ctr">
              <a:buNone/>
              <a:defRPr sz="1600"/>
            </a:lvl5pPr>
            <a:lvl6pPr marL="2286086" indent="0" algn="ctr">
              <a:buNone/>
              <a:defRPr sz="1600"/>
            </a:lvl6pPr>
            <a:lvl7pPr marL="2743302" indent="0" algn="ctr">
              <a:buNone/>
              <a:defRPr sz="1600"/>
            </a:lvl7pPr>
            <a:lvl8pPr marL="3200520" indent="0" algn="ctr">
              <a:buNone/>
              <a:defRPr sz="1600"/>
            </a:lvl8pPr>
            <a:lvl9pPr marL="3657738"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805110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51753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3"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3" y="4589466"/>
            <a:ext cx="10515600" cy="1500187"/>
          </a:xfrm>
        </p:spPr>
        <p:txBody>
          <a:bodyPr/>
          <a:lstStyle>
            <a:lvl1pPr marL="0" indent="0">
              <a:buNone/>
              <a:defRPr sz="2400">
                <a:solidFill>
                  <a:schemeClr val="tx1">
                    <a:tint val="75000"/>
                  </a:schemeClr>
                </a:solidFill>
              </a:defRPr>
            </a:lvl1pPr>
            <a:lvl2pPr marL="457217" indent="0">
              <a:buNone/>
              <a:defRPr sz="2000">
                <a:solidFill>
                  <a:schemeClr val="tx1">
                    <a:tint val="75000"/>
                  </a:schemeClr>
                </a:solidFill>
              </a:defRPr>
            </a:lvl2pPr>
            <a:lvl3pPr marL="914434" indent="0">
              <a:buNone/>
              <a:defRPr sz="1801">
                <a:solidFill>
                  <a:schemeClr val="tx1">
                    <a:tint val="75000"/>
                  </a:schemeClr>
                </a:solidFill>
              </a:defRPr>
            </a:lvl3pPr>
            <a:lvl4pPr marL="1371651" indent="0">
              <a:buNone/>
              <a:defRPr sz="1600">
                <a:solidFill>
                  <a:schemeClr val="tx1">
                    <a:tint val="75000"/>
                  </a:schemeClr>
                </a:solidFill>
              </a:defRPr>
            </a:lvl4pPr>
            <a:lvl5pPr marL="1828869" indent="0">
              <a:buNone/>
              <a:defRPr sz="1600">
                <a:solidFill>
                  <a:schemeClr val="tx1">
                    <a:tint val="75000"/>
                  </a:schemeClr>
                </a:solidFill>
              </a:defRPr>
            </a:lvl5pPr>
            <a:lvl6pPr marL="2286086" indent="0">
              <a:buNone/>
              <a:defRPr sz="1600">
                <a:solidFill>
                  <a:schemeClr val="tx1">
                    <a:tint val="75000"/>
                  </a:schemeClr>
                </a:solidFill>
              </a:defRPr>
            </a:lvl6pPr>
            <a:lvl7pPr marL="2743302" indent="0">
              <a:buNone/>
              <a:defRPr sz="1600">
                <a:solidFill>
                  <a:schemeClr val="tx1">
                    <a:tint val="75000"/>
                  </a:schemeClr>
                </a:solidFill>
              </a:defRPr>
            </a:lvl7pPr>
            <a:lvl8pPr marL="3200520" indent="0">
              <a:buNone/>
              <a:defRPr sz="1600">
                <a:solidFill>
                  <a:schemeClr val="tx1">
                    <a:tint val="75000"/>
                  </a:schemeClr>
                </a:solidFill>
              </a:defRPr>
            </a:lvl8pPr>
            <a:lvl9pPr marL="3657738"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24882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850403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9"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93" y="1681163"/>
            <a:ext cx="5157787"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93"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3" y="1681163"/>
            <a:ext cx="5183188" cy="823912"/>
          </a:xfrm>
        </p:spPr>
        <p:txBody>
          <a:bodyPr anchor="b"/>
          <a:lstStyle>
            <a:lvl1pPr marL="0" indent="0">
              <a:buNone/>
              <a:defRPr sz="2400" b="1"/>
            </a:lvl1pPr>
            <a:lvl2pPr marL="457217" indent="0">
              <a:buNone/>
              <a:defRPr sz="2000" b="1"/>
            </a:lvl2pPr>
            <a:lvl3pPr marL="914434" indent="0">
              <a:buNone/>
              <a:defRPr sz="1801" b="1"/>
            </a:lvl3pPr>
            <a:lvl4pPr marL="1371651" indent="0">
              <a:buNone/>
              <a:defRPr sz="1600" b="1"/>
            </a:lvl4pPr>
            <a:lvl5pPr marL="1828869" indent="0">
              <a:buNone/>
              <a:defRPr sz="1600" b="1"/>
            </a:lvl5pPr>
            <a:lvl6pPr marL="2286086" indent="0">
              <a:buNone/>
              <a:defRPr sz="1600" b="1"/>
            </a:lvl6pPr>
            <a:lvl7pPr marL="2743302" indent="0">
              <a:buNone/>
              <a:defRPr sz="1600" b="1"/>
            </a:lvl7pPr>
            <a:lvl8pPr marL="3200520" indent="0">
              <a:buNone/>
              <a:defRPr sz="1600" b="1"/>
            </a:lvl8pPr>
            <a:lvl9pPr marL="3657738"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3"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64438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82331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47003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92" y="987425"/>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57511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91" y="457200"/>
            <a:ext cx="3932236"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92" y="987425"/>
            <a:ext cx="6172201" cy="4873625"/>
          </a:xfrm>
        </p:spPr>
        <p:txBody>
          <a:bodyPr/>
          <a:lstStyle>
            <a:lvl1pPr marL="0" indent="0">
              <a:buNone/>
              <a:defRPr sz="3200"/>
            </a:lvl1pPr>
            <a:lvl2pPr marL="457217" indent="0">
              <a:buNone/>
              <a:defRPr sz="2800"/>
            </a:lvl2pPr>
            <a:lvl3pPr marL="914434" indent="0">
              <a:buNone/>
              <a:defRPr sz="2400"/>
            </a:lvl3pPr>
            <a:lvl4pPr marL="1371651" indent="0">
              <a:buNone/>
              <a:defRPr sz="2000"/>
            </a:lvl4pPr>
            <a:lvl5pPr marL="1828869" indent="0">
              <a:buNone/>
              <a:defRPr sz="2000"/>
            </a:lvl5pPr>
            <a:lvl6pPr marL="2286086" indent="0">
              <a:buNone/>
              <a:defRPr sz="2000"/>
            </a:lvl6pPr>
            <a:lvl7pPr marL="2743302" indent="0">
              <a:buNone/>
              <a:defRPr sz="2000"/>
            </a:lvl7pPr>
            <a:lvl8pPr marL="3200520" indent="0">
              <a:buNone/>
              <a:defRPr sz="2000"/>
            </a:lvl8pPr>
            <a:lvl9pPr marL="3657738"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91" y="2057400"/>
            <a:ext cx="3932236" cy="3811588"/>
          </a:xfrm>
        </p:spPr>
        <p:txBody>
          <a:bodyPr/>
          <a:lstStyle>
            <a:lvl1pPr marL="0" indent="0">
              <a:buNone/>
              <a:defRPr sz="1600"/>
            </a:lvl1pPr>
            <a:lvl2pPr marL="457217" indent="0">
              <a:buNone/>
              <a:defRPr sz="1401"/>
            </a:lvl2pPr>
            <a:lvl3pPr marL="914434" indent="0">
              <a:buNone/>
              <a:defRPr sz="1200"/>
            </a:lvl3pPr>
            <a:lvl4pPr marL="1371651" indent="0">
              <a:buNone/>
              <a:defRPr sz="1001"/>
            </a:lvl4pPr>
            <a:lvl5pPr marL="1828869" indent="0">
              <a:buNone/>
              <a:defRPr sz="1001"/>
            </a:lvl5pPr>
            <a:lvl6pPr marL="2286086" indent="0">
              <a:buNone/>
              <a:defRPr sz="1001"/>
            </a:lvl6pPr>
            <a:lvl7pPr marL="2743302" indent="0">
              <a:buNone/>
              <a:defRPr sz="1001"/>
            </a:lvl7pPr>
            <a:lvl8pPr marL="3200520" indent="0">
              <a:buNone/>
              <a:defRPr sz="1001"/>
            </a:lvl8pPr>
            <a:lvl9pPr marL="3657738"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867568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46862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899"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199"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23/02/2026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073702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5"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5"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1" y="6356353"/>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23/02/2026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5" y="6356353"/>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1" y="6356353"/>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27842362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34"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0" indent="-228610" algn="l" defTabSz="914434" rtl="0" eaLnBrk="1" latinLnBrk="0" hangingPunct="1">
        <a:lnSpc>
          <a:spcPct val="90000"/>
        </a:lnSpc>
        <a:spcBef>
          <a:spcPts val="1001"/>
        </a:spcBef>
        <a:buFont typeface="Arial" panose="020B0604020202020204" pitchFamily="34" charset="0"/>
        <a:buChar char="•"/>
        <a:defRPr sz="2800" kern="1200">
          <a:solidFill>
            <a:schemeClr val="tx1"/>
          </a:solidFill>
          <a:latin typeface="+mn-lt"/>
          <a:ea typeface="+mn-ea"/>
          <a:cs typeface="+mn-cs"/>
        </a:defRPr>
      </a:lvl1pPr>
      <a:lvl2pPr marL="685825" indent="-228610" algn="l" defTabSz="914434"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43" indent="-228610" algn="l" defTabSz="914434"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61"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4pPr>
      <a:lvl5pPr marL="2057479"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5pPr>
      <a:lvl6pPr marL="251469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912"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130"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346" indent="-228610" algn="l" defTabSz="914434"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34" rtl="0" eaLnBrk="1" latinLnBrk="0" hangingPunct="1">
        <a:defRPr sz="1801" kern="1200">
          <a:solidFill>
            <a:schemeClr val="tx1"/>
          </a:solidFill>
          <a:latin typeface="+mn-lt"/>
          <a:ea typeface="+mn-ea"/>
          <a:cs typeface="+mn-cs"/>
        </a:defRPr>
      </a:lvl1pPr>
      <a:lvl2pPr marL="457217" algn="l" defTabSz="914434" rtl="0" eaLnBrk="1" latinLnBrk="0" hangingPunct="1">
        <a:defRPr sz="1801" kern="1200">
          <a:solidFill>
            <a:schemeClr val="tx1"/>
          </a:solidFill>
          <a:latin typeface="+mn-lt"/>
          <a:ea typeface="+mn-ea"/>
          <a:cs typeface="+mn-cs"/>
        </a:defRPr>
      </a:lvl2pPr>
      <a:lvl3pPr marL="914434" algn="l" defTabSz="914434" rtl="0" eaLnBrk="1" latinLnBrk="0" hangingPunct="1">
        <a:defRPr sz="1801" kern="1200">
          <a:solidFill>
            <a:schemeClr val="tx1"/>
          </a:solidFill>
          <a:latin typeface="+mn-lt"/>
          <a:ea typeface="+mn-ea"/>
          <a:cs typeface="+mn-cs"/>
        </a:defRPr>
      </a:lvl3pPr>
      <a:lvl4pPr marL="1371651" algn="l" defTabSz="914434" rtl="0" eaLnBrk="1" latinLnBrk="0" hangingPunct="1">
        <a:defRPr sz="1801" kern="1200">
          <a:solidFill>
            <a:schemeClr val="tx1"/>
          </a:solidFill>
          <a:latin typeface="+mn-lt"/>
          <a:ea typeface="+mn-ea"/>
          <a:cs typeface="+mn-cs"/>
        </a:defRPr>
      </a:lvl4pPr>
      <a:lvl5pPr marL="1828869" algn="l" defTabSz="914434" rtl="0" eaLnBrk="1" latinLnBrk="0" hangingPunct="1">
        <a:defRPr sz="1801" kern="1200">
          <a:solidFill>
            <a:schemeClr val="tx1"/>
          </a:solidFill>
          <a:latin typeface="+mn-lt"/>
          <a:ea typeface="+mn-ea"/>
          <a:cs typeface="+mn-cs"/>
        </a:defRPr>
      </a:lvl5pPr>
      <a:lvl6pPr marL="2286086" algn="l" defTabSz="914434" rtl="0" eaLnBrk="1" latinLnBrk="0" hangingPunct="1">
        <a:defRPr sz="1801" kern="1200">
          <a:solidFill>
            <a:schemeClr val="tx1"/>
          </a:solidFill>
          <a:latin typeface="+mn-lt"/>
          <a:ea typeface="+mn-ea"/>
          <a:cs typeface="+mn-cs"/>
        </a:defRPr>
      </a:lvl6pPr>
      <a:lvl7pPr marL="2743302" algn="l" defTabSz="914434" rtl="0" eaLnBrk="1" latinLnBrk="0" hangingPunct="1">
        <a:defRPr sz="1801" kern="1200">
          <a:solidFill>
            <a:schemeClr val="tx1"/>
          </a:solidFill>
          <a:latin typeface="+mn-lt"/>
          <a:ea typeface="+mn-ea"/>
          <a:cs typeface="+mn-cs"/>
        </a:defRPr>
      </a:lvl7pPr>
      <a:lvl8pPr marL="3200520" algn="l" defTabSz="914434" rtl="0" eaLnBrk="1" latinLnBrk="0" hangingPunct="1">
        <a:defRPr sz="1801" kern="1200">
          <a:solidFill>
            <a:schemeClr val="tx1"/>
          </a:solidFill>
          <a:latin typeface="+mn-lt"/>
          <a:ea typeface="+mn-ea"/>
          <a:cs typeface="+mn-cs"/>
        </a:defRPr>
      </a:lvl8pPr>
      <a:lvl9pPr marL="3657738" algn="l" defTabSz="914434"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Unix-like#:~:text=Some%20well%2Dknown%20examples%20of,used%20on%20Unix%2Dlike%20system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itimetux.blogspot.com/p/unix.html" TargetMode="Externa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3" Type="http://schemas.openxmlformats.org/officeDocument/2006/relationships/hyperlink" Target="https://www.opengroup.org/"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www.unix.com/fedora/249402-unix-open-source-os.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en.wikipedia.org/wiki/Unix-like#/media/File:Unix_timeline.en.svg" TargetMode="Externa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hyperlink" Target="https://www.educative.io/answers/what-is-windows-kernel"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www.minix3.org/theses/herder-true-microkernel.pdf" TargetMode="External"/><Relationship Id="rId4" Type="http://schemas.openxmlformats.org/officeDocument/2006/relationships/hyperlink" Target="https://www.google.com/url?sa=t&amp;rct=j&amp;q=&amp;esrc=s&amp;source=web&amp;cd=&amp;cad=rja&amp;uact=8&amp;ved=2ahUKEwi-v5HqnKiEAxXEV0EAHS5-B9QQFnoECA8QAw&amp;url=https%3A%2F%2Fen.wikipedia.org%2Fwiki%2FMicrokernel%23%3A~%3Atext%3DIn%2520computer%2520science%252C%2520a%2520microkernel%2C%252Dprocess%2520communication%2520(IPC).&amp;usg=AOvVaw2b-0D-57-gT0KbHjqRjeA1&amp;opi=89978449"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getfedora.org/" TargetMode="External"/><Relationship Id="rId13" Type="http://schemas.openxmlformats.org/officeDocument/2006/relationships/hyperlink" Target="https://linuxmint.com/" TargetMode="External"/><Relationship Id="rId18" Type="http://schemas.openxmlformats.org/officeDocument/2006/relationships/hyperlink" Target="https://ubuntu.com/core/docs/system-requirements" TargetMode="External"/><Relationship Id="rId3" Type="http://schemas.openxmlformats.org/officeDocument/2006/relationships/hyperlink" Target="http://www.lffl.org/2016/05/ubuntu-16-04-rilasciato-aggiornamento-del-kernel.html" TargetMode="External"/><Relationship Id="rId21" Type="http://schemas.openxmlformats.org/officeDocument/2006/relationships/hyperlink" Target="https://creativecommons.org/licenses/by-sa/3.0/" TargetMode="External"/><Relationship Id="rId7" Type="http://schemas.openxmlformats.org/officeDocument/2006/relationships/hyperlink" Target="https://www.opensuse.org/" TargetMode="External"/><Relationship Id="rId12" Type="http://schemas.openxmlformats.org/officeDocument/2006/relationships/hyperlink" Target="https://www.deepin.org/en/" TargetMode="External"/><Relationship Id="rId17" Type="http://schemas.openxmlformats.org/officeDocument/2006/relationships/hyperlink" Target="https://distrowatch.com/dwres.php?resource=popularity" TargetMode="External"/><Relationship Id="rId2" Type="http://schemas.openxmlformats.org/officeDocument/2006/relationships/notesSlide" Target="../notesSlides/notesSlide7.xml"/><Relationship Id="rId16" Type="http://schemas.openxmlformats.org/officeDocument/2006/relationships/hyperlink" Target="https://www.enlightenment.org/" TargetMode="External"/><Relationship Id="rId20" Type="http://schemas.openxmlformats.org/officeDocument/2006/relationships/hyperlink" Target="https://es.wikipedia.org/wiki/OpenSUSE" TargetMode="External"/><Relationship Id="rId1" Type="http://schemas.openxmlformats.org/officeDocument/2006/relationships/slideLayout" Target="../slideLayouts/slideLayout2.xml"/><Relationship Id="rId6" Type="http://schemas.openxmlformats.org/officeDocument/2006/relationships/hyperlink" Target="https://ubuntu.com/" TargetMode="External"/><Relationship Id="rId11" Type="http://schemas.openxmlformats.org/officeDocument/2006/relationships/hyperlink" Target="https://elementary.io/" TargetMode="External"/><Relationship Id="rId5" Type="http://schemas.openxmlformats.org/officeDocument/2006/relationships/image" Target="../media/image7.jpg"/><Relationship Id="rId15" Type="http://schemas.openxmlformats.org/officeDocument/2006/relationships/hyperlink" Target="https://ubuntubudgie.org/" TargetMode="External"/><Relationship Id="rId10" Type="http://schemas.openxmlformats.org/officeDocument/2006/relationships/hyperlink" Target="https://pop.system76.com/" TargetMode="External"/><Relationship Id="rId19" Type="http://schemas.openxmlformats.org/officeDocument/2006/relationships/image" Target="../media/image8.png"/><Relationship Id="rId4" Type="http://schemas.openxmlformats.org/officeDocument/2006/relationships/hyperlink" Target="https://creativecommons.org/licenses/by-nc-nd/3.0/" TargetMode="External"/><Relationship Id="rId9" Type="http://schemas.openxmlformats.org/officeDocument/2006/relationships/hyperlink" Target="https://www.debian.org/" TargetMode="External"/><Relationship Id="rId14" Type="http://schemas.openxmlformats.org/officeDocument/2006/relationships/hyperlink" Target="https://github.com/solus-project/budgie-desktop"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linuxfoundation.org/project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hyperlink" Target="https://www.linuxfoundation.org/projects/hosting?hsLang=en" TargetMode="External"/><Relationship Id="rId4" Type="http://schemas.openxmlformats.org/officeDocument/2006/relationships/hyperlink" Target="https://www.linuxfoundation.org/about/join?hsLang=en"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suse.com/" TargetMode="External"/><Relationship Id="rId13" Type="http://schemas.openxmlformats.org/officeDocument/2006/relationships/image" Target="../media/image10.jpg"/><Relationship Id="rId3" Type="http://schemas.openxmlformats.org/officeDocument/2006/relationships/hyperlink" Target="http://www.lffl.org/2016/05/ubuntu-16-04-rilasciato-aggiornamento-del-kernel.html" TargetMode="External"/><Relationship Id="rId7" Type="http://schemas.openxmlformats.org/officeDocument/2006/relationships/hyperlink" Target="https://getfedora.org/" TargetMode="External"/><Relationship Id="rId12" Type="http://schemas.openxmlformats.org/officeDocument/2006/relationships/hyperlink" Target="https://archlinux.org/" TargetMode="External"/><Relationship Id="rId2" Type="http://schemas.openxmlformats.org/officeDocument/2006/relationships/notesSlide" Target="../notesSlides/notesSlide9.xml"/><Relationship Id="rId16" Type="http://schemas.openxmlformats.org/officeDocument/2006/relationships/hyperlink" Target="https://commons.wikimedia.org/wiki/File:Icons8_flat_linux.svg" TargetMode="External"/><Relationship Id="rId1" Type="http://schemas.openxmlformats.org/officeDocument/2006/relationships/slideLayout" Target="../slideLayouts/slideLayout2.xml"/><Relationship Id="rId6" Type="http://schemas.openxmlformats.org/officeDocument/2006/relationships/hyperlink" Target="https://ubuntu.com/download/server" TargetMode="External"/><Relationship Id="rId11" Type="http://schemas.openxmlformats.org/officeDocument/2006/relationships/hyperlink" Target="https://www.oracle.com/linux/" TargetMode="External"/><Relationship Id="rId5" Type="http://schemas.openxmlformats.org/officeDocument/2006/relationships/hyperlink" Target="https://www.redhat.com/en" TargetMode="External"/><Relationship Id="rId15" Type="http://schemas.openxmlformats.org/officeDocument/2006/relationships/image" Target="../media/image11.png"/><Relationship Id="rId10" Type="http://schemas.openxmlformats.org/officeDocument/2006/relationships/hyperlink" Target="https://www.kali.org/" TargetMode="External"/><Relationship Id="rId4" Type="http://schemas.openxmlformats.org/officeDocument/2006/relationships/hyperlink" Target="https://creativecommons.org/licenses/by-nc-nd/3.0/" TargetMode="External"/><Relationship Id="rId9" Type="http://schemas.openxmlformats.org/officeDocument/2006/relationships/hyperlink" Target="https://www.centos.org/" TargetMode="External"/><Relationship Id="rId14" Type="http://schemas.openxmlformats.org/officeDocument/2006/relationships/hyperlink" Target="http://marcosbox.blogspot.com/2013/06/red-hat-sceglie-gnome-classic-per-rhel-7.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marcosbox.blogspot.com/2013/06/red-hat-sceglie-gnome-classic-per-rhel-7.html"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en.wikipedia.org/wiki/BSD_licenses" TargetMode="External"/><Relationship Id="rId3" Type="http://schemas.openxmlformats.org/officeDocument/2006/relationships/hyperlink" Target="http://www.gnu.org/" TargetMode="External"/><Relationship Id="rId7" Type="http://schemas.openxmlformats.org/officeDocument/2006/relationships/hyperlink" Target="https://en.wikipedia.org/wiki/Open_sourc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opensource.org/licenses/gpl-license" TargetMode="External"/><Relationship Id="rId11" Type="http://schemas.openxmlformats.org/officeDocument/2006/relationships/hyperlink" Target="https://creativecommons.org/licenses/by-sa/3.0/" TargetMode="External"/><Relationship Id="rId5" Type="http://schemas.openxmlformats.org/officeDocument/2006/relationships/hyperlink" Target="https://www.fsf.org/blogs/rms/20140407-geneva-tedx-talk-free-software-free-society" TargetMode="External"/><Relationship Id="rId10" Type="http://schemas.openxmlformats.org/officeDocument/2006/relationships/hyperlink" Target="https://en.wikipedia.org/wiki/GNU_Project" TargetMode="External"/><Relationship Id="rId4" Type="http://schemas.openxmlformats.org/officeDocument/2006/relationships/hyperlink" Target="https://www.gnu.org/home.en.html" TargetMode="External"/><Relationship Id="rId9" Type="http://schemas.openxmlformats.org/officeDocument/2006/relationships/image" Target="../media/image12.png"/></Relationships>
</file>

<file path=ppt/slides/_rels/slide13.xml.rels><?xml version="1.0" encoding="UTF-8" standalone="yes"?>
<Relationships xmlns="http://schemas.openxmlformats.org/package/2006/relationships"><Relationship Id="rId8" Type="http://schemas.openxmlformats.org/officeDocument/2006/relationships/hyperlink" Target="https://www.gtk.org/" TargetMode="External"/><Relationship Id="rId13" Type="http://schemas.openxmlformats.org/officeDocument/2006/relationships/hyperlink" Target="https://en.wikipedia.org/wiki/KDE" TargetMode="External"/><Relationship Id="rId3" Type="http://schemas.openxmlformats.org/officeDocument/2006/relationships/hyperlink" Target="https://kde.org/" TargetMode="External"/><Relationship Id="rId7" Type="http://schemas.openxmlformats.org/officeDocument/2006/relationships/hyperlink" Target="https://mate-desktop.org/" TargetMode="External"/><Relationship Id="rId12" Type="http://schemas.openxmlformats.org/officeDocument/2006/relationships/image" Target="../media/image14.png"/><Relationship Id="rId17" Type="http://schemas.openxmlformats.org/officeDocument/2006/relationships/image" Target="../media/image16.png"/><Relationship Id="rId2" Type="http://schemas.openxmlformats.org/officeDocument/2006/relationships/notesSlide" Target="../notesSlides/notesSlide12.xml"/><Relationship Id="rId16" Type="http://schemas.openxmlformats.org/officeDocument/2006/relationships/hyperlink" Target="https://creativecommons.org/licenses/by/3.0/" TargetMode="External"/><Relationship Id="rId1" Type="http://schemas.openxmlformats.org/officeDocument/2006/relationships/slideLayout" Target="../slideLayouts/slideLayout2.xml"/><Relationship Id="rId6" Type="http://schemas.openxmlformats.org/officeDocument/2006/relationships/hyperlink" Target="https://ubuntuunity.org/" TargetMode="External"/><Relationship Id="rId11" Type="http://schemas.openxmlformats.org/officeDocument/2006/relationships/hyperlink" Target="http://cyb3rtek.deviantart.com/art/Ubuntu-Gnome-Logo-Concept-Revised-508325188" TargetMode="External"/><Relationship Id="rId5" Type="http://schemas.openxmlformats.org/officeDocument/2006/relationships/hyperlink" Target="https://www.xfce.org/" TargetMode="External"/><Relationship Id="rId15" Type="http://schemas.openxmlformats.org/officeDocument/2006/relationships/hyperlink" Target="https://creativecommons.org/licenses/by-sa/3.0/" TargetMode="External"/><Relationship Id="rId10" Type="http://schemas.openxmlformats.org/officeDocument/2006/relationships/image" Target="../media/image13.png"/><Relationship Id="rId4" Type="http://schemas.openxmlformats.org/officeDocument/2006/relationships/hyperlink" Target="https://www.gnome.org/" TargetMode="External"/><Relationship Id="rId9" Type="http://schemas.openxmlformats.org/officeDocument/2006/relationships/hyperlink" Target="https://www.qt.io/" TargetMode="External"/><Relationship Id="rId14" Type="http://schemas.openxmlformats.org/officeDocument/2006/relationships/image" Target="../media/image1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greeceandroid.gr/dev/1550-why-average-users-dont-need-root-anymor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tecmint.com/who-is-root-why-does-root-exist-in-linux/"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academy.hackthebox.com/module/18/section/9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books.org/wiki/Linux_From_Scratch"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lcom.static.linuxfound.org/sites/lcom/files/standard-unix-filesystem-hierarchy.png"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books.org/wiki/Linux_From_Scratch" TargetMode="External"/><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ionos.com/digitalguide/server/tools/introduction-to-netstat/" TargetMode="External"/><Relationship Id="rId2" Type="http://schemas.openxmlformats.org/officeDocument/2006/relationships/hyperlink" Target="https://www.tecmint.com/ifconfig-command-examples/" TargetMode="External"/><Relationship Id="rId1" Type="http://schemas.openxmlformats.org/officeDocument/2006/relationships/slideLayout" Target="../slideLayouts/slideLayout2.xml"/><Relationship Id="rId5" Type="http://schemas.openxmlformats.org/officeDocument/2006/relationships/hyperlink" Target="https://www.tecmint.com/linux-networking-commands/" TargetMode="External"/><Relationship Id="rId4" Type="http://schemas.openxmlformats.org/officeDocument/2006/relationships/hyperlink" Target="https://www.geeksforgeeks.org/netstat-command-linux/"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www.linfo.org/root.html" TargetMode="External"/><Relationship Id="rId5" Type="http://schemas.openxmlformats.org/officeDocument/2006/relationships/image" Target="../media/image21.png"/><Relationship Id="rId4" Type="http://schemas.openxmlformats.org/officeDocument/2006/relationships/hyperlink" Target="https://commons.wikimedia.org/wiki/File:Ken_Thompson_(sitting)_and_Dennis_Ritchie_at_PDP-11_(2876612463).jpg"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academy.hsoub.com/apps/web/wordpress/%D8%B5%D9%84%D8%A7%D8%AD%D9%8A%D8%A7%D8%AA-%D8%A7%D9%84%D9%85%D9%84%D9%81%D8%A7%D8%AA-%D9%88%D8%A7%D8%B3%D8%AA%D8%AE%D8%AF%D8%A7%D9%85%D9%87%D8%A7-%D9%81%D9%8A-%D8%AD%D9%85%D8%A7%D9%8A%D8%A9-%D9%85%D9%88%D8%A7%D9%82%D8%B9-%D8%A7%D9%84%D9%88%D9%8A%D8%A8-r125/" TargetMode="External"/><Relationship Id="rId2" Type="http://schemas.openxmlformats.org/officeDocument/2006/relationships/image" Target="../media/image22.gif"/><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arkit.co.in/rhel7/posix-access-control-list-acl/" TargetMode="External"/><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0.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hyperlink" Target="https://www.youtube.com/watch?v=GnlgAD8-GhE" TargetMode="External"/><Relationship Id="rId7" Type="http://schemas.openxmlformats.org/officeDocument/2006/relationships/hyperlink" Target="https://www.linux.com/topic/desktop/how-manage-users-groups-linux/"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geeksforgeeks.org/permissions-in-linux/" TargetMode="External"/><Relationship Id="rId11" Type="http://schemas.openxmlformats.org/officeDocument/2006/relationships/image" Target="../media/image27.svg"/><Relationship Id="rId5" Type="http://schemas.openxmlformats.org/officeDocument/2006/relationships/hyperlink" Target="https://www.redhat.com/sysadmin/manage-permissions" TargetMode="External"/><Relationship Id="rId10" Type="http://schemas.openxmlformats.org/officeDocument/2006/relationships/image" Target="../media/image26.png"/><Relationship Id="rId4" Type="http://schemas.openxmlformats.org/officeDocument/2006/relationships/hyperlink" Target="https://medium.com/codex/users-groups-and-permissions-in-linux-93895ae57d93" TargetMode="External"/><Relationship Id="rId9" Type="http://schemas.openxmlformats.org/officeDocument/2006/relationships/image" Target="../media/image2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opensource.com/article/19/6/understanding-linux-permissions" TargetMode="External"/><Relationship Id="rId2" Type="http://schemas.openxmlformats.org/officeDocument/2006/relationships/image" Target="../media/image28.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34.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hyperlink" Target="https://www.zdnet.com/article/how-to-create-users-and-groups-in-linux-from-the-command-line/" TargetMode="External"/><Relationship Id="rId7" Type="http://schemas.openxmlformats.org/officeDocument/2006/relationships/image" Target="../media/image29.png"/><Relationship Id="rId2" Type="http://schemas.openxmlformats.org/officeDocument/2006/relationships/hyperlink" Target="https://www.youtube.com/watch?v=jwnvKOjmtEA" TargetMode="External"/><Relationship Id="rId1" Type="http://schemas.openxmlformats.org/officeDocument/2006/relationships/slideLayout" Target="../slideLayouts/slideLayout2.xml"/><Relationship Id="rId6" Type="http://schemas.openxmlformats.org/officeDocument/2006/relationships/hyperlink" Target="https://www.google.com/search?q=how+to+list+all+groups+using+bash&amp;sca_esv=da34223ad1e5cd33&amp;sca_upv=1&amp;sxsrf=ACQVn08pAAJIFDKe76ifnmGPfwlWQYvPfg%3A1708349486922&amp;ei=LljTZer3N8OwhbIPnM6JwA4&amp;ved=0ahUKEwjqxsfiwbeEAxVDWEEAHRxnAugQ4dUDCBA&amp;uact=5&amp;oq=how+to+list+all+groups+using+bash&amp;gs_lp=Egxnd3Mtd2l6LXNlcnAiIWhvdyB0byBsaXN0IGFsbCBncm91cHMgdXNpbmcgYmFzaDIFECEYoAEyBRAhGKABMgUQIRifBTIFECEYnwVI7CVQxQVY6iRwAXgBkAEBmAG_AaAB6g-qAQQ1LjEyuAEDyAEA-AEBwgIKEAAYRxjWBBiwA8ICDRAAGIAEGIoFGEMYsAPCAgYQABgHGB7CAgsQABiABBiKBRiGA8ICBRAAGIAEwgIGEAAYFhgewgIHECEYChigAcICBBAhGBWIBgGQBgo&amp;sclient=gws-wiz-serp" TargetMode="External"/><Relationship Id="rId5" Type="http://schemas.openxmlformats.org/officeDocument/2006/relationships/hyperlink" Target="https://www.techrepublic.com/article/how-to-create-users-and-groups-in-linux-from-the-command-line/" TargetMode="External"/><Relationship Id="rId10" Type="http://schemas.openxmlformats.org/officeDocument/2006/relationships/image" Target="../media/image32.svg"/><Relationship Id="rId4" Type="http://schemas.openxmlformats.org/officeDocument/2006/relationships/hyperlink" Target="https://linuxize.com/post/how-to-create-users-in-linux-using-the-useradd-command/" TargetMode="External"/><Relationship Id="rId9" Type="http://schemas.openxmlformats.org/officeDocument/2006/relationships/image" Target="../media/image31.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11.png"/><Relationship Id="rId7" Type="http://schemas.openxmlformats.org/officeDocument/2006/relationships/hyperlink" Target="https://source.android.com/setup/build/downloading"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source.android.com/" TargetMode="External"/><Relationship Id="rId5" Type="http://schemas.openxmlformats.org/officeDocument/2006/relationships/hyperlink" Target="https://creativecommons.org/licenses/by-sa/3.0/" TargetMode="External"/><Relationship Id="rId10" Type="http://schemas.openxmlformats.org/officeDocument/2006/relationships/hyperlink" Target="https://creativecommons.org/licenses/by-nc/3.0/" TargetMode="External"/><Relationship Id="rId4" Type="http://schemas.openxmlformats.org/officeDocument/2006/relationships/hyperlink" Target="https://commons.wikimedia.org/wiki/File:Icons8_flat_linux.svg" TargetMode="External"/><Relationship Id="rId9" Type="http://schemas.openxmlformats.org/officeDocument/2006/relationships/hyperlink" Target="http://www.pngall.com/android-kitkat-pn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www.tecmint.com/what-is-ext2-ext3-ext4-and-how-to-create-and-convert-linux-file-system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UFIoRLqhFpo"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hyperlink" Target="https://www.youtube.com/watch?v=2qQTXp4rBEE" TargetMode="External"/><Relationship Id="rId4" Type="http://schemas.openxmlformats.org/officeDocument/2006/relationships/image" Target="../media/image35.png"/></Relationships>
</file>

<file path=ppt/slides/_rels/slide39.xml.rels><?xml version="1.0" encoding="UTF-8" standalone="yes"?>
<Relationships xmlns="http://schemas.openxmlformats.org/package/2006/relationships"><Relationship Id="rId3" Type="http://schemas.openxmlformats.org/officeDocument/2006/relationships/hyperlink" Target="https://www.javatpoint.com/linux-tutorial" TargetMode="External"/><Relationship Id="rId2" Type="http://schemas.openxmlformats.org/officeDocument/2006/relationships/hyperlink" Target="https://www.guru99.com/unix-linux-tutorial.html" TargetMode="Externa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40.xml.rels><?xml version="1.0" encoding="UTF-8" standalone="yes"?>
<Relationships xmlns="http://schemas.openxmlformats.org/package/2006/relationships"><Relationship Id="rId3" Type="http://schemas.openxmlformats.org/officeDocument/2006/relationships/hyperlink" Target="https://www.howtogeek.com/412055/37-important-linux-commands-you-should-know/"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oxuRxtrO2Ag"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hyperlink" Target="https://www.youtube.com/watch?v=SkB-eRCzWIU" TargetMode="External"/><Relationship Id="rId4" Type="http://schemas.openxmlformats.org/officeDocument/2006/relationships/image" Target="../media/image38.png"/></Relationships>
</file>

<file path=ppt/slides/_rels/slide42.xml.rels><?xml version="1.0" encoding="UTF-8" standalone="yes"?>
<Relationships xmlns="http://schemas.openxmlformats.org/package/2006/relationships"><Relationship Id="rId3" Type="http://schemas.openxmlformats.org/officeDocument/2006/relationships/hyperlink" Target="https://commons.wikimedia.org/wiki/File:Unix_command_cheatsheet.pdf" TargetMode="External"/><Relationship Id="rId7" Type="http://schemas.openxmlformats.org/officeDocument/2006/relationships/hyperlink" Target="https://creativecommons.org/licenses/by-nc/3.0/" TargetMode="External"/><Relationship Id="rId2" Type="http://schemas.openxmlformats.org/officeDocument/2006/relationships/image" Target="../media/image40.jpg"/><Relationship Id="rId1" Type="http://schemas.openxmlformats.org/officeDocument/2006/relationships/slideLayout" Target="../slideLayouts/slideLayout2.xml"/><Relationship Id="rId6" Type="http://schemas.openxmlformats.org/officeDocument/2006/relationships/hyperlink" Target="https://tecmint.tradepub.com/free-offer/linux-command-line-cheat-sheet/w_makb09?sr=hicat&amp;_t=hicat:806" TargetMode="External"/><Relationship Id="rId5" Type="http://schemas.openxmlformats.org/officeDocument/2006/relationships/image" Target="../media/image41.jpg"/><Relationship Id="rId4" Type="http://schemas.openxmlformats.org/officeDocument/2006/relationships/hyperlink" Target="https://creativecommons.org/licenses/by-sa/3.0/"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bellard.org/jslinux/vm.html?url=alpine-x86.cfg&amp;mem=192"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bartbusschots.ie/s/2013/07/13/taming-the-terminal-part-6-of-n/" TargetMode="External"/><Relationship Id="rId2" Type="http://schemas.openxmlformats.org/officeDocument/2006/relationships/image" Target="../media/image44.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zyxware.com/articles/2955/how-to-use-getfacl-and-setfacl-to-get-and-set-access-control-lists-acls-on" TargetMode="External"/><Relationship Id="rId7" Type="http://schemas.openxmlformats.org/officeDocument/2006/relationships/hyperlink" Target="https://www.imperva.com/learn/data-security/access-control-list-acl/" TargetMode="External"/><Relationship Id="rId2" Type="http://schemas.openxmlformats.org/officeDocument/2006/relationships/hyperlink" Target="https://www.geeksforgeeks.org/access-control-listsacl-linux/" TargetMode="External"/><Relationship Id="rId1" Type="http://schemas.openxmlformats.org/officeDocument/2006/relationships/slideLayout" Target="../slideLayouts/slideLayout2.xml"/><Relationship Id="rId6" Type="http://schemas.openxmlformats.org/officeDocument/2006/relationships/hyperlink" Target="https://www.redhat.com/sysadmin/linux-access-control-lists" TargetMode="External"/><Relationship Id="rId5" Type="http://schemas.openxmlformats.org/officeDocument/2006/relationships/hyperlink" Target="https://www.geeksforgeeks.org/access-control-listsacl-linux/#:~:text=Access%20control%20list%20%28ACL%29%20provides%20an%20additional%2C%20more,any%20user%20or%20group%20to%20any%20disc%20resource." TargetMode="External"/><Relationship Id="rId4" Type="http://schemas.openxmlformats.org/officeDocument/2006/relationships/hyperlink" Target="https://tylersguides.com/guides/linux-acl-permissions-tutorial/"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15/12/byod-and-consumerization-of-it-what-to-expect-from-it-right-now-and-in-the-near-future/" TargetMode="External"/></Relationships>
</file>

<file path=ppt/slides/_rels/slide5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hyperlink" Target="https://www.youtube.com/watch?v=8WsDcW5SQ9Y" TargetMode="External"/><Relationship Id="rId7" Type="http://schemas.openxmlformats.org/officeDocument/2006/relationships/hyperlink" Target="https://www.linuxjournal.com/content/diy-build-custom-minimal-linux-distribution-source"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hyperlink" Target="https://www.makeuseof.com/tag/create-operating-system-linux-scratch-linux-si/" TargetMode="External"/><Relationship Id="rId5" Type="http://schemas.openxmlformats.org/officeDocument/2006/relationships/hyperlink" Target="https://www.linuxfromscratch.org/lfs/view/stable/" TargetMode="External"/><Relationship Id="rId4" Type="http://schemas.openxmlformats.org/officeDocument/2006/relationships/hyperlink" Target="https://www.youtube.com/watch?v=WN4K8o1aILA" TargetMode="External"/><Relationship Id="rId9" Type="http://schemas.openxmlformats.org/officeDocument/2006/relationships/image" Target="../media/image47.jpeg"/></Relationships>
</file>

<file path=ppt/slides/_rels/slide51.xml.rels><?xml version="1.0" encoding="UTF-8" standalone="yes"?>
<Relationships xmlns="http://schemas.openxmlformats.org/package/2006/relationships"><Relationship Id="rId3" Type="http://schemas.openxmlformats.org/officeDocument/2006/relationships/hyperlink" Target="https://www.netacad.com/courses/os-it/ndg-linux-unhatched"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5" Type="http://schemas.openxmlformats.org/officeDocument/2006/relationships/hyperlink" Target="https://www.linkedin.com/learning/topics/powershell?accountId=77966930&amp;u=77966930&amp;success=true&amp;authUUID=%2BZpbmIKjSnCoEtu37ECmmw%3D%3D" TargetMode="External"/><Relationship Id="rId4" Type="http://schemas.openxmlformats.org/officeDocument/2006/relationships/hyperlink" Target="https://learn.microsoft.com/en-us/training/paths/powershe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15472A-E4BF-0A77-9D5F-EDF4EC4632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715C16-63E4-67B6-18B1-A08B296BDE63}"/>
              </a:ext>
            </a:extLst>
          </p:cNvPr>
          <p:cNvSpPr>
            <a:spLocks noGrp="1"/>
          </p:cNvSpPr>
          <p:nvPr>
            <p:ph type="title"/>
          </p:nvPr>
        </p:nvSpPr>
        <p:spPr/>
        <p:txBody>
          <a:bodyPr/>
          <a:lstStyle/>
          <a:p>
            <a:r>
              <a:rPr lang="en-GB" dirty="0"/>
              <a:t>Bg. Linux Lecture slides…</a:t>
            </a:r>
          </a:p>
        </p:txBody>
      </p:sp>
    </p:spTree>
    <p:extLst>
      <p:ext uri="{BB962C8B-B14F-4D97-AF65-F5344CB8AC3E}">
        <p14:creationId xmlns:p14="http://schemas.microsoft.com/office/powerpoint/2010/main" val="276308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Unix-like OSs</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229675" y="1782880"/>
            <a:ext cx="11732645" cy="4337855"/>
          </a:xfrm>
        </p:spPr>
        <p:txBody>
          <a:bodyPr>
            <a:noAutofit/>
          </a:bodyPr>
          <a:lstStyle/>
          <a:p>
            <a:pPr>
              <a:lnSpc>
                <a:spcPct val="100000"/>
              </a:lnSpc>
              <a:spcBef>
                <a:spcPts val="0"/>
              </a:spcBef>
              <a:spcAft>
                <a:spcPts val="600"/>
              </a:spcAft>
            </a:pPr>
            <a:r>
              <a:rPr lang="en-US" sz="2400" dirty="0"/>
              <a:t>A </a:t>
            </a:r>
            <a:r>
              <a:rPr lang="en-US" sz="2400" b="1" dirty="0"/>
              <a:t>Unix-like OS </a:t>
            </a:r>
            <a:r>
              <a:rPr lang="en-US" sz="2400" dirty="0"/>
              <a:t>is one that has been designed and behaves in a similar way to a Unix system.</a:t>
            </a:r>
          </a:p>
          <a:p>
            <a:pPr>
              <a:lnSpc>
                <a:spcPct val="100000"/>
              </a:lnSpc>
              <a:spcBef>
                <a:spcPts val="0"/>
              </a:spcBef>
              <a:spcAft>
                <a:spcPts val="600"/>
              </a:spcAft>
            </a:pPr>
            <a:r>
              <a:rPr lang="en-US" sz="2400" dirty="0"/>
              <a:t>Although not conforming to or being certified to a UNIX Specification.</a:t>
            </a:r>
          </a:p>
          <a:p>
            <a:pPr>
              <a:lnSpc>
                <a:spcPct val="100000"/>
              </a:lnSpc>
              <a:spcBef>
                <a:spcPts val="0"/>
              </a:spcBef>
              <a:spcAft>
                <a:spcPts val="600"/>
              </a:spcAft>
            </a:pPr>
            <a:r>
              <a:rPr lang="en-US" sz="2400" dirty="0"/>
              <a:t>One of the key features of Unix-like systems is their ability to </a:t>
            </a:r>
            <a:r>
              <a:rPr lang="en-US" sz="2400" b="1" dirty="0"/>
              <a:t>support multiple users and</a:t>
            </a:r>
            <a:r>
              <a:rPr lang="en-US" sz="2400" dirty="0"/>
              <a:t> </a:t>
            </a:r>
            <a:r>
              <a:rPr lang="en-US" sz="2400" b="1" dirty="0"/>
              <a:t>processes simultaneously</a:t>
            </a:r>
            <a:r>
              <a:rPr lang="en-US" sz="2400" dirty="0"/>
              <a:t>. This allows users to run multiple programs at the same time and to share resources such as memory and disk space. </a:t>
            </a:r>
          </a:p>
          <a:p>
            <a:pPr>
              <a:lnSpc>
                <a:spcPct val="100000"/>
              </a:lnSpc>
              <a:spcBef>
                <a:spcPts val="0"/>
              </a:spcBef>
              <a:spcAft>
                <a:spcPts val="600"/>
              </a:spcAft>
            </a:pPr>
            <a:r>
              <a:rPr lang="en-US" sz="2400" dirty="0"/>
              <a:t>This is in contrast to many older operating systems, which were designed to only support a single user or process at a time. </a:t>
            </a:r>
          </a:p>
          <a:p>
            <a:pPr>
              <a:lnSpc>
                <a:spcPct val="100000"/>
              </a:lnSpc>
              <a:spcBef>
                <a:spcPts val="0"/>
              </a:spcBef>
              <a:spcAft>
                <a:spcPts val="600"/>
              </a:spcAft>
            </a:pPr>
            <a:r>
              <a:rPr lang="en-US" sz="2400" dirty="0"/>
              <a:t>Another important feature of Unix-like systems is their </a:t>
            </a:r>
            <a:r>
              <a:rPr lang="en-US" sz="2400" b="1" dirty="0"/>
              <a:t>modularity</a:t>
            </a:r>
            <a:r>
              <a:rPr lang="en-US" sz="2400" dirty="0"/>
              <a:t>. This means that the operating system is made up of many small, interchangeable components that can be added or removed as needed. </a:t>
            </a:r>
          </a:p>
          <a:p>
            <a:pPr>
              <a:lnSpc>
                <a:spcPct val="100000"/>
              </a:lnSpc>
              <a:spcBef>
                <a:spcPts val="0"/>
              </a:spcBef>
              <a:spcAft>
                <a:spcPts val="600"/>
              </a:spcAft>
            </a:pPr>
            <a:r>
              <a:rPr lang="en-US" sz="2400" dirty="0"/>
              <a:t>This makes it </a:t>
            </a:r>
            <a:r>
              <a:rPr lang="en-US" sz="2400" b="1" dirty="0"/>
              <a:t>easy to customize </a:t>
            </a:r>
            <a:r>
              <a:rPr lang="en-US" sz="2400" dirty="0"/>
              <a:t>the operating system to suit the needs of different users or environments. </a:t>
            </a:r>
            <a:r>
              <a:rPr lang="en-US" sz="1050" dirty="0"/>
              <a:t>[</a:t>
            </a:r>
            <a:r>
              <a:rPr lang="en-US" sz="1050" dirty="0">
                <a:hlinkClick r:id="rId3"/>
              </a:rPr>
              <a:t>r</a:t>
            </a:r>
            <a:r>
              <a:rPr lang="en-US" sz="1050" dirty="0"/>
              <a:t>]</a:t>
            </a:r>
            <a:endParaRPr lang="en-US" sz="2400" dirty="0"/>
          </a:p>
        </p:txBody>
      </p:sp>
      <p:pic>
        <p:nvPicPr>
          <p:cNvPr id="3" name="Picture 2">
            <a:extLst>
              <a:ext uri="{FF2B5EF4-FFF2-40B4-BE49-F238E27FC236}">
                <a16:creationId xmlns:a16="http://schemas.microsoft.com/office/drawing/2014/main" id="{0B8F6D57-2A91-3793-DC9F-DD1E82960F5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9595" t="37189" r="29324" b="34084"/>
          <a:stretch/>
        </p:blipFill>
        <p:spPr>
          <a:xfrm>
            <a:off x="8183576" y="154063"/>
            <a:ext cx="3625629" cy="1584529"/>
          </a:xfrm>
          <a:prstGeom prst="rect">
            <a:avLst/>
          </a:prstGeom>
        </p:spPr>
      </p:pic>
      <p:sp>
        <p:nvSpPr>
          <p:cNvPr id="4" name="TextBox 3">
            <a:extLst>
              <a:ext uri="{FF2B5EF4-FFF2-40B4-BE49-F238E27FC236}">
                <a16:creationId xmlns:a16="http://schemas.microsoft.com/office/drawing/2014/main" id="{E653F550-E918-3DF8-F353-A6F6E6E7B1E0}"/>
              </a:ext>
            </a:extLst>
          </p:cNvPr>
          <p:cNvSpPr txBox="1"/>
          <p:nvPr/>
        </p:nvSpPr>
        <p:spPr>
          <a:xfrm>
            <a:off x="5535626" y="1560351"/>
            <a:ext cx="1400432" cy="12311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itimetux.blogspot.com/p/unix.html"/>
              </a:rPr>
              <a:t>This Photo</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200" b="0" i="0" u="none" strike="noStrike" kern="1200" cap="none" spc="0" normalizeH="0" baseline="0" noProof="0">
                <a:ln>
                  <a:noFill/>
                </a:ln>
                <a:solidFill>
                  <a:prstClr val="black"/>
                </a:solidFill>
                <a:effectLst/>
                <a:uLnTx/>
                <a:uFillTx/>
                <a:latin typeface="Calibri" panose="020F0502020204030204"/>
                <a:ea typeface="+mn-ea"/>
                <a:cs typeface="+mn-cs"/>
                <a:hlinkClick r:id="rId6" tooltip="https://creativecommons.org/licenses/by/3.0/"/>
              </a:rPr>
              <a:t>CC BY</a:t>
            </a:r>
            <a:endParaRPr kumimoji="0" lang="en-GB" sz="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5633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3372" y="348529"/>
            <a:ext cx="9895950" cy="1033669"/>
          </a:xfrm>
          <a:solidFill>
            <a:schemeClr val="bg1">
              <a:lumMod val="85000"/>
            </a:schemeClr>
          </a:solidFill>
        </p:spPr>
        <p:txBody>
          <a:bodyPr>
            <a:normAutofit/>
          </a:bodyPr>
          <a:lstStyle/>
          <a:p>
            <a:r>
              <a:rPr lang="en-GB" sz="4800" b="1" dirty="0">
                <a:solidFill>
                  <a:schemeClr val="bg1">
                    <a:lumMod val="50000"/>
                  </a:schemeClr>
                </a:solidFill>
              </a:rPr>
              <a:t>Bg. About: Unix OS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32585" cy="5034606"/>
          </a:xfrm>
          <a:solidFill>
            <a:schemeClr val="bg1">
              <a:lumMod val="85000"/>
            </a:schemeClr>
          </a:solidFill>
        </p:spPr>
        <p:txBody>
          <a:bodyPr>
            <a:noAutofit/>
          </a:bodyPr>
          <a:lstStyle/>
          <a:p>
            <a:pPr>
              <a:lnSpc>
                <a:spcPct val="100000"/>
              </a:lnSpc>
              <a:spcBef>
                <a:spcPts val="0"/>
              </a:spcBef>
              <a:spcAft>
                <a:spcPts val="601"/>
              </a:spcAft>
            </a:pPr>
            <a:r>
              <a:rPr lang="en-GB" sz="1801" b="1" dirty="0"/>
              <a:t>Unix:</a:t>
            </a:r>
            <a:r>
              <a:rPr lang="en-GB" sz="1801" dirty="0"/>
              <a:t> developed in the late 1960s, at AT&amp;T's Bell Labs, in the US by Ken Thompson, Dennis Ritchie, Douglas McIlroy, and Joe </a:t>
            </a:r>
            <a:r>
              <a:rPr lang="en-GB" sz="1801" dirty="0" err="1"/>
              <a:t>Ossanna</a:t>
            </a:r>
            <a:r>
              <a:rPr lang="en-GB" sz="1801" dirty="0"/>
              <a:t>. </a:t>
            </a:r>
          </a:p>
          <a:p>
            <a:pPr>
              <a:lnSpc>
                <a:spcPct val="100000"/>
              </a:lnSpc>
              <a:spcBef>
                <a:spcPts val="0"/>
              </a:spcBef>
              <a:spcAft>
                <a:spcPts val="601"/>
              </a:spcAft>
            </a:pPr>
            <a:r>
              <a:rPr lang="en-GB" sz="1801" dirty="0"/>
              <a:t>The developers created ‘</a:t>
            </a:r>
            <a:r>
              <a:rPr lang="en-GB" sz="1801" b="1" dirty="0"/>
              <a:t>Research Unix</a:t>
            </a:r>
            <a:r>
              <a:rPr lang="en-GB" sz="1801" dirty="0"/>
              <a:t>‘ a research group to develop the OS. </a:t>
            </a:r>
          </a:p>
          <a:p>
            <a:pPr>
              <a:lnSpc>
                <a:spcPct val="100000"/>
              </a:lnSpc>
              <a:spcBef>
                <a:spcPts val="0"/>
              </a:spcBef>
              <a:spcAft>
                <a:spcPts val="601"/>
              </a:spcAft>
            </a:pPr>
            <a:r>
              <a:rPr lang="en-GB" sz="1801" dirty="0"/>
              <a:t>Due to an antitrust case (due to concerns over Monopolising the industry) AT&amp;T was required to license the OS source code to anyone who asked. It was licensed to Universities &amp; Companies and different versions of the OS were developed. </a:t>
            </a:r>
          </a:p>
          <a:p>
            <a:pPr>
              <a:lnSpc>
                <a:spcPct val="100000"/>
              </a:lnSpc>
              <a:spcBef>
                <a:spcPts val="0"/>
              </a:spcBef>
              <a:spcAft>
                <a:spcPts val="601"/>
              </a:spcAft>
            </a:pPr>
            <a:r>
              <a:rPr lang="en-GB" sz="1801" dirty="0"/>
              <a:t>It is still used by many today in mainly academic and professional settings, and is used on web servers, mainframes, and supercomputers.</a:t>
            </a:r>
          </a:p>
          <a:p>
            <a:pPr>
              <a:lnSpc>
                <a:spcPct val="100000"/>
              </a:lnSpc>
              <a:spcBef>
                <a:spcPts val="0"/>
              </a:spcBef>
              <a:spcAft>
                <a:spcPts val="601"/>
              </a:spcAft>
            </a:pPr>
            <a:r>
              <a:rPr lang="en-GB" sz="1801" dirty="0">
                <a:ea typeface="Times New Roman" panose="02020603050405020304" pitchFamily="18" charset="0"/>
              </a:rPr>
              <a:t>UNIX is also a trademark and standard held by The </a:t>
            </a:r>
            <a:r>
              <a:rPr lang="en-GB" sz="1801" dirty="0">
                <a:ea typeface="Times New Roman" panose="02020603050405020304" pitchFamily="18" charset="0"/>
                <a:hlinkClick r:id="rId3">
                  <a:extLst>
                    <a:ext uri="{A12FA001-AC4F-418D-AE19-62706E023703}">
                      <ahyp:hlinkClr xmlns:ahyp="http://schemas.microsoft.com/office/drawing/2018/hyperlinkcolor" val="tx"/>
                    </a:ext>
                  </a:extLst>
                </a:hlinkClick>
              </a:rPr>
              <a:t>OpenGroup</a:t>
            </a:r>
            <a:r>
              <a:rPr lang="en-GB" sz="1801" dirty="0">
                <a:ea typeface="Times New Roman" panose="02020603050405020304" pitchFamily="18" charset="0"/>
              </a:rPr>
              <a:t>. The OpenGroup certify an OS to be a ‘UNIX’ OS. E.g. Solaris, HP UX, IBM AIX, Mac OS X are certified UNIX OSs. These are not free or open source however.</a:t>
            </a:r>
          </a:p>
          <a:p>
            <a:pPr>
              <a:lnSpc>
                <a:spcPct val="100000"/>
              </a:lnSpc>
              <a:spcBef>
                <a:spcPts val="0"/>
              </a:spcBef>
              <a:spcAft>
                <a:spcPts val="601"/>
              </a:spcAft>
            </a:pPr>
            <a:r>
              <a:rPr lang="en-GB" sz="1801" dirty="0"/>
              <a:t>To use the UNIX brand with an OS, a company must meet specific requirements: The X/Open Portability Guide XPG standards (a superset of the IEEE/ANSI POSIX standard).</a:t>
            </a:r>
          </a:p>
          <a:p>
            <a:pPr>
              <a:lnSpc>
                <a:spcPct val="100000"/>
              </a:lnSpc>
              <a:spcBef>
                <a:spcPts val="0"/>
              </a:spcBef>
              <a:spcAft>
                <a:spcPts val="601"/>
              </a:spcAft>
            </a:pPr>
            <a:r>
              <a:rPr lang="en-GB" sz="1801" dirty="0">
                <a:ea typeface="Times New Roman" panose="02020603050405020304" pitchFamily="18" charset="0"/>
              </a:rPr>
              <a:t>The BSD OS family (OpenBSD, NetBSD, FreeBSD etc.) are true free and open source UNIX OSs. </a:t>
            </a:r>
          </a:p>
          <a:p>
            <a:pPr>
              <a:lnSpc>
                <a:spcPct val="100000"/>
              </a:lnSpc>
              <a:spcBef>
                <a:spcPts val="0"/>
              </a:spcBef>
              <a:spcAft>
                <a:spcPts val="601"/>
              </a:spcAft>
            </a:pPr>
            <a:r>
              <a:rPr lang="en-GB" sz="1801" dirty="0">
                <a:ea typeface="Times New Roman" panose="02020603050405020304" pitchFamily="18" charset="0"/>
              </a:rPr>
              <a:t>Linux is termed a UNIX-like OS.</a:t>
            </a:r>
            <a:endParaRPr lang="en-GB" sz="1801" dirty="0">
              <a:ea typeface="Calibri" panose="020F0502020204030204" pitchFamily="34" charset="0"/>
              <a:cs typeface="Times New Roman" panose="02020603050405020304" pitchFamily="18" charset="0"/>
            </a:endParaRPr>
          </a:p>
          <a:p>
            <a:pPr marL="342912" indent="-342912">
              <a:lnSpc>
                <a:spcPct val="100000"/>
              </a:lnSpc>
              <a:spcBef>
                <a:spcPts val="0"/>
              </a:spcBef>
              <a:spcAft>
                <a:spcPts val="601"/>
              </a:spcAft>
              <a:buFont typeface="Symbol" panose="05050102010706020507" pitchFamily="18" charset="2"/>
              <a:buChar char=""/>
            </a:pPr>
            <a:r>
              <a:rPr lang="en-GB" sz="1401" dirty="0">
                <a:ea typeface="Calibri" panose="020F0502020204030204" pitchFamily="34" charset="0"/>
                <a:cs typeface="Times New Roman" panose="02020603050405020304" pitchFamily="18" charset="0"/>
              </a:rPr>
              <a:t>“</a:t>
            </a:r>
            <a:r>
              <a:rPr lang="en-GB" sz="1401" dirty="0"/>
              <a:t>Linus Torvalds … took a very small and basic implementation of a Unix kernel ("</a:t>
            </a:r>
            <a:r>
              <a:rPr lang="en-GB" sz="1401" dirty="0" err="1"/>
              <a:t>Minix</a:t>
            </a:r>
            <a:r>
              <a:rPr lang="en-GB" sz="1401" dirty="0"/>
              <a:t>") to create Linux. The Unix Kernel </a:t>
            </a:r>
            <a:r>
              <a:rPr lang="en-GB" sz="1401" dirty="0" err="1"/>
              <a:t>Minix</a:t>
            </a:r>
            <a:r>
              <a:rPr lang="en-GB" sz="1401" dirty="0"/>
              <a:t> was written by an </a:t>
            </a:r>
            <a:r>
              <a:rPr lang="en-GB" sz="1401" dirty="0" err="1"/>
              <a:t>american</a:t>
            </a:r>
            <a:r>
              <a:rPr lang="en-GB" sz="1401" dirty="0"/>
              <a:t>/</a:t>
            </a:r>
            <a:r>
              <a:rPr lang="en-GB" sz="1401" dirty="0" err="1"/>
              <a:t>dutch</a:t>
            </a:r>
            <a:r>
              <a:rPr lang="en-GB" sz="1401" dirty="0"/>
              <a:t> university professor </a:t>
            </a:r>
            <a:r>
              <a:rPr lang="en-GB" sz="1400" b="1" dirty="0"/>
              <a:t>Andrew Tanenbaum</a:t>
            </a:r>
            <a:r>
              <a:rPr lang="en-GB" sz="1400" dirty="0"/>
              <a:t> </a:t>
            </a:r>
            <a:r>
              <a:rPr lang="en-GB" sz="1401" dirty="0"/>
              <a:t>for educational purposes to show students how to write operating systems (kernels) and as an example Mr. Tanenbaum used Unix, because it is so well documented. Torvalds used </a:t>
            </a:r>
            <a:r>
              <a:rPr lang="en-GB" sz="1401" dirty="0" err="1"/>
              <a:t>Minix</a:t>
            </a:r>
            <a:r>
              <a:rPr lang="en-GB" sz="1401" dirty="0"/>
              <a:t> as a basis and developed his own Unix-like kernel.” </a:t>
            </a:r>
            <a:r>
              <a:rPr lang="en-GB" sz="1801" dirty="0"/>
              <a:t>(</a:t>
            </a:r>
            <a:r>
              <a:rPr lang="en-GB" sz="1801" dirty="0">
                <a:hlinkClick r:id="rId4">
                  <a:extLst>
                    <a:ext uri="{A12FA001-AC4F-418D-AE19-62706E023703}">
                      <ahyp:hlinkClr xmlns:ahyp="http://schemas.microsoft.com/office/drawing/2018/hyperlinkcolor" val="tx"/>
                    </a:ext>
                  </a:extLst>
                </a:hlinkClick>
              </a:rPr>
              <a:t>r</a:t>
            </a:r>
            <a:r>
              <a:rPr lang="en-GB" sz="1801" dirty="0"/>
              <a:t>)</a:t>
            </a:r>
            <a:endParaRPr lang="en-GB" sz="1801" dirty="0">
              <a:ea typeface="Calibri" panose="020F0502020204030204" pitchFamily="34" charset="0"/>
              <a:cs typeface="Times New Roman" panose="02020603050405020304" pitchFamily="18" charset="0"/>
            </a:endParaRPr>
          </a:p>
        </p:txBody>
      </p:sp>
      <p:pic>
        <p:nvPicPr>
          <p:cNvPr id="11" name="Picture 2" descr="images.vexels.com/media/users/3/141382/isolated...">
            <a:extLst>
              <a:ext uri="{FF2B5EF4-FFF2-40B4-BE49-F238E27FC236}">
                <a16:creationId xmlns:a16="http://schemas.microsoft.com/office/drawing/2014/main" id="{97D035DF-6CB8-41EF-BDD0-26E44EF7C8A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4519" b="27929"/>
          <a:stretch/>
        </p:blipFill>
        <p:spPr bwMode="auto">
          <a:xfrm>
            <a:off x="8228750" y="435058"/>
            <a:ext cx="2008094" cy="860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898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B567F-09CE-7585-73FF-3A26117D4F16}"/>
              </a:ext>
            </a:extLst>
          </p:cNvPr>
          <p:cNvSpPr>
            <a:spLocks noGrp="1"/>
          </p:cNvSpPr>
          <p:nvPr>
            <p:ph type="title"/>
          </p:nvPr>
        </p:nvSpPr>
        <p:spPr>
          <a:xfrm>
            <a:off x="0" y="93277"/>
            <a:ext cx="10515600" cy="615177"/>
          </a:xfrm>
        </p:spPr>
        <p:txBody>
          <a:bodyPr>
            <a:normAutofit fontScale="90000"/>
          </a:bodyPr>
          <a:lstStyle/>
          <a:p>
            <a:r>
              <a:rPr lang="en-GB" dirty="0">
                <a:solidFill>
                  <a:schemeClr val="bg1"/>
                </a:solidFill>
                <a:highlight>
                  <a:srgbClr val="000080"/>
                </a:highlight>
              </a:rPr>
              <a:t>Unix-like Operating Systems</a:t>
            </a:r>
          </a:p>
        </p:txBody>
      </p:sp>
      <p:pic>
        <p:nvPicPr>
          <p:cNvPr id="2050" name="Picture 2">
            <a:hlinkClick r:id="rId2"/>
            <a:extLst>
              <a:ext uri="{FF2B5EF4-FFF2-40B4-BE49-F238E27FC236}">
                <a16:creationId xmlns:a16="http://schemas.microsoft.com/office/drawing/2014/main" id="{5934CBB5-4049-D18C-C6DF-25CC38CACF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6950" y="468190"/>
            <a:ext cx="9201666" cy="6422762"/>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ursor with solid fill">
            <a:extLst>
              <a:ext uri="{FF2B5EF4-FFF2-40B4-BE49-F238E27FC236}">
                <a16:creationId xmlns:a16="http://schemas.microsoft.com/office/drawing/2014/main" id="{7E10921F-72C1-9E08-EA82-0CA4A7DF799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593844" y="4093219"/>
            <a:ext cx="2329543" cy="2329543"/>
          </a:xfrm>
          <a:prstGeom prst="rect">
            <a:avLst/>
          </a:prstGeom>
        </p:spPr>
      </p:pic>
      <p:sp>
        <p:nvSpPr>
          <p:cNvPr id="6" name="TextBox 5">
            <a:extLst>
              <a:ext uri="{FF2B5EF4-FFF2-40B4-BE49-F238E27FC236}">
                <a16:creationId xmlns:a16="http://schemas.microsoft.com/office/drawing/2014/main" id="{205A35E5-2D18-C907-D7CB-9457E391CF00}"/>
              </a:ext>
            </a:extLst>
          </p:cNvPr>
          <p:cNvSpPr txBox="1"/>
          <p:nvPr/>
        </p:nvSpPr>
        <p:spPr>
          <a:xfrm>
            <a:off x="10885420" y="5873579"/>
            <a:ext cx="103796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Click to enlarge.</a:t>
            </a:r>
          </a:p>
        </p:txBody>
      </p:sp>
      <p:sp>
        <p:nvSpPr>
          <p:cNvPr id="7" name="Oval 6">
            <a:extLst>
              <a:ext uri="{FF2B5EF4-FFF2-40B4-BE49-F238E27FC236}">
                <a16:creationId xmlns:a16="http://schemas.microsoft.com/office/drawing/2014/main" id="{B5FD19FD-B029-5F34-7BA0-21D32A5202A6}"/>
              </a:ext>
            </a:extLst>
          </p:cNvPr>
          <p:cNvSpPr/>
          <p:nvPr/>
        </p:nvSpPr>
        <p:spPr>
          <a:xfrm>
            <a:off x="6569888" y="2913155"/>
            <a:ext cx="1326292" cy="764059"/>
          </a:xfrm>
          <a:prstGeom prst="ellipse">
            <a:avLst/>
          </a:prstGeom>
          <a:noFill/>
          <a:ln w="76200" cap="sq">
            <a:solidFill>
              <a:srgbClr val="FF0000"/>
            </a:solidFill>
            <a:prstDash val="solid"/>
            <a:round/>
            <a:extLst>
              <a:ext uri="{C807C97D-BFC1-408E-A445-0C87EB9F89A2}">
                <ask:lineSketchStyleProps xmlns:ask="http://schemas.microsoft.com/office/drawing/2018/sketchyshapes" sd="1219033472">
                  <a:custGeom>
                    <a:avLst/>
                    <a:gdLst>
                      <a:gd name="connsiteX0" fmla="*/ 0 w 1326292"/>
                      <a:gd name="connsiteY0" fmla="*/ 382030 h 764059"/>
                      <a:gd name="connsiteX1" fmla="*/ 663146 w 1326292"/>
                      <a:gd name="connsiteY1" fmla="*/ 0 h 764059"/>
                      <a:gd name="connsiteX2" fmla="*/ 1326292 w 1326292"/>
                      <a:gd name="connsiteY2" fmla="*/ 382030 h 764059"/>
                      <a:gd name="connsiteX3" fmla="*/ 663146 w 1326292"/>
                      <a:gd name="connsiteY3" fmla="*/ 764060 h 764059"/>
                      <a:gd name="connsiteX4" fmla="*/ 0 w 1326292"/>
                      <a:gd name="connsiteY4" fmla="*/ 382030 h 764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6292" h="764059" extrusionOk="0">
                        <a:moveTo>
                          <a:pt x="0" y="382030"/>
                        </a:moveTo>
                        <a:cubicBezTo>
                          <a:pt x="-73319" y="125816"/>
                          <a:pt x="241147" y="20925"/>
                          <a:pt x="663146" y="0"/>
                        </a:cubicBezTo>
                        <a:cubicBezTo>
                          <a:pt x="1061227" y="6702"/>
                          <a:pt x="1285039" y="172353"/>
                          <a:pt x="1326292" y="382030"/>
                        </a:cubicBezTo>
                        <a:cubicBezTo>
                          <a:pt x="1266229" y="651674"/>
                          <a:pt x="1017758" y="828357"/>
                          <a:pt x="663146" y="764060"/>
                        </a:cubicBezTo>
                        <a:cubicBezTo>
                          <a:pt x="259682" y="743696"/>
                          <a:pt x="12420" y="598953"/>
                          <a:pt x="0" y="38203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Oval 7">
            <a:extLst>
              <a:ext uri="{FF2B5EF4-FFF2-40B4-BE49-F238E27FC236}">
                <a16:creationId xmlns:a16="http://schemas.microsoft.com/office/drawing/2014/main" id="{E0DDEB9F-9BAF-7CB8-B45F-FBA805108AA7}"/>
              </a:ext>
            </a:extLst>
          </p:cNvPr>
          <p:cNvSpPr/>
          <p:nvPr/>
        </p:nvSpPr>
        <p:spPr>
          <a:xfrm>
            <a:off x="5148861" y="3781168"/>
            <a:ext cx="1326292" cy="694080"/>
          </a:xfrm>
          <a:prstGeom prst="ellipse">
            <a:avLst/>
          </a:prstGeom>
          <a:noFill/>
          <a:ln w="76200" cap="sq">
            <a:solidFill>
              <a:srgbClr val="FF0000"/>
            </a:solidFill>
            <a:prstDash val="solid"/>
            <a:round/>
            <a:extLst>
              <a:ext uri="{C807C97D-BFC1-408E-A445-0C87EB9F89A2}">
                <ask:lineSketchStyleProps xmlns:ask="http://schemas.microsoft.com/office/drawing/2018/sketchyshapes" sd="1219033472">
                  <a:custGeom>
                    <a:avLst/>
                    <a:gdLst>
                      <a:gd name="connsiteX0" fmla="*/ 0 w 1326292"/>
                      <a:gd name="connsiteY0" fmla="*/ 382030 h 764059"/>
                      <a:gd name="connsiteX1" fmla="*/ 663146 w 1326292"/>
                      <a:gd name="connsiteY1" fmla="*/ 0 h 764059"/>
                      <a:gd name="connsiteX2" fmla="*/ 1326292 w 1326292"/>
                      <a:gd name="connsiteY2" fmla="*/ 382030 h 764059"/>
                      <a:gd name="connsiteX3" fmla="*/ 663146 w 1326292"/>
                      <a:gd name="connsiteY3" fmla="*/ 764060 h 764059"/>
                      <a:gd name="connsiteX4" fmla="*/ 0 w 1326292"/>
                      <a:gd name="connsiteY4" fmla="*/ 382030 h 7640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26292" h="764059" extrusionOk="0">
                        <a:moveTo>
                          <a:pt x="0" y="382030"/>
                        </a:moveTo>
                        <a:cubicBezTo>
                          <a:pt x="-73319" y="125816"/>
                          <a:pt x="241147" y="20925"/>
                          <a:pt x="663146" y="0"/>
                        </a:cubicBezTo>
                        <a:cubicBezTo>
                          <a:pt x="1061227" y="6702"/>
                          <a:pt x="1285039" y="172353"/>
                          <a:pt x="1326292" y="382030"/>
                        </a:cubicBezTo>
                        <a:cubicBezTo>
                          <a:pt x="1266229" y="651674"/>
                          <a:pt x="1017758" y="828357"/>
                          <a:pt x="663146" y="764060"/>
                        </a:cubicBezTo>
                        <a:cubicBezTo>
                          <a:pt x="259682" y="743696"/>
                          <a:pt x="12420" y="598953"/>
                          <a:pt x="0" y="382030"/>
                        </a:cubicBezTo>
                        <a:close/>
                      </a:path>
                    </a:pathLst>
                  </a:custGeom>
                  <ask:type>
                    <ask:lineSketchNon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0334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81037" y="339510"/>
            <a:ext cx="9895951" cy="1033669"/>
          </a:xfrm>
        </p:spPr>
        <p:txBody>
          <a:bodyPr>
            <a:normAutofit/>
          </a:bodyPr>
          <a:lstStyle/>
          <a:p>
            <a:r>
              <a:rPr lang="en-GB" sz="5400" b="1" dirty="0">
                <a:solidFill>
                  <a:srgbClr val="FFFFFF"/>
                </a:solidFill>
              </a:rPr>
              <a:t>Bg. </a:t>
            </a:r>
            <a:r>
              <a:rPr lang="en-GB" dirty="0">
                <a:solidFill>
                  <a:srgbClr val="FFFFFF"/>
                </a:solidFill>
              </a:rPr>
              <a:t>The Kernel &amp; </a:t>
            </a:r>
            <a:r>
              <a:rPr lang="en-GB" dirty="0">
                <a:solidFill>
                  <a:schemeClr val="bg1"/>
                </a:solidFill>
              </a:rPr>
              <a:t>Kernel design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267" y="1657821"/>
            <a:ext cx="11549889" cy="4860669"/>
          </a:xfrm>
        </p:spPr>
        <p:txBody>
          <a:bodyPr>
            <a:noAutofit/>
          </a:bodyPr>
          <a:lstStyle/>
          <a:p>
            <a:r>
              <a:rPr lang="en-US" sz="2400" dirty="0"/>
              <a:t>The kernel is a key program that is crucial for an OS to function. The kernel is the first program to load after the bootloader. After loading, it controls and coordinates every other program and process. </a:t>
            </a:r>
            <a:r>
              <a:rPr lang="en-US" sz="1050" dirty="0"/>
              <a:t>[</a:t>
            </a:r>
            <a:r>
              <a:rPr lang="en-US" sz="1050" dirty="0">
                <a:hlinkClick r:id="rId3"/>
              </a:rPr>
              <a:t>r</a:t>
            </a:r>
            <a:r>
              <a:rPr lang="en-US" sz="1050" dirty="0"/>
              <a:t>]</a:t>
            </a:r>
          </a:p>
          <a:p>
            <a:r>
              <a:rPr lang="en-US" sz="2400" dirty="0"/>
              <a:t>The Kernel performs key services such as  scheduling, launching, and ending processes. It ensures that memory is allocated correctly. </a:t>
            </a:r>
            <a:r>
              <a:rPr lang="en-US" sz="1050" dirty="0"/>
              <a:t>[</a:t>
            </a:r>
            <a:r>
              <a:rPr lang="en-US" sz="1050" dirty="0">
                <a:hlinkClick r:id="rId3"/>
              </a:rPr>
              <a:t>r</a:t>
            </a:r>
            <a:r>
              <a:rPr lang="en-US" sz="1050" dirty="0"/>
              <a:t>]</a:t>
            </a:r>
          </a:p>
          <a:p>
            <a:r>
              <a:rPr lang="en-US" sz="2400" dirty="0"/>
              <a:t>The kernel also initializes and runs device drivers, programs that communicate with and allow hardware to run. </a:t>
            </a:r>
            <a:r>
              <a:rPr lang="en-US" sz="1200" dirty="0"/>
              <a:t>[</a:t>
            </a:r>
            <a:r>
              <a:rPr lang="en-US" sz="1200" dirty="0">
                <a:hlinkClick r:id="rId3"/>
              </a:rPr>
              <a:t>r</a:t>
            </a:r>
            <a:r>
              <a:rPr lang="en-US" sz="1200" dirty="0"/>
              <a:t>]</a:t>
            </a:r>
          </a:p>
          <a:p>
            <a:r>
              <a:rPr lang="en-US" sz="2400" b="0" i="0" dirty="0">
                <a:solidFill>
                  <a:srgbClr val="202124"/>
                </a:solidFill>
                <a:effectLst/>
              </a:rPr>
              <a:t>A </a:t>
            </a:r>
            <a:r>
              <a:rPr lang="en-US" sz="2400" b="1" i="0" dirty="0">
                <a:solidFill>
                  <a:srgbClr val="202124"/>
                </a:solidFill>
                <a:effectLst/>
              </a:rPr>
              <a:t>monolithic kernel </a:t>
            </a:r>
            <a:r>
              <a:rPr lang="en-US" sz="2400" b="0" i="0" dirty="0">
                <a:solidFill>
                  <a:srgbClr val="202124"/>
                </a:solidFill>
                <a:effectLst/>
              </a:rPr>
              <a:t>is </a:t>
            </a:r>
            <a:r>
              <a:rPr lang="en-US" sz="2400" b="0" i="0" dirty="0">
                <a:solidFill>
                  <a:srgbClr val="040C28"/>
                </a:solidFill>
                <a:effectLst/>
              </a:rPr>
              <a:t>an operating system design where the entire OS and all it’s component programs run in kernel mode</a:t>
            </a:r>
            <a:r>
              <a:rPr lang="en-US" sz="2400" b="0" i="0" dirty="0">
                <a:solidFill>
                  <a:srgbClr val="202124"/>
                </a:solidFill>
                <a:effectLst/>
              </a:rPr>
              <a:t>. The kernel consists of a single large executable file that includes all the various </a:t>
            </a:r>
            <a:r>
              <a:rPr lang="en-US" sz="2400" b="0" i="0" dirty="0">
                <a:solidFill>
                  <a:srgbClr val="040C28"/>
                </a:solidFill>
                <a:effectLst/>
              </a:rPr>
              <a:t>component </a:t>
            </a:r>
            <a:r>
              <a:rPr lang="en-US" sz="2400" b="0" i="0" dirty="0">
                <a:solidFill>
                  <a:srgbClr val="202124"/>
                </a:solidFill>
                <a:effectLst/>
              </a:rPr>
              <a:t>services responsible </a:t>
            </a:r>
            <a:r>
              <a:rPr lang="en-US" sz="2400" dirty="0">
                <a:solidFill>
                  <a:srgbClr val="202124"/>
                </a:solidFill>
              </a:rPr>
              <a:t>for process management, memory </a:t>
            </a:r>
            <a:r>
              <a:rPr lang="en-US" sz="2400" b="0" i="0" dirty="0">
                <a:solidFill>
                  <a:srgbClr val="202124"/>
                </a:solidFill>
                <a:effectLst/>
              </a:rPr>
              <a:t>management, file system management, drivers for device management etc..</a:t>
            </a:r>
          </a:p>
          <a:p>
            <a:r>
              <a:rPr lang="en-US" sz="2400" dirty="0">
                <a:solidFill>
                  <a:srgbClr val="4D5156"/>
                </a:solidFill>
              </a:rPr>
              <a:t>A</a:t>
            </a:r>
            <a:r>
              <a:rPr lang="en-US" sz="2400" b="0" i="0" dirty="0">
                <a:solidFill>
                  <a:srgbClr val="4D5156"/>
                </a:solidFill>
                <a:effectLst/>
              </a:rPr>
              <a:t> </a:t>
            </a:r>
            <a:r>
              <a:rPr lang="en-US" sz="2400" b="1" i="0" dirty="0">
                <a:effectLst/>
              </a:rPr>
              <a:t>microkernel</a:t>
            </a:r>
            <a:r>
              <a:rPr lang="en-US" sz="2400" b="0" i="0" dirty="0">
                <a:solidFill>
                  <a:srgbClr val="4D5156"/>
                </a:solidFill>
                <a:effectLst/>
              </a:rPr>
              <a:t> </a:t>
            </a:r>
            <a:r>
              <a:rPr lang="en-US" sz="2400" dirty="0"/>
              <a:t>has the </a:t>
            </a:r>
            <a:r>
              <a:rPr lang="en-US" sz="2400" b="1" dirty="0"/>
              <a:t>minimum amount of software to provide what is just essentially needed to run an operating system</a:t>
            </a:r>
            <a:r>
              <a:rPr lang="en-US" sz="2400" dirty="0"/>
              <a:t>. Many </a:t>
            </a:r>
            <a:r>
              <a:rPr lang="en-US" sz="2400" b="0" i="0" dirty="0">
                <a:solidFill>
                  <a:srgbClr val="040C28"/>
                </a:solidFill>
                <a:effectLst/>
              </a:rPr>
              <a:t>component </a:t>
            </a:r>
            <a:r>
              <a:rPr lang="en-US" sz="2400" dirty="0">
                <a:solidFill>
                  <a:srgbClr val="040C28"/>
                </a:solidFill>
              </a:rPr>
              <a:t>programs </a:t>
            </a:r>
            <a:r>
              <a:rPr lang="en-US" sz="2400" b="0" i="0" dirty="0">
                <a:solidFill>
                  <a:srgbClr val="202124"/>
                </a:solidFill>
                <a:effectLst/>
              </a:rPr>
              <a:t>ru</a:t>
            </a:r>
            <a:r>
              <a:rPr lang="en-US" sz="2400" dirty="0">
                <a:solidFill>
                  <a:srgbClr val="202124"/>
                </a:solidFill>
              </a:rPr>
              <a:t>n in user space instead.</a:t>
            </a: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111278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sz="6600" b="1" dirty="0">
                <a:solidFill>
                  <a:srgbClr val="FFFFFF"/>
                </a:solidFill>
              </a:rPr>
              <a:t>Bg. </a:t>
            </a:r>
            <a:r>
              <a:rPr lang="en-GB" sz="4900" dirty="0">
                <a:solidFill>
                  <a:schemeClr val="bg1"/>
                </a:solidFill>
              </a:rPr>
              <a:t>M</a:t>
            </a:r>
            <a:r>
              <a:rPr lang="en-GB" sz="4900" dirty="0">
                <a:solidFill>
                  <a:schemeClr val="bg1"/>
                </a:solidFill>
                <a:ea typeface="Times New Roman" panose="02020603050405020304" pitchFamily="18" charset="0"/>
                <a:cs typeface="Times New Roman" panose="02020603050405020304" pitchFamily="18" charset="0"/>
              </a:rPr>
              <a:t>onolithic v </a:t>
            </a:r>
            <a:r>
              <a:rPr lang="en-US" sz="4900" dirty="0">
                <a:solidFill>
                  <a:schemeClr val="bg1"/>
                </a:solidFill>
              </a:rPr>
              <a:t>Microkernel </a:t>
            </a:r>
            <a:r>
              <a:rPr lang="en-GB" sz="4900" dirty="0">
                <a:solidFill>
                  <a:schemeClr val="bg1"/>
                </a:solidFill>
              </a:rPr>
              <a:t>Kernel types</a:t>
            </a:r>
          </a:p>
        </p:txBody>
      </p:sp>
      <p:pic>
        <p:nvPicPr>
          <p:cNvPr id="1026" name="Picture 2">
            <a:extLst>
              <a:ext uri="{FF2B5EF4-FFF2-40B4-BE49-F238E27FC236}">
                <a16:creationId xmlns:a16="http://schemas.microsoft.com/office/drawing/2014/main" id="{5D31B2D6-BA71-930D-3B2E-6F4EE8AA68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65622"/>
            <a:ext cx="9099130" cy="48528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DBA2248-8D4B-897D-27E6-BA505D647FC9}"/>
              </a:ext>
            </a:extLst>
          </p:cNvPr>
          <p:cNvSpPr txBox="1"/>
          <p:nvPr/>
        </p:nvSpPr>
        <p:spPr>
          <a:xfrm>
            <a:off x="8779993" y="1712646"/>
            <a:ext cx="3156636" cy="5016758"/>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rPr>
              <a:t>“A microkernel is the near-minimum amount of software that can provide the mechanisms needed to implement an operating system (OS).” </a:t>
            </a:r>
            <a:r>
              <a:rPr kumimoji="0" lang="en-US" sz="8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rPr>
              <a:t>[</a:t>
            </a:r>
            <a:r>
              <a:rPr kumimoji="0" lang="en-US" sz="8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hlinkClick r:id="rId4"/>
              </a:rPr>
              <a:t>r</a:t>
            </a:r>
            <a:r>
              <a:rPr kumimoji="0" lang="en-US" sz="8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rPr>
              <a:t>“If the hardware provides multiple rings or CPU modes, the microkernel may be the only software executing at the most privileged level, which is generally referred to as supervisor or kernel mode.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rPr>
              <a:t>Traditional OS functions, such as device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rPr>
              <a:t>drivers, protocol stacks and file systems, are typically removed from the microkernel itself and are instead run in user space.” [</a:t>
            </a:r>
            <a:r>
              <a:rPr kumimoji="0" lang="en-US" sz="16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hlinkClick r:id="rId5"/>
              </a:rPr>
              <a:t>r</a:t>
            </a:r>
            <a:r>
              <a:rPr kumimoji="0" lang="en-US" sz="1600" b="0" i="0" u="none" strike="noStrike" kern="1200" cap="none" spc="0" normalizeH="0" baseline="0" noProof="0" dirty="0">
                <a:ln>
                  <a:noFill/>
                </a:ln>
                <a:solidFill>
                  <a:srgbClr val="202122"/>
                </a:solidFill>
                <a:effectLst/>
                <a:uLnTx/>
                <a:uFillTx/>
                <a:latin typeface="Arial" panose="020B0604020202020204" pitchFamily="34" charset="0"/>
                <a:ea typeface="+mn-ea"/>
                <a:cs typeface="+mn-cs"/>
              </a:rPr>
              <a:t>]</a:t>
            </a:r>
          </a:p>
        </p:txBody>
      </p:sp>
    </p:spTree>
    <p:extLst>
      <p:ext uri="{BB962C8B-B14F-4D97-AF65-F5344CB8AC3E}">
        <p14:creationId xmlns:p14="http://schemas.microsoft.com/office/powerpoint/2010/main" val="2365424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10671850" cy="1033669"/>
          </a:xfrm>
        </p:spPr>
        <p:txBody>
          <a:bodyPr>
            <a:normAutofit fontScale="90000"/>
          </a:bodyPr>
          <a:lstStyle/>
          <a:p>
            <a:r>
              <a:rPr lang="en-GB" sz="6600" b="1" dirty="0">
                <a:solidFill>
                  <a:srgbClr val="FFFFFF"/>
                </a:solidFill>
              </a:rPr>
              <a:t>Bg. </a:t>
            </a:r>
            <a:r>
              <a:rPr lang="en-GB" sz="4900" dirty="0">
                <a:solidFill>
                  <a:schemeClr val="bg1"/>
                </a:solidFill>
              </a:rPr>
              <a:t>M</a:t>
            </a:r>
            <a:r>
              <a:rPr lang="en-GB" sz="4900" dirty="0">
                <a:solidFill>
                  <a:schemeClr val="bg1"/>
                </a:solidFill>
                <a:ea typeface="Times New Roman" panose="02020603050405020304" pitchFamily="18" charset="0"/>
                <a:cs typeface="Times New Roman" panose="02020603050405020304" pitchFamily="18" charset="0"/>
              </a:rPr>
              <a:t>onolithic </a:t>
            </a:r>
            <a:r>
              <a:rPr lang="en-US" sz="4900" dirty="0">
                <a:solidFill>
                  <a:schemeClr val="bg1"/>
                </a:solidFill>
              </a:rPr>
              <a:t>Microkernel &amp; </a:t>
            </a:r>
            <a:r>
              <a:rPr lang="en-US" sz="4900" dirty="0" err="1">
                <a:solidFill>
                  <a:schemeClr val="bg1"/>
                </a:solidFill>
              </a:rPr>
              <a:t>Hyrbid</a:t>
            </a:r>
            <a:r>
              <a:rPr lang="en-US" sz="4900" dirty="0">
                <a:solidFill>
                  <a:schemeClr val="bg1"/>
                </a:solidFill>
              </a:rPr>
              <a:t> </a:t>
            </a:r>
            <a:r>
              <a:rPr lang="en-GB" sz="4900" dirty="0">
                <a:solidFill>
                  <a:schemeClr val="bg1"/>
                </a:solidFill>
              </a:rPr>
              <a:t>Kernels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97267" y="1657821"/>
            <a:ext cx="11549889" cy="4860669"/>
          </a:xfrm>
        </p:spPr>
        <p:txBody>
          <a:bodyPr>
            <a:noAutofit/>
          </a:bodyPr>
          <a:lstStyle/>
          <a:p>
            <a:pPr marL="0" indent="0" algn="l">
              <a:lnSpc>
                <a:spcPct val="110000"/>
              </a:lnSpc>
              <a:spcBef>
                <a:spcPts val="0"/>
              </a:spcBef>
              <a:buNone/>
            </a:pPr>
            <a:r>
              <a:rPr lang="en-US" sz="2400" dirty="0"/>
              <a:t>The main kernel designs include:</a:t>
            </a:r>
          </a:p>
          <a:p>
            <a:pPr>
              <a:lnSpc>
                <a:spcPct val="110000"/>
              </a:lnSpc>
              <a:spcBef>
                <a:spcPts val="0"/>
              </a:spcBef>
            </a:pPr>
            <a:r>
              <a:rPr lang="en-US" sz="2400" b="1" dirty="0"/>
              <a:t>Monolithic design </a:t>
            </a:r>
            <a:r>
              <a:rPr lang="en-US" sz="2400" dirty="0"/>
              <a:t>(e.g. Unix, Linux) - is where all of the OS and it’s programs (e.g. Scheduler for process and memory management) and device drives works in kernel space. </a:t>
            </a:r>
          </a:p>
          <a:p>
            <a:pPr>
              <a:lnSpc>
                <a:spcPct val="110000"/>
              </a:lnSpc>
              <a:spcBef>
                <a:spcPts val="0"/>
              </a:spcBef>
            </a:pPr>
            <a:r>
              <a:rPr lang="en-US" sz="2400" b="1" dirty="0"/>
              <a:t>Microkernel</a:t>
            </a:r>
            <a:r>
              <a:rPr lang="en-US" sz="2400" dirty="0"/>
              <a:t> </a:t>
            </a:r>
            <a:r>
              <a:rPr lang="en-US" sz="2400" b="1" dirty="0"/>
              <a:t>design</a:t>
            </a:r>
            <a:r>
              <a:rPr lang="en-US" sz="2400" dirty="0"/>
              <a:t> (e.g. </a:t>
            </a:r>
            <a:r>
              <a:rPr lang="en-US" sz="2400" dirty="0" err="1"/>
              <a:t>Minix</a:t>
            </a:r>
            <a:r>
              <a:rPr lang="en-US" sz="2400" dirty="0"/>
              <a:t> OS) - has the minimum amount of software to provide what is just essentially needed to run an operating system. As a result, Microkernels have much less source code than monolithic kernels. Typical OS functions such as device drivers, file systems, network protocol stack (for device &amp; network communication) are removed from the kernel itself and are run in user space as programs/Apps instead.</a:t>
            </a:r>
          </a:p>
          <a:p>
            <a:pPr>
              <a:lnSpc>
                <a:spcPct val="110000"/>
              </a:lnSpc>
              <a:spcBef>
                <a:spcPts val="0"/>
              </a:spcBef>
            </a:pPr>
            <a:r>
              <a:rPr lang="en-US" sz="2400" b="1" dirty="0"/>
              <a:t>Hybrid kernel </a:t>
            </a:r>
            <a:r>
              <a:rPr lang="en-US" sz="2400" dirty="0"/>
              <a:t>(e.g. Windows OS) - </a:t>
            </a:r>
            <a:r>
              <a:rPr lang="en-US" sz="2400" b="0" i="0" dirty="0">
                <a:solidFill>
                  <a:srgbClr val="202122"/>
                </a:solidFill>
                <a:effectLst/>
              </a:rPr>
              <a:t>combine aspects of both and try to benefit from </a:t>
            </a:r>
            <a:r>
              <a:rPr lang="en-US" sz="2400" b="1" i="0" dirty="0">
                <a:solidFill>
                  <a:srgbClr val="202122"/>
                </a:solidFill>
                <a:effectLst/>
              </a:rPr>
              <a:t>both </a:t>
            </a:r>
            <a:r>
              <a:rPr lang="en-US" sz="2400" b="1" i="0" u="none" strike="noStrike" dirty="0">
                <a:effectLst/>
              </a:rPr>
              <a:t>microkernel</a:t>
            </a:r>
            <a:r>
              <a:rPr lang="en-US" sz="2400" b="1" i="0" dirty="0">
                <a:effectLst/>
              </a:rPr>
              <a:t> and </a:t>
            </a:r>
            <a:r>
              <a:rPr lang="en-US" sz="2400" b="1" i="0" u="none" strike="noStrike" dirty="0">
                <a:effectLst/>
              </a:rPr>
              <a:t>monolithic kernel</a:t>
            </a:r>
            <a:r>
              <a:rPr lang="en-US" sz="2400" b="1" i="0" dirty="0">
                <a:effectLst/>
              </a:rPr>
              <a:t> </a:t>
            </a:r>
            <a:r>
              <a:rPr lang="en-US" sz="2400" b="1" i="0" dirty="0">
                <a:solidFill>
                  <a:srgbClr val="202122"/>
                </a:solidFill>
                <a:effectLst/>
              </a:rPr>
              <a:t>designs</a:t>
            </a:r>
            <a:r>
              <a:rPr lang="en-US" sz="2400" b="0" i="0" dirty="0">
                <a:solidFill>
                  <a:srgbClr val="202122"/>
                </a:solidFill>
                <a:effectLst/>
              </a:rPr>
              <a:t>. Essentially some of the OS programs are in kernel space and some non-essential ones such as device drivers are </a:t>
            </a:r>
            <a:r>
              <a:rPr lang="en-US" sz="2400" dirty="0">
                <a:solidFill>
                  <a:srgbClr val="202122"/>
                </a:solidFill>
              </a:rPr>
              <a:t>allowed to run in user space.</a:t>
            </a:r>
            <a:endParaRPr lang="en-US" sz="2400" dirty="0"/>
          </a:p>
          <a:p>
            <a:pPr>
              <a:lnSpc>
                <a:spcPct val="110000"/>
              </a:lnSpc>
              <a:spcBef>
                <a:spcPts val="0"/>
              </a:spcBef>
            </a:pPr>
            <a:endParaRPr lang="en-US" sz="2400" dirty="0"/>
          </a:p>
          <a:p>
            <a:pPr marL="0" indent="0" algn="l">
              <a:lnSpc>
                <a:spcPct val="110000"/>
              </a:lnSpc>
              <a:spcBef>
                <a:spcPts val="0"/>
              </a:spcBef>
              <a:buNone/>
            </a:pPr>
            <a:endParaRPr lang="en-US" sz="2400" dirty="0"/>
          </a:p>
        </p:txBody>
      </p:sp>
    </p:spTree>
    <p:extLst>
      <p:ext uri="{BB962C8B-B14F-4D97-AF65-F5344CB8AC3E}">
        <p14:creationId xmlns:p14="http://schemas.microsoft.com/office/powerpoint/2010/main" val="1125896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254E1E-5E93-9EC7-A6BD-FDEB208DC805}"/>
            </a:ext>
          </a:extLst>
        </p:cNvPr>
        <p:cNvGrpSpPr/>
        <p:nvPr/>
      </p:nvGrpSpPr>
      <p:grpSpPr>
        <a:xfrm>
          <a:off x="0" y="0"/>
          <a:ext cx="0" cy="0"/>
          <a:chOff x="0" y="0"/>
          <a:chExt cx="0" cy="0"/>
        </a:xfrm>
      </p:grpSpPr>
      <p:sp>
        <p:nvSpPr>
          <p:cNvPr id="36" name="TextBox 35">
            <a:extLst>
              <a:ext uri="{FF2B5EF4-FFF2-40B4-BE49-F238E27FC236}">
                <a16:creationId xmlns:a16="http://schemas.microsoft.com/office/drawing/2014/main" id="{E876EFE8-8D11-A9A7-EB94-CB2C68F9AE2F}"/>
              </a:ext>
            </a:extLst>
          </p:cNvPr>
          <p:cNvSpPr txBox="1"/>
          <p:nvPr/>
        </p:nvSpPr>
        <p:spPr>
          <a:xfrm rot="19940062">
            <a:off x="9938646" y="6015866"/>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47988CAD-FCA3-CB1F-DB05-C015FA7E3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331BB38-2E39-8994-12DF-0E5DBED23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412930A-CF83-F465-F0AD-AA0521587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A475A1B-D0B5-4040-2D59-62394C997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56173EA-382A-454B-27B2-7E2F177C3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Title 1">
            <a:extLst>
              <a:ext uri="{FF2B5EF4-FFF2-40B4-BE49-F238E27FC236}">
                <a16:creationId xmlns:a16="http://schemas.microsoft.com/office/drawing/2014/main" id="{B17F4708-2B13-936E-0C2A-29A78099A28A}"/>
              </a:ext>
            </a:extLst>
          </p:cNvPr>
          <p:cNvSpPr>
            <a:spLocks noGrp="1"/>
          </p:cNvSpPr>
          <p:nvPr>
            <p:ph type="title"/>
          </p:nvPr>
        </p:nvSpPr>
        <p:spPr>
          <a:xfrm>
            <a:off x="582541" y="314956"/>
            <a:ext cx="9895950" cy="1033669"/>
          </a:xfrm>
        </p:spPr>
        <p:txBody>
          <a:bodyPr>
            <a:normAutofit/>
          </a:bodyPr>
          <a:lstStyle/>
          <a:p>
            <a:r>
              <a:rPr lang="en-GB" sz="6000" b="1" dirty="0">
                <a:solidFill>
                  <a:srgbClr val="FFFFFF"/>
                </a:solidFill>
              </a:rPr>
              <a:t>Bg. </a:t>
            </a:r>
            <a:r>
              <a:rPr lang="en-GB" sz="4000" b="1" dirty="0">
                <a:solidFill>
                  <a:srgbClr val="FFFFFF"/>
                </a:solidFill>
              </a:rPr>
              <a:t>Linux OS distributions/distros.</a:t>
            </a:r>
          </a:p>
        </p:txBody>
      </p:sp>
      <p:pic>
        <p:nvPicPr>
          <p:cNvPr id="19" name="Picture 18" descr="Logo, company name&#10;&#10;Description automatically generated">
            <a:extLst>
              <a:ext uri="{FF2B5EF4-FFF2-40B4-BE49-F238E27FC236}">
                <a16:creationId xmlns:a16="http://schemas.microsoft.com/office/drawing/2014/main" id="{77799F3A-1405-DCAC-AFA3-AC87D96B0F6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41612" y="119320"/>
            <a:ext cx="2590612" cy="1942958"/>
          </a:xfrm>
          <a:prstGeom prst="rect">
            <a:avLst/>
          </a:prstGeom>
        </p:spPr>
      </p:pic>
      <p:sp>
        <p:nvSpPr>
          <p:cNvPr id="20" name="TextBox 19">
            <a:extLst>
              <a:ext uri="{FF2B5EF4-FFF2-40B4-BE49-F238E27FC236}">
                <a16:creationId xmlns:a16="http://schemas.microsoft.com/office/drawing/2014/main" id="{C02FDD7D-B0C0-F130-827E-B8F37D6AF7BD}"/>
              </a:ext>
            </a:extLst>
          </p:cNvPr>
          <p:cNvSpPr txBox="1"/>
          <p:nvPr/>
        </p:nvSpPr>
        <p:spPr>
          <a:xfrm rot="16200000">
            <a:off x="11157918" y="1237240"/>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Content Placeholder 2">
            <a:extLst>
              <a:ext uri="{FF2B5EF4-FFF2-40B4-BE49-F238E27FC236}">
                <a16:creationId xmlns:a16="http://schemas.microsoft.com/office/drawing/2014/main" id="{D8A0AA21-D5C4-AC88-AAE4-8793BA3D4577}"/>
              </a:ext>
            </a:extLst>
          </p:cNvPr>
          <p:cNvSpPr>
            <a:spLocks noGrp="1"/>
          </p:cNvSpPr>
          <p:nvPr>
            <p:ph idx="1"/>
          </p:nvPr>
        </p:nvSpPr>
        <p:spPr>
          <a:xfrm>
            <a:off x="193537" y="1626853"/>
            <a:ext cx="11519096" cy="4695095"/>
          </a:xfrm>
        </p:spPr>
        <p:txBody>
          <a:bodyPr>
            <a:noAutofit/>
          </a:bodyPr>
          <a:lstStyle/>
          <a:p>
            <a:pPr>
              <a:lnSpc>
                <a:spcPct val="110000"/>
              </a:lnSpc>
              <a:spcBef>
                <a:spcPts val="601"/>
              </a:spcBef>
            </a:pPr>
            <a:r>
              <a:rPr lang="en-GB" sz="2200" b="1" dirty="0"/>
              <a:t>Example</a:t>
            </a:r>
            <a:r>
              <a:rPr lang="en-GB" sz="2200" dirty="0"/>
              <a:t> Linux OSs for the Desktop: </a:t>
            </a:r>
            <a:r>
              <a:rPr lang="en-GB" sz="2200" dirty="0">
                <a:hlinkClick r:id="rId6"/>
              </a:rPr>
              <a:t>Ubuntu</a:t>
            </a:r>
            <a:r>
              <a:rPr lang="en-GB" sz="2200" dirty="0"/>
              <a:t>, </a:t>
            </a:r>
            <a:r>
              <a:rPr lang="en-GB" sz="2200" dirty="0">
                <a:hlinkClick r:id="rId7"/>
              </a:rPr>
              <a:t>OpenSUSE</a:t>
            </a:r>
            <a:r>
              <a:rPr lang="en-GB" sz="2200" dirty="0"/>
              <a:t>, </a:t>
            </a:r>
            <a:r>
              <a:rPr lang="en-GB" sz="2200" dirty="0">
                <a:hlinkClick r:id="rId8"/>
              </a:rPr>
              <a:t>Fedora</a:t>
            </a:r>
            <a:r>
              <a:rPr lang="en-GB" sz="2200" dirty="0"/>
              <a:t>, </a:t>
            </a:r>
            <a:r>
              <a:rPr lang="en-GB" sz="2200" dirty="0">
                <a:hlinkClick r:id="rId9"/>
              </a:rPr>
              <a:t>Debian</a:t>
            </a:r>
            <a:r>
              <a:rPr lang="en-GB" sz="2200" dirty="0"/>
              <a:t>, </a:t>
            </a:r>
            <a:r>
              <a:rPr lang="en-GB" sz="2200" dirty="0">
                <a:hlinkClick r:id="rId10"/>
              </a:rPr>
              <a:t>POP</a:t>
            </a:r>
            <a:r>
              <a:rPr lang="en-GB" sz="2200" dirty="0"/>
              <a:t>,</a:t>
            </a:r>
            <a:br>
              <a:rPr lang="en-GB" sz="2200" dirty="0"/>
            </a:br>
            <a:r>
              <a:rPr lang="en-GB" sz="2200" dirty="0">
                <a:hlinkClick r:id="rId11"/>
              </a:rPr>
              <a:t>Elementary</a:t>
            </a:r>
            <a:r>
              <a:rPr lang="en-GB" sz="2200" dirty="0"/>
              <a:t>, </a:t>
            </a:r>
            <a:r>
              <a:rPr lang="en-GB" sz="2200" dirty="0" err="1">
                <a:hlinkClick r:id="rId12"/>
              </a:rPr>
              <a:t>Deepin</a:t>
            </a:r>
            <a:r>
              <a:rPr lang="en-GB" sz="2200" dirty="0"/>
              <a:t>, </a:t>
            </a:r>
            <a:r>
              <a:rPr lang="en-GB" sz="2200" dirty="0">
                <a:hlinkClick r:id="rId13"/>
              </a:rPr>
              <a:t>Mint</a:t>
            </a:r>
            <a:r>
              <a:rPr lang="en-GB" sz="2200" dirty="0"/>
              <a:t>,  </a:t>
            </a:r>
            <a:r>
              <a:rPr lang="en-GB" sz="2200" dirty="0">
                <a:solidFill>
                  <a:schemeClr val="accent1"/>
                </a:solidFill>
              </a:rPr>
              <a:t>Budgie</a:t>
            </a:r>
            <a:r>
              <a:rPr lang="en-GB" sz="2200" dirty="0">
                <a:solidFill>
                  <a:srgbClr val="2F6E91"/>
                </a:solidFill>
              </a:rPr>
              <a:t>(</a:t>
            </a:r>
            <a:r>
              <a:rPr lang="en-GB" sz="2200" dirty="0">
                <a:solidFill>
                  <a:srgbClr val="2F6E91"/>
                </a:solidFill>
                <a:hlinkClick r:id="rId14"/>
              </a:rPr>
              <a:t>1</a:t>
            </a:r>
            <a:r>
              <a:rPr lang="en-GB" sz="2200" dirty="0">
                <a:solidFill>
                  <a:srgbClr val="2F6E91"/>
                </a:solidFill>
              </a:rPr>
              <a:t>, </a:t>
            </a:r>
            <a:r>
              <a:rPr lang="en-GB" sz="2200" dirty="0">
                <a:solidFill>
                  <a:srgbClr val="2F6E91"/>
                </a:solidFill>
                <a:hlinkClick r:id="rId15"/>
              </a:rPr>
              <a:t>2</a:t>
            </a:r>
            <a:r>
              <a:rPr lang="en-GB" sz="2200" dirty="0">
                <a:solidFill>
                  <a:srgbClr val="2F6E91"/>
                </a:solidFill>
              </a:rPr>
              <a:t>), </a:t>
            </a:r>
            <a:r>
              <a:rPr lang="en-GB" sz="2200" dirty="0">
                <a:solidFill>
                  <a:srgbClr val="2F6E91"/>
                </a:solidFill>
                <a:hlinkClick r:id="rId16"/>
              </a:rPr>
              <a:t>Enlightenment</a:t>
            </a:r>
            <a:r>
              <a:rPr lang="en-GB" sz="2200" dirty="0">
                <a:solidFill>
                  <a:srgbClr val="2F6E91"/>
                </a:solidFill>
              </a:rPr>
              <a:t> </a:t>
            </a:r>
            <a:r>
              <a:rPr lang="en-GB" sz="2200" dirty="0"/>
              <a:t>and more… </a:t>
            </a:r>
          </a:p>
          <a:p>
            <a:pPr lvl="1">
              <a:lnSpc>
                <a:spcPct val="110000"/>
              </a:lnSpc>
              <a:spcBef>
                <a:spcPts val="601"/>
              </a:spcBef>
            </a:pPr>
            <a:r>
              <a:rPr lang="en-GB" sz="2000" dirty="0"/>
              <a:t>For a list of the main Linux distros </a:t>
            </a:r>
            <a:r>
              <a:rPr lang="en-GB" sz="2000" dirty="0">
                <a:hlinkClick r:id="rId17"/>
              </a:rPr>
              <a:t>click-here</a:t>
            </a:r>
            <a:r>
              <a:rPr lang="en-GB" sz="2000" dirty="0"/>
              <a:t>. There are hundreds.</a:t>
            </a:r>
          </a:p>
          <a:p>
            <a:pPr>
              <a:lnSpc>
                <a:spcPct val="110000"/>
              </a:lnSpc>
              <a:spcBef>
                <a:spcPts val="601"/>
              </a:spcBef>
            </a:pPr>
            <a:r>
              <a:rPr lang="en-GB" sz="2200" dirty="0"/>
              <a:t>All these examples are excellent Linux distros, </a:t>
            </a:r>
            <a:r>
              <a:rPr lang="en-GB" sz="2200" b="1" dirty="0"/>
              <a:t>each has their own standout features</a:t>
            </a:r>
            <a:r>
              <a:rPr lang="en-GB" sz="2200" dirty="0"/>
              <a:t>, pros and cons. From </a:t>
            </a:r>
            <a:r>
              <a:rPr lang="en-GB" sz="2200" b="1" dirty="0"/>
              <a:t>Ubuntu</a:t>
            </a:r>
            <a:r>
              <a:rPr lang="en-GB" sz="2200" dirty="0"/>
              <a:t> with it’s easy to use GUI, to the more lightweight security-orientated </a:t>
            </a:r>
            <a:r>
              <a:rPr lang="en-GB" sz="2200" b="1" dirty="0"/>
              <a:t>Alpine Linux</a:t>
            </a:r>
            <a:r>
              <a:rPr lang="en-GB" sz="2200" dirty="0"/>
              <a:t> distro or </a:t>
            </a:r>
            <a:r>
              <a:rPr lang="en-GB" sz="2200" b="1" dirty="0"/>
              <a:t>Arch Linux </a:t>
            </a:r>
            <a:r>
              <a:rPr lang="en-GB" sz="2200" dirty="0"/>
              <a:t>known for it’s lightweight simplicity and use on servers where nearly all actions are performed via the CLI, to </a:t>
            </a:r>
            <a:r>
              <a:rPr lang="en-GB" sz="2200" b="1" dirty="0"/>
              <a:t>Kali Linux </a:t>
            </a:r>
            <a:r>
              <a:rPr lang="en-GB" sz="2200" dirty="0"/>
              <a:t>with tools for Pen/Penetration testing &amp; ethical hacking</a:t>
            </a:r>
            <a:r>
              <a:rPr lang="en-GB" sz="2200" b="1" dirty="0"/>
              <a:t>.</a:t>
            </a:r>
            <a:r>
              <a:rPr lang="en-GB" sz="2200" dirty="0"/>
              <a:t> There are many more to explore. Research to find out which one you would like to try.</a:t>
            </a:r>
          </a:p>
          <a:p>
            <a:pPr>
              <a:lnSpc>
                <a:spcPct val="110000"/>
              </a:lnSpc>
              <a:spcBef>
                <a:spcPts val="601"/>
              </a:spcBef>
            </a:pPr>
            <a:r>
              <a:rPr lang="en-GB" sz="2200" b="1" dirty="0"/>
              <a:t>Ubuntu (based on Debian) is probably the most widely used </a:t>
            </a:r>
            <a:r>
              <a:rPr lang="en-GB" sz="2200" dirty="0"/>
              <a:t>and has reigned at or near the top of the Linux desktop list for many years. Originally based on Debian which is a VERY stable OS. </a:t>
            </a:r>
          </a:p>
          <a:p>
            <a:pPr>
              <a:lnSpc>
                <a:spcPct val="110000"/>
              </a:lnSpc>
              <a:spcBef>
                <a:spcPts val="601"/>
              </a:spcBef>
            </a:pPr>
            <a:r>
              <a:rPr lang="en-GB" sz="2200" b="1" dirty="0"/>
              <a:t>Ubuntu is easier to install and use</a:t>
            </a:r>
            <a:r>
              <a:rPr lang="en-GB" sz="2200" dirty="0"/>
              <a:t>, particularly for beginners, but Debian is more lightweight, so if you have old </a:t>
            </a:r>
            <a:r>
              <a:rPr lang="en-GB" sz="2200" dirty="0" err="1"/>
              <a:t>old</a:t>
            </a:r>
            <a:r>
              <a:rPr lang="en-GB" sz="2200" dirty="0"/>
              <a:t> hardware, consider Debian. Ubuntu does run well on relatively low system requirements too, </a:t>
            </a:r>
            <a:r>
              <a:rPr lang="en-GB" sz="2200" dirty="0">
                <a:hlinkClick r:id="rId18"/>
              </a:rPr>
              <a:t>click-here</a:t>
            </a:r>
            <a:r>
              <a:rPr lang="en-GB" sz="2200" dirty="0"/>
              <a:t> to find out the latest system requirements for Ubuntu.</a:t>
            </a:r>
          </a:p>
        </p:txBody>
      </p:sp>
      <p:pic>
        <p:nvPicPr>
          <p:cNvPr id="31" name="Picture 30" descr="Logo&#10;&#10;Description automatically generated">
            <a:extLst>
              <a:ext uri="{FF2B5EF4-FFF2-40B4-BE49-F238E27FC236}">
                <a16:creationId xmlns:a16="http://schemas.microsoft.com/office/drawing/2014/main" id="{E18DD9F7-BC01-04D8-92D8-ED1DF4EA32E7}"/>
              </a:ext>
            </a:extLst>
          </p:cNvPr>
          <p:cNvPicPr>
            <a:picLocks noChangeAspect="1"/>
          </p:cNvPicPr>
          <p:nvPr/>
        </p:nvPicPr>
        <p:blipFill>
          <a:blip r:embed="rId19">
            <a:alphaModFix amt="20000"/>
            <a:extLst>
              <a:ext uri="{28A0092B-C50C-407E-A947-70E740481C1C}">
                <a14:useLocalDpi xmlns:a14="http://schemas.microsoft.com/office/drawing/2010/main" val="0"/>
              </a:ext>
              <a:ext uri="{837473B0-CC2E-450A-ABE3-18F120FF3D39}">
                <a1611:picAttrSrcUrl xmlns:a1611="http://schemas.microsoft.com/office/drawing/2016/11/main" r:id="rId20"/>
              </a:ext>
            </a:extLst>
          </a:blip>
          <a:stretch>
            <a:fillRect/>
          </a:stretch>
        </p:blipFill>
        <p:spPr>
          <a:xfrm rot="19940062">
            <a:off x="9320154" y="4408831"/>
            <a:ext cx="2725557" cy="1703474"/>
          </a:xfrm>
          <a:prstGeom prst="rect">
            <a:avLst/>
          </a:prstGeom>
        </p:spPr>
      </p:pic>
      <p:sp>
        <p:nvSpPr>
          <p:cNvPr id="35" name="TextBox 34">
            <a:extLst>
              <a:ext uri="{FF2B5EF4-FFF2-40B4-BE49-F238E27FC236}">
                <a16:creationId xmlns:a16="http://schemas.microsoft.com/office/drawing/2014/main" id="{763F2091-1BC6-C97A-05CF-4780006928D1}"/>
              </a:ext>
            </a:extLst>
          </p:cNvPr>
          <p:cNvSpPr txBox="1"/>
          <p:nvPr/>
        </p:nvSpPr>
        <p:spPr>
          <a:xfrm rot="19940062">
            <a:off x="10102288" y="5886550"/>
            <a:ext cx="1896836" cy="15388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20" tooltip="https://es.wikipedia.org/wiki/OpenSUSE"/>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21"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1617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itle 1">
            <a:extLst>
              <a:ext uri="{FF2B5EF4-FFF2-40B4-BE49-F238E27FC236}">
                <a16:creationId xmlns:a16="http://schemas.microsoft.com/office/drawing/2014/main" id="{7B22D55C-6E5B-4B9C-AA36-CD97E4762E50}"/>
              </a:ext>
            </a:extLst>
          </p:cNvPr>
          <p:cNvSpPr>
            <a:spLocks noGrp="1"/>
          </p:cNvSpPr>
          <p:nvPr>
            <p:ph type="title"/>
          </p:nvPr>
        </p:nvSpPr>
        <p:spPr>
          <a:xfrm>
            <a:off x="561975" y="278534"/>
            <a:ext cx="9895950" cy="1033669"/>
          </a:xfrm>
        </p:spPr>
        <p:txBody>
          <a:bodyPr>
            <a:normAutofit/>
          </a:bodyPr>
          <a:lstStyle/>
          <a:p>
            <a:r>
              <a:rPr lang="en-GB" sz="5400" dirty="0">
                <a:solidFill>
                  <a:schemeClr val="bg1"/>
                </a:solidFill>
              </a:rPr>
              <a:t>Bg. </a:t>
            </a:r>
            <a:r>
              <a:rPr lang="en-GB" dirty="0">
                <a:solidFill>
                  <a:schemeClr val="bg1"/>
                </a:solidFill>
              </a:rPr>
              <a:t>The Linux Foundation</a:t>
            </a:r>
          </a:p>
        </p:txBody>
      </p:sp>
      <p:sp>
        <p:nvSpPr>
          <p:cNvPr id="19" name="Content Placeholder 2">
            <a:extLst>
              <a:ext uri="{FF2B5EF4-FFF2-40B4-BE49-F238E27FC236}">
                <a16:creationId xmlns:a16="http://schemas.microsoft.com/office/drawing/2014/main" id="{945F576D-5939-4561-86A8-31F4D7A1436B}"/>
              </a:ext>
            </a:extLst>
          </p:cNvPr>
          <p:cNvSpPr>
            <a:spLocks noGrp="1"/>
          </p:cNvSpPr>
          <p:nvPr>
            <p:ph idx="1"/>
          </p:nvPr>
        </p:nvSpPr>
        <p:spPr>
          <a:xfrm>
            <a:off x="188757" y="1676148"/>
            <a:ext cx="11583821" cy="5189001"/>
          </a:xfrm>
        </p:spPr>
        <p:txBody>
          <a:bodyPr>
            <a:noAutofit/>
          </a:bodyPr>
          <a:lstStyle/>
          <a:p>
            <a:pPr marL="342900" indent="-342900">
              <a:lnSpc>
                <a:spcPct val="100000"/>
              </a:lnSpc>
              <a:spcBef>
                <a:spcPts val="0"/>
              </a:spcBef>
              <a:buFont typeface="Symbol" panose="05050102010706020507" pitchFamily="18" charset="2"/>
              <a:buChar char=""/>
            </a:pP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The </a:t>
            </a: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Linux Foundation</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a:t>
            </a: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LF</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is a technology consortium responsible for the continued growth and development of Linux. </a:t>
            </a:r>
          </a:p>
          <a:p>
            <a:pPr marL="342900" lvl="0" indent="-342900">
              <a:lnSpc>
                <a:spcPct val="100000"/>
              </a:lnSpc>
              <a:spcBef>
                <a:spcPts val="0"/>
              </a:spcBef>
              <a:buFont typeface="Symbol" panose="05050102010706020507" pitchFamily="18" charset="2"/>
              <a:buChar char=""/>
            </a:pPr>
            <a:r>
              <a:rPr lang="en-GB" sz="2000" b="1" dirty="0">
                <a:solidFill>
                  <a:srgbClr val="202122"/>
                </a:solidFill>
                <a:effectLst/>
                <a:highlight>
                  <a:srgbClr val="FFFF00"/>
                </a:highlight>
                <a:ea typeface="DengXian" panose="02010600030101010101" pitchFamily="2" charset="-122"/>
                <a:cs typeface="Times New Roman" panose="02020603050405020304" pitchFamily="18" charset="0"/>
              </a:rPr>
              <a:t>LF</a:t>
            </a:r>
            <a:r>
              <a:rPr lang="en-GB" sz="2000" b="1" dirty="0">
                <a:solidFill>
                  <a:srgbClr val="202122"/>
                </a:solidFill>
                <a:highlight>
                  <a:srgbClr val="FFFF00"/>
                </a:highlight>
                <a:ea typeface="DengXian" panose="02010600030101010101" pitchFamily="2" charset="-122"/>
                <a:cs typeface="Times New Roman" panose="02020603050405020304" pitchFamily="18" charset="0"/>
              </a:rPr>
              <a:t> </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is a non-profit  consortium, founded in 2000, to standardise and support the growth of Linux. </a:t>
            </a:r>
            <a:endParaRPr lang="en-GB" sz="2000" dirty="0">
              <a:effectLst/>
              <a:highlight>
                <a:srgbClr val="FFFF00"/>
              </a:highlight>
              <a:ea typeface="DengXian" panose="02010600030101010101" pitchFamily="2" charset="-122"/>
              <a:cs typeface="Times New Roman" panose="02020603050405020304" pitchFamily="18" charset="0"/>
            </a:endParaRPr>
          </a:p>
          <a:p>
            <a:pPr marL="342900" indent="-342900">
              <a:lnSpc>
                <a:spcPct val="100000"/>
              </a:lnSpc>
              <a:spcBef>
                <a:spcPts val="0"/>
              </a:spcBef>
              <a:buFont typeface="Symbol" panose="05050102010706020507" pitchFamily="18" charset="2"/>
              <a:buChar char=""/>
            </a:pP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The consortium is supported by it’s members </a:t>
            </a:r>
            <a:r>
              <a:rPr lang="en-GB" sz="2000" dirty="0" err="1">
                <a:solidFill>
                  <a:srgbClr val="202122"/>
                </a:solidFill>
                <a:effectLst/>
                <a:highlight>
                  <a:srgbClr val="FFFF00"/>
                </a:highlight>
                <a:ea typeface="DengXian" panose="02010600030101010101" pitchFamily="2" charset="-122"/>
                <a:cs typeface="Times New Roman" panose="02020603050405020304" pitchFamily="18" charset="0"/>
              </a:rPr>
              <a:t>e.g.some</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 include AT&amp;T, Cisco, Fujitsu, Google, IBM, Intel, Meta/</a:t>
            </a:r>
            <a:r>
              <a:rPr lang="en-GB" sz="2000" dirty="0" err="1">
                <a:solidFill>
                  <a:srgbClr val="202122"/>
                </a:solidFill>
                <a:effectLst/>
                <a:highlight>
                  <a:srgbClr val="FFFF00"/>
                </a:highlight>
                <a:ea typeface="DengXian" panose="02010600030101010101" pitchFamily="2" charset="-122"/>
                <a:cs typeface="Times New Roman" panose="02020603050405020304" pitchFamily="18" charset="0"/>
              </a:rPr>
              <a:t>facebook</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a:t>
            </a:r>
            <a:r>
              <a:rPr lang="en-GB" sz="2000" baseline="30000" dirty="0">
                <a:solidFill>
                  <a:srgbClr val="202122"/>
                </a:solidFill>
                <a:effectLst/>
                <a:highlight>
                  <a:srgbClr val="FFFF00"/>
                </a:highlight>
                <a:ea typeface="DengXian" panose="02010600030101010101" pitchFamily="2" charset="-122"/>
                <a:cs typeface="Times New Roman" panose="02020603050405020304" pitchFamily="18" charset="0"/>
              </a:rPr>
              <a:t> </a:t>
            </a:r>
            <a:r>
              <a:rPr lang="en-GB" sz="2000" dirty="0">
                <a:solidFill>
                  <a:srgbClr val="202122"/>
                </a:solidFill>
                <a:effectLst/>
                <a:highlight>
                  <a:srgbClr val="FFFF00"/>
                </a:highlight>
                <a:ea typeface="DengXian" panose="02010600030101010101" pitchFamily="2" charset="-122"/>
                <a:cs typeface="Times New Roman" panose="02020603050405020304" pitchFamily="18" charset="0"/>
              </a:rPr>
              <a:t>Microsoft, Oracle, Samsung, and VMware, and open source developers from all around the world.</a:t>
            </a:r>
            <a:r>
              <a:rPr lang="en-GB" sz="2000" b="1" dirty="0">
                <a:ea typeface="DengXian" panose="02010600030101010101" pitchFamily="2" charset="-122"/>
                <a:cs typeface="Times New Roman" panose="02020603050405020304" pitchFamily="18" charset="0"/>
              </a:rPr>
              <a:t> Motto</a:t>
            </a:r>
            <a:r>
              <a:rPr lang="en-GB" sz="2000" dirty="0">
                <a:ea typeface="DengXian" panose="02010600030101010101" pitchFamily="2" charset="-122"/>
                <a:cs typeface="Times New Roman" panose="02020603050405020304" pitchFamily="18" charset="0"/>
              </a:rPr>
              <a:t>: </a:t>
            </a:r>
            <a:r>
              <a:rPr lang="en-GB" sz="2000" b="1" dirty="0">
                <a:ea typeface="DengXian" panose="02010600030101010101" pitchFamily="2" charset="-122"/>
                <a:cs typeface="Times New Roman" panose="02020603050405020304" pitchFamily="18" charset="0"/>
              </a:rPr>
              <a:t>Decentralized innovation</a:t>
            </a:r>
            <a:r>
              <a:rPr lang="en-GB" sz="2000" dirty="0">
                <a:ea typeface="DengXian" panose="02010600030101010101" pitchFamily="2" charset="-122"/>
                <a:cs typeface="Times New Roman" panose="02020603050405020304" pitchFamily="18" charset="0"/>
              </a:rPr>
              <a:t>. Built on trust.</a:t>
            </a:r>
            <a:endParaRPr lang="en-GB" sz="2000" dirty="0">
              <a:effectLst/>
              <a:highlight>
                <a:srgbClr val="FFFF00"/>
              </a:highligh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support programs such as events, training and certification.</a:t>
            </a: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LF hosts many open source projects such as the Linux kernel project, Kubernetes, ONAP (Open Network Automation Platform), Hyperledger, Cloud Native Computing Foundation, Cloud Foundry Foundation, Xen project, and </a:t>
            </a:r>
            <a:r>
              <a:rPr lang="en-GB" sz="2000" u="sng" dirty="0">
                <a:solidFill>
                  <a:srgbClr val="202122"/>
                </a:solidFill>
                <a:effectLst/>
                <a:ea typeface="DengXian" panose="02010600030101010101" pitchFamily="2" charset="-122"/>
                <a:cs typeface="Times New Roman" panose="02020603050405020304" pitchFamily="18" charset="0"/>
                <a:hlinkClick r:id="rId3"/>
              </a:rPr>
              <a:t>many more</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provides a neutral home and sponsors the development of the Linux kernel, where it can be protected and accelerated for the benefit of all.</a:t>
            </a:r>
            <a:r>
              <a:rPr lang="en-GB" sz="2000" baseline="30000" dirty="0">
                <a:solidFill>
                  <a:srgbClr val="202122"/>
                </a:solidFill>
                <a:effectLst/>
                <a:ea typeface="DengXian" panose="02010600030101010101" pitchFamily="2" charset="-122"/>
                <a:cs typeface="Times New Roman" panose="02020603050405020304" pitchFamily="18" charset="0"/>
              </a:rPr>
              <a:t> </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solidFill>
                  <a:srgbClr val="202122"/>
                </a:solidFill>
                <a:effectLst/>
                <a:ea typeface="DengXian" panose="02010600030101010101" pitchFamily="2" charset="-122"/>
                <a:cs typeface="Times New Roman" panose="02020603050405020304" pitchFamily="18" charset="0"/>
              </a:rPr>
              <a:t>The Linux Foundation also supports the </a:t>
            </a:r>
            <a:r>
              <a:rPr lang="en-GB" sz="2000" dirty="0">
                <a:effectLst/>
                <a:ea typeface="DengXian" panose="02010600030101010101" pitchFamily="2" charset="-122"/>
                <a:cs typeface="Times New Roman" panose="02020603050405020304" pitchFamily="18" charset="0"/>
              </a:rPr>
              <a:t>‘</a:t>
            </a:r>
            <a:r>
              <a:rPr lang="en-GB" sz="2000" dirty="0">
                <a:solidFill>
                  <a:srgbClr val="000000"/>
                </a:solidFill>
                <a:effectLst/>
                <a:ea typeface="DengXian" panose="02010600030101010101" pitchFamily="2" charset="-122"/>
                <a:cs typeface="Times New Roman" panose="02020603050405020304" pitchFamily="18" charset="0"/>
              </a:rPr>
              <a:t>Free software movement’</a:t>
            </a:r>
            <a:r>
              <a:rPr lang="en-GB" sz="2000" dirty="0">
                <a:solidFill>
                  <a:srgbClr val="202122"/>
                </a:solidFill>
                <a:effectLst/>
                <a:ea typeface="DengXian" panose="02010600030101010101" pitchFamily="2" charset="-122"/>
                <a:cs typeface="Times New Roman" panose="02020603050405020304" pitchFamily="18" charset="0"/>
              </a:rPr>
              <a:t> by offering technical information and education through its annual events, such as Open Source Leadership Summit, </a:t>
            </a:r>
            <a:r>
              <a:rPr lang="en-GB" sz="2000" dirty="0">
                <a:solidFill>
                  <a:srgbClr val="000000"/>
                </a:solidFill>
                <a:effectLst/>
                <a:ea typeface="DengXian" panose="02010600030101010101" pitchFamily="2" charset="-122"/>
                <a:cs typeface="Times New Roman" panose="02020603050405020304" pitchFamily="18" charset="0"/>
              </a:rPr>
              <a:t>Linux Kernel Developers Summit</a:t>
            </a:r>
            <a:r>
              <a:rPr lang="en-GB" sz="2000" dirty="0">
                <a:solidFill>
                  <a:srgbClr val="202122"/>
                </a:solidFill>
                <a:effectLst/>
                <a:ea typeface="DengXian" panose="02010600030101010101" pitchFamily="2" charset="-122"/>
                <a:cs typeface="Times New Roman" panose="02020603050405020304" pitchFamily="18" charset="0"/>
              </a:rPr>
              <a:t> and </a:t>
            </a:r>
            <a:r>
              <a:rPr lang="en-GB" sz="2000" dirty="0">
                <a:effectLst/>
                <a:ea typeface="DengXian" panose="02010600030101010101" pitchFamily="2" charset="-122"/>
                <a:cs typeface="Times New Roman" panose="02020603050405020304" pitchFamily="18" charset="0"/>
              </a:rPr>
              <a:t>the </a:t>
            </a:r>
            <a:r>
              <a:rPr lang="en-GB" sz="2000" dirty="0">
                <a:solidFill>
                  <a:srgbClr val="000000"/>
                </a:solidFill>
                <a:effectLst/>
                <a:ea typeface="DengXian" panose="02010600030101010101" pitchFamily="2" charset="-122"/>
                <a:cs typeface="Times New Roman" panose="02020603050405020304" pitchFamily="18" charset="0"/>
              </a:rPr>
              <a:t>Open Source Summit</a:t>
            </a:r>
            <a:r>
              <a:rPr lang="en-GB" sz="2000" dirty="0">
                <a:solidFill>
                  <a:srgbClr val="202122"/>
                </a:solidFill>
                <a:effectLst/>
                <a:ea typeface="DengXian" panose="02010600030101010101" pitchFamily="2" charset="-122"/>
                <a:cs typeface="Times New Roman" panose="02020603050405020304" pitchFamily="18" charset="0"/>
              </a:rPr>
              <a:t>.</a:t>
            </a:r>
            <a:endParaRPr lang="en-GB" sz="2000" dirty="0">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r>
              <a:rPr lang="en-GB" sz="2000" dirty="0"/>
              <a:t>To learn about becoming a member please </a:t>
            </a:r>
            <a:r>
              <a:rPr lang="en-GB" sz="2000" dirty="0">
                <a:hlinkClick r:id="rId4"/>
              </a:rPr>
              <a:t>click-here</a:t>
            </a:r>
            <a:r>
              <a:rPr lang="en-GB" sz="2000" dirty="0"/>
              <a:t>. And to host a project at the LF please </a:t>
            </a:r>
            <a:r>
              <a:rPr lang="en-GB" sz="2000" dirty="0">
                <a:hlinkClick r:id="rId5"/>
              </a:rPr>
              <a:t>click-here</a:t>
            </a:r>
            <a:r>
              <a:rPr lang="en-GB" sz="2000" dirty="0"/>
              <a:t>.</a:t>
            </a:r>
          </a:p>
          <a:p>
            <a:pPr marL="342912" indent="-342912">
              <a:lnSpc>
                <a:spcPct val="100000"/>
              </a:lnSpc>
              <a:spcBef>
                <a:spcPts val="0"/>
              </a:spcBef>
              <a:buFont typeface="Symbol" panose="05050102010706020507" pitchFamily="18" charset="2"/>
              <a:buChar char=""/>
            </a:pPr>
            <a:endParaRPr lang="en-GB" sz="2400" dirty="0">
              <a:ea typeface="Calibri" panose="020F0502020204030204" pitchFamily="34" charset="0"/>
              <a:cs typeface="Times New Roman" panose="02020603050405020304" pitchFamily="18" charset="0"/>
            </a:endParaRPr>
          </a:p>
        </p:txBody>
      </p:sp>
      <p:pic>
        <p:nvPicPr>
          <p:cNvPr id="1030" name="Picture 6" descr="About the Linux Foundation">
            <a:extLst>
              <a:ext uri="{FF2B5EF4-FFF2-40B4-BE49-F238E27FC236}">
                <a16:creationId xmlns:a16="http://schemas.microsoft.com/office/drawing/2014/main" id="{444DA7A0-3C6E-E0DB-01CA-CBD04A4928C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677275" y="102131"/>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88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TextBox 35">
            <a:extLst>
              <a:ext uri="{FF2B5EF4-FFF2-40B4-BE49-F238E27FC236}">
                <a16:creationId xmlns:a16="http://schemas.microsoft.com/office/drawing/2014/main" id="{DB8B8281-327D-4EDC-96B9-A719B7B9D25E}"/>
              </a:ext>
            </a:extLst>
          </p:cNvPr>
          <p:cNvSpPr txBox="1"/>
          <p:nvPr/>
        </p:nvSpPr>
        <p:spPr>
          <a:xfrm rot="19940062">
            <a:off x="9959124" y="6103330"/>
            <a:ext cx="16285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www.lffl.org/2016/05/ubuntu-16-04-rilasciato-aggiornamento-del-kernel.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Title 1">
            <a:extLst>
              <a:ext uri="{FF2B5EF4-FFF2-40B4-BE49-F238E27FC236}">
                <a16:creationId xmlns:a16="http://schemas.microsoft.com/office/drawing/2014/main" id="{D7DB0F6F-50AF-4323-B6E7-33D163E07AB5}"/>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Linux Servers</a:t>
            </a:r>
          </a:p>
        </p:txBody>
      </p:sp>
      <p:sp>
        <p:nvSpPr>
          <p:cNvPr id="26" name="Content Placeholder 2">
            <a:extLst>
              <a:ext uri="{FF2B5EF4-FFF2-40B4-BE49-F238E27FC236}">
                <a16:creationId xmlns:a16="http://schemas.microsoft.com/office/drawing/2014/main" id="{583932D2-2568-418D-8270-90DF77D1A7FA}"/>
              </a:ext>
            </a:extLst>
          </p:cNvPr>
          <p:cNvSpPr>
            <a:spLocks noGrp="1"/>
          </p:cNvSpPr>
          <p:nvPr>
            <p:ph idx="1"/>
          </p:nvPr>
        </p:nvSpPr>
        <p:spPr>
          <a:xfrm>
            <a:off x="185086" y="1712689"/>
            <a:ext cx="10495708" cy="4189101"/>
          </a:xfrm>
        </p:spPr>
        <p:txBody>
          <a:bodyPr>
            <a:noAutofit/>
          </a:bodyPr>
          <a:lstStyle/>
          <a:p>
            <a:pPr>
              <a:lnSpc>
                <a:spcPct val="100000"/>
              </a:lnSpc>
              <a:spcBef>
                <a:spcPts val="0"/>
              </a:spcBef>
            </a:pPr>
            <a:r>
              <a:rPr lang="en-GB" b="1" dirty="0">
                <a:effectLst/>
                <a:latin typeface="Calibri" panose="020F0502020204030204" pitchFamily="34" charset="0"/>
                <a:ea typeface="Calibri" panose="020F0502020204030204" pitchFamily="34" charset="0"/>
                <a:cs typeface="Times New Roman" panose="02020603050405020304" pitchFamily="18" charset="0"/>
              </a:rPr>
              <a:t>Linux servers are popular in industry</a:t>
            </a:r>
            <a:r>
              <a:rPr lang="en-GB" dirty="0">
                <a:effectLst/>
                <a:latin typeface="Calibri" panose="020F0502020204030204" pitchFamily="34" charset="0"/>
                <a:ea typeface="Calibri" panose="020F0502020204030204" pitchFamily="34" charset="0"/>
                <a:cs typeface="Times New Roman" panose="02020603050405020304" pitchFamily="18" charset="0"/>
              </a:rPr>
              <a:t> and highly regarded due to their </a:t>
            </a:r>
            <a:r>
              <a:rPr lang="en-GB" b="1" dirty="0">
                <a:effectLst/>
                <a:latin typeface="Calibri" panose="020F0502020204030204" pitchFamily="34" charset="0"/>
                <a:ea typeface="Calibri" panose="020F0502020204030204" pitchFamily="34" charset="0"/>
                <a:cs typeface="Times New Roman" panose="02020603050405020304" pitchFamily="18" charset="0"/>
              </a:rPr>
              <a:t>performance</a:t>
            </a:r>
            <a:r>
              <a:rPr lang="en-GB" dirty="0">
                <a:effectLst/>
                <a:latin typeface="Calibri" panose="020F0502020204030204" pitchFamily="34" charset="0"/>
                <a:ea typeface="Calibri" panose="020F0502020204030204" pitchFamily="34" charset="0"/>
                <a:cs typeface="Times New Roman" panose="02020603050405020304" pitchFamily="18" charset="0"/>
              </a:rPr>
              <a:t>, </a:t>
            </a:r>
            <a:r>
              <a:rPr lang="en-GB" b="1" dirty="0">
                <a:effectLst/>
                <a:latin typeface="Calibri" panose="020F0502020204030204" pitchFamily="34" charset="0"/>
                <a:ea typeface="Calibri" panose="020F0502020204030204" pitchFamily="34" charset="0"/>
                <a:cs typeface="Times New Roman" panose="02020603050405020304" pitchFamily="18" charset="0"/>
              </a:rPr>
              <a:t>stability, security, flexibility</a:t>
            </a:r>
            <a:r>
              <a:rPr lang="en-GB" dirty="0">
                <a:effectLst/>
                <a:latin typeface="Calibri" panose="020F0502020204030204" pitchFamily="34" charset="0"/>
                <a:ea typeface="Calibri" panose="020F0502020204030204" pitchFamily="34" charset="0"/>
                <a:cs typeface="Times New Roman" panose="02020603050405020304" pitchFamily="18" charset="0"/>
              </a:rPr>
              <a:t> and </a:t>
            </a:r>
            <a:r>
              <a:rPr lang="en-GB" b="1" dirty="0">
                <a:effectLst/>
                <a:latin typeface="Calibri" panose="020F0502020204030204" pitchFamily="34" charset="0"/>
                <a:ea typeface="Calibri" panose="020F0502020204030204" pitchFamily="34" charset="0"/>
                <a:cs typeface="Times New Roman" panose="02020603050405020304" pitchFamily="18" charset="0"/>
              </a:rPr>
              <a:t>cost efficiency.</a:t>
            </a:r>
          </a:p>
          <a:p>
            <a:pPr>
              <a:lnSpc>
                <a:spcPct val="100000"/>
              </a:lnSpc>
              <a:spcBef>
                <a:spcPts val="0"/>
              </a:spcBef>
            </a:pPr>
            <a:r>
              <a:rPr lang="en-GB" dirty="0"/>
              <a:t>Some popular and example Linux Server Operating Systems include:</a:t>
            </a:r>
          </a:p>
          <a:p>
            <a:pPr lvl="1">
              <a:lnSpc>
                <a:spcPct val="100000"/>
              </a:lnSpc>
              <a:spcBef>
                <a:spcPts val="0"/>
              </a:spcBef>
            </a:pPr>
            <a:r>
              <a:rPr lang="en-GB" sz="2800" dirty="0">
                <a:solidFill>
                  <a:srgbClr val="0E0618"/>
                </a:solidFill>
                <a:hlinkClick r:id="rId5"/>
              </a:rPr>
              <a:t>Red Hat Enterprise Linux</a:t>
            </a:r>
            <a:endParaRPr lang="en-GB" sz="2800" dirty="0">
              <a:solidFill>
                <a:srgbClr val="0E0618"/>
              </a:solidFill>
            </a:endParaRPr>
          </a:p>
          <a:p>
            <a:pPr lvl="1">
              <a:lnSpc>
                <a:spcPct val="100000"/>
              </a:lnSpc>
              <a:spcBef>
                <a:spcPts val="0"/>
              </a:spcBef>
            </a:pPr>
            <a:r>
              <a:rPr lang="en-GB" sz="2800" dirty="0" err="1">
                <a:solidFill>
                  <a:srgbClr val="0E0618"/>
                </a:solidFill>
                <a:hlinkClick r:id="rId6"/>
              </a:rPr>
              <a:t>Ubunto</a:t>
            </a:r>
            <a:r>
              <a:rPr lang="en-GB" sz="2800" dirty="0">
                <a:solidFill>
                  <a:srgbClr val="0E0618"/>
                </a:solidFill>
                <a:hlinkClick r:id="rId6"/>
              </a:rPr>
              <a:t> Server</a:t>
            </a:r>
            <a:endParaRPr lang="en-GB" sz="2800" dirty="0">
              <a:solidFill>
                <a:srgbClr val="0E0618"/>
              </a:solidFill>
            </a:endParaRPr>
          </a:p>
          <a:p>
            <a:pPr lvl="1">
              <a:lnSpc>
                <a:spcPct val="100000"/>
              </a:lnSpc>
              <a:spcBef>
                <a:spcPts val="0"/>
              </a:spcBef>
            </a:pPr>
            <a:r>
              <a:rPr lang="en-GB" sz="2800" dirty="0">
                <a:solidFill>
                  <a:srgbClr val="0E0618"/>
                </a:solidFill>
                <a:hlinkClick r:id="rId7"/>
              </a:rPr>
              <a:t>Fedora Server</a:t>
            </a:r>
            <a:endParaRPr lang="en-GB" sz="2800" dirty="0">
              <a:solidFill>
                <a:srgbClr val="0E0618"/>
              </a:solidFill>
            </a:endParaRPr>
          </a:p>
          <a:p>
            <a:pPr lvl="1">
              <a:lnSpc>
                <a:spcPct val="100000"/>
              </a:lnSpc>
              <a:spcBef>
                <a:spcPts val="0"/>
              </a:spcBef>
            </a:pPr>
            <a:r>
              <a:rPr lang="en-GB" sz="2800" dirty="0">
                <a:solidFill>
                  <a:srgbClr val="0E0618"/>
                </a:solidFill>
                <a:hlinkClick r:id="rId8"/>
              </a:rPr>
              <a:t>SUSE Enterprise Server</a:t>
            </a:r>
            <a:r>
              <a:rPr lang="en-GB" sz="2800" dirty="0">
                <a:solidFill>
                  <a:srgbClr val="0E0618"/>
                </a:solidFill>
              </a:rPr>
              <a:t>, </a:t>
            </a:r>
          </a:p>
          <a:p>
            <a:pPr lvl="1">
              <a:lnSpc>
                <a:spcPct val="100000"/>
              </a:lnSpc>
              <a:spcBef>
                <a:spcPts val="0"/>
              </a:spcBef>
            </a:pPr>
            <a:r>
              <a:rPr lang="en-GB" sz="2800" dirty="0">
                <a:solidFill>
                  <a:srgbClr val="0E0618"/>
                </a:solidFill>
                <a:hlinkClick r:id="rId9"/>
              </a:rPr>
              <a:t>CentOS</a:t>
            </a:r>
            <a:endParaRPr lang="en-GB" sz="2800" dirty="0">
              <a:solidFill>
                <a:srgbClr val="0E0618"/>
              </a:solidFill>
            </a:endParaRPr>
          </a:p>
          <a:p>
            <a:pPr lvl="1">
              <a:lnSpc>
                <a:spcPct val="100000"/>
              </a:lnSpc>
              <a:spcBef>
                <a:spcPts val="0"/>
              </a:spcBef>
            </a:pPr>
            <a:r>
              <a:rPr lang="en-GB" sz="2800" dirty="0">
                <a:solidFill>
                  <a:srgbClr val="0E0618"/>
                </a:solidFill>
                <a:hlinkClick r:id="rId10"/>
              </a:rPr>
              <a:t>Kali Linux</a:t>
            </a:r>
            <a:endParaRPr lang="en-GB" sz="2800" dirty="0">
              <a:solidFill>
                <a:srgbClr val="0E0618"/>
              </a:solidFill>
            </a:endParaRPr>
          </a:p>
          <a:p>
            <a:pPr lvl="1">
              <a:lnSpc>
                <a:spcPct val="100000"/>
              </a:lnSpc>
              <a:spcBef>
                <a:spcPts val="0"/>
              </a:spcBef>
            </a:pPr>
            <a:r>
              <a:rPr lang="en-GB" sz="2800" dirty="0">
                <a:solidFill>
                  <a:srgbClr val="0E0618"/>
                </a:solidFill>
                <a:hlinkClick r:id="rId11"/>
              </a:rPr>
              <a:t>Oracle Linux</a:t>
            </a:r>
            <a:endParaRPr lang="en-GB" sz="2800" dirty="0">
              <a:solidFill>
                <a:srgbClr val="0E0618"/>
              </a:solidFill>
            </a:endParaRPr>
          </a:p>
          <a:p>
            <a:pPr lvl="1">
              <a:lnSpc>
                <a:spcPct val="100000"/>
              </a:lnSpc>
              <a:spcBef>
                <a:spcPts val="0"/>
              </a:spcBef>
            </a:pPr>
            <a:r>
              <a:rPr lang="en-GB" sz="2800" dirty="0" err="1">
                <a:solidFill>
                  <a:srgbClr val="0E0618"/>
                </a:solidFill>
                <a:hlinkClick r:id="rId12"/>
              </a:rPr>
              <a:t>ArchLinux</a:t>
            </a:r>
            <a:r>
              <a:rPr lang="en-GB" sz="2800" dirty="0">
                <a:solidFill>
                  <a:srgbClr val="0E0618"/>
                </a:solidFill>
              </a:rPr>
              <a:t> and more…</a:t>
            </a:r>
            <a:endParaRPr lang="en-GB" sz="2800" dirty="0"/>
          </a:p>
        </p:txBody>
      </p:sp>
      <p:pic>
        <p:nvPicPr>
          <p:cNvPr id="27" name="Picture 26">
            <a:extLst>
              <a:ext uri="{FF2B5EF4-FFF2-40B4-BE49-F238E27FC236}">
                <a16:creationId xmlns:a16="http://schemas.microsoft.com/office/drawing/2014/main" id="{85A28A7B-D797-4AD8-B5B9-FD21DD68E8E3}"/>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7404648" y="3155346"/>
            <a:ext cx="3278285" cy="3278285"/>
          </a:xfrm>
          <a:prstGeom prst="rect">
            <a:avLst/>
          </a:prstGeom>
        </p:spPr>
      </p:pic>
      <p:sp>
        <p:nvSpPr>
          <p:cNvPr id="28" name="TextBox 27">
            <a:extLst>
              <a:ext uri="{FF2B5EF4-FFF2-40B4-BE49-F238E27FC236}">
                <a16:creationId xmlns:a16="http://schemas.microsoft.com/office/drawing/2014/main" id="{BF3BBCF5-CC93-4B72-983D-903B6887D1A8}"/>
              </a:ext>
            </a:extLst>
          </p:cNvPr>
          <p:cNvSpPr txBox="1"/>
          <p:nvPr/>
        </p:nvSpPr>
        <p:spPr>
          <a:xfrm rot="16200000">
            <a:off x="9956598" y="5651983"/>
            <a:ext cx="160228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4" tooltip="http://marcosbox.blogspot.com/2013/06/red-hat-sceglie-gnome-classic-per-rhel-7.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 name="Picture 1" descr="Icon&#10;&#10;Description automatically generated">
            <a:extLst>
              <a:ext uri="{FF2B5EF4-FFF2-40B4-BE49-F238E27FC236}">
                <a16:creationId xmlns:a16="http://schemas.microsoft.com/office/drawing/2014/main" id="{C78AF396-F2B9-BBB2-7177-49A4534F2823}"/>
              </a:ext>
            </a:extLst>
          </p:cNvPr>
          <p:cNvPicPr>
            <a:picLocks noChangeAspect="1"/>
          </p:cNvPicPr>
          <p:nvPr/>
        </p:nvPicPr>
        <p:blipFill>
          <a:blip r:embed="rId15">
            <a:extLst>
              <a:ext uri="{28A0092B-C50C-407E-A947-70E740481C1C}">
                <a14:useLocalDpi xmlns:a14="http://schemas.microsoft.com/office/drawing/2010/main" val="0"/>
              </a:ext>
              <a:ext uri="{837473B0-CC2E-450A-ABE3-18F120FF3D39}">
                <a1611:picAttrSrcUrl xmlns:a1611="http://schemas.microsoft.com/office/drawing/2016/11/main" r:id="rId16"/>
              </a:ext>
            </a:extLst>
          </a:blip>
          <a:stretch>
            <a:fillRect/>
          </a:stretch>
        </p:blipFill>
        <p:spPr>
          <a:xfrm>
            <a:off x="9771273" y="-68854"/>
            <a:ext cx="2478581" cy="2478581"/>
          </a:xfrm>
          <a:prstGeom prst="rect">
            <a:avLst/>
          </a:prstGeom>
        </p:spPr>
      </p:pic>
    </p:spTree>
    <p:extLst>
      <p:ext uri="{BB962C8B-B14F-4D97-AF65-F5344CB8AC3E}">
        <p14:creationId xmlns:p14="http://schemas.microsoft.com/office/powerpoint/2010/main" val="13328874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itle 1">
            <a:extLst>
              <a:ext uri="{FF2B5EF4-FFF2-40B4-BE49-F238E27FC236}">
                <a16:creationId xmlns:a16="http://schemas.microsoft.com/office/drawing/2014/main" id="{E5C1A21E-D523-471E-BBB7-AF043CD60382}"/>
              </a:ext>
            </a:extLst>
          </p:cNvPr>
          <p:cNvSpPr>
            <a:spLocks noGrp="1"/>
          </p:cNvSpPr>
          <p:nvPr>
            <p:ph type="title"/>
          </p:nvPr>
        </p:nvSpPr>
        <p:spPr>
          <a:xfrm>
            <a:off x="786983" y="339511"/>
            <a:ext cx="9895950" cy="1033669"/>
          </a:xfrm>
        </p:spPr>
        <p:txBody>
          <a:bodyPr>
            <a:normAutofit/>
          </a:bodyPr>
          <a:lstStyle/>
          <a:p>
            <a:r>
              <a:rPr lang="en-GB" sz="5400" b="1" dirty="0">
                <a:solidFill>
                  <a:schemeClr val="bg1">
                    <a:lumMod val="85000"/>
                  </a:schemeClr>
                </a:solidFill>
              </a:rPr>
              <a:t>Bg. </a:t>
            </a:r>
            <a:r>
              <a:rPr lang="en-GB" sz="4000" b="1" dirty="0">
                <a:solidFill>
                  <a:srgbClr val="FFFFFF"/>
                </a:solidFill>
              </a:rPr>
              <a:t>Linux Servers</a:t>
            </a:r>
          </a:p>
        </p:txBody>
      </p:sp>
      <p:sp>
        <p:nvSpPr>
          <p:cNvPr id="11" name="Content Placeholder 2">
            <a:extLst>
              <a:ext uri="{FF2B5EF4-FFF2-40B4-BE49-F238E27FC236}">
                <a16:creationId xmlns:a16="http://schemas.microsoft.com/office/drawing/2014/main" id="{6A307792-92CD-4173-B05E-A40A20F66806}"/>
              </a:ext>
            </a:extLst>
          </p:cNvPr>
          <p:cNvSpPr>
            <a:spLocks noGrp="1"/>
          </p:cNvSpPr>
          <p:nvPr>
            <p:ph idx="1"/>
          </p:nvPr>
        </p:nvSpPr>
        <p:spPr>
          <a:xfrm>
            <a:off x="392850" y="1692912"/>
            <a:ext cx="10290084" cy="5048710"/>
          </a:xfrm>
          <a:solidFill>
            <a:schemeClr val="bg1">
              <a:lumMod val="85000"/>
            </a:schemeClr>
          </a:solidFill>
        </p:spPr>
        <p:txBody>
          <a:bodyPr>
            <a:noAutofit/>
          </a:bodyPr>
          <a:lstStyle/>
          <a:p>
            <a:pPr>
              <a:lnSpc>
                <a:spcPct val="100000"/>
              </a:lnSpc>
              <a:spcBef>
                <a:spcPts val="600"/>
              </a:spcBef>
            </a:pPr>
            <a:r>
              <a:rPr lang="en-GB" sz="2200" dirty="0">
                <a:effectLst/>
                <a:latin typeface="Calibri" panose="020F0502020204030204" pitchFamily="34" charset="0"/>
                <a:ea typeface="Calibri" panose="020F0502020204030204" pitchFamily="34" charset="0"/>
                <a:cs typeface="Times New Roman" panose="02020603050405020304" pitchFamily="18" charset="0"/>
              </a:rPr>
              <a:t>A Linux server is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designed to handle requests from users/computers/</a:t>
            </a:r>
            <a:br>
              <a:rPr lang="en-GB" sz="2200" b="1" dirty="0">
                <a:effectLst/>
                <a:latin typeface="Calibri" panose="020F0502020204030204" pitchFamily="34" charset="0"/>
                <a:ea typeface="Calibri" panose="020F0502020204030204" pitchFamily="34" charset="0"/>
                <a:cs typeface="Times New Roman" panose="02020603050405020304" pitchFamily="18" charset="0"/>
              </a:rPr>
            </a:br>
            <a:r>
              <a:rPr lang="en-GB" sz="2200" b="1" dirty="0">
                <a:effectLst/>
                <a:latin typeface="Calibri" panose="020F0502020204030204" pitchFamily="34" charset="0"/>
                <a:ea typeface="Calibri" panose="020F0502020204030204" pitchFamily="34" charset="0"/>
                <a:cs typeface="Times New Roman" panose="02020603050405020304" pitchFamily="18" charset="0"/>
              </a:rPr>
              <a:t>nodes on a network </a:t>
            </a:r>
            <a:r>
              <a:rPr lang="en-GB" sz="2200" dirty="0">
                <a:effectLst/>
                <a:latin typeface="Calibri" panose="020F0502020204030204" pitchFamily="34" charset="0"/>
                <a:ea typeface="Calibri" panose="020F0502020204030204" pitchFamily="34" charset="0"/>
                <a:cs typeface="Times New Roman" panose="02020603050405020304" pitchFamily="18" charset="0"/>
              </a:rPr>
              <a:t>for certain resources/files/multimedia etc, to </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handle concurrent user requests, to handle greater  storage volumes, </a:t>
            </a:r>
            <a:br>
              <a:rPr lang="en-GB" sz="2200" dirty="0">
                <a:effectLst/>
                <a:latin typeface="Calibri" panose="020F0502020204030204" pitchFamily="34" charset="0"/>
                <a:ea typeface="Calibri" panose="020F0502020204030204" pitchFamily="34" charset="0"/>
                <a:cs typeface="Times New Roman" panose="02020603050405020304" pitchFamily="18" charset="0"/>
              </a:rPr>
            </a:br>
            <a:r>
              <a:rPr lang="en-GB" sz="2200" dirty="0">
                <a:effectLst/>
                <a:latin typeface="Calibri" panose="020F0502020204030204" pitchFamily="34" charset="0"/>
                <a:ea typeface="Calibri" panose="020F0502020204030204" pitchFamily="34" charset="0"/>
                <a:cs typeface="Times New Roman" panose="02020603050405020304" pitchFamily="18" charset="0"/>
              </a:rPr>
              <a:t>and to generally serve many users and the operational  needs of the users (Organisation/Company).</a:t>
            </a:r>
          </a:p>
          <a:p>
            <a:pPr>
              <a:lnSpc>
                <a:spcPct val="100000"/>
              </a:lnSpc>
              <a:spcBef>
                <a:spcPts val="600"/>
              </a:spcBef>
            </a:pPr>
            <a:r>
              <a:rPr lang="en-GB" sz="2200" b="1" dirty="0"/>
              <a:t>Linux servers are popular in industry</a:t>
            </a:r>
            <a:r>
              <a:rPr lang="en-GB" sz="2200" dirty="0"/>
              <a:t>, widely used and highly regarded due to their </a:t>
            </a:r>
            <a:r>
              <a:rPr lang="en-GB" sz="2200" b="1" dirty="0"/>
              <a:t>stability, security, and flexibility</a:t>
            </a:r>
            <a:r>
              <a:rPr lang="en-GB" sz="2200" dirty="0"/>
              <a:t>.</a:t>
            </a:r>
          </a:p>
          <a:p>
            <a:pPr>
              <a:lnSpc>
                <a:spcPct val="100000"/>
              </a:lnSpc>
              <a:spcBef>
                <a:spcPts val="600"/>
              </a:spcBef>
            </a:pPr>
            <a:r>
              <a:rPr lang="en-GB" sz="2200" dirty="0"/>
              <a:t>Some Linux Servers are free, but Linux Servers are generally not. Although because they use Open Source technology, the costs involved such as purchase, setup and maintenance </a:t>
            </a:r>
            <a:r>
              <a:rPr lang="en-GB" sz="2200" b="1" dirty="0"/>
              <a:t>costs are relatively low</a:t>
            </a:r>
            <a:r>
              <a:rPr lang="en-GB" sz="2200" dirty="0"/>
              <a:t>.</a:t>
            </a:r>
          </a:p>
          <a:p>
            <a:pPr>
              <a:lnSpc>
                <a:spcPct val="100000"/>
              </a:lnSpc>
              <a:spcBef>
                <a:spcPts val="600"/>
              </a:spcBef>
            </a:pPr>
            <a:r>
              <a:rPr lang="en-GB" sz="2200" dirty="0"/>
              <a:t>Linux Servers give users/</a:t>
            </a:r>
            <a:r>
              <a:rPr lang="en-GB" sz="2200" dirty="0" err="1"/>
              <a:t>SysAdmin</a:t>
            </a:r>
            <a:r>
              <a:rPr lang="en-GB" sz="2200" dirty="0"/>
              <a:t> full root access, allowing </a:t>
            </a:r>
            <a:r>
              <a:rPr lang="en-GB" sz="2200" b="1" dirty="0"/>
              <a:t>more configuration control</a:t>
            </a:r>
            <a:r>
              <a:rPr lang="en-GB" sz="2200" dirty="0"/>
              <a:t>.</a:t>
            </a:r>
          </a:p>
          <a:p>
            <a:pPr>
              <a:lnSpc>
                <a:spcPct val="100000"/>
              </a:lnSpc>
              <a:spcBef>
                <a:spcPts val="600"/>
              </a:spcBef>
            </a:pPr>
            <a:r>
              <a:rPr lang="en-GB" sz="2200" dirty="0"/>
              <a:t>Linux Servers </a:t>
            </a:r>
            <a:r>
              <a:rPr lang="en-GB" sz="2200" b="1" dirty="0"/>
              <a:t>don’t need a GUI</a:t>
            </a:r>
            <a:r>
              <a:rPr lang="en-GB" sz="2200" dirty="0"/>
              <a:t>, all functions can be handled with a CLI and as a result are lighter to run, thus </a:t>
            </a:r>
            <a:r>
              <a:rPr lang="en-GB" sz="2200" b="1" dirty="0"/>
              <a:t>increasing performance </a:t>
            </a:r>
            <a:r>
              <a:rPr lang="en-GB" sz="2200" dirty="0"/>
              <a:t>as they consume less server resources.</a:t>
            </a:r>
          </a:p>
          <a:p>
            <a:pPr>
              <a:lnSpc>
                <a:spcPct val="100000"/>
              </a:lnSpc>
              <a:spcBef>
                <a:spcPts val="600"/>
              </a:spcBef>
            </a:pPr>
            <a:endParaRPr lang="en-GB" sz="2200" dirty="0"/>
          </a:p>
        </p:txBody>
      </p:sp>
      <p:pic>
        <p:nvPicPr>
          <p:cNvPr id="13" name="Picture 12">
            <a:extLst>
              <a:ext uri="{FF2B5EF4-FFF2-40B4-BE49-F238E27FC236}">
                <a16:creationId xmlns:a16="http://schemas.microsoft.com/office/drawing/2014/main" id="{CF081C0B-A6C4-4D6B-8ACF-23669615B19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27302" y="182045"/>
            <a:ext cx="2567636" cy="2567636"/>
          </a:xfrm>
          <a:prstGeom prst="rect">
            <a:avLst/>
          </a:prstGeom>
        </p:spPr>
      </p:pic>
      <p:sp>
        <p:nvSpPr>
          <p:cNvPr id="15" name="TextBox 14">
            <a:extLst>
              <a:ext uri="{FF2B5EF4-FFF2-40B4-BE49-F238E27FC236}">
                <a16:creationId xmlns:a16="http://schemas.microsoft.com/office/drawing/2014/main" id="{BB277EF0-E0A0-4274-9F69-17655BB2F055}"/>
              </a:ext>
            </a:extLst>
          </p:cNvPr>
          <p:cNvSpPr txBox="1"/>
          <p:nvPr/>
        </p:nvSpPr>
        <p:spPr>
          <a:xfrm rot="16200000">
            <a:off x="10781259" y="1085503"/>
            <a:ext cx="1602281"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marcosbox.blogspot.com/2013/06/red-hat-sceglie-gnome-classic-per-rhel-7.htm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2360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2355" y="279762"/>
            <a:ext cx="8087195" cy="1033669"/>
          </a:xfrm>
          <a:solidFill>
            <a:schemeClr val="bg1">
              <a:lumMod val="85000"/>
            </a:schemeClr>
          </a:solidFill>
        </p:spPr>
        <p:txBody>
          <a:bodyPr>
            <a:normAutofit/>
          </a:bodyPr>
          <a:lstStyle/>
          <a:p>
            <a:r>
              <a:rPr lang="en-GB" sz="5401" b="1" dirty="0">
                <a:solidFill>
                  <a:schemeClr val="bg1">
                    <a:lumMod val="50000"/>
                  </a:schemeClr>
                </a:solidFill>
              </a:rPr>
              <a:t>Bg. </a:t>
            </a:r>
            <a:r>
              <a:rPr lang="en-GB" sz="4000" b="1" dirty="0">
                <a:solidFill>
                  <a:schemeClr val="bg1">
                    <a:lumMod val="50000"/>
                  </a:schemeClr>
                </a:solidFill>
              </a:rPr>
              <a:t>GNU OS, GPL License &amp; the OSI.</a:t>
            </a:r>
            <a:endParaRPr lang="en-GB" sz="4000" b="1" dirty="0"/>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96096" y="1597432"/>
            <a:ext cx="11732645" cy="5034606"/>
          </a:xfrm>
          <a:noFill/>
        </p:spPr>
        <p:txBody>
          <a:bodyPr>
            <a:noAutofit/>
          </a:bodyPr>
          <a:lstStyle/>
          <a:p>
            <a:pPr>
              <a:lnSpc>
                <a:spcPct val="100000"/>
              </a:lnSpc>
              <a:spcBef>
                <a:spcPts val="0"/>
              </a:spcBef>
              <a:spcAft>
                <a:spcPts val="600"/>
              </a:spcAft>
            </a:pPr>
            <a:r>
              <a:rPr lang="en-GB" sz="2000" b="1" dirty="0">
                <a:solidFill>
                  <a:srgbClr val="202124"/>
                </a:solidFill>
                <a:ea typeface="Calibri" panose="020F0502020204030204" pitchFamily="34" charset="0"/>
                <a:cs typeface="Times New Roman" panose="02020603050405020304" pitchFamily="18" charset="0"/>
              </a:rPr>
              <a:t>GNU</a:t>
            </a:r>
            <a:r>
              <a:rPr lang="en-GB" sz="1800" dirty="0">
                <a:solidFill>
                  <a:srgbClr val="202124"/>
                </a:solidFill>
                <a:ea typeface="Calibri" panose="020F0502020204030204" pitchFamily="34" charset="0"/>
                <a:cs typeface="Times New Roman" panose="02020603050405020304" pitchFamily="18" charset="0"/>
              </a:rPr>
              <a:t> stands for </a:t>
            </a:r>
            <a:r>
              <a:rPr lang="en-GB" sz="1800" b="1" dirty="0">
                <a:solidFill>
                  <a:srgbClr val="202124"/>
                </a:solidFill>
                <a:ea typeface="Calibri" panose="020F0502020204030204" pitchFamily="34" charset="0"/>
                <a:cs typeface="Times New Roman" panose="02020603050405020304" pitchFamily="18" charset="0"/>
              </a:rPr>
              <a:t>‘GNU’s</a:t>
            </a:r>
            <a:r>
              <a:rPr lang="en-GB" sz="1800" dirty="0">
                <a:solidFill>
                  <a:srgbClr val="202124"/>
                </a:solidFill>
                <a:ea typeface="Calibri" panose="020F0502020204030204" pitchFamily="34" charset="0"/>
                <a:cs typeface="Times New Roman" panose="02020603050405020304" pitchFamily="18" charset="0"/>
              </a:rPr>
              <a:t> </a:t>
            </a:r>
            <a:r>
              <a:rPr lang="en-GB" sz="1800" b="1" dirty="0">
                <a:solidFill>
                  <a:srgbClr val="202124"/>
                </a:solidFill>
                <a:ea typeface="Calibri" panose="020F0502020204030204" pitchFamily="34" charset="0"/>
                <a:cs typeface="Times New Roman" panose="02020603050405020304" pitchFamily="18" charset="0"/>
              </a:rPr>
              <a:t>Not Unix</a:t>
            </a:r>
            <a:r>
              <a:rPr lang="en-GB" sz="1800" dirty="0">
                <a:solidFill>
                  <a:srgbClr val="202124"/>
                </a:solidFill>
                <a:ea typeface="Calibri" panose="020F0502020204030204" pitchFamily="34" charset="0"/>
                <a:cs typeface="Times New Roman" panose="02020603050405020304" pitchFamily="18" charset="0"/>
              </a:rPr>
              <a:t>’, it </a:t>
            </a:r>
            <a:r>
              <a:rPr lang="en-GB" sz="1800" dirty="0"/>
              <a:t>is an Open Source </a:t>
            </a:r>
            <a:r>
              <a:rPr lang="en-GB" sz="1800" b="1" dirty="0"/>
              <a:t>Operating System, </a:t>
            </a:r>
            <a:r>
              <a:rPr lang="en-GB" sz="1800" dirty="0"/>
              <a:t>and it’s</a:t>
            </a:r>
            <a:br>
              <a:rPr lang="en-GB" sz="1800" dirty="0"/>
            </a:br>
            <a:r>
              <a:rPr lang="en-GB" sz="1800" dirty="0"/>
              <a:t>homepage is </a:t>
            </a:r>
            <a:r>
              <a:rPr lang="en-GB" sz="1800" u="sng" dirty="0">
                <a:solidFill>
                  <a:srgbClr val="202124"/>
                </a:solidFill>
                <a:ea typeface="Calibri" panose="020F0502020204030204" pitchFamily="34" charset="0"/>
                <a:cs typeface="Times New Roman" panose="02020603050405020304" pitchFamily="18" charset="0"/>
                <a:hlinkClick r:id="rId3"/>
              </a:rPr>
              <a:t>www.gnu.org</a:t>
            </a:r>
            <a:r>
              <a:rPr lang="en-GB" sz="1800" dirty="0">
                <a:solidFill>
                  <a:srgbClr val="202124"/>
                </a:solidFill>
                <a:ea typeface="Calibri" panose="020F0502020204030204" pitchFamily="34" charset="0"/>
                <a:cs typeface="Times New Roman" panose="02020603050405020304" pitchFamily="18" charset="0"/>
              </a:rPr>
              <a:t>.  </a:t>
            </a:r>
            <a:r>
              <a:rPr lang="en-GB" sz="1800" b="1" dirty="0">
                <a:solidFill>
                  <a:srgbClr val="202124"/>
                </a:solidFill>
                <a:ea typeface="Calibri" panose="020F0502020204030204" pitchFamily="34" charset="0"/>
                <a:cs typeface="Times New Roman" panose="02020603050405020304" pitchFamily="18" charset="0"/>
              </a:rPr>
              <a:t>GNU </a:t>
            </a:r>
            <a:r>
              <a:rPr lang="en-GB" sz="1800" dirty="0">
                <a:solidFill>
                  <a:srgbClr val="202124"/>
                </a:solidFill>
                <a:ea typeface="Calibri" panose="020F0502020204030204" pitchFamily="34" charset="0"/>
                <a:cs typeface="Times New Roman" panose="02020603050405020304" pitchFamily="18" charset="0"/>
              </a:rPr>
              <a:t>is </a:t>
            </a:r>
            <a:r>
              <a:rPr lang="en-GB" sz="1800" b="1" dirty="0">
                <a:solidFill>
                  <a:srgbClr val="202124"/>
                </a:solidFill>
                <a:ea typeface="Calibri" panose="020F0502020204030204" pitchFamily="34" charset="0"/>
                <a:cs typeface="Times New Roman" panose="02020603050405020304" pitchFamily="18" charset="0"/>
              </a:rPr>
              <a:t>a Unix-like OS that uses the Linux kernel, </a:t>
            </a:r>
            <a:r>
              <a:rPr lang="en-GB" sz="1800" dirty="0">
                <a:solidFill>
                  <a:srgbClr val="202124"/>
                </a:solidFill>
                <a:ea typeface="Calibri" panose="020F0502020204030204" pitchFamily="34" charset="0"/>
                <a:cs typeface="Times New Roman" panose="02020603050405020304" pitchFamily="18" charset="0"/>
              </a:rPr>
              <a:t>although it’s development started by </a:t>
            </a:r>
            <a:r>
              <a:rPr lang="en-GB" sz="1800" b="1" dirty="0">
                <a:solidFill>
                  <a:srgbClr val="202124"/>
                </a:solidFill>
                <a:ea typeface="Calibri" panose="020F0502020204030204" pitchFamily="34" charset="0"/>
                <a:cs typeface="Times New Roman" panose="02020603050405020304" pitchFamily="18" charset="0"/>
              </a:rPr>
              <a:t>Richard Stallman </a:t>
            </a:r>
            <a:r>
              <a:rPr lang="en-GB" sz="1800" dirty="0">
                <a:solidFill>
                  <a:srgbClr val="202124"/>
                </a:solidFill>
                <a:ea typeface="Calibri" panose="020F0502020204030204" pitchFamily="34" charset="0"/>
                <a:cs typeface="Times New Roman" panose="02020603050405020304" pitchFamily="18" charset="0"/>
              </a:rPr>
              <a:t>before Linux in the 80s.</a:t>
            </a:r>
            <a:endParaRPr lang="en-GB" sz="1800" dirty="0"/>
          </a:p>
          <a:p>
            <a:pPr>
              <a:lnSpc>
                <a:spcPct val="100000"/>
              </a:lnSpc>
              <a:spcBef>
                <a:spcPts val="0"/>
              </a:spcBef>
              <a:spcAft>
                <a:spcPts val="600"/>
              </a:spcAft>
            </a:pPr>
            <a:r>
              <a:rPr lang="en-GB" sz="1800" b="1" dirty="0">
                <a:solidFill>
                  <a:srgbClr val="202124"/>
                </a:solidFill>
                <a:ea typeface="Calibri" panose="020F0502020204030204" pitchFamily="34" charset="0"/>
                <a:cs typeface="Times New Roman" panose="02020603050405020304" pitchFamily="18" charset="0"/>
              </a:rPr>
              <a:t>The GNU OS was initiated by Richard Stallman, </a:t>
            </a:r>
            <a:r>
              <a:rPr lang="en-GB" sz="1800" b="1" dirty="0" err="1">
                <a:solidFill>
                  <a:srgbClr val="202124"/>
                </a:solidFill>
                <a:ea typeface="Calibri" panose="020F0502020204030204" pitchFamily="34" charset="0"/>
                <a:cs typeface="Times New Roman" panose="02020603050405020304" pitchFamily="18" charset="0"/>
              </a:rPr>
              <a:t>oringator</a:t>
            </a:r>
            <a:r>
              <a:rPr lang="en-GB" sz="1800" b="1" dirty="0">
                <a:solidFill>
                  <a:srgbClr val="202124"/>
                </a:solidFill>
                <a:ea typeface="Calibri" panose="020F0502020204030204" pitchFamily="34" charset="0"/>
                <a:cs typeface="Times New Roman" panose="02020603050405020304" pitchFamily="18" charset="0"/>
              </a:rPr>
              <a:t> of the FSM Free Software Movement.</a:t>
            </a:r>
          </a:p>
          <a:p>
            <a:pPr lvl="1">
              <a:lnSpc>
                <a:spcPct val="100000"/>
              </a:lnSpc>
              <a:spcBef>
                <a:spcPts val="0"/>
              </a:spcBef>
              <a:spcAft>
                <a:spcPts val="600"/>
              </a:spcAft>
            </a:pPr>
            <a:r>
              <a:rPr lang="en-GB" sz="1800" dirty="0">
                <a:solidFill>
                  <a:srgbClr val="202124"/>
                </a:solidFill>
                <a:ea typeface="Calibri" panose="020F0502020204030204" pitchFamily="34" charset="0"/>
                <a:cs typeface="Times New Roman" panose="02020603050405020304" pitchFamily="18" charset="0"/>
              </a:rPr>
              <a:t>Click here and scroll down for an overview of ‘</a:t>
            </a:r>
            <a:r>
              <a:rPr lang="en-GB" sz="1800" dirty="0">
                <a:solidFill>
                  <a:srgbClr val="202124"/>
                </a:solidFill>
                <a:ea typeface="Calibri" panose="020F0502020204030204" pitchFamily="34" charset="0"/>
                <a:cs typeface="Times New Roman" panose="02020603050405020304" pitchFamily="18" charset="0"/>
                <a:hlinkClick r:id="rId4"/>
              </a:rPr>
              <a:t>Free Software</a:t>
            </a:r>
            <a:r>
              <a:rPr lang="en-GB" sz="1800" dirty="0">
                <a:solidFill>
                  <a:srgbClr val="202124"/>
                </a:solidFill>
                <a:ea typeface="Calibri" panose="020F0502020204030204" pitchFamily="34" charset="0"/>
                <a:cs typeface="Times New Roman" panose="02020603050405020304" pitchFamily="18" charset="0"/>
              </a:rPr>
              <a:t>’ and the ‘</a:t>
            </a:r>
            <a:r>
              <a:rPr lang="en-GB" sz="1800" dirty="0">
                <a:solidFill>
                  <a:srgbClr val="202124"/>
                </a:solidFill>
                <a:ea typeface="Calibri" panose="020F0502020204030204" pitchFamily="34" charset="0"/>
                <a:cs typeface="Times New Roman" panose="02020603050405020304" pitchFamily="18" charset="0"/>
                <a:hlinkClick r:id="rId4"/>
              </a:rPr>
              <a:t>Free Software Movement</a:t>
            </a:r>
            <a:r>
              <a:rPr lang="en-GB" sz="1800" dirty="0">
                <a:solidFill>
                  <a:srgbClr val="202124"/>
                </a:solidFill>
                <a:ea typeface="Calibri" panose="020F0502020204030204" pitchFamily="34" charset="0"/>
                <a:cs typeface="Times New Roman" panose="02020603050405020304" pitchFamily="18" charset="0"/>
              </a:rPr>
              <a:t>’. To view </a:t>
            </a:r>
            <a:r>
              <a:rPr lang="en-GB" sz="1800" dirty="0">
                <a:solidFill>
                  <a:srgbClr val="000000"/>
                </a:solidFill>
              </a:rPr>
              <a:t>Richard Stallman’s aka RMS TEDx video: "Introduction to Free Software and the Liberation of Cyberspace“ </a:t>
            </a:r>
            <a:r>
              <a:rPr lang="en-GB" sz="1800" dirty="0">
                <a:solidFill>
                  <a:srgbClr val="000000"/>
                </a:solidFill>
                <a:hlinkClick r:id="rId5"/>
              </a:rPr>
              <a:t>click here</a:t>
            </a:r>
            <a:r>
              <a:rPr lang="en-GB" sz="1800" dirty="0">
                <a:solidFill>
                  <a:srgbClr val="000000"/>
                </a:solidFill>
              </a:rPr>
              <a:t>. RMS </a:t>
            </a:r>
            <a:r>
              <a:rPr lang="en-GB" sz="1800" dirty="0">
                <a:solidFill>
                  <a:srgbClr val="202122"/>
                </a:solidFill>
              </a:rPr>
              <a:t>launched the </a:t>
            </a:r>
            <a:r>
              <a:rPr lang="en-GB" sz="1800" b="1" dirty="0">
                <a:solidFill>
                  <a:srgbClr val="0645AD"/>
                </a:solidFill>
              </a:rPr>
              <a:t>GNU Project</a:t>
            </a:r>
            <a:r>
              <a:rPr lang="en-GB" sz="1800" dirty="0">
                <a:solidFill>
                  <a:srgbClr val="202122"/>
                </a:solidFill>
              </a:rPr>
              <a:t>, founded the </a:t>
            </a:r>
            <a:r>
              <a:rPr lang="en-GB" sz="1800" b="1" dirty="0">
                <a:solidFill>
                  <a:srgbClr val="0645AD"/>
                </a:solidFill>
              </a:rPr>
              <a:t>Free Software Foundation</a:t>
            </a:r>
            <a:r>
              <a:rPr lang="en-GB" sz="1800" b="1" dirty="0">
                <a:solidFill>
                  <a:srgbClr val="202122"/>
                </a:solidFill>
              </a:rPr>
              <a:t> </a:t>
            </a:r>
            <a:r>
              <a:rPr lang="en-GB" sz="1800" dirty="0">
                <a:solidFill>
                  <a:srgbClr val="202122"/>
                </a:solidFill>
              </a:rPr>
              <a:t>and wrote the </a:t>
            </a:r>
            <a:r>
              <a:rPr lang="en-GB" sz="1800" b="1" dirty="0">
                <a:solidFill>
                  <a:srgbClr val="0645AD"/>
                </a:solidFill>
              </a:rPr>
              <a:t>GNU General Public License</a:t>
            </a:r>
            <a:r>
              <a:rPr lang="en-GB" sz="1800" dirty="0">
                <a:solidFill>
                  <a:srgbClr val="202122"/>
                </a:solidFill>
              </a:rPr>
              <a:t>.</a:t>
            </a:r>
            <a:endParaRPr lang="en-GB" sz="1800" dirty="0">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1800" b="1" dirty="0">
                <a:ea typeface="Calibri" panose="020F0502020204030204" pitchFamily="34" charset="0"/>
                <a:cs typeface="Times New Roman" panose="02020603050405020304" pitchFamily="18" charset="0"/>
              </a:rPr>
              <a:t>GPL</a:t>
            </a:r>
            <a:r>
              <a:rPr lang="en-GB" sz="1800" dirty="0">
                <a:ea typeface="Calibri" panose="020F0502020204030204" pitchFamily="34" charset="0"/>
                <a:cs typeface="Times New Roman" panose="02020603050405020304" pitchFamily="18" charset="0"/>
              </a:rPr>
              <a:t> </a:t>
            </a:r>
            <a:r>
              <a:rPr lang="en-GB" sz="1800" b="1" dirty="0">
                <a:ea typeface="Calibri" panose="020F0502020204030204" pitchFamily="34" charset="0"/>
                <a:cs typeface="Times New Roman" panose="02020603050405020304" pitchFamily="18" charset="0"/>
              </a:rPr>
              <a:t>stands for</a:t>
            </a:r>
            <a:r>
              <a:rPr lang="en-GB" sz="1800" dirty="0">
                <a:ea typeface="Calibri" panose="020F0502020204030204" pitchFamily="34" charset="0"/>
                <a:cs typeface="Times New Roman" panose="02020603050405020304" pitchFamily="18" charset="0"/>
              </a:rPr>
              <a:t> “</a:t>
            </a:r>
            <a:r>
              <a:rPr lang="en-GB" sz="1800" b="1" dirty="0">
                <a:ea typeface="Calibri" panose="020F0502020204030204" pitchFamily="34" charset="0"/>
                <a:cs typeface="Times New Roman" panose="02020603050405020304" pitchFamily="18" charset="0"/>
              </a:rPr>
              <a:t>General Public License</a:t>
            </a:r>
            <a:r>
              <a:rPr lang="en-GB" sz="1800" dirty="0">
                <a:ea typeface="Calibri" panose="020F0502020204030204" pitchFamily="34" charset="0"/>
                <a:cs typeface="Times New Roman" panose="02020603050405020304" pitchFamily="18" charset="0"/>
              </a:rPr>
              <a:t>”. The most widespread such license is the </a:t>
            </a:r>
            <a:r>
              <a:rPr lang="en-GB" sz="1800" b="1" dirty="0">
                <a:ea typeface="Calibri" panose="020F0502020204030204" pitchFamily="34" charset="0"/>
                <a:cs typeface="Times New Roman" panose="02020603050405020304" pitchFamily="18" charset="0"/>
              </a:rPr>
              <a:t>GNU General Public License</a:t>
            </a:r>
            <a:r>
              <a:rPr lang="en-GB" sz="1800" dirty="0">
                <a:ea typeface="Calibri" panose="020F0502020204030204" pitchFamily="34" charset="0"/>
                <a:cs typeface="Times New Roman" panose="02020603050405020304" pitchFamily="18" charset="0"/>
              </a:rPr>
              <a:t>, or </a:t>
            </a:r>
            <a:r>
              <a:rPr lang="en-GB" sz="1800" b="1" dirty="0">
                <a:ea typeface="Calibri" panose="020F0502020204030204" pitchFamily="34" charset="0"/>
                <a:cs typeface="Times New Roman" panose="02020603050405020304" pitchFamily="18" charset="0"/>
              </a:rPr>
              <a:t>GNU GPL</a:t>
            </a:r>
            <a:r>
              <a:rPr lang="en-GB" sz="1800" dirty="0">
                <a:ea typeface="Calibri" panose="020F0502020204030204" pitchFamily="34" charset="0"/>
                <a:cs typeface="Times New Roman" panose="02020603050405020304" pitchFamily="18" charset="0"/>
              </a:rPr>
              <a:t> for short. </a:t>
            </a:r>
            <a:r>
              <a:rPr lang="en-GB" sz="1800" dirty="0">
                <a:solidFill>
                  <a:srgbClr val="202122"/>
                </a:solidFill>
              </a:rPr>
              <a:t> </a:t>
            </a:r>
          </a:p>
          <a:p>
            <a:pPr>
              <a:lnSpc>
                <a:spcPct val="100000"/>
              </a:lnSpc>
              <a:spcBef>
                <a:spcPts val="0"/>
              </a:spcBef>
              <a:spcAft>
                <a:spcPts val="600"/>
              </a:spcAft>
            </a:pPr>
            <a:r>
              <a:rPr lang="en-GB" sz="1800" dirty="0">
                <a:ea typeface="Calibri" panose="020F0502020204030204" pitchFamily="34" charset="0"/>
                <a:cs typeface="Times New Roman" panose="02020603050405020304" pitchFamily="18" charset="0"/>
              </a:rPr>
              <a:t>The </a:t>
            </a:r>
            <a:r>
              <a:rPr lang="en-GB" sz="1800" b="1" dirty="0">
                <a:ea typeface="Calibri" panose="020F0502020204030204" pitchFamily="34" charset="0"/>
                <a:cs typeface="Times New Roman" panose="02020603050405020304" pitchFamily="18" charset="0"/>
              </a:rPr>
              <a:t>GNU General Public License is a free software license </a:t>
            </a:r>
            <a:r>
              <a:rPr lang="en-GB" sz="1800" dirty="0">
                <a:ea typeface="Calibri" panose="020F0502020204030204" pitchFamily="34" charset="0"/>
                <a:cs typeface="Times New Roman" panose="02020603050405020304" pitchFamily="18" charset="0"/>
              </a:rPr>
              <a:t>that guarantee end users the freedom to run, study, share, and modify the software. For more information or to license your software as GPL, click here to learn about: </a:t>
            </a:r>
            <a:r>
              <a:rPr lang="en-GB" sz="1800" dirty="0">
                <a:hlinkClick r:id="rId6"/>
              </a:rPr>
              <a:t>The Open Source Initiative (OSI)</a:t>
            </a:r>
            <a:r>
              <a:rPr lang="en-GB" sz="1800" dirty="0">
                <a:ea typeface="Calibri" panose="020F0502020204030204" pitchFamily="34" charset="0"/>
                <a:cs typeface="Times New Roman" panose="02020603050405020304" pitchFamily="18" charset="0"/>
              </a:rPr>
              <a:t>. </a:t>
            </a:r>
            <a:r>
              <a:rPr lang="en-GB" sz="1800" dirty="0"/>
              <a:t>Founded in 1998. It promotes the use of Open Source Software.</a:t>
            </a:r>
          </a:p>
          <a:p>
            <a:pPr>
              <a:lnSpc>
                <a:spcPct val="100000"/>
              </a:lnSpc>
              <a:spcBef>
                <a:spcPts val="0"/>
              </a:spcBef>
              <a:spcAft>
                <a:spcPts val="600"/>
              </a:spcAft>
            </a:pPr>
            <a:r>
              <a:rPr lang="en-GB" sz="1800" dirty="0">
                <a:ea typeface="Calibri" panose="020F0502020204030204" pitchFamily="34" charset="0"/>
                <a:cs typeface="Times New Roman" panose="02020603050405020304" pitchFamily="18" charset="0"/>
              </a:rPr>
              <a:t>To learn more about </a:t>
            </a:r>
            <a:r>
              <a:rPr lang="en-GB" sz="1800" b="1" dirty="0">
                <a:ea typeface="Calibri" panose="020F0502020204030204" pitchFamily="34" charset="0"/>
                <a:cs typeface="Times New Roman" panose="02020603050405020304" pitchFamily="18" charset="0"/>
              </a:rPr>
              <a:t>Open Source: </a:t>
            </a:r>
            <a:r>
              <a:rPr lang="en-GB" sz="1800" dirty="0">
                <a:ea typeface="Calibri" panose="020F0502020204030204" pitchFamily="34" charset="0"/>
                <a:cs typeface="Times New Roman" panose="02020603050405020304" pitchFamily="18" charset="0"/>
                <a:hlinkClick r:id="rId7"/>
              </a:rPr>
              <a:t>click-here</a:t>
            </a:r>
            <a:r>
              <a:rPr lang="en-GB" sz="1800" dirty="0">
                <a:ea typeface="Calibri" panose="020F0502020204030204" pitchFamily="34" charset="0"/>
                <a:cs typeface="Times New Roman" panose="02020603050405020304" pitchFamily="18" charset="0"/>
              </a:rPr>
              <a:t>.</a:t>
            </a:r>
          </a:p>
          <a:p>
            <a:pPr>
              <a:lnSpc>
                <a:spcPct val="100000"/>
              </a:lnSpc>
              <a:spcBef>
                <a:spcPts val="0"/>
              </a:spcBef>
              <a:spcAft>
                <a:spcPts val="600"/>
              </a:spcAft>
            </a:pPr>
            <a:r>
              <a:rPr lang="en-GB" sz="1800" b="1" i="0" dirty="0">
                <a:solidFill>
                  <a:srgbClr val="202122"/>
                </a:solidFill>
                <a:effectLst/>
              </a:rPr>
              <a:t>“BSD licenses</a:t>
            </a:r>
            <a:r>
              <a:rPr lang="en-GB" sz="1800" b="0" i="0" dirty="0">
                <a:solidFill>
                  <a:srgbClr val="202122"/>
                </a:solidFill>
                <a:effectLst/>
              </a:rPr>
              <a:t> are a family of </a:t>
            </a:r>
            <a:r>
              <a:rPr lang="en-GB" sz="1800" b="1" i="0" u="none" strike="noStrike" dirty="0">
                <a:effectLst/>
              </a:rPr>
              <a:t>permissive free software licenses</a:t>
            </a:r>
            <a:r>
              <a:rPr lang="en-GB" sz="1800" b="0" i="0" dirty="0">
                <a:solidFill>
                  <a:srgbClr val="202122"/>
                </a:solidFill>
                <a:effectLst/>
              </a:rPr>
              <a:t>, imposing minimal restrictions on the use and distribution of covered software.</a:t>
            </a:r>
            <a:r>
              <a:rPr lang="en-GB" sz="1800" b="0" i="0" dirty="0">
                <a:solidFill>
                  <a:srgbClr val="202122"/>
                </a:solidFill>
                <a:effectLst/>
                <a:cs typeface="Times New Roman" panose="02020603050405020304" pitchFamily="18" charset="0"/>
              </a:rPr>
              <a:t> … </a:t>
            </a:r>
            <a:r>
              <a:rPr lang="en-GB" sz="1800" b="0" i="0" dirty="0">
                <a:solidFill>
                  <a:srgbClr val="202122"/>
                </a:solidFill>
                <a:effectLst/>
              </a:rPr>
              <a:t>The original BSD license was used for its namesake, the </a:t>
            </a:r>
            <a:r>
              <a:rPr lang="en-GB" sz="1800" b="1" i="0" u="none" strike="noStrike" dirty="0">
                <a:effectLst/>
              </a:rPr>
              <a:t>Berkeley Software Distribution</a:t>
            </a:r>
            <a:r>
              <a:rPr lang="en-GB" sz="1800" b="1" i="0" dirty="0">
                <a:effectLst/>
              </a:rPr>
              <a:t> </a:t>
            </a:r>
            <a:r>
              <a:rPr lang="en-GB" sz="1800" b="0" i="0" dirty="0">
                <a:solidFill>
                  <a:srgbClr val="202122"/>
                </a:solidFill>
                <a:effectLst/>
              </a:rPr>
              <a:t>(BSD), a </a:t>
            </a:r>
            <a:r>
              <a:rPr lang="en-GB" sz="1800" b="0" i="0" u="none" strike="noStrike" dirty="0">
                <a:effectLst/>
              </a:rPr>
              <a:t>Unix-like</a:t>
            </a:r>
            <a:r>
              <a:rPr lang="en-GB" sz="1800" b="0" i="0" dirty="0">
                <a:effectLst/>
              </a:rPr>
              <a:t> O</a:t>
            </a:r>
            <a:r>
              <a:rPr lang="en-GB" sz="1800" b="0" i="0" u="none" strike="noStrike" dirty="0">
                <a:effectLst/>
              </a:rPr>
              <a:t>perating System</a:t>
            </a:r>
            <a:r>
              <a:rPr lang="en-GB" sz="1800" b="0" i="0" dirty="0">
                <a:solidFill>
                  <a:srgbClr val="202122"/>
                </a:solidFill>
                <a:effectLst/>
              </a:rPr>
              <a:t>. The original version has since been revised, and its descendants are referred to as modified BSD licenses.” </a:t>
            </a:r>
            <a:r>
              <a:rPr lang="en-GB" sz="1400" dirty="0">
                <a:solidFill>
                  <a:srgbClr val="202122"/>
                </a:solidFill>
              </a:rPr>
              <a:t>[</a:t>
            </a:r>
            <a:r>
              <a:rPr lang="en-GB" sz="1400" b="0" i="0" dirty="0">
                <a:solidFill>
                  <a:srgbClr val="202122"/>
                </a:solidFill>
                <a:effectLst/>
                <a:hlinkClick r:id="rId8"/>
              </a:rPr>
              <a:t>r</a:t>
            </a:r>
            <a:r>
              <a:rPr lang="en-GB" sz="1400" b="0" i="0" dirty="0">
                <a:solidFill>
                  <a:srgbClr val="202122"/>
                </a:solidFill>
                <a:effectLst/>
              </a:rPr>
              <a:t>]</a:t>
            </a:r>
            <a:endParaRPr lang="en-GB" sz="1800" dirty="0">
              <a:ea typeface="Calibri" panose="020F0502020204030204" pitchFamily="34" charset="0"/>
              <a:cs typeface="Times New Roman" panose="02020603050405020304" pitchFamily="18" charset="0"/>
            </a:endParaRPr>
          </a:p>
        </p:txBody>
      </p:sp>
      <p:pic>
        <p:nvPicPr>
          <p:cNvPr id="4" name="Picture 3" descr="A picture containing logo&#10;&#10;Description automatically generated">
            <a:extLst>
              <a:ext uri="{FF2B5EF4-FFF2-40B4-BE49-F238E27FC236}">
                <a16:creationId xmlns:a16="http://schemas.microsoft.com/office/drawing/2014/main" id="{5E33A52D-BA06-4ECA-B0DE-E85317238AA2}"/>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355598" y="119922"/>
            <a:ext cx="1987905" cy="1943176"/>
          </a:xfrm>
          <a:prstGeom prst="rect">
            <a:avLst/>
          </a:prstGeom>
        </p:spPr>
      </p:pic>
      <p:sp>
        <p:nvSpPr>
          <p:cNvPr id="5" name="TextBox 4">
            <a:extLst>
              <a:ext uri="{FF2B5EF4-FFF2-40B4-BE49-F238E27FC236}">
                <a16:creationId xmlns:a16="http://schemas.microsoft.com/office/drawing/2014/main" id="{43F837B7-9578-4529-800A-A17729A510F1}"/>
              </a:ext>
            </a:extLst>
          </p:cNvPr>
          <p:cNvSpPr txBox="1"/>
          <p:nvPr/>
        </p:nvSpPr>
        <p:spPr>
          <a:xfrm>
            <a:off x="10463840" y="1464909"/>
            <a:ext cx="1564901" cy="1384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en.wikipedia.org/wiki/GNU_Project"/>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11"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8490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98015" y="7000"/>
            <a:ext cx="10840463" cy="1322888"/>
          </a:xfrm>
          <a:solidFill>
            <a:srgbClr val="002060"/>
          </a:solidFill>
        </p:spPr>
        <p:txBody>
          <a:bodyPr>
            <a:normAutofit fontScale="90000"/>
          </a:bodyPr>
          <a:lstStyle/>
          <a:p>
            <a:pPr>
              <a:lnSpc>
                <a:spcPct val="100000"/>
              </a:lnSpc>
            </a:pPr>
            <a:r>
              <a:rPr lang="en-GB" sz="4800" b="1" dirty="0">
                <a:solidFill>
                  <a:schemeClr val="bg1"/>
                </a:solidFill>
              </a:rPr>
              <a:t>Bg. </a:t>
            </a:r>
            <a:r>
              <a:rPr lang="en-GB" sz="4000" b="1" u="sng" dirty="0">
                <a:solidFill>
                  <a:schemeClr val="bg1"/>
                </a:solidFill>
              </a:rPr>
              <a:t>Popular Linux GUIs:</a:t>
            </a:r>
            <a:r>
              <a:rPr lang="en-GB" sz="4000" b="1" dirty="0">
                <a:solidFill>
                  <a:schemeClr val="bg1"/>
                </a:solidFill>
              </a:rPr>
              <a:t> KDE, GNOME, </a:t>
            </a:r>
            <a:br>
              <a:rPr lang="en-GB" sz="4000" b="1" dirty="0">
                <a:solidFill>
                  <a:schemeClr val="bg1"/>
                </a:solidFill>
              </a:rPr>
            </a:br>
            <a:r>
              <a:rPr lang="en-GB" sz="4000" b="1" dirty="0">
                <a:solidFill>
                  <a:schemeClr val="bg1"/>
                </a:solidFill>
              </a:rPr>
              <a:t>				       + XFCE, Unity, Cinnamon &amp; MATE</a:t>
            </a:r>
            <a:endParaRPr lang="en-GB" sz="4000"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82502" y="1351973"/>
            <a:ext cx="10387605" cy="4956852"/>
          </a:xfrm>
        </p:spPr>
        <p:txBody>
          <a:bodyPr>
            <a:noAutofit/>
          </a:bodyPr>
          <a:lstStyle/>
          <a:p>
            <a:pPr>
              <a:spcBef>
                <a:spcPts val="0"/>
              </a:spcBef>
              <a:spcAft>
                <a:spcPts val="600"/>
              </a:spcAft>
            </a:pPr>
            <a:r>
              <a:rPr lang="en-GB" sz="1600" b="1" dirty="0">
                <a:ea typeface="Calibri" panose="020F0502020204030204" pitchFamily="34" charset="0"/>
                <a:cs typeface="Times New Roman" panose="02020603050405020304" pitchFamily="18" charset="0"/>
              </a:rPr>
              <a:t>KDE </a:t>
            </a:r>
            <a:r>
              <a:rPr lang="en-GB" sz="1600" dirty="0">
                <a:ea typeface="Calibri" panose="020F0502020204030204" pitchFamily="34" charset="0"/>
                <a:cs typeface="Times New Roman" panose="02020603050405020304" pitchFamily="18" charset="0"/>
              </a:rPr>
              <a:t>(founded 1996) </a:t>
            </a:r>
            <a:r>
              <a:rPr lang="en-US" sz="1600" dirty="0">
                <a:ea typeface="Calibri" panose="020F0502020204030204" pitchFamily="34" charset="0"/>
                <a:cs typeface="Times New Roman" panose="02020603050405020304" pitchFamily="18" charset="0"/>
              </a:rPr>
              <a:t>is an </a:t>
            </a:r>
            <a:r>
              <a:rPr lang="en-US" sz="1600" b="1" dirty="0">
                <a:ea typeface="Calibri" panose="020F0502020204030204" pitchFamily="34" charset="0"/>
                <a:cs typeface="Times New Roman" panose="02020603050405020304" pitchFamily="18" charset="0"/>
              </a:rPr>
              <a:t>international free software community </a:t>
            </a:r>
            <a:r>
              <a:rPr lang="en-US" sz="1600" dirty="0">
                <a:ea typeface="Calibri" panose="020F0502020204030204" pitchFamily="34" charset="0"/>
                <a:cs typeface="Times New Roman" panose="02020603050405020304" pitchFamily="18" charset="0"/>
              </a:rPr>
              <a:t>that develops </a:t>
            </a:r>
            <a:r>
              <a:rPr lang="en-US" sz="1600" b="1" dirty="0">
                <a:ea typeface="Calibri" panose="020F0502020204030204" pitchFamily="34" charset="0"/>
                <a:cs typeface="Times New Roman" panose="02020603050405020304" pitchFamily="18" charset="0"/>
              </a:rPr>
              <a:t>free open-source software applications.</a:t>
            </a:r>
            <a:endParaRPr lang="en-US" sz="1600" dirty="0">
              <a:ea typeface="Calibri" panose="020F0502020204030204" pitchFamily="34" charset="0"/>
              <a:cs typeface="Times New Roman" panose="02020603050405020304" pitchFamily="18" charset="0"/>
            </a:endParaRPr>
          </a:p>
          <a:p>
            <a:pPr>
              <a:spcBef>
                <a:spcPts val="0"/>
              </a:spcBef>
              <a:spcAft>
                <a:spcPts val="600"/>
              </a:spcAft>
            </a:pPr>
            <a:r>
              <a:rPr lang="en-GB" sz="1600" dirty="0"/>
              <a:t>The ‘</a:t>
            </a:r>
            <a:r>
              <a:rPr lang="en-GB" sz="1600" b="1" dirty="0"/>
              <a:t>K Desktop Environment</a:t>
            </a:r>
            <a:r>
              <a:rPr lang="en-GB" sz="1600" dirty="0"/>
              <a:t>’ </a:t>
            </a:r>
            <a:r>
              <a:rPr lang="en-GB" sz="1600" dirty="0">
                <a:ea typeface="Calibri" panose="020F0502020204030204" pitchFamily="34" charset="0"/>
                <a:cs typeface="Times New Roman" panose="02020603050405020304" pitchFamily="18" charset="0"/>
              </a:rPr>
              <a:t>is a </a:t>
            </a:r>
            <a:r>
              <a:rPr lang="en-GB" sz="1600" b="1" dirty="0">
                <a:ea typeface="Calibri" panose="020F0502020204030204" pitchFamily="34" charset="0"/>
                <a:cs typeface="Times New Roman" panose="02020603050405020304" pitchFamily="18" charset="0"/>
              </a:rPr>
              <a:t>GUI</a:t>
            </a:r>
            <a:r>
              <a:rPr lang="en-GB" sz="1600" dirty="0">
                <a:ea typeface="Calibri" panose="020F0502020204030204" pitchFamily="34" charset="0"/>
                <a:cs typeface="Times New Roman" panose="02020603050405020304" pitchFamily="18" charset="0"/>
              </a:rPr>
              <a:t> and </a:t>
            </a:r>
            <a:r>
              <a:rPr lang="en-GB" sz="1600" b="1" dirty="0">
                <a:ea typeface="Calibri" panose="020F0502020204030204" pitchFamily="34" charset="0"/>
                <a:cs typeface="Times New Roman" panose="02020603050405020304" pitchFamily="18" charset="0"/>
              </a:rPr>
              <a:t>KDE Applications </a:t>
            </a:r>
            <a:r>
              <a:rPr lang="en-GB" sz="1600" dirty="0">
                <a:ea typeface="Calibri" panose="020F0502020204030204" pitchFamily="34" charset="0"/>
                <a:cs typeface="Times New Roman" panose="02020603050405020304" pitchFamily="18" charset="0"/>
              </a:rPr>
              <a:t>are a set of free cross-platform applications designed to run on Unix-Like OSs including Linux, FreeBSD, Microsoft Windows, and Mac OS. Designed by the </a:t>
            </a:r>
            <a:r>
              <a:rPr lang="en-GB" sz="1600" u="sng" dirty="0">
                <a:ea typeface="Calibri" panose="020F0502020204030204" pitchFamily="34" charset="0"/>
                <a:cs typeface="Times New Roman" panose="02020603050405020304" pitchFamily="18" charset="0"/>
                <a:hlinkClick r:id="rId3"/>
              </a:rPr>
              <a:t>KDE Community</a:t>
            </a:r>
            <a:r>
              <a:rPr lang="en-GB" sz="1600" dirty="0">
                <a:ea typeface="Calibri" panose="020F0502020204030204" pitchFamily="34" charset="0"/>
                <a:cs typeface="Times New Roman" panose="02020603050405020304" pitchFamily="18" charset="0"/>
              </a:rPr>
              <a:t>.</a:t>
            </a:r>
          </a:p>
          <a:p>
            <a:pPr>
              <a:spcBef>
                <a:spcPts val="0"/>
              </a:spcBef>
              <a:spcAft>
                <a:spcPts val="600"/>
              </a:spcAft>
            </a:pP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GNU Network Object Model Environment </a:t>
            </a:r>
            <a:r>
              <a:rPr lang="en-GB" sz="1600" dirty="0">
                <a:ea typeface="Calibri" panose="020F0502020204030204" pitchFamily="34" charset="0"/>
                <a:cs typeface="Times New Roman" panose="02020603050405020304" pitchFamily="18" charset="0"/>
              </a:rPr>
              <a:t>– founded in 1999) is an Open Source and free </a:t>
            </a:r>
            <a:r>
              <a:rPr lang="en-GB" sz="1600" b="1" dirty="0">
                <a:ea typeface="Calibri" panose="020F0502020204030204" pitchFamily="34" charset="0"/>
                <a:cs typeface="Times New Roman" panose="02020603050405020304" pitchFamily="18" charset="0"/>
              </a:rPr>
              <a:t>GUI </a:t>
            </a:r>
            <a:r>
              <a:rPr lang="en-GB" sz="1600" dirty="0">
                <a:ea typeface="Calibri" panose="020F0502020204030204" pitchFamily="34" charset="0"/>
                <a:cs typeface="Times New Roman" panose="02020603050405020304" pitchFamily="18" charset="0"/>
              </a:rPr>
              <a:t>and set of desktop applications for Linux Operating Systems.</a:t>
            </a:r>
          </a:p>
          <a:p>
            <a:pPr>
              <a:spcBef>
                <a:spcPts val="0"/>
              </a:spcBef>
              <a:spcAft>
                <a:spcPts val="600"/>
              </a:spcAft>
            </a:pP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was started as a ‘</a:t>
            </a:r>
            <a:r>
              <a:rPr lang="en-GB" sz="1600" b="1" dirty="0">
                <a:ea typeface="Calibri" panose="020F0502020204030204" pitchFamily="34" charset="0"/>
                <a:cs typeface="Times New Roman" panose="02020603050405020304" pitchFamily="18" charset="0"/>
              </a:rPr>
              <a:t>Free Software</a:t>
            </a:r>
            <a:r>
              <a:rPr lang="en-GB" sz="1600" dirty="0">
                <a:ea typeface="Calibri" panose="020F0502020204030204" pitchFamily="34" charset="0"/>
                <a:cs typeface="Times New Roman" panose="02020603050405020304" pitchFamily="18" charset="0"/>
              </a:rPr>
              <a:t>’ project in 1997 by Miguel de Icaza and Federico Mena, who set out to develop a </a:t>
            </a:r>
            <a:r>
              <a:rPr lang="en-GB" sz="1600" b="1" dirty="0">
                <a:ea typeface="Calibri" panose="020F0502020204030204" pitchFamily="34" charset="0"/>
                <a:cs typeface="Times New Roman" panose="02020603050405020304" pitchFamily="18" charset="0"/>
              </a:rPr>
              <a:t>free GUI environment and application set</a:t>
            </a:r>
            <a:r>
              <a:rPr lang="en-GB" sz="1600" dirty="0">
                <a:ea typeface="Calibri" panose="020F0502020204030204" pitchFamily="34" charset="0"/>
                <a:cs typeface="Times New Roman" panose="02020603050405020304" pitchFamily="18" charset="0"/>
              </a:rPr>
              <a:t>.</a:t>
            </a:r>
          </a:p>
          <a:p>
            <a:pPr>
              <a:spcBef>
                <a:spcPts val="0"/>
              </a:spcBef>
              <a:spcAft>
                <a:spcPts val="600"/>
              </a:spcAft>
            </a:pPr>
            <a:r>
              <a:rPr lang="en-GB" sz="1600" dirty="0">
                <a:ea typeface="Calibri" panose="020F0502020204030204" pitchFamily="34" charset="0"/>
                <a:cs typeface="Times New Roman" panose="02020603050405020304" pitchFamily="18" charset="0"/>
              </a:rPr>
              <a:t>They run on top of an OS kernel and provide a GUI for the user, to use the OS and underlying computer system.</a:t>
            </a:r>
          </a:p>
          <a:p>
            <a:pPr>
              <a:spcBef>
                <a:spcPts val="0"/>
              </a:spcBef>
              <a:spcAft>
                <a:spcPts val="600"/>
              </a:spcAft>
            </a:pPr>
            <a:r>
              <a:rPr lang="en-GB" sz="1600" b="1" dirty="0">
                <a:ea typeface="Calibri" panose="020F0502020204030204" pitchFamily="34" charset="0"/>
                <a:cs typeface="Times New Roman" panose="02020603050405020304" pitchFamily="18" charset="0"/>
              </a:rPr>
              <a:t>Both are popular. GNOME</a:t>
            </a:r>
            <a:r>
              <a:rPr lang="en-GB" sz="1600" dirty="0">
                <a:ea typeface="Calibri" panose="020F0502020204030204" pitchFamily="34" charset="0"/>
                <a:cs typeface="Times New Roman" panose="02020603050405020304" pitchFamily="18" charset="0"/>
              </a:rPr>
              <a:t> perhaps more widely used and is considered very stable and user-friendly. Some major distros using </a:t>
            </a:r>
            <a:r>
              <a:rPr lang="en-GB" sz="1600" b="1" dirty="0">
                <a:ea typeface="Calibri" panose="020F0502020204030204" pitchFamily="34" charset="0"/>
                <a:cs typeface="Times New Roman" panose="02020603050405020304" pitchFamily="18" charset="0"/>
              </a:rPr>
              <a:t>GNOME</a:t>
            </a:r>
            <a:r>
              <a:rPr lang="en-GB" sz="1600" dirty="0">
                <a:ea typeface="Calibri" panose="020F0502020204030204" pitchFamily="34" charset="0"/>
                <a:cs typeface="Times New Roman" panose="02020603050405020304" pitchFamily="18" charset="0"/>
              </a:rPr>
              <a:t> include </a:t>
            </a:r>
            <a:r>
              <a:rPr lang="en-GB" sz="1600" b="1" dirty="0">
                <a:ea typeface="Calibri" panose="020F0502020204030204" pitchFamily="34" charset="0"/>
                <a:cs typeface="Times New Roman" panose="02020603050405020304" pitchFamily="18" charset="0"/>
              </a:rPr>
              <a:t>Ubuntu</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RedHat Enterprise</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Fedora</a:t>
            </a:r>
            <a:r>
              <a:rPr lang="en-GB" sz="1600" dirty="0">
                <a:ea typeface="Calibri" panose="020F0502020204030204" pitchFamily="34" charset="0"/>
                <a:cs typeface="Times New Roman" panose="02020603050405020304" pitchFamily="18" charset="0"/>
              </a:rPr>
              <a:t>, </a:t>
            </a:r>
            <a:r>
              <a:rPr lang="en-GB" sz="1600" b="1" dirty="0">
                <a:ea typeface="Calibri" panose="020F0502020204030204" pitchFamily="34" charset="0"/>
                <a:cs typeface="Times New Roman" panose="02020603050405020304" pitchFamily="18" charset="0"/>
              </a:rPr>
              <a:t>openSUSE, Debian, Pop OS and many more. </a:t>
            </a:r>
          </a:p>
          <a:p>
            <a:pPr lvl="1">
              <a:spcBef>
                <a:spcPts val="0"/>
              </a:spcBef>
              <a:spcAft>
                <a:spcPts val="600"/>
              </a:spcAft>
            </a:pPr>
            <a:r>
              <a:rPr lang="en-GB" sz="1600" dirty="0">
                <a:ea typeface="Calibri" panose="020F0502020204030204" pitchFamily="34" charset="0"/>
                <a:cs typeface="Times New Roman" panose="02020603050405020304" pitchFamily="18" charset="0"/>
              </a:rPr>
              <a:t>Bg. The </a:t>
            </a:r>
            <a:r>
              <a:rPr lang="en-GB" sz="1600" u="sng" dirty="0">
                <a:ea typeface="Calibri" panose="020F0502020204030204" pitchFamily="34" charset="0"/>
                <a:cs typeface="Times New Roman" panose="02020603050405020304" pitchFamily="18" charset="0"/>
                <a:hlinkClick r:id="rId4"/>
              </a:rPr>
              <a:t>GNOME Project</a:t>
            </a:r>
            <a:r>
              <a:rPr lang="en-GB" sz="1600" dirty="0">
                <a:ea typeface="Calibri" panose="020F0502020204030204" pitchFamily="34" charset="0"/>
                <a:cs typeface="Times New Roman" panose="02020603050405020304" pitchFamily="18" charset="0"/>
              </a:rPr>
              <a:t> is the community behind the GNOME GUI and application set. It consists of many software developers, artists, writers, translators, many other contributors, and active users that develop GNOME for all to use for free.</a:t>
            </a:r>
          </a:p>
          <a:p>
            <a:pPr>
              <a:spcBef>
                <a:spcPts val="0"/>
              </a:spcBef>
              <a:spcAft>
                <a:spcPts val="600"/>
              </a:spcAft>
            </a:pPr>
            <a:r>
              <a:rPr lang="en-GB" sz="1600" dirty="0">
                <a:ea typeface="Calibri" panose="020F0502020204030204" pitchFamily="34" charset="0"/>
                <a:cs typeface="Times New Roman" panose="02020603050405020304" pitchFamily="18" charset="0"/>
              </a:rPr>
              <a:t>Other popular free desktop environments and GUIs for Unix-like/Linux OSs include </a:t>
            </a:r>
            <a:r>
              <a:rPr lang="en-GB" sz="1600" dirty="0">
                <a:ea typeface="Calibri" panose="020F0502020204030204" pitchFamily="34" charset="0"/>
                <a:cs typeface="Times New Roman" panose="02020603050405020304" pitchFamily="18" charset="0"/>
                <a:hlinkClick r:id="rId5"/>
              </a:rPr>
              <a:t>XFCE</a:t>
            </a:r>
            <a:r>
              <a:rPr lang="en-GB" sz="1600" dirty="0">
                <a:ea typeface="Calibri" panose="020F0502020204030204" pitchFamily="34" charset="0"/>
                <a:cs typeface="Times New Roman" panose="02020603050405020304" pitchFamily="18" charset="0"/>
              </a:rPr>
              <a:t>, </a:t>
            </a:r>
            <a:r>
              <a:rPr lang="en-GB" sz="1600" dirty="0">
                <a:ea typeface="Calibri" panose="020F0502020204030204" pitchFamily="34" charset="0"/>
                <a:cs typeface="Times New Roman" panose="02020603050405020304" pitchFamily="18" charset="0"/>
                <a:hlinkClick r:id="rId6"/>
              </a:rPr>
              <a:t>Unity</a:t>
            </a:r>
            <a:r>
              <a:rPr lang="en-GB" sz="1600" dirty="0">
                <a:ea typeface="Calibri" panose="020F0502020204030204" pitchFamily="34" charset="0"/>
                <a:cs typeface="Times New Roman" panose="02020603050405020304" pitchFamily="18" charset="0"/>
              </a:rPr>
              <a:t> and </a:t>
            </a:r>
            <a:r>
              <a:rPr lang="en-GB" sz="1600" b="1" dirty="0">
                <a:ea typeface="Calibri" panose="020F0502020204030204" pitchFamily="34" charset="0"/>
                <a:cs typeface="Times New Roman" panose="02020603050405020304" pitchFamily="18" charset="0"/>
              </a:rPr>
              <a:t>Cinnamon</a:t>
            </a:r>
            <a:r>
              <a:rPr lang="en-GB" sz="1600" dirty="0">
                <a:ea typeface="Calibri" panose="020F0502020204030204" pitchFamily="34" charset="0"/>
                <a:cs typeface="Times New Roman" panose="02020603050405020304" pitchFamily="18" charset="0"/>
              </a:rPr>
              <a:t>. Cinnamon is principally for the Linux Mint distro but is available as an optional desktop for other distros. </a:t>
            </a:r>
            <a:r>
              <a:rPr lang="en-GB" sz="1600" dirty="0">
                <a:ea typeface="Calibri" panose="020F0502020204030204" pitchFamily="34" charset="0"/>
                <a:cs typeface="Times New Roman" panose="02020603050405020304" pitchFamily="18" charset="0"/>
                <a:hlinkClick r:id="rId7"/>
              </a:rPr>
              <a:t>MATE</a:t>
            </a:r>
            <a:r>
              <a:rPr lang="en-GB" sz="1600" dirty="0">
                <a:ea typeface="Calibri" panose="020F0502020204030204" pitchFamily="34" charset="0"/>
                <a:cs typeface="Times New Roman" panose="02020603050405020304" pitchFamily="18" charset="0"/>
              </a:rPr>
              <a:t> / MA-TE is another.</a:t>
            </a:r>
          </a:p>
          <a:p>
            <a:pPr>
              <a:spcBef>
                <a:spcPts val="0"/>
              </a:spcBef>
              <a:spcAft>
                <a:spcPts val="600"/>
              </a:spcAft>
            </a:pPr>
            <a:r>
              <a:rPr lang="en-US" sz="1600" b="1" i="0" dirty="0">
                <a:solidFill>
                  <a:srgbClr val="202124"/>
                </a:solidFill>
                <a:effectLst/>
              </a:rPr>
              <a:t>Most Linux distros not only support both GNOME and KDE</a:t>
            </a:r>
            <a:r>
              <a:rPr lang="en-US" sz="1600" b="0" i="0" dirty="0">
                <a:solidFill>
                  <a:srgbClr val="202124"/>
                </a:solidFill>
                <a:effectLst/>
              </a:rPr>
              <a:t> but also allow users to download and set other GUIs as their default.</a:t>
            </a:r>
            <a:endParaRPr lang="en-GB" sz="1600" dirty="0">
              <a:ea typeface="Calibri" panose="020F0502020204030204" pitchFamily="34" charset="0"/>
              <a:cs typeface="Times New Roman" panose="02020603050405020304" pitchFamily="18" charset="0"/>
            </a:endParaRPr>
          </a:p>
          <a:p>
            <a:pPr>
              <a:spcBef>
                <a:spcPts val="0"/>
              </a:spcBef>
              <a:spcAft>
                <a:spcPts val="600"/>
              </a:spcAft>
            </a:pPr>
            <a:r>
              <a:rPr lang="en-GB" sz="1600" dirty="0">
                <a:ea typeface="Calibri" panose="020F0502020204030204" pitchFamily="34" charset="0"/>
                <a:cs typeface="Times New Roman" panose="02020603050405020304" pitchFamily="18" charset="0"/>
              </a:rPr>
              <a:t>These GUIs are created using the </a:t>
            </a:r>
            <a:r>
              <a:rPr lang="en-GB" sz="1600" dirty="0">
                <a:ea typeface="Calibri" panose="020F0502020204030204" pitchFamily="34" charset="0"/>
                <a:cs typeface="Times New Roman" panose="02020603050405020304" pitchFamily="18" charset="0"/>
                <a:hlinkClick r:id="rId8"/>
              </a:rPr>
              <a:t>GTK</a:t>
            </a:r>
            <a:r>
              <a:rPr lang="en-GB" sz="1600" dirty="0">
                <a:ea typeface="Calibri" panose="020F0502020204030204" pitchFamily="34" charset="0"/>
                <a:cs typeface="Times New Roman" panose="02020603050405020304" pitchFamily="18" charset="0"/>
              </a:rPr>
              <a:t> and </a:t>
            </a:r>
            <a:r>
              <a:rPr lang="en-GB" sz="1600" dirty="0">
                <a:ea typeface="Calibri" panose="020F0502020204030204" pitchFamily="34" charset="0"/>
                <a:cs typeface="Times New Roman" panose="02020603050405020304" pitchFamily="18" charset="0"/>
                <a:hlinkClick r:id="rId9"/>
              </a:rPr>
              <a:t>Qt</a:t>
            </a:r>
            <a:r>
              <a:rPr lang="en-GB" sz="1600" dirty="0">
                <a:ea typeface="Calibri" panose="020F0502020204030204" pitchFamily="34" charset="0"/>
                <a:cs typeface="Times New Roman" panose="02020603050405020304" pitchFamily="18" charset="0"/>
              </a:rPr>
              <a:t> toolkits. These toolkits allow you to build User Interfaces &amp; Apps. Tip: Developers – check </a:t>
            </a:r>
            <a:r>
              <a:rPr lang="en-GB" sz="1600" dirty="0" err="1">
                <a:ea typeface="Calibri" panose="020F0502020204030204" pitchFamily="34" charset="0"/>
                <a:cs typeface="Times New Roman" panose="02020603050405020304" pitchFamily="18" charset="0"/>
              </a:rPr>
              <a:t>em</a:t>
            </a:r>
            <a:r>
              <a:rPr lang="en-GB" sz="1600" dirty="0">
                <a:ea typeface="Calibri" panose="020F0502020204030204" pitchFamily="34" charset="0"/>
                <a:cs typeface="Times New Roman" panose="02020603050405020304" pitchFamily="18" charset="0"/>
              </a:rPr>
              <a:t> out.</a:t>
            </a:r>
          </a:p>
        </p:txBody>
      </p:sp>
      <p:pic>
        <p:nvPicPr>
          <p:cNvPr id="7" name="Picture 6" descr="Icon&#10;&#10;Description automatically generated">
            <a:extLst>
              <a:ext uri="{FF2B5EF4-FFF2-40B4-BE49-F238E27FC236}">
                <a16:creationId xmlns:a16="http://schemas.microsoft.com/office/drawing/2014/main" id="{D0C5A0D5-AF35-4E2C-81EA-0214F5506859}"/>
              </a:ext>
            </a:extLst>
          </p:cNvPr>
          <p:cNvPicPr>
            <a:picLocks noChangeAspect="1"/>
          </p:cNvPicPr>
          <p:nvPr/>
        </p:nvPicPr>
        <p:blipFill rotWithShape="1">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p:blipFill>
        <p:spPr>
          <a:xfrm>
            <a:off x="10391028" y="4045884"/>
            <a:ext cx="1731943" cy="1731943"/>
          </a:xfrm>
          <a:prstGeom prst="rect">
            <a:avLst/>
          </a:prstGeom>
        </p:spPr>
      </p:pic>
      <p:pic>
        <p:nvPicPr>
          <p:cNvPr id="4" name="Picture 3" descr="Icon&#10;&#10;Description automatically generated">
            <a:extLst>
              <a:ext uri="{FF2B5EF4-FFF2-40B4-BE49-F238E27FC236}">
                <a16:creationId xmlns:a16="http://schemas.microsoft.com/office/drawing/2014/main" id="{A5B67548-1346-4713-AB47-8B5F9F718DEA}"/>
              </a:ext>
            </a:extLst>
          </p:cNvPr>
          <p:cNvPicPr>
            <a:picLocks noChangeAspect="1"/>
          </p:cNvPicPr>
          <p:nvPr/>
        </p:nvPicPr>
        <p:blipFill rotWithShape="1">
          <a:blip r:embed="rId12">
            <a:extLst>
              <a:ext uri="{28A0092B-C50C-407E-A947-70E740481C1C}">
                <a14:useLocalDpi xmlns:a14="http://schemas.microsoft.com/office/drawing/2010/main" val="0"/>
              </a:ext>
              <a:ext uri="{837473B0-CC2E-450A-ABE3-18F120FF3D39}">
                <a1611:picAttrSrcUrl xmlns:a1611="http://schemas.microsoft.com/office/drawing/2016/11/main" r:id="rId13"/>
              </a:ext>
            </a:extLst>
          </a:blip>
          <a:srcRect r="-12" b="-12"/>
          <a:stretch/>
        </p:blipFill>
        <p:spPr>
          <a:xfrm>
            <a:off x="10415635" y="2341069"/>
            <a:ext cx="1682730" cy="1682730"/>
          </a:xfrm>
          <a:prstGeom prst="rect">
            <a:avLst/>
          </a:prstGeom>
        </p:spPr>
      </p:pic>
      <p:pic>
        <p:nvPicPr>
          <p:cNvPr id="6" name="Picture 5">
            <a:extLst>
              <a:ext uri="{FF2B5EF4-FFF2-40B4-BE49-F238E27FC236}">
                <a16:creationId xmlns:a16="http://schemas.microsoft.com/office/drawing/2014/main" id="{08D4AC1B-323C-43F7-9962-10D82EF7A6C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flipV="1">
            <a:off x="0" y="6407149"/>
            <a:ext cx="12192000" cy="457201"/>
          </a:xfrm>
          <a:prstGeom prst="rect">
            <a:avLst/>
          </a:prstGeom>
        </p:spPr>
      </p:pic>
      <p:sp>
        <p:nvSpPr>
          <p:cNvPr id="5" name="TextBox 4">
            <a:extLst>
              <a:ext uri="{FF2B5EF4-FFF2-40B4-BE49-F238E27FC236}">
                <a16:creationId xmlns:a16="http://schemas.microsoft.com/office/drawing/2014/main" id="{E117ACDA-E150-414B-9405-5948B26D70F4}"/>
              </a:ext>
            </a:extLst>
          </p:cNvPr>
          <p:cNvSpPr txBox="1"/>
          <p:nvPr/>
        </p:nvSpPr>
        <p:spPr>
          <a:xfrm>
            <a:off x="9884957" y="6870700"/>
            <a:ext cx="2307043"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1"/>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3" tooltip="https://en.wikipedia.org/wiki/KD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15"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0B257A5-891A-4502-AD5B-CA0C39D89662}"/>
              </a:ext>
            </a:extLst>
          </p:cNvPr>
          <p:cNvSpPr txBox="1"/>
          <p:nvPr/>
        </p:nvSpPr>
        <p:spPr>
          <a:xfrm>
            <a:off x="7685440" y="6870700"/>
            <a:ext cx="2186817"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1"/>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11" tooltip="http://cyb3rtek.deviantart.com/art/Ubuntu-Gnome-Logo-Concept-Revised-508325188">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16"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322B95C0-C664-1104-4AEA-558E314DD468}"/>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723402" y="1152787"/>
            <a:ext cx="114300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59547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39511"/>
            <a:ext cx="9895950" cy="1033669"/>
          </a:xfrm>
          <a:solidFill>
            <a:schemeClr val="bg1">
              <a:lumMod val="65000"/>
            </a:schemeClr>
          </a:solidFill>
        </p:spPr>
        <p:txBody>
          <a:bodyPr>
            <a:normAutofit/>
          </a:bodyPr>
          <a:lstStyle/>
          <a:p>
            <a:r>
              <a:rPr lang="en-GB" sz="5400" b="1" dirty="0">
                <a:solidFill>
                  <a:schemeClr val="bg1"/>
                </a:solidFill>
              </a:rPr>
              <a:t>Bg. </a:t>
            </a:r>
            <a:r>
              <a:rPr lang="en-GB" sz="4000" b="1" dirty="0">
                <a:solidFill>
                  <a:schemeClr val="bg1"/>
                </a:solidFill>
              </a:rPr>
              <a:t>Linux file system: Transactions.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547771" cy="5034606"/>
          </a:xfrm>
          <a:solidFill>
            <a:schemeClr val="bg1">
              <a:lumMod val="85000"/>
            </a:schemeClr>
          </a:solidFill>
        </p:spPr>
        <p:txBody>
          <a:bodyPr>
            <a:normAutofit fontScale="92500" lnSpcReduction="20000"/>
          </a:bodyPr>
          <a:lstStyle/>
          <a:p>
            <a:pPr marL="342912" indent="-342912">
              <a:lnSpc>
                <a:spcPct val="107000"/>
              </a:lnSpc>
              <a:spcAft>
                <a:spcPts val="800"/>
              </a:spcAft>
              <a:tabLst>
                <a:tab pos="457217" algn="l"/>
              </a:tabLst>
            </a:pPr>
            <a:r>
              <a:rPr lang="en-GB" dirty="0"/>
              <a:t>The Ext2 file system (released in 1993) had done very well but like others of the time e.g. FAT32, it was prone to </a:t>
            </a:r>
            <a:r>
              <a:rPr lang="en-GB" b="1" dirty="0"/>
              <a:t>corruption during power loss</a:t>
            </a:r>
            <a:r>
              <a:rPr lang="en-GB" dirty="0"/>
              <a:t>.</a:t>
            </a:r>
          </a:p>
          <a:p>
            <a:pPr marL="342912" indent="-342912">
              <a:lnSpc>
                <a:spcPct val="107000"/>
              </a:lnSpc>
              <a:spcAft>
                <a:spcPts val="800"/>
              </a:spcAft>
              <a:tabLst>
                <a:tab pos="457217" algn="l"/>
              </a:tabLst>
            </a:pPr>
            <a:r>
              <a:rPr lang="en-GB" b="1" dirty="0"/>
              <a:t>If you lost power while using files</a:t>
            </a:r>
            <a:r>
              <a:rPr lang="en-GB" dirty="0"/>
              <a:t>, the files could be left in an inconsistent / corruptible state. This could also result in the loss / corruption of other files that were using/related to the files you were using, sometimes the entire filesystem.</a:t>
            </a:r>
          </a:p>
          <a:p>
            <a:pPr marL="342912" indent="-342912">
              <a:lnSpc>
                <a:spcPct val="107000"/>
              </a:lnSpc>
              <a:spcAft>
                <a:spcPts val="800"/>
              </a:spcAft>
              <a:tabLst>
                <a:tab pos="457217" algn="l"/>
              </a:tabLst>
            </a:pPr>
            <a:r>
              <a:rPr lang="en-GB" b="1" dirty="0"/>
              <a:t>Ext3 released a file journaling system </a:t>
            </a:r>
            <a:r>
              <a:rPr lang="en-GB" dirty="0"/>
              <a:t>to solve this problem. Now used in other file systems such as </a:t>
            </a:r>
            <a:r>
              <a:rPr lang="en-GB" b="1" dirty="0"/>
              <a:t>NTFS</a:t>
            </a:r>
            <a:r>
              <a:rPr lang="en-GB" dirty="0"/>
              <a:t>.</a:t>
            </a:r>
          </a:p>
          <a:p>
            <a:pPr marL="342912" indent="-342912">
              <a:lnSpc>
                <a:spcPct val="107000"/>
              </a:lnSpc>
              <a:spcAft>
                <a:spcPts val="800"/>
              </a:spcAft>
              <a:tabLst>
                <a:tab pos="457217" algn="l"/>
              </a:tabLst>
            </a:pPr>
            <a:r>
              <a:rPr lang="en-GB" b="1" dirty="0"/>
              <a:t>A journal is a disk allocation </a:t>
            </a:r>
            <a:r>
              <a:rPr lang="en-GB" dirty="0"/>
              <a:t>where file logs/writes are stored in transactions. if the transaction finishes writing to the disk, the data in the journal is committed to the file system. If there is a crash before the save / commit, the OS recognises the incomplete transaction and rolls back to the last saved write, saving the file from corruption.</a:t>
            </a:r>
          </a:p>
        </p:txBody>
      </p:sp>
    </p:spTree>
    <p:extLst>
      <p:ext uri="{BB962C8B-B14F-4D97-AF65-F5344CB8AC3E}">
        <p14:creationId xmlns:p14="http://schemas.microsoft.com/office/powerpoint/2010/main" val="634408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564" y="278534"/>
            <a:ext cx="9895950" cy="1033669"/>
          </a:xfrm>
          <a:solidFill>
            <a:schemeClr val="bg1">
              <a:lumMod val="65000"/>
            </a:schemeClr>
          </a:solidFill>
        </p:spPr>
        <p:txBody>
          <a:bodyPr>
            <a:normAutofit/>
          </a:bodyPr>
          <a:lstStyle/>
          <a:p>
            <a:r>
              <a:rPr lang="en-GB" sz="5400" b="1" dirty="0">
                <a:solidFill>
                  <a:schemeClr val="bg1"/>
                </a:solidFill>
              </a:rPr>
              <a:t>Bg. </a:t>
            </a:r>
            <a:r>
              <a:rPr lang="en-GB" b="1" dirty="0">
                <a:solidFill>
                  <a:schemeClr val="bg1"/>
                </a:solidFill>
              </a:rPr>
              <a:t>‘/’ root, ‘/root’ and the root.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7437" y="1633604"/>
            <a:ext cx="11812251" cy="5122553"/>
          </a:xfrm>
          <a:solidFill>
            <a:schemeClr val="bg1">
              <a:lumMod val="75000"/>
            </a:schemeClr>
          </a:solidFill>
        </p:spPr>
        <p:txBody>
          <a:bodyPr>
            <a:noAutofit/>
          </a:bodyPr>
          <a:lstStyle/>
          <a:p>
            <a:pPr marL="0" indent="0">
              <a:lnSpc>
                <a:spcPct val="100000"/>
              </a:lnSpc>
              <a:spcBef>
                <a:spcPts val="0"/>
              </a:spcBef>
              <a:spcAft>
                <a:spcPts val="601"/>
              </a:spcAft>
              <a:buNone/>
              <a:tabLst>
                <a:tab pos="457217" algn="l"/>
              </a:tabLst>
            </a:pPr>
            <a:r>
              <a:rPr lang="en-GB" sz="2400" dirty="0"/>
              <a:t>In Unix-like / Linux OSs the word root has a few meanings.</a:t>
            </a:r>
          </a:p>
          <a:p>
            <a:pPr marL="742978" lvl="1" indent="-285761">
              <a:lnSpc>
                <a:spcPct val="100000"/>
              </a:lnSpc>
              <a:spcBef>
                <a:spcPts val="0"/>
              </a:spcBef>
              <a:spcAft>
                <a:spcPts val="601"/>
              </a:spcAft>
              <a:buFont typeface="+mj-lt"/>
              <a:buAutoNum type="arabicPeriod"/>
              <a:tabLst>
                <a:tab pos="914434" algn="l"/>
              </a:tabLst>
            </a:pPr>
            <a:r>
              <a:rPr lang="en-GB" sz="2000" b="1" dirty="0"/>
              <a:t>/</a:t>
            </a:r>
            <a:r>
              <a:rPr lang="en-GB" sz="2000" dirty="0"/>
              <a:t>, is the root directory of the file system. Aka the root or top level </a:t>
            </a:r>
            <a:br>
              <a:rPr lang="en-GB" sz="2000" dirty="0"/>
            </a:br>
            <a:r>
              <a:rPr lang="en-GB" sz="2000" dirty="0"/>
              <a:t>directory. It is the first forward slash ‘/’ in the directory tree structure</a:t>
            </a:r>
            <a:br>
              <a:rPr lang="en-GB" sz="2000" dirty="0"/>
            </a:br>
            <a:r>
              <a:rPr lang="en-GB" sz="2000" dirty="0"/>
              <a:t> of the file system. And is the directory in which all the other directories and their files reside.</a:t>
            </a:r>
          </a:p>
          <a:p>
            <a:pPr marL="742978" lvl="1" indent="-285761">
              <a:lnSpc>
                <a:spcPct val="100000"/>
              </a:lnSpc>
              <a:spcBef>
                <a:spcPts val="0"/>
              </a:spcBef>
              <a:spcAft>
                <a:spcPts val="601"/>
              </a:spcAft>
              <a:buFont typeface="+mj-lt"/>
              <a:buAutoNum type="arabicPeriod"/>
              <a:tabLst>
                <a:tab pos="914434" algn="l"/>
              </a:tabLst>
            </a:pPr>
            <a:r>
              <a:rPr lang="en-GB" sz="2000" dirty="0"/>
              <a:t> ‘</a:t>
            </a:r>
            <a:r>
              <a:rPr lang="en-GB" sz="2000" b="1" dirty="0"/>
              <a:t>/root</a:t>
            </a:r>
            <a:r>
              <a:rPr lang="en-GB" sz="2000" dirty="0"/>
              <a:t>’ (slash root) is the root user’s or Super user's ‘home’ directory. /root, is a subdirectory of the initial root directory. /root contains the root user’s configuration files for the root account, just like any other user's home directory does.</a:t>
            </a:r>
          </a:p>
          <a:p>
            <a:pPr lvl="2">
              <a:lnSpc>
                <a:spcPct val="100000"/>
              </a:lnSpc>
              <a:spcBef>
                <a:spcPts val="0"/>
              </a:spcBef>
              <a:spcAft>
                <a:spcPts val="601"/>
              </a:spcAft>
              <a:tabLst>
                <a:tab pos="1371651" algn="l"/>
              </a:tabLst>
            </a:pPr>
            <a:r>
              <a:rPr lang="en-GB" dirty="0"/>
              <a:t>A home directory (aka a login directory) is a user's primary file repository, which also include the user's configuration and program files. Home directories for other system users are created in the /home directory, another standard system subdirectory.</a:t>
            </a:r>
          </a:p>
          <a:p>
            <a:pPr marL="742978" lvl="1" indent="-285761">
              <a:lnSpc>
                <a:spcPct val="100000"/>
              </a:lnSpc>
              <a:spcBef>
                <a:spcPts val="0"/>
              </a:spcBef>
              <a:spcAft>
                <a:spcPts val="601"/>
              </a:spcAft>
              <a:buFont typeface="+mj-lt"/>
              <a:buAutoNum type="arabicPeriod"/>
              <a:tabLst>
                <a:tab pos="914434" algn="l"/>
              </a:tabLst>
            </a:pPr>
            <a:r>
              <a:rPr lang="en-GB" sz="2000" b="1" dirty="0"/>
              <a:t>root</a:t>
            </a:r>
            <a:r>
              <a:rPr lang="en-GB" sz="2000" dirty="0"/>
              <a:t> (Aka root user, Super user or Admin/</a:t>
            </a:r>
            <a:r>
              <a:rPr lang="en-GB" sz="2000" dirty="0" err="1"/>
              <a:t>SysAdmin</a:t>
            </a:r>
            <a:r>
              <a:rPr lang="en-GB" sz="2000" dirty="0"/>
              <a:t>/Administrator) is the user name that has access to all commands and files on a Unix-like / Linux OS.</a:t>
            </a:r>
          </a:p>
          <a:p>
            <a:pPr lvl="2">
              <a:lnSpc>
                <a:spcPct val="100000"/>
              </a:lnSpc>
              <a:spcBef>
                <a:spcPts val="0"/>
              </a:spcBef>
              <a:spcAft>
                <a:spcPts val="601"/>
              </a:spcAft>
              <a:tabLst>
                <a:tab pos="1371651" algn="l"/>
              </a:tabLst>
            </a:pPr>
            <a:r>
              <a:rPr lang="en-GB" dirty="0"/>
              <a:t>The root user account has the most powers on a system (absolute power). Known as ‘Root privileges’. The root user has access to all files &amp; commands and can grant and revoke access permissions to files and system resources (i.e. the ability to set read, modify and execute) for other users.</a:t>
            </a:r>
          </a:p>
          <a:p>
            <a:pPr marL="0" indent="0">
              <a:lnSpc>
                <a:spcPct val="100000"/>
              </a:lnSpc>
              <a:spcBef>
                <a:spcPts val="0"/>
              </a:spcBef>
              <a:spcAft>
                <a:spcPts val="601"/>
              </a:spcAft>
              <a:buNone/>
            </a:pPr>
            <a:endParaRPr lang="en-GB" sz="2000" dirty="0"/>
          </a:p>
        </p:txBody>
      </p:sp>
      <p:pic>
        <p:nvPicPr>
          <p:cNvPr id="6" name="Picture 5" descr="A picture containing text&#10;&#10;Description automatically generated">
            <a:extLst>
              <a:ext uri="{FF2B5EF4-FFF2-40B4-BE49-F238E27FC236}">
                <a16:creationId xmlns:a16="http://schemas.microsoft.com/office/drawing/2014/main" id="{06632259-1A6B-4ED4-AA7D-0983FB2C563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26534" y="101843"/>
            <a:ext cx="2381250" cy="2381250"/>
          </a:xfrm>
          <a:prstGeom prst="rect">
            <a:avLst/>
          </a:prstGeom>
        </p:spPr>
      </p:pic>
      <p:sp>
        <p:nvSpPr>
          <p:cNvPr id="7" name="TextBox 6">
            <a:extLst>
              <a:ext uri="{FF2B5EF4-FFF2-40B4-BE49-F238E27FC236}">
                <a16:creationId xmlns:a16="http://schemas.microsoft.com/office/drawing/2014/main" id="{DD40C16F-851C-4807-A394-BCEF5753E7C4}"/>
              </a:ext>
            </a:extLst>
          </p:cNvPr>
          <p:cNvSpPr txBox="1"/>
          <p:nvPr/>
        </p:nvSpPr>
        <p:spPr>
          <a:xfrm>
            <a:off x="8526534" y="2483093"/>
            <a:ext cx="2381250"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www.greeceandroid.gr/dev/1550-why-average-users-dont-need-root-anymore"/>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3.0/"/>
              </a:rPr>
              <a:t>CC BY</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4344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5791" y="296449"/>
            <a:ext cx="9895950" cy="1033669"/>
          </a:xfrm>
          <a:solidFill>
            <a:schemeClr val="bg1">
              <a:lumMod val="65000"/>
            </a:schemeClr>
          </a:solidFill>
        </p:spPr>
        <p:txBody>
          <a:bodyPr>
            <a:normAutofit/>
          </a:bodyPr>
          <a:lstStyle/>
          <a:p>
            <a:r>
              <a:rPr lang="en-GB" sz="5400" b="1" dirty="0">
                <a:solidFill>
                  <a:schemeClr val="bg1"/>
                </a:solidFill>
              </a:rPr>
              <a:t>Bg. </a:t>
            </a:r>
            <a:r>
              <a:rPr lang="en-GB" b="1" dirty="0">
                <a:solidFill>
                  <a:schemeClr val="bg1"/>
                </a:solidFill>
              </a:rPr>
              <a:t>Linux forward slash / &amp; MS \ backslash.</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57685" y="1950548"/>
            <a:ext cx="9549155" cy="4408688"/>
          </a:xfrm>
          <a:solidFill>
            <a:schemeClr val="bg1">
              <a:lumMod val="85000"/>
            </a:schemeClr>
          </a:solidFill>
        </p:spPr>
        <p:txBody>
          <a:bodyPr>
            <a:noAutofit/>
          </a:bodyPr>
          <a:lstStyle/>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The </a:t>
            </a:r>
            <a:r>
              <a:rPr lang="en-GB" sz="2400" b="1" dirty="0"/>
              <a:t>root directory </a:t>
            </a:r>
            <a:r>
              <a:rPr lang="en-GB" sz="2400" dirty="0"/>
              <a:t>is designated by a </a:t>
            </a:r>
            <a:r>
              <a:rPr lang="en-GB" sz="2400" b="1" dirty="0"/>
              <a:t>forward slash </a:t>
            </a:r>
            <a:r>
              <a:rPr lang="en-GB" sz="2400" dirty="0"/>
              <a:t>‘/’, as do all other </a:t>
            </a:r>
            <a:br>
              <a:rPr lang="en-GB" sz="2400" dirty="0"/>
            </a:br>
            <a:r>
              <a:rPr lang="en-GB" sz="2400" b="1" dirty="0"/>
              <a:t>first tier directories </a:t>
            </a:r>
            <a:r>
              <a:rPr lang="en-GB" sz="2400" dirty="0"/>
              <a:t>in the root directory.</a:t>
            </a:r>
          </a:p>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In Windows OSs, there is a separate root directory for each storage volume/device or partition e.g. C:, D: E: drive etc.., but there is no single root directory. Pathnames on Windows OSs use a </a:t>
            </a:r>
            <a:r>
              <a:rPr lang="en-GB" sz="2400" b="1" dirty="0"/>
              <a:t>backward slash </a:t>
            </a:r>
            <a:r>
              <a:rPr lang="en-GB" sz="2400" dirty="0"/>
              <a:t>(e.g. C:\Users\jw\Desktop\Module docs\) instead of a forward slash as a directory separator.</a:t>
            </a:r>
          </a:p>
          <a:p>
            <a:pPr marL="342912" indent="-342912">
              <a:lnSpc>
                <a:spcPct val="100000"/>
              </a:lnSpc>
              <a:spcBef>
                <a:spcPts val="0"/>
              </a:spcBef>
              <a:spcAft>
                <a:spcPts val="601"/>
              </a:spcAft>
              <a:buFont typeface="Symbol" panose="05050102010706020507" pitchFamily="18" charset="2"/>
              <a:buChar char=""/>
              <a:tabLst>
                <a:tab pos="457217" algn="l"/>
              </a:tabLst>
            </a:pPr>
            <a:r>
              <a:rPr lang="en-GB" sz="2400" dirty="0"/>
              <a:t>An absolute pathname aka full pathname on a Unix-like OS shows the location of a directory or file from the root directory and uses a forward slash e.g. /</a:t>
            </a:r>
            <a:r>
              <a:rPr lang="en-GB" sz="2400" dirty="0" err="1"/>
              <a:t>usr</a:t>
            </a:r>
            <a:r>
              <a:rPr lang="en-GB" sz="2400" dirty="0"/>
              <a:t>/local/bin.</a:t>
            </a:r>
          </a:p>
          <a:p>
            <a:pPr marL="0" indent="0">
              <a:lnSpc>
                <a:spcPct val="100000"/>
              </a:lnSpc>
              <a:spcBef>
                <a:spcPts val="0"/>
              </a:spcBef>
              <a:spcAft>
                <a:spcPts val="601"/>
              </a:spcAft>
              <a:buNone/>
              <a:tabLst>
                <a:tab pos="457217" algn="l"/>
              </a:tabLst>
            </a:pPr>
            <a:endParaRPr lang="en-GB" sz="2400" dirty="0"/>
          </a:p>
        </p:txBody>
      </p:sp>
      <p:pic>
        <p:nvPicPr>
          <p:cNvPr id="11" name="Picture 10" descr="A picture containing text&#10;&#10;Description automatically generated">
            <a:extLst>
              <a:ext uri="{FF2B5EF4-FFF2-40B4-BE49-F238E27FC236}">
                <a16:creationId xmlns:a16="http://schemas.microsoft.com/office/drawing/2014/main" id="{A238756A-7A85-4209-9F6A-F5AB665CD6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87882" y="1597432"/>
            <a:ext cx="2644766" cy="296245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3" name="TextBox 12">
            <a:extLst>
              <a:ext uri="{FF2B5EF4-FFF2-40B4-BE49-F238E27FC236}">
                <a16:creationId xmlns:a16="http://schemas.microsoft.com/office/drawing/2014/main" id="{81728BEE-A719-4F2B-9F1F-A525750B4C6B}"/>
              </a:ext>
            </a:extLst>
          </p:cNvPr>
          <p:cNvSpPr txBox="1"/>
          <p:nvPr/>
        </p:nvSpPr>
        <p:spPr>
          <a:xfrm rot="676458">
            <a:off x="9868970" y="4708170"/>
            <a:ext cx="1863369" cy="1702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tecmint.com/who-is-root-why-does-root-exist-in-linux/"/>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3.0/"/>
              </a:rPr>
              <a:t>CC BY-NC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942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800" b="1" dirty="0">
                <a:solidFill>
                  <a:srgbClr val="FFFFFF"/>
                </a:solidFill>
              </a:rPr>
              <a:t>Bg. </a:t>
            </a:r>
            <a:r>
              <a:rPr lang="en-GB" b="1" dirty="0">
                <a:solidFill>
                  <a:srgbClr val="FFFFFF"/>
                </a:solidFill>
              </a:rPr>
              <a:t>Linux File System</a:t>
            </a:r>
            <a:endParaRPr lang="en-GB" b="1" dirty="0">
              <a:solidFill>
                <a:schemeClr val="bg1"/>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5" y="1703473"/>
            <a:ext cx="7252436" cy="4395177"/>
          </a:xfrm>
        </p:spPr>
        <p:txBody>
          <a:bodyPr>
            <a:normAutofit/>
          </a:bodyPr>
          <a:lstStyle/>
          <a:p>
            <a:pPr>
              <a:lnSpc>
                <a:spcPct val="120000"/>
              </a:lnSpc>
              <a:spcBef>
                <a:spcPts val="0"/>
              </a:spcBef>
              <a:spcAft>
                <a:spcPts val="600"/>
              </a:spcAft>
            </a:pPr>
            <a:r>
              <a:rPr lang="en-GB" dirty="0">
                <a:effectLst/>
                <a:ea typeface="Calibri" panose="020F0502020204030204" pitchFamily="34" charset="0"/>
                <a:cs typeface="Times New Roman" panose="02020603050405020304" pitchFamily="18" charset="0"/>
              </a:rPr>
              <a:t>All Linux distros use the same or very similar file system structure.</a:t>
            </a:r>
          </a:p>
          <a:p>
            <a:pPr>
              <a:lnSpc>
                <a:spcPct val="120000"/>
              </a:lnSpc>
              <a:spcBef>
                <a:spcPts val="0"/>
              </a:spcBef>
              <a:spcAft>
                <a:spcPts val="600"/>
              </a:spcAft>
            </a:pPr>
            <a:r>
              <a:rPr lang="en-GB" dirty="0">
                <a:ea typeface="Calibri" panose="020F0502020204030204" pitchFamily="34" charset="0"/>
                <a:cs typeface="Times New Roman" panose="02020603050405020304" pitchFamily="18" charset="0"/>
              </a:rPr>
              <a:t>W</a:t>
            </a:r>
            <a:r>
              <a:rPr lang="en-GB" dirty="0">
                <a:effectLst/>
                <a:ea typeface="Calibri" panose="020F0502020204030204" pitchFamily="34" charset="0"/>
                <a:cs typeface="Times New Roman" panose="02020603050405020304" pitchFamily="18" charset="0"/>
              </a:rPr>
              <a:t>hen you understand the general file system of a Linux OS, you will be able to understand the file system of most if not all Unix-Like &amp; Linux OSs.</a:t>
            </a:r>
          </a:p>
          <a:p>
            <a:pPr>
              <a:lnSpc>
                <a:spcPct val="120000"/>
              </a:lnSpc>
              <a:spcBef>
                <a:spcPts val="0"/>
              </a:spcBef>
              <a:spcAft>
                <a:spcPts val="600"/>
              </a:spcAft>
            </a:pPr>
            <a:r>
              <a:rPr lang="en-GB" b="1" dirty="0">
                <a:effectLst/>
                <a:ea typeface="Calibri" panose="020F0502020204030204" pitchFamily="34" charset="0"/>
                <a:cs typeface="Calibri" panose="020F0502020204030204" pitchFamily="34" charset="0"/>
              </a:rPr>
              <a:t>Each directory has a purpose for storing particular files</a:t>
            </a:r>
            <a:r>
              <a:rPr lang="en-GB" dirty="0">
                <a:effectLst/>
                <a:ea typeface="Calibri" panose="020F0502020204030204" pitchFamily="34" charset="0"/>
                <a:cs typeface="Calibri" panose="020F0502020204030204" pitchFamily="34" charset="0"/>
              </a:rPr>
              <a:t>.</a:t>
            </a:r>
          </a:p>
        </p:txBody>
      </p:sp>
      <p:pic>
        <p:nvPicPr>
          <p:cNvPr id="13" name="Picture 12" descr="A picture containing table&#10;&#10;Description automatically generated">
            <a:extLst>
              <a:ext uri="{FF2B5EF4-FFF2-40B4-BE49-F238E27FC236}">
                <a16:creationId xmlns:a16="http://schemas.microsoft.com/office/drawing/2014/main" id="{789F96C4-5D62-48E3-BDDD-F2D82CBBFD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27283" y="159210"/>
            <a:ext cx="3905365" cy="6578870"/>
          </a:xfrm>
          <a:prstGeom prst="rect">
            <a:avLst/>
          </a:prstGeom>
        </p:spPr>
      </p:pic>
      <p:sp>
        <p:nvSpPr>
          <p:cNvPr id="17" name="TextBox 16">
            <a:extLst>
              <a:ext uri="{FF2B5EF4-FFF2-40B4-BE49-F238E27FC236}">
                <a16:creationId xmlns:a16="http://schemas.microsoft.com/office/drawing/2014/main" id="{32DE6161-ED34-4A44-A4D0-FA940FA99423}"/>
              </a:ext>
            </a:extLst>
          </p:cNvPr>
          <p:cNvSpPr txBox="1"/>
          <p:nvPr/>
        </p:nvSpPr>
        <p:spPr>
          <a:xfrm>
            <a:off x="8215952" y="6698735"/>
            <a:ext cx="288128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books.org/wiki/Linux_From_Scratch"/>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5207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C5DC5-B500-6D65-F99A-6D4B41DAFA7A}"/>
              </a:ext>
            </a:extLst>
          </p:cNvPr>
          <p:cNvSpPr>
            <a:spLocks noGrp="1"/>
          </p:cNvSpPr>
          <p:nvPr>
            <p:ph type="title"/>
          </p:nvPr>
        </p:nvSpPr>
        <p:spPr>
          <a:xfrm>
            <a:off x="203891" y="250738"/>
            <a:ext cx="10515600" cy="833480"/>
          </a:xfrm>
        </p:spPr>
        <p:txBody>
          <a:bodyPr>
            <a:normAutofit/>
          </a:bodyPr>
          <a:lstStyle/>
          <a:p>
            <a:r>
              <a:rPr lang="en-GB" sz="5400" b="1" dirty="0">
                <a:solidFill>
                  <a:schemeClr val="bg1"/>
                </a:solidFill>
                <a:highlight>
                  <a:srgbClr val="800080"/>
                </a:highlight>
              </a:rPr>
              <a:t>Bg. </a:t>
            </a:r>
            <a:r>
              <a:rPr lang="en-GB" b="1" dirty="0">
                <a:solidFill>
                  <a:schemeClr val="bg1"/>
                </a:solidFill>
                <a:highlight>
                  <a:srgbClr val="800080"/>
                </a:highlight>
              </a:rPr>
              <a:t>File System Hierarchy</a:t>
            </a:r>
          </a:p>
        </p:txBody>
      </p:sp>
      <p:sp>
        <p:nvSpPr>
          <p:cNvPr id="3" name="Content Placeholder 2">
            <a:extLst>
              <a:ext uri="{FF2B5EF4-FFF2-40B4-BE49-F238E27FC236}">
                <a16:creationId xmlns:a16="http://schemas.microsoft.com/office/drawing/2014/main" id="{931ECBD5-6E20-F3F3-99AE-2F1BB5CD93C3}"/>
              </a:ext>
            </a:extLst>
          </p:cNvPr>
          <p:cNvSpPr>
            <a:spLocks noGrp="1"/>
          </p:cNvSpPr>
          <p:nvPr>
            <p:ph idx="1"/>
          </p:nvPr>
        </p:nvSpPr>
        <p:spPr>
          <a:xfrm>
            <a:off x="203890" y="1084218"/>
            <a:ext cx="11658595" cy="5398960"/>
          </a:xfrm>
        </p:spPr>
        <p:txBody>
          <a:bodyPr>
            <a:normAutofit fontScale="92500" lnSpcReduction="20000"/>
          </a:bodyPr>
          <a:lstStyle/>
          <a:p>
            <a:pPr marL="9525">
              <a:lnSpc>
                <a:spcPct val="120000"/>
              </a:lnSpc>
              <a:spcBef>
                <a:spcPts val="0"/>
              </a:spcBef>
              <a:tabLst>
                <a:tab pos="436245" algn="l"/>
              </a:tabLst>
            </a:pPr>
            <a:r>
              <a:rPr lang="en-GB" sz="2000" b="1" dirty="0"/>
              <a:t>/</a:t>
            </a:r>
            <a:r>
              <a:rPr lang="en-GB" sz="2000" dirty="0"/>
              <a:t>	The top-level directory is the root of the filesystem and contains all the files required to boot the OS as well as files required to boot the filesystem. After boot, the filesystem is mounted as subdirectories of the root.</a:t>
            </a:r>
          </a:p>
          <a:p>
            <a:pPr marL="9525">
              <a:lnSpc>
                <a:spcPct val="120000"/>
              </a:lnSpc>
              <a:spcBef>
                <a:spcPts val="0"/>
              </a:spcBef>
              <a:tabLst>
                <a:tab pos="436245" algn="l"/>
              </a:tabLst>
            </a:pPr>
            <a:r>
              <a:rPr lang="en-GB" sz="2000" b="1" dirty="0"/>
              <a:t>/bin </a:t>
            </a:r>
            <a:r>
              <a:rPr lang="en-GB" sz="2000" dirty="0"/>
              <a:t>- Contains essential command binaries.</a:t>
            </a:r>
          </a:p>
          <a:p>
            <a:pPr marL="9525">
              <a:lnSpc>
                <a:spcPct val="120000"/>
              </a:lnSpc>
              <a:spcBef>
                <a:spcPts val="0"/>
              </a:spcBef>
              <a:tabLst>
                <a:tab pos="436245" algn="l"/>
              </a:tabLst>
            </a:pPr>
            <a:r>
              <a:rPr lang="en-GB" sz="2000" b="1" dirty="0"/>
              <a:t>/boot- </a:t>
            </a:r>
            <a:r>
              <a:rPr lang="en-GB" sz="2000" dirty="0"/>
              <a:t>Consists of the static bootloader, kernel executable, and files required to boot the Linux OS.</a:t>
            </a:r>
          </a:p>
          <a:p>
            <a:pPr marL="9525">
              <a:lnSpc>
                <a:spcPct val="120000"/>
              </a:lnSpc>
              <a:spcBef>
                <a:spcPts val="0"/>
              </a:spcBef>
              <a:tabLst>
                <a:tab pos="436245" algn="l"/>
              </a:tabLst>
            </a:pPr>
            <a:r>
              <a:rPr lang="en-GB" sz="2000" b="1" dirty="0"/>
              <a:t>/dev- </a:t>
            </a:r>
            <a:r>
              <a:rPr lang="en-GB" sz="2000" dirty="0"/>
              <a:t>Contains device files to facilitate access to every hardware device attached to the system.</a:t>
            </a:r>
          </a:p>
          <a:p>
            <a:pPr marL="9525">
              <a:lnSpc>
                <a:spcPct val="120000"/>
              </a:lnSpc>
              <a:spcBef>
                <a:spcPts val="0"/>
              </a:spcBef>
              <a:tabLst>
                <a:tab pos="436245" algn="l"/>
              </a:tabLst>
            </a:pPr>
            <a:r>
              <a:rPr lang="en-GB" sz="2000" b="1" dirty="0"/>
              <a:t>/etc- </a:t>
            </a:r>
            <a:r>
              <a:rPr lang="en-GB" sz="2000" dirty="0"/>
              <a:t>Local system configuration files. Configuration files for installed applications may be saved here as well.</a:t>
            </a:r>
          </a:p>
          <a:p>
            <a:pPr marL="9525">
              <a:lnSpc>
                <a:spcPct val="120000"/>
              </a:lnSpc>
              <a:spcBef>
                <a:spcPts val="0"/>
              </a:spcBef>
              <a:tabLst>
                <a:tab pos="436245" algn="l"/>
              </a:tabLst>
            </a:pPr>
            <a:r>
              <a:rPr lang="en-GB" sz="2000" b="1" dirty="0"/>
              <a:t>/home</a:t>
            </a:r>
            <a:r>
              <a:rPr lang="en-GB" sz="2000" dirty="0"/>
              <a:t>	- Each user on the system has a subdirectory here for storage.</a:t>
            </a:r>
          </a:p>
          <a:p>
            <a:pPr marL="9525">
              <a:lnSpc>
                <a:spcPct val="120000"/>
              </a:lnSpc>
              <a:spcBef>
                <a:spcPts val="0"/>
              </a:spcBef>
              <a:tabLst>
                <a:tab pos="436245" algn="l"/>
              </a:tabLst>
            </a:pPr>
            <a:r>
              <a:rPr lang="en-GB" sz="2000" b="1" dirty="0"/>
              <a:t>/lib - </a:t>
            </a:r>
            <a:r>
              <a:rPr lang="en-GB" sz="2000" dirty="0"/>
              <a:t>Shared library files that are required for system boot.</a:t>
            </a:r>
          </a:p>
          <a:p>
            <a:pPr marL="9525">
              <a:lnSpc>
                <a:spcPct val="120000"/>
              </a:lnSpc>
              <a:spcBef>
                <a:spcPts val="0"/>
              </a:spcBef>
              <a:tabLst>
                <a:tab pos="436245" algn="l"/>
              </a:tabLst>
            </a:pPr>
            <a:r>
              <a:rPr lang="en-GB" sz="2000" b="1" dirty="0"/>
              <a:t>/media </a:t>
            </a:r>
            <a:r>
              <a:rPr lang="en-GB" sz="2000" dirty="0"/>
              <a:t>- External removable media devices such as USB drives are mounted here.</a:t>
            </a:r>
          </a:p>
          <a:p>
            <a:pPr marL="9525">
              <a:lnSpc>
                <a:spcPct val="120000"/>
              </a:lnSpc>
              <a:spcBef>
                <a:spcPts val="0"/>
              </a:spcBef>
              <a:tabLst>
                <a:tab pos="436245" algn="l"/>
              </a:tabLst>
            </a:pPr>
            <a:r>
              <a:rPr lang="en-GB" sz="2000" b="1" dirty="0"/>
              <a:t>/</a:t>
            </a:r>
            <a:r>
              <a:rPr lang="en-GB" sz="2000" b="1" dirty="0" err="1"/>
              <a:t>mnt</a:t>
            </a:r>
            <a:r>
              <a:rPr lang="en-GB" sz="2000" b="1" dirty="0"/>
              <a:t> </a:t>
            </a:r>
            <a:r>
              <a:rPr lang="en-GB" sz="2000" dirty="0"/>
              <a:t>- Temporary mount point for regular filesystems.</a:t>
            </a:r>
          </a:p>
          <a:p>
            <a:pPr marL="9525">
              <a:lnSpc>
                <a:spcPct val="120000"/>
              </a:lnSpc>
              <a:spcBef>
                <a:spcPts val="0"/>
              </a:spcBef>
              <a:tabLst>
                <a:tab pos="436245" algn="l"/>
              </a:tabLst>
            </a:pPr>
            <a:r>
              <a:rPr lang="en-GB" sz="2000" b="1" dirty="0"/>
              <a:t>/opt </a:t>
            </a:r>
            <a:r>
              <a:rPr lang="en-GB" sz="2000" dirty="0"/>
              <a:t>- Optional files such as third-party tools can be saved here.</a:t>
            </a:r>
          </a:p>
          <a:p>
            <a:pPr marL="9525">
              <a:lnSpc>
                <a:spcPct val="120000"/>
              </a:lnSpc>
              <a:spcBef>
                <a:spcPts val="0"/>
              </a:spcBef>
              <a:tabLst>
                <a:tab pos="436245" algn="l"/>
              </a:tabLst>
            </a:pPr>
            <a:r>
              <a:rPr lang="en-GB" sz="2000" b="1" dirty="0"/>
              <a:t>/root </a:t>
            </a:r>
            <a:r>
              <a:rPr lang="en-GB" sz="2000" dirty="0"/>
              <a:t>- The home directory for the root user.</a:t>
            </a:r>
          </a:p>
          <a:p>
            <a:pPr marL="9525">
              <a:lnSpc>
                <a:spcPct val="120000"/>
              </a:lnSpc>
              <a:spcBef>
                <a:spcPts val="0"/>
              </a:spcBef>
              <a:tabLst>
                <a:tab pos="436245" algn="l"/>
              </a:tabLst>
            </a:pPr>
            <a:r>
              <a:rPr lang="en-GB" sz="2000" b="1" dirty="0"/>
              <a:t>/</a:t>
            </a:r>
            <a:r>
              <a:rPr lang="en-GB" sz="2000" b="1" dirty="0" err="1"/>
              <a:t>sbin</a:t>
            </a:r>
            <a:r>
              <a:rPr lang="en-GB" sz="2000" b="1" dirty="0"/>
              <a:t> </a:t>
            </a:r>
            <a:r>
              <a:rPr lang="en-GB" sz="2000" dirty="0"/>
              <a:t>- This directory contains executables used for system administration (binary system files).</a:t>
            </a:r>
          </a:p>
          <a:p>
            <a:pPr marL="9525">
              <a:lnSpc>
                <a:spcPct val="120000"/>
              </a:lnSpc>
              <a:spcBef>
                <a:spcPts val="0"/>
              </a:spcBef>
              <a:tabLst>
                <a:tab pos="436245" algn="l"/>
              </a:tabLst>
            </a:pPr>
            <a:r>
              <a:rPr lang="en-GB" sz="2000" b="1" dirty="0"/>
              <a:t>/</a:t>
            </a:r>
            <a:r>
              <a:rPr lang="en-GB" sz="2000" b="1" dirty="0" err="1"/>
              <a:t>tmp</a:t>
            </a:r>
            <a:r>
              <a:rPr lang="en-GB" sz="2000" b="1" dirty="0"/>
              <a:t> </a:t>
            </a:r>
            <a:r>
              <a:rPr lang="en-GB" sz="2000" dirty="0"/>
              <a:t>- The operating system and many programs use this directory to store temporary files. This directory is generally cleared upon system boot and may be deleted at other times without any warning.</a:t>
            </a:r>
          </a:p>
          <a:p>
            <a:pPr marL="9525">
              <a:lnSpc>
                <a:spcPct val="120000"/>
              </a:lnSpc>
              <a:spcBef>
                <a:spcPts val="0"/>
              </a:spcBef>
              <a:tabLst>
                <a:tab pos="436245" algn="l"/>
              </a:tabLst>
            </a:pPr>
            <a:r>
              <a:rPr lang="en-GB" sz="2000" b="1" dirty="0"/>
              <a:t>/</a:t>
            </a:r>
            <a:r>
              <a:rPr lang="en-GB" sz="2000" b="1" dirty="0" err="1"/>
              <a:t>usr</a:t>
            </a:r>
            <a:r>
              <a:rPr lang="en-GB" sz="2000" b="1" dirty="0"/>
              <a:t> </a:t>
            </a:r>
            <a:r>
              <a:rPr lang="en-GB" sz="2000" dirty="0"/>
              <a:t>- Contains executables, libraries, man files, etc.</a:t>
            </a:r>
          </a:p>
          <a:p>
            <a:pPr marL="9525">
              <a:lnSpc>
                <a:spcPct val="120000"/>
              </a:lnSpc>
              <a:spcBef>
                <a:spcPts val="0"/>
              </a:spcBef>
              <a:tabLst>
                <a:tab pos="436245" algn="l"/>
              </a:tabLst>
            </a:pPr>
            <a:r>
              <a:rPr lang="en-GB" sz="2000" b="1" dirty="0"/>
              <a:t>/var </a:t>
            </a:r>
            <a:r>
              <a:rPr lang="en-GB" sz="2000" dirty="0"/>
              <a:t>- This directory contains variable data files such as log files, email in-boxes, web application related files, </a:t>
            </a:r>
            <a:r>
              <a:rPr lang="en-GB" sz="2000" dirty="0" err="1"/>
              <a:t>cron</a:t>
            </a:r>
            <a:r>
              <a:rPr lang="en-GB" sz="2000" dirty="0"/>
              <a:t> files, and more.</a:t>
            </a:r>
          </a:p>
          <a:p>
            <a:pPr>
              <a:lnSpc>
                <a:spcPct val="120000"/>
              </a:lnSpc>
              <a:spcBef>
                <a:spcPts val="0"/>
              </a:spcBef>
            </a:pPr>
            <a:endParaRPr lang="en-GB" sz="2000" dirty="0"/>
          </a:p>
        </p:txBody>
      </p:sp>
      <p:sp>
        <p:nvSpPr>
          <p:cNvPr id="9" name="TextBox 8">
            <a:extLst>
              <a:ext uri="{FF2B5EF4-FFF2-40B4-BE49-F238E27FC236}">
                <a16:creationId xmlns:a16="http://schemas.microsoft.com/office/drawing/2014/main" id="{D57F6612-56D9-EC67-A210-512786476F80}"/>
              </a:ext>
            </a:extLst>
          </p:cNvPr>
          <p:cNvSpPr txBox="1"/>
          <p:nvPr/>
        </p:nvSpPr>
        <p:spPr>
          <a:xfrm>
            <a:off x="49427" y="6399509"/>
            <a:ext cx="611659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 Course -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Linux Fundamentals (hackthebox.com</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981474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8274" y="374585"/>
            <a:ext cx="9895950" cy="1033669"/>
          </a:xfrm>
        </p:spPr>
        <p:txBody>
          <a:bodyPr>
            <a:normAutofit/>
          </a:bodyPr>
          <a:lstStyle/>
          <a:p>
            <a:r>
              <a:rPr lang="en-GB" sz="5400" b="1" dirty="0">
                <a:solidFill>
                  <a:srgbClr val="FFFFFF"/>
                </a:solidFill>
              </a:rPr>
              <a:t>Bg. </a:t>
            </a:r>
            <a:r>
              <a:rPr lang="en-GB" b="1" dirty="0">
                <a:solidFill>
                  <a:srgbClr val="FFFFFF"/>
                </a:solidFill>
              </a:rPr>
              <a:t>Linux file System</a:t>
            </a:r>
            <a:endParaRPr lang="en-GB" sz="48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28027" y="1697537"/>
            <a:ext cx="8318602" cy="4660431"/>
          </a:xfrm>
        </p:spPr>
        <p:txBody>
          <a:bodyPr>
            <a:noAutofit/>
          </a:bodyPr>
          <a:lstStyle/>
          <a:p>
            <a:pPr marL="342900" lvl="0" indent="-342900">
              <a:lnSpc>
                <a:spcPct val="100000"/>
              </a:lnSpc>
              <a:spcBef>
                <a:spcPts val="600"/>
              </a:spcBef>
              <a:buSzPts val="1000"/>
              <a:buFont typeface="Symbol" panose="05050102010706020507" pitchFamily="18" charset="2"/>
              <a:buChar char=""/>
              <a:tabLst>
                <a:tab pos="457200" algn="l"/>
              </a:tabLst>
            </a:pPr>
            <a:r>
              <a:rPr lang="en-GB" sz="2200" b="1" dirty="0"/>
              <a:t>/bin </a:t>
            </a:r>
            <a:r>
              <a:rPr lang="en-GB" sz="2200" dirty="0"/>
              <a:t>– </a:t>
            </a:r>
            <a:r>
              <a:rPr lang="en-GB" sz="2200" b="1" dirty="0"/>
              <a:t>contains system applications </a:t>
            </a:r>
            <a:r>
              <a:rPr lang="en-GB" sz="2200" dirty="0"/>
              <a:t>(or system </a:t>
            </a:r>
            <a:r>
              <a:rPr lang="en-GB" sz="2200" b="1" dirty="0"/>
              <a:t>bin</a:t>
            </a:r>
            <a:r>
              <a:rPr lang="en-GB" sz="2200" dirty="0"/>
              <a:t>ary executable program files) that you can run, and are available to all users. E.g. the </a:t>
            </a:r>
            <a:r>
              <a:rPr lang="en-GB" sz="2200" b="1" dirty="0"/>
              <a:t>ls</a:t>
            </a:r>
            <a:r>
              <a:rPr lang="en-GB" sz="2200" dirty="0"/>
              <a:t> command is a program for listing files/directories and like other commands and tools, their programs can be found in this directory.</a:t>
            </a:r>
          </a:p>
          <a:p>
            <a:pPr marL="342900" indent="-342900">
              <a:lnSpc>
                <a:spcPct val="100000"/>
              </a:lnSpc>
              <a:spcBef>
                <a:spcPts val="600"/>
              </a:spcBef>
              <a:buSzPts val="1000"/>
              <a:buFont typeface="Symbol" panose="05050102010706020507" pitchFamily="18" charset="2"/>
              <a:buChar char=""/>
              <a:tabLst>
                <a:tab pos="457200" algn="l"/>
              </a:tabLst>
            </a:pPr>
            <a:r>
              <a:rPr lang="en-GB" sz="2200" b="1" dirty="0">
                <a:effectLst/>
                <a:ea typeface="Calibri" panose="020F0502020204030204" pitchFamily="34" charset="0"/>
                <a:cs typeface="Times New Roman" panose="02020603050405020304" pitchFamily="18" charset="0"/>
              </a:rPr>
              <a:t>/</a:t>
            </a:r>
            <a:r>
              <a:rPr lang="en-GB" sz="2200" b="1" dirty="0" err="1">
                <a:effectLst/>
                <a:ea typeface="Calibri" panose="020F0502020204030204" pitchFamily="34" charset="0"/>
                <a:cs typeface="Times New Roman" panose="02020603050405020304" pitchFamily="18" charset="0"/>
              </a:rPr>
              <a:t>sbin</a:t>
            </a:r>
            <a:r>
              <a:rPr lang="en-GB" sz="2200" b="1" dirty="0">
                <a:effectLst/>
                <a:ea typeface="Calibri" panose="020F0502020204030204" pitchFamily="34" charset="0"/>
                <a:cs typeface="Times New Roman" panose="02020603050405020304" pitchFamily="18" charset="0"/>
              </a:rPr>
              <a:t> </a:t>
            </a:r>
            <a:r>
              <a:rPr lang="en-GB" sz="2200" dirty="0">
                <a:effectLst/>
                <a:ea typeface="Calibri" panose="020F0502020204030204" pitchFamily="34" charset="0"/>
                <a:cs typeface="Times New Roman" panose="02020603050405020304" pitchFamily="18" charset="0"/>
              </a:rPr>
              <a:t>– contains </a:t>
            </a:r>
            <a:r>
              <a:rPr lang="en-GB" sz="2200" b="1" dirty="0">
                <a:effectLst/>
                <a:ea typeface="Calibri" panose="020F0502020204030204" pitchFamily="34" charset="0"/>
                <a:cs typeface="Times New Roman" panose="02020603050405020304" pitchFamily="18" charset="0"/>
              </a:rPr>
              <a:t>applications that the superuser</a:t>
            </a:r>
            <a:r>
              <a:rPr lang="en-GB" sz="2200" dirty="0">
                <a:effectLst/>
                <a:ea typeface="Calibri" panose="020F0502020204030204" pitchFamily="34" charset="0"/>
                <a:cs typeface="Times New Roman" panose="02020603050405020304" pitchFamily="18" charset="0"/>
              </a:rPr>
              <a:t>/system administration</a:t>
            </a:r>
            <a:r>
              <a:rPr lang="en-GB" sz="2200" b="1" dirty="0">
                <a:effectLst/>
                <a:ea typeface="Calibri" panose="020F0502020204030204" pitchFamily="34" charset="0"/>
                <a:cs typeface="Times New Roman" panose="02020603050405020304" pitchFamily="18" charset="0"/>
              </a:rPr>
              <a:t> </a:t>
            </a:r>
            <a:r>
              <a:rPr lang="en-GB" sz="2200" dirty="0">
                <a:effectLst/>
                <a:ea typeface="Calibri" panose="020F0502020204030204" pitchFamily="34" charset="0"/>
                <a:cs typeface="Times New Roman" panose="02020603050405020304" pitchFamily="18" charset="0"/>
              </a:rPr>
              <a:t>will need to run e.g. </a:t>
            </a:r>
            <a:r>
              <a:rPr lang="en-GB" sz="2200" dirty="0" err="1">
                <a:effectLst/>
                <a:ea typeface="Calibri" panose="020F0502020204030204" pitchFamily="34" charset="0"/>
                <a:cs typeface="Times New Roman" panose="02020603050405020304" pitchFamily="18" charset="0"/>
              </a:rPr>
              <a:t>fdisk</a:t>
            </a:r>
            <a:r>
              <a:rPr lang="en-GB" sz="2200" dirty="0">
                <a:effectLst/>
                <a:ea typeface="Calibri" panose="020F0502020204030204" pitchFamily="34" charset="0"/>
                <a:cs typeface="Times New Roman" panose="02020603050405020304" pitchFamily="18" charset="0"/>
              </a:rPr>
              <a:t> for disk partitioning or </a:t>
            </a:r>
            <a:r>
              <a:rPr lang="en-GB" sz="2200" b="1" dirty="0">
                <a:effectLst/>
                <a:ea typeface="Calibri" panose="020F0502020204030204" pitchFamily="34" charset="0"/>
                <a:cs typeface="Times New Roman" panose="02020603050405020304" pitchFamily="18" charset="0"/>
              </a:rPr>
              <a:t>ifconfig</a:t>
            </a:r>
            <a:r>
              <a:rPr lang="en-GB" sz="2200" dirty="0">
                <a:effectLst/>
                <a:ea typeface="Calibri" panose="020F0502020204030204" pitchFamily="34" charset="0"/>
                <a:cs typeface="Times New Roman" panose="02020603050405020304" pitchFamily="18" charset="0"/>
              </a:rPr>
              <a:t> tool for network interface configuration etc. The S in ‘</a:t>
            </a:r>
            <a:r>
              <a:rPr lang="en-GB" sz="2200" dirty="0" err="1">
                <a:effectLst/>
                <a:ea typeface="Calibri" panose="020F0502020204030204" pitchFamily="34" charset="0"/>
                <a:cs typeface="Times New Roman" panose="02020603050405020304" pitchFamily="18" charset="0"/>
              </a:rPr>
              <a:t>s’bin</a:t>
            </a:r>
            <a:r>
              <a:rPr lang="en-GB" sz="2200" dirty="0">
                <a:effectLst/>
                <a:ea typeface="Calibri" panose="020F0502020204030204" pitchFamily="34" charset="0"/>
                <a:cs typeface="Times New Roman" panose="02020603050405020304" pitchFamily="18" charset="0"/>
              </a:rPr>
              <a:t> stands for S = </a:t>
            </a:r>
            <a:r>
              <a:rPr lang="en-GB" sz="2200" dirty="0" err="1">
                <a:effectLst/>
                <a:ea typeface="Calibri" panose="020F0502020204030204" pitchFamily="34" charset="0"/>
                <a:cs typeface="Times New Roman" panose="02020603050405020304" pitchFamily="18" charset="0"/>
              </a:rPr>
              <a:t>SuperUser</a:t>
            </a:r>
            <a:r>
              <a:rPr lang="en-GB" sz="2200" dirty="0">
                <a:effectLst/>
                <a:ea typeface="Calibri" panose="020F0502020204030204" pitchFamily="34" charset="0"/>
                <a:cs typeface="Times New Roman" panose="02020603050405020304" pitchFamily="18" charset="0"/>
              </a:rPr>
              <a:t>.</a:t>
            </a:r>
          </a:p>
          <a:p>
            <a:pPr marL="342900" indent="-342900">
              <a:lnSpc>
                <a:spcPct val="100000"/>
              </a:lnSpc>
              <a:spcBef>
                <a:spcPts val="600"/>
              </a:spcBef>
              <a:buSzPts val="1000"/>
              <a:buFont typeface="Symbol" panose="05050102010706020507" pitchFamily="18" charset="2"/>
              <a:buChar char=""/>
              <a:tabLst>
                <a:tab pos="457200" algn="l"/>
              </a:tabLst>
            </a:pPr>
            <a:r>
              <a:rPr lang="en-GB" sz="2000" b="1" dirty="0"/>
              <a:t>/dev</a:t>
            </a:r>
            <a:r>
              <a:rPr lang="en-GB" sz="2000" dirty="0"/>
              <a:t> – </a:t>
            </a:r>
            <a:r>
              <a:rPr lang="en-GB" sz="2000" dirty="0">
                <a:effectLst/>
                <a:ea typeface="Calibri" panose="020F0502020204030204" pitchFamily="34" charset="0"/>
                <a:cs typeface="Times New Roman" panose="02020603050405020304" pitchFamily="18" charset="0"/>
              </a:rPr>
              <a:t>contains </a:t>
            </a:r>
            <a:r>
              <a:rPr lang="en-GB" sz="2000" b="1" dirty="0"/>
              <a:t>device drivers are stored in this directory</a:t>
            </a:r>
            <a:r>
              <a:rPr lang="en-GB" sz="2000" dirty="0"/>
              <a:t>. Bg. These files are created at boot time and in real-time e.g. if you plug in a USB stick, a new device entry will automagically show up in this directory.</a:t>
            </a:r>
          </a:p>
        </p:txBody>
      </p:sp>
      <p:pic>
        <p:nvPicPr>
          <p:cNvPr id="13" name="Picture 12" descr="A picture containing table&#10;&#10;Description automatically generated">
            <a:extLst>
              <a:ext uri="{FF2B5EF4-FFF2-40B4-BE49-F238E27FC236}">
                <a16:creationId xmlns:a16="http://schemas.microsoft.com/office/drawing/2014/main" id="{317F8FD3-0285-44D4-A986-084F7F424A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5" y="812443"/>
            <a:ext cx="3366416" cy="5670972"/>
          </a:xfrm>
          <a:prstGeom prst="rect">
            <a:avLst/>
          </a:prstGeom>
        </p:spPr>
      </p:pic>
      <p:sp>
        <p:nvSpPr>
          <p:cNvPr id="17" name="TextBox 16">
            <a:extLst>
              <a:ext uri="{FF2B5EF4-FFF2-40B4-BE49-F238E27FC236}">
                <a16:creationId xmlns:a16="http://schemas.microsoft.com/office/drawing/2014/main" id="{098EBAF6-FF71-42E7-A17F-70D56A918992}"/>
              </a:ext>
            </a:extLst>
          </p:cNvPr>
          <p:cNvSpPr txBox="1"/>
          <p:nvPr/>
        </p:nvSpPr>
        <p:spPr>
          <a:xfrm>
            <a:off x="9150804" y="6471458"/>
            <a:ext cx="288128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books.org/wiki/Linux_From_Scratch"/>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4604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Linux File System </a:t>
            </a:r>
            <a:r>
              <a:rPr lang="en-GB" b="1" dirty="0" err="1">
                <a:solidFill>
                  <a:srgbClr val="FFFFFF"/>
                </a:solidFill>
              </a:rPr>
              <a:t>cont</a:t>
            </a:r>
            <a:r>
              <a:rPr lang="en-GB" b="1" dirty="0">
                <a:solidFill>
                  <a:srgbClr val="FFFFFF"/>
                </a:solidFill>
              </a:rPr>
              <a:t>…</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8115303" cy="5034606"/>
          </a:xfrm>
        </p:spPr>
        <p:txBody>
          <a:bodyPr>
            <a:normAutofit lnSpcReduction="10000"/>
          </a:bodyPr>
          <a:lstStyle/>
          <a:p>
            <a:pPr marL="342900" indent="-342900">
              <a:lnSpc>
                <a:spcPct val="120000"/>
              </a:lnSpc>
              <a:spcBef>
                <a:spcPts val="0"/>
              </a:spcBef>
              <a:spcAft>
                <a:spcPts val="600"/>
              </a:spcAft>
              <a:buSzPts val="1000"/>
              <a:buFont typeface="Symbol" panose="05050102010706020507" pitchFamily="18" charset="2"/>
              <a:buChar char=""/>
              <a:tabLst>
                <a:tab pos="457200" algn="l"/>
              </a:tabLst>
            </a:pPr>
            <a:r>
              <a:rPr lang="en-GB" sz="2400" b="1" dirty="0">
                <a:effectLst/>
                <a:ea typeface="Calibri" panose="020F0502020204030204" pitchFamily="34" charset="0"/>
                <a:cs typeface="Calibri" panose="020F0502020204030204" pitchFamily="34" charset="0"/>
              </a:rPr>
              <a:t>/lib</a:t>
            </a:r>
            <a:r>
              <a:rPr lang="en-GB" sz="2400" dirty="0">
                <a:effectLst/>
                <a:ea typeface="Calibri" panose="020F0502020204030204" pitchFamily="34" charset="0"/>
                <a:cs typeface="Calibri" panose="020F0502020204030204" pitchFamily="34" charset="0"/>
              </a:rPr>
              <a:t> – </a:t>
            </a:r>
            <a:r>
              <a:rPr lang="en-GB" sz="2400" b="1" dirty="0">
                <a:ea typeface="Calibri" panose="020F0502020204030204" pitchFamily="34" charset="0"/>
                <a:cs typeface="Times New Roman" panose="02020603050405020304" pitchFamily="18" charset="0"/>
              </a:rPr>
              <a:t>c</a:t>
            </a:r>
            <a:r>
              <a:rPr lang="en-GB" sz="2400" b="1" dirty="0">
                <a:effectLst/>
                <a:ea typeface="Calibri" panose="020F0502020204030204" pitchFamily="34" charset="0"/>
                <a:cs typeface="Times New Roman" panose="02020603050405020304" pitchFamily="18" charset="0"/>
              </a:rPr>
              <a:t>ontains</a:t>
            </a:r>
            <a:r>
              <a:rPr lang="en-GB" sz="2400" dirty="0">
                <a:effectLst/>
                <a:ea typeface="Calibri" panose="020F0502020204030204" pitchFamily="34" charset="0"/>
                <a:cs typeface="Times New Roman" panose="02020603050405020304" pitchFamily="18" charset="0"/>
              </a:rPr>
              <a:t> </a:t>
            </a:r>
            <a:r>
              <a:rPr lang="en-GB" sz="2400" b="1" dirty="0">
                <a:effectLst/>
                <a:ea typeface="Calibri" panose="020F0502020204030204" pitchFamily="34" charset="0"/>
                <a:cs typeface="Times New Roman" panose="02020603050405020304" pitchFamily="18" charset="0"/>
              </a:rPr>
              <a:t>library files that your applications use </a:t>
            </a:r>
            <a:r>
              <a:rPr lang="en-GB" sz="2400" dirty="0">
                <a:effectLst/>
                <a:ea typeface="Calibri" panose="020F0502020204030204" pitchFamily="34" charset="0"/>
                <a:cs typeface="Times New Roman" panose="02020603050405020304" pitchFamily="18" charset="0"/>
              </a:rPr>
              <a:t>e.g. there is a library that programs/Apps can use to draw windows on your screen, control peripheral devices, or save files to your hard disk. The lib directory also contains kernel files that allow your OS to interact with the system hardware and peripherals. Note: some distros contain a separate /kernel directory which </a:t>
            </a:r>
            <a:r>
              <a:rPr lang="en-GB" sz="2400" dirty="0">
                <a:ea typeface="Calibri" panose="020F0502020204030204" pitchFamily="34" charset="0"/>
                <a:cs typeface="Calibri" panose="020F0502020204030204" pitchFamily="34" charset="0"/>
              </a:rPr>
              <a:t>contain the </a:t>
            </a:r>
            <a:r>
              <a:rPr lang="en-GB" sz="2400" dirty="0">
                <a:effectLst/>
                <a:ea typeface="Calibri" panose="020F0502020204030204" pitchFamily="34" charset="0"/>
                <a:cs typeface="Calibri" panose="020F0502020204030204" pitchFamily="34" charset="0"/>
              </a:rPr>
              <a:t>kernel files.</a:t>
            </a:r>
            <a:endParaRPr lang="en-GB" sz="2400" dirty="0">
              <a:effectLst/>
              <a:ea typeface="Calibri" panose="020F0502020204030204" pitchFamily="34" charset="0"/>
              <a:cs typeface="Times New Roman" panose="02020603050405020304" pitchFamily="18" charset="0"/>
            </a:endParaRPr>
          </a:p>
          <a:p>
            <a:pPr marL="342900" indent="-342900">
              <a:lnSpc>
                <a:spcPct val="120000"/>
              </a:lnSpc>
              <a:spcBef>
                <a:spcPts val="0"/>
              </a:spcBef>
              <a:spcAft>
                <a:spcPts val="600"/>
              </a:spcAft>
              <a:buSzPts val="1000"/>
              <a:buFont typeface="Symbol" panose="05050102010706020507" pitchFamily="18" charset="2"/>
              <a:buChar char=""/>
              <a:tabLst>
                <a:tab pos="457200" algn="l"/>
              </a:tabLst>
            </a:pPr>
            <a:r>
              <a:rPr lang="en-GB" sz="2400" b="1" dirty="0">
                <a:effectLst/>
                <a:ea typeface="Calibri" panose="020F0502020204030204" pitchFamily="34" charset="0"/>
                <a:cs typeface="Times New Roman" panose="02020603050405020304" pitchFamily="18" charset="0"/>
              </a:rPr>
              <a:t> /opt </a:t>
            </a:r>
            <a:r>
              <a:rPr lang="en-GB" sz="2400" dirty="0">
                <a:effectLst/>
                <a:ea typeface="Calibri" panose="020F0502020204030204" pitchFamily="34" charset="0"/>
                <a:cs typeface="Times New Roman" panose="02020603050405020304" pitchFamily="18" charset="0"/>
              </a:rPr>
              <a:t>– this is </a:t>
            </a:r>
            <a:r>
              <a:rPr lang="en-GB" sz="2400" b="1" dirty="0">
                <a:effectLst/>
                <a:ea typeface="Calibri" panose="020F0502020204030204" pitchFamily="34" charset="0"/>
                <a:cs typeface="Times New Roman" panose="02020603050405020304" pitchFamily="18" charset="0"/>
              </a:rPr>
              <a:t>where software you build and compile yourself is often based</a:t>
            </a:r>
            <a:r>
              <a:rPr lang="en-GB" sz="2400" dirty="0">
                <a:effectLst/>
                <a:ea typeface="Calibri" panose="020F0502020204030204" pitchFamily="34" charset="0"/>
                <a:cs typeface="Times New Roman" panose="02020603050405020304" pitchFamily="18" charset="0"/>
              </a:rPr>
              <a:t>. Your Applications will usually end up in the /opt/bin directory and their libraries in the /opt/lib directory. </a:t>
            </a:r>
            <a:r>
              <a:rPr lang="en-GB" sz="1800" dirty="0">
                <a:effectLst/>
                <a:ea typeface="Calibri" panose="020F0502020204030204" pitchFamily="34" charset="0"/>
                <a:cs typeface="Times New Roman" panose="02020603050405020304" pitchFamily="18" charset="0"/>
              </a:rPr>
              <a:t>Bg. Sometimes your Apps &amp; their libraries will be installed and based in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/local/bin and /</a:t>
            </a:r>
            <a:r>
              <a:rPr lang="en-GB" sz="1800" dirty="0" err="1">
                <a:effectLst/>
                <a:ea typeface="Calibri" panose="020F0502020204030204" pitchFamily="34" charset="0"/>
                <a:cs typeface="Times New Roman" panose="02020603050405020304" pitchFamily="18" charset="0"/>
              </a:rPr>
              <a:t>usr</a:t>
            </a:r>
            <a:r>
              <a:rPr lang="en-GB" sz="1800" dirty="0">
                <a:effectLst/>
                <a:ea typeface="Calibri" panose="020F0502020204030204" pitchFamily="34" charset="0"/>
                <a:cs typeface="Times New Roman" panose="02020603050405020304" pitchFamily="18" charset="0"/>
              </a:rPr>
              <a:t>/local/lib directories.</a:t>
            </a:r>
            <a:endParaRPr lang="en-GB" sz="2400" dirty="0">
              <a:effectLst/>
              <a:ea typeface="Calibri" panose="020F0502020204030204" pitchFamily="34" charset="0"/>
              <a:cs typeface="Times New Roman" panose="02020603050405020304" pitchFamily="18" charset="0"/>
            </a:endParaRPr>
          </a:p>
        </p:txBody>
      </p:sp>
      <p:pic>
        <p:nvPicPr>
          <p:cNvPr id="13" name="Picture 12" descr="A picture containing table&#10;&#10;Description automatically generated">
            <a:extLst>
              <a:ext uri="{FF2B5EF4-FFF2-40B4-BE49-F238E27FC236}">
                <a16:creationId xmlns:a16="http://schemas.microsoft.com/office/drawing/2014/main" id="{F8901A1F-7292-4ACE-A990-E9F9B377165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15642" y="534371"/>
            <a:ext cx="3476016" cy="5855601"/>
          </a:xfrm>
          <a:prstGeom prst="rect">
            <a:avLst/>
          </a:prstGeom>
        </p:spPr>
      </p:pic>
      <p:sp>
        <p:nvSpPr>
          <p:cNvPr id="17" name="TextBox 16">
            <a:extLst>
              <a:ext uri="{FF2B5EF4-FFF2-40B4-BE49-F238E27FC236}">
                <a16:creationId xmlns:a16="http://schemas.microsoft.com/office/drawing/2014/main" id="{C862CCB9-D385-4B0F-B4C5-EA4DBE9F9CC7}"/>
              </a:ext>
            </a:extLst>
          </p:cNvPr>
          <p:cNvSpPr txBox="1"/>
          <p:nvPr/>
        </p:nvSpPr>
        <p:spPr>
          <a:xfrm>
            <a:off x="9590976" y="6389972"/>
            <a:ext cx="218391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en.wikibooks.org/wiki/Linux_From_Scratch"/>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56330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360056"/>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36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22385" y="1861755"/>
            <a:ext cx="11547225" cy="4563983"/>
          </a:xfrm>
        </p:spPr>
        <p:txBody>
          <a:bodyPr>
            <a:noAutofit/>
          </a:bodyPr>
          <a:lstStyle/>
          <a:p>
            <a:r>
              <a:rPr lang="en-GB" sz="2200" b="1" dirty="0"/>
              <a:t>/etc</a:t>
            </a:r>
            <a:r>
              <a:rPr lang="en-GB" sz="2200" dirty="0"/>
              <a:t> – </a:t>
            </a:r>
            <a:r>
              <a:rPr lang="en-GB" sz="2200" b="1" dirty="0"/>
              <a:t>contains system configuration files</a:t>
            </a:r>
            <a:r>
              <a:rPr lang="en-GB" sz="2200" dirty="0"/>
              <a:t>, disk configuration files, user lists (usernames and passwords), and hosts/client machines on the network. Don’t edit these either until you are confident, experienced and know what you are doing.</a:t>
            </a:r>
            <a:endParaRPr lang="en-GB" sz="2200" b="1" dirty="0">
              <a:cs typeface="Times New Roman" panose="02020603050405020304" pitchFamily="18" charset="0"/>
            </a:endParaRPr>
          </a:p>
          <a:p>
            <a:r>
              <a:rPr lang="en-GB" sz="2200" b="1" dirty="0"/>
              <a:t>/home</a:t>
            </a:r>
            <a:r>
              <a:rPr lang="en-GB" sz="2200" dirty="0"/>
              <a:t> – </a:t>
            </a:r>
            <a:r>
              <a:rPr lang="en-GB" sz="2200" b="1" dirty="0"/>
              <a:t>is the personal home directory </a:t>
            </a:r>
            <a:r>
              <a:rPr lang="en-GB" sz="2200" dirty="0"/>
              <a:t>for each user of the system, and contains their personal files and folders. </a:t>
            </a:r>
          </a:p>
          <a:p>
            <a:r>
              <a:rPr lang="en-GB" sz="2200" b="1" dirty="0">
                <a:solidFill>
                  <a:srgbClr val="222222"/>
                </a:solidFill>
                <a:effectLst/>
                <a:ea typeface="Calibri" panose="020F0502020204030204" pitchFamily="34" charset="0"/>
                <a:cs typeface="Times New Roman" panose="02020603050405020304" pitchFamily="18" charset="0"/>
              </a:rPr>
              <a:t>/media </a:t>
            </a:r>
            <a:r>
              <a:rPr lang="en-GB" sz="2200" b="1" dirty="0">
                <a:solidFill>
                  <a:srgbClr val="222222"/>
                </a:solidFill>
                <a:ea typeface="Calibri" panose="020F0502020204030204" pitchFamily="34" charset="0"/>
                <a:cs typeface="Times New Roman" panose="02020603050405020304" pitchFamily="18" charset="0"/>
              </a:rPr>
              <a:t>- </a:t>
            </a:r>
            <a:r>
              <a:rPr lang="en-GB" sz="2200" dirty="0">
                <a:solidFill>
                  <a:srgbClr val="222222"/>
                </a:solidFill>
                <a:effectLst/>
                <a:ea typeface="Calibri" panose="020F0502020204030204" pitchFamily="34" charset="0"/>
                <a:cs typeface="Times New Roman" panose="02020603050405020304" pitchFamily="18" charset="0"/>
              </a:rPr>
              <a:t>The </a:t>
            </a:r>
            <a:r>
              <a:rPr lang="en-GB" sz="2200" i="1" dirty="0">
                <a:effectLst/>
                <a:ea typeface="Calibri" panose="020F0502020204030204" pitchFamily="34" charset="0"/>
                <a:cs typeface="Times New Roman" panose="02020603050405020304" pitchFamily="18" charset="0"/>
              </a:rPr>
              <a:t>/media</a:t>
            </a:r>
            <a:r>
              <a:rPr lang="en-GB" sz="2200" dirty="0">
                <a:effectLst/>
                <a:ea typeface="Calibri" panose="020F0502020204030204" pitchFamily="34" charset="0"/>
                <a:cs typeface="Times New Roman" panose="02020603050405020304" pitchFamily="18" charset="0"/>
              </a:rPr>
              <a:t> directory is a relatively newer directory and is where </a:t>
            </a:r>
            <a:r>
              <a:rPr lang="en-GB" sz="2200" b="1" dirty="0">
                <a:effectLst/>
                <a:ea typeface="Calibri" panose="020F0502020204030204" pitchFamily="34" charset="0"/>
                <a:cs typeface="Times New Roman" panose="02020603050405020304" pitchFamily="18" charset="0"/>
              </a:rPr>
              <a:t>external storage is automatically mounted </a:t>
            </a:r>
            <a:r>
              <a:rPr lang="en-GB" sz="2200" dirty="0">
                <a:effectLst/>
                <a:ea typeface="Calibri" panose="020F0502020204030204" pitchFamily="34" charset="0"/>
                <a:cs typeface="Times New Roman" panose="02020603050405020304" pitchFamily="18" charset="0"/>
              </a:rPr>
              <a:t>by the OS when you plug it into the computer. Inserting and detecting storage (e.g. Pen sticks, SD cards, external SSDs, etc) used to be done manually and the /</a:t>
            </a:r>
            <a:r>
              <a:rPr lang="en-GB" sz="2200" dirty="0" err="1">
                <a:effectLst/>
                <a:ea typeface="Calibri" panose="020F0502020204030204" pitchFamily="34" charset="0"/>
                <a:cs typeface="Times New Roman" panose="02020603050405020304" pitchFamily="18" charset="0"/>
              </a:rPr>
              <a:t>mnt</a:t>
            </a:r>
            <a:r>
              <a:rPr lang="en-GB" sz="2200" dirty="0">
                <a:effectLst/>
                <a:ea typeface="Calibri" panose="020F0502020204030204" pitchFamily="34" charset="0"/>
                <a:cs typeface="Times New Roman" panose="02020603050405020304" pitchFamily="18" charset="0"/>
              </a:rPr>
              <a:t> folder was/is used for this, today however the OS automatically handles it and uses the /media directory.</a:t>
            </a:r>
          </a:p>
          <a:p>
            <a:r>
              <a:rPr lang="en-GB" sz="2200" b="1" dirty="0">
                <a:solidFill>
                  <a:srgbClr val="222222"/>
                </a:solidFill>
                <a:effectLst/>
                <a:ea typeface="Calibri" panose="020F0502020204030204" pitchFamily="34" charset="0"/>
                <a:cs typeface="Times New Roman" panose="02020603050405020304" pitchFamily="18" charset="0"/>
              </a:rPr>
              <a:t>/</a:t>
            </a:r>
            <a:r>
              <a:rPr lang="en-GB" sz="2200" b="1" dirty="0" err="1">
                <a:solidFill>
                  <a:srgbClr val="222222"/>
                </a:solidFill>
                <a:effectLst/>
                <a:ea typeface="Calibri" panose="020F0502020204030204" pitchFamily="34" charset="0"/>
                <a:cs typeface="Times New Roman" panose="02020603050405020304" pitchFamily="18" charset="0"/>
              </a:rPr>
              <a:t>mnt</a:t>
            </a:r>
            <a:r>
              <a:rPr lang="en-GB" sz="2200" b="1" dirty="0">
                <a:solidFill>
                  <a:srgbClr val="222222"/>
                </a:solidFill>
                <a:effectLst/>
                <a:ea typeface="Calibri" panose="020F0502020204030204" pitchFamily="34" charset="0"/>
                <a:cs typeface="Times New Roman" panose="02020603050405020304" pitchFamily="18" charset="0"/>
              </a:rPr>
              <a:t> </a:t>
            </a:r>
            <a:r>
              <a:rPr lang="en-GB" sz="2200" dirty="0">
                <a:solidFill>
                  <a:srgbClr val="222222"/>
                </a:solidFill>
                <a:effectLst/>
                <a:ea typeface="Calibri" panose="020F0502020204030204" pitchFamily="34" charset="0"/>
                <a:cs typeface="Times New Roman" panose="02020603050405020304" pitchFamily="18" charset="0"/>
              </a:rPr>
              <a:t>– Traditionally, this directory was/is used to </a:t>
            </a:r>
            <a:r>
              <a:rPr lang="en-GB" sz="2200" b="1" dirty="0">
                <a:solidFill>
                  <a:srgbClr val="222222"/>
                </a:solidFill>
                <a:effectLst/>
                <a:ea typeface="Calibri" panose="020F0502020204030204" pitchFamily="34" charset="0"/>
                <a:cs typeface="Times New Roman" panose="02020603050405020304" pitchFamily="18" charset="0"/>
              </a:rPr>
              <a:t>manually mount storage devices</a:t>
            </a:r>
            <a:r>
              <a:rPr lang="en-GB" sz="2200" dirty="0">
                <a:solidFill>
                  <a:srgbClr val="222222"/>
                </a:solidFill>
                <a:effectLst/>
                <a:ea typeface="Calibri" panose="020F0502020204030204" pitchFamily="34" charset="0"/>
                <a:cs typeface="Times New Roman" panose="02020603050405020304" pitchFamily="18" charset="0"/>
              </a:rPr>
              <a:t> or partitions such as external HD, USB drive etc.. /media is typically used today in modern distros, where the OS automatically installs the device.</a:t>
            </a:r>
            <a:endParaRPr lang="en-GB" sz="2200" dirty="0"/>
          </a:p>
          <a:p>
            <a:pPr marL="342900" lvl="0" indent="-342900">
              <a:lnSpc>
                <a:spcPct val="120000"/>
              </a:lnSpc>
              <a:spcBef>
                <a:spcPts val="0"/>
              </a:spcBef>
              <a:spcAft>
                <a:spcPts val="600"/>
              </a:spcAft>
              <a:buSzPts val="1000"/>
              <a:buFont typeface="Symbol" panose="05050102010706020507" pitchFamily="18" charset="2"/>
              <a:buChar char=""/>
              <a:tabLst>
                <a:tab pos="457200" algn="l"/>
              </a:tabLst>
            </a:pPr>
            <a:endParaRPr lang="en-GB" sz="2200" dirty="0">
              <a:effectLst/>
              <a:ea typeface="Calibri" panose="020F0502020204030204" pitchFamily="34" charset="0"/>
              <a:cs typeface="Times New Roman" panose="02020603050405020304" pitchFamily="18" charset="0"/>
            </a:endParaRPr>
          </a:p>
        </p:txBody>
      </p:sp>
      <p:pic>
        <p:nvPicPr>
          <p:cNvPr id="11" name="Picture 10" descr="A picture containing table&#10;&#10;Description automatically generated">
            <a:extLst>
              <a:ext uri="{FF2B5EF4-FFF2-40B4-BE49-F238E27FC236}">
                <a16:creationId xmlns:a16="http://schemas.microsoft.com/office/drawing/2014/main" id="{FC810B32-D207-4BF4-A85F-FC227792451B}"/>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15642" y="534371"/>
            <a:ext cx="3476016" cy="5855601"/>
          </a:xfrm>
          <a:prstGeom prst="rect">
            <a:avLst/>
          </a:prstGeom>
        </p:spPr>
      </p:pic>
      <p:sp>
        <p:nvSpPr>
          <p:cNvPr id="18" name="TextBox 17">
            <a:extLst>
              <a:ext uri="{FF2B5EF4-FFF2-40B4-BE49-F238E27FC236}">
                <a16:creationId xmlns:a16="http://schemas.microsoft.com/office/drawing/2014/main" id="{124CBC99-B05B-4629-A408-1F8C394F49F3}"/>
              </a:ext>
            </a:extLst>
          </p:cNvPr>
          <p:cNvSpPr txBox="1"/>
          <p:nvPr/>
        </p:nvSpPr>
        <p:spPr>
          <a:xfrm>
            <a:off x="9590976" y="6389972"/>
            <a:ext cx="218391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en.wikibooks.org/wiki/Linux_From_Scratch"/>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1823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1794" y="283237"/>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4000" b="1" dirty="0">
              <a:solidFill>
                <a:srgbClr val="FFFFFF"/>
              </a:solidFill>
              <a:highlight>
                <a:srgbClr val="FFFF00"/>
              </a:highlight>
            </a:endParaRPr>
          </a:p>
        </p:txBody>
      </p:sp>
      <p:pic>
        <p:nvPicPr>
          <p:cNvPr id="9" name="Picture 8" descr="A picture containing table&#10;&#10;Description automatically generated">
            <a:extLst>
              <a:ext uri="{FF2B5EF4-FFF2-40B4-BE49-F238E27FC236}">
                <a16:creationId xmlns:a16="http://schemas.microsoft.com/office/drawing/2014/main" id="{8AE74F41-C94B-46B3-B0E7-67EABC7155E4}"/>
              </a:ext>
            </a:extLst>
          </p:cNvPr>
          <p:cNvPicPr>
            <a:picLocks noChangeAspect="1"/>
          </p:cNvPicPr>
          <p:nvPr/>
        </p:nvPicPr>
        <p:blipFill>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95064" y="558908"/>
            <a:ext cx="3151709" cy="5309283"/>
          </a:xfrm>
          <a:prstGeom prst="rect">
            <a:avLst/>
          </a:prstGeom>
        </p:spPr>
      </p:pic>
      <p:sp>
        <p:nvSpPr>
          <p:cNvPr id="11" name="TextBox 10">
            <a:extLst>
              <a:ext uri="{FF2B5EF4-FFF2-40B4-BE49-F238E27FC236}">
                <a16:creationId xmlns:a16="http://schemas.microsoft.com/office/drawing/2014/main" id="{2C465095-076B-486D-A6D3-0179A1C5F847}"/>
              </a:ext>
            </a:extLst>
          </p:cNvPr>
          <p:cNvSpPr txBox="1"/>
          <p:nvPr/>
        </p:nvSpPr>
        <p:spPr>
          <a:xfrm>
            <a:off x="9862860" y="5791247"/>
            <a:ext cx="218391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books.org/wiki/Linux_From_Scratch"/>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4721" y="1703722"/>
            <a:ext cx="10890096" cy="5034606"/>
          </a:xfrm>
        </p:spPr>
        <p:txBody>
          <a:bodyPr>
            <a:noAutofit/>
          </a:bodyPr>
          <a:lstStyle/>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ea typeface="Calibri" panose="020F0502020204030204" pitchFamily="34" charset="0"/>
                <a:cs typeface="Times New Roman" panose="02020603050405020304" pitchFamily="18" charset="0"/>
              </a:rPr>
              <a:t>/proc </a:t>
            </a:r>
            <a:r>
              <a:rPr lang="en-GB" sz="2200" dirty="0">
                <a:effectLst/>
                <a:ea typeface="Calibri" panose="020F0502020204030204" pitchFamily="34" charset="0"/>
                <a:cs typeface="Times New Roman" panose="02020603050405020304" pitchFamily="18" charset="0"/>
              </a:rPr>
              <a:t>– </a:t>
            </a:r>
            <a:r>
              <a:rPr lang="en-GB" sz="2200" b="1" dirty="0">
                <a:effectLst/>
                <a:ea typeface="Calibri" panose="020F0502020204030204" pitchFamily="34" charset="0"/>
                <a:cs typeface="Times New Roman" panose="02020603050405020304" pitchFamily="18" charset="0"/>
              </a:rPr>
              <a:t>contains information about processes </a:t>
            </a:r>
            <a:r>
              <a:rPr lang="en-GB" sz="2200" dirty="0">
                <a:effectLst/>
                <a:ea typeface="Calibri" panose="020F0502020204030204" pitchFamily="34" charset="0"/>
                <a:cs typeface="Times New Roman" panose="02020603050405020304" pitchFamily="18" charset="0"/>
              </a:rPr>
              <a:t>and your computer e.g. your CPU, the kernel and processes that are running (each process will have a file containing the process PID and other process related information, automatically allocated by the OS). It is a virtual directory and all the files and folders are generated when the system starts up and runs (e.g. when applications are opened).</a:t>
            </a:r>
          </a:p>
          <a:p>
            <a:pPr marL="800115" lvl="1" indent="-342900">
              <a:lnSpc>
                <a:spcPct val="100000"/>
              </a:lnSpc>
              <a:spcBef>
                <a:spcPts val="0"/>
              </a:spcBef>
              <a:spcAft>
                <a:spcPts val="600"/>
              </a:spcAft>
              <a:buSzPts val="1000"/>
              <a:buFont typeface="Symbol" panose="05050102010706020507" pitchFamily="18" charset="2"/>
              <a:buChar char=""/>
              <a:tabLst>
                <a:tab pos="457200" algn="l"/>
              </a:tabLst>
            </a:pPr>
            <a:r>
              <a:rPr lang="en-GB" sz="2000" dirty="0">
                <a:effectLst/>
                <a:ea typeface="Calibri" panose="020F0502020204030204" pitchFamily="34" charset="0"/>
                <a:cs typeface="Times New Roman" panose="02020603050405020304" pitchFamily="18" charset="0"/>
              </a:rPr>
              <a:t>Bg. </a:t>
            </a:r>
            <a:r>
              <a:rPr lang="en-GB" sz="1600" b="1" dirty="0">
                <a:effectLst/>
                <a:ea typeface="Calibri" panose="020F0502020204030204" pitchFamily="34" charset="0"/>
                <a:cs typeface="Times New Roman" panose="02020603050405020304" pitchFamily="18" charset="0"/>
              </a:rPr>
              <a:t>/</a:t>
            </a:r>
            <a:r>
              <a:rPr lang="en-GB" sz="1600" b="1" dirty="0" err="1">
                <a:effectLst/>
                <a:ea typeface="Calibri" panose="020F0502020204030204" pitchFamily="34" charset="0"/>
                <a:cs typeface="Times New Roman" panose="02020603050405020304" pitchFamily="18" charset="0"/>
              </a:rPr>
              <a:t>tmp</a:t>
            </a:r>
            <a:r>
              <a:rPr lang="en-GB" sz="1600" b="1" dirty="0">
                <a:effectLst/>
                <a:ea typeface="Calibri" panose="020F0502020204030204" pitchFamily="34" charset="0"/>
                <a:cs typeface="Times New Roman" panose="02020603050405020304" pitchFamily="18" charset="0"/>
              </a:rPr>
              <a:t> </a:t>
            </a:r>
            <a:r>
              <a:rPr lang="en-GB" sz="1600" dirty="0">
                <a:effectLst/>
                <a:ea typeface="Calibri" panose="020F0502020204030204" pitchFamily="34" charset="0"/>
                <a:cs typeface="Times New Roman" panose="02020603050405020304" pitchFamily="18" charset="0"/>
              </a:rPr>
              <a:t>–  </a:t>
            </a:r>
            <a:r>
              <a:rPr lang="en-GB" sz="1600" b="1" dirty="0">
                <a:effectLst/>
                <a:ea typeface="Calibri" panose="020F0502020204030204" pitchFamily="34" charset="0"/>
                <a:cs typeface="Times New Roman" panose="02020603050405020304" pitchFamily="18" charset="0"/>
              </a:rPr>
              <a:t>contains temporary files</a:t>
            </a:r>
            <a:r>
              <a:rPr lang="en-GB" sz="1600" b="1" dirty="0">
                <a:ea typeface="Calibri" panose="020F0502020204030204" pitchFamily="34" charset="0"/>
                <a:cs typeface="Times New Roman" panose="02020603050405020304" pitchFamily="18" charset="0"/>
              </a:rPr>
              <a:t> used</a:t>
            </a:r>
            <a:r>
              <a:rPr lang="en-GB" sz="1600" b="1" dirty="0">
                <a:effectLst/>
                <a:ea typeface="Calibri" panose="020F0502020204030204" pitchFamily="34" charset="0"/>
                <a:cs typeface="Times New Roman" panose="02020603050405020304" pitchFamily="18" charset="0"/>
              </a:rPr>
              <a:t> by applications that are running</a:t>
            </a:r>
            <a:r>
              <a:rPr lang="en-GB" sz="1600" dirty="0">
                <a:effectLst/>
                <a:ea typeface="Calibri" panose="020F0502020204030204" pitchFamily="34" charset="0"/>
                <a:cs typeface="Times New Roman" panose="02020603050405020304" pitchFamily="18" charset="0"/>
              </a:rPr>
              <a:t>, and is cleared when the system is shut down. </a:t>
            </a:r>
            <a:r>
              <a:rPr lang="en-GB" sz="1600" b="1" i="1" dirty="0">
                <a:solidFill>
                  <a:srgbClr val="111111"/>
                </a:solidFill>
                <a:effectLst/>
                <a:ea typeface="Times New Roman" panose="02020603050405020304" pitchFamily="18" charset="0"/>
                <a:cs typeface="Times New Roman" panose="02020603050405020304" pitchFamily="18" charset="0"/>
              </a:rPr>
              <a:t>/run </a:t>
            </a:r>
            <a:r>
              <a:rPr lang="en-GB" sz="1600" i="1" dirty="0">
                <a:solidFill>
                  <a:srgbClr val="111111"/>
                </a:solidFill>
                <a:effectLst/>
                <a:ea typeface="Times New Roman" panose="02020603050405020304" pitchFamily="18" charset="0"/>
                <a:cs typeface="Times New Roman" panose="02020603050405020304" pitchFamily="18" charset="0"/>
              </a:rPr>
              <a:t>- </a:t>
            </a:r>
            <a:r>
              <a:rPr lang="en-GB" sz="1600" dirty="0">
                <a:solidFill>
                  <a:srgbClr val="222222"/>
                </a:solidFill>
                <a:effectLst/>
                <a:ea typeface="Times New Roman" panose="02020603050405020304" pitchFamily="18" charset="0"/>
                <a:cs typeface="Times New Roman" panose="02020603050405020304" pitchFamily="18" charset="0"/>
              </a:rPr>
              <a:t>is a relatively new directory that again </a:t>
            </a:r>
            <a:r>
              <a:rPr lang="en-GB" sz="1600" b="1" dirty="0">
                <a:solidFill>
                  <a:srgbClr val="222222"/>
                </a:solidFill>
                <a:effectLst/>
                <a:ea typeface="Times New Roman" panose="02020603050405020304" pitchFamily="18" charset="0"/>
                <a:cs typeface="Times New Roman" panose="02020603050405020304" pitchFamily="18" charset="0"/>
              </a:rPr>
              <a:t>contains temporary system process data</a:t>
            </a:r>
            <a:r>
              <a:rPr lang="en-GB" sz="1600" dirty="0">
                <a:solidFill>
                  <a:srgbClr val="222222"/>
                </a:solidFill>
                <a:effectLst/>
                <a:ea typeface="Times New Roman" panose="02020603050405020304" pitchFamily="18" charset="0"/>
                <a:cs typeface="Times New Roman" panose="02020603050405020304" pitchFamily="18" charset="0"/>
              </a:rPr>
              <a:t>. Don’t mess with these files if you want your processes to run.</a:t>
            </a:r>
            <a:endParaRPr lang="en-GB" sz="1600" dirty="0">
              <a:effectLst/>
              <a:ea typeface="Calibri" panose="020F0502020204030204" pitchFamily="34" charset="0"/>
              <a:cs typeface="Times New Roman" panose="02020603050405020304" pitchFamily="18" charset="0"/>
            </a:endParaRP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ea typeface="Calibri" panose="020F0502020204030204" pitchFamily="34" charset="0"/>
                <a:cs typeface="Calibri" panose="020F0502020204030204" pitchFamily="34" charset="0"/>
              </a:rPr>
              <a:t>/</a:t>
            </a:r>
            <a:r>
              <a:rPr lang="en-GB" sz="2200" b="1" dirty="0" err="1">
                <a:effectLst/>
                <a:ea typeface="Calibri" panose="020F0502020204030204" pitchFamily="34" charset="0"/>
                <a:cs typeface="Calibri" panose="020F0502020204030204" pitchFamily="34" charset="0"/>
              </a:rPr>
              <a:t>usr</a:t>
            </a:r>
            <a:r>
              <a:rPr lang="en-GB" sz="2200" b="1" dirty="0">
                <a:effectLst/>
                <a:ea typeface="Calibri" panose="020F0502020204030204" pitchFamily="34" charset="0"/>
                <a:cs typeface="Calibri" panose="020F0502020204030204" pitchFamily="34" charset="0"/>
              </a:rPr>
              <a:t> </a:t>
            </a:r>
            <a:r>
              <a:rPr lang="en-GB" sz="2200" dirty="0">
                <a:effectLst/>
                <a:ea typeface="Calibri" panose="020F0502020204030204" pitchFamily="34" charset="0"/>
                <a:cs typeface="Times New Roman" panose="02020603050405020304" pitchFamily="18" charset="0"/>
              </a:rPr>
              <a:t>– contains a mix of directories that contain a user’s applications, libraries, documentation, wallpapers, settings etc. The /</a:t>
            </a:r>
            <a:r>
              <a:rPr lang="en-GB" sz="2200" dirty="0" err="1">
                <a:effectLst/>
                <a:ea typeface="Calibri" panose="020F0502020204030204" pitchFamily="34" charset="0"/>
                <a:cs typeface="Times New Roman" panose="02020603050405020304" pitchFamily="18" charset="0"/>
              </a:rPr>
              <a:t>usr</a:t>
            </a:r>
            <a:r>
              <a:rPr lang="en-GB" sz="2200" dirty="0">
                <a:effectLst/>
                <a:ea typeface="Calibri" panose="020F0502020204030204" pitchFamily="34" charset="0"/>
                <a:cs typeface="Times New Roman" panose="02020603050405020304" pitchFamily="18" charset="0"/>
              </a:rPr>
              <a:t> directory used to be a user’s home directory where personal files were kept back in the days of UNIX. Now, however, /home is where a user’s personal files are kept. </a:t>
            </a:r>
          </a:p>
          <a:p>
            <a:pPr marL="800115" lvl="1" indent="-342900">
              <a:lnSpc>
                <a:spcPct val="100000"/>
              </a:lnSpc>
              <a:spcBef>
                <a:spcPts val="0"/>
              </a:spcBef>
              <a:spcAft>
                <a:spcPts val="600"/>
              </a:spcAft>
              <a:buSzPts val="1000"/>
              <a:buFont typeface="Symbol" panose="05050102010706020507" pitchFamily="18" charset="2"/>
              <a:buChar char=""/>
              <a:tabLst>
                <a:tab pos="457200" algn="l"/>
              </a:tabLst>
            </a:pPr>
            <a:r>
              <a:rPr lang="en-GB" sz="1600" dirty="0">
                <a:ea typeface="Calibri" panose="020F0502020204030204" pitchFamily="34" charset="0"/>
                <a:cs typeface="Times New Roman" panose="02020603050405020304" pitchFamily="18" charset="0"/>
              </a:rPr>
              <a:t>Bg. </a:t>
            </a:r>
            <a:r>
              <a:rPr lang="en-GB" sz="1600" dirty="0">
                <a:effectLst/>
                <a:ea typeface="Calibri" panose="020F0502020204030204" pitchFamily="34" charset="0"/>
                <a:cs typeface="Times New Roman" panose="02020603050405020304" pitchFamily="18" charset="0"/>
              </a:rPr>
              <a:t>Traditionally, the /bin directory contained </a:t>
            </a:r>
            <a:r>
              <a:rPr lang="en-GB" sz="1600" dirty="0">
                <a:ea typeface="Calibri" panose="020F0502020204030204" pitchFamily="34" charset="0"/>
                <a:cs typeface="Times New Roman" panose="02020603050405020304" pitchFamily="18" charset="0"/>
              </a:rPr>
              <a:t>system and </a:t>
            </a:r>
            <a:r>
              <a:rPr lang="en-GB" sz="1600" dirty="0">
                <a:effectLst/>
                <a:ea typeface="Calibri" panose="020F0502020204030204" pitchFamily="34" charset="0"/>
                <a:cs typeface="Times New Roman" panose="02020603050405020304" pitchFamily="18" charset="0"/>
              </a:rPr>
              <a:t>basic programs &amp; commands such as ls, mv and rm etc. the kind of pre-installed commands that would ship with your OS. And the /</a:t>
            </a:r>
            <a:r>
              <a:rPr lang="en-GB" sz="1600" dirty="0" err="1">
                <a:effectLst/>
                <a:ea typeface="Calibri" panose="020F0502020204030204" pitchFamily="34" charset="0"/>
                <a:cs typeface="Times New Roman" panose="02020603050405020304" pitchFamily="18" charset="0"/>
              </a:rPr>
              <a:t>usr</a:t>
            </a:r>
            <a:r>
              <a:rPr lang="en-GB" sz="1600" dirty="0">
                <a:effectLst/>
                <a:ea typeface="Calibri" panose="020F0502020204030204" pitchFamily="34" charset="0"/>
                <a:cs typeface="Times New Roman" panose="02020603050405020304" pitchFamily="18" charset="0"/>
              </a:rPr>
              <a:t>/bin contained the programs the user would install and run such as Office applications, web browsers, games etc.</a:t>
            </a:r>
          </a:p>
          <a:p>
            <a:pPr marL="0" indent="0">
              <a:lnSpc>
                <a:spcPct val="100000"/>
              </a:lnSpc>
              <a:spcBef>
                <a:spcPts val="0"/>
              </a:spcBef>
              <a:spcAft>
                <a:spcPts val="600"/>
              </a:spcAft>
              <a:buNone/>
            </a:pPr>
            <a:endParaRPr lang="en-GB" sz="2000" dirty="0"/>
          </a:p>
        </p:txBody>
      </p:sp>
    </p:spTree>
    <p:extLst>
      <p:ext uri="{BB962C8B-B14F-4D97-AF65-F5344CB8AC3E}">
        <p14:creationId xmlns:p14="http://schemas.microsoft.com/office/powerpoint/2010/main" val="42341154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6000" b="1" dirty="0">
                <a:solidFill>
                  <a:srgbClr val="FFFFFF"/>
                </a:solidFill>
              </a:rPr>
              <a:t>Bg. </a:t>
            </a:r>
            <a:r>
              <a:rPr lang="en-GB" sz="4800" b="1" dirty="0">
                <a:solidFill>
                  <a:srgbClr val="FFFFFF"/>
                </a:solidFill>
              </a:rPr>
              <a:t>Linux File System </a:t>
            </a:r>
            <a:r>
              <a:rPr lang="en-GB" sz="4800" b="1" dirty="0" err="1">
                <a:solidFill>
                  <a:srgbClr val="FFFFFF"/>
                </a:solidFill>
              </a:rPr>
              <a:t>cont</a:t>
            </a:r>
            <a:r>
              <a:rPr lang="en-GB" sz="4800" b="1" dirty="0">
                <a:solidFill>
                  <a:srgbClr val="FFFFFF"/>
                </a:solidFill>
              </a:rPr>
              <a:t>…</a:t>
            </a:r>
            <a:endParaRPr lang="en-GB" sz="3600"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661700"/>
            <a:ext cx="10001058" cy="5034606"/>
          </a:xfrm>
        </p:spPr>
        <p:txBody>
          <a:bodyPr>
            <a:noAutofit/>
          </a:bodyPr>
          <a:lstStyle/>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a:t>
            </a:r>
            <a:r>
              <a:rPr lang="en-GB" sz="2200" b="1"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b="1" dirty="0">
                <a:effectLst/>
                <a:latin typeface="Calibri" panose="020F0502020204030204" pitchFamily="34" charset="0"/>
                <a:ea typeface="Calibri" panose="020F0502020204030204" pitchFamily="34" charset="0"/>
                <a:cs typeface="Times New Roman" panose="02020603050405020304" pitchFamily="18" charset="0"/>
              </a:rPr>
              <a:t>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data for servers</a:t>
            </a:r>
            <a:r>
              <a:rPr lang="en-GB" sz="2200" dirty="0">
                <a:effectLst/>
                <a:latin typeface="Calibri" panose="020F0502020204030204" pitchFamily="34" charset="0"/>
                <a:ea typeface="Calibri" panose="020F0502020204030204" pitchFamily="34" charset="0"/>
                <a:cs typeface="Times New Roman" panose="02020603050405020304" pitchFamily="18" charset="0"/>
              </a:rPr>
              <a:t>, for websites for example. If you are running a web server like Apache from your Linux box, your html/</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css</a:t>
            </a:r>
            <a:r>
              <a:rPr lang="en-GB" sz="2200" dirty="0">
                <a:effectLst/>
                <a:latin typeface="Calibri" panose="020F0502020204030204" pitchFamily="34" charset="0"/>
                <a:ea typeface="Calibri" panose="020F0502020204030204" pitchFamily="34" charset="0"/>
                <a:cs typeface="Times New Roman" panose="02020603050405020304" pitchFamily="18" charset="0"/>
              </a:rPr>
              <a:t>/</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js</a:t>
            </a:r>
            <a:r>
              <a:rPr lang="en-GB" sz="2200" dirty="0">
                <a:effectLst/>
                <a:latin typeface="Calibri" panose="020F0502020204030204" pitchFamily="34" charset="0"/>
                <a:ea typeface="Calibri" panose="020F0502020204030204" pitchFamily="34" charset="0"/>
                <a:cs typeface="Times New Roman" panose="02020603050405020304" pitchFamily="18" charset="0"/>
              </a:rPr>
              <a:t> files for your websites will go into the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dirty="0">
                <a:effectLst/>
                <a:latin typeface="Calibri" panose="020F0502020204030204" pitchFamily="34" charset="0"/>
                <a:ea typeface="Calibri" panose="020F0502020204030204" pitchFamily="34" charset="0"/>
                <a:cs typeface="Times New Roman" panose="02020603050405020304" pitchFamily="18" charset="0"/>
              </a:rPr>
              <a:t>/http (or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srv</a:t>
            </a:r>
            <a:r>
              <a:rPr lang="en-GB" sz="2200" dirty="0">
                <a:effectLst/>
                <a:latin typeface="Calibri" panose="020F0502020204030204" pitchFamily="34" charset="0"/>
                <a:ea typeface="Calibri" panose="020F0502020204030204" pitchFamily="34" charset="0"/>
                <a:cs typeface="Times New Roman" panose="02020603050405020304" pitchFamily="18" charset="0"/>
              </a:rPr>
              <a:t>/www) directory.</a:t>
            </a: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/sys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files that enable the system to interact with peripheral devices connected to the computer</a:t>
            </a:r>
            <a:r>
              <a:rPr lang="en-GB" sz="2200" dirty="0">
                <a:effectLst/>
                <a:latin typeface="Calibri" panose="020F0502020204030204" pitchFamily="34" charset="0"/>
                <a:ea typeface="Calibri" panose="020F0502020204030204" pitchFamily="34" charset="0"/>
                <a:cs typeface="Times New Roman" panose="02020603050405020304" pitchFamily="18" charset="0"/>
              </a:rPr>
              <a:t>. You can modify device here (e.g. screen configuration, colours, brightness etc..) and peripheral driver settings here. Do not edit these files. At least until you are experienced and know what you are doing. </a:t>
            </a:r>
          </a:p>
          <a:p>
            <a:pPr marL="342900" indent="-342900">
              <a:lnSpc>
                <a:spcPct val="100000"/>
              </a:lnSpc>
              <a:spcBef>
                <a:spcPts val="0"/>
              </a:spcBef>
              <a:spcAft>
                <a:spcPts val="600"/>
              </a:spcAft>
              <a:buSzPts val="1000"/>
              <a:buFont typeface="Symbol" panose="05050102010706020507" pitchFamily="18" charset="2"/>
              <a:buChar char=""/>
              <a:tabLst>
                <a:tab pos="457200" algn="l"/>
              </a:tabLst>
            </a:pPr>
            <a:r>
              <a:rPr lang="en-GB" sz="2200" b="1" dirty="0">
                <a:effectLst/>
                <a:latin typeface="Calibri" panose="020F0502020204030204" pitchFamily="34" charset="0"/>
                <a:ea typeface="Calibri" panose="020F0502020204030204" pitchFamily="34" charset="0"/>
                <a:cs typeface="Times New Roman" panose="02020603050405020304" pitchFamily="18" charset="0"/>
              </a:rPr>
              <a:t>/var </a:t>
            </a:r>
            <a:r>
              <a:rPr lang="en-GB" sz="2200" dirty="0">
                <a:effectLst/>
                <a:latin typeface="Calibri" panose="020F0502020204030204" pitchFamily="34" charset="0"/>
                <a:ea typeface="Calibri" panose="020F0502020204030204" pitchFamily="34" charset="0"/>
                <a:cs typeface="Times New Roman" panose="02020603050405020304" pitchFamily="18" charset="0"/>
              </a:rPr>
              <a:t>– </a:t>
            </a:r>
            <a:r>
              <a:rPr lang="en-GB" sz="2200" b="1" dirty="0">
                <a:effectLst/>
                <a:latin typeface="Calibri" panose="020F0502020204030204" pitchFamily="34" charset="0"/>
                <a:ea typeface="Calibri" panose="020F0502020204030204" pitchFamily="34" charset="0"/>
                <a:cs typeface="Times New Roman" panose="02020603050405020304" pitchFamily="18" charset="0"/>
              </a:rPr>
              <a:t>contains log files that register events that happen on the system during runtime</a:t>
            </a:r>
            <a:r>
              <a:rPr lang="en-GB" sz="2200" dirty="0">
                <a:effectLst/>
                <a:latin typeface="Calibri" panose="020F0502020204030204" pitchFamily="34" charset="0"/>
                <a:ea typeface="Calibri" panose="020F0502020204030204" pitchFamily="34" charset="0"/>
                <a:cs typeface="Times New Roman" panose="02020603050405020304" pitchFamily="18" charset="0"/>
              </a:rPr>
              <a:t>. For example, queues/spools for print jobs are saved here, emails waiting to be sent is saved in a log file, if something fails in the system it is logged in a log file, if someone tries to hack into your system the firewall will log it in a log file etc..</a:t>
            </a:r>
          </a:p>
          <a:p>
            <a:pPr marL="0" indent="0">
              <a:lnSpc>
                <a:spcPct val="100000"/>
              </a:lnSpc>
              <a:spcBef>
                <a:spcPts val="0"/>
              </a:spcBef>
              <a:spcAft>
                <a:spcPts val="600"/>
              </a:spcAft>
              <a:buSzPts val="1000"/>
              <a:buNone/>
              <a:tabLst>
                <a:tab pos="457200" algn="l"/>
              </a:tabLst>
            </a:pPr>
            <a:r>
              <a:rPr lang="en-GB" sz="1600" dirty="0"/>
              <a:t>Note: The above covers the root directory which is very useful to know. Many of these directories lead to their own set of directories. For an overview please </a:t>
            </a:r>
            <a:r>
              <a:rPr lang="en-GB" sz="1600" dirty="0">
                <a:hlinkClick r:id="rId3"/>
              </a:rPr>
              <a:t>click-here</a:t>
            </a:r>
            <a:r>
              <a:rPr lang="en-GB" sz="1600" dirty="0"/>
              <a:t>.</a:t>
            </a:r>
          </a:p>
          <a:p>
            <a:pPr marL="342900" lvl="0" indent="-342900">
              <a:lnSpc>
                <a:spcPct val="100000"/>
              </a:lnSpc>
              <a:spcBef>
                <a:spcPts val="0"/>
              </a:spcBef>
              <a:spcAft>
                <a:spcPts val="600"/>
              </a:spcAft>
              <a:buSzPts val="1000"/>
              <a:buFont typeface="Symbol" panose="05050102010706020507" pitchFamily="18" charset="2"/>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0"/>
              </a:spcBef>
              <a:spcAft>
                <a:spcPts val="600"/>
              </a:spcAft>
              <a:buNone/>
            </a:pPr>
            <a:endParaRPr lang="en-GB" sz="2200" dirty="0"/>
          </a:p>
        </p:txBody>
      </p:sp>
      <p:pic>
        <p:nvPicPr>
          <p:cNvPr id="13" name="Picture 12" descr="A picture containing table&#10;&#10;Description automatically generated">
            <a:extLst>
              <a:ext uri="{FF2B5EF4-FFF2-40B4-BE49-F238E27FC236}">
                <a16:creationId xmlns:a16="http://schemas.microsoft.com/office/drawing/2014/main" id="{F3674B1F-D65A-488D-83E0-4829B91BC585}"/>
              </a:ext>
            </a:extLst>
          </p:cNvPr>
          <p:cNvPicPr>
            <a:picLocks noChangeAspect="1"/>
          </p:cNvPicPr>
          <p:nvPr/>
        </p:nvPicPr>
        <p:blipFill>
          <a:blip r:embed="rId4">
            <a:alphaModFix amt="35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58340" y="268551"/>
            <a:ext cx="2551627" cy="4298401"/>
          </a:xfrm>
          <a:prstGeom prst="rect">
            <a:avLst/>
          </a:prstGeom>
        </p:spPr>
      </p:pic>
      <p:sp>
        <p:nvSpPr>
          <p:cNvPr id="17" name="TextBox 16">
            <a:extLst>
              <a:ext uri="{FF2B5EF4-FFF2-40B4-BE49-F238E27FC236}">
                <a16:creationId xmlns:a16="http://schemas.microsoft.com/office/drawing/2014/main" id="{1C5B0A0B-2C63-419D-A39C-736EA3B766CA}"/>
              </a:ext>
            </a:extLst>
          </p:cNvPr>
          <p:cNvSpPr txBox="1"/>
          <p:nvPr/>
        </p:nvSpPr>
        <p:spPr>
          <a:xfrm>
            <a:off x="9917071" y="4580008"/>
            <a:ext cx="2183913"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en.wikibooks.org/wiki/Linux_From_Scratch"/>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8304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4" y="202137"/>
            <a:ext cx="10535674" cy="1033669"/>
          </a:xfrm>
          <a:solidFill>
            <a:schemeClr val="bg1">
              <a:lumMod val="50000"/>
            </a:schemeClr>
          </a:solidFill>
        </p:spPr>
        <p:txBody>
          <a:bodyPr>
            <a:normAutofit/>
          </a:bodyPr>
          <a:lstStyle/>
          <a:p>
            <a:r>
              <a:rPr lang="en-GB" sz="4800" b="1" dirty="0">
                <a:solidFill>
                  <a:srgbClr val="FFFFFF"/>
                </a:solidFill>
              </a:rPr>
              <a:t>Bg. </a:t>
            </a:r>
            <a:r>
              <a:rPr lang="en-GB" sz="4000" b="1" dirty="0">
                <a:solidFill>
                  <a:srgbClr val="FFFFFF"/>
                </a:solidFill>
              </a:rPr>
              <a:t>Some additional commands</a:t>
            </a:r>
          </a:p>
        </p:txBody>
      </p:sp>
      <p:graphicFrame>
        <p:nvGraphicFramePr>
          <p:cNvPr id="9" name="Table 8">
            <a:extLst>
              <a:ext uri="{FF2B5EF4-FFF2-40B4-BE49-F238E27FC236}">
                <a16:creationId xmlns:a16="http://schemas.microsoft.com/office/drawing/2014/main" id="{8770698B-027A-41E7-AC4A-44EACD838F6E}"/>
              </a:ext>
            </a:extLst>
          </p:cNvPr>
          <p:cNvGraphicFramePr/>
          <p:nvPr/>
        </p:nvGraphicFramePr>
        <p:xfrm>
          <a:off x="786984" y="1437941"/>
          <a:ext cx="10535674" cy="5367674"/>
        </p:xfrm>
        <a:graphic>
          <a:graphicData uri="http://schemas.openxmlformats.org/drawingml/2006/table">
            <a:tbl>
              <a:tblPr firstRow="1" firstCol="1" bandRow="1">
                <a:tableStyleId>{5C22544A-7EE6-4342-B048-85BDC9FD1C3A}</a:tableStyleId>
              </a:tblPr>
              <a:tblGrid>
                <a:gridCol w="2178853">
                  <a:extLst>
                    <a:ext uri="{9D8B030D-6E8A-4147-A177-3AD203B41FA5}">
                      <a16:colId xmlns:a16="http://schemas.microsoft.com/office/drawing/2014/main" val="1627121552"/>
                    </a:ext>
                  </a:extLst>
                </a:gridCol>
                <a:gridCol w="8356821">
                  <a:extLst>
                    <a:ext uri="{9D8B030D-6E8A-4147-A177-3AD203B41FA5}">
                      <a16:colId xmlns:a16="http://schemas.microsoft.com/office/drawing/2014/main" val="3448465965"/>
                    </a:ext>
                  </a:extLst>
                </a:gridCol>
              </a:tblGrid>
              <a:tr h="197110">
                <a:tc>
                  <a:txBody>
                    <a:bodyPr/>
                    <a:lstStyle/>
                    <a:p>
                      <a:pPr algn="l" fontAlgn="base">
                        <a:lnSpc>
                          <a:spcPct val="107000"/>
                        </a:lnSpc>
                        <a:spcBef>
                          <a:spcPts val="0"/>
                        </a:spcBef>
                        <a:spcAft>
                          <a:spcPts val="0"/>
                        </a:spcAft>
                      </a:pPr>
                      <a:r>
                        <a:rPr lang="en-GB" sz="1400" u="none" strike="noStrike">
                          <a:solidFill>
                            <a:schemeClr val="tx1"/>
                          </a:solidFill>
                          <a:effectLst/>
                        </a:rPr>
                        <a:t>pwd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Print working directory (Prints out the address of the current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0616304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ls</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Displays the names of files and sub-folders/directories in the current folder.</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583302085"/>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ls -l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Lists and includes additional file information.</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3314786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history -c</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Deletes the command history of the Terminal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712567"/>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Go to Home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63725979"/>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[folder name]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Change folder /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076854684"/>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Move up to the parent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39722038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Move up two levels (Can be extended to as many levels as you want by adding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4229011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cd ~</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Go to Home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11867418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mkdir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Create a new subdirectory in the current directory</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532521467"/>
                  </a:ext>
                </a:extLst>
              </a:tr>
              <a:tr h="265247">
                <a:tc>
                  <a:txBody>
                    <a:bodyPr/>
                    <a:lstStyle/>
                    <a:p>
                      <a:pPr algn="l" fontAlgn="base">
                        <a:lnSpc>
                          <a:spcPct val="107000"/>
                        </a:lnSpc>
                        <a:spcBef>
                          <a:spcPts val="0"/>
                        </a:spcBef>
                        <a:spcAft>
                          <a:spcPts val="0"/>
                        </a:spcAft>
                      </a:pPr>
                      <a:r>
                        <a:rPr lang="en-GB" sz="1400" u="none" strike="noStrike" dirty="0" err="1">
                          <a:solidFill>
                            <a:schemeClr val="tx1"/>
                          </a:solidFill>
                          <a:effectLst/>
                        </a:rPr>
                        <a:t>mkdir</a:t>
                      </a:r>
                      <a:r>
                        <a:rPr lang="en-GB" sz="1400" u="none" strike="noStrike" dirty="0">
                          <a:solidFill>
                            <a:schemeClr val="tx1"/>
                          </a:solidFill>
                          <a:effectLst/>
                        </a:rPr>
                        <a:t> &lt;dir1&gt; &lt;dir2&gt; &lt;dir3&gt;</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Create several directories at once.</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32473993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-R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Remove a directory and its contents</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497971506"/>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touch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Create a new file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227889441"/>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nano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Opens a Terminal file editor where you can make changes to files in the Terminal.</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09938477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cp &lt;file&gt;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Copy a file to a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19652834"/>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Remove a file. This will remove it completely from the system. Be careful with this command.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920725790"/>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rm -i &lt;file&gt;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Deleting a file after providing confirmation.</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412431333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mv &lt;file&gt; &lt;dir&gt;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Move a file to a folder and will overwrite existing files</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1687644824"/>
                  </a:ext>
                </a:extLst>
              </a:tr>
              <a:tr h="197110">
                <a:tc>
                  <a:txBody>
                    <a:bodyPr/>
                    <a:lstStyle/>
                    <a:p>
                      <a:pPr algn="l" fontAlgn="base">
                        <a:lnSpc>
                          <a:spcPct val="107000"/>
                        </a:lnSpc>
                        <a:spcBef>
                          <a:spcPts val="0"/>
                        </a:spcBef>
                        <a:spcAft>
                          <a:spcPts val="0"/>
                        </a:spcAft>
                      </a:pPr>
                      <a:r>
                        <a:rPr lang="en-GB" sz="1400" u="none" strike="noStrike" dirty="0">
                          <a:solidFill>
                            <a:schemeClr val="tx1"/>
                          </a:solidFill>
                          <a:effectLst/>
                        </a:rPr>
                        <a:t>man</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The manual page provides you with information about what a command does.</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129012631"/>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Home Directory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804003602"/>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clear</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Clear the Terminal space.</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2271105769"/>
                  </a:ext>
                </a:extLst>
              </a:tr>
              <a:tr h="399472">
                <a:tc>
                  <a:txBody>
                    <a:bodyPr/>
                    <a:lstStyle/>
                    <a:p>
                      <a:pPr algn="l" fontAlgn="base">
                        <a:lnSpc>
                          <a:spcPct val="107000"/>
                        </a:lnSpc>
                        <a:spcBef>
                          <a:spcPts val="0"/>
                        </a:spcBef>
                        <a:spcAft>
                          <a:spcPts val="0"/>
                        </a:spcAft>
                      </a:pPr>
                      <a:r>
                        <a:rPr lang="en-GB" sz="1400" u="none" strike="noStrike" dirty="0" err="1">
                          <a:solidFill>
                            <a:schemeClr val="tx1"/>
                          </a:solidFill>
                          <a:effectLst/>
                        </a:rPr>
                        <a:t>sudo</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a:solidFill>
                            <a:schemeClr val="tx1"/>
                          </a:solidFill>
                          <a:effectLst/>
                        </a:rPr>
                        <a:t>Gain superuser privileges provided you are an admin of the system. You will need to enter your administrator password.</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568616013"/>
                  </a:ext>
                </a:extLst>
              </a:tr>
              <a:tr h="197110">
                <a:tc>
                  <a:txBody>
                    <a:bodyPr/>
                    <a:lstStyle/>
                    <a:p>
                      <a:pPr algn="l" fontAlgn="base">
                        <a:lnSpc>
                          <a:spcPct val="107000"/>
                        </a:lnSpc>
                        <a:spcBef>
                          <a:spcPts val="0"/>
                        </a:spcBef>
                        <a:spcAft>
                          <a:spcPts val="0"/>
                        </a:spcAft>
                      </a:pPr>
                      <a:r>
                        <a:rPr lang="en-GB" sz="1400" u="none" strike="noStrike">
                          <a:solidFill>
                            <a:schemeClr val="tx1"/>
                          </a:solidFill>
                          <a:effectLst/>
                        </a:rPr>
                        <a:t>history</a:t>
                      </a:r>
                      <a:endParaRPr lang="en-GB" sz="1400" b="0" i="0" u="none" strike="noStrike">
                        <a:solidFill>
                          <a:schemeClr val="tx1"/>
                        </a:solidFill>
                        <a:effectLst/>
                        <a:latin typeface="Arial" panose="020B0604020202020204" pitchFamily="34" charset="0"/>
                      </a:endParaRPr>
                    </a:p>
                  </a:txBody>
                  <a:tcPr marL="4763" marR="4763" marT="4763" marB="0">
                    <a:solidFill>
                      <a:schemeClr val="bg1">
                        <a:lumMod val="95000"/>
                      </a:schemeClr>
                    </a:solidFill>
                  </a:tcPr>
                </a:tc>
                <a:tc>
                  <a:txBody>
                    <a:bodyPr/>
                    <a:lstStyle/>
                    <a:p>
                      <a:pPr algn="l" fontAlgn="base">
                        <a:lnSpc>
                          <a:spcPct val="107000"/>
                        </a:lnSpc>
                        <a:spcBef>
                          <a:spcPts val="0"/>
                        </a:spcBef>
                        <a:spcAft>
                          <a:spcPts val="0"/>
                        </a:spcAft>
                      </a:pPr>
                      <a:r>
                        <a:rPr lang="en-GB" sz="1400" u="none" strike="noStrike" dirty="0">
                          <a:solidFill>
                            <a:schemeClr val="tx1"/>
                          </a:solidFill>
                          <a:effectLst/>
                        </a:rPr>
                        <a:t>Displays all the commands you have entered.</a:t>
                      </a:r>
                      <a:endParaRPr lang="en-GB" sz="1400" b="0" i="0" u="none" strike="noStrike" dirty="0">
                        <a:solidFill>
                          <a:schemeClr val="tx1"/>
                        </a:solidFill>
                        <a:effectLst/>
                        <a:latin typeface="Arial" panose="020B0604020202020204" pitchFamily="34" charset="0"/>
                      </a:endParaRPr>
                    </a:p>
                  </a:txBody>
                  <a:tcPr marL="4763" marR="4763" marT="4763" marB="0">
                    <a:solidFill>
                      <a:schemeClr val="bg1">
                        <a:lumMod val="95000"/>
                      </a:schemeClr>
                    </a:solidFill>
                  </a:tcPr>
                </a:tc>
                <a:extLst>
                  <a:ext uri="{0D108BD9-81ED-4DB2-BD59-A6C34878D82A}">
                    <a16:rowId xmlns:a16="http://schemas.microsoft.com/office/drawing/2014/main" val="3769531419"/>
                  </a:ext>
                </a:extLst>
              </a:tr>
            </a:tbl>
          </a:graphicData>
        </a:graphic>
      </p:graphicFrame>
    </p:spTree>
    <p:extLst>
      <p:ext uri="{BB962C8B-B14F-4D97-AF65-F5344CB8AC3E}">
        <p14:creationId xmlns:p14="http://schemas.microsoft.com/office/powerpoint/2010/main" val="6506275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4788" y="411073"/>
            <a:ext cx="10647770" cy="1033669"/>
          </a:xfrm>
          <a:solidFill>
            <a:schemeClr val="bg1">
              <a:lumMod val="50000"/>
            </a:schemeClr>
          </a:solidFill>
        </p:spPr>
        <p:txBody>
          <a:bodyPr>
            <a:normAutofit fontScale="90000"/>
          </a:bodyPr>
          <a:lstStyle/>
          <a:p>
            <a:r>
              <a:rPr lang="en-GB" sz="5300" b="1" dirty="0">
                <a:solidFill>
                  <a:srgbClr val="FFFFFF"/>
                </a:solidFill>
              </a:rPr>
              <a:t>Bg. </a:t>
            </a:r>
            <a:r>
              <a:rPr lang="en-GB" sz="4000" b="1" dirty="0">
                <a:solidFill>
                  <a:srgbClr val="FFFFFF"/>
                </a:solidFill>
              </a:rPr>
              <a:t>Further Description of some basic Linux commands</a:t>
            </a:r>
          </a:p>
        </p:txBody>
      </p:sp>
      <p:sp>
        <p:nvSpPr>
          <p:cNvPr id="3" name="Rectangle 1">
            <a:extLst>
              <a:ext uri="{FF2B5EF4-FFF2-40B4-BE49-F238E27FC236}">
                <a16:creationId xmlns:a16="http://schemas.microsoft.com/office/drawing/2014/main" id="{FAC9E71A-B6ED-4436-BC22-F43F7C604C06}"/>
              </a:ext>
            </a:extLst>
          </p:cNvPr>
          <p:cNvSpPr>
            <a:spLocks noChangeArrowheads="1"/>
          </p:cNvSpPr>
          <p:nvPr/>
        </p:nvSpPr>
        <p:spPr bwMode="auto">
          <a:xfrm>
            <a:off x="364787" y="1712689"/>
            <a:ext cx="11380066" cy="4939816"/>
          </a:xfrm>
          <a:prstGeom prst="rect">
            <a:avLst/>
          </a:prstGeom>
          <a:solidFill>
            <a:schemeClr val="bg1">
              <a:lumMod val="85000"/>
            </a:schemeClr>
          </a:solidFill>
          <a:ln>
            <a:noFill/>
          </a:ln>
          <a:effectLst/>
        </p:spPr>
        <p:txBody>
          <a:bodyPr vert="horz" wrap="square" lIns="91440" tIns="45721" rIns="91440" bIns="45721" numCol="1" anchor="ctr"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The contents of a directory can be viewed, by using the list ‘</a:t>
            </a:r>
            <a:r>
              <a:rPr kumimoji="0" lang="en-GB" altLang="en-US" sz="2100" b="1" i="0" u="none" strike="noStrike" kern="1200" cap="none" spc="0" normalizeH="0" baseline="0" noProof="0" dirty="0">
                <a:ln>
                  <a:noFill/>
                </a:ln>
                <a:solidFill>
                  <a:prstClr val="black"/>
                </a:solidFill>
                <a:effectLst/>
                <a:uLnTx/>
                <a:uFillTx/>
                <a:latin typeface="Calibri" panose="020F0502020204030204"/>
                <a:ea typeface="+mn-ea"/>
                <a:cs typeface="+mn-cs"/>
              </a:rPr>
              <a:t>ls</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command, or more specifically followed by a directory name (as an argument) e.g. ‘ls bin or ls /bin’.</a:t>
            </a:r>
          </a:p>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altLang="en-US" sz="2100" b="1" i="0" u="none" strike="noStrike" kern="1200" cap="none" spc="0" normalizeH="0" baseline="0" noProof="0" dirty="0">
                <a:ln>
                  <a:noFill/>
                </a:ln>
                <a:solidFill>
                  <a:prstClr val="black"/>
                </a:solidFill>
                <a:effectLst/>
                <a:uLnTx/>
                <a:uFillTx/>
                <a:latin typeface="Calibri" panose="020F0502020204030204"/>
                <a:ea typeface="+mn-ea"/>
                <a:cs typeface="+mn-cs"/>
              </a:rPr>
              <a:t>Arguments are entered after a command in the CLI </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(aka terminal shell or console). An argument is separated by a space after the command. /</a:t>
            </a:r>
            <a:r>
              <a:rPr kumimoji="0" lang="en-GB" altLang="en-US" sz="2100" b="0" i="0" u="none" strike="noStrike" kern="1200" cap="none" spc="0" normalizeH="0" baseline="0" noProof="0" dirty="0" err="1">
                <a:ln>
                  <a:noFill/>
                </a:ln>
                <a:solidFill>
                  <a:prstClr val="black"/>
                </a:solidFill>
                <a:effectLst/>
                <a:uLnTx/>
                <a:uFillTx/>
                <a:latin typeface="Calibri" panose="020F0502020204030204"/>
                <a:ea typeface="+mn-ea"/>
                <a:cs typeface="+mn-cs"/>
              </a:rPr>
              <a:t>usr</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is a directory name argument in the above example. Arguments can be file names or other input entered by the user, relevant to the command.</a:t>
            </a:r>
          </a:p>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The change directory ‘</a:t>
            </a:r>
            <a:r>
              <a:rPr kumimoji="0" lang="en-GB" altLang="en-US" sz="2100" b="1" i="0" u="none" strike="noStrike" kern="1200" cap="none" spc="0" normalizeH="0" baseline="0" noProof="0" dirty="0">
                <a:ln>
                  <a:noFill/>
                </a:ln>
                <a:solidFill>
                  <a:prstClr val="black"/>
                </a:solidFill>
                <a:effectLst/>
                <a:uLnTx/>
                <a:uFillTx/>
                <a:latin typeface="Calibri" panose="020F0502020204030204"/>
                <a:ea typeface="+mn-ea"/>
                <a:cs typeface="+mn-cs"/>
              </a:rPr>
              <a:t>cd</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command allows a user to change the directory.</a:t>
            </a:r>
          </a:p>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To determine the current directory, use the present working directory ‘</a:t>
            </a:r>
            <a:r>
              <a:rPr kumimoji="0" lang="en-GB" altLang="en-US" sz="2100" b="1" i="0" u="none" strike="noStrike" kern="1200" cap="none" spc="0" normalizeH="0" baseline="0" noProof="0" dirty="0" err="1">
                <a:ln>
                  <a:noFill/>
                </a:ln>
                <a:solidFill>
                  <a:prstClr val="black"/>
                </a:solidFill>
                <a:effectLst/>
                <a:uLnTx/>
                <a:uFillTx/>
                <a:latin typeface="Calibri" panose="020F0502020204030204"/>
                <a:ea typeface="+mn-ea"/>
                <a:cs typeface="+mn-cs"/>
              </a:rPr>
              <a:t>pwd</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command. </a:t>
            </a:r>
            <a:r>
              <a:rPr kumimoji="0" lang="en-GB" altLang="en-US" sz="2100" b="0" i="0" u="none" strike="noStrike" kern="1200" cap="none" spc="0" normalizeH="0" baseline="0" noProof="0" dirty="0" err="1">
                <a:ln>
                  <a:noFill/>
                </a:ln>
                <a:solidFill>
                  <a:prstClr val="black"/>
                </a:solidFill>
                <a:effectLst/>
                <a:uLnTx/>
                <a:uFillTx/>
                <a:latin typeface="Calibri" panose="020F0502020204030204"/>
                <a:ea typeface="+mn-ea"/>
                <a:cs typeface="+mn-cs"/>
              </a:rPr>
              <a:t>pwd</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is used without any arguments. </a:t>
            </a:r>
            <a:r>
              <a:rPr kumimoji="0" lang="en-GB" altLang="en-US" sz="2100" b="0" i="0" u="none" strike="noStrike" kern="1200" cap="none" spc="0" normalizeH="0" baseline="0" noProof="0" dirty="0" err="1">
                <a:ln>
                  <a:noFill/>
                </a:ln>
                <a:solidFill>
                  <a:prstClr val="black"/>
                </a:solidFill>
                <a:effectLst/>
                <a:uLnTx/>
                <a:uFillTx/>
                <a:latin typeface="Calibri" panose="020F0502020204030204"/>
                <a:ea typeface="+mn-ea"/>
                <a:cs typeface="+mn-cs"/>
              </a:rPr>
              <a:t>pwd</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shows the full / absolute path of the current directory.</a:t>
            </a:r>
          </a:p>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The show processes command ‘</a:t>
            </a:r>
            <a:r>
              <a:rPr kumimoji="0" lang="en-GB" altLang="en-US" sz="2100" b="1" i="0" u="none" strike="noStrike" kern="1200" cap="none" spc="0" normalizeH="0" baseline="0" noProof="0" dirty="0" err="1">
                <a:ln>
                  <a:noFill/>
                </a:ln>
                <a:solidFill>
                  <a:prstClr val="black"/>
                </a:solidFill>
                <a:effectLst/>
                <a:uLnTx/>
                <a:uFillTx/>
                <a:latin typeface="Calibri" panose="020F0502020204030204"/>
                <a:ea typeface="+mn-ea"/>
                <a:cs typeface="+mn-cs"/>
              </a:rPr>
              <a:t>ps</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shows the processes / instances of programs in execution on the system.</a:t>
            </a:r>
          </a:p>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sz="2100" b="1" i="0" u="none" strike="noStrike" kern="1200" cap="none" spc="0" normalizeH="0" baseline="0" noProof="0" dirty="0">
                <a:ln>
                  <a:noFill/>
                </a:ln>
                <a:solidFill>
                  <a:prstClr val="black"/>
                </a:solidFill>
                <a:effectLst/>
                <a:uLnTx/>
                <a:uFillTx/>
                <a:latin typeface="Calibri" panose="020F0502020204030204"/>
                <a:ea typeface="+mn-ea"/>
                <a:cs typeface="+mn-cs"/>
              </a:rPr>
              <a:t>cat</a:t>
            </a:r>
            <a:r>
              <a:rPr kumimoji="0" lang="en-GB" sz="2100" b="0" i="0" u="none" strike="noStrike" kern="1200" cap="none" spc="0" normalizeH="0" baseline="0" noProof="0" dirty="0">
                <a:ln>
                  <a:noFill/>
                </a:ln>
                <a:solidFill>
                  <a:prstClr val="black"/>
                </a:solidFill>
                <a:effectLst/>
                <a:uLnTx/>
                <a:uFillTx/>
                <a:latin typeface="Calibri" panose="020F0502020204030204"/>
                <a:ea typeface="+mn-ea"/>
                <a:cs typeface="+mn-cs"/>
              </a:rPr>
              <a:t>’ command is used to read/output files e.g. </a:t>
            </a:r>
            <a:r>
              <a:rPr kumimoji="0" lang="en-GB" sz="2100" b="1" i="0" u="none" strike="noStrike" kern="1200" cap="none" spc="0" normalizeH="0" baseline="0" noProof="0" dirty="0">
                <a:ln>
                  <a:noFill/>
                </a:ln>
                <a:solidFill>
                  <a:prstClr val="black"/>
                </a:solidFill>
                <a:effectLst/>
                <a:uLnTx/>
                <a:uFillTx/>
                <a:latin typeface="Calibri" panose="020F0502020204030204"/>
                <a:ea typeface="+mn-ea"/>
                <a:cs typeface="+mn-cs"/>
              </a:rPr>
              <a:t>cat readme.txt</a:t>
            </a:r>
            <a:endParaRPr kumimoji="0" lang="en-GB" altLang="en-US" sz="21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altLang="en-US" sz="2100" b="1" i="0" u="none" strike="noStrike" kern="1200" cap="none" spc="0" normalizeH="0" baseline="0" noProof="0" dirty="0">
                <a:ln>
                  <a:noFill/>
                </a:ln>
                <a:solidFill>
                  <a:prstClr val="black"/>
                </a:solidFill>
                <a:effectLst/>
                <a:uLnTx/>
                <a:uFillTx/>
                <a:latin typeface="Calibri" panose="020F0502020204030204"/>
                <a:ea typeface="+mn-ea"/>
                <a:cs typeface="+mn-cs"/>
              </a:rPr>
              <a:t>du</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command shows file and directory sizes e.g. </a:t>
            </a:r>
            <a:r>
              <a:rPr kumimoji="0" lang="en-GB" altLang="en-US" sz="2100" b="1" i="0" u="none" strike="noStrike" kern="1200" cap="none" spc="0" normalizeH="0" baseline="0" noProof="0" dirty="0">
                <a:ln>
                  <a:noFill/>
                </a:ln>
                <a:solidFill>
                  <a:prstClr val="black"/>
                </a:solidFill>
                <a:effectLst/>
                <a:uLnTx/>
                <a:uFillTx/>
                <a:latin typeface="Calibri" panose="020F0502020204030204"/>
                <a:ea typeface="+mn-ea"/>
                <a:cs typeface="+mn-cs"/>
              </a:rPr>
              <a:t>du hello.jpg</a:t>
            </a:r>
          </a:p>
          <a:p>
            <a:pPr marL="285761" marR="0" lvl="0" indent="-285761" algn="l" defTabSz="914434" rtl="0" eaLnBrk="0" fontAlgn="base" latinLnBrk="0" hangingPunct="0">
              <a:lnSpc>
                <a:spcPct val="100000"/>
              </a:lnSpc>
              <a:spcBef>
                <a:spcPct val="0"/>
              </a:spcBef>
              <a:spcAft>
                <a:spcPct val="0"/>
              </a:spcAft>
              <a:buClrTx/>
              <a:buSzTx/>
              <a:buFont typeface="Arial" panose="020B0604020202020204" pitchFamily="34" charset="0"/>
              <a:buChar char="•"/>
              <a:tabLst>
                <a:tab pos="457217" algn="l"/>
              </a:tabLst>
              <a:defRPr/>
            </a:pP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The ‘</a:t>
            </a:r>
            <a:r>
              <a:rPr kumimoji="0" lang="en-GB" altLang="en-US" sz="2100" b="1" i="0" u="none" strike="noStrike" kern="1200" cap="none" spc="0" normalizeH="0" baseline="0" noProof="0" dirty="0">
                <a:ln>
                  <a:noFill/>
                </a:ln>
                <a:solidFill>
                  <a:prstClr val="black"/>
                </a:solidFill>
                <a:effectLst/>
                <a:uLnTx/>
                <a:uFillTx/>
                <a:latin typeface="Calibri" panose="020F0502020204030204"/>
                <a:ea typeface="+mn-ea"/>
                <a:cs typeface="+mn-cs"/>
              </a:rPr>
              <a:t>kill</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command is used to terminate malfunctioning processes. The PID numbers (Process identification numbers) are created and automatically assigned by the OS and used by the user/</a:t>
            </a:r>
            <a:r>
              <a:rPr kumimoji="0" lang="en-GB" altLang="en-US" sz="2100" b="0" i="0" u="none" strike="noStrike" kern="1200" cap="none" spc="0" normalizeH="0" baseline="0" noProof="0" dirty="0" err="1">
                <a:ln>
                  <a:noFill/>
                </a:ln>
                <a:solidFill>
                  <a:prstClr val="black"/>
                </a:solidFill>
                <a:effectLst/>
                <a:uLnTx/>
                <a:uFillTx/>
                <a:latin typeface="Calibri" panose="020F0502020204030204"/>
                <a:ea typeface="+mn-ea"/>
                <a:cs typeface="+mn-cs"/>
              </a:rPr>
              <a:t>SysAdmin</a:t>
            </a:r>
            <a:r>
              <a:rPr kumimoji="0" lang="en-GB" altLang="en-US" sz="2100" b="0" i="0" u="none" strike="noStrike" kern="1200" cap="none" spc="0" normalizeH="0" baseline="0" noProof="0" dirty="0">
                <a:ln>
                  <a:noFill/>
                </a:ln>
                <a:solidFill>
                  <a:prstClr val="black"/>
                </a:solidFill>
                <a:effectLst/>
                <a:uLnTx/>
                <a:uFillTx/>
                <a:latin typeface="Calibri" panose="020F0502020204030204"/>
                <a:ea typeface="+mn-ea"/>
                <a:cs typeface="+mn-cs"/>
              </a:rPr>
              <a:t> to refer to and if needed to terminate a process.</a:t>
            </a:r>
          </a:p>
        </p:txBody>
      </p:sp>
    </p:spTree>
    <p:extLst>
      <p:ext uri="{BB962C8B-B14F-4D97-AF65-F5344CB8AC3E}">
        <p14:creationId xmlns:p14="http://schemas.microsoft.com/office/powerpoint/2010/main" val="12629954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A7910F-E88C-4BD4-B636-B7B6960C208F}"/>
              </a:ext>
            </a:extLst>
          </p:cNvPr>
          <p:cNvSpPr>
            <a:spLocks noGrp="1"/>
          </p:cNvSpPr>
          <p:nvPr>
            <p:ph type="title"/>
          </p:nvPr>
        </p:nvSpPr>
        <p:spPr>
          <a:xfrm>
            <a:off x="229675" y="342145"/>
            <a:ext cx="11732646" cy="1033669"/>
          </a:xfrm>
          <a:noFill/>
        </p:spPr>
        <p:txBody>
          <a:bodyPr>
            <a:normAutofit/>
          </a:bodyPr>
          <a:lstStyle/>
          <a:p>
            <a:r>
              <a:rPr lang="en-GB" sz="5300" dirty="0">
                <a:solidFill>
                  <a:srgbClr val="FFFFFF"/>
                </a:solidFill>
                <a:effectLst/>
                <a:latin typeface="Helvetica" panose="020B0604020202020204" pitchFamily="34" charset="0"/>
                <a:ea typeface="Times New Roman" panose="02020603050405020304" pitchFamily="18" charset="0"/>
              </a:rPr>
              <a:t>Bg. </a:t>
            </a:r>
            <a:r>
              <a:rPr lang="en-GB" sz="4000" dirty="0">
                <a:solidFill>
                  <a:srgbClr val="FFFFFF"/>
                </a:solidFill>
                <a:effectLst/>
                <a:latin typeface="Helvetica" panose="020B0604020202020204" pitchFamily="34" charset="0"/>
                <a:ea typeface="Times New Roman" panose="02020603050405020304" pitchFamily="18" charset="0"/>
              </a:rPr>
              <a:t>Network command </a:t>
            </a:r>
            <a:r>
              <a:rPr lang="en-GB" sz="4000" b="1" i="0" dirty="0">
                <a:solidFill>
                  <a:srgbClr val="FFFFFF"/>
                </a:solidFill>
                <a:effectLst/>
                <a:latin typeface="Helvetica" panose="020B0604020202020204" pitchFamily="34" charset="0"/>
                <a:ea typeface="Times New Roman" panose="02020603050405020304" pitchFamily="18" charset="0"/>
              </a:rPr>
              <a:t>options</a:t>
            </a:r>
            <a:r>
              <a:rPr lang="en-GB" sz="4000" dirty="0">
                <a:solidFill>
                  <a:srgbClr val="FFFFFF"/>
                </a:solidFill>
                <a:effectLst/>
                <a:latin typeface="Helvetica" panose="020B0604020202020204" pitchFamily="34" charset="0"/>
                <a:ea typeface="Times New Roman" panose="02020603050405020304" pitchFamily="18" charset="0"/>
              </a:rPr>
              <a:t> and </a:t>
            </a:r>
            <a:r>
              <a:rPr lang="en-GB" sz="4000" b="1" i="0" dirty="0">
                <a:solidFill>
                  <a:srgbClr val="FFFFFF"/>
                </a:solidFill>
                <a:effectLst/>
                <a:latin typeface="Helvetica" panose="020B0604020202020204" pitchFamily="34" charset="0"/>
                <a:ea typeface="Times New Roman" panose="02020603050405020304" pitchFamily="18" charset="0"/>
              </a:rPr>
              <a:t>arguments</a:t>
            </a:r>
            <a:endParaRPr lang="en-GB" sz="4000" dirty="0">
              <a:solidFill>
                <a:srgbClr val="FFFFFF"/>
              </a:solidFill>
            </a:endParaRPr>
          </a:p>
        </p:txBody>
      </p:sp>
      <p:sp>
        <p:nvSpPr>
          <p:cNvPr id="5" name="TextBox 4">
            <a:extLst>
              <a:ext uri="{FF2B5EF4-FFF2-40B4-BE49-F238E27FC236}">
                <a16:creationId xmlns:a16="http://schemas.microsoft.com/office/drawing/2014/main" id="{F5AE2048-E5B1-4655-B0A6-2FB398D897B6}"/>
              </a:ext>
            </a:extLst>
          </p:cNvPr>
          <p:cNvSpPr txBox="1"/>
          <p:nvPr/>
        </p:nvSpPr>
        <p:spPr>
          <a:xfrm>
            <a:off x="5640185" y="2971800"/>
            <a:ext cx="914400" cy="9144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83FBCBC6-1576-4A0C-8B54-D924142327A9}"/>
              </a:ext>
            </a:extLst>
          </p:cNvPr>
          <p:cNvSpPr>
            <a:spLocks noGrp="1"/>
          </p:cNvSpPr>
          <p:nvPr>
            <p:ph idx="1"/>
          </p:nvPr>
        </p:nvSpPr>
        <p:spPr>
          <a:xfrm>
            <a:off x="459351" y="1793563"/>
            <a:ext cx="11220106" cy="4854924"/>
          </a:xfrm>
        </p:spPr>
        <p:txBody>
          <a:bodyPr>
            <a:normAutofit fontScale="92500" lnSpcReduction="10000"/>
          </a:bodyPr>
          <a:lstStyle/>
          <a:p>
            <a:pPr marL="0" indent="0">
              <a:buNone/>
            </a:pPr>
            <a:r>
              <a:rPr lang="en-GB" sz="3000" b="1" dirty="0">
                <a:effectLst/>
                <a:ea typeface="Calibri" panose="020F0502020204030204" pitchFamily="34" charset="0"/>
                <a:cs typeface="Times New Roman" panose="02020603050405020304" pitchFamily="18" charset="0"/>
              </a:rPr>
              <a:t>For </a:t>
            </a:r>
            <a:r>
              <a:rPr lang="en-GB" sz="3000" b="1" dirty="0">
                <a:ea typeface="Calibri" panose="020F0502020204030204" pitchFamily="34" charset="0"/>
                <a:cs typeface="Times New Roman" panose="02020603050405020304" pitchFamily="18" charset="0"/>
              </a:rPr>
              <a:t>students interested in more system network monitoring and configuration commands, the following provides more networking command options and arguments.</a:t>
            </a:r>
          </a:p>
          <a:p>
            <a:pPr marL="285750" indent="-285750">
              <a:buFont typeface="Arial" panose="020B0604020202020204" pitchFamily="34" charset="0"/>
              <a:buChar char="•"/>
            </a:pPr>
            <a:r>
              <a:rPr lang="en-GB" sz="2400" b="1" dirty="0" err="1">
                <a:effectLst/>
                <a:ea typeface="Calibri" panose="020F0502020204030204" pitchFamily="34" charset="0"/>
                <a:cs typeface="Times New Roman" panose="02020603050405020304" pitchFamily="18" charset="0"/>
              </a:rPr>
              <a:t>Ifconfig</a:t>
            </a:r>
            <a:r>
              <a:rPr lang="en-GB" sz="2400" dirty="0">
                <a:effectLst/>
                <a:ea typeface="Calibri" panose="020F0502020204030204" pitchFamily="34" charset="0"/>
                <a:cs typeface="Times New Roman" panose="02020603050405020304" pitchFamily="18" charset="0"/>
              </a:rPr>
              <a:t>: is a tool for system/network administration in Unix/Linux OSs. It is used to display network configuration information &amp; manage network interfaces such as setting up an </a:t>
            </a:r>
            <a:r>
              <a:rPr lang="en-GB" sz="2400" dirty="0" err="1">
                <a:effectLst/>
                <a:ea typeface="Calibri" panose="020F0502020204030204" pitchFamily="34" charset="0"/>
                <a:cs typeface="Times New Roman" panose="02020603050405020304" pitchFamily="18" charset="0"/>
              </a:rPr>
              <a:t>ip</a:t>
            </a:r>
            <a:r>
              <a:rPr lang="en-GB" sz="2400" dirty="0">
                <a:effectLst/>
                <a:ea typeface="Calibri" panose="020F0502020204030204" pitchFamily="34" charset="0"/>
                <a:cs typeface="Times New Roman" panose="02020603050405020304" pitchFamily="18" charset="0"/>
              </a:rPr>
              <a:t> address, netmask, or broadcast address to a network interface, creating an alias for the network interface, setting up hardware address, and enable or disable network interfaces .. via the CLI command-line interface or in system configuration scripts. </a:t>
            </a:r>
            <a:r>
              <a:rPr lang="en-GB" sz="2400" dirty="0">
                <a:effectLst/>
                <a:highlight>
                  <a:srgbClr val="FFFF00"/>
                </a:highlight>
                <a:ea typeface="Calibri" panose="020F0502020204030204" pitchFamily="34" charset="0"/>
                <a:cs typeface="Times New Roman" panose="02020603050405020304" pitchFamily="18" charset="0"/>
              </a:rPr>
              <a:t>For more options and arguments </a:t>
            </a:r>
            <a:r>
              <a:rPr lang="en-GB" sz="2400" dirty="0">
                <a:effectLst/>
                <a:highlight>
                  <a:srgbClr val="FFFF00"/>
                </a:highlight>
                <a:ea typeface="Calibri" panose="020F0502020204030204" pitchFamily="34" charset="0"/>
                <a:cs typeface="Times New Roman" panose="02020603050405020304" pitchFamily="18" charset="0"/>
                <a:hlinkClick r:id="rId2"/>
              </a:rPr>
              <a:t>click-here</a:t>
            </a:r>
            <a:r>
              <a:rPr lang="en-GB" sz="2400" dirty="0">
                <a:effectLst/>
                <a:ea typeface="Calibri" panose="020F0502020204030204" pitchFamily="34" charset="0"/>
                <a:cs typeface="Times New Roman" panose="02020603050405020304" pitchFamily="18" charset="0"/>
              </a:rPr>
              <a:t>.</a:t>
            </a:r>
          </a:p>
          <a:p>
            <a:pPr marL="285750" indent="-285750">
              <a:buFont typeface="Arial" panose="020B0604020202020204" pitchFamily="34" charset="0"/>
              <a:buChar char="•"/>
            </a:pPr>
            <a:r>
              <a:rPr lang="en-GB" sz="2400" b="1" i="0" kern="1200" dirty="0">
                <a:solidFill>
                  <a:schemeClr val="dk1"/>
                </a:solidFill>
                <a:effectLst/>
                <a:ea typeface="+mn-ea"/>
                <a:cs typeface="+mn-cs"/>
              </a:rPr>
              <a:t>Netstat</a:t>
            </a:r>
            <a:r>
              <a:rPr lang="en-GB" sz="2400" i="0" kern="1200" dirty="0">
                <a:solidFill>
                  <a:schemeClr val="dk1"/>
                </a:solidFill>
                <a:effectLst/>
                <a:ea typeface="+mn-ea"/>
                <a:cs typeface="+mn-cs"/>
              </a:rPr>
              <a:t>: from the words </a:t>
            </a:r>
            <a:r>
              <a:rPr lang="en-GB" sz="2400" i="1" kern="1200" dirty="0">
                <a:solidFill>
                  <a:schemeClr val="dk1"/>
                </a:solidFill>
                <a:effectLst/>
                <a:ea typeface="+mn-ea"/>
                <a:cs typeface="+mn-cs"/>
              </a:rPr>
              <a:t>network</a:t>
            </a:r>
            <a:r>
              <a:rPr lang="en-GB" sz="2400" i="0" kern="1200" dirty="0">
                <a:solidFill>
                  <a:schemeClr val="dk1"/>
                </a:solidFill>
                <a:effectLst/>
                <a:ea typeface="+mn-ea"/>
                <a:cs typeface="+mn-cs"/>
              </a:rPr>
              <a:t> and </a:t>
            </a:r>
            <a:r>
              <a:rPr lang="en-GB" sz="2400" i="1" kern="1200" dirty="0">
                <a:solidFill>
                  <a:schemeClr val="dk1"/>
                </a:solidFill>
                <a:effectLst/>
                <a:ea typeface="+mn-ea"/>
                <a:cs typeface="+mn-cs"/>
              </a:rPr>
              <a:t>statistics, </a:t>
            </a:r>
            <a:r>
              <a:rPr lang="en-GB" sz="2400" i="0" kern="1200" dirty="0">
                <a:solidFill>
                  <a:schemeClr val="dk1"/>
                </a:solidFill>
                <a:effectLst/>
                <a:ea typeface="+mn-ea"/>
                <a:cs typeface="+mn-cs"/>
              </a:rPr>
              <a:t>provides basic statistics on all network connections, routing tables, interface statistics etc. </a:t>
            </a:r>
            <a:r>
              <a:rPr lang="en-GB" sz="2400" u="none" strike="noStrike" dirty="0">
                <a:solidFill>
                  <a:schemeClr val="tx1"/>
                </a:solidFill>
                <a:effectLst/>
              </a:rPr>
              <a:t>E.g. ‘</a:t>
            </a:r>
            <a:r>
              <a:rPr lang="en-GB" sz="2400" b="1" i="0" kern="1200" dirty="0">
                <a:solidFill>
                  <a:schemeClr val="dk1"/>
                </a:solidFill>
                <a:effectLst/>
                <a:ea typeface="+mn-ea"/>
                <a:cs typeface="+mn-cs"/>
              </a:rPr>
              <a:t>netstat –at’</a:t>
            </a:r>
            <a:r>
              <a:rPr lang="en-GB" sz="2400" i="0" kern="1200" dirty="0">
                <a:solidFill>
                  <a:schemeClr val="dk1"/>
                </a:solidFill>
                <a:effectLst/>
                <a:ea typeface="+mn-ea"/>
                <a:cs typeface="+mn-cs"/>
              </a:rPr>
              <a:t> To list all </a:t>
            </a:r>
            <a:r>
              <a:rPr lang="en-GB" sz="2400" i="0" kern="1200" dirty="0" err="1">
                <a:solidFill>
                  <a:schemeClr val="dk1"/>
                </a:solidFill>
                <a:effectLst/>
                <a:ea typeface="+mn-ea"/>
                <a:cs typeface="+mn-cs"/>
              </a:rPr>
              <a:t>tcp</a:t>
            </a:r>
            <a:r>
              <a:rPr lang="en-GB" sz="2400" i="0" kern="1200" dirty="0">
                <a:solidFill>
                  <a:schemeClr val="dk1"/>
                </a:solidFill>
                <a:effectLst/>
                <a:ea typeface="+mn-ea"/>
                <a:cs typeface="+mn-cs"/>
              </a:rPr>
              <a:t> ports. ‘</a:t>
            </a:r>
            <a:r>
              <a:rPr lang="en-GB" sz="2400" b="1" dirty="0"/>
              <a:t>netstat -p IP’</a:t>
            </a:r>
            <a:r>
              <a:rPr lang="en-GB" sz="2400" dirty="0"/>
              <a:t> lists </a:t>
            </a:r>
            <a:r>
              <a:rPr lang="en-GB" sz="2400" i="0" kern="1200" dirty="0">
                <a:solidFill>
                  <a:schemeClr val="dk1"/>
                </a:solidFill>
                <a:effectLst/>
                <a:ea typeface="+mn-ea"/>
                <a:cs typeface="+mn-cs"/>
              </a:rPr>
              <a:t>all active IPv4 connections. </a:t>
            </a:r>
            <a:r>
              <a:rPr lang="en-GB" sz="2400" i="0" kern="1200" dirty="0">
                <a:solidFill>
                  <a:schemeClr val="dk1"/>
                </a:solidFill>
                <a:effectLst/>
                <a:highlight>
                  <a:srgbClr val="FFFF00"/>
                </a:highlight>
                <a:ea typeface="+mn-ea"/>
                <a:cs typeface="+mn-cs"/>
              </a:rPr>
              <a:t>For more options on using netstat with Windows </a:t>
            </a:r>
            <a:r>
              <a:rPr lang="en-GB" sz="2400" i="0" kern="1200" dirty="0" err="1">
                <a:solidFill>
                  <a:schemeClr val="dk1"/>
                </a:solidFill>
                <a:effectLst/>
                <a:highlight>
                  <a:srgbClr val="FFFF00"/>
                </a:highlight>
                <a:ea typeface="+mn-ea"/>
                <a:cs typeface="+mn-cs"/>
              </a:rPr>
              <a:t>cmd</a:t>
            </a:r>
            <a:r>
              <a:rPr lang="en-GB" sz="2400" i="0" kern="1200" dirty="0">
                <a:solidFill>
                  <a:schemeClr val="dk1"/>
                </a:solidFill>
                <a:effectLst/>
                <a:highlight>
                  <a:srgbClr val="FFFF00"/>
                </a:highlight>
                <a:ea typeface="+mn-ea"/>
                <a:cs typeface="+mn-cs"/>
              </a:rPr>
              <a:t> </a:t>
            </a:r>
            <a:r>
              <a:rPr lang="en-GB" sz="2400" i="0" kern="1200" dirty="0" err="1">
                <a:solidFill>
                  <a:schemeClr val="dk1"/>
                </a:solidFill>
                <a:effectLst/>
                <a:highlight>
                  <a:srgbClr val="FFFF00"/>
                </a:highlight>
                <a:ea typeface="+mn-ea"/>
                <a:cs typeface="+mn-cs"/>
              </a:rPr>
              <a:t>Cli</a:t>
            </a:r>
            <a:r>
              <a:rPr lang="en-GB" sz="2400" i="0" kern="1200" dirty="0">
                <a:solidFill>
                  <a:schemeClr val="dk1"/>
                </a:solidFill>
                <a:effectLst/>
                <a:highlight>
                  <a:srgbClr val="FFFF00"/>
                </a:highlight>
                <a:ea typeface="+mn-ea"/>
                <a:cs typeface="+mn-cs"/>
              </a:rPr>
              <a:t> </a:t>
            </a:r>
            <a:r>
              <a:rPr lang="en-GB" sz="2400" i="0" kern="1200" dirty="0">
                <a:solidFill>
                  <a:schemeClr val="dk1"/>
                </a:solidFill>
                <a:effectLst/>
                <a:highlight>
                  <a:srgbClr val="FFFF00"/>
                </a:highlight>
                <a:ea typeface="+mn-ea"/>
                <a:cs typeface="+mn-cs"/>
                <a:hlinkClick r:id="rId3"/>
              </a:rPr>
              <a:t>click-here</a:t>
            </a:r>
            <a:r>
              <a:rPr lang="en-GB" sz="2400" i="0" kern="1200" dirty="0">
                <a:solidFill>
                  <a:schemeClr val="dk1"/>
                </a:solidFill>
                <a:effectLst/>
                <a:highlight>
                  <a:srgbClr val="FFFF00"/>
                </a:highlight>
                <a:ea typeface="+mn-ea"/>
                <a:cs typeface="+mn-cs"/>
              </a:rPr>
              <a:t>, and for Linux </a:t>
            </a:r>
            <a:r>
              <a:rPr lang="en-GB" sz="2400" i="0" kern="1200" dirty="0">
                <a:solidFill>
                  <a:schemeClr val="dk1"/>
                </a:solidFill>
                <a:effectLst/>
                <a:highlight>
                  <a:srgbClr val="FFFF00"/>
                </a:highlight>
                <a:ea typeface="+mn-ea"/>
                <a:cs typeface="+mn-cs"/>
                <a:hlinkClick r:id="rId4"/>
              </a:rPr>
              <a:t>click-here</a:t>
            </a:r>
            <a:r>
              <a:rPr lang="en-GB" sz="2400" i="0" kern="1200" dirty="0">
                <a:solidFill>
                  <a:schemeClr val="dk1"/>
                </a:solidFill>
                <a:effectLst/>
                <a:highlight>
                  <a:srgbClr val="FFFF00"/>
                </a:highlight>
                <a:ea typeface="+mn-ea"/>
                <a:cs typeface="+mn-cs"/>
              </a:rPr>
              <a:t>.</a:t>
            </a:r>
          </a:p>
          <a:p>
            <a:pPr marL="285750" indent="-285750">
              <a:buFont typeface="Arial" panose="020B0604020202020204" pitchFamily="34" charset="0"/>
              <a:buChar char="•"/>
            </a:pPr>
            <a:r>
              <a:rPr lang="en-GB" sz="3200" u="none" strike="noStrike" dirty="0">
                <a:solidFill>
                  <a:schemeClr val="dk1"/>
                </a:solidFill>
                <a:highlight>
                  <a:srgbClr val="FFFF00"/>
                </a:highlight>
              </a:rPr>
              <a:t>For 22 Linux </a:t>
            </a:r>
            <a:r>
              <a:rPr lang="en-GB" sz="3200" u="none" strike="noStrike" dirty="0" err="1">
                <a:solidFill>
                  <a:schemeClr val="dk1"/>
                </a:solidFill>
                <a:highlight>
                  <a:srgbClr val="FFFF00"/>
                </a:highlight>
              </a:rPr>
              <a:t>SysAdmin</a:t>
            </a:r>
            <a:r>
              <a:rPr lang="en-GB" sz="3200" u="none" strike="noStrike" dirty="0">
                <a:solidFill>
                  <a:schemeClr val="dk1"/>
                </a:solidFill>
                <a:highlight>
                  <a:srgbClr val="FFFF00"/>
                </a:highlight>
              </a:rPr>
              <a:t> Networking commands </a:t>
            </a:r>
            <a:r>
              <a:rPr lang="en-GB" sz="3200" u="none" strike="noStrike" dirty="0">
                <a:solidFill>
                  <a:schemeClr val="dk1"/>
                </a:solidFill>
                <a:highlight>
                  <a:srgbClr val="FFFF00"/>
                </a:highlight>
                <a:hlinkClick r:id="rId5"/>
              </a:rPr>
              <a:t>click-here</a:t>
            </a:r>
            <a:r>
              <a:rPr lang="en-GB" sz="3200" u="none" strike="noStrike" dirty="0">
                <a:solidFill>
                  <a:schemeClr val="dk1"/>
                </a:solidFill>
              </a:rPr>
              <a:t>.</a:t>
            </a:r>
            <a:endParaRPr lang="en-GB" sz="3200" i="0" u="none" strike="noStrike" dirty="0">
              <a:solidFill>
                <a:schemeClr val="tx1"/>
              </a:solidFill>
              <a:effectLst/>
            </a:endParaRPr>
          </a:p>
          <a:p>
            <a:endParaRPr lang="en-GB" sz="2400" dirty="0"/>
          </a:p>
        </p:txBody>
      </p:sp>
    </p:spTree>
    <p:extLst>
      <p:ext uri="{BB962C8B-B14F-4D97-AF65-F5344CB8AC3E}">
        <p14:creationId xmlns:p14="http://schemas.microsoft.com/office/powerpoint/2010/main" val="24368081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5F8A1E-1611-490E-998D-4E8D6A9D1859}"/>
              </a:ext>
            </a:extLst>
          </p:cNvPr>
          <p:cNvPicPr>
            <a:picLocks noChangeAspect="1"/>
          </p:cNvPicPr>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38" r="25073"/>
          <a:stretch/>
        </p:blipFill>
        <p:spPr>
          <a:xfrm>
            <a:off x="6695083" y="12"/>
            <a:ext cx="5496611" cy="6857989"/>
          </a:xfrm>
          <a:prstGeom prst="rect">
            <a:avLst/>
          </a:prstGeom>
        </p:spPr>
      </p:pic>
      <p:pic>
        <p:nvPicPr>
          <p:cNvPr id="21" name="Picture 2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flipV="1">
            <a:off x="0" y="2"/>
            <a:ext cx="12192000" cy="6858000"/>
          </a:xfrm>
          <a:prstGeom prst="rect">
            <a:avLst/>
          </a:prstGeom>
        </p:spPr>
      </p:pic>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36885" y="371228"/>
            <a:ext cx="6347041" cy="1128923"/>
          </a:xfrm>
          <a:solidFill>
            <a:schemeClr val="bg1">
              <a:lumMod val="85000"/>
            </a:schemeClr>
          </a:solidFill>
        </p:spPr>
        <p:txBody>
          <a:bodyPr>
            <a:normAutofit/>
          </a:bodyPr>
          <a:lstStyle/>
          <a:p>
            <a:r>
              <a:rPr lang="en-GB" sz="6000" b="1" dirty="0">
                <a:solidFill>
                  <a:srgbClr val="000000"/>
                </a:solidFill>
              </a:rPr>
              <a:t>Bg. </a:t>
            </a:r>
            <a:r>
              <a:rPr lang="en-GB" b="1" dirty="0">
                <a:solidFill>
                  <a:srgbClr val="000000"/>
                </a:solidFill>
              </a:rPr>
              <a:t>Unix: A Multi-user OS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9742" y="1573967"/>
            <a:ext cx="6685036" cy="5083979"/>
          </a:xfrm>
        </p:spPr>
        <p:txBody>
          <a:bodyPr anchor="t">
            <a:normAutofit fontScale="92500" lnSpcReduction="20000"/>
          </a:bodyPr>
          <a:lstStyle/>
          <a:p>
            <a:pPr marL="0" indent="0">
              <a:spcBef>
                <a:spcPts val="0"/>
              </a:spcBef>
              <a:spcAft>
                <a:spcPts val="601"/>
              </a:spcAft>
              <a:buNone/>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The origin of how permissions work in Linux OSs, dates back to the UNIX OS.</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The original UNIX operating system, on which Linux and other Unix-like systems are based, </a:t>
            </a:r>
            <a:r>
              <a:rPr lang="en-GB" sz="24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was designed from the very beginning as a multi-user system </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Because personal computers did not yet exist and each user was connected to the </a:t>
            </a:r>
            <a:r>
              <a:rPr lang="en-GB" sz="2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mainframe</a:t>
            </a: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computer (i.e. a large centralized computer) via a </a:t>
            </a:r>
            <a:r>
              <a:rPr lang="en-GB" sz="2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dumb</a:t>
            </a: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(i.e. very simple) terminal. </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It was necessary to have a mechanism for </a:t>
            </a:r>
            <a:r>
              <a:rPr lang="en-GB" sz="2400" b="1" dirty="0">
                <a:solidFill>
                  <a:srgbClr val="000000"/>
                </a:solidFill>
                <a:latin typeface="Calibri" panose="020F0502020204030204" pitchFamily="34" charset="0"/>
                <a:ea typeface="Calibri" panose="020F0502020204030204" pitchFamily="34" charset="0"/>
                <a:cs typeface="Times New Roman" panose="02020603050405020304" pitchFamily="18" charset="0"/>
              </a:rPr>
              <a:t>separating and protecting the files of the individual users </a:t>
            </a: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while allowing them to use the system simultaneously. </a:t>
            </a:r>
          </a:p>
          <a:p>
            <a:pPr>
              <a:spcBef>
                <a:spcPts val="0"/>
              </a:spcBef>
              <a:spcAft>
                <a:spcPts val="601"/>
              </a:spcAft>
              <a:tabLst>
                <a:tab pos="457217" algn="l"/>
              </a:tabLst>
            </a:pPr>
            <a:r>
              <a:rPr lang="en-GB" sz="2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It was also necessary to have a means for enabling a system administrator to perform such tasks as entering user directories and files to correct individual problems, granting and revoking powers for ordinary users, and accessing critical system files to repair or upgrade the system. </a:t>
            </a:r>
            <a:r>
              <a:rPr lang="en-GB" sz="1401" dirty="0">
                <a:solidFill>
                  <a:srgbClr val="000000"/>
                </a:solidFill>
                <a:latin typeface="Calibri" panose="020F0502020204030204" pitchFamily="34" charset="0"/>
                <a:ea typeface="Calibri" panose="020F0502020204030204" pitchFamily="34" charset="0"/>
                <a:cs typeface="Times New Roman" panose="02020603050405020304" pitchFamily="18" charset="0"/>
              </a:rPr>
              <a:t>(</a:t>
            </a:r>
            <a:r>
              <a:rPr lang="en-GB" sz="1401"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6"/>
              </a:rPr>
              <a:t>r</a:t>
            </a:r>
            <a:r>
              <a:rPr lang="en-GB" sz="1401" dirty="0">
                <a:solidFill>
                  <a:srgbClr val="000000"/>
                </a:solidFill>
                <a:latin typeface="Calibri" panose="020F0502020204030204" pitchFamily="34" charset="0"/>
                <a:ea typeface="Calibri" panose="020F0502020204030204" pitchFamily="34" charset="0"/>
                <a:cs typeface="Times New Roman" panose="02020603050405020304" pitchFamily="18" charset="0"/>
              </a:rPr>
              <a:t>)</a:t>
            </a:r>
          </a:p>
          <a:p>
            <a:pPr marL="0" indent="0">
              <a:spcBef>
                <a:spcPts val="0"/>
              </a:spcBef>
              <a:spcAft>
                <a:spcPts val="601"/>
              </a:spcAft>
              <a:buNone/>
              <a:tabLst>
                <a:tab pos="457217" algn="l"/>
              </a:tabLst>
            </a:pPr>
            <a:endParaRPr lang="en-GB" sz="2400" dirty="0">
              <a:solidFill>
                <a:srgbClr val="000000"/>
              </a:solidFill>
            </a:endParaRPr>
          </a:p>
        </p:txBody>
      </p:sp>
      <p:sp>
        <p:nvSpPr>
          <p:cNvPr id="5" name="TextBox 4">
            <a:extLst>
              <a:ext uri="{FF2B5EF4-FFF2-40B4-BE49-F238E27FC236}">
                <a16:creationId xmlns:a16="http://schemas.microsoft.com/office/drawing/2014/main" id="{03678DDE-ED58-4D2C-801C-5601324BAAD6}"/>
              </a:ext>
            </a:extLst>
          </p:cNvPr>
          <p:cNvSpPr txBox="1"/>
          <p:nvPr/>
        </p:nvSpPr>
        <p:spPr>
          <a:xfrm>
            <a:off x="9884655" y="6657947"/>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1"/>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ommons.wikimedia.org/wiki/File:Ken_Thompson_(sitting)_and_Dennis_Ritchie_at_PDP-11_(2876612463).jp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7"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56577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524EE9-3808-4861-A02A-36481BD8706E}"/>
              </a:ext>
            </a:extLst>
          </p:cNvPr>
          <p:cNvSpPr>
            <a:spLocks noGrp="1"/>
          </p:cNvSpPr>
          <p:nvPr>
            <p:ph type="title"/>
          </p:nvPr>
        </p:nvSpPr>
        <p:spPr>
          <a:xfrm>
            <a:off x="578887" y="366003"/>
            <a:ext cx="8049724" cy="1069237"/>
          </a:xfrm>
          <a:solidFill>
            <a:schemeClr val="bg1">
              <a:lumMod val="65000"/>
            </a:schemeClr>
          </a:solidFill>
        </p:spPr>
        <p:txBody>
          <a:bodyPr vert="horz" lIns="91440" tIns="45720" rIns="91440" bIns="45720" rtlCol="0" anchor="t">
            <a:normAutofit/>
          </a:bodyPr>
          <a:lstStyle/>
          <a:p>
            <a:pPr defTabSz="914400"/>
            <a:r>
              <a:rPr lang="en-US" sz="5400" b="1" kern="1200" dirty="0">
                <a:solidFill>
                  <a:srgbClr val="FFFFFF"/>
                </a:solidFill>
                <a:latin typeface="+mj-lt"/>
                <a:ea typeface="+mj-ea"/>
                <a:cs typeface="+mj-cs"/>
              </a:rPr>
              <a:t>Bg. </a:t>
            </a:r>
            <a:r>
              <a:rPr lang="en-US" sz="4000" b="1" kern="1200" dirty="0">
                <a:solidFill>
                  <a:srgbClr val="FFFFFF"/>
                </a:solidFill>
                <a:latin typeface="+mj-lt"/>
                <a:ea typeface="+mj-ea"/>
                <a:cs typeface="+mj-cs"/>
              </a:rPr>
              <a:t>Visual guide to permission rights</a:t>
            </a:r>
            <a:endParaRPr lang="en-US" sz="4000" b="1" kern="1200" dirty="0">
              <a:solidFill>
                <a:srgbClr val="FFFFFF"/>
              </a:solidFill>
              <a:highlight>
                <a:srgbClr val="FFFF00"/>
              </a:highlight>
              <a:latin typeface="+mj-lt"/>
              <a:ea typeface="+mj-ea"/>
              <a:cs typeface="+mj-cs"/>
            </a:endParaRPr>
          </a:p>
        </p:txBody>
      </p:sp>
      <p:pic>
        <p:nvPicPr>
          <p:cNvPr id="3" name="Picture 2" descr="Diagram, schematic&#10;&#10;Description automatically generated">
            <a:extLst>
              <a:ext uri="{FF2B5EF4-FFF2-40B4-BE49-F238E27FC236}">
                <a16:creationId xmlns:a16="http://schemas.microsoft.com/office/drawing/2014/main" id="{C2092493-A475-4E78-A54E-45B233DB69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56507" y="1329371"/>
            <a:ext cx="8282547" cy="5415511"/>
          </a:xfrm>
          <a:prstGeom prst="rect">
            <a:avLst/>
          </a:prstGeom>
        </p:spPr>
      </p:pic>
      <p:sp>
        <p:nvSpPr>
          <p:cNvPr id="4" name="TextBox 3">
            <a:extLst>
              <a:ext uri="{FF2B5EF4-FFF2-40B4-BE49-F238E27FC236}">
                <a16:creationId xmlns:a16="http://schemas.microsoft.com/office/drawing/2014/main" id="{F83727A1-D3EC-453A-A3ED-F525CB3B1940}"/>
              </a:ext>
            </a:extLst>
          </p:cNvPr>
          <p:cNvSpPr txBox="1"/>
          <p:nvPr/>
        </p:nvSpPr>
        <p:spPr>
          <a:xfrm>
            <a:off x="8559197" y="6466289"/>
            <a:ext cx="1481495"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academy.hsoub.com/apps/web/wordpress/%D8%B5%D9%84%D8%A7%D8%AD%D9%8A%D8%A7%D8%AA-%D8%A7%D9%84%D9%85%D9%84%D9%81%D8%A7%D8%AA-%D9%88%D8%A7%D8%B3%D8%AA%D8%AE%D8%AF%D8%A7%D9%85%D9%87%D8%A7-%D9%81%D9%8A-%D8%AD%D9%85%D8%A7%D9%8A%D8%A9-%D9%85%D9%88%D8%A7%D9%82%D8%B9-%D8%A7%D9%84%D9%88%D9%8A%D8%A8-r125/">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45541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CB7F77-FE01-42C3-8B58-2A63C6851D6D}"/>
              </a:ext>
            </a:extLst>
          </p:cNvPr>
          <p:cNvSpPr>
            <a:spLocks noGrp="1"/>
          </p:cNvSpPr>
          <p:nvPr>
            <p:ph type="title"/>
          </p:nvPr>
        </p:nvSpPr>
        <p:spPr>
          <a:xfrm>
            <a:off x="531348" y="207554"/>
            <a:ext cx="11272725" cy="1159200"/>
          </a:xfrm>
          <a:solidFill>
            <a:schemeClr val="bg1">
              <a:lumMod val="65000"/>
            </a:schemeClr>
          </a:solidFill>
        </p:spPr>
        <p:txBody>
          <a:bodyPr vert="horz" lIns="91440" tIns="45720" rIns="91440" bIns="45720" rtlCol="0" anchor="ctr">
            <a:normAutofit/>
          </a:bodyPr>
          <a:lstStyle/>
          <a:p>
            <a:pPr defTabSz="914400"/>
            <a:r>
              <a:rPr lang="en-US" sz="5300" b="1" kern="1200" dirty="0">
                <a:solidFill>
                  <a:srgbClr val="FFFFFF"/>
                </a:solidFill>
                <a:latin typeface="+mj-lt"/>
                <a:ea typeface="+mj-ea"/>
                <a:cs typeface="+mj-cs"/>
              </a:rPr>
              <a:t>Bg. </a:t>
            </a:r>
            <a:r>
              <a:rPr lang="en-GB" sz="4000" b="1" dirty="0">
                <a:solidFill>
                  <a:schemeClr val="bg1"/>
                </a:solidFill>
              </a:rPr>
              <a:t>Managing File Permissions &amp; ACLs</a:t>
            </a:r>
            <a:endParaRPr lang="en-US" sz="4000" b="1" kern="1200" dirty="0">
              <a:solidFill>
                <a:srgbClr val="FFFFFF"/>
              </a:solidFill>
              <a:highlight>
                <a:srgbClr val="FFFF00"/>
              </a:highlight>
              <a:latin typeface="+mj-lt"/>
              <a:ea typeface="+mj-ea"/>
              <a:cs typeface="+mj-cs"/>
            </a:endParaRPr>
          </a:p>
        </p:txBody>
      </p:sp>
      <p:pic>
        <p:nvPicPr>
          <p:cNvPr id="5" name="Picture 4" descr="Text, letter&#10;&#10;Description automatically generated">
            <a:extLst>
              <a:ext uri="{FF2B5EF4-FFF2-40B4-BE49-F238E27FC236}">
                <a16:creationId xmlns:a16="http://schemas.microsoft.com/office/drawing/2014/main" id="{AE35A0D4-724F-A733-250F-FE108693463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72" t="622"/>
          <a:stretch/>
        </p:blipFill>
        <p:spPr>
          <a:xfrm>
            <a:off x="175072" y="3582888"/>
            <a:ext cx="11985276" cy="2634238"/>
          </a:xfrm>
          <a:prstGeom prst="rect">
            <a:avLst/>
          </a:prstGeom>
        </p:spPr>
      </p:pic>
      <p:sp>
        <p:nvSpPr>
          <p:cNvPr id="6" name="TextBox 5">
            <a:extLst>
              <a:ext uri="{FF2B5EF4-FFF2-40B4-BE49-F238E27FC236}">
                <a16:creationId xmlns:a16="http://schemas.microsoft.com/office/drawing/2014/main" id="{F021A815-BF0D-4F4B-E082-1EADC1310EFD}"/>
              </a:ext>
            </a:extLst>
          </p:cNvPr>
          <p:cNvSpPr txBox="1"/>
          <p:nvPr/>
        </p:nvSpPr>
        <p:spPr>
          <a:xfrm>
            <a:off x="9551983" y="6063238"/>
            <a:ext cx="1732880"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arkit.co.in/rhel7/posix-access-control-list-acl/"/>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nc/3.0/"/>
              </a:rPr>
              <a:t>CC BY-NC</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FF56FFF-F058-CD76-5047-777912497C28}"/>
              </a:ext>
            </a:extLst>
          </p:cNvPr>
          <p:cNvSpPr txBox="1"/>
          <p:nvPr/>
        </p:nvSpPr>
        <p:spPr>
          <a:xfrm>
            <a:off x="396411" y="1613118"/>
            <a:ext cx="10888452" cy="181588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202124"/>
                </a:solidFill>
                <a:effectLst/>
                <a:uLnTx/>
                <a:uFillTx/>
                <a:latin typeface="Google Sans"/>
                <a:ea typeface="+mn-ea"/>
                <a:cs typeface="+mn-cs"/>
              </a:rPr>
              <a:t>All files in Linux belong to an </a:t>
            </a:r>
            <a:r>
              <a:rPr kumimoji="0" lang="en-US" sz="2800" b="1" i="0" u="none" strike="noStrike" kern="1200" cap="none" spc="0" normalizeH="0" baseline="0" noProof="0" dirty="0">
                <a:ln>
                  <a:noFill/>
                </a:ln>
                <a:solidFill>
                  <a:srgbClr val="202124"/>
                </a:solidFill>
                <a:effectLst/>
                <a:uLnTx/>
                <a:uFillTx/>
                <a:latin typeface="Google Sans"/>
                <a:ea typeface="+mn-ea"/>
                <a:cs typeface="+mn-cs"/>
              </a:rPr>
              <a:t>owner</a:t>
            </a:r>
            <a:r>
              <a:rPr kumimoji="0" lang="en-US" sz="2800" b="0" i="0" u="none" strike="noStrike" kern="1200" cap="none" spc="0" normalizeH="0" baseline="0" noProof="0" dirty="0">
                <a:ln>
                  <a:noFill/>
                </a:ln>
                <a:solidFill>
                  <a:srgbClr val="202124"/>
                </a:solidFill>
                <a:effectLst/>
                <a:uLnTx/>
                <a:uFillTx/>
                <a:latin typeface="Google Sans"/>
                <a:ea typeface="+mn-ea"/>
                <a:cs typeface="+mn-cs"/>
              </a:rPr>
              <a:t> and a </a:t>
            </a:r>
            <a:r>
              <a:rPr kumimoji="0" lang="en-US" sz="2800" b="1" i="0" u="none" strike="noStrike" kern="1200" cap="none" spc="0" normalizeH="0" baseline="0" noProof="0" dirty="0">
                <a:ln>
                  <a:noFill/>
                </a:ln>
                <a:solidFill>
                  <a:srgbClr val="202124"/>
                </a:solidFill>
                <a:effectLst/>
                <a:uLnTx/>
                <a:uFillTx/>
                <a:latin typeface="Google Sans"/>
                <a:ea typeface="+mn-ea"/>
                <a:cs typeface="+mn-cs"/>
              </a:rPr>
              <a:t>group</a:t>
            </a:r>
            <a:r>
              <a:rPr kumimoji="0" lang="en-US" sz="2800" b="0" i="0" u="none" strike="noStrike" kern="1200" cap="none" spc="0" normalizeH="0" baseline="0" noProof="0" dirty="0">
                <a:ln>
                  <a:noFill/>
                </a:ln>
                <a:solidFill>
                  <a:srgbClr val="202124"/>
                </a:solidFill>
                <a:effectLst/>
                <a:uLnTx/>
                <a:uFillTx/>
                <a:latin typeface="Google Sans"/>
                <a:ea typeface="+mn-ea"/>
                <a:cs typeface="+mn-cs"/>
              </a:rPr>
              <a:t>. This is useful for setting permission for users and groups depending on which department they are in, in an Organisation. E.g. all users/members of the HRM dept. and group are able to access the HRM directory. Aka: ACL Access Control Lists.</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68509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31787"/>
            <a:ext cx="9895951" cy="1033669"/>
          </a:xfrm>
        </p:spPr>
        <p:txBody>
          <a:bodyPr>
            <a:normAutofit/>
          </a:bodyPr>
          <a:lstStyle/>
          <a:p>
            <a:r>
              <a:rPr lang="en-GB" sz="5400" b="1" dirty="0">
                <a:solidFill>
                  <a:schemeClr val="bg1"/>
                </a:solidFill>
              </a:rPr>
              <a:t>Bg. </a:t>
            </a:r>
            <a:r>
              <a:rPr lang="en-GB" b="1" dirty="0">
                <a:solidFill>
                  <a:srgbClr val="FFFFFF"/>
                </a:solidFill>
              </a:rPr>
              <a:t>Managing permissions: Users</a:t>
            </a:r>
            <a:r>
              <a:rPr lang="en-GB" b="1" dirty="0">
                <a:solidFill>
                  <a:schemeClr val="bg1"/>
                </a:solidFill>
              </a:rPr>
              <a:t> &amp; Groups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249975" y="3165705"/>
            <a:ext cx="10877062" cy="3656712"/>
          </a:xfrm>
        </p:spPr>
        <p:txBody>
          <a:bodyPr>
            <a:normAutofit/>
          </a:bodyPr>
          <a:lstStyle/>
          <a:p>
            <a:pPr>
              <a:lnSpc>
                <a:spcPct val="100000"/>
              </a:lnSpc>
              <a:spcBef>
                <a:spcPts val="600"/>
              </a:spcBef>
            </a:pPr>
            <a:r>
              <a:rPr lang="en-GB" sz="3200" dirty="0">
                <a:cs typeface="Times New Roman" panose="02020603050405020304" pitchFamily="18" charset="0"/>
              </a:rPr>
              <a:t>Video overview: </a:t>
            </a:r>
            <a:r>
              <a:rPr lang="en-US" sz="3200" dirty="0">
                <a:hlinkClick r:id="rId3"/>
              </a:rPr>
              <a:t>Linux Crash Course - Managing Groups</a:t>
            </a:r>
            <a:endParaRPr lang="en-US" sz="3200" dirty="0"/>
          </a:p>
          <a:p>
            <a:pPr marL="0" indent="0">
              <a:lnSpc>
                <a:spcPct val="100000"/>
              </a:lnSpc>
              <a:spcBef>
                <a:spcPts val="600"/>
              </a:spcBef>
              <a:buNone/>
            </a:pPr>
            <a:r>
              <a:rPr lang="en-US" sz="3200" dirty="0"/>
              <a:t>Articles:</a:t>
            </a:r>
          </a:p>
          <a:p>
            <a:pPr>
              <a:lnSpc>
                <a:spcPct val="100000"/>
              </a:lnSpc>
              <a:spcBef>
                <a:spcPts val="600"/>
              </a:spcBef>
            </a:pPr>
            <a:r>
              <a:rPr lang="en-US" sz="3200" dirty="0">
                <a:hlinkClick r:id="rId4"/>
              </a:rPr>
              <a:t>Users, Groups and Permissions in Linux</a:t>
            </a:r>
            <a:endParaRPr lang="en-US" sz="3200" dirty="0"/>
          </a:p>
          <a:p>
            <a:pPr>
              <a:lnSpc>
                <a:spcPct val="100000"/>
              </a:lnSpc>
              <a:spcBef>
                <a:spcPts val="600"/>
              </a:spcBef>
            </a:pPr>
            <a:r>
              <a:rPr lang="en-US" sz="3200" dirty="0">
                <a:hlinkClick r:id="rId5"/>
              </a:rPr>
              <a:t>How to manage Linux permissions for users, groups, and others</a:t>
            </a:r>
            <a:endParaRPr lang="en-US" sz="3200" dirty="0"/>
          </a:p>
          <a:p>
            <a:pPr>
              <a:lnSpc>
                <a:spcPct val="100000"/>
              </a:lnSpc>
              <a:spcBef>
                <a:spcPts val="600"/>
              </a:spcBef>
            </a:pPr>
            <a:r>
              <a:rPr lang="en-GB" sz="3200" dirty="0">
                <a:hlinkClick r:id="rId6"/>
              </a:rPr>
              <a:t>Permissions in Linux</a:t>
            </a:r>
            <a:endParaRPr lang="en-GB" sz="3200" dirty="0"/>
          </a:p>
          <a:p>
            <a:pPr>
              <a:lnSpc>
                <a:spcPct val="100000"/>
              </a:lnSpc>
              <a:spcBef>
                <a:spcPts val="600"/>
              </a:spcBef>
            </a:pPr>
            <a:r>
              <a:rPr lang="en-US" sz="3200" dirty="0">
                <a:hlinkClick r:id="rId7"/>
              </a:rPr>
              <a:t>How to Manage Users with Groups in Linux</a:t>
            </a:r>
            <a:endParaRPr lang="en-GB" sz="3200" dirty="0"/>
          </a:p>
        </p:txBody>
      </p:sp>
      <p:pic>
        <p:nvPicPr>
          <p:cNvPr id="3" name="Picture 2" descr="Linux - Wikipedia">
            <a:extLst>
              <a:ext uri="{FF2B5EF4-FFF2-40B4-BE49-F238E27FC236}">
                <a16:creationId xmlns:a16="http://schemas.microsoft.com/office/drawing/2014/main" id="{6C9506EA-9E11-9560-9AB9-AA667E387A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62079" y="-1"/>
            <a:ext cx="2129917" cy="252227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hlinkClick r:id="rId3"/>
            <a:extLst>
              <a:ext uri="{FF2B5EF4-FFF2-40B4-BE49-F238E27FC236}">
                <a16:creationId xmlns:a16="http://schemas.microsoft.com/office/drawing/2014/main" id="{BA742656-E928-795B-2D65-14DABD5D8DA3}"/>
              </a:ext>
            </a:extLst>
          </p:cNvPr>
          <p:cNvPicPr>
            <a:picLocks noChangeAspect="1"/>
          </p:cNvPicPr>
          <p:nvPr/>
        </p:nvPicPr>
        <p:blipFill>
          <a:blip r:embed="rId9"/>
          <a:stretch>
            <a:fillRect/>
          </a:stretch>
        </p:blipFill>
        <p:spPr>
          <a:xfrm>
            <a:off x="1688119" y="1392057"/>
            <a:ext cx="8093676" cy="1738065"/>
          </a:xfrm>
          <a:prstGeom prst="rect">
            <a:avLst/>
          </a:prstGeom>
        </p:spPr>
      </p:pic>
      <p:pic>
        <p:nvPicPr>
          <p:cNvPr id="13" name="Graphic 12" descr="Cursor with solid fill">
            <a:extLst>
              <a:ext uri="{FF2B5EF4-FFF2-40B4-BE49-F238E27FC236}">
                <a16:creationId xmlns:a16="http://schemas.microsoft.com/office/drawing/2014/main" id="{67803078-F910-5D82-FB7B-CD537ADD11C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697875" y="1408761"/>
            <a:ext cx="3056147" cy="3056147"/>
          </a:xfrm>
          <a:prstGeom prst="rect">
            <a:avLst/>
          </a:prstGeom>
        </p:spPr>
      </p:pic>
    </p:spTree>
    <p:extLst>
      <p:ext uri="{BB962C8B-B14F-4D97-AF65-F5344CB8AC3E}">
        <p14:creationId xmlns:p14="http://schemas.microsoft.com/office/powerpoint/2010/main" val="11902224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42139" y="278534"/>
            <a:ext cx="11190834" cy="1033669"/>
          </a:xfrm>
        </p:spPr>
        <p:txBody>
          <a:bodyPr>
            <a:normAutofit fontScale="90000"/>
          </a:bodyPr>
          <a:lstStyle/>
          <a:p>
            <a:r>
              <a:rPr lang="en-GB" sz="6000" b="1" dirty="0">
                <a:solidFill>
                  <a:srgbClr val="FFFFFF"/>
                </a:solidFill>
              </a:rPr>
              <a:t>Bg. </a:t>
            </a:r>
            <a:r>
              <a:rPr lang="en-GB" sz="4000" b="1" dirty="0">
                <a:solidFill>
                  <a:srgbClr val="FFFFFF"/>
                </a:solidFill>
              </a:rPr>
              <a:t>Changing File Permissions for the User, Group &amp; Others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6047" y="1703722"/>
            <a:ext cx="11139902" cy="5034606"/>
          </a:xfrm>
        </p:spPr>
        <p:txBody>
          <a:bodyPr>
            <a:normAutofit/>
          </a:bodyPr>
          <a:lstStyle/>
          <a:p>
            <a:pPr>
              <a:lnSpc>
                <a:spcPct val="100000"/>
              </a:lnSpc>
              <a:spcBef>
                <a:spcPts val="600"/>
              </a:spcBef>
            </a:pPr>
            <a:r>
              <a:rPr lang="en-GB" sz="2800" dirty="0">
                <a:ea typeface="Calibri" panose="020F0502020204030204" pitchFamily="34" charset="0"/>
                <a:cs typeface="Times New Roman" panose="02020603050405020304" pitchFamily="18" charset="0"/>
              </a:rPr>
              <a:t>We</a:t>
            </a:r>
            <a:r>
              <a:rPr lang="en-GB" sz="2800" dirty="0">
                <a:effectLst/>
                <a:ea typeface="Calibri" panose="020F0502020204030204" pitchFamily="34" charset="0"/>
                <a:cs typeface="Times New Roman" panose="02020603050405020304" pitchFamily="18" charset="0"/>
              </a:rPr>
              <a:t> can change permissions for the user/owner (</a:t>
            </a:r>
            <a:r>
              <a:rPr lang="en-GB" sz="2800" b="1" dirty="0">
                <a:effectLst/>
                <a:ea typeface="Calibri" panose="020F0502020204030204" pitchFamily="34" charset="0"/>
                <a:cs typeface="Times New Roman" panose="02020603050405020304" pitchFamily="18" charset="0"/>
              </a:rPr>
              <a:t>u</a:t>
            </a:r>
            <a:r>
              <a:rPr lang="en-GB" sz="2800" dirty="0">
                <a:effectLst/>
                <a:ea typeface="Calibri" panose="020F0502020204030204" pitchFamily="34" charset="0"/>
                <a:cs typeface="Times New Roman" panose="02020603050405020304" pitchFamily="18" charset="0"/>
              </a:rPr>
              <a:t>), group (</a:t>
            </a:r>
            <a:r>
              <a:rPr lang="en-GB" sz="2800" b="1" dirty="0">
                <a:effectLst/>
                <a:ea typeface="Calibri" panose="020F0502020204030204" pitchFamily="34" charset="0"/>
                <a:cs typeface="Times New Roman" panose="02020603050405020304" pitchFamily="18" charset="0"/>
              </a:rPr>
              <a:t>g</a:t>
            </a:r>
            <a:r>
              <a:rPr lang="en-GB" sz="2800" dirty="0">
                <a:effectLst/>
                <a:ea typeface="Calibri" panose="020F0502020204030204" pitchFamily="34" charset="0"/>
                <a:cs typeface="Times New Roman" panose="02020603050405020304" pitchFamily="18" charset="0"/>
              </a:rPr>
              <a:t>), or others (</a:t>
            </a:r>
            <a:r>
              <a:rPr lang="en-GB" sz="2800" b="1" dirty="0">
                <a:effectLst/>
                <a:ea typeface="Calibri" panose="020F0502020204030204" pitchFamily="34" charset="0"/>
                <a:cs typeface="Times New Roman" panose="02020603050405020304" pitchFamily="18" charset="0"/>
              </a:rPr>
              <a:t>o</a:t>
            </a:r>
            <a:r>
              <a:rPr lang="en-GB" sz="2800" dirty="0">
                <a:effectLst/>
                <a:ea typeface="Calibri" panose="020F0502020204030204" pitchFamily="34" charset="0"/>
                <a:cs typeface="Times New Roman" panose="02020603050405020304" pitchFamily="18" charset="0"/>
              </a:rPr>
              <a:t>) by using the add </a:t>
            </a:r>
            <a:r>
              <a:rPr lang="en-GB" sz="2800" b="1" dirty="0">
                <a:effectLst/>
                <a:ea typeface="Calibri" panose="020F0502020204030204" pitchFamily="34" charset="0"/>
                <a:cs typeface="Times New Roman" panose="02020603050405020304" pitchFamily="18" charset="0"/>
              </a:rPr>
              <a:t>(+)</a:t>
            </a:r>
            <a:r>
              <a:rPr lang="en-GB" sz="2800" dirty="0">
                <a:effectLst/>
                <a:ea typeface="Calibri" panose="020F0502020204030204" pitchFamily="34" charset="0"/>
                <a:cs typeface="Times New Roman" panose="02020603050405020304" pitchFamily="18" charset="0"/>
              </a:rPr>
              <a:t> or minus </a:t>
            </a:r>
            <a:r>
              <a:rPr lang="en-GB" sz="2800" b="1" dirty="0">
                <a:effectLst/>
                <a:ea typeface="Calibri" panose="020F0502020204030204" pitchFamily="34" charset="0"/>
                <a:cs typeface="Times New Roman" panose="02020603050405020304" pitchFamily="18" charset="0"/>
              </a:rPr>
              <a:t>(-) </a:t>
            </a:r>
            <a:r>
              <a:rPr lang="en-GB" sz="2800" dirty="0">
                <a:effectLst/>
                <a:ea typeface="Calibri" panose="020F0502020204030204" pitchFamily="34" charset="0"/>
                <a:cs typeface="Times New Roman" panose="02020603050405020304" pitchFamily="18" charset="0"/>
              </a:rPr>
              <a:t>to the</a:t>
            </a:r>
            <a:r>
              <a:rPr lang="en-GB" sz="2800" b="1" dirty="0">
                <a:effectLst/>
                <a:ea typeface="Calibri" panose="020F0502020204030204" pitchFamily="34" charset="0"/>
                <a:cs typeface="Times New Roman" panose="02020603050405020304" pitchFamily="18" charset="0"/>
              </a:rPr>
              <a:t> read</a:t>
            </a:r>
            <a:r>
              <a:rPr lang="en-GB" sz="2800" dirty="0">
                <a:effectLst/>
                <a:ea typeface="Calibri" panose="020F0502020204030204" pitchFamily="34" charset="0"/>
                <a:cs typeface="Times New Roman" panose="02020603050405020304" pitchFamily="18" charset="0"/>
              </a:rPr>
              <a:t>, </a:t>
            </a:r>
            <a:r>
              <a:rPr lang="en-GB" sz="2800" b="1" dirty="0">
                <a:effectLst/>
                <a:ea typeface="Calibri" panose="020F0502020204030204" pitchFamily="34" charset="0"/>
                <a:cs typeface="Times New Roman" panose="02020603050405020304" pitchFamily="18" charset="0"/>
              </a:rPr>
              <a:t>write</a:t>
            </a:r>
            <a:r>
              <a:rPr lang="en-GB" sz="2800" dirty="0">
                <a:effectLst/>
                <a:ea typeface="Calibri" panose="020F0502020204030204" pitchFamily="34" charset="0"/>
                <a:cs typeface="Times New Roman" panose="02020603050405020304" pitchFamily="18" charset="0"/>
              </a:rPr>
              <a:t>, and </a:t>
            </a:r>
            <a:r>
              <a:rPr lang="en-GB" sz="2800" b="1" dirty="0">
                <a:effectLst/>
                <a:ea typeface="Calibri" panose="020F0502020204030204" pitchFamily="34" charset="0"/>
                <a:cs typeface="Times New Roman" panose="02020603050405020304" pitchFamily="18" charset="0"/>
              </a:rPr>
              <a:t>execute</a:t>
            </a:r>
            <a:r>
              <a:rPr lang="en-GB" sz="2800" dirty="0">
                <a:effectLst/>
                <a:ea typeface="Calibri" panose="020F0502020204030204" pitchFamily="34" charset="0"/>
                <a:cs typeface="Times New Roman" panose="02020603050405020304" pitchFamily="18" charset="0"/>
              </a:rPr>
              <a:t> permissions.</a:t>
            </a:r>
          </a:p>
          <a:p>
            <a:pPr>
              <a:lnSpc>
                <a:spcPct val="100000"/>
              </a:lnSpc>
              <a:spcBef>
                <a:spcPts val="600"/>
              </a:spcBef>
            </a:pPr>
            <a:r>
              <a:rPr lang="en-GB" sz="2800" dirty="0"/>
              <a:t>+ for adding permissions, - for removing permissions and = for setting permissions.</a:t>
            </a:r>
          </a:p>
          <a:p>
            <a:pPr>
              <a:lnSpc>
                <a:spcPct val="100000"/>
              </a:lnSpc>
              <a:spcBef>
                <a:spcPts val="600"/>
              </a:spcBef>
            </a:pPr>
            <a:r>
              <a:rPr lang="en-GB" dirty="0"/>
              <a:t>For</a:t>
            </a:r>
            <a:r>
              <a:rPr lang="en-GB" sz="2800" dirty="0"/>
              <a:t> example:</a:t>
            </a:r>
          </a:p>
          <a:p>
            <a:pPr lvl="1">
              <a:lnSpc>
                <a:spcPct val="100000"/>
              </a:lnSpc>
              <a:spcBef>
                <a:spcPts val="600"/>
              </a:spcBef>
            </a:pPr>
            <a:r>
              <a:rPr lang="en-GB" b="1" dirty="0" err="1"/>
              <a:t>chmod</a:t>
            </a:r>
            <a:r>
              <a:rPr lang="en-GB" b="1" dirty="0"/>
              <a:t> g-</a:t>
            </a:r>
            <a:r>
              <a:rPr lang="en-GB" b="1" dirty="0" err="1"/>
              <a:t>wx</a:t>
            </a:r>
            <a:r>
              <a:rPr lang="en-GB" b="1" dirty="0"/>
              <a:t> </a:t>
            </a:r>
            <a:r>
              <a:rPr lang="en-GB" b="1" dirty="0" err="1"/>
              <a:t>new_file</a:t>
            </a:r>
            <a:r>
              <a:rPr lang="en-GB" b="1" dirty="0"/>
              <a:t> </a:t>
            </a:r>
            <a:r>
              <a:rPr lang="en-GB" dirty="0"/>
              <a:t>to remove write and execute permission for group.</a:t>
            </a:r>
          </a:p>
          <a:p>
            <a:pPr lvl="1">
              <a:lnSpc>
                <a:spcPct val="100000"/>
              </a:lnSpc>
              <a:spcBef>
                <a:spcPts val="600"/>
              </a:spcBef>
            </a:pPr>
            <a:r>
              <a:rPr lang="en-GB" b="1" dirty="0" err="1"/>
              <a:t>chmod</a:t>
            </a:r>
            <a:r>
              <a:rPr lang="en-GB" b="1" dirty="0"/>
              <a:t> o-</a:t>
            </a:r>
            <a:r>
              <a:rPr lang="en-GB" b="1" dirty="0" err="1"/>
              <a:t>rwx</a:t>
            </a:r>
            <a:r>
              <a:rPr lang="en-GB" b="1" dirty="0"/>
              <a:t> </a:t>
            </a:r>
            <a:r>
              <a:rPr lang="en-GB" b="1" dirty="0" err="1"/>
              <a:t>new_file</a:t>
            </a:r>
            <a:r>
              <a:rPr lang="en-GB" b="1" dirty="0"/>
              <a:t> </a:t>
            </a:r>
            <a:r>
              <a:rPr lang="en-GB" dirty="0"/>
              <a:t>to remove read, write and execute permission for other(world).</a:t>
            </a:r>
          </a:p>
          <a:p>
            <a:pPr lvl="1">
              <a:lnSpc>
                <a:spcPct val="100000"/>
              </a:lnSpc>
              <a:spcBef>
                <a:spcPts val="600"/>
              </a:spcBef>
            </a:pPr>
            <a:r>
              <a:rPr lang="en-GB" b="1" dirty="0" err="1"/>
              <a:t>chmod</a:t>
            </a:r>
            <a:r>
              <a:rPr lang="en-GB" b="1" dirty="0"/>
              <a:t> </a:t>
            </a:r>
            <a:r>
              <a:rPr lang="en-GB" b="1" dirty="0" err="1"/>
              <a:t>ugo</a:t>
            </a:r>
            <a:r>
              <a:rPr lang="en-GB" b="1" dirty="0"/>
              <a:t>=r </a:t>
            </a:r>
            <a:r>
              <a:rPr lang="en-GB" b="1" dirty="0" err="1"/>
              <a:t>new_file</a:t>
            </a:r>
            <a:r>
              <a:rPr lang="en-GB" b="1" dirty="0"/>
              <a:t> </a:t>
            </a:r>
            <a:r>
              <a:rPr lang="en-GB" dirty="0"/>
              <a:t>to set only read permissions for all users</a:t>
            </a:r>
          </a:p>
          <a:p>
            <a:pPr>
              <a:lnSpc>
                <a:spcPct val="100000"/>
              </a:lnSpc>
              <a:spcBef>
                <a:spcPts val="600"/>
              </a:spcBef>
            </a:pPr>
            <a:endParaRPr lang="en-GB" sz="2800" dirty="0"/>
          </a:p>
          <a:p>
            <a:pPr marL="342912" indent="-342912">
              <a:lnSpc>
                <a:spcPct val="110000"/>
              </a:lnSpc>
              <a:spcBef>
                <a:spcPts val="0"/>
              </a:spcBef>
              <a:spcAft>
                <a:spcPts val="600"/>
              </a:spcAft>
              <a:tabLst>
                <a:tab pos="457217" algn="l"/>
              </a:tabLst>
            </a:pPr>
            <a:endParaRPr lang="en-GB" dirty="0"/>
          </a:p>
        </p:txBody>
      </p:sp>
    </p:spTree>
    <p:extLst>
      <p:ext uri="{BB962C8B-B14F-4D97-AF65-F5344CB8AC3E}">
        <p14:creationId xmlns:p14="http://schemas.microsoft.com/office/powerpoint/2010/main" val="24605968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9" y="278534"/>
            <a:ext cx="11242624" cy="1033669"/>
          </a:xfrm>
          <a:solidFill>
            <a:schemeClr val="bg1">
              <a:lumMod val="95000"/>
            </a:schemeClr>
          </a:solidFill>
        </p:spPr>
        <p:txBody>
          <a:bodyPr>
            <a:normAutofit/>
          </a:bodyPr>
          <a:lstStyle/>
          <a:p>
            <a:r>
              <a:rPr lang="en-GB" sz="4000" b="1" dirty="0">
                <a:solidFill>
                  <a:schemeClr val="bg1">
                    <a:lumMod val="50000"/>
                  </a:schemeClr>
                </a:solidFill>
              </a:rPr>
              <a:t>Bg. Changing File Permissions: </a:t>
            </a:r>
            <a:r>
              <a:rPr lang="en-GB" sz="4000" b="1" dirty="0">
                <a:effectLst/>
                <a:ea typeface="Calibri" panose="020F0502020204030204" pitchFamily="34" charset="0"/>
                <a:cs typeface="Times New Roman" panose="02020603050405020304" pitchFamily="18" charset="0"/>
              </a:rPr>
              <a:t>Symbolic method</a:t>
            </a:r>
            <a:endParaRPr lang="en-GB" sz="4000" b="1" dirty="0">
              <a:solidFill>
                <a:schemeClr val="bg1">
                  <a:lumMod val="50000"/>
                </a:schemeClr>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3" y="1703473"/>
            <a:ext cx="11847574" cy="5034606"/>
          </a:xfrm>
          <a:solidFill>
            <a:schemeClr val="bg1">
              <a:lumMod val="85000"/>
            </a:schemeClr>
          </a:solidFill>
        </p:spPr>
        <p:txBody>
          <a:bodyPr>
            <a:noAutofit/>
          </a:bodyPr>
          <a:lstStyle/>
          <a:p>
            <a:pPr marL="0" lvl="0" indent="0">
              <a:lnSpc>
                <a:spcPct val="100000"/>
              </a:lnSpc>
              <a:spcBef>
                <a:spcPts val="0"/>
              </a:spcBef>
              <a:buNone/>
            </a:pPr>
            <a:r>
              <a:rPr lang="en-GB" sz="1800" b="1" dirty="0">
                <a:effectLst/>
                <a:ea typeface="Calibri" panose="020F0502020204030204" pitchFamily="34" charset="0"/>
                <a:cs typeface="Times New Roman" panose="02020603050405020304" pitchFamily="18" charset="0"/>
              </a:rPr>
              <a:t>Two methods</a:t>
            </a:r>
            <a:r>
              <a:rPr lang="en-GB" sz="1800" dirty="0">
                <a:effectLst/>
                <a:ea typeface="Calibri" panose="020F0502020204030204" pitchFamily="34" charset="0"/>
                <a:cs typeface="Times New Roman" panose="02020603050405020304" pitchFamily="18" charset="0"/>
              </a:rPr>
              <a:t> can be used with </a:t>
            </a:r>
            <a:r>
              <a:rPr lang="en-GB" sz="1800" b="1" dirty="0" err="1">
                <a:effectLst/>
                <a:ea typeface="Calibri" panose="020F0502020204030204" pitchFamily="34" charset="0"/>
                <a:cs typeface="Times New Roman" panose="02020603050405020304" pitchFamily="18" charset="0"/>
              </a:rPr>
              <a:t>chmod</a:t>
            </a:r>
            <a:r>
              <a:rPr lang="en-GB" sz="1800" dirty="0">
                <a:effectLst/>
                <a:ea typeface="Calibri" panose="020F0502020204030204" pitchFamily="34" charset="0"/>
                <a:cs typeface="Times New Roman" panose="02020603050405020304" pitchFamily="18" charset="0"/>
              </a:rPr>
              <a:t> to change file permissions i.e. the </a:t>
            </a:r>
            <a:r>
              <a:rPr lang="en-GB" sz="1800" b="1" dirty="0">
                <a:effectLst/>
                <a:ea typeface="Calibri" panose="020F0502020204030204" pitchFamily="34" charset="0"/>
                <a:cs typeface="Times New Roman" panose="02020603050405020304" pitchFamily="18" charset="0"/>
              </a:rPr>
              <a:t>symbolic method</a:t>
            </a:r>
            <a:r>
              <a:rPr lang="en-GB" sz="1800" dirty="0">
                <a:effectLst/>
                <a:ea typeface="Calibri" panose="020F0502020204030204" pitchFamily="34" charset="0"/>
                <a:cs typeface="Times New Roman" panose="02020603050405020304" pitchFamily="18" charset="0"/>
              </a:rPr>
              <a:t> and the </a:t>
            </a:r>
            <a:r>
              <a:rPr lang="en-GB" sz="1800" b="1" dirty="0">
                <a:effectLst/>
                <a:ea typeface="Calibri" panose="020F0502020204030204" pitchFamily="34" charset="0"/>
                <a:cs typeface="Times New Roman" panose="02020603050405020304" pitchFamily="18" charset="0"/>
              </a:rPr>
              <a:t>absolute method</a:t>
            </a:r>
            <a:r>
              <a:rPr lang="en-GB" sz="1800" dirty="0">
                <a:effectLst/>
                <a:ea typeface="Calibri" panose="020F0502020204030204" pitchFamily="34" charset="0"/>
                <a:cs typeface="Times New Roman" panose="02020603050405020304" pitchFamily="18" charset="0"/>
              </a:rPr>
              <a:t>.</a:t>
            </a:r>
          </a:p>
          <a:p>
            <a:pPr marL="285735" indent="-285750">
              <a:lnSpc>
                <a:spcPct val="100000"/>
              </a:lnSpc>
              <a:spcBef>
                <a:spcPts val="0"/>
              </a:spcBef>
              <a:buFont typeface="Courier New" panose="02070309020205020404" pitchFamily="49" charset="0"/>
              <a:buChar char="o"/>
            </a:pPr>
            <a:r>
              <a:rPr lang="en-GB" sz="1800" b="1" dirty="0">
                <a:solidFill>
                  <a:srgbClr val="000000"/>
                </a:solidFill>
                <a:effectLst/>
                <a:ea typeface="Calibri" panose="020F0502020204030204" pitchFamily="34" charset="0"/>
                <a:cs typeface="Times New Roman" panose="02020603050405020304" pitchFamily="18" charset="0"/>
              </a:rPr>
              <a:t>Symbolic method: </a:t>
            </a:r>
            <a:r>
              <a:rPr lang="en-GB" sz="1800" dirty="0">
                <a:solidFill>
                  <a:srgbClr val="000000"/>
                </a:solidFill>
                <a:effectLst/>
                <a:ea typeface="Calibri" panose="020F0502020204030204" pitchFamily="34" charset="0"/>
                <a:cs typeface="Times New Roman" panose="02020603050405020304" pitchFamily="18" charset="0"/>
              </a:rPr>
              <a:t>With t</a:t>
            </a:r>
            <a:r>
              <a:rPr lang="en-GB" sz="1800" dirty="0">
                <a:solidFill>
                  <a:srgbClr val="181818"/>
                </a:solidFill>
                <a:effectLst/>
                <a:ea typeface="Times New Roman" panose="02020603050405020304" pitchFamily="18" charset="0"/>
                <a:cs typeface="Times New Roman" panose="02020603050405020304" pitchFamily="18" charset="0"/>
              </a:rPr>
              <a:t>he symbolic method (aka relative method) you use </a:t>
            </a:r>
            <a:r>
              <a:rPr lang="en-GB" sz="1800" b="1" dirty="0">
                <a:solidFill>
                  <a:srgbClr val="181818"/>
                </a:solidFill>
                <a:effectLst/>
                <a:ea typeface="Times New Roman" panose="02020603050405020304" pitchFamily="18" charset="0"/>
                <a:cs typeface="Times New Roman" panose="02020603050405020304" pitchFamily="18" charset="0"/>
              </a:rPr>
              <a:t>single letter abbreviations </a:t>
            </a:r>
            <a:r>
              <a:rPr lang="en-GB" sz="1800" dirty="0">
                <a:solidFill>
                  <a:srgbClr val="181818"/>
                </a:solidFill>
                <a:effectLst/>
                <a:ea typeface="Times New Roman" panose="02020603050405020304" pitchFamily="18" charset="0"/>
                <a:cs typeface="Times New Roman" panose="02020603050405020304" pitchFamily="18" charset="0"/>
              </a:rPr>
              <a:t>to set permissions. When you use this method with the </a:t>
            </a:r>
            <a:r>
              <a:rPr lang="en-GB" sz="1800" dirty="0" err="1">
                <a:solidFill>
                  <a:srgbClr val="000000"/>
                </a:solidFill>
                <a:effectLst/>
                <a:ea typeface="Calibri" panose="020F0502020204030204" pitchFamily="34" charset="0"/>
                <a:cs typeface="Times New Roman" panose="02020603050405020304" pitchFamily="18" charset="0"/>
              </a:rPr>
              <a:t>chmod</a:t>
            </a:r>
            <a:r>
              <a:rPr lang="en-GB" sz="1800" dirty="0">
                <a:solidFill>
                  <a:srgbClr val="181818"/>
                </a:solidFill>
                <a:effectLst/>
                <a:ea typeface="Times New Roman" panose="02020603050405020304" pitchFamily="18" charset="0"/>
                <a:cs typeface="Times New Roman" panose="02020603050405020304" pitchFamily="18" charset="0"/>
              </a:rPr>
              <a:t> command, there are 3 parts options to set:</a:t>
            </a:r>
            <a:endParaRPr lang="en-GB" sz="1800" dirty="0">
              <a:effectLst/>
              <a:ea typeface="Calibri" panose="020F0502020204030204" pitchFamily="34" charset="0"/>
              <a:cs typeface="Times New Roman" panose="02020603050405020304" pitchFamily="18" charset="0"/>
            </a:endParaRP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u (user):  g (group): -o (other)</a:t>
            </a:r>
            <a:endParaRPr lang="en-GB" sz="1800" dirty="0">
              <a:solidFill>
                <a:srgbClr val="000000"/>
              </a:solidFill>
              <a:ea typeface="Times New Roman" panose="02020603050405020304" pitchFamily="18" charset="0"/>
              <a:cs typeface="Times New Roman" panose="02020603050405020304" pitchFamily="18" charset="0"/>
            </a:endParaRP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a (all: u, g, and o).</a:t>
            </a: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 (add access), - (remove access), = (set exact access).</a:t>
            </a:r>
          </a:p>
          <a:p>
            <a:pPr marL="685782" lvl="1" indent="-228600">
              <a:lnSpc>
                <a:spcPct val="100000"/>
              </a:lnSpc>
              <a:spcBef>
                <a:spcPts val="0"/>
              </a:spcBef>
              <a:buFont typeface="Wingdings" panose="05000000000000000000" pitchFamily="2" charset="2"/>
              <a:buChar char=""/>
              <a:tabLst>
                <a:tab pos="2788920" algn="l"/>
                <a:tab pos="5727065" algn="l"/>
              </a:tabLst>
            </a:pPr>
            <a:r>
              <a:rPr lang="en-GB" sz="1800" dirty="0">
                <a:solidFill>
                  <a:srgbClr val="000000"/>
                </a:solidFill>
                <a:effectLst/>
                <a:ea typeface="Times New Roman" panose="02020603050405020304" pitchFamily="18" charset="0"/>
                <a:cs typeface="Times New Roman" panose="02020603050405020304" pitchFamily="18" charset="0"/>
              </a:rPr>
              <a:t> r (read), w (write), x (execute).</a:t>
            </a:r>
            <a:endParaRPr lang="en-GB" sz="1800"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Courier New" panose="02070309020205020404" pitchFamily="49" charset="0"/>
              <a:buChar char="o"/>
              <a:tabLst>
                <a:tab pos="2788920" algn="l"/>
                <a:tab pos="5727065" algn="l"/>
              </a:tabLst>
            </a:pPr>
            <a:r>
              <a:rPr lang="en-GB" sz="1800" b="1" dirty="0">
                <a:solidFill>
                  <a:srgbClr val="000000"/>
                </a:solidFill>
                <a:effectLst/>
                <a:ea typeface="Calibri" panose="020F0502020204030204" pitchFamily="34" charset="0"/>
                <a:cs typeface="Times New Roman" panose="02020603050405020304" pitchFamily="18" charset="0"/>
              </a:rPr>
              <a:t>Symbolic method</a:t>
            </a:r>
            <a:r>
              <a:rPr lang="en-GB" sz="1800" b="1" dirty="0">
                <a:solidFill>
                  <a:srgbClr val="000000"/>
                </a:solidFill>
                <a:effectLst/>
                <a:ea typeface="Times New Roman" panose="02020603050405020304" pitchFamily="18" charset="0"/>
                <a:cs typeface="Times New Roman" panose="02020603050405020304" pitchFamily="18" charset="0"/>
              </a:rPr>
              <a:t> </a:t>
            </a:r>
            <a:r>
              <a:rPr lang="en-GB" sz="1800" dirty="0">
                <a:solidFill>
                  <a:srgbClr val="000000"/>
                </a:solidFill>
                <a:effectLst/>
                <a:ea typeface="Times New Roman" panose="02020603050405020304" pitchFamily="18" charset="0"/>
                <a:cs typeface="Times New Roman" panose="02020603050405020304" pitchFamily="18" charset="0"/>
              </a:rPr>
              <a:t>examples:	</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E.g.:</a:t>
            </a:r>
            <a:r>
              <a:rPr lang="en-GB" sz="1800" dirty="0">
                <a:solidFill>
                  <a:srgbClr val="181818"/>
                </a:solidFill>
                <a:effectLst/>
                <a:ea typeface="Times New Roman" panose="02020603050405020304" pitchFamily="18" charset="0"/>
                <a:cs typeface="Times New Roman" panose="02020603050405020304" pitchFamily="18" charset="0"/>
              </a:rPr>
              <a:t> to give permission for everyone to read a file in the current directory named </a:t>
            </a:r>
            <a:r>
              <a:rPr lang="en-GB" sz="1800" dirty="0" err="1">
                <a:solidFill>
                  <a:srgbClr val="C7254E"/>
                </a:solidFill>
                <a:effectLst/>
                <a:ea typeface="Times New Roman" panose="02020603050405020304" pitchFamily="18" charset="0"/>
                <a:cs typeface="Courier New" panose="02070309020205020404" pitchFamily="49" charset="0"/>
              </a:rPr>
              <a:t>testfile</a:t>
            </a:r>
            <a:r>
              <a:rPr lang="en-GB" sz="1800"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a+r</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testfile</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dirty="0">
                <a:solidFill>
                  <a:srgbClr val="333333"/>
                </a:solidFill>
                <a:effectLst/>
                <a:ea typeface="Times New Roman" panose="02020603050405020304" pitchFamily="18" charset="0"/>
                <a:cs typeface="Courier New" panose="02070309020205020404" pitchFamily="49" charset="0"/>
              </a:rPr>
              <a:t> </a:t>
            </a:r>
            <a:r>
              <a:rPr lang="en-GB" sz="1800" dirty="0">
                <a:solidFill>
                  <a:srgbClr val="000000"/>
                </a:solidFill>
                <a:effectLst/>
                <a:ea typeface="Calibri" panose="020F0502020204030204" pitchFamily="34" charset="0"/>
                <a:cs typeface="Times New Roman" panose="02020603050405020304" pitchFamily="18" charset="0"/>
              </a:rPr>
              <a:t>The a stands for ‘all’, the + for ‘add’, and the r for ‘read’ permission.</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E.g</a:t>
            </a:r>
            <a:r>
              <a:rPr lang="en-GB" sz="1800" dirty="0">
                <a:solidFill>
                  <a:srgbClr val="181818"/>
                </a:solidFill>
                <a:effectLst/>
                <a:ea typeface="Times New Roman" panose="02020603050405020304" pitchFamily="18" charset="0"/>
                <a:cs typeface="Times New Roman" panose="02020603050405020304" pitchFamily="18" charset="0"/>
              </a:rPr>
              <a:t>.: to remove write permission for group and other users, use: </a:t>
            </a:r>
            <a:r>
              <a:rPr lang="en-GB" sz="1800" b="1" dirty="0" err="1">
                <a:solidFill>
                  <a:srgbClr val="333333"/>
                </a:solidFill>
                <a:effectLst/>
                <a:ea typeface="Times New Roman" panose="02020603050405020304" pitchFamily="18" charset="0"/>
                <a:cs typeface="Courier New" panose="02070309020205020404" pitchFamily="49" charset="0"/>
              </a:rPr>
              <a:t>chmod</a:t>
            </a:r>
            <a:r>
              <a:rPr lang="en-GB" sz="1800" b="1" dirty="0">
                <a:solidFill>
                  <a:srgbClr val="333333"/>
                </a:solidFill>
                <a:effectLst/>
                <a:ea typeface="Times New Roman" panose="02020603050405020304" pitchFamily="18" charset="0"/>
                <a:cs typeface="Courier New" panose="02070309020205020404" pitchFamily="49" charset="0"/>
              </a:rPr>
              <a:t> go-w </a:t>
            </a:r>
            <a:r>
              <a:rPr lang="en-GB" sz="1800" b="1" dirty="0" err="1">
                <a:solidFill>
                  <a:srgbClr val="333333"/>
                </a:solidFill>
                <a:effectLst/>
                <a:ea typeface="Times New Roman" panose="02020603050405020304" pitchFamily="18" charset="0"/>
                <a:cs typeface="Courier New" panose="02070309020205020404" pitchFamily="49" charset="0"/>
              </a:rPr>
              <a:t>testfile</a:t>
            </a:r>
            <a:r>
              <a:rPr lang="en-GB" sz="1800" dirty="0">
                <a:solidFill>
                  <a:srgbClr val="333333"/>
                </a:solidFill>
                <a:effectLst/>
                <a:ea typeface="Times New Roman" panose="02020603050405020304" pitchFamily="18" charset="0"/>
                <a:cs typeface="Courier New" panose="02070309020205020404" pitchFamily="49" charset="0"/>
              </a:rPr>
              <a:t>.</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b="1" dirty="0">
                <a:solidFill>
                  <a:srgbClr val="181818"/>
                </a:solidFill>
                <a:effectLst/>
                <a:ea typeface="Times New Roman" panose="02020603050405020304" pitchFamily="18" charset="0"/>
                <a:cs typeface="Times New Roman" panose="02020603050405020304" pitchFamily="18" charset="0"/>
              </a:rPr>
              <a:t>g</a:t>
            </a:r>
            <a:r>
              <a:rPr lang="en-GB" sz="1800" dirty="0">
                <a:solidFill>
                  <a:srgbClr val="181818"/>
                </a:solidFill>
                <a:effectLst/>
                <a:ea typeface="Times New Roman" panose="02020603050405020304" pitchFamily="18" charset="0"/>
                <a:cs typeface="Times New Roman" panose="02020603050405020304" pitchFamily="18" charset="0"/>
              </a:rPr>
              <a:t>. to add read permission and remove write for all users, you would use: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a+r-w</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testfile</a:t>
            </a:r>
            <a:r>
              <a:rPr lang="en-GB" sz="1800" dirty="0">
                <a:solidFill>
                  <a:srgbClr val="181818"/>
                </a:solidFill>
                <a:effectLst/>
                <a:ea typeface="Times New Roman" panose="02020603050405020304" pitchFamily="18" charset="0"/>
                <a:cs typeface="Times New Roman" panose="02020603050405020304" pitchFamily="18" charset="0"/>
              </a:rPr>
              <a:t>.</a:t>
            </a:r>
            <a:endParaRPr lang="en-GB" sz="1800" dirty="0">
              <a:effectLst/>
              <a:ea typeface="Calibri" panose="020F0502020204030204" pitchFamily="34" charset="0"/>
              <a:cs typeface="Times New Roman" panose="02020603050405020304" pitchFamily="18" charset="0"/>
            </a:endParaRPr>
          </a:p>
          <a:p>
            <a:pPr marL="742950" lvl="1" indent="-285750">
              <a:lnSpc>
                <a:spcPct val="100000"/>
              </a:lnSpc>
              <a:spcBef>
                <a:spcPts val="0"/>
              </a:spcBef>
              <a:buFont typeface="Courier New" panose="02070309020205020404" pitchFamily="49" charset="0"/>
              <a:buChar char="o"/>
            </a:pPr>
            <a:r>
              <a:rPr lang="en-GB" sz="1800" b="1" dirty="0">
                <a:solidFill>
                  <a:srgbClr val="181818"/>
                </a:solidFill>
                <a:effectLst/>
                <a:ea typeface="Times New Roman" panose="02020603050405020304" pitchFamily="18" charset="0"/>
                <a:cs typeface="Times New Roman" panose="02020603050405020304" pitchFamily="18" charset="0"/>
              </a:rPr>
              <a:t>E</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b="1" dirty="0">
                <a:solidFill>
                  <a:srgbClr val="181818"/>
                </a:solidFill>
                <a:effectLst/>
                <a:ea typeface="Times New Roman" panose="02020603050405020304" pitchFamily="18" charset="0"/>
                <a:cs typeface="Times New Roman" panose="02020603050405020304" pitchFamily="18" charset="0"/>
              </a:rPr>
              <a:t>g</a:t>
            </a:r>
            <a:r>
              <a:rPr lang="en-GB" sz="1800" dirty="0">
                <a:solidFill>
                  <a:srgbClr val="181818"/>
                </a:solidFill>
                <a:effectLst/>
                <a:ea typeface="Times New Roman" panose="02020603050405020304" pitchFamily="18" charset="0"/>
                <a:cs typeface="Times New Roman" panose="02020603050405020304" pitchFamily="18" charset="0"/>
              </a:rPr>
              <a:t>. You can also use the ‘=’ operator to set permission like so: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go=r </a:t>
            </a:r>
            <a:r>
              <a:rPr lang="en-GB" sz="1800" b="1" dirty="0" err="1">
                <a:solidFill>
                  <a:srgbClr val="181818"/>
                </a:solidFill>
                <a:effectLst/>
                <a:ea typeface="Times New Roman" panose="02020603050405020304" pitchFamily="18" charset="0"/>
                <a:cs typeface="Times New Roman" panose="02020603050405020304" pitchFamily="18" charset="0"/>
              </a:rPr>
              <a:t>testfile</a:t>
            </a:r>
            <a:r>
              <a:rPr lang="en-GB" sz="1800" b="1" dirty="0">
                <a:solidFill>
                  <a:srgbClr val="181818"/>
                </a:solidFill>
                <a:effectLst/>
                <a:ea typeface="Times New Roman" panose="02020603050405020304" pitchFamily="18" charset="0"/>
                <a:cs typeface="Times New Roman" panose="02020603050405020304" pitchFamily="18" charset="0"/>
              </a:rPr>
              <a:t>.</a:t>
            </a:r>
            <a:endParaRPr lang="en-GB" sz="1800" dirty="0">
              <a:effectLst/>
              <a:ea typeface="Calibri" panose="020F0502020204030204" pitchFamily="34" charset="0"/>
              <a:cs typeface="Times New Roman" panose="02020603050405020304" pitchFamily="18" charset="0"/>
            </a:endParaRPr>
          </a:p>
          <a:p>
            <a:pPr marL="457200" lvl="1" indent="0">
              <a:lnSpc>
                <a:spcPct val="100000"/>
              </a:lnSpc>
              <a:spcBef>
                <a:spcPts val="0"/>
              </a:spcBef>
              <a:buNone/>
            </a:pPr>
            <a:r>
              <a:rPr lang="en-GB" sz="1800" b="1" dirty="0">
                <a:solidFill>
                  <a:srgbClr val="181818"/>
                </a:solidFill>
                <a:effectLst/>
                <a:ea typeface="Times New Roman" panose="02020603050405020304" pitchFamily="18" charset="0"/>
                <a:cs typeface="Times New Roman" panose="02020603050405020304" pitchFamily="18" charset="0"/>
              </a:rPr>
              <a:t>Note: </a:t>
            </a:r>
            <a:r>
              <a:rPr lang="en-GB" sz="1800" dirty="0">
                <a:solidFill>
                  <a:srgbClr val="181818"/>
                </a:solidFill>
                <a:effectLst/>
                <a:ea typeface="Times New Roman" panose="02020603050405020304" pitchFamily="18" charset="0"/>
                <a:cs typeface="Times New Roman" panose="02020603050405020304" pitchFamily="18" charset="0"/>
              </a:rPr>
              <a:t>The </a:t>
            </a:r>
            <a:r>
              <a:rPr lang="en-GB" sz="1800" dirty="0" err="1">
                <a:solidFill>
                  <a:srgbClr val="C7254E"/>
                </a:solidFill>
                <a:effectLst/>
                <a:ea typeface="Times New Roman" panose="02020603050405020304" pitchFamily="18" charset="0"/>
                <a:cs typeface="Courier New" panose="02070309020205020404" pitchFamily="49" charset="0"/>
              </a:rPr>
              <a:t>chmod</a:t>
            </a:r>
            <a:r>
              <a:rPr lang="en-GB" sz="1800" dirty="0">
                <a:solidFill>
                  <a:srgbClr val="181818"/>
                </a:solidFill>
                <a:effectLst/>
                <a:ea typeface="Times New Roman" panose="02020603050405020304" pitchFamily="18" charset="0"/>
                <a:cs typeface="Times New Roman" panose="02020603050405020304" pitchFamily="18" charset="0"/>
              </a:rPr>
              <a:t> command also works the same way for directories e.g.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o-w </a:t>
            </a:r>
            <a:r>
              <a:rPr lang="en-GB" sz="1800" b="1" dirty="0" err="1">
                <a:solidFill>
                  <a:srgbClr val="181818"/>
                </a:solidFill>
                <a:effectLst/>
                <a:ea typeface="Times New Roman" panose="02020603050405020304" pitchFamily="18" charset="0"/>
                <a:cs typeface="Times New Roman" panose="02020603050405020304" pitchFamily="18" charset="0"/>
              </a:rPr>
              <a:t>testdir</a:t>
            </a:r>
            <a:r>
              <a:rPr lang="en-GB" sz="1800" dirty="0">
                <a:solidFill>
                  <a:srgbClr val="181818"/>
                </a:solidFill>
                <a:effectLst/>
                <a:ea typeface="Times New Roman" panose="02020603050405020304" pitchFamily="18" charset="0"/>
                <a:cs typeface="Times New Roman" panose="02020603050405020304" pitchFamily="18" charset="0"/>
              </a:rPr>
              <a:t>. Or for the current working directory, use:</a:t>
            </a:r>
            <a:r>
              <a:rPr lang="en-GB" sz="1800" dirty="0">
                <a:solidFill>
                  <a:srgbClr val="000000"/>
                </a:solidFill>
                <a:effectLst/>
                <a:ea typeface="Calibri" panose="020F0502020204030204" pitchFamily="34"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o-w</a:t>
            </a:r>
            <a:r>
              <a:rPr lang="en-GB" sz="1800" dirty="0">
                <a:solidFill>
                  <a:srgbClr val="181818"/>
                </a:solidFill>
                <a:effectLst/>
                <a:ea typeface="Times New Roman" panose="02020603050405020304" pitchFamily="18" charset="0"/>
                <a:cs typeface="Times New Roman" panose="02020603050405020304" pitchFamily="18" charset="0"/>
              </a:rPr>
              <a:t>.</a:t>
            </a:r>
            <a:r>
              <a:rPr lang="en-GB" sz="1800" dirty="0">
                <a:solidFill>
                  <a:srgbClr val="333333"/>
                </a:solidFill>
                <a:effectLst/>
                <a:ea typeface="Times New Roman" panose="02020603050405020304" pitchFamily="18" charset="0"/>
                <a:cs typeface="Courier New" panose="02070309020205020404" pitchFamily="49" charset="0"/>
              </a:rPr>
              <a:t> </a:t>
            </a:r>
            <a:endParaRPr lang="en-GB" sz="18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buFont typeface="Wingdings" panose="05000000000000000000" pitchFamily="2" charset="2"/>
              <a:buChar char=""/>
            </a:pPr>
            <a:r>
              <a:rPr lang="en-GB" sz="1800" b="1" dirty="0">
                <a:solidFill>
                  <a:srgbClr val="181818"/>
                </a:solidFill>
                <a:effectLst/>
                <a:ea typeface="Times New Roman" panose="02020603050405020304" pitchFamily="18" charset="0"/>
                <a:cs typeface="Times New Roman" panose="02020603050405020304" pitchFamily="18" charset="0"/>
              </a:rPr>
              <a:t>Tip: </a:t>
            </a:r>
            <a:r>
              <a:rPr lang="en-GB" sz="1800" dirty="0">
                <a:solidFill>
                  <a:srgbClr val="181818"/>
                </a:solidFill>
                <a:effectLst/>
                <a:ea typeface="Times New Roman" panose="02020603050405020304" pitchFamily="18" charset="0"/>
                <a:cs typeface="Times New Roman" panose="02020603050405020304" pitchFamily="18" charset="0"/>
              </a:rPr>
              <a:t>To change permissions in all subdirectories below a specified directory add the </a:t>
            </a:r>
            <a:r>
              <a:rPr lang="en-GB" sz="1800" dirty="0">
                <a:solidFill>
                  <a:srgbClr val="C7254E"/>
                </a:solidFill>
                <a:effectLst/>
                <a:ea typeface="Times New Roman" panose="02020603050405020304" pitchFamily="18" charset="0"/>
                <a:cs typeface="Courier New" panose="02070309020205020404" pitchFamily="49" charset="0"/>
              </a:rPr>
              <a:t>-R</a:t>
            </a:r>
            <a:r>
              <a:rPr lang="en-GB" sz="1800" dirty="0">
                <a:solidFill>
                  <a:srgbClr val="181818"/>
                </a:solidFill>
                <a:effectLst/>
                <a:ea typeface="Times New Roman" panose="02020603050405020304" pitchFamily="18" charset="0"/>
                <a:cs typeface="Times New Roman" panose="02020603050405020304" pitchFamily="18" charset="0"/>
              </a:rPr>
              <a:t> option. E.g. to grant write permissions for other users in a ‘</a:t>
            </a:r>
            <a:r>
              <a:rPr lang="en-GB" sz="1800" dirty="0" err="1">
                <a:solidFill>
                  <a:srgbClr val="181818"/>
                </a:solidFill>
                <a:effectLst/>
                <a:ea typeface="Times New Roman" panose="02020603050405020304" pitchFamily="18" charset="0"/>
                <a:cs typeface="Times New Roman" panose="02020603050405020304" pitchFamily="18" charset="0"/>
              </a:rPr>
              <a:t>testdir</a:t>
            </a:r>
            <a:r>
              <a:rPr lang="en-GB" sz="1800" dirty="0">
                <a:solidFill>
                  <a:srgbClr val="181818"/>
                </a:solidFill>
                <a:effectLst/>
                <a:ea typeface="Times New Roman" panose="02020603050405020304" pitchFamily="18" charset="0"/>
                <a:cs typeface="Times New Roman" panose="02020603050405020304" pitchFamily="18" charset="0"/>
              </a:rPr>
              <a:t>’ and all it’s subdirectories, use: </a:t>
            </a:r>
            <a:r>
              <a:rPr lang="en-GB" sz="1800" b="1" dirty="0" err="1">
                <a:solidFill>
                  <a:srgbClr val="181818"/>
                </a:solidFill>
                <a:effectLst/>
                <a:ea typeface="Times New Roman" panose="02020603050405020304" pitchFamily="18" charset="0"/>
                <a:cs typeface="Times New Roman" panose="02020603050405020304" pitchFamily="18" charset="0"/>
              </a:rPr>
              <a:t>chmod</a:t>
            </a:r>
            <a:r>
              <a:rPr lang="en-GB" sz="1800" b="1" dirty="0">
                <a:solidFill>
                  <a:srgbClr val="181818"/>
                </a:solidFill>
                <a:effectLst/>
                <a:ea typeface="Times New Roman" panose="02020603050405020304" pitchFamily="18" charset="0"/>
                <a:cs typeface="Times New Roman" panose="02020603050405020304" pitchFamily="18" charset="0"/>
              </a:rPr>
              <a:t> -R </a:t>
            </a:r>
            <a:r>
              <a:rPr lang="en-GB" sz="1800" b="1" dirty="0" err="1">
                <a:solidFill>
                  <a:srgbClr val="181818"/>
                </a:solidFill>
                <a:effectLst/>
                <a:ea typeface="Times New Roman" panose="02020603050405020304" pitchFamily="18" charset="0"/>
                <a:cs typeface="Times New Roman" panose="02020603050405020304" pitchFamily="18" charset="0"/>
              </a:rPr>
              <a:t>o+w</a:t>
            </a:r>
            <a:r>
              <a:rPr lang="en-GB" sz="1800" b="1" dirty="0">
                <a:solidFill>
                  <a:srgbClr val="181818"/>
                </a:solidFill>
                <a:effectLst/>
                <a:ea typeface="Times New Roman" panose="02020603050405020304" pitchFamily="18" charset="0"/>
                <a:cs typeface="Times New Roman" panose="02020603050405020304" pitchFamily="18" charset="0"/>
              </a:rPr>
              <a:t> </a:t>
            </a:r>
            <a:r>
              <a:rPr lang="en-GB" sz="1800" b="1" dirty="0" err="1">
                <a:solidFill>
                  <a:srgbClr val="181818"/>
                </a:solidFill>
                <a:effectLst/>
                <a:ea typeface="Times New Roman" panose="02020603050405020304" pitchFamily="18" charset="0"/>
                <a:cs typeface="Times New Roman" panose="02020603050405020304" pitchFamily="18" charset="0"/>
              </a:rPr>
              <a:t>mydir</a:t>
            </a:r>
            <a:r>
              <a:rPr lang="en-GB" sz="1800" dirty="0">
                <a:solidFill>
                  <a:srgbClr val="181818"/>
                </a:solidFill>
                <a:effectLst/>
                <a:ea typeface="Times New Roman" panose="02020603050405020304" pitchFamily="18" charset="0"/>
                <a:cs typeface="Times New Roman" panose="02020603050405020304" pitchFamily="18" charset="0"/>
              </a:rPr>
              <a:t>.</a:t>
            </a:r>
            <a:endParaRPr lang="en-GB" sz="1800" dirty="0">
              <a:effectLst/>
              <a:ea typeface="Calibri" panose="020F0502020204030204" pitchFamily="34" charset="0"/>
              <a:cs typeface="Times New Roman" panose="02020603050405020304" pitchFamily="18" charset="0"/>
            </a:endParaRPr>
          </a:p>
          <a:p>
            <a:pPr marL="1143000" lvl="2" indent="-228600">
              <a:lnSpc>
                <a:spcPct val="100000"/>
              </a:lnSpc>
              <a:spcBef>
                <a:spcPts val="0"/>
              </a:spcBef>
              <a:buFont typeface="Wingdings" panose="05000000000000000000" pitchFamily="2" charset="2"/>
              <a:buChar char=""/>
            </a:pPr>
            <a:r>
              <a:rPr lang="en-GB" sz="1800" b="1" dirty="0">
                <a:solidFill>
                  <a:srgbClr val="181818"/>
                </a:solidFill>
                <a:effectLst/>
                <a:ea typeface="Times New Roman" panose="02020603050405020304" pitchFamily="18" charset="0"/>
                <a:cs typeface="Times New Roman" panose="02020603050405020304" pitchFamily="18" charset="0"/>
              </a:rPr>
              <a:t>Tip 2:</a:t>
            </a:r>
            <a:r>
              <a:rPr lang="en-GB" sz="1800" dirty="0">
                <a:solidFill>
                  <a:srgbClr val="181818"/>
                </a:solidFill>
                <a:effectLst/>
                <a:ea typeface="Times New Roman" panose="02020603050405020304" pitchFamily="18" charset="0"/>
                <a:cs typeface="Times New Roman" panose="02020603050405020304" pitchFamily="18" charset="0"/>
              </a:rPr>
              <a:t> </a:t>
            </a:r>
            <a:r>
              <a:rPr lang="en-GB" sz="1800" b="1" dirty="0">
                <a:solidFill>
                  <a:srgbClr val="181818"/>
                </a:solidFill>
                <a:effectLst/>
                <a:ea typeface="Times New Roman" panose="02020603050405020304" pitchFamily="18" charset="0"/>
                <a:cs typeface="Times New Roman" panose="02020603050405020304" pitchFamily="18" charset="0"/>
              </a:rPr>
              <a:t>To change into a directory (‘cd’), you must allow/grant others ‘execute’ permission on a directory.</a:t>
            </a:r>
            <a:endParaRPr lang="en-GB" sz="1800" b="1" dirty="0">
              <a:effectLst/>
              <a:ea typeface="Calibri" panose="020F0502020204030204" pitchFamily="34" charset="0"/>
              <a:cs typeface="Times New Roman" panose="02020603050405020304" pitchFamily="18" charset="0"/>
            </a:endParaRPr>
          </a:p>
          <a:p>
            <a:pPr marL="342900" lvl="0" indent="-342900">
              <a:lnSpc>
                <a:spcPct val="100000"/>
              </a:lnSpc>
              <a:spcBef>
                <a:spcPts val="0"/>
              </a:spcBef>
              <a:buFont typeface="Symbol" panose="05050102010706020507" pitchFamily="18" charset="2"/>
              <a:buChar char=""/>
            </a:pPr>
            <a:endParaRPr lang="en-GB" sz="1800" dirty="0">
              <a:solidFill>
                <a:srgbClr val="181818"/>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9876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4" name="Rectangle 43">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45">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Title 1">
            <a:extLst>
              <a:ext uri="{FF2B5EF4-FFF2-40B4-BE49-F238E27FC236}">
                <a16:creationId xmlns:a16="http://schemas.microsoft.com/office/drawing/2014/main" id="{D0E0F3BA-C4A1-4428-BF14-3DDCCC5F1EDE}"/>
              </a:ext>
            </a:extLst>
          </p:cNvPr>
          <p:cNvSpPr>
            <a:spLocks noGrp="1"/>
          </p:cNvSpPr>
          <p:nvPr>
            <p:ph type="title"/>
          </p:nvPr>
        </p:nvSpPr>
        <p:spPr>
          <a:xfrm>
            <a:off x="699713" y="248038"/>
            <a:ext cx="8707897" cy="1159200"/>
          </a:xfrm>
          <a:solidFill>
            <a:schemeClr val="bg1">
              <a:lumMod val="65000"/>
            </a:schemeClr>
          </a:solidFill>
        </p:spPr>
        <p:txBody>
          <a:bodyPr vert="horz" lIns="91440" tIns="45720" rIns="91440" bIns="45720" rtlCol="0" anchor="ctr">
            <a:normAutofit/>
          </a:bodyPr>
          <a:lstStyle/>
          <a:p>
            <a:pPr defTabSz="914400"/>
            <a:r>
              <a:rPr lang="en-US" sz="5400" b="1" kern="1200" dirty="0">
                <a:solidFill>
                  <a:srgbClr val="FFFFFF"/>
                </a:solidFill>
                <a:latin typeface="+mj-lt"/>
                <a:ea typeface="+mj-ea"/>
                <a:cs typeface="+mj-cs"/>
              </a:rPr>
              <a:t>Bg. </a:t>
            </a:r>
            <a:r>
              <a:rPr lang="en-US" sz="4000" b="1" kern="1200" dirty="0">
                <a:solidFill>
                  <a:srgbClr val="FFFFFF"/>
                </a:solidFill>
                <a:latin typeface="+mj-lt"/>
                <a:ea typeface="+mj-ea"/>
                <a:cs typeface="+mj-cs"/>
              </a:rPr>
              <a:t>File Permission example with ACL flag</a:t>
            </a:r>
            <a:endParaRPr lang="en-US" sz="4000" b="1" kern="1200" dirty="0">
              <a:solidFill>
                <a:srgbClr val="FFFFFF"/>
              </a:solidFill>
              <a:highlight>
                <a:srgbClr val="FFFF00"/>
              </a:highlight>
              <a:latin typeface="+mj-lt"/>
              <a:ea typeface="+mj-ea"/>
              <a:cs typeface="+mj-cs"/>
            </a:endParaRPr>
          </a:p>
        </p:txBody>
      </p:sp>
      <p:pic>
        <p:nvPicPr>
          <p:cNvPr id="5" name="Picture 4" descr="Graphical user interface, text&#10;&#10;Description automatically generated">
            <a:extLst>
              <a:ext uri="{FF2B5EF4-FFF2-40B4-BE49-F238E27FC236}">
                <a16:creationId xmlns:a16="http://schemas.microsoft.com/office/drawing/2014/main" id="{F35F9571-F299-4A51-92E1-3370C9B07EF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195" b="13586"/>
          <a:stretch/>
        </p:blipFill>
        <p:spPr>
          <a:xfrm>
            <a:off x="1959761" y="1655276"/>
            <a:ext cx="8456159" cy="5087622"/>
          </a:xfrm>
          <a:prstGeom prst="rect">
            <a:avLst/>
          </a:prstGeom>
        </p:spPr>
      </p:pic>
      <p:sp>
        <p:nvSpPr>
          <p:cNvPr id="6" name="TextBox 5">
            <a:extLst>
              <a:ext uri="{FF2B5EF4-FFF2-40B4-BE49-F238E27FC236}">
                <a16:creationId xmlns:a16="http://schemas.microsoft.com/office/drawing/2014/main" id="{A6DCC41B-93E1-4504-9499-A48BF2808C51}"/>
              </a:ext>
            </a:extLst>
          </p:cNvPr>
          <p:cNvSpPr txBox="1"/>
          <p:nvPr/>
        </p:nvSpPr>
        <p:spPr>
          <a:xfrm>
            <a:off x="9011368" y="6589010"/>
            <a:ext cx="1404552"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opensource.com/article/19/6/understanding-linux-permissions">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68459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B9CC-56AC-42DC-BC5E-08217544A5B5}"/>
              </a:ext>
            </a:extLst>
          </p:cNvPr>
          <p:cNvSpPr>
            <a:spLocks noGrp="1"/>
          </p:cNvSpPr>
          <p:nvPr>
            <p:ph type="title"/>
          </p:nvPr>
        </p:nvSpPr>
        <p:spPr>
          <a:xfrm>
            <a:off x="852626" y="340411"/>
            <a:ext cx="10515600" cy="1325563"/>
          </a:xfrm>
          <a:solidFill>
            <a:schemeClr val="bg1">
              <a:lumMod val="65000"/>
            </a:schemeClr>
          </a:solidFill>
        </p:spPr>
        <p:txBody>
          <a:bodyPr>
            <a:noAutofit/>
          </a:bodyPr>
          <a:lstStyle/>
          <a:p>
            <a:r>
              <a:rPr lang="en-GB" sz="5400" b="1" dirty="0">
                <a:solidFill>
                  <a:schemeClr val="bg1"/>
                </a:solidFill>
              </a:rPr>
              <a:t>Bg. </a:t>
            </a:r>
            <a:r>
              <a:rPr lang="en-GB" sz="4800" b="1" dirty="0">
                <a:solidFill>
                  <a:schemeClr val="bg1"/>
                </a:solidFill>
              </a:rPr>
              <a:t>Adding &amp; Managing Users &amp; Groups</a:t>
            </a:r>
            <a:endParaRPr lang="en-GB" b="1" dirty="0">
              <a:solidFill>
                <a:schemeClr val="bg1"/>
              </a:solidFill>
            </a:endParaRPr>
          </a:p>
        </p:txBody>
      </p:sp>
      <p:sp>
        <p:nvSpPr>
          <p:cNvPr id="3" name="Content Placeholder 2">
            <a:extLst>
              <a:ext uri="{FF2B5EF4-FFF2-40B4-BE49-F238E27FC236}">
                <a16:creationId xmlns:a16="http://schemas.microsoft.com/office/drawing/2014/main" id="{F0313695-1F61-4F7D-895A-76598E994303}"/>
              </a:ext>
            </a:extLst>
          </p:cNvPr>
          <p:cNvSpPr>
            <a:spLocks noGrp="1"/>
          </p:cNvSpPr>
          <p:nvPr>
            <p:ph idx="1"/>
          </p:nvPr>
        </p:nvSpPr>
        <p:spPr>
          <a:ln w="28575">
            <a:solidFill>
              <a:schemeClr val="bg1">
                <a:lumMod val="75000"/>
              </a:schemeClr>
            </a:solidFill>
          </a:ln>
        </p:spPr>
        <p:txBody>
          <a:bodyPr>
            <a:normAutofit/>
          </a:bodyPr>
          <a:lstStyle/>
          <a:p>
            <a:r>
              <a:rPr lang="en-GB" sz="3200" dirty="0"/>
              <a:t>Video Overview: </a:t>
            </a:r>
            <a:r>
              <a:rPr lang="en-US" sz="3200" dirty="0">
                <a:hlinkClick r:id="rId2"/>
              </a:rPr>
              <a:t>Managing users in Linux</a:t>
            </a:r>
            <a:endParaRPr lang="en-US" sz="3200" dirty="0"/>
          </a:p>
          <a:p>
            <a:r>
              <a:rPr lang="en-US" sz="3200" dirty="0"/>
              <a:t>Article: </a:t>
            </a:r>
            <a:r>
              <a:rPr lang="en-US" sz="3200" i="0" dirty="0">
                <a:solidFill>
                  <a:srgbClr val="080A12"/>
                </a:solidFill>
                <a:effectLst/>
                <a:hlinkClick r:id="rId3"/>
              </a:rPr>
              <a:t>How to create users and groups in Linux</a:t>
            </a:r>
            <a:endParaRPr lang="en-US" sz="3200" i="0" dirty="0">
              <a:solidFill>
                <a:srgbClr val="080A12"/>
              </a:solidFill>
              <a:effectLst/>
            </a:endParaRPr>
          </a:p>
          <a:p>
            <a:pPr marL="0" indent="0">
              <a:buNone/>
            </a:pPr>
            <a:r>
              <a:rPr lang="en-US" sz="3200" dirty="0">
                <a:solidFill>
                  <a:srgbClr val="080A12"/>
                </a:solidFill>
              </a:rPr>
              <a:t>Bg.</a:t>
            </a:r>
            <a:endParaRPr lang="en-US" sz="3200" i="0" dirty="0">
              <a:solidFill>
                <a:srgbClr val="080A12"/>
              </a:solidFill>
              <a:effectLst/>
            </a:endParaRPr>
          </a:p>
          <a:p>
            <a:pPr lvl="1"/>
            <a:r>
              <a:rPr lang="en-US" sz="2800" dirty="0"/>
              <a:t>Article:</a:t>
            </a:r>
            <a:r>
              <a:rPr lang="en-US" sz="2800" dirty="0">
                <a:solidFill>
                  <a:srgbClr val="080A12"/>
                </a:solidFill>
              </a:rPr>
              <a:t> </a:t>
            </a:r>
            <a:r>
              <a:rPr lang="en-US" sz="2800" i="0" dirty="0">
                <a:solidFill>
                  <a:srgbClr val="1F2937"/>
                </a:solidFill>
                <a:effectLst/>
                <a:hlinkClick r:id="rId4"/>
              </a:rPr>
              <a:t>How to Create Users in Linux (8min read)</a:t>
            </a:r>
            <a:endParaRPr lang="en-US" sz="2800" i="0" dirty="0">
              <a:solidFill>
                <a:srgbClr val="1F2937"/>
              </a:solidFill>
              <a:effectLst/>
            </a:endParaRPr>
          </a:p>
          <a:p>
            <a:pPr lvl="1"/>
            <a:r>
              <a:rPr lang="en-US" sz="2800" dirty="0"/>
              <a:t>Article:</a:t>
            </a:r>
            <a:r>
              <a:rPr lang="en-US" sz="2800" dirty="0">
                <a:solidFill>
                  <a:srgbClr val="080A12"/>
                </a:solidFill>
              </a:rPr>
              <a:t> </a:t>
            </a:r>
            <a:r>
              <a:rPr lang="en-US" sz="2800" i="0" dirty="0">
                <a:solidFill>
                  <a:srgbClr val="000E2A"/>
                </a:solidFill>
                <a:effectLst/>
                <a:hlinkClick r:id="rId5"/>
              </a:rPr>
              <a:t>How to create users and groups in Linux from the command line</a:t>
            </a:r>
            <a:endParaRPr lang="en-US" sz="2800" i="0" dirty="0">
              <a:solidFill>
                <a:srgbClr val="000E2A"/>
              </a:solidFill>
              <a:effectLst/>
            </a:endParaRPr>
          </a:p>
          <a:p>
            <a:pPr lvl="1"/>
            <a:r>
              <a:rPr lang="en-US" sz="2800" dirty="0">
                <a:solidFill>
                  <a:srgbClr val="1F2937"/>
                </a:solidFill>
                <a:hlinkClick r:id="rId6"/>
              </a:rPr>
              <a:t>H</a:t>
            </a:r>
            <a:r>
              <a:rPr lang="en-US" sz="2800" i="0" dirty="0">
                <a:solidFill>
                  <a:srgbClr val="1F2937"/>
                </a:solidFill>
                <a:effectLst/>
                <a:hlinkClick r:id="rId6"/>
              </a:rPr>
              <a:t>ow to list all groups using bash</a:t>
            </a:r>
            <a:r>
              <a:rPr lang="en-US" sz="2800" i="0" dirty="0">
                <a:solidFill>
                  <a:srgbClr val="1F2937"/>
                </a:solidFill>
                <a:effectLst/>
              </a:rPr>
              <a:t>.</a:t>
            </a:r>
          </a:p>
        </p:txBody>
      </p:sp>
      <p:pic>
        <p:nvPicPr>
          <p:cNvPr id="5" name="Graphic 4" descr="Social network outline">
            <a:extLst>
              <a:ext uri="{FF2B5EF4-FFF2-40B4-BE49-F238E27FC236}">
                <a16:creationId xmlns:a16="http://schemas.microsoft.com/office/drawing/2014/main" id="{9DF50FE5-A74D-DC37-A33A-6263C300E34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255221" y="4063958"/>
            <a:ext cx="2113005" cy="2113005"/>
          </a:xfrm>
          <a:prstGeom prst="rect">
            <a:avLst/>
          </a:prstGeom>
        </p:spPr>
      </p:pic>
      <p:pic>
        <p:nvPicPr>
          <p:cNvPr id="7" name="Graphic 6" descr="Meeting with solid fill">
            <a:extLst>
              <a:ext uri="{FF2B5EF4-FFF2-40B4-BE49-F238E27FC236}">
                <a16:creationId xmlns:a16="http://schemas.microsoft.com/office/drawing/2014/main" id="{0C81D992-F0AF-D298-31CA-58FE18D9028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405211" y="1643320"/>
            <a:ext cx="1748822" cy="1748822"/>
          </a:xfrm>
          <a:prstGeom prst="rect">
            <a:avLst/>
          </a:prstGeom>
        </p:spPr>
      </p:pic>
    </p:spTree>
    <p:extLst>
      <p:ext uri="{BB962C8B-B14F-4D97-AF65-F5344CB8AC3E}">
        <p14:creationId xmlns:p14="http://schemas.microsoft.com/office/powerpoint/2010/main" val="2721540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A125C-0527-AC0F-D906-F4C7710DDC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4467F7-68A7-691B-2FB2-AC972BB090E0}"/>
              </a:ext>
            </a:extLst>
          </p:cNvPr>
          <p:cNvSpPr>
            <a:spLocks noGrp="1"/>
          </p:cNvSpPr>
          <p:nvPr>
            <p:ph type="title"/>
          </p:nvPr>
        </p:nvSpPr>
        <p:spPr/>
        <p:txBody>
          <a:bodyPr/>
          <a:lstStyle/>
          <a:p>
            <a:r>
              <a:rPr lang="en-GB" dirty="0"/>
              <a:t>Bg. Linux tutorial slides…</a:t>
            </a:r>
          </a:p>
        </p:txBody>
      </p:sp>
    </p:spTree>
    <p:extLst>
      <p:ext uri="{BB962C8B-B14F-4D97-AF65-F5344CB8AC3E}">
        <p14:creationId xmlns:p14="http://schemas.microsoft.com/office/powerpoint/2010/main" val="19920767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701" y="387980"/>
            <a:ext cx="9895950" cy="1033669"/>
          </a:xfrm>
          <a:solidFill>
            <a:schemeClr val="bg1">
              <a:lumMod val="85000"/>
            </a:schemeClr>
          </a:solidFill>
        </p:spPr>
        <p:txBody>
          <a:bodyPr>
            <a:normAutofit/>
          </a:bodyPr>
          <a:lstStyle/>
          <a:p>
            <a:r>
              <a:rPr lang="en-GB" sz="5400" b="1" dirty="0"/>
              <a:t>Bg. </a:t>
            </a:r>
            <a:r>
              <a:rPr lang="en-GB" dirty="0"/>
              <a:t>Android Open Source Project</a:t>
            </a:r>
          </a:p>
        </p:txBody>
      </p:sp>
      <p:pic>
        <p:nvPicPr>
          <p:cNvPr id="4" name="Picture 3" descr="Icon&#10;&#10;Description automatically generated">
            <a:extLst>
              <a:ext uri="{FF2B5EF4-FFF2-40B4-BE49-F238E27FC236}">
                <a16:creationId xmlns:a16="http://schemas.microsoft.com/office/drawing/2014/main" id="{103CB7EB-1215-4B15-B45A-B69086C38D1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77670" y="-6220"/>
            <a:ext cx="1709694" cy="1709694"/>
          </a:xfrm>
          <a:prstGeom prst="rect">
            <a:avLst/>
          </a:prstGeom>
        </p:spPr>
      </p:pic>
      <p:sp>
        <p:nvSpPr>
          <p:cNvPr id="5" name="TextBox 4">
            <a:extLst>
              <a:ext uri="{FF2B5EF4-FFF2-40B4-BE49-F238E27FC236}">
                <a16:creationId xmlns:a16="http://schemas.microsoft.com/office/drawing/2014/main" id="{A2FEA871-428A-47B4-BE35-B5D66640992B}"/>
              </a:ext>
            </a:extLst>
          </p:cNvPr>
          <p:cNvSpPr txBox="1"/>
          <p:nvPr/>
        </p:nvSpPr>
        <p:spPr>
          <a:xfrm>
            <a:off x="7849329" y="1458934"/>
            <a:ext cx="2304322"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ommons.wikimedia.org/wiki/File:Icons8_flat_linux.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29677" y="1655004"/>
            <a:ext cx="11732646" cy="4815016"/>
          </a:xfrm>
          <a:solidFill>
            <a:schemeClr val="bg1">
              <a:lumMod val="85000"/>
            </a:schemeClr>
          </a:solidFill>
        </p:spPr>
        <p:txBody>
          <a:bodyPr>
            <a:noAutofit/>
          </a:bodyPr>
          <a:lstStyle/>
          <a:p>
            <a:pPr>
              <a:lnSpc>
                <a:spcPct val="100000"/>
              </a:lnSpc>
              <a:spcBef>
                <a:spcPts val="600"/>
              </a:spcBef>
            </a:pPr>
            <a:r>
              <a:rPr lang="en-GB" dirty="0"/>
              <a:t>The </a:t>
            </a:r>
            <a:r>
              <a:rPr lang="en-GB" b="1" dirty="0"/>
              <a:t>Android OS is based on the Linux OS </a:t>
            </a:r>
            <a:r>
              <a:rPr lang="en-GB" dirty="0"/>
              <a:t>and uses a modified </a:t>
            </a:r>
            <a:br>
              <a:rPr lang="en-GB" dirty="0"/>
            </a:br>
            <a:r>
              <a:rPr lang="en-GB" dirty="0"/>
              <a:t>version of it’s Kernel.</a:t>
            </a:r>
          </a:p>
          <a:p>
            <a:pPr>
              <a:lnSpc>
                <a:spcPct val="100000"/>
              </a:lnSpc>
              <a:spcBef>
                <a:spcPts val="600"/>
              </a:spcBef>
            </a:pPr>
            <a:r>
              <a:rPr lang="en-GB" b="1" dirty="0"/>
              <a:t>Android is an Open Source Operating System for mobile devices</a:t>
            </a:r>
            <a:r>
              <a:rPr lang="en-GB" dirty="0"/>
              <a:t>. </a:t>
            </a:r>
          </a:p>
          <a:p>
            <a:pPr>
              <a:lnSpc>
                <a:spcPct val="100000"/>
              </a:lnSpc>
              <a:spcBef>
                <a:spcPts val="600"/>
              </a:spcBef>
            </a:pPr>
            <a:r>
              <a:rPr lang="en-GB" dirty="0"/>
              <a:t>It is an Open Source project and site run by Google called the </a:t>
            </a:r>
            <a:r>
              <a:rPr lang="en-GB" b="1" dirty="0"/>
              <a:t>Android Open Source Project (AOSP) repository</a:t>
            </a:r>
            <a:r>
              <a:rPr lang="en-GB" dirty="0"/>
              <a:t>, that provides the Android source code and information.</a:t>
            </a:r>
          </a:p>
          <a:p>
            <a:pPr lvl="1">
              <a:lnSpc>
                <a:spcPct val="100000"/>
              </a:lnSpc>
              <a:spcBef>
                <a:spcPts val="600"/>
              </a:spcBef>
            </a:pPr>
            <a:r>
              <a:rPr lang="en-GB" sz="2800" dirty="0"/>
              <a:t>The</a:t>
            </a:r>
            <a:r>
              <a:rPr lang="en-GB" sz="2800" b="1" dirty="0"/>
              <a:t> Android Open Source Project (AOSP): </a:t>
            </a:r>
            <a:r>
              <a:rPr lang="en-GB" sz="2800" dirty="0">
                <a:hlinkClick r:id="rId6"/>
              </a:rPr>
              <a:t>Android Open Source Project</a:t>
            </a:r>
            <a:endParaRPr lang="en-GB" sz="2800" dirty="0"/>
          </a:p>
          <a:p>
            <a:pPr lvl="1">
              <a:lnSpc>
                <a:spcPct val="100000"/>
              </a:lnSpc>
              <a:spcBef>
                <a:spcPts val="600"/>
              </a:spcBef>
            </a:pPr>
            <a:r>
              <a:rPr lang="en-GB" sz="2800" dirty="0"/>
              <a:t>Downloading the </a:t>
            </a:r>
            <a:r>
              <a:rPr lang="en-GB" sz="2800" b="1" dirty="0"/>
              <a:t>source code</a:t>
            </a:r>
            <a:r>
              <a:rPr lang="en-GB" sz="2800" dirty="0"/>
              <a:t>: </a:t>
            </a:r>
            <a:r>
              <a:rPr lang="en-GB" sz="2800" dirty="0">
                <a:hlinkClick r:id="rId7"/>
              </a:rPr>
              <a:t>Downloading the Source  |  Android Open Source Project</a:t>
            </a:r>
            <a:r>
              <a:rPr lang="en-GB" sz="2800" dirty="0"/>
              <a:t>.</a:t>
            </a:r>
          </a:p>
          <a:p>
            <a:pPr>
              <a:lnSpc>
                <a:spcPct val="100000"/>
              </a:lnSpc>
              <a:spcBef>
                <a:spcPts val="600"/>
              </a:spcBef>
            </a:pPr>
            <a:endParaRPr lang="en-GB" sz="2400" dirty="0">
              <a:ea typeface="Calibri" panose="020F0502020204030204" pitchFamily="34" charset="0"/>
              <a:cs typeface="Times New Roman" panose="02020603050405020304" pitchFamily="18" charset="0"/>
            </a:endParaRPr>
          </a:p>
        </p:txBody>
      </p:sp>
      <p:pic>
        <p:nvPicPr>
          <p:cNvPr id="6" name="Picture 5" descr="Icon&#10;&#10;Description automatically generated">
            <a:extLst>
              <a:ext uri="{FF2B5EF4-FFF2-40B4-BE49-F238E27FC236}">
                <a16:creationId xmlns:a16="http://schemas.microsoft.com/office/drawing/2014/main" id="{9BCA2F40-AE51-45D1-A97C-E19373C58C4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322655" y="119921"/>
            <a:ext cx="2841354" cy="2357272"/>
          </a:xfrm>
          <a:prstGeom prst="rect">
            <a:avLst/>
          </a:prstGeom>
        </p:spPr>
      </p:pic>
      <p:sp>
        <p:nvSpPr>
          <p:cNvPr id="7" name="TextBox 6">
            <a:extLst>
              <a:ext uri="{FF2B5EF4-FFF2-40B4-BE49-F238E27FC236}">
                <a16:creationId xmlns:a16="http://schemas.microsoft.com/office/drawing/2014/main" id="{B28D14C3-4EF0-46BD-9A8C-7B16450B815B}"/>
              </a:ext>
            </a:extLst>
          </p:cNvPr>
          <p:cNvSpPr txBox="1"/>
          <p:nvPr/>
        </p:nvSpPr>
        <p:spPr>
          <a:xfrm rot="16200000">
            <a:off x="10582510" y="1303930"/>
            <a:ext cx="1543421"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www.pngall.com/android-kitkat-pn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creativecommons.org/licenses/by-nc/3.0/"/>
              </a:rPr>
              <a:t>CC BY-NC</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985570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4000" b="1" dirty="0">
                <a:solidFill>
                  <a:srgbClr val="FFFFFF"/>
                </a:solidFill>
              </a:rPr>
              <a:t>Image: Linux File System.</a:t>
            </a:r>
          </a:p>
        </p:txBody>
      </p:sp>
      <p:pic>
        <p:nvPicPr>
          <p:cNvPr id="9" name="Picture 8" descr="Diagram&#10;&#10;Description automatically generated">
            <a:extLst>
              <a:ext uri="{FF2B5EF4-FFF2-40B4-BE49-F238E27FC236}">
                <a16:creationId xmlns:a16="http://schemas.microsoft.com/office/drawing/2014/main" id="{B5279271-0887-4851-9AD8-943786D6239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6983" y="1712687"/>
            <a:ext cx="10060601" cy="4750841"/>
          </a:xfrm>
          <a:prstGeom prst="rect">
            <a:avLst/>
          </a:prstGeom>
        </p:spPr>
      </p:pic>
      <p:sp>
        <p:nvSpPr>
          <p:cNvPr id="11" name="TextBox 10">
            <a:extLst>
              <a:ext uri="{FF2B5EF4-FFF2-40B4-BE49-F238E27FC236}">
                <a16:creationId xmlns:a16="http://schemas.microsoft.com/office/drawing/2014/main" id="{3934FF9C-97F1-4C42-B54A-0EAA8692DBB3}"/>
              </a:ext>
            </a:extLst>
          </p:cNvPr>
          <p:cNvSpPr txBox="1"/>
          <p:nvPr/>
        </p:nvSpPr>
        <p:spPr>
          <a:xfrm>
            <a:off x="4998718" y="6463529"/>
            <a:ext cx="2194560" cy="18479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1"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tecmint.com/what-is-ext2-ext3-ext4-and-how-to-create-and-convert-linux-file-systems/"/>
              </a:rPr>
              <a:t>This Photo</a:t>
            </a:r>
            <a:r>
              <a:rPr kumimoji="0" lang="en-GB" sz="601"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1"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3.0/"/>
              </a:rPr>
              <a:t>CC BY-NC</a:t>
            </a:r>
            <a:endParaRPr kumimoji="0" lang="en-GB" sz="601"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77197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3"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26073" y="951425"/>
            <a:ext cx="11139854" cy="727746"/>
          </a:xfrm>
        </p:spPr>
        <p:txBody>
          <a:bodyPr vert="horz" lIns="91440" tIns="45721" rIns="91440" bIns="45721" rtlCol="0" anchor="b">
            <a:normAutofit fontScale="90000"/>
          </a:bodyPr>
          <a:lstStyle/>
          <a:p>
            <a:pPr algn="ctr"/>
            <a:r>
              <a:rPr lang="en-US" sz="6000" b="1" dirty="0">
                <a:solidFill>
                  <a:srgbClr val="FFFFFF"/>
                </a:solidFill>
              </a:rPr>
              <a:t>Bg. </a:t>
            </a:r>
            <a:r>
              <a:rPr lang="en-US" sz="5401" b="1" dirty="0">
                <a:solidFill>
                  <a:srgbClr val="FFFFFF"/>
                </a:solidFill>
              </a:rPr>
              <a:t>Videos:</a:t>
            </a:r>
            <a:br>
              <a:rPr lang="en-US" sz="5401" b="1" dirty="0">
                <a:solidFill>
                  <a:srgbClr val="FFFFFF"/>
                </a:solidFill>
              </a:rPr>
            </a:br>
            <a:r>
              <a:rPr lang="en-US" sz="5401" b="1" dirty="0">
                <a:solidFill>
                  <a:srgbClr val="FFFFFF"/>
                </a:solidFill>
              </a:rPr>
              <a:t>The Linux File System explained.</a:t>
            </a:r>
          </a:p>
        </p:txBody>
      </p:sp>
      <p:cxnSp>
        <p:nvCxnSpPr>
          <p:cNvPr id="23" name="Straight Connector 2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9"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hlinkClick r:id="rId3"/>
            <a:extLst>
              <a:ext uri="{FF2B5EF4-FFF2-40B4-BE49-F238E27FC236}">
                <a16:creationId xmlns:a16="http://schemas.microsoft.com/office/drawing/2014/main" id="{40B19E7E-5F98-41C8-933D-B3D73D3DE7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79759" y="2583197"/>
            <a:ext cx="5455916" cy="3082594"/>
          </a:xfrm>
          <a:prstGeom prst="rect">
            <a:avLst/>
          </a:prstGeom>
        </p:spPr>
      </p:pic>
      <p:cxnSp>
        <p:nvCxnSpPr>
          <p:cNvPr id="25" name="Straight Connector 2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7"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Content Placeholder 3" descr="Diagram&#10;&#10;Description automatically generated">
            <a:hlinkClick r:id="rId5"/>
            <a:extLst>
              <a:ext uri="{FF2B5EF4-FFF2-40B4-BE49-F238E27FC236}">
                <a16:creationId xmlns:a16="http://schemas.microsoft.com/office/drawing/2014/main" id="{3B02A73F-809C-4697-A4A2-A57A918A21B8}"/>
              </a:ext>
            </a:extLst>
          </p:cNvPr>
          <p:cNvPicPr>
            <a:picLocks noGrp="1" noChangeAspect="1"/>
          </p:cNvPicPr>
          <p:nvPr>
            <p:ph idx="1"/>
          </p:nvPr>
        </p:nvPicPr>
        <p:blipFill>
          <a:blip r:embed="rId6">
            <a:extLst>
              <a:ext uri="{28A0092B-C50C-407E-A947-70E740481C1C}">
                <a14:useLocalDpi xmlns:a14="http://schemas.microsoft.com/office/drawing/2010/main" val="0"/>
              </a:ext>
            </a:extLst>
          </a:blip>
          <a:stretch>
            <a:fillRect/>
          </a:stretch>
        </p:blipFill>
        <p:spPr>
          <a:xfrm>
            <a:off x="299109" y="2596836"/>
            <a:ext cx="5455916" cy="3068953"/>
          </a:xfrm>
          <a:prstGeom prst="rect">
            <a:avLst/>
          </a:prstGeom>
        </p:spPr>
      </p:pic>
    </p:spTree>
    <p:extLst>
      <p:ext uri="{BB962C8B-B14F-4D97-AF65-F5344CB8AC3E}">
        <p14:creationId xmlns:p14="http://schemas.microsoft.com/office/powerpoint/2010/main" val="23982458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15E8-3686-4AD2-B633-D274CD921EA7}"/>
              </a:ext>
            </a:extLst>
          </p:cNvPr>
          <p:cNvSpPr>
            <a:spLocks noGrp="1"/>
          </p:cNvSpPr>
          <p:nvPr>
            <p:ph type="title"/>
          </p:nvPr>
        </p:nvSpPr>
        <p:spPr>
          <a:xfrm>
            <a:off x="4965430" y="629268"/>
            <a:ext cx="6586491" cy="1286160"/>
          </a:xfrm>
        </p:spPr>
        <p:txBody>
          <a:bodyPr anchor="b">
            <a:normAutofit/>
          </a:bodyPr>
          <a:lstStyle/>
          <a:p>
            <a:r>
              <a:rPr lang="en-GB" sz="4100" b="1" u="sng" dirty="0"/>
              <a:t>UNIX / Linux tutorials</a:t>
            </a:r>
          </a:p>
        </p:txBody>
      </p:sp>
      <p:sp>
        <p:nvSpPr>
          <p:cNvPr id="3" name="Content Placeholder 2">
            <a:extLst>
              <a:ext uri="{FF2B5EF4-FFF2-40B4-BE49-F238E27FC236}">
                <a16:creationId xmlns:a16="http://schemas.microsoft.com/office/drawing/2014/main" id="{2D78DE60-FA02-4118-9E7A-1A01A2409195}"/>
              </a:ext>
            </a:extLst>
          </p:cNvPr>
          <p:cNvSpPr>
            <a:spLocks noGrp="1"/>
          </p:cNvSpPr>
          <p:nvPr>
            <p:ph idx="1"/>
          </p:nvPr>
        </p:nvSpPr>
        <p:spPr>
          <a:xfrm>
            <a:off x="4965431" y="2438400"/>
            <a:ext cx="6586489" cy="3785419"/>
          </a:xfrm>
        </p:spPr>
        <p:txBody>
          <a:bodyPr>
            <a:normAutofit/>
          </a:bodyPr>
          <a:lstStyle/>
          <a:p>
            <a:pPr marL="0" indent="0">
              <a:buNone/>
            </a:pPr>
            <a:r>
              <a:rPr lang="en-GB" sz="2400" dirty="0"/>
              <a:t>For reference and further information try:</a:t>
            </a:r>
          </a:p>
          <a:p>
            <a:r>
              <a:rPr lang="en-GB" sz="2400" dirty="0"/>
              <a:t>UNIX / Linux Tutorial for Beginners, at: </a:t>
            </a:r>
            <a:br>
              <a:rPr lang="en-GB" sz="2400" dirty="0"/>
            </a:br>
            <a:r>
              <a:rPr lang="en-GB" sz="2400" dirty="0">
                <a:hlinkClick r:id="rId2"/>
              </a:rPr>
              <a:t>https://www.guru99.com/unix-linux-tutorial.html</a:t>
            </a:r>
            <a:r>
              <a:rPr lang="en-GB" sz="2400" dirty="0"/>
              <a:t>.</a:t>
            </a:r>
          </a:p>
          <a:p>
            <a:r>
              <a:rPr lang="en-GB" sz="2400" dirty="0"/>
              <a:t>Unix/Linux tutorial at </a:t>
            </a:r>
            <a:r>
              <a:rPr lang="en-GB" sz="2400" dirty="0">
                <a:hlinkClick r:id="rId3"/>
              </a:rPr>
              <a:t>https://www.javatpoint.com/linux-tutorial</a:t>
            </a:r>
            <a:r>
              <a:rPr lang="en-GB" sz="2400" dirty="0"/>
              <a:t>.</a:t>
            </a:r>
          </a:p>
        </p:txBody>
      </p:sp>
      <p:pic>
        <p:nvPicPr>
          <p:cNvPr id="5" name="Picture 4" descr="Programming data on computer monitor">
            <a:extLst>
              <a:ext uri="{FF2B5EF4-FFF2-40B4-BE49-F238E27FC236}">
                <a16:creationId xmlns:a16="http://schemas.microsoft.com/office/drawing/2014/main" id="{8BEBC5D3-E031-449A-A6CE-448A36032BA8}"/>
              </a:ext>
            </a:extLst>
          </p:cNvPr>
          <p:cNvPicPr>
            <a:picLocks noChangeAspect="1"/>
          </p:cNvPicPr>
          <p:nvPr/>
        </p:nvPicPr>
        <p:blipFill rotWithShape="1">
          <a:blip r:embed="rId4"/>
          <a:srcRect l="32413" r="22468"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4CE7F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19662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a:solidFill>
            <a:schemeClr val="bg1">
              <a:lumMod val="50000"/>
            </a:schemeClr>
          </a:solidFill>
        </p:spPr>
        <p:txBody>
          <a:bodyPr>
            <a:normAutofit/>
          </a:bodyPr>
          <a:lstStyle/>
          <a:p>
            <a:r>
              <a:rPr lang="en-GB" sz="5400" b="1" dirty="0">
                <a:solidFill>
                  <a:schemeClr val="bg1"/>
                </a:solidFill>
              </a:rPr>
              <a:t>Bg. F</a:t>
            </a:r>
            <a:r>
              <a:rPr lang="en-GB" b="1" dirty="0">
                <a:solidFill>
                  <a:schemeClr val="bg1"/>
                </a:solidFill>
              </a:rPr>
              <a:t>urther examples for reference.</a:t>
            </a:r>
            <a:endParaRPr lang="en-GB" sz="4800" b="1" dirty="0">
              <a:solidFill>
                <a:schemeClr val="bg1"/>
              </a:solidFill>
            </a:endParaRPr>
          </a:p>
        </p:txBody>
      </p:sp>
      <p:sp>
        <p:nvSpPr>
          <p:cNvPr id="4" name="TextBox 3">
            <a:extLst>
              <a:ext uri="{FF2B5EF4-FFF2-40B4-BE49-F238E27FC236}">
                <a16:creationId xmlns:a16="http://schemas.microsoft.com/office/drawing/2014/main" id="{AFF660D0-6718-4A00-976E-8C4D4C348DC8}"/>
              </a:ext>
            </a:extLst>
          </p:cNvPr>
          <p:cNvSpPr txBox="1"/>
          <p:nvPr/>
        </p:nvSpPr>
        <p:spPr>
          <a:xfrm>
            <a:off x="229675" y="1783152"/>
            <a:ext cx="11732645" cy="4401205"/>
          </a:xfrm>
          <a:prstGeom prst="rect">
            <a:avLst/>
          </a:prstGeom>
          <a:solidFill>
            <a:schemeClr val="bg1">
              <a:lumMod val="85000"/>
            </a:schemeClr>
          </a:solid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Variables: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To create a variable, give it a name and provide a value for it to hold. The dollar symbol is not needed to create a variable. Only add the dollar symbol $ when referring to a variable, e.g.: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MyLinux</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=Ubuntu</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MyNumber</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=2021</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echo $</a:t>
            </a: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MyLinux</a:t>
            </a: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echo $</a:t>
            </a: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MyNumber</a:t>
            </a: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date +%c </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Prints out the date and time in local format. Use %A for name of the day, %d for day of the month and %B for the month name: date +%</a:t>
            </a:r>
            <a:r>
              <a:rPr kumimoji="0" lang="en-GB" sz="2200" b="0" i="0" u="none" strike="noStrike" kern="1200" cap="none" spc="0" normalizeH="0" baseline="0" noProof="0" dirty="0" err="1">
                <a:ln>
                  <a:noFill/>
                </a:ln>
                <a:solidFill>
                  <a:prstClr val="black"/>
                </a:solidFill>
                <a:effectLst/>
                <a:uLnTx/>
                <a:uFillTx/>
                <a:latin typeface="Calibri" panose="020F0502020204030204"/>
                <a:ea typeface="+mn-ea"/>
                <a:cs typeface="+mn-cs"/>
              </a:rPr>
              <a:t>A%d%B</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Add text like this: date +"Today is: %A %d %B“. Use %x to output the date in local format. Also try: </a:t>
            </a:r>
            <a:r>
              <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rPr>
              <a:t>echo "Today is $(date)“</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a:t>
            </a:r>
            <a:endParaRPr kumimoji="0" lang="en-GB" sz="22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200" b="1" i="1" u="none" strike="noStrike" kern="1200" cap="none" spc="0" normalizeH="0" baseline="0" noProof="0" dirty="0" err="1">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Sudo</a:t>
            </a:r>
            <a:r>
              <a:rPr kumimoji="0" lang="en-GB" sz="2200" b="0" i="1" u="none" strike="noStrike" kern="1200" cap="none" spc="0" normalizeH="0" baseline="0" noProof="0" dirty="0">
                <a:ln>
                  <a:noFill/>
                </a:ln>
                <a:solidFill>
                  <a:srgbClr val="111111"/>
                </a:solidFill>
                <a:effectLst/>
                <a:uLnTx/>
                <a:uFillTx/>
                <a:latin typeface="Calibri" panose="020F0502020204030204"/>
                <a:ea typeface="Times New Roman" panose="02020603050405020304" pitchFamily="18" charset="0"/>
                <a:cs typeface="Times New Roman" panose="02020603050405020304" pitchFamily="18" charset="0"/>
              </a:rPr>
              <a:t> - T</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he </a:t>
            </a:r>
            <a:r>
              <a:rPr kumimoji="0" lang="en-GB" sz="2200" b="0" i="0" u="none" strike="noStrike" kern="1200" cap="none" spc="0" normalizeH="0" baseline="0" noProof="0" dirty="0" err="1">
                <a:ln>
                  <a:noFill/>
                </a:ln>
                <a:solidFill>
                  <a:srgbClr val="222222"/>
                </a:solidFill>
                <a:effectLst/>
                <a:uLnTx/>
                <a:uFillTx/>
                <a:latin typeface="Calibri" panose="020F0502020204030204"/>
                <a:ea typeface="Times New Roman" panose="02020603050405020304" pitchFamily="18" charset="0"/>
                <a:cs typeface="+mn-cs"/>
              </a:rPr>
              <a:t>sudo</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 command gives you superuser power on many distros. Be careful when you're root i.e. </a:t>
            </a:r>
            <a:r>
              <a:rPr kumimoji="0" lang="en-GB" sz="2200" b="0" i="0" u="none" strike="noStrike" kern="1200" cap="none" spc="0" normalizeH="0" baseline="0" noProof="0" dirty="0" err="1">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SuperUser</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 And only login as root when you really need to, and logout to your user acc. when you don’t need to be in the </a:t>
            </a:r>
            <a:r>
              <a:rPr kumimoji="0" lang="en-GB" sz="2200" b="0" i="0" u="none" strike="noStrike" kern="1200" cap="none" spc="0" normalizeH="0" baseline="0" noProof="0" dirty="0" err="1">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SuperUser</a:t>
            </a:r>
            <a:r>
              <a:rPr kumimoji="0" lang="en-GB" sz="2200" b="0" i="0" u="none" strike="noStrike" kern="1200" cap="none" spc="0" normalizeH="0" baseline="0" noProof="0" dirty="0">
                <a:ln>
                  <a:noFill/>
                </a:ln>
                <a:solidFill>
                  <a:srgbClr val="222222"/>
                </a:solidFill>
                <a:effectLst/>
                <a:uLnTx/>
                <a:uFillTx/>
                <a:latin typeface="Calibri" panose="020F0502020204030204"/>
                <a:ea typeface="Times New Roman" panose="02020603050405020304" pitchFamily="18" charset="0"/>
                <a:cs typeface="Times New Roman" panose="02020603050405020304" pitchFamily="18" charset="0"/>
              </a:rPr>
              <a:t> acc. It’s good practice for system safety purposes.</a:t>
            </a:r>
            <a:endParaRPr kumimoji="0" lang="en-GB" sz="22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Note: For a list of 37 useful commands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click here</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6037693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14756" y="584822"/>
            <a:ext cx="10762488" cy="1207008"/>
          </a:xfrm>
        </p:spPr>
        <p:txBody>
          <a:bodyPr vert="horz" lIns="91440" tIns="45720" rIns="91440" bIns="45720" rtlCol="0" anchor="b">
            <a:normAutofit fontScale="90000"/>
          </a:bodyPr>
          <a:lstStyle/>
          <a:p>
            <a:pPr algn="ctr" defTabSz="914400"/>
            <a:r>
              <a:rPr lang="en-US" sz="6000" b="1" kern="1200" dirty="0">
                <a:solidFill>
                  <a:schemeClr val="tx1"/>
                </a:solidFill>
                <a:latin typeface="+mj-lt"/>
                <a:ea typeface="+mj-ea"/>
                <a:cs typeface="+mj-cs"/>
              </a:rPr>
              <a:t>Bg. </a:t>
            </a:r>
            <a:br>
              <a:rPr lang="en-US" sz="4200" b="1" kern="1200" dirty="0">
                <a:solidFill>
                  <a:schemeClr val="tx1"/>
                </a:solidFill>
                <a:latin typeface="+mj-lt"/>
                <a:ea typeface="+mj-ea"/>
                <a:cs typeface="+mj-cs"/>
              </a:rPr>
            </a:br>
            <a:r>
              <a:rPr lang="en-US" sz="6000" b="1" u="sng" kern="1200" dirty="0">
                <a:solidFill>
                  <a:schemeClr val="tx1"/>
                </a:solidFill>
                <a:latin typeface="+mj-lt"/>
                <a:ea typeface="+mj-ea"/>
                <a:cs typeface="+mj-cs"/>
              </a:rPr>
              <a:t>Video: Basic Linux CLI commands.</a:t>
            </a:r>
            <a:endParaRPr lang="en-US" sz="4200" b="1" u="sng" kern="1200" dirty="0">
              <a:solidFill>
                <a:schemeClr val="tx1"/>
              </a:solidFill>
              <a:latin typeface="+mj-lt"/>
              <a:ea typeface="+mj-ea"/>
              <a:cs typeface="+mj-cs"/>
            </a:endParaRPr>
          </a:p>
        </p:txBody>
      </p:sp>
      <p:pic>
        <p:nvPicPr>
          <p:cNvPr id="11" name="Picture 10" descr="Chart&#10;&#10;Description automatically generated">
            <a:hlinkClick r:id="rId3"/>
            <a:extLst>
              <a:ext uri="{FF2B5EF4-FFF2-40B4-BE49-F238E27FC236}">
                <a16:creationId xmlns:a16="http://schemas.microsoft.com/office/drawing/2014/main" id="{DB8709C1-55C7-4A25-8B51-0AFDACC33786}"/>
              </a:ext>
            </a:extLst>
          </p:cNvPr>
          <p:cNvPicPr>
            <a:picLocks noChangeAspect="1"/>
          </p:cNvPicPr>
          <p:nvPr/>
        </p:nvPicPr>
        <p:blipFill rotWithShape="1">
          <a:blip r:embed="rId4">
            <a:extLst>
              <a:ext uri="{28A0092B-C50C-407E-A947-70E740481C1C}">
                <a14:useLocalDpi xmlns:a14="http://schemas.microsoft.com/office/drawing/2010/main" val="0"/>
              </a:ext>
            </a:extLst>
          </a:blip>
          <a:srcRect l="13979" r="1901" b="2"/>
          <a:stretch/>
        </p:blipFill>
        <p:spPr>
          <a:xfrm>
            <a:off x="6398150" y="2176549"/>
            <a:ext cx="5212080" cy="3856948"/>
          </a:xfrm>
          <a:prstGeom prst="rect">
            <a:avLst/>
          </a:prstGeom>
        </p:spPr>
      </p:pic>
      <p:cxnSp>
        <p:nvCxnSpPr>
          <p:cNvPr id="21" name="Straight Connector 20">
            <a:extLst>
              <a:ext uri="{FF2B5EF4-FFF2-40B4-BE49-F238E27FC236}">
                <a16:creationId xmlns:a16="http://schemas.microsoft.com/office/drawing/2014/main" id="{B6375111-306C-49EA-9DD1-79A2ED78FA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3354776"/>
            <a:ext cx="0" cy="21209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4" name="Picture 3">
            <a:hlinkClick r:id="rId5"/>
            <a:extLst>
              <a:ext uri="{FF2B5EF4-FFF2-40B4-BE49-F238E27FC236}">
                <a16:creationId xmlns:a16="http://schemas.microsoft.com/office/drawing/2014/main" id="{7B5CD0C9-ABCD-45E1-A5AE-CA43F15164E1}"/>
              </a:ext>
            </a:extLst>
          </p:cNvPr>
          <p:cNvPicPr>
            <a:picLocks noChangeAspect="1"/>
          </p:cNvPicPr>
          <p:nvPr/>
        </p:nvPicPr>
        <p:blipFill rotWithShape="1">
          <a:blip r:embed="rId6">
            <a:extLst>
              <a:ext uri="{28A0092B-C50C-407E-A947-70E740481C1C}">
                <a14:useLocalDpi xmlns:a14="http://schemas.microsoft.com/office/drawing/2010/main" val="0"/>
              </a:ext>
            </a:extLst>
          </a:blip>
          <a:srcRect l="6756" r="17244" b="1"/>
          <a:stretch/>
        </p:blipFill>
        <p:spPr>
          <a:xfrm>
            <a:off x="581770" y="2176549"/>
            <a:ext cx="5212080" cy="3857568"/>
          </a:xfrm>
          <a:prstGeom prst="rect">
            <a:avLst/>
          </a:prstGeom>
        </p:spPr>
      </p:pic>
    </p:spTree>
    <p:extLst>
      <p:ext uri="{BB962C8B-B14F-4D97-AF65-F5344CB8AC3E}">
        <p14:creationId xmlns:p14="http://schemas.microsoft.com/office/powerpoint/2010/main" val="1912081117"/>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D2FB614F-4BE9-4294-B621-FB156DFC9A5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14803" y="1825625"/>
            <a:ext cx="3362396" cy="4351339"/>
          </a:xfrm>
        </p:spPr>
      </p:pic>
      <p:sp>
        <p:nvSpPr>
          <p:cNvPr id="6" name="TextBox 5">
            <a:extLst>
              <a:ext uri="{FF2B5EF4-FFF2-40B4-BE49-F238E27FC236}">
                <a16:creationId xmlns:a16="http://schemas.microsoft.com/office/drawing/2014/main" id="{96BF277B-EB60-43C3-A266-3FB259BDE4AD}"/>
              </a:ext>
            </a:extLst>
          </p:cNvPr>
          <p:cNvSpPr txBox="1"/>
          <p:nvPr/>
        </p:nvSpPr>
        <p:spPr>
          <a:xfrm>
            <a:off x="4414803" y="6176967"/>
            <a:ext cx="336239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s://commons.wikimedia.org/wiki/File:Unix_command_cheatsheet.pdf"/>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1" name="Picture 10" descr="Graphical user interface, text, application&#10;&#10;Description automatically generated">
            <a:extLst>
              <a:ext uri="{FF2B5EF4-FFF2-40B4-BE49-F238E27FC236}">
                <a16:creationId xmlns:a16="http://schemas.microsoft.com/office/drawing/2014/main" id="{C51B5F4A-175B-4E07-97E9-A3A60A3C1812}"/>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9723"/>
          <a:stretch/>
        </p:blipFill>
        <p:spPr>
          <a:xfrm>
            <a:off x="3049054" y="0"/>
            <a:ext cx="5790665" cy="6774112"/>
          </a:xfrm>
          <a:prstGeom prst="rect">
            <a:avLst/>
          </a:prstGeom>
        </p:spPr>
      </p:pic>
      <p:sp>
        <p:nvSpPr>
          <p:cNvPr id="12" name="TextBox 11">
            <a:extLst>
              <a:ext uri="{FF2B5EF4-FFF2-40B4-BE49-F238E27FC236}">
                <a16:creationId xmlns:a16="http://schemas.microsoft.com/office/drawing/2014/main" id="{62348270-37D0-403D-8880-76C41476CC1D}"/>
              </a:ext>
            </a:extLst>
          </p:cNvPr>
          <p:cNvSpPr txBox="1"/>
          <p:nvPr/>
        </p:nvSpPr>
        <p:spPr>
          <a:xfrm>
            <a:off x="5761507" y="6620224"/>
            <a:ext cx="2905416"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6" tooltip="https://tecmint.tradepub.com/free-offer/linux-command-line-cheat-sheet/w_makb09?sr=hicat&amp;_t=hicat:806"/>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7" tooltip="https://creativecommons.org/licenses/by-nc/3.0/"/>
              </a:rPr>
              <a:t>CC BY-NC</a:t>
            </a:r>
            <a:endParaRPr kumimoji="0" lang="en-GB" sz="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17EC0826-859D-44C0-B115-184FF697EB8F}"/>
              </a:ext>
            </a:extLst>
          </p:cNvPr>
          <p:cNvSpPr txBox="1"/>
          <p:nvPr/>
        </p:nvSpPr>
        <p:spPr>
          <a:xfrm>
            <a:off x="247338" y="607102"/>
            <a:ext cx="2465882"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sng" strike="noStrike" kern="1200" cap="none" spc="0" normalizeH="0" baseline="0" noProof="0" dirty="0" err="1">
                <a:ln>
                  <a:noFill/>
                </a:ln>
                <a:solidFill>
                  <a:prstClr val="black"/>
                </a:solidFill>
                <a:effectLst/>
                <a:uLnTx/>
                <a:uFillTx/>
                <a:latin typeface="Calibri" panose="020F0502020204030204"/>
                <a:ea typeface="+mn-ea"/>
                <a:cs typeface="+mn-cs"/>
              </a:rPr>
              <a:t>Cheatsheet</a:t>
            </a:r>
            <a:r>
              <a:rPr kumimoji="0" lang="en-GB" sz="3600" b="1" i="0" u="sng" strike="noStrike" kern="1200" cap="none" spc="0" normalizeH="0" baseline="0" noProof="0" dirty="0">
                <a:ln>
                  <a:noFill/>
                </a:ln>
                <a:solidFill>
                  <a:prstClr val="black"/>
                </a:solidFill>
                <a:effectLst/>
                <a:uLnTx/>
                <a:uFillTx/>
                <a:latin typeface="Calibri" panose="020F0502020204030204"/>
                <a:ea typeface="+mn-ea"/>
                <a:cs typeface="+mn-cs"/>
              </a:rPr>
              <a:t>:</a:t>
            </a:r>
            <a:br>
              <a:rPr kumimoji="0" lang="en-GB" sz="3600" b="1" i="0" u="sng" strike="noStrike" kern="1200" cap="none" spc="0" normalizeH="0" baseline="0" noProof="0" dirty="0">
                <a:ln>
                  <a:noFill/>
                </a:ln>
                <a:solidFill>
                  <a:prstClr val="black"/>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Zoom in to view.</a:t>
            </a:r>
            <a:endPar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27556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Managing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15906" y="1640884"/>
            <a:ext cx="11488414" cy="1426512"/>
          </a:xfrm>
        </p:spPr>
        <p:txBody>
          <a:bodyPr>
            <a:normAutofit/>
          </a:bodyPr>
          <a:lstStyle/>
          <a:p>
            <a:pPr>
              <a:lnSpc>
                <a:spcPct val="100000"/>
              </a:lnSpc>
              <a:spcBef>
                <a:spcPts val="0"/>
              </a:spcBef>
              <a:spcAft>
                <a:spcPts val="600"/>
              </a:spcAft>
            </a:pPr>
            <a:r>
              <a:rPr lang="en-GB" sz="2800" dirty="0">
                <a:solidFill>
                  <a:srgbClr val="181818"/>
                </a:solidFill>
                <a:effectLst/>
                <a:ea typeface="Times New Roman" panose="02020603050405020304" pitchFamily="18" charset="0"/>
                <a:cs typeface="Times New Roman" panose="02020603050405020304" pitchFamily="18" charset="0"/>
              </a:rPr>
              <a:t>As mentioned, and shown below, if we </a:t>
            </a:r>
            <a:r>
              <a:rPr lang="en-GB" dirty="0">
                <a:solidFill>
                  <a:srgbClr val="181818"/>
                </a:solidFill>
                <a:ea typeface="Times New Roman" panose="02020603050405020304" pitchFamily="18" charset="0"/>
                <a:cs typeface="Times New Roman" panose="02020603050405020304" pitchFamily="18" charset="0"/>
              </a:rPr>
              <a:t>use the commands</a:t>
            </a:r>
            <a:r>
              <a:rPr lang="en-GB" sz="2800" dirty="0">
                <a:solidFill>
                  <a:srgbClr val="181818"/>
                </a:solidFill>
                <a:effectLst/>
                <a:ea typeface="Times New Roman" panose="02020603050405020304" pitchFamily="18" charset="0"/>
                <a:cs typeface="Times New Roman" panose="02020603050405020304" pitchFamily="18" charset="0"/>
              </a:rPr>
              <a:t> ‘</a:t>
            </a:r>
            <a:r>
              <a:rPr lang="en-GB" b="1" dirty="0">
                <a:solidFill>
                  <a:srgbClr val="181818"/>
                </a:solidFill>
                <a:ea typeface="Times New Roman" panose="02020603050405020304" pitchFamily="18" charset="0"/>
                <a:cs typeface="Times New Roman" panose="02020603050405020304" pitchFamily="18" charset="0"/>
              </a:rPr>
              <a:t>ls</a:t>
            </a:r>
            <a:r>
              <a:rPr lang="en-GB" sz="2800" dirty="0">
                <a:solidFill>
                  <a:srgbClr val="181818"/>
                </a:solidFill>
                <a:effectLst/>
                <a:ea typeface="Times New Roman" panose="02020603050405020304" pitchFamily="18" charset="0"/>
                <a:cs typeface="Times New Roman" panose="02020603050405020304" pitchFamily="18" charset="0"/>
              </a:rPr>
              <a:t>’ with a minus and lowercase L ‘</a:t>
            </a:r>
            <a:r>
              <a:rPr lang="en-GB" sz="2800" b="1" dirty="0">
                <a:solidFill>
                  <a:srgbClr val="181818"/>
                </a:solidFill>
                <a:effectLst/>
                <a:ea typeface="Times New Roman" panose="02020603050405020304" pitchFamily="18" charset="0"/>
                <a:cs typeface="Times New Roman" panose="02020603050405020304" pitchFamily="18" charset="0"/>
              </a:rPr>
              <a:t>-l’</a:t>
            </a:r>
            <a:r>
              <a:rPr lang="en-GB" sz="2800" dirty="0">
                <a:solidFill>
                  <a:srgbClr val="181818"/>
                </a:solidFill>
                <a:effectLst/>
                <a:ea typeface="Times New Roman" panose="02020603050405020304" pitchFamily="18" charset="0"/>
                <a:cs typeface="Times New Roman" panose="02020603050405020304" pitchFamily="18" charset="0"/>
              </a:rPr>
              <a:t> option, we can </a:t>
            </a:r>
            <a:r>
              <a:rPr lang="en-GB" sz="2800" b="1" dirty="0">
                <a:solidFill>
                  <a:srgbClr val="181818"/>
                </a:solidFill>
                <a:effectLst/>
                <a:ea typeface="Times New Roman" panose="02020603050405020304" pitchFamily="18" charset="0"/>
                <a:cs typeface="Times New Roman" panose="02020603050405020304" pitchFamily="18" charset="0"/>
              </a:rPr>
              <a:t>view the permissions </a:t>
            </a:r>
            <a:r>
              <a:rPr lang="en-GB" sz="2800" dirty="0">
                <a:solidFill>
                  <a:srgbClr val="181818"/>
                </a:solidFill>
                <a:effectLst/>
                <a:ea typeface="Times New Roman" panose="02020603050405020304" pitchFamily="18" charset="0"/>
                <a:cs typeface="Times New Roman" panose="02020603050405020304" pitchFamily="18" charset="0"/>
              </a:rPr>
              <a:t>for all files &amp; subdirectories in the directory.</a:t>
            </a:r>
            <a:endParaRPr lang="en-GB" sz="1700" dirty="0">
              <a:solidFill>
                <a:srgbClr val="181818"/>
              </a:solidFill>
              <a:effectLst/>
              <a:ea typeface="Times New Roman" panose="02020603050405020304" pitchFamily="18" charset="0"/>
              <a:cs typeface="Times New Roman" panose="02020603050405020304" pitchFamily="18" charset="0"/>
            </a:endParaRPr>
          </a:p>
        </p:txBody>
      </p:sp>
      <p:pic>
        <p:nvPicPr>
          <p:cNvPr id="9" name="Picture 8">
            <a:extLst>
              <a:ext uri="{FF2B5EF4-FFF2-40B4-BE49-F238E27FC236}">
                <a16:creationId xmlns:a16="http://schemas.microsoft.com/office/drawing/2014/main" id="{B1BA4F0E-08A6-4C43-AB11-C659F6F7EA04}"/>
              </a:ext>
            </a:extLst>
          </p:cNvPr>
          <p:cNvPicPr>
            <a:picLocks noChangeAspect="1"/>
          </p:cNvPicPr>
          <p:nvPr/>
        </p:nvPicPr>
        <p:blipFill rotWithShape="1">
          <a:blip r:embed="rId3"/>
          <a:srcRect l="2022" t="22210" r="61363" b="59183"/>
          <a:stretch/>
        </p:blipFill>
        <p:spPr>
          <a:xfrm>
            <a:off x="2135348" y="3451724"/>
            <a:ext cx="8373017" cy="2836540"/>
          </a:xfrm>
          <a:prstGeom prst="rect">
            <a:avLst/>
          </a:prstGeom>
        </p:spPr>
      </p:pic>
      <p:sp>
        <p:nvSpPr>
          <p:cNvPr id="3" name="Oval 2">
            <a:extLst>
              <a:ext uri="{FF2B5EF4-FFF2-40B4-BE49-F238E27FC236}">
                <a16:creationId xmlns:a16="http://schemas.microsoft.com/office/drawing/2014/main" id="{859CDB49-DD60-4F6C-A6A4-41001FCF7F04}"/>
              </a:ext>
            </a:extLst>
          </p:cNvPr>
          <p:cNvSpPr/>
          <p:nvPr/>
        </p:nvSpPr>
        <p:spPr>
          <a:xfrm>
            <a:off x="1920239" y="3067396"/>
            <a:ext cx="2934393" cy="843742"/>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24456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sz="5400" b="1" dirty="0">
                <a:solidFill>
                  <a:srgbClr val="FFFFFF"/>
                </a:solidFill>
              </a:rPr>
              <a:t>Bg. </a:t>
            </a:r>
            <a:r>
              <a:rPr lang="en-GB" b="1" dirty="0">
                <a:solidFill>
                  <a:srgbClr val="FFFFFF"/>
                </a:solidFill>
              </a:rPr>
              <a:t>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459352" y="1828998"/>
            <a:ext cx="10679521" cy="2872661"/>
          </a:xfrm>
        </p:spPr>
        <p:txBody>
          <a:bodyPr>
            <a:noAutofit/>
          </a:bodyPr>
          <a:lstStyle/>
          <a:p>
            <a:pPr>
              <a:lnSpc>
                <a:spcPct val="100000"/>
              </a:lnSpc>
              <a:spcBef>
                <a:spcPts val="0"/>
              </a:spcBef>
              <a:spcAft>
                <a:spcPts val="600"/>
              </a:spcAft>
            </a:pPr>
            <a:r>
              <a:rPr lang="en-GB" dirty="0">
                <a:solidFill>
                  <a:srgbClr val="181818"/>
                </a:solidFill>
                <a:ea typeface="Times New Roman" panose="02020603050405020304" pitchFamily="18" charset="0"/>
                <a:cs typeface="Times New Roman" panose="02020603050405020304" pitchFamily="18" charset="0"/>
              </a:rPr>
              <a:t>If the first character in an output line is a ‘</a:t>
            </a:r>
            <a:r>
              <a:rPr lang="en-GB" b="1" dirty="0">
                <a:solidFill>
                  <a:srgbClr val="181818"/>
                </a:solidFill>
                <a:ea typeface="Times New Roman" panose="02020603050405020304" pitchFamily="18" charset="0"/>
                <a:cs typeface="Times New Roman" panose="02020603050405020304" pitchFamily="18" charset="0"/>
              </a:rPr>
              <a:t>d</a:t>
            </a:r>
            <a:r>
              <a:rPr lang="en-GB" dirty="0">
                <a:solidFill>
                  <a:srgbClr val="181818"/>
                </a:solidFill>
                <a:ea typeface="Times New Roman" panose="02020603050405020304" pitchFamily="18" charset="0"/>
                <a:cs typeface="Times New Roman" panose="02020603050405020304" pitchFamily="18" charset="0"/>
              </a:rPr>
              <a:t>’, this indicates that it is a </a:t>
            </a:r>
            <a:r>
              <a:rPr lang="en-GB" b="1" dirty="0">
                <a:solidFill>
                  <a:srgbClr val="181818"/>
                </a:solidFill>
                <a:ea typeface="Times New Roman" panose="02020603050405020304" pitchFamily="18" charset="0"/>
                <a:cs typeface="Times New Roman" panose="02020603050405020304" pitchFamily="18" charset="0"/>
              </a:rPr>
              <a:t>directory</a:t>
            </a:r>
            <a:r>
              <a:rPr lang="en-GB" dirty="0">
                <a:solidFill>
                  <a:srgbClr val="181818"/>
                </a:solidFill>
                <a:ea typeface="Times New Roman" panose="02020603050405020304" pitchFamily="18" charset="0"/>
                <a:cs typeface="Times New Roman" panose="02020603050405020304" pitchFamily="18" charset="0"/>
              </a:rPr>
              <a:t>. If the first character is</a:t>
            </a:r>
            <a:r>
              <a:rPr lang="en-GB" dirty="0">
                <a:solidFill>
                  <a:srgbClr val="000000"/>
                </a:solidFill>
                <a:ea typeface="Calibri" panose="020F0502020204030204" pitchFamily="34" charset="0"/>
                <a:cs typeface="Times New Roman" panose="02020603050405020304" pitchFamily="18" charset="0"/>
              </a:rPr>
              <a:t> a minus -, this</a:t>
            </a:r>
            <a:r>
              <a:rPr lang="en-GB" dirty="0">
                <a:solidFill>
                  <a:srgbClr val="181818"/>
                </a:solidFill>
                <a:ea typeface="Times New Roman" panose="02020603050405020304" pitchFamily="18" charset="0"/>
                <a:cs typeface="Times New Roman" panose="02020603050405020304" pitchFamily="18" charset="0"/>
              </a:rPr>
              <a:t> indicates it is a </a:t>
            </a:r>
            <a:r>
              <a:rPr lang="en-GB" b="1" dirty="0">
                <a:solidFill>
                  <a:srgbClr val="181818"/>
                </a:solidFill>
                <a:ea typeface="Times New Roman" panose="02020603050405020304" pitchFamily="18" charset="0"/>
                <a:cs typeface="Times New Roman" panose="02020603050405020304" pitchFamily="18" charset="0"/>
              </a:rPr>
              <a:t>file</a:t>
            </a:r>
            <a:r>
              <a:rPr lang="en-GB" dirty="0">
                <a:solidFill>
                  <a:srgbClr val="181818"/>
                </a:solidFill>
                <a:ea typeface="Times New Roman" panose="02020603050405020304" pitchFamily="18" charset="0"/>
                <a:cs typeface="Times New Roman" panose="02020603050405020304" pitchFamily="18" charset="0"/>
              </a:rPr>
              <a:t>.</a:t>
            </a:r>
            <a:endParaRPr lang="en-GB" b="1" dirty="0">
              <a:solidFill>
                <a:srgbClr val="181818"/>
              </a:solidFill>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pPr>
            <a:r>
              <a:rPr lang="en-GB" sz="2800" dirty="0">
                <a:solidFill>
                  <a:srgbClr val="181818"/>
                </a:solidFill>
                <a:effectLst/>
                <a:ea typeface="Times New Roman" panose="02020603050405020304" pitchFamily="18" charset="0"/>
                <a:cs typeface="Times New Roman" panose="02020603050405020304" pitchFamily="18" charset="0"/>
              </a:rPr>
              <a:t>Letters </a:t>
            </a:r>
            <a:r>
              <a:rPr lang="en-GB" sz="2800" b="1" dirty="0">
                <a:solidFill>
                  <a:srgbClr val="000000"/>
                </a:solidFill>
                <a:effectLst/>
                <a:ea typeface="Calibri" panose="020F0502020204030204" pitchFamily="34" charset="0"/>
                <a:cs typeface="Times New Roman" panose="02020603050405020304" pitchFamily="18" charset="0"/>
              </a:rPr>
              <a:t>r w</a:t>
            </a:r>
            <a:r>
              <a:rPr lang="en-GB" sz="2800" dirty="0">
                <a:solidFill>
                  <a:srgbClr val="000000"/>
                </a:solidFill>
                <a:effectLst/>
                <a:ea typeface="Calibri" panose="020F0502020204030204" pitchFamily="34" charset="0"/>
                <a:cs typeface="Times New Roman" panose="02020603050405020304" pitchFamily="18" charset="0"/>
              </a:rPr>
              <a:t> and </a:t>
            </a:r>
            <a:r>
              <a:rPr lang="en-GB" sz="2800" b="1" dirty="0">
                <a:solidFill>
                  <a:srgbClr val="000000"/>
                </a:solidFill>
                <a:effectLst/>
                <a:ea typeface="Calibri" panose="020F0502020204030204" pitchFamily="34" charset="0"/>
                <a:cs typeface="Times New Roman" panose="02020603050405020304" pitchFamily="18" charset="0"/>
              </a:rPr>
              <a:t>x</a:t>
            </a:r>
            <a:r>
              <a:rPr lang="en-GB" sz="2800" dirty="0">
                <a:solidFill>
                  <a:srgbClr val="181818"/>
                </a:solidFill>
                <a:effectLst/>
                <a:ea typeface="Times New Roman" panose="02020603050405020304" pitchFamily="18" charset="0"/>
                <a:cs typeface="Times New Roman" panose="02020603050405020304" pitchFamily="18" charset="0"/>
              </a:rPr>
              <a:t> represent permission rights: </a:t>
            </a:r>
            <a:r>
              <a:rPr lang="en-GB" sz="2800" b="1" dirty="0">
                <a:solidFill>
                  <a:srgbClr val="181818"/>
                </a:solidFill>
                <a:effectLst/>
                <a:ea typeface="Times New Roman" panose="02020603050405020304" pitchFamily="18" charset="0"/>
                <a:cs typeface="Times New Roman" panose="02020603050405020304" pitchFamily="18" charset="0"/>
              </a:rPr>
              <a:t>r</a:t>
            </a:r>
            <a:r>
              <a:rPr lang="en-GB" sz="2800" dirty="0">
                <a:solidFill>
                  <a:srgbClr val="181818"/>
                </a:solidFill>
                <a:effectLst/>
                <a:ea typeface="Times New Roman" panose="02020603050405020304" pitchFamily="18" charset="0"/>
                <a:cs typeface="Times New Roman" panose="02020603050405020304" pitchFamily="18" charset="0"/>
              </a:rPr>
              <a:t> = </a:t>
            </a:r>
            <a:r>
              <a:rPr lang="en-GB" sz="2800" dirty="0">
                <a:solidFill>
                  <a:srgbClr val="000000"/>
                </a:solidFill>
                <a:effectLst/>
                <a:ea typeface="Times New Roman" panose="02020603050405020304" pitchFamily="18" charset="0"/>
                <a:cs typeface="Times New Roman" panose="02020603050405020304" pitchFamily="18" charset="0"/>
              </a:rPr>
              <a:t>can </a:t>
            </a:r>
            <a:r>
              <a:rPr lang="en-GB" sz="2800" b="1" dirty="0">
                <a:solidFill>
                  <a:srgbClr val="000000"/>
                </a:solidFill>
                <a:effectLst/>
                <a:ea typeface="Times New Roman" panose="02020603050405020304" pitchFamily="18" charset="0"/>
                <a:cs typeface="Times New Roman" panose="02020603050405020304" pitchFamily="18" charset="0"/>
              </a:rPr>
              <a:t>read</a:t>
            </a:r>
            <a:r>
              <a:rPr lang="en-GB" sz="2800" dirty="0">
                <a:solidFill>
                  <a:srgbClr val="000000"/>
                </a:solidFill>
                <a:effectLst/>
                <a:ea typeface="Times New Roman" panose="02020603050405020304" pitchFamily="18" charset="0"/>
                <a:cs typeface="Times New Roman" panose="02020603050405020304" pitchFamily="18" charset="0"/>
              </a:rPr>
              <a:t> the file. </a:t>
            </a:r>
            <a:r>
              <a:rPr lang="en-GB" sz="2800" b="1" dirty="0">
                <a:solidFill>
                  <a:srgbClr val="181818"/>
                </a:solidFill>
                <a:effectLst/>
                <a:ea typeface="Times New Roman" panose="02020603050405020304" pitchFamily="18" charset="0"/>
                <a:cs typeface="Times New Roman" panose="02020603050405020304" pitchFamily="18" charset="0"/>
              </a:rPr>
              <a:t>w</a:t>
            </a:r>
            <a:r>
              <a:rPr lang="en-GB" sz="2800" dirty="0">
                <a:solidFill>
                  <a:srgbClr val="181818"/>
                </a:solidFill>
                <a:effectLst/>
                <a:ea typeface="Times New Roman" panose="02020603050405020304" pitchFamily="18" charset="0"/>
                <a:cs typeface="Times New Roman" panose="02020603050405020304" pitchFamily="18" charset="0"/>
              </a:rPr>
              <a:t> = </a:t>
            </a:r>
            <a:r>
              <a:rPr lang="en-GB" sz="2800" dirty="0">
                <a:solidFill>
                  <a:srgbClr val="000000"/>
                </a:solidFill>
                <a:effectLst/>
                <a:ea typeface="Times New Roman" panose="02020603050405020304" pitchFamily="18" charset="0"/>
                <a:cs typeface="Times New Roman" panose="02020603050405020304" pitchFamily="18" charset="0"/>
              </a:rPr>
              <a:t>can </a:t>
            </a:r>
            <a:r>
              <a:rPr lang="en-GB" sz="2800" b="1" dirty="0">
                <a:solidFill>
                  <a:srgbClr val="000000"/>
                </a:solidFill>
                <a:effectLst/>
                <a:ea typeface="Times New Roman" panose="02020603050405020304" pitchFamily="18" charset="0"/>
                <a:cs typeface="Times New Roman" panose="02020603050405020304" pitchFamily="18" charset="0"/>
              </a:rPr>
              <a:t>write</a:t>
            </a:r>
            <a:r>
              <a:rPr lang="en-GB" sz="2800" dirty="0">
                <a:solidFill>
                  <a:srgbClr val="000000"/>
                </a:solidFill>
                <a:effectLst/>
                <a:ea typeface="Times New Roman" panose="02020603050405020304" pitchFamily="18" charset="0"/>
                <a:cs typeface="Times New Roman" panose="02020603050405020304" pitchFamily="18" charset="0"/>
              </a:rPr>
              <a:t> to the file. </a:t>
            </a:r>
            <a:r>
              <a:rPr lang="en-GB" sz="2800" b="1" dirty="0">
                <a:solidFill>
                  <a:srgbClr val="000000"/>
                </a:solidFill>
                <a:effectLst/>
                <a:ea typeface="Times New Roman" panose="02020603050405020304" pitchFamily="18" charset="0"/>
                <a:cs typeface="Times New Roman" panose="02020603050405020304" pitchFamily="18" charset="0"/>
              </a:rPr>
              <a:t>x</a:t>
            </a:r>
            <a:r>
              <a:rPr lang="en-GB" sz="2800" dirty="0">
                <a:solidFill>
                  <a:srgbClr val="000000"/>
                </a:solidFill>
                <a:effectLst/>
                <a:ea typeface="Times New Roman" panose="02020603050405020304" pitchFamily="18" charset="0"/>
                <a:cs typeface="Times New Roman" panose="02020603050405020304" pitchFamily="18" charset="0"/>
              </a:rPr>
              <a:t> = can </a:t>
            </a:r>
            <a:r>
              <a:rPr lang="en-GB" sz="2800" b="1" dirty="0">
                <a:solidFill>
                  <a:srgbClr val="000000"/>
                </a:solidFill>
                <a:effectLst/>
                <a:ea typeface="Times New Roman" panose="02020603050405020304" pitchFamily="18" charset="0"/>
                <a:cs typeface="Times New Roman" panose="02020603050405020304" pitchFamily="18" charset="0"/>
              </a:rPr>
              <a:t>execute</a:t>
            </a:r>
            <a:r>
              <a:rPr lang="en-GB" sz="2800" dirty="0">
                <a:solidFill>
                  <a:srgbClr val="000000"/>
                </a:solidFill>
                <a:effectLst/>
                <a:ea typeface="Times New Roman" panose="02020603050405020304" pitchFamily="18" charset="0"/>
                <a:cs typeface="Times New Roman" panose="02020603050405020304" pitchFamily="18" charset="0"/>
              </a:rPr>
              <a:t> the file.</a:t>
            </a:r>
            <a:endParaRPr lang="en-GB" dirty="0">
              <a:ea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50BD1542-A682-4599-98B0-08D6890D184F}"/>
              </a:ext>
            </a:extLst>
          </p:cNvPr>
          <p:cNvPicPr>
            <a:picLocks noChangeAspect="1"/>
          </p:cNvPicPr>
          <p:nvPr/>
        </p:nvPicPr>
        <p:blipFill rotWithShape="1">
          <a:blip r:embed="rId3"/>
          <a:srcRect l="2022" t="22210" r="61363" b="68287"/>
          <a:stretch/>
        </p:blipFill>
        <p:spPr>
          <a:xfrm>
            <a:off x="848722" y="3952846"/>
            <a:ext cx="10679522" cy="1960757"/>
          </a:xfrm>
          <a:prstGeom prst="rect">
            <a:avLst/>
          </a:prstGeom>
        </p:spPr>
      </p:pic>
      <p:sp>
        <p:nvSpPr>
          <p:cNvPr id="13" name="Oval 12">
            <a:extLst>
              <a:ext uri="{FF2B5EF4-FFF2-40B4-BE49-F238E27FC236}">
                <a16:creationId xmlns:a16="http://schemas.microsoft.com/office/drawing/2014/main" id="{92D7D45D-DBD3-4479-A941-6EA99F8C4FBC}"/>
              </a:ext>
            </a:extLst>
          </p:cNvPr>
          <p:cNvSpPr/>
          <p:nvPr/>
        </p:nvSpPr>
        <p:spPr>
          <a:xfrm>
            <a:off x="574337" y="4590995"/>
            <a:ext cx="2302625" cy="56526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64995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1"/>
            <a:ext cx="4076699" cy="1590741"/>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2" y="-1"/>
            <a:ext cx="1173264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3" y="339511"/>
            <a:ext cx="9895950" cy="1033669"/>
          </a:xfrm>
        </p:spPr>
        <p:txBody>
          <a:bodyPr>
            <a:normAutofit/>
          </a:bodyPr>
          <a:lstStyle/>
          <a:p>
            <a:r>
              <a:rPr lang="en-GB" b="1" dirty="0">
                <a:solidFill>
                  <a:srgbClr val="FFFFFF"/>
                </a:solidFill>
              </a:rPr>
              <a:t>Demo: Viewing file permissions</a:t>
            </a:r>
            <a:endParaRPr lang="en-GB" b="1" dirty="0">
              <a:solidFill>
                <a:srgbClr val="FFFFFF"/>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75977" y="1712689"/>
            <a:ext cx="11010289" cy="4746703"/>
          </a:xfrm>
        </p:spPr>
        <p:txBody>
          <a:bodyPr>
            <a:normAutofit/>
          </a:bodyPr>
          <a:lstStyle/>
          <a:p>
            <a:pPr>
              <a:lnSpc>
                <a:spcPct val="100000"/>
              </a:lnSpc>
              <a:spcBef>
                <a:spcPts val="0"/>
              </a:spcBef>
              <a:spcAft>
                <a:spcPts val="600"/>
              </a:spcAft>
            </a:pPr>
            <a:r>
              <a:rPr lang="en-GB" sz="2400" dirty="0">
                <a:solidFill>
                  <a:srgbClr val="181818"/>
                </a:solidFill>
                <a:ea typeface="Times New Roman" panose="02020603050405020304" pitchFamily="18" charset="0"/>
                <a:cs typeface="Times New Roman" panose="02020603050405020304" pitchFamily="18" charset="0"/>
              </a:rPr>
              <a:t>We</a:t>
            </a:r>
            <a:r>
              <a:rPr lang="en-GB" sz="2400" dirty="0">
                <a:solidFill>
                  <a:srgbClr val="181818"/>
                </a:solidFill>
                <a:effectLst/>
                <a:ea typeface="Times New Roman" panose="02020603050405020304" pitchFamily="18" charset="0"/>
                <a:cs typeface="Times New Roman" panose="02020603050405020304" pitchFamily="18" charset="0"/>
              </a:rPr>
              <a:t> can use the list ‘</a:t>
            </a:r>
            <a:r>
              <a:rPr lang="en-GB" sz="2400" b="1" dirty="0">
                <a:solidFill>
                  <a:srgbClr val="000000"/>
                </a:solidFill>
                <a:effectLst/>
                <a:highlight>
                  <a:srgbClr val="FFFF00"/>
                </a:highlight>
                <a:ea typeface="Calibri" panose="020F0502020204030204" pitchFamily="34" charset="0"/>
                <a:cs typeface="Times New Roman" panose="02020603050405020304" pitchFamily="18" charset="0"/>
              </a:rPr>
              <a:t>ls -l</a:t>
            </a:r>
            <a:r>
              <a:rPr lang="en-GB" sz="2400" dirty="0">
                <a:solidFill>
                  <a:srgbClr val="000000"/>
                </a:solidFill>
                <a:effectLst/>
                <a:ea typeface="Calibri" panose="020F0502020204030204" pitchFamily="34" charset="0"/>
                <a:cs typeface="Times New Roman" panose="02020603050405020304" pitchFamily="18" charset="0"/>
              </a:rPr>
              <a:t>’</a:t>
            </a:r>
            <a:r>
              <a:rPr lang="en-GB" sz="2400" dirty="0">
                <a:solidFill>
                  <a:srgbClr val="181818"/>
                </a:solidFill>
                <a:effectLst/>
                <a:ea typeface="Times New Roman" panose="02020603050405020304" pitchFamily="18" charset="0"/>
                <a:cs typeface="Times New Roman" panose="02020603050405020304" pitchFamily="18" charset="0"/>
              </a:rPr>
              <a:t> command, to view permissions for all files and directories in the current working directory. </a:t>
            </a:r>
          </a:p>
          <a:p>
            <a:pPr lvl="1">
              <a:lnSpc>
                <a:spcPct val="100000"/>
              </a:lnSpc>
              <a:spcBef>
                <a:spcPts val="0"/>
              </a:spcBef>
              <a:spcAft>
                <a:spcPts val="600"/>
              </a:spcAft>
            </a:pPr>
            <a:r>
              <a:rPr lang="en-GB" sz="2000" dirty="0">
                <a:solidFill>
                  <a:srgbClr val="181818"/>
                </a:solidFill>
                <a:ea typeface="Times New Roman" panose="02020603050405020304" pitchFamily="18" charset="0"/>
                <a:cs typeface="Times New Roman" panose="02020603050405020304" pitchFamily="18" charset="0"/>
              </a:rPr>
              <a:t>Bg. Append</a:t>
            </a:r>
            <a:r>
              <a:rPr lang="en-GB" sz="2000" dirty="0">
                <a:solidFill>
                  <a:srgbClr val="181818"/>
                </a:solidFill>
                <a:effectLst/>
                <a:ea typeface="Times New Roman" panose="02020603050405020304" pitchFamily="18" charset="0"/>
                <a:cs typeface="Times New Roman" panose="02020603050405020304" pitchFamily="18" charset="0"/>
              </a:rPr>
              <a:t> </a:t>
            </a:r>
            <a:r>
              <a:rPr lang="en-GB" sz="2000" b="1" dirty="0">
                <a:solidFill>
                  <a:srgbClr val="181818"/>
                </a:solidFill>
                <a:effectLst/>
                <a:ea typeface="Times New Roman" panose="02020603050405020304" pitchFamily="18" charset="0"/>
                <a:cs typeface="Times New Roman" panose="02020603050405020304" pitchFamily="18" charset="0"/>
              </a:rPr>
              <a:t>a minus and lowercase L </a:t>
            </a:r>
            <a:r>
              <a:rPr lang="en-GB" sz="2000" dirty="0">
                <a:solidFill>
                  <a:srgbClr val="181818"/>
                </a:solidFill>
                <a:effectLst/>
                <a:ea typeface="Times New Roman" panose="02020603050405020304" pitchFamily="18" charset="0"/>
                <a:cs typeface="Times New Roman" panose="02020603050405020304" pitchFamily="18" charset="0"/>
              </a:rPr>
              <a:t>to ls ‘</a:t>
            </a:r>
            <a:r>
              <a:rPr lang="en-GB" sz="2000" b="1" dirty="0">
                <a:solidFill>
                  <a:srgbClr val="181818"/>
                </a:solidFill>
                <a:effectLst/>
                <a:highlight>
                  <a:srgbClr val="FFFF00"/>
                </a:highlight>
                <a:ea typeface="Times New Roman" panose="02020603050405020304" pitchFamily="18" charset="0"/>
                <a:cs typeface="Times New Roman" panose="02020603050405020304" pitchFamily="18" charset="0"/>
              </a:rPr>
              <a:t>ls</a:t>
            </a:r>
            <a:r>
              <a:rPr lang="en-GB" sz="2000" dirty="0">
                <a:solidFill>
                  <a:srgbClr val="181818"/>
                </a:solidFill>
                <a:effectLst/>
                <a:highlight>
                  <a:srgbClr val="FFFF00"/>
                </a:highlight>
                <a:ea typeface="Times New Roman" panose="02020603050405020304" pitchFamily="18" charset="0"/>
                <a:cs typeface="Times New Roman" panose="02020603050405020304" pitchFamily="18" charset="0"/>
              </a:rPr>
              <a:t> </a:t>
            </a:r>
            <a:r>
              <a:rPr lang="en-GB" sz="2000" b="1" dirty="0">
                <a:solidFill>
                  <a:srgbClr val="181818"/>
                </a:solidFill>
                <a:effectLst/>
                <a:highlight>
                  <a:srgbClr val="FFFF00"/>
                </a:highlight>
                <a:ea typeface="Times New Roman" panose="02020603050405020304" pitchFamily="18" charset="0"/>
                <a:cs typeface="Times New Roman" panose="02020603050405020304" pitchFamily="18" charset="0"/>
              </a:rPr>
              <a:t>-l</a:t>
            </a:r>
            <a:r>
              <a:rPr lang="en-GB" sz="2000" b="1" dirty="0">
                <a:solidFill>
                  <a:srgbClr val="181818"/>
                </a:solidFill>
                <a:effectLst/>
                <a:ea typeface="Times New Roman" panose="02020603050405020304" pitchFamily="18" charset="0"/>
                <a:cs typeface="Times New Roman" panose="02020603050405020304" pitchFamily="18" charset="0"/>
              </a:rPr>
              <a:t>’</a:t>
            </a:r>
            <a:r>
              <a:rPr lang="en-GB" sz="2000" dirty="0">
                <a:solidFill>
                  <a:srgbClr val="181818"/>
                </a:solidFill>
                <a:effectLst/>
                <a:ea typeface="Times New Roman" panose="02020603050405020304" pitchFamily="18" charset="0"/>
                <a:cs typeface="Times New Roman" panose="02020603050405020304" pitchFamily="18" charset="0"/>
              </a:rPr>
              <a:t> (not number 1)</a:t>
            </a:r>
            <a:r>
              <a:rPr lang="en-GB" sz="2000" dirty="0">
                <a:solidFill>
                  <a:srgbClr val="181818"/>
                </a:solidFill>
                <a:ea typeface="Times New Roman" panose="02020603050405020304" pitchFamily="18" charset="0"/>
                <a:cs typeface="Times New Roman" panose="02020603050405020304" pitchFamily="18" charset="0"/>
              </a:rPr>
              <a:t>.</a:t>
            </a:r>
            <a:endParaRPr lang="en-GB" sz="2000" b="1" dirty="0">
              <a:solidFill>
                <a:srgbClr val="2F2F2F"/>
              </a:solidFill>
              <a:effectLst/>
              <a:ea typeface="Times New Roman" panose="02020603050405020304" pitchFamily="18" charset="0"/>
              <a:cs typeface="Calibri" panose="020F0502020204030204" pitchFamily="34" charset="0"/>
            </a:endParaRPr>
          </a:p>
          <a:p>
            <a:pPr>
              <a:lnSpc>
                <a:spcPct val="100000"/>
              </a:lnSpc>
              <a:spcBef>
                <a:spcPts val="0"/>
              </a:spcBef>
              <a:spcAft>
                <a:spcPts val="600"/>
              </a:spcAft>
            </a:pPr>
            <a:r>
              <a:rPr lang="en-GB" sz="2400" dirty="0">
                <a:solidFill>
                  <a:srgbClr val="2F2F2F"/>
                </a:solidFill>
                <a:effectLst/>
                <a:ea typeface="Times New Roman" panose="02020603050405020304" pitchFamily="18" charset="0"/>
                <a:cs typeface="Calibri" panose="020F0502020204030204" pitchFamily="34" charset="0"/>
              </a:rPr>
              <a:t>Using</a:t>
            </a:r>
            <a:r>
              <a:rPr lang="en-GB" sz="2400" b="1" dirty="0">
                <a:solidFill>
                  <a:srgbClr val="2F2F2F"/>
                </a:solidFill>
                <a:effectLst/>
                <a:ea typeface="Times New Roman" panose="02020603050405020304" pitchFamily="18" charset="0"/>
                <a:cs typeface="Calibri" panose="020F0502020204030204" pitchFamily="34" charset="0"/>
              </a:rPr>
              <a:t> Alpine Linux: </a:t>
            </a:r>
            <a:r>
              <a:rPr lang="en-GB" sz="2400" dirty="0" err="1">
                <a:hlinkClick r:id="rId3"/>
              </a:rPr>
              <a:t>JSLinux</a:t>
            </a:r>
            <a:r>
              <a:rPr lang="en-GB" sz="2400" dirty="0">
                <a:hlinkClick r:id="rId3"/>
              </a:rPr>
              <a:t> (bellard.org)</a:t>
            </a:r>
            <a:endParaRPr lang="en-GB" sz="2400" dirty="0"/>
          </a:p>
          <a:p>
            <a:pPr marL="914415" lvl="1" indent="-457200">
              <a:lnSpc>
                <a:spcPct val="100000"/>
              </a:lnSpc>
              <a:spcBef>
                <a:spcPts val="0"/>
              </a:spcBef>
              <a:spcAft>
                <a:spcPts val="600"/>
              </a:spcAft>
              <a:buFont typeface="+mj-lt"/>
              <a:buAutoNum type="arabicPeriod"/>
            </a:pPr>
            <a:r>
              <a:rPr lang="en-GB" b="1" dirty="0">
                <a:solidFill>
                  <a:srgbClr val="2F2F2F"/>
                </a:solidFill>
                <a:highlight>
                  <a:srgbClr val="FFFF00"/>
                </a:highlight>
                <a:ea typeface="Times New Roman" panose="02020603050405020304" pitchFamily="18" charset="0"/>
                <a:cs typeface="Calibri" panose="020F0502020204030204" pitchFamily="34" charset="0"/>
              </a:rPr>
              <a:t>l</a:t>
            </a:r>
            <a:r>
              <a:rPr lang="en-GB" b="1" dirty="0">
                <a:solidFill>
                  <a:srgbClr val="2F2F2F"/>
                </a:solidFill>
                <a:effectLst/>
                <a:highlight>
                  <a:srgbClr val="FFFF00"/>
                </a:highlight>
                <a:ea typeface="Times New Roman" panose="02020603050405020304" pitchFamily="18" charset="0"/>
                <a:cs typeface="Calibri" panose="020F0502020204030204" pitchFamily="34" charset="0"/>
              </a:rPr>
              <a:t>s -l</a:t>
            </a:r>
          </a:p>
          <a:p>
            <a:pPr>
              <a:lnSpc>
                <a:spcPct val="100000"/>
              </a:lnSpc>
              <a:spcBef>
                <a:spcPts val="0"/>
              </a:spcBef>
              <a:spcAft>
                <a:spcPts val="600"/>
              </a:spcAft>
            </a:pPr>
            <a:r>
              <a:rPr lang="en-GB" sz="2400" b="1" i="0" dirty="0">
                <a:solidFill>
                  <a:srgbClr val="111111"/>
                </a:solidFill>
                <a:effectLst/>
              </a:rPr>
              <a:t>We use permissions</a:t>
            </a:r>
            <a:r>
              <a:rPr lang="en-GB" sz="2400" b="0" i="0" dirty="0">
                <a:solidFill>
                  <a:srgbClr val="111111"/>
                </a:solidFill>
                <a:effectLst/>
              </a:rPr>
              <a:t> to control file system </a:t>
            </a:r>
            <a:r>
              <a:rPr lang="en-GB" sz="2400" b="1" i="0" dirty="0">
                <a:solidFill>
                  <a:srgbClr val="111111"/>
                </a:solidFill>
                <a:effectLst/>
              </a:rPr>
              <a:t>privileges</a:t>
            </a:r>
            <a:r>
              <a:rPr lang="en-GB" sz="2400" b="0" i="0" dirty="0">
                <a:solidFill>
                  <a:srgbClr val="111111"/>
                </a:solidFill>
                <a:effectLst/>
              </a:rPr>
              <a:t> / aka Permission rights. </a:t>
            </a:r>
          </a:p>
          <a:p>
            <a:pPr>
              <a:lnSpc>
                <a:spcPct val="100000"/>
              </a:lnSpc>
              <a:spcBef>
                <a:spcPts val="0"/>
              </a:spcBef>
              <a:spcAft>
                <a:spcPts val="600"/>
              </a:spcAft>
            </a:pPr>
            <a:r>
              <a:rPr lang="en-GB" sz="2400" b="1" i="0" dirty="0">
                <a:solidFill>
                  <a:srgbClr val="111111"/>
                </a:solidFill>
                <a:effectLst/>
              </a:rPr>
              <a:t>Setting file permissions </a:t>
            </a:r>
            <a:r>
              <a:rPr lang="en-GB" sz="2400" b="0" i="0" dirty="0">
                <a:solidFill>
                  <a:srgbClr val="111111"/>
                </a:solidFill>
                <a:effectLst/>
              </a:rPr>
              <a:t>is important to </a:t>
            </a:r>
            <a:r>
              <a:rPr lang="en-GB" sz="2400" b="1" i="0" dirty="0">
                <a:solidFill>
                  <a:srgbClr val="111111"/>
                </a:solidFill>
                <a:effectLst/>
              </a:rPr>
              <a:t>prevent unauthorized access</a:t>
            </a:r>
            <a:r>
              <a:rPr lang="en-GB" sz="2400" b="0" i="0" dirty="0">
                <a:solidFill>
                  <a:srgbClr val="111111"/>
                </a:solidFill>
                <a:effectLst/>
              </a:rPr>
              <a:t>.</a:t>
            </a:r>
          </a:p>
          <a:p>
            <a:pPr>
              <a:lnSpc>
                <a:spcPct val="100000"/>
              </a:lnSpc>
              <a:spcBef>
                <a:spcPts val="0"/>
              </a:spcBef>
              <a:spcAft>
                <a:spcPts val="600"/>
              </a:spcAft>
            </a:pPr>
            <a:endParaRPr lang="en-GB" sz="2400" dirty="0"/>
          </a:p>
          <a:p>
            <a:pPr>
              <a:lnSpc>
                <a:spcPct val="100000"/>
              </a:lnSpc>
              <a:spcBef>
                <a:spcPts val="0"/>
              </a:spcBef>
              <a:spcAft>
                <a:spcPts val="600"/>
              </a:spcAft>
            </a:pPr>
            <a:endParaRPr lang="en-GB" sz="2400" dirty="0">
              <a:solidFill>
                <a:srgbClr val="181818"/>
              </a:solidFill>
              <a:effectLst/>
              <a:ea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5DE6AC4-9B8F-F91A-9F0B-14CAB675BD71}"/>
              </a:ext>
            </a:extLst>
          </p:cNvPr>
          <p:cNvPicPr>
            <a:picLocks noChangeAspect="1"/>
          </p:cNvPicPr>
          <p:nvPr/>
        </p:nvPicPr>
        <p:blipFill>
          <a:blip r:embed="rId4"/>
          <a:stretch>
            <a:fillRect/>
          </a:stretch>
        </p:blipFill>
        <p:spPr>
          <a:xfrm>
            <a:off x="805734" y="4682960"/>
            <a:ext cx="10618573" cy="1975737"/>
          </a:xfrm>
          <a:prstGeom prst="rect">
            <a:avLst/>
          </a:prstGeom>
        </p:spPr>
      </p:pic>
    </p:spTree>
    <p:extLst>
      <p:ext uri="{BB962C8B-B14F-4D97-AF65-F5344CB8AC3E}">
        <p14:creationId xmlns:p14="http://schemas.microsoft.com/office/powerpoint/2010/main" val="25498834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a:solidFill>
            <a:schemeClr val="bg1">
              <a:lumMod val="95000"/>
            </a:schemeClr>
          </a:solidFill>
        </p:spPr>
        <p:txBody>
          <a:bodyPr>
            <a:normAutofit/>
          </a:bodyPr>
          <a:lstStyle/>
          <a:p>
            <a:r>
              <a:rPr lang="en-GB" sz="5400" dirty="0"/>
              <a:t>Bg. </a:t>
            </a:r>
            <a:r>
              <a:rPr lang="en-GB" dirty="0"/>
              <a:t>File permissions.</a:t>
            </a:r>
          </a:p>
        </p:txBody>
      </p:sp>
      <p:sp>
        <p:nvSpPr>
          <p:cNvPr id="3" name="TextBox 2">
            <a:extLst>
              <a:ext uri="{FF2B5EF4-FFF2-40B4-BE49-F238E27FC236}">
                <a16:creationId xmlns:a16="http://schemas.microsoft.com/office/drawing/2014/main" id="{53964FF5-2AA0-4DA9-9458-7F0D2D0BA08B}"/>
              </a:ext>
            </a:extLst>
          </p:cNvPr>
          <p:cNvSpPr txBox="1"/>
          <p:nvPr/>
        </p:nvSpPr>
        <p:spPr>
          <a:xfrm>
            <a:off x="477157" y="1716657"/>
            <a:ext cx="10515600" cy="2705356"/>
          </a:xfrm>
          <a:prstGeom prst="rect">
            <a:avLst/>
          </a:prstGeom>
          <a:solidFill>
            <a:schemeClr val="bg1">
              <a:lumMod val="95000"/>
            </a:schemeClr>
          </a:solidFill>
        </p:spPr>
        <p:txBody>
          <a:bodyPr wrap="square" rtlCol="0">
            <a:spAutoFit/>
          </a:bodyPr>
          <a:lstStyle/>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You can use these commands to change permissions for reading, writing, and executing.</a:t>
            </a:r>
            <a:endPar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endParaRPr>
          </a:p>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ls -l</a:t>
            </a: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To view permissions of a file use this command. You will see the following notation: </a:t>
            </a:r>
            <a:r>
              <a:rPr kumimoji="0" lang="en-GB" sz="20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rw</a:t>
            </a:r>
            <a:r>
              <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-r--r-- or </a:t>
            </a:r>
            <a:r>
              <a:rPr kumimoji="0" lang="en-GB" sz="20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drw</a:t>
            </a:r>
            <a:r>
              <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a:t>
            </a:r>
            <a:r>
              <a:rPr kumimoji="0" lang="en-GB" sz="20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xr</a:t>
            </a:r>
            <a:r>
              <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There are nine slots with three groups for each type of user; owner, groups, and others. In the first case above </a:t>
            </a:r>
            <a:r>
              <a:rPr kumimoji="0" lang="en-GB" sz="20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rw</a:t>
            </a:r>
            <a:r>
              <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-r--r--</a:t>
            </a: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the owner has read (r) and write (w) permissions but has no execute (x) permission. Both groups and others only have read (r) permission. </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base" latinLnBrk="0" hangingPunct="1">
              <a:lnSpc>
                <a:spcPct val="107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In the 2</a:t>
            </a:r>
            <a:r>
              <a:rPr kumimoji="0" lang="en-GB" sz="2000" b="0" i="0" u="none" strike="noStrike" kern="1200" cap="none" spc="0" normalizeH="0" baseline="3000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nd</a:t>
            </a: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example, </a:t>
            </a:r>
            <a:r>
              <a:rPr kumimoji="0" lang="en-GB" sz="20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drw</a:t>
            </a:r>
            <a:r>
              <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-r-</a:t>
            </a:r>
            <a:r>
              <a:rPr kumimoji="0" lang="en-GB" sz="2000" b="1" i="0" u="none" strike="noStrike" kern="1200" cap="none" spc="0" normalizeH="0" baseline="0" noProof="0" dirty="0" err="1">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xr</a:t>
            </a:r>
            <a:r>
              <a:rPr kumimoji="0" lang="en-GB" sz="2000" b="1"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-x</a:t>
            </a: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Calibri" panose="020F0502020204030204" pitchFamily="34" charset="0"/>
              </a:rPr>
              <a:t>, in addition to the above, d represents that this is a directory.</a:t>
            </a: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2F2F2F"/>
                </a:solidFill>
                <a:effectLst/>
                <a:uLnTx/>
                <a:uFillTx/>
                <a:latin typeface="Calibri" panose="020F0502020204030204" pitchFamily="34" charset="0"/>
                <a:ea typeface="Times New Roman" panose="02020603050405020304" pitchFamily="18" charset="0"/>
                <a:cs typeface="+mn-cs"/>
              </a:rPr>
              <a:t>Terminal also allows you to set octal notation permissions for files and folders, as below.</a:t>
            </a:r>
            <a:endPar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15" name="Table 14">
            <a:extLst>
              <a:ext uri="{FF2B5EF4-FFF2-40B4-BE49-F238E27FC236}">
                <a16:creationId xmlns:a16="http://schemas.microsoft.com/office/drawing/2014/main" id="{DA1A1C57-94F7-47C9-A915-33E612D8DA20}"/>
              </a:ext>
            </a:extLst>
          </p:cNvPr>
          <p:cNvGraphicFramePr/>
          <p:nvPr/>
        </p:nvGraphicFramePr>
        <p:xfrm>
          <a:off x="696337" y="4921306"/>
          <a:ext cx="10515600" cy="1143892"/>
        </p:xfrm>
        <a:graphic>
          <a:graphicData uri="http://schemas.openxmlformats.org/drawingml/2006/table">
            <a:tbl>
              <a:tblPr firstRow="1" firstCol="1" bandRow="1">
                <a:tableStyleId>{5C22544A-7EE6-4342-B048-85BDC9FD1C3A}</a:tableStyleId>
              </a:tblPr>
              <a:tblGrid>
                <a:gridCol w="1314450">
                  <a:extLst>
                    <a:ext uri="{9D8B030D-6E8A-4147-A177-3AD203B41FA5}">
                      <a16:colId xmlns:a16="http://schemas.microsoft.com/office/drawing/2014/main" val="909898460"/>
                    </a:ext>
                  </a:extLst>
                </a:gridCol>
                <a:gridCol w="1314450">
                  <a:extLst>
                    <a:ext uri="{9D8B030D-6E8A-4147-A177-3AD203B41FA5}">
                      <a16:colId xmlns:a16="http://schemas.microsoft.com/office/drawing/2014/main" val="3706882369"/>
                    </a:ext>
                  </a:extLst>
                </a:gridCol>
                <a:gridCol w="1314450">
                  <a:extLst>
                    <a:ext uri="{9D8B030D-6E8A-4147-A177-3AD203B41FA5}">
                      <a16:colId xmlns:a16="http://schemas.microsoft.com/office/drawing/2014/main" val="3954224202"/>
                    </a:ext>
                  </a:extLst>
                </a:gridCol>
                <a:gridCol w="1314450">
                  <a:extLst>
                    <a:ext uri="{9D8B030D-6E8A-4147-A177-3AD203B41FA5}">
                      <a16:colId xmlns:a16="http://schemas.microsoft.com/office/drawing/2014/main" val="659075772"/>
                    </a:ext>
                  </a:extLst>
                </a:gridCol>
                <a:gridCol w="1314450">
                  <a:extLst>
                    <a:ext uri="{9D8B030D-6E8A-4147-A177-3AD203B41FA5}">
                      <a16:colId xmlns:a16="http://schemas.microsoft.com/office/drawing/2014/main" val="1332033145"/>
                    </a:ext>
                  </a:extLst>
                </a:gridCol>
                <a:gridCol w="1314450">
                  <a:extLst>
                    <a:ext uri="{9D8B030D-6E8A-4147-A177-3AD203B41FA5}">
                      <a16:colId xmlns:a16="http://schemas.microsoft.com/office/drawing/2014/main" val="2738483120"/>
                    </a:ext>
                  </a:extLst>
                </a:gridCol>
                <a:gridCol w="1314450">
                  <a:extLst>
                    <a:ext uri="{9D8B030D-6E8A-4147-A177-3AD203B41FA5}">
                      <a16:colId xmlns:a16="http://schemas.microsoft.com/office/drawing/2014/main" val="3329688142"/>
                    </a:ext>
                  </a:extLst>
                </a:gridCol>
                <a:gridCol w="1314450">
                  <a:extLst>
                    <a:ext uri="{9D8B030D-6E8A-4147-A177-3AD203B41FA5}">
                      <a16:colId xmlns:a16="http://schemas.microsoft.com/office/drawing/2014/main" val="3245260198"/>
                    </a:ext>
                  </a:extLst>
                </a:gridCol>
              </a:tblGrid>
              <a:tr h="0">
                <a:tc>
                  <a:txBody>
                    <a:bodyPr/>
                    <a:lstStyle/>
                    <a:p>
                      <a:pPr algn="l" fontAlgn="base">
                        <a:lnSpc>
                          <a:spcPct val="107000"/>
                        </a:lnSpc>
                        <a:spcBef>
                          <a:spcPts val="0"/>
                        </a:spcBef>
                        <a:spcAft>
                          <a:spcPts val="0"/>
                        </a:spcAft>
                      </a:pPr>
                      <a:r>
                        <a:rPr lang="en-GB" sz="1800" u="none" strike="noStrike">
                          <a:effectLst/>
                        </a:rPr>
                        <a:t>No permission</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Write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Write and 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Read</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Read and Execute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Read and write</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Read, Write and execute</a:t>
                      </a:r>
                      <a:endParaRPr lang="en-GB" sz="4000" b="0" i="0" u="none" strike="noStrike" dirty="0">
                        <a:effectLst/>
                        <a:latin typeface="Arial" panose="020B0604020202020204" pitchFamily="34" charset="0"/>
                      </a:endParaRPr>
                    </a:p>
                  </a:txBody>
                  <a:tcPr marL="4763" marR="4763" marT="4763" marB="0"/>
                </a:tc>
                <a:extLst>
                  <a:ext uri="{0D108BD9-81ED-4DB2-BD59-A6C34878D82A}">
                    <a16:rowId xmlns:a16="http://schemas.microsoft.com/office/drawing/2014/main" val="766679461"/>
                  </a:ext>
                </a:extLst>
              </a:tr>
              <a:tr h="0">
                <a:tc>
                  <a:txBody>
                    <a:bodyPr/>
                    <a:lstStyle/>
                    <a:p>
                      <a:pPr algn="l" fontAlgn="base">
                        <a:lnSpc>
                          <a:spcPct val="107000"/>
                        </a:lnSpc>
                        <a:spcBef>
                          <a:spcPts val="0"/>
                        </a:spcBef>
                        <a:spcAft>
                          <a:spcPts val="0"/>
                        </a:spcAft>
                      </a:pPr>
                      <a:r>
                        <a:rPr lang="en-GB" sz="1800" u="none" strike="noStrike">
                          <a:effectLst/>
                        </a:rPr>
                        <a:t>0</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1</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2</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3</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4</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5</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6</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7</a:t>
                      </a:r>
                      <a:endParaRPr lang="en-GB" sz="4000" b="0" i="0" u="none" strike="noStrike">
                        <a:effectLst/>
                        <a:latin typeface="Arial" panose="020B0604020202020204" pitchFamily="34" charset="0"/>
                      </a:endParaRPr>
                    </a:p>
                  </a:txBody>
                  <a:tcPr marL="4763" marR="4763" marT="4763" marB="0"/>
                </a:tc>
                <a:extLst>
                  <a:ext uri="{0D108BD9-81ED-4DB2-BD59-A6C34878D82A}">
                    <a16:rowId xmlns:a16="http://schemas.microsoft.com/office/drawing/2014/main" val="723521378"/>
                  </a:ext>
                </a:extLst>
              </a:tr>
              <a:tr h="0">
                <a:tc>
                  <a:txBody>
                    <a:bodyPr/>
                    <a:lstStyle/>
                    <a:p>
                      <a:pPr algn="l" fontAlgn="base">
                        <a:lnSpc>
                          <a:spcPct val="107000"/>
                        </a:lnSpc>
                        <a:spcBef>
                          <a:spcPts val="0"/>
                        </a:spcBef>
                        <a:spcAft>
                          <a:spcPts val="0"/>
                        </a:spcAft>
                      </a:pPr>
                      <a:r>
                        <a:rPr lang="en-GB" sz="1800" u="none" strike="noStrike">
                          <a:effectLst/>
                        </a:rPr>
                        <a:t>---</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--x</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-w-</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a:effectLst/>
                        </a:rPr>
                        <a:t>-</a:t>
                      </a:r>
                      <a:r>
                        <a:rPr lang="en-GB" sz="1800" u="none" strike="noStrike" dirty="0" err="1">
                          <a:effectLst/>
                        </a:rPr>
                        <a:t>wx</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a:effectLst/>
                        </a:rPr>
                        <a:t>r-x</a:t>
                      </a:r>
                      <a:endParaRPr lang="en-GB" sz="4000" b="0" i="0" u="none" strike="noStrike">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err="1">
                          <a:effectLst/>
                        </a:rPr>
                        <a:t>rw</a:t>
                      </a:r>
                      <a:r>
                        <a:rPr lang="en-GB" sz="1800" u="none" strike="noStrike" dirty="0">
                          <a:effectLst/>
                        </a:rPr>
                        <a:t>-</a:t>
                      </a:r>
                      <a:endParaRPr lang="en-GB" sz="4000" b="0" i="0" u="none" strike="noStrike" dirty="0">
                        <a:effectLst/>
                        <a:latin typeface="Arial" panose="020B0604020202020204" pitchFamily="34" charset="0"/>
                      </a:endParaRPr>
                    </a:p>
                  </a:txBody>
                  <a:tcPr marL="4763" marR="4763" marT="4763" marB="0"/>
                </a:tc>
                <a:tc>
                  <a:txBody>
                    <a:bodyPr/>
                    <a:lstStyle/>
                    <a:p>
                      <a:pPr algn="l" fontAlgn="base">
                        <a:lnSpc>
                          <a:spcPct val="107000"/>
                        </a:lnSpc>
                        <a:spcBef>
                          <a:spcPts val="0"/>
                        </a:spcBef>
                        <a:spcAft>
                          <a:spcPts val="0"/>
                        </a:spcAft>
                      </a:pPr>
                      <a:r>
                        <a:rPr lang="en-GB" sz="1800" u="none" strike="noStrike" dirty="0" err="1">
                          <a:effectLst/>
                        </a:rPr>
                        <a:t>rwx</a:t>
                      </a:r>
                      <a:endParaRPr lang="en-GB" sz="4000" b="0" i="0" u="none" strike="noStrike" dirty="0">
                        <a:effectLst/>
                        <a:latin typeface="Arial" panose="020B0604020202020204" pitchFamily="34" charset="0"/>
                      </a:endParaRPr>
                    </a:p>
                  </a:txBody>
                  <a:tcPr marL="4763" marR="4763" marT="4763" marB="0"/>
                </a:tc>
                <a:extLst>
                  <a:ext uri="{0D108BD9-81ED-4DB2-BD59-A6C34878D82A}">
                    <a16:rowId xmlns:a16="http://schemas.microsoft.com/office/drawing/2014/main" val="1928184414"/>
                  </a:ext>
                </a:extLst>
              </a:tr>
            </a:tbl>
          </a:graphicData>
        </a:graphic>
      </p:graphicFrame>
    </p:spTree>
    <p:extLst>
      <p:ext uri="{BB962C8B-B14F-4D97-AF65-F5344CB8AC3E}">
        <p14:creationId xmlns:p14="http://schemas.microsoft.com/office/powerpoint/2010/main" val="157253280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562D90-B2C5-499C-A56A-9A437A8270A8}"/>
              </a:ext>
            </a:extLst>
          </p:cNvPr>
          <p:cNvSpPr>
            <a:spLocks noGrp="1"/>
          </p:cNvSpPr>
          <p:nvPr>
            <p:ph type="title"/>
          </p:nvPr>
        </p:nvSpPr>
        <p:spPr>
          <a:xfrm>
            <a:off x="724651" y="207554"/>
            <a:ext cx="9599756" cy="1159200"/>
          </a:xfrm>
          <a:solidFill>
            <a:schemeClr val="bg1">
              <a:lumMod val="75000"/>
            </a:schemeClr>
          </a:solidFill>
        </p:spPr>
        <p:txBody>
          <a:bodyPr vert="horz" lIns="91440" tIns="45720" rIns="91440" bIns="45720" rtlCol="0" anchor="ctr">
            <a:normAutofit/>
          </a:bodyPr>
          <a:lstStyle/>
          <a:p>
            <a:pPr defTabSz="914400"/>
            <a:r>
              <a:rPr lang="en-US" sz="6600" b="1" kern="1200" dirty="0">
                <a:solidFill>
                  <a:srgbClr val="FFFFFF"/>
                </a:solidFill>
                <a:latin typeface="+mj-lt"/>
                <a:ea typeface="+mj-ea"/>
                <a:cs typeface="+mj-cs"/>
              </a:rPr>
              <a:t>Bg. </a:t>
            </a:r>
            <a:r>
              <a:rPr lang="en-US" sz="4800" b="1" kern="1200" dirty="0">
                <a:solidFill>
                  <a:srgbClr val="FFFFFF"/>
                </a:solidFill>
                <a:latin typeface="+mj-lt"/>
                <a:ea typeface="+mj-ea"/>
                <a:cs typeface="+mj-cs"/>
              </a:rPr>
              <a:t>Binary &amp; Decimal permission list.</a:t>
            </a:r>
            <a:endParaRPr lang="en-US" sz="4800" b="1" kern="1200" dirty="0">
              <a:solidFill>
                <a:srgbClr val="FFFFFF"/>
              </a:solidFill>
              <a:highlight>
                <a:srgbClr val="FFFF00"/>
              </a:highlight>
              <a:latin typeface="+mj-lt"/>
              <a:ea typeface="+mj-ea"/>
              <a:cs typeface="+mj-cs"/>
            </a:endParaRPr>
          </a:p>
        </p:txBody>
      </p:sp>
      <p:pic>
        <p:nvPicPr>
          <p:cNvPr id="3" name="Picture 2" descr="Table, calendar&#10;&#10;Description automatically generated">
            <a:extLst>
              <a:ext uri="{FF2B5EF4-FFF2-40B4-BE49-F238E27FC236}">
                <a16:creationId xmlns:a16="http://schemas.microsoft.com/office/drawing/2014/main" id="{68ACD7CB-1281-471C-B83A-B4DFB06689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7814" y="1764592"/>
            <a:ext cx="10176368" cy="4452160"/>
          </a:xfrm>
          <a:prstGeom prst="rect">
            <a:avLst/>
          </a:prstGeom>
        </p:spPr>
      </p:pic>
      <p:sp>
        <p:nvSpPr>
          <p:cNvPr id="4" name="TextBox 3">
            <a:extLst>
              <a:ext uri="{FF2B5EF4-FFF2-40B4-BE49-F238E27FC236}">
                <a16:creationId xmlns:a16="http://schemas.microsoft.com/office/drawing/2014/main" id="{98ED5C56-62BE-41DA-A6F7-60E2C269D3B3}"/>
              </a:ext>
            </a:extLst>
          </p:cNvPr>
          <p:cNvSpPr txBox="1"/>
          <p:nvPr/>
        </p:nvSpPr>
        <p:spPr>
          <a:xfrm>
            <a:off x="9691467" y="6218398"/>
            <a:ext cx="1492716" cy="153888"/>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3" tooltip="https://www.bartbusschots.ie/s/2013/07/13/taming-the-terminal-part-6-of-n/">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creativecommons.org/licenses/by-nc-nd/3.0/">
                  <a:extLst>
                    <a:ext uri="{A12FA001-AC4F-418D-AE19-62706E023703}">
                      <ahyp:hlinkClr xmlns:ahyp="http://schemas.microsoft.com/office/drawing/2018/hyperlinkcolor" val="tx"/>
                    </a:ext>
                  </a:extLst>
                </a:hlinkClick>
              </a:rPr>
              <a:t>CC BY-NC-ND</a:t>
            </a:r>
            <a:endParaRPr kumimoji="0" lang="en-GB" sz="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93778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7A47F0-79A1-46B2-87A5-346FA1A6E06A}"/>
              </a:ext>
            </a:extLst>
          </p:cNvPr>
          <p:cNvSpPr>
            <a:spLocks noGrp="1"/>
          </p:cNvSpPr>
          <p:nvPr>
            <p:ph type="title"/>
          </p:nvPr>
        </p:nvSpPr>
        <p:spPr>
          <a:xfrm>
            <a:off x="459346" y="308993"/>
            <a:ext cx="9895951" cy="1033669"/>
          </a:xfrm>
          <a:solidFill>
            <a:schemeClr val="bg1">
              <a:lumMod val="65000"/>
            </a:schemeClr>
          </a:solidFill>
        </p:spPr>
        <p:txBody>
          <a:bodyPr>
            <a:normAutofit/>
          </a:bodyPr>
          <a:lstStyle/>
          <a:p>
            <a:r>
              <a:rPr lang="en-GB" sz="6000" b="1" dirty="0">
                <a:solidFill>
                  <a:srgbClr val="FFFFFF"/>
                </a:solidFill>
              </a:rPr>
              <a:t>Bg. </a:t>
            </a:r>
            <a:r>
              <a:rPr lang="en-GB" b="1" dirty="0">
                <a:solidFill>
                  <a:srgbClr val="FFFFFF"/>
                </a:solidFill>
              </a:rPr>
              <a:t>Access Control Lists (ACLs)</a:t>
            </a:r>
            <a:endParaRPr lang="en-GB" b="1" dirty="0">
              <a:solidFill>
                <a:srgbClr val="FFFFFF"/>
              </a:solidFill>
              <a:highlight>
                <a:srgbClr val="FFFF00"/>
              </a:highlight>
            </a:endParaRPr>
          </a:p>
        </p:txBody>
      </p:sp>
      <p:sp>
        <p:nvSpPr>
          <p:cNvPr id="5" name="Content Placeholder 2">
            <a:extLst>
              <a:ext uri="{FF2B5EF4-FFF2-40B4-BE49-F238E27FC236}">
                <a16:creationId xmlns:a16="http://schemas.microsoft.com/office/drawing/2014/main" id="{033C66DA-6C22-4986-A591-A56E7A06D363}"/>
              </a:ext>
            </a:extLst>
          </p:cNvPr>
          <p:cNvSpPr>
            <a:spLocks noGrp="1"/>
          </p:cNvSpPr>
          <p:nvPr>
            <p:ph idx="1"/>
          </p:nvPr>
        </p:nvSpPr>
        <p:spPr>
          <a:xfrm>
            <a:off x="229675" y="1689247"/>
            <a:ext cx="11732646" cy="4631243"/>
          </a:xfrm>
        </p:spPr>
        <p:txBody>
          <a:bodyPr anchor="t">
            <a:noAutofit/>
          </a:bodyPr>
          <a:lstStyle/>
          <a:p>
            <a:pPr>
              <a:spcBef>
                <a:spcPts val="0"/>
              </a:spcBef>
              <a:spcAft>
                <a:spcPts val="601"/>
              </a:spcAft>
              <a:tabLst>
                <a:tab pos="457217" algn="l"/>
              </a:tabLst>
            </a:pPr>
            <a:r>
              <a:rPr lang="en-GB" sz="2000" b="0" i="0" dirty="0">
                <a:effectLst/>
              </a:rPr>
              <a:t>A file system ACL is a table that </a:t>
            </a:r>
            <a:r>
              <a:rPr lang="en-GB" sz="2000" dirty="0"/>
              <a:t>tells the OS</a:t>
            </a:r>
            <a:r>
              <a:rPr lang="en-GB" sz="2000" b="0" i="0" dirty="0">
                <a:effectLst/>
              </a:rPr>
              <a:t> Operating System the access privileges a user has to a system object, such as a file or a directory.</a:t>
            </a:r>
          </a:p>
          <a:p>
            <a:pPr>
              <a:spcBef>
                <a:spcPts val="0"/>
              </a:spcBef>
              <a:spcAft>
                <a:spcPts val="601"/>
              </a:spcAft>
              <a:tabLst>
                <a:tab pos="457217" algn="l"/>
              </a:tabLst>
            </a:pPr>
            <a:r>
              <a:rPr lang="en-GB" sz="2000" b="0" i="0" dirty="0">
                <a:effectLst/>
              </a:rPr>
              <a:t>When a user requests a file/directory in an ACL-based security model, the OS analyses the ACL to see whether the requested operation is permissible.</a:t>
            </a:r>
          </a:p>
          <a:p>
            <a:pPr>
              <a:spcBef>
                <a:spcPts val="0"/>
              </a:spcBef>
              <a:spcAft>
                <a:spcPts val="601"/>
              </a:spcAft>
              <a:tabLst>
                <a:tab pos="457217" algn="l"/>
              </a:tabLst>
            </a:pPr>
            <a:r>
              <a:rPr lang="en-GB" sz="2000" b="0" i="0" dirty="0">
                <a:effectLst/>
              </a:rPr>
              <a:t>ACL</a:t>
            </a:r>
            <a:r>
              <a:rPr lang="en-GB" sz="2000" dirty="0"/>
              <a:t>s</a:t>
            </a:r>
            <a:r>
              <a:rPr lang="en-GB" sz="2000" b="0" i="0" dirty="0">
                <a:effectLst/>
              </a:rPr>
              <a:t> </a:t>
            </a:r>
            <a:r>
              <a:rPr lang="en-GB" sz="2000" b="1" i="0" dirty="0">
                <a:effectLst/>
              </a:rPr>
              <a:t>provide some additional flexibility for setting file &amp; directory permissions in file systems</a:t>
            </a:r>
            <a:r>
              <a:rPr lang="en-GB" sz="2000" b="0" i="0" dirty="0">
                <a:effectLst/>
              </a:rPr>
              <a:t>. </a:t>
            </a:r>
          </a:p>
          <a:p>
            <a:pPr lvl="1">
              <a:spcBef>
                <a:spcPts val="0"/>
              </a:spcBef>
              <a:spcAft>
                <a:spcPts val="601"/>
              </a:spcAft>
              <a:tabLst>
                <a:tab pos="457217" algn="l"/>
              </a:tabLst>
            </a:pPr>
            <a:r>
              <a:rPr lang="en-GB" sz="1600" dirty="0"/>
              <a:t>Particularly for granting access permissions to users outside a particular group. Such as, if you want to give a user (say a Work experience student) who is </a:t>
            </a:r>
            <a:r>
              <a:rPr lang="en-GB" sz="1600" b="0" i="0" dirty="0">
                <a:effectLst/>
              </a:rPr>
              <a:t>not a member of a ‘group’ say the IT team, but you want to give the user ‘read’ access to a file or folder without altering the current file/directory permissions. ACL allow you to do this. </a:t>
            </a:r>
          </a:p>
          <a:p>
            <a:pPr marL="0" indent="0">
              <a:spcBef>
                <a:spcPts val="0"/>
              </a:spcBef>
              <a:spcAft>
                <a:spcPts val="601"/>
              </a:spcAft>
              <a:buNone/>
              <a:tabLst>
                <a:tab pos="457217" algn="l"/>
              </a:tabLst>
            </a:pPr>
            <a:r>
              <a:rPr lang="en-GB" sz="2000" b="0" i="0" dirty="0">
                <a:effectLst/>
              </a:rPr>
              <a:t>In a Linux file system each user can have different set of file access permissions. </a:t>
            </a:r>
          </a:p>
          <a:p>
            <a:pPr>
              <a:spcBef>
                <a:spcPts val="0"/>
              </a:spcBef>
              <a:spcAft>
                <a:spcPts val="601"/>
              </a:spcAft>
              <a:tabLst>
                <a:tab pos="457217" algn="l"/>
              </a:tabLst>
            </a:pPr>
            <a:r>
              <a:rPr lang="en-GB" sz="2000" b="0" i="0" dirty="0">
                <a:effectLst/>
              </a:rPr>
              <a:t>The permissions can be set using </a:t>
            </a:r>
            <a:r>
              <a:rPr lang="en-GB" sz="2000" b="1" i="0" dirty="0" err="1">
                <a:effectLst/>
              </a:rPr>
              <a:t>setfacl</a:t>
            </a:r>
            <a:r>
              <a:rPr lang="en-GB" sz="2000" dirty="0"/>
              <a:t> command, </a:t>
            </a:r>
            <a:r>
              <a:rPr lang="en-GB" sz="2000" b="1" i="0" dirty="0" err="1">
                <a:effectLst/>
              </a:rPr>
              <a:t>setfacl</a:t>
            </a:r>
            <a:r>
              <a:rPr lang="en-GB" sz="2000" dirty="0"/>
              <a:t> stands for</a:t>
            </a:r>
            <a:r>
              <a:rPr lang="en-GB" sz="2000" b="0" i="0" dirty="0">
                <a:effectLst/>
              </a:rPr>
              <a:t> Set File Access Control list.</a:t>
            </a:r>
          </a:p>
          <a:p>
            <a:pPr>
              <a:spcBef>
                <a:spcPts val="0"/>
              </a:spcBef>
              <a:spcAft>
                <a:spcPts val="601"/>
              </a:spcAft>
              <a:tabLst>
                <a:tab pos="457217" algn="l"/>
              </a:tabLst>
            </a:pPr>
            <a:r>
              <a:rPr lang="en-GB" sz="2000" b="0" i="0" dirty="0">
                <a:effectLst/>
              </a:rPr>
              <a:t>Another useful ACL command is ‘</a:t>
            </a:r>
            <a:r>
              <a:rPr lang="en-GB" sz="2000" b="1" i="0" dirty="0" err="1">
                <a:effectLst/>
              </a:rPr>
              <a:t>getfacl</a:t>
            </a:r>
            <a:r>
              <a:rPr lang="en-GB" sz="2000" dirty="0"/>
              <a:t>’,</a:t>
            </a:r>
            <a:r>
              <a:rPr lang="en-GB" sz="2000" b="0" i="0" dirty="0">
                <a:effectLst/>
              </a:rPr>
              <a:t> which stands for ‘Get File Access Control List’.</a:t>
            </a:r>
          </a:p>
          <a:p>
            <a:pPr>
              <a:spcBef>
                <a:spcPts val="0"/>
              </a:spcBef>
              <a:spcAft>
                <a:spcPts val="601"/>
              </a:spcAft>
              <a:tabLst>
                <a:tab pos="457217" algn="l"/>
              </a:tabLst>
            </a:pPr>
            <a:r>
              <a:rPr lang="en-GB" sz="2000" b="0" i="0" dirty="0">
                <a:effectLst/>
              </a:rPr>
              <a:t>For an introduction on how to use these commands please </a:t>
            </a:r>
            <a:r>
              <a:rPr lang="en-GB" sz="2000" b="0" i="0" dirty="0">
                <a:effectLst/>
                <a:hlinkClick r:id="rId2"/>
              </a:rPr>
              <a:t>click-here</a:t>
            </a:r>
            <a:r>
              <a:rPr lang="en-GB" sz="2000" b="0" i="0" dirty="0">
                <a:effectLst/>
              </a:rPr>
              <a:t>, </a:t>
            </a:r>
            <a:r>
              <a:rPr lang="en-GB" sz="2000" b="0" i="0" dirty="0">
                <a:solidFill>
                  <a:srgbClr val="0070C0"/>
                </a:solidFill>
                <a:effectLst/>
                <a:hlinkClick r:id="rId3">
                  <a:extLst>
                    <a:ext uri="{A12FA001-AC4F-418D-AE19-62706E023703}">
                      <ahyp:hlinkClr xmlns:ahyp="http://schemas.microsoft.com/office/drawing/2018/hyperlinkcolor" val="tx"/>
                    </a:ext>
                  </a:extLst>
                </a:hlinkClick>
              </a:rPr>
              <a:t>here</a:t>
            </a:r>
            <a:r>
              <a:rPr lang="en-GB" sz="2000" b="0" i="0" dirty="0">
                <a:solidFill>
                  <a:srgbClr val="0070C0"/>
                </a:solidFill>
                <a:effectLst/>
              </a:rPr>
              <a:t> </a:t>
            </a:r>
            <a:r>
              <a:rPr lang="en-GB" sz="2000" b="0" i="0" dirty="0">
                <a:solidFill>
                  <a:srgbClr val="C00000"/>
                </a:solidFill>
                <a:effectLst/>
              </a:rPr>
              <a:t>and</a:t>
            </a:r>
            <a:r>
              <a:rPr lang="en-GB" sz="2000" b="0" i="0" dirty="0">
                <a:solidFill>
                  <a:srgbClr val="0070C0"/>
                </a:solidFill>
                <a:effectLst/>
              </a:rPr>
              <a:t> </a:t>
            </a:r>
            <a:r>
              <a:rPr lang="en-GB" sz="2000" b="0" i="0" dirty="0">
                <a:solidFill>
                  <a:srgbClr val="0070C0"/>
                </a:solidFill>
                <a:effectLst/>
                <a:hlinkClick r:id="rId4"/>
              </a:rPr>
              <a:t>here</a:t>
            </a:r>
            <a:r>
              <a:rPr lang="en-GB" sz="2000" b="0" i="0" dirty="0">
                <a:effectLst/>
              </a:rPr>
              <a:t>, and for more specific examples or case studies on how to use them in practice</a:t>
            </a:r>
            <a:r>
              <a:rPr lang="en-GB" sz="2000" dirty="0"/>
              <a:t>, please </a:t>
            </a:r>
            <a:r>
              <a:rPr lang="en-GB" sz="2000" dirty="0">
                <a:solidFill>
                  <a:srgbClr val="0070C0"/>
                </a:solidFill>
                <a:hlinkClick r:id="rId5">
                  <a:extLst>
                    <a:ext uri="{A12FA001-AC4F-418D-AE19-62706E023703}">
                      <ahyp:hlinkClr xmlns:ahyp="http://schemas.microsoft.com/office/drawing/2018/hyperlinkcolor" val="tx"/>
                    </a:ext>
                  </a:extLst>
                </a:hlinkClick>
              </a:rPr>
              <a:t>click-here</a:t>
            </a:r>
            <a:r>
              <a:rPr lang="en-GB" sz="2000" dirty="0"/>
              <a:t> and </a:t>
            </a:r>
            <a:r>
              <a:rPr lang="en-GB" sz="2000" dirty="0">
                <a:solidFill>
                  <a:srgbClr val="0070C0"/>
                </a:solidFill>
                <a:hlinkClick r:id="rId6">
                  <a:extLst>
                    <a:ext uri="{A12FA001-AC4F-418D-AE19-62706E023703}">
                      <ahyp:hlinkClr xmlns:ahyp="http://schemas.microsoft.com/office/drawing/2018/hyperlinkcolor" val="tx"/>
                    </a:ext>
                  </a:extLst>
                </a:hlinkClick>
              </a:rPr>
              <a:t>here</a:t>
            </a:r>
            <a:r>
              <a:rPr lang="en-GB" sz="2000" dirty="0"/>
              <a:t>.</a:t>
            </a:r>
          </a:p>
          <a:p>
            <a:pPr marL="0" indent="0">
              <a:spcBef>
                <a:spcPts val="0"/>
              </a:spcBef>
              <a:spcAft>
                <a:spcPts val="601"/>
              </a:spcAft>
              <a:buNone/>
              <a:tabLst>
                <a:tab pos="457217" algn="l"/>
              </a:tabLst>
            </a:pPr>
            <a:r>
              <a:rPr lang="en-GB" sz="2000" dirty="0"/>
              <a:t>Note: There are also </a:t>
            </a:r>
            <a:r>
              <a:rPr lang="en-GB" sz="2000" b="1" i="0" dirty="0">
                <a:effectLst/>
              </a:rPr>
              <a:t>Networking ACLs</a:t>
            </a:r>
            <a:r>
              <a:rPr lang="en-GB" sz="2000" b="0" i="0" dirty="0">
                <a:effectLst/>
              </a:rPr>
              <a:t>, these are installed in routers or switches, and act as traffic filters. Each networking ACL contain rules that control which packets are allowed or denied access to a network. For more information on this please </a:t>
            </a:r>
            <a:r>
              <a:rPr lang="en-GB" sz="2000" b="0" i="0" dirty="0">
                <a:effectLst/>
                <a:hlinkClick r:id="rId7"/>
              </a:rPr>
              <a:t>click-here</a:t>
            </a:r>
            <a:r>
              <a:rPr lang="en-GB" sz="2000" b="0" i="0" dirty="0">
                <a:effectLst/>
              </a:rPr>
              <a:t>.</a:t>
            </a:r>
          </a:p>
        </p:txBody>
      </p:sp>
    </p:spTree>
    <p:extLst>
      <p:ext uri="{BB962C8B-B14F-4D97-AF65-F5344CB8AC3E}">
        <p14:creationId xmlns:p14="http://schemas.microsoft.com/office/powerpoint/2010/main" val="3443458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40080" y="4777739"/>
            <a:ext cx="3418990" cy="1412119"/>
          </a:xfrm>
        </p:spPr>
        <p:txBody>
          <a:bodyPr>
            <a:normAutofit/>
          </a:bodyPr>
          <a:lstStyle/>
          <a:p>
            <a:r>
              <a:rPr lang="en-GB" sz="4800" b="1"/>
              <a:t>Next week: BYOD</a:t>
            </a:r>
          </a:p>
        </p:txBody>
      </p:sp>
      <p:pic>
        <p:nvPicPr>
          <p:cNvPr id="5" name="Picture 4" descr="Graphical user interface&#10;&#10;Description automatically generated">
            <a:extLst>
              <a:ext uri="{FF2B5EF4-FFF2-40B4-BE49-F238E27FC236}">
                <a16:creationId xmlns:a16="http://schemas.microsoft.com/office/drawing/2014/main" id="{72160AFC-F8A9-8612-CB62-38D2EE641B4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508" b="26317"/>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6"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sX0" fmla="*/ 0 w 1371600"/>
              <a:gd name="csY0" fmla="*/ 0 h 18288"/>
              <a:gd name="csX1" fmla="*/ 685800 w 1371600"/>
              <a:gd name="csY1" fmla="*/ 0 h 18288"/>
              <a:gd name="csX2" fmla="*/ 1371600 w 1371600"/>
              <a:gd name="csY2" fmla="*/ 0 h 18288"/>
              <a:gd name="csX3" fmla="*/ 1371600 w 1371600"/>
              <a:gd name="csY3" fmla="*/ 18288 h 18288"/>
              <a:gd name="csX4" fmla="*/ 713232 w 1371600"/>
              <a:gd name="csY4" fmla="*/ 18288 h 18288"/>
              <a:gd name="csX5" fmla="*/ 0 w 1371600"/>
              <a:gd name="csY5" fmla="*/ 18288 h 18288"/>
              <a:gd name="csX6" fmla="*/ 0 w 1371600"/>
              <a:gd name="csY6" fmla="*/ 0 h 18288"/>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654294" y="4777739"/>
            <a:ext cx="6897626" cy="1399223"/>
          </a:xfrm>
        </p:spPr>
        <p:txBody>
          <a:bodyPr anchor="ctr">
            <a:normAutofit/>
          </a:bodyPr>
          <a:lstStyle/>
          <a:p>
            <a:pPr marL="0" lvl="0" indent="0">
              <a:spcAft>
                <a:spcPts val="800"/>
              </a:spcAft>
              <a:buNone/>
            </a:pPr>
            <a:r>
              <a:rPr lang="en-GB" sz="2200" dirty="0"/>
              <a:t>Bring your own device (LAPTOP) for next week’s scripting activity.</a:t>
            </a:r>
          </a:p>
          <a:p>
            <a:pPr marL="0" lvl="0" indent="0">
              <a:spcAft>
                <a:spcPts val="800"/>
              </a:spcAft>
              <a:buNone/>
            </a:pPr>
            <a:r>
              <a:rPr lang="en-GB" sz="2200" dirty="0"/>
              <a:t>Or borrow one from ground floor of the IQ building.</a:t>
            </a:r>
          </a:p>
        </p:txBody>
      </p:sp>
      <p:sp>
        <p:nvSpPr>
          <p:cNvPr id="9" name="TextBox 8">
            <a:extLst>
              <a:ext uri="{FF2B5EF4-FFF2-40B4-BE49-F238E27FC236}">
                <a16:creationId xmlns:a16="http://schemas.microsoft.com/office/drawing/2014/main" id="{7E1542A1-D80A-D94B-49A8-C0C0CA9A46B1}"/>
              </a:ext>
            </a:extLst>
          </p:cNvPr>
          <p:cNvSpPr txBox="1"/>
          <p:nvPr/>
        </p:nvSpPr>
        <p:spPr>
          <a:xfrm>
            <a:off x="9751908" y="6657945"/>
            <a:ext cx="244009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technofaq.org/posts/2015/12/byod-and-consumerization-of-it-what-to-expect-from-it-right-now-and-in-the-near-futur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05937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6000" b="1" dirty="0">
                <a:solidFill>
                  <a:srgbClr val="FFFFFF"/>
                </a:solidFill>
              </a:rPr>
              <a:t>Bg. </a:t>
            </a:r>
            <a:r>
              <a:rPr lang="en-GB" sz="4000" b="1" dirty="0">
                <a:solidFill>
                  <a:srgbClr val="FFFFFF"/>
                </a:solidFill>
              </a:rPr>
              <a:t>B</a:t>
            </a:r>
            <a:r>
              <a:rPr lang="en-US" sz="4000" b="1" dirty="0" err="1">
                <a:solidFill>
                  <a:srgbClr val="FFFFFF"/>
                </a:solidFill>
              </a:rPr>
              <a:t>uild</a:t>
            </a:r>
            <a:r>
              <a:rPr lang="en-US" sz="4000" b="1" dirty="0">
                <a:solidFill>
                  <a:srgbClr val="FFFFFF"/>
                </a:solidFill>
              </a:rPr>
              <a:t> a Linux OS from scratch</a:t>
            </a:r>
            <a:endParaRPr lang="en-GB" sz="4000" b="1" dirty="0">
              <a:solidFill>
                <a:srgbClr val="FFFFFF"/>
              </a:solidFill>
            </a:endParaRP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a:lnSpc>
                <a:spcPct val="120000"/>
              </a:lnSpc>
              <a:spcBef>
                <a:spcPts val="0"/>
              </a:spcBef>
            </a:pPr>
            <a:r>
              <a:rPr lang="en-US" dirty="0"/>
              <a:t>The following video overview shows you how to build a Linux OS from scratch using (LFS Linux from scratch) and VirtualBox: </a:t>
            </a:r>
            <a:r>
              <a:rPr lang="en-GB" dirty="0">
                <a:hlinkClick r:id="rId3"/>
              </a:rPr>
              <a:t>Linux From Scratch</a:t>
            </a:r>
            <a:r>
              <a:rPr lang="en-GB" dirty="0"/>
              <a:t>.</a:t>
            </a:r>
          </a:p>
          <a:p>
            <a:pPr lvl="1">
              <a:lnSpc>
                <a:spcPct val="120000"/>
              </a:lnSpc>
              <a:spcBef>
                <a:spcPts val="0"/>
              </a:spcBef>
            </a:pPr>
            <a:r>
              <a:rPr lang="en-US"/>
              <a:t>For a l</a:t>
            </a:r>
            <a:r>
              <a:rPr lang="en-US" dirty="0"/>
              <a:t>onger version with more information </a:t>
            </a:r>
            <a:r>
              <a:rPr lang="en-US"/>
              <a:t>please </a:t>
            </a:r>
            <a:r>
              <a:rPr lang="en-US">
                <a:hlinkClick r:id="rId4"/>
              </a:rPr>
              <a:t>click-here</a:t>
            </a:r>
            <a:r>
              <a:rPr lang="en-US" dirty="0"/>
              <a:t>. </a:t>
            </a:r>
          </a:p>
          <a:p>
            <a:pPr lvl="1">
              <a:lnSpc>
                <a:spcPct val="120000"/>
              </a:lnSpc>
              <a:spcBef>
                <a:spcPts val="0"/>
              </a:spcBef>
            </a:pPr>
            <a:r>
              <a:rPr lang="en-US"/>
              <a:t>To </a:t>
            </a:r>
            <a:r>
              <a:rPr lang="en-US" dirty="0"/>
              <a:t>view </a:t>
            </a:r>
            <a:r>
              <a:rPr lang="en-US"/>
              <a:t>the ‘</a:t>
            </a:r>
            <a:r>
              <a:rPr lang="en-US" dirty="0"/>
              <a:t>Linux from Scratch’ Manual </a:t>
            </a:r>
            <a:r>
              <a:rPr lang="en-US"/>
              <a:t>please </a:t>
            </a:r>
            <a:r>
              <a:rPr lang="en-US">
                <a:hlinkClick r:id="rId5"/>
              </a:rPr>
              <a:t>click-here</a:t>
            </a:r>
            <a:r>
              <a:rPr lang="en-US" dirty="0"/>
              <a:t>. </a:t>
            </a:r>
          </a:p>
          <a:p>
            <a:pPr lvl="1">
              <a:lnSpc>
                <a:spcPct val="120000"/>
              </a:lnSpc>
              <a:spcBef>
                <a:spcPts val="0"/>
              </a:spcBef>
            </a:pPr>
            <a:r>
              <a:rPr lang="en-US" dirty="0"/>
              <a:t>For </a:t>
            </a:r>
            <a:r>
              <a:rPr lang="en-US"/>
              <a:t>a text based</a:t>
            </a:r>
            <a:r>
              <a:rPr lang="en-US" dirty="0"/>
              <a:t> description </a:t>
            </a:r>
            <a:r>
              <a:rPr lang="en-US"/>
              <a:t>and overview please </a:t>
            </a:r>
            <a:r>
              <a:rPr lang="en-US">
                <a:hlinkClick r:id="rId6"/>
              </a:rPr>
              <a:t>click-here</a:t>
            </a:r>
            <a:r>
              <a:rPr lang="en-US"/>
              <a:t>.</a:t>
            </a:r>
            <a:r>
              <a:rPr lang="en-US" dirty="0"/>
              <a:t> </a:t>
            </a:r>
          </a:p>
          <a:p>
            <a:pPr lvl="1">
              <a:lnSpc>
                <a:spcPct val="120000"/>
              </a:lnSpc>
              <a:spcBef>
                <a:spcPts val="0"/>
              </a:spcBef>
            </a:pPr>
            <a:r>
              <a:rPr lang="en-US" dirty="0"/>
              <a:t>For a tutorial with all the needed commands listed, </a:t>
            </a:r>
            <a:r>
              <a:rPr lang="en-US"/>
              <a:t>please </a:t>
            </a:r>
            <a:r>
              <a:rPr lang="en-US">
                <a:hlinkClick r:id="rId7"/>
              </a:rPr>
              <a:t>click-here</a:t>
            </a:r>
            <a:r>
              <a:rPr lang="en-US" dirty="0"/>
              <a:t>.</a:t>
            </a:r>
            <a:endParaRPr lang="en-GB" dirty="0"/>
          </a:p>
        </p:txBody>
      </p:sp>
      <p:pic>
        <p:nvPicPr>
          <p:cNvPr id="1026" name="Picture 2" descr="Linux From Scratch | Your Distro, Your Rules">
            <a:extLst>
              <a:ext uri="{FF2B5EF4-FFF2-40B4-BE49-F238E27FC236}">
                <a16:creationId xmlns:a16="http://schemas.microsoft.com/office/drawing/2014/main" id="{F15FF4BF-7E2A-9463-46A8-02B99DE842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42935" y="114419"/>
            <a:ext cx="3486467" cy="13619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B2E2C03-B175-A534-2C83-C3BC49EBFDB1}"/>
              </a:ext>
            </a:extLst>
          </p:cNvPr>
          <p:cNvSpPr txBox="1"/>
          <p:nvPr/>
        </p:nvSpPr>
        <p:spPr>
          <a:xfrm>
            <a:off x="9493069" y="1317748"/>
            <a:ext cx="2567630" cy="15388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rPr>
              <a:t>Ref: https://www.linuxfromscratch.org/</a:t>
            </a:r>
            <a:endParaRPr kumimoji="0" lang="en-GB" sz="400" b="0" i="0" u="none" strike="noStrike" kern="1200" cap="none" spc="0" normalizeH="0" baseline="0" noProof="0" dirty="0">
              <a:ln>
                <a:noFill/>
              </a:ln>
              <a:solidFill>
                <a:prstClr val="black"/>
              </a:solidFill>
              <a:effectLst/>
              <a:highlight>
                <a:srgbClr val="00FFFF"/>
              </a:highlight>
              <a:uLnTx/>
              <a:uFillTx/>
              <a:latin typeface="Calibri" panose="020F0502020204030204"/>
              <a:ea typeface="+mn-ea"/>
              <a:cs typeface="+mn-cs"/>
            </a:endParaRPr>
          </a:p>
        </p:txBody>
      </p:sp>
      <p:pic>
        <p:nvPicPr>
          <p:cNvPr id="1028" name="Picture 4" descr="Open Virtualization Blog - Learning to build Linux from scratch">
            <a:extLst>
              <a:ext uri="{FF2B5EF4-FFF2-40B4-BE49-F238E27FC236}">
                <a16:creationId xmlns:a16="http://schemas.microsoft.com/office/drawing/2014/main" id="{FFDE310A-4CE4-ED87-AFB5-38C5D82D68B0}"/>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t="16867" b="9573"/>
          <a:stretch/>
        </p:blipFill>
        <p:spPr bwMode="auto">
          <a:xfrm>
            <a:off x="4652222" y="5247502"/>
            <a:ext cx="2466975" cy="13592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91402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BBAA7-2F2B-4575-86C0-174EBE556CC7}"/>
              </a:ext>
            </a:extLst>
          </p:cNvPr>
          <p:cNvSpPr>
            <a:spLocks noGrp="1"/>
          </p:cNvSpPr>
          <p:nvPr>
            <p:ph type="title"/>
          </p:nvPr>
        </p:nvSpPr>
        <p:spPr>
          <a:xfrm>
            <a:off x="838199" y="357376"/>
            <a:ext cx="10515600" cy="1325563"/>
          </a:xfrm>
          <a:ln w="38100">
            <a:solidFill>
              <a:srgbClr val="002060"/>
            </a:solidFill>
          </a:ln>
        </p:spPr>
        <p:txBody>
          <a:bodyPr/>
          <a:lstStyle/>
          <a:p>
            <a:r>
              <a:rPr lang="en-GB" sz="6000" dirty="0"/>
              <a:t>Bg. </a:t>
            </a:r>
            <a:r>
              <a:rPr lang="en-GB" dirty="0"/>
              <a:t>Online course: Link to the Assignment</a:t>
            </a:r>
          </a:p>
        </p:txBody>
      </p:sp>
      <p:sp>
        <p:nvSpPr>
          <p:cNvPr id="3" name="TextBox 2">
            <a:extLst>
              <a:ext uri="{FF2B5EF4-FFF2-40B4-BE49-F238E27FC236}">
                <a16:creationId xmlns:a16="http://schemas.microsoft.com/office/drawing/2014/main" id="{285163B9-1A23-43AF-A1AC-35AF7E8BE546}"/>
              </a:ext>
            </a:extLst>
          </p:cNvPr>
          <p:cNvSpPr txBox="1"/>
          <p:nvPr/>
        </p:nvSpPr>
        <p:spPr>
          <a:xfrm>
            <a:off x="560461" y="1821252"/>
            <a:ext cx="10932764" cy="498598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By completing the course, you will enhance your knowledge and gain a certificate to boost your employability and CV.</a:t>
            </a:r>
          </a:p>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There are also several marks available in the GAC category 5 of the OS Assignment for engaging with the course, for demonstrating professional practice / CPD.</a:t>
            </a:r>
          </a:p>
          <a:p>
            <a:pPr marL="285750" marR="0" lvl="0" indent="-285750" algn="l" defTabSz="914400" rtl="0" eaLnBrk="1" fontAlgn="auto" latinLnBrk="0" hangingPunct="1">
              <a:lnSpc>
                <a:spcPct val="100000"/>
              </a:lnSpc>
              <a:spcBef>
                <a:spcPts val="6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Assignment extract</a:t>
            </a:r>
            <a:r>
              <a:rPr kumimoji="0" lang="en-GB" sz="2400" b="0" i="0" u="none" strike="noStrike" kern="1200" cap="none" spc="0" normalizeH="0" baseline="0" noProof="0" dirty="0">
                <a:ln>
                  <a:noFill/>
                </a:ln>
                <a:solidFill>
                  <a:srgbClr val="201F1E"/>
                </a:solidFill>
                <a:effectLst/>
                <a:uLnTx/>
                <a:uFillTx/>
                <a:latin typeface="Arial" panose="020B0604020202020204" pitchFamily="34" charset="0"/>
                <a:ea typeface="+mn-ea"/>
                <a:cs typeface="+mn-cs"/>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Appendices</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Append to the report relevant supplementary information including:</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Tutorial Activity on OS Types from OS Tutorial 1</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742950" marR="0" lvl="1" indent="-2857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Evidence of engagement with </a:t>
            </a: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one</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online certified course (several screenshots can be used) e.g.: </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tab pos="1274445" algn="l"/>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Cisco course</a:t>
            </a:r>
            <a:r>
              <a:rPr kumimoji="0" lang="en-US" sz="20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3"/>
              </a:rPr>
              <a:t>Linux Unhatched</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tab pos="1274445" algn="l"/>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Microsoft Learn course: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4"/>
              </a:rPr>
              <a:t>Automate administrative tasks by using PowerShell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1143000" marR="0" lvl="2" indent="-22860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Linkedin</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Learning course: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Learning PowerShell</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or </a:t>
            </a:r>
            <a:r>
              <a:rPr kumimoji="0" lang="en-GB" sz="2000" b="0" i="0" u="sng" strike="noStrike" kern="12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Arial" panose="020B0604020202020204" pitchFamily="34" charset="0"/>
                <a:hlinkClick r:id="rId5"/>
              </a:rPr>
              <a:t>PowerShell Essential Training</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 or other PowerShell course available via LinkedIn learning.</a:t>
            </a:r>
          </a:p>
        </p:txBody>
      </p:sp>
    </p:spTree>
    <p:extLst>
      <p:ext uri="{BB962C8B-B14F-4D97-AF65-F5344CB8AC3E}">
        <p14:creationId xmlns:p14="http://schemas.microsoft.com/office/powerpoint/2010/main" val="1796511862"/>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7783</Words>
  <Application>Microsoft Office PowerPoint</Application>
  <PresentationFormat>Widescreen</PresentationFormat>
  <Paragraphs>429</Paragraphs>
  <Slides>51</Slides>
  <Notes>40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51</vt:i4>
      </vt:variant>
    </vt:vector>
  </HeadingPairs>
  <TitlesOfParts>
    <vt:vector size="63" baseType="lpstr">
      <vt:lpstr>DengXian</vt:lpstr>
      <vt:lpstr>Google Sans</vt:lpstr>
      <vt:lpstr>Aptos</vt:lpstr>
      <vt:lpstr>Arial</vt:lpstr>
      <vt:lpstr>Calibri</vt:lpstr>
      <vt:lpstr>Calibri Light</vt:lpstr>
      <vt:lpstr>Courier New</vt:lpstr>
      <vt:lpstr>Helvetica</vt:lpstr>
      <vt:lpstr>Symbol</vt:lpstr>
      <vt:lpstr>Times New Roman</vt:lpstr>
      <vt:lpstr>Wingdings</vt:lpstr>
      <vt:lpstr>1_Office Theme</vt:lpstr>
      <vt:lpstr>Bg. Linux Lecture slides…</vt:lpstr>
      <vt:lpstr>Bg. Unix-like OSs</vt:lpstr>
      <vt:lpstr>Bg. About: Unix OS</vt:lpstr>
      <vt:lpstr>Unix-like Operating Systems</vt:lpstr>
      <vt:lpstr>Bg. The Kernel &amp; Kernel design</vt:lpstr>
      <vt:lpstr>Bg. Monolithic v Microkernel Kernel types</vt:lpstr>
      <vt:lpstr>Bg. Monolithic Microkernel &amp; Hyrbid Kernels</vt:lpstr>
      <vt:lpstr>Bg. Linux OS distributions/distros.</vt:lpstr>
      <vt:lpstr>Bg. The Linux Foundation</vt:lpstr>
      <vt:lpstr>Bg. Linux Servers</vt:lpstr>
      <vt:lpstr>Bg. Linux Servers</vt:lpstr>
      <vt:lpstr>Bg. GNU OS, GPL License &amp; the OSI.</vt:lpstr>
      <vt:lpstr>Bg. Popular Linux GUIs: KDE, GNOME,             + XFCE, Unity, Cinnamon &amp; MATE</vt:lpstr>
      <vt:lpstr>Bg. Linux file system: Transactions.</vt:lpstr>
      <vt:lpstr>Bg. ‘/’ root, ‘/root’ and the root.</vt:lpstr>
      <vt:lpstr>Bg. Linux forward slash / &amp; MS \ backslash.</vt:lpstr>
      <vt:lpstr>Bg. Linux File System</vt:lpstr>
      <vt:lpstr>Bg. File System Hierarchy</vt:lpstr>
      <vt:lpstr>Bg. Linux file System</vt:lpstr>
      <vt:lpstr>Bg. Linux File System cont…</vt:lpstr>
      <vt:lpstr>Bg. Linux File System cont…</vt:lpstr>
      <vt:lpstr>Bg. Linux File System cont…</vt:lpstr>
      <vt:lpstr>Bg. Linux File System cont…</vt:lpstr>
      <vt:lpstr>Bg. Some additional commands</vt:lpstr>
      <vt:lpstr>Bg. Further Description of some basic Linux commands</vt:lpstr>
      <vt:lpstr>Bg. Network command options and arguments</vt:lpstr>
      <vt:lpstr>Bg. Unix: A Multi-user OS</vt:lpstr>
      <vt:lpstr>Bg. Visual guide to permission rights</vt:lpstr>
      <vt:lpstr>Bg. Managing File Permissions &amp; ACLs</vt:lpstr>
      <vt:lpstr>Bg. Managing permissions: Users &amp; Groups</vt:lpstr>
      <vt:lpstr>Bg. Changing File Permissions for the User, Group &amp; Others</vt:lpstr>
      <vt:lpstr>Bg. Changing File Permissions: Symbolic method</vt:lpstr>
      <vt:lpstr>Bg. File Permission example with ACL flag</vt:lpstr>
      <vt:lpstr>Bg. Adding &amp; Managing Users &amp; Groups</vt:lpstr>
      <vt:lpstr>Bg. Linux tutorial slides…</vt:lpstr>
      <vt:lpstr>Bg. Android Open Source Project</vt:lpstr>
      <vt:lpstr>Image: Linux File System.</vt:lpstr>
      <vt:lpstr>Bg. Videos: The Linux File System explained.</vt:lpstr>
      <vt:lpstr>UNIX / Linux tutorials</vt:lpstr>
      <vt:lpstr>Bg. Further examples for reference.</vt:lpstr>
      <vt:lpstr>Bg.  Video: Basic Linux CLI commands.</vt:lpstr>
      <vt:lpstr>PowerPoint Presentation</vt:lpstr>
      <vt:lpstr>Bg. Managing File Permissions</vt:lpstr>
      <vt:lpstr>Bg. File Permissions.</vt:lpstr>
      <vt:lpstr>Demo: Viewing file permissions</vt:lpstr>
      <vt:lpstr>Bg. File permissions.</vt:lpstr>
      <vt:lpstr>Bg. Binary &amp; Decimal permission list.</vt:lpstr>
      <vt:lpstr>Bg. Access Control Lists (ACLs)</vt:lpstr>
      <vt:lpstr>Next week: BYOD</vt:lpstr>
      <vt:lpstr>Bg. Build a Linux OS from scratch</vt:lpstr>
      <vt:lpstr>Bg. Online course: Link to the Assignment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Williams</dc:creator>
  <cp:lastModifiedBy>James Williams</cp:lastModifiedBy>
  <cp:revision>1</cp:revision>
  <dcterms:created xsi:type="dcterms:W3CDTF">2025-01-19T15:53:02Z</dcterms:created>
  <dcterms:modified xsi:type="dcterms:W3CDTF">2026-02-23T17:50:07Z</dcterms:modified>
</cp:coreProperties>
</file>