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6"/>
  </p:notesMasterIdLst>
  <p:sldIdLst>
    <p:sldId id="256" r:id="rId5"/>
    <p:sldId id="257" r:id="rId6"/>
    <p:sldId id="272" r:id="rId7"/>
    <p:sldId id="312" r:id="rId8"/>
    <p:sldId id="314" r:id="rId9"/>
    <p:sldId id="315" r:id="rId10"/>
    <p:sldId id="318" r:id="rId11"/>
    <p:sldId id="320" r:id="rId12"/>
    <p:sldId id="322" r:id="rId13"/>
    <p:sldId id="325" r:id="rId14"/>
    <p:sldId id="327" r:id="rId15"/>
    <p:sldId id="328" r:id="rId16"/>
    <p:sldId id="331" r:id="rId17"/>
    <p:sldId id="332" r:id="rId18"/>
    <p:sldId id="333" r:id="rId19"/>
    <p:sldId id="274" r:id="rId20"/>
    <p:sldId id="276" r:id="rId21"/>
    <p:sldId id="380" r:id="rId22"/>
    <p:sldId id="280" r:id="rId23"/>
    <p:sldId id="381" r:id="rId24"/>
    <p:sldId id="383" r:id="rId25"/>
    <p:sldId id="384" r:id="rId26"/>
    <p:sldId id="286" r:id="rId27"/>
    <p:sldId id="289" r:id="rId28"/>
    <p:sldId id="290" r:id="rId29"/>
    <p:sldId id="291" r:id="rId30"/>
    <p:sldId id="293" r:id="rId31"/>
    <p:sldId id="294" r:id="rId32"/>
    <p:sldId id="295" r:id="rId33"/>
    <p:sldId id="297" r:id="rId34"/>
    <p:sldId id="299" r:id="rId35"/>
    <p:sldId id="301" r:id="rId36"/>
    <p:sldId id="385" r:id="rId37"/>
    <p:sldId id="386" r:id="rId38"/>
    <p:sldId id="303" r:id="rId39"/>
    <p:sldId id="388" r:id="rId40"/>
    <p:sldId id="307" r:id="rId41"/>
    <p:sldId id="309" r:id="rId42"/>
    <p:sldId id="308" r:id="rId43"/>
    <p:sldId id="387" r:id="rId44"/>
    <p:sldId id="38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F62ADB2-1C43-4B39-A947-E2B766F48428}"/>
    <pc:docChg chg="modSld">
      <pc:chgData name="Cerys Davies" userId="61e71dc1-9594-4277-b52b-4420989f68ee" providerId="ADAL" clId="{4F62ADB2-1C43-4B39-A947-E2B766F48428}" dt="2025-01-15T16:24:00.341" v="82" actId="6549"/>
      <pc:docMkLst>
        <pc:docMk/>
      </pc:docMkLst>
      <pc:sldChg chg="modNotes">
        <pc:chgData name="Cerys Davies" userId="61e71dc1-9594-4277-b52b-4420989f68ee" providerId="ADAL" clId="{4F62ADB2-1C43-4B39-A947-E2B766F48428}" dt="2025-01-15T16:22:59.126" v="5" actId="6549"/>
        <pc:sldMkLst>
          <pc:docMk/>
          <pc:sldMk cId="0" sldId="276"/>
        </pc:sldMkLst>
      </pc:sldChg>
      <pc:sldChg chg="modNotes">
        <pc:chgData name="Cerys Davies" userId="61e71dc1-9594-4277-b52b-4420989f68ee" providerId="ADAL" clId="{4F62ADB2-1C43-4B39-A947-E2B766F48428}" dt="2025-01-15T16:23:21.791" v="7" actId="6549"/>
        <pc:sldMkLst>
          <pc:docMk/>
          <pc:sldMk cId="0" sldId="299"/>
        </pc:sldMkLst>
      </pc:sldChg>
      <pc:sldChg chg="modNotes">
        <pc:chgData name="Cerys Davies" userId="61e71dc1-9594-4277-b52b-4420989f68ee" providerId="ADAL" clId="{4F62ADB2-1C43-4B39-A947-E2B766F48428}" dt="2025-01-15T16:23:29.052" v="8" actId="6549"/>
        <pc:sldMkLst>
          <pc:docMk/>
          <pc:sldMk cId="0" sldId="301"/>
        </pc:sldMkLst>
      </pc:sldChg>
      <pc:sldChg chg="modNotes">
        <pc:chgData name="Cerys Davies" userId="61e71dc1-9594-4277-b52b-4420989f68ee" providerId="ADAL" clId="{4F62ADB2-1C43-4B39-A947-E2B766F48428}" dt="2025-01-15T16:23:38.415" v="9" actId="6549"/>
        <pc:sldMkLst>
          <pc:docMk/>
          <pc:sldMk cId="0" sldId="303"/>
        </pc:sldMkLst>
      </pc:sldChg>
      <pc:sldChg chg="modNotes">
        <pc:chgData name="Cerys Davies" userId="61e71dc1-9594-4277-b52b-4420989f68ee" providerId="ADAL" clId="{4F62ADB2-1C43-4B39-A947-E2B766F48428}" dt="2025-01-15T16:24:00.341" v="82" actId="6549"/>
        <pc:sldMkLst>
          <pc:docMk/>
          <pc:sldMk cId="0" sldId="308"/>
        </pc:sldMkLst>
      </pc:sldChg>
      <pc:sldChg chg="modNotes">
        <pc:chgData name="Cerys Davies" userId="61e71dc1-9594-4277-b52b-4420989f68ee" providerId="ADAL" clId="{4F62ADB2-1C43-4B39-A947-E2B766F48428}" dt="2025-01-15T16:22:19.110" v="0" actId="6549"/>
        <pc:sldMkLst>
          <pc:docMk/>
          <pc:sldMk cId="0" sldId="312"/>
        </pc:sldMkLst>
      </pc:sldChg>
      <pc:sldChg chg="modNotes">
        <pc:chgData name="Cerys Davies" userId="61e71dc1-9594-4277-b52b-4420989f68ee" providerId="ADAL" clId="{4F62ADB2-1C43-4B39-A947-E2B766F48428}" dt="2025-01-15T16:22:27.647" v="1" actId="6549"/>
        <pc:sldMkLst>
          <pc:docMk/>
          <pc:sldMk cId="0" sldId="315"/>
        </pc:sldMkLst>
      </pc:sldChg>
      <pc:sldChg chg="modNotes">
        <pc:chgData name="Cerys Davies" userId="61e71dc1-9594-4277-b52b-4420989f68ee" providerId="ADAL" clId="{4F62ADB2-1C43-4B39-A947-E2B766F48428}" dt="2025-01-15T16:22:34.015" v="2" actId="6549"/>
        <pc:sldMkLst>
          <pc:docMk/>
          <pc:sldMk cId="0" sldId="318"/>
        </pc:sldMkLst>
      </pc:sldChg>
      <pc:sldChg chg="modNotes">
        <pc:chgData name="Cerys Davies" userId="61e71dc1-9594-4277-b52b-4420989f68ee" providerId="ADAL" clId="{4F62ADB2-1C43-4B39-A947-E2B766F48428}" dt="2025-01-15T16:22:41.325" v="3" actId="6549"/>
        <pc:sldMkLst>
          <pc:docMk/>
          <pc:sldMk cId="0" sldId="322"/>
        </pc:sldMkLst>
      </pc:sldChg>
      <pc:sldChg chg="modNotes">
        <pc:chgData name="Cerys Davies" userId="61e71dc1-9594-4277-b52b-4420989f68ee" providerId="ADAL" clId="{4F62ADB2-1C43-4B39-A947-E2B766F48428}" dt="2025-01-15T16:22:49.598" v="4" actId="6549"/>
        <pc:sldMkLst>
          <pc:docMk/>
          <pc:sldMk cId="0" sldId="328"/>
        </pc:sldMkLst>
      </pc:sldChg>
      <pc:sldChg chg="modNotes">
        <pc:chgData name="Cerys Davies" userId="61e71dc1-9594-4277-b52b-4420989f68ee" providerId="ADAL" clId="{4F62ADB2-1C43-4B39-A947-E2B766F48428}" dt="2025-01-15T16:23:09.165" v="6" actId="6549"/>
        <pc:sldMkLst>
          <pc:docMk/>
          <pc:sldMk cId="0" sldId="384"/>
        </pc:sldMkLst>
      </pc:sldChg>
      <pc:sldChg chg="modNotes">
        <pc:chgData name="Cerys Davies" userId="61e71dc1-9594-4277-b52b-4420989f68ee" providerId="ADAL" clId="{4F62ADB2-1C43-4B39-A947-E2B766F48428}" dt="2025-01-15T16:23:51.348" v="81" actId="20577"/>
        <pc:sldMkLst>
          <pc:docMk/>
          <pc:sldMk cId="647529620" sldId="3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4178663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2480823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1008485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2172955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2100053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2006744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3800295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3845968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2170669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250095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602887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37719648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917385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42467225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32247049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34911112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9286237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2502396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18572679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38915091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7649324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22</a:t>
            </a:fld>
            <a:endParaRPr lang="en-GB"/>
          </a:p>
        </p:txBody>
      </p:sp>
    </p:spTree>
    <p:extLst>
      <p:ext uri="{BB962C8B-B14F-4D97-AF65-F5344CB8AC3E}">
        <p14:creationId xmlns:p14="http://schemas.microsoft.com/office/powerpoint/2010/main" val="326229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2761739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24</a:t>
            </a:fld>
            <a:endParaRPr lang="en-GB"/>
          </a:p>
        </p:txBody>
      </p:sp>
    </p:spTree>
    <p:extLst>
      <p:ext uri="{BB962C8B-B14F-4D97-AF65-F5344CB8AC3E}">
        <p14:creationId xmlns:p14="http://schemas.microsoft.com/office/powerpoint/2010/main" val="34221868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42252916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26</a:t>
            </a:fld>
            <a:endParaRPr lang="en-GB"/>
          </a:p>
        </p:txBody>
      </p:sp>
    </p:spTree>
    <p:extLst>
      <p:ext uri="{BB962C8B-B14F-4D97-AF65-F5344CB8AC3E}">
        <p14:creationId xmlns:p14="http://schemas.microsoft.com/office/powerpoint/2010/main" val="40952369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6574103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28</a:t>
            </a:fld>
            <a:endParaRPr lang="en-GB"/>
          </a:p>
        </p:txBody>
      </p:sp>
    </p:spTree>
    <p:extLst>
      <p:ext uri="{BB962C8B-B14F-4D97-AF65-F5344CB8AC3E}">
        <p14:creationId xmlns:p14="http://schemas.microsoft.com/office/powerpoint/2010/main" val="18000601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30228833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30679750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31</a:t>
            </a:fld>
            <a:endParaRPr lang="en-GB"/>
          </a:p>
        </p:txBody>
      </p:sp>
    </p:spTree>
    <p:extLst>
      <p:ext uri="{BB962C8B-B14F-4D97-AF65-F5344CB8AC3E}">
        <p14:creationId xmlns:p14="http://schemas.microsoft.com/office/powerpoint/2010/main" val="13629518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5413173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33</a:t>
            </a:fld>
            <a:endParaRPr lang="en-GB"/>
          </a:p>
        </p:txBody>
      </p:sp>
    </p:spTree>
    <p:extLst>
      <p:ext uri="{BB962C8B-B14F-4D97-AF65-F5344CB8AC3E}">
        <p14:creationId xmlns:p14="http://schemas.microsoft.com/office/powerpoint/2010/main" val="16984605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34</a:t>
            </a:fld>
            <a:endParaRPr lang="en-GB"/>
          </a:p>
        </p:txBody>
      </p:sp>
    </p:spTree>
    <p:extLst>
      <p:ext uri="{BB962C8B-B14F-4D97-AF65-F5344CB8AC3E}">
        <p14:creationId xmlns:p14="http://schemas.microsoft.com/office/powerpoint/2010/main" val="11836246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35</a:t>
            </a:fld>
            <a:endParaRPr lang="en-GB"/>
          </a:p>
        </p:txBody>
      </p:sp>
    </p:spTree>
    <p:extLst>
      <p:ext uri="{BB962C8B-B14F-4D97-AF65-F5344CB8AC3E}">
        <p14:creationId xmlns:p14="http://schemas.microsoft.com/office/powerpoint/2010/main" val="15279559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24380-C1C5-FC1B-7224-DE9920F2BC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CFDCF9-1117-991F-CA5E-4C29F2E0DD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E7F85E-505E-1385-057B-A1CACBE6CA44}"/>
              </a:ext>
            </a:extLst>
          </p:cNvPr>
          <p:cNvSpPr>
            <a:spLocks noGrp="1"/>
          </p:cNvSpPr>
          <p:nvPr>
            <p:ph type="body" idx="1"/>
          </p:nvPr>
        </p:nvSpPr>
        <p:spPr/>
        <p:txBody>
          <a:bodyPr/>
          <a:lstStyle/>
          <a:p>
            <a:pPr marL="0" lvl="0" indent="0">
              <a:spcBef>
                <a:spcPts val="500"/>
              </a:spcBef>
              <a:buNone/>
            </a:pPr>
            <a:endParaRPr lang="en-GB" dirty="0"/>
          </a:p>
        </p:txBody>
      </p:sp>
      <p:sp>
        <p:nvSpPr>
          <p:cNvPr id="4" name="Slide Number Placeholder 3">
            <a:extLst>
              <a:ext uri="{FF2B5EF4-FFF2-40B4-BE49-F238E27FC236}">
                <a16:creationId xmlns:a16="http://schemas.microsoft.com/office/drawing/2014/main" id="{F5A37700-7BDC-0A8F-0BD0-F9CBE4013CE8}"/>
              </a:ext>
            </a:extLst>
          </p:cNvPr>
          <p:cNvSpPr>
            <a:spLocks noGrp="1"/>
          </p:cNvSpPr>
          <p:nvPr>
            <p:ph type="sldNum" sz="quarter" idx="5"/>
          </p:nvPr>
        </p:nvSpPr>
        <p:spPr/>
        <p:txBody>
          <a:bodyPr/>
          <a:lstStyle/>
          <a:p>
            <a:fld id="{52559652-8C12-4FE2-AB1D-324B33413F2C}" type="slidenum">
              <a:rPr lang="en-GB" smtClean="0"/>
              <a:t>36</a:t>
            </a:fld>
            <a:endParaRPr lang="en-GB"/>
          </a:p>
        </p:txBody>
      </p:sp>
    </p:spTree>
    <p:extLst>
      <p:ext uri="{BB962C8B-B14F-4D97-AF65-F5344CB8AC3E}">
        <p14:creationId xmlns:p14="http://schemas.microsoft.com/office/powerpoint/2010/main" val="28460789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37</a:t>
            </a:fld>
            <a:endParaRPr lang="en-GB"/>
          </a:p>
        </p:txBody>
      </p:sp>
    </p:spTree>
    <p:extLst>
      <p:ext uri="{BB962C8B-B14F-4D97-AF65-F5344CB8AC3E}">
        <p14:creationId xmlns:p14="http://schemas.microsoft.com/office/powerpoint/2010/main" val="11163841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38</a:t>
            </a:fld>
            <a:endParaRPr lang="en-GB"/>
          </a:p>
        </p:txBody>
      </p:sp>
    </p:spTree>
    <p:extLst>
      <p:ext uri="{BB962C8B-B14F-4D97-AF65-F5344CB8AC3E}">
        <p14:creationId xmlns:p14="http://schemas.microsoft.com/office/powerpoint/2010/main" val="270811797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39</a:t>
            </a:fld>
            <a:endParaRPr lang="en-GB"/>
          </a:p>
        </p:txBody>
      </p:sp>
    </p:spTree>
    <p:extLst>
      <p:ext uri="{BB962C8B-B14F-4D97-AF65-F5344CB8AC3E}">
        <p14:creationId xmlns:p14="http://schemas.microsoft.com/office/powerpoint/2010/main" val="13238270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40</a:t>
            </a:fld>
            <a:endParaRPr lang="en-GB"/>
          </a:p>
        </p:txBody>
      </p:sp>
    </p:spTree>
    <p:extLst>
      <p:ext uri="{BB962C8B-B14F-4D97-AF65-F5344CB8AC3E}">
        <p14:creationId xmlns:p14="http://schemas.microsoft.com/office/powerpoint/2010/main" val="327977927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41</a:t>
            </a:fld>
            <a:endParaRPr lang="en-GB"/>
          </a:p>
        </p:txBody>
      </p:sp>
    </p:spTree>
    <p:extLst>
      <p:ext uri="{BB962C8B-B14F-4D97-AF65-F5344CB8AC3E}">
        <p14:creationId xmlns:p14="http://schemas.microsoft.com/office/powerpoint/2010/main" val="765626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15/01/2025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15/01/2025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le of currency notes&#10;&#10;Description automatically generated">
            <a:extLst>
              <a:ext uri="{FF2B5EF4-FFF2-40B4-BE49-F238E27FC236}">
                <a16:creationId xmlns:a16="http://schemas.microsoft.com/office/drawing/2014/main" id="{062765CC-1B89-5221-8C90-25CBC6504A71}"/>
              </a:ext>
            </a:extLst>
          </p:cNvPr>
          <p:cNvPicPr>
            <a:picLocks noChangeAspect="1"/>
          </p:cNvPicPr>
          <p:nvPr/>
        </p:nvPicPr>
        <p:blipFill>
          <a:blip r:embed="rId3">
            <a:extLst>
              <a:ext uri="{28A0092B-C50C-407E-A947-70E740481C1C}">
                <a14:useLocalDpi xmlns:a14="http://schemas.microsoft.com/office/drawing/2010/main" val="0"/>
              </a:ext>
            </a:extLst>
          </a:blip>
          <a:srcRect l="27610" r="28866"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5380563" y="1678665"/>
            <a:ext cx="3887839" cy="2372168"/>
          </a:xfrm>
        </p:spPr>
        <p:txBody>
          <a:bodyPr>
            <a:normAutofit/>
          </a:bodyPr>
          <a:lstStyle/>
          <a:p>
            <a:pPr>
              <a:lnSpc>
                <a:spcPct val="90000"/>
              </a:lnSpc>
            </a:pPr>
            <a:r>
              <a:rPr lang="en-GB" dirty="0"/>
              <a:t>Litigation Costs and Funding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5380563" y="4050833"/>
            <a:ext cx="3893440" cy="1096899"/>
          </a:xfrm>
        </p:spPr>
        <p:txBody>
          <a:bodyPr>
            <a:normAutofit/>
          </a:bodyPr>
          <a:lstStyle/>
          <a:p>
            <a:r>
              <a:rPr lang="en-GB" sz="4800" dirty="0">
                <a:solidFill>
                  <a:schemeClr val="tx1"/>
                </a:solidFill>
              </a:rPr>
              <a:t>Week 2</a:t>
            </a:r>
            <a:r>
              <a:rPr lang="en-GB" b="1" dirty="0"/>
              <a:t>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58F6B0-6B15-E963-4059-32978A64E530}"/>
              </a:ext>
            </a:extLst>
          </p:cNvPr>
          <p:cNvSpPr txBox="1">
            <a:spLocks noGrp="1"/>
          </p:cNvSpPr>
          <p:nvPr>
            <p:ph idx="1"/>
          </p:nvPr>
        </p:nvSpPr>
        <p:spPr>
          <a:xfrm>
            <a:off x="1090816" y="3120563"/>
            <a:ext cx="8596668" cy="2256569"/>
          </a:xfrm>
        </p:spPr>
        <p:txBody>
          <a:bodyPr/>
          <a:lstStyle/>
          <a:p>
            <a:pPr marL="0" lvl="0" indent="0">
              <a:spcBef>
                <a:spcPts val="700"/>
              </a:spcBef>
              <a:buNone/>
            </a:pPr>
            <a:r>
              <a:rPr lang="en-GB" sz="2800" dirty="0"/>
              <a:t>To…..</a:t>
            </a:r>
          </a:p>
          <a:p>
            <a:pPr marL="0" lvl="0" indent="0">
              <a:spcBef>
                <a:spcPts val="700"/>
              </a:spcBef>
              <a:buNone/>
            </a:pPr>
            <a:r>
              <a:rPr lang="en-GB" sz="2800" dirty="0"/>
              <a:t>Understand how civil actions are funded</a:t>
            </a:r>
          </a:p>
          <a:p>
            <a:pPr marL="0" lvl="0" indent="0">
              <a:spcBef>
                <a:spcPts val="700"/>
              </a:spcBef>
              <a:buNone/>
            </a:pPr>
            <a:r>
              <a:rPr lang="en-GB" sz="2800" dirty="0"/>
              <a:t>Understand how to defend and commence actions in civil proceedings</a:t>
            </a:r>
          </a:p>
        </p:txBody>
      </p:sp>
      <p:pic>
        <p:nvPicPr>
          <p:cNvPr id="5" name="Picture 4">
            <a:extLst>
              <a:ext uri="{FF2B5EF4-FFF2-40B4-BE49-F238E27FC236}">
                <a16:creationId xmlns:a16="http://schemas.microsoft.com/office/drawing/2014/main" id="{A1E04E53-E064-303D-A409-B541877FB68C}"/>
              </a:ext>
            </a:extLst>
          </p:cNvPr>
          <p:cNvPicPr>
            <a:picLocks noChangeAspect="1"/>
          </p:cNvPicPr>
          <p:nvPr/>
        </p:nvPicPr>
        <p:blipFill>
          <a:blip r:embed="rId3"/>
          <a:stretch>
            <a:fillRect/>
          </a:stretch>
        </p:blipFill>
        <p:spPr>
          <a:xfrm>
            <a:off x="3663351" y="564104"/>
            <a:ext cx="2606104" cy="260610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advTm="12831"/>
    </mc:Choice>
    <mc:Fallback xmlns="">
      <p:transition spd="slow" advTm="1283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80334-12D4-47F5-2342-B2AF9417C547}"/>
              </a:ext>
            </a:extLst>
          </p:cNvPr>
          <p:cNvSpPr txBox="1">
            <a:spLocks noGrp="1"/>
          </p:cNvSpPr>
          <p:nvPr>
            <p:ph type="title"/>
          </p:nvPr>
        </p:nvSpPr>
        <p:spPr/>
        <p:txBody>
          <a:bodyPr/>
          <a:lstStyle/>
          <a:p>
            <a:pPr lvl="0"/>
            <a:r>
              <a:rPr lang="en-GB"/>
              <a:t>Financing litigation</a:t>
            </a:r>
          </a:p>
        </p:txBody>
      </p:sp>
      <p:sp>
        <p:nvSpPr>
          <p:cNvPr id="3" name="Content Placeholder 2">
            <a:extLst>
              <a:ext uri="{FF2B5EF4-FFF2-40B4-BE49-F238E27FC236}">
                <a16:creationId xmlns:a16="http://schemas.microsoft.com/office/drawing/2014/main" id="{586E1D51-6725-639F-2952-B8C75311DEE2}"/>
              </a:ext>
            </a:extLst>
          </p:cNvPr>
          <p:cNvSpPr txBox="1">
            <a:spLocks noGrp="1"/>
          </p:cNvSpPr>
          <p:nvPr>
            <p:ph idx="1"/>
          </p:nvPr>
        </p:nvSpPr>
        <p:spPr>
          <a:xfrm>
            <a:off x="495850" y="1385792"/>
            <a:ext cx="8596668" cy="3880773"/>
          </a:xfrm>
        </p:spPr>
        <p:txBody>
          <a:bodyPr>
            <a:noAutofit/>
          </a:bodyPr>
          <a:lstStyle/>
          <a:p>
            <a:r>
              <a:rPr lang="en-GB" sz="2400" dirty="0"/>
              <a:t>How a case will be financed is crucial, both for the solicitor (as the method may influence how much and how quickly the firm will be paid) and to the client.  There are a number of alternative ways through which litigation may be financed.</a:t>
            </a:r>
          </a:p>
          <a:p>
            <a:r>
              <a:rPr lang="en-GB" sz="2400" dirty="0"/>
              <a:t>At the outset of the case the solicitor must discuss the issue of costs with the client.  She should give the best information possible about the likely overall costs and explain the client’s potential liability; not only for his own costs but also for those of the other party if he were to lose.</a:t>
            </a:r>
          </a:p>
        </p:txBody>
      </p:sp>
      <p:pic>
        <p:nvPicPr>
          <p:cNvPr id="5" name="Picture 4" descr="A black symbol with a white background&#10;&#10;Description automatically generated">
            <a:extLst>
              <a:ext uri="{FF2B5EF4-FFF2-40B4-BE49-F238E27FC236}">
                <a16:creationId xmlns:a16="http://schemas.microsoft.com/office/drawing/2014/main" id="{9508308C-F7BA-6EAE-EB9D-A242ED6C3F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35455" y="648020"/>
            <a:ext cx="1936845" cy="223526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668"/>
    </mc:Choice>
    <mc:Fallback xmlns="">
      <p:transition spd="slow" advTm="3766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78E4-0ED4-7762-CDA7-D3B7242DE495}"/>
              </a:ext>
            </a:extLst>
          </p:cNvPr>
          <p:cNvSpPr txBox="1">
            <a:spLocks noGrp="1"/>
          </p:cNvSpPr>
          <p:nvPr>
            <p:ph type="title"/>
          </p:nvPr>
        </p:nvSpPr>
        <p:spPr>
          <a:xfrm>
            <a:off x="355281" y="143774"/>
            <a:ext cx="8596668" cy="891133"/>
          </a:xfrm>
        </p:spPr>
        <p:txBody>
          <a:bodyPr>
            <a:normAutofit fontScale="90000"/>
          </a:bodyPr>
          <a:lstStyle/>
          <a:p>
            <a:pPr lvl="0"/>
            <a:r>
              <a:rPr lang="en-GB" sz="4000" dirty="0"/>
              <a:t>What are ‘costs’ and how do they work?</a:t>
            </a:r>
          </a:p>
        </p:txBody>
      </p:sp>
      <p:sp>
        <p:nvSpPr>
          <p:cNvPr id="3" name="Content Placeholder 2">
            <a:extLst>
              <a:ext uri="{FF2B5EF4-FFF2-40B4-BE49-F238E27FC236}">
                <a16:creationId xmlns:a16="http://schemas.microsoft.com/office/drawing/2014/main" id="{10CAFF45-68EE-7DCC-B41B-FA4EEBFBF539}"/>
              </a:ext>
            </a:extLst>
          </p:cNvPr>
          <p:cNvSpPr txBox="1">
            <a:spLocks noGrp="1"/>
          </p:cNvSpPr>
          <p:nvPr>
            <p:ph idx="1"/>
          </p:nvPr>
        </p:nvSpPr>
        <p:spPr>
          <a:xfrm>
            <a:off x="355280" y="953681"/>
            <a:ext cx="9835391" cy="5112731"/>
          </a:xfrm>
        </p:spPr>
        <p:txBody>
          <a:bodyPr>
            <a:noAutofit/>
          </a:bodyPr>
          <a:lstStyle/>
          <a:p>
            <a:pPr marL="0" lvl="0" indent="0">
              <a:spcBef>
                <a:spcPts val="400"/>
              </a:spcBef>
              <a:buNone/>
            </a:pPr>
            <a:r>
              <a:rPr lang="en-GB" sz="2400" b="1" u="sng" dirty="0"/>
              <a:t>Solicitor and client costs</a:t>
            </a:r>
          </a:p>
          <a:p>
            <a:pPr>
              <a:spcBef>
                <a:spcPts val="400"/>
              </a:spcBef>
            </a:pPr>
            <a:r>
              <a:rPr lang="en-GB" sz="2400" dirty="0"/>
              <a:t>At the start of a matter, a client will enter into a contract with their legal adviser known as a “retainer”(or money on account) – which  sets out the basis upon which the legal adviser is entitled to charge the client and the client will be responsible for those </a:t>
            </a:r>
            <a:r>
              <a:rPr lang="en-GB" sz="2400" b="1" dirty="0">
                <a:solidFill>
                  <a:srgbClr val="FF0000"/>
                </a:solidFill>
              </a:rPr>
              <a:t>fees.</a:t>
            </a:r>
          </a:p>
          <a:p>
            <a:pPr>
              <a:spcBef>
                <a:spcPts val="400"/>
              </a:spcBef>
            </a:pPr>
            <a:r>
              <a:rPr lang="en-GB" sz="2400" dirty="0"/>
              <a:t>Most common way to calculate fees is on the basis of time spent on a matter using an hourly charging rate ( rate is based on the experience, status and expertise of the advisor)</a:t>
            </a:r>
          </a:p>
          <a:p>
            <a:pPr>
              <a:spcBef>
                <a:spcPts val="400"/>
              </a:spcBef>
            </a:pPr>
            <a:r>
              <a:rPr lang="en-GB" sz="2400" dirty="0"/>
              <a:t>In addition there will be other expenses payable to 3</a:t>
            </a:r>
            <a:r>
              <a:rPr lang="en-GB" sz="2400" baseline="30000" dirty="0"/>
              <a:t>rd</a:t>
            </a:r>
            <a:r>
              <a:rPr lang="en-GB" sz="2400" dirty="0"/>
              <a:t> parties, known as </a:t>
            </a:r>
            <a:r>
              <a:rPr lang="en-GB" sz="2400" b="1" dirty="0">
                <a:solidFill>
                  <a:srgbClr val="FF0000"/>
                </a:solidFill>
              </a:rPr>
              <a:t>disbursements. (generally have to be covered by the client)</a:t>
            </a:r>
          </a:p>
          <a:p>
            <a:pPr marL="0" lvl="0" indent="0">
              <a:spcBef>
                <a:spcPts val="500"/>
              </a:spcBef>
              <a:buNone/>
            </a:pPr>
            <a:r>
              <a:rPr lang="en-GB" sz="2400" dirty="0"/>
              <a:t>“Costs” here means costs and disbursements.</a:t>
            </a:r>
          </a:p>
          <a:p>
            <a:pPr marL="0" lvl="0" indent="0">
              <a:spcBef>
                <a:spcPts val="500"/>
              </a:spcBef>
              <a:buNone/>
            </a:pPr>
            <a:r>
              <a:rPr lang="en-GB" sz="2400" u="sng" dirty="0"/>
              <a:t>A winning party is </a:t>
            </a:r>
            <a:r>
              <a:rPr lang="en-GB" sz="2400" dirty="0"/>
              <a:t>likely to be awarded costs in their favour.  This means that the opponent must pay the winning party’s costs.  </a:t>
            </a:r>
          </a:p>
        </p:txBody>
      </p:sp>
    </p:spTree>
  </p:cSld>
  <p:clrMapOvr>
    <a:masterClrMapping/>
  </p:clrMapOvr>
  <mc:AlternateContent xmlns:mc="http://schemas.openxmlformats.org/markup-compatibility/2006" xmlns:p14="http://schemas.microsoft.com/office/powerpoint/2010/main">
    <mc:Choice Requires="p14">
      <p:transition spd="slow" p14:dur="2000" advTm="16197"/>
    </mc:Choice>
    <mc:Fallback xmlns="">
      <p:transition spd="slow" advTm="1619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0F698-39D0-2E6E-54C8-AF5D2C720BFD}"/>
              </a:ext>
            </a:extLst>
          </p:cNvPr>
          <p:cNvSpPr txBox="1">
            <a:spLocks noGrp="1"/>
          </p:cNvSpPr>
          <p:nvPr>
            <p:ph type="title"/>
          </p:nvPr>
        </p:nvSpPr>
        <p:spPr>
          <a:xfrm>
            <a:off x="499055" y="316302"/>
            <a:ext cx="9674364" cy="1320800"/>
          </a:xfrm>
        </p:spPr>
        <p:txBody>
          <a:bodyPr/>
          <a:lstStyle/>
          <a:p>
            <a:r>
              <a:rPr lang="en-GB" dirty="0"/>
              <a:t>Recovering costs and the Indemnity Principle</a:t>
            </a:r>
          </a:p>
        </p:txBody>
      </p:sp>
      <p:sp>
        <p:nvSpPr>
          <p:cNvPr id="3" name="Content Placeholder 2">
            <a:extLst>
              <a:ext uri="{FF2B5EF4-FFF2-40B4-BE49-F238E27FC236}">
                <a16:creationId xmlns:a16="http://schemas.microsoft.com/office/drawing/2014/main" id="{A0580F44-A879-933D-1C5C-08F7D0582E87}"/>
              </a:ext>
            </a:extLst>
          </p:cNvPr>
          <p:cNvSpPr txBox="1">
            <a:spLocks noGrp="1"/>
          </p:cNvSpPr>
          <p:nvPr>
            <p:ph idx="1"/>
          </p:nvPr>
        </p:nvSpPr>
        <p:spPr>
          <a:xfrm>
            <a:off x="562314" y="1223185"/>
            <a:ext cx="9289051" cy="5217872"/>
          </a:xfrm>
        </p:spPr>
        <p:txBody>
          <a:bodyPr>
            <a:noAutofit/>
          </a:bodyPr>
          <a:lstStyle/>
          <a:p>
            <a:r>
              <a:rPr lang="en-GB" sz="2800" dirty="0"/>
              <a:t>Important overarching rule regarding costs which is not contained in the </a:t>
            </a:r>
            <a:r>
              <a:rPr lang="en-GB" sz="2800" b="1" dirty="0"/>
              <a:t>CPR.</a:t>
            </a:r>
          </a:p>
          <a:p>
            <a:r>
              <a:rPr lang="en-GB" sz="2800" b="1" dirty="0"/>
              <a:t>K</a:t>
            </a:r>
            <a:r>
              <a:rPr lang="en-GB" sz="2800" dirty="0"/>
              <a:t>nown as the </a:t>
            </a:r>
            <a:r>
              <a:rPr lang="en-GB" sz="2800" b="1" dirty="0"/>
              <a:t>indemnity principle: </a:t>
            </a:r>
            <a:r>
              <a:rPr lang="en-GB" sz="2800" dirty="0"/>
              <a:t>winning party cannot recover more from their opponent than they have to pay to their solicitor in the course of litigation.  </a:t>
            </a:r>
          </a:p>
          <a:p>
            <a:r>
              <a:rPr lang="en-GB" sz="2800" dirty="0"/>
              <a:t>It is unlikely that a client, even if they win, will recover every penny that they have to pay to their solicitor from their opponent; there is usually a shortfall as a result of the methods which the court adopts when deciding costs.</a:t>
            </a:r>
          </a:p>
        </p:txBody>
      </p:sp>
    </p:spTree>
  </p:cSld>
  <p:clrMapOvr>
    <a:masterClrMapping/>
  </p:clrMapOvr>
  <mc:AlternateContent xmlns:mc="http://schemas.openxmlformats.org/markup-compatibility/2006" xmlns:p14="http://schemas.microsoft.com/office/powerpoint/2010/main">
    <mc:Choice Requires="p14">
      <p:transition spd="slow" p14:dur="2000" advTm="32808"/>
    </mc:Choice>
    <mc:Fallback xmlns="">
      <p:transition spd="slow" advTm="3280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4445-79B1-4F8C-B31F-D2EA1FD6DC53}"/>
              </a:ext>
            </a:extLst>
          </p:cNvPr>
          <p:cNvSpPr txBox="1">
            <a:spLocks noGrp="1"/>
          </p:cNvSpPr>
          <p:nvPr>
            <p:ph type="title"/>
          </p:nvPr>
        </p:nvSpPr>
        <p:spPr>
          <a:xfrm>
            <a:off x="460948" y="230038"/>
            <a:ext cx="8596668" cy="744550"/>
          </a:xfrm>
        </p:spPr>
        <p:txBody>
          <a:bodyPr>
            <a:normAutofit fontScale="90000"/>
          </a:bodyPr>
          <a:lstStyle/>
          <a:p>
            <a:r>
              <a:rPr lang="en-GB" dirty="0"/>
              <a:t>The court’s discretion relating to costs</a:t>
            </a:r>
            <a:br>
              <a:rPr lang="en-GB" u="sng" dirty="0"/>
            </a:br>
            <a:endParaRPr lang="en-GB" dirty="0"/>
          </a:p>
        </p:txBody>
      </p:sp>
      <p:sp>
        <p:nvSpPr>
          <p:cNvPr id="3" name="Content Placeholder 2">
            <a:extLst>
              <a:ext uri="{FF2B5EF4-FFF2-40B4-BE49-F238E27FC236}">
                <a16:creationId xmlns:a16="http://schemas.microsoft.com/office/drawing/2014/main" id="{C5C070D0-F082-1D29-2792-2C618CC11373}"/>
              </a:ext>
            </a:extLst>
          </p:cNvPr>
          <p:cNvSpPr txBox="1">
            <a:spLocks noGrp="1"/>
          </p:cNvSpPr>
          <p:nvPr>
            <p:ph idx="1"/>
          </p:nvPr>
        </p:nvSpPr>
        <p:spPr>
          <a:xfrm>
            <a:off x="460948" y="974588"/>
            <a:ext cx="9764229" cy="5541231"/>
          </a:xfrm>
        </p:spPr>
        <p:txBody>
          <a:bodyPr>
            <a:normAutofit fontScale="92500" lnSpcReduction="10000"/>
          </a:bodyPr>
          <a:lstStyle/>
          <a:p>
            <a:pPr>
              <a:lnSpc>
                <a:spcPct val="90000"/>
              </a:lnSpc>
            </a:pPr>
            <a:r>
              <a:rPr lang="en-GB" sz="1900" dirty="0"/>
              <a:t>Under </a:t>
            </a:r>
            <a:r>
              <a:rPr lang="en-GB" sz="1900" b="1" dirty="0"/>
              <a:t>r44.2 </a:t>
            </a:r>
            <a:r>
              <a:rPr lang="en-GB" sz="1900" dirty="0"/>
              <a:t>the court has discretion as to whether costs are payable by one party to another, the amount of those costs, and when they are to be paid.</a:t>
            </a:r>
          </a:p>
          <a:p>
            <a:pPr>
              <a:lnSpc>
                <a:spcPct val="90000"/>
              </a:lnSpc>
            </a:pPr>
            <a:r>
              <a:rPr lang="en-GB" sz="1900" dirty="0"/>
              <a:t>The general rule is that the unsuccessful party will be ordered to pay costs of the successful party.  This is sometimes referred to as </a:t>
            </a:r>
            <a:r>
              <a:rPr lang="en-GB" sz="1900" b="1" dirty="0"/>
              <a:t>“costs follow the event” </a:t>
            </a:r>
            <a:r>
              <a:rPr lang="en-GB" sz="1900" dirty="0"/>
              <a:t>and gives rise to the expression that the </a:t>
            </a:r>
            <a:r>
              <a:rPr lang="en-GB" sz="1900" b="1" i="1" dirty="0"/>
              <a:t>“loser pays twice”</a:t>
            </a:r>
            <a:r>
              <a:rPr lang="en-GB" sz="1900" dirty="0"/>
              <a:t>.</a:t>
            </a:r>
          </a:p>
          <a:p>
            <a:pPr>
              <a:lnSpc>
                <a:spcPct val="90000"/>
              </a:lnSpc>
            </a:pPr>
            <a:endParaRPr lang="en-GB" sz="1900" b="1" dirty="0"/>
          </a:p>
          <a:p>
            <a:pPr marL="0" lvl="0" indent="0">
              <a:lnSpc>
                <a:spcPct val="90000"/>
              </a:lnSpc>
              <a:buNone/>
            </a:pPr>
            <a:r>
              <a:rPr lang="en-GB" sz="1900" dirty="0"/>
              <a:t>BUT there is no absolute right to costs if your client wins.  The court may make a different order.</a:t>
            </a:r>
          </a:p>
          <a:p>
            <a:pPr marL="0" lvl="0" indent="0">
              <a:buNone/>
            </a:pPr>
            <a:r>
              <a:rPr lang="en-GB" sz="1900" dirty="0"/>
              <a:t>In making a costs order, the court is required to take into account all the circumstances of the case, particularly regarding the following:-</a:t>
            </a:r>
          </a:p>
          <a:p>
            <a:pPr lvl="0">
              <a:spcBef>
                <a:spcPts val="400"/>
              </a:spcBef>
            </a:pPr>
            <a:r>
              <a:rPr lang="en-GB" sz="1900" dirty="0"/>
              <a:t>The parties conduct before (and during) the proceedings especially concerning compliance with the </a:t>
            </a:r>
            <a:r>
              <a:rPr lang="en-GB" sz="1900" b="1" dirty="0"/>
              <a:t>PD – Pre-Action Conduct and Protocols, </a:t>
            </a:r>
            <a:r>
              <a:rPr lang="en-GB" sz="1900" dirty="0"/>
              <a:t>or any relevant pre-action protocol;</a:t>
            </a:r>
          </a:p>
          <a:p>
            <a:pPr lvl="0">
              <a:spcBef>
                <a:spcPts val="400"/>
              </a:spcBef>
            </a:pPr>
            <a:r>
              <a:rPr lang="en-GB" sz="1900" dirty="0"/>
              <a:t>Whether it was reasonable for the parties to raise, pursue or contest any allegation or issue within the litigation;</a:t>
            </a:r>
          </a:p>
          <a:p>
            <a:pPr lvl="0">
              <a:spcBef>
                <a:spcPts val="400"/>
              </a:spcBef>
            </a:pPr>
            <a:r>
              <a:rPr lang="en-GB" sz="1900" dirty="0"/>
              <a:t>The way in which a party pursued or defended their case or any specific allegation or issue;</a:t>
            </a:r>
          </a:p>
          <a:p>
            <a:pPr lvl="0"/>
            <a:r>
              <a:rPr lang="en-GB" sz="1900" dirty="0"/>
              <a:t>Whether the winner exaggerated their claim;</a:t>
            </a:r>
          </a:p>
          <a:p>
            <a:pPr lvl="0"/>
            <a:r>
              <a:rPr lang="en-GB" sz="1900" dirty="0"/>
              <a:t>Whether a party was only partly successful.</a:t>
            </a:r>
          </a:p>
          <a:p>
            <a:pPr lvl="0">
              <a:spcBef>
                <a:spcPts val="400"/>
              </a:spcBef>
            </a:pPr>
            <a:endParaRPr lang="en-GB" sz="1800" dirty="0"/>
          </a:p>
          <a:p>
            <a:pPr marL="0" lvl="0" indent="0">
              <a:lnSpc>
                <a:spcPct val="90000"/>
              </a:lnSpc>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43611"/>
    </mc:Choice>
    <mc:Fallback xmlns="">
      <p:transition spd="slow" advTm="4361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0FDC5-61DF-BAAE-0891-009FB0FAAAD5}"/>
              </a:ext>
            </a:extLst>
          </p:cNvPr>
          <p:cNvSpPr txBox="1">
            <a:spLocks noGrp="1"/>
          </p:cNvSpPr>
          <p:nvPr>
            <p:ph type="title"/>
          </p:nvPr>
        </p:nvSpPr>
        <p:spPr>
          <a:xfrm>
            <a:off x="460949" y="156238"/>
            <a:ext cx="9751013" cy="1320800"/>
          </a:xfrm>
        </p:spPr>
        <p:txBody>
          <a:bodyPr>
            <a:normAutofit/>
          </a:bodyPr>
          <a:lstStyle/>
          <a:p>
            <a:pPr lvl="0"/>
            <a:r>
              <a:rPr lang="en-GB" dirty="0"/>
              <a:t>Examples where the court may depart from the general rule:</a:t>
            </a:r>
          </a:p>
        </p:txBody>
      </p:sp>
      <p:sp>
        <p:nvSpPr>
          <p:cNvPr id="3" name="Content Placeholder 2">
            <a:extLst>
              <a:ext uri="{FF2B5EF4-FFF2-40B4-BE49-F238E27FC236}">
                <a16:creationId xmlns:a16="http://schemas.microsoft.com/office/drawing/2014/main" id="{F5729A5F-6C39-F901-46E4-CEEBECA5D4FA}"/>
              </a:ext>
            </a:extLst>
          </p:cNvPr>
          <p:cNvSpPr txBox="1">
            <a:spLocks noGrp="1"/>
          </p:cNvSpPr>
          <p:nvPr>
            <p:ph idx="1"/>
          </p:nvPr>
        </p:nvSpPr>
        <p:spPr>
          <a:xfrm>
            <a:off x="460949" y="1643889"/>
            <a:ext cx="9542795" cy="3290421"/>
          </a:xfrm>
        </p:spPr>
        <p:txBody>
          <a:bodyPr>
            <a:normAutofit/>
          </a:bodyPr>
          <a:lstStyle/>
          <a:p>
            <a:pPr lvl="0"/>
            <a:r>
              <a:rPr lang="en-GB" sz="2400" dirty="0"/>
              <a:t>Where the pre-action protocol has not been complied with</a:t>
            </a:r>
          </a:p>
          <a:p>
            <a:pPr lvl="0"/>
            <a:r>
              <a:rPr lang="en-GB" sz="2400" dirty="0"/>
              <a:t>Where there has been a failure to negotiate</a:t>
            </a:r>
          </a:p>
          <a:p>
            <a:pPr lvl="0"/>
            <a:r>
              <a:rPr lang="en-GB" sz="2400" dirty="0"/>
              <a:t>Where there has been a refusal to enter ADR</a:t>
            </a:r>
          </a:p>
          <a:p>
            <a:pPr lvl="0"/>
            <a:r>
              <a:rPr lang="en-GB" sz="2400" dirty="0"/>
              <a:t>Where a party has rejected a settlement offer</a:t>
            </a:r>
          </a:p>
          <a:p>
            <a:pPr lvl="0"/>
            <a:r>
              <a:rPr lang="en-GB" sz="2400" dirty="0"/>
              <a:t>Where a successful party exaggerates their claim</a:t>
            </a:r>
          </a:p>
          <a:p>
            <a:pPr lvl="0"/>
            <a:r>
              <a:rPr lang="en-GB" sz="2400" dirty="0"/>
              <a:t>Where a successful party fails on the whole claim</a:t>
            </a:r>
          </a:p>
        </p:txBody>
      </p:sp>
      <p:sp>
        <p:nvSpPr>
          <p:cNvPr id="6" name="TextBox 5">
            <a:extLst>
              <a:ext uri="{FF2B5EF4-FFF2-40B4-BE49-F238E27FC236}">
                <a16:creationId xmlns:a16="http://schemas.microsoft.com/office/drawing/2014/main" id="{2DFFD540-3166-F244-5630-F069DA3C9E04}"/>
              </a:ext>
            </a:extLst>
          </p:cNvPr>
          <p:cNvSpPr txBox="1"/>
          <p:nvPr/>
        </p:nvSpPr>
        <p:spPr>
          <a:xfrm>
            <a:off x="412088" y="4889726"/>
            <a:ext cx="9799874" cy="1569660"/>
          </a:xfrm>
          <a:prstGeom prst="rect">
            <a:avLst/>
          </a:prstGeom>
          <a:noFill/>
        </p:spPr>
        <p:txBody>
          <a:bodyPr wrap="square">
            <a:spAutoFit/>
          </a:bodyPr>
          <a:lstStyle/>
          <a:p>
            <a:pPr marL="0" lvl="0" indent="0">
              <a:buNone/>
            </a:pPr>
            <a:r>
              <a:rPr lang="en-GB" sz="2400" b="1" dirty="0">
                <a:solidFill>
                  <a:schemeClr val="accent1">
                    <a:lumMod val="75000"/>
                  </a:schemeClr>
                </a:solidFill>
              </a:rPr>
              <a:t>Note: since 01.04.13 in Personal Injury ( “PI”) cases, a Cl no longer has to pay the D’s costs if the claim fails,  although the D must pay the Cl costs of the claim succeeds.  </a:t>
            </a:r>
          </a:p>
          <a:p>
            <a:pPr marL="0" lvl="0" indent="0">
              <a:buNone/>
            </a:pPr>
            <a:r>
              <a:rPr lang="en-GB" sz="2400" b="1" dirty="0">
                <a:solidFill>
                  <a:schemeClr val="accent1">
                    <a:lumMod val="75000"/>
                  </a:schemeClr>
                </a:solidFill>
              </a:rPr>
              <a:t>This is known as qualified one-way costs shifting (QOCS).</a:t>
            </a:r>
          </a:p>
        </p:txBody>
      </p:sp>
    </p:spTree>
  </p:cSld>
  <p:clrMapOvr>
    <a:masterClrMapping/>
  </p:clrMapOvr>
  <mc:AlternateContent xmlns:mc="http://schemas.openxmlformats.org/markup-compatibility/2006" xmlns:p14="http://schemas.microsoft.com/office/powerpoint/2010/main">
    <mc:Choice Requires="p14">
      <p:transition spd="slow" p14:dur="2000" advTm="35448"/>
    </mc:Choice>
    <mc:Fallback xmlns="">
      <p:transition spd="slow" advTm="3544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05055-31EA-8FAF-3B69-DDDEC507C631}"/>
              </a:ext>
            </a:extLst>
          </p:cNvPr>
          <p:cNvSpPr txBox="1">
            <a:spLocks noGrp="1"/>
          </p:cNvSpPr>
          <p:nvPr>
            <p:ph type="title"/>
          </p:nvPr>
        </p:nvSpPr>
        <p:spPr>
          <a:xfrm>
            <a:off x="395537" y="276045"/>
            <a:ext cx="8596668" cy="839638"/>
          </a:xfrm>
        </p:spPr>
        <p:txBody>
          <a:bodyPr/>
          <a:lstStyle/>
          <a:p>
            <a:pPr lvl="0"/>
            <a:r>
              <a:rPr lang="en-GB" dirty="0"/>
              <a:t>Orders that the court may make:</a:t>
            </a:r>
          </a:p>
        </p:txBody>
      </p:sp>
      <p:sp>
        <p:nvSpPr>
          <p:cNvPr id="3" name="Content Placeholder 2">
            <a:extLst>
              <a:ext uri="{FF2B5EF4-FFF2-40B4-BE49-F238E27FC236}">
                <a16:creationId xmlns:a16="http://schemas.microsoft.com/office/drawing/2014/main" id="{044BE175-331B-DAFE-CB6F-024BFA9881BD}"/>
              </a:ext>
            </a:extLst>
          </p:cNvPr>
          <p:cNvSpPr txBox="1">
            <a:spLocks noGrp="1"/>
          </p:cNvSpPr>
          <p:nvPr>
            <p:ph idx="1"/>
          </p:nvPr>
        </p:nvSpPr>
        <p:spPr>
          <a:xfrm>
            <a:off x="395537" y="1115683"/>
            <a:ext cx="9276364" cy="5538159"/>
          </a:xfrm>
        </p:spPr>
        <p:txBody>
          <a:bodyPr>
            <a:normAutofit lnSpcReduction="10000"/>
          </a:bodyPr>
          <a:lstStyle/>
          <a:p>
            <a:pPr marL="0" lvl="0" indent="0">
              <a:lnSpc>
                <a:spcPct val="90000"/>
              </a:lnSpc>
              <a:spcBef>
                <a:spcPts val="500"/>
              </a:spcBef>
              <a:buNone/>
            </a:pPr>
            <a:r>
              <a:rPr lang="en-GB" sz="2200" dirty="0"/>
              <a:t>Assuming your client is successful in persuading the court to make a costs order in their favour in principle, the court has a range of options as to the type of order to make under </a:t>
            </a:r>
            <a:r>
              <a:rPr lang="en-GB" sz="2200" b="1" dirty="0"/>
              <a:t>r44.2.  </a:t>
            </a:r>
          </a:p>
          <a:p>
            <a:pPr marL="0" lvl="0" indent="0">
              <a:lnSpc>
                <a:spcPct val="90000"/>
              </a:lnSpc>
              <a:spcBef>
                <a:spcPts val="500"/>
              </a:spcBef>
              <a:buNone/>
            </a:pPr>
            <a:r>
              <a:rPr lang="en-GB" sz="2200" dirty="0"/>
              <a:t>These include an order that the party must pay:-</a:t>
            </a:r>
          </a:p>
          <a:p>
            <a:pPr lvl="0">
              <a:lnSpc>
                <a:spcPct val="90000"/>
              </a:lnSpc>
              <a:spcBef>
                <a:spcPts val="500"/>
              </a:spcBef>
            </a:pPr>
            <a:r>
              <a:rPr lang="en-GB" sz="2200" dirty="0"/>
              <a:t>A </a:t>
            </a:r>
            <a:r>
              <a:rPr lang="en-GB" sz="2200" b="1" dirty="0"/>
              <a:t>proportion</a:t>
            </a:r>
            <a:r>
              <a:rPr lang="en-GB" sz="2200" dirty="0"/>
              <a:t> of another party’s costs;</a:t>
            </a:r>
          </a:p>
          <a:p>
            <a:pPr lvl="0">
              <a:lnSpc>
                <a:spcPct val="90000"/>
              </a:lnSpc>
              <a:spcBef>
                <a:spcPts val="500"/>
              </a:spcBef>
            </a:pPr>
            <a:r>
              <a:rPr lang="en-GB" sz="2200" dirty="0"/>
              <a:t>A </a:t>
            </a:r>
            <a:r>
              <a:rPr lang="en-GB" sz="2200" b="1" dirty="0"/>
              <a:t>stated amount </a:t>
            </a:r>
            <a:r>
              <a:rPr lang="en-GB" sz="2200" dirty="0"/>
              <a:t>in respect of another party’s costs;</a:t>
            </a:r>
          </a:p>
          <a:p>
            <a:pPr lvl="0">
              <a:lnSpc>
                <a:spcPct val="90000"/>
              </a:lnSpc>
              <a:spcBef>
                <a:spcPts val="500"/>
              </a:spcBef>
            </a:pPr>
            <a:r>
              <a:rPr lang="en-GB" sz="2200" dirty="0"/>
              <a:t>Costs from or </a:t>
            </a:r>
            <a:r>
              <a:rPr lang="en-GB" sz="2200" b="1" dirty="0"/>
              <a:t>until a certain date </a:t>
            </a:r>
            <a:r>
              <a:rPr lang="en-GB" sz="2200" dirty="0"/>
              <a:t>only;</a:t>
            </a:r>
          </a:p>
          <a:p>
            <a:pPr lvl="0">
              <a:lnSpc>
                <a:spcPct val="90000"/>
              </a:lnSpc>
              <a:spcBef>
                <a:spcPts val="500"/>
              </a:spcBef>
            </a:pPr>
            <a:r>
              <a:rPr lang="en-GB" sz="2200" dirty="0"/>
              <a:t>Costs </a:t>
            </a:r>
            <a:r>
              <a:rPr lang="en-GB" sz="2200" b="1" dirty="0"/>
              <a:t>incurred before proceedings </a:t>
            </a:r>
            <a:r>
              <a:rPr lang="en-GB" sz="2200" dirty="0"/>
              <a:t>have begun;</a:t>
            </a:r>
          </a:p>
          <a:p>
            <a:pPr lvl="0"/>
            <a:r>
              <a:rPr lang="en-GB" sz="2200" dirty="0"/>
              <a:t>Costs </a:t>
            </a:r>
            <a:r>
              <a:rPr lang="en-GB" sz="2200" b="1" dirty="0"/>
              <a:t>relating to particular steps </a:t>
            </a:r>
            <a:r>
              <a:rPr lang="en-GB" sz="2200" dirty="0"/>
              <a:t>taken in the </a:t>
            </a:r>
            <a:r>
              <a:rPr lang="en-GB" sz="2200" dirty="0" err="1"/>
              <a:t>proceedings</a:t>
            </a:r>
            <a:r>
              <a:rPr lang="en-GB" sz="2400" dirty="0" err="1"/>
              <a:t>Costs</a:t>
            </a:r>
            <a:r>
              <a:rPr lang="en-GB" sz="2400" dirty="0"/>
              <a:t> relating to only a distinct part of the proceedings; and</a:t>
            </a:r>
          </a:p>
          <a:p>
            <a:pPr lvl="0"/>
            <a:r>
              <a:rPr lang="en-GB" sz="2400" b="1" dirty="0"/>
              <a:t>Interest on costs </a:t>
            </a:r>
            <a:r>
              <a:rPr lang="en-GB" sz="2400" dirty="0"/>
              <a:t>from or until a certain date including a date before judgement.</a:t>
            </a:r>
          </a:p>
          <a:p>
            <a:pPr marL="0" lvl="0" indent="0">
              <a:buNone/>
            </a:pPr>
            <a:r>
              <a:rPr lang="en-GB" sz="2400" b="1" dirty="0"/>
              <a:t>r44.2 </a:t>
            </a:r>
            <a:r>
              <a:rPr lang="en-GB" sz="2400" dirty="0"/>
              <a:t>also states that where a court has ordered a party to pay costs, it may order an amount to be paid on account before the costs are assessed.</a:t>
            </a:r>
            <a:endParaRPr lang="en-GB" sz="2400" b="1" dirty="0"/>
          </a:p>
          <a:p>
            <a:pPr lvl="0">
              <a:lnSpc>
                <a:spcPct val="90000"/>
              </a:lnSpc>
              <a:spcBef>
                <a:spcPts val="500"/>
              </a:spcBef>
            </a:pPr>
            <a:endParaRPr lang="en-GB" sz="2200" dirty="0"/>
          </a:p>
        </p:txBody>
      </p:sp>
    </p:spTree>
  </p:cSld>
  <p:clrMapOvr>
    <a:masterClrMapping/>
  </p:clrMapOvr>
  <mc:AlternateContent xmlns:mc="http://schemas.openxmlformats.org/markup-compatibility/2006" xmlns:p14="http://schemas.microsoft.com/office/powerpoint/2010/main">
    <mc:Choice Requires="p14">
      <p:transition spd="slow" p14:dur="2000" advTm="57663"/>
    </mc:Choice>
    <mc:Fallback xmlns="">
      <p:transition spd="slow" advTm="5766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3665-D5B1-4654-50C7-33879A848E67}"/>
              </a:ext>
            </a:extLst>
          </p:cNvPr>
          <p:cNvSpPr txBox="1">
            <a:spLocks noGrp="1"/>
          </p:cNvSpPr>
          <p:nvPr>
            <p:ph type="title"/>
          </p:nvPr>
        </p:nvSpPr>
        <p:spPr>
          <a:xfrm>
            <a:off x="502829" y="218536"/>
            <a:ext cx="8596668" cy="1320800"/>
          </a:xfrm>
        </p:spPr>
        <p:txBody>
          <a:bodyPr/>
          <a:lstStyle/>
          <a:p>
            <a:pPr lvl="0"/>
            <a:r>
              <a:rPr lang="en-GB" dirty="0"/>
              <a:t>The amount of costs awarded – the assessment</a:t>
            </a:r>
          </a:p>
        </p:txBody>
      </p:sp>
      <p:sp>
        <p:nvSpPr>
          <p:cNvPr id="3" name="Content Placeholder 2">
            <a:extLst>
              <a:ext uri="{FF2B5EF4-FFF2-40B4-BE49-F238E27FC236}">
                <a16:creationId xmlns:a16="http://schemas.microsoft.com/office/drawing/2014/main" id="{88212D80-65DB-ECE2-5830-E9174BD22443}"/>
              </a:ext>
            </a:extLst>
          </p:cNvPr>
          <p:cNvSpPr txBox="1">
            <a:spLocks noGrp="1"/>
          </p:cNvSpPr>
          <p:nvPr>
            <p:ph idx="1"/>
          </p:nvPr>
        </p:nvSpPr>
        <p:spPr>
          <a:xfrm>
            <a:off x="502828" y="1488613"/>
            <a:ext cx="9302529" cy="4831674"/>
          </a:xfrm>
        </p:spPr>
        <p:txBody>
          <a:bodyPr>
            <a:normAutofit/>
          </a:bodyPr>
          <a:lstStyle/>
          <a:p>
            <a:r>
              <a:rPr lang="en-GB" sz="2000" dirty="0"/>
              <a:t>2 bases for costs assessment; the </a:t>
            </a:r>
            <a:r>
              <a:rPr lang="en-GB" sz="2000" b="1" dirty="0"/>
              <a:t>indemnity basis </a:t>
            </a:r>
            <a:r>
              <a:rPr lang="en-GB" sz="2000" dirty="0"/>
              <a:t>and the </a:t>
            </a:r>
            <a:r>
              <a:rPr lang="en-GB" sz="2000" b="1" dirty="0"/>
              <a:t>standard basis.  </a:t>
            </a:r>
            <a:r>
              <a:rPr lang="en-GB" sz="2000" dirty="0"/>
              <a:t>If the indemnity basis is to be used, the costs order will specifically state this, if the order is silent the standard basis will apply.</a:t>
            </a:r>
          </a:p>
          <a:p>
            <a:r>
              <a:rPr lang="en-GB" sz="2000" dirty="0"/>
              <a:t>The indemnity basis: If the court awards costs on the indemnity basis, they must not have been unreasonably incurred or be unreasonable in amount (</a:t>
            </a:r>
            <a:r>
              <a:rPr lang="en-GB" sz="2000" b="1" dirty="0"/>
              <a:t>r44.3</a:t>
            </a:r>
            <a:r>
              <a:rPr lang="en-GB" sz="2000" dirty="0"/>
              <a:t>).  If there is any doubt as to whether a cost has been incurred reasonably or is reasonable in amount, the doubt is resolved in favour of the receiving party.</a:t>
            </a:r>
          </a:p>
          <a:p>
            <a:r>
              <a:rPr lang="en-GB" sz="2000" dirty="0"/>
              <a:t>The standard basis: If assessed on the standard basis, they must not have been unreasonably incurred or unreasonable in amount (</a:t>
            </a:r>
            <a:r>
              <a:rPr lang="en-GB" sz="2000" b="1" dirty="0"/>
              <a:t>r44.3</a:t>
            </a:r>
            <a:r>
              <a:rPr lang="en-GB" sz="2000" dirty="0"/>
              <a:t>). Only costs that are proportionate are to be allowed but that if there is any doubt, that doubt will be resolved in favour of the paying party.  Costs which are disproportionate may be disallowed even if they were reasonably or necessarily incurred.</a:t>
            </a:r>
          </a:p>
          <a:p>
            <a:endParaRPr lang="en-GB" sz="2000" dirty="0"/>
          </a:p>
          <a:p>
            <a:endParaRPr lang="en-GB" dirty="0"/>
          </a:p>
          <a:p>
            <a:endParaRPr lang="en-GB" dirty="0"/>
          </a:p>
        </p:txBody>
      </p:sp>
      <p:pic>
        <p:nvPicPr>
          <p:cNvPr id="5" name="Picture 4">
            <a:extLst>
              <a:ext uri="{FF2B5EF4-FFF2-40B4-BE49-F238E27FC236}">
                <a16:creationId xmlns:a16="http://schemas.microsoft.com/office/drawing/2014/main" id="{B02C8D7D-FD1A-CD80-23E6-2B920C55BA60}"/>
              </a:ext>
            </a:extLst>
          </p:cNvPr>
          <p:cNvPicPr>
            <a:picLocks noChangeAspect="1"/>
          </p:cNvPicPr>
          <p:nvPr/>
        </p:nvPicPr>
        <p:blipFill>
          <a:blip r:embed="rId3"/>
          <a:stretch>
            <a:fillRect/>
          </a:stretch>
        </p:blipFill>
        <p:spPr>
          <a:xfrm>
            <a:off x="9945174" y="560487"/>
            <a:ext cx="1993783" cy="201950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705"/>
    </mc:Choice>
    <mc:Fallback xmlns="">
      <p:transition spd="slow" advTm="3770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00196-B62F-E135-9461-A4EF3977F7FF}"/>
              </a:ext>
            </a:extLst>
          </p:cNvPr>
          <p:cNvSpPr txBox="1">
            <a:spLocks noGrp="1"/>
          </p:cNvSpPr>
          <p:nvPr>
            <p:ph type="title"/>
          </p:nvPr>
        </p:nvSpPr>
        <p:spPr>
          <a:xfrm>
            <a:off x="258525" y="211732"/>
            <a:ext cx="9848736" cy="1320800"/>
          </a:xfrm>
        </p:spPr>
        <p:txBody>
          <a:bodyPr>
            <a:normAutofit/>
          </a:bodyPr>
          <a:lstStyle/>
          <a:p>
            <a:pPr lvl="0"/>
            <a:r>
              <a:rPr lang="en-GB" sz="2800" dirty="0"/>
              <a:t>What does the court take into account when deciding the amount on either indemnity or standard basis?</a:t>
            </a:r>
          </a:p>
        </p:txBody>
      </p:sp>
      <p:sp>
        <p:nvSpPr>
          <p:cNvPr id="3" name="Content Placeholder 2">
            <a:extLst>
              <a:ext uri="{FF2B5EF4-FFF2-40B4-BE49-F238E27FC236}">
                <a16:creationId xmlns:a16="http://schemas.microsoft.com/office/drawing/2014/main" id="{CE18B45A-0329-B07B-CFD1-D165F9755C0B}"/>
              </a:ext>
            </a:extLst>
          </p:cNvPr>
          <p:cNvSpPr txBox="1">
            <a:spLocks noGrp="1"/>
          </p:cNvSpPr>
          <p:nvPr>
            <p:ph idx="1"/>
          </p:nvPr>
        </p:nvSpPr>
        <p:spPr>
          <a:xfrm>
            <a:off x="181744" y="1195446"/>
            <a:ext cx="9548590" cy="4870306"/>
          </a:xfrm>
        </p:spPr>
        <p:txBody>
          <a:bodyPr>
            <a:noAutofit/>
          </a:bodyPr>
          <a:lstStyle/>
          <a:p>
            <a:pPr marL="0" lvl="0" indent="0">
              <a:spcBef>
                <a:spcPts val="400"/>
              </a:spcBef>
              <a:buNone/>
            </a:pPr>
            <a:r>
              <a:rPr lang="en-GB" sz="2400" dirty="0"/>
              <a:t>In accordance with </a:t>
            </a:r>
            <a:r>
              <a:rPr lang="en-GB" sz="2400" b="1" dirty="0"/>
              <a:t>r44.4</a:t>
            </a:r>
            <a:r>
              <a:rPr lang="en-GB" sz="2400" dirty="0"/>
              <a:t>, the court will take into account the following: </a:t>
            </a:r>
          </a:p>
          <a:p>
            <a:pPr lvl="0">
              <a:spcBef>
                <a:spcPts val="400"/>
              </a:spcBef>
            </a:pPr>
            <a:r>
              <a:rPr lang="en-GB" sz="2400" dirty="0"/>
              <a:t>Conduct of parties at all times</a:t>
            </a:r>
          </a:p>
          <a:p>
            <a:pPr lvl="0">
              <a:spcBef>
                <a:spcPts val="400"/>
              </a:spcBef>
            </a:pPr>
            <a:r>
              <a:rPr lang="en-GB" sz="2400" dirty="0"/>
              <a:t>The value of the money or property involved</a:t>
            </a:r>
          </a:p>
          <a:p>
            <a:pPr lvl="0">
              <a:spcBef>
                <a:spcPts val="400"/>
              </a:spcBef>
            </a:pPr>
            <a:r>
              <a:rPr lang="en-GB" sz="2400" dirty="0"/>
              <a:t>The importance of matters to the parties</a:t>
            </a:r>
          </a:p>
          <a:p>
            <a:pPr lvl="0">
              <a:spcBef>
                <a:spcPts val="400"/>
              </a:spcBef>
            </a:pPr>
            <a:r>
              <a:rPr lang="en-GB" sz="2400" dirty="0"/>
              <a:t>The complexity of the matter or the difficulty or novelty of the </a:t>
            </a:r>
            <a:r>
              <a:rPr lang="en-GB" sz="2400" dirty="0" err="1"/>
              <a:t>qu’s</a:t>
            </a:r>
            <a:r>
              <a:rPr lang="en-GB" sz="2400" dirty="0"/>
              <a:t> raised</a:t>
            </a:r>
          </a:p>
          <a:p>
            <a:pPr lvl="0">
              <a:spcBef>
                <a:spcPts val="400"/>
              </a:spcBef>
            </a:pPr>
            <a:r>
              <a:rPr lang="en-GB" sz="2400" dirty="0"/>
              <a:t>The skill, effort, specialised knowledge and responsibility involved</a:t>
            </a:r>
          </a:p>
          <a:p>
            <a:pPr lvl="0">
              <a:spcBef>
                <a:spcPts val="400"/>
              </a:spcBef>
            </a:pPr>
            <a:r>
              <a:rPr lang="en-GB" sz="2400" dirty="0"/>
              <a:t>The time spent on the case</a:t>
            </a:r>
          </a:p>
          <a:p>
            <a:pPr lvl="0">
              <a:spcBef>
                <a:spcPts val="400"/>
              </a:spcBef>
            </a:pPr>
            <a:r>
              <a:rPr lang="en-GB" sz="2400" dirty="0"/>
              <a:t>The place and the circumstances in which the work or any part of it was done; and</a:t>
            </a:r>
          </a:p>
          <a:p>
            <a:pPr lvl="0">
              <a:spcBef>
                <a:spcPts val="400"/>
              </a:spcBef>
            </a:pPr>
            <a:r>
              <a:rPr lang="en-GB" sz="2400" dirty="0"/>
              <a:t>The receiving party’s last approved or agreed budget.</a:t>
            </a:r>
          </a:p>
        </p:txBody>
      </p:sp>
    </p:spTree>
  </p:cSld>
  <p:clrMapOvr>
    <a:masterClrMapping/>
  </p:clrMapOvr>
  <mc:AlternateContent xmlns:mc="http://schemas.openxmlformats.org/markup-compatibility/2006" xmlns:p14="http://schemas.microsoft.com/office/powerpoint/2010/main">
    <mc:Choice Requires="p14">
      <p:transition spd="slow" p14:dur="2000" advTm="35919"/>
    </mc:Choice>
    <mc:Fallback xmlns="">
      <p:transition spd="slow" advTm="3591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B685F-9DD6-B9B8-5545-C9800EE29A33}"/>
              </a:ext>
            </a:extLst>
          </p:cNvPr>
          <p:cNvSpPr txBox="1">
            <a:spLocks noGrp="1"/>
          </p:cNvSpPr>
          <p:nvPr>
            <p:ph type="title"/>
          </p:nvPr>
        </p:nvSpPr>
        <p:spPr/>
        <p:txBody>
          <a:bodyPr/>
          <a:lstStyle/>
          <a:p>
            <a:pPr lvl="0"/>
            <a:r>
              <a:rPr lang="en-GB"/>
              <a:t>Proportionality in relation to costs</a:t>
            </a:r>
          </a:p>
        </p:txBody>
      </p:sp>
      <p:sp>
        <p:nvSpPr>
          <p:cNvPr id="3" name="Content Placeholder 2">
            <a:extLst>
              <a:ext uri="{FF2B5EF4-FFF2-40B4-BE49-F238E27FC236}">
                <a16:creationId xmlns:a16="http://schemas.microsoft.com/office/drawing/2014/main" id="{E54CEC6B-06A8-AB86-3407-C0DFE38147A8}"/>
              </a:ext>
            </a:extLst>
          </p:cNvPr>
          <p:cNvSpPr txBox="1">
            <a:spLocks noGrp="1"/>
          </p:cNvSpPr>
          <p:nvPr>
            <p:ph idx="1"/>
          </p:nvPr>
        </p:nvSpPr>
        <p:spPr>
          <a:xfrm>
            <a:off x="621493" y="1399753"/>
            <a:ext cx="8596668" cy="3880773"/>
          </a:xfrm>
        </p:spPr>
        <p:txBody>
          <a:bodyPr/>
          <a:lstStyle/>
          <a:p>
            <a:pPr marL="0" lvl="0" indent="0">
              <a:spcBef>
                <a:spcPts val="500"/>
              </a:spcBef>
              <a:buNone/>
            </a:pPr>
            <a:r>
              <a:rPr lang="en-GB" sz="2200" dirty="0"/>
              <a:t>Under </a:t>
            </a:r>
            <a:r>
              <a:rPr lang="en-GB" sz="2200" b="1" dirty="0"/>
              <a:t>r1.1 </a:t>
            </a:r>
            <a:r>
              <a:rPr lang="en-GB" sz="2200" dirty="0"/>
              <a:t>the overriding objective is to deal with cases justly and at “proportionate” cost. </a:t>
            </a:r>
            <a:r>
              <a:rPr lang="en-GB" sz="2200" b="1" dirty="0"/>
              <a:t> r44.3 </a:t>
            </a:r>
            <a:r>
              <a:rPr lang="en-GB" sz="2200" dirty="0"/>
              <a:t>states that costs should bear a reasonable relationship to:</a:t>
            </a:r>
          </a:p>
          <a:p>
            <a:pPr lvl="0">
              <a:spcBef>
                <a:spcPts val="500"/>
              </a:spcBef>
            </a:pPr>
            <a:r>
              <a:rPr lang="en-GB" sz="2200" dirty="0"/>
              <a:t>The sums in issue in the proceedings;</a:t>
            </a:r>
          </a:p>
          <a:p>
            <a:pPr lvl="0">
              <a:spcBef>
                <a:spcPts val="500"/>
              </a:spcBef>
            </a:pPr>
            <a:r>
              <a:rPr lang="en-GB" sz="2200" dirty="0"/>
              <a:t>The value of any non-monetary relief;</a:t>
            </a:r>
          </a:p>
          <a:p>
            <a:pPr lvl="0">
              <a:spcBef>
                <a:spcPts val="500"/>
              </a:spcBef>
            </a:pPr>
            <a:r>
              <a:rPr lang="en-GB" sz="2200" dirty="0"/>
              <a:t>The complexity of the case;</a:t>
            </a:r>
          </a:p>
          <a:p>
            <a:pPr lvl="0">
              <a:spcBef>
                <a:spcPts val="500"/>
              </a:spcBef>
            </a:pPr>
            <a:r>
              <a:rPr lang="en-GB" sz="2200" dirty="0"/>
              <a:t>Any additional work generated by the conduct of the paying party</a:t>
            </a:r>
          </a:p>
          <a:p>
            <a:pPr lvl="0">
              <a:spcBef>
                <a:spcPts val="500"/>
              </a:spcBef>
            </a:pPr>
            <a:r>
              <a:rPr lang="en-GB" sz="2200" dirty="0"/>
              <a:t>Any further factors such as matters of public importance.</a:t>
            </a:r>
          </a:p>
        </p:txBody>
      </p:sp>
    </p:spTree>
  </p:cSld>
  <p:clrMapOvr>
    <a:masterClrMapping/>
  </p:clrMapOvr>
  <mc:AlternateContent xmlns:mc="http://schemas.openxmlformats.org/markup-compatibility/2006" xmlns:p14="http://schemas.microsoft.com/office/powerpoint/2010/main">
    <mc:Choice Requires="p14">
      <p:transition spd="slow" p14:dur="2000" advTm="50498"/>
    </mc:Choice>
    <mc:Fallback xmlns="">
      <p:transition spd="slow" advTm="5049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B2322-3A11-E7C1-2AA9-29A8C7346A0B}"/>
              </a:ext>
            </a:extLst>
          </p:cNvPr>
          <p:cNvSpPr txBox="1">
            <a:spLocks noGrp="1"/>
          </p:cNvSpPr>
          <p:nvPr>
            <p:ph type="title"/>
          </p:nvPr>
        </p:nvSpPr>
        <p:spPr>
          <a:xfrm>
            <a:off x="361032" y="270295"/>
            <a:ext cx="8596668" cy="772470"/>
          </a:xfrm>
        </p:spPr>
        <p:txBody>
          <a:bodyPr>
            <a:normAutofit fontScale="90000"/>
          </a:bodyPr>
          <a:lstStyle/>
          <a:p>
            <a:pPr lvl="0"/>
            <a:r>
              <a:rPr lang="en-GB" dirty="0"/>
              <a:t>Financing civil litigation –payment of costs</a:t>
            </a:r>
          </a:p>
        </p:txBody>
      </p:sp>
      <p:sp>
        <p:nvSpPr>
          <p:cNvPr id="3" name="Content Placeholder 2">
            <a:extLst>
              <a:ext uri="{FF2B5EF4-FFF2-40B4-BE49-F238E27FC236}">
                <a16:creationId xmlns:a16="http://schemas.microsoft.com/office/drawing/2014/main" id="{A8B30298-03D8-7497-178F-F7B9A17F39B2}"/>
              </a:ext>
            </a:extLst>
          </p:cNvPr>
          <p:cNvSpPr txBox="1">
            <a:spLocks noGrp="1"/>
          </p:cNvSpPr>
          <p:nvPr>
            <p:ph idx="1"/>
          </p:nvPr>
        </p:nvSpPr>
        <p:spPr>
          <a:xfrm>
            <a:off x="477764" y="1114801"/>
            <a:ext cx="9408108" cy="4935191"/>
          </a:xfrm>
        </p:spPr>
        <p:txBody>
          <a:bodyPr>
            <a:normAutofit fontScale="85000" lnSpcReduction="20000"/>
          </a:bodyPr>
          <a:lstStyle/>
          <a:p>
            <a:pPr marL="0" lvl="0" indent="0">
              <a:lnSpc>
                <a:spcPct val="90000"/>
              </a:lnSpc>
              <a:spcBef>
                <a:spcPts val="500"/>
              </a:spcBef>
              <a:buNone/>
            </a:pPr>
            <a:endParaRPr lang="en-GB" sz="3000" dirty="0"/>
          </a:p>
          <a:p>
            <a:pPr marL="0" lvl="0" indent="0">
              <a:buNone/>
            </a:pPr>
            <a:r>
              <a:rPr lang="en-GB" sz="3000" dirty="0"/>
              <a:t>Billing the client – C usually asked to make a payment “on account” to cover the cost of disbursements and to assist with cash flow.  Money received on account of costs must be paid into the client account (</a:t>
            </a:r>
            <a:r>
              <a:rPr lang="en-GB" sz="3000" b="1" dirty="0"/>
              <a:t>not the office account</a:t>
            </a:r>
            <a:r>
              <a:rPr lang="en-GB" sz="3000" dirty="0"/>
              <a:t>) and then disbursements, as they occur, can be properly paid out of the client account.</a:t>
            </a:r>
          </a:p>
          <a:p>
            <a:pPr marL="0" lvl="0" indent="0">
              <a:lnSpc>
                <a:spcPct val="90000"/>
              </a:lnSpc>
              <a:buNone/>
            </a:pPr>
            <a:endParaRPr lang="en-GB" sz="3000" dirty="0"/>
          </a:p>
          <a:p>
            <a:pPr marL="0" lvl="0" indent="0">
              <a:lnSpc>
                <a:spcPct val="90000"/>
              </a:lnSpc>
              <a:buNone/>
            </a:pPr>
            <a:r>
              <a:rPr lang="en-GB" sz="3000" dirty="0"/>
              <a:t>However, when the firm is acting under a CFA or DBA (more on these later) it may be that the firm is willing to fund disbursements itself.  Those disbursements are the client’s </a:t>
            </a:r>
            <a:r>
              <a:rPr lang="en-GB" sz="3000" dirty="0" err="1"/>
              <a:t>responisbility</a:t>
            </a:r>
            <a:r>
              <a:rPr lang="en-GB" sz="3000" dirty="0"/>
              <a:t>, however, and will at some point in the case have to be paid back to the practice.  Even under these agreements the client has ultimate responsibility for paying the disbursements.</a:t>
            </a:r>
          </a:p>
          <a:p>
            <a:pPr marL="0" lvl="0" indent="0">
              <a:buNone/>
            </a:pPr>
            <a:endParaRPr lang="en-GB" sz="2400" dirty="0"/>
          </a:p>
          <a:p>
            <a:pPr marL="0" lvl="0" indent="0">
              <a:buNone/>
            </a:pPr>
            <a:endParaRPr lang="en-GB" sz="2400" dirty="0"/>
          </a:p>
          <a:p>
            <a:pPr marL="0" lvl="0" indent="0">
              <a:lnSpc>
                <a:spcPct val="90000"/>
              </a:lnSpc>
              <a:spcBef>
                <a:spcPts val="500"/>
              </a:spcBef>
              <a:buNone/>
            </a:pPr>
            <a:endParaRPr lang="en-GB" sz="2200" dirty="0"/>
          </a:p>
        </p:txBody>
      </p:sp>
    </p:spTree>
  </p:cSld>
  <p:clrMapOvr>
    <a:masterClrMapping/>
  </p:clrMapOvr>
  <mc:AlternateContent xmlns:mc="http://schemas.openxmlformats.org/markup-compatibility/2006" xmlns:p14="http://schemas.microsoft.com/office/powerpoint/2010/main">
    <mc:Choice Requires="p14">
      <p:transition spd="slow" p14:dur="2000" advTm="51252"/>
    </mc:Choice>
    <mc:Fallback xmlns="">
      <p:transition spd="slow" advTm="5125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01A0E-DFB3-6581-9CE6-24A056A60FA4}"/>
              </a:ext>
            </a:extLst>
          </p:cNvPr>
          <p:cNvSpPr txBox="1">
            <a:spLocks noGrp="1"/>
          </p:cNvSpPr>
          <p:nvPr>
            <p:ph type="title"/>
          </p:nvPr>
        </p:nvSpPr>
        <p:spPr>
          <a:xfrm>
            <a:off x="499055" y="270446"/>
            <a:ext cx="8596668" cy="1320800"/>
          </a:xfrm>
        </p:spPr>
        <p:txBody>
          <a:bodyPr/>
          <a:lstStyle/>
          <a:p>
            <a:pPr lvl="0"/>
            <a:r>
              <a:rPr lang="en-GB" dirty="0"/>
              <a:t>Shortfall and client’s liability for costs</a:t>
            </a:r>
          </a:p>
        </p:txBody>
      </p:sp>
      <p:sp>
        <p:nvSpPr>
          <p:cNvPr id="3" name="Content Placeholder 2">
            <a:extLst>
              <a:ext uri="{FF2B5EF4-FFF2-40B4-BE49-F238E27FC236}">
                <a16:creationId xmlns:a16="http://schemas.microsoft.com/office/drawing/2014/main" id="{C23D00C0-A49C-799D-04C9-167AA866CE2C}"/>
              </a:ext>
            </a:extLst>
          </p:cNvPr>
          <p:cNvSpPr txBox="1">
            <a:spLocks noGrp="1"/>
          </p:cNvSpPr>
          <p:nvPr>
            <p:ph idx="1"/>
          </p:nvPr>
        </p:nvSpPr>
        <p:spPr>
          <a:xfrm>
            <a:off x="458797" y="1050657"/>
            <a:ext cx="9628358" cy="3880773"/>
          </a:xfrm>
        </p:spPr>
        <p:txBody>
          <a:bodyPr>
            <a:noAutofit/>
          </a:bodyPr>
          <a:lstStyle/>
          <a:p>
            <a:pPr>
              <a:lnSpc>
                <a:spcPct val="80000"/>
              </a:lnSpc>
              <a:spcBef>
                <a:spcPts val="500"/>
              </a:spcBef>
            </a:pPr>
            <a:r>
              <a:rPr lang="en-GB" sz="2400" dirty="0"/>
              <a:t>2 fundamental principles that underpin costs in litigation:</a:t>
            </a:r>
          </a:p>
          <a:p>
            <a:pPr lvl="1">
              <a:lnSpc>
                <a:spcPct val="80000"/>
              </a:lnSpc>
              <a:spcBef>
                <a:spcPts val="500"/>
              </a:spcBef>
            </a:pPr>
            <a:r>
              <a:rPr lang="en-GB" sz="2200" dirty="0"/>
              <a:t>payment of costs by one party to another is at the discretion of the court and </a:t>
            </a:r>
          </a:p>
          <a:p>
            <a:pPr lvl="1">
              <a:lnSpc>
                <a:spcPct val="80000"/>
              </a:lnSpc>
              <a:spcBef>
                <a:spcPts val="500"/>
              </a:spcBef>
            </a:pPr>
            <a:r>
              <a:rPr lang="en-GB" sz="2200" dirty="0"/>
              <a:t>that a general rule has emerged that the loser should pay the winner’s costs.</a:t>
            </a:r>
            <a:br>
              <a:rPr lang="en-GB" sz="2200" dirty="0"/>
            </a:br>
            <a:endParaRPr lang="en-GB" sz="2200" dirty="0"/>
          </a:p>
          <a:p>
            <a:pPr>
              <a:lnSpc>
                <a:spcPct val="80000"/>
              </a:lnSpc>
              <a:spcBef>
                <a:spcPts val="500"/>
              </a:spcBef>
            </a:pPr>
            <a:r>
              <a:rPr lang="en-GB" sz="2400" dirty="0"/>
              <a:t>The costs which the court may order to be recovered from an opponent may not cover all the legal representatives costs that he is entitled to from the client.  The shortfall will have to be met by the client. </a:t>
            </a:r>
            <a:br>
              <a:rPr lang="en-GB" sz="2400" dirty="0"/>
            </a:br>
            <a:endParaRPr lang="en-GB" sz="2400" dirty="0"/>
          </a:p>
          <a:p>
            <a:pPr>
              <a:lnSpc>
                <a:spcPct val="80000"/>
              </a:lnSpc>
              <a:spcBef>
                <a:spcPts val="500"/>
              </a:spcBef>
            </a:pPr>
            <a:r>
              <a:rPr lang="en-GB" sz="2400" dirty="0"/>
              <a:t> A client should be left in no doubt that if they lose it is likely that they will have to pay their own costs and those assessed opponent costs and, even if they win, should the losing party for any reason fail to pay the client will have a primary responsibility to pay their own legal representatives bill and then to try and recover the costs from the defaulting party.</a:t>
            </a:r>
          </a:p>
        </p:txBody>
      </p:sp>
    </p:spTree>
  </p:cSld>
  <p:clrMapOvr>
    <a:masterClrMapping/>
  </p:clrMapOvr>
  <mc:AlternateContent xmlns:mc="http://schemas.openxmlformats.org/markup-compatibility/2006" xmlns:p14="http://schemas.microsoft.com/office/powerpoint/2010/main">
    <mc:Choice Requires="p14">
      <p:transition spd="slow" p14:dur="2000" advTm="73286"/>
    </mc:Choice>
    <mc:Fallback xmlns="">
      <p:transition spd="slow" advTm="7328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48AE2-695F-5173-84EC-A127C6338F9C}"/>
              </a:ext>
            </a:extLst>
          </p:cNvPr>
          <p:cNvSpPr txBox="1">
            <a:spLocks noGrp="1"/>
          </p:cNvSpPr>
          <p:nvPr>
            <p:ph type="title"/>
          </p:nvPr>
        </p:nvSpPr>
        <p:spPr>
          <a:xfrm>
            <a:off x="370207" y="253612"/>
            <a:ext cx="9171662" cy="919054"/>
          </a:xfrm>
        </p:spPr>
        <p:txBody>
          <a:bodyPr/>
          <a:lstStyle/>
          <a:p>
            <a:r>
              <a:rPr lang="en-GB" dirty="0"/>
              <a:t>Qualified One-Way Costs Shifting  (QOCS)</a:t>
            </a:r>
          </a:p>
        </p:txBody>
      </p:sp>
      <p:sp>
        <p:nvSpPr>
          <p:cNvPr id="3" name="Content Placeholder 2">
            <a:extLst>
              <a:ext uri="{FF2B5EF4-FFF2-40B4-BE49-F238E27FC236}">
                <a16:creationId xmlns:a16="http://schemas.microsoft.com/office/drawing/2014/main" id="{87C2BC25-892C-F0E4-0038-6F00E11B00AC}"/>
              </a:ext>
            </a:extLst>
          </p:cNvPr>
          <p:cNvSpPr txBox="1">
            <a:spLocks noGrp="1"/>
          </p:cNvSpPr>
          <p:nvPr>
            <p:ph idx="1"/>
          </p:nvPr>
        </p:nvSpPr>
        <p:spPr>
          <a:xfrm>
            <a:off x="419069" y="1120546"/>
            <a:ext cx="8596668" cy="4762669"/>
          </a:xfrm>
        </p:spPr>
        <p:txBody>
          <a:bodyPr/>
          <a:lstStyle/>
          <a:p>
            <a:pPr marL="0" indent="0">
              <a:buNone/>
            </a:pPr>
            <a:r>
              <a:rPr lang="en-GB" sz="2400" dirty="0"/>
              <a:t>QOCS in PI (where the Cl does not have to pay the D’s costs if the Cl loses but the D has to be pay the </a:t>
            </a:r>
            <a:r>
              <a:rPr lang="en-GB" sz="2400" dirty="0" err="1"/>
              <a:t>Cls</a:t>
            </a:r>
            <a:r>
              <a:rPr lang="en-GB" sz="2400" dirty="0"/>
              <a:t> costs if the Cl wins) is such that a client may now be less concerned about paying the D’s costs if the case loses, although an ATE insurance policy may be considered to protect the Cl against unrecovered disbursements.</a:t>
            </a:r>
            <a:br>
              <a:rPr lang="en-GB" sz="2400" dirty="0"/>
            </a:br>
            <a:endParaRPr lang="en-GB" sz="2400" dirty="0"/>
          </a:p>
          <a:p>
            <a:pPr marL="0" lvl="0" indent="0">
              <a:buNone/>
            </a:pPr>
            <a:r>
              <a:rPr lang="en-GB" sz="2400" dirty="0"/>
              <a:t>Note: in any case that falls into the </a:t>
            </a:r>
            <a:r>
              <a:rPr lang="en-GB" sz="2400" b="1" dirty="0"/>
              <a:t>small claims track</a:t>
            </a:r>
            <a:r>
              <a:rPr lang="en-GB" sz="2400" dirty="0"/>
              <a:t>, it is very unlikely that any costs will be recovered from the opponent even when your client is successful</a:t>
            </a:r>
            <a:r>
              <a:rPr lang="en-GB" dirty="0"/>
              <a:t>.</a:t>
            </a:r>
          </a:p>
        </p:txBody>
      </p:sp>
    </p:spTree>
  </p:cSld>
  <p:clrMapOvr>
    <a:masterClrMapping/>
  </p:clrMapOvr>
  <mc:AlternateContent xmlns:mc="http://schemas.openxmlformats.org/markup-compatibility/2006" xmlns:p14="http://schemas.microsoft.com/office/powerpoint/2010/main">
    <mc:Choice Requires="p14">
      <p:transition spd="slow" p14:dur="2000" advTm="40734"/>
    </mc:Choice>
    <mc:Fallback xmlns="">
      <p:transition spd="slow" advTm="4073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3CA1A-5279-F8A0-05E6-E06942ED5C95}"/>
              </a:ext>
            </a:extLst>
          </p:cNvPr>
          <p:cNvSpPr txBox="1">
            <a:spLocks noGrp="1"/>
          </p:cNvSpPr>
          <p:nvPr>
            <p:ph type="title"/>
          </p:nvPr>
        </p:nvSpPr>
        <p:spPr>
          <a:xfrm>
            <a:off x="460949" y="232672"/>
            <a:ext cx="8596668" cy="723609"/>
          </a:xfrm>
        </p:spPr>
        <p:txBody>
          <a:bodyPr/>
          <a:lstStyle/>
          <a:p>
            <a:r>
              <a:rPr lang="en-GB" dirty="0"/>
              <a:t>Information on Costs</a:t>
            </a:r>
          </a:p>
        </p:txBody>
      </p:sp>
      <p:sp>
        <p:nvSpPr>
          <p:cNvPr id="3" name="Content Placeholder 2">
            <a:extLst>
              <a:ext uri="{FF2B5EF4-FFF2-40B4-BE49-F238E27FC236}">
                <a16:creationId xmlns:a16="http://schemas.microsoft.com/office/drawing/2014/main" id="{1217405C-D989-A218-44FE-C4F1B2CA3CD4}"/>
              </a:ext>
            </a:extLst>
          </p:cNvPr>
          <p:cNvSpPr txBox="1">
            <a:spLocks noGrp="1"/>
          </p:cNvSpPr>
          <p:nvPr>
            <p:ph idx="1"/>
          </p:nvPr>
        </p:nvSpPr>
        <p:spPr>
          <a:xfrm>
            <a:off x="460949" y="956281"/>
            <a:ext cx="9177632" cy="5576791"/>
          </a:xfrm>
        </p:spPr>
        <p:txBody>
          <a:bodyPr>
            <a:normAutofit/>
          </a:bodyPr>
          <a:lstStyle/>
          <a:p>
            <a:pPr marL="0" lvl="0" indent="0">
              <a:buNone/>
            </a:pPr>
            <a:r>
              <a:rPr lang="en-GB" sz="2000" dirty="0"/>
              <a:t>SRA Code of Conduct 2017 (SRACC 2017) sets out what information a party’s legal representative should give to the client about the firm’s services, including costs.  </a:t>
            </a:r>
          </a:p>
          <a:p>
            <a:pPr marL="0" lvl="0" indent="0">
              <a:buNone/>
            </a:pPr>
            <a:r>
              <a:rPr lang="en-GB" sz="2000" dirty="0"/>
              <a:t>In practice:</a:t>
            </a:r>
          </a:p>
          <a:p>
            <a:pPr lvl="0"/>
            <a:r>
              <a:rPr lang="en-GB" sz="2000" dirty="0"/>
              <a:t>Information on costs should be discussed at the first meeting and confirmed in a letter, together with the funding options available</a:t>
            </a:r>
          </a:p>
          <a:p>
            <a:pPr lvl="0">
              <a:lnSpc>
                <a:spcPct val="90000"/>
              </a:lnSpc>
            </a:pPr>
            <a:r>
              <a:rPr lang="en-GB" sz="2000" dirty="0"/>
              <a:t>It is  difficult to provide an estimate of the overall likely cost of a matter to the client but the client with as much information as possible and provided with cost updates. </a:t>
            </a:r>
          </a:p>
          <a:p>
            <a:pPr lvl="0">
              <a:lnSpc>
                <a:spcPct val="90000"/>
              </a:lnSpc>
            </a:pPr>
            <a:r>
              <a:rPr lang="en-GB" sz="2000" dirty="0"/>
              <a:t> If a precise figure cannot be given at the outset, the reason for this should be explained  to the client and a maximum figure agreed which cannot be exceeded without their permission.</a:t>
            </a:r>
          </a:p>
          <a:p>
            <a:pPr lvl="0">
              <a:lnSpc>
                <a:spcPct val="90000"/>
              </a:lnSpc>
            </a:pPr>
            <a:r>
              <a:rPr lang="en-GB" sz="2000" dirty="0"/>
              <a:t>Regular reviews of costs should be undertaken and costs updates should be given in writing.  These should include recoverability information.  Any change in previous costs estimates should be reported with reasons for that change.</a:t>
            </a:r>
          </a:p>
          <a:p>
            <a:pPr lvl="0"/>
            <a:endParaRPr lang="en-GB" dirty="0"/>
          </a:p>
          <a:p>
            <a:pPr lvl="0"/>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36035"/>
    </mc:Choice>
    <mc:Fallback xmlns="">
      <p:transition spd="slow" advTm="3603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C1A6D-8EBB-7D6A-DF85-021426CF8913}"/>
              </a:ext>
            </a:extLst>
          </p:cNvPr>
          <p:cNvSpPr txBox="1">
            <a:spLocks noGrp="1"/>
          </p:cNvSpPr>
          <p:nvPr>
            <p:ph type="title"/>
          </p:nvPr>
        </p:nvSpPr>
        <p:spPr>
          <a:xfrm>
            <a:off x="349267" y="156238"/>
            <a:ext cx="8596668" cy="1320800"/>
          </a:xfrm>
        </p:spPr>
        <p:txBody>
          <a:bodyPr/>
          <a:lstStyle/>
          <a:p>
            <a:pPr lvl="0"/>
            <a:r>
              <a:rPr lang="en-GB" dirty="0"/>
              <a:t>How to fund civil litigation? : </a:t>
            </a:r>
            <a:br>
              <a:rPr lang="en-GB" dirty="0"/>
            </a:br>
            <a:r>
              <a:rPr lang="en-GB" dirty="0"/>
              <a:t>Private funding</a:t>
            </a:r>
          </a:p>
        </p:txBody>
      </p:sp>
      <p:sp>
        <p:nvSpPr>
          <p:cNvPr id="3" name="Content Placeholder 2">
            <a:extLst>
              <a:ext uri="{FF2B5EF4-FFF2-40B4-BE49-F238E27FC236}">
                <a16:creationId xmlns:a16="http://schemas.microsoft.com/office/drawing/2014/main" id="{336A8205-8051-3768-11D2-615C4C565EEB}"/>
              </a:ext>
            </a:extLst>
          </p:cNvPr>
          <p:cNvSpPr txBox="1">
            <a:spLocks noGrp="1"/>
          </p:cNvSpPr>
          <p:nvPr>
            <p:ph idx="1"/>
          </p:nvPr>
        </p:nvSpPr>
        <p:spPr>
          <a:xfrm>
            <a:off x="460950" y="1488613"/>
            <a:ext cx="9422946" cy="4968028"/>
          </a:xfrm>
        </p:spPr>
        <p:txBody>
          <a:bodyPr>
            <a:normAutofit fontScale="92500" lnSpcReduction="10000"/>
          </a:bodyPr>
          <a:lstStyle/>
          <a:p>
            <a:pPr marL="0" lvl="0" indent="0">
              <a:spcBef>
                <a:spcPts val="500"/>
              </a:spcBef>
              <a:buNone/>
            </a:pPr>
            <a:r>
              <a:rPr lang="en-GB" sz="2200" dirty="0"/>
              <a:t>Some clients will have no alternative but to fund the case privately or they may choose to do so.  This is sometimes referred to as </a:t>
            </a:r>
            <a:r>
              <a:rPr lang="en-GB" sz="2200" b="1" i="1" dirty="0"/>
              <a:t>“the retainer”. </a:t>
            </a:r>
            <a:r>
              <a:rPr lang="en-GB" sz="2200" dirty="0"/>
              <a:t>Usually, this would be the final option for the client to be taken only when not covered by insurance or where alternative “no win, no fee” arrangements are unavailable.</a:t>
            </a:r>
          </a:p>
          <a:p>
            <a:pPr marL="0" lvl="0" indent="0">
              <a:spcBef>
                <a:spcPts val="500"/>
              </a:spcBef>
              <a:buNone/>
            </a:pPr>
            <a:r>
              <a:rPr lang="en-GB" sz="2200" dirty="0"/>
              <a:t>In this method the client pays the solicitor’s costs of conducting the case at an agreed hourly rate.  Charge out rates are based on the salaries of the staff and fee-earners working at the solicitor’s office together with an element representing the firm’s profits.  A common approach is to fix a single hourly rate for each grade of fee-earner, so the more senior or experienced, the higher the figure.</a:t>
            </a:r>
          </a:p>
          <a:p>
            <a:pPr marL="0" lvl="0" indent="0">
              <a:buNone/>
            </a:pPr>
            <a:r>
              <a:rPr lang="en-GB" sz="2400" dirty="0"/>
              <a:t>In addition the client will be expected to pay for </a:t>
            </a:r>
            <a:r>
              <a:rPr lang="en-GB" sz="2400" b="1" dirty="0"/>
              <a:t>disbursements. </a:t>
            </a:r>
            <a:r>
              <a:rPr lang="en-GB" sz="2400" dirty="0"/>
              <a:t>These are the sums paid by the firm during the course of litigation in respect of court fees, experts’ and counsel’s fees and similar expenditure.</a:t>
            </a:r>
          </a:p>
          <a:p>
            <a:pPr marL="0" lvl="0" indent="0">
              <a:buNone/>
            </a:pPr>
            <a:r>
              <a:rPr lang="en-GB" sz="2400" dirty="0"/>
              <a:t>The client should be given an estimate of the likely costs and kept informed throughout the case.  It is sensible to agree to periodical billing to avoid the client being surprised by a high bill (and to assist cash flow).</a:t>
            </a:r>
          </a:p>
          <a:p>
            <a:pPr marL="0" lvl="0" indent="0">
              <a:spcBef>
                <a:spcPts val="500"/>
              </a:spcBef>
              <a:buNone/>
            </a:pPr>
            <a:endParaRPr lang="en-GB" sz="2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77342-4FD7-CDD8-D2E6-EC5CA3778815}"/>
              </a:ext>
            </a:extLst>
          </p:cNvPr>
          <p:cNvSpPr txBox="1">
            <a:spLocks noGrp="1"/>
          </p:cNvSpPr>
          <p:nvPr>
            <p:ph type="title"/>
          </p:nvPr>
        </p:nvSpPr>
        <p:spPr>
          <a:xfrm>
            <a:off x="398128" y="239652"/>
            <a:ext cx="8596668" cy="730589"/>
          </a:xfrm>
        </p:spPr>
        <p:txBody>
          <a:bodyPr/>
          <a:lstStyle/>
          <a:p>
            <a:pPr lvl="0"/>
            <a:r>
              <a:rPr lang="en-GB" b="1" dirty="0"/>
              <a:t>Unbundling</a:t>
            </a:r>
            <a:r>
              <a:rPr lang="en-GB" dirty="0"/>
              <a:t> legal services</a:t>
            </a:r>
          </a:p>
        </p:txBody>
      </p:sp>
      <p:sp>
        <p:nvSpPr>
          <p:cNvPr id="3" name="Content Placeholder 2">
            <a:extLst>
              <a:ext uri="{FF2B5EF4-FFF2-40B4-BE49-F238E27FC236}">
                <a16:creationId xmlns:a16="http://schemas.microsoft.com/office/drawing/2014/main" id="{79DA7072-930B-C910-955E-E3CC7A2E78AB}"/>
              </a:ext>
            </a:extLst>
          </p:cNvPr>
          <p:cNvSpPr txBox="1">
            <a:spLocks noGrp="1"/>
          </p:cNvSpPr>
          <p:nvPr>
            <p:ph idx="1"/>
          </p:nvPr>
        </p:nvSpPr>
        <p:spPr>
          <a:xfrm>
            <a:off x="321345" y="904161"/>
            <a:ext cx="9527650" cy="3880773"/>
          </a:xfrm>
        </p:spPr>
        <p:txBody>
          <a:bodyPr>
            <a:noAutofit/>
          </a:bodyPr>
          <a:lstStyle/>
          <a:p>
            <a:r>
              <a:rPr lang="en-GB" sz="2000" dirty="0"/>
              <a:t>Aims to assist those clients who no longer qualify for legal aid but who cannot afford to pay privately.  </a:t>
            </a:r>
          </a:p>
          <a:p>
            <a:r>
              <a:rPr lang="en-GB" sz="2000" dirty="0"/>
              <a:t>Rather than instructing a solicitor under the traditional full retainer, unbundling allows the client to select the occasions when he needs legal assistance. Sometimes referred to as </a:t>
            </a:r>
            <a:r>
              <a:rPr lang="en-GB" sz="2000" b="1" i="1" dirty="0"/>
              <a:t>“a la carte” </a:t>
            </a:r>
            <a:r>
              <a:rPr lang="en-GB" sz="2000" dirty="0"/>
              <a:t>legal services. </a:t>
            </a:r>
          </a:p>
          <a:p>
            <a:r>
              <a:rPr lang="en-GB" sz="2000" dirty="0"/>
              <a:t>Unbundling can operate on different levels but may include:</a:t>
            </a:r>
          </a:p>
          <a:p>
            <a:pPr lvl="1"/>
            <a:r>
              <a:rPr lang="en-GB" sz="2000" dirty="0"/>
              <a:t>Providing clients with self-help packs</a:t>
            </a:r>
          </a:p>
          <a:p>
            <a:pPr lvl="1"/>
            <a:r>
              <a:rPr lang="en-GB" sz="2000" dirty="0"/>
              <a:t>Providing advice about a specific step or particular issue in a case on one or more occasions</a:t>
            </a:r>
          </a:p>
          <a:p>
            <a:pPr lvl="1"/>
            <a:r>
              <a:rPr lang="en-GB" sz="2000" dirty="0"/>
              <a:t>Checking or drafting documents</a:t>
            </a:r>
          </a:p>
          <a:p>
            <a:pPr lvl="1"/>
            <a:r>
              <a:rPr lang="en-GB" sz="2000" dirty="0"/>
              <a:t>Providing advocacy services</a:t>
            </a:r>
          </a:p>
          <a:p>
            <a:pPr lvl="0"/>
            <a:r>
              <a:rPr lang="en-GB" sz="2000" dirty="0"/>
              <a:t>Small personal injury claims and consumer claims may be suitable for this type of funding (provided there are no other alternatives</a:t>
            </a:r>
          </a:p>
          <a:p>
            <a:endParaRPr lang="en-GB"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1765-1FAF-0053-AAB4-F54EFF3D3297}"/>
              </a:ext>
            </a:extLst>
          </p:cNvPr>
          <p:cNvSpPr txBox="1">
            <a:spLocks noGrp="1"/>
          </p:cNvSpPr>
          <p:nvPr>
            <p:ph type="title"/>
          </p:nvPr>
        </p:nvSpPr>
        <p:spPr/>
        <p:txBody>
          <a:bodyPr/>
          <a:lstStyle/>
          <a:p>
            <a:pPr lvl="0"/>
            <a:r>
              <a:rPr lang="en-GB" b="1"/>
              <a:t>Minkin v Lesley landsberg [2015]</a:t>
            </a:r>
          </a:p>
        </p:txBody>
      </p:sp>
      <p:sp>
        <p:nvSpPr>
          <p:cNvPr id="3" name="Content Placeholder 2">
            <a:extLst>
              <a:ext uri="{FF2B5EF4-FFF2-40B4-BE49-F238E27FC236}">
                <a16:creationId xmlns:a16="http://schemas.microsoft.com/office/drawing/2014/main" id="{D7BD7C9F-BE7C-AF79-C0EA-0D651C9BD52C}"/>
              </a:ext>
            </a:extLst>
          </p:cNvPr>
          <p:cNvSpPr txBox="1">
            <a:spLocks noGrp="1"/>
          </p:cNvSpPr>
          <p:nvPr>
            <p:ph idx="1"/>
          </p:nvPr>
        </p:nvSpPr>
        <p:spPr>
          <a:xfrm>
            <a:off x="621492" y="1488613"/>
            <a:ext cx="9022839" cy="4831674"/>
          </a:xfrm>
        </p:spPr>
        <p:txBody>
          <a:bodyPr>
            <a:normAutofit/>
          </a:bodyPr>
          <a:lstStyle/>
          <a:p>
            <a:pPr marL="0" lvl="0" indent="0">
              <a:buNone/>
            </a:pPr>
            <a:r>
              <a:rPr lang="en-GB" sz="2400" dirty="0"/>
              <a:t>This case demonstrates the need for solicitors to be clear on the extent of any work they have agreed to do.</a:t>
            </a:r>
          </a:p>
          <a:p>
            <a:pPr marL="0" lvl="0" indent="0">
              <a:buNone/>
            </a:pPr>
            <a:r>
              <a:rPr lang="en-GB" sz="2400" dirty="0" err="1"/>
              <a:t>CofA</a:t>
            </a:r>
            <a:r>
              <a:rPr lang="en-GB" sz="2400" dirty="0"/>
              <a:t> ruled that a solicitor employed on a limited retainer to draft a financial consent order had no duty of care to advise on the underlying merits of the agreement.  </a:t>
            </a:r>
          </a:p>
          <a:p>
            <a:pPr marL="0" lvl="0" indent="0">
              <a:buNone/>
            </a:pPr>
            <a:r>
              <a:rPr lang="en-GB" sz="2400" dirty="0"/>
              <a:t>Lady Justice King stated:</a:t>
            </a:r>
          </a:p>
          <a:p>
            <a:pPr marL="0" lvl="0" indent="0">
              <a:buNone/>
            </a:pPr>
            <a:r>
              <a:rPr lang="en-GB" sz="2400" i="1" dirty="0"/>
              <a:t>“There would be very serious consequences for both the court and litigants in person generally, if…a modest and relatively inexpensive drafting exercise of a document….may lead to [solicitors] having imposed upon them a far broader duty of care.”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E9CF1-8AC3-DAB9-61E5-06CEE0006022}"/>
              </a:ext>
            </a:extLst>
          </p:cNvPr>
          <p:cNvSpPr txBox="1">
            <a:spLocks noGrp="1"/>
          </p:cNvSpPr>
          <p:nvPr>
            <p:ph type="title"/>
          </p:nvPr>
        </p:nvSpPr>
        <p:spPr>
          <a:xfrm>
            <a:off x="488870" y="167813"/>
            <a:ext cx="8596668" cy="942031"/>
          </a:xfrm>
        </p:spPr>
        <p:txBody>
          <a:bodyPr/>
          <a:lstStyle/>
          <a:p>
            <a:pPr lvl="0"/>
            <a:r>
              <a:rPr lang="en-GB" dirty="0"/>
              <a:t>Sequence Properties v Patel [2016]</a:t>
            </a:r>
          </a:p>
        </p:txBody>
      </p:sp>
      <p:sp>
        <p:nvSpPr>
          <p:cNvPr id="3" name="Content Placeholder 2">
            <a:extLst>
              <a:ext uri="{FF2B5EF4-FFF2-40B4-BE49-F238E27FC236}">
                <a16:creationId xmlns:a16="http://schemas.microsoft.com/office/drawing/2014/main" id="{765F5538-22DE-1A34-75C8-13E09BE55B43}"/>
              </a:ext>
            </a:extLst>
          </p:cNvPr>
          <p:cNvSpPr txBox="1">
            <a:spLocks noGrp="1"/>
          </p:cNvSpPr>
          <p:nvPr>
            <p:ph idx="1"/>
          </p:nvPr>
        </p:nvSpPr>
        <p:spPr>
          <a:xfrm>
            <a:off x="537730" y="1300148"/>
            <a:ext cx="9059979" cy="3880773"/>
          </a:xfrm>
        </p:spPr>
        <p:txBody>
          <a:bodyPr>
            <a:noAutofit/>
          </a:bodyPr>
          <a:lstStyle/>
          <a:p>
            <a:pPr>
              <a:lnSpc>
                <a:spcPct val="90000"/>
              </a:lnSpc>
            </a:pPr>
            <a:r>
              <a:rPr lang="en-GB" sz="2400" dirty="0"/>
              <a:t>In this case a harsher approach was adopted towards an individual appealing against a costs order imposed for the late filing of a trial bundle that was not served.  </a:t>
            </a:r>
          </a:p>
          <a:p>
            <a:pPr>
              <a:lnSpc>
                <a:spcPct val="90000"/>
              </a:lnSpc>
            </a:pPr>
            <a:r>
              <a:rPr lang="en-GB" sz="2400" dirty="0"/>
              <a:t>Judge </a:t>
            </a:r>
            <a:r>
              <a:rPr lang="en-GB" sz="2400" dirty="0" err="1"/>
              <a:t>Asplin</a:t>
            </a:r>
            <a:r>
              <a:rPr lang="en-GB" sz="2400" dirty="0"/>
              <a:t> refused the application because the applicant had received assistance from a solicitor through “unbundled legal services”.  The headline for the </a:t>
            </a:r>
            <a:r>
              <a:rPr lang="en-GB" sz="2400" i="1" dirty="0"/>
              <a:t>Law Society Gazette </a:t>
            </a:r>
            <a:r>
              <a:rPr lang="en-GB" sz="2400" dirty="0"/>
              <a:t>article discussing this case was ‘New Judgment “kills” unbundled legal services.’</a:t>
            </a:r>
          </a:p>
          <a:p>
            <a:pPr>
              <a:lnSpc>
                <a:spcPct val="90000"/>
              </a:lnSpc>
            </a:pPr>
            <a:r>
              <a:rPr lang="en-GB" sz="2400" dirty="0"/>
              <a:t>This may be an exaggeration but there is no doubt that the judgment does reinforce the importance of drafting the retainer and specifying exactly what it does include.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EDCAF-99D0-7F99-A9FC-C4461094F943}"/>
              </a:ext>
            </a:extLst>
          </p:cNvPr>
          <p:cNvSpPr txBox="1">
            <a:spLocks noGrp="1"/>
          </p:cNvSpPr>
          <p:nvPr>
            <p:ph type="title"/>
          </p:nvPr>
        </p:nvSpPr>
        <p:spPr>
          <a:xfrm>
            <a:off x="433028" y="232516"/>
            <a:ext cx="8596668" cy="814507"/>
          </a:xfrm>
        </p:spPr>
        <p:txBody>
          <a:bodyPr/>
          <a:lstStyle/>
          <a:p>
            <a:pPr lvl="0"/>
            <a:r>
              <a:rPr lang="en-GB" dirty="0"/>
              <a:t>Legal expenses insurance</a:t>
            </a:r>
          </a:p>
        </p:txBody>
      </p:sp>
      <p:sp>
        <p:nvSpPr>
          <p:cNvPr id="3" name="Content Placeholder 2">
            <a:extLst>
              <a:ext uri="{FF2B5EF4-FFF2-40B4-BE49-F238E27FC236}">
                <a16:creationId xmlns:a16="http://schemas.microsoft.com/office/drawing/2014/main" id="{0A312453-1F28-DA81-7571-F6564BE09052}"/>
              </a:ext>
            </a:extLst>
          </p:cNvPr>
          <p:cNvSpPr txBox="1">
            <a:spLocks noGrp="1"/>
          </p:cNvSpPr>
          <p:nvPr>
            <p:ph idx="1"/>
          </p:nvPr>
        </p:nvSpPr>
        <p:spPr>
          <a:xfrm>
            <a:off x="321347" y="1047023"/>
            <a:ext cx="9230970" cy="5468796"/>
          </a:xfrm>
        </p:spPr>
        <p:txBody>
          <a:bodyPr>
            <a:normAutofit/>
          </a:bodyPr>
          <a:lstStyle/>
          <a:p>
            <a:r>
              <a:rPr lang="en-GB" sz="2400" dirty="0"/>
              <a:t>Known as “before the event” (BTE) insurance:  can be taken out as part of a vehicle insurance policy or household policies.  </a:t>
            </a:r>
          </a:p>
          <a:p>
            <a:r>
              <a:rPr lang="en-GB" sz="2400" dirty="0"/>
              <a:t>If legal expenses are included, there will be no need for the client to enter into any other funding arrangement as BTE insurance generally covers both sides costs.</a:t>
            </a:r>
          </a:p>
          <a:p>
            <a:pPr marL="0" lvl="0" indent="0">
              <a:buNone/>
            </a:pPr>
            <a:r>
              <a:rPr lang="en-GB" sz="2400" dirty="0"/>
              <a:t>After taking instructions the solicitor should:</a:t>
            </a:r>
          </a:p>
          <a:p>
            <a:pPr lvl="0"/>
            <a:r>
              <a:rPr lang="en-GB" sz="2400" dirty="0"/>
              <a:t>Check the client’s insurance policy to determine if it covers legal expenses;</a:t>
            </a:r>
          </a:p>
          <a:p>
            <a:pPr lvl="0"/>
            <a:r>
              <a:rPr lang="en-GB" sz="2400" dirty="0"/>
              <a:t>Ensure that the level of cover is sufficient; and</a:t>
            </a:r>
          </a:p>
          <a:p>
            <a:pPr lvl="0"/>
            <a:r>
              <a:rPr lang="en-GB" sz="2400" dirty="0"/>
              <a:t>Advise the client as to any excess – this is the initial payment which the client may be required to meet.</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B88DE-0F19-8594-156F-0737139B68EE}"/>
              </a:ext>
            </a:extLst>
          </p:cNvPr>
          <p:cNvSpPr txBox="1">
            <a:spLocks noGrp="1"/>
          </p:cNvSpPr>
          <p:nvPr>
            <p:ph type="title"/>
          </p:nvPr>
        </p:nvSpPr>
        <p:spPr>
          <a:xfrm>
            <a:off x="279464" y="309453"/>
            <a:ext cx="8994537" cy="870193"/>
          </a:xfrm>
        </p:spPr>
        <p:txBody>
          <a:bodyPr/>
          <a:lstStyle/>
          <a:p>
            <a:pPr lvl="0"/>
            <a:r>
              <a:rPr lang="en-GB" dirty="0"/>
              <a:t>Sponsoring organisations e.g. Trade Union</a:t>
            </a:r>
          </a:p>
        </p:txBody>
      </p:sp>
      <p:sp>
        <p:nvSpPr>
          <p:cNvPr id="3" name="Content Placeholder 2">
            <a:extLst>
              <a:ext uri="{FF2B5EF4-FFF2-40B4-BE49-F238E27FC236}">
                <a16:creationId xmlns:a16="http://schemas.microsoft.com/office/drawing/2014/main" id="{76732FF8-9C6B-16C4-484E-AA938A2B102A}"/>
              </a:ext>
            </a:extLst>
          </p:cNvPr>
          <p:cNvSpPr txBox="1">
            <a:spLocks noGrp="1"/>
          </p:cNvSpPr>
          <p:nvPr>
            <p:ph idx="1"/>
          </p:nvPr>
        </p:nvSpPr>
        <p:spPr>
          <a:xfrm>
            <a:off x="433029" y="1290396"/>
            <a:ext cx="8596668" cy="3880773"/>
          </a:xfrm>
        </p:spPr>
        <p:txBody>
          <a:bodyPr/>
          <a:lstStyle/>
          <a:p>
            <a:pPr>
              <a:spcBef>
                <a:spcPts val="700"/>
              </a:spcBef>
            </a:pPr>
            <a:r>
              <a:rPr lang="en-GB" sz="2800" dirty="0"/>
              <a:t>Most likely to apply to employment related disputes and accidents at work.  </a:t>
            </a:r>
          </a:p>
          <a:p>
            <a:pPr>
              <a:spcBef>
                <a:spcPts val="700"/>
              </a:spcBef>
            </a:pPr>
            <a:r>
              <a:rPr lang="en-GB" sz="2800" dirty="0"/>
              <a:t>Often, the sponsoring organisation will insist on a solicitor being instructed from an approved panel.</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DCF2-608A-AE44-A6BF-4F202C3C10C9}"/>
              </a:ext>
            </a:extLst>
          </p:cNvPr>
          <p:cNvSpPr txBox="1">
            <a:spLocks noGrp="1"/>
          </p:cNvSpPr>
          <p:nvPr>
            <p:ph type="title"/>
          </p:nvPr>
        </p:nvSpPr>
        <p:spPr>
          <a:xfrm>
            <a:off x="495850" y="190790"/>
            <a:ext cx="8596668" cy="800391"/>
          </a:xfrm>
        </p:spPr>
        <p:txBody>
          <a:bodyPr/>
          <a:lstStyle/>
          <a:p>
            <a:pPr lvl="0"/>
            <a:r>
              <a:rPr lang="en-GB" dirty="0"/>
              <a:t>Funding :Conditional fee agreements </a:t>
            </a:r>
          </a:p>
        </p:txBody>
      </p:sp>
      <p:sp>
        <p:nvSpPr>
          <p:cNvPr id="3" name="Content Placeholder 2">
            <a:extLst>
              <a:ext uri="{FF2B5EF4-FFF2-40B4-BE49-F238E27FC236}">
                <a16:creationId xmlns:a16="http://schemas.microsoft.com/office/drawing/2014/main" id="{99E1529D-8881-EFCB-6F34-FB75386AC4FF}"/>
              </a:ext>
            </a:extLst>
          </p:cNvPr>
          <p:cNvSpPr txBox="1">
            <a:spLocks noGrp="1"/>
          </p:cNvSpPr>
          <p:nvPr>
            <p:ph idx="1"/>
          </p:nvPr>
        </p:nvSpPr>
        <p:spPr>
          <a:xfrm>
            <a:off x="370207" y="991181"/>
            <a:ext cx="9360126" cy="5437540"/>
          </a:xfrm>
        </p:spPr>
        <p:txBody>
          <a:bodyPr>
            <a:normAutofit fontScale="92500" lnSpcReduction="10000"/>
          </a:bodyPr>
          <a:lstStyle/>
          <a:p>
            <a:pPr>
              <a:spcBef>
                <a:spcPts val="500"/>
              </a:spcBef>
            </a:pPr>
            <a:r>
              <a:rPr lang="en-GB" sz="2200" dirty="0"/>
              <a:t>CFAs are regulated by the </a:t>
            </a:r>
            <a:r>
              <a:rPr lang="en-GB" sz="2200" b="1" dirty="0"/>
              <a:t>Conditional Fee Agreements Order 2013 - </a:t>
            </a:r>
            <a:r>
              <a:rPr lang="en-GB" sz="2200" dirty="0"/>
              <a:t>often referred to as “no win,  no fee” agreements.</a:t>
            </a:r>
          </a:p>
          <a:p>
            <a:pPr>
              <a:spcBef>
                <a:spcPts val="500"/>
              </a:spcBef>
            </a:pPr>
            <a:r>
              <a:rPr lang="en-GB" sz="2200" dirty="0"/>
              <a:t>Increasingly popular over recent years, particularly as public funding has all but disappeared for litigation.  </a:t>
            </a:r>
          </a:p>
          <a:p>
            <a:pPr>
              <a:spcBef>
                <a:spcPts val="500"/>
              </a:spcBef>
            </a:pPr>
            <a:r>
              <a:rPr lang="en-GB" sz="2200" dirty="0"/>
              <a:t>CFAs provide the client with the security of knowing that he will not receive a large costs’ bill; can be a crucial factor in a potential claimant’s decision as to whether to proceed.</a:t>
            </a:r>
          </a:p>
          <a:p>
            <a:pPr>
              <a:spcBef>
                <a:spcPts val="500"/>
              </a:spcBef>
            </a:pPr>
            <a:r>
              <a:rPr lang="en-GB" sz="2400" dirty="0"/>
              <a:t>If the client loses, he will not have to pay anything to the solicitors acting for him (except disbursements in some cases). </a:t>
            </a:r>
          </a:p>
          <a:p>
            <a:pPr>
              <a:spcBef>
                <a:spcPts val="500"/>
              </a:spcBef>
            </a:pPr>
            <a:r>
              <a:rPr lang="en-GB" sz="2400" dirty="0"/>
              <a:t>If the case is won, the client will have to pay his own lawyer’s costs but at an enhanced rate.</a:t>
            </a:r>
          </a:p>
          <a:p>
            <a:pPr>
              <a:spcBef>
                <a:spcPts val="500"/>
              </a:spcBef>
            </a:pPr>
            <a:r>
              <a:rPr lang="en-GB" sz="2400" dirty="0"/>
              <a:t>A costs order will usually be sought against the losing party, but the client may be responsible for any shortfall.</a:t>
            </a:r>
          </a:p>
          <a:p>
            <a:pPr>
              <a:spcBef>
                <a:spcPts val="500"/>
              </a:spcBef>
            </a:pPr>
            <a:r>
              <a:rPr lang="en-GB" sz="2400" dirty="0"/>
              <a:t>In some cases the client will take out an “after the event” (ATE) insurance policy to cover himself for the potential liability of paying the opponents costs and his own disbursements if he were to lose the case (such policies tend to be expensive).</a:t>
            </a:r>
          </a:p>
          <a:p>
            <a:pPr>
              <a:spcBef>
                <a:spcPts val="500"/>
              </a:spcBef>
            </a:pPr>
            <a:endParaRPr lang="en-GB" sz="2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FB7C-F730-A632-94D8-796C758BAAFF}"/>
              </a:ext>
            </a:extLst>
          </p:cNvPr>
          <p:cNvSpPr txBox="1">
            <a:spLocks noGrp="1"/>
          </p:cNvSpPr>
          <p:nvPr>
            <p:ph type="title"/>
          </p:nvPr>
        </p:nvSpPr>
        <p:spPr>
          <a:xfrm>
            <a:off x="335305" y="120833"/>
            <a:ext cx="8596668" cy="765646"/>
          </a:xfrm>
        </p:spPr>
        <p:txBody>
          <a:bodyPr/>
          <a:lstStyle/>
          <a:p>
            <a:r>
              <a:rPr lang="en-GB" dirty="0"/>
              <a:t>Requirements of a CFA</a:t>
            </a:r>
          </a:p>
        </p:txBody>
      </p:sp>
      <p:sp>
        <p:nvSpPr>
          <p:cNvPr id="3" name="Content Placeholder 2">
            <a:extLst>
              <a:ext uri="{FF2B5EF4-FFF2-40B4-BE49-F238E27FC236}">
                <a16:creationId xmlns:a16="http://schemas.microsoft.com/office/drawing/2014/main" id="{8EDF1437-DA56-C48F-BA3E-8D2A411DBDE6}"/>
              </a:ext>
            </a:extLst>
          </p:cNvPr>
          <p:cNvSpPr txBox="1">
            <a:spLocks noGrp="1"/>
          </p:cNvSpPr>
          <p:nvPr>
            <p:ph idx="1"/>
          </p:nvPr>
        </p:nvSpPr>
        <p:spPr>
          <a:xfrm>
            <a:off x="251543" y="886479"/>
            <a:ext cx="9562552" cy="5744666"/>
          </a:xfrm>
        </p:spPr>
        <p:txBody>
          <a:bodyPr>
            <a:normAutofit/>
          </a:bodyPr>
          <a:lstStyle/>
          <a:p>
            <a:r>
              <a:rPr lang="en-GB" sz="2000" dirty="0"/>
              <a:t>A CFA must be in writing and state the percentage of any success fee.</a:t>
            </a:r>
          </a:p>
          <a:p>
            <a:r>
              <a:rPr lang="en-GB" sz="2000" dirty="0"/>
              <a:t>The success fee: If a claim is unsuccessful, the solicitor will not receive his costs, and the firm will be out of pocket.  Solicitors must be able to run on a commercial basis and, to make CFAs attractive to the legal profession as well as to clients, the concept of the success fee was introduced.</a:t>
            </a:r>
          </a:p>
          <a:p>
            <a:r>
              <a:rPr lang="en-GB" sz="2000" dirty="0"/>
              <a:t>If a claim is successful, solicitor receives an enhanced fee to reflect that “success” </a:t>
            </a:r>
            <a:r>
              <a:rPr lang="en-GB" sz="2000" dirty="0" err="1"/>
              <a:t>i.e</a:t>
            </a:r>
            <a:r>
              <a:rPr lang="en-GB" sz="2000" dirty="0"/>
              <a:t>  a percentage increase in the solicitor’s normal hourly fee.</a:t>
            </a:r>
          </a:p>
          <a:p>
            <a:pPr lvl="0"/>
            <a:r>
              <a:rPr lang="en-GB" sz="2000" dirty="0"/>
              <a:t>The percentage success fee cannot exceed 100% of the usual charging rate;</a:t>
            </a:r>
          </a:p>
          <a:p>
            <a:pPr lvl="0"/>
            <a:r>
              <a:rPr lang="en-GB" sz="2000" dirty="0"/>
              <a:t>In personal injury claims, success fee is limited to 25% of the damages (But not this is not total damages but just general damages and past losses.)</a:t>
            </a:r>
          </a:p>
          <a:p>
            <a:pPr lvl="0"/>
            <a:r>
              <a:rPr lang="en-GB" sz="2000" dirty="0"/>
              <a:t>Risk assessments: The solicitor will determine the success fee taking into account factors such as the complexity of the matter, the likelihood of success and the time which the case will involve.  This will also assist the solicitor in justifying the level of the success fee to the court should she need to do so.</a:t>
            </a:r>
          </a:p>
          <a:p>
            <a:pPr lvl="0"/>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48F58-7168-AF48-49E1-339FDBFC1011}"/>
              </a:ext>
            </a:extLst>
          </p:cNvPr>
          <p:cNvSpPr txBox="1">
            <a:spLocks noGrp="1"/>
          </p:cNvSpPr>
          <p:nvPr>
            <p:ph type="title"/>
          </p:nvPr>
        </p:nvSpPr>
        <p:spPr>
          <a:xfrm>
            <a:off x="446989" y="309453"/>
            <a:ext cx="8596668" cy="884153"/>
          </a:xfrm>
        </p:spPr>
        <p:txBody>
          <a:bodyPr/>
          <a:lstStyle/>
          <a:p>
            <a:pPr lvl="0"/>
            <a:r>
              <a:rPr lang="en-GB" dirty="0"/>
              <a:t>Example 1</a:t>
            </a:r>
          </a:p>
        </p:txBody>
      </p:sp>
      <p:sp>
        <p:nvSpPr>
          <p:cNvPr id="3" name="Content Placeholder 2">
            <a:extLst>
              <a:ext uri="{FF2B5EF4-FFF2-40B4-BE49-F238E27FC236}">
                <a16:creationId xmlns:a16="http://schemas.microsoft.com/office/drawing/2014/main" id="{ACB8044B-A59F-56CA-C02E-726D00A6A7CC}"/>
              </a:ext>
            </a:extLst>
          </p:cNvPr>
          <p:cNvSpPr txBox="1">
            <a:spLocks noGrp="1"/>
          </p:cNvSpPr>
          <p:nvPr>
            <p:ph idx="1"/>
          </p:nvPr>
        </p:nvSpPr>
        <p:spPr>
          <a:xfrm>
            <a:off x="446989" y="1420694"/>
            <a:ext cx="8596668" cy="5127853"/>
          </a:xfrm>
        </p:spPr>
        <p:txBody>
          <a:bodyPr>
            <a:normAutofit/>
          </a:bodyPr>
          <a:lstStyle/>
          <a:p>
            <a:pPr marL="0" lvl="0" indent="0">
              <a:buNone/>
            </a:pPr>
            <a:r>
              <a:rPr lang="en-GB" sz="2400" dirty="0"/>
              <a:t>Legal Eagles &amp; Co’s usual charging rate for their solicitor, Fiona Ward, is £200 per hour.  Fiona is consulted by Hamza </a:t>
            </a:r>
            <a:r>
              <a:rPr lang="en-GB" sz="2400" dirty="0" err="1"/>
              <a:t>Shazad</a:t>
            </a:r>
            <a:r>
              <a:rPr lang="en-GB" sz="2400" dirty="0"/>
              <a:t>, who wishes to make a claim against Southend Garages Limited in relation to a car which he purchased. </a:t>
            </a:r>
          </a:p>
          <a:p>
            <a:pPr marL="0" lvl="0" indent="0">
              <a:buNone/>
            </a:pPr>
            <a:r>
              <a:rPr lang="en-GB" sz="2400" dirty="0"/>
              <a:t>Fiona’s usual charging rate is £200 per hour and, after carrying out a risk assessment, she agrees to an uplift of 50%.  This means that her charge out rate will be £300 per hour (if the claim is successful).</a:t>
            </a:r>
          </a:p>
          <a:p>
            <a:pPr marL="0" lvl="0" indent="0">
              <a:buNone/>
            </a:pPr>
            <a:r>
              <a:rPr lang="en-GB" sz="2400" dirty="0"/>
              <a:t>Therefore if his claim were successful and the bill comes to £1,000 the success fee would increase this to £1500.00.</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63FA8-5BF4-C7BA-D853-83094671D38C}"/>
              </a:ext>
            </a:extLst>
          </p:cNvPr>
          <p:cNvSpPr txBox="1">
            <a:spLocks noGrp="1"/>
          </p:cNvSpPr>
          <p:nvPr>
            <p:ph type="title"/>
          </p:nvPr>
        </p:nvSpPr>
        <p:spPr>
          <a:xfrm>
            <a:off x="558672" y="277615"/>
            <a:ext cx="8596668" cy="922971"/>
          </a:xfrm>
        </p:spPr>
        <p:txBody>
          <a:bodyPr/>
          <a:lstStyle/>
          <a:p>
            <a:pPr lvl="0"/>
            <a:r>
              <a:rPr lang="en-GB" dirty="0"/>
              <a:t>Example 2</a:t>
            </a:r>
          </a:p>
        </p:txBody>
      </p:sp>
      <p:sp>
        <p:nvSpPr>
          <p:cNvPr id="3" name="Content Placeholder 2">
            <a:extLst>
              <a:ext uri="{FF2B5EF4-FFF2-40B4-BE49-F238E27FC236}">
                <a16:creationId xmlns:a16="http://schemas.microsoft.com/office/drawing/2014/main" id="{DD7B2B83-211F-80A5-C79B-8A3F36EB58F7}"/>
              </a:ext>
            </a:extLst>
          </p:cNvPr>
          <p:cNvSpPr txBox="1">
            <a:spLocks noGrp="1"/>
          </p:cNvSpPr>
          <p:nvPr>
            <p:ph idx="1"/>
          </p:nvPr>
        </p:nvSpPr>
        <p:spPr>
          <a:xfrm>
            <a:off x="558672" y="1127525"/>
            <a:ext cx="8596668" cy="5452859"/>
          </a:xfrm>
        </p:spPr>
        <p:txBody>
          <a:bodyPr>
            <a:normAutofit/>
          </a:bodyPr>
          <a:lstStyle/>
          <a:p>
            <a:pPr marL="0" lvl="0" indent="0">
              <a:lnSpc>
                <a:spcPct val="90000"/>
              </a:lnSpc>
              <a:spcBef>
                <a:spcPts val="500"/>
              </a:spcBef>
              <a:buNone/>
            </a:pPr>
            <a:r>
              <a:rPr lang="en-GB" sz="2400" dirty="0"/>
              <a:t>Stefan has a CFA agreement with Legal Eagles &amp; Co with a 30% success fee.  He is awarded £6,000 in damages for a RTA.</a:t>
            </a:r>
          </a:p>
          <a:p>
            <a:pPr marL="0" lvl="0" indent="0">
              <a:lnSpc>
                <a:spcPct val="90000"/>
              </a:lnSpc>
              <a:spcBef>
                <a:spcPts val="500"/>
              </a:spcBef>
              <a:buNone/>
            </a:pPr>
            <a:endParaRPr lang="en-GB" sz="2400" dirty="0"/>
          </a:p>
          <a:p>
            <a:pPr marL="0" lvl="0" indent="0">
              <a:lnSpc>
                <a:spcPct val="90000"/>
              </a:lnSpc>
              <a:spcBef>
                <a:spcPts val="500"/>
              </a:spcBef>
              <a:buNone/>
            </a:pPr>
            <a:r>
              <a:rPr lang="en-GB" sz="2400" dirty="0"/>
              <a:t>Stefan’s lawyers fees are £1,000 and the 30% success fee is £300, giving a total of £1300.  The losing party pays the basic costs of £1,000 and disbursements and the success fee of £300 is recovered from Stefan’s damages.</a:t>
            </a:r>
          </a:p>
          <a:p>
            <a:pPr marL="0" lvl="0" indent="0">
              <a:lnSpc>
                <a:spcPct val="90000"/>
              </a:lnSpc>
              <a:spcBef>
                <a:spcPts val="500"/>
              </a:spcBef>
              <a:buNone/>
            </a:pPr>
            <a:endParaRPr lang="en-GB" sz="2400" dirty="0"/>
          </a:p>
          <a:p>
            <a:pPr marL="0" lvl="0" indent="0">
              <a:lnSpc>
                <a:spcPct val="90000"/>
              </a:lnSpc>
              <a:spcBef>
                <a:spcPts val="500"/>
              </a:spcBef>
              <a:buNone/>
            </a:pPr>
            <a:r>
              <a:rPr lang="en-GB" sz="2400" dirty="0"/>
              <a:t>Alternatively assume that Stefan’s legal fees are £8000.  the 30% uplift (success fee) equals £2400.  As this is a personal injury claim, the maximum which his solicitor may recover towards the success fee is 25% of damages, that is £1500.  As a consequence, the lawyer is down by £900.</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D4CAD-20C3-3C25-EC4D-0F1DF86E35F3}"/>
              </a:ext>
            </a:extLst>
          </p:cNvPr>
          <p:cNvSpPr txBox="1">
            <a:spLocks noGrp="1"/>
          </p:cNvSpPr>
          <p:nvPr>
            <p:ph type="title"/>
          </p:nvPr>
        </p:nvSpPr>
        <p:spPr>
          <a:xfrm>
            <a:off x="232784" y="302474"/>
            <a:ext cx="9485768" cy="939993"/>
          </a:xfrm>
        </p:spPr>
        <p:txBody>
          <a:bodyPr/>
          <a:lstStyle/>
          <a:p>
            <a:pPr lvl="0"/>
            <a:r>
              <a:rPr lang="en-GB" dirty="0"/>
              <a:t>Funding: Damages based agreements (DBAs)</a:t>
            </a:r>
          </a:p>
        </p:txBody>
      </p:sp>
      <p:sp>
        <p:nvSpPr>
          <p:cNvPr id="3" name="Content Placeholder 2">
            <a:extLst>
              <a:ext uri="{FF2B5EF4-FFF2-40B4-BE49-F238E27FC236}">
                <a16:creationId xmlns:a16="http://schemas.microsoft.com/office/drawing/2014/main" id="{4B3EC63B-02A5-235D-54D8-D31B49AF55C2}"/>
              </a:ext>
            </a:extLst>
          </p:cNvPr>
          <p:cNvSpPr txBox="1">
            <a:spLocks noGrp="1"/>
          </p:cNvSpPr>
          <p:nvPr>
            <p:ph idx="1"/>
          </p:nvPr>
        </p:nvSpPr>
        <p:spPr>
          <a:xfrm>
            <a:off x="398128" y="1190347"/>
            <a:ext cx="9320424" cy="5552479"/>
          </a:xfrm>
        </p:spPr>
        <p:txBody>
          <a:bodyPr>
            <a:normAutofit fontScale="62500" lnSpcReduction="20000"/>
          </a:bodyPr>
          <a:lstStyle/>
          <a:p>
            <a:pPr>
              <a:spcBef>
                <a:spcPts val="700"/>
              </a:spcBef>
            </a:pPr>
            <a:r>
              <a:rPr lang="en-GB" sz="3600" dirty="0"/>
              <a:t>Introduced in 2012 and regulated by the </a:t>
            </a:r>
            <a:r>
              <a:rPr lang="en-GB" sz="3600" b="1" dirty="0"/>
              <a:t>Damages –Based Agreement Regulations 2013. </a:t>
            </a:r>
          </a:p>
          <a:p>
            <a:pPr>
              <a:spcBef>
                <a:spcPts val="700"/>
              </a:spcBef>
            </a:pPr>
            <a:r>
              <a:rPr lang="en-GB" sz="3600" dirty="0"/>
              <a:t>Under a damages-based agreement (DBA), the solicitor will not be paid if the case is lost but, if the claim is successful, the lawyer will receive a % share of the damages recovered.  </a:t>
            </a:r>
          </a:p>
          <a:p>
            <a:pPr>
              <a:spcBef>
                <a:spcPts val="700"/>
              </a:spcBef>
            </a:pPr>
            <a:r>
              <a:rPr lang="en-GB" sz="3600" dirty="0"/>
              <a:t>Known as a </a:t>
            </a:r>
            <a:r>
              <a:rPr lang="en-GB" sz="3600" b="1" dirty="0"/>
              <a:t>contingency fee </a:t>
            </a:r>
            <a:r>
              <a:rPr lang="en-GB" sz="3600" dirty="0"/>
              <a:t>and although relatively new in the UK, is long established in the US legal system.</a:t>
            </a:r>
          </a:p>
          <a:p>
            <a:pPr>
              <a:spcBef>
                <a:spcPts val="700"/>
              </a:spcBef>
            </a:pPr>
            <a:r>
              <a:rPr lang="en-GB" sz="3600" dirty="0"/>
              <a:t>However, to ensure that the lawyer does not receive an excessive payment for a limited amount of work:</a:t>
            </a:r>
          </a:p>
          <a:p>
            <a:pPr lvl="1">
              <a:spcBef>
                <a:spcPts val="700"/>
              </a:spcBef>
            </a:pPr>
            <a:r>
              <a:rPr lang="en-GB" sz="3200" dirty="0"/>
              <a:t>The amount which can be recovered is limited to 25% of the damages for personal injury claims and 50% for most other cases; and</a:t>
            </a:r>
          </a:p>
          <a:p>
            <a:pPr lvl="1">
              <a:spcBef>
                <a:spcPts val="700"/>
              </a:spcBef>
            </a:pPr>
            <a:r>
              <a:rPr lang="en-GB" sz="3200" dirty="0"/>
              <a:t>The court will assess the proportionality of that figure under </a:t>
            </a:r>
            <a:r>
              <a:rPr lang="en-GB" sz="3200" b="1" dirty="0"/>
              <a:t>Part 44 </a:t>
            </a:r>
            <a:r>
              <a:rPr lang="en-GB" sz="3200" dirty="0"/>
              <a:t>when determining costs.</a:t>
            </a:r>
          </a:p>
          <a:p>
            <a:pPr lvl="0">
              <a:spcBef>
                <a:spcPts val="500"/>
              </a:spcBef>
            </a:pPr>
            <a:r>
              <a:rPr lang="en-GB" sz="3600" dirty="0"/>
              <a:t>Costs recoverable under a DBA include the solicitor’s and counsel’s fees.  Upfront expenses (such as medical reports) and ATE insurance premiums are not included in the cap.</a:t>
            </a:r>
          </a:p>
          <a:p>
            <a:pPr marL="0" indent="0">
              <a:spcBef>
                <a:spcPts val="700"/>
              </a:spcBef>
              <a:buNone/>
            </a:pPr>
            <a:endParaRPr lang="en-GB" sz="2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E4071-EB7C-1E16-3110-7EE244BCF0DC}"/>
              </a:ext>
            </a:extLst>
          </p:cNvPr>
          <p:cNvSpPr txBox="1">
            <a:spLocks noGrp="1"/>
          </p:cNvSpPr>
          <p:nvPr>
            <p:ph type="title"/>
          </p:nvPr>
        </p:nvSpPr>
        <p:spPr>
          <a:xfrm>
            <a:off x="412088" y="253612"/>
            <a:ext cx="8596668" cy="737569"/>
          </a:xfrm>
        </p:spPr>
        <p:txBody>
          <a:bodyPr/>
          <a:lstStyle/>
          <a:p>
            <a:pPr lvl="0"/>
            <a:r>
              <a:rPr lang="en-GB" dirty="0"/>
              <a:t>Example</a:t>
            </a:r>
          </a:p>
        </p:txBody>
      </p:sp>
      <p:sp>
        <p:nvSpPr>
          <p:cNvPr id="3" name="Content Placeholder 2">
            <a:extLst>
              <a:ext uri="{FF2B5EF4-FFF2-40B4-BE49-F238E27FC236}">
                <a16:creationId xmlns:a16="http://schemas.microsoft.com/office/drawing/2014/main" id="{8F8BF5A2-631B-A091-A3F8-AB887F195AA8}"/>
              </a:ext>
            </a:extLst>
          </p:cNvPr>
          <p:cNvSpPr txBox="1">
            <a:spLocks noGrp="1"/>
          </p:cNvSpPr>
          <p:nvPr>
            <p:ph idx="1"/>
          </p:nvPr>
        </p:nvSpPr>
        <p:spPr>
          <a:xfrm>
            <a:off x="412087" y="1136834"/>
            <a:ext cx="9967399" cy="3880773"/>
          </a:xfrm>
        </p:spPr>
        <p:txBody>
          <a:bodyPr>
            <a:noAutofit/>
          </a:bodyPr>
          <a:lstStyle/>
          <a:p>
            <a:pPr marL="0" indent="0">
              <a:lnSpc>
                <a:spcPct val="90000"/>
              </a:lnSpc>
              <a:spcBef>
                <a:spcPts val="500"/>
              </a:spcBef>
              <a:buNone/>
            </a:pPr>
            <a:r>
              <a:rPr lang="en-GB" sz="2800" dirty="0"/>
              <a:t>Components Ltd (Cl) enters into a DBA with Legal Eagles &amp; Co which provides for a contingency fee of 20%.  </a:t>
            </a:r>
          </a:p>
          <a:p>
            <a:pPr marL="0" lvl="0" indent="0">
              <a:lnSpc>
                <a:spcPct val="90000"/>
              </a:lnSpc>
              <a:spcBef>
                <a:spcPts val="500"/>
              </a:spcBef>
              <a:buNone/>
            </a:pPr>
            <a:r>
              <a:rPr lang="en-GB" sz="2800" dirty="0"/>
              <a:t>The client is successful in its claim against Engineering Services Ltd (ESL) and the D is ordered to pay £30,000 in damages for breach of contract.</a:t>
            </a:r>
          </a:p>
          <a:p>
            <a:pPr marL="0" lvl="0" indent="0">
              <a:lnSpc>
                <a:spcPct val="90000"/>
              </a:lnSpc>
              <a:spcBef>
                <a:spcPts val="500"/>
              </a:spcBef>
              <a:buNone/>
            </a:pPr>
            <a:r>
              <a:rPr lang="en-GB" sz="2800" dirty="0"/>
              <a:t>Under the DBA, Cl owes its solicitors £6000.</a:t>
            </a:r>
          </a:p>
          <a:p>
            <a:pPr marL="0" lvl="0" indent="0">
              <a:lnSpc>
                <a:spcPct val="90000"/>
              </a:lnSpc>
              <a:spcBef>
                <a:spcPts val="500"/>
              </a:spcBef>
              <a:buNone/>
            </a:pPr>
            <a:r>
              <a:rPr lang="en-GB" sz="2800" dirty="0"/>
              <a:t>The court orders ESL to pay £5000 towards Cl’s costs.  Cl will then make up the shortfall of £1000 from its damages, so that the solicitor receives the agreed amount in costs of £6000.</a:t>
            </a:r>
          </a:p>
          <a:p>
            <a:pPr marL="0" lvl="0" indent="0">
              <a:lnSpc>
                <a:spcPct val="90000"/>
              </a:lnSpc>
              <a:spcBef>
                <a:spcPts val="500"/>
              </a:spcBef>
              <a:buNone/>
            </a:pPr>
            <a:r>
              <a:rPr lang="en-GB" sz="2800" dirty="0"/>
              <a:t>Cl will actually receive £29,000 in damages.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67C8-9489-FC48-5EA6-E1204A799AC3}"/>
              </a:ext>
            </a:extLst>
          </p:cNvPr>
          <p:cNvSpPr txBox="1">
            <a:spLocks noGrp="1"/>
          </p:cNvSpPr>
          <p:nvPr>
            <p:ph type="title"/>
          </p:nvPr>
        </p:nvSpPr>
        <p:spPr>
          <a:xfrm>
            <a:off x="398126" y="344354"/>
            <a:ext cx="8596668" cy="723610"/>
          </a:xfrm>
        </p:spPr>
        <p:txBody>
          <a:bodyPr/>
          <a:lstStyle/>
          <a:p>
            <a:r>
              <a:rPr lang="en-GB" dirty="0"/>
              <a:t>Criticisms of DBAs</a:t>
            </a:r>
          </a:p>
        </p:txBody>
      </p:sp>
      <p:sp>
        <p:nvSpPr>
          <p:cNvPr id="3" name="Content Placeholder 2">
            <a:extLst>
              <a:ext uri="{FF2B5EF4-FFF2-40B4-BE49-F238E27FC236}">
                <a16:creationId xmlns:a16="http://schemas.microsoft.com/office/drawing/2014/main" id="{FE8F3F10-1E1E-6C2D-8A34-FA5EFA625095}"/>
              </a:ext>
            </a:extLst>
          </p:cNvPr>
          <p:cNvSpPr txBox="1">
            <a:spLocks noGrp="1"/>
          </p:cNvSpPr>
          <p:nvPr>
            <p:ph idx="1"/>
          </p:nvPr>
        </p:nvSpPr>
        <p:spPr>
          <a:xfrm>
            <a:off x="398126" y="1312269"/>
            <a:ext cx="9122801" cy="3880773"/>
          </a:xfrm>
        </p:spPr>
        <p:txBody>
          <a:bodyPr>
            <a:noAutofit/>
          </a:bodyPr>
          <a:lstStyle/>
          <a:p>
            <a:r>
              <a:rPr lang="en-GB" sz="2400" dirty="0"/>
              <a:t>DBAs have not proved very popular with lawyers and clients. </a:t>
            </a:r>
          </a:p>
          <a:p>
            <a:r>
              <a:rPr lang="en-GB" sz="2400" dirty="0"/>
              <a:t> In claims (particularly PI claims) for relatively small amounts of money, a % share of the damages would not come close to covering the costs incurred by the solicitor in pursuing the case.  </a:t>
            </a:r>
          </a:p>
          <a:p>
            <a:r>
              <a:rPr lang="en-GB" sz="2400" dirty="0"/>
              <a:t>At the other end of the spectrum a client will be unhappy about their lawyers receiving significant sums in fees when they are perceived to have done little work before settlement.</a:t>
            </a:r>
          </a:p>
          <a:p>
            <a:r>
              <a:rPr lang="en-GB" sz="2400" dirty="0"/>
              <a:t>The following is an example of such a case that came before the </a:t>
            </a:r>
            <a:r>
              <a:rPr lang="en-GB" sz="2400" dirty="0" err="1"/>
              <a:t>CofA</a:t>
            </a:r>
            <a:r>
              <a:rPr lang="en-GB" sz="2400" dirty="0"/>
              <a: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DA626-0E46-97A0-94C7-6B2E35A9DE1F}"/>
              </a:ext>
            </a:extLst>
          </p:cNvPr>
          <p:cNvSpPr txBox="1">
            <a:spLocks noGrp="1"/>
          </p:cNvSpPr>
          <p:nvPr>
            <p:ph type="title"/>
          </p:nvPr>
        </p:nvSpPr>
        <p:spPr>
          <a:xfrm>
            <a:off x="412087" y="232671"/>
            <a:ext cx="9732577" cy="779495"/>
          </a:xfrm>
        </p:spPr>
        <p:txBody>
          <a:bodyPr/>
          <a:lstStyle/>
          <a:p>
            <a:pPr lvl="0"/>
            <a:r>
              <a:rPr lang="en-GB" sz="4000" dirty="0"/>
              <a:t>Bolt Burdon Solicitors v Tariq &amp; </a:t>
            </a:r>
            <a:r>
              <a:rPr lang="en-GB" sz="4000" dirty="0" err="1"/>
              <a:t>ors</a:t>
            </a:r>
            <a:r>
              <a:rPr lang="en-GB" sz="4000" dirty="0"/>
              <a:t> [2016]</a:t>
            </a:r>
          </a:p>
        </p:txBody>
      </p:sp>
      <p:sp>
        <p:nvSpPr>
          <p:cNvPr id="3" name="Content Placeholder 2">
            <a:extLst>
              <a:ext uri="{FF2B5EF4-FFF2-40B4-BE49-F238E27FC236}">
                <a16:creationId xmlns:a16="http://schemas.microsoft.com/office/drawing/2014/main" id="{14FA6F33-1333-2CED-C396-D5534CD70011}"/>
              </a:ext>
            </a:extLst>
          </p:cNvPr>
          <p:cNvSpPr txBox="1">
            <a:spLocks noGrp="1"/>
          </p:cNvSpPr>
          <p:nvPr>
            <p:ph idx="1"/>
          </p:nvPr>
        </p:nvSpPr>
        <p:spPr>
          <a:xfrm>
            <a:off x="366080" y="1227093"/>
            <a:ext cx="9590472" cy="5305979"/>
          </a:xfrm>
        </p:spPr>
        <p:txBody>
          <a:bodyPr>
            <a:normAutofit/>
          </a:bodyPr>
          <a:lstStyle/>
          <a:p>
            <a:pPr marL="0" lvl="0" indent="0">
              <a:buNone/>
            </a:pPr>
            <a:r>
              <a:rPr lang="en-GB" sz="2000" dirty="0"/>
              <a:t>Court considered the enforceability of a contingency fee agreement whereby the solicitors would receive 50% of any compensation recovered.  </a:t>
            </a:r>
          </a:p>
          <a:p>
            <a:pPr marL="0" lvl="0" indent="0">
              <a:buNone/>
            </a:pPr>
            <a:r>
              <a:rPr lang="en-GB" sz="2000" dirty="0"/>
              <a:t>The matter was a claim for compensation against a bank, which was subsequently settled for £821,045.  Under the terms of the contingency fee agreement, the solicitors billed just over £400,000 – the equivalent of £50,000 on an hourly basis.  The client appealed on the basis that the DBA was unfair and unreasonable.</a:t>
            </a:r>
          </a:p>
          <a:p>
            <a:pPr marL="0" lvl="0" indent="0">
              <a:buNone/>
            </a:pPr>
            <a:r>
              <a:rPr lang="en-GB" sz="2000" dirty="0"/>
              <a:t>The argument was rejected by the judge who stated that the agreement was not unfair as Mr Tariq knew </a:t>
            </a:r>
            <a:r>
              <a:rPr lang="en-GB" sz="2000" i="1" dirty="0"/>
              <a:t>“exactly what he was agreeing to”. </a:t>
            </a:r>
            <a:r>
              <a:rPr lang="en-GB" sz="2000" dirty="0"/>
              <a:t>Mr Justice Spencer also referred to the commercial realities of the situation: </a:t>
            </a:r>
            <a:r>
              <a:rPr lang="en-GB" sz="2000" i="1" dirty="0"/>
              <a:t>“In truth, the agreement represented a speculative joint business venture in which the solicitors were taking all the risk and the client was exposed to no risk at all”.</a:t>
            </a:r>
          </a:p>
          <a:p>
            <a:pPr marL="0" lvl="0" indent="0">
              <a:buNone/>
            </a:pPr>
            <a:r>
              <a:rPr lang="en-GB" sz="2000" dirty="0"/>
              <a:t>The case is a clear example of a “pure” DBA agreement and the message is that, if such fees are to be awarded, the solicitors are likely to be successful if they can justify the percentage.</a:t>
            </a:r>
          </a:p>
          <a:p>
            <a:pPr marL="0" lvl="0" indent="0">
              <a:buNone/>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0412-5B9F-A126-E9E8-6894F1E3E4F1}"/>
              </a:ext>
            </a:extLst>
          </p:cNvPr>
          <p:cNvSpPr txBox="1">
            <a:spLocks noGrp="1"/>
          </p:cNvSpPr>
          <p:nvPr>
            <p:ph type="title"/>
          </p:nvPr>
        </p:nvSpPr>
        <p:spPr>
          <a:xfrm>
            <a:off x="398128" y="95395"/>
            <a:ext cx="8596668" cy="807371"/>
          </a:xfrm>
        </p:spPr>
        <p:txBody>
          <a:bodyPr/>
          <a:lstStyle/>
          <a:p>
            <a:pPr lvl="0"/>
            <a:r>
              <a:rPr lang="en-GB" dirty="0"/>
              <a:t>Comparisons of CFAs and DBAs</a:t>
            </a:r>
          </a:p>
        </p:txBody>
      </p:sp>
      <p:sp>
        <p:nvSpPr>
          <p:cNvPr id="3" name="Content Placeholder 2">
            <a:extLst>
              <a:ext uri="{FF2B5EF4-FFF2-40B4-BE49-F238E27FC236}">
                <a16:creationId xmlns:a16="http://schemas.microsoft.com/office/drawing/2014/main" id="{50A8A37C-0181-009A-F75E-293145E527DA}"/>
              </a:ext>
            </a:extLst>
          </p:cNvPr>
          <p:cNvSpPr txBox="1">
            <a:spLocks noGrp="1"/>
          </p:cNvSpPr>
          <p:nvPr>
            <p:ph idx="1"/>
          </p:nvPr>
        </p:nvSpPr>
        <p:spPr>
          <a:xfrm>
            <a:off x="237584" y="902765"/>
            <a:ext cx="9746054" cy="5553875"/>
          </a:xfrm>
        </p:spPr>
        <p:txBody>
          <a:bodyPr>
            <a:normAutofit/>
          </a:bodyPr>
          <a:lstStyle/>
          <a:p>
            <a:pPr marL="457200" lvl="0" indent="-457200">
              <a:buFont typeface="Gill Sans MT"/>
              <a:buAutoNum type="arabicPeriod"/>
            </a:pPr>
            <a:r>
              <a:rPr lang="en-GB" sz="2000" dirty="0"/>
              <a:t>The % is calculated by reference to an uplift in the solicitor’s usual hourly rate in CFAs, but is linked to damages in DBAs</a:t>
            </a:r>
          </a:p>
          <a:p>
            <a:pPr marL="457200" lvl="0" indent="-457200">
              <a:buFont typeface="Gill Sans MT"/>
              <a:buAutoNum type="arabicPeriod"/>
            </a:pPr>
            <a:r>
              <a:rPr lang="en-GB" sz="2000" dirty="0"/>
              <a:t>The success fee and the contingency fee are both limited to 25% of the damages in PI claims.</a:t>
            </a:r>
          </a:p>
          <a:p>
            <a:pPr marL="457200" lvl="0" indent="-457200">
              <a:buFont typeface="Gill Sans MT"/>
              <a:buAutoNum type="arabicPeriod"/>
            </a:pPr>
            <a:r>
              <a:rPr lang="en-GB" sz="2000" dirty="0"/>
              <a:t>In other claims the success fee is limited to 100% of the usual charging rate in CFA’s; but the contingency fee cannot exceed 50% of the damages in DBA’s.</a:t>
            </a:r>
          </a:p>
          <a:p>
            <a:pPr marL="457200" lvl="0" indent="-457200">
              <a:buFont typeface="Gill Sans MT"/>
              <a:buAutoNum type="arabicPeriod"/>
            </a:pPr>
            <a:r>
              <a:rPr lang="en-GB" sz="2000" dirty="0"/>
              <a:t>In both arrangements, the client does not have to pay his solicitor if the case is lost.</a:t>
            </a:r>
          </a:p>
          <a:p>
            <a:pPr marL="457200" lvl="0" indent="-457200">
              <a:buFont typeface="Gill Sans MT"/>
              <a:buAutoNum type="arabicPeriod"/>
            </a:pPr>
            <a:r>
              <a:rPr lang="en-GB" sz="2000" dirty="0"/>
              <a:t> Neither cover the opponents costs or disbursements which must be covered separately.</a:t>
            </a:r>
          </a:p>
          <a:p>
            <a:pPr marL="457200" lvl="0" indent="-457200">
              <a:buFont typeface="Gill Sans MT"/>
              <a:buAutoNum type="arabicPeriod"/>
            </a:pPr>
            <a:r>
              <a:rPr lang="en-GB" sz="2000" dirty="0"/>
              <a:t> Both must be in writing.</a:t>
            </a:r>
          </a:p>
          <a:p>
            <a:pPr marL="0" lvl="0" indent="0">
              <a:buNone/>
            </a:pPr>
            <a:r>
              <a:rPr lang="en-GB" sz="2000" dirty="0"/>
              <a:t>The inherent difficulties of predicting the outcome of litigation affect the availability and terms of funding arrangements.</a:t>
            </a:r>
          </a:p>
          <a:p>
            <a:pPr marL="457200" lvl="0" indent="-457200">
              <a:buFont typeface="Gill Sans MT"/>
              <a:buAutoNum type="arabicPeriod"/>
            </a:pP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536D8-0A72-9756-8EEA-1901E378A659}"/>
              </a:ext>
            </a:extLst>
          </p:cNvPr>
          <p:cNvSpPr txBox="1">
            <a:spLocks noGrp="1"/>
          </p:cNvSpPr>
          <p:nvPr>
            <p:ph type="title"/>
          </p:nvPr>
        </p:nvSpPr>
        <p:spPr>
          <a:xfrm>
            <a:off x="314366" y="249966"/>
            <a:ext cx="9276364" cy="811017"/>
          </a:xfrm>
        </p:spPr>
        <p:txBody>
          <a:bodyPr/>
          <a:lstStyle/>
          <a:p>
            <a:pPr lvl="0"/>
            <a:r>
              <a:rPr lang="en-GB" dirty="0"/>
              <a:t>Qualified one-way costs shifting (“QOCS”)</a:t>
            </a:r>
          </a:p>
        </p:txBody>
      </p:sp>
      <p:sp>
        <p:nvSpPr>
          <p:cNvPr id="3" name="Content Placeholder 2">
            <a:extLst>
              <a:ext uri="{FF2B5EF4-FFF2-40B4-BE49-F238E27FC236}">
                <a16:creationId xmlns:a16="http://schemas.microsoft.com/office/drawing/2014/main" id="{8756D929-1791-8C16-91B5-587700BC09CA}"/>
              </a:ext>
            </a:extLst>
          </p:cNvPr>
          <p:cNvSpPr txBox="1">
            <a:spLocks noGrp="1"/>
          </p:cNvSpPr>
          <p:nvPr>
            <p:ph idx="1"/>
          </p:nvPr>
        </p:nvSpPr>
        <p:spPr>
          <a:xfrm>
            <a:off x="314366" y="1141487"/>
            <a:ext cx="9227503" cy="5634071"/>
          </a:xfrm>
        </p:spPr>
        <p:txBody>
          <a:bodyPr>
            <a:normAutofit lnSpcReduction="10000"/>
          </a:bodyPr>
          <a:lstStyle/>
          <a:p>
            <a:pPr marL="0" lvl="0" indent="0">
              <a:spcBef>
                <a:spcPts val="500"/>
              </a:spcBef>
              <a:buNone/>
            </a:pPr>
            <a:r>
              <a:rPr lang="en-GB" sz="2200" dirty="0"/>
              <a:t>Applies to personal injury claims and modifies the general rule that the losing party pays the successful party’s costs.  Effect:-</a:t>
            </a:r>
          </a:p>
          <a:p>
            <a:pPr lvl="0">
              <a:spcBef>
                <a:spcPts val="500"/>
              </a:spcBef>
            </a:pPr>
            <a:r>
              <a:rPr lang="en-GB" sz="2200" dirty="0"/>
              <a:t>An unsuccessful D still has to pay the successful Cl’s costs; but</a:t>
            </a:r>
          </a:p>
          <a:p>
            <a:pPr lvl="0">
              <a:spcBef>
                <a:spcPts val="500"/>
              </a:spcBef>
            </a:pPr>
            <a:r>
              <a:rPr lang="en-GB" sz="2200" dirty="0"/>
              <a:t>An unsuccessful Cl does not have to pay his opponent’s costs.</a:t>
            </a:r>
          </a:p>
          <a:p>
            <a:pPr marL="0" lvl="0" indent="0">
              <a:spcBef>
                <a:spcPts val="500"/>
              </a:spcBef>
              <a:buNone/>
            </a:pPr>
            <a:endParaRPr lang="en-GB" sz="2200" dirty="0"/>
          </a:p>
          <a:p>
            <a:pPr marL="0" lvl="0" indent="0">
              <a:spcBef>
                <a:spcPts val="700"/>
              </a:spcBef>
              <a:buNone/>
            </a:pPr>
            <a:r>
              <a:rPr lang="en-GB" sz="2200" dirty="0"/>
              <a:t>Avoids the need for the client to take out ATE insurance for his opponent’s costs but the Cl should still consider taking out such insurance to cover his own solicitor’s disbursements and to protect against the risk created by a D’s </a:t>
            </a:r>
            <a:r>
              <a:rPr lang="en-GB" sz="2200" b="1" dirty="0"/>
              <a:t>Part 36 </a:t>
            </a:r>
            <a:r>
              <a:rPr lang="en-GB" sz="2200" dirty="0"/>
              <a:t>offer. </a:t>
            </a:r>
            <a:br>
              <a:rPr lang="en-GB" sz="2200" dirty="0"/>
            </a:br>
            <a:endParaRPr lang="en-GB" sz="2200" dirty="0"/>
          </a:p>
          <a:p>
            <a:pPr marL="0" lvl="0" indent="0">
              <a:spcBef>
                <a:spcPts val="700"/>
              </a:spcBef>
              <a:buNone/>
            </a:pPr>
            <a:r>
              <a:rPr lang="en-GB" sz="2200" dirty="0"/>
              <a:t>Situations where QOCS does not apply:-</a:t>
            </a:r>
          </a:p>
          <a:p>
            <a:pPr lvl="0">
              <a:spcBef>
                <a:spcPts val="700"/>
              </a:spcBef>
            </a:pPr>
            <a:r>
              <a:rPr lang="en-GB" sz="2200" dirty="0"/>
              <a:t>The claim has been struck out;</a:t>
            </a:r>
          </a:p>
          <a:p>
            <a:pPr lvl="0">
              <a:spcBef>
                <a:spcPts val="700"/>
              </a:spcBef>
            </a:pPr>
            <a:r>
              <a:rPr lang="en-GB" sz="2200" dirty="0"/>
              <a:t>The claimant has been fundamentally dishonest</a:t>
            </a:r>
            <a:br>
              <a:rPr lang="en-GB" sz="2200" dirty="0"/>
            </a:br>
            <a:endParaRPr lang="en-GB" sz="2200" dirty="0"/>
          </a:p>
          <a:p>
            <a:pPr lvl="0">
              <a:spcBef>
                <a:spcPts val="700"/>
              </a:spcBef>
            </a:pPr>
            <a:r>
              <a:rPr lang="en-GB" sz="2200" dirty="0"/>
              <a:t>In the above situations a D can enforce a costs order against the Cl</a:t>
            </a:r>
          </a:p>
          <a:p>
            <a:pPr marL="0" lvl="0" indent="0">
              <a:spcBef>
                <a:spcPts val="500"/>
              </a:spcBef>
              <a:buNone/>
            </a:pPr>
            <a:endParaRPr lang="en-GB" sz="2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49125-EEBC-C209-6470-A3FFFC3FA201}"/>
              </a:ext>
            </a:extLst>
          </p:cNvPr>
          <p:cNvSpPr txBox="1">
            <a:spLocks noGrp="1"/>
          </p:cNvSpPr>
          <p:nvPr>
            <p:ph type="title"/>
          </p:nvPr>
        </p:nvSpPr>
        <p:spPr>
          <a:xfrm>
            <a:off x="293425" y="156238"/>
            <a:ext cx="9269383" cy="1211872"/>
          </a:xfrm>
        </p:spPr>
        <p:txBody>
          <a:bodyPr>
            <a:normAutofit/>
          </a:bodyPr>
          <a:lstStyle/>
          <a:p>
            <a:pPr lvl="0"/>
            <a:r>
              <a:rPr lang="en-GB" dirty="0"/>
              <a:t>Litigation funding agreements and the voluntary code of funding</a:t>
            </a:r>
          </a:p>
        </p:txBody>
      </p:sp>
      <p:sp>
        <p:nvSpPr>
          <p:cNvPr id="3" name="Content Placeholder 2">
            <a:extLst>
              <a:ext uri="{FF2B5EF4-FFF2-40B4-BE49-F238E27FC236}">
                <a16:creationId xmlns:a16="http://schemas.microsoft.com/office/drawing/2014/main" id="{BE2CA503-B283-6D7E-42F7-A6DA28610A7D}"/>
              </a:ext>
            </a:extLst>
          </p:cNvPr>
          <p:cNvSpPr txBox="1">
            <a:spLocks noGrp="1"/>
          </p:cNvSpPr>
          <p:nvPr>
            <p:ph idx="1"/>
          </p:nvPr>
        </p:nvSpPr>
        <p:spPr>
          <a:xfrm>
            <a:off x="146842" y="1588215"/>
            <a:ext cx="9716114" cy="5175551"/>
          </a:xfrm>
        </p:spPr>
        <p:txBody>
          <a:bodyPr>
            <a:normAutofit lnSpcReduction="10000"/>
          </a:bodyPr>
          <a:lstStyle/>
          <a:p>
            <a:pPr>
              <a:lnSpc>
                <a:spcPct val="90000"/>
              </a:lnSpc>
            </a:pPr>
            <a:r>
              <a:rPr lang="en-GB" sz="2000" dirty="0"/>
              <a:t>Arrangement whereby a private, commercial third party provides the finance for all or part of a litigant’s legal costs in return for an agreed share in the outcome if the case is successful.  </a:t>
            </a:r>
          </a:p>
          <a:p>
            <a:pPr>
              <a:lnSpc>
                <a:spcPct val="90000"/>
              </a:lnSpc>
            </a:pPr>
            <a:r>
              <a:rPr lang="en-GB" sz="2000" dirty="0"/>
              <a:t>Share is usually a % of damages recovered and thus it is a CFA.  If case fails, the Cl will not owe the funder, which will lose its money and financial stake.</a:t>
            </a:r>
          </a:p>
          <a:p>
            <a:pPr>
              <a:lnSpc>
                <a:spcPct val="90000"/>
              </a:lnSpc>
            </a:pPr>
            <a:r>
              <a:rPr lang="en-GB" sz="2000" dirty="0"/>
              <a:t>Litigation funders can sign up to a voluntary code of conduct and the Association of Litigation Funders was established in 2011 with the aim of promoting best practice.</a:t>
            </a:r>
          </a:p>
          <a:p>
            <a:pPr lvl="0"/>
            <a:r>
              <a:rPr lang="en-GB" sz="2000" dirty="0"/>
              <a:t>Key aspects of the code: </a:t>
            </a:r>
          </a:p>
          <a:p>
            <a:pPr lvl="1"/>
            <a:r>
              <a:rPr lang="en-GB" sz="2000" dirty="0"/>
              <a:t>Require funders to maintain adequate financial resources at all times;</a:t>
            </a:r>
          </a:p>
          <a:p>
            <a:pPr lvl="1"/>
            <a:r>
              <a:rPr lang="en-GB" sz="2000" dirty="0"/>
              <a:t>Require that funders behave reasonably and only withdraw from funding in specific circumstances;</a:t>
            </a:r>
          </a:p>
          <a:p>
            <a:pPr lvl="1"/>
            <a:r>
              <a:rPr lang="en-GB" sz="2000" dirty="0"/>
              <a:t>Prevent the funders from controlling the litigation and jeopardising the acting solicitors compliance with their professional duties (although funders may be kept informed on the progress of their case).</a:t>
            </a:r>
          </a:p>
          <a:p>
            <a:pPr>
              <a:lnSpc>
                <a:spcPct val="90000"/>
              </a:lnSpc>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A8BFD-546B-091C-B664-4C207306F454}"/>
              </a:ext>
            </a:extLst>
          </p:cNvPr>
          <p:cNvSpPr>
            <a:spLocks noGrp="1"/>
          </p:cNvSpPr>
          <p:nvPr>
            <p:ph type="title"/>
          </p:nvPr>
        </p:nvSpPr>
        <p:spPr>
          <a:xfrm>
            <a:off x="377189" y="663404"/>
            <a:ext cx="8596668" cy="732627"/>
          </a:xfrm>
        </p:spPr>
        <p:txBody>
          <a:bodyPr>
            <a:normAutofit/>
          </a:bodyPr>
          <a:lstStyle/>
          <a:p>
            <a:r>
              <a:rPr lang="en-GB" sz="4000" dirty="0"/>
              <a:t>Funding: Crowd funding?</a:t>
            </a:r>
          </a:p>
        </p:txBody>
      </p:sp>
      <p:sp>
        <p:nvSpPr>
          <p:cNvPr id="3" name="Content Placeholder 2">
            <a:extLst>
              <a:ext uri="{FF2B5EF4-FFF2-40B4-BE49-F238E27FC236}">
                <a16:creationId xmlns:a16="http://schemas.microsoft.com/office/drawing/2014/main" id="{2882EFD9-B58B-94E2-A3CD-05632CB64FA5}"/>
              </a:ext>
            </a:extLst>
          </p:cNvPr>
          <p:cNvSpPr>
            <a:spLocks noGrp="1"/>
          </p:cNvSpPr>
          <p:nvPr>
            <p:ph idx="1"/>
          </p:nvPr>
        </p:nvSpPr>
        <p:spPr>
          <a:xfrm>
            <a:off x="609552" y="1847763"/>
            <a:ext cx="8596668" cy="3880773"/>
          </a:xfrm>
        </p:spPr>
        <p:txBody>
          <a:bodyPr>
            <a:normAutofit/>
          </a:bodyPr>
          <a:lstStyle/>
          <a:p>
            <a:r>
              <a:rPr lang="en-GB" sz="3200" dirty="0"/>
              <a:t>Relatively recent concept</a:t>
            </a:r>
          </a:p>
          <a:p>
            <a:r>
              <a:rPr lang="en-GB" sz="3200" dirty="0"/>
              <a:t>Funding from multiple investors over an online platform</a:t>
            </a:r>
          </a:p>
          <a:p>
            <a:r>
              <a:rPr lang="en-GB" sz="3200" dirty="0"/>
              <a:t>Investors can receive a proportion of the proceeds of a successful claim  according to their level of investment</a:t>
            </a:r>
          </a:p>
        </p:txBody>
      </p:sp>
    </p:spTree>
    <p:extLst>
      <p:ext uri="{BB962C8B-B14F-4D97-AF65-F5344CB8AC3E}">
        <p14:creationId xmlns:p14="http://schemas.microsoft.com/office/powerpoint/2010/main" val="3386576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5185C-BF15-A12E-DF3A-C291230FB03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BE7A6A2C-D809-566F-71B5-D04B3FE642AD}"/>
              </a:ext>
            </a:extLst>
          </p:cNvPr>
          <p:cNvPicPr>
            <a:picLocks noChangeAspect="1"/>
          </p:cNvPicPr>
          <p:nvPr/>
        </p:nvPicPr>
        <p:blipFill>
          <a:blip r:embed="rId3"/>
          <a:stretch>
            <a:fillRect/>
          </a:stretch>
        </p:blipFill>
        <p:spPr>
          <a:xfrm>
            <a:off x="404848" y="268306"/>
            <a:ext cx="10156123" cy="6425660"/>
          </a:xfrm>
          <a:prstGeom prst="rect">
            <a:avLst/>
          </a:prstGeom>
        </p:spPr>
      </p:pic>
    </p:spTree>
    <p:extLst>
      <p:ext uri="{BB962C8B-B14F-4D97-AF65-F5344CB8AC3E}">
        <p14:creationId xmlns:p14="http://schemas.microsoft.com/office/powerpoint/2010/main" val="1869015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4E6A-DF8E-3208-6DBF-7924CEF6E789}"/>
              </a:ext>
            </a:extLst>
          </p:cNvPr>
          <p:cNvSpPr txBox="1">
            <a:spLocks noGrp="1"/>
          </p:cNvSpPr>
          <p:nvPr>
            <p:ph type="title"/>
          </p:nvPr>
        </p:nvSpPr>
        <p:spPr>
          <a:xfrm>
            <a:off x="426049" y="281533"/>
            <a:ext cx="8596668" cy="772470"/>
          </a:xfrm>
        </p:spPr>
        <p:txBody>
          <a:bodyPr/>
          <a:lstStyle/>
          <a:p>
            <a:pPr lvl="0"/>
            <a:r>
              <a:rPr lang="en-GB" dirty="0"/>
              <a:t>Funding :Public funding (Legal aid)</a:t>
            </a:r>
          </a:p>
        </p:txBody>
      </p:sp>
      <p:sp>
        <p:nvSpPr>
          <p:cNvPr id="3" name="Content Placeholder 2">
            <a:extLst>
              <a:ext uri="{FF2B5EF4-FFF2-40B4-BE49-F238E27FC236}">
                <a16:creationId xmlns:a16="http://schemas.microsoft.com/office/drawing/2014/main" id="{22A69B60-BA6C-E929-CB40-85C298DE3139}"/>
              </a:ext>
            </a:extLst>
          </p:cNvPr>
          <p:cNvSpPr txBox="1">
            <a:spLocks noGrp="1"/>
          </p:cNvSpPr>
          <p:nvPr>
            <p:ph idx="1"/>
          </p:nvPr>
        </p:nvSpPr>
        <p:spPr>
          <a:xfrm>
            <a:off x="426048" y="1054003"/>
            <a:ext cx="9374085" cy="5612043"/>
          </a:xfrm>
        </p:spPr>
        <p:txBody>
          <a:bodyPr>
            <a:normAutofit fontScale="85000" lnSpcReduction="20000"/>
          </a:bodyPr>
          <a:lstStyle/>
          <a:p>
            <a:pPr>
              <a:spcBef>
                <a:spcPts val="700"/>
              </a:spcBef>
            </a:pPr>
            <a:r>
              <a:rPr lang="en-GB" sz="2800" dirty="0"/>
              <a:t>Dispensed by the Legal Aid Agency (LAA) and has a significantly reduced scope in civil litigation claims.  Many firms no longer undertake publicly funded work and the scheme itself if very complex. </a:t>
            </a:r>
          </a:p>
          <a:p>
            <a:pPr>
              <a:spcBef>
                <a:spcPts val="700"/>
              </a:spcBef>
            </a:pPr>
            <a:r>
              <a:rPr lang="en-GB" sz="2800" dirty="0"/>
              <a:t>In relation to debt and contract cases, legal aid is only available:</a:t>
            </a:r>
          </a:p>
          <a:p>
            <a:pPr lvl="1">
              <a:spcBef>
                <a:spcPts val="700"/>
              </a:spcBef>
            </a:pPr>
            <a:r>
              <a:rPr lang="en-GB" sz="2600" dirty="0"/>
              <a:t>If an individual’s home is at immediate risk of sale or repossession (usually by a mortgage lender); or</a:t>
            </a:r>
          </a:p>
          <a:p>
            <a:pPr lvl="1">
              <a:spcBef>
                <a:spcPts val="700"/>
              </a:spcBef>
            </a:pPr>
            <a:r>
              <a:rPr lang="en-GB" sz="2800" dirty="0"/>
              <a:t>If the individual faces eviction from the home, perhaps due to bankruptcy proceedings.</a:t>
            </a:r>
          </a:p>
          <a:p>
            <a:pPr>
              <a:spcBef>
                <a:spcPts val="700"/>
              </a:spcBef>
            </a:pPr>
            <a:r>
              <a:rPr lang="en-GB" sz="2800" dirty="0"/>
              <a:t>In relation to this limited range of cases, eligible clients may receive advice and assistance by way of </a:t>
            </a:r>
            <a:r>
              <a:rPr lang="en-GB" sz="2800" b="1" dirty="0"/>
              <a:t>legal help. </a:t>
            </a:r>
            <a:r>
              <a:rPr lang="en-GB" sz="2800" dirty="0"/>
              <a:t>Legal help provides help and advice on how the law applies to a particular case and how to proceed and can be spent on initial work up to a set limit.  The client must qualify under a financial eligibility test and there must be sufficient benefit to justify the spending of public money. </a:t>
            </a:r>
          </a:p>
          <a:p>
            <a:pPr>
              <a:spcBef>
                <a:spcPts val="700"/>
              </a:spcBef>
            </a:pPr>
            <a:endParaRPr lang="en-GB" sz="2800" dirty="0"/>
          </a:p>
          <a:p>
            <a:pPr lvl="0">
              <a:spcBef>
                <a:spcPts val="700"/>
              </a:spcBef>
            </a:pPr>
            <a:endParaRPr lang="en-GB" sz="2800" dirty="0"/>
          </a:p>
          <a:p>
            <a:pPr>
              <a:spcBef>
                <a:spcPts val="700"/>
              </a:spcBef>
            </a:pPr>
            <a:endParaRPr lang="en-GB" sz="2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73CF6-0CE7-E61E-3F3F-5FEFE9FCA1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737101-BB39-FB12-EF90-4A88112BD2DF}"/>
              </a:ext>
            </a:extLst>
          </p:cNvPr>
          <p:cNvSpPr txBox="1">
            <a:spLocks noGrp="1"/>
          </p:cNvSpPr>
          <p:nvPr>
            <p:ph type="title"/>
          </p:nvPr>
        </p:nvSpPr>
        <p:spPr>
          <a:xfrm>
            <a:off x="426049" y="281533"/>
            <a:ext cx="8596668" cy="772470"/>
          </a:xfrm>
        </p:spPr>
        <p:txBody>
          <a:bodyPr/>
          <a:lstStyle/>
          <a:p>
            <a:pPr lvl="0"/>
            <a:r>
              <a:rPr lang="en-GB" dirty="0"/>
              <a:t>Funding :Public funding (Legal aid)</a:t>
            </a:r>
          </a:p>
        </p:txBody>
      </p:sp>
      <p:sp>
        <p:nvSpPr>
          <p:cNvPr id="3" name="Content Placeholder 2">
            <a:extLst>
              <a:ext uri="{FF2B5EF4-FFF2-40B4-BE49-F238E27FC236}">
                <a16:creationId xmlns:a16="http://schemas.microsoft.com/office/drawing/2014/main" id="{A9291A7B-E5A9-53E4-D18D-8BCE8E58C949}"/>
              </a:ext>
            </a:extLst>
          </p:cNvPr>
          <p:cNvSpPr txBox="1">
            <a:spLocks noGrp="1"/>
          </p:cNvSpPr>
          <p:nvPr>
            <p:ph idx="1"/>
          </p:nvPr>
        </p:nvSpPr>
        <p:spPr>
          <a:xfrm>
            <a:off x="426048" y="1054003"/>
            <a:ext cx="9896895" cy="5612043"/>
          </a:xfrm>
        </p:spPr>
        <p:txBody>
          <a:bodyPr>
            <a:normAutofit/>
          </a:bodyPr>
          <a:lstStyle/>
          <a:p>
            <a:pPr>
              <a:spcBef>
                <a:spcPts val="700"/>
              </a:spcBef>
            </a:pPr>
            <a:r>
              <a:rPr lang="en-GB" sz="2800" dirty="0"/>
              <a:t>If proceedings are necessary, eligible clients may receive public funding by way of </a:t>
            </a:r>
            <a:r>
              <a:rPr lang="en-GB" sz="2800" b="1" dirty="0"/>
              <a:t>legal representation.  </a:t>
            </a:r>
          </a:p>
          <a:p>
            <a:pPr>
              <a:spcBef>
                <a:spcPts val="700"/>
              </a:spcBef>
            </a:pPr>
            <a:r>
              <a:rPr lang="en-GB" sz="2800" dirty="0"/>
              <a:t>An application must be made and if this is successful, a lawyer prepares the case and speaks on the party’s behalf in court.</a:t>
            </a:r>
          </a:p>
          <a:p>
            <a:pPr marL="0" lvl="0" indent="0">
              <a:spcBef>
                <a:spcPts val="500"/>
              </a:spcBef>
              <a:buNone/>
            </a:pPr>
            <a:r>
              <a:rPr lang="en-GB" sz="2800" dirty="0"/>
              <a:t>The application is determined in accordance with a means test and merits test, specifically; whether the case could be dealt with by, for example, mediation; whether the case can be funded in another way such as insurance or CFA; whether it justifies the spending of public money.  This includes consideration of whether a reasonable person of private means would fund the case.</a:t>
            </a:r>
          </a:p>
          <a:p>
            <a:pPr>
              <a:spcBef>
                <a:spcPts val="700"/>
              </a:spcBef>
            </a:pPr>
            <a:endParaRPr lang="en-GB" sz="2800" dirty="0"/>
          </a:p>
          <a:p>
            <a:pPr lvl="0">
              <a:spcBef>
                <a:spcPts val="700"/>
              </a:spcBef>
            </a:pPr>
            <a:endParaRPr lang="en-GB" sz="2800" dirty="0"/>
          </a:p>
          <a:p>
            <a:pPr>
              <a:spcBef>
                <a:spcPts val="700"/>
              </a:spcBef>
            </a:pPr>
            <a:endParaRPr lang="en-GB" sz="2800" dirty="0"/>
          </a:p>
        </p:txBody>
      </p:sp>
    </p:spTree>
    <p:extLst>
      <p:ext uri="{BB962C8B-B14F-4D97-AF65-F5344CB8AC3E}">
        <p14:creationId xmlns:p14="http://schemas.microsoft.com/office/powerpoint/2010/main" val="6475296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C864-6FB9-9BF5-3791-8CAC64480D1E}"/>
              </a:ext>
            </a:extLst>
          </p:cNvPr>
          <p:cNvSpPr txBox="1">
            <a:spLocks noGrp="1"/>
          </p:cNvSpPr>
          <p:nvPr>
            <p:ph type="title"/>
          </p:nvPr>
        </p:nvSpPr>
        <p:spPr>
          <a:xfrm>
            <a:off x="307386" y="253613"/>
            <a:ext cx="9039038" cy="737569"/>
          </a:xfrm>
        </p:spPr>
        <p:txBody>
          <a:bodyPr/>
          <a:lstStyle/>
          <a:p>
            <a:pPr lvl="0"/>
            <a:r>
              <a:rPr lang="en-GB" dirty="0"/>
              <a:t>Public funding for Personal injury claims?</a:t>
            </a:r>
          </a:p>
        </p:txBody>
      </p:sp>
      <p:sp>
        <p:nvSpPr>
          <p:cNvPr id="3" name="Content Placeholder 2">
            <a:extLst>
              <a:ext uri="{FF2B5EF4-FFF2-40B4-BE49-F238E27FC236}">
                <a16:creationId xmlns:a16="http://schemas.microsoft.com/office/drawing/2014/main" id="{C1723EC1-1815-0E06-3525-209C0644CBAF}"/>
              </a:ext>
            </a:extLst>
          </p:cNvPr>
          <p:cNvSpPr txBox="1">
            <a:spLocks noGrp="1"/>
          </p:cNvSpPr>
          <p:nvPr>
            <p:ph idx="1"/>
          </p:nvPr>
        </p:nvSpPr>
        <p:spPr>
          <a:xfrm>
            <a:off x="749755" y="1675467"/>
            <a:ext cx="9039037" cy="4173241"/>
          </a:xfrm>
        </p:spPr>
        <p:txBody>
          <a:bodyPr>
            <a:normAutofit/>
          </a:bodyPr>
          <a:lstStyle/>
          <a:p>
            <a:pPr marL="0" lvl="0" indent="0">
              <a:spcBef>
                <a:spcPts val="700"/>
              </a:spcBef>
              <a:buNone/>
            </a:pPr>
            <a:r>
              <a:rPr lang="en-GB" sz="4400" dirty="0"/>
              <a:t>Public funding is only available for a very limited range of clinical negligence actions and apart from this public funding </a:t>
            </a:r>
            <a:r>
              <a:rPr lang="en-GB" sz="4400" b="1" dirty="0">
                <a:solidFill>
                  <a:srgbClr val="FF0000"/>
                </a:solidFill>
              </a:rPr>
              <a:t>is not </a:t>
            </a:r>
            <a:r>
              <a:rPr lang="en-GB" sz="4400" dirty="0"/>
              <a:t>available for PI cases.</a:t>
            </a:r>
          </a:p>
          <a:p>
            <a:pPr marL="0" lvl="0" indent="0">
              <a:spcBef>
                <a:spcPts val="700"/>
              </a:spcBef>
              <a:buNone/>
            </a:pPr>
            <a:endParaRPr lang="en-GB" sz="2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9E98-3817-50DB-23B2-12E2947F5F05}"/>
              </a:ext>
            </a:extLst>
          </p:cNvPr>
          <p:cNvSpPr txBox="1">
            <a:spLocks noGrp="1"/>
          </p:cNvSpPr>
          <p:nvPr>
            <p:ph type="title"/>
          </p:nvPr>
        </p:nvSpPr>
        <p:spPr>
          <a:xfrm>
            <a:off x="279465" y="156238"/>
            <a:ext cx="8596668" cy="1320800"/>
          </a:xfrm>
        </p:spPr>
        <p:txBody>
          <a:bodyPr/>
          <a:lstStyle/>
          <a:p>
            <a:pPr lvl="0"/>
            <a:r>
              <a:rPr lang="en-GB" dirty="0"/>
              <a:t>Summary</a:t>
            </a:r>
          </a:p>
        </p:txBody>
      </p:sp>
      <p:sp>
        <p:nvSpPr>
          <p:cNvPr id="3" name="Content Placeholder 2">
            <a:extLst>
              <a:ext uri="{FF2B5EF4-FFF2-40B4-BE49-F238E27FC236}">
                <a16:creationId xmlns:a16="http://schemas.microsoft.com/office/drawing/2014/main" id="{5605F49A-4D6D-BD9C-934B-924F61D5A6B7}"/>
              </a:ext>
            </a:extLst>
          </p:cNvPr>
          <p:cNvSpPr txBox="1">
            <a:spLocks noGrp="1"/>
          </p:cNvSpPr>
          <p:nvPr>
            <p:ph idx="1"/>
          </p:nvPr>
        </p:nvSpPr>
        <p:spPr>
          <a:xfrm>
            <a:off x="279465" y="890201"/>
            <a:ext cx="9164682" cy="5733964"/>
          </a:xfrm>
        </p:spPr>
        <p:txBody>
          <a:bodyPr>
            <a:normAutofit/>
          </a:bodyPr>
          <a:lstStyle/>
          <a:p>
            <a:pPr marL="457200" lvl="0" indent="-457200">
              <a:buFont typeface="Calibri Light"/>
              <a:buAutoNum type="arabicPeriod"/>
            </a:pPr>
            <a:r>
              <a:rPr lang="en-GB" sz="2000" b="1" dirty="0"/>
              <a:t>LA 1980 </a:t>
            </a:r>
            <a:r>
              <a:rPr lang="en-GB" sz="2000" dirty="0"/>
              <a:t>sets down strict time limits within which proceedings must be issued.  These time limits run from the date of the cause of action.</a:t>
            </a:r>
          </a:p>
          <a:p>
            <a:pPr marL="457200" lvl="0" indent="-457200">
              <a:buFont typeface="Calibri Light"/>
              <a:buAutoNum type="arabicPeriod"/>
            </a:pPr>
            <a:r>
              <a:rPr lang="en-GB" sz="2000" dirty="0"/>
              <a:t>For most tort claims, this period is </a:t>
            </a:r>
            <a:r>
              <a:rPr lang="en-GB" sz="2000" b="1" dirty="0"/>
              <a:t>6yrs. </a:t>
            </a:r>
            <a:r>
              <a:rPr lang="en-GB" sz="2000" dirty="0"/>
              <a:t>For PI claims it is </a:t>
            </a:r>
            <a:r>
              <a:rPr lang="en-GB" sz="2000" b="1" dirty="0"/>
              <a:t>3yrs; </a:t>
            </a:r>
            <a:r>
              <a:rPr lang="en-GB" sz="2000" dirty="0"/>
              <a:t>for contract claims it is </a:t>
            </a:r>
            <a:r>
              <a:rPr lang="en-GB" sz="2000" b="1" dirty="0"/>
              <a:t>6yrs.</a:t>
            </a:r>
          </a:p>
          <a:p>
            <a:pPr marL="457200" lvl="0" indent="-457200">
              <a:buFont typeface="Calibri Light"/>
              <a:buAutoNum type="arabicPeriod"/>
            </a:pPr>
            <a:r>
              <a:rPr lang="en-GB" sz="2000" dirty="0"/>
              <a:t>For PI cases, time may not begin to run from the date of the cause of action, but instead from the “date of knowledge”. </a:t>
            </a:r>
          </a:p>
          <a:p>
            <a:pPr marL="457200" lvl="0" indent="-457200">
              <a:lnSpc>
                <a:spcPct val="90000"/>
              </a:lnSpc>
              <a:spcBef>
                <a:spcPts val="500"/>
              </a:spcBef>
              <a:buAutoNum type="arabicPeriod" startAt="4"/>
            </a:pPr>
            <a:r>
              <a:rPr lang="en-GB" sz="2000" dirty="0"/>
              <a:t>The court has a discretionary power to extend the limitation period.</a:t>
            </a:r>
          </a:p>
          <a:p>
            <a:pPr marL="457200" lvl="0" indent="-457200">
              <a:lnSpc>
                <a:spcPct val="90000"/>
              </a:lnSpc>
              <a:spcBef>
                <a:spcPts val="500"/>
              </a:spcBef>
              <a:buAutoNum type="arabicPeriod" startAt="4"/>
            </a:pPr>
            <a:r>
              <a:rPr lang="en-GB" sz="2000" dirty="0"/>
              <a:t>Solicitors are required to give clients information about costs, including details of how, when and by whom costs will be paid.  Public funding is extremely limited and, if the claim is not covered by insurance, alternative methods of funding are now available.  These include conditional fee agreements (CFAs), damages based agreements (DBAs) and unbundled legal services</a:t>
            </a:r>
          </a:p>
          <a:p>
            <a:pPr marL="457200" lvl="0" indent="-457200">
              <a:lnSpc>
                <a:spcPct val="90000"/>
              </a:lnSpc>
              <a:spcBef>
                <a:spcPts val="500"/>
              </a:spcBef>
              <a:buAutoNum type="arabicPeriod" startAt="4"/>
            </a:pPr>
            <a:r>
              <a:rPr lang="en-GB" sz="2000" dirty="0"/>
              <a:t>CFA success fees are deductible from the cl’s damages.  The CFA % success fee is calculated by reference to the solicitor’s costs and capped at 100% of the solicitors usual hourly rate and, for PI cases only, 25% of damages. </a:t>
            </a:r>
          </a:p>
          <a:p>
            <a:pPr marL="457200" lvl="0" indent="-457200">
              <a:lnSpc>
                <a:spcPct val="90000"/>
              </a:lnSpc>
              <a:spcBef>
                <a:spcPts val="500"/>
              </a:spcBef>
              <a:buAutoNum type="arabicPeriod" startAt="4"/>
            </a:pPr>
            <a:r>
              <a:rPr lang="en-GB" sz="2000" dirty="0"/>
              <a:t>DBA’s care calculated as a % share of the damages recovered, capped at a % of the winning parties damages</a:t>
            </a:r>
          </a:p>
          <a:p>
            <a:pPr marL="457200" lvl="0" indent="-457200">
              <a:buFont typeface="Calibri Light"/>
              <a:buAutoNum type="arabicPeriod"/>
            </a:pP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F329C-24E0-9C6A-B038-F85CE867386E}"/>
              </a:ext>
            </a:extLst>
          </p:cNvPr>
          <p:cNvSpPr txBox="1">
            <a:spLocks noGrp="1"/>
          </p:cNvSpPr>
          <p:nvPr>
            <p:ph type="title"/>
          </p:nvPr>
        </p:nvSpPr>
        <p:spPr/>
        <p:txBody>
          <a:bodyPr/>
          <a:lstStyle/>
          <a:p>
            <a:pPr lvl="0"/>
            <a:r>
              <a:rPr lang="en-GB" dirty="0"/>
              <a:t>Task 1 example</a:t>
            </a:r>
          </a:p>
        </p:txBody>
      </p:sp>
      <p:sp>
        <p:nvSpPr>
          <p:cNvPr id="3" name="Content Placeholder 2">
            <a:extLst>
              <a:ext uri="{FF2B5EF4-FFF2-40B4-BE49-F238E27FC236}">
                <a16:creationId xmlns:a16="http://schemas.microsoft.com/office/drawing/2014/main" id="{85F44DDC-2CA1-EFC1-BDC0-97E6C1BA5577}"/>
              </a:ext>
            </a:extLst>
          </p:cNvPr>
          <p:cNvSpPr txBox="1">
            <a:spLocks noGrp="1"/>
          </p:cNvSpPr>
          <p:nvPr>
            <p:ph idx="1"/>
          </p:nvPr>
        </p:nvSpPr>
        <p:spPr>
          <a:xfrm>
            <a:off x="433029" y="1572374"/>
            <a:ext cx="9227502" cy="3880773"/>
          </a:xfrm>
        </p:spPr>
        <p:txBody>
          <a:bodyPr>
            <a:noAutofit/>
          </a:bodyPr>
          <a:lstStyle/>
          <a:p>
            <a:pPr marL="0" lvl="0" indent="0">
              <a:lnSpc>
                <a:spcPct val="90000"/>
              </a:lnSpc>
              <a:spcBef>
                <a:spcPts val="500"/>
              </a:spcBef>
              <a:buNone/>
            </a:pPr>
            <a:r>
              <a:rPr lang="en-GB" sz="2400" dirty="0"/>
              <a:t>Consider the following situation:</a:t>
            </a:r>
          </a:p>
          <a:p>
            <a:pPr marL="0" lvl="0" indent="0">
              <a:lnSpc>
                <a:spcPct val="90000"/>
              </a:lnSpc>
              <a:spcBef>
                <a:spcPts val="500"/>
              </a:spcBef>
              <a:buNone/>
            </a:pPr>
            <a:r>
              <a:rPr lang="en-GB" sz="2400" dirty="0"/>
              <a:t>Lara, a single 24yr old computer technician, is attending an initial interview for the purpose of seeking damages arising out of the installation of a defective central heating system in her home.</a:t>
            </a:r>
          </a:p>
          <a:p>
            <a:pPr marL="0" lvl="0" indent="0">
              <a:lnSpc>
                <a:spcPct val="90000"/>
              </a:lnSpc>
              <a:spcBef>
                <a:spcPts val="500"/>
              </a:spcBef>
              <a:buNone/>
            </a:pPr>
            <a:endParaRPr lang="en-GB" sz="2400" dirty="0"/>
          </a:p>
          <a:p>
            <a:pPr marL="0" lvl="0" indent="0">
              <a:lnSpc>
                <a:spcPct val="90000"/>
              </a:lnSpc>
              <a:spcBef>
                <a:spcPts val="500"/>
              </a:spcBef>
              <a:buNone/>
            </a:pPr>
            <a:r>
              <a:rPr lang="en-GB" sz="2400" dirty="0"/>
              <a:t>In pairs, draw up a summary sheet indicating what you will need to discuss with regards to funding, how Lara’s claim could be funded and the pros and cons of any funding options. </a:t>
            </a:r>
          </a:p>
          <a:p>
            <a:pPr marL="0" lvl="0" indent="0">
              <a:lnSpc>
                <a:spcPct val="90000"/>
              </a:lnSpc>
              <a:spcBef>
                <a:spcPts val="500"/>
              </a:spcBef>
              <a:buNone/>
            </a:pPr>
            <a:endParaRPr lang="en-GB" sz="2400" dirty="0"/>
          </a:p>
          <a:p>
            <a:pPr marL="0" lvl="0" indent="0">
              <a:lnSpc>
                <a:spcPct val="90000"/>
              </a:lnSpc>
              <a:spcBef>
                <a:spcPts val="500"/>
              </a:spcBef>
              <a:buNone/>
            </a:pPr>
            <a:r>
              <a:rPr lang="en-GB" sz="2400" dirty="0"/>
              <a:t>Consider as you go what additional information you would need from Lara during the course of the interview.</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EF915-63E0-2B22-89AE-9855BD926484}"/>
              </a:ext>
            </a:extLst>
          </p:cNvPr>
          <p:cNvSpPr>
            <a:spLocks noGrp="1"/>
          </p:cNvSpPr>
          <p:nvPr>
            <p:ph type="title"/>
          </p:nvPr>
        </p:nvSpPr>
        <p:spPr>
          <a:xfrm>
            <a:off x="677334" y="609600"/>
            <a:ext cx="8596668" cy="737569"/>
          </a:xfrm>
        </p:spPr>
        <p:txBody>
          <a:bodyPr/>
          <a:lstStyle/>
          <a:p>
            <a:r>
              <a:rPr lang="en-GB" dirty="0"/>
              <a:t>Task 2  Activity</a:t>
            </a:r>
          </a:p>
        </p:txBody>
      </p:sp>
      <p:sp>
        <p:nvSpPr>
          <p:cNvPr id="3" name="Content Placeholder 2">
            <a:extLst>
              <a:ext uri="{FF2B5EF4-FFF2-40B4-BE49-F238E27FC236}">
                <a16:creationId xmlns:a16="http://schemas.microsoft.com/office/drawing/2014/main" id="{468F9916-A9D0-4E46-D55E-2129D2B61DFD}"/>
              </a:ext>
            </a:extLst>
          </p:cNvPr>
          <p:cNvSpPr>
            <a:spLocks noGrp="1"/>
          </p:cNvSpPr>
          <p:nvPr>
            <p:ph idx="1"/>
          </p:nvPr>
        </p:nvSpPr>
        <p:spPr>
          <a:xfrm>
            <a:off x="677333" y="1488613"/>
            <a:ext cx="9059013" cy="4894934"/>
          </a:xfrm>
        </p:spPr>
        <p:txBody>
          <a:bodyPr>
            <a:noAutofit/>
          </a:bodyPr>
          <a:lstStyle/>
          <a:p>
            <a:r>
              <a:rPr lang="en-GB" sz="2800" dirty="0"/>
              <a:t>Using a different slide for each method, create a brief </a:t>
            </a:r>
            <a:r>
              <a:rPr lang="en-GB" sz="2800" dirty="0" err="1"/>
              <a:t>Powerpoint</a:t>
            </a:r>
            <a:r>
              <a:rPr lang="en-GB" sz="2800" dirty="0"/>
              <a:t> presentation which summarises to a client the advantages and disadvantages or the following funding methods</a:t>
            </a:r>
          </a:p>
          <a:p>
            <a:r>
              <a:rPr lang="en-GB" sz="2800" dirty="0"/>
              <a:t>Private payment – fixed amount</a:t>
            </a:r>
          </a:p>
          <a:p>
            <a:r>
              <a:rPr lang="en-GB" sz="2800" dirty="0"/>
              <a:t>Private payment – hourly rate</a:t>
            </a:r>
          </a:p>
          <a:p>
            <a:r>
              <a:rPr lang="en-GB" sz="2800" dirty="0"/>
              <a:t>CFAs</a:t>
            </a:r>
          </a:p>
          <a:p>
            <a:r>
              <a:rPr lang="en-GB" sz="2800" dirty="0"/>
              <a:t>DBAs</a:t>
            </a:r>
          </a:p>
        </p:txBody>
      </p:sp>
    </p:spTree>
    <p:extLst>
      <p:ext uri="{BB962C8B-B14F-4D97-AF65-F5344CB8AC3E}">
        <p14:creationId xmlns:p14="http://schemas.microsoft.com/office/powerpoint/2010/main" val="1283708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9AA0-64C7-C733-B05E-859A10013751}"/>
              </a:ext>
            </a:extLst>
          </p:cNvPr>
          <p:cNvSpPr>
            <a:spLocks noGrp="1"/>
          </p:cNvSpPr>
          <p:nvPr>
            <p:ph type="title"/>
          </p:nvPr>
        </p:nvSpPr>
        <p:spPr/>
        <p:txBody>
          <a:bodyPr/>
          <a:lstStyle/>
          <a:p>
            <a:r>
              <a:rPr lang="en-GB" dirty="0"/>
              <a:t>QUESTIONS???</a:t>
            </a:r>
          </a:p>
        </p:txBody>
      </p:sp>
    </p:spTree>
    <p:extLst>
      <p:ext uri="{BB962C8B-B14F-4D97-AF65-F5344CB8AC3E}">
        <p14:creationId xmlns:p14="http://schemas.microsoft.com/office/powerpoint/2010/main" val="22068500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368</TotalTime>
  <Words>5021</Words>
  <Application>Microsoft Office PowerPoint</Application>
  <PresentationFormat>Widescreen</PresentationFormat>
  <Paragraphs>282</Paragraphs>
  <Slides>41</Slides>
  <Notes>41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Aptos</vt:lpstr>
      <vt:lpstr>Arial</vt:lpstr>
      <vt:lpstr>Calibri Light</vt:lpstr>
      <vt:lpstr>Gill Sans MT</vt:lpstr>
      <vt:lpstr>Trebuchet MS</vt:lpstr>
      <vt:lpstr>Wingdings 3</vt:lpstr>
      <vt:lpstr>Facet</vt:lpstr>
      <vt:lpstr>Litigation Costs and Funding </vt:lpstr>
      <vt:lpstr>PowerPoint Presentation</vt:lpstr>
      <vt:lpstr>Financing litigation</vt:lpstr>
      <vt:lpstr>What are ‘costs’ and how do they work?</vt:lpstr>
      <vt:lpstr>Recovering costs and the Indemnity Principle</vt:lpstr>
      <vt:lpstr>The court’s discretion relating to costs </vt:lpstr>
      <vt:lpstr>Examples where the court may depart from the general rule:</vt:lpstr>
      <vt:lpstr>Orders that the court may make:</vt:lpstr>
      <vt:lpstr>The amount of costs awarded – the assessment</vt:lpstr>
      <vt:lpstr>What does the court take into account when deciding the amount on either indemnity or standard basis?</vt:lpstr>
      <vt:lpstr>Proportionality in relation to costs</vt:lpstr>
      <vt:lpstr>Financing civil litigation –payment of costs</vt:lpstr>
      <vt:lpstr>Shortfall and client’s liability for costs</vt:lpstr>
      <vt:lpstr>Qualified One-Way Costs Shifting  (QOCS)</vt:lpstr>
      <vt:lpstr>Information on Costs</vt:lpstr>
      <vt:lpstr>How to fund civil litigation? :  Private funding</vt:lpstr>
      <vt:lpstr>Unbundling legal services</vt:lpstr>
      <vt:lpstr>Minkin v Lesley landsberg [2015]</vt:lpstr>
      <vt:lpstr>Sequence Properties v Patel [2016]</vt:lpstr>
      <vt:lpstr>Legal expenses insurance</vt:lpstr>
      <vt:lpstr>Sponsoring organisations e.g. Trade Union</vt:lpstr>
      <vt:lpstr>Funding :Conditional fee agreements </vt:lpstr>
      <vt:lpstr>Requirements of a CFA</vt:lpstr>
      <vt:lpstr>Example 1</vt:lpstr>
      <vt:lpstr>Example 2</vt:lpstr>
      <vt:lpstr>Funding: Damages based agreements (DBAs)</vt:lpstr>
      <vt:lpstr>Example</vt:lpstr>
      <vt:lpstr>Criticisms of DBAs</vt:lpstr>
      <vt:lpstr>Bolt Burdon Solicitors v Tariq &amp; ors [2016]</vt:lpstr>
      <vt:lpstr>Comparisons of CFAs and DBAs</vt:lpstr>
      <vt:lpstr>Qualified one-way costs shifting (“QOCS”)</vt:lpstr>
      <vt:lpstr>Litigation funding agreements and the voluntary code of funding</vt:lpstr>
      <vt:lpstr>Funding: Crowd funding?</vt:lpstr>
      <vt:lpstr>PowerPoint Presentation</vt:lpstr>
      <vt:lpstr>Funding :Public funding (Legal aid)</vt:lpstr>
      <vt:lpstr>Funding :Public funding (Legal aid)</vt:lpstr>
      <vt:lpstr>Public funding for Personal injury claims?</vt:lpstr>
      <vt:lpstr>Summary</vt:lpstr>
      <vt:lpstr>Task 1 example</vt:lpstr>
      <vt:lpstr>Task 2  Activity</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6</cp:revision>
  <dcterms:created xsi:type="dcterms:W3CDTF">2024-02-03T18:13:02Z</dcterms:created>
  <dcterms:modified xsi:type="dcterms:W3CDTF">2025-01-15T16:24:10Z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