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4572000" cy="3429000"/>
  <p:notesSz cx="4572000" cy="3429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95" d="100"/>
          <a:sy n="195" d="100"/>
        </p:scale>
        <p:origin x="948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2900" y="1062990"/>
            <a:ext cx="3886200" cy="720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685800" y="1920240"/>
            <a:ext cx="3200400" cy="857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2860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35458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572000" cy="78638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9615" y="736218"/>
            <a:ext cx="1332865" cy="2393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34899" y="1129311"/>
            <a:ext cx="3422650" cy="16325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554480" y="3188970"/>
            <a:ext cx="146304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2860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29184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mailto:admin@society-of-sports-therapists.org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778" y="0"/>
            <a:ext cx="4577080" cy="3369310"/>
            <a:chOff x="-1778" y="0"/>
            <a:chExt cx="4577080" cy="336931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4572000" cy="105537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762" y="762"/>
              <a:ext cx="4572000" cy="101955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62" y="762"/>
              <a:ext cx="4572000" cy="1019810"/>
            </a:xfrm>
            <a:custGeom>
              <a:avLst/>
              <a:gdLst/>
              <a:ahLst/>
              <a:cxnLst/>
              <a:rect l="l" t="t" r="r" b="b"/>
              <a:pathLst>
                <a:path w="4572000" h="1019810">
                  <a:moveTo>
                    <a:pt x="0" y="1019555"/>
                  </a:moveTo>
                  <a:lnTo>
                    <a:pt x="4572000" y="1019555"/>
                  </a:lnTo>
                  <a:lnTo>
                    <a:pt x="4572000" y="0"/>
                  </a:lnTo>
                  <a:lnTo>
                    <a:pt x="0" y="0"/>
                  </a:lnTo>
                  <a:lnTo>
                    <a:pt x="0" y="1019555"/>
                  </a:lnTo>
                  <a:close/>
                </a:path>
              </a:pathLst>
            </a:custGeom>
            <a:ln w="4572">
              <a:solidFill>
                <a:srgbClr val="497DB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2004" y="327660"/>
              <a:ext cx="4505706" cy="303961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6868" y="376428"/>
              <a:ext cx="4398645" cy="2944495"/>
            </a:xfrm>
            <a:custGeom>
              <a:avLst/>
              <a:gdLst/>
              <a:ahLst/>
              <a:cxnLst/>
              <a:rect l="l" t="t" r="r" b="b"/>
              <a:pathLst>
                <a:path w="4398645" h="2944495">
                  <a:moveTo>
                    <a:pt x="4390771" y="0"/>
                  </a:moveTo>
                  <a:lnTo>
                    <a:pt x="7505" y="0"/>
                  </a:lnTo>
                  <a:lnTo>
                    <a:pt x="0" y="7493"/>
                  </a:lnTo>
                  <a:lnTo>
                    <a:pt x="0" y="2936875"/>
                  </a:lnTo>
                  <a:lnTo>
                    <a:pt x="7505" y="2944368"/>
                  </a:lnTo>
                  <a:lnTo>
                    <a:pt x="4390771" y="2944368"/>
                  </a:lnTo>
                  <a:lnTo>
                    <a:pt x="4398264" y="2936875"/>
                  </a:lnTo>
                  <a:lnTo>
                    <a:pt x="4398264" y="74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3735" y="2139696"/>
              <a:ext cx="4248150" cy="1050798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28599" y="2177796"/>
              <a:ext cx="4140835" cy="977265"/>
            </a:xfrm>
            <a:custGeom>
              <a:avLst/>
              <a:gdLst/>
              <a:ahLst/>
              <a:cxnLst/>
              <a:rect l="l" t="t" r="r" b="b"/>
              <a:pathLst>
                <a:path w="4140835" h="977264">
                  <a:moveTo>
                    <a:pt x="4138167" y="0"/>
                  </a:moveTo>
                  <a:lnTo>
                    <a:pt x="2540" y="0"/>
                  </a:lnTo>
                  <a:lnTo>
                    <a:pt x="0" y="2539"/>
                  </a:lnTo>
                  <a:lnTo>
                    <a:pt x="0" y="974344"/>
                  </a:lnTo>
                  <a:lnTo>
                    <a:pt x="2540" y="976884"/>
                  </a:lnTo>
                  <a:lnTo>
                    <a:pt x="4138167" y="976884"/>
                  </a:lnTo>
                  <a:lnTo>
                    <a:pt x="4140708" y="974344"/>
                  </a:lnTo>
                  <a:lnTo>
                    <a:pt x="4140708" y="25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39927" y="2115719"/>
            <a:ext cx="3691254" cy="103759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651510">
              <a:lnSpc>
                <a:spcPct val="100000"/>
              </a:lnSpc>
              <a:spcBef>
                <a:spcPts val="220"/>
              </a:spcBef>
            </a:pPr>
            <a:r>
              <a:rPr sz="1600" b="1" spc="-5" dirty="0">
                <a:latin typeface="Carlito"/>
                <a:cs typeface="Carlito"/>
              </a:rPr>
              <a:t>Sports </a:t>
            </a:r>
            <a:r>
              <a:rPr sz="1600" b="1" spc="-25" dirty="0">
                <a:latin typeface="Carlito"/>
                <a:cs typeface="Carlito"/>
              </a:rPr>
              <a:t>Trauma</a:t>
            </a:r>
            <a:r>
              <a:rPr sz="1600" b="1" spc="5" dirty="0">
                <a:latin typeface="Carlito"/>
                <a:cs typeface="Carlito"/>
              </a:rPr>
              <a:t> </a:t>
            </a:r>
            <a:r>
              <a:rPr sz="1600" b="1" spc="-10" dirty="0">
                <a:latin typeface="Carlito"/>
                <a:cs typeface="Carlito"/>
              </a:rPr>
              <a:t>Management</a:t>
            </a:r>
            <a:endParaRPr sz="16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600" b="1" spc="-5" dirty="0">
                <a:latin typeface="Carlito"/>
                <a:cs typeface="Carlito"/>
              </a:rPr>
              <a:t>9. </a:t>
            </a:r>
            <a:r>
              <a:rPr sz="1600" b="1" spc="-10" dirty="0">
                <a:latin typeface="Carlito"/>
                <a:cs typeface="Carlito"/>
              </a:rPr>
              <a:t>Exposure, </a:t>
            </a:r>
            <a:r>
              <a:rPr sz="1600" b="1" spc="-15" dirty="0">
                <a:latin typeface="Carlito"/>
                <a:cs typeface="Carlito"/>
              </a:rPr>
              <a:t>Environment </a:t>
            </a:r>
            <a:r>
              <a:rPr sz="1600" b="1" spc="-5" dirty="0">
                <a:latin typeface="Carlito"/>
                <a:cs typeface="Carlito"/>
              </a:rPr>
              <a:t>&amp; </a:t>
            </a:r>
            <a:r>
              <a:rPr sz="1600" b="1" spc="-10" dirty="0">
                <a:latin typeface="Carlito"/>
                <a:cs typeface="Carlito"/>
              </a:rPr>
              <a:t>Everything</a:t>
            </a:r>
            <a:r>
              <a:rPr sz="1600" b="1" spc="105" dirty="0">
                <a:latin typeface="Carlito"/>
                <a:cs typeface="Carlito"/>
              </a:rPr>
              <a:t> </a:t>
            </a:r>
            <a:r>
              <a:rPr sz="1600" b="1" spc="-5" dirty="0">
                <a:latin typeface="Carlito"/>
                <a:cs typeface="Carlito"/>
              </a:rPr>
              <a:t>Else</a:t>
            </a:r>
            <a:endParaRPr sz="1600">
              <a:latin typeface="Carlito"/>
              <a:cs typeface="Carlito"/>
            </a:endParaRPr>
          </a:p>
          <a:p>
            <a:pPr marL="864869">
              <a:lnSpc>
                <a:spcPct val="100000"/>
              </a:lnSpc>
              <a:spcBef>
                <a:spcPts val="105"/>
              </a:spcBef>
            </a:pPr>
            <a:r>
              <a:rPr sz="1600" b="1" spc="-5" dirty="0">
                <a:latin typeface="Carlito"/>
                <a:cs typeface="Carlito"/>
              </a:rPr>
              <a:t>c. Medical </a:t>
            </a:r>
            <a:r>
              <a:rPr sz="1600" b="1" spc="-10" dirty="0">
                <a:latin typeface="Carlito"/>
                <a:cs typeface="Carlito"/>
              </a:rPr>
              <a:t>Emergencies</a:t>
            </a:r>
            <a:endParaRPr sz="1600">
              <a:latin typeface="Carlito"/>
              <a:cs typeface="Carlito"/>
            </a:endParaRPr>
          </a:p>
          <a:p>
            <a:pPr marL="1338580">
              <a:lnSpc>
                <a:spcPct val="100000"/>
              </a:lnSpc>
              <a:spcBef>
                <a:spcPts val="180"/>
              </a:spcBef>
            </a:pPr>
            <a:r>
              <a:rPr sz="1400" b="1" spc="-50" dirty="0">
                <a:latin typeface="Carlito"/>
                <a:cs typeface="Carlito"/>
              </a:rPr>
              <a:t>v. </a:t>
            </a:r>
            <a:r>
              <a:rPr sz="1400" b="1" spc="-5" dirty="0">
                <a:latin typeface="Carlito"/>
                <a:cs typeface="Carlito"/>
              </a:rPr>
              <a:t>Heat</a:t>
            </a:r>
            <a:r>
              <a:rPr sz="1400" b="1" spc="30" dirty="0">
                <a:latin typeface="Carlito"/>
                <a:cs typeface="Carlito"/>
              </a:rPr>
              <a:t> </a:t>
            </a:r>
            <a:r>
              <a:rPr sz="1400" b="1" dirty="0">
                <a:latin typeface="Carlito"/>
                <a:cs typeface="Carlito"/>
              </a:rPr>
              <a:t>Illness</a:t>
            </a:r>
            <a:endParaRPr sz="1400">
              <a:latin typeface="Carlito"/>
              <a:cs typeface="Carli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2222" y="3320923"/>
            <a:ext cx="4069079" cy="102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" spc="-5" dirty="0">
                <a:latin typeface="Carlito"/>
                <a:cs typeface="Carlito"/>
              </a:rPr>
              <a:t>16 Royal </a:t>
            </a:r>
            <a:r>
              <a:rPr sz="500" dirty="0">
                <a:latin typeface="Carlito"/>
                <a:cs typeface="Carlito"/>
              </a:rPr>
              <a:t>Terrace, Glasgow, G3 </a:t>
            </a:r>
            <a:r>
              <a:rPr sz="500" spc="-5" dirty="0">
                <a:latin typeface="Carlito"/>
                <a:cs typeface="Carlito"/>
              </a:rPr>
              <a:t>7NY, T: 0845 600 2613, F: 0141 332 5335, W:www.society-of-sports-therapists.org, </a:t>
            </a:r>
            <a:r>
              <a:rPr sz="500" dirty="0">
                <a:latin typeface="Carlito"/>
                <a:cs typeface="Carlito"/>
              </a:rPr>
              <a:t>E:</a:t>
            </a:r>
            <a:r>
              <a:rPr sz="500" spc="110" dirty="0">
                <a:latin typeface="Carlito"/>
                <a:cs typeface="Carlito"/>
              </a:rPr>
              <a:t> </a:t>
            </a:r>
            <a:r>
              <a:rPr sz="500" spc="-5" dirty="0">
                <a:latin typeface="Carlito"/>
                <a:cs typeface="Carlito"/>
                <a:hlinkClick r:id="rId6"/>
              </a:rPr>
              <a:t>admin@society-of-sports-therapists.org</a:t>
            </a:r>
            <a:endParaRPr sz="500">
              <a:latin typeface="Carlito"/>
              <a:cs typeface="Carlito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28600" y="141707"/>
            <a:ext cx="4140835" cy="1976755"/>
            <a:chOff x="228600" y="141707"/>
            <a:chExt cx="4140835" cy="1976755"/>
          </a:xfrm>
        </p:grpSpPr>
        <p:sp>
          <p:nvSpPr>
            <p:cNvPr id="13" name="object 13"/>
            <p:cNvSpPr/>
            <p:nvPr/>
          </p:nvSpPr>
          <p:spPr>
            <a:xfrm>
              <a:off x="228600" y="406908"/>
              <a:ext cx="4140708" cy="1711451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772411" y="1019775"/>
              <a:ext cx="1034075" cy="1014775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96239" y="141707"/>
              <a:ext cx="3757422" cy="169951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599" y="890396"/>
            <a:ext cx="85598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Heat</a:t>
            </a:r>
            <a:r>
              <a:rPr spc="-65" dirty="0"/>
              <a:t> </a:t>
            </a:r>
            <a:r>
              <a:rPr spc="-5" dirty="0"/>
              <a:t>Illness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14300" marR="1983105" indent="-114300" algn="r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14300" algn="l"/>
              </a:tabLst>
            </a:pPr>
            <a:r>
              <a:rPr dirty="0"/>
              <a:t>Minor </a:t>
            </a:r>
            <a:r>
              <a:rPr spc="-5" dirty="0"/>
              <a:t>heat</a:t>
            </a:r>
            <a:r>
              <a:rPr spc="-85" dirty="0"/>
              <a:t> </a:t>
            </a:r>
            <a:r>
              <a:rPr spc="-5" dirty="0"/>
              <a:t>illness</a:t>
            </a:r>
          </a:p>
          <a:p>
            <a:pPr marL="114300" marR="2013585" lvl="1" indent="-114300" algn="r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114300" algn="l"/>
              </a:tabLst>
            </a:pPr>
            <a:r>
              <a:rPr sz="1200" spc="-5" dirty="0">
                <a:latin typeface="Carlito"/>
                <a:cs typeface="Carlito"/>
              </a:rPr>
              <a:t>&lt;40</a:t>
            </a:r>
            <a:r>
              <a:rPr sz="1200" spc="-7" baseline="24305" dirty="0">
                <a:latin typeface="Carlito"/>
                <a:cs typeface="Carlito"/>
              </a:rPr>
              <a:t>o</a:t>
            </a:r>
            <a:r>
              <a:rPr sz="1200" spc="-5" dirty="0">
                <a:latin typeface="Carlito"/>
                <a:cs typeface="Carlito"/>
              </a:rPr>
              <a:t>C </a:t>
            </a:r>
            <a:r>
              <a:rPr sz="1200" spc="-10" dirty="0">
                <a:latin typeface="Carlito"/>
                <a:cs typeface="Carlito"/>
              </a:rPr>
              <a:t>core</a:t>
            </a:r>
            <a:r>
              <a:rPr sz="1200" spc="-8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temp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Muscle</a:t>
            </a:r>
            <a:r>
              <a:rPr sz="1200" spc="-1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cramps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Oedematus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Hyperventilation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68300" algn="l"/>
              </a:tabLst>
            </a:pPr>
            <a:r>
              <a:rPr sz="1200" dirty="0">
                <a:latin typeface="Carlito"/>
                <a:cs typeface="Carlito"/>
              </a:rPr>
              <a:t>Carpo-pedal</a:t>
            </a:r>
            <a:r>
              <a:rPr sz="1200" spc="-4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spasm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Syncope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Can </a:t>
            </a:r>
            <a:r>
              <a:rPr sz="1200" dirty="0">
                <a:latin typeface="Carlito"/>
                <a:cs typeface="Carlito"/>
              </a:rPr>
              <a:t>lead </a:t>
            </a:r>
            <a:r>
              <a:rPr sz="1200" spc="-5" dirty="0">
                <a:latin typeface="Carlito"/>
                <a:cs typeface="Carlito"/>
              </a:rPr>
              <a:t>to exhaustion </a:t>
            </a:r>
            <a:r>
              <a:rPr sz="1200" dirty="0">
                <a:latin typeface="Carlito"/>
                <a:cs typeface="Carlito"/>
              </a:rPr>
              <a:t>&amp; </a:t>
            </a:r>
            <a:r>
              <a:rPr sz="1200" spc="-5" dirty="0">
                <a:latin typeface="Carlito"/>
                <a:cs typeface="Carlito"/>
              </a:rPr>
              <a:t>major heat </a:t>
            </a:r>
            <a:r>
              <a:rPr sz="1200" dirty="0">
                <a:latin typeface="Carlito"/>
                <a:cs typeface="Carlito"/>
              </a:rPr>
              <a:t>illness if</a:t>
            </a:r>
            <a:r>
              <a:rPr sz="1200" spc="-10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left</a:t>
            </a:r>
            <a:endParaRPr sz="1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7599" y="872644"/>
            <a:ext cx="3267710" cy="132397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20" dirty="0">
                <a:latin typeface="Carlito"/>
                <a:cs typeface="Carlito"/>
              </a:rPr>
              <a:t>Treatment </a:t>
            </a:r>
            <a:r>
              <a:rPr sz="1400" spc="-5" dirty="0">
                <a:latin typeface="Carlito"/>
                <a:cs typeface="Carlito"/>
              </a:rPr>
              <a:t>of minor heat</a:t>
            </a:r>
            <a:r>
              <a:rPr sz="1400" spc="15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illness</a:t>
            </a:r>
            <a:endParaRPr sz="14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10" dirty="0">
                <a:latin typeface="Carlito"/>
                <a:cs typeface="Carlito"/>
              </a:rPr>
              <a:t>Remove </a:t>
            </a:r>
            <a:r>
              <a:rPr sz="1200" spc="-5" dirty="0">
                <a:latin typeface="Carlito"/>
                <a:cs typeface="Carlito"/>
              </a:rPr>
              <a:t>to cool</a:t>
            </a:r>
            <a:r>
              <a:rPr sz="1200" spc="-10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environment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15" dirty="0">
                <a:latin typeface="Carlito"/>
                <a:cs typeface="Carlito"/>
              </a:rPr>
              <a:t>Fan </a:t>
            </a:r>
            <a:r>
              <a:rPr sz="1200" dirty="0">
                <a:latin typeface="Carlito"/>
                <a:cs typeface="Carlito"/>
              </a:rPr>
              <a:t>and </a:t>
            </a:r>
            <a:r>
              <a:rPr sz="1200" spc="-15" dirty="0">
                <a:latin typeface="Carlito"/>
                <a:cs typeface="Carlito"/>
              </a:rPr>
              <a:t>spray </a:t>
            </a:r>
            <a:r>
              <a:rPr sz="1200" dirty="0">
                <a:latin typeface="Carlito"/>
                <a:cs typeface="Carlito"/>
              </a:rPr>
              <a:t>with </a:t>
            </a:r>
            <a:r>
              <a:rPr sz="1200" spc="-10" dirty="0">
                <a:latin typeface="Carlito"/>
                <a:cs typeface="Carlito"/>
              </a:rPr>
              <a:t>luke </a:t>
            </a:r>
            <a:r>
              <a:rPr sz="1200" spc="-5" dirty="0">
                <a:latin typeface="Carlito"/>
                <a:cs typeface="Carlito"/>
              </a:rPr>
              <a:t>warm</a:t>
            </a:r>
            <a:r>
              <a:rPr sz="1200" spc="-10" dirty="0">
                <a:latin typeface="Carlito"/>
                <a:cs typeface="Carlito"/>
              </a:rPr>
              <a:t> water</a:t>
            </a:r>
            <a:endParaRPr sz="1200">
              <a:latin typeface="Carlito"/>
              <a:cs typeface="Carlito"/>
            </a:endParaRPr>
          </a:p>
          <a:p>
            <a:pPr marL="584200" marR="5080" lvl="2" indent="-114300">
              <a:lnSpc>
                <a:spcPts val="1080"/>
              </a:lnSpc>
              <a:spcBef>
                <a:spcPts val="290"/>
              </a:spcBef>
              <a:buFont typeface="Arial"/>
              <a:buChar char="•"/>
              <a:tabLst>
                <a:tab pos="584835" algn="l"/>
              </a:tabLst>
            </a:pPr>
            <a:r>
              <a:rPr sz="1000" spc="-10" dirty="0">
                <a:latin typeface="Carlito"/>
                <a:cs typeface="Carlito"/>
              </a:rPr>
              <a:t>Cold water </a:t>
            </a:r>
            <a:r>
              <a:rPr sz="1000" spc="-5" dirty="0">
                <a:latin typeface="Carlito"/>
                <a:cs typeface="Carlito"/>
              </a:rPr>
              <a:t>increases </a:t>
            </a:r>
            <a:r>
              <a:rPr sz="1000" spc="-10" dirty="0">
                <a:latin typeface="Carlito"/>
                <a:cs typeface="Carlito"/>
              </a:rPr>
              <a:t>vasoconstriction </a:t>
            </a:r>
            <a:r>
              <a:rPr sz="1000" spc="-5" dirty="0">
                <a:latin typeface="Carlito"/>
                <a:cs typeface="Carlito"/>
              </a:rPr>
              <a:t>and thus </a:t>
            </a:r>
            <a:r>
              <a:rPr sz="1000" spc="-10" dirty="0">
                <a:latin typeface="Carlito"/>
                <a:cs typeface="Carlito"/>
              </a:rPr>
              <a:t>core  temperature</a:t>
            </a:r>
            <a:endParaRPr sz="10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7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Cool </a:t>
            </a:r>
            <a:r>
              <a:rPr sz="1200" dirty="0">
                <a:latin typeface="Carlito"/>
                <a:cs typeface="Carlito"/>
              </a:rPr>
              <a:t>IV fluids if</a:t>
            </a:r>
            <a:r>
              <a:rPr sz="1200" spc="-10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cramping</a:t>
            </a:r>
            <a:endParaRPr sz="1200">
              <a:latin typeface="Carlito"/>
              <a:cs typeface="Carlito"/>
            </a:endParaRPr>
          </a:p>
          <a:p>
            <a:pPr marL="584200" lvl="2" indent="-114935">
              <a:lnSpc>
                <a:spcPct val="100000"/>
              </a:lnSpc>
              <a:spcBef>
                <a:spcPts val="140"/>
              </a:spcBef>
              <a:buFont typeface="Arial"/>
              <a:buChar char="•"/>
              <a:tabLst>
                <a:tab pos="584835" algn="l"/>
              </a:tabLst>
            </a:pPr>
            <a:r>
              <a:rPr sz="1000" spc="-5" dirty="0">
                <a:latin typeface="Carlito"/>
                <a:cs typeface="Carlito"/>
              </a:rPr>
              <a:t>In absence of</a:t>
            </a:r>
            <a:r>
              <a:rPr sz="1000" spc="-40" dirty="0">
                <a:latin typeface="Carlito"/>
                <a:cs typeface="Carlito"/>
              </a:rPr>
              <a:t> </a:t>
            </a:r>
            <a:r>
              <a:rPr sz="1000" spc="-10" dirty="0">
                <a:latin typeface="Carlito"/>
                <a:cs typeface="Carlito"/>
              </a:rPr>
              <a:t>trauma</a:t>
            </a:r>
            <a:endParaRPr sz="1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Major </a:t>
            </a:r>
            <a:r>
              <a:rPr spc="-5" dirty="0"/>
              <a:t>Heat</a:t>
            </a:r>
            <a:r>
              <a:rPr spc="-70" dirty="0"/>
              <a:t> </a:t>
            </a:r>
            <a:r>
              <a:rPr spc="-5" dirty="0"/>
              <a:t>Illness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6915" y="950188"/>
            <a:ext cx="2310765" cy="244729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39700" indent="-1143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39700" algn="l"/>
              </a:tabLst>
            </a:pPr>
            <a:r>
              <a:rPr sz="1400" spc="-10" dirty="0">
                <a:latin typeface="Carlito"/>
                <a:cs typeface="Carlito"/>
              </a:rPr>
              <a:t>Core temperature </a:t>
            </a:r>
            <a:r>
              <a:rPr sz="1400" spc="-5" dirty="0">
                <a:latin typeface="Carlito"/>
                <a:cs typeface="Carlito"/>
              </a:rPr>
              <a:t>above</a:t>
            </a:r>
            <a:r>
              <a:rPr sz="1400" spc="-50" dirty="0">
                <a:latin typeface="Carlito"/>
                <a:cs typeface="Carlito"/>
              </a:rPr>
              <a:t> </a:t>
            </a:r>
            <a:r>
              <a:rPr sz="1400" dirty="0">
                <a:latin typeface="Carlito"/>
                <a:cs typeface="Carlito"/>
              </a:rPr>
              <a:t>40</a:t>
            </a:r>
            <a:r>
              <a:rPr sz="1350" baseline="24691" dirty="0">
                <a:latin typeface="Carlito"/>
                <a:cs typeface="Carlito"/>
              </a:rPr>
              <a:t>o</a:t>
            </a:r>
            <a:r>
              <a:rPr sz="1400" dirty="0">
                <a:latin typeface="Carlito"/>
                <a:cs typeface="Carlito"/>
              </a:rPr>
              <a:t>C</a:t>
            </a:r>
            <a:endParaRPr sz="1400">
              <a:latin typeface="Carlito"/>
              <a:cs typeface="Carlito"/>
            </a:endParaRPr>
          </a:p>
          <a:p>
            <a:pPr marL="139700" indent="-1143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39700" algn="l"/>
              </a:tabLst>
            </a:pPr>
            <a:r>
              <a:rPr sz="1400" spc="-5" dirty="0">
                <a:latin typeface="Carlito"/>
                <a:cs typeface="Carlito"/>
              </a:rPr>
              <a:t>Signs</a:t>
            </a:r>
            <a:endParaRPr sz="14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14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Confused </a:t>
            </a:r>
            <a:r>
              <a:rPr sz="1200" dirty="0">
                <a:latin typeface="Carlito"/>
                <a:cs typeface="Carlito"/>
              </a:rPr>
              <a:t>&amp;</a:t>
            </a:r>
            <a:r>
              <a:rPr sz="1200" spc="-2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irritable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Reduced </a:t>
            </a:r>
            <a:r>
              <a:rPr sz="1200" spc="-10" dirty="0">
                <a:latin typeface="Carlito"/>
                <a:cs typeface="Carlito"/>
              </a:rPr>
              <a:t>LOC </a:t>
            </a:r>
            <a:r>
              <a:rPr sz="1200" dirty="0">
                <a:latin typeface="Carlito"/>
                <a:cs typeface="Carlito"/>
              </a:rPr>
              <a:t>&amp;</a:t>
            </a:r>
            <a:r>
              <a:rPr sz="1200" spc="-15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collapse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Seizure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Decerebrate (extn)</a:t>
            </a:r>
            <a:r>
              <a:rPr sz="1200" spc="-5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posturing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15" dirty="0">
                <a:latin typeface="Carlito"/>
                <a:cs typeface="Carlito"/>
              </a:rPr>
              <a:t>Tachycardia</a:t>
            </a:r>
            <a:endParaRPr sz="1200">
              <a:latin typeface="Carlito"/>
              <a:cs typeface="Carlito"/>
            </a:endParaRPr>
          </a:p>
          <a:p>
            <a:pPr marL="596900" lvl="2" indent="-114935">
              <a:lnSpc>
                <a:spcPct val="100000"/>
              </a:lnSpc>
              <a:spcBef>
                <a:spcPts val="145"/>
              </a:spcBef>
              <a:buFont typeface="Arial"/>
              <a:buChar char="•"/>
              <a:tabLst>
                <a:tab pos="597535" algn="l"/>
              </a:tabLst>
            </a:pPr>
            <a:r>
              <a:rPr sz="1000" spc="-5" dirty="0">
                <a:latin typeface="Carlito"/>
                <a:cs typeface="Carlito"/>
              </a:rPr>
              <a:t>(+100bpm)</a:t>
            </a:r>
            <a:endParaRPr sz="10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15" dirty="0">
                <a:latin typeface="Carlito"/>
                <a:cs typeface="Carlito"/>
              </a:rPr>
              <a:t>Tachypnoea</a:t>
            </a:r>
            <a:endParaRPr sz="1200">
              <a:latin typeface="Carlito"/>
              <a:cs typeface="Carlito"/>
            </a:endParaRPr>
          </a:p>
          <a:p>
            <a:pPr marL="596900" lvl="2" indent="-114935">
              <a:lnSpc>
                <a:spcPct val="100000"/>
              </a:lnSpc>
              <a:spcBef>
                <a:spcPts val="140"/>
              </a:spcBef>
              <a:buFont typeface="Arial"/>
              <a:buChar char="•"/>
              <a:tabLst>
                <a:tab pos="597535" algn="l"/>
              </a:tabLst>
            </a:pPr>
            <a:r>
              <a:rPr sz="1000" spc="-10" dirty="0">
                <a:latin typeface="Carlito"/>
                <a:cs typeface="Carlito"/>
              </a:rPr>
              <a:t>(+20 breaths </a:t>
            </a:r>
            <a:r>
              <a:rPr sz="1000" spc="-5" dirty="0">
                <a:latin typeface="Carlito"/>
                <a:cs typeface="Carlito"/>
              </a:rPr>
              <a:t>per</a:t>
            </a:r>
            <a:r>
              <a:rPr sz="1000" spc="3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minute)</a:t>
            </a:r>
            <a:endParaRPr sz="10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85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Hypotension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Cardiac</a:t>
            </a:r>
            <a:r>
              <a:rPr sz="1200" spc="-1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arrest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633472" y="2014727"/>
            <a:ext cx="1869948" cy="12725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2199" y="872644"/>
            <a:ext cx="3192145" cy="219519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52400" indent="-114300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52400" algn="l"/>
              </a:tabLst>
            </a:pPr>
            <a:r>
              <a:rPr sz="1400" spc="-5" dirty="0">
                <a:latin typeface="Carlito"/>
                <a:cs typeface="Carlito"/>
              </a:rPr>
              <a:t>Management of major heat</a:t>
            </a:r>
            <a:r>
              <a:rPr sz="1400" spc="-15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illness</a:t>
            </a:r>
            <a:endParaRPr sz="14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381000" algn="l"/>
              </a:tabLst>
            </a:pPr>
            <a:r>
              <a:rPr sz="1200" spc="-5" dirty="0">
                <a:latin typeface="Carlito"/>
                <a:cs typeface="Carlito"/>
              </a:rPr>
              <a:t>Move to cool</a:t>
            </a:r>
            <a:r>
              <a:rPr sz="1200" spc="-3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environment</a:t>
            </a:r>
            <a:endParaRPr sz="12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81000" algn="l"/>
              </a:tabLst>
            </a:pPr>
            <a:r>
              <a:rPr sz="1200" dirty="0">
                <a:latin typeface="Carlito"/>
                <a:cs typeface="Carlito"/>
              </a:rPr>
              <a:t>Assess </a:t>
            </a:r>
            <a:r>
              <a:rPr sz="1200" spc="-5" dirty="0">
                <a:latin typeface="Carlito"/>
                <a:cs typeface="Carlito"/>
              </a:rPr>
              <a:t>ABCDE </a:t>
            </a:r>
            <a:r>
              <a:rPr sz="1200" dirty="0">
                <a:latin typeface="Carlito"/>
                <a:cs typeface="Carlito"/>
              </a:rPr>
              <a:t>&amp; </a:t>
            </a:r>
            <a:r>
              <a:rPr sz="1200" spc="-5" dirty="0">
                <a:latin typeface="Carlito"/>
                <a:cs typeface="Carlito"/>
              </a:rPr>
              <a:t>Manage ABC </a:t>
            </a:r>
            <a:r>
              <a:rPr sz="1200" dirty="0">
                <a:latin typeface="Carlito"/>
                <a:cs typeface="Carlito"/>
              </a:rPr>
              <a:t>including</a:t>
            </a:r>
            <a:r>
              <a:rPr sz="1200" spc="-8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O</a:t>
            </a:r>
            <a:r>
              <a:rPr sz="1200" spc="-7" baseline="-20833" dirty="0">
                <a:latin typeface="Carlito"/>
                <a:cs typeface="Carlito"/>
              </a:rPr>
              <a:t>2</a:t>
            </a:r>
            <a:endParaRPr sz="1200" baseline="-20833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81000" algn="l"/>
              </a:tabLst>
            </a:pPr>
            <a:r>
              <a:rPr sz="1200" spc="-5" dirty="0">
                <a:latin typeface="Carlito"/>
                <a:cs typeface="Carlito"/>
              </a:rPr>
              <a:t>Cool </a:t>
            </a:r>
            <a:r>
              <a:rPr sz="1200" dirty="0">
                <a:latin typeface="Carlito"/>
                <a:cs typeface="Carlito"/>
              </a:rPr>
              <a:t>IV fluids </a:t>
            </a:r>
            <a:r>
              <a:rPr sz="1200" spc="-5" dirty="0">
                <a:latin typeface="Carlito"/>
                <a:cs typeface="Carlito"/>
              </a:rPr>
              <a:t>(in absence of</a:t>
            </a:r>
            <a:r>
              <a:rPr sz="1200" spc="204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trauma)</a:t>
            </a:r>
            <a:endParaRPr sz="12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81000" algn="l"/>
              </a:tabLst>
            </a:pPr>
            <a:r>
              <a:rPr sz="1200" spc="-15" dirty="0">
                <a:latin typeface="Carlito"/>
                <a:cs typeface="Carlito"/>
              </a:rPr>
              <a:t>Fan </a:t>
            </a:r>
            <a:r>
              <a:rPr sz="1200" dirty="0">
                <a:latin typeface="Carlito"/>
                <a:cs typeface="Carlito"/>
              </a:rPr>
              <a:t>&amp; </a:t>
            </a:r>
            <a:r>
              <a:rPr sz="1200" spc="-15" dirty="0">
                <a:latin typeface="Carlito"/>
                <a:cs typeface="Carlito"/>
              </a:rPr>
              <a:t>spray </a:t>
            </a:r>
            <a:r>
              <a:rPr sz="1200" dirty="0">
                <a:latin typeface="Carlito"/>
                <a:cs typeface="Carlito"/>
              </a:rPr>
              <a:t>with </a:t>
            </a:r>
            <a:r>
              <a:rPr sz="1200" spc="-10" dirty="0">
                <a:latin typeface="Carlito"/>
                <a:cs typeface="Carlito"/>
              </a:rPr>
              <a:t>luke </a:t>
            </a:r>
            <a:r>
              <a:rPr sz="1200" spc="-5" dirty="0">
                <a:latin typeface="Carlito"/>
                <a:cs typeface="Carlito"/>
              </a:rPr>
              <a:t>warm</a:t>
            </a:r>
            <a:r>
              <a:rPr sz="1200" spc="-10" dirty="0">
                <a:latin typeface="Carlito"/>
                <a:cs typeface="Carlito"/>
              </a:rPr>
              <a:t> water</a:t>
            </a:r>
            <a:endParaRPr sz="12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81000" algn="l"/>
              </a:tabLst>
            </a:pPr>
            <a:r>
              <a:rPr sz="1200" spc="-5" dirty="0">
                <a:latin typeface="Carlito"/>
                <a:cs typeface="Carlito"/>
              </a:rPr>
              <a:t>Ice blocks to </a:t>
            </a:r>
            <a:r>
              <a:rPr sz="1200" dirty="0">
                <a:latin typeface="Carlito"/>
                <a:cs typeface="Carlito"/>
              </a:rPr>
              <a:t>pulse</a:t>
            </a:r>
            <a:r>
              <a:rPr sz="1200" spc="-2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points</a:t>
            </a:r>
            <a:endParaRPr sz="1200">
              <a:latin typeface="Carlito"/>
              <a:cs typeface="Carlito"/>
            </a:endParaRPr>
          </a:p>
          <a:p>
            <a:pPr marL="609600" lvl="2" indent="-114935">
              <a:lnSpc>
                <a:spcPct val="100000"/>
              </a:lnSpc>
              <a:spcBef>
                <a:spcPts val="140"/>
              </a:spcBef>
              <a:buFont typeface="Arial"/>
              <a:buChar char="•"/>
              <a:tabLst>
                <a:tab pos="610235" algn="l"/>
              </a:tabLst>
            </a:pPr>
            <a:r>
              <a:rPr sz="1000" spc="-10" dirty="0">
                <a:latin typeface="Carlito"/>
                <a:cs typeface="Carlito"/>
              </a:rPr>
              <a:t>Wrists, </a:t>
            </a:r>
            <a:r>
              <a:rPr sz="1000" spc="-5" dirty="0">
                <a:latin typeface="Carlito"/>
                <a:cs typeface="Carlito"/>
              </a:rPr>
              <a:t>armpits, neck,</a:t>
            </a:r>
            <a:r>
              <a:rPr sz="1000" spc="5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groin</a:t>
            </a:r>
            <a:endParaRPr sz="10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90"/>
              </a:spcBef>
              <a:buFont typeface="Arial"/>
              <a:buChar char="•"/>
              <a:tabLst>
                <a:tab pos="381000" algn="l"/>
              </a:tabLst>
            </a:pPr>
            <a:r>
              <a:rPr sz="1200" spc="-20" dirty="0">
                <a:latin typeface="Carlito"/>
                <a:cs typeface="Carlito"/>
              </a:rPr>
              <a:t>Treat </a:t>
            </a:r>
            <a:r>
              <a:rPr sz="1200" spc="-5" dirty="0">
                <a:latin typeface="Carlito"/>
                <a:cs typeface="Carlito"/>
              </a:rPr>
              <a:t>seizure with rectal/ </a:t>
            </a:r>
            <a:r>
              <a:rPr sz="1200" dirty="0">
                <a:latin typeface="Carlito"/>
                <a:cs typeface="Carlito"/>
              </a:rPr>
              <a:t>IV</a:t>
            </a:r>
            <a:r>
              <a:rPr sz="1200" spc="-6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Diazepam</a:t>
            </a:r>
            <a:endParaRPr sz="12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81000" algn="l"/>
              </a:tabLst>
            </a:pPr>
            <a:r>
              <a:rPr sz="1200" spc="-15" dirty="0">
                <a:latin typeface="Carlito"/>
                <a:cs typeface="Carlito"/>
              </a:rPr>
              <a:t>Refer </a:t>
            </a:r>
            <a:r>
              <a:rPr sz="1200" spc="-5" dirty="0">
                <a:latin typeface="Carlito"/>
                <a:cs typeface="Carlito"/>
              </a:rPr>
              <a:t>to ED ASAP</a:t>
            </a:r>
            <a:endParaRPr sz="12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81000" algn="l"/>
              </a:tabLst>
            </a:pPr>
            <a:r>
              <a:rPr sz="1200" dirty="0">
                <a:latin typeface="Carlito"/>
                <a:cs typeface="Carlito"/>
              </a:rPr>
              <a:t>Do </a:t>
            </a:r>
            <a:r>
              <a:rPr sz="1200" spc="-15" dirty="0">
                <a:latin typeface="Carlito"/>
                <a:cs typeface="Carlito"/>
              </a:rPr>
              <a:t>NOT </a:t>
            </a:r>
            <a:r>
              <a:rPr sz="1200" spc="-5" dirty="0">
                <a:latin typeface="Carlito"/>
                <a:cs typeface="Carlito"/>
              </a:rPr>
              <a:t>give </a:t>
            </a:r>
            <a:r>
              <a:rPr sz="1200" spc="-10" dirty="0">
                <a:latin typeface="Carlito"/>
                <a:cs typeface="Carlito"/>
              </a:rPr>
              <a:t>Anti-Pyretic’s </a:t>
            </a:r>
            <a:r>
              <a:rPr sz="1200" spc="-5" dirty="0">
                <a:latin typeface="Carlito"/>
                <a:cs typeface="Carlito"/>
              </a:rPr>
              <a:t>(e.g.</a:t>
            </a:r>
            <a:r>
              <a:rPr sz="1200" spc="-3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paracetamol)</a:t>
            </a:r>
            <a:endParaRPr sz="1200">
              <a:latin typeface="Carlito"/>
              <a:cs typeface="Carlito"/>
            </a:endParaRPr>
          </a:p>
          <a:p>
            <a:pPr marL="3810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81000" algn="l"/>
              </a:tabLst>
            </a:pPr>
            <a:r>
              <a:rPr sz="1200" spc="-5" dirty="0">
                <a:latin typeface="Carlito"/>
                <a:cs typeface="Carlito"/>
              </a:rPr>
              <a:t>Mortality </a:t>
            </a:r>
            <a:r>
              <a:rPr sz="1200" spc="-15" dirty="0">
                <a:latin typeface="Carlito"/>
                <a:cs typeface="Carlito"/>
              </a:rPr>
              <a:t>rate </a:t>
            </a:r>
            <a:r>
              <a:rPr sz="1200" spc="-5" dirty="0">
                <a:latin typeface="Carlito"/>
                <a:cs typeface="Carlito"/>
              </a:rPr>
              <a:t>of</a:t>
            </a:r>
            <a:r>
              <a:rPr sz="1200" spc="-4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10%</a:t>
            </a:r>
            <a:endParaRPr sz="1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220</Words>
  <Application>Microsoft Office PowerPoint</Application>
  <PresentationFormat>Custom</PresentationFormat>
  <Paragraphs>44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Carlito</vt:lpstr>
      <vt:lpstr>Arial</vt:lpstr>
      <vt:lpstr>Calibri</vt:lpstr>
      <vt:lpstr>Office Theme</vt:lpstr>
      <vt:lpstr>PowerPoint Presentation</vt:lpstr>
      <vt:lpstr>Heat Illness</vt:lpstr>
      <vt:lpstr>PowerPoint Presentation</vt:lpstr>
      <vt:lpstr>Major Heat Illness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L Williams</dc:creator>
  <cp:lastModifiedBy>Kerry Nicholas</cp:lastModifiedBy>
  <cp:revision>1</cp:revision>
  <dcterms:created xsi:type="dcterms:W3CDTF">2023-09-14T13:44:02Z</dcterms:created>
  <dcterms:modified xsi:type="dcterms:W3CDTF">2023-09-14T13:45:19Z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2020-11-15T00:00:00Z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2023-09-14T00:00:00Z</vt:filetime>
  </property>
</Properties>
</file>