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0"/>
  </p:notesMasterIdLst>
  <p:sldIdLst>
    <p:sldId id="256" r:id="rId2"/>
    <p:sldId id="257" r:id="rId3"/>
    <p:sldId id="263" r:id="rId4"/>
    <p:sldId id="258" r:id="rId5"/>
    <p:sldId id="259" r:id="rId6"/>
    <p:sldId id="260" r:id="rId7"/>
    <p:sldId id="261"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505" autoAdjust="0"/>
  </p:normalViewPr>
  <p:slideViewPr>
    <p:cSldViewPr snapToGrid="0">
      <p:cViewPr varScale="1">
        <p:scale>
          <a:sx n="56" d="100"/>
          <a:sy n="56" d="100"/>
        </p:scale>
        <p:origin x="129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DA09A8-16E2-4373-A0BF-1CFAAA39F22C}" type="datetimeFigureOut">
              <a:rPr lang="en-PK" smtClean="0"/>
              <a:t>08/03/2026</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07E793-CCD6-4C99-BF16-6CBC5DF1D59D}" type="slidenum">
              <a:rPr lang="en-PK" smtClean="0"/>
              <a:t>‹#›</a:t>
            </a:fld>
            <a:endParaRPr lang="en-PK"/>
          </a:p>
        </p:txBody>
      </p:sp>
    </p:spTree>
    <p:extLst>
      <p:ext uri="{BB962C8B-B14F-4D97-AF65-F5344CB8AC3E}">
        <p14:creationId xmlns:p14="http://schemas.microsoft.com/office/powerpoint/2010/main" val="6070707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The salon will specialise in the provision of modern styles through branded products. The management system will be minimal, where the owner will serve as the manager and stylist alongside a junior stylist and receptionist.</a:t>
            </a:r>
          </a:p>
          <a:p>
            <a:endParaRPr lang="en-PK" dirty="0"/>
          </a:p>
        </p:txBody>
      </p:sp>
      <p:sp>
        <p:nvSpPr>
          <p:cNvPr id="4" name="Slide Number Placeholder 3"/>
          <p:cNvSpPr>
            <a:spLocks noGrp="1"/>
          </p:cNvSpPr>
          <p:nvPr>
            <p:ph type="sldNum" sz="quarter" idx="5"/>
          </p:nvPr>
        </p:nvSpPr>
        <p:spPr/>
        <p:txBody>
          <a:bodyPr/>
          <a:lstStyle/>
          <a:p>
            <a:fld id="{8907E793-CCD6-4C99-BF16-6CBC5DF1D59D}" type="slidenum">
              <a:rPr lang="en-PK" smtClean="0"/>
              <a:t>2</a:t>
            </a:fld>
            <a:endParaRPr lang="en-PK"/>
          </a:p>
        </p:txBody>
      </p:sp>
    </p:spTree>
    <p:extLst>
      <p:ext uri="{BB962C8B-B14F-4D97-AF65-F5344CB8AC3E}">
        <p14:creationId xmlns:p14="http://schemas.microsoft.com/office/powerpoint/2010/main" val="3272706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The legal structure of the business will be a sole proprietorship. This implies that the business is going to be owned and run by an individual. The owner of the company will have all the decisions and wield all the profits. This is a structure that is appropriate to small start-ups since it is simple to establish, flexible to operate, and less administrative procedures  </a:t>
            </a:r>
            <a:r>
              <a:rPr lang="en-US" sz="1200" kern="1200" dirty="0">
                <a:solidFill>
                  <a:schemeClr val="tx1"/>
                </a:solidFill>
                <a:effectLst/>
                <a:latin typeface="+mn-lt"/>
                <a:ea typeface="+mn-ea"/>
                <a:cs typeface="+mn-cs"/>
              </a:rPr>
              <a:t>(Akbar, et al., 2024)</a:t>
            </a:r>
            <a:r>
              <a:rPr lang="en-PK" sz="1200" kern="1200" dirty="0">
                <a:solidFill>
                  <a:schemeClr val="tx1"/>
                </a:solidFill>
                <a:effectLst/>
                <a:latin typeface="+mn-lt"/>
                <a:ea typeface="+mn-ea"/>
                <a:cs typeface="+mn-cs"/>
              </a:rPr>
              <a:t>.</a:t>
            </a:r>
          </a:p>
          <a:p>
            <a:endParaRPr lang="en-PK" dirty="0"/>
          </a:p>
        </p:txBody>
      </p:sp>
      <p:sp>
        <p:nvSpPr>
          <p:cNvPr id="4" name="Slide Number Placeholder 3"/>
          <p:cNvSpPr>
            <a:spLocks noGrp="1"/>
          </p:cNvSpPr>
          <p:nvPr>
            <p:ph type="sldNum" sz="quarter" idx="5"/>
          </p:nvPr>
        </p:nvSpPr>
        <p:spPr/>
        <p:txBody>
          <a:bodyPr/>
          <a:lstStyle/>
          <a:p>
            <a:fld id="{8907E793-CCD6-4C99-BF16-6CBC5DF1D59D}" type="slidenum">
              <a:rPr lang="en-PK" smtClean="0"/>
              <a:t>3</a:t>
            </a:fld>
            <a:endParaRPr lang="en-PK"/>
          </a:p>
        </p:txBody>
      </p:sp>
    </p:spTree>
    <p:extLst>
      <p:ext uri="{BB962C8B-B14F-4D97-AF65-F5344CB8AC3E}">
        <p14:creationId xmlns:p14="http://schemas.microsoft.com/office/powerpoint/2010/main" val="320209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There are three external forces that have a strong effect on the salon business. First, there is the social trend of increasing interest in grooming and appearance because of social media. Second, the economic conditions shape the number of visits that customers make to salons. Third, new technologies like online reservation systems and social media marketing assist salons in accessing more clients with less effort.</a:t>
            </a:r>
          </a:p>
          <a:p>
            <a:endParaRPr lang="en-PK" dirty="0"/>
          </a:p>
        </p:txBody>
      </p:sp>
      <p:sp>
        <p:nvSpPr>
          <p:cNvPr id="4" name="Slide Number Placeholder 3"/>
          <p:cNvSpPr>
            <a:spLocks noGrp="1"/>
          </p:cNvSpPr>
          <p:nvPr>
            <p:ph type="sldNum" sz="quarter" idx="5"/>
          </p:nvPr>
        </p:nvSpPr>
        <p:spPr/>
        <p:txBody>
          <a:bodyPr/>
          <a:lstStyle/>
          <a:p>
            <a:fld id="{8907E793-CCD6-4C99-BF16-6CBC5DF1D59D}" type="slidenum">
              <a:rPr lang="en-PK" smtClean="0"/>
              <a:t>4</a:t>
            </a:fld>
            <a:endParaRPr lang="en-PK"/>
          </a:p>
        </p:txBody>
      </p:sp>
    </p:spTree>
    <p:extLst>
      <p:ext uri="{BB962C8B-B14F-4D97-AF65-F5344CB8AC3E}">
        <p14:creationId xmlns:p14="http://schemas.microsoft.com/office/powerpoint/2010/main" val="3474748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Two marketing strategies will be employed. The first is social media marketing, using platforms such as Instagram and TikTok to showcase hairstyles and attract younger customers. Second is a competitive pricing strategy which incorporates student discounts and a loyalty card, which will assist in acquiring new customers and promoting their desire to visit the store again.</a:t>
            </a:r>
          </a:p>
          <a:p>
            <a:endParaRPr lang="en-PK" dirty="0"/>
          </a:p>
        </p:txBody>
      </p:sp>
      <p:sp>
        <p:nvSpPr>
          <p:cNvPr id="4" name="Slide Number Placeholder 3"/>
          <p:cNvSpPr>
            <a:spLocks noGrp="1"/>
          </p:cNvSpPr>
          <p:nvPr>
            <p:ph type="sldNum" sz="quarter" idx="5"/>
          </p:nvPr>
        </p:nvSpPr>
        <p:spPr/>
        <p:txBody>
          <a:bodyPr/>
          <a:lstStyle/>
          <a:p>
            <a:fld id="{8907E793-CCD6-4C99-BF16-6CBC5DF1D59D}" type="slidenum">
              <a:rPr lang="en-PK" smtClean="0"/>
              <a:t>5</a:t>
            </a:fld>
            <a:endParaRPr lang="en-PK"/>
          </a:p>
        </p:txBody>
      </p:sp>
    </p:spTree>
    <p:extLst>
      <p:ext uri="{BB962C8B-B14F-4D97-AF65-F5344CB8AC3E}">
        <p14:creationId xmlns:p14="http://schemas.microsoft.com/office/powerpoint/2010/main" val="15665736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The salon will need start-up capital of fifteen thousand pounds. The personal savings of the owner will provide eight thousand pounds, and a bank loan will be used to finance seven thousand pounds. The capital will be spent on rent, salon material, products inventory, publicity and wages.</a:t>
            </a:r>
          </a:p>
          <a:p>
            <a:endParaRPr lang="en-PK" dirty="0"/>
          </a:p>
        </p:txBody>
      </p:sp>
      <p:sp>
        <p:nvSpPr>
          <p:cNvPr id="4" name="Slide Number Placeholder 3"/>
          <p:cNvSpPr>
            <a:spLocks noGrp="1"/>
          </p:cNvSpPr>
          <p:nvPr>
            <p:ph type="sldNum" sz="quarter" idx="5"/>
          </p:nvPr>
        </p:nvSpPr>
        <p:spPr/>
        <p:txBody>
          <a:bodyPr/>
          <a:lstStyle/>
          <a:p>
            <a:fld id="{8907E793-CCD6-4C99-BF16-6CBC5DF1D59D}" type="slidenum">
              <a:rPr lang="en-PK" smtClean="0"/>
              <a:t>6</a:t>
            </a:fld>
            <a:endParaRPr lang="en-PK"/>
          </a:p>
        </p:txBody>
      </p:sp>
    </p:spTree>
    <p:extLst>
      <p:ext uri="{BB962C8B-B14F-4D97-AF65-F5344CB8AC3E}">
        <p14:creationId xmlns:p14="http://schemas.microsoft.com/office/powerpoint/2010/main" val="2248186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According to the financial projection, the salon is likely to receive approximately ten customers in a day, with an average spending of twenty pounds. This translates into a monthly income of about five thousand two hundred pounds. When the business expenses are subtracted, it has the potential to make approximately seventeen hundred pounds profit per month, which is a good prospect of being sustainable.</a:t>
            </a:r>
          </a:p>
          <a:p>
            <a:endParaRPr lang="en-PK" dirty="0"/>
          </a:p>
        </p:txBody>
      </p:sp>
      <p:sp>
        <p:nvSpPr>
          <p:cNvPr id="4" name="Slide Number Placeholder 3"/>
          <p:cNvSpPr>
            <a:spLocks noGrp="1"/>
          </p:cNvSpPr>
          <p:nvPr>
            <p:ph type="sldNum" sz="quarter" idx="5"/>
          </p:nvPr>
        </p:nvSpPr>
        <p:spPr/>
        <p:txBody>
          <a:bodyPr/>
          <a:lstStyle/>
          <a:p>
            <a:fld id="{8907E793-CCD6-4C99-BF16-6CBC5DF1D59D}" type="slidenum">
              <a:rPr lang="en-PK" smtClean="0"/>
              <a:t>7</a:t>
            </a:fld>
            <a:endParaRPr lang="en-PK"/>
          </a:p>
        </p:txBody>
      </p:sp>
    </p:spTree>
    <p:extLst>
      <p:ext uri="{BB962C8B-B14F-4D97-AF65-F5344CB8AC3E}">
        <p14:creationId xmlns:p14="http://schemas.microsoft.com/office/powerpoint/2010/main" val="41536083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FD4C023-A276-403B-BA7E-40D119499CAB}" type="datetimeFigureOut">
              <a:rPr lang="en-PK" smtClean="0"/>
              <a:t>08/03/2026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97C6E8B9-0212-4B26-B804-B022586D5B71}" type="slidenum">
              <a:rPr lang="en-PK" smtClean="0"/>
              <a:t>‹#›</a:t>
            </a:fld>
            <a:endParaRPr lang="en-PK"/>
          </a:p>
        </p:txBody>
      </p:sp>
    </p:spTree>
    <p:extLst>
      <p:ext uri="{BB962C8B-B14F-4D97-AF65-F5344CB8AC3E}">
        <p14:creationId xmlns:p14="http://schemas.microsoft.com/office/powerpoint/2010/main" val="679393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D4C023-A276-403B-BA7E-40D119499CAB}" type="datetimeFigureOut">
              <a:rPr lang="en-PK" smtClean="0"/>
              <a:t>08/03/2026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97C6E8B9-0212-4B26-B804-B022586D5B71}" type="slidenum">
              <a:rPr lang="en-PK" smtClean="0"/>
              <a:t>‹#›</a:t>
            </a:fld>
            <a:endParaRPr lang="en-PK"/>
          </a:p>
        </p:txBody>
      </p:sp>
    </p:spTree>
    <p:extLst>
      <p:ext uri="{BB962C8B-B14F-4D97-AF65-F5344CB8AC3E}">
        <p14:creationId xmlns:p14="http://schemas.microsoft.com/office/powerpoint/2010/main" val="4192570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D4C023-A276-403B-BA7E-40D119499CAB}" type="datetimeFigureOut">
              <a:rPr lang="en-PK" smtClean="0"/>
              <a:t>08/03/2026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97C6E8B9-0212-4B26-B804-B022586D5B71}" type="slidenum">
              <a:rPr lang="en-PK" smtClean="0"/>
              <a:t>‹#›</a:t>
            </a:fld>
            <a:endParaRPr lang="en-PK"/>
          </a:p>
        </p:txBody>
      </p:sp>
    </p:spTree>
    <p:extLst>
      <p:ext uri="{BB962C8B-B14F-4D97-AF65-F5344CB8AC3E}">
        <p14:creationId xmlns:p14="http://schemas.microsoft.com/office/powerpoint/2010/main" val="2455111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D4C023-A276-403B-BA7E-40D119499CAB}" type="datetimeFigureOut">
              <a:rPr lang="en-PK" smtClean="0"/>
              <a:t>08/03/2026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97C6E8B9-0212-4B26-B804-B022586D5B71}" type="slidenum">
              <a:rPr lang="en-PK" smtClean="0"/>
              <a:t>‹#›</a:t>
            </a:fld>
            <a:endParaRPr lang="en-PK"/>
          </a:p>
        </p:txBody>
      </p:sp>
    </p:spTree>
    <p:extLst>
      <p:ext uri="{BB962C8B-B14F-4D97-AF65-F5344CB8AC3E}">
        <p14:creationId xmlns:p14="http://schemas.microsoft.com/office/powerpoint/2010/main" val="2951697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D4C023-A276-403B-BA7E-40D119499CAB}" type="datetimeFigureOut">
              <a:rPr lang="en-PK" smtClean="0"/>
              <a:t>08/03/2026</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97C6E8B9-0212-4B26-B804-B022586D5B71}" type="slidenum">
              <a:rPr lang="en-PK" smtClean="0"/>
              <a:t>‹#›</a:t>
            </a:fld>
            <a:endParaRPr lang="en-PK"/>
          </a:p>
        </p:txBody>
      </p:sp>
    </p:spTree>
    <p:extLst>
      <p:ext uri="{BB962C8B-B14F-4D97-AF65-F5344CB8AC3E}">
        <p14:creationId xmlns:p14="http://schemas.microsoft.com/office/powerpoint/2010/main" val="663115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D4C023-A276-403B-BA7E-40D119499CAB}" type="datetimeFigureOut">
              <a:rPr lang="en-PK" smtClean="0"/>
              <a:t>08/03/2026</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97C6E8B9-0212-4B26-B804-B022586D5B71}" type="slidenum">
              <a:rPr lang="en-PK" smtClean="0"/>
              <a:t>‹#›</a:t>
            </a:fld>
            <a:endParaRPr lang="en-PK"/>
          </a:p>
        </p:txBody>
      </p:sp>
    </p:spTree>
    <p:extLst>
      <p:ext uri="{BB962C8B-B14F-4D97-AF65-F5344CB8AC3E}">
        <p14:creationId xmlns:p14="http://schemas.microsoft.com/office/powerpoint/2010/main" val="146737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D4C023-A276-403B-BA7E-40D119499CAB}" type="datetimeFigureOut">
              <a:rPr lang="en-PK" smtClean="0"/>
              <a:t>08/03/2026</a:t>
            </a:fld>
            <a:endParaRPr lang="en-PK"/>
          </a:p>
        </p:txBody>
      </p:sp>
      <p:sp>
        <p:nvSpPr>
          <p:cNvPr id="3" name="Footer Placeholder 2"/>
          <p:cNvSpPr>
            <a:spLocks noGrp="1"/>
          </p:cNvSpPr>
          <p:nvPr>
            <p:ph type="ftr" sz="quarter" idx="11"/>
          </p:nvPr>
        </p:nvSpPr>
        <p:spPr/>
        <p:txBody>
          <a:bodyPr/>
          <a:lstStyle/>
          <a:p>
            <a:endParaRPr lang="en-PK"/>
          </a:p>
        </p:txBody>
      </p:sp>
      <p:sp>
        <p:nvSpPr>
          <p:cNvPr id="4" name="Slide Number Placeholder 3"/>
          <p:cNvSpPr>
            <a:spLocks noGrp="1"/>
          </p:cNvSpPr>
          <p:nvPr>
            <p:ph type="sldNum" sz="quarter" idx="12"/>
          </p:nvPr>
        </p:nvSpPr>
        <p:spPr/>
        <p:txBody>
          <a:bodyPr/>
          <a:lstStyle/>
          <a:p>
            <a:fld id="{97C6E8B9-0212-4B26-B804-B022586D5B71}" type="slidenum">
              <a:rPr lang="en-PK" smtClean="0"/>
              <a:t>‹#›</a:t>
            </a:fld>
            <a:endParaRPr lang="en-PK"/>
          </a:p>
        </p:txBody>
      </p:sp>
    </p:spTree>
    <p:extLst>
      <p:ext uri="{BB962C8B-B14F-4D97-AF65-F5344CB8AC3E}">
        <p14:creationId xmlns:p14="http://schemas.microsoft.com/office/powerpoint/2010/main" val="24595700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D4C023-A276-403B-BA7E-40D119499CAB}" type="datetimeFigureOut">
              <a:rPr lang="en-PK" smtClean="0"/>
              <a:t>08/03/2026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97C6E8B9-0212-4B26-B804-B022586D5B71}" type="slidenum">
              <a:rPr lang="en-PK" smtClean="0"/>
              <a:t>‹#›</a:t>
            </a:fld>
            <a:endParaRPr lang="en-PK"/>
          </a:p>
        </p:txBody>
      </p:sp>
    </p:spTree>
    <p:extLst>
      <p:ext uri="{BB962C8B-B14F-4D97-AF65-F5344CB8AC3E}">
        <p14:creationId xmlns:p14="http://schemas.microsoft.com/office/powerpoint/2010/main" val="235716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FD4C023-A276-403B-BA7E-40D119499CAB}" type="datetimeFigureOut">
              <a:rPr lang="en-PK" smtClean="0"/>
              <a:t>08/03/2026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97C6E8B9-0212-4B26-B804-B022586D5B71}" type="slidenum">
              <a:rPr lang="en-PK" smtClean="0"/>
              <a:t>‹#›</a:t>
            </a:fld>
            <a:endParaRPr lang="en-PK"/>
          </a:p>
        </p:txBody>
      </p:sp>
    </p:spTree>
    <p:extLst>
      <p:ext uri="{BB962C8B-B14F-4D97-AF65-F5344CB8AC3E}">
        <p14:creationId xmlns:p14="http://schemas.microsoft.com/office/powerpoint/2010/main" val="2202539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D4C023-A276-403B-BA7E-40D119499CAB}" type="datetimeFigureOut">
              <a:rPr lang="en-PK" smtClean="0"/>
              <a:t>08/03/2026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97C6E8B9-0212-4B26-B804-B022586D5B71}" type="slidenum">
              <a:rPr lang="en-PK" smtClean="0"/>
              <a:t>‹#›</a:t>
            </a:fld>
            <a:endParaRPr lang="en-PK"/>
          </a:p>
        </p:txBody>
      </p:sp>
    </p:spTree>
    <p:extLst>
      <p:ext uri="{BB962C8B-B14F-4D97-AF65-F5344CB8AC3E}">
        <p14:creationId xmlns:p14="http://schemas.microsoft.com/office/powerpoint/2010/main" val="2103540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D4C023-A276-403B-BA7E-40D119499CAB}" type="datetimeFigureOut">
              <a:rPr lang="en-PK" smtClean="0"/>
              <a:t>08/03/2026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97C6E8B9-0212-4B26-B804-B022586D5B71}" type="slidenum">
              <a:rPr lang="en-PK" smtClean="0"/>
              <a:t>‹#›</a:t>
            </a:fld>
            <a:endParaRPr lang="en-PK"/>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2278181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D4C023-A276-403B-BA7E-40D119499CAB}" type="datetimeFigureOut">
              <a:rPr lang="en-PK" smtClean="0"/>
              <a:t>08/03/2026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97C6E8B9-0212-4B26-B804-B022586D5B71}" type="slidenum">
              <a:rPr lang="en-PK" smtClean="0"/>
              <a:t>‹#›</a:t>
            </a:fld>
            <a:endParaRPr lang="en-PK"/>
          </a:p>
        </p:txBody>
      </p:sp>
    </p:spTree>
    <p:extLst>
      <p:ext uri="{BB962C8B-B14F-4D97-AF65-F5344CB8AC3E}">
        <p14:creationId xmlns:p14="http://schemas.microsoft.com/office/powerpoint/2010/main" val="39770357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D4C023-A276-403B-BA7E-40D119499CAB}" type="datetimeFigureOut">
              <a:rPr lang="en-PK" smtClean="0"/>
              <a:t>08/03/2026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97C6E8B9-0212-4B26-B804-B022586D5B71}" type="slidenum">
              <a:rPr lang="en-PK" smtClean="0"/>
              <a:t>‹#›</a:t>
            </a:fld>
            <a:endParaRPr lang="en-PK"/>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813916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D4C023-A276-403B-BA7E-40D119499CAB}" type="datetimeFigureOut">
              <a:rPr lang="en-PK" smtClean="0"/>
              <a:t>08/03/2026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97C6E8B9-0212-4B26-B804-B022586D5B71}" type="slidenum">
              <a:rPr lang="en-PK" smtClean="0"/>
              <a:t>‹#›</a:t>
            </a:fld>
            <a:endParaRPr lang="en-PK"/>
          </a:p>
        </p:txBody>
      </p:sp>
    </p:spTree>
    <p:extLst>
      <p:ext uri="{BB962C8B-B14F-4D97-AF65-F5344CB8AC3E}">
        <p14:creationId xmlns:p14="http://schemas.microsoft.com/office/powerpoint/2010/main" val="23210643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D4C023-A276-403B-BA7E-40D119499CAB}" type="datetimeFigureOut">
              <a:rPr lang="en-PK" smtClean="0"/>
              <a:t>08/03/2026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97C6E8B9-0212-4B26-B804-B022586D5B71}" type="slidenum">
              <a:rPr lang="en-PK" smtClean="0"/>
              <a:t>‹#›</a:t>
            </a:fld>
            <a:endParaRPr lang="en-PK"/>
          </a:p>
        </p:txBody>
      </p:sp>
    </p:spTree>
    <p:extLst>
      <p:ext uri="{BB962C8B-B14F-4D97-AF65-F5344CB8AC3E}">
        <p14:creationId xmlns:p14="http://schemas.microsoft.com/office/powerpoint/2010/main" val="2853979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D4C023-A276-403B-BA7E-40D119499CAB}" type="datetimeFigureOut">
              <a:rPr lang="en-PK" smtClean="0"/>
              <a:t>08/03/2026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97C6E8B9-0212-4B26-B804-B022586D5B71}" type="slidenum">
              <a:rPr lang="en-PK" smtClean="0"/>
              <a:t>‹#›</a:t>
            </a:fld>
            <a:endParaRPr lang="en-PK"/>
          </a:p>
        </p:txBody>
      </p:sp>
    </p:spTree>
    <p:extLst>
      <p:ext uri="{BB962C8B-B14F-4D97-AF65-F5344CB8AC3E}">
        <p14:creationId xmlns:p14="http://schemas.microsoft.com/office/powerpoint/2010/main" val="2999543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FD4C023-A276-403B-BA7E-40D119499CAB}" type="datetimeFigureOut">
              <a:rPr lang="en-PK" smtClean="0"/>
              <a:t>08/03/2026</a:t>
            </a:fld>
            <a:endParaRPr lang="en-PK"/>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PK"/>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7C6E8B9-0212-4B26-B804-B022586D5B71}" type="slidenum">
              <a:rPr lang="en-PK" smtClean="0"/>
              <a:t>‹#›</a:t>
            </a:fld>
            <a:endParaRPr lang="en-PK"/>
          </a:p>
        </p:txBody>
      </p:sp>
    </p:spTree>
    <p:extLst>
      <p:ext uri="{BB962C8B-B14F-4D97-AF65-F5344CB8AC3E}">
        <p14:creationId xmlns:p14="http://schemas.microsoft.com/office/powerpoint/2010/main" val="523304870"/>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AC525-D74A-AA49-EAB0-18C573E20ADE}"/>
              </a:ext>
            </a:extLst>
          </p:cNvPr>
          <p:cNvSpPr>
            <a:spLocks noGrp="1"/>
          </p:cNvSpPr>
          <p:nvPr>
            <p:ph type="ctrTitle"/>
          </p:nvPr>
        </p:nvSpPr>
        <p:spPr>
          <a:xfrm>
            <a:off x="1507067" y="1634513"/>
            <a:ext cx="7766936" cy="1646302"/>
          </a:xfrm>
        </p:spPr>
        <p:txBody>
          <a:bodyPr/>
          <a:lstStyle/>
          <a:p>
            <a:pPr algn="ctr"/>
            <a:r>
              <a:rPr lang="en-US" sz="4400" dirty="0"/>
              <a:t>Business Idea Pitch: Unisex Hairdressing Salon</a:t>
            </a:r>
            <a:endParaRPr lang="en-PK" sz="4400" dirty="0"/>
          </a:p>
        </p:txBody>
      </p:sp>
      <p:sp>
        <p:nvSpPr>
          <p:cNvPr id="3" name="Subtitle 2">
            <a:extLst>
              <a:ext uri="{FF2B5EF4-FFF2-40B4-BE49-F238E27FC236}">
                <a16:creationId xmlns:a16="http://schemas.microsoft.com/office/drawing/2014/main" id="{78D95CFD-1DD0-A2E0-0A10-46EFA138A623}"/>
              </a:ext>
            </a:extLst>
          </p:cNvPr>
          <p:cNvSpPr>
            <a:spLocks noGrp="1"/>
          </p:cNvSpPr>
          <p:nvPr>
            <p:ph type="subTitle" idx="1"/>
          </p:nvPr>
        </p:nvSpPr>
        <p:spPr>
          <a:xfrm>
            <a:off x="1507067" y="3577186"/>
            <a:ext cx="7766936" cy="2015715"/>
          </a:xfrm>
        </p:spPr>
        <p:txBody>
          <a:bodyPr>
            <a:normAutofit/>
          </a:bodyPr>
          <a:lstStyle/>
          <a:p>
            <a:pPr algn="ctr"/>
            <a:r>
              <a:rPr lang="en-GB" sz="2000" b="1" dirty="0">
                <a:latin typeface="Times New Roman" panose="02020603050405020304" pitchFamily="18" charset="0"/>
                <a:cs typeface="Times New Roman" panose="02020603050405020304" pitchFamily="18" charset="0"/>
              </a:rPr>
              <a:t>Module: Enterprise and Entrepreneurship (LCLM4006)</a:t>
            </a:r>
          </a:p>
          <a:p>
            <a:pPr algn="ctr"/>
            <a:r>
              <a:rPr lang="en-GB" sz="2000" b="1" dirty="0">
                <a:latin typeface="Times New Roman" panose="02020603050405020304" pitchFamily="18" charset="0"/>
                <a:cs typeface="Times New Roman" panose="02020603050405020304" pitchFamily="18" charset="0"/>
              </a:rPr>
              <a:t>Assignment: Task-2 Individual Presentation Pitch</a:t>
            </a:r>
          </a:p>
          <a:p>
            <a:pPr algn="ctr"/>
            <a:r>
              <a:rPr lang="en-GB" sz="2000" b="1" dirty="0">
                <a:latin typeface="Times New Roman" panose="02020603050405020304" pitchFamily="18" charset="0"/>
                <a:cs typeface="Times New Roman" panose="02020603050405020304" pitchFamily="18" charset="0"/>
              </a:rPr>
              <a:t>Presented by: Estera Diana Vasile</a:t>
            </a:r>
          </a:p>
          <a:p>
            <a:pPr algn="ctr"/>
            <a:r>
              <a:rPr lang="en-GB" sz="2000" b="1" dirty="0">
                <a:latin typeface="Times New Roman" panose="02020603050405020304" pitchFamily="18" charset="0"/>
                <a:cs typeface="Times New Roman" panose="02020603050405020304" pitchFamily="18" charset="0"/>
              </a:rPr>
              <a:t>Student ID: 2331862</a:t>
            </a:r>
          </a:p>
          <a:p>
            <a:pPr algn="ctr"/>
            <a:endParaRPr lang="en-PK" sz="2000" b="1" dirty="0"/>
          </a:p>
        </p:txBody>
      </p:sp>
    </p:spTree>
    <p:extLst>
      <p:ext uri="{BB962C8B-B14F-4D97-AF65-F5344CB8AC3E}">
        <p14:creationId xmlns:p14="http://schemas.microsoft.com/office/powerpoint/2010/main" val="4026417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1A8CB-5988-EB6E-C25F-37D8F611008E}"/>
              </a:ext>
            </a:extLst>
          </p:cNvPr>
          <p:cNvSpPr>
            <a:spLocks noGrp="1"/>
          </p:cNvSpPr>
          <p:nvPr>
            <p:ph type="title"/>
          </p:nvPr>
        </p:nvSpPr>
        <p:spPr/>
        <p:txBody>
          <a:bodyPr/>
          <a:lstStyle/>
          <a:p>
            <a:r>
              <a:rPr lang="en-PK" b="1" dirty="0"/>
              <a:t>Introduction of Business Idea</a:t>
            </a:r>
            <a:endParaRPr lang="en-PK" dirty="0"/>
          </a:p>
        </p:txBody>
      </p:sp>
      <p:sp>
        <p:nvSpPr>
          <p:cNvPr id="3" name="Content Placeholder 2">
            <a:extLst>
              <a:ext uri="{FF2B5EF4-FFF2-40B4-BE49-F238E27FC236}">
                <a16:creationId xmlns:a16="http://schemas.microsoft.com/office/drawing/2014/main" id="{C13958DD-6AEF-8445-E71A-787E9676E058}"/>
              </a:ext>
            </a:extLst>
          </p:cNvPr>
          <p:cNvSpPr>
            <a:spLocks noGrp="1"/>
          </p:cNvSpPr>
          <p:nvPr>
            <p:ph idx="1"/>
          </p:nvPr>
        </p:nvSpPr>
        <p:spPr>
          <a:xfrm>
            <a:off x="677334" y="1518557"/>
            <a:ext cx="8596668" cy="5205799"/>
          </a:xfrm>
        </p:spPr>
        <p:txBody>
          <a:bodyPr>
            <a:normAutofit/>
          </a:bodyPr>
          <a:lstStyle/>
          <a:p>
            <a:pPr marL="0" indent="0">
              <a:buNone/>
            </a:pPr>
            <a:r>
              <a:rPr lang="en-PK" sz="1400" b="1" dirty="0">
                <a:latin typeface="Arial" panose="020B0604020202020204" pitchFamily="34" charset="0"/>
                <a:cs typeface="Arial" panose="020B0604020202020204" pitchFamily="34" charset="0"/>
              </a:rPr>
              <a:t>Business Concept</a:t>
            </a:r>
            <a:endParaRPr lang="en-PK" sz="1400" dirty="0">
              <a:latin typeface="Arial" panose="020B0604020202020204" pitchFamily="34" charset="0"/>
              <a:cs typeface="Arial" panose="020B0604020202020204" pitchFamily="34" charset="0"/>
            </a:endParaRPr>
          </a:p>
          <a:p>
            <a:pPr marL="0" indent="0">
              <a:buNone/>
            </a:pPr>
            <a:r>
              <a:rPr lang="en-PK" sz="1400" dirty="0">
                <a:latin typeface="Arial" panose="020B0604020202020204" pitchFamily="34" charset="0"/>
                <a:cs typeface="Arial" panose="020B0604020202020204" pitchFamily="34" charset="0"/>
              </a:rPr>
              <a:t>The business idea is a unisex hairdressing salon that offers modern haircare and grooming services to both men and women.</a:t>
            </a:r>
          </a:p>
          <a:p>
            <a:pPr marL="0" indent="0">
              <a:buNone/>
            </a:pPr>
            <a:r>
              <a:rPr lang="en-PK" sz="1400" b="1" dirty="0">
                <a:latin typeface="Arial" panose="020B0604020202020204" pitchFamily="34" charset="0"/>
                <a:cs typeface="Arial" panose="020B0604020202020204" pitchFamily="34" charset="0"/>
              </a:rPr>
              <a:t>Core Services</a:t>
            </a:r>
            <a:endParaRPr lang="en-PK" sz="1400" dirty="0">
              <a:latin typeface="Arial" panose="020B0604020202020204" pitchFamily="34" charset="0"/>
              <a:cs typeface="Arial" panose="020B0604020202020204" pitchFamily="34" charset="0"/>
            </a:endParaRPr>
          </a:p>
          <a:p>
            <a:pPr lvl="0"/>
            <a:r>
              <a:rPr lang="en-PK" sz="1400" dirty="0">
                <a:latin typeface="Arial" panose="020B0604020202020204" pitchFamily="34" charset="0"/>
                <a:cs typeface="Arial" panose="020B0604020202020204" pitchFamily="34" charset="0"/>
              </a:rPr>
              <a:t>Haircuts and professional hairstyling.</a:t>
            </a:r>
          </a:p>
          <a:p>
            <a:pPr lvl="0"/>
            <a:r>
              <a:rPr lang="en-PK" sz="1400" dirty="0">
                <a:latin typeface="Arial" panose="020B0604020202020204" pitchFamily="34" charset="0"/>
                <a:cs typeface="Arial" panose="020B0604020202020204" pitchFamily="34" charset="0"/>
              </a:rPr>
              <a:t>Hair colouring, balayage and highlights.</a:t>
            </a:r>
          </a:p>
          <a:p>
            <a:pPr lvl="0"/>
            <a:r>
              <a:rPr lang="en-PK" sz="1400" dirty="0">
                <a:latin typeface="Arial" panose="020B0604020202020204" pitchFamily="34" charset="0"/>
                <a:cs typeface="Arial" panose="020B0604020202020204" pitchFamily="34" charset="0"/>
              </a:rPr>
              <a:t>Beard trimming and grooming</a:t>
            </a:r>
          </a:p>
          <a:p>
            <a:pPr lvl="0"/>
            <a:r>
              <a:rPr lang="en-PK" sz="1400" dirty="0">
                <a:latin typeface="Arial" panose="020B0604020202020204" pitchFamily="34" charset="0"/>
                <a:cs typeface="Arial" panose="020B0604020202020204" pitchFamily="34" charset="0"/>
              </a:rPr>
              <a:t>Bridal styling packages and special occasion packages.</a:t>
            </a:r>
          </a:p>
          <a:p>
            <a:pPr marL="0" indent="0">
              <a:buNone/>
            </a:pPr>
            <a:r>
              <a:rPr lang="en-PK" sz="1400" b="1" dirty="0">
                <a:latin typeface="Arial" panose="020B0604020202020204" pitchFamily="34" charset="0"/>
                <a:cs typeface="Arial" panose="020B0604020202020204" pitchFamily="34" charset="0"/>
              </a:rPr>
              <a:t>Unique Selling Points</a:t>
            </a:r>
          </a:p>
          <a:p>
            <a:r>
              <a:rPr lang="en-PK" sz="1400" dirty="0">
                <a:latin typeface="Arial" panose="020B0604020202020204" pitchFamily="34" charset="0"/>
                <a:cs typeface="Arial" panose="020B0604020202020204" pitchFamily="34" charset="0"/>
              </a:rPr>
              <a:t>Highly branded hair products.</a:t>
            </a:r>
          </a:p>
          <a:p>
            <a:pPr lvl="0"/>
            <a:r>
              <a:rPr lang="en-PK" sz="1400" dirty="0">
                <a:latin typeface="Arial" panose="020B0604020202020204" pitchFamily="34" charset="0"/>
                <a:cs typeface="Arial" panose="020B0604020202020204" pitchFamily="34" charset="0"/>
              </a:rPr>
              <a:t>Mid-range prices that are affordable.</a:t>
            </a:r>
          </a:p>
          <a:p>
            <a:pPr lvl="0"/>
            <a:r>
              <a:rPr lang="en-PK" sz="1400" dirty="0">
                <a:latin typeface="Arial" panose="020B0604020202020204" pitchFamily="34" charset="0"/>
                <a:cs typeface="Arial" panose="020B0604020202020204" pitchFamily="34" charset="0"/>
              </a:rPr>
              <a:t>Modern styling techniques</a:t>
            </a:r>
          </a:p>
          <a:p>
            <a:pPr lvl="0"/>
            <a:r>
              <a:rPr lang="en-PK" sz="1400" dirty="0">
                <a:latin typeface="Arial" panose="020B0604020202020204" pitchFamily="34" charset="0"/>
                <a:cs typeface="Arial" panose="020B0604020202020204" pitchFamily="34" charset="0"/>
              </a:rPr>
              <a:t>Pro-social customer experience.</a:t>
            </a:r>
          </a:p>
        </p:txBody>
      </p:sp>
      <p:pic>
        <p:nvPicPr>
          <p:cNvPr id="2052" name="Picture 4" descr="Unisex Salon | Toni&amp;Guy India Premium Hair &amp; Beauty Care">
            <a:extLst>
              <a:ext uri="{FF2B5EF4-FFF2-40B4-BE49-F238E27FC236}">
                <a16:creationId xmlns:a16="http://schemas.microsoft.com/office/drawing/2014/main" id="{A9909D0D-6D82-982A-81AC-FCED5512A8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8004" y="2480154"/>
            <a:ext cx="4851996" cy="2696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9742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10486-EBB4-13D7-1283-6C5C676B32E8}"/>
              </a:ext>
            </a:extLst>
          </p:cNvPr>
          <p:cNvSpPr>
            <a:spLocks noGrp="1"/>
          </p:cNvSpPr>
          <p:nvPr>
            <p:ph type="title"/>
          </p:nvPr>
        </p:nvSpPr>
        <p:spPr>
          <a:xfrm>
            <a:off x="677334" y="353682"/>
            <a:ext cx="8596668" cy="694315"/>
          </a:xfrm>
        </p:spPr>
        <p:txBody>
          <a:bodyPr/>
          <a:lstStyle/>
          <a:p>
            <a:r>
              <a:rPr lang="en-GB" dirty="0"/>
              <a:t>Management and Legal Structure</a:t>
            </a:r>
            <a:endParaRPr lang="en-PK" dirty="0"/>
          </a:p>
        </p:txBody>
      </p:sp>
      <p:sp>
        <p:nvSpPr>
          <p:cNvPr id="3" name="Content Placeholder 2">
            <a:extLst>
              <a:ext uri="{FF2B5EF4-FFF2-40B4-BE49-F238E27FC236}">
                <a16:creationId xmlns:a16="http://schemas.microsoft.com/office/drawing/2014/main" id="{C10690BD-1E7F-1C05-2B36-19958B113EAE}"/>
              </a:ext>
            </a:extLst>
          </p:cNvPr>
          <p:cNvSpPr>
            <a:spLocks noGrp="1"/>
          </p:cNvSpPr>
          <p:nvPr>
            <p:ph idx="1"/>
          </p:nvPr>
        </p:nvSpPr>
        <p:spPr>
          <a:xfrm>
            <a:off x="677334" y="1451395"/>
            <a:ext cx="8596668" cy="5052923"/>
          </a:xfrm>
        </p:spPr>
        <p:txBody>
          <a:bodyPr>
            <a:normAutofit fontScale="92500" lnSpcReduction="10000"/>
          </a:bodyPr>
          <a:lstStyle/>
          <a:p>
            <a:pPr marL="0" indent="0">
              <a:buNone/>
            </a:pPr>
            <a:r>
              <a:rPr lang="en-PK" sz="1400" b="1" dirty="0">
                <a:latin typeface="Arial" panose="020B0604020202020204" pitchFamily="34" charset="0"/>
                <a:cs typeface="Arial" panose="020B0604020202020204" pitchFamily="34" charset="0"/>
              </a:rPr>
              <a:t>Management Structure</a:t>
            </a:r>
            <a:endParaRPr lang="en-PK" sz="1400" dirty="0">
              <a:latin typeface="Arial" panose="020B0604020202020204" pitchFamily="34" charset="0"/>
              <a:cs typeface="Arial" panose="020B0604020202020204" pitchFamily="34" charset="0"/>
            </a:endParaRPr>
          </a:p>
          <a:p>
            <a:pPr lvl="0"/>
            <a:r>
              <a:rPr lang="en-PK" sz="1400" dirty="0">
                <a:latin typeface="Arial" panose="020B0604020202020204" pitchFamily="34" charset="0"/>
                <a:cs typeface="Arial" panose="020B0604020202020204" pitchFamily="34" charset="0"/>
              </a:rPr>
              <a:t>Owner (manager and senior stylist)</a:t>
            </a:r>
          </a:p>
          <a:p>
            <a:pPr lvl="0"/>
            <a:r>
              <a:rPr lang="en-PK" sz="1400" dirty="0">
                <a:latin typeface="Arial" panose="020B0604020202020204" pitchFamily="34" charset="0"/>
                <a:cs typeface="Arial" panose="020B0604020202020204" pitchFamily="34" charset="0"/>
              </a:rPr>
              <a:t>Junior stylist</a:t>
            </a:r>
          </a:p>
          <a:p>
            <a:pPr lvl="0"/>
            <a:r>
              <a:rPr lang="en-PK" sz="1400" dirty="0">
                <a:latin typeface="Arial" panose="020B0604020202020204" pitchFamily="34" charset="0"/>
                <a:cs typeface="Arial" panose="020B0604020202020204" pitchFamily="34" charset="0"/>
              </a:rPr>
              <a:t>Receptionist</a:t>
            </a:r>
          </a:p>
          <a:p>
            <a:pPr marL="0" indent="0">
              <a:buNone/>
            </a:pPr>
            <a:r>
              <a:rPr lang="en-PK" sz="1400" dirty="0">
                <a:latin typeface="Arial" panose="020B0604020202020204" pitchFamily="34" charset="0"/>
                <a:cs typeface="Arial" panose="020B0604020202020204" pitchFamily="34" charset="0"/>
              </a:rPr>
              <a:t>Small service start-ups usually have simple management structures that contribute to lowering the operational expenses </a:t>
            </a:r>
            <a:r>
              <a:rPr lang="en-US" sz="1400" dirty="0">
                <a:latin typeface="Arial" panose="020B0604020202020204" pitchFamily="34" charset="0"/>
                <a:cs typeface="Arial" panose="020B0604020202020204" pitchFamily="34" charset="0"/>
              </a:rPr>
              <a:t>(Finkle, et al., 2024)</a:t>
            </a:r>
            <a:r>
              <a:rPr lang="en-PK" sz="1400" dirty="0">
                <a:latin typeface="Arial" panose="020B0604020202020204" pitchFamily="34" charset="0"/>
                <a:cs typeface="Arial" panose="020B0604020202020204" pitchFamily="34" charset="0"/>
              </a:rPr>
              <a:t>.</a:t>
            </a:r>
            <a:endParaRPr lang="en-US" sz="1400" dirty="0">
              <a:latin typeface="Arial" panose="020B0604020202020204" pitchFamily="34" charset="0"/>
              <a:cs typeface="Arial" panose="020B0604020202020204" pitchFamily="34" charset="0"/>
            </a:endParaRPr>
          </a:p>
          <a:p>
            <a:r>
              <a:rPr lang="en-PK" sz="1400" dirty="0">
                <a:latin typeface="Arial" panose="020B0604020202020204" pitchFamily="34" charset="0"/>
                <a:cs typeface="Arial" panose="020B0604020202020204" pitchFamily="34" charset="0"/>
              </a:rPr>
              <a:t>The salon will operate as a sole proprietorship business</a:t>
            </a:r>
            <a:endParaRPr lang="en-US" sz="1400" dirty="0">
              <a:latin typeface="Arial" panose="020B0604020202020204" pitchFamily="34" charset="0"/>
              <a:cs typeface="Arial" panose="020B0604020202020204" pitchFamily="34" charset="0"/>
            </a:endParaRPr>
          </a:p>
          <a:p>
            <a:r>
              <a:rPr lang="en-PK" sz="1400" dirty="0">
                <a:latin typeface="Arial" panose="020B0604020202020204" pitchFamily="34" charset="0"/>
                <a:cs typeface="Arial" panose="020B0604020202020204" pitchFamily="34" charset="0"/>
              </a:rPr>
              <a:t>All operations and decisions will be handled by the owner.</a:t>
            </a:r>
          </a:p>
          <a:p>
            <a:r>
              <a:rPr lang="en-PK" sz="1400" dirty="0">
                <a:latin typeface="Arial" panose="020B0604020202020204" pitchFamily="34" charset="0"/>
                <a:cs typeface="Arial" panose="020B0604020202020204" pitchFamily="34" charset="0"/>
              </a:rPr>
              <a:t>The owner will be a hundred percent owner of the profits.</a:t>
            </a:r>
          </a:p>
          <a:p>
            <a:r>
              <a:rPr lang="en-PK" sz="1400" dirty="0">
                <a:latin typeface="Arial" panose="020B0604020202020204" pitchFamily="34" charset="0"/>
                <a:cs typeface="Arial" panose="020B0604020202020204" pitchFamily="34" charset="0"/>
              </a:rPr>
              <a:t>Easy and affordable to incorporate in the UK.</a:t>
            </a:r>
          </a:p>
          <a:p>
            <a:r>
              <a:rPr lang="en-PK" sz="1400" dirty="0">
                <a:latin typeface="Arial" panose="020B0604020202020204" pitchFamily="34" charset="0"/>
                <a:cs typeface="Arial" panose="020B0604020202020204" pitchFamily="34" charset="0"/>
              </a:rPr>
              <a:t>Small start-up service businesses are appropriate.</a:t>
            </a:r>
            <a:endParaRPr lang="en-US" sz="1400" dirty="0">
              <a:latin typeface="Arial" panose="020B0604020202020204" pitchFamily="34" charset="0"/>
              <a:cs typeface="Arial" panose="020B0604020202020204" pitchFamily="34" charset="0"/>
            </a:endParaRPr>
          </a:p>
          <a:p>
            <a:pPr marL="0" indent="0">
              <a:buNone/>
            </a:pPr>
            <a:r>
              <a:rPr lang="en-PK" sz="1400" b="1" dirty="0">
                <a:latin typeface="Arial" panose="020B0604020202020204" pitchFamily="34" charset="0"/>
                <a:cs typeface="Arial" panose="020B0604020202020204" pitchFamily="34" charset="0"/>
              </a:rPr>
              <a:t>Advantages</a:t>
            </a:r>
            <a:endParaRPr lang="en-PK" sz="1400" dirty="0">
              <a:latin typeface="Arial" panose="020B0604020202020204" pitchFamily="34" charset="0"/>
              <a:cs typeface="Arial" panose="020B0604020202020204" pitchFamily="34" charset="0"/>
            </a:endParaRPr>
          </a:p>
          <a:p>
            <a:pPr lvl="0"/>
            <a:r>
              <a:rPr lang="en-PK" sz="1400" dirty="0">
                <a:latin typeface="Arial" panose="020B0604020202020204" pitchFamily="34" charset="0"/>
                <a:cs typeface="Arial" panose="020B0604020202020204" pitchFamily="34" charset="0"/>
              </a:rPr>
              <a:t>100 percent control of business decisions.</a:t>
            </a:r>
          </a:p>
          <a:p>
            <a:pPr lvl="0"/>
            <a:r>
              <a:rPr lang="en-PK" sz="1400" dirty="0">
                <a:latin typeface="Arial" panose="020B0604020202020204" pitchFamily="34" charset="0"/>
                <a:cs typeface="Arial" panose="020B0604020202020204" pitchFamily="34" charset="0"/>
              </a:rPr>
              <a:t>Easy business registration</a:t>
            </a:r>
          </a:p>
          <a:p>
            <a:pPr lvl="0"/>
            <a:r>
              <a:rPr lang="en-PK" sz="1400" dirty="0">
                <a:latin typeface="Arial" panose="020B0604020202020204" pitchFamily="34" charset="0"/>
                <a:cs typeface="Arial" panose="020B0604020202020204" pitchFamily="34" charset="0"/>
              </a:rPr>
              <a:t>Less administrative and legal complexity.</a:t>
            </a:r>
          </a:p>
          <a:p>
            <a:r>
              <a:rPr lang="en-PK" sz="1400" dirty="0">
                <a:latin typeface="Arial" panose="020B0604020202020204" pitchFamily="34" charset="0"/>
                <a:cs typeface="Arial" panose="020B0604020202020204" pitchFamily="34" charset="0"/>
              </a:rPr>
              <a:t>Sole proprietorship is suitable in such small service businesses as salons, as it is simple to manage and flexible (Akbar, et al., 2024).</a:t>
            </a:r>
          </a:p>
          <a:p>
            <a:pPr marL="0" indent="0">
              <a:buNone/>
            </a:pPr>
            <a:endParaRPr lang="en-PK" sz="1400" dirty="0">
              <a:latin typeface="Arial" panose="020B0604020202020204" pitchFamily="34" charset="0"/>
              <a:cs typeface="Arial" panose="020B0604020202020204" pitchFamily="34" charset="0"/>
            </a:endParaRPr>
          </a:p>
          <a:p>
            <a:endParaRPr lang="en-PK" sz="1400" dirty="0">
              <a:latin typeface="Arial" panose="020B0604020202020204" pitchFamily="34" charset="0"/>
              <a:cs typeface="Arial" panose="020B0604020202020204" pitchFamily="34" charset="0"/>
            </a:endParaRPr>
          </a:p>
        </p:txBody>
      </p:sp>
      <p:pic>
        <p:nvPicPr>
          <p:cNvPr id="1028" name="Picture 4" descr="What is Sole Proprietorship Business? Know Business Basics - LABOUR LAW  ADVISOR">
            <a:extLst>
              <a:ext uri="{FF2B5EF4-FFF2-40B4-BE49-F238E27FC236}">
                <a16:creationId xmlns:a16="http://schemas.microsoft.com/office/drawing/2014/main" id="{2A32437D-13D7-9343-E148-A22987C279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2785" y="3075317"/>
            <a:ext cx="4359215" cy="24520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8682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BE38E-CDC3-2EF9-1DBB-C5DC0A6A5A6A}"/>
              </a:ext>
            </a:extLst>
          </p:cNvPr>
          <p:cNvSpPr>
            <a:spLocks noGrp="1"/>
          </p:cNvSpPr>
          <p:nvPr>
            <p:ph type="title"/>
          </p:nvPr>
        </p:nvSpPr>
        <p:spPr/>
        <p:txBody>
          <a:bodyPr/>
          <a:lstStyle/>
          <a:p>
            <a:r>
              <a:rPr lang="en-PK" b="1" dirty="0"/>
              <a:t>External Environment (PESTEL Factors)</a:t>
            </a:r>
            <a:endParaRPr lang="en-PK" dirty="0"/>
          </a:p>
        </p:txBody>
      </p:sp>
      <p:sp>
        <p:nvSpPr>
          <p:cNvPr id="3" name="Content Placeholder 2">
            <a:extLst>
              <a:ext uri="{FF2B5EF4-FFF2-40B4-BE49-F238E27FC236}">
                <a16:creationId xmlns:a16="http://schemas.microsoft.com/office/drawing/2014/main" id="{1275BA23-C43B-9B99-3C34-6AF72D320363}"/>
              </a:ext>
            </a:extLst>
          </p:cNvPr>
          <p:cNvSpPr>
            <a:spLocks noGrp="1"/>
          </p:cNvSpPr>
          <p:nvPr>
            <p:ph idx="1"/>
          </p:nvPr>
        </p:nvSpPr>
        <p:spPr>
          <a:xfrm>
            <a:off x="677334" y="1658983"/>
            <a:ext cx="8596668" cy="4948851"/>
          </a:xfrm>
        </p:spPr>
        <p:txBody>
          <a:bodyPr>
            <a:normAutofit lnSpcReduction="10000"/>
          </a:bodyPr>
          <a:lstStyle/>
          <a:p>
            <a:pPr marL="0" indent="0">
              <a:buNone/>
            </a:pPr>
            <a:r>
              <a:rPr lang="en-PK" sz="1400" dirty="0">
                <a:latin typeface="Arial" panose="020B0604020202020204" pitchFamily="34" charset="0"/>
                <a:cs typeface="Arial" panose="020B0604020202020204" pitchFamily="34" charset="0"/>
              </a:rPr>
              <a:t>The success of the salon is affected by three major external factors.</a:t>
            </a:r>
          </a:p>
          <a:p>
            <a:pPr marL="0" indent="0">
              <a:buNone/>
            </a:pPr>
            <a:r>
              <a:rPr lang="en-PK" sz="1400" b="1" dirty="0">
                <a:latin typeface="Arial" panose="020B0604020202020204" pitchFamily="34" charset="0"/>
                <a:cs typeface="Arial" panose="020B0604020202020204" pitchFamily="34" charset="0"/>
              </a:rPr>
              <a:t>Social Factors</a:t>
            </a:r>
            <a:endParaRPr lang="en-PK" sz="1400" dirty="0">
              <a:latin typeface="Arial" panose="020B0604020202020204" pitchFamily="34" charset="0"/>
              <a:cs typeface="Arial" panose="020B0604020202020204" pitchFamily="34" charset="0"/>
            </a:endParaRPr>
          </a:p>
          <a:p>
            <a:pPr lvl="0"/>
            <a:r>
              <a:rPr lang="en-PK" sz="1400" dirty="0">
                <a:latin typeface="Arial" panose="020B0604020202020204" pitchFamily="34" charset="0"/>
                <a:cs typeface="Arial" panose="020B0604020202020204" pitchFamily="34" charset="0"/>
              </a:rPr>
              <a:t>Increased popularity of personal appearance and grooming.</a:t>
            </a:r>
          </a:p>
          <a:p>
            <a:pPr lvl="0"/>
            <a:r>
              <a:rPr lang="en-PK" sz="1400" dirty="0">
                <a:latin typeface="Arial" panose="020B0604020202020204" pitchFamily="34" charset="0"/>
                <a:cs typeface="Arial" panose="020B0604020202020204" pitchFamily="34" charset="0"/>
              </a:rPr>
              <a:t>High impact of the trends of beauty via social media.</a:t>
            </a:r>
          </a:p>
          <a:p>
            <a:pPr lvl="0"/>
            <a:r>
              <a:rPr lang="en-PK" sz="1400" dirty="0">
                <a:latin typeface="Arial" panose="020B0604020202020204" pitchFamily="34" charset="0"/>
                <a:cs typeface="Arial" panose="020B0604020202020204" pitchFamily="34" charset="0"/>
              </a:rPr>
              <a:t>Growing need to have professional styling.</a:t>
            </a:r>
          </a:p>
          <a:p>
            <a:r>
              <a:rPr lang="en-PK" sz="1400" dirty="0">
                <a:latin typeface="Arial" panose="020B0604020202020204" pitchFamily="34" charset="0"/>
                <a:cs typeface="Arial" panose="020B0604020202020204" pitchFamily="34" charset="0"/>
              </a:rPr>
              <a:t>Digital beauty trends and lifestyle branding have been increasingly influencing consumers </a:t>
            </a:r>
            <a:r>
              <a:rPr lang="en-US" sz="1400" dirty="0">
                <a:latin typeface="Arial" panose="020B0604020202020204" pitchFamily="34" charset="0"/>
                <a:cs typeface="Arial" panose="020B0604020202020204" pitchFamily="34" charset="0"/>
              </a:rPr>
              <a:t>(Chen, 2024)</a:t>
            </a:r>
            <a:r>
              <a:rPr lang="en-PK" sz="1400" dirty="0">
                <a:latin typeface="Arial" panose="020B0604020202020204" pitchFamily="34" charset="0"/>
                <a:cs typeface="Arial" panose="020B0604020202020204" pitchFamily="34" charset="0"/>
              </a:rPr>
              <a:t>.</a:t>
            </a:r>
          </a:p>
          <a:p>
            <a:pPr marL="0" indent="0">
              <a:buNone/>
            </a:pPr>
            <a:r>
              <a:rPr lang="en-PK" sz="1400" b="1" dirty="0">
                <a:latin typeface="Arial" panose="020B0604020202020204" pitchFamily="34" charset="0"/>
                <a:cs typeface="Arial" panose="020B0604020202020204" pitchFamily="34" charset="0"/>
              </a:rPr>
              <a:t>Economic Factors</a:t>
            </a:r>
            <a:endParaRPr lang="en-PK" sz="1400" dirty="0">
              <a:latin typeface="Arial" panose="020B0604020202020204" pitchFamily="34" charset="0"/>
              <a:cs typeface="Arial" panose="020B0604020202020204" pitchFamily="34" charset="0"/>
            </a:endParaRPr>
          </a:p>
          <a:p>
            <a:pPr lvl="0"/>
            <a:r>
              <a:rPr lang="en-PK" sz="1400" dirty="0">
                <a:latin typeface="Arial" panose="020B0604020202020204" pitchFamily="34" charset="0"/>
                <a:cs typeface="Arial" panose="020B0604020202020204" pitchFamily="34" charset="0"/>
              </a:rPr>
              <a:t>The salon visits are influenced by the customer's spending power.</a:t>
            </a:r>
          </a:p>
          <a:p>
            <a:pPr lvl="0"/>
            <a:r>
              <a:rPr lang="en-PK" sz="1400" dirty="0">
                <a:latin typeface="Arial" panose="020B0604020202020204" pitchFamily="34" charset="0"/>
                <a:cs typeface="Arial" panose="020B0604020202020204" pitchFamily="34" charset="0"/>
              </a:rPr>
              <a:t>Increased income level promotes premium treatments.</a:t>
            </a:r>
          </a:p>
          <a:p>
            <a:pPr lvl="0"/>
            <a:r>
              <a:rPr lang="en-PK" sz="1400" dirty="0">
                <a:latin typeface="Arial" panose="020B0604020202020204" pitchFamily="34" charset="0"/>
                <a:cs typeface="Arial" panose="020B0604020202020204" pitchFamily="34" charset="0"/>
              </a:rPr>
              <a:t>Economic downturn can decrease the number of visits.</a:t>
            </a:r>
          </a:p>
          <a:p>
            <a:r>
              <a:rPr lang="en-PK" sz="1400" dirty="0">
                <a:latin typeface="Arial" panose="020B0604020202020204" pitchFamily="34" charset="0"/>
                <a:cs typeface="Arial" panose="020B0604020202020204" pitchFamily="34" charset="0"/>
              </a:rPr>
              <a:t>The UK personal care industry is highly sensitive to consumer income changes </a:t>
            </a:r>
            <a:r>
              <a:rPr lang="en-US" sz="1400" dirty="0">
                <a:latin typeface="Arial" panose="020B0604020202020204" pitchFamily="34" charset="0"/>
                <a:cs typeface="Arial" panose="020B0604020202020204" pitchFamily="34" charset="0"/>
              </a:rPr>
              <a:t>(</a:t>
            </a:r>
            <a:r>
              <a:rPr lang="en-US" sz="1400" dirty="0" err="1">
                <a:latin typeface="Arial" panose="020B0604020202020204" pitchFamily="34" charset="0"/>
                <a:cs typeface="Arial" panose="020B0604020202020204" pitchFamily="34" charset="0"/>
              </a:rPr>
              <a:t>Szaban</a:t>
            </a:r>
            <a:r>
              <a:rPr lang="en-US" sz="1400" dirty="0">
                <a:latin typeface="Arial" panose="020B0604020202020204" pitchFamily="34" charset="0"/>
                <a:cs typeface="Arial" panose="020B0604020202020204" pitchFamily="34" charset="0"/>
              </a:rPr>
              <a:t>, et al., 2024)</a:t>
            </a:r>
            <a:r>
              <a:rPr lang="en-PK" sz="1400" dirty="0">
                <a:latin typeface="Arial" panose="020B0604020202020204" pitchFamily="34" charset="0"/>
                <a:cs typeface="Arial" panose="020B0604020202020204" pitchFamily="34" charset="0"/>
              </a:rPr>
              <a:t>.</a:t>
            </a:r>
          </a:p>
          <a:p>
            <a:pPr marL="0" indent="0">
              <a:buNone/>
            </a:pPr>
            <a:r>
              <a:rPr lang="en-PK" sz="1400" b="1" dirty="0">
                <a:latin typeface="Arial" panose="020B0604020202020204" pitchFamily="34" charset="0"/>
                <a:cs typeface="Arial" panose="020B0604020202020204" pitchFamily="34" charset="0"/>
              </a:rPr>
              <a:t>Technological Factors</a:t>
            </a:r>
          </a:p>
          <a:p>
            <a:pPr marL="0" indent="0">
              <a:buNone/>
            </a:pPr>
            <a:r>
              <a:rPr lang="en-PK" sz="1400" dirty="0">
                <a:latin typeface="Arial" panose="020B0604020202020204" pitchFamily="34" charset="0"/>
                <a:cs typeface="Arial" panose="020B0604020202020204" pitchFamily="34" charset="0"/>
              </a:rPr>
              <a:t>• Online appointment booking systems</a:t>
            </a:r>
            <a:br>
              <a:rPr lang="en-PK" sz="1400" dirty="0">
                <a:latin typeface="Arial" panose="020B0604020202020204" pitchFamily="34" charset="0"/>
                <a:cs typeface="Arial" panose="020B0604020202020204" pitchFamily="34" charset="0"/>
              </a:rPr>
            </a:br>
            <a:r>
              <a:rPr lang="en-PK" sz="1400" dirty="0">
                <a:latin typeface="Arial" panose="020B0604020202020204" pitchFamily="34" charset="0"/>
                <a:cs typeface="Arial" panose="020B0604020202020204" pitchFamily="34" charset="0"/>
              </a:rPr>
              <a:t>• Social media advertising</a:t>
            </a:r>
            <a:br>
              <a:rPr lang="en-PK" sz="1400" dirty="0">
                <a:latin typeface="Arial" panose="020B0604020202020204" pitchFamily="34" charset="0"/>
                <a:cs typeface="Arial" panose="020B0604020202020204" pitchFamily="34" charset="0"/>
              </a:rPr>
            </a:br>
            <a:r>
              <a:rPr lang="en-PK" sz="1400" dirty="0">
                <a:latin typeface="Arial" panose="020B0604020202020204" pitchFamily="34" charset="0"/>
                <a:cs typeface="Arial" panose="020B0604020202020204" pitchFamily="34" charset="0"/>
              </a:rPr>
              <a:t>• Digital customer engagement</a:t>
            </a:r>
          </a:p>
        </p:txBody>
      </p:sp>
      <p:pic>
        <p:nvPicPr>
          <p:cNvPr id="3074" name="Picture 2" descr="Create Salon Booking System with WordPress - MotoPress">
            <a:extLst>
              <a:ext uri="{FF2B5EF4-FFF2-40B4-BE49-F238E27FC236}">
                <a16:creationId xmlns:a16="http://schemas.microsoft.com/office/drawing/2014/main" id="{FC0A0C0E-A188-B0E1-6BAE-9B46B12832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5361" y="4024033"/>
            <a:ext cx="3596639" cy="2833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6553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2A8AA-0E82-2838-9640-B3B81F86B676}"/>
              </a:ext>
            </a:extLst>
          </p:cNvPr>
          <p:cNvSpPr>
            <a:spLocks noGrp="1"/>
          </p:cNvSpPr>
          <p:nvPr>
            <p:ph type="title"/>
          </p:nvPr>
        </p:nvSpPr>
        <p:spPr/>
        <p:txBody>
          <a:bodyPr/>
          <a:lstStyle/>
          <a:p>
            <a:r>
              <a:rPr lang="en-PK" b="1" dirty="0"/>
              <a:t>Marketing Strategies</a:t>
            </a:r>
            <a:endParaRPr lang="en-PK" dirty="0"/>
          </a:p>
        </p:txBody>
      </p:sp>
      <p:sp>
        <p:nvSpPr>
          <p:cNvPr id="3" name="Content Placeholder 2">
            <a:extLst>
              <a:ext uri="{FF2B5EF4-FFF2-40B4-BE49-F238E27FC236}">
                <a16:creationId xmlns:a16="http://schemas.microsoft.com/office/drawing/2014/main" id="{CF27EA60-40B9-FE5B-3E8D-E3C949DA0396}"/>
              </a:ext>
            </a:extLst>
          </p:cNvPr>
          <p:cNvSpPr>
            <a:spLocks noGrp="1"/>
          </p:cNvSpPr>
          <p:nvPr>
            <p:ph idx="1"/>
          </p:nvPr>
        </p:nvSpPr>
        <p:spPr>
          <a:xfrm>
            <a:off x="677334" y="1800665"/>
            <a:ext cx="8016500" cy="4447735"/>
          </a:xfrm>
        </p:spPr>
        <p:txBody>
          <a:bodyPr>
            <a:noAutofit/>
          </a:bodyPr>
          <a:lstStyle/>
          <a:p>
            <a:r>
              <a:rPr lang="en-PK" sz="1400" dirty="0">
                <a:latin typeface="Arial" panose="020B0604020202020204" pitchFamily="34" charset="0"/>
                <a:cs typeface="Arial" panose="020B0604020202020204" pitchFamily="34" charset="0"/>
              </a:rPr>
              <a:t>The salon will employ two primary marketing strategies to draw in customers.</a:t>
            </a:r>
          </a:p>
          <a:p>
            <a:pPr marL="0" indent="0">
              <a:buNone/>
            </a:pPr>
            <a:r>
              <a:rPr lang="en-PK" sz="1400" b="1" dirty="0">
                <a:latin typeface="Arial" panose="020B0604020202020204" pitchFamily="34" charset="0"/>
                <a:cs typeface="Arial" panose="020B0604020202020204" pitchFamily="34" charset="0"/>
              </a:rPr>
              <a:t>Social Media Marketing</a:t>
            </a:r>
            <a:endParaRPr lang="en-PK" sz="1400" dirty="0">
              <a:latin typeface="Arial" panose="020B0604020202020204" pitchFamily="34" charset="0"/>
              <a:cs typeface="Arial" panose="020B0604020202020204" pitchFamily="34" charset="0"/>
            </a:endParaRPr>
          </a:p>
          <a:p>
            <a:pPr lvl="0"/>
            <a:r>
              <a:rPr lang="en-PK" sz="1400" dirty="0">
                <a:latin typeface="Arial" panose="020B0604020202020204" pitchFamily="34" charset="0"/>
                <a:cs typeface="Arial" panose="020B0604020202020204" pitchFamily="34" charset="0"/>
              </a:rPr>
              <a:t>Advertisement on Instagram, Facebook and TikTok.</a:t>
            </a:r>
          </a:p>
          <a:p>
            <a:pPr lvl="0"/>
            <a:r>
              <a:rPr lang="en-PK" sz="1400" dirty="0">
                <a:latin typeface="Arial" panose="020B0604020202020204" pitchFamily="34" charset="0"/>
                <a:cs typeface="Arial" panose="020B0604020202020204" pitchFamily="34" charset="0"/>
              </a:rPr>
              <a:t>Adding pictures of hair changes and hairstyles.</a:t>
            </a:r>
          </a:p>
          <a:p>
            <a:pPr lvl="0"/>
            <a:r>
              <a:rPr lang="en-PK" sz="1400" dirty="0">
                <a:latin typeface="Arial" panose="020B0604020202020204" pitchFamily="34" charset="0"/>
                <a:cs typeface="Arial" panose="020B0604020202020204" pitchFamily="34" charset="0"/>
              </a:rPr>
              <a:t>Involving a younger audience and students.</a:t>
            </a:r>
          </a:p>
          <a:p>
            <a:pPr lvl="0"/>
            <a:r>
              <a:rPr lang="en-PK" sz="1400" dirty="0">
                <a:latin typeface="Arial" panose="020B0604020202020204" pitchFamily="34" charset="0"/>
                <a:cs typeface="Arial" panose="020B0604020202020204" pitchFamily="34" charset="0"/>
              </a:rPr>
              <a:t>Online booking and customer contact.</a:t>
            </a:r>
          </a:p>
          <a:p>
            <a:pPr marL="0" indent="0">
              <a:buNone/>
            </a:pPr>
            <a:r>
              <a:rPr lang="en-PK" sz="1400" dirty="0">
                <a:latin typeface="Arial" panose="020B0604020202020204" pitchFamily="34" charset="0"/>
                <a:cs typeface="Arial" panose="020B0604020202020204" pitchFamily="34" charset="0"/>
              </a:rPr>
              <a:t>Social media marketing has emerged as one of the strongest platforms that small beauty businesses may use to acquire new clients </a:t>
            </a:r>
            <a:r>
              <a:rPr lang="en-US" sz="1400" dirty="0">
                <a:latin typeface="Arial" panose="020B0604020202020204" pitchFamily="34" charset="0"/>
                <a:cs typeface="Arial" panose="020B0604020202020204" pitchFamily="34" charset="0"/>
              </a:rPr>
              <a:t>(</a:t>
            </a:r>
            <a:r>
              <a:rPr lang="en-US" sz="1400" dirty="0" err="1">
                <a:latin typeface="Arial" panose="020B0604020202020204" pitchFamily="34" charset="0"/>
                <a:cs typeface="Arial" panose="020B0604020202020204" pitchFamily="34" charset="0"/>
              </a:rPr>
              <a:t>Yupelmi</a:t>
            </a:r>
            <a:r>
              <a:rPr lang="en-US" sz="1400" dirty="0">
                <a:latin typeface="Arial" panose="020B0604020202020204" pitchFamily="34" charset="0"/>
                <a:cs typeface="Arial" panose="020B0604020202020204" pitchFamily="34" charset="0"/>
              </a:rPr>
              <a:t>, et al., 2023)</a:t>
            </a:r>
            <a:r>
              <a:rPr lang="en-PK" sz="1400" dirty="0">
                <a:latin typeface="Arial" panose="020B0604020202020204" pitchFamily="34" charset="0"/>
                <a:cs typeface="Arial" panose="020B0604020202020204" pitchFamily="34" charset="0"/>
              </a:rPr>
              <a:t>.</a:t>
            </a:r>
          </a:p>
          <a:p>
            <a:pPr marL="0" indent="0">
              <a:buNone/>
            </a:pPr>
            <a:r>
              <a:rPr lang="en-PK" sz="1400" b="1" dirty="0">
                <a:latin typeface="Arial" panose="020B0604020202020204" pitchFamily="34" charset="0"/>
                <a:cs typeface="Arial" panose="020B0604020202020204" pitchFamily="34" charset="0"/>
              </a:rPr>
              <a:t>Customer Loyalty Strategy and Pricing.</a:t>
            </a:r>
            <a:endParaRPr lang="en-PK" sz="1400" dirty="0">
              <a:latin typeface="Arial" panose="020B0604020202020204" pitchFamily="34" charset="0"/>
              <a:cs typeface="Arial" panose="020B0604020202020204" pitchFamily="34" charset="0"/>
            </a:endParaRPr>
          </a:p>
          <a:p>
            <a:pPr lvl="0"/>
            <a:r>
              <a:rPr lang="en-PK" sz="1400" dirty="0">
                <a:latin typeface="Arial" panose="020B0604020202020204" pitchFamily="34" charset="0"/>
                <a:cs typeface="Arial" panose="020B0604020202020204" pitchFamily="34" charset="0"/>
              </a:rPr>
              <a:t>Mid-range competitive pricing.</a:t>
            </a:r>
          </a:p>
          <a:p>
            <a:pPr lvl="0"/>
            <a:r>
              <a:rPr lang="en-PK" sz="1400" dirty="0">
                <a:latin typeface="Arial" panose="020B0604020202020204" pitchFamily="34" charset="0"/>
                <a:cs typeface="Arial" panose="020B0604020202020204" pitchFamily="34" charset="0"/>
              </a:rPr>
              <a:t>Young customers to be appealing to with student discounts.</a:t>
            </a:r>
          </a:p>
          <a:p>
            <a:pPr lvl="0"/>
            <a:r>
              <a:rPr lang="en-PK" sz="1400" dirty="0">
                <a:latin typeface="Arial" panose="020B0604020202020204" pitchFamily="34" charset="0"/>
                <a:cs typeface="Arial" panose="020B0604020202020204" pitchFamily="34" charset="0"/>
              </a:rPr>
              <a:t>Repeat customer loyalty cards.</a:t>
            </a:r>
          </a:p>
          <a:p>
            <a:pPr lvl="0"/>
            <a:r>
              <a:rPr lang="en-PK" sz="1400" dirty="0">
                <a:latin typeface="Arial" panose="020B0604020202020204" pitchFamily="34" charset="0"/>
                <a:cs typeface="Arial" panose="020B0604020202020204" pitchFamily="34" charset="0"/>
              </a:rPr>
              <a:t>Special promotional offers that are seasonal.</a:t>
            </a:r>
          </a:p>
          <a:p>
            <a:pPr marL="0" indent="0">
              <a:buNone/>
            </a:pPr>
            <a:r>
              <a:rPr lang="en-PK" sz="1400" dirty="0">
                <a:latin typeface="Arial" panose="020B0604020202020204" pitchFamily="34" charset="0"/>
                <a:cs typeface="Arial" panose="020B0604020202020204" pitchFamily="34" charset="0"/>
              </a:rPr>
              <a:t>Service organisations can enhance customer satisfaction and retention by adopting fair pricing policies </a:t>
            </a:r>
            <a:r>
              <a:rPr lang="en-US" sz="1400" dirty="0">
                <a:latin typeface="Arial" panose="020B0604020202020204" pitchFamily="34" charset="0"/>
                <a:cs typeface="Arial" panose="020B0604020202020204" pitchFamily="34" charset="0"/>
              </a:rPr>
              <a:t>(Lovemore, et al., 2023)</a:t>
            </a:r>
            <a:r>
              <a:rPr lang="en-PK" sz="1400" dirty="0">
                <a:latin typeface="Arial" panose="020B0604020202020204" pitchFamily="34" charset="0"/>
                <a:cs typeface="Arial" panose="020B0604020202020204" pitchFamily="34" charset="0"/>
              </a:rPr>
              <a:t>.</a:t>
            </a:r>
          </a:p>
        </p:txBody>
      </p:sp>
      <p:pic>
        <p:nvPicPr>
          <p:cNvPr id="4098" name="Picture 2" descr="Social Media Marketing: Complete Guide for 2025 - QuickFrame">
            <a:extLst>
              <a:ext uri="{FF2B5EF4-FFF2-40B4-BE49-F238E27FC236}">
                <a16:creationId xmlns:a16="http://schemas.microsoft.com/office/drawing/2014/main" id="{0BBC2A9B-3EA8-BE4E-3551-E79FBEF717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89255" y="4606779"/>
            <a:ext cx="3202745" cy="22512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5338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0AAEC-6016-2118-C1EB-205C7B04CA8B}"/>
              </a:ext>
            </a:extLst>
          </p:cNvPr>
          <p:cNvSpPr>
            <a:spLocks noGrp="1"/>
          </p:cNvSpPr>
          <p:nvPr>
            <p:ph type="title"/>
          </p:nvPr>
        </p:nvSpPr>
        <p:spPr/>
        <p:txBody>
          <a:bodyPr/>
          <a:lstStyle/>
          <a:p>
            <a:r>
              <a:rPr lang="en-PK" b="1" dirty="0"/>
              <a:t>Funding Requirement and Allocation</a:t>
            </a:r>
            <a:endParaRPr lang="en-PK" dirty="0"/>
          </a:p>
        </p:txBody>
      </p:sp>
      <p:sp>
        <p:nvSpPr>
          <p:cNvPr id="3" name="Content Placeholder 2">
            <a:extLst>
              <a:ext uri="{FF2B5EF4-FFF2-40B4-BE49-F238E27FC236}">
                <a16:creationId xmlns:a16="http://schemas.microsoft.com/office/drawing/2014/main" id="{4AF4A6EA-9994-105E-77ED-6A57EA7A3515}"/>
              </a:ext>
            </a:extLst>
          </p:cNvPr>
          <p:cNvSpPr>
            <a:spLocks noGrp="1"/>
          </p:cNvSpPr>
          <p:nvPr>
            <p:ph idx="1"/>
          </p:nvPr>
        </p:nvSpPr>
        <p:spPr>
          <a:xfrm>
            <a:off x="677334" y="1802674"/>
            <a:ext cx="8596668" cy="4637315"/>
          </a:xfrm>
        </p:spPr>
        <p:txBody>
          <a:bodyPr>
            <a:normAutofit fontScale="92500" lnSpcReduction="20000"/>
          </a:bodyPr>
          <a:lstStyle/>
          <a:p>
            <a:r>
              <a:rPr lang="en-PK" sz="1400" b="1" dirty="0">
                <a:latin typeface="Arial" panose="020B0604020202020204" pitchFamily="34" charset="0"/>
                <a:cs typeface="Arial" panose="020B0604020202020204" pitchFamily="34" charset="0"/>
              </a:rPr>
              <a:t>Cumulative capital needed at start-up.</a:t>
            </a:r>
            <a:endParaRPr lang="en-PK" sz="1400" dirty="0">
              <a:latin typeface="Arial" panose="020B0604020202020204" pitchFamily="34" charset="0"/>
              <a:cs typeface="Arial" panose="020B0604020202020204" pitchFamily="34" charset="0"/>
            </a:endParaRPr>
          </a:p>
          <a:p>
            <a:r>
              <a:rPr lang="en-PK" sz="1400" dirty="0">
                <a:latin typeface="Arial" panose="020B0604020202020204" pitchFamily="34" charset="0"/>
                <a:cs typeface="Arial" panose="020B0604020202020204" pitchFamily="34" charset="0"/>
              </a:rPr>
              <a:t>£15,000</a:t>
            </a:r>
          </a:p>
          <a:p>
            <a:pPr marL="0" indent="0">
              <a:buNone/>
            </a:pPr>
            <a:r>
              <a:rPr lang="en-PK" sz="1400" b="1" dirty="0">
                <a:latin typeface="Arial" panose="020B0604020202020204" pitchFamily="34" charset="0"/>
                <a:cs typeface="Arial" panose="020B0604020202020204" pitchFamily="34" charset="0"/>
              </a:rPr>
              <a:t>Sources of Funding</a:t>
            </a:r>
            <a:endParaRPr lang="en-PK" sz="1400" dirty="0">
              <a:latin typeface="Arial" panose="020B0604020202020204" pitchFamily="34" charset="0"/>
              <a:cs typeface="Arial" panose="020B0604020202020204" pitchFamily="34" charset="0"/>
            </a:endParaRPr>
          </a:p>
          <a:p>
            <a:pPr lvl="0"/>
            <a:r>
              <a:rPr lang="en-PK" sz="1400" dirty="0">
                <a:latin typeface="Arial" panose="020B0604020202020204" pitchFamily="34" charset="0"/>
                <a:cs typeface="Arial" panose="020B0604020202020204" pitchFamily="34" charset="0"/>
              </a:rPr>
              <a:t>Owner's personal investment: £8,000</a:t>
            </a:r>
          </a:p>
          <a:p>
            <a:pPr lvl="0"/>
            <a:r>
              <a:rPr lang="en-PK" sz="1400" dirty="0">
                <a:latin typeface="Arial" panose="020B0604020202020204" pitchFamily="34" charset="0"/>
                <a:cs typeface="Arial" panose="020B0604020202020204" pitchFamily="34" charset="0"/>
              </a:rPr>
              <a:t>Bank loan: £7,000</a:t>
            </a:r>
          </a:p>
          <a:p>
            <a:pPr marL="0" indent="0">
              <a:buNone/>
            </a:pPr>
            <a:r>
              <a:rPr lang="en-PK" sz="1400" b="1" dirty="0">
                <a:latin typeface="Arial" panose="020B0604020202020204" pitchFamily="34" charset="0"/>
                <a:cs typeface="Arial" panose="020B0604020202020204" pitchFamily="34" charset="0"/>
              </a:rPr>
              <a:t>Allocation of Funds</a:t>
            </a:r>
            <a:endParaRPr lang="en-PK" sz="1400" dirty="0">
              <a:latin typeface="Arial" panose="020B0604020202020204" pitchFamily="34" charset="0"/>
              <a:cs typeface="Arial" panose="020B0604020202020204" pitchFamily="34" charset="0"/>
            </a:endParaRPr>
          </a:p>
          <a:p>
            <a:pPr lvl="0"/>
            <a:r>
              <a:rPr lang="en-PK" sz="1400" dirty="0">
                <a:latin typeface="Arial" panose="020B0604020202020204" pitchFamily="34" charset="0"/>
                <a:cs typeface="Arial" panose="020B0604020202020204" pitchFamily="34" charset="0"/>
              </a:rPr>
              <a:t>Salon rent and deposit – £3,000</a:t>
            </a:r>
          </a:p>
          <a:p>
            <a:pPr lvl="0"/>
            <a:r>
              <a:rPr lang="en-PK" sz="1400" dirty="0">
                <a:latin typeface="Arial" panose="020B0604020202020204" pitchFamily="34" charset="0"/>
                <a:cs typeface="Arial" panose="020B0604020202020204" pitchFamily="34" charset="0"/>
              </a:rPr>
              <a:t>Mirrors, furniture and chairs -2500.</a:t>
            </a:r>
          </a:p>
          <a:p>
            <a:pPr lvl="0"/>
            <a:r>
              <a:rPr lang="en-PK" sz="1400" dirty="0">
                <a:latin typeface="Arial" panose="020B0604020202020204" pitchFamily="34" charset="0"/>
                <a:cs typeface="Arial" panose="020B0604020202020204" pitchFamily="34" charset="0"/>
              </a:rPr>
              <a:t>Equipment and hair styling tools- £1,500.</a:t>
            </a:r>
          </a:p>
          <a:p>
            <a:pPr lvl="0"/>
            <a:r>
              <a:rPr lang="en-PK" sz="1400" dirty="0">
                <a:latin typeface="Arial" panose="020B0604020202020204" pitchFamily="34" charset="0"/>
                <a:cs typeface="Arial" panose="020B0604020202020204" pitchFamily="34" charset="0"/>
              </a:rPr>
              <a:t>Initial stock of products – £2,000</a:t>
            </a:r>
          </a:p>
          <a:p>
            <a:pPr lvl="0"/>
            <a:r>
              <a:rPr lang="en-PK" sz="1400" dirty="0">
                <a:latin typeface="Arial" panose="020B0604020202020204" pitchFamily="34" charset="0"/>
                <a:cs typeface="Arial" panose="020B0604020202020204" pitchFamily="34" charset="0"/>
              </a:rPr>
              <a:t>Decoration and renovation – £1,000</a:t>
            </a:r>
          </a:p>
          <a:p>
            <a:pPr lvl="0"/>
            <a:r>
              <a:rPr lang="en-PK" sz="1400" dirty="0">
                <a:latin typeface="Arial" panose="020B0604020202020204" pitchFamily="34" charset="0"/>
                <a:cs typeface="Arial" panose="020B0604020202020204" pitchFamily="34" charset="0"/>
              </a:rPr>
              <a:t>Marketing and advertising – £2,000</a:t>
            </a:r>
          </a:p>
          <a:p>
            <a:pPr lvl="0"/>
            <a:r>
              <a:rPr lang="en-PK" sz="1400" dirty="0">
                <a:latin typeface="Arial" panose="020B0604020202020204" pitchFamily="34" charset="0"/>
                <a:cs typeface="Arial" panose="020B0604020202020204" pitchFamily="34" charset="0"/>
              </a:rPr>
              <a:t>Utilities and insurance – £1,000</a:t>
            </a:r>
          </a:p>
          <a:p>
            <a:pPr lvl="0"/>
            <a:r>
              <a:rPr lang="en-PK" sz="1400" dirty="0">
                <a:latin typeface="Arial" panose="020B0604020202020204" pitchFamily="34" charset="0"/>
                <a:cs typeface="Arial" panose="020B0604020202020204" pitchFamily="34" charset="0"/>
              </a:rPr>
              <a:t>Staff wages (first month) – £2,000</a:t>
            </a:r>
          </a:p>
          <a:p>
            <a:pPr marL="0" indent="0">
              <a:buNone/>
            </a:pPr>
            <a:r>
              <a:rPr lang="en-PK" sz="1400" dirty="0">
                <a:latin typeface="Arial" panose="020B0604020202020204" pitchFamily="34" charset="0"/>
                <a:cs typeface="Arial" panose="020B0604020202020204" pitchFamily="34" charset="0"/>
              </a:rPr>
              <a:t>Effective financial planning assists small businesses in dealing with the start-up risks and attaining sustainability (Ngugi, 2016).</a:t>
            </a:r>
          </a:p>
        </p:txBody>
      </p:sp>
      <p:pic>
        <p:nvPicPr>
          <p:cNvPr id="5" name="Picture 4">
            <a:extLst>
              <a:ext uri="{FF2B5EF4-FFF2-40B4-BE49-F238E27FC236}">
                <a16:creationId xmlns:a16="http://schemas.microsoft.com/office/drawing/2014/main" id="{6F444304-F8BF-CBA8-435E-314686F6AFA3}"/>
              </a:ext>
            </a:extLst>
          </p:cNvPr>
          <p:cNvPicPr>
            <a:picLocks noChangeAspect="1"/>
          </p:cNvPicPr>
          <p:nvPr/>
        </p:nvPicPr>
        <p:blipFill>
          <a:blip r:embed="rId3"/>
          <a:stretch>
            <a:fillRect/>
          </a:stretch>
        </p:blipFill>
        <p:spPr>
          <a:xfrm>
            <a:off x="6096000" y="2308615"/>
            <a:ext cx="6096000" cy="3069566"/>
          </a:xfrm>
          <a:prstGeom prst="rect">
            <a:avLst/>
          </a:prstGeom>
        </p:spPr>
      </p:pic>
    </p:spTree>
    <p:extLst>
      <p:ext uri="{BB962C8B-B14F-4D97-AF65-F5344CB8AC3E}">
        <p14:creationId xmlns:p14="http://schemas.microsoft.com/office/powerpoint/2010/main" val="13641504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7E435-EE99-4ED5-BE33-AC38800DECFE}"/>
              </a:ext>
            </a:extLst>
          </p:cNvPr>
          <p:cNvSpPr>
            <a:spLocks noGrp="1"/>
          </p:cNvSpPr>
          <p:nvPr>
            <p:ph type="title"/>
          </p:nvPr>
        </p:nvSpPr>
        <p:spPr/>
        <p:txBody>
          <a:bodyPr/>
          <a:lstStyle/>
          <a:p>
            <a:r>
              <a:rPr lang="en-PK" b="1" dirty="0"/>
              <a:t>Financial Projection</a:t>
            </a:r>
            <a:endParaRPr lang="en-PK" dirty="0"/>
          </a:p>
        </p:txBody>
      </p:sp>
      <p:graphicFrame>
        <p:nvGraphicFramePr>
          <p:cNvPr id="13" name="Table 12">
            <a:extLst>
              <a:ext uri="{FF2B5EF4-FFF2-40B4-BE49-F238E27FC236}">
                <a16:creationId xmlns:a16="http://schemas.microsoft.com/office/drawing/2014/main" id="{E6268311-AB2B-0E95-158C-4D9D820F3580}"/>
              </a:ext>
            </a:extLst>
          </p:cNvPr>
          <p:cNvGraphicFramePr>
            <a:graphicFrameLocks noGrp="1"/>
          </p:cNvGraphicFramePr>
          <p:nvPr>
            <p:extLst>
              <p:ext uri="{D42A27DB-BD31-4B8C-83A1-F6EECF244321}">
                <p14:modId xmlns:p14="http://schemas.microsoft.com/office/powerpoint/2010/main" val="1742095361"/>
              </p:ext>
            </p:extLst>
          </p:nvPr>
        </p:nvGraphicFramePr>
        <p:xfrm>
          <a:off x="143290" y="2560320"/>
          <a:ext cx="5582260" cy="2636290"/>
        </p:xfrm>
        <a:graphic>
          <a:graphicData uri="http://schemas.openxmlformats.org/drawingml/2006/table">
            <a:tbl>
              <a:tblPr firstRow="1" firstCol="1" bandRow="1">
                <a:tableStyleId>{F5AB1C69-6EDB-4FF4-983F-18BD219EF322}</a:tableStyleId>
              </a:tblPr>
              <a:tblGrid>
                <a:gridCol w="2791130">
                  <a:extLst>
                    <a:ext uri="{9D8B030D-6E8A-4147-A177-3AD203B41FA5}">
                      <a16:colId xmlns:a16="http://schemas.microsoft.com/office/drawing/2014/main" val="2035523360"/>
                    </a:ext>
                  </a:extLst>
                </a:gridCol>
                <a:gridCol w="2791130">
                  <a:extLst>
                    <a:ext uri="{9D8B030D-6E8A-4147-A177-3AD203B41FA5}">
                      <a16:colId xmlns:a16="http://schemas.microsoft.com/office/drawing/2014/main" val="1179051779"/>
                    </a:ext>
                  </a:extLst>
                </a:gridCol>
              </a:tblGrid>
              <a:tr h="527258">
                <a:tc>
                  <a:txBody>
                    <a:bodyPr/>
                    <a:lstStyle/>
                    <a:p>
                      <a:pPr algn="ctr">
                        <a:lnSpc>
                          <a:spcPct val="150000"/>
                        </a:lnSpc>
                        <a:spcAft>
                          <a:spcPts val="800"/>
                        </a:spcAft>
                        <a:buNone/>
                      </a:pPr>
                      <a:r>
                        <a:rPr lang="en-PK" sz="1200" kern="100">
                          <a:effectLst/>
                        </a:rPr>
                        <a:t>Factor</a:t>
                      </a:r>
                      <a:endParaRPr lang="en-PK"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PK" sz="1200" kern="100">
                          <a:effectLst/>
                        </a:rPr>
                        <a:t>Calculation</a:t>
                      </a:r>
                      <a:endParaRPr lang="en-PK"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319034"/>
                  </a:ext>
                </a:extLst>
              </a:tr>
              <a:tr h="527258">
                <a:tc>
                  <a:txBody>
                    <a:bodyPr/>
                    <a:lstStyle/>
                    <a:p>
                      <a:pPr algn="ctr">
                        <a:lnSpc>
                          <a:spcPct val="150000"/>
                        </a:lnSpc>
                        <a:spcAft>
                          <a:spcPts val="800"/>
                        </a:spcAft>
                        <a:buNone/>
                      </a:pPr>
                      <a:r>
                        <a:rPr lang="en-PK" sz="1200" kern="100" dirty="0">
                          <a:effectLst/>
                        </a:rPr>
                        <a:t>Average customers per day</a:t>
                      </a:r>
                      <a:endParaRPr lang="en-PK"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PK" sz="1200" kern="100" dirty="0">
                          <a:effectLst/>
                        </a:rPr>
                        <a:t>10</a:t>
                      </a:r>
                      <a:endParaRPr lang="en-PK"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41905912"/>
                  </a:ext>
                </a:extLst>
              </a:tr>
              <a:tr h="527258">
                <a:tc>
                  <a:txBody>
                    <a:bodyPr/>
                    <a:lstStyle/>
                    <a:p>
                      <a:pPr algn="ctr">
                        <a:lnSpc>
                          <a:spcPct val="150000"/>
                        </a:lnSpc>
                        <a:spcAft>
                          <a:spcPts val="800"/>
                        </a:spcAft>
                        <a:buNone/>
                      </a:pPr>
                      <a:r>
                        <a:rPr lang="en-PK" sz="1200" kern="100">
                          <a:effectLst/>
                        </a:rPr>
                        <a:t>Average spending per customer</a:t>
                      </a:r>
                      <a:endParaRPr lang="en-PK"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PK" sz="1200" kern="100">
                          <a:effectLst/>
                        </a:rPr>
                        <a:t>£20</a:t>
                      </a:r>
                      <a:endParaRPr lang="en-PK"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5349304"/>
                  </a:ext>
                </a:extLst>
              </a:tr>
              <a:tr h="527258">
                <a:tc>
                  <a:txBody>
                    <a:bodyPr/>
                    <a:lstStyle/>
                    <a:p>
                      <a:pPr algn="ctr">
                        <a:lnSpc>
                          <a:spcPct val="150000"/>
                        </a:lnSpc>
                        <a:spcAft>
                          <a:spcPts val="800"/>
                        </a:spcAft>
                        <a:buNone/>
                      </a:pPr>
                      <a:r>
                        <a:rPr lang="en-PK" sz="1200" kern="100" dirty="0">
                          <a:effectLst/>
                        </a:rPr>
                        <a:t>Working days per month</a:t>
                      </a:r>
                      <a:endParaRPr lang="en-PK"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PK" sz="1200" kern="100">
                          <a:effectLst/>
                        </a:rPr>
                        <a:t>26</a:t>
                      </a:r>
                      <a:endParaRPr lang="en-PK"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97405814"/>
                  </a:ext>
                </a:extLst>
              </a:tr>
              <a:tr h="527258">
                <a:tc>
                  <a:txBody>
                    <a:bodyPr/>
                    <a:lstStyle/>
                    <a:p>
                      <a:pPr algn="ctr">
                        <a:lnSpc>
                          <a:spcPct val="150000"/>
                        </a:lnSpc>
                        <a:spcAft>
                          <a:spcPts val="800"/>
                        </a:spcAft>
                        <a:buNone/>
                      </a:pPr>
                      <a:r>
                        <a:rPr lang="en-PK" sz="1200" kern="100">
                          <a:effectLst/>
                        </a:rPr>
                        <a:t>Estimated Monthly Revenue</a:t>
                      </a:r>
                      <a:endParaRPr lang="en-PK"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PK" sz="1200" kern="100" dirty="0">
                          <a:effectLst/>
                        </a:rPr>
                        <a:t>£5,200</a:t>
                      </a:r>
                      <a:endParaRPr lang="en-PK"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65361412"/>
                  </a:ext>
                </a:extLst>
              </a:tr>
            </a:tbl>
          </a:graphicData>
        </a:graphic>
      </p:graphicFrame>
      <p:sp>
        <p:nvSpPr>
          <p:cNvPr id="15" name="TextBox 14">
            <a:extLst>
              <a:ext uri="{FF2B5EF4-FFF2-40B4-BE49-F238E27FC236}">
                <a16:creationId xmlns:a16="http://schemas.microsoft.com/office/drawing/2014/main" id="{83AB9E81-3306-588D-1D31-12E516359A68}"/>
              </a:ext>
            </a:extLst>
          </p:cNvPr>
          <p:cNvSpPr txBox="1"/>
          <p:nvPr/>
        </p:nvSpPr>
        <p:spPr>
          <a:xfrm>
            <a:off x="143290" y="1787286"/>
            <a:ext cx="6105378" cy="458074"/>
          </a:xfrm>
          <a:prstGeom prst="rect">
            <a:avLst/>
          </a:prstGeom>
          <a:noFill/>
        </p:spPr>
        <p:txBody>
          <a:bodyPr wrap="square">
            <a:spAutoFit/>
          </a:bodyPr>
          <a:lstStyle/>
          <a:p>
            <a:pPr>
              <a:lnSpc>
                <a:spcPct val="150000"/>
              </a:lnSpc>
              <a:spcAft>
                <a:spcPts val="800"/>
              </a:spcAft>
              <a:buNone/>
            </a:pPr>
            <a:r>
              <a:rPr lang="en-PK" sz="1800" b="1" kern="100" dirty="0">
                <a:effectLst/>
                <a:latin typeface="Times New Roman" panose="02020603050405020304" pitchFamily="18" charset="0"/>
                <a:ea typeface="Calibri" panose="020F0502020204030204" pitchFamily="34" charset="0"/>
                <a:cs typeface="Times New Roman" panose="02020603050405020304" pitchFamily="18" charset="0"/>
              </a:rPr>
              <a:t>Estimated Monthly Revenue</a:t>
            </a:r>
            <a:endParaRPr lang="en-PK"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2585DCE0-55E4-3E03-D1A5-B7EA93F3F7CA}"/>
              </a:ext>
            </a:extLst>
          </p:cNvPr>
          <p:cNvSpPr txBox="1"/>
          <p:nvPr/>
        </p:nvSpPr>
        <p:spPr>
          <a:xfrm>
            <a:off x="7005710" y="1787286"/>
            <a:ext cx="2802336" cy="458074"/>
          </a:xfrm>
          <a:prstGeom prst="rect">
            <a:avLst/>
          </a:prstGeom>
          <a:noFill/>
        </p:spPr>
        <p:txBody>
          <a:bodyPr wrap="square">
            <a:spAutoFit/>
          </a:bodyPr>
          <a:lstStyle/>
          <a:p>
            <a:pPr>
              <a:lnSpc>
                <a:spcPct val="150000"/>
              </a:lnSpc>
              <a:spcAft>
                <a:spcPts val="800"/>
              </a:spcAft>
              <a:buNone/>
            </a:pPr>
            <a:r>
              <a:rPr lang="en-PK" sz="1800" b="1" kern="100" dirty="0">
                <a:effectLst/>
                <a:latin typeface="Times New Roman" panose="02020603050405020304" pitchFamily="18" charset="0"/>
                <a:ea typeface="Calibri" panose="020F0502020204030204" pitchFamily="34" charset="0"/>
                <a:cs typeface="Times New Roman" panose="02020603050405020304" pitchFamily="18" charset="0"/>
              </a:rPr>
              <a:t>Estimated Monthly Profit</a:t>
            </a:r>
            <a:endParaRPr lang="en-PK"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18" name="Table 17">
            <a:extLst>
              <a:ext uri="{FF2B5EF4-FFF2-40B4-BE49-F238E27FC236}">
                <a16:creationId xmlns:a16="http://schemas.microsoft.com/office/drawing/2014/main" id="{0C1E6F05-D4E1-D47E-8529-C31A0D1BD75C}"/>
              </a:ext>
            </a:extLst>
          </p:cNvPr>
          <p:cNvGraphicFramePr>
            <a:graphicFrameLocks noGrp="1"/>
          </p:cNvGraphicFramePr>
          <p:nvPr>
            <p:extLst>
              <p:ext uri="{D42A27DB-BD31-4B8C-83A1-F6EECF244321}">
                <p14:modId xmlns:p14="http://schemas.microsoft.com/office/powerpoint/2010/main" val="4030053445"/>
              </p:ext>
            </p:extLst>
          </p:nvPr>
        </p:nvGraphicFramePr>
        <p:xfrm>
          <a:off x="5894362" y="2572664"/>
          <a:ext cx="5444198" cy="2623945"/>
        </p:xfrm>
        <a:graphic>
          <a:graphicData uri="http://schemas.openxmlformats.org/drawingml/2006/table">
            <a:tbl>
              <a:tblPr firstRow="1" firstCol="1" bandRow="1">
                <a:tableStyleId>{F5AB1C69-6EDB-4FF4-983F-18BD219EF322}</a:tableStyleId>
              </a:tblPr>
              <a:tblGrid>
                <a:gridCol w="2608927">
                  <a:extLst>
                    <a:ext uri="{9D8B030D-6E8A-4147-A177-3AD203B41FA5}">
                      <a16:colId xmlns:a16="http://schemas.microsoft.com/office/drawing/2014/main" val="2846448350"/>
                    </a:ext>
                  </a:extLst>
                </a:gridCol>
                <a:gridCol w="2835271">
                  <a:extLst>
                    <a:ext uri="{9D8B030D-6E8A-4147-A177-3AD203B41FA5}">
                      <a16:colId xmlns:a16="http://schemas.microsoft.com/office/drawing/2014/main" val="2160638114"/>
                    </a:ext>
                  </a:extLst>
                </a:gridCol>
              </a:tblGrid>
              <a:tr h="990277">
                <a:tc>
                  <a:txBody>
                    <a:bodyPr/>
                    <a:lstStyle/>
                    <a:p>
                      <a:pPr algn="ctr">
                        <a:lnSpc>
                          <a:spcPct val="150000"/>
                        </a:lnSpc>
                        <a:spcAft>
                          <a:spcPts val="800"/>
                        </a:spcAft>
                        <a:buNone/>
                      </a:pPr>
                      <a:r>
                        <a:rPr lang="en-PK" sz="1200" kern="100" dirty="0">
                          <a:effectLst/>
                        </a:rPr>
                        <a:t>Financial Item</a:t>
                      </a:r>
                      <a:endParaRPr lang="en-PK"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PK" sz="1200" kern="100" dirty="0">
                          <a:effectLst/>
                        </a:rPr>
                        <a:t>Amount</a:t>
                      </a:r>
                      <a:endParaRPr lang="en-PK"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87480872"/>
                  </a:ext>
                </a:extLst>
              </a:tr>
              <a:tr h="544556">
                <a:tc>
                  <a:txBody>
                    <a:bodyPr/>
                    <a:lstStyle/>
                    <a:p>
                      <a:pPr algn="ctr">
                        <a:lnSpc>
                          <a:spcPct val="150000"/>
                        </a:lnSpc>
                        <a:spcAft>
                          <a:spcPts val="800"/>
                        </a:spcAft>
                        <a:buNone/>
                      </a:pPr>
                      <a:r>
                        <a:rPr lang="en-PK" sz="1200" kern="100">
                          <a:effectLst/>
                        </a:rPr>
                        <a:t>Estimated Monthly Revenue</a:t>
                      </a:r>
                      <a:endParaRPr lang="en-PK"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PK" sz="1200" kern="100">
                          <a:effectLst/>
                        </a:rPr>
                        <a:t>£5,200</a:t>
                      </a:r>
                      <a:endParaRPr lang="en-PK"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35583851"/>
                  </a:ext>
                </a:extLst>
              </a:tr>
              <a:tr h="544556">
                <a:tc>
                  <a:txBody>
                    <a:bodyPr/>
                    <a:lstStyle/>
                    <a:p>
                      <a:pPr algn="ctr">
                        <a:lnSpc>
                          <a:spcPct val="150000"/>
                        </a:lnSpc>
                        <a:spcAft>
                          <a:spcPts val="800"/>
                        </a:spcAft>
                        <a:buNone/>
                      </a:pPr>
                      <a:r>
                        <a:rPr lang="en-PK" sz="1200" kern="100">
                          <a:effectLst/>
                        </a:rPr>
                        <a:t>Monthly Expenses</a:t>
                      </a:r>
                      <a:endParaRPr lang="en-PK"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PK" sz="1200" kern="100">
                          <a:effectLst/>
                        </a:rPr>
                        <a:t>£3,500</a:t>
                      </a:r>
                      <a:endParaRPr lang="en-PK"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22003786"/>
                  </a:ext>
                </a:extLst>
              </a:tr>
              <a:tr h="544556">
                <a:tc>
                  <a:txBody>
                    <a:bodyPr/>
                    <a:lstStyle/>
                    <a:p>
                      <a:pPr algn="ctr">
                        <a:lnSpc>
                          <a:spcPct val="150000"/>
                        </a:lnSpc>
                        <a:spcAft>
                          <a:spcPts val="800"/>
                        </a:spcAft>
                        <a:buNone/>
                      </a:pPr>
                      <a:r>
                        <a:rPr lang="en-PK" sz="1200" kern="100" dirty="0">
                          <a:effectLst/>
                        </a:rPr>
                        <a:t>Estimated Monthly Profit</a:t>
                      </a:r>
                      <a:endParaRPr lang="en-PK"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PK" sz="1200" kern="100" dirty="0">
                          <a:effectLst/>
                        </a:rPr>
                        <a:t>£1,700</a:t>
                      </a:r>
                      <a:endParaRPr lang="en-PK"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24542907"/>
                  </a:ext>
                </a:extLst>
              </a:tr>
            </a:tbl>
          </a:graphicData>
        </a:graphic>
      </p:graphicFrame>
    </p:spTree>
    <p:extLst>
      <p:ext uri="{BB962C8B-B14F-4D97-AF65-F5344CB8AC3E}">
        <p14:creationId xmlns:p14="http://schemas.microsoft.com/office/powerpoint/2010/main" val="2507901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BF97C-1A90-119B-36FE-A5AE89B6BBB3}"/>
              </a:ext>
            </a:extLst>
          </p:cNvPr>
          <p:cNvSpPr>
            <a:spLocks noGrp="1"/>
          </p:cNvSpPr>
          <p:nvPr>
            <p:ph type="title"/>
          </p:nvPr>
        </p:nvSpPr>
        <p:spPr/>
        <p:txBody>
          <a:bodyPr/>
          <a:lstStyle/>
          <a:p>
            <a:r>
              <a:rPr lang="en-US" dirty="0"/>
              <a:t>Reference list</a:t>
            </a:r>
            <a:endParaRPr lang="en-PK" dirty="0"/>
          </a:p>
        </p:txBody>
      </p:sp>
      <p:sp>
        <p:nvSpPr>
          <p:cNvPr id="4" name="Rectangle 1">
            <a:extLst>
              <a:ext uri="{FF2B5EF4-FFF2-40B4-BE49-F238E27FC236}">
                <a16:creationId xmlns:a16="http://schemas.microsoft.com/office/drawing/2014/main" id="{6047D15B-BB2C-465A-8131-E598DF6A6B89}"/>
              </a:ext>
            </a:extLst>
          </p:cNvPr>
          <p:cNvSpPr>
            <a:spLocks noGrp="1" noChangeArrowheads="1"/>
          </p:cNvSpPr>
          <p:nvPr>
            <p:ph idx="1"/>
          </p:nvPr>
        </p:nvSpPr>
        <p:spPr bwMode="auto">
          <a:xfrm>
            <a:off x="677334" y="2146599"/>
            <a:ext cx="8842447" cy="3908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buSzTx/>
            </a:pPr>
            <a:r>
              <a:rPr kumimoji="0" lang="en-PK" altLang="en-PK"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Chen, X., 2024. </a:t>
            </a:r>
            <a:r>
              <a:rPr kumimoji="0" lang="en-PK" altLang="en-PK"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Exploring Current Trends and Strategies in Online Marketing for National Beauty Brands: A Case Study of Perfect Diary. </a:t>
            </a:r>
            <a:r>
              <a:rPr kumimoji="0" lang="en-PK" altLang="en-PK"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s.l.</a:t>
            </a:r>
            <a:r>
              <a:rPr kumimoji="0" lang="en-PK" altLang="en-PK"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EDP Sciences.</a:t>
            </a:r>
            <a:endParaRPr kumimoji="0" lang="en-PK" altLang="en-PK" sz="1200" b="0" i="0" u="none" strike="noStrike" cap="none" normalizeH="0" baseline="0" dirty="0">
              <a:ln>
                <a:noFill/>
              </a:ln>
              <a:solidFill>
                <a:schemeClr val="tx1"/>
              </a:solidFill>
              <a:effectLst/>
              <a:latin typeface="Arial" panose="020B0604020202020204" pitchFamily="34" charset="0"/>
            </a:endParaRPr>
          </a:p>
          <a:p>
            <a:pPr defTabSz="914400" eaLnBrk="0" fontAlgn="base" hangingPunct="0">
              <a:spcBef>
                <a:spcPct val="0"/>
              </a:spcBef>
              <a:spcAft>
                <a:spcPct val="0"/>
              </a:spcAft>
              <a:buClrTx/>
              <a:buSzTx/>
            </a:pPr>
            <a:r>
              <a:rPr kumimoji="0" lang="en-PK" altLang="en-PK"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Finkle, C. et al., 2024. A platform for sustainable scale: The Challenge Initiative’s innovative approach to scaling proven interventions. </a:t>
            </a:r>
            <a:r>
              <a:rPr kumimoji="0" lang="en-PK" altLang="en-PK"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Global Health: Science and Practice.</a:t>
            </a:r>
            <a:endParaRPr kumimoji="0" lang="en-PK" altLang="en-PK" sz="1200" b="0" i="0" u="none" strike="noStrike" cap="none" normalizeH="0" baseline="0" dirty="0">
              <a:ln>
                <a:noFill/>
              </a:ln>
              <a:solidFill>
                <a:schemeClr val="tx1"/>
              </a:solidFill>
              <a:effectLst/>
              <a:latin typeface="Arial" panose="020B0604020202020204" pitchFamily="34" charset="0"/>
            </a:endParaRPr>
          </a:p>
          <a:p>
            <a:pPr defTabSz="914400" eaLnBrk="0" fontAlgn="base" hangingPunct="0">
              <a:spcBef>
                <a:spcPct val="0"/>
              </a:spcBef>
              <a:spcAft>
                <a:spcPct val="0"/>
              </a:spcAft>
              <a:buClrTx/>
              <a:buSzTx/>
            </a:pPr>
            <a:r>
              <a:rPr kumimoji="0" lang="en-PK" altLang="en-PK"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Islami, V., Rizan, M., Wibowo, S. &amp; </a:t>
            </a:r>
            <a:r>
              <a:rPr kumimoji="0" lang="en-PK" altLang="en-PK"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Sebayang</a:t>
            </a:r>
            <a:r>
              <a:rPr kumimoji="0" lang="en-PK" altLang="en-PK"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K., 2024. Study of service quality, trust and brand image on customer satisfaction and customer loyalty of beauty clinic consumers: Literature review. </a:t>
            </a:r>
            <a:r>
              <a:rPr kumimoji="0" lang="en-PK" altLang="en-PK"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Journal of Law, Social Science and Humanities, </a:t>
            </a:r>
            <a:r>
              <a:rPr kumimoji="0" lang="en-PK" altLang="en-PK"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1(2), pp. 105-111.</a:t>
            </a:r>
            <a:endParaRPr kumimoji="0" lang="en-PK" altLang="en-PK" sz="1200" b="0" i="0" u="none" strike="noStrike" cap="none" normalizeH="0" baseline="0" dirty="0">
              <a:ln>
                <a:noFill/>
              </a:ln>
              <a:solidFill>
                <a:schemeClr val="tx1"/>
              </a:solidFill>
              <a:effectLst/>
              <a:latin typeface="Arial" panose="020B0604020202020204" pitchFamily="34" charset="0"/>
            </a:endParaRPr>
          </a:p>
          <a:p>
            <a:pPr defTabSz="914400" eaLnBrk="0" fontAlgn="base" hangingPunct="0">
              <a:spcBef>
                <a:spcPct val="0"/>
              </a:spcBef>
              <a:spcAft>
                <a:spcPct val="0"/>
              </a:spcAft>
              <a:buClrTx/>
              <a:buSzTx/>
            </a:pPr>
            <a:r>
              <a:rPr kumimoji="0" lang="en-PK" altLang="en-PK"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Lovemore, C. et al., 2023. Promoting perceived service quality and organisational performance through customer retention strategies: the moderating role of ICT. </a:t>
            </a:r>
            <a:r>
              <a:rPr kumimoji="0" lang="en-PK" altLang="en-PK"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European Journal of Management Studies, </a:t>
            </a:r>
            <a:r>
              <a:rPr kumimoji="0" lang="en-PK" altLang="en-PK"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28(3), pp. 193-211.</a:t>
            </a:r>
            <a:endParaRPr kumimoji="0" lang="en-PK" altLang="en-PK" sz="1200" b="0" i="0" u="none" strike="noStrike" cap="none" normalizeH="0" baseline="0" dirty="0">
              <a:ln>
                <a:noFill/>
              </a:ln>
              <a:solidFill>
                <a:schemeClr val="tx1"/>
              </a:solidFill>
              <a:effectLst/>
              <a:latin typeface="Arial" panose="020B0604020202020204" pitchFamily="34" charset="0"/>
            </a:endParaRPr>
          </a:p>
          <a:p>
            <a:pPr defTabSz="914400" eaLnBrk="0" fontAlgn="base" hangingPunct="0">
              <a:spcBef>
                <a:spcPct val="0"/>
              </a:spcBef>
              <a:spcAft>
                <a:spcPct val="0"/>
              </a:spcAft>
              <a:buClrTx/>
              <a:buSzTx/>
            </a:pPr>
            <a:r>
              <a:rPr kumimoji="0" lang="en-PK" altLang="en-PK"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Szaban</a:t>
            </a:r>
            <a:r>
              <a:rPr kumimoji="0" lang="en-PK" altLang="en-PK"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M., Szymkowiak, A. &amp; </a:t>
            </a:r>
            <a:r>
              <a:rPr kumimoji="0" lang="en-PK" altLang="en-PK"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Caniëls</a:t>
            </a:r>
            <a:r>
              <a:rPr kumimoji="0" lang="en-PK" altLang="en-PK"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M., 2024. </a:t>
            </a:r>
            <a:r>
              <a:rPr kumimoji="0" lang="en-PK" altLang="en-PK"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Unraveling</a:t>
            </a:r>
            <a:r>
              <a:rPr kumimoji="0" lang="en-PK" altLang="en-PK"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green personal care: Exploring the shift in consumer values and stages of change toward green consumption. </a:t>
            </a:r>
            <a:r>
              <a:rPr kumimoji="0" lang="en-PK" altLang="en-PK"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Global Business and Organizational Excellence, </a:t>
            </a:r>
            <a:r>
              <a:rPr kumimoji="0" lang="en-PK" altLang="en-PK"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43(4), pp. 45-64.</a:t>
            </a:r>
            <a:endParaRPr kumimoji="0" lang="en-PK" altLang="en-PK" sz="1200" b="0" i="0" u="none" strike="noStrike" cap="none" normalizeH="0" baseline="0" dirty="0">
              <a:ln>
                <a:noFill/>
              </a:ln>
              <a:solidFill>
                <a:schemeClr val="tx1"/>
              </a:solidFill>
              <a:effectLst/>
              <a:latin typeface="Arial" panose="020B0604020202020204" pitchFamily="34" charset="0"/>
            </a:endParaRPr>
          </a:p>
          <a:p>
            <a:pPr defTabSz="914400" eaLnBrk="0" fontAlgn="base" hangingPunct="0">
              <a:spcBef>
                <a:spcPct val="0"/>
              </a:spcBef>
              <a:spcAft>
                <a:spcPct val="0"/>
              </a:spcAft>
              <a:buClrTx/>
              <a:buSzTx/>
            </a:pPr>
            <a:r>
              <a:rPr kumimoji="0" lang="en-PK" altLang="en-PK"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Yupelmi</a:t>
            </a:r>
            <a:r>
              <a:rPr kumimoji="0" lang="en-PK" altLang="en-PK"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M., </a:t>
            </a:r>
            <a:r>
              <a:rPr kumimoji="0" lang="en-PK" altLang="en-PK"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Yulastri</a:t>
            </a:r>
            <a:r>
              <a:rPr kumimoji="0" lang="en-PK" altLang="en-PK"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 Effendi, H. &amp; </a:t>
            </a:r>
            <a:r>
              <a:rPr kumimoji="0" lang="en-PK" altLang="en-PK"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Muskhir</a:t>
            </a:r>
            <a:r>
              <a:rPr kumimoji="0" lang="en-PK" altLang="en-PK"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M., 2023. A comprehensive exploration of entrepreneurial strategies in the makeup and beauty industry: The role of social media marketing. </a:t>
            </a:r>
            <a:r>
              <a:rPr kumimoji="0" lang="en-PK" altLang="en-PK"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The Indonesian Journal of Computer Science, </a:t>
            </a:r>
            <a:r>
              <a:rPr kumimoji="0" lang="en-PK" altLang="en-PK"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12(5).</a:t>
            </a:r>
            <a:endParaRPr kumimoji="0" lang="en-PK" altLang="en-PK"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PK" altLang="en-PK"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9827256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45</TotalTime>
  <Words>1291</Words>
  <Application>Microsoft Office PowerPoint</Application>
  <PresentationFormat>Widescreen</PresentationFormat>
  <Paragraphs>118</Paragraphs>
  <Slides>8</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Times New Roman</vt:lpstr>
      <vt:lpstr>Trebuchet MS</vt:lpstr>
      <vt:lpstr>Wingdings 3</vt:lpstr>
      <vt:lpstr>Facet</vt:lpstr>
      <vt:lpstr>Business Idea Pitch: Unisex Hairdressing Salon</vt:lpstr>
      <vt:lpstr>Introduction of Business Idea</vt:lpstr>
      <vt:lpstr>Management and Legal Structure</vt:lpstr>
      <vt:lpstr>External Environment (PESTEL Factors)</vt:lpstr>
      <vt:lpstr>Marketing Strategies</vt:lpstr>
      <vt:lpstr>Funding Requirement and Allocation</vt:lpstr>
      <vt:lpstr>Financial Projection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Smavia Hamza</cp:lastModifiedBy>
  <cp:revision>7</cp:revision>
  <dcterms:created xsi:type="dcterms:W3CDTF">2026-03-05T19:54:37Z</dcterms:created>
  <dcterms:modified xsi:type="dcterms:W3CDTF">2026-03-08T01:50:37Z</dcterms:modified>
</cp:coreProperties>
</file>