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34" r:id="rId1"/>
  </p:sldMasterIdLst>
  <p:notesMasterIdLst>
    <p:notesMasterId r:id="rId23"/>
  </p:notesMasterIdLst>
  <p:handoutMasterIdLst>
    <p:handoutMasterId r:id="rId24"/>
  </p:handoutMasterIdLst>
  <p:sldIdLst>
    <p:sldId id="373" r:id="rId2"/>
    <p:sldId id="387" r:id="rId3"/>
    <p:sldId id="332" r:id="rId4"/>
    <p:sldId id="334" r:id="rId5"/>
    <p:sldId id="379" r:id="rId6"/>
    <p:sldId id="384" r:id="rId7"/>
    <p:sldId id="380" r:id="rId8"/>
    <p:sldId id="385" r:id="rId9"/>
    <p:sldId id="381" r:id="rId10"/>
    <p:sldId id="377" r:id="rId11"/>
    <p:sldId id="386" r:id="rId12"/>
    <p:sldId id="390" r:id="rId13"/>
    <p:sldId id="391" r:id="rId14"/>
    <p:sldId id="389" r:id="rId15"/>
    <p:sldId id="388" r:id="rId16"/>
    <p:sldId id="374" r:id="rId17"/>
    <p:sldId id="375" r:id="rId18"/>
    <p:sldId id="383" r:id="rId19"/>
    <p:sldId id="392" r:id="rId20"/>
    <p:sldId id="393" r:id="rId21"/>
    <p:sldId id="394" r:id="rId22"/>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62167" autoAdjust="0"/>
  </p:normalViewPr>
  <p:slideViewPr>
    <p:cSldViewPr>
      <p:cViewPr varScale="1">
        <p:scale>
          <a:sx n="112" d="100"/>
          <a:sy n="112" d="100"/>
        </p:scale>
        <p:origin x="100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xmlns=""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xmlns=""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xmlns=""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xmlns=""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extLst>
      <p:ext uri="{BB962C8B-B14F-4D97-AF65-F5344CB8AC3E}">
        <p14:creationId xmlns:p14="http://schemas.microsoft.com/office/powerpoint/2010/main" val="40541290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xmlns=""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xmlns=""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xmlns=""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xmlns=""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xmlns=""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xmlns=""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extLst>
      <p:ext uri="{BB962C8B-B14F-4D97-AF65-F5344CB8AC3E}">
        <p14:creationId xmlns:p14="http://schemas.microsoft.com/office/powerpoint/2010/main" val="414277193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xmlns="" id="{C556B26E-38E8-4040-A82C-58458A77FA87}"/>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xmlns=""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xmlns=""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152437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3B1CD3A0-050D-407A-AAC0-CD7E70A5B4C4}"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3F41B2E-78C8-4B8A-B67B-37D9150BC61E}" type="slidenum">
              <a:rPr lang="en-GB" altLang="en-US" smtClean="0"/>
              <a:pPr>
                <a:defRPr/>
              </a:pPr>
              <a:t>‹#›</a:t>
            </a:fld>
            <a:endParaRPr lang="en-GB" alt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7142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6471B11-6530-4E78-BF06-EDF2C3B701EB}"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2D99E5-FDB3-4144-9A67-0DF7A1092C6B}" type="slidenum">
              <a:rPr lang="en-GB" altLang="en-US" smtClean="0"/>
              <a:pPr>
                <a:defRPr/>
              </a:pPr>
              <a:t>‹#›</a:t>
            </a:fld>
            <a:endParaRPr lang="en-GB" altLang="en-US"/>
          </a:p>
        </p:txBody>
      </p:sp>
    </p:spTree>
    <p:extLst>
      <p:ext uri="{BB962C8B-B14F-4D97-AF65-F5344CB8AC3E}">
        <p14:creationId xmlns:p14="http://schemas.microsoft.com/office/powerpoint/2010/main" val="1908084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DC52F87C-49E7-4369-9718-BA29103876AA}"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2F322D5-937C-42E5-9CE2-7932E36E37DD}" type="slidenum">
              <a:rPr lang="en-GB" altLang="en-US" smtClean="0"/>
              <a:pPr>
                <a:defRPr/>
              </a:pPr>
              <a:t>‹#›</a:t>
            </a:fld>
            <a:endParaRPr lang="en-GB" alt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2830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90D24051-A723-4CAB-AEA0-DF11D89AE46A}" type="datetimeFigureOut">
              <a:rPr lang="en-GB" smtClean="0"/>
              <a:pPr>
                <a:defRPr/>
              </a:pPr>
              <a:t>27/09/2019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B27C47F5-54B8-43BC-84D2-347FC0508BA4}" type="slidenum">
              <a:rPr lang="en-GB" altLang="en-US" smtClean="0"/>
              <a:pPr>
                <a:defRPr/>
              </a:pPr>
              <a:t>‹#›</a:t>
            </a:fld>
            <a:endParaRPr lang="en-GB" altLang="en-US"/>
          </a:p>
        </p:txBody>
      </p:sp>
    </p:spTree>
    <p:extLst>
      <p:ext uri="{BB962C8B-B14F-4D97-AF65-F5344CB8AC3E}">
        <p14:creationId xmlns:p14="http://schemas.microsoft.com/office/powerpoint/2010/main" val="127620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FBF54716-E02E-45CC-8753-C8D9E8639E34}" type="datetimeFigureOut">
              <a:rPr lang="en-GB" smtClean="0"/>
              <a:pPr>
                <a:defRPr/>
              </a:pPr>
              <a:t>27/09/2019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F8D7AF9C-2D71-430D-977D-3B3B96653E91}" type="slidenum">
              <a:rPr lang="en-GB" altLang="en-US" smtClean="0"/>
              <a:pPr>
                <a:defRPr/>
              </a:pPr>
              <a:t>‹#›</a:t>
            </a:fld>
            <a:endParaRPr lang="en-GB" altLang="en-US"/>
          </a:p>
        </p:txBody>
      </p:sp>
    </p:spTree>
    <p:extLst>
      <p:ext uri="{BB962C8B-B14F-4D97-AF65-F5344CB8AC3E}">
        <p14:creationId xmlns:p14="http://schemas.microsoft.com/office/powerpoint/2010/main" val="3025954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356206E-1367-49D3-A94F-A86D930F3B89}" type="datetimeFigureOut">
              <a:rPr lang="en-GB" smtClean="0"/>
              <a:pPr>
                <a:defRPr/>
              </a:pPr>
              <a:t>27/09/2019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10A6D740-4B7D-4B70-8CAA-893A0E623AB3}" type="slidenum">
              <a:rPr lang="en-GB" altLang="en-US" smtClean="0"/>
              <a:pPr>
                <a:defRPr/>
              </a:pPr>
              <a:t>‹#›</a:t>
            </a:fld>
            <a:endParaRPr lang="en-GB" altLang="en-US"/>
          </a:p>
        </p:txBody>
      </p:sp>
    </p:spTree>
    <p:extLst>
      <p:ext uri="{BB962C8B-B14F-4D97-AF65-F5344CB8AC3E}">
        <p14:creationId xmlns:p14="http://schemas.microsoft.com/office/powerpoint/2010/main" val="382377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E7D3963C-D3F2-484B-A4AA-EDAAD6FE3749}" type="datetimeFigureOut">
              <a:rPr lang="en-GB" smtClean="0"/>
              <a:pPr>
                <a:defRPr/>
              </a:pPr>
              <a:t>27/09/2019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pPr>
              <a:defRPr/>
            </a:pPr>
            <a:fld id="{46ACB9D4-1302-4357-B124-ADD26341CE76}" type="slidenum">
              <a:rPr lang="en-GB" altLang="en-US" smtClean="0"/>
              <a:pPr>
                <a:defRPr/>
              </a:pPr>
              <a:t>‹#›</a:t>
            </a:fld>
            <a:endParaRPr lang="en-GB" altLang="en-US"/>
          </a:p>
        </p:txBody>
      </p:sp>
    </p:spTree>
    <p:extLst>
      <p:ext uri="{BB962C8B-B14F-4D97-AF65-F5344CB8AC3E}">
        <p14:creationId xmlns:p14="http://schemas.microsoft.com/office/powerpoint/2010/main" val="4059519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21A6ACE4-5E0B-4C81-A354-A16A032FDC27}" type="datetimeFigureOut">
              <a:rPr lang="en-GB" smtClean="0"/>
              <a:pPr>
                <a:defRPr/>
              </a:pPr>
              <a:t>27/09/2019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16CDB78-3C80-4992-87EB-C458FBE0294B}" type="slidenum">
              <a:rPr lang="en-GB" altLang="en-US" smtClean="0"/>
              <a:pPr>
                <a:defRPr/>
              </a:pPr>
              <a:t>‹#›</a:t>
            </a:fld>
            <a:endParaRPr lang="en-GB" altLang="en-US"/>
          </a:p>
        </p:txBody>
      </p:sp>
    </p:spTree>
    <p:extLst>
      <p:ext uri="{BB962C8B-B14F-4D97-AF65-F5344CB8AC3E}">
        <p14:creationId xmlns:p14="http://schemas.microsoft.com/office/powerpoint/2010/main" val="3451318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F5A4779F-1DBE-42EB-82C7-CECF31C97C6D}" type="datetimeFigureOut">
              <a:rPr lang="en-GB" smtClean="0"/>
              <a:pPr>
                <a:defRPr/>
              </a:pPr>
              <a:t>27/09/2019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BDF4CE13-269E-4361-ACE6-3EDE570D43CC}" type="slidenum">
              <a:rPr lang="en-GB" altLang="en-US" smtClean="0"/>
              <a:pPr>
                <a:defRPr/>
              </a:pPr>
              <a:t>‹#›</a:t>
            </a:fld>
            <a:endParaRPr lang="en-GB" altLang="en-US"/>
          </a:p>
        </p:txBody>
      </p:sp>
    </p:spTree>
    <p:extLst>
      <p:ext uri="{BB962C8B-B14F-4D97-AF65-F5344CB8AC3E}">
        <p14:creationId xmlns:p14="http://schemas.microsoft.com/office/powerpoint/2010/main" val="424136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08862AC9-37A5-49EB-8D7B-9EB835A516B2}"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86F790B-CD64-4DC1-BFE8-286FAE9AB1CC}" type="slidenum">
              <a:rPr lang="en-GB" altLang="en-US" smtClean="0"/>
              <a:pPr>
                <a:defRPr/>
              </a:pPr>
              <a:t>‹#›</a:t>
            </a:fld>
            <a:endParaRPr lang="en-GB" altLang="en-US"/>
          </a:p>
        </p:txBody>
      </p:sp>
    </p:spTree>
    <p:extLst>
      <p:ext uri="{BB962C8B-B14F-4D97-AF65-F5344CB8AC3E}">
        <p14:creationId xmlns:p14="http://schemas.microsoft.com/office/powerpoint/2010/main" val="2506362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782D51F-DAD0-4FEC-A0A7-42929DC8715A}"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160E00FE-BC3D-422D-815F-CFE0EE1BFBBE}" type="slidenum">
              <a:rPr lang="en-GB" altLang="en-US" smtClean="0"/>
              <a:pPr>
                <a:defRPr/>
              </a:pPr>
              <a:t>‹#›</a:t>
            </a:fld>
            <a:endParaRPr lang="en-GB" altLang="en-US"/>
          </a:p>
        </p:txBody>
      </p:sp>
    </p:spTree>
    <p:extLst>
      <p:ext uri="{BB962C8B-B14F-4D97-AF65-F5344CB8AC3E}">
        <p14:creationId xmlns:p14="http://schemas.microsoft.com/office/powerpoint/2010/main" val="2370258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5FD97A5F-F906-4591-B50A-05DD79084E12}" type="datetimeFigureOut">
              <a:rPr lang="en-GB" smtClean="0"/>
              <a:pPr>
                <a:defRPr/>
              </a:pPr>
              <a:t>27/09/2019</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721AEB27-0483-4D7F-BAA5-F2666D1A0BF2}" type="slidenum">
              <a:rPr lang="en-GB" altLang="en-US" smtClean="0"/>
              <a:pPr>
                <a:defRPr/>
              </a:pPr>
              <a:t>‹#›</a:t>
            </a:fld>
            <a:endParaRPr lang="en-GB" alt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0778552"/>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gov.uk/government/organisations/parole-board/about"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philosophizethis.org/episode-121-transcript/" TargetMode="External"/><Relationship Id="rId2" Type="http://schemas.openxmlformats.org/officeDocument/2006/relationships/hyperlink" Target="https://www.youtube.com/watch?v=HG_Q9WnOuxU"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theguardian.com/commentisfree/2013/sep/08/wall-street-versus-poor-in-americ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xmlns="" id="{B3E1BD40-6C07-4E70-BE95-4CA4197CD6A3}"/>
              </a:ext>
            </a:extLst>
          </p:cNvPr>
          <p:cNvSpPr>
            <a:spLocks noGrp="1"/>
          </p:cNvSpPr>
          <p:nvPr>
            <p:ph type="ctrTitle"/>
          </p:nvPr>
        </p:nvSpPr>
        <p:spPr/>
        <p:txBody>
          <a:bodyPr>
            <a:normAutofit fontScale="90000"/>
          </a:bodyPr>
          <a:lstStyle/>
          <a:p>
            <a:r>
              <a:rPr lang="en-GB" altLang="en-US" dirty="0"/>
              <a:t>Macro level barriers – attitude and  ideologies of the culture</a:t>
            </a:r>
          </a:p>
        </p:txBody>
      </p:sp>
      <p:sp>
        <p:nvSpPr>
          <p:cNvPr id="6" name="Subtitle 5">
            <a:extLst>
              <a:ext uri="{FF2B5EF4-FFF2-40B4-BE49-F238E27FC236}">
                <a16:creationId xmlns:a16="http://schemas.microsoft.com/office/drawing/2014/main" xmlns="" id="{4F0D2B0C-3DDE-44A4-93F7-977EC61C5A1F}"/>
              </a:ext>
            </a:extLst>
          </p:cNvPr>
          <p:cNvSpPr>
            <a:spLocks noGrp="1"/>
          </p:cNvSpPr>
          <p:nvPr>
            <p:ph type="subTitle" idx="1"/>
          </p:nvPr>
        </p:nvSpPr>
        <p:spPr/>
        <p:txBody>
          <a:bodyPr/>
          <a:lstStyle/>
          <a:p>
            <a:pPr>
              <a:defRPr/>
            </a:pPr>
            <a:r>
              <a:rPr lang="en-GB" dirty="0" smtClean="0"/>
              <a:t>Dr Caroline Lohmann-Hancock</a:t>
            </a:r>
          </a:p>
          <a:p>
            <a:pPr>
              <a:defRPr/>
            </a:pPr>
            <a:r>
              <a:rPr lang="en-GB" dirty="0" smtClean="0"/>
              <a:t>&amp; Phillip </a:t>
            </a:r>
            <a:r>
              <a:rPr lang="en-GB" dirty="0" err="1" smtClean="0"/>
              <a:t>MOrgan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52EBB1-EBCA-414D-8D6A-05E7471F417E}"/>
              </a:ext>
            </a:extLst>
          </p:cNvPr>
          <p:cNvSpPr>
            <a:spLocks noGrp="1"/>
          </p:cNvSpPr>
          <p:nvPr>
            <p:ph type="title"/>
          </p:nvPr>
        </p:nvSpPr>
        <p:spPr/>
        <p:txBody>
          <a:bodyPr/>
          <a:lstStyle/>
          <a:p>
            <a:r>
              <a:rPr lang="en-GB" dirty="0"/>
              <a:t>The parole board</a:t>
            </a:r>
          </a:p>
        </p:txBody>
      </p:sp>
      <p:sp>
        <p:nvSpPr>
          <p:cNvPr id="4" name="Content Placeholder 2">
            <a:extLst>
              <a:ext uri="{FF2B5EF4-FFF2-40B4-BE49-F238E27FC236}">
                <a16:creationId xmlns:a16="http://schemas.microsoft.com/office/drawing/2014/main" xmlns="" id="{07301CAC-B526-427D-89F1-3677A6CE9C2B}"/>
              </a:ext>
            </a:extLst>
          </p:cNvPr>
          <p:cNvSpPr>
            <a:spLocks noGrp="1"/>
          </p:cNvSpPr>
          <p:nvPr>
            <p:ph idx="1"/>
          </p:nvPr>
        </p:nvSpPr>
        <p:spPr/>
        <p:txBody>
          <a:bodyPr/>
          <a:lstStyle/>
          <a:p>
            <a:r>
              <a:rPr lang="en-GB" dirty="0">
                <a:hlinkClick r:id="rId2"/>
              </a:rPr>
              <a:t>https://</a:t>
            </a:r>
            <a:r>
              <a:rPr lang="en-GB" dirty="0" err="1">
                <a:hlinkClick r:id="rId2"/>
              </a:rPr>
              <a:t>www.gov.uk</a:t>
            </a:r>
            <a:r>
              <a:rPr lang="en-GB" dirty="0">
                <a:hlinkClick r:id="rId2"/>
              </a:rPr>
              <a:t>/government/organisations/parole-board/about</a:t>
            </a:r>
            <a:endParaRPr lang="en-GB" dirty="0"/>
          </a:p>
          <a:p>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662103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65880E4-F943-4F03-BCE3-09F2A04B45A1}"/>
              </a:ext>
            </a:extLst>
          </p:cNvPr>
          <p:cNvSpPr>
            <a:spLocks noGrp="1"/>
          </p:cNvSpPr>
          <p:nvPr>
            <p:ph idx="1"/>
          </p:nvPr>
        </p:nvSpPr>
        <p:spPr>
          <a:xfrm>
            <a:off x="457200" y="1052736"/>
            <a:ext cx="8229600" cy="3917032"/>
          </a:xfrm>
        </p:spPr>
        <p:txBody>
          <a:bodyPr/>
          <a:lstStyle/>
          <a:p>
            <a:r>
              <a:rPr lang="en-GB" sz="2400" i="1" dirty="0"/>
              <a:t>‘dire prognosis’ that many offenders face because of their experience of social exclusion. In practical terms, social exclusion blocks opportunities for work, better housing and an improved standard of living, thus making the conceptualization of alternative, law abiding futures so difficult</a:t>
            </a:r>
          </a:p>
          <a:p>
            <a:endParaRPr lang="en-GB" sz="2400" i="1" dirty="0"/>
          </a:p>
          <a:p>
            <a:endParaRPr lang="en-GB" sz="2400" i="1" dirty="0"/>
          </a:p>
          <a:p>
            <a:r>
              <a:rPr lang="en-GB" sz="2400" i="1" dirty="0"/>
              <a:t>Burnett and McNeill (2005)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EC5252-647D-449B-8249-679418BE23CF}"/>
              </a:ext>
            </a:extLst>
          </p:cNvPr>
          <p:cNvSpPr>
            <a:spLocks noGrp="1"/>
          </p:cNvSpPr>
          <p:nvPr>
            <p:ph type="title"/>
          </p:nvPr>
        </p:nvSpPr>
        <p:spPr/>
        <p:txBody>
          <a:bodyPr/>
          <a:lstStyle/>
          <a:p>
            <a:r>
              <a:rPr lang="en-GB" dirty="0"/>
              <a:t>Burnett and McNeill (2005)</a:t>
            </a:r>
          </a:p>
        </p:txBody>
      </p:sp>
      <p:sp>
        <p:nvSpPr>
          <p:cNvPr id="3" name="Content Placeholder 2">
            <a:extLst>
              <a:ext uri="{FF2B5EF4-FFF2-40B4-BE49-F238E27FC236}">
                <a16:creationId xmlns:a16="http://schemas.microsoft.com/office/drawing/2014/main" xmlns="" id="{FCD42A5C-F0F1-4C40-A762-C34A3B7882BC}"/>
              </a:ext>
            </a:extLst>
          </p:cNvPr>
          <p:cNvSpPr>
            <a:spLocks noGrp="1"/>
          </p:cNvSpPr>
          <p:nvPr>
            <p:ph idx="1"/>
          </p:nvPr>
        </p:nvSpPr>
        <p:spPr/>
        <p:txBody>
          <a:bodyPr/>
          <a:lstStyle/>
          <a:p>
            <a:pPr marL="0" indent="0">
              <a:buNone/>
            </a:pPr>
            <a:r>
              <a:rPr lang="en-GB" sz="2400" dirty="0"/>
              <a:t>‘hope’ (defined as ‘the perception of successful agency related to goals’ – Snyder et al., 1991: 570) is associated with lower reconviction rates.</a:t>
            </a:r>
          </a:p>
          <a:p>
            <a:pPr marL="0" indent="0">
              <a:buNone/>
            </a:pPr>
            <a:endParaRPr lang="en-GB" sz="2400" dirty="0"/>
          </a:p>
          <a:p>
            <a:pPr marL="0" indent="0">
              <a:buNone/>
            </a:pPr>
            <a:r>
              <a:rPr lang="en-GB" sz="2400" dirty="0"/>
              <a:t>A person’s sense of agency and self-efficacy is relevant to outcome following a prison sentence. However, the impact of hope shrinks as the number of exogenous problems rises.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49C13A-D712-4CEA-9C77-231452DE7FF1}"/>
              </a:ext>
            </a:extLst>
          </p:cNvPr>
          <p:cNvSpPr>
            <a:spLocks noGrp="1"/>
          </p:cNvSpPr>
          <p:nvPr>
            <p:ph type="title"/>
          </p:nvPr>
        </p:nvSpPr>
        <p:spPr/>
        <p:txBody>
          <a:bodyPr/>
          <a:lstStyle/>
          <a:p>
            <a:r>
              <a:rPr lang="en-GB" dirty="0"/>
              <a:t>Using systems theory</a:t>
            </a:r>
          </a:p>
        </p:txBody>
      </p:sp>
      <p:sp>
        <p:nvSpPr>
          <p:cNvPr id="3" name="Content Placeholder 2">
            <a:extLst>
              <a:ext uri="{FF2B5EF4-FFF2-40B4-BE49-F238E27FC236}">
                <a16:creationId xmlns:a16="http://schemas.microsoft.com/office/drawing/2014/main" xmlns="" id="{442E6267-19C9-4806-9BF7-F1B5D172C15B}"/>
              </a:ext>
            </a:extLst>
          </p:cNvPr>
          <p:cNvSpPr>
            <a:spLocks noGrp="1"/>
          </p:cNvSpPr>
          <p:nvPr>
            <p:ph idx="1"/>
          </p:nvPr>
        </p:nvSpPr>
        <p:spPr>
          <a:xfrm>
            <a:off x="487220" y="1268760"/>
            <a:ext cx="8229600" cy="3917032"/>
          </a:xfrm>
        </p:spPr>
        <p:txBody>
          <a:bodyPr/>
          <a:lstStyle/>
          <a:p>
            <a:endParaRPr lang="en-GB" dirty="0"/>
          </a:p>
          <a:p>
            <a:r>
              <a:rPr lang="en-GB" sz="2400" dirty="0"/>
              <a:t>an “organizational model” building upon the person in environment perspective in order to “deconstruct situations and then reconstruct them” looking at the relationship between different systems and the larger social environment (Friedman and Neuman, 2010).</a:t>
            </a:r>
          </a:p>
          <a:p>
            <a:endParaRPr lang="en-GB" sz="2400" dirty="0"/>
          </a:p>
          <a:p>
            <a:r>
              <a:rPr lang="en-GB" sz="2400" dirty="0"/>
              <a:t>Bronfenbrenner is one systems theory. There are more (see Paulson, 2013)</a:t>
            </a:r>
          </a:p>
          <a:p>
            <a:pPr marL="0" indent="0">
              <a:buNone/>
            </a:pPr>
            <a:endParaRPr lang="en-GB" sz="2400" dirty="0"/>
          </a:p>
        </p:txBody>
      </p:sp>
    </p:spTree>
    <p:extLst>
      <p:ext uri="{BB962C8B-B14F-4D97-AF65-F5344CB8AC3E}">
        <p14:creationId xmlns:p14="http://schemas.microsoft.com/office/powerpoint/2010/main" val="2342685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result for bronfenbrenner ecological systems theory adult development">
            <a:extLst>
              <a:ext uri="{FF2B5EF4-FFF2-40B4-BE49-F238E27FC236}">
                <a16:creationId xmlns:a16="http://schemas.microsoft.com/office/drawing/2014/main" xmlns="" id="{BA54ECDF-3E19-44EF-9445-114349B6CAA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64122"/>
            <a:ext cx="8424936" cy="5352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170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DEF669-49D2-4D97-83E2-6D4D12A1F31C}"/>
              </a:ext>
            </a:extLst>
          </p:cNvPr>
          <p:cNvSpPr>
            <a:spLocks noGrp="1"/>
          </p:cNvSpPr>
          <p:nvPr>
            <p:ph type="title"/>
          </p:nvPr>
        </p:nvSpPr>
        <p:spPr/>
        <p:txBody>
          <a:bodyPr/>
          <a:lstStyle/>
          <a:p>
            <a:r>
              <a:rPr lang="en-GB" dirty="0"/>
              <a:t>Social Contract Theory</a:t>
            </a:r>
          </a:p>
        </p:txBody>
      </p:sp>
      <p:sp>
        <p:nvSpPr>
          <p:cNvPr id="3" name="Content Placeholder 2">
            <a:extLst>
              <a:ext uri="{FF2B5EF4-FFF2-40B4-BE49-F238E27FC236}">
                <a16:creationId xmlns:a16="http://schemas.microsoft.com/office/drawing/2014/main" xmlns="" id="{9CF73161-BC8E-4FDB-A584-A45917531F3B}"/>
              </a:ext>
            </a:extLst>
          </p:cNvPr>
          <p:cNvSpPr>
            <a:spLocks noGrp="1"/>
          </p:cNvSpPr>
          <p:nvPr>
            <p:ph idx="1"/>
          </p:nvPr>
        </p:nvSpPr>
        <p:spPr>
          <a:xfrm>
            <a:off x="457200" y="1772816"/>
            <a:ext cx="8229600" cy="3917032"/>
          </a:xfrm>
        </p:spPr>
        <p:txBody>
          <a:bodyPr/>
          <a:lstStyle/>
          <a:p>
            <a:r>
              <a:rPr lang="en-GB" sz="2400" dirty="0"/>
              <a:t>A persons' moral and/or political obligations are dependent upon a contract or agreement among them to form the society in which they live.</a:t>
            </a:r>
          </a:p>
          <a:p>
            <a:pPr marL="0" indent="0">
              <a:buNone/>
            </a:pPr>
            <a:endParaRPr lang="en-GB" dirty="0"/>
          </a:p>
          <a:p>
            <a:r>
              <a:rPr lang="en-GB" sz="2400" dirty="0"/>
              <a:t>Philosophers – Hobbes, Locke and Rousseau</a:t>
            </a:r>
          </a:p>
        </p:txBody>
      </p:sp>
    </p:spTree>
    <p:extLst>
      <p:ext uri="{BB962C8B-B14F-4D97-AF65-F5344CB8AC3E}">
        <p14:creationId xmlns:p14="http://schemas.microsoft.com/office/powerpoint/2010/main" val="1346346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24D50FA2-8415-4104-9B66-2DF87390E2D1}"/>
              </a:ext>
            </a:extLst>
          </p:cNvPr>
          <p:cNvSpPr>
            <a:spLocks noGrp="1"/>
          </p:cNvSpPr>
          <p:nvPr>
            <p:ph idx="1"/>
          </p:nvPr>
        </p:nvSpPr>
        <p:spPr>
          <a:xfrm>
            <a:off x="457200" y="836712"/>
            <a:ext cx="8229600" cy="3917032"/>
          </a:xfrm>
        </p:spPr>
        <p:txBody>
          <a:bodyPr/>
          <a:lstStyle/>
          <a:p>
            <a:r>
              <a:rPr lang="en-GB" dirty="0"/>
              <a:t>Do the crime – do the time</a:t>
            </a:r>
          </a:p>
          <a:p>
            <a:endParaRPr lang="en-GB" dirty="0"/>
          </a:p>
          <a:p>
            <a:r>
              <a:rPr lang="en-GB" i="1" dirty="0"/>
              <a:t>There is nothing altogether new in the claim that criminals somehow have authorized or consented to their punishment  </a:t>
            </a:r>
            <a:r>
              <a:rPr lang="en-GB" dirty="0"/>
              <a:t>(Dagger, 2011 p.341)</a:t>
            </a:r>
            <a:endParaRPr lang="en-GB" i="1" dirty="0"/>
          </a:p>
        </p:txBody>
      </p:sp>
    </p:spTree>
    <p:extLst>
      <p:ext uri="{BB962C8B-B14F-4D97-AF65-F5344CB8AC3E}">
        <p14:creationId xmlns:p14="http://schemas.microsoft.com/office/powerpoint/2010/main" val="714559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52C5237D-CB26-4371-BE68-F3930D2F08B6}"/>
              </a:ext>
            </a:extLst>
          </p:cNvPr>
          <p:cNvSpPr>
            <a:spLocks noGrp="1"/>
          </p:cNvSpPr>
          <p:nvPr>
            <p:ph type="title"/>
          </p:nvPr>
        </p:nvSpPr>
        <p:spPr/>
        <p:txBody>
          <a:bodyPr/>
          <a:lstStyle/>
          <a:p>
            <a:r>
              <a:rPr lang="en-GB" dirty="0"/>
              <a:t>Foucault (1975)</a:t>
            </a:r>
          </a:p>
        </p:txBody>
      </p:sp>
      <p:sp>
        <p:nvSpPr>
          <p:cNvPr id="3" name="Content Placeholder 2">
            <a:extLst>
              <a:ext uri="{FF2B5EF4-FFF2-40B4-BE49-F238E27FC236}">
                <a16:creationId xmlns:a16="http://schemas.microsoft.com/office/drawing/2014/main" xmlns="" id="{C7163A6D-F031-44E3-A1C6-2F904E4B7B69}"/>
              </a:ext>
            </a:extLst>
          </p:cNvPr>
          <p:cNvSpPr>
            <a:spLocks noGrp="1"/>
          </p:cNvSpPr>
          <p:nvPr>
            <p:ph idx="1"/>
          </p:nvPr>
        </p:nvSpPr>
        <p:spPr/>
        <p:txBody>
          <a:bodyPr/>
          <a:lstStyle/>
          <a:p>
            <a:r>
              <a:rPr lang="en-GB" sz="2400" dirty="0"/>
              <a:t>Historically, punishment was visible. </a:t>
            </a:r>
          </a:p>
          <a:p>
            <a:r>
              <a:rPr lang="en-GB" sz="2400" dirty="0"/>
              <a:t>We change tactics from punishing criminals by inflicting physical pain and death</a:t>
            </a:r>
          </a:p>
          <a:p>
            <a:r>
              <a:rPr lang="en-GB" sz="2400" dirty="0"/>
              <a:t>Now it is about disciplining and reaffirming a person’s mind.</a:t>
            </a:r>
          </a:p>
          <a:p>
            <a:r>
              <a:rPr lang="en-GB" sz="2400" dirty="0"/>
              <a:t>Disciplining means tactics of surveillance, normalisation and examination</a:t>
            </a:r>
          </a:p>
          <a:p>
            <a:r>
              <a:rPr lang="en-GB" sz="2400" dirty="0"/>
              <a:t>See Jeremy Bentham –</a:t>
            </a:r>
            <a:r>
              <a:rPr lang="en-GB" sz="2400" i="1" dirty="0"/>
              <a:t>The </a:t>
            </a:r>
            <a:r>
              <a:rPr lang="en-GB" sz="2400" i="1" dirty="0" err="1"/>
              <a:t>Panoptocon</a:t>
            </a:r>
            <a:endParaRPr lang="en-GB" sz="2400" i="1" dirty="0"/>
          </a:p>
        </p:txBody>
      </p:sp>
    </p:spTree>
    <p:extLst>
      <p:ext uri="{BB962C8B-B14F-4D97-AF65-F5344CB8AC3E}">
        <p14:creationId xmlns:p14="http://schemas.microsoft.com/office/powerpoint/2010/main" val="3720782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3F7991-5A72-4716-99AA-A36E0C43DD69}"/>
              </a:ext>
            </a:extLst>
          </p:cNvPr>
          <p:cNvSpPr>
            <a:spLocks noGrp="1"/>
          </p:cNvSpPr>
          <p:nvPr>
            <p:ph type="title"/>
          </p:nvPr>
        </p:nvSpPr>
        <p:spPr/>
        <p:txBody>
          <a:bodyPr/>
          <a:lstStyle/>
          <a:p>
            <a:r>
              <a:rPr lang="en-GB" dirty="0"/>
              <a:t>Foucault (1975) Discipline and Punish</a:t>
            </a:r>
          </a:p>
        </p:txBody>
      </p:sp>
      <p:sp>
        <p:nvSpPr>
          <p:cNvPr id="3" name="Content Placeholder 2">
            <a:extLst>
              <a:ext uri="{FF2B5EF4-FFF2-40B4-BE49-F238E27FC236}">
                <a16:creationId xmlns:a16="http://schemas.microsoft.com/office/drawing/2014/main" xmlns="" id="{FF87ADB9-DCDE-4DAE-B035-A9EE2B7C6839}"/>
              </a:ext>
            </a:extLst>
          </p:cNvPr>
          <p:cNvSpPr>
            <a:spLocks noGrp="1"/>
          </p:cNvSpPr>
          <p:nvPr>
            <p:ph idx="1"/>
          </p:nvPr>
        </p:nvSpPr>
        <p:spPr/>
        <p:txBody>
          <a:bodyPr/>
          <a:lstStyle/>
          <a:p>
            <a:r>
              <a:rPr lang="en-GB" dirty="0">
                <a:hlinkClick r:id="rId2"/>
              </a:rPr>
              <a:t>https://</a:t>
            </a:r>
            <a:r>
              <a:rPr lang="en-GB" dirty="0" err="1">
                <a:hlinkClick r:id="rId2"/>
              </a:rPr>
              <a:t>www.youtube.com</a:t>
            </a:r>
            <a:r>
              <a:rPr lang="en-GB" dirty="0">
                <a:hlinkClick r:id="rId2"/>
              </a:rPr>
              <a:t>/</a:t>
            </a:r>
            <a:r>
              <a:rPr lang="en-GB" dirty="0" err="1">
                <a:hlinkClick r:id="rId2"/>
              </a:rPr>
              <a:t>watch?v</a:t>
            </a:r>
            <a:r>
              <a:rPr lang="en-GB" dirty="0">
                <a:hlinkClick r:id="rId2"/>
              </a:rPr>
              <a:t>=HG_Q9WnOuxU</a:t>
            </a:r>
            <a:r>
              <a:rPr lang="en-GB" dirty="0"/>
              <a:t> from 1:50 or 4:40 (West, 2018)</a:t>
            </a:r>
          </a:p>
          <a:p>
            <a:endParaRPr lang="en-GB" dirty="0"/>
          </a:p>
          <a:p>
            <a:r>
              <a:rPr lang="en-GB" dirty="0"/>
              <a:t>Full transcript </a:t>
            </a:r>
            <a:r>
              <a:rPr lang="en-GB" dirty="0">
                <a:hlinkClick r:id="rId3"/>
              </a:rPr>
              <a:t>http://</a:t>
            </a:r>
            <a:r>
              <a:rPr lang="en-GB" dirty="0" err="1">
                <a:hlinkClick r:id="rId3"/>
              </a:rPr>
              <a:t>philosophizethis.org</a:t>
            </a:r>
            <a:r>
              <a:rPr lang="en-GB" dirty="0">
                <a:hlinkClick r:id="rId3"/>
              </a:rPr>
              <a:t>/episode-121-transcript/</a:t>
            </a:r>
            <a:r>
              <a:rPr lang="en-GB" dirty="0"/>
              <a:t>  (West, 2018)</a:t>
            </a:r>
          </a:p>
        </p:txBody>
      </p:sp>
    </p:spTree>
    <p:extLst>
      <p:ext uri="{BB962C8B-B14F-4D97-AF65-F5344CB8AC3E}">
        <p14:creationId xmlns:p14="http://schemas.microsoft.com/office/powerpoint/2010/main" val="2382893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jamie bulger killers">
            <a:extLst>
              <a:ext uri="{FF2B5EF4-FFF2-40B4-BE49-F238E27FC236}">
                <a16:creationId xmlns:a16="http://schemas.microsoft.com/office/drawing/2014/main" xmlns="" id="{7D288C80-A4E0-461F-B9E3-AD975E6F9A8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404663"/>
            <a:ext cx="7848872" cy="4905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236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91A8A353-CFDA-4028-BC90-A417DBEF9464}"/>
              </a:ext>
            </a:extLst>
          </p:cNvPr>
          <p:cNvPicPr>
            <a:picLocks noGrp="1" noChangeAspect="1"/>
          </p:cNvPicPr>
          <p:nvPr>
            <p:ph idx="1"/>
          </p:nvPr>
        </p:nvPicPr>
        <p:blipFill>
          <a:blip r:embed="rId2"/>
          <a:stretch>
            <a:fillRect/>
          </a:stretch>
        </p:blipFill>
        <p:spPr>
          <a:xfrm>
            <a:off x="755576" y="332656"/>
            <a:ext cx="7961381" cy="5183907"/>
          </a:xfrm>
          <a:prstGeom prst="rect">
            <a:avLst/>
          </a:prstGeom>
        </p:spPr>
      </p:pic>
    </p:spTree>
    <p:extLst>
      <p:ext uri="{BB962C8B-B14F-4D97-AF65-F5344CB8AC3E}">
        <p14:creationId xmlns:p14="http://schemas.microsoft.com/office/powerpoint/2010/main" val="4154037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CB99E6B-372F-4A64-A10E-708EF024A172}"/>
              </a:ext>
            </a:extLst>
          </p:cNvPr>
          <p:cNvSpPr>
            <a:spLocks noGrp="1"/>
          </p:cNvSpPr>
          <p:nvPr>
            <p:ph type="title"/>
          </p:nvPr>
        </p:nvSpPr>
        <p:spPr>
          <a:xfrm>
            <a:off x="457200" y="53752"/>
            <a:ext cx="8229600" cy="1143000"/>
          </a:xfrm>
        </p:spPr>
        <p:txBody>
          <a:bodyPr/>
          <a:lstStyle/>
          <a:p>
            <a:r>
              <a:rPr lang="en-GB" dirty="0"/>
              <a:t>Ball et al (2011)</a:t>
            </a:r>
          </a:p>
        </p:txBody>
      </p:sp>
      <p:pic>
        <p:nvPicPr>
          <p:cNvPr id="4" name="Content Placeholder 3">
            <a:extLst>
              <a:ext uri="{FF2B5EF4-FFF2-40B4-BE49-F238E27FC236}">
                <a16:creationId xmlns:a16="http://schemas.microsoft.com/office/drawing/2014/main" xmlns="" id="{6784FC01-ED29-41E8-A7DF-44B14CA85C91}"/>
              </a:ext>
            </a:extLst>
          </p:cNvPr>
          <p:cNvPicPr>
            <a:picLocks noGrp="1" noChangeAspect="1"/>
          </p:cNvPicPr>
          <p:nvPr>
            <p:ph idx="1"/>
          </p:nvPr>
        </p:nvPicPr>
        <p:blipFill>
          <a:blip r:embed="rId2"/>
          <a:stretch>
            <a:fillRect/>
          </a:stretch>
        </p:blipFill>
        <p:spPr>
          <a:xfrm>
            <a:off x="1259632" y="1196752"/>
            <a:ext cx="7200800" cy="3936886"/>
          </a:xfrm>
          <a:prstGeom prst="rect">
            <a:avLst/>
          </a:prstGeom>
        </p:spPr>
      </p:pic>
    </p:spTree>
    <p:extLst>
      <p:ext uri="{BB962C8B-B14F-4D97-AF65-F5344CB8AC3E}">
        <p14:creationId xmlns:p14="http://schemas.microsoft.com/office/powerpoint/2010/main" val="3319782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8E2945-B22C-4DD7-9519-F3229E040E9A}"/>
              </a:ext>
            </a:extLst>
          </p:cNvPr>
          <p:cNvSpPr>
            <a:spLocks noGrp="1"/>
          </p:cNvSpPr>
          <p:nvPr>
            <p:ph type="title"/>
          </p:nvPr>
        </p:nvSpPr>
        <p:spPr/>
        <p:txBody>
          <a:bodyPr/>
          <a:lstStyle/>
          <a:p>
            <a:r>
              <a:rPr lang="en-GB" dirty="0"/>
              <a:t>Disparities in sentencing – rich and poor</a:t>
            </a:r>
          </a:p>
        </p:txBody>
      </p:sp>
      <p:sp>
        <p:nvSpPr>
          <p:cNvPr id="3" name="Content Placeholder 2">
            <a:extLst>
              <a:ext uri="{FF2B5EF4-FFF2-40B4-BE49-F238E27FC236}">
                <a16:creationId xmlns:a16="http://schemas.microsoft.com/office/drawing/2014/main" xmlns="" id="{38655C08-E0BB-41DA-A17B-3CEDA7F36978}"/>
              </a:ext>
            </a:extLst>
          </p:cNvPr>
          <p:cNvSpPr>
            <a:spLocks noGrp="1"/>
          </p:cNvSpPr>
          <p:nvPr>
            <p:ph idx="1"/>
          </p:nvPr>
        </p:nvSpPr>
        <p:spPr>
          <a:xfrm>
            <a:off x="457200" y="1196752"/>
            <a:ext cx="8229600" cy="3917032"/>
          </a:xfrm>
        </p:spPr>
        <p:txBody>
          <a:bodyPr/>
          <a:lstStyle/>
          <a:p>
            <a:pPr marL="0" indent="0">
              <a:buNone/>
            </a:pPr>
            <a:endParaRPr lang="en-GB" dirty="0">
              <a:hlinkClick r:id="rId2"/>
            </a:endParaRPr>
          </a:p>
          <a:p>
            <a:r>
              <a:rPr lang="en-GB" sz="2400" dirty="0"/>
              <a:t>those who are below the minimum level of economic prosperity ... [perhaps] we should incorporate as a further excusing condition, the pressure of gross forms of economic necessity.</a:t>
            </a:r>
            <a:endParaRPr lang="en-GB" sz="2400" dirty="0">
              <a:hlinkClick r:id="rId2"/>
            </a:endParaRPr>
          </a:p>
          <a:p>
            <a:endParaRPr lang="en-GB" sz="2400" dirty="0">
              <a:hlinkClick r:id="rId2"/>
            </a:endParaRPr>
          </a:p>
          <a:p>
            <a:r>
              <a:rPr lang="en-GB" sz="2400" dirty="0">
                <a:hlinkClick r:id="rId2"/>
              </a:rPr>
              <a:t>Delgado – Rotten social background defence</a:t>
            </a:r>
          </a:p>
          <a:p>
            <a:pPr marL="0" indent="0">
              <a:buNone/>
            </a:pPr>
            <a:endParaRPr lang="en-GB" sz="2400" dirty="0">
              <a:hlinkClick r:id="rId2"/>
            </a:endParaRPr>
          </a:p>
          <a:p>
            <a:r>
              <a:rPr lang="en-GB" sz="2400" dirty="0">
                <a:hlinkClick r:id="rId2"/>
              </a:rPr>
              <a:t>https://</a:t>
            </a:r>
            <a:r>
              <a:rPr lang="en-GB" sz="2400" dirty="0" err="1">
                <a:hlinkClick r:id="rId2"/>
              </a:rPr>
              <a:t>www.theguardian.com</a:t>
            </a:r>
            <a:r>
              <a:rPr lang="en-GB" sz="2400" dirty="0">
                <a:hlinkClick r:id="rId2"/>
              </a:rPr>
              <a:t>/</a:t>
            </a:r>
            <a:r>
              <a:rPr lang="en-GB" sz="2400" dirty="0" err="1">
                <a:hlinkClick r:id="rId2"/>
              </a:rPr>
              <a:t>commentisfree</a:t>
            </a:r>
            <a:r>
              <a:rPr lang="en-GB" sz="2400" dirty="0">
                <a:hlinkClick r:id="rId2"/>
              </a:rPr>
              <a:t>/2013/</a:t>
            </a:r>
            <a:r>
              <a:rPr lang="en-GB" sz="2400" dirty="0" err="1">
                <a:hlinkClick r:id="rId2"/>
              </a:rPr>
              <a:t>sep</a:t>
            </a:r>
            <a:r>
              <a:rPr lang="en-GB" sz="2400" dirty="0">
                <a:hlinkClick r:id="rId2"/>
              </a:rPr>
              <a:t>/08/wall-street-versus-poor-in-</a:t>
            </a:r>
            <a:r>
              <a:rPr lang="en-GB" sz="2400" dirty="0" err="1">
                <a:hlinkClick r:id="rId2"/>
              </a:rPr>
              <a:t>america</a:t>
            </a:r>
            <a:endParaRPr lang="en-GB" sz="2400" dirty="0"/>
          </a:p>
          <a:p>
            <a:endParaRPr lang="en-GB" sz="2400" dirty="0"/>
          </a:p>
          <a:p>
            <a:endParaRPr lang="en-GB" dirty="0"/>
          </a:p>
        </p:txBody>
      </p:sp>
    </p:spTree>
    <p:extLst>
      <p:ext uri="{BB962C8B-B14F-4D97-AF65-F5344CB8AC3E}">
        <p14:creationId xmlns:p14="http://schemas.microsoft.com/office/powerpoint/2010/main" val="2898012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killed in turkish embassy">
            <a:extLst>
              <a:ext uri="{FF2B5EF4-FFF2-40B4-BE49-F238E27FC236}">
                <a16:creationId xmlns:a16="http://schemas.microsoft.com/office/drawing/2014/main" xmlns="" id="{13FEB90B-320F-4A0C-9116-67A94AFEDE1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352928" cy="5288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412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A81329D-844D-4B30-9CA1-FC6D3401EFB9}"/>
              </a:ext>
            </a:extLst>
          </p:cNvPr>
          <p:cNvSpPr>
            <a:spLocks noGrp="1"/>
          </p:cNvSpPr>
          <p:nvPr>
            <p:ph idx="1"/>
          </p:nvPr>
        </p:nvSpPr>
        <p:spPr/>
        <p:txBody>
          <a:bodyPr/>
          <a:lstStyle/>
          <a:p>
            <a:r>
              <a:rPr lang="en-GB" dirty="0"/>
              <a:t>The macro level is identified as the government and its polices, which dictates rules, regulations, and services that impact the lives of ex-offenders during as well as after their term in prison.  (Paulson, 2013)</a:t>
            </a:r>
          </a:p>
        </p:txBody>
      </p:sp>
    </p:spTree>
    <p:extLst>
      <p:ext uri="{BB962C8B-B14F-4D97-AF65-F5344CB8AC3E}">
        <p14:creationId xmlns:p14="http://schemas.microsoft.com/office/powerpoint/2010/main" val="1295291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89AC8FCB-4C4F-49D2-9E32-6B5BB3D98642}"/>
              </a:ext>
            </a:extLst>
          </p:cNvPr>
          <p:cNvSpPr>
            <a:spLocks noGrp="1"/>
          </p:cNvSpPr>
          <p:nvPr>
            <p:ph idx="1"/>
          </p:nvPr>
        </p:nvSpPr>
        <p:spPr>
          <a:xfrm>
            <a:off x="395536" y="692696"/>
            <a:ext cx="8229600" cy="3917032"/>
          </a:xfrm>
        </p:spPr>
        <p:txBody>
          <a:bodyPr/>
          <a:lstStyle/>
          <a:p>
            <a:r>
              <a:rPr lang="en-GB" dirty="0"/>
              <a:t>The macro level is also influenced by micro and mezzo levels through advocates, individuals, legislators, and the general public. </a:t>
            </a:r>
          </a:p>
          <a:p>
            <a:endParaRPr lang="en-GB" dirty="0"/>
          </a:p>
          <a:p>
            <a:pPr marL="0" indent="0">
              <a:buNone/>
            </a:pPr>
            <a:endParaRPr lang="en-GB" dirty="0"/>
          </a:p>
          <a:p>
            <a:r>
              <a:rPr lang="en-GB" dirty="0"/>
              <a:t>Part of systems theory (Bronfenbrenner is one)   (Paulson, 2013)</a:t>
            </a:r>
          </a:p>
        </p:txBody>
      </p:sp>
    </p:spTree>
    <p:extLst>
      <p:ext uri="{BB962C8B-B14F-4D97-AF65-F5344CB8AC3E}">
        <p14:creationId xmlns:p14="http://schemas.microsoft.com/office/powerpoint/2010/main" val="3683591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3E1F45C-BC67-4F84-B875-2C7F2422D0CD}"/>
              </a:ext>
            </a:extLst>
          </p:cNvPr>
          <p:cNvSpPr>
            <a:spLocks noGrp="1"/>
          </p:cNvSpPr>
          <p:nvPr>
            <p:ph type="title"/>
          </p:nvPr>
        </p:nvSpPr>
        <p:spPr/>
        <p:txBody>
          <a:bodyPr/>
          <a:lstStyle/>
          <a:p>
            <a:r>
              <a:rPr lang="en-GB" dirty="0"/>
              <a:t>Reductive V Retributivist</a:t>
            </a:r>
          </a:p>
        </p:txBody>
      </p:sp>
      <p:sp>
        <p:nvSpPr>
          <p:cNvPr id="3" name="Content Placeholder 2">
            <a:extLst>
              <a:ext uri="{FF2B5EF4-FFF2-40B4-BE49-F238E27FC236}">
                <a16:creationId xmlns:a16="http://schemas.microsoft.com/office/drawing/2014/main" xmlns="" id="{E0A2E286-AFEC-487E-A704-C2217C491398}"/>
              </a:ext>
            </a:extLst>
          </p:cNvPr>
          <p:cNvSpPr>
            <a:spLocks noGrp="1"/>
          </p:cNvSpPr>
          <p:nvPr>
            <p:ph idx="1"/>
          </p:nvPr>
        </p:nvSpPr>
        <p:spPr/>
        <p:txBody>
          <a:bodyPr/>
          <a:lstStyle/>
          <a:p>
            <a:r>
              <a:rPr lang="en-GB" dirty="0"/>
              <a:t>Reductivists seek the justification of punishment in its (supposed) tendency to reduce the incidence of offending – through deterrence, rehabilitation or incapacitation. </a:t>
            </a:r>
          </a:p>
        </p:txBody>
      </p:sp>
    </p:spTree>
    <p:extLst>
      <p:ext uri="{BB962C8B-B14F-4D97-AF65-F5344CB8AC3E}">
        <p14:creationId xmlns:p14="http://schemas.microsoft.com/office/powerpoint/2010/main" val="3326365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12D5DBE9-80D7-4629-92A8-F8AF024DA6E4}"/>
              </a:ext>
            </a:extLst>
          </p:cNvPr>
          <p:cNvSpPr>
            <a:spLocks noGrp="1"/>
          </p:cNvSpPr>
          <p:nvPr>
            <p:ph idx="1"/>
          </p:nvPr>
        </p:nvSpPr>
        <p:spPr>
          <a:xfrm>
            <a:off x="539552" y="764704"/>
            <a:ext cx="8229600" cy="3917032"/>
          </a:xfrm>
        </p:spPr>
        <p:txBody>
          <a:bodyPr/>
          <a:lstStyle/>
          <a:p>
            <a:r>
              <a:rPr lang="en-GB" dirty="0"/>
              <a:t>The central tenet of retributivism, by is that punishment is justified when offenders are being punished for what they have </a:t>
            </a:r>
            <a:r>
              <a:rPr lang="en-GB"/>
              <a:t>done because they </a:t>
            </a:r>
            <a:r>
              <a:rPr lang="en-GB" dirty="0"/>
              <a:t>deserve it.</a:t>
            </a:r>
          </a:p>
          <a:p>
            <a:endParaRPr lang="en-GB" dirty="0"/>
          </a:p>
          <a:p>
            <a:r>
              <a:rPr lang="en-GB" dirty="0"/>
              <a:t>For some, this seems to be a self-evident moral principle.        (Canton, 2018)    </a:t>
            </a:r>
          </a:p>
        </p:txBody>
      </p:sp>
    </p:spTree>
    <p:extLst>
      <p:ext uri="{BB962C8B-B14F-4D97-AF65-F5344CB8AC3E}">
        <p14:creationId xmlns:p14="http://schemas.microsoft.com/office/powerpoint/2010/main" val="3368135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D439B8-7D91-4CC9-9D1E-37D8B92FCF75}"/>
              </a:ext>
            </a:extLst>
          </p:cNvPr>
          <p:cNvSpPr>
            <a:spLocks noGrp="1"/>
          </p:cNvSpPr>
          <p:nvPr>
            <p:ph type="title"/>
          </p:nvPr>
        </p:nvSpPr>
        <p:spPr/>
        <p:txBody>
          <a:bodyPr/>
          <a:lstStyle/>
          <a:p>
            <a:r>
              <a:rPr lang="en-GB" dirty="0"/>
              <a:t>Rehabilitation</a:t>
            </a:r>
          </a:p>
        </p:txBody>
      </p:sp>
      <p:sp>
        <p:nvSpPr>
          <p:cNvPr id="3" name="Content Placeholder 2">
            <a:extLst>
              <a:ext uri="{FF2B5EF4-FFF2-40B4-BE49-F238E27FC236}">
                <a16:creationId xmlns:a16="http://schemas.microsoft.com/office/drawing/2014/main" xmlns="" id="{3CCC2D1B-9101-410C-AE18-3BA0DB882315}"/>
              </a:ext>
            </a:extLst>
          </p:cNvPr>
          <p:cNvSpPr>
            <a:spLocks noGrp="1"/>
          </p:cNvSpPr>
          <p:nvPr>
            <p:ph idx="1"/>
          </p:nvPr>
        </p:nvSpPr>
        <p:spPr/>
        <p:txBody>
          <a:bodyPr/>
          <a:lstStyle/>
          <a:p>
            <a:r>
              <a:rPr lang="en-GB" dirty="0"/>
              <a:t>the deliberations of the philosophy of punishment and the concerns of probation intersect – and perhaps collide – is on the matter of rehabilitation.   (Canton, 2018)</a:t>
            </a:r>
          </a:p>
        </p:txBody>
      </p:sp>
    </p:spTree>
    <p:extLst>
      <p:ext uri="{BB962C8B-B14F-4D97-AF65-F5344CB8AC3E}">
        <p14:creationId xmlns:p14="http://schemas.microsoft.com/office/powerpoint/2010/main" val="1702346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6B490B-F9E8-47E7-A04D-B84861EB5912}"/>
              </a:ext>
            </a:extLst>
          </p:cNvPr>
          <p:cNvSpPr>
            <a:spLocks noGrp="1"/>
          </p:cNvSpPr>
          <p:nvPr>
            <p:ph type="title"/>
          </p:nvPr>
        </p:nvSpPr>
        <p:spPr/>
        <p:txBody>
          <a:bodyPr/>
          <a:lstStyle/>
          <a:p>
            <a:r>
              <a:rPr lang="en-GB" dirty="0"/>
              <a:t>Retributivist objections</a:t>
            </a:r>
          </a:p>
        </p:txBody>
      </p:sp>
      <p:sp>
        <p:nvSpPr>
          <p:cNvPr id="3" name="Content Placeholder 2">
            <a:extLst>
              <a:ext uri="{FF2B5EF4-FFF2-40B4-BE49-F238E27FC236}">
                <a16:creationId xmlns:a16="http://schemas.microsoft.com/office/drawing/2014/main" xmlns="" id="{FFAADBDC-2439-4F87-B7CB-4FD416BDD208}"/>
              </a:ext>
            </a:extLst>
          </p:cNvPr>
          <p:cNvSpPr>
            <a:spLocks noGrp="1"/>
          </p:cNvSpPr>
          <p:nvPr>
            <p:ph idx="1"/>
          </p:nvPr>
        </p:nvSpPr>
        <p:spPr/>
        <p:txBody>
          <a:bodyPr/>
          <a:lstStyle/>
          <a:p>
            <a:r>
              <a:rPr lang="en-GB" sz="2400" dirty="0"/>
              <a:t>some conceptions of rehabilitation take crime to be a symptom of a disease.</a:t>
            </a:r>
          </a:p>
          <a:p>
            <a:endParaRPr lang="en-GB" sz="2400" dirty="0"/>
          </a:p>
          <a:p>
            <a:r>
              <a:rPr lang="en-GB" sz="2400" i="1" dirty="0"/>
              <a:t>‘when we cease to consider what the criminal deserves and consider only what will cure him or deter others, we have tacitly removed him from the sphere of justice altogether; instead of a person, a subject of rights, we now have a mere object, a patient, a “case”‘ (Lewis, 1987 [1949]: 148).</a:t>
            </a:r>
          </a:p>
          <a:p>
            <a:endParaRPr lang="en-GB" dirty="0"/>
          </a:p>
          <a:p>
            <a:endParaRPr lang="en-GB" dirty="0"/>
          </a:p>
        </p:txBody>
      </p:sp>
    </p:spTree>
    <p:extLst>
      <p:ext uri="{BB962C8B-B14F-4D97-AF65-F5344CB8AC3E}">
        <p14:creationId xmlns:p14="http://schemas.microsoft.com/office/powerpoint/2010/main" val="34233414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127</TotalTime>
  <Words>668</Words>
  <Application>Microsoft Office PowerPoint</Application>
  <PresentationFormat>On-screen Show (4:3)</PresentationFormat>
  <Paragraphs>63</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ＭＳ Ｐゴシック</vt:lpstr>
      <vt:lpstr>ＭＳ Ｐゴシック</vt:lpstr>
      <vt:lpstr>Arial</vt:lpstr>
      <vt:lpstr>Calibri</vt:lpstr>
      <vt:lpstr>Calibri Light</vt:lpstr>
      <vt:lpstr>Times</vt:lpstr>
      <vt:lpstr>Retrospect</vt:lpstr>
      <vt:lpstr>Macro level barriers – attitude and  ideologies of the culture</vt:lpstr>
      <vt:lpstr>The parole board</vt:lpstr>
      <vt:lpstr>PowerPoint Presentation</vt:lpstr>
      <vt:lpstr>Burnett and McNeill (2005)</vt:lpstr>
      <vt:lpstr>Using systems theory</vt:lpstr>
      <vt:lpstr>PowerPoint Presentation</vt:lpstr>
      <vt:lpstr>Social Contract Theory</vt:lpstr>
      <vt:lpstr>PowerPoint Presentation</vt:lpstr>
      <vt:lpstr>Foucault (1975)</vt:lpstr>
      <vt:lpstr>Foucault (1975) Discipline and Punish</vt:lpstr>
      <vt:lpstr>PowerPoint Presentation</vt:lpstr>
      <vt:lpstr>PowerPoint Presentation</vt:lpstr>
      <vt:lpstr>Ball et al (2011)</vt:lpstr>
      <vt:lpstr>Disparities in sentencing – rich and poor</vt:lpstr>
      <vt:lpstr>PowerPoint Presentation</vt:lpstr>
      <vt:lpstr>PowerPoint Presentation</vt:lpstr>
      <vt:lpstr>PowerPoint Presentation</vt:lpstr>
      <vt:lpstr>Reductive V Retributivist</vt:lpstr>
      <vt:lpstr>PowerPoint Presentation</vt:lpstr>
      <vt:lpstr>Rehabilitation</vt:lpstr>
      <vt:lpstr>Retributivist objections</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Macro level barriers – attitude and  ideologies of the culture</dc:title>
  <dc:creator>Jessica Pitman (1503004)</dc:creator>
  <cp:keywords>templed, dempled, thempled, powerpoint, bwrdd, fwrdd, iaith, cymraeg, gymraeg, chymraeg, cyflwyniadau, gyflwyniadau, chyflwyniadau, delwedd, ddelwedd,</cp:keywords>
  <cp:lastModifiedBy>Phill Morgan</cp:lastModifiedBy>
  <cp:revision>15</cp:revision>
  <dcterms:created xsi:type="dcterms:W3CDTF">2018-11-20T08:49:46Z</dcterms:created>
  <dcterms:modified xsi:type="dcterms:W3CDTF">2019-09-27T07:57:29Z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