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66"/>
  </p:notesMasterIdLst>
  <p:sldIdLst>
    <p:sldId id="280" r:id="rId5"/>
    <p:sldId id="258" r:id="rId6"/>
    <p:sldId id="375" r:id="rId7"/>
    <p:sldId id="259" r:id="rId8"/>
    <p:sldId id="389" r:id="rId9"/>
    <p:sldId id="283" r:id="rId10"/>
    <p:sldId id="287" r:id="rId11"/>
    <p:sldId id="390" r:id="rId12"/>
    <p:sldId id="284" r:id="rId13"/>
    <p:sldId id="285" r:id="rId14"/>
    <p:sldId id="286" r:id="rId15"/>
    <p:sldId id="391" r:id="rId16"/>
    <p:sldId id="392" r:id="rId17"/>
    <p:sldId id="264" r:id="rId18"/>
    <p:sldId id="265" r:id="rId19"/>
    <p:sldId id="266" r:id="rId20"/>
    <p:sldId id="262" r:id="rId21"/>
    <p:sldId id="263" r:id="rId22"/>
    <p:sldId id="267" r:id="rId23"/>
    <p:sldId id="268" r:id="rId24"/>
    <p:sldId id="270" r:id="rId25"/>
    <p:sldId id="288" r:id="rId26"/>
    <p:sldId id="289" r:id="rId27"/>
    <p:sldId id="290" r:id="rId28"/>
    <p:sldId id="291" r:id="rId29"/>
    <p:sldId id="394" r:id="rId30"/>
    <p:sldId id="365" r:id="rId31"/>
    <p:sldId id="324" r:id="rId32"/>
    <p:sldId id="325" r:id="rId33"/>
    <p:sldId id="326" r:id="rId34"/>
    <p:sldId id="327" r:id="rId35"/>
    <p:sldId id="331" r:id="rId36"/>
    <p:sldId id="329" r:id="rId37"/>
    <p:sldId id="330" r:id="rId38"/>
    <p:sldId id="332" r:id="rId39"/>
    <p:sldId id="333" r:id="rId40"/>
    <p:sldId id="334" r:id="rId41"/>
    <p:sldId id="335" r:id="rId42"/>
    <p:sldId id="260" r:id="rId43"/>
    <p:sldId id="261" r:id="rId44"/>
    <p:sldId id="337" r:id="rId45"/>
    <p:sldId id="281" r:id="rId46"/>
    <p:sldId id="366" r:id="rId47"/>
    <p:sldId id="368" r:id="rId48"/>
    <p:sldId id="370" r:id="rId49"/>
    <p:sldId id="371" r:id="rId50"/>
    <p:sldId id="372" r:id="rId51"/>
    <p:sldId id="369" r:id="rId52"/>
    <p:sldId id="282" r:id="rId53"/>
    <p:sldId id="385" r:id="rId54"/>
    <p:sldId id="386" r:id="rId55"/>
    <p:sldId id="373" r:id="rId56"/>
    <p:sldId id="374" r:id="rId57"/>
    <p:sldId id="367" r:id="rId58"/>
    <p:sldId id="379" r:id="rId59"/>
    <p:sldId id="380" r:id="rId60"/>
    <p:sldId id="381" r:id="rId61"/>
    <p:sldId id="382" r:id="rId62"/>
    <p:sldId id="383" r:id="rId63"/>
    <p:sldId id="393" r:id="rId64"/>
    <p:sldId id="256"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044" y="5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custT="1"/>
      <dgm:spPr/>
      <dgm:t>
        <a:bodyPr/>
        <a:lstStyle/>
        <a:p>
          <a:r>
            <a:rPr lang="en-US" sz="2400" dirty="0"/>
            <a:t>Perspectives of policing</a:t>
          </a:r>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custT="1"/>
      <dgm:spPr/>
      <dgm:t>
        <a:bodyPr/>
        <a:lstStyle/>
        <a:p>
          <a:r>
            <a:rPr lang="en-US" sz="2400" dirty="0"/>
            <a:t>Police officers</a:t>
          </a:r>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DD65B44E-E6D3-4116-A26E-244AA8FD35FB}">
      <dgm:prSet custT="1"/>
      <dgm:spPr/>
      <dgm:t>
        <a:bodyPr/>
        <a:lstStyle/>
        <a:p>
          <a:r>
            <a:rPr lang="en-US" sz="2400" dirty="0"/>
            <a:t>Law enforcement family</a:t>
          </a:r>
        </a:p>
      </dgm:t>
    </dgm:pt>
    <dgm:pt modelId="{10FCE183-287C-49D3-9E85-FC20D4FA56E5}" type="parTrans" cxnId="{227ED557-2313-4FF1-A6E5-9D956A7047B8}">
      <dgm:prSet/>
      <dgm:spPr/>
      <dgm:t>
        <a:bodyPr/>
        <a:lstStyle/>
        <a:p>
          <a:endParaRPr lang="en-GB"/>
        </a:p>
      </dgm:t>
    </dgm:pt>
    <dgm:pt modelId="{BA71099B-7B37-4CEA-90E8-3817F312A95C}" type="sibTrans" cxnId="{227ED557-2313-4FF1-A6E5-9D956A7047B8}">
      <dgm:prSet/>
      <dgm:spPr/>
      <dgm:t>
        <a:bodyPr/>
        <a:lstStyle/>
        <a:p>
          <a:endParaRPr lang="en-GB"/>
        </a:p>
      </dgm:t>
    </dgm:pt>
    <dgm:pt modelId="{59CBBF62-A88B-4F08-9CD2-A8F335749574}">
      <dgm:prSet custT="1"/>
      <dgm:spPr/>
      <dgm:t>
        <a:bodyPr/>
        <a:lstStyle/>
        <a:p>
          <a:r>
            <a:rPr lang="en-US" sz="2400" dirty="0"/>
            <a:t>Communities and </a:t>
          </a:r>
          <a:r>
            <a:rPr lang="en-US" sz="2400" dirty="0" err="1"/>
            <a:t>Neighbourhoods</a:t>
          </a:r>
          <a:endParaRPr lang="en-US" sz="2400" dirty="0"/>
        </a:p>
      </dgm:t>
    </dgm:pt>
    <dgm:pt modelId="{5D2395AA-29D1-427F-9E0B-223F1436900A}" type="parTrans" cxnId="{B17289B9-CE58-4701-A111-EE9267C48F97}">
      <dgm:prSet/>
      <dgm:spPr/>
      <dgm:t>
        <a:bodyPr/>
        <a:lstStyle/>
        <a:p>
          <a:endParaRPr lang="en-GB"/>
        </a:p>
      </dgm:t>
    </dgm:pt>
    <dgm:pt modelId="{009E19C4-A77F-425E-9242-759DF462C01A}" type="sibTrans" cxnId="{B17289B9-CE58-4701-A111-EE9267C48F97}">
      <dgm:prSet/>
      <dgm:spPr/>
      <dgm:t>
        <a:bodyPr/>
        <a:lstStyle/>
        <a:p>
          <a:endParaRPr lang="en-GB"/>
        </a:p>
      </dgm:t>
    </dgm:pt>
    <dgm:pt modelId="{F7C896F2-9883-4E3A-B2DE-431792B054E5}">
      <dgm:prSet custT="1"/>
      <dgm:spPr/>
      <dgm:t>
        <a:bodyPr/>
        <a:lstStyle/>
        <a:p>
          <a:r>
            <a:rPr lang="en-US" sz="2400" dirty="0" err="1"/>
            <a:t>Neighbourhood</a:t>
          </a:r>
          <a:r>
            <a:rPr lang="en-US" sz="2400" dirty="0"/>
            <a:t> Policing Priorities 2024</a:t>
          </a:r>
        </a:p>
      </dgm:t>
    </dgm:pt>
    <dgm:pt modelId="{66520EE7-57DC-4E77-98D3-228A6A49EA78}" type="parTrans" cxnId="{B8D51085-34C0-47D3-8741-01D304F5AD2C}">
      <dgm:prSet/>
      <dgm:spPr/>
      <dgm:t>
        <a:bodyPr/>
        <a:lstStyle/>
        <a:p>
          <a:endParaRPr lang="en-GB"/>
        </a:p>
      </dgm:t>
    </dgm:pt>
    <dgm:pt modelId="{42CAB667-C5E1-48F4-BE07-215F44DE3ECA}" type="sibTrans" cxnId="{B8D51085-34C0-47D3-8741-01D304F5AD2C}">
      <dgm:prSet/>
      <dgm:spPr/>
      <dgm:t>
        <a:bodyPr/>
        <a:lstStyle/>
        <a:p>
          <a:endParaRPr lang="en-GB"/>
        </a:p>
      </dgm:t>
    </dgm:pt>
    <dgm:pt modelId="{E394B627-2D12-4351-B3C8-BF70BFE76BE8}">
      <dgm:prSet custT="1"/>
      <dgm:spPr/>
      <dgm:t>
        <a:bodyPr/>
        <a:lstStyle/>
        <a:p>
          <a:r>
            <a:rPr lang="en-US" sz="2400" dirty="0"/>
            <a:t>Government perspectives of community engagement &amp; cohesion</a:t>
          </a:r>
        </a:p>
      </dgm:t>
    </dgm:pt>
    <dgm:pt modelId="{C7C0AE05-EFF2-42B6-9F6F-D5431AF59552}" type="parTrans" cxnId="{71162C08-DC1D-491D-877D-F33B7418E5D5}">
      <dgm:prSet/>
      <dgm:spPr/>
      <dgm:t>
        <a:bodyPr/>
        <a:lstStyle/>
        <a:p>
          <a:endParaRPr lang="en-GB"/>
        </a:p>
      </dgm:t>
    </dgm:pt>
    <dgm:pt modelId="{A32A2212-C567-49A3-B33F-0B373F803B9A}" type="sibTrans" cxnId="{71162C08-DC1D-491D-877D-F33B7418E5D5}">
      <dgm:prSet/>
      <dgm:spPr/>
      <dgm:t>
        <a:bodyPr/>
        <a:lstStyle/>
        <a:p>
          <a:endParaRPr lang="en-GB"/>
        </a:p>
      </dgm:t>
    </dgm:pt>
    <dgm:pt modelId="{2BF80936-63D1-4DFF-85C2-8B854DB52F6D}">
      <dgm:prSet custT="1"/>
      <dgm:spPr/>
      <dgm:t>
        <a:bodyPr/>
        <a:lstStyle/>
        <a:p>
          <a:r>
            <a:rPr lang="en-US" sz="2400" dirty="0"/>
            <a:t>Casey Review 2016 Opportunity &amp; Integration</a:t>
          </a:r>
        </a:p>
      </dgm:t>
    </dgm:pt>
    <dgm:pt modelId="{97FC2F93-7EAD-45C5-B25E-A53F217D71B9}" type="parTrans" cxnId="{B35C0605-F847-4401-8756-1AD6702F93BC}">
      <dgm:prSet/>
      <dgm:spPr/>
      <dgm:t>
        <a:bodyPr/>
        <a:lstStyle/>
        <a:p>
          <a:endParaRPr lang="en-GB"/>
        </a:p>
      </dgm:t>
    </dgm:pt>
    <dgm:pt modelId="{A52B384E-C216-423A-AE62-6C5EA0D38123}" type="sibTrans" cxnId="{B35C0605-F847-4401-8756-1AD6702F93BC}">
      <dgm:prSet/>
      <dgm:spPr/>
      <dgm:t>
        <a:bodyPr/>
        <a:lstStyle/>
        <a:p>
          <a:endParaRPr lang="en-GB"/>
        </a:p>
      </dgm:t>
    </dgm:pt>
    <dgm:pt modelId="{8DAC7D7C-34E7-498C-AB5A-A8B8B45A6CE6}" type="pres">
      <dgm:prSet presAssocID="{5163F319-E854-4FF6-8F3F-10025387D6FA}" presName="vert0" presStyleCnt="0">
        <dgm:presLayoutVars>
          <dgm:dir/>
          <dgm:animOne val="branch"/>
          <dgm:animLvl val="lvl"/>
        </dgm:presLayoutVars>
      </dgm:prSet>
      <dgm:spPr/>
    </dgm:pt>
    <dgm:pt modelId="{9425A30B-BFA5-4737-87D2-9A31C354B293}" type="pres">
      <dgm:prSet presAssocID="{59CBBF62-A88B-4F08-9CD2-A8F335749574}" presName="thickLine" presStyleLbl="alignNode1" presStyleIdx="0" presStyleCnt="7"/>
      <dgm:spPr/>
    </dgm:pt>
    <dgm:pt modelId="{328AEFA1-28A5-44C8-B28F-C7A9B1F08511}" type="pres">
      <dgm:prSet presAssocID="{59CBBF62-A88B-4F08-9CD2-A8F335749574}" presName="horz1" presStyleCnt="0"/>
      <dgm:spPr/>
    </dgm:pt>
    <dgm:pt modelId="{0E70EFEF-A7C4-44D2-BFAC-38FAB427A1A0}" type="pres">
      <dgm:prSet presAssocID="{59CBBF62-A88B-4F08-9CD2-A8F335749574}" presName="tx1" presStyleLbl="revTx" presStyleIdx="0" presStyleCnt="7"/>
      <dgm:spPr/>
    </dgm:pt>
    <dgm:pt modelId="{E6E890D8-C127-46E0-BFD9-7E1DACF76C80}" type="pres">
      <dgm:prSet presAssocID="{59CBBF62-A88B-4F08-9CD2-A8F335749574}" presName="vert1" presStyleCnt="0"/>
      <dgm:spPr/>
    </dgm:pt>
    <dgm:pt modelId="{A23DEC7D-6E0F-42CF-9B61-79544B04AD26}" type="pres">
      <dgm:prSet presAssocID="{E394B627-2D12-4351-B3C8-BF70BFE76BE8}" presName="thickLine" presStyleLbl="alignNode1" presStyleIdx="1" presStyleCnt="7"/>
      <dgm:spPr/>
    </dgm:pt>
    <dgm:pt modelId="{DF49807D-FDF2-4FEA-BE1B-6101C3C51FFF}" type="pres">
      <dgm:prSet presAssocID="{E394B627-2D12-4351-B3C8-BF70BFE76BE8}" presName="horz1" presStyleCnt="0"/>
      <dgm:spPr/>
    </dgm:pt>
    <dgm:pt modelId="{0A07CAD5-A43F-4C00-9CBE-EAE5E149ED04}" type="pres">
      <dgm:prSet presAssocID="{E394B627-2D12-4351-B3C8-BF70BFE76BE8}" presName="tx1" presStyleLbl="revTx" presStyleIdx="1" presStyleCnt="7"/>
      <dgm:spPr/>
    </dgm:pt>
    <dgm:pt modelId="{6FA32D9B-F572-4DEF-9353-8B827C6A8AD3}" type="pres">
      <dgm:prSet presAssocID="{E394B627-2D12-4351-B3C8-BF70BFE76BE8}" presName="vert1" presStyleCnt="0"/>
      <dgm:spPr/>
    </dgm:pt>
    <dgm:pt modelId="{E936C1B6-9130-4EA1-8BD4-7A69247CCD37}" type="pres">
      <dgm:prSet presAssocID="{2BF80936-63D1-4DFF-85C2-8B854DB52F6D}" presName="thickLine" presStyleLbl="alignNode1" presStyleIdx="2" presStyleCnt="7"/>
      <dgm:spPr/>
    </dgm:pt>
    <dgm:pt modelId="{0C6D6426-F7F7-4499-A516-B8C7449ECBDE}" type="pres">
      <dgm:prSet presAssocID="{2BF80936-63D1-4DFF-85C2-8B854DB52F6D}" presName="horz1" presStyleCnt="0"/>
      <dgm:spPr/>
    </dgm:pt>
    <dgm:pt modelId="{656C1834-8923-4C3F-98B6-63F5BA26D3DB}" type="pres">
      <dgm:prSet presAssocID="{2BF80936-63D1-4DFF-85C2-8B854DB52F6D}" presName="tx1" presStyleLbl="revTx" presStyleIdx="2" presStyleCnt="7"/>
      <dgm:spPr/>
    </dgm:pt>
    <dgm:pt modelId="{C0869041-D679-451F-BE9B-C117E5BA6441}" type="pres">
      <dgm:prSet presAssocID="{2BF80936-63D1-4DFF-85C2-8B854DB52F6D}" presName="vert1" presStyleCnt="0"/>
      <dgm:spPr/>
    </dgm:pt>
    <dgm:pt modelId="{E59E762B-29FC-4629-A093-DE7D023EFD6C}" type="pres">
      <dgm:prSet presAssocID="{1CD7176C-C5E4-45E4-8059-23EBBB6F8D3A}" presName="thickLine" presStyleLbl="alignNode1" presStyleIdx="3" presStyleCnt="7"/>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3" presStyleCnt="7"/>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4" presStyleCnt="7"/>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4" presStyleCnt="7"/>
      <dgm:spPr/>
    </dgm:pt>
    <dgm:pt modelId="{18CCF9C7-FBF2-4F1D-B147-40C84F3BABD6}" type="pres">
      <dgm:prSet presAssocID="{C16C8F99-5DD4-4E34-8858-1E89CFFE238B}" presName="vert1" presStyleCnt="0"/>
      <dgm:spPr/>
    </dgm:pt>
    <dgm:pt modelId="{488F6681-EB6E-4486-851A-4196A6D484C7}" type="pres">
      <dgm:prSet presAssocID="{DD65B44E-E6D3-4116-A26E-244AA8FD35FB}" presName="thickLine" presStyleLbl="alignNode1" presStyleIdx="5" presStyleCnt="7"/>
      <dgm:spPr/>
    </dgm:pt>
    <dgm:pt modelId="{54BAB79C-C3D8-47B4-85A9-1D3FE60A9564}" type="pres">
      <dgm:prSet presAssocID="{DD65B44E-E6D3-4116-A26E-244AA8FD35FB}" presName="horz1" presStyleCnt="0"/>
      <dgm:spPr/>
    </dgm:pt>
    <dgm:pt modelId="{CAD7B60E-C66F-43E6-B2B2-35CB3BE4C677}" type="pres">
      <dgm:prSet presAssocID="{DD65B44E-E6D3-4116-A26E-244AA8FD35FB}" presName="tx1" presStyleLbl="revTx" presStyleIdx="5" presStyleCnt="7"/>
      <dgm:spPr/>
    </dgm:pt>
    <dgm:pt modelId="{79BBA5E0-D7C7-448A-A460-FB0074CC55A9}" type="pres">
      <dgm:prSet presAssocID="{DD65B44E-E6D3-4116-A26E-244AA8FD35FB}" presName="vert1" presStyleCnt="0"/>
      <dgm:spPr/>
    </dgm:pt>
    <dgm:pt modelId="{4B529CC5-75DD-41C7-983E-5AA285F38D00}" type="pres">
      <dgm:prSet presAssocID="{F7C896F2-9883-4E3A-B2DE-431792B054E5}" presName="thickLine" presStyleLbl="alignNode1" presStyleIdx="6" presStyleCnt="7"/>
      <dgm:spPr/>
    </dgm:pt>
    <dgm:pt modelId="{E95CD130-CB1A-4363-B68C-54FCD286B715}" type="pres">
      <dgm:prSet presAssocID="{F7C896F2-9883-4E3A-B2DE-431792B054E5}" presName="horz1" presStyleCnt="0"/>
      <dgm:spPr/>
    </dgm:pt>
    <dgm:pt modelId="{C292620A-2DB9-4FA1-A82A-0789C76156FB}" type="pres">
      <dgm:prSet presAssocID="{F7C896F2-9883-4E3A-B2DE-431792B054E5}" presName="tx1" presStyleLbl="revTx" presStyleIdx="6" presStyleCnt="7"/>
      <dgm:spPr/>
    </dgm:pt>
    <dgm:pt modelId="{BCA3E1EC-6201-4B1E-8DD7-AE2324ADBDAF}" type="pres">
      <dgm:prSet presAssocID="{F7C896F2-9883-4E3A-B2DE-431792B054E5}" presName="vert1" presStyleCnt="0"/>
      <dgm:spPr/>
    </dgm:pt>
  </dgm:ptLst>
  <dgm:cxnLst>
    <dgm:cxn modelId="{B35C0605-F847-4401-8756-1AD6702F93BC}" srcId="{5163F319-E854-4FF6-8F3F-10025387D6FA}" destId="{2BF80936-63D1-4DFF-85C2-8B854DB52F6D}" srcOrd="2" destOrd="0" parTransId="{97FC2F93-7EAD-45C5-B25E-A53F217D71B9}" sibTransId="{A52B384E-C216-423A-AE62-6C5EA0D38123}"/>
    <dgm:cxn modelId="{71162C08-DC1D-491D-877D-F33B7418E5D5}" srcId="{5163F319-E854-4FF6-8F3F-10025387D6FA}" destId="{E394B627-2D12-4351-B3C8-BF70BFE76BE8}" srcOrd="1" destOrd="0" parTransId="{C7C0AE05-EFF2-42B6-9F6F-D5431AF59552}" sibTransId="{A32A2212-C567-49A3-B33F-0B373F803B9A}"/>
    <dgm:cxn modelId="{C3345A39-7ACE-4DDD-83BD-889E9D65BDE1}" srcId="{5163F319-E854-4FF6-8F3F-10025387D6FA}" destId="{C16C8F99-5DD4-4E34-8858-1E89CFFE238B}" srcOrd="4" destOrd="0" parTransId="{281AB0FD-D227-433B-A7A9-04C685149163}" sibTransId="{4635B13E-4198-4E32-A4C6-9BCA498AB56F}"/>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227ED557-2313-4FF1-A6E5-9D956A7047B8}" srcId="{5163F319-E854-4FF6-8F3F-10025387D6FA}" destId="{DD65B44E-E6D3-4116-A26E-244AA8FD35FB}" srcOrd="5" destOrd="0" parTransId="{10FCE183-287C-49D3-9E85-FC20D4FA56E5}" sibTransId="{BA71099B-7B37-4CEA-90E8-3817F312A95C}"/>
    <dgm:cxn modelId="{BCDC2B83-8554-422A-8C8D-073FC77EB995}" srcId="{5163F319-E854-4FF6-8F3F-10025387D6FA}" destId="{1CD7176C-C5E4-45E4-8059-23EBBB6F8D3A}" srcOrd="3" destOrd="0" parTransId="{A918DE5F-E9B4-4D47-AD78-85114C3D3E9B}" sibTransId="{69B88D7C-7998-4668-810A-F25AAB3035B6}"/>
    <dgm:cxn modelId="{B8D51085-34C0-47D3-8741-01D304F5AD2C}" srcId="{5163F319-E854-4FF6-8F3F-10025387D6FA}" destId="{F7C896F2-9883-4E3A-B2DE-431792B054E5}" srcOrd="6" destOrd="0" parTransId="{66520EE7-57DC-4E77-98D3-228A6A49EA78}" sibTransId="{42CAB667-C5E1-48F4-BE07-215F44DE3ECA}"/>
    <dgm:cxn modelId="{CD2E088F-7C99-4E44-B269-3B0249507790}" type="presOf" srcId="{DD65B44E-E6D3-4116-A26E-244AA8FD35FB}" destId="{CAD7B60E-C66F-43E6-B2B2-35CB3BE4C677}" srcOrd="0" destOrd="0" presId="urn:microsoft.com/office/officeart/2008/layout/LinedList"/>
    <dgm:cxn modelId="{14ACCA9C-3434-4918-9B05-F988FDF43BD7}" type="presOf" srcId="{2BF80936-63D1-4DFF-85C2-8B854DB52F6D}" destId="{656C1834-8923-4C3F-98B6-63F5BA26D3DB}" srcOrd="0" destOrd="0" presId="urn:microsoft.com/office/officeart/2008/layout/LinedList"/>
    <dgm:cxn modelId="{BF9BE99E-B639-4257-94E6-EB1C7E2DCB12}" type="presOf" srcId="{59CBBF62-A88B-4F08-9CD2-A8F335749574}" destId="{0E70EFEF-A7C4-44D2-BFAC-38FAB427A1A0}" srcOrd="0" destOrd="0" presId="urn:microsoft.com/office/officeart/2008/layout/LinedList"/>
    <dgm:cxn modelId="{B17289B9-CE58-4701-A111-EE9267C48F97}" srcId="{5163F319-E854-4FF6-8F3F-10025387D6FA}" destId="{59CBBF62-A88B-4F08-9CD2-A8F335749574}" srcOrd="0" destOrd="0" parTransId="{5D2395AA-29D1-427F-9E0B-223F1436900A}" sibTransId="{009E19C4-A77F-425E-9242-759DF462C01A}"/>
    <dgm:cxn modelId="{3230B8C2-2BBC-42C0-AF3D-6BF27ECE1216}" type="presOf" srcId="{E394B627-2D12-4351-B3C8-BF70BFE76BE8}" destId="{0A07CAD5-A43F-4C00-9CBE-EAE5E149ED04}" srcOrd="0" destOrd="0" presId="urn:microsoft.com/office/officeart/2008/layout/LinedList"/>
    <dgm:cxn modelId="{D73741C8-4F6C-43C0-8B2F-44EEBF673554}" type="presOf" srcId="{F7C896F2-9883-4E3A-B2DE-431792B054E5}" destId="{C292620A-2DB9-4FA1-A82A-0789C76156FB}" srcOrd="0" destOrd="0" presId="urn:microsoft.com/office/officeart/2008/layout/LinedList"/>
    <dgm:cxn modelId="{5A4199EB-8A21-4B18-AC15-240FC9448243}" type="presOf" srcId="{5163F319-E854-4FF6-8F3F-10025387D6FA}" destId="{8DAC7D7C-34E7-498C-AB5A-A8B8B45A6CE6}" srcOrd="0" destOrd="0" presId="urn:microsoft.com/office/officeart/2008/layout/LinedList"/>
    <dgm:cxn modelId="{0EC19800-A25E-4B6E-A7CB-7A487F061587}" type="presParOf" srcId="{8DAC7D7C-34E7-498C-AB5A-A8B8B45A6CE6}" destId="{9425A30B-BFA5-4737-87D2-9A31C354B293}" srcOrd="0" destOrd="0" presId="urn:microsoft.com/office/officeart/2008/layout/LinedList"/>
    <dgm:cxn modelId="{800D7BC9-E760-4C5F-BCFD-4620B9BC29E9}" type="presParOf" srcId="{8DAC7D7C-34E7-498C-AB5A-A8B8B45A6CE6}" destId="{328AEFA1-28A5-44C8-B28F-C7A9B1F08511}" srcOrd="1" destOrd="0" presId="urn:microsoft.com/office/officeart/2008/layout/LinedList"/>
    <dgm:cxn modelId="{620C9061-F21C-4B39-BC58-6FCC7D7D5FD1}" type="presParOf" srcId="{328AEFA1-28A5-44C8-B28F-C7A9B1F08511}" destId="{0E70EFEF-A7C4-44D2-BFAC-38FAB427A1A0}" srcOrd="0" destOrd="0" presId="urn:microsoft.com/office/officeart/2008/layout/LinedList"/>
    <dgm:cxn modelId="{6221E8FC-FE76-49F6-B61A-5DD24F2F4321}" type="presParOf" srcId="{328AEFA1-28A5-44C8-B28F-C7A9B1F08511}" destId="{E6E890D8-C127-46E0-BFD9-7E1DACF76C80}" srcOrd="1" destOrd="0" presId="urn:microsoft.com/office/officeart/2008/layout/LinedList"/>
    <dgm:cxn modelId="{5A50B456-1F78-4FFD-B005-8A18FA76AAFE}" type="presParOf" srcId="{8DAC7D7C-34E7-498C-AB5A-A8B8B45A6CE6}" destId="{A23DEC7D-6E0F-42CF-9B61-79544B04AD26}" srcOrd="2" destOrd="0" presId="urn:microsoft.com/office/officeart/2008/layout/LinedList"/>
    <dgm:cxn modelId="{C25570FC-94D9-4BED-A11A-629E9E40925E}" type="presParOf" srcId="{8DAC7D7C-34E7-498C-AB5A-A8B8B45A6CE6}" destId="{DF49807D-FDF2-4FEA-BE1B-6101C3C51FFF}" srcOrd="3" destOrd="0" presId="urn:microsoft.com/office/officeart/2008/layout/LinedList"/>
    <dgm:cxn modelId="{E9731200-517D-4F55-BA0E-6FF324F63F84}" type="presParOf" srcId="{DF49807D-FDF2-4FEA-BE1B-6101C3C51FFF}" destId="{0A07CAD5-A43F-4C00-9CBE-EAE5E149ED04}" srcOrd="0" destOrd="0" presId="urn:microsoft.com/office/officeart/2008/layout/LinedList"/>
    <dgm:cxn modelId="{BCC433D7-0369-484D-8464-55CF152C3CA5}" type="presParOf" srcId="{DF49807D-FDF2-4FEA-BE1B-6101C3C51FFF}" destId="{6FA32D9B-F572-4DEF-9353-8B827C6A8AD3}" srcOrd="1" destOrd="0" presId="urn:microsoft.com/office/officeart/2008/layout/LinedList"/>
    <dgm:cxn modelId="{9706C6BC-A8E8-4801-8F77-277A33F29A06}" type="presParOf" srcId="{8DAC7D7C-34E7-498C-AB5A-A8B8B45A6CE6}" destId="{E936C1B6-9130-4EA1-8BD4-7A69247CCD37}" srcOrd="4" destOrd="0" presId="urn:microsoft.com/office/officeart/2008/layout/LinedList"/>
    <dgm:cxn modelId="{0C3B7DFB-D77C-4E50-ACA4-8D38D708DB5E}" type="presParOf" srcId="{8DAC7D7C-34E7-498C-AB5A-A8B8B45A6CE6}" destId="{0C6D6426-F7F7-4499-A516-B8C7449ECBDE}" srcOrd="5" destOrd="0" presId="urn:microsoft.com/office/officeart/2008/layout/LinedList"/>
    <dgm:cxn modelId="{3B473C92-0C05-4C70-B4B3-1A9883907764}" type="presParOf" srcId="{0C6D6426-F7F7-4499-A516-B8C7449ECBDE}" destId="{656C1834-8923-4C3F-98B6-63F5BA26D3DB}" srcOrd="0" destOrd="0" presId="urn:microsoft.com/office/officeart/2008/layout/LinedList"/>
    <dgm:cxn modelId="{35E166A2-CDD9-4EE1-B587-8606C7F63844}" type="presParOf" srcId="{0C6D6426-F7F7-4499-A516-B8C7449ECBDE}" destId="{C0869041-D679-451F-BE9B-C117E5BA6441}" srcOrd="1" destOrd="0" presId="urn:microsoft.com/office/officeart/2008/layout/LinedList"/>
    <dgm:cxn modelId="{E2819C77-226D-46CA-8C0E-B5AE41227961}" type="presParOf" srcId="{8DAC7D7C-34E7-498C-AB5A-A8B8B45A6CE6}" destId="{E59E762B-29FC-4629-A093-DE7D023EFD6C}" srcOrd="6" destOrd="0" presId="urn:microsoft.com/office/officeart/2008/layout/LinedList"/>
    <dgm:cxn modelId="{640B4CFD-3D5B-4588-B4DE-91565195632E}" type="presParOf" srcId="{8DAC7D7C-34E7-498C-AB5A-A8B8B45A6CE6}" destId="{2274CC70-1718-4510-81A6-731B14EBAB76}" srcOrd="7"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8" destOrd="0" presId="urn:microsoft.com/office/officeart/2008/layout/LinedList"/>
    <dgm:cxn modelId="{8E25B732-9133-4E51-9935-452CAEE7F390}" type="presParOf" srcId="{8DAC7D7C-34E7-498C-AB5A-A8B8B45A6CE6}" destId="{38C6D6DF-2661-400E-B50E-8CADCB88EEBA}" srcOrd="9"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243D6D7-44E7-4AF6-886B-1B86FC4E8FD8}" type="presParOf" srcId="{8DAC7D7C-34E7-498C-AB5A-A8B8B45A6CE6}" destId="{488F6681-EB6E-4486-851A-4196A6D484C7}" srcOrd="10" destOrd="0" presId="urn:microsoft.com/office/officeart/2008/layout/LinedList"/>
    <dgm:cxn modelId="{45AB69C4-28D0-4246-8942-AFC51C33A5C7}" type="presParOf" srcId="{8DAC7D7C-34E7-498C-AB5A-A8B8B45A6CE6}" destId="{54BAB79C-C3D8-47B4-85A9-1D3FE60A9564}" srcOrd="11" destOrd="0" presId="urn:microsoft.com/office/officeart/2008/layout/LinedList"/>
    <dgm:cxn modelId="{2718E174-5B27-4F64-A58A-5C55068D8BBB}" type="presParOf" srcId="{54BAB79C-C3D8-47B4-85A9-1D3FE60A9564}" destId="{CAD7B60E-C66F-43E6-B2B2-35CB3BE4C677}" srcOrd="0" destOrd="0" presId="urn:microsoft.com/office/officeart/2008/layout/LinedList"/>
    <dgm:cxn modelId="{BDC554C4-9E59-43B0-AB7D-CFF5CBC69B16}" type="presParOf" srcId="{54BAB79C-C3D8-47B4-85A9-1D3FE60A9564}" destId="{79BBA5E0-D7C7-448A-A460-FB0074CC55A9}" srcOrd="1" destOrd="0" presId="urn:microsoft.com/office/officeart/2008/layout/LinedList"/>
    <dgm:cxn modelId="{51CAF2F6-AF9C-45FE-A2C5-AAC490534CE1}" type="presParOf" srcId="{8DAC7D7C-34E7-498C-AB5A-A8B8B45A6CE6}" destId="{4B529CC5-75DD-41C7-983E-5AA285F38D00}" srcOrd="12" destOrd="0" presId="urn:microsoft.com/office/officeart/2008/layout/LinedList"/>
    <dgm:cxn modelId="{051175EC-759A-4DF0-9DAC-D9E7D3ADD97F}" type="presParOf" srcId="{8DAC7D7C-34E7-498C-AB5A-A8B8B45A6CE6}" destId="{E95CD130-CB1A-4363-B68C-54FCD286B715}" srcOrd="13" destOrd="0" presId="urn:microsoft.com/office/officeart/2008/layout/LinedList"/>
    <dgm:cxn modelId="{166D7F51-3CD9-46EB-B0F9-54B1C6E42393}" type="presParOf" srcId="{E95CD130-CB1A-4363-B68C-54FCD286B715}" destId="{C292620A-2DB9-4FA1-A82A-0789C76156FB}" srcOrd="0" destOrd="0" presId="urn:microsoft.com/office/officeart/2008/layout/LinedList"/>
    <dgm:cxn modelId="{9A288438-48D5-47B3-9B99-019B540FB801}" type="presParOf" srcId="{E95CD130-CB1A-4363-B68C-54FCD286B715}" destId="{BCA3E1EC-6201-4B1E-8DD7-AE2324ADBD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dgm:spPr/>
      <dgm:t>
        <a:bodyPr/>
        <a:lstStyle/>
        <a:p>
          <a:r>
            <a:rPr lang="en-GB" dirty="0"/>
            <a:t>‘Policing’, rather than ‘the police’</a:t>
          </a:r>
          <a:endParaRPr lang="en-US" dirty="0"/>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dgm:spPr/>
      <dgm:t>
        <a:bodyPr/>
        <a:lstStyle/>
        <a:p>
          <a:r>
            <a:rPr lang="en-GB" dirty="0"/>
            <a:t>‘Police’ refers to a particular kind of social institution. Policing refers to a  process is with specific social functions</a:t>
          </a:r>
          <a:endParaRPr lang="en-US" dirty="0"/>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6374E04C-7EE8-4AD4-B30C-31C87374F1CC}">
      <dgm:prSet/>
      <dgm:spPr/>
      <dgm:t>
        <a:bodyPr/>
        <a:lstStyle/>
        <a:p>
          <a:r>
            <a:rPr lang="en-GB" dirty="0"/>
            <a:t>Reiner (2000:1)</a:t>
          </a:r>
          <a:endParaRPr lang="en-US" dirty="0"/>
        </a:p>
      </dgm:t>
    </dgm:pt>
    <dgm:pt modelId="{06B919C7-1A7C-495B-83CC-C7A5A8FAE7BF}" type="parTrans" cxnId="{9D70FED2-461D-4182-A763-068EA50CA2E3}">
      <dgm:prSet/>
      <dgm:spPr/>
      <dgm:t>
        <a:bodyPr/>
        <a:lstStyle/>
        <a:p>
          <a:endParaRPr lang="en-US"/>
        </a:p>
      </dgm:t>
    </dgm:pt>
    <dgm:pt modelId="{80881D72-0260-482C-9768-7C9628BD64BE}" type="sibTrans" cxnId="{9D70FED2-461D-4182-A763-068EA50CA2E3}">
      <dgm:prSet/>
      <dgm:spPr/>
      <dgm:t>
        <a:bodyPr/>
        <a:lstStyle/>
        <a:p>
          <a:endParaRPr lang="en-US"/>
        </a:p>
      </dgm:t>
    </dgm:pt>
    <dgm:pt modelId="{8DAC7D7C-34E7-498C-AB5A-A8B8B45A6CE6}" type="pres">
      <dgm:prSet presAssocID="{5163F319-E854-4FF6-8F3F-10025387D6FA}" presName="vert0" presStyleCnt="0">
        <dgm:presLayoutVars>
          <dgm:dir/>
          <dgm:animOne val="branch"/>
          <dgm:animLvl val="lvl"/>
        </dgm:presLayoutVars>
      </dgm:prSet>
      <dgm:spPr/>
    </dgm:pt>
    <dgm:pt modelId="{E59E762B-29FC-4629-A093-DE7D023EFD6C}" type="pres">
      <dgm:prSet presAssocID="{1CD7176C-C5E4-45E4-8059-23EBBB6F8D3A}" presName="thickLine" presStyleLbl="alignNode1" presStyleIdx="0" presStyleCnt="3"/>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0" presStyleCnt="3"/>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1" presStyleCnt="3"/>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1" presStyleCnt="3"/>
      <dgm:spPr/>
    </dgm:pt>
    <dgm:pt modelId="{18CCF9C7-FBF2-4F1D-B147-40C84F3BABD6}" type="pres">
      <dgm:prSet presAssocID="{C16C8F99-5DD4-4E34-8858-1E89CFFE238B}" presName="vert1" presStyleCnt="0"/>
      <dgm:spPr/>
    </dgm:pt>
    <dgm:pt modelId="{430939DB-29A4-4C19-837F-1FDECA51A9A8}" type="pres">
      <dgm:prSet presAssocID="{6374E04C-7EE8-4AD4-B30C-31C87374F1CC}" presName="thickLine" presStyleLbl="alignNode1" presStyleIdx="2" presStyleCnt="3"/>
      <dgm:spPr/>
    </dgm:pt>
    <dgm:pt modelId="{AEC64C10-1B8D-4609-B235-14BFC30CD876}" type="pres">
      <dgm:prSet presAssocID="{6374E04C-7EE8-4AD4-B30C-31C87374F1CC}" presName="horz1" presStyleCnt="0"/>
      <dgm:spPr/>
    </dgm:pt>
    <dgm:pt modelId="{2CA64DEE-4E3F-47E3-94B5-04C1445F6B72}" type="pres">
      <dgm:prSet presAssocID="{6374E04C-7EE8-4AD4-B30C-31C87374F1CC}" presName="tx1" presStyleLbl="revTx" presStyleIdx="2" presStyleCnt="3"/>
      <dgm:spPr/>
    </dgm:pt>
    <dgm:pt modelId="{62D13C02-733A-4851-9FC4-EC14296B6FA7}" type="pres">
      <dgm:prSet presAssocID="{6374E04C-7EE8-4AD4-B30C-31C87374F1CC}" presName="vert1" presStyleCnt="0"/>
      <dgm:spPr/>
    </dgm:pt>
  </dgm:ptLst>
  <dgm:cxnLst>
    <dgm:cxn modelId="{C3345A39-7ACE-4DDD-83BD-889E9D65BDE1}" srcId="{5163F319-E854-4FF6-8F3F-10025387D6FA}" destId="{C16C8F99-5DD4-4E34-8858-1E89CFFE238B}" srcOrd="1" destOrd="0" parTransId="{281AB0FD-D227-433B-A7A9-04C685149163}" sibTransId="{4635B13E-4198-4E32-A4C6-9BCA498AB56F}"/>
    <dgm:cxn modelId="{6AA0035F-57F2-439D-B256-9694A7640C23}" type="presOf" srcId="{6374E04C-7EE8-4AD4-B30C-31C87374F1CC}" destId="{2CA64DEE-4E3F-47E3-94B5-04C1445F6B72}" srcOrd="0" destOrd="0" presId="urn:microsoft.com/office/officeart/2008/layout/LinedList"/>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BCDC2B83-8554-422A-8C8D-073FC77EB995}" srcId="{5163F319-E854-4FF6-8F3F-10025387D6FA}" destId="{1CD7176C-C5E4-45E4-8059-23EBBB6F8D3A}" srcOrd="0" destOrd="0" parTransId="{A918DE5F-E9B4-4D47-AD78-85114C3D3E9B}" sibTransId="{69B88D7C-7998-4668-810A-F25AAB3035B6}"/>
    <dgm:cxn modelId="{9D70FED2-461D-4182-A763-068EA50CA2E3}" srcId="{5163F319-E854-4FF6-8F3F-10025387D6FA}" destId="{6374E04C-7EE8-4AD4-B30C-31C87374F1CC}" srcOrd="2" destOrd="0" parTransId="{06B919C7-1A7C-495B-83CC-C7A5A8FAE7BF}" sibTransId="{80881D72-0260-482C-9768-7C9628BD64BE}"/>
    <dgm:cxn modelId="{5A4199EB-8A21-4B18-AC15-240FC9448243}" type="presOf" srcId="{5163F319-E854-4FF6-8F3F-10025387D6FA}" destId="{8DAC7D7C-34E7-498C-AB5A-A8B8B45A6CE6}" srcOrd="0" destOrd="0" presId="urn:microsoft.com/office/officeart/2008/layout/LinedList"/>
    <dgm:cxn modelId="{E2819C77-226D-46CA-8C0E-B5AE41227961}" type="presParOf" srcId="{8DAC7D7C-34E7-498C-AB5A-A8B8B45A6CE6}" destId="{E59E762B-29FC-4629-A093-DE7D023EFD6C}" srcOrd="0" destOrd="0" presId="urn:microsoft.com/office/officeart/2008/layout/LinedList"/>
    <dgm:cxn modelId="{640B4CFD-3D5B-4588-B4DE-91565195632E}" type="presParOf" srcId="{8DAC7D7C-34E7-498C-AB5A-A8B8B45A6CE6}" destId="{2274CC70-1718-4510-81A6-731B14EBAB76}" srcOrd="1"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2" destOrd="0" presId="urn:microsoft.com/office/officeart/2008/layout/LinedList"/>
    <dgm:cxn modelId="{8E25B732-9133-4E51-9935-452CAEE7F390}" type="presParOf" srcId="{8DAC7D7C-34E7-498C-AB5A-A8B8B45A6CE6}" destId="{38C6D6DF-2661-400E-B50E-8CADCB88EEBA}" srcOrd="3"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5E8FA61-DF09-442A-9378-03F0B6364564}" type="presParOf" srcId="{8DAC7D7C-34E7-498C-AB5A-A8B8B45A6CE6}" destId="{430939DB-29A4-4C19-837F-1FDECA51A9A8}" srcOrd="4" destOrd="0" presId="urn:microsoft.com/office/officeart/2008/layout/LinedList"/>
    <dgm:cxn modelId="{F934F635-8FA9-46C0-B829-D14698A5719B}" type="presParOf" srcId="{8DAC7D7C-34E7-498C-AB5A-A8B8B45A6CE6}" destId="{AEC64C10-1B8D-4609-B235-14BFC30CD876}" srcOrd="5" destOrd="0" presId="urn:microsoft.com/office/officeart/2008/layout/LinedList"/>
    <dgm:cxn modelId="{62A604DC-E621-4D8C-B1AC-5D6FDB794CFE}" type="presParOf" srcId="{AEC64C10-1B8D-4609-B235-14BFC30CD876}" destId="{2CA64DEE-4E3F-47E3-94B5-04C1445F6B72}" srcOrd="0" destOrd="0" presId="urn:microsoft.com/office/officeart/2008/layout/LinedList"/>
    <dgm:cxn modelId="{63BC59D0-2BE2-4575-92BD-50257936A63F}" type="presParOf" srcId="{AEC64C10-1B8D-4609-B235-14BFC30CD876}" destId="{62D13C02-733A-4851-9FC4-EC14296B6F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E1CFE1-7B7D-4C61-935F-FCEC927458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FB39A90-AD34-4DD5-BDCE-70387CAAA125}">
      <dgm:prSet custT="1"/>
      <dgm:spPr/>
      <dgm:t>
        <a:bodyPr/>
        <a:lstStyle/>
        <a:p>
          <a:r>
            <a:rPr lang="en-GB" sz="2400" dirty="0"/>
            <a:t>Policing refers to a range of organisations and not just the police</a:t>
          </a:r>
          <a:endParaRPr lang="en-US" sz="2400" dirty="0"/>
        </a:p>
      </dgm:t>
    </dgm:pt>
    <dgm:pt modelId="{1F2CAB31-5CB7-4297-A3A7-F4D787FD3A10}" type="parTrans" cxnId="{682163C4-285C-4EC9-B886-ADDB8045E368}">
      <dgm:prSet/>
      <dgm:spPr/>
      <dgm:t>
        <a:bodyPr/>
        <a:lstStyle/>
        <a:p>
          <a:endParaRPr lang="en-US"/>
        </a:p>
      </dgm:t>
    </dgm:pt>
    <dgm:pt modelId="{0FE213E1-810A-455A-A258-CC5586C2D165}" type="sibTrans" cxnId="{682163C4-285C-4EC9-B886-ADDB8045E368}">
      <dgm:prSet/>
      <dgm:spPr/>
      <dgm:t>
        <a:bodyPr/>
        <a:lstStyle/>
        <a:p>
          <a:endParaRPr lang="en-US"/>
        </a:p>
      </dgm:t>
    </dgm:pt>
    <dgm:pt modelId="{B02F5D77-A7BD-4A70-81FC-E1C54C83AF45}">
      <dgm:prSet custT="1"/>
      <dgm:spPr/>
      <dgm:t>
        <a:bodyPr/>
        <a:lstStyle/>
        <a:p>
          <a:r>
            <a:rPr lang="en-GB" sz="2400" dirty="0"/>
            <a:t>We hear reference to the policing family</a:t>
          </a:r>
          <a:endParaRPr lang="en-US" sz="2400" dirty="0"/>
        </a:p>
      </dgm:t>
    </dgm:pt>
    <dgm:pt modelId="{6C346188-407F-47A1-ABF5-1D4BA530BE9C}" type="parTrans" cxnId="{E58E72FD-222F-477C-B383-9E4B0A8CD82E}">
      <dgm:prSet/>
      <dgm:spPr/>
      <dgm:t>
        <a:bodyPr/>
        <a:lstStyle/>
        <a:p>
          <a:endParaRPr lang="en-US"/>
        </a:p>
      </dgm:t>
    </dgm:pt>
    <dgm:pt modelId="{0D53F73C-5A23-4E5A-9CC8-7F9F6E796C44}" type="sibTrans" cxnId="{E58E72FD-222F-477C-B383-9E4B0A8CD82E}">
      <dgm:prSet/>
      <dgm:spPr/>
      <dgm:t>
        <a:bodyPr/>
        <a:lstStyle/>
        <a:p>
          <a:endParaRPr lang="en-US"/>
        </a:p>
      </dgm:t>
    </dgm:pt>
    <dgm:pt modelId="{7BFDFAA7-994D-4EB5-958B-1830CE5D495D}">
      <dgm:prSet custT="1"/>
      <dgm:spPr/>
      <dgm:t>
        <a:bodyPr/>
        <a:lstStyle/>
        <a:p>
          <a:r>
            <a:rPr lang="en-GB" sz="2400" dirty="0"/>
            <a:t>In the context of Professional Policing we see reference to a particular kind of person. </a:t>
          </a:r>
          <a:endParaRPr lang="en-US" sz="2400" dirty="0"/>
        </a:p>
      </dgm:t>
    </dgm:pt>
    <dgm:pt modelId="{420AE1F0-D4F9-4D22-B35A-4EDA56324CF2}" type="parTrans" cxnId="{8868B273-93EC-489B-9772-B117765B976E}">
      <dgm:prSet/>
      <dgm:spPr/>
      <dgm:t>
        <a:bodyPr/>
        <a:lstStyle/>
        <a:p>
          <a:endParaRPr lang="en-US"/>
        </a:p>
      </dgm:t>
    </dgm:pt>
    <dgm:pt modelId="{D47CE475-AF93-4810-8064-FFA75FE67A6C}" type="sibTrans" cxnId="{8868B273-93EC-489B-9772-B117765B976E}">
      <dgm:prSet/>
      <dgm:spPr/>
      <dgm:t>
        <a:bodyPr/>
        <a:lstStyle/>
        <a:p>
          <a:endParaRPr lang="en-US"/>
        </a:p>
      </dgm:t>
    </dgm:pt>
    <dgm:pt modelId="{D2AC0BD1-3B5A-42C6-AC04-3655C34B972D}">
      <dgm:prSet custT="1"/>
      <dgm:spPr/>
      <dgm:t>
        <a:bodyPr/>
        <a:lstStyle/>
        <a:p>
          <a:r>
            <a:rPr lang="en-GB" sz="2400" dirty="0"/>
            <a:t>Entails the demonstration of certain professional qualities (training, capacity)</a:t>
          </a:r>
          <a:endParaRPr lang="en-US" sz="2400" dirty="0"/>
        </a:p>
      </dgm:t>
    </dgm:pt>
    <dgm:pt modelId="{A8692A9E-4731-4ABB-893F-6DF91028E07B}" type="parTrans" cxnId="{A0C0ECF0-6678-4ECD-B3D0-354012A59B96}">
      <dgm:prSet/>
      <dgm:spPr/>
      <dgm:t>
        <a:bodyPr/>
        <a:lstStyle/>
        <a:p>
          <a:endParaRPr lang="en-US"/>
        </a:p>
      </dgm:t>
    </dgm:pt>
    <dgm:pt modelId="{6A83DC26-0B04-427D-9640-1A1FB3F1B955}" type="sibTrans" cxnId="{A0C0ECF0-6678-4ECD-B3D0-354012A59B96}">
      <dgm:prSet/>
      <dgm:spPr/>
      <dgm:t>
        <a:bodyPr/>
        <a:lstStyle/>
        <a:p>
          <a:endParaRPr lang="en-US"/>
        </a:p>
      </dgm:t>
    </dgm:pt>
    <dgm:pt modelId="{3EAEA3A2-17B9-45E7-AF56-7476B7D95C85}">
      <dgm:prSet custT="1"/>
      <dgm:spPr/>
      <dgm:t>
        <a:bodyPr/>
        <a:lstStyle/>
        <a:p>
          <a:r>
            <a:rPr lang="en-GB" sz="2400" dirty="0"/>
            <a:t>What kinds of qualities would you expect to see In the modern police officer?</a:t>
          </a:r>
          <a:endParaRPr lang="en-US" sz="2400" dirty="0"/>
        </a:p>
      </dgm:t>
    </dgm:pt>
    <dgm:pt modelId="{657C6163-F5B7-4552-8497-872137A351C0}" type="parTrans" cxnId="{B98C4109-C2C7-4C7B-968C-BCDAA7A5438D}">
      <dgm:prSet/>
      <dgm:spPr/>
      <dgm:t>
        <a:bodyPr/>
        <a:lstStyle/>
        <a:p>
          <a:endParaRPr lang="en-US"/>
        </a:p>
      </dgm:t>
    </dgm:pt>
    <dgm:pt modelId="{A554438B-B805-4A2E-8965-6D6E9DBA9089}" type="sibTrans" cxnId="{B98C4109-C2C7-4C7B-968C-BCDAA7A5438D}">
      <dgm:prSet/>
      <dgm:spPr/>
      <dgm:t>
        <a:bodyPr/>
        <a:lstStyle/>
        <a:p>
          <a:endParaRPr lang="en-US"/>
        </a:p>
      </dgm:t>
    </dgm:pt>
    <dgm:pt modelId="{91DCC7CB-45DF-4A9E-A15E-D36EDE0EB625}" type="pres">
      <dgm:prSet presAssocID="{C4E1CFE1-7B7D-4C61-935F-FCEC9274580A}" presName="vert0" presStyleCnt="0">
        <dgm:presLayoutVars>
          <dgm:dir/>
          <dgm:animOne val="branch"/>
          <dgm:animLvl val="lvl"/>
        </dgm:presLayoutVars>
      </dgm:prSet>
      <dgm:spPr/>
    </dgm:pt>
    <dgm:pt modelId="{FE237ABE-15C2-4F4E-9C88-CF66942A7DA3}" type="pres">
      <dgm:prSet presAssocID="{6FB39A90-AD34-4DD5-BDCE-70387CAAA125}" presName="thickLine" presStyleLbl="alignNode1" presStyleIdx="0" presStyleCnt="5"/>
      <dgm:spPr/>
    </dgm:pt>
    <dgm:pt modelId="{6A971B77-DADF-4480-AD19-249D79534A43}" type="pres">
      <dgm:prSet presAssocID="{6FB39A90-AD34-4DD5-BDCE-70387CAAA125}" presName="horz1" presStyleCnt="0"/>
      <dgm:spPr/>
    </dgm:pt>
    <dgm:pt modelId="{D13EC70B-CF0C-44A0-BA45-7E201F431144}" type="pres">
      <dgm:prSet presAssocID="{6FB39A90-AD34-4DD5-BDCE-70387CAAA125}" presName="tx1" presStyleLbl="revTx" presStyleIdx="0" presStyleCnt="5" custScaleX="100098" custScaleY="627870"/>
      <dgm:spPr/>
    </dgm:pt>
    <dgm:pt modelId="{5FB54999-5C25-46D9-8FCB-AAFA9AD7072A}" type="pres">
      <dgm:prSet presAssocID="{6FB39A90-AD34-4DD5-BDCE-70387CAAA125}" presName="vert1" presStyleCnt="0"/>
      <dgm:spPr/>
    </dgm:pt>
    <dgm:pt modelId="{7727FB33-5C45-4A21-9CDF-5A4557166018}" type="pres">
      <dgm:prSet presAssocID="{B02F5D77-A7BD-4A70-81FC-E1C54C83AF45}" presName="thickLine" presStyleLbl="alignNode1" presStyleIdx="1" presStyleCnt="5"/>
      <dgm:spPr/>
    </dgm:pt>
    <dgm:pt modelId="{08522F50-2867-4636-AF31-1A5AD4A938C5}" type="pres">
      <dgm:prSet presAssocID="{B02F5D77-A7BD-4A70-81FC-E1C54C83AF45}" presName="horz1" presStyleCnt="0"/>
      <dgm:spPr/>
    </dgm:pt>
    <dgm:pt modelId="{10E52FEC-C66F-4D30-A026-08E68850C7D6}" type="pres">
      <dgm:prSet presAssocID="{B02F5D77-A7BD-4A70-81FC-E1C54C83AF45}" presName="tx1" presStyleLbl="revTx" presStyleIdx="1" presStyleCnt="5" custScaleX="100098" custScaleY="627870"/>
      <dgm:spPr/>
    </dgm:pt>
    <dgm:pt modelId="{05584F89-A2A4-48C9-82EB-4CC19D3E7F85}" type="pres">
      <dgm:prSet presAssocID="{B02F5D77-A7BD-4A70-81FC-E1C54C83AF45}" presName="vert1" presStyleCnt="0"/>
      <dgm:spPr/>
    </dgm:pt>
    <dgm:pt modelId="{E0A31815-BD6A-4B78-9D32-B063D1AEAC60}" type="pres">
      <dgm:prSet presAssocID="{7BFDFAA7-994D-4EB5-958B-1830CE5D495D}" presName="thickLine" presStyleLbl="alignNode1" presStyleIdx="2" presStyleCnt="5"/>
      <dgm:spPr/>
    </dgm:pt>
    <dgm:pt modelId="{0BCD4C25-6887-4E13-A003-AA03B0441087}" type="pres">
      <dgm:prSet presAssocID="{7BFDFAA7-994D-4EB5-958B-1830CE5D495D}" presName="horz1" presStyleCnt="0"/>
      <dgm:spPr/>
    </dgm:pt>
    <dgm:pt modelId="{7F02E077-C022-469B-BAA6-3E6EA8471E80}" type="pres">
      <dgm:prSet presAssocID="{7BFDFAA7-994D-4EB5-958B-1830CE5D495D}" presName="tx1" presStyleLbl="revTx" presStyleIdx="2" presStyleCnt="5" custScaleX="100098" custScaleY="627870"/>
      <dgm:spPr/>
    </dgm:pt>
    <dgm:pt modelId="{235EB397-5FF0-4F40-922E-C9CF8D9D611A}" type="pres">
      <dgm:prSet presAssocID="{7BFDFAA7-994D-4EB5-958B-1830CE5D495D}" presName="vert1" presStyleCnt="0"/>
      <dgm:spPr/>
    </dgm:pt>
    <dgm:pt modelId="{CD643173-580A-4AEF-ADC2-8419692463C8}" type="pres">
      <dgm:prSet presAssocID="{D2AC0BD1-3B5A-42C6-AC04-3655C34B972D}" presName="thickLine" presStyleLbl="alignNode1" presStyleIdx="3" presStyleCnt="5"/>
      <dgm:spPr/>
    </dgm:pt>
    <dgm:pt modelId="{122165DA-56BC-4707-A522-B3976ABFEFAE}" type="pres">
      <dgm:prSet presAssocID="{D2AC0BD1-3B5A-42C6-AC04-3655C34B972D}" presName="horz1" presStyleCnt="0"/>
      <dgm:spPr/>
    </dgm:pt>
    <dgm:pt modelId="{AA75327E-1F1F-4D11-B2A4-0B5CCA2F6FA1}" type="pres">
      <dgm:prSet presAssocID="{D2AC0BD1-3B5A-42C6-AC04-3655C34B972D}" presName="tx1" presStyleLbl="revTx" presStyleIdx="3" presStyleCnt="5" custScaleX="100098" custScaleY="627870"/>
      <dgm:spPr/>
    </dgm:pt>
    <dgm:pt modelId="{58C076A8-A057-48FC-B4F0-5E53DB408854}" type="pres">
      <dgm:prSet presAssocID="{D2AC0BD1-3B5A-42C6-AC04-3655C34B972D}" presName="vert1" presStyleCnt="0"/>
      <dgm:spPr/>
    </dgm:pt>
    <dgm:pt modelId="{55BBE967-A147-47E4-899B-61637C2A4E08}" type="pres">
      <dgm:prSet presAssocID="{3EAEA3A2-17B9-45E7-AF56-7476B7D95C85}" presName="thickLine" presStyleLbl="alignNode1" presStyleIdx="4" presStyleCnt="5"/>
      <dgm:spPr/>
    </dgm:pt>
    <dgm:pt modelId="{F0C619CE-7602-4711-80A8-AD55A038D0B7}" type="pres">
      <dgm:prSet presAssocID="{3EAEA3A2-17B9-45E7-AF56-7476B7D95C85}" presName="horz1" presStyleCnt="0"/>
      <dgm:spPr/>
    </dgm:pt>
    <dgm:pt modelId="{E5D72E0A-7BC6-456D-9B09-6DA6AC548229}" type="pres">
      <dgm:prSet presAssocID="{3EAEA3A2-17B9-45E7-AF56-7476B7D95C85}" presName="tx1" presStyleLbl="revTx" presStyleIdx="4" presStyleCnt="5" custScaleX="100098" custScaleY="627870"/>
      <dgm:spPr/>
    </dgm:pt>
    <dgm:pt modelId="{89DB99E9-7A69-4EB0-B656-85F407A1606C}" type="pres">
      <dgm:prSet presAssocID="{3EAEA3A2-17B9-45E7-AF56-7476B7D95C85}" presName="vert1" presStyleCnt="0"/>
      <dgm:spPr/>
    </dgm:pt>
  </dgm:ptLst>
  <dgm:cxnLst>
    <dgm:cxn modelId="{B98C4109-C2C7-4C7B-968C-BCDAA7A5438D}" srcId="{C4E1CFE1-7B7D-4C61-935F-FCEC9274580A}" destId="{3EAEA3A2-17B9-45E7-AF56-7476B7D95C85}" srcOrd="4" destOrd="0" parTransId="{657C6163-F5B7-4552-8497-872137A351C0}" sibTransId="{A554438B-B805-4A2E-8965-6D6E9DBA9089}"/>
    <dgm:cxn modelId="{17C44A22-A64F-41B1-9F83-444D0E2D04A9}" type="presOf" srcId="{D2AC0BD1-3B5A-42C6-AC04-3655C34B972D}" destId="{AA75327E-1F1F-4D11-B2A4-0B5CCA2F6FA1}" srcOrd="0" destOrd="0" presId="urn:microsoft.com/office/officeart/2008/layout/LinedList"/>
    <dgm:cxn modelId="{7E3E4623-34AC-43D9-A656-253905BB01B1}" type="presOf" srcId="{7BFDFAA7-994D-4EB5-958B-1830CE5D495D}" destId="{7F02E077-C022-469B-BAA6-3E6EA8471E80}" srcOrd="0" destOrd="0" presId="urn:microsoft.com/office/officeart/2008/layout/LinedList"/>
    <dgm:cxn modelId="{8868B273-93EC-489B-9772-B117765B976E}" srcId="{C4E1CFE1-7B7D-4C61-935F-FCEC9274580A}" destId="{7BFDFAA7-994D-4EB5-958B-1830CE5D495D}" srcOrd="2" destOrd="0" parTransId="{420AE1F0-D4F9-4D22-B35A-4EDA56324CF2}" sibTransId="{D47CE475-AF93-4810-8064-FFA75FE67A6C}"/>
    <dgm:cxn modelId="{9A3F1459-48B7-4C49-8323-E478009A0727}" type="presOf" srcId="{6FB39A90-AD34-4DD5-BDCE-70387CAAA125}" destId="{D13EC70B-CF0C-44A0-BA45-7E201F431144}" srcOrd="0" destOrd="0" presId="urn:microsoft.com/office/officeart/2008/layout/LinedList"/>
    <dgm:cxn modelId="{6AB83F9D-C9BA-409F-BEA2-F0F5688C873F}" type="presOf" srcId="{B02F5D77-A7BD-4A70-81FC-E1C54C83AF45}" destId="{10E52FEC-C66F-4D30-A026-08E68850C7D6}" srcOrd="0" destOrd="0" presId="urn:microsoft.com/office/officeart/2008/layout/LinedList"/>
    <dgm:cxn modelId="{682163C4-285C-4EC9-B886-ADDB8045E368}" srcId="{C4E1CFE1-7B7D-4C61-935F-FCEC9274580A}" destId="{6FB39A90-AD34-4DD5-BDCE-70387CAAA125}" srcOrd="0" destOrd="0" parTransId="{1F2CAB31-5CB7-4297-A3A7-F4D787FD3A10}" sibTransId="{0FE213E1-810A-455A-A258-CC5586C2D165}"/>
    <dgm:cxn modelId="{A3E9AEC5-6301-4EAF-AABE-EE28C0305E10}" type="presOf" srcId="{3EAEA3A2-17B9-45E7-AF56-7476B7D95C85}" destId="{E5D72E0A-7BC6-456D-9B09-6DA6AC548229}" srcOrd="0" destOrd="0" presId="urn:microsoft.com/office/officeart/2008/layout/LinedList"/>
    <dgm:cxn modelId="{590B98D2-1CBC-4791-AFCE-042C52CB3CDA}" type="presOf" srcId="{C4E1CFE1-7B7D-4C61-935F-FCEC9274580A}" destId="{91DCC7CB-45DF-4A9E-A15E-D36EDE0EB625}" srcOrd="0" destOrd="0" presId="urn:microsoft.com/office/officeart/2008/layout/LinedList"/>
    <dgm:cxn modelId="{A0C0ECF0-6678-4ECD-B3D0-354012A59B96}" srcId="{C4E1CFE1-7B7D-4C61-935F-FCEC9274580A}" destId="{D2AC0BD1-3B5A-42C6-AC04-3655C34B972D}" srcOrd="3" destOrd="0" parTransId="{A8692A9E-4731-4ABB-893F-6DF91028E07B}" sibTransId="{6A83DC26-0B04-427D-9640-1A1FB3F1B955}"/>
    <dgm:cxn modelId="{E58E72FD-222F-477C-B383-9E4B0A8CD82E}" srcId="{C4E1CFE1-7B7D-4C61-935F-FCEC9274580A}" destId="{B02F5D77-A7BD-4A70-81FC-E1C54C83AF45}" srcOrd="1" destOrd="0" parTransId="{6C346188-407F-47A1-ABF5-1D4BA530BE9C}" sibTransId="{0D53F73C-5A23-4E5A-9CC8-7F9F6E796C44}"/>
    <dgm:cxn modelId="{14FFF926-A4C0-4304-9543-64B5D14501D5}" type="presParOf" srcId="{91DCC7CB-45DF-4A9E-A15E-D36EDE0EB625}" destId="{FE237ABE-15C2-4F4E-9C88-CF66942A7DA3}" srcOrd="0" destOrd="0" presId="urn:microsoft.com/office/officeart/2008/layout/LinedList"/>
    <dgm:cxn modelId="{B453810C-91EA-438F-B668-919ABA32EBAB}" type="presParOf" srcId="{91DCC7CB-45DF-4A9E-A15E-D36EDE0EB625}" destId="{6A971B77-DADF-4480-AD19-249D79534A43}" srcOrd="1" destOrd="0" presId="urn:microsoft.com/office/officeart/2008/layout/LinedList"/>
    <dgm:cxn modelId="{D07CE179-038A-4228-8A86-5D6AA860CC5F}" type="presParOf" srcId="{6A971B77-DADF-4480-AD19-249D79534A43}" destId="{D13EC70B-CF0C-44A0-BA45-7E201F431144}" srcOrd="0" destOrd="0" presId="urn:microsoft.com/office/officeart/2008/layout/LinedList"/>
    <dgm:cxn modelId="{48D0347D-0D72-46DF-9E7D-341D1BDAE3A3}" type="presParOf" srcId="{6A971B77-DADF-4480-AD19-249D79534A43}" destId="{5FB54999-5C25-46D9-8FCB-AAFA9AD7072A}" srcOrd="1" destOrd="0" presId="urn:microsoft.com/office/officeart/2008/layout/LinedList"/>
    <dgm:cxn modelId="{230C1247-C9DA-4426-980B-351E6688A018}" type="presParOf" srcId="{91DCC7CB-45DF-4A9E-A15E-D36EDE0EB625}" destId="{7727FB33-5C45-4A21-9CDF-5A4557166018}" srcOrd="2" destOrd="0" presId="urn:microsoft.com/office/officeart/2008/layout/LinedList"/>
    <dgm:cxn modelId="{0B0CD6B1-BADE-4D53-976A-A8D16D792A5E}" type="presParOf" srcId="{91DCC7CB-45DF-4A9E-A15E-D36EDE0EB625}" destId="{08522F50-2867-4636-AF31-1A5AD4A938C5}" srcOrd="3" destOrd="0" presId="urn:microsoft.com/office/officeart/2008/layout/LinedList"/>
    <dgm:cxn modelId="{B83C8C1B-5048-4C9C-B675-AC94E394E3F9}" type="presParOf" srcId="{08522F50-2867-4636-AF31-1A5AD4A938C5}" destId="{10E52FEC-C66F-4D30-A026-08E68850C7D6}" srcOrd="0" destOrd="0" presId="urn:microsoft.com/office/officeart/2008/layout/LinedList"/>
    <dgm:cxn modelId="{8E8619A8-9CF2-4F4A-B8CD-19D922070B07}" type="presParOf" srcId="{08522F50-2867-4636-AF31-1A5AD4A938C5}" destId="{05584F89-A2A4-48C9-82EB-4CC19D3E7F85}" srcOrd="1" destOrd="0" presId="urn:microsoft.com/office/officeart/2008/layout/LinedList"/>
    <dgm:cxn modelId="{86BA9B2A-AF98-4C52-9D8E-06DF4CFCCE72}" type="presParOf" srcId="{91DCC7CB-45DF-4A9E-A15E-D36EDE0EB625}" destId="{E0A31815-BD6A-4B78-9D32-B063D1AEAC60}" srcOrd="4" destOrd="0" presId="urn:microsoft.com/office/officeart/2008/layout/LinedList"/>
    <dgm:cxn modelId="{76151CC9-B20C-417B-AC4D-AD5330A6915F}" type="presParOf" srcId="{91DCC7CB-45DF-4A9E-A15E-D36EDE0EB625}" destId="{0BCD4C25-6887-4E13-A003-AA03B0441087}" srcOrd="5" destOrd="0" presId="urn:microsoft.com/office/officeart/2008/layout/LinedList"/>
    <dgm:cxn modelId="{93F11DF1-22A1-4E74-B4DB-F2BE4502F09F}" type="presParOf" srcId="{0BCD4C25-6887-4E13-A003-AA03B0441087}" destId="{7F02E077-C022-469B-BAA6-3E6EA8471E80}" srcOrd="0" destOrd="0" presId="urn:microsoft.com/office/officeart/2008/layout/LinedList"/>
    <dgm:cxn modelId="{741F7B28-98FD-4CFF-A136-FA5480F75A45}" type="presParOf" srcId="{0BCD4C25-6887-4E13-A003-AA03B0441087}" destId="{235EB397-5FF0-4F40-922E-C9CF8D9D611A}" srcOrd="1" destOrd="0" presId="urn:microsoft.com/office/officeart/2008/layout/LinedList"/>
    <dgm:cxn modelId="{FC1A8383-0C08-421B-B0D1-DE84806CB0FF}" type="presParOf" srcId="{91DCC7CB-45DF-4A9E-A15E-D36EDE0EB625}" destId="{CD643173-580A-4AEF-ADC2-8419692463C8}" srcOrd="6" destOrd="0" presId="urn:microsoft.com/office/officeart/2008/layout/LinedList"/>
    <dgm:cxn modelId="{4763EAAA-81F8-4ADB-BE7B-32547D777FAA}" type="presParOf" srcId="{91DCC7CB-45DF-4A9E-A15E-D36EDE0EB625}" destId="{122165DA-56BC-4707-A522-B3976ABFEFAE}" srcOrd="7" destOrd="0" presId="urn:microsoft.com/office/officeart/2008/layout/LinedList"/>
    <dgm:cxn modelId="{D68AAC3B-3D85-4757-BC4E-6B25509BA686}" type="presParOf" srcId="{122165DA-56BC-4707-A522-B3976ABFEFAE}" destId="{AA75327E-1F1F-4D11-B2A4-0B5CCA2F6FA1}" srcOrd="0" destOrd="0" presId="urn:microsoft.com/office/officeart/2008/layout/LinedList"/>
    <dgm:cxn modelId="{72843D37-DD9F-4146-AB2F-4076F0249543}" type="presParOf" srcId="{122165DA-56BC-4707-A522-B3976ABFEFAE}" destId="{58C076A8-A057-48FC-B4F0-5E53DB408854}" srcOrd="1" destOrd="0" presId="urn:microsoft.com/office/officeart/2008/layout/LinedList"/>
    <dgm:cxn modelId="{489537B8-5F72-49F3-A01E-7F5BA940F6EE}" type="presParOf" srcId="{91DCC7CB-45DF-4A9E-A15E-D36EDE0EB625}" destId="{55BBE967-A147-47E4-899B-61637C2A4E08}" srcOrd="8" destOrd="0" presId="urn:microsoft.com/office/officeart/2008/layout/LinedList"/>
    <dgm:cxn modelId="{528A0B1B-C454-48FD-85A9-CADCD8DC90AC}" type="presParOf" srcId="{91DCC7CB-45DF-4A9E-A15E-D36EDE0EB625}" destId="{F0C619CE-7602-4711-80A8-AD55A038D0B7}" srcOrd="9" destOrd="0" presId="urn:microsoft.com/office/officeart/2008/layout/LinedList"/>
    <dgm:cxn modelId="{E59E6410-5D03-43D2-B1DA-10268E915A3F}" type="presParOf" srcId="{F0C619CE-7602-4711-80A8-AD55A038D0B7}" destId="{E5D72E0A-7BC6-456D-9B09-6DA6AC548229}" srcOrd="0" destOrd="0" presId="urn:microsoft.com/office/officeart/2008/layout/LinedList"/>
    <dgm:cxn modelId="{9DE1AA00-7B8E-4886-85A0-2B5702B467EB}" type="presParOf" srcId="{F0C619CE-7602-4711-80A8-AD55A038D0B7}" destId="{89DB99E9-7A69-4EB0-B656-85F407A16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F7662-3E6A-41DA-BE1A-588144F3297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27C5C0F-8EEE-48F4-A826-92657C869E2F}">
      <dgm:prSet custT="1"/>
      <dgm:spPr/>
      <dgm:t>
        <a:bodyPr/>
        <a:lstStyle/>
        <a:p>
          <a:r>
            <a:rPr lang="en-GB" sz="2400" dirty="0"/>
            <a:t>Always in the public eye</a:t>
          </a:r>
          <a:endParaRPr lang="en-US" sz="2400" dirty="0"/>
        </a:p>
      </dgm:t>
    </dgm:pt>
    <dgm:pt modelId="{68A4EFE1-B628-4754-AC12-F5C42AB20C7E}" type="parTrans" cxnId="{1B1E2B0F-D29E-461A-BF40-7D6187B6892E}">
      <dgm:prSet/>
      <dgm:spPr/>
      <dgm:t>
        <a:bodyPr/>
        <a:lstStyle/>
        <a:p>
          <a:endParaRPr lang="en-US"/>
        </a:p>
      </dgm:t>
    </dgm:pt>
    <dgm:pt modelId="{E3826002-0DE5-4DA3-B4DE-04C84C4C85A0}" type="sibTrans" cxnId="{1B1E2B0F-D29E-461A-BF40-7D6187B6892E}">
      <dgm:prSet/>
      <dgm:spPr/>
      <dgm:t>
        <a:bodyPr/>
        <a:lstStyle/>
        <a:p>
          <a:endParaRPr lang="en-US"/>
        </a:p>
      </dgm:t>
    </dgm:pt>
    <dgm:pt modelId="{5DAB9E40-0EF5-46B3-894B-5B1DB5D60202}">
      <dgm:prSet custT="1"/>
      <dgm:spPr/>
      <dgm:t>
        <a:bodyPr/>
        <a:lstStyle/>
        <a:p>
          <a:r>
            <a:rPr lang="en-GB" sz="2400" dirty="0"/>
            <a:t>They are expected to be calm in the face of adversity </a:t>
          </a:r>
          <a:endParaRPr lang="en-US" sz="2400" dirty="0"/>
        </a:p>
      </dgm:t>
    </dgm:pt>
    <dgm:pt modelId="{E7B7382D-57A7-4506-BD50-D885DC5F73AD}" type="parTrans" cxnId="{DD6B570E-5B33-478E-9763-70692265DDFE}">
      <dgm:prSet/>
      <dgm:spPr/>
      <dgm:t>
        <a:bodyPr/>
        <a:lstStyle/>
        <a:p>
          <a:endParaRPr lang="en-US"/>
        </a:p>
      </dgm:t>
    </dgm:pt>
    <dgm:pt modelId="{1793C3D2-1A92-48FD-96E9-859299B11DE5}" type="sibTrans" cxnId="{DD6B570E-5B33-478E-9763-70692265DDFE}">
      <dgm:prSet/>
      <dgm:spPr/>
      <dgm:t>
        <a:bodyPr/>
        <a:lstStyle/>
        <a:p>
          <a:endParaRPr lang="en-US"/>
        </a:p>
      </dgm:t>
    </dgm:pt>
    <dgm:pt modelId="{71DE6984-6F28-4950-9F8D-9FEB39B9DA10}">
      <dgm:prSet custT="1"/>
      <dgm:spPr/>
      <dgm:t>
        <a:bodyPr/>
        <a:lstStyle/>
        <a:p>
          <a:r>
            <a:rPr lang="en-GB" sz="2400" dirty="0"/>
            <a:t>They are expected to know what to do in crisis situations</a:t>
          </a:r>
          <a:endParaRPr lang="en-US" sz="2400" dirty="0"/>
        </a:p>
      </dgm:t>
    </dgm:pt>
    <dgm:pt modelId="{4FBEB390-22DB-4F98-87AE-B36ED393A911}" type="parTrans" cxnId="{01019A39-970E-4F16-A0D2-664B15C75AD1}">
      <dgm:prSet/>
      <dgm:spPr/>
      <dgm:t>
        <a:bodyPr/>
        <a:lstStyle/>
        <a:p>
          <a:endParaRPr lang="en-US"/>
        </a:p>
      </dgm:t>
    </dgm:pt>
    <dgm:pt modelId="{1CCFA257-FF09-41AE-9580-E11112706781}" type="sibTrans" cxnId="{01019A39-970E-4F16-A0D2-664B15C75AD1}">
      <dgm:prSet/>
      <dgm:spPr/>
      <dgm:t>
        <a:bodyPr/>
        <a:lstStyle/>
        <a:p>
          <a:endParaRPr lang="en-US"/>
        </a:p>
      </dgm:t>
    </dgm:pt>
    <dgm:pt modelId="{574DE81E-A9E0-409E-BCB3-5BCE66DD19C6}">
      <dgm:prSet custT="1"/>
      <dgm:spPr/>
      <dgm:t>
        <a:bodyPr/>
        <a:lstStyle/>
        <a:p>
          <a:r>
            <a:rPr lang="en-GB" sz="2400" dirty="0"/>
            <a:t>They are expected to be dependable and reliable </a:t>
          </a:r>
          <a:endParaRPr lang="en-US" sz="2400" dirty="0"/>
        </a:p>
      </dgm:t>
    </dgm:pt>
    <dgm:pt modelId="{2DF5B621-3CA2-499C-8310-AA39219228D2}" type="parTrans" cxnId="{BBC89553-CF1C-497B-B8D5-83C91E0280C6}">
      <dgm:prSet/>
      <dgm:spPr/>
      <dgm:t>
        <a:bodyPr/>
        <a:lstStyle/>
        <a:p>
          <a:endParaRPr lang="en-US"/>
        </a:p>
      </dgm:t>
    </dgm:pt>
    <dgm:pt modelId="{50756F99-6608-4A9F-AF35-EB887DB37D86}" type="sibTrans" cxnId="{BBC89553-CF1C-497B-B8D5-83C91E0280C6}">
      <dgm:prSet/>
      <dgm:spPr/>
      <dgm:t>
        <a:bodyPr/>
        <a:lstStyle/>
        <a:p>
          <a:endParaRPr lang="en-US"/>
        </a:p>
      </dgm:t>
    </dgm:pt>
    <dgm:pt modelId="{679A2D38-B4B6-4B45-AFF7-83A448E4A06F}">
      <dgm:prSet custT="1"/>
      <dgm:spPr/>
      <dgm:t>
        <a:bodyPr/>
        <a:lstStyle/>
        <a:p>
          <a:r>
            <a:rPr lang="en-GB" sz="2400" dirty="0"/>
            <a:t>Police officers should have high levels of personal tenacity and determination</a:t>
          </a:r>
          <a:endParaRPr lang="en-US" sz="2400" dirty="0"/>
        </a:p>
      </dgm:t>
    </dgm:pt>
    <dgm:pt modelId="{5E3ACBF2-2275-4A50-AE9E-13DA89F55448}" type="parTrans" cxnId="{6DBBBCD0-CD88-4BF5-AC2A-2654B473DAF9}">
      <dgm:prSet/>
      <dgm:spPr/>
      <dgm:t>
        <a:bodyPr/>
        <a:lstStyle/>
        <a:p>
          <a:endParaRPr lang="en-US"/>
        </a:p>
      </dgm:t>
    </dgm:pt>
    <dgm:pt modelId="{47B93965-D9EB-4BB3-9FA7-99348EA8483C}" type="sibTrans" cxnId="{6DBBBCD0-CD88-4BF5-AC2A-2654B473DAF9}">
      <dgm:prSet/>
      <dgm:spPr/>
      <dgm:t>
        <a:bodyPr/>
        <a:lstStyle/>
        <a:p>
          <a:endParaRPr lang="en-US"/>
        </a:p>
      </dgm:t>
    </dgm:pt>
    <dgm:pt modelId="{E612B324-4E89-4E02-96D9-379D10CA3781}">
      <dgm:prSet custT="1"/>
      <dgm:spPr/>
      <dgm:t>
        <a:bodyPr/>
        <a:lstStyle/>
        <a:p>
          <a:r>
            <a:rPr lang="en-GB" sz="2400" dirty="0"/>
            <a:t>They are honest and reliable public servants who live with a high level of personal integrity</a:t>
          </a:r>
          <a:endParaRPr lang="en-US" sz="2400" dirty="0"/>
        </a:p>
      </dgm:t>
    </dgm:pt>
    <dgm:pt modelId="{B38DF8AE-E4FA-45B8-AF87-9D58FB5CC2FC}" type="parTrans" cxnId="{6B0119CD-D908-4C0E-8C92-2678B47AE01B}">
      <dgm:prSet/>
      <dgm:spPr/>
      <dgm:t>
        <a:bodyPr/>
        <a:lstStyle/>
        <a:p>
          <a:endParaRPr lang="en-US"/>
        </a:p>
      </dgm:t>
    </dgm:pt>
    <dgm:pt modelId="{734FA1C4-75A5-4DA8-A171-DEA1311D6C92}" type="sibTrans" cxnId="{6B0119CD-D908-4C0E-8C92-2678B47AE01B}">
      <dgm:prSet/>
      <dgm:spPr/>
      <dgm:t>
        <a:bodyPr/>
        <a:lstStyle/>
        <a:p>
          <a:endParaRPr lang="en-US"/>
        </a:p>
      </dgm:t>
    </dgm:pt>
    <dgm:pt modelId="{AF86D9C2-1D7F-478B-884B-8B0D55195304}">
      <dgm:prSet custT="1"/>
      <dgm:spPr/>
      <dgm:t>
        <a:bodyPr/>
        <a:lstStyle/>
        <a:p>
          <a:r>
            <a:rPr lang="en-GB" sz="2400" dirty="0"/>
            <a:t>They are never truly off duty</a:t>
          </a:r>
          <a:endParaRPr lang="en-US" sz="2400" dirty="0"/>
        </a:p>
      </dgm:t>
    </dgm:pt>
    <dgm:pt modelId="{6BFA90D6-B0C0-46C8-AE13-A78C4090E200}" type="parTrans" cxnId="{FDF2557E-FA65-41E7-895E-7FF09278F415}">
      <dgm:prSet/>
      <dgm:spPr/>
      <dgm:t>
        <a:bodyPr/>
        <a:lstStyle/>
        <a:p>
          <a:endParaRPr lang="en-US"/>
        </a:p>
      </dgm:t>
    </dgm:pt>
    <dgm:pt modelId="{533D8E55-C16B-4523-ACBE-38C3777ABB15}" type="sibTrans" cxnId="{FDF2557E-FA65-41E7-895E-7FF09278F415}">
      <dgm:prSet/>
      <dgm:spPr/>
      <dgm:t>
        <a:bodyPr/>
        <a:lstStyle/>
        <a:p>
          <a:endParaRPr lang="en-US"/>
        </a:p>
      </dgm:t>
    </dgm:pt>
    <dgm:pt modelId="{0F3BAD8E-3011-4EC6-AD32-E31C777998BF}" type="pres">
      <dgm:prSet presAssocID="{85BF7662-3E6A-41DA-BE1A-588144F32975}" presName="vert0" presStyleCnt="0">
        <dgm:presLayoutVars>
          <dgm:dir/>
          <dgm:animOne val="branch"/>
          <dgm:animLvl val="lvl"/>
        </dgm:presLayoutVars>
      </dgm:prSet>
      <dgm:spPr/>
    </dgm:pt>
    <dgm:pt modelId="{AEA4EC9D-A157-4B91-95D1-D23EBC2A4C8C}" type="pres">
      <dgm:prSet presAssocID="{C27C5C0F-8EEE-48F4-A826-92657C869E2F}" presName="thickLine" presStyleLbl="alignNode1" presStyleIdx="0" presStyleCnt="7"/>
      <dgm:spPr/>
    </dgm:pt>
    <dgm:pt modelId="{6DA88304-3AF2-4768-A87B-08D43C64B8B2}" type="pres">
      <dgm:prSet presAssocID="{C27C5C0F-8EEE-48F4-A826-92657C869E2F}" presName="horz1" presStyleCnt="0"/>
      <dgm:spPr/>
    </dgm:pt>
    <dgm:pt modelId="{9F659AD4-64D1-4B79-8F76-C8E6F3F4B871}" type="pres">
      <dgm:prSet presAssocID="{C27C5C0F-8EEE-48F4-A826-92657C869E2F}" presName="tx1" presStyleLbl="revTx" presStyleIdx="0" presStyleCnt="7"/>
      <dgm:spPr/>
    </dgm:pt>
    <dgm:pt modelId="{62D8D369-42A4-4190-B71B-79A0B0DD81D5}" type="pres">
      <dgm:prSet presAssocID="{C27C5C0F-8EEE-48F4-A826-92657C869E2F}" presName="vert1" presStyleCnt="0"/>
      <dgm:spPr/>
    </dgm:pt>
    <dgm:pt modelId="{0D3D5175-6B5F-412D-A0D9-D938FD69A6F1}" type="pres">
      <dgm:prSet presAssocID="{5DAB9E40-0EF5-46B3-894B-5B1DB5D60202}" presName="thickLine" presStyleLbl="alignNode1" presStyleIdx="1" presStyleCnt="7"/>
      <dgm:spPr/>
    </dgm:pt>
    <dgm:pt modelId="{C9FEEC07-5775-4B99-A6D1-0C42EA9A2C52}" type="pres">
      <dgm:prSet presAssocID="{5DAB9E40-0EF5-46B3-894B-5B1DB5D60202}" presName="horz1" presStyleCnt="0"/>
      <dgm:spPr/>
    </dgm:pt>
    <dgm:pt modelId="{5B46DA1A-9954-4EF4-9754-1B920BBC1197}" type="pres">
      <dgm:prSet presAssocID="{5DAB9E40-0EF5-46B3-894B-5B1DB5D60202}" presName="tx1" presStyleLbl="revTx" presStyleIdx="1" presStyleCnt="7"/>
      <dgm:spPr/>
    </dgm:pt>
    <dgm:pt modelId="{204006A6-816D-475E-AAC6-06887A11E5AA}" type="pres">
      <dgm:prSet presAssocID="{5DAB9E40-0EF5-46B3-894B-5B1DB5D60202}" presName="vert1" presStyleCnt="0"/>
      <dgm:spPr/>
    </dgm:pt>
    <dgm:pt modelId="{0F0A7BFC-20D5-4C4A-9C75-BD6653329346}" type="pres">
      <dgm:prSet presAssocID="{71DE6984-6F28-4950-9F8D-9FEB39B9DA10}" presName="thickLine" presStyleLbl="alignNode1" presStyleIdx="2" presStyleCnt="7"/>
      <dgm:spPr/>
    </dgm:pt>
    <dgm:pt modelId="{48C6C23C-5BE3-452B-959C-AD19F5FB4754}" type="pres">
      <dgm:prSet presAssocID="{71DE6984-6F28-4950-9F8D-9FEB39B9DA10}" presName="horz1" presStyleCnt="0"/>
      <dgm:spPr/>
    </dgm:pt>
    <dgm:pt modelId="{03750D88-5909-4B52-979B-419501692A0A}" type="pres">
      <dgm:prSet presAssocID="{71DE6984-6F28-4950-9F8D-9FEB39B9DA10}" presName="tx1" presStyleLbl="revTx" presStyleIdx="2" presStyleCnt="7"/>
      <dgm:spPr/>
    </dgm:pt>
    <dgm:pt modelId="{261C9121-9EF2-4D00-BE39-43022C42057B}" type="pres">
      <dgm:prSet presAssocID="{71DE6984-6F28-4950-9F8D-9FEB39B9DA10}" presName="vert1" presStyleCnt="0"/>
      <dgm:spPr/>
    </dgm:pt>
    <dgm:pt modelId="{520D3248-D01A-46EF-A479-C8DF5AC25E8C}" type="pres">
      <dgm:prSet presAssocID="{574DE81E-A9E0-409E-BCB3-5BCE66DD19C6}" presName="thickLine" presStyleLbl="alignNode1" presStyleIdx="3" presStyleCnt="7"/>
      <dgm:spPr/>
    </dgm:pt>
    <dgm:pt modelId="{242D7104-1781-4D2E-91CF-43EF50FF043A}" type="pres">
      <dgm:prSet presAssocID="{574DE81E-A9E0-409E-BCB3-5BCE66DD19C6}" presName="horz1" presStyleCnt="0"/>
      <dgm:spPr/>
    </dgm:pt>
    <dgm:pt modelId="{8BE7505F-E055-4BD2-901D-4FD04696B96E}" type="pres">
      <dgm:prSet presAssocID="{574DE81E-A9E0-409E-BCB3-5BCE66DD19C6}" presName="tx1" presStyleLbl="revTx" presStyleIdx="3" presStyleCnt="7"/>
      <dgm:spPr/>
    </dgm:pt>
    <dgm:pt modelId="{76D8095D-A036-47E0-A9CF-7FD460F05750}" type="pres">
      <dgm:prSet presAssocID="{574DE81E-A9E0-409E-BCB3-5BCE66DD19C6}" presName="vert1" presStyleCnt="0"/>
      <dgm:spPr/>
    </dgm:pt>
    <dgm:pt modelId="{C9B4C331-D186-4211-9C97-6ED1EDD4D5DC}" type="pres">
      <dgm:prSet presAssocID="{679A2D38-B4B6-4B45-AFF7-83A448E4A06F}" presName="thickLine" presStyleLbl="alignNode1" presStyleIdx="4" presStyleCnt="7"/>
      <dgm:spPr/>
    </dgm:pt>
    <dgm:pt modelId="{2B14C3F3-90C5-4BA6-98F6-AB712F016C89}" type="pres">
      <dgm:prSet presAssocID="{679A2D38-B4B6-4B45-AFF7-83A448E4A06F}" presName="horz1" presStyleCnt="0"/>
      <dgm:spPr/>
    </dgm:pt>
    <dgm:pt modelId="{2F2F9B18-DF73-43C3-96CF-47998B6CB450}" type="pres">
      <dgm:prSet presAssocID="{679A2D38-B4B6-4B45-AFF7-83A448E4A06F}" presName="tx1" presStyleLbl="revTx" presStyleIdx="4" presStyleCnt="7"/>
      <dgm:spPr/>
    </dgm:pt>
    <dgm:pt modelId="{AFFAA06F-386A-4373-9B94-4DE4E92173B2}" type="pres">
      <dgm:prSet presAssocID="{679A2D38-B4B6-4B45-AFF7-83A448E4A06F}" presName="vert1" presStyleCnt="0"/>
      <dgm:spPr/>
    </dgm:pt>
    <dgm:pt modelId="{0A603B42-C989-42DE-9C1E-F2AF123EC014}" type="pres">
      <dgm:prSet presAssocID="{E612B324-4E89-4E02-96D9-379D10CA3781}" presName="thickLine" presStyleLbl="alignNode1" presStyleIdx="5" presStyleCnt="7"/>
      <dgm:spPr/>
    </dgm:pt>
    <dgm:pt modelId="{5AF1C935-315F-4C5D-B99E-56CBE714B072}" type="pres">
      <dgm:prSet presAssocID="{E612B324-4E89-4E02-96D9-379D10CA3781}" presName="horz1" presStyleCnt="0"/>
      <dgm:spPr/>
    </dgm:pt>
    <dgm:pt modelId="{500DFAD5-14B1-4D5F-9604-CE84D5CBD03C}" type="pres">
      <dgm:prSet presAssocID="{E612B324-4E89-4E02-96D9-379D10CA3781}" presName="tx1" presStyleLbl="revTx" presStyleIdx="5" presStyleCnt="7"/>
      <dgm:spPr/>
    </dgm:pt>
    <dgm:pt modelId="{4DF845B5-EA0E-4F89-AE40-127D5A627F97}" type="pres">
      <dgm:prSet presAssocID="{E612B324-4E89-4E02-96D9-379D10CA3781}" presName="vert1" presStyleCnt="0"/>
      <dgm:spPr/>
    </dgm:pt>
    <dgm:pt modelId="{3F09DBF6-5B69-4C5F-AEEB-BC3D8C8E4C1F}" type="pres">
      <dgm:prSet presAssocID="{AF86D9C2-1D7F-478B-884B-8B0D55195304}" presName="thickLine" presStyleLbl="alignNode1" presStyleIdx="6" presStyleCnt="7"/>
      <dgm:spPr/>
    </dgm:pt>
    <dgm:pt modelId="{98BB4003-2BE0-49C5-98BB-72C0951C0C79}" type="pres">
      <dgm:prSet presAssocID="{AF86D9C2-1D7F-478B-884B-8B0D55195304}" presName="horz1" presStyleCnt="0"/>
      <dgm:spPr/>
    </dgm:pt>
    <dgm:pt modelId="{C1D66C10-54EC-4C05-8CDC-CA913E7312F0}" type="pres">
      <dgm:prSet presAssocID="{AF86D9C2-1D7F-478B-884B-8B0D55195304}" presName="tx1" presStyleLbl="revTx" presStyleIdx="6" presStyleCnt="7"/>
      <dgm:spPr/>
    </dgm:pt>
    <dgm:pt modelId="{5601FAD8-E0A0-4EBE-84AD-074A24DA7AFB}" type="pres">
      <dgm:prSet presAssocID="{AF86D9C2-1D7F-478B-884B-8B0D55195304}" presName="vert1" presStyleCnt="0"/>
      <dgm:spPr/>
    </dgm:pt>
  </dgm:ptLst>
  <dgm:cxnLst>
    <dgm:cxn modelId="{66D74107-E8AB-40EF-A986-40C6D3E551F9}" type="presOf" srcId="{C27C5C0F-8EEE-48F4-A826-92657C869E2F}" destId="{9F659AD4-64D1-4B79-8F76-C8E6F3F4B871}" srcOrd="0" destOrd="0" presId="urn:microsoft.com/office/officeart/2008/layout/LinedList"/>
    <dgm:cxn modelId="{DD6B570E-5B33-478E-9763-70692265DDFE}" srcId="{85BF7662-3E6A-41DA-BE1A-588144F32975}" destId="{5DAB9E40-0EF5-46B3-894B-5B1DB5D60202}" srcOrd="1" destOrd="0" parTransId="{E7B7382D-57A7-4506-BD50-D885DC5F73AD}" sibTransId="{1793C3D2-1A92-48FD-96E9-859299B11DE5}"/>
    <dgm:cxn modelId="{1B1E2B0F-D29E-461A-BF40-7D6187B6892E}" srcId="{85BF7662-3E6A-41DA-BE1A-588144F32975}" destId="{C27C5C0F-8EEE-48F4-A826-92657C869E2F}" srcOrd="0" destOrd="0" parTransId="{68A4EFE1-B628-4754-AC12-F5C42AB20C7E}" sibTransId="{E3826002-0DE5-4DA3-B4DE-04C84C4C85A0}"/>
    <dgm:cxn modelId="{65134915-9FE5-4BD8-91EA-B71396175B19}" type="presOf" srcId="{AF86D9C2-1D7F-478B-884B-8B0D55195304}" destId="{C1D66C10-54EC-4C05-8CDC-CA913E7312F0}" srcOrd="0" destOrd="0" presId="urn:microsoft.com/office/officeart/2008/layout/LinedList"/>
    <dgm:cxn modelId="{BDFDBF19-6315-4228-A512-FBD46BDBF9CF}" type="presOf" srcId="{85BF7662-3E6A-41DA-BE1A-588144F32975}" destId="{0F3BAD8E-3011-4EC6-AD32-E31C777998BF}" srcOrd="0" destOrd="0" presId="urn:microsoft.com/office/officeart/2008/layout/LinedList"/>
    <dgm:cxn modelId="{49AC7E26-94AD-45C3-BE0D-879E6DECBD38}" type="presOf" srcId="{679A2D38-B4B6-4B45-AFF7-83A448E4A06F}" destId="{2F2F9B18-DF73-43C3-96CF-47998B6CB450}" srcOrd="0" destOrd="0" presId="urn:microsoft.com/office/officeart/2008/layout/LinedList"/>
    <dgm:cxn modelId="{59A9032A-060F-4F7B-9DC8-8162DAAA96C6}" type="presOf" srcId="{71DE6984-6F28-4950-9F8D-9FEB39B9DA10}" destId="{03750D88-5909-4B52-979B-419501692A0A}" srcOrd="0" destOrd="0" presId="urn:microsoft.com/office/officeart/2008/layout/LinedList"/>
    <dgm:cxn modelId="{01019A39-970E-4F16-A0D2-664B15C75AD1}" srcId="{85BF7662-3E6A-41DA-BE1A-588144F32975}" destId="{71DE6984-6F28-4950-9F8D-9FEB39B9DA10}" srcOrd="2" destOrd="0" parTransId="{4FBEB390-22DB-4F98-87AE-B36ED393A911}" sibTransId="{1CCFA257-FF09-41AE-9580-E11112706781}"/>
    <dgm:cxn modelId="{32007143-4904-48F5-B6D4-87E2B67EF3AF}" type="presOf" srcId="{5DAB9E40-0EF5-46B3-894B-5B1DB5D60202}" destId="{5B46DA1A-9954-4EF4-9754-1B920BBC1197}" srcOrd="0" destOrd="0" presId="urn:microsoft.com/office/officeart/2008/layout/LinedList"/>
    <dgm:cxn modelId="{60C7F972-9F5C-46A0-AE91-F1FD98823CD5}" type="presOf" srcId="{574DE81E-A9E0-409E-BCB3-5BCE66DD19C6}" destId="{8BE7505F-E055-4BD2-901D-4FD04696B96E}" srcOrd="0" destOrd="0" presId="urn:microsoft.com/office/officeart/2008/layout/LinedList"/>
    <dgm:cxn modelId="{BBC89553-CF1C-497B-B8D5-83C91E0280C6}" srcId="{85BF7662-3E6A-41DA-BE1A-588144F32975}" destId="{574DE81E-A9E0-409E-BCB3-5BCE66DD19C6}" srcOrd="3" destOrd="0" parTransId="{2DF5B621-3CA2-499C-8310-AA39219228D2}" sibTransId="{50756F99-6608-4A9F-AF35-EB887DB37D86}"/>
    <dgm:cxn modelId="{FDF2557E-FA65-41E7-895E-7FF09278F415}" srcId="{85BF7662-3E6A-41DA-BE1A-588144F32975}" destId="{AF86D9C2-1D7F-478B-884B-8B0D55195304}" srcOrd="6" destOrd="0" parTransId="{6BFA90D6-B0C0-46C8-AE13-A78C4090E200}" sibTransId="{533D8E55-C16B-4523-ACBE-38C3777ABB15}"/>
    <dgm:cxn modelId="{6B0119CD-D908-4C0E-8C92-2678B47AE01B}" srcId="{85BF7662-3E6A-41DA-BE1A-588144F32975}" destId="{E612B324-4E89-4E02-96D9-379D10CA3781}" srcOrd="5" destOrd="0" parTransId="{B38DF8AE-E4FA-45B8-AF87-9D58FB5CC2FC}" sibTransId="{734FA1C4-75A5-4DA8-A171-DEA1311D6C92}"/>
    <dgm:cxn modelId="{6DBBBCD0-CD88-4BF5-AC2A-2654B473DAF9}" srcId="{85BF7662-3E6A-41DA-BE1A-588144F32975}" destId="{679A2D38-B4B6-4B45-AFF7-83A448E4A06F}" srcOrd="4" destOrd="0" parTransId="{5E3ACBF2-2275-4A50-AE9E-13DA89F55448}" sibTransId="{47B93965-D9EB-4BB3-9FA7-99348EA8483C}"/>
    <dgm:cxn modelId="{408B71E3-5535-440D-B054-66943CD1DC00}" type="presOf" srcId="{E612B324-4E89-4E02-96D9-379D10CA3781}" destId="{500DFAD5-14B1-4D5F-9604-CE84D5CBD03C}" srcOrd="0" destOrd="0" presId="urn:microsoft.com/office/officeart/2008/layout/LinedList"/>
    <dgm:cxn modelId="{8286D3EF-7B30-41C0-AC0D-785228512B77}" type="presParOf" srcId="{0F3BAD8E-3011-4EC6-AD32-E31C777998BF}" destId="{AEA4EC9D-A157-4B91-95D1-D23EBC2A4C8C}" srcOrd="0" destOrd="0" presId="urn:microsoft.com/office/officeart/2008/layout/LinedList"/>
    <dgm:cxn modelId="{D50526A2-86F6-45F7-8A42-5119CF7F2D31}" type="presParOf" srcId="{0F3BAD8E-3011-4EC6-AD32-E31C777998BF}" destId="{6DA88304-3AF2-4768-A87B-08D43C64B8B2}" srcOrd="1" destOrd="0" presId="urn:microsoft.com/office/officeart/2008/layout/LinedList"/>
    <dgm:cxn modelId="{8B25B416-A3CA-4576-8CFE-5327A3898CE1}" type="presParOf" srcId="{6DA88304-3AF2-4768-A87B-08D43C64B8B2}" destId="{9F659AD4-64D1-4B79-8F76-C8E6F3F4B871}" srcOrd="0" destOrd="0" presId="urn:microsoft.com/office/officeart/2008/layout/LinedList"/>
    <dgm:cxn modelId="{5B1789A0-06CF-4A8B-BC34-EE84C9990BA4}" type="presParOf" srcId="{6DA88304-3AF2-4768-A87B-08D43C64B8B2}" destId="{62D8D369-42A4-4190-B71B-79A0B0DD81D5}" srcOrd="1" destOrd="0" presId="urn:microsoft.com/office/officeart/2008/layout/LinedList"/>
    <dgm:cxn modelId="{449A7EC0-BE67-49D9-A655-B4E47BAC12BF}" type="presParOf" srcId="{0F3BAD8E-3011-4EC6-AD32-E31C777998BF}" destId="{0D3D5175-6B5F-412D-A0D9-D938FD69A6F1}" srcOrd="2" destOrd="0" presId="urn:microsoft.com/office/officeart/2008/layout/LinedList"/>
    <dgm:cxn modelId="{44BC6F32-BAD3-41DD-B42E-444FB1C599D5}" type="presParOf" srcId="{0F3BAD8E-3011-4EC6-AD32-E31C777998BF}" destId="{C9FEEC07-5775-4B99-A6D1-0C42EA9A2C52}" srcOrd="3" destOrd="0" presId="urn:microsoft.com/office/officeart/2008/layout/LinedList"/>
    <dgm:cxn modelId="{706704AB-1DB9-41E1-ACAE-8ECC85A021B7}" type="presParOf" srcId="{C9FEEC07-5775-4B99-A6D1-0C42EA9A2C52}" destId="{5B46DA1A-9954-4EF4-9754-1B920BBC1197}" srcOrd="0" destOrd="0" presId="urn:microsoft.com/office/officeart/2008/layout/LinedList"/>
    <dgm:cxn modelId="{05EEDB63-48E9-4DE8-A4A0-1215B383B7E1}" type="presParOf" srcId="{C9FEEC07-5775-4B99-A6D1-0C42EA9A2C52}" destId="{204006A6-816D-475E-AAC6-06887A11E5AA}" srcOrd="1" destOrd="0" presId="urn:microsoft.com/office/officeart/2008/layout/LinedList"/>
    <dgm:cxn modelId="{C606D42E-9292-45D0-B2FE-4E8595CB40A9}" type="presParOf" srcId="{0F3BAD8E-3011-4EC6-AD32-E31C777998BF}" destId="{0F0A7BFC-20D5-4C4A-9C75-BD6653329346}" srcOrd="4" destOrd="0" presId="urn:microsoft.com/office/officeart/2008/layout/LinedList"/>
    <dgm:cxn modelId="{B42832F8-D55B-463C-B3F3-6B80FA4CAF23}" type="presParOf" srcId="{0F3BAD8E-3011-4EC6-AD32-E31C777998BF}" destId="{48C6C23C-5BE3-452B-959C-AD19F5FB4754}" srcOrd="5" destOrd="0" presId="urn:microsoft.com/office/officeart/2008/layout/LinedList"/>
    <dgm:cxn modelId="{ED43FC61-2836-424D-9892-1E642169D728}" type="presParOf" srcId="{48C6C23C-5BE3-452B-959C-AD19F5FB4754}" destId="{03750D88-5909-4B52-979B-419501692A0A}" srcOrd="0" destOrd="0" presId="urn:microsoft.com/office/officeart/2008/layout/LinedList"/>
    <dgm:cxn modelId="{26864507-16C5-4BF5-8603-85FBEE9E9188}" type="presParOf" srcId="{48C6C23C-5BE3-452B-959C-AD19F5FB4754}" destId="{261C9121-9EF2-4D00-BE39-43022C42057B}" srcOrd="1" destOrd="0" presId="urn:microsoft.com/office/officeart/2008/layout/LinedList"/>
    <dgm:cxn modelId="{A30DF12F-43A8-4FC2-840E-95195E3BDBC5}" type="presParOf" srcId="{0F3BAD8E-3011-4EC6-AD32-E31C777998BF}" destId="{520D3248-D01A-46EF-A479-C8DF5AC25E8C}" srcOrd="6" destOrd="0" presId="urn:microsoft.com/office/officeart/2008/layout/LinedList"/>
    <dgm:cxn modelId="{9A152161-AB03-44B0-8A0D-C64A150C25B3}" type="presParOf" srcId="{0F3BAD8E-3011-4EC6-AD32-E31C777998BF}" destId="{242D7104-1781-4D2E-91CF-43EF50FF043A}" srcOrd="7" destOrd="0" presId="urn:microsoft.com/office/officeart/2008/layout/LinedList"/>
    <dgm:cxn modelId="{10CADBC5-A10D-4277-B6B7-831BF7FBC434}" type="presParOf" srcId="{242D7104-1781-4D2E-91CF-43EF50FF043A}" destId="{8BE7505F-E055-4BD2-901D-4FD04696B96E}" srcOrd="0" destOrd="0" presId="urn:microsoft.com/office/officeart/2008/layout/LinedList"/>
    <dgm:cxn modelId="{93DB90A8-04FD-491D-82A8-7FC586C03752}" type="presParOf" srcId="{242D7104-1781-4D2E-91CF-43EF50FF043A}" destId="{76D8095D-A036-47E0-A9CF-7FD460F05750}" srcOrd="1" destOrd="0" presId="urn:microsoft.com/office/officeart/2008/layout/LinedList"/>
    <dgm:cxn modelId="{663A3B0A-E9E8-4236-B093-2D50A975E9AD}" type="presParOf" srcId="{0F3BAD8E-3011-4EC6-AD32-E31C777998BF}" destId="{C9B4C331-D186-4211-9C97-6ED1EDD4D5DC}" srcOrd="8" destOrd="0" presId="urn:microsoft.com/office/officeart/2008/layout/LinedList"/>
    <dgm:cxn modelId="{BAE588B2-B950-4FFE-8BF5-8099C64567A4}" type="presParOf" srcId="{0F3BAD8E-3011-4EC6-AD32-E31C777998BF}" destId="{2B14C3F3-90C5-4BA6-98F6-AB712F016C89}" srcOrd="9" destOrd="0" presId="urn:microsoft.com/office/officeart/2008/layout/LinedList"/>
    <dgm:cxn modelId="{4F2404F7-5EFB-4366-AAFD-72F482176533}" type="presParOf" srcId="{2B14C3F3-90C5-4BA6-98F6-AB712F016C89}" destId="{2F2F9B18-DF73-43C3-96CF-47998B6CB450}" srcOrd="0" destOrd="0" presId="urn:microsoft.com/office/officeart/2008/layout/LinedList"/>
    <dgm:cxn modelId="{938BF9C7-F516-4A36-971A-21ADFD6CB7DC}" type="presParOf" srcId="{2B14C3F3-90C5-4BA6-98F6-AB712F016C89}" destId="{AFFAA06F-386A-4373-9B94-4DE4E92173B2}" srcOrd="1" destOrd="0" presId="urn:microsoft.com/office/officeart/2008/layout/LinedList"/>
    <dgm:cxn modelId="{A8A7EC3A-998C-4374-8375-EA9534A750CA}" type="presParOf" srcId="{0F3BAD8E-3011-4EC6-AD32-E31C777998BF}" destId="{0A603B42-C989-42DE-9C1E-F2AF123EC014}" srcOrd="10" destOrd="0" presId="urn:microsoft.com/office/officeart/2008/layout/LinedList"/>
    <dgm:cxn modelId="{AA494B05-6943-4E69-9640-E60FFFBB59BC}" type="presParOf" srcId="{0F3BAD8E-3011-4EC6-AD32-E31C777998BF}" destId="{5AF1C935-315F-4C5D-B99E-56CBE714B072}" srcOrd="11" destOrd="0" presId="urn:microsoft.com/office/officeart/2008/layout/LinedList"/>
    <dgm:cxn modelId="{F62A1EEF-720A-4978-A9C1-AB211AB8922A}" type="presParOf" srcId="{5AF1C935-315F-4C5D-B99E-56CBE714B072}" destId="{500DFAD5-14B1-4D5F-9604-CE84D5CBD03C}" srcOrd="0" destOrd="0" presId="urn:microsoft.com/office/officeart/2008/layout/LinedList"/>
    <dgm:cxn modelId="{C330D903-F6C5-4778-B27B-99053A0CD2A2}" type="presParOf" srcId="{5AF1C935-315F-4C5D-B99E-56CBE714B072}" destId="{4DF845B5-EA0E-4F89-AE40-127D5A627F97}" srcOrd="1" destOrd="0" presId="urn:microsoft.com/office/officeart/2008/layout/LinedList"/>
    <dgm:cxn modelId="{5D383B9B-45C0-4D53-AF5B-DC29107DE251}" type="presParOf" srcId="{0F3BAD8E-3011-4EC6-AD32-E31C777998BF}" destId="{3F09DBF6-5B69-4C5F-AEEB-BC3D8C8E4C1F}" srcOrd="12" destOrd="0" presId="urn:microsoft.com/office/officeart/2008/layout/LinedList"/>
    <dgm:cxn modelId="{983ED002-52C7-4796-9895-D3748981A9FE}" type="presParOf" srcId="{0F3BAD8E-3011-4EC6-AD32-E31C777998BF}" destId="{98BB4003-2BE0-49C5-98BB-72C0951C0C79}" srcOrd="13" destOrd="0" presId="urn:microsoft.com/office/officeart/2008/layout/LinedList"/>
    <dgm:cxn modelId="{4EEA5183-0408-4720-9862-B05BC72A42D4}" type="presParOf" srcId="{98BB4003-2BE0-49C5-98BB-72C0951C0C79}" destId="{C1D66C10-54EC-4C05-8CDC-CA913E7312F0}" srcOrd="0" destOrd="0" presId="urn:microsoft.com/office/officeart/2008/layout/LinedList"/>
    <dgm:cxn modelId="{ACDDB01E-AED3-4516-B2DD-D36B848D4435}" type="presParOf" srcId="{98BB4003-2BE0-49C5-98BB-72C0951C0C79}" destId="{5601FAD8-E0A0-4EBE-84AD-074A24DA7A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151315-BE41-4464-8D46-B5F1DA31A30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6FA4A4-C640-4CED-B399-0867B8315083}">
      <dgm:prSet/>
      <dgm:spPr/>
      <dgm:t>
        <a:bodyPr/>
        <a:lstStyle/>
        <a:p>
          <a:r>
            <a:rPr lang="en-GB"/>
            <a:t>Policing is always changing and evolving</a:t>
          </a:r>
          <a:endParaRPr lang="en-US"/>
        </a:p>
      </dgm:t>
    </dgm:pt>
    <dgm:pt modelId="{3D6FF1F8-CB92-49DB-BE88-0F0123AD3332}" type="parTrans" cxnId="{4639467D-8999-4CB2-94D2-4D861BD33D20}">
      <dgm:prSet/>
      <dgm:spPr/>
      <dgm:t>
        <a:bodyPr/>
        <a:lstStyle/>
        <a:p>
          <a:endParaRPr lang="en-US"/>
        </a:p>
      </dgm:t>
    </dgm:pt>
    <dgm:pt modelId="{A646D1C6-FCDF-446D-943E-BB2B042163C4}" type="sibTrans" cxnId="{4639467D-8999-4CB2-94D2-4D861BD33D20}">
      <dgm:prSet/>
      <dgm:spPr/>
      <dgm:t>
        <a:bodyPr/>
        <a:lstStyle/>
        <a:p>
          <a:endParaRPr lang="en-US"/>
        </a:p>
      </dgm:t>
    </dgm:pt>
    <dgm:pt modelId="{C3BFFF59-8AD8-4757-BEEB-F974473409D0}">
      <dgm:prSet/>
      <dgm:spPr/>
      <dgm:t>
        <a:bodyPr/>
        <a:lstStyle/>
        <a:p>
          <a:r>
            <a:rPr lang="en-GB"/>
            <a:t>This is true of how policing is governed and held to account</a:t>
          </a:r>
          <a:endParaRPr lang="en-US"/>
        </a:p>
      </dgm:t>
    </dgm:pt>
    <dgm:pt modelId="{C529E754-26DC-4622-879E-2980D6AF1809}" type="parTrans" cxnId="{152BB01E-F8F2-4EE2-A57A-EC9F934F41BE}">
      <dgm:prSet/>
      <dgm:spPr/>
      <dgm:t>
        <a:bodyPr/>
        <a:lstStyle/>
        <a:p>
          <a:endParaRPr lang="en-US"/>
        </a:p>
      </dgm:t>
    </dgm:pt>
    <dgm:pt modelId="{3C78CD5F-2F2D-4155-A664-A9CB94063BF8}" type="sibTrans" cxnId="{152BB01E-F8F2-4EE2-A57A-EC9F934F41BE}">
      <dgm:prSet/>
      <dgm:spPr/>
      <dgm:t>
        <a:bodyPr/>
        <a:lstStyle/>
        <a:p>
          <a:endParaRPr lang="en-US"/>
        </a:p>
      </dgm:t>
    </dgm:pt>
    <dgm:pt modelId="{B71CE27E-1775-4A68-A536-8833A1B0A2F8}">
      <dgm:prSet/>
      <dgm:spPr/>
      <dgm:t>
        <a:bodyPr/>
        <a:lstStyle/>
        <a:p>
          <a:r>
            <a:rPr lang="en-GB" dirty="0"/>
            <a:t>In recent years we have seen the creation, for example, of the College of Policing and the introduction of directly elected Police and Crime Commissioners</a:t>
          </a:r>
          <a:endParaRPr lang="en-US" dirty="0"/>
        </a:p>
      </dgm:t>
    </dgm:pt>
    <dgm:pt modelId="{81EAC61A-3E72-42B4-835B-E368536F61D5}" type="parTrans" cxnId="{F7431872-9ED8-4E3A-B0D5-DF6CF145D694}">
      <dgm:prSet/>
      <dgm:spPr/>
      <dgm:t>
        <a:bodyPr/>
        <a:lstStyle/>
        <a:p>
          <a:endParaRPr lang="en-US"/>
        </a:p>
      </dgm:t>
    </dgm:pt>
    <dgm:pt modelId="{B0BD1B4F-827E-491D-8F04-9E4447B3C366}" type="sibTrans" cxnId="{F7431872-9ED8-4E3A-B0D5-DF6CF145D694}">
      <dgm:prSet/>
      <dgm:spPr/>
      <dgm:t>
        <a:bodyPr/>
        <a:lstStyle/>
        <a:p>
          <a:endParaRPr lang="en-US"/>
        </a:p>
      </dgm:t>
    </dgm:pt>
    <dgm:pt modelId="{D99825A7-D335-4F68-B15B-04AA8033F698}" type="pres">
      <dgm:prSet presAssocID="{D2151315-BE41-4464-8D46-B5F1DA31A300}" presName="vert0" presStyleCnt="0">
        <dgm:presLayoutVars>
          <dgm:dir/>
          <dgm:animOne val="branch"/>
          <dgm:animLvl val="lvl"/>
        </dgm:presLayoutVars>
      </dgm:prSet>
      <dgm:spPr/>
    </dgm:pt>
    <dgm:pt modelId="{E7BBF431-2A5F-4ABF-8345-2BE3186AAE6B}" type="pres">
      <dgm:prSet presAssocID="{EF6FA4A4-C640-4CED-B399-0867B8315083}" presName="thickLine" presStyleLbl="alignNode1" presStyleIdx="0" presStyleCnt="3"/>
      <dgm:spPr/>
    </dgm:pt>
    <dgm:pt modelId="{FE4E5B40-E7EE-40F2-80B4-9A53951B7973}" type="pres">
      <dgm:prSet presAssocID="{EF6FA4A4-C640-4CED-B399-0867B8315083}" presName="horz1" presStyleCnt="0"/>
      <dgm:spPr/>
    </dgm:pt>
    <dgm:pt modelId="{4A3EDD08-1DCE-40E0-BD59-D2F3D7DEC056}" type="pres">
      <dgm:prSet presAssocID="{EF6FA4A4-C640-4CED-B399-0867B8315083}" presName="tx1" presStyleLbl="revTx" presStyleIdx="0" presStyleCnt="3"/>
      <dgm:spPr/>
    </dgm:pt>
    <dgm:pt modelId="{F32E1523-16EA-44D5-AC3B-04DAF81043BD}" type="pres">
      <dgm:prSet presAssocID="{EF6FA4A4-C640-4CED-B399-0867B8315083}" presName="vert1" presStyleCnt="0"/>
      <dgm:spPr/>
    </dgm:pt>
    <dgm:pt modelId="{62F8C427-5890-4840-99EC-D6FFDB4831FA}" type="pres">
      <dgm:prSet presAssocID="{C3BFFF59-8AD8-4757-BEEB-F974473409D0}" presName="thickLine" presStyleLbl="alignNode1" presStyleIdx="1" presStyleCnt="3"/>
      <dgm:spPr/>
    </dgm:pt>
    <dgm:pt modelId="{4F4CBE44-F126-4F23-BE7C-D3CB5F85457A}" type="pres">
      <dgm:prSet presAssocID="{C3BFFF59-8AD8-4757-BEEB-F974473409D0}" presName="horz1" presStyleCnt="0"/>
      <dgm:spPr/>
    </dgm:pt>
    <dgm:pt modelId="{20174179-34E5-4BB2-9F28-F2F8346CFC08}" type="pres">
      <dgm:prSet presAssocID="{C3BFFF59-8AD8-4757-BEEB-F974473409D0}" presName="tx1" presStyleLbl="revTx" presStyleIdx="1" presStyleCnt="3"/>
      <dgm:spPr/>
    </dgm:pt>
    <dgm:pt modelId="{3B3D106B-F40D-41E8-9567-F8CD2502C8D9}" type="pres">
      <dgm:prSet presAssocID="{C3BFFF59-8AD8-4757-BEEB-F974473409D0}" presName="vert1" presStyleCnt="0"/>
      <dgm:spPr/>
    </dgm:pt>
    <dgm:pt modelId="{BA321D20-2FC6-445C-A5AE-978F8FD93483}" type="pres">
      <dgm:prSet presAssocID="{B71CE27E-1775-4A68-A536-8833A1B0A2F8}" presName="thickLine" presStyleLbl="alignNode1" presStyleIdx="2" presStyleCnt="3"/>
      <dgm:spPr/>
    </dgm:pt>
    <dgm:pt modelId="{7AA2EE0A-E3DF-47D9-9693-93277C1412ED}" type="pres">
      <dgm:prSet presAssocID="{B71CE27E-1775-4A68-A536-8833A1B0A2F8}" presName="horz1" presStyleCnt="0"/>
      <dgm:spPr/>
    </dgm:pt>
    <dgm:pt modelId="{0DEC2E93-8B6A-42DD-9CA8-39B0BBFC986C}" type="pres">
      <dgm:prSet presAssocID="{B71CE27E-1775-4A68-A536-8833A1B0A2F8}" presName="tx1" presStyleLbl="revTx" presStyleIdx="2" presStyleCnt="3"/>
      <dgm:spPr/>
    </dgm:pt>
    <dgm:pt modelId="{0676A9BF-08AB-4960-91B1-EA0C9D68A640}" type="pres">
      <dgm:prSet presAssocID="{B71CE27E-1775-4A68-A536-8833A1B0A2F8}" presName="vert1" presStyleCnt="0"/>
      <dgm:spPr/>
    </dgm:pt>
  </dgm:ptLst>
  <dgm:cxnLst>
    <dgm:cxn modelId="{152BB01E-F8F2-4EE2-A57A-EC9F934F41BE}" srcId="{D2151315-BE41-4464-8D46-B5F1DA31A300}" destId="{C3BFFF59-8AD8-4757-BEEB-F974473409D0}" srcOrd="1" destOrd="0" parTransId="{C529E754-26DC-4622-879E-2980D6AF1809}" sibTransId="{3C78CD5F-2F2D-4155-A664-A9CB94063BF8}"/>
    <dgm:cxn modelId="{85A5C85F-AD33-4AEF-A243-B7400C4428EB}" type="presOf" srcId="{EF6FA4A4-C640-4CED-B399-0867B8315083}" destId="{4A3EDD08-1DCE-40E0-BD59-D2F3D7DEC056}" srcOrd="0" destOrd="0" presId="urn:microsoft.com/office/officeart/2008/layout/LinedList"/>
    <dgm:cxn modelId="{1B564B71-824D-4E39-9AB1-8C80D58FFF5E}" type="presOf" srcId="{D2151315-BE41-4464-8D46-B5F1DA31A300}" destId="{D99825A7-D335-4F68-B15B-04AA8033F698}" srcOrd="0" destOrd="0" presId="urn:microsoft.com/office/officeart/2008/layout/LinedList"/>
    <dgm:cxn modelId="{F7431872-9ED8-4E3A-B0D5-DF6CF145D694}" srcId="{D2151315-BE41-4464-8D46-B5F1DA31A300}" destId="{B71CE27E-1775-4A68-A536-8833A1B0A2F8}" srcOrd="2" destOrd="0" parTransId="{81EAC61A-3E72-42B4-835B-E368536F61D5}" sibTransId="{B0BD1B4F-827E-491D-8F04-9E4447B3C366}"/>
    <dgm:cxn modelId="{4639467D-8999-4CB2-94D2-4D861BD33D20}" srcId="{D2151315-BE41-4464-8D46-B5F1DA31A300}" destId="{EF6FA4A4-C640-4CED-B399-0867B8315083}" srcOrd="0" destOrd="0" parTransId="{3D6FF1F8-CB92-49DB-BE88-0F0123AD3332}" sibTransId="{A646D1C6-FCDF-446D-943E-BB2B042163C4}"/>
    <dgm:cxn modelId="{A10F7193-97B8-4D8C-A669-DDA0176F4BFD}" type="presOf" srcId="{C3BFFF59-8AD8-4757-BEEB-F974473409D0}" destId="{20174179-34E5-4BB2-9F28-F2F8346CFC08}" srcOrd="0" destOrd="0" presId="urn:microsoft.com/office/officeart/2008/layout/LinedList"/>
    <dgm:cxn modelId="{1B2725B4-A131-4828-AD56-A366AEF90182}" type="presOf" srcId="{B71CE27E-1775-4A68-A536-8833A1B0A2F8}" destId="{0DEC2E93-8B6A-42DD-9CA8-39B0BBFC986C}" srcOrd="0" destOrd="0" presId="urn:microsoft.com/office/officeart/2008/layout/LinedList"/>
    <dgm:cxn modelId="{CB89FF4E-1455-41FA-9F85-36CA1DBF2C06}" type="presParOf" srcId="{D99825A7-D335-4F68-B15B-04AA8033F698}" destId="{E7BBF431-2A5F-4ABF-8345-2BE3186AAE6B}" srcOrd="0" destOrd="0" presId="urn:microsoft.com/office/officeart/2008/layout/LinedList"/>
    <dgm:cxn modelId="{F99A1633-8087-4728-92EB-86E963099591}" type="presParOf" srcId="{D99825A7-D335-4F68-B15B-04AA8033F698}" destId="{FE4E5B40-E7EE-40F2-80B4-9A53951B7973}" srcOrd="1" destOrd="0" presId="urn:microsoft.com/office/officeart/2008/layout/LinedList"/>
    <dgm:cxn modelId="{93D3EF9A-61E8-4A2C-A1D3-C8B5E15ECA79}" type="presParOf" srcId="{FE4E5B40-E7EE-40F2-80B4-9A53951B7973}" destId="{4A3EDD08-1DCE-40E0-BD59-D2F3D7DEC056}" srcOrd="0" destOrd="0" presId="urn:microsoft.com/office/officeart/2008/layout/LinedList"/>
    <dgm:cxn modelId="{7DEB6A03-B3CD-4382-BD6B-CC1779C5E4C0}" type="presParOf" srcId="{FE4E5B40-E7EE-40F2-80B4-9A53951B7973}" destId="{F32E1523-16EA-44D5-AC3B-04DAF81043BD}" srcOrd="1" destOrd="0" presId="urn:microsoft.com/office/officeart/2008/layout/LinedList"/>
    <dgm:cxn modelId="{F36E8A6A-3419-4A12-8959-4F9D2A615AD7}" type="presParOf" srcId="{D99825A7-D335-4F68-B15B-04AA8033F698}" destId="{62F8C427-5890-4840-99EC-D6FFDB4831FA}" srcOrd="2" destOrd="0" presId="urn:microsoft.com/office/officeart/2008/layout/LinedList"/>
    <dgm:cxn modelId="{E4F58F10-FE36-4130-954A-9898668E3730}" type="presParOf" srcId="{D99825A7-D335-4F68-B15B-04AA8033F698}" destId="{4F4CBE44-F126-4F23-BE7C-D3CB5F85457A}" srcOrd="3" destOrd="0" presId="urn:microsoft.com/office/officeart/2008/layout/LinedList"/>
    <dgm:cxn modelId="{2B0FEF32-FA22-4265-A97F-A474E6EDF6F5}" type="presParOf" srcId="{4F4CBE44-F126-4F23-BE7C-D3CB5F85457A}" destId="{20174179-34E5-4BB2-9F28-F2F8346CFC08}" srcOrd="0" destOrd="0" presId="urn:microsoft.com/office/officeart/2008/layout/LinedList"/>
    <dgm:cxn modelId="{985B1FCC-51F6-4673-AD35-24484478D044}" type="presParOf" srcId="{4F4CBE44-F126-4F23-BE7C-D3CB5F85457A}" destId="{3B3D106B-F40D-41E8-9567-F8CD2502C8D9}" srcOrd="1" destOrd="0" presId="urn:microsoft.com/office/officeart/2008/layout/LinedList"/>
    <dgm:cxn modelId="{BEEFEED2-8303-40D6-85F1-90D2D7C1BC37}" type="presParOf" srcId="{D99825A7-D335-4F68-B15B-04AA8033F698}" destId="{BA321D20-2FC6-445C-A5AE-978F8FD93483}" srcOrd="4" destOrd="0" presId="urn:microsoft.com/office/officeart/2008/layout/LinedList"/>
    <dgm:cxn modelId="{C462F2D7-423F-4ABB-96A3-A35A2576E357}" type="presParOf" srcId="{D99825A7-D335-4F68-B15B-04AA8033F698}" destId="{7AA2EE0A-E3DF-47D9-9693-93277C1412ED}" srcOrd="5" destOrd="0" presId="urn:microsoft.com/office/officeart/2008/layout/LinedList"/>
    <dgm:cxn modelId="{1B7F5648-78CC-41EB-936A-8102AB2B7C03}" type="presParOf" srcId="{7AA2EE0A-E3DF-47D9-9693-93277C1412ED}" destId="{0DEC2E93-8B6A-42DD-9CA8-39B0BBFC986C}" srcOrd="0" destOrd="0" presId="urn:microsoft.com/office/officeart/2008/layout/LinedList"/>
    <dgm:cxn modelId="{0C7D293D-AEB5-445F-9D5F-D95978ACCCD2}" type="presParOf" srcId="{7AA2EE0A-E3DF-47D9-9693-93277C1412ED}" destId="{0676A9BF-08AB-4960-91B1-EA0C9D68A6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4435C0-C105-4AB4-B110-D28F26E8BF18}"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F42C9B61-7FCA-4F0F-844E-ADE97C7F92F3}">
      <dgm:prSet custT="1"/>
      <dgm:spPr/>
      <dgm:t>
        <a:bodyPr/>
        <a:lstStyle/>
        <a:p>
          <a:r>
            <a:rPr lang="en-GB" sz="2400" dirty="0"/>
            <a:t>1829 Is a key date for the modern era</a:t>
          </a:r>
          <a:endParaRPr lang="en-US" sz="2400" dirty="0"/>
        </a:p>
      </dgm:t>
    </dgm:pt>
    <dgm:pt modelId="{3AC45FF2-0F21-437F-A5E9-275E40234BC7}" type="parTrans" cxnId="{9B7D2982-C126-4D16-A979-B002919F6B26}">
      <dgm:prSet/>
      <dgm:spPr/>
      <dgm:t>
        <a:bodyPr/>
        <a:lstStyle/>
        <a:p>
          <a:endParaRPr lang="en-US" sz="1800"/>
        </a:p>
      </dgm:t>
    </dgm:pt>
    <dgm:pt modelId="{3B6D1C84-C2B8-4793-BCC9-3E2E20A6F954}" type="sibTrans" cxnId="{9B7D2982-C126-4D16-A979-B002919F6B26}">
      <dgm:prSet/>
      <dgm:spPr/>
      <dgm:t>
        <a:bodyPr/>
        <a:lstStyle/>
        <a:p>
          <a:endParaRPr lang="en-US" sz="1800"/>
        </a:p>
      </dgm:t>
    </dgm:pt>
    <dgm:pt modelId="{D6740B53-3157-41CE-B24D-A50365D1CE32}">
      <dgm:prSet custT="1"/>
      <dgm:spPr/>
      <dgm:t>
        <a:bodyPr/>
        <a:lstStyle/>
        <a:p>
          <a:r>
            <a:rPr lang="en-GB" sz="2400" dirty="0"/>
            <a:t>Establishment of a Metropolitan Police force for London</a:t>
          </a:r>
          <a:endParaRPr lang="en-US" sz="2400" dirty="0"/>
        </a:p>
      </dgm:t>
    </dgm:pt>
    <dgm:pt modelId="{AF715697-EC51-4BFF-9771-7B94AF3C4714}" type="parTrans" cxnId="{0EE6843C-EA3D-48DC-B945-53CCF938BC16}">
      <dgm:prSet/>
      <dgm:spPr/>
      <dgm:t>
        <a:bodyPr/>
        <a:lstStyle/>
        <a:p>
          <a:endParaRPr lang="en-US" sz="1800"/>
        </a:p>
      </dgm:t>
    </dgm:pt>
    <dgm:pt modelId="{FE40331D-F754-41D4-8596-720F0A2A4EE3}" type="sibTrans" cxnId="{0EE6843C-EA3D-48DC-B945-53CCF938BC16}">
      <dgm:prSet/>
      <dgm:spPr/>
      <dgm:t>
        <a:bodyPr/>
        <a:lstStyle/>
        <a:p>
          <a:endParaRPr lang="en-US" sz="1800"/>
        </a:p>
      </dgm:t>
    </dgm:pt>
    <dgm:pt modelId="{26FFAD9B-76CA-4649-87A1-196ADD4DCB0C}">
      <dgm:prSet custT="1"/>
      <dgm:spPr/>
      <dgm:t>
        <a:bodyPr/>
        <a:lstStyle/>
        <a:p>
          <a:r>
            <a:rPr lang="en-GB" sz="2400" dirty="0"/>
            <a:t>This is often referred to as the beginning of the new police</a:t>
          </a:r>
          <a:endParaRPr lang="en-US" sz="2400" dirty="0"/>
        </a:p>
      </dgm:t>
    </dgm:pt>
    <dgm:pt modelId="{A3F34B89-39EC-49F8-8620-E7415C42BCF3}" type="parTrans" cxnId="{33768EFE-B3F8-42C9-BB03-5230DA1C3513}">
      <dgm:prSet/>
      <dgm:spPr/>
      <dgm:t>
        <a:bodyPr/>
        <a:lstStyle/>
        <a:p>
          <a:endParaRPr lang="en-US" sz="1800"/>
        </a:p>
      </dgm:t>
    </dgm:pt>
    <dgm:pt modelId="{1E057768-6C2E-45AC-851A-E746E1AE4753}" type="sibTrans" cxnId="{33768EFE-B3F8-42C9-BB03-5230DA1C3513}">
      <dgm:prSet/>
      <dgm:spPr/>
      <dgm:t>
        <a:bodyPr/>
        <a:lstStyle/>
        <a:p>
          <a:endParaRPr lang="en-US" sz="1800"/>
        </a:p>
      </dgm:t>
    </dgm:pt>
    <dgm:pt modelId="{4FABE272-A443-4D75-ABBA-B7CA09B110E3}">
      <dgm:prSet custT="1"/>
      <dgm:spPr/>
      <dgm:t>
        <a:bodyPr/>
        <a:lstStyle/>
        <a:p>
          <a:r>
            <a:rPr lang="en-GB" sz="2400" dirty="0"/>
            <a:t>Distinct from  the previous ad hoc local policing arrangements</a:t>
          </a:r>
          <a:endParaRPr lang="en-US" sz="2400" dirty="0"/>
        </a:p>
      </dgm:t>
    </dgm:pt>
    <dgm:pt modelId="{6DC10F4C-421A-4439-9486-6E7B57FDB51E}" type="parTrans" cxnId="{BC7E097C-047C-421D-BF6F-C2CE5425F7C4}">
      <dgm:prSet/>
      <dgm:spPr/>
      <dgm:t>
        <a:bodyPr/>
        <a:lstStyle/>
        <a:p>
          <a:endParaRPr lang="en-US" sz="1800"/>
        </a:p>
      </dgm:t>
    </dgm:pt>
    <dgm:pt modelId="{DC27D35C-0E29-4545-BC41-E56A51E58EB5}" type="sibTrans" cxnId="{BC7E097C-047C-421D-BF6F-C2CE5425F7C4}">
      <dgm:prSet/>
      <dgm:spPr/>
      <dgm:t>
        <a:bodyPr/>
        <a:lstStyle/>
        <a:p>
          <a:endParaRPr lang="en-US" sz="1800"/>
        </a:p>
      </dgm:t>
    </dgm:pt>
    <dgm:pt modelId="{5FD2A3F5-8BDE-4A60-A9DF-783BD30CB973}" type="pres">
      <dgm:prSet presAssocID="{514435C0-C105-4AB4-B110-D28F26E8BF18}" presName="matrix" presStyleCnt="0">
        <dgm:presLayoutVars>
          <dgm:chMax val="1"/>
          <dgm:dir/>
          <dgm:resizeHandles val="exact"/>
        </dgm:presLayoutVars>
      </dgm:prSet>
      <dgm:spPr/>
    </dgm:pt>
    <dgm:pt modelId="{F2CC0F1C-1F63-4B08-AE02-096CD0D6961C}" type="pres">
      <dgm:prSet presAssocID="{514435C0-C105-4AB4-B110-D28F26E8BF18}" presName="axisShape" presStyleLbl="bgShp" presStyleIdx="0" presStyleCnt="1"/>
      <dgm:spPr/>
    </dgm:pt>
    <dgm:pt modelId="{825DD690-7AB2-4A26-8204-DF0E1F1DFF79}" type="pres">
      <dgm:prSet presAssocID="{514435C0-C105-4AB4-B110-D28F26E8BF18}" presName="rect1" presStyleLbl="node1" presStyleIdx="0" presStyleCnt="4">
        <dgm:presLayoutVars>
          <dgm:chMax val="0"/>
          <dgm:chPref val="0"/>
          <dgm:bulletEnabled val="1"/>
        </dgm:presLayoutVars>
      </dgm:prSet>
      <dgm:spPr/>
    </dgm:pt>
    <dgm:pt modelId="{7C11BB99-DAA7-4F92-AA9B-5E0A9E8CFB49}" type="pres">
      <dgm:prSet presAssocID="{514435C0-C105-4AB4-B110-D28F26E8BF18}" presName="rect2" presStyleLbl="node1" presStyleIdx="1" presStyleCnt="4">
        <dgm:presLayoutVars>
          <dgm:chMax val="0"/>
          <dgm:chPref val="0"/>
          <dgm:bulletEnabled val="1"/>
        </dgm:presLayoutVars>
      </dgm:prSet>
      <dgm:spPr/>
    </dgm:pt>
    <dgm:pt modelId="{1364E942-571B-490B-9451-D1E613F4A7FD}" type="pres">
      <dgm:prSet presAssocID="{514435C0-C105-4AB4-B110-D28F26E8BF18}" presName="rect3" presStyleLbl="node1" presStyleIdx="2" presStyleCnt="4">
        <dgm:presLayoutVars>
          <dgm:chMax val="0"/>
          <dgm:chPref val="0"/>
          <dgm:bulletEnabled val="1"/>
        </dgm:presLayoutVars>
      </dgm:prSet>
      <dgm:spPr/>
    </dgm:pt>
    <dgm:pt modelId="{9868324A-3036-4F9F-9153-9E9C23160322}" type="pres">
      <dgm:prSet presAssocID="{514435C0-C105-4AB4-B110-D28F26E8BF18}" presName="rect4" presStyleLbl="node1" presStyleIdx="3" presStyleCnt="4">
        <dgm:presLayoutVars>
          <dgm:chMax val="0"/>
          <dgm:chPref val="0"/>
          <dgm:bulletEnabled val="1"/>
        </dgm:presLayoutVars>
      </dgm:prSet>
      <dgm:spPr/>
    </dgm:pt>
  </dgm:ptLst>
  <dgm:cxnLst>
    <dgm:cxn modelId="{61940E34-DFBE-480D-B89B-746AA7A9D9B6}" type="presOf" srcId="{26FFAD9B-76CA-4649-87A1-196ADD4DCB0C}" destId="{1364E942-571B-490B-9451-D1E613F4A7FD}" srcOrd="0" destOrd="0" presId="urn:microsoft.com/office/officeart/2005/8/layout/matrix2"/>
    <dgm:cxn modelId="{0EE6843C-EA3D-48DC-B945-53CCF938BC16}" srcId="{514435C0-C105-4AB4-B110-D28F26E8BF18}" destId="{D6740B53-3157-41CE-B24D-A50365D1CE32}" srcOrd="1" destOrd="0" parTransId="{AF715697-EC51-4BFF-9771-7B94AF3C4714}" sibTransId="{FE40331D-F754-41D4-8596-720F0A2A4EE3}"/>
    <dgm:cxn modelId="{20C24B4B-0914-4014-813F-9DBB219A18E1}" type="presOf" srcId="{F42C9B61-7FCA-4F0F-844E-ADE97C7F92F3}" destId="{825DD690-7AB2-4A26-8204-DF0E1F1DFF79}" srcOrd="0" destOrd="0" presId="urn:microsoft.com/office/officeart/2005/8/layout/matrix2"/>
    <dgm:cxn modelId="{F8947358-68CE-4707-B09D-A3829365E2ED}" type="presOf" srcId="{D6740B53-3157-41CE-B24D-A50365D1CE32}" destId="{7C11BB99-DAA7-4F92-AA9B-5E0A9E8CFB49}" srcOrd="0" destOrd="0" presId="urn:microsoft.com/office/officeart/2005/8/layout/matrix2"/>
    <dgm:cxn modelId="{BC7E097C-047C-421D-BF6F-C2CE5425F7C4}" srcId="{514435C0-C105-4AB4-B110-D28F26E8BF18}" destId="{4FABE272-A443-4D75-ABBA-B7CA09B110E3}" srcOrd="3" destOrd="0" parTransId="{6DC10F4C-421A-4439-9486-6E7B57FDB51E}" sibTransId="{DC27D35C-0E29-4545-BC41-E56A51E58EB5}"/>
    <dgm:cxn modelId="{9B7D2982-C126-4D16-A979-B002919F6B26}" srcId="{514435C0-C105-4AB4-B110-D28F26E8BF18}" destId="{F42C9B61-7FCA-4F0F-844E-ADE97C7F92F3}" srcOrd="0" destOrd="0" parTransId="{3AC45FF2-0F21-437F-A5E9-275E40234BC7}" sibTransId="{3B6D1C84-C2B8-4793-BCC9-3E2E20A6F954}"/>
    <dgm:cxn modelId="{FBCF0CBA-C56B-4178-8E4E-DB2E45A73A74}" type="presOf" srcId="{514435C0-C105-4AB4-B110-D28F26E8BF18}" destId="{5FD2A3F5-8BDE-4A60-A9DF-783BD30CB973}" srcOrd="0" destOrd="0" presId="urn:microsoft.com/office/officeart/2005/8/layout/matrix2"/>
    <dgm:cxn modelId="{A560C8E9-C8EC-4C03-AE11-A149D03D8C29}" type="presOf" srcId="{4FABE272-A443-4D75-ABBA-B7CA09B110E3}" destId="{9868324A-3036-4F9F-9153-9E9C23160322}" srcOrd="0" destOrd="0" presId="urn:microsoft.com/office/officeart/2005/8/layout/matrix2"/>
    <dgm:cxn modelId="{33768EFE-B3F8-42C9-BB03-5230DA1C3513}" srcId="{514435C0-C105-4AB4-B110-D28F26E8BF18}" destId="{26FFAD9B-76CA-4649-87A1-196ADD4DCB0C}" srcOrd="2" destOrd="0" parTransId="{A3F34B89-39EC-49F8-8620-E7415C42BCF3}" sibTransId="{1E057768-6C2E-45AC-851A-E746E1AE4753}"/>
    <dgm:cxn modelId="{EC10722A-C831-4650-AA91-43D7B95F7A53}" type="presParOf" srcId="{5FD2A3F5-8BDE-4A60-A9DF-783BD30CB973}" destId="{F2CC0F1C-1F63-4B08-AE02-096CD0D6961C}" srcOrd="0" destOrd="0" presId="urn:microsoft.com/office/officeart/2005/8/layout/matrix2"/>
    <dgm:cxn modelId="{EE75AD99-62E7-4A9C-920F-F373D74C5D5F}" type="presParOf" srcId="{5FD2A3F5-8BDE-4A60-A9DF-783BD30CB973}" destId="{825DD690-7AB2-4A26-8204-DF0E1F1DFF79}" srcOrd="1" destOrd="0" presId="urn:microsoft.com/office/officeart/2005/8/layout/matrix2"/>
    <dgm:cxn modelId="{E377DC04-71BB-425A-8C0B-20C726991E2A}" type="presParOf" srcId="{5FD2A3F5-8BDE-4A60-A9DF-783BD30CB973}" destId="{7C11BB99-DAA7-4F92-AA9B-5E0A9E8CFB49}" srcOrd="2" destOrd="0" presId="urn:microsoft.com/office/officeart/2005/8/layout/matrix2"/>
    <dgm:cxn modelId="{ACC5F7C4-C4D8-41F4-AE46-9CF5F8FB8759}" type="presParOf" srcId="{5FD2A3F5-8BDE-4A60-A9DF-783BD30CB973}" destId="{1364E942-571B-490B-9451-D1E613F4A7FD}" srcOrd="3" destOrd="0" presId="urn:microsoft.com/office/officeart/2005/8/layout/matrix2"/>
    <dgm:cxn modelId="{04E5E7CB-C0DA-4E98-9734-4B5901D1904E}" type="presParOf" srcId="{5FD2A3F5-8BDE-4A60-A9DF-783BD30CB973}" destId="{9868324A-3036-4F9F-9153-9E9C23160322}"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5A30B-BFA5-4737-87D2-9A31C354B293}">
      <dsp:nvSpPr>
        <dsp:cNvPr id="0" name=""/>
        <dsp:cNvSpPr/>
      </dsp:nvSpPr>
      <dsp:spPr>
        <a:xfrm>
          <a:off x="0" y="682"/>
          <a:ext cx="70089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70EFEF-A7C4-44D2-BFAC-38FAB427A1A0}">
      <dsp:nvSpPr>
        <dsp:cNvPr id="0" name=""/>
        <dsp:cNvSpPr/>
      </dsp:nvSpPr>
      <dsp:spPr>
        <a:xfrm>
          <a:off x="0" y="682"/>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Communities and </a:t>
          </a:r>
          <a:r>
            <a:rPr lang="en-US" sz="2400" kern="1200" dirty="0" err="1"/>
            <a:t>Neighbourhoods</a:t>
          </a:r>
          <a:endParaRPr lang="en-US" sz="2400" kern="1200" dirty="0"/>
        </a:p>
      </dsp:txBody>
      <dsp:txXfrm>
        <a:off x="0" y="682"/>
        <a:ext cx="7008940" cy="797945"/>
      </dsp:txXfrm>
    </dsp:sp>
    <dsp:sp modelId="{A23DEC7D-6E0F-42CF-9B61-79544B04AD26}">
      <dsp:nvSpPr>
        <dsp:cNvPr id="0" name=""/>
        <dsp:cNvSpPr/>
      </dsp:nvSpPr>
      <dsp:spPr>
        <a:xfrm>
          <a:off x="0" y="798627"/>
          <a:ext cx="7008940"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07CAD5-A43F-4C00-9CBE-EAE5E149ED04}">
      <dsp:nvSpPr>
        <dsp:cNvPr id="0" name=""/>
        <dsp:cNvSpPr/>
      </dsp:nvSpPr>
      <dsp:spPr>
        <a:xfrm>
          <a:off x="0" y="798627"/>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Government perspectives of community engagement &amp; cohesion</a:t>
          </a:r>
        </a:p>
      </dsp:txBody>
      <dsp:txXfrm>
        <a:off x="0" y="798627"/>
        <a:ext cx="7008940" cy="797945"/>
      </dsp:txXfrm>
    </dsp:sp>
    <dsp:sp modelId="{E936C1B6-9130-4EA1-8BD4-7A69247CCD37}">
      <dsp:nvSpPr>
        <dsp:cNvPr id="0" name=""/>
        <dsp:cNvSpPr/>
      </dsp:nvSpPr>
      <dsp:spPr>
        <a:xfrm>
          <a:off x="0" y="1596573"/>
          <a:ext cx="70089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C1834-8923-4C3F-98B6-63F5BA26D3DB}">
      <dsp:nvSpPr>
        <dsp:cNvPr id="0" name=""/>
        <dsp:cNvSpPr/>
      </dsp:nvSpPr>
      <dsp:spPr>
        <a:xfrm>
          <a:off x="0" y="1596573"/>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Casey Review 2016 Opportunity &amp; Integration</a:t>
          </a:r>
        </a:p>
      </dsp:txBody>
      <dsp:txXfrm>
        <a:off x="0" y="1596573"/>
        <a:ext cx="7008940" cy="797945"/>
      </dsp:txXfrm>
    </dsp:sp>
    <dsp:sp modelId="{E59E762B-29FC-4629-A093-DE7D023EFD6C}">
      <dsp:nvSpPr>
        <dsp:cNvPr id="0" name=""/>
        <dsp:cNvSpPr/>
      </dsp:nvSpPr>
      <dsp:spPr>
        <a:xfrm>
          <a:off x="0" y="2394519"/>
          <a:ext cx="70089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394519"/>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Perspectives of policing</a:t>
          </a:r>
        </a:p>
      </dsp:txBody>
      <dsp:txXfrm>
        <a:off x="0" y="2394519"/>
        <a:ext cx="7008940" cy="797945"/>
      </dsp:txXfrm>
    </dsp:sp>
    <dsp:sp modelId="{57155BD4-C366-4DFA-98BC-20D49B8D9672}">
      <dsp:nvSpPr>
        <dsp:cNvPr id="0" name=""/>
        <dsp:cNvSpPr/>
      </dsp:nvSpPr>
      <dsp:spPr>
        <a:xfrm>
          <a:off x="0" y="3192464"/>
          <a:ext cx="70089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3192464"/>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Police officers</a:t>
          </a:r>
        </a:p>
      </dsp:txBody>
      <dsp:txXfrm>
        <a:off x="0" y="3192464"/>
        <a:ext cx="7008940" cy="797945"/>
      </dsp:txXfrm>
    </dsp:sp>
    <dsp:sp modelId="{488F6681-EB6E-4486-851A-4196A6D484C7}">
      <dsp:nvSpPr>
        <dsp:cNvPr id="0" name=""/>
        <dsp:cNvSpPr/>
      </dsp:nvSpPr>
      <dsp:spPr>
        <a:xfrm>
          <a:off x="0" y="3990410"/>
          <a:ext cx="7008940"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7B60E-C66F-43E6-B2B2-35CB3BE4C677}">
      <dsp:nvSpPr>
        <dsp:cNvPr id="0" name=""/>
        <dsp:cNvSpPr/>
      </dsp:nvSpPr>
      <dsp:spPr>
        <a:xfrm>
          <a:off x="0" y="3990410"/>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Law enforcement family</a:t>
          </a:r>
        </a:p>
      </dsp:txBody>
      <dsp:txXfrm>
        <a:off x="0" y="3990410"/>
        <a:ext cx="7008940" cy="797945"/>
      </dsp:txXfrm>
    </dsp:sp>
    <dsp:sp modelId="{4B529CC5-75DD-41C7-983E-5AA285F38D00}">
      <dsp:nvSpPr>
        <dsp:cNvPr id="0" name=""/>
        <dsp:cNvSpPr/>
      </dsp:nvSpPr>
      <dsp:spPr>
        <a:xfrm>
          <a:off x="0" y="4788356"/>
          <a:ext cx="70089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2620A-2DB9-4FA1-A82A-0789C76156FB}">
      <dsp:nvSpPr>
        <dsp:cNvPr id="0" name=""/>
        <dsp:cNvSpPr/>
      </dsp:nvSpPr>
      <dsp:spPr>
        <a:xfrm>
          <a:off x="0" y="4788356"/>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err="1"/>
            <a:t>Neighbourhood</a:t>
          </a:r>
          <a:r>
            <a:rPr lang="en-US" sz="2400" kern="1200" dirty="0"/>
            <a:t> Policing Priorities 2024</a:t>
          </a:r>
        </a:p>
      </dsp:txBody>
      <dsp:txXfrm>
        <a:off x="0" y="4788356"/>
        <a:ext cx="7008940" cy="797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E762B-29FC-4629-A093-DE7D023EFD6C}">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‘Policing’, rather than ‘the police’</a:t>
          </a:r>
          <a:endParaRPr lang="en-US" sz="3000" kern="1200" dirty="0"/>
        </a:p>
      </dsp:txBody>
      <dsp:txXfrm>
        <a:off x="0" y="2483"/>
        <a:ext cx="6422901" cy="1693492"/>
      </dsp:txXfrm>
    </dsp:sp>
    <dsp:sp modelId="{57155BD4-C366-4DFA-98BC-20D49B8D9672}">
      <dsp:nvSpPr>
        <dsp:cNvPr id="0" name=""/>
        <dsp:cNvSpPr/>
      </dsp:nvSpPr>
      <dsp:spPr>
        <a:xfrm>
          <a:off x="0" y="1695975"/>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‘Police’ refers to a particular kind of social institution. Policing refers to a  process is with specific social functions</a:t>
          </a:r>
          <a:endParaRPr lang="en-US" sz="3000" kern="1200" dirty="0"/>
        </a:p>
      </dsp:txBody>
      <dsp:txXfrm>
        <a:off x="0" y="1695975"/>
        <a:ext cx="6422901" cy="1693492"/>
      </dsp:txXfrm>
    </dsp:sp>
    <dsp:sp modelId="{430939DB-29A4-4C19-837F-1FDECA51A9A8}">
      <dsp:nvSpPr>
        <dsp:cNvPr id="0" name=""/>
        <dsp:cNvSpPr/>
      </dsp:nvSpPr>
      <dsp:spPr>
        <a:xfrm>
          <a:off x="0" y="3389468"/>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64DEE-4E3F-47E3-94B5-04C1445F6B7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Reiner (2000:1)</a:t>
          </a:r>
          <a:endParaRPr lang="en-US" sz="3000" kern="1200" dirty="0"/>
        </a:p>
      </dsp:txBody>
      <dsp:txXfrm>
        <a:off x="0" y="3389468"/>
        <a:ext cx="6422901" cy="16934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7ABE-15C2-4F4E-9C88-CF66942A7DA3}">
      <dsp:nvSpPr>
        <dsp:cNvPr id="0" name=""/>
        <dsp:cNvSpPr/>
      </dsp:nvSpPr>
      <dsp:spPr>
        <a:xfrm>
          <a:off x="0" y="434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C70B-CF0C-44A0-BA45-7E201F431144}">
      <dsp:nvSpPr>
        <dsp:cNvPr id="0" name=""/>
        <dsp:cNvSpPr/>
      </dsp:nvSpPr>
      <dsp:spPr>
        <a:xfrm>
          <a:off x="0" y="4343"/>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refers to a range of organisations and not just the police</a:t>
          </a:r>
          <a:endParaRPr lang="en-US" sz="2400" kern="1200" dirty="0"/>
        </a:p>
      </dsp:txBody>
      <dsp:txXfrm>
        <a:off x="0" y="4343"/>
        <a:ext cx="6416638" cy="1015351"/>
      </dsp:txXfrm>
    </dsp:sp>
    <dsp:sp modelId="{7727FB33-5C45-4A21-9CDF-5A4557166018}">
      <dsp:nvSpPr>
        <dsp:cNvPr id="0" name=""/>
        <dsp:cNvSpPr/>
      </dsp:nvSpPr>
      <dsp:spPr>
        <a:xfrm>
          <a:off x="0" y="1019694"/>
          <a:ext cx="6422901"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52FEC-C66F-4D30-A026-08E68850C7D6}">
      <dsp:nvSpPr>
        <dsp:cNvPr id="0" name=""/>
        <dsp:cNvSpPr/>
      </dsp:nvSpPr>
      <dsp:spPr>
        <a:xfrm>
          <a:off x="0" y="1019694"/>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hear reference to the policing family</a:t>
          </a:r>
          <a:endParaRPr lang="en-US" sz="2400" kern="1200" dirty="0"/>
        </a:p>
      </dsp:txBody>
      <dsp:txXfrm>
        <a:off x="0" y="1019694"/>
        <a:ext cx="6416638" cy="1015351"/>
      </dsp:txXfrm>
    </dsp:sp>
    <dsp:sp modelId="{E0A31815-BD6A-4B78-9D32-B063D1AEAC60}">
      <dsp:nvSpPr>
        <dsp:cNvPr id="0" name=""/>
        <dsp:cNvSpPr/>
      </dsp:nvSpPr>
      <dsp:spPr>
        <a:xfrm>
          <a:off x="0" y="2035046"/>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02E077-C022-469B-BAA6-3E6EA8471E80}">
      <dsp:nvSpPr>
        <dsp:cNvPr id="0" name=""/>
        <dsp:cNvSpPr/>
      </dsp:nvSpPr>
      <dsp:spPr>
        <a:xfrm>
          <a:off x="0" y="2035046"/>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 the context of Professional Policing we see reference to a particular kind of person. </a:t>
          </a:r>
          <a:endParaRPr lang="en-US" sz="2400" kern="1200" dirty="0"/>
        </a:p>
      </dsp:txBody>
      <dsp:txXfrm>
        <a:off x="0" y="2035046"/>
        <a:ext cx="6416638" cy="1015351"/>
      </dsp:txXfrm>
    </dsp:sp>
    <dsp:sp modelId="{CD643173-580A-4AEF-ADC2-8419692463C8}">
      <dsp:nvSpPr>
        <dsp:cNvPr id="0" name=""/>
        <dsp:cNvSpPr/>
      </dsp:nvSpPr>
      <dsp:spPr>
        <a:xfrm>
          <a:off x="0" y="3050397"/>
          <a:ext cx="6422901"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5327E-1F1F-4D11-B2A4-0B5CCA2F6FA1}">
      <dsp:nvSpPr>
        <dsp:cNvPr id="0" name=""/>
        <dsp:cNvSpPr/>
      </dsp:nvSpPr>
      <dsp:spPr>
        <a:xfrm>
          <a:off x="0" y="3050397"/>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Entails the demonstration of certain professional qualities (training, capacity)</a:t>
          </a:r>
          <a:endParaRPr lang="en-US" sz="2400" kern="1200" dirty="0"/>
        </a:p>
      </dsp:txBody>
      <dsp:txXfrm>
        <a:off x="0" y="3050397"/>
        <a:ext cx="6416638" cy="1015351"/>
      </dsp:txXfrm>
    </dsp:sp>
    <dsp:sp modelId="{55BBE967-A147-47E4-899B-61637C2A4E08}">
      <dsp:nvSpPr>
        <dsp:cNvPr id="0" name=""/>
        <dsp:cNvSpPr/>
      </dsp:nvSpPr>
      <dsp:spPr>
        <a:xfrm>
          <a:off x="0" y="4065749"/>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72E0A-7BC6-456D-9B09-6DA6AC548229}">
      <dsp:nvSpPr>
        <dsp:cNvPr id="0" name=""/>
        <dsp:cNvSpPr/>
      </dsp:nvSpPr>
      <dsp:spPr>
        <a:xfrm>
          <a:off x="0" y="4065749"/>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What kinds of qualities would you expect to see In the modern police officer?</a:t>
          </a:r>
          <a:endParaRPr lang="en-US" sz="2400" kern="1200" dirty="0"/>
        </a:p>
      </dsp:txBody>
      <dsp:txXfrm>
        <a:off x="0" y="4065749"/>
        <a:ext cx="6416638" cy="1015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4EC9D-A157-4B91-95D1-D23EBC2A4C8C}">
      <dsp:nvSpPr>
        <dsp:cNvPr id="0" name=""/>
        <dsp:cNvSpPr/>
      </dsp:nvSpPr>
      <dsp:spPr>
        <a:xfrm>
          <a:off x="0" y="683"/>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59AD4-64D1-4B79-8F76-C8E6F3F4B871}">
      <dsp:nvSpPr>
        <dsp:cNvPr id="0" name=""/>
        <dsp:cNvSpPr/>
      </dsp:nvSpPr>
      <dsp:spPr>
        <a:xfrm>
          <a:off x="0" y="6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Always in the public eye</a:t>
          </a:r>
          <a:endParaRPr lang="en-US" sz="2400" kern="1200" dirty="0"/>
        </a:p>
      </dsp:txBody>
      <dsp:txXfrm>
        <a:off x="0" y="683"/>
        <a:ext cx="6779037" cy="799466"/>
      </dsp:txXfrm>
    </dsp:sp>
    <dsp:sp modelId="{0D3D5175-6B5F-412D-A0D9-D938FD69A6F1}">
      <dsp:nvSpPr>
        <dsp:cNvPr id="0" name=""/>
        <dsp:cNvSpPr/>
      </dsp:nvSpPr>
      <dsp:spPr>
        <a:xfrm>
          <a:off x="0" y="800149"/>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6DA1A-9954-4EF4-9754-1B920BBC1197}">
      <dsp:nvSpPr>
        <dsp:cNvPr id="0" name=""/>
        <dsp:cNvSpPr/>
      </dsp:nvSpPr>
      <dsp:spPr>
        <a:xfrm>
          <a:off x="0" y="8001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calm in the face of adversity </a:t>
          </a:r>
          <a:endParaRPr lang="en-US" sz="2400" kern="1200" dirty="0"/>
        </a:p>
      </dsp:txBody>
      <dsp:txXfrm>
        <a:off x="0" y="800149"/>
        <a:ext cx="6779037" cy="799466"/>
      </dsp:txXfrm>
    </dsp:sp>
    <dsp:sp modelId="{0F0A7BFC-20D5-4C4A-9C75-BD6653329346}">
      <dsp:nvSpPr>
        <dsp:cNvPr id="0" name=""/>
        <dsp:cNvSpPr/>
      </dsp:nvSpPr>
      <dsp:spPr>
        <a:xfrm>
          <a:off x="0" y="1599616"/>
          <a:ext cx="67790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50D88-5909-4B52-979B-419501692A0A}">
      <dsp:nvSpPr>
        <dsp:cNvPr id="0" name=""/>
        <dsp:cNvSpPr/>
      </dsp:nvSpPr>
      <dsp:spPr>
        <a:xfrm>
          <a:off x="0" y="15996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know what to do in crisis situations</a:t>
          </a:r>
          <a:endParaRPr lang="en-US" sz="2400" kern="1200" dirty="0"/>
        </a:p>
      </dsp:txBody>
      <dsp:txXfrm>
        <a:off x="0" y="1599616"/>
        <a:ext cx="6779037" cy="799466"/>
      </dsp:txXfrm>
    </dsp:sp>
    <dsp:sp modelId="{520D3248-D01A-46EF-A479-C8DF5AC25E8C}">
      <dsp:nvSpPr>
        <dsp:cNvPr id="0" name=""/>
        <dsp:cNvSpPr/>
      </dsp:nvSpPr>
      <dsp:spPr>
        <a:xfrm>
          <a:off x="0" y="2399083"/>
          <a:ext cx="6779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7505F-E055-4BD2-901D-4FD04696B96E}">
      <dsp:nvSpPr>
        <dsp:cNvPr id="0" name=""/>
        <dsp:cNvSpPr/>
      </dsp:nvSpPr>
      <dsp:spPr>
        <a:xfrm>
          <a:off x="0" y="23990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dependable and reliable </a:t>
          </a:r>
          <a:endParaRPr lang="en-US" sz="2400" kern="1200" dirty="0"/>
        </a:p>
      </dsp:txBody>
      <dsp:txXfrm>
        <a:off x="0" y="2399083"/>
        <a:ext cx="6779037" cy="799466"/>
      </dsp:txXfrm>
    </dsp:sp>
    <dsp:sp modelId="{C9B4C331-D186-4211-9C97-6ED1EDD4D5DC}">
      <dsp:nvSpPr>
        <dsp:cNvPr id="0" name=""/>
        <dsp:cNvSpPr/>
      </dsp:nvSpPr>
      <dsp:spPr>
        <a:xfrm>
          <a:off x="0" y="3198549"/>
          <a:ext cx="677903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9B18-DF73-43C3-96CF-47998B6CB450}">
      <dsp:nvSpPr>
        <dsp:cNvPr id="0" name=""/>
        <dsp:cNvSpPr/>
      </dsp:nvSpPr>
      <dsp:spPr>
        <a:xfrm>
          <a:off x="0" y="31985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Police officers should have high levels of personal tenacity and determination</a:t>
          </a:r>
          <a:endParaRPr lang="en-US" sz="2400" kern="1200" dirty="0"/>
        </a:p>
      </dsp:txBody>
      <dsp:txXfrm>
        <a:off x="0" y="3198549"/>
        <a:ext cx="6779037" cy="799466"/>
      </dsp:txXfrm>
    </dsp:sp>
    <dsp:sp modelId="{0A603B42-C989-42DE-9C1E-F2AF123EC014}">
      <dsp:nvSpPr>
        <dsp:cNvPr id="0" name=""/>
        <dsp:cNvSpPr/>
      </dsp:nvSpPr>
      <dsp:spPr>
        <a:xfrm>
          <a:off x="0" y="3998016"/>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DFAD5-14B1-4D5F-9604-CE84D5CBD03C}">
      <dsp:nvSpPr>
        <dsp:cNvPr id="0" name=""/>
        <dsp:cNvSpPr/>
      </dsp:nvSpPr>
      <dsp:spPr>
        <a:xfrm>
          <a:off x="0" y="39980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honest and reliable public servants who live with a high level of personal integrity</a:t>
          </a:r>
          <a:endParaRPr lang="en-US" sz="2400" kern="1200" dirty="0"/>
        </a:p>
      </dsp:txBody>
      <dsp:txXfrm>
        <a:off x="0" y="3998016"/>
        <a:ext cx="6779037" cy="799466"/>
      </dsp:txXfrm>
    </dsp:sp>
    <dsp:sp modelId="{3F09DBF6-5B69-4C5F-AEEB-BC3D8C8E4C1F}">
      <dsp:nvSpPr>
        <dsp:cNvPr id="0" name=""/>
        <dsp:cNvSpPr/>
      </dsp:nvSpPr>
      <dsp:spPr>
        <a:xfrm>
          <a:off x="0" y="4797483"/>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66C10-54EC-4C05-8CDC-CA913E7312F0}">
      <dsp:nvSpPr>
        <dsp:cNvPr id="0" name=""/>
        <dsp:cNvSpPr/>
      </dsp:nvSpPr>
      <dsp:spPr>
        <a:xfrm>
          <a:off x="0" y="47974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never truly off duty</a:t>
          </a:r>
          <a:endParaRPr lang="en-US" sz="2400" kern="1200" dirty="0"/>
        </a:p>
      </dsp:txBody>
      <dsp:txXfrm>
        <a:off x="0" y="4797483"/>
        <a:ext cx="6779037" cy="7994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BF431-2A5F-4ABF-8345-2BE3186AAE6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EDD08-1DCE-40E0-BD59-D2F3D7DEC056}">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Policing is always changing and evolving</a:t>
          </a:r>
          <a:endParaRPr lang="en-US" sz="2600" kern="1200"/>
        </a:p>
      </dsp:txBody>
      <dsp:txXfrm>
        <a:off x="0" y="2483"/>
        <a:ext cx="6422901" cy="1693492"/>
      </dsp:txXfrm>
    </dsp:sp>
    <dsp:sp modelId="{62F8C427-5890-4840-99EC-D6FFDB4831FA}">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74179-34E5-4BB2-9F28-F2F8346CFC0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is true of how policing is governed and held to account</a:t>
          </a:r>
          <a:endParaRPr lang="en-US" sz="2600" kern="1200"/>
        </a:p>
      </dsp:txBody>
      <dsp:txXfrm>
        <a:off x="0" y="1695975"/>
        <a:ext cx="6422901" cy="1693492"/>
      </dsp:txXfrm>
    </dsp:sp>
    <dsp:sp modelId="{BA321D20-2FC6-445C-A5AE-978F8FD9348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C2E93-8B6A-42DD-9CA8-39B0BBFC986C}">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 recent years we have seen the creation, for example, of the College of Policing and the introduction of directly elected Police and Crime Commissioners</a:t>
          </a:r>
          <a:endParaRPr lang="en-US" sz="2600" kern="1200" dirty="0"/>
        </a:p>
      </dsp:txBody>
      <dsp:txXfrm>
        <a:off x="0" y="3389468"/>
        <a:ext cx="6422901" cy="16934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C0F1C-1F63-4B08-AE02-096CD0D6961C}">
      <dsp:nvSpPr>
        <dsp:cNvPr id="0" name=""/>
        <dsp:cNvSpPr/>
      </dsp:nvSpPr>
      <dsp:spPr>
        <a:xfrm>
          <a:off x="33099" y="0"/>
          <a:ext cx="5539201" cy="5539201"/>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DD690-7AB2-4A26-8204-DF0E1F1DFF79}">
      <dsp:nvSpPr>
        <dsp:cNvPr id="0" name=""/>
        <dsp:cNvSpPr/>
      </dsp:nvSpPr>
      <dsp:spPr>
        <a:xfrm>
          <a:off x="393148" y="360048"/>
          <a:ext cx="2215680" cy="2215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1829 Is a key date for the modern era</a:t>
          </a:r>
          <a:endParaRPr lang="en-US" sz="2400" kern="1200" dirty="0"/>
        </a:p>
      </dsp:txBody>
      <dsp:txXfrm>
        <a:off x="501309" y="468209"/>
        <a:ext cx="1999358" cy="1999358"/>
      </dsp:txXfrm>
    </dsp:sp>
    <dsp:sp modelId="{7C11BB99-DAA7-4F92-AA9B-5E0A9E8CFB49}">
      <dsp:nvSpPr>
        <dsp:cNvPr id="0" name=""/>
        <dsp:cNvSpPr/>
      </dsp:nvSpPr>
      <dsp:spPr>
        <a:xfrm>
          <a:off x="2996572" y="360048"/>
          <a:ext cx="2215680" cy="22156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Establishment of a Metropolitan Police force for London</a:t>
          </a:r>
          <a:endParaRPr lang="en-US" sz="2400" kern="1200" dirty="0"/>
        </a:p>
      </dsp:txBody>
      <dsp:txXfrm>
        <a:off x="3104733" y="468209"/>
        <a:ext cx="1999358" cy="1999358"/>
      </dsp:txXfrm>
    </dsp:sp>
    <dsp:sp modelId="{1364E942-571B-490B-9451-D1E613F4A7FD}">
      <dsp:nvSpPr>
        <dsp:cNvPr id="0" name=""/>
        <dsp:cNvSpPr/>
      </dsp:nvSpPr>
      <dsp:spPr>
        <a:xfrm>
          <a:off x="393148" y="2963472"/>
          <a:ext cx="2215680" cy="22156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is often referred to as the beginning of the new police</a:t>
          </a:r>
          <a:endParaRPr lang="en-US" sz="2400" kern="1200" dirty="0"/>
        </a:p>
      </dsp:txBody>
      <dsp:txXfrm>
        <a:off x="501309" y="3071633"/>
        <a:ext cx="1999358" cy="1999358"/>
      </dsp:txXfrm>
    </dsp:sp>
    <dsp:sp modelId="{9868324A-3036-4F9F-9153-9E9C23160322}">
      <dsp:nvSpPr>
        <dsp:cNvPr id="0" name=""/>
        <dsp:cNvSpPr/>
      </dsp:nvSpPr>
      <dsp:spPr>
        <a:xfrm>
          <a:off x="2996572" y="2963472"/>
          <a:ext cx="2215680" cy="2215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Distinct from  the previous ad hoc local policing arrangements</a:t>
          </a:r>
          <a:endParaRPr lang="en-US" sz="2400" kern="1200" dirty="0"/>
        </a:p>
      </dsp:txBody>
      <dsp:txXfrm>
        <a:off x="3104733" y="3071633"/>
        <a:ext cx="1999358" cy="19993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13/10/2024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EBED44-6F67-4584-9EAC-26B5F77BB68E}" type="slidenum">
              <a:rPr lang="en-GB" smtClean="0"/>
              <a:t>59</a:t>
            </a:fld>
            <a:endParaRPr lang="en-GB"/>
          </a:p>
        </p:txBody>
      </p:sp>
    </p:spTree>
    <p:extLst>
      <p:ext uri="{BB962C8B-B14F-4D97-AF65-F5344CB8AC3E}">
        <p14:creationId xmlns:p14="http://schemas.microsoft.com/office/powerpoint/2010/main" val="2155124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13/10/2024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13/10/2024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13/10/2024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13/10/2024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13/10/2024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13/10/2024</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4307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13/10/2024</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91328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13/10/2024</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5043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13/10/2024</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058901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13/10/2024</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6911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13/10/2024</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411736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13/10/2024</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99805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13/10/2024</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12817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13/10/2024</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11710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13/10/2024</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78917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13/10/2024</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980152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1450-E5F0-0063-6789-A0291934B8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EA1EA-18A2-1B71-6F8B-71131D89E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6FCD-A323-342C-8958-0A9B7AC5CF25}"/>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8C545C8F-B866-942E-3F08-23C0D5D59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DB6D-AFCE-2838-881D-7768717856A4}"/>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78932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0E10-AE2E-C7CE-6195-125B68370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9A5F9-850E-EC7E-0F16-0A6FC2CCDE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47BB-C19F-7A35-6336-F39122522C88}"/>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5536BE39-6122-35C2-EFB2-44FA4EC1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1155E-6C96-9D5B-D42D-E4165305F53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6620231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D90D-4D82-649B-E48A-2D5DF40140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E83E8A-8CDD-2FF6-BBCB-EF7483CD47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BFA65-4D91-0A45-45EC-679A1468F293}"/>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0087DCB3-56EB-F14F-2A00-71CAFC8BD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E672D-5C75-4880-2084-F7E1697D440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308690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7A19-8C1A-1E51-897B-4E4A22787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625AD-4601-375B-DF7D-85162CBA7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2C15AD-B86B-3135-1E5F-A1213FEA9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B3C45-55D5-C644-F0EB-6412BA0FB854}"/>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6" name="Footer Placeholder 5">
            <a:extLst>
              <a:ext uri="{FF2B5EF4-FFF2-40B4-BE49-F238E27FC236}">
                <a16:creationId xmlns:a16="http://schemas.microsoft.com/office/drawing/2014/main" id="{2CB174C3-493B-8145-B3FA-3B9600439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C50C7-DEE0-8466-5CC2-C54DC6D373C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1757918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67E-FB5C-F026-8E2E-5779D19C4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7576D-4EA0-809A-A96D-C95B97FF8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68129-196B-2581-C09C-F02E650C6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5428F9-9118-3127-4089-EBEFC2CC2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A66B3-2774-52F3-7792-55D1AF1FA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ED69D6-BA8E-9298-90FF-37385E1DA084}"/>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8" name="Footer Placeholder 7">
            <a:extLst>
              <a:ext uri="{FF2B5EF4-FFF2-40B4-BE49-F238E27FC236}">
                <a16:creationId xmlns:a16="http://schemas.microsoft.com/office/drawing/2014/main" id="{4A7419F2-7EA1-BCCF-CA50-E06357E0A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5A146-4AE6-84C1-DED9-FE2596EDCB53}"/>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0181842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7F0F-DDF8-83D8-73A5-DC2589863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C97D7-186C-E7DC-5C22-B07947C35793}"/>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4" name="Footer Placeholder 3">
            <a:extLst>
              <a:ext uri="{FF2B5EF4-FFF2-40B4-BE49-F238E27FC236}">
                <a16:creationId xmlns:a16="http://schemas.microsoft.com/office/drawing/2014/main" id="{45582FBD-AC89-F664-69C6-5D4393075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6CE50C-C10D-FEC1-54A4-CAF097BF1887}"/>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055959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CBBDC-7FDB-90AE-4DB3-3B63A2A43CA6}"/>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3" name="Footer Placeholder 2">
            <a:extLst>
              <a:ext uri="{FF2B5EF4-FFF2-40B4-BE49-F238E27FC236}">
                <a16:creationId xmlns:a16="http://schemas.microsoft.com/office/drawing/2014/main" id="{9F8F53CD-5D06-F2E0-0BF9-67B8179D8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C977D7-8A0F-41D8-AB62-E6E410E2965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686896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AEB57-ABDF-FD04-C60C-353A577DF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931184-0F3A-237D-86D5-8927FF674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FEF9FD-CF9A-2638-E1D7-7B99B0F94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5E46E-F65C-1CA7-7218-FE3442F753E0}"/>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6" name="Footer Placeholder 5">
            <a:extLst>
              <a:ext uri="{FF2B5EF4-FFF2-40B4-BE49-F238E27FC236}">
                <a16:creationId xmlns:a16="http://schemas.microsoft.com/office/drawing/2014/main" id="{A6851761-C8E3-C5FE-2C11-D648DC5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352830-FB73-8BAF-38B3-DC2C23111CA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2828617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F62B-A8C2-3737-4FAE-B50E64F9B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A65E5-CA99-FF51-550D-173802C63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E16E2-30A8-90A3-A87C-40CE3B0C4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E1BD2-6134-AEAD-8EC7-D75EF1F57021}"/>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6" name="Footer Placeholder 5">
            <a:extLst>
              <a:ext uri="{FF2B5EF4-FFF2-40B4-BE49-F238E27FC236}">
                <a16:creationId xmlns:a16="http://schemas.microsoft.com/office/drawing/2014/main" id="{0BC3D372-F4DD-352C-68DB-DF44337D4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CB495-A08F-A2AC-0143-F13C4C6AAF2C}"/>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3116025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FD744-16ED-AD22-E02C-304AE5125E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B6D044-CE29-D3EA-EDD1-4A021F18D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F229-ADB3-9337-ED9F-43631BB96BD0}"/>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9ABEFE89-51DB-7934-B1BD-541DE8DDB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F1A5F-0A1C-C983-7F0F-9BDC14A67AE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32474689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1B25E0-EF01-9532-9EC9-23604BD4B1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EF448D-1E28-0080-F431-4DE3D9A21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94B2D-BF85-9C28-E964-A19F7EFBF703}"/>
              </a:ext>
            </a:extLst>
          </p:cNvPr>
          <p:cNvSpPr>
            <a:spLocks noGrp="1"/>
          </p:cNvSpPr>
          <p:nvPr>
            <p:ph type="dt" sz="half" idx="10"/>
          </p:nvPr>
        </p:nvSpPr>
        <p:spPr/>
        <p:txBody>
          <a:body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639C9AFC-4C9A-F2AA-B92D-560394D9AF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B71B-8E31-3EB4-0BE6-A0C6997BEF2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960690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048814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4474432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64B2F-3792-4666-80CC-335136BAF8A0}"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7392235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BE64B2F-3792-4666-80CC-335136BAF8A0}"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2751408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BE64B2F-3792-4666-80CC-335136BAF8A0}" type="datetimeFigureOut">
              <a:rPr lang="en-GB" smtClean="0"/>
              <a:t>13/10/2024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5265774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BE64B2F-3792-4666-80CC-335136BAF8A0}" type="datetimeFigureOut">
              <a:rPr lang="en-GB" smtClean="0"/>
              <a:t>13/10/2024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683965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E64B2F-3792-4666-80CC-335136BAF8A0}" type="datetimeFigureOut">
              <a:rPr lang="en-GB" smtClean="0"/>
              <a:t>13/10/2024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9126375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023082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4579486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6276880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82294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13/10/2024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13/10/2024</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25934892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B8850-0469-A623-BC70-5C0633BD3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D911E-9132-88CF-DE85-B8ED35CCE7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351F-453C-0564-7F36-63CFC58F0B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9006D-7B30-4082-A57F-0F7E03AC683A}" type="datetimeFigureOut">
              <a:rPr lang="en-GB" smtClean="0"/>
              <a:t>13/10/2024</a:t>
            </a:fld>
            <a:endParaRPr lang="en-GB"/>
          </a:p>
        </p:txBody>
      </p:sp>
      <p:sp>
        <p:nvSpPr>
          <p:cNvPr id="5" name="Footer Placeholder 4">
            <a:extLst>
              <a:ext uri="{FF2B5EF4-FFF2-40B4-BE49-F238E27FC236}">
                <a16:creationId xmlns:a16="http://schemas.microsoft.com/office/drawing/2014/main" id="{9D91C8B4-876E-5486-0A6B-A3C95E4EC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04C7E-EFAA-92CF-4F66-927350A36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0625A9-9DFA-4CBF-A907-06A6C333D0D4}" type="slidenum">
              <a:rPr lang="en-GB" smtClean="0"/>
              <a:t>‹#›</a:t>
            </a:fld>
            <a:endParaRPr lang="en-GB"/>
          </a:p>
        </p:txBody>
      </p:sp>
    </p:spTree>
    <p:extLst>
      <p:ext uri="{BB962C8B-B14F-4D97-AF65-F5344CB8AC3E}">
        <p14:creationId xmlns:p14="http://schemas.microsoft.com/office/powerpoint/2010/main" val="14195284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E64B2F-3792-4666-80CC-335136BAF8A0}" type="datetimeFigureOut">
              <a:rPr lang="en-GB" smtClean="0"/>
              <a:t>13/10/2024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ACB9F1-214F-45E2-A44D-C918C028DE9E}" type="slidenum">
              <a:rPr lang="en-GB" smtClean="0"/>
              <a:t>‹#›</a:t>
            </a:fld>
            <a:endParaRPr lang="en-GB"/>
          </a:p>
        </p:txBody>
      </p:sp>
    </p:spTree>
    <p:extLst>
      <p:ext uri="{BB962C8B-B14F-4D97-AF65-F5344CB8AC3E}">
        <p14:creationId xmlns:p14="http://schemas.microsoft.com/office/powerpoint/2010/main" val="16546745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3.xml"/><Relationship Id="rId1" Type="http://schemas.openxmlformats.org/officeDocument/2006/relationships/video" Target="https://www.youtube.com/embed/cGVm2fU5Hj4?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yBCyJaDHIbU?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zwF4WZcFW8o?feature=oembed"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questions-statements.parliament.uk/written-questions/detail/2024-07-23/900120"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gov.uk/government/news/government-kick-starts-plan-to-restore-neighbourhood-policing" TargetMode="External"/><Relationship Id="rId2" Type="http://schemas.openxmlformats.org/officeDocument/2006/relationships/hyperlink" Target="https://www.good-governance.org.uk/publications/insights/engaging-with-the-hard-to-reach" TargetMode="Externa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2. Communities and Neighbourhoods</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920150" cy="5638114"/>
          </a:xfrm>
        </p:spPr>
        <p:txBody>
          <a:bodyPr>
            <a:normAutofit/>
          </a:bodyPr>
          <a:lstStyle/>
          <a:p>
            <a:pPr algn="ctr"/>
            <a:r>
              <a:rPr lang="en-GB" sz="6000" dirty="0">
                <a:solidFill>
                  <a:schemeClr val="bg1"/>
                </a:solidFill>
              </a:rPr>
              <a:t>Content</a:t>
            </a:r>
            <a:br>
              <a:rPr lang="en-GB" sz="5400" dirty="0">
                <a:solidFill>
                  <a:schemeClr val="bg1"/>
                </a:solidFill>
              </a:rPr>
            </a:br>
            <a:br>
              <a:rPr lang="en-GB" sz="5400" dirty="0">
                <a:solidFill>
                  <a:schemeClr val="bg1"/>
                </a:solidFill>
              </a:rPr>
            </a:br>
            <a:r>
              <a:rPr lang="en-GB" sz="4000" dirty="0">
                <a:solidFill>
                  <a:schemeClr val="bg1"/>
                </a:solidFill>
              </a:rPr>
              <a:t>A Backdrop for Community Policing</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extLst>
              <p:ext uri="{D42A27DB-BD31-4B8C-83A1-F6EECF244321}">
                <p14:modId xmlns:p14="http://schemas.microsoft.com/office/powerpoint/2010/main" val="3191246665"/>
              </p:ext>
            </p:extLst>
          </p:nvPr>
        </p:nvGraphicFramePr>
        <p:xfrm>
          <a:off x="4837113" y="966978"/>
          <a:ext cx="7008940" cy="5586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244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44A50C-3715-DEFF-0C95-010FC543B71A}"/>
              </a:ext>
            </a:extLst>
          </p:cNvPr>
          <p:cNvSpPr>
            <a:spLocks noGrp="1"/>
          </p:cNvSpPr>
          <p:nvPr>
            <p:ph type="sldNum" sz="quarter" idx="12"/>
          </p:nvPr>
        </p:nvSpPr>
        <p:spPr/>
        <p:txBody>
          <a:bodyPr/>
          <a:lstStyle/>
          <a:p>
            <a:fld id="{7EE70F85-FB46-4664-904F-529BF12CA752}" type="slidenum">
              <a:rPr lang="en-GB" smtClean="0"/>
              <a:t>3</a:t>
            </a:fld>
            <a:endParaRPr lang="en-GB"/>
          </a:p>
        </p:txBody>
      </p:sp>
      <p:pic>
        <p:nvPicPr>
          <p:cNvPr id="6" name="Picture 5">
            <a:extLst>
              <a:ext uri="{FF2B5EF4-FFF2-40B4-BE49-F238E27FC236}">
                <a16:creationId xmlns:a16="http://schemas.microsoft.com/office/drawing/2014/main" id="{AEA6218C-5150-4891-ECE7-E0A2773E1D1F}"/>
              </a:ext>
            </a:extLst>
          </p:cNvPr>
          <p:cNvPicPr>
            <a:picLocks noChangeAspect="1"/>
          </p:cNvPicPr>
          <p:nvPr/>
        </p:nvPicPr>
        <p:blipFill>
          <a:blip r:embed="rId2"/>
          <a:stretch>
            <a:fillRect/>
          </a:stretch>
        </p:blipFill>
        <p:spPr>
          <a:xfrm>
            <a:off x="2689860" y="61912"/>
            <a:ext cx="9791700" cy="6734175"/>
          </a:xfrm>
          <a:prstGeom prst="rect">
            <a:avLst/>
          </a:prstGeom>
        </p:spPr>
      </p:pic>
      <p:sp>
        <p:nvSpPr>
          <p:cNvPr id="3" name="Content Placeholder 2">
            <a:extLst>
              <a:ext uri="{FF2B5EF4-FFF2-40B4-BE49-F238E27FC236}">
                <a16:creationId xmlns:a16="http://schemas.microsoft.com/office/drawing/2014/main" id="{9A6051D1-A1BF-74AF-2E82-25DEECFAA49D}"/>
              </a:ext>
            </a:extLst>
          </p:cNvPr>
          <p:cNvSpPr>
            <a:spLocks noGrp="1"/>
          </p:cNvSpPr>
          <p:nvPr>
            <p:ph idx="1"/>
          </p:nvPr>
        </p:nvSpPr>
        <p:spPr>
          <a:xfrm>
            <a:off x="339090" y="3862704"/>
            <a:ext cx="3352800" cy="2150745"/>
          </a:xfrm>
        </p:spPr>
        <p:txBody>
          <a:bodyPr>
            <a:normAutofit/>
          </a:bodyPr>
          <a:lstStyle/>
          <a:p>
            <a:r>
              <a:rPr lang="en-GB" dirty="0"/>
              <a:t>How would you define these important concepts?</a:t>
            </a:r>
          </a:p>
          <a:p>
            <a:endParaRPr lang="en-GB" dirty="0"/>
          </a:p>
        </p:txBody>
      </p:sp>
      <p:sp>
        <p:nvSpPr>
          <p:cNvPr id="2" name="Title 1">
            <a:extLst>
              <a:ext uri="{FF2B5EF4-FFF2-40B4-BE49-F238E27FC236}">
                <a16:creationId xmlns:a16="http://schemas.microsoft.com/office/drawing/2014/main" id="{124DFAFE-98DD-8AA5-0171-C335BB1A4DF8}"/>
              </a:ext>
            </a:extLst>
          </p:cNvPr>
          <p:cNvSpPr>
            <a:spLocks noGrp="1"/>
          </p:cNvSpPr>
          <p:nvPr>
            <p:ph type="title"/>
          </p:nvPr>
        </p:nvSpPr>
        <p:spPr>
          <a:xfrm>
            <a:off x="339090" y="844551"/>
            <a:ext cx="4019550" cy="2961005"/>
          </a:xfrm>
        </p:spPr>
        <p:txBody>
          <a:bodyPr/>
          <a:lstStyle/>
          <a:p>
            <a:r>
              <a:rPr lang="en-GB" dirty="0"/>
              <a:t>Communities and Neighbourhoods</a:t>
            </a:r>
          </a:p>
        </p:txBody>
      </p:sp>
    </p:spTree>
    <p:extLst>
      <p:ext uri="{BB962C8B-B14F-4D97-AF65-F5344CB8AC3E}">
        <p14:creationId xmlns:p14="http://schemas.microsoft.com/office/powerpoint/2010/main" val="100047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18435C-7C72-8536-8694-596065E1D1AE}"/>
              </a:ext>
            </a:extLst>
          </p:cNvPr>
          <p:cNvSpPr>
            <a:spLocks noGrp="1"/>
          </p:cNvSpPr>
          <p:nvPr>
            <p:ph idx="1"/>
          </p:nvPr>
        </p:nvSpPr>
        <p:spPr>
          <a:xfrm>
            <a:off x="7671426" y="1825625"/>
            <a:ext cx="3682374" cy="4351338"/>
          </a:xfrm>
        </p:spPr>
        <p:txBody>
          <a:bodyPr/>
          <a:lstStyle/>
          <a:p>
            <a:endParaRPr lang="en-GB" dirty="0"/>
          </a:p>
        </p:txBody>
      </p:sp>
      <p:pic>
        <p:nvPicPr>
          <p:cNvPr id="5" name="Picture 4">
            <a:extLst>
              <a:ext uri="{FF2B5EF4-FFF2-40B4-BE49-F238E27FC236}">
                <a16:creationId xmlns:a16="http://schemas.microsoft.com/office/drawing/2014/main" id="{FF499B25-9AD1-1FFF-AA66-5372B22E662F}"/>
              </a:ext>
            </a:extLst>
          </p:cNvPr>
          <p:cNvPicPr>
            <a:picLocks noChangeAspect="1"/>
          </p:cNvPicPr>
          <p:nvPr/>
        </p:nvPicPr>
        <p:blipFill>
          <a:blip r:embed="rId2"/>
          <a:stretch>
            <a:fillRect/>
          </a:stretch>
        </p:blipFill>
        <p:spPr>
          <a:xfrm>
            <a:off x="2194560" y="401744"/>
            <a:ext cx="8164019" cy="63110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7">
            <a:extLst>
              <a:ext uri="{FF2B5EF4-FFF2-40B4-BE49-F238E27FC236}">
                <a16:creationId xmlns:a16="http://schemas.microsoft.com/office/drawing/2014/main" id="{1C0E334D-30E9-5D82-D12D-1838B357A5B6}"/>
              </a:ext>
            </a:extLst>
          </p:cNvPr>
          <p:cNvSpPr/>
          <p:nvPr/>
        </p:nvSpPr>
        <p:spPr>
          <a:xfrm>
            <a:off x="2252312" y="3012707"/>
            <a:ext cx="8065970" cy="127053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Rectangle 8">
            <a:extLst>
              <a:ext uri="{FF2B5EF4-FFF2-40B4-BE49-F238E27FC236}">
                <a16:creationId xmlns:a16="http://schemas.microsoft.com/office/drawing/2014/main" id="{9786C8B9-3FFA-530E-A86B-7DFC0184EFA0}"/>
              </a:ext>
            </a:extLst>
          </p:cNvPr>
          <p:cNvSpPr/>
          <p:nvPr/>
        </p:nvSpPr>
        <p:spPr>
          <a:xfrm>
            <a:off x="2252312" y="4379438"/>
            <a:ext cx="8065970" cy="20768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39061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83D67AC7-B5AF-DF1A-856A-6745CF43BC1E}"/>
              </a:ext>
            </a:extLst>
          </p:cNvPr>
          <p:cNvPicPr>
            <a:picLocks noChangeAspect="1"/>
          </p:cNvPicPr>
          <p:nvPr/>
        </p:nvPicPr>
        <p:blipFill>
          <a:blip r:embed="rId2"/>
          <a:stretch>
            <a:fillRect/>
          </a:stretch>
        </p:blipFill>
        <p:spPr>
          <a:xfrm>
            <a:off x="919563" y="1690688"/>
            <a:ext cx="10186370" cy="31369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itle 6">
            <a:extLst>
              <a:ext uri="{FF2B5EF4-FFF2-40B4-BE49-F238E27FC236}">
                <a16:creationId xmlns:a16="http://schemas.microsoft.com/office/drawing/2014/main" id="{0E5C2D71-C4D1-DD9A-9612-DDD6A00EB431}"/>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54162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53932-3EA0-FCA8-12C0-90A559CC50E5}"/>
              </a:ext>
            </a:extLst>
          </p:cNvPr>
          <p:cNvSpPr>
            <a:spLocks noGrp="1"/>
          </p:cNvSpPr>
          <p:nvPr>
            <p:ph type="title"/>
          </p:nvPr>
        </p:nvSpPr>
        <p:spPr/>
        <p:txBody>
          <a:bodyPr/>
          <a:lstStyle/>
          <a:p>
            <a:r>
              <a:rPr lang="en-GB" dirty="0"/>
              <a:t>Specific use of the word</a:t>
            </a:r>
          </a:p>
        </p:txBody>
      </p:sp>
      <p:sp>
        <p:nvSpPr>
          <p:cNvPr id="3" name="Content Placeholder 2">
            <a:extLst>
              <a:ext uri="{FF2B5EF4-FFF2-40B4-BE49-F238E27FC236}">
                <a16:creationId xmlns:a16="http://schemas.microsoft.com/office/drawing/2014/main" id="{DACBE7F8-0FEA-8583-6B58-7EF11ECC4BA3}"/>
              </a:ext>
            </a:extLst>
          </p:cNvPr>
          <p:cNvSpPr>
            <a:spLocks noGrp="1"/>
          </p:cNvSpPr>
          <p:nvPr>
            <p:ph idx="1"/>
          </p:nvPr>
        </p:nvSpPr>
        <p:spPr>
          <a:xfrm>
            <a:off x="838200" y="5688531"/>
            <a:ext cx="10515600" cy="721894"/>
          </a:xfrm>
        </p:spPr>
        <p:txBody>
          <a:bodyPr>
            <a:normAutofit/>
          </a:bodyPr>
          <a:lstStyle/>
          <a:p>
            <a:r>
              <a:rPr lang="en-GB" sz="3600" dirty="0"/>
              <a:t>Do these convey specific meaning?</a:t>
            </a:r>
          </a:p>
        </p:txBody>
      </p:sp>
      <p:pic>
        <p:nvPicPr>
          <p:cNvPr id="5" name="Picture 4">
            <a:extLst>
              <a:ext uri="{FF2B5EF4-FFF2-40B4-BE49-F238E27FC236}">
                <a16:creationId xmlns:a16="http://schemas.microsoft.com/office/drawing/2014/main" id="{3726BC3B-4366-8956-F84F-79AEABC05C2D}"/>
              </a:ext>
            </a:extLst>
          </p:cNvPr>
          <p:cNvPicPr>
            <a:picLocks noChangeAspect="1"/>
          </p:cNvPicPr>
          <p:nvPr/>
        </p:nvPicPr>
        <p:blipFill>
          <a:blip r:embed="rId2"/>
          <a:stretch>
            <a:fillRect/>
          </a:stretch>
        </p:blipFill>
        <p:spPr>
          <a:xfrm>
            <a:off x="1230830" y="1469598"/>
            <a:ext cx="10021102" cy="39188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45004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C0F8-A4E8-8618-2DB2-5CCA7150F5AC}"/>
              </a:ext>
            </a:extLst>
          </p:cNvPr>
          <p:cNvSpPr>
            <a:spLocks noGrp="1"/>
          </p:cNvSpPr>
          <p:nvPr>
            <p:ph type="title"/>
          </p:nvPr>
        </p:nvSpPr>
        <p:spPr/>
        <p:txBody>
          <a:bodyPr/>
          <a:lstStyle/>
          <a:p>
            <a:r>
              <a:rPr lang="en-GB" dirty="0"/>
              <a:t>Community</a:t>
            </a:r>
          </a:p>
        </p:txBody>
      </p:sp>
      <p:sp>
        <p:nvSpPr>
          <p:cNvPr id="3" name="Content Placeholder 2">
            <a:extLst>
              <a:ext uri="{FF2B5EF4-FFF2-40B4-BE49-F238E27FC236}">
                <a16:creationId xmlns:a16="http://schemas.microsoft.com/office/drawing/2014/main" id="{E128B774-2C04-A224-021D-813F67858D12}"/>
              </a:ext>
            </a:extLst>
          </p:cNvPr>
          <p:cNvSpPr>
            <a:spLocks noGrp="1"/>
          </p:cNvSpPr>
          <p:nvPr>
            <p:ph idx="1"/>
          </p:nvPr>
        </p:nvSpPr>
        <p:spPr>
          <a:xfrm>
            <a:off x="838200" y="1825625"/>
            <a:ext cx="4467225" cy="4351338"/>
          </a:xfrm>
        </p:spPr>
        <p:txBody>
          <a:bodyPr>
            <a:normAutofit/>
          </a:bodyPr>
          <a:lstStyle/>
          <a:p>
            <a:pPr marL="342900" lvl="0" indent="-342900">
              <a:buFont typeface="Symbol" panose="05050102010706020507" pitchFamily="18" charset="2"/>
              <a:buChar char=""/>
              <a:tabLst>
                <a:tab pos="817245" algn="l"/>
              </a:tabLst>
            </a:pPr>
            <a:r>
              <a:rPr lang="en-GB" dirty="0">
                <a:effectLst/>
                <a:latin typeface="Arial" panose="020B0604020202020204" pitchFamily="34" charset="0"/>
                <a:ea typeface="Times New Roman" panose="02020603050405020304" pitchFamily="18" charset="0"/>
                <a:cs typeface="Times New Roman" panose="02020603050405020304" pitchFamily="18" charset="0"/>
              </a:rPr>
              <a:t>Geographical communities as physical areas of place-based public policy</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817245" algn="l"/>
              </a:tabLst>
            </a:pPr>
            <a:r>
              <a:rPr lang="en-GB" dirty="0">
                <a:effectLst/>
                <a:latin typeface="Arial" panose="020B0604020202020204" pitchFamily="34" charset="0"/>
                <a:ea typeface="Times New Roman" panose="02020603050405020304" pitchFamily="18" charset="0"/>
                <a:cs typeface="Times New Roman" panose="02020603050405020304" pitchFamily="18" charset="0"/>
              </a:rPr>
              <a:t>Communities of interest as associations of individuals or groups with common interests</a:t>
            </a:r>
            <a:endParaRPr lang="en-GB" dirty="0">
              <a:effectLst/>
              <a:latin typeface="Times New Roman" panose="02020603050405020304" pitchFamily="18" charset="0"/>
              <a:ea typeface="Times New Roman" panose="02020603050405020304" pitchFamily="18" charset="0"/>
            </a:endParaRPr>
          </a:p>
        </p:txBody>
      </p:sp>
      <p:sp>
        <p:nvSpPr>
          <p:cNvPr id="4" name="Rectangle: Rounded Corners 3">
            <a:extLst>
              <a:ext uri="{FF2B5EF4-FFF2-40B4-BE49-F238E27FC236}">
                <a16:creationId xmlns:a16="http://schemas.microsoft.com/office/drawing/2014/main" id="{7BB8D747-F0AC-5B1A-80F2-3A251E3842CD}"/>
              </a:ext>
            </a:extLst>
          </p:cNvPr>
          <p:cNvSpPr/>
          <p:nvPr/>
        </p:nvSpPr>
        <p:spPr>
          <a:xfrm>
            <a:off x="6648450" y="1190625"/>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Place</a:t>
            </a:r>
          </a:p>
        </p:txBody>
      </p:sp>
      <p:sp>
        <p:nvSpPr>
          <p:cNvPr id="5" name="Rectangle: Rounded Corners 4">
            <a:extLst>
              <a:ext uri="{FF2B5EF4-FFF2-40B4-BE49-F238E27FC236}">
                <a16:creationId xmlns:a16="http://schemas.microsoft.com/office/drawing/2014/main" id="{EF5C498C-BC77-50BF-6E92-9597295EBC98}"/>
              </a:ext>
            </a:extLst>
          </p:cNvPr>
          <p:cNvSpPr/>
          <p:nvPr/>
        </p:nvSpPr>
        <p:spPr>
          <a:xfrm>
            <a:off x="6648450" y="3886200"/>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People</a:t>
            </a:r>
          </a:p>
        </p:txBody>
      </p:sp>
    </p:spTree>
    <p:extLst>
      <p:ext uri="{BB962C8B-B14F-4D97-AF65-F5344CB8AC3E}">
        <p14:creationId xmlns:p14="http://schemas.microsoft.com/office/powerpoint/2010/main" val="401453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571020" y="480061"/>
            <a:ext cx="6805639" cy="6058852"/>
          </a:xfrm>
        </p:spPr>
        <p:txBody>
          <a:bodyPr anchor="ctr">
            <a:normAutofit/>
          </a:bodyPr>
          <a:lstStyle/>
          <a:p>
            <a:pPr marL="0" indent="0">
              <a:buNone/>
            </a:pPr>
            <a:r>
              <a:rPr lang="en-US" sz="4000" b="1" dirty="0"/>
              <a:t>Cohesive communities</a:t>
            </a:r>
          </a:p>
          <a:p>
            <a:r>
              <a:rPr lang="en-US" sz="2600" dirty="0"/>
              <a:t>there is a common vision and a sense of belonging for all communities;</a:t>
            </a:r>
          </a:p>
          <a:p>
            <a:r>
              <a:rPr lang="en-US" sz="2600" dirty="0"/>
              <a:t>the diversity of people’s different backgrounds and circumstances is appreciated and positively valued;</a:t>
            </a:r>
          </a:p>
          <a:p>
            <a:r>
              <a:rPr lang="en-US" sz="2600" dirty="0"/>
              <a:t>those from different backgrounds have similar life opportunities; and</a:t>
            </a:r>
          </a:p>
          <a:p>
            <a:r>
              <a:rPr lang="en-US" sz="2600" dirty="0"/>
              <a:t>strong and positive relationships are being developed between people from different backgrounds in the workplace, in schools and within </a:t>
            </a:r>
            <a:r>
              <a:rPr lang="en-US" sz="2600" dirty="0" err="1"/>
              <a:t>neighbourhoods</a:t>
            </a:r>
            <a:r>
              <a:rPr lang="en-US" sz="2600" dirty="0"/>
              <a:t> </a:t>
            </a:r>
          </a:p>
          <a:p>
            <a:pPr marL="0" indent="0">
              <a:buNone/>
            </a:pPr>
            <a:r>
              <a:rPr lang="en-US" sz="2600" dirty="0"/>
              <a:t>Kitchen, Michaelson and Wood (2006; p2)</a:t>
            </a:r>
          </a:p>
          <a:p>
            <a:endParaRPr lang="en-GB" sz="2600" dirty="0"/>
          </a:p>
        </p:txBody>
      </p:sp>
    </p:spTree>
    <p:extLst>
      <p:ext uri="{BB962C8B-B14F-4D97-AF65-F5344CB8AC3E}">
        <p14:creationId xmlns:p14="http://schemas.microsoft.com/office/powerpoint/2010/main" val="170668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591344"/>
            <a:ext cx="6906491" cy="5585619"/>
          </a:xfrm>
        </p:spPr>
        <p:txBody>
          <a:bodyPr anchor="ctr">
            <a:normAutofit/>
          </a:bodyPr>
          <a:lstStyle/>
          <a:p>
            <a:pPr marL="0" indent="0">
              <a:buNone/>
            </a:pPr>
            <a:r>
              <a:rPr lang="en-US" sz="4000" b="1" dirty="0"/>
              <a:t>Civil Renewal</a:t>
            </a:r>
            <a:endParaRPr lang="en-US" sz="4000" dirty="0"/>
          </a:p>
          <a:p>
            <a:r>
              <a:rPr lang="en-US" dirty="0"/>
              <a:t>Civil renewal is the development of strong, empowered communities where people are able to do things for themselves, identify their own problems and tackle these problems in partnership with public bodies</a:t>
            </a:r>
          </a:p>
          <a:p>
            <a:pPr marL="0" indent="0">
              <a:buNone/>
            </a:pPr>
            <a:endParaRPr lang="en-US" dirty="0"/>
          </a:p>
          <a:p>
            <a:pPr marL="0" indent="0">
              <a:buNone/>
            </a:pPr>
            <a:r>
              <a:rPr lang="en-US" dirty="0"/>
              <a:t>Kitchen, Michaelson and Wood (2006; p2)</a:t>
            </a:r>
          </a:p>
          <a:p>
            <a:endParaRPr lang="en-GB" dirty="0"/>
          </a:p>
        </p:txBody>
      </p:sp>
    </p:spTree>
    <p:extLst>
      <p:ext uri="{BB962C8B-B14F-4D97-AF65-F5344CB8AC3E}">
        <p14:creationId xmlns:p14="http://schemas.microsoft.com/office/powerpoint/2010/main" val="38345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302493" y="240632"/>
            <a:ext cx="7113069" cy="6617368"/>
          </a:xfrm>
        </p:spPr>
        <p:txBody>
          <a:bodyPr anchor="ctr">
            <a:normAutofit lnSpcReduction="10000"/>
          </a:bodyPr>
          <a:lstStyle/>
          <a:p>
            <a:pPr marL="0" indent="0">
              <a:buNone/>
            </a:pPr>
            <a:r>
              <a:rPr lang="en-US" sz="4000" b="1" dirty="0"/>
              <a:t>Civil Renewal – 3 Categories</a:t>
            </a:r>
          </a:p>
          <a:p>
            <a:pPr marL="514350" indent="-514350">
              <a:buFont typeface="+mj-lt"/>
              <a:buAutoNum type="arabicPeriod"/>
            </a:pPr>
            <a:r>
              <a:rPr lang="en-US" sz="2400" dirty="0"/>
              <a:t>Civic activism, which refers to involvement either in direct decision-making about local services or issues, or in the actual provision of these services by taking on a role such as a local </a:t>
            </a:r>
            <a:r>
              <a:rPr lang="en-US" sz="2400" dirty="0" err="1"/>
              <a:t>councillor</a:t>
            </a:r>
            <a:r>
              <a:rPr lang="en-US" sz="2400" dirty="0"/>
              <a:t>, school governor or magistrate;</a:t>
            </a:r>
          </a:p>
          <a:p>
            <a:pPr marL="514350" indent="-514350">
              <a:buFont typeface="+mj-lt"/>
              <a:buAutoNum type="arabicPeriod"/>
            </a:pPr>
            <a:r>
              <a:rPr lang="en-US" sz="2400" dirty="0"/>
              <a:t>Civic consultation, which refers to active engagement in consultation about local services or issues through activities such as attending a consultation group or completing a questionnaire about these services; and</a:t>
            </a:r>
          </a:p>
          <a:p>
            <a:pPr marL="514350" indent="-514350">
              <a:buFont typeface="+mj-lt"/>
              <a:buAutoNum type="arabicPeriod"/>
            </a:pPr>
            <a:r>
              <a:rPr lang="en-US" sz="2400" dirty="0"/>
              <a:t>Civic participation, which covers wider forms of engagement in democratic processes, such as contacting an elected representative, taking part in a public demonstration or protest, or signing a petition.</a:t>
            </a:r>
          </a:p>
          <a:p>
            <a:pPr marL="0" indent="0">
              <a:buNone/>
            </a:pPr>
            <a:endParaRPr lang="en-US" sz="2000" dirty="0"/>
          </a:p>
          <a:p>
            <a:pPr marL="0" indent="0">
              <a:buNone/>
            </a:pPr>
            <a:r>
              <a:rPr lang="en-US" sz="2000" dirty="0"/>
              <a:t>Kitchen, Michaelson and Wood (2006; p18)</a:t>
            </a:r>
          </a:p>
        </p:txBody>
      </p:sp>
    </p:spTree>
    <p:extLst>
      <p:ext uri="{BB962C8B-B14F-4D97-AF65-F5344CB8AC3E}">
        <p14:creationId xmlns:p14="http://schemas.microsoft.com/office/powerpoint/2010/main" val="356532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AB52575-6A45-D99D-E781-8B92A856DC93}"/>
              </a:ext>
            </a:extLst>
          </p:cNvPr>
          <p:cNvSpPr>
            <a:spLocks noGrp="1"/>
          </p:cNvSpPr>
          <p:nvPr>
            <p:ph type="title"/>
          </p:nvPr>
        </p:nvSpPr>
        <p:spPr>
          <a:xfrm>
            <a:off x="686834" y="1153572"/>
            <a:ext cx="3200400" cy="4461163"/>
          </a:xfrm>
        </p:spPr>
        <p:txBody>
          <a:bodyPr>
            <a:normAutofit/>
          </a:bodyPr>
          <a:lstStyle/>
          <a:p>
            <a:r>
              <a:rPr lang="en-GB">
                <a:solidFill>
                  <a:srgbClr val="FFFFFF"/>
                </a:solidFill>
              </a:rPr>
              <a:t>Citizens and decision-making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1A18B-B5CE-07A3-C724-2FCF21181766}"/>
              </a:ext>
            </a:extLst>
          </p:cNvPr>
          <p:cNvSpPr>
            <a:spLocks noGrp="1"/>
          </p:cNvSpPr>
          <p:nvPr>
            <p:ph idx="1"/>
          </p:nvPr>
        </p:nvSpPr>
        <p:spPr>
          <a:xfrm>
            <a:off x="4447308" y="591344"/>
            <a:ext cx="6906491" cy="5585619"/>
          </a:xfrm>
        </p:spPr>
        <p:txBody>
          <a:bodyPr anchor="ctr">
            <a:normAutofit/>
          </a:bodyPr>
          <a:lstStyle/>
          <a:p>
            <a:r>
              <a:rPr lang="en-US" sz="2600"/>
              <a:t>Strengthening the democratic legitimacy of government and the civic life of the community</a:t>
            </a:r>
          </a:p>
          <a:p>
            <a:r>
              <a:rPr lang="en-US" sz="2600"/>
              <a:t>More efficient and effective services that better reflect the needs of users and have higher levels of customer satisfaction</a:t>
            </a:r>
          </a:p>
          <a:p>
            <a:r>
              <a:rPr lang="en-US" sz="2600"/>
              <a:t>Safer communities and a more attractive built environment that meets people’s needs</a:t>
            </a:r>
          </a:p>
          <a:p>
            <a:r>
              <a:rPr lang="en-US" sz="2600"/>
              <a:t>Strengthening community cohesion</a:t>
            </a:r>
          </a:p>
          <a:p>
            <a:endParaRPr lang="en-GB" sz="2600"/>
          </a:p>
          <a:p>
            <a:pPr marL="0" indent="0">
              <a:buNone/>
            </a:pPr>
            <a:r>
              <a:rPr lang="en-US" sz="2600"/>
              <a:t>Communities and Local Government (DCLG 2007; p21)</a:t>
            </a:r>
            <a:endParaRPr lang="en-GB" sz="2600"/>
          </a:p>
        </p:txBody>
      </p:sp>
    </p:spTree>
    <p:extLst>
      <p:ext uri="{BB962C8B-B14F-4D97-AF65-F5344CB8AC3E}">
        <p14:creationId xmlns:p14="http://schemas.microsoft.com/office/powerpoint/2010/main" val="413911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Community is a comprehensive concept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733425"/>
            <a:ext cx="7186527" cy="5595938"/>
          </a:xfrm>
        </p:spPr>
        <p:txBody>
          <a:bodyPr anchor="ctr">
            <a:normAutofit/>
          </a:bodyPr>
          <a:lstStyle/>
          <a:p>
            <a:pPr marL="0" indent="0">
              <a:buNone/>
            </a:pPr>
            <a:r>
              <a:rPr lang="en-US" dirty="0"/>
              <a:t>Includes something larger and grander</a:t>
            </a:r>
          </a:p>
          <a:p>
            <a:r>
              <a:rPr lang="en-US" dirty="0"/>
              <a:t>a collective framework</a:t>
            </a:r>
          </a:p>
          <a:p>
            <a:r>
              <a:rPr lang="en-US" dirty="0"/>
              <a:t>participation in a common enterprise</a:t>
            </a:r>
          </a:p>
          <a:p>
            <a:r>
              <a:rPr lang="en-US" dirty="0"/>
              <a:t>a sense of social solidarity that transcends individuals and private networks</a:t>
            </a:r>
          </a:p>
          <a:p>
            <a:r>
              <a:rPr lang="en-US" dirty="0"/>
              <a:t>and most especially a sense of mutual obligation and responsibility for social survival. That was certainly the sense in which community was featured by the great political theorists – from Plato … to Rousseau.</a:t>
            </a:r>
          </a:p>
          <a:p>
            <a:endParaRPr lang="en-GB" dirty="0"/>
          </a:p>
        </p:txBody>
      </p:sp>
      <p:sp>
        <p:nvSpPr>
          <p:cNvPr id="5" name="TextBox 4">
            <a:extLst>
              <a:ext uri="{FF2B5EF4-FFF2-40B4-BE49-F238E27FC236}">
                <a16:creationId xmlns:a16="http://schemas.microsoft.com/office/drawing/2014/main" id="{7F1F86C5-995F-C786-1B95-AF03BFEC9331}"/>
              </a:ext>
            </a:extLst>
          </p:cNvPr>
          <p:cNvSpPr txBox="1"/>
          <p:nvPr/>
        </p:nvSpPr>
        <p:spPr>
          <a:xfrm>
            <a:off x="4641599" y="5803940"/>
            <a:ext cx="262876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Keller (1988; p169) </a:t>
            </a:r>
          </a:p>
        </p:txBody>
      </p:sp>
    </p:spTree>
    <p:extLst>
      <p:ext uri="{BB962C8B-B14F-4D97-AF65-F5344CB8AC3E}">
        <p14:creationId xmlns:p14="http://schemas.microsoft.com/office/powerpoint/2010/main" val="217955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a:xfrm>
            <a:off x="686834" y="1153572"/>
            <a:ext cx="3596408" cy="4461163"/>
          </a:xfrm>
        </p:spPr>
        <p:txBody>
          <a:bodyPr>
            <a:normAutofit/>
          </a:bodyPr>
          <a:lstStyle/>
          <a:p>
            <a:r>
              <a:rPr lang="en-GB" dirty="0">
                <a:solidFill>
                  <a:srgbClr val="FFFFFF"/>
                </a:solidFill>
              </a:rPr>
              <a:t>Relationships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4447308" y="591345"/>
            <a:ext cx="6906491" cy="5490646"/>
          </a:xfrm>
        </p:spPr>
        <p:txBody>
          <a:bodyPr anchor="ctr">
            <a:normAutofit/>
          </a:bodyPr>
          <a:lstStyle/>
          <a:p>
            <a:r>
              <a:rPr lang="en-US" dirty="0"/>
              <a:t>Association</a:t>
            </a:r>
          </a:p>
          <a:p>
            <a:r>
              <a:rPr lang="en-US" dirty="0"/>
              <a:t>Sharing</a:t>
            </a:r>
          </a:p>
          <a:p>
            <a:r>
              <a:rPr lang="en-US" dirty="0"/>
              <a:t>Participation in common relationships</a:t>
            </a:r>
          </a:p>
          <a:p>
            <a:r>
              <a:rPr lang="en-US" dirty="0"/>
              <a:t>People have always belonged to groups with associations which bind us together – </a:t>
            </a:r>
          </a:p>
          <a:p>
            <a:r>
              <a:rPr lang="en-US" dirty="0"/>
              <a:t>shared origins, history, space, economies, social structures, similar attitudes and values</a:t>
            </a:r>
            <a:endParaRPr lang="en-GB" dirty="0"/>
          </a:p>
        </p:txBody>
      </p:sp>
      <p:sp>
        <p:nvSpPr>
          <p:cNvPr id="5" name="TextBox 4">
            <a:extLst>
              <a:ext uri="{FF2B5EF4-FFF2-40B4-BE49-F238E27FC236}">
                <a16:creationId xmlns:a16="http://schemas.microsoft.com/office/drawing/2014/main" id="{E6EDB883-D5FA-C440-58BA-AF5A60C1DAE8}"/>
              </a:ext>
            </a:extLst>
          </p:cNvPr>
          <p:cNvSpPr txBox="1"/>
          <p:nvPr/>
        </p:nvSpPr>
        <p:spPr>
          <a:xfrm>
            <a:off x="4619174" y="5614735"/>
            <a:ext cx="304719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Davies and Herbert (1993) </a:t>
            </a:r>
          </a:p>
        </p:txBody>
      </p:sp>
    </p:spTree>
    <p:extLst>
      <p:ext uri="{BB962C8B-B14F-4D97-AF65-F5344CB8AC3E}">
        <p14:creationId xmlns:p14="http://schemas.microsoft.com/office/powerpoint/2010/main" val="324763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Citizenship Debates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4447308" y="591345"/>
            <a:ext cx="6906491" cy="3161506"/>
          </a:xfrm>
        </p:spPr>
        <p:txBody>
          <a:bodyPr anchor="ctr">
            <a:normAutofit/>
          </a:bodyPr>
          <a:lstStyle/>
          <a:p>
            <a:pPr marL="0" indent="0">
              <a:buNone/>
            </a:pPr>
            <a:r>
              <a:rPr lang="en-US" dirty="0"/>
              <a:t>Debates around citizenship are about</a:t>
            </a:r>
          </a:p>
          <a:p>
            <a:r>
              <a:rPr lang="en-US" dirty="0"/>
              <a:t>Whether we perceive human beings as sovereign, individual choice-makers or whether we perceive them as socially interdependent choice-makers</a:t>
            </a:r>
          </a:p>
          <a:p>
            <a:r>
              <a:rPr lang="en-US" dirty="0"/>
              <a:t>Cockburn expresses agreement with the following view:</a:t>
            </a:r>
          </a:p>
        </p:txBody>
      </p:sp>
      <p:sp>
        <p:nvSpPr>
          <p:cNvPr id="6" name="TextBox 5">
            <a:extLst>
              <a:ext uri="{FF2B5EF4-FFF2-40B4-BE49-F238E27FC236}">
                <a16:creationId xmlns:a16="http://schemas.microsoft.com/office/drawing/2014/main" id="{839DAEB1-B58E-00AE-5E59-D47681BCFBB9}"/>
              </a:ext>
            </a:extLst>
          </p:cNvPr>
          <p:cNvSpPr txBox="1"/>
          <p:nvPr/>
        </p:nvSpPr>
        <p:spPr>
          <a:xfrm>
            <a:off x="4641599" y="5897324"/>
            <a:ext cx="496441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Twine 1994 cited in Cockburn (1998; p110)</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E2A4E3CD-4FB5-18B3-8DDA-741BB0318A33}"/>
              </a:ext>
            </a:extLst>
          </p:cNvPr>
          <p:cNvSpPr txBox="1"/>
          <p:nvPr/>
        </p:nvSpPr>
        <p:spPr>
          <a:xfrm>
            <a:off x="4634940" y="3977087"/>
            <a:ext cx="6531226" cy="1384995"/>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Human beings are above all social beings whose well-being depends upon their interdependence with others.</a:t>
            </a:r>
          </a:p>
        </p:txBody>
      </p:sp>
    </p:spTree>
    <p:extLst>
      <p:ext uri="{BB962C8B-B14F-4D97-AF65-F5344CB8AC3E}">
        <p14:creationId xmlns:p14="http://schemas.microsoft.com/office/powerpoint/2010/main" val="283195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p:txBody>
          <a:bodyPr>
            <a:normAutofit/>
          </a:bodyPr>
          <a:lstStyle/>
          <a:p>
            <a:r>
              <a:rPr lang="en-GB" sz="6000" dirty="0"/>
              <a:t>Communities are not simple</a:t>
            </a: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838200" y="1993360"/>
            <a:ext cx="4927333" cy="3290888"/>
          </a:xfrm>
        </p:spPr>
        <p:txBody>
          <a:bodyPr>
            <a:normAutofit/>
          </a:bodyPr>
          <a:lstStyle/>
          <a:p>
            <a:r>
              <a:rPr lang="en-GB" sz="3600" dirty="0"/>
              <a:t>Hard to reach</a:t>
            </a:r>
          </a:p>
          <a:p>
            <a:endParaRPr lang="en-GB" sz="3600" dirty="0"/>
          </a:p>
          <a:p>
            <a:r>
              <a:rPr lang="en-GB" sz="3600" dirty="0"/>
              <a:t>Hidden communities</a:t>
            </a:r>
          </a:p>
          <a:p>
            <a:endParaRPr lang="en-GB" sz="3600" dirty="0"/>
          </a:p>
          <a:p>
            <a:r>
              <a:rPr lang="en-GB" sz="3600" dirty="0"/>
              <a:t>Open communities</a:t>
            </a:r>
          </a:p>
        </p:txBody>
      </p:sp>
      <p:sp>
        <p:nvSpPr>
          <p:cNvPr id="4" name="TextBox 3">
            <a:extLst>
              <a:ext uri="{FF2B5EF4-FFF2-40B4-BE49-F238E27FC236}">
                <a16:creationId xmlns:a16="http://schemas.microsoft.com/office/drawing/2014/main" id="{E9A1AC0E-F84B-98EE-932B-27597FCF7D62}"/>
              </a:ext>
            </a:extLst>
          </p:cNvPr>
          <p:cNvSpPr txBox="1"/>
          <p:nvPr/>
        </p:nvSpPr>
        <p:spPr>
          <a:xfrm>
            <a:off x="1976763" y="5582663"/>
            <a:ext cx="8590948" cy="584775"/>
          </a:xfrm>
          <a:prstGeom prst="rect">
            <a:avLst/>
          </a:prstGeom>
          <a:solidFill>
            <a:srgbClr val="7030A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rPr>
              <a:t>What do we mean by the use of these terms?</a:t>
            </a:r>
          </a:p>
        </p:txBody>
      </p:sp>
      <p:sp>
        <p:nvSpPr>
          <p:cNvPr id="5" name="Arrow: Right 4">
            <a:extLst>
              <a:ext uri="{FF2B5EF4-FFF2-40B4-BE49-F238E27FC236}">
                <a16:creationId xmlns:a16="http://schemas.microsoft.com/office/drawing/2014/main" id="{20639680-79E8-0D18-EE4B-F7D2FA122426}"/>
              </a:ext>
            </a:extLst>
          </p:cNvPr>
          <p:cNvSpPr/>
          <p:nvPr/>
        </p:nvSpPr>
        <p:spPr>
          <a:xfrm>
            <a:off x="4433938" y="1989103"/>
            <a:ext cx="2914650"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3596DBB7-3F36-E2BC-5D50-076D8EA57998}"/>
              </a:ext>
            </a:extLst>
          </p:cNvPr>
          <p:cNvSpPr/>
          <p:nvPr/>
        </p:nvSpPr>
        <p:spPr>
          <a:xfrm>
            <a:off x="5566435" y="3253547"/>
            <a:ext cx="1855521"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Arrow: Right 6">
            <a:extLst>
              <a:ext uri="{FF2B5EF4-FFF2-40B4-BE49-F238E27FC236}">
                <a16:creationId xmlns:a16="http://schemas.microsoft.com/office/drawing/2014/main" id="{40BB5696-0E51-044C-F32E-1B42C06D5628}"/>
              </a:ext>
            </a:extLst>
          </p:cNvPr>
          <p:cNvSpPr/>
          <p:nvPr/>
        </p:nvSpPr>
        <p:spPr>
          <a:xfrm>
            <a:off x="5387366" y="4429125"/>
            <a:ext cx="2011755"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911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838200" y="112052"/>
            <a:ext cx="10515600" cy="1325563"/>
          </a:xfrm>
        </p:spPr>
        <p:txBody>
          <a:bodyPr>
            <a:normAutofit/>
          </a:bodyPr>
          <a:lstStyle/>
          <a:p>
            <a:r>
              <a:rPr lang="en-GB" sz="6000" dirty="0">
                <a:solidFill>
                  <a:srgbClr val="FFFFFF"/>
                </a:solidFill>
              </a:rPr>
              <a:t>Key challenges of engagement</a:t>
            </a:r>
          </a:p>
        </p:txBody>
      </p:sp>
      <p:cxnSp>
        <p:nvCxnSpPr>
          <p:cNvPr id="1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07091DD-8589-22C0-E7E0-4AAEC6C05C91}"/>
              </a:ext>
            </a:extLst>
          </p:cNvPr>
          <p:cNvSpPr>
            <a:spLocks noGrp="1"/>
          </p:cNvSpPr>
          <p:nvPr>
            <p:ph sz="half" idx="1"/>
          </p:nvPr>
        </p:nvSpPr>
        <p:spPr>
          <a:xfrm>
            <a:off x="838199" y="1549666"/>
            <a:ext cx="5417819" cy="5308334"/>
          </a:xfrm>
        </p:spPr>
        <p:txBody>
          <a:bodyPr>
            <a:normAutofit fontScale="92500" lnSpcReduction="20000"/>
          </a:bodyPr>
          <a:lstStyle/>
          <a:p>
            <a:r>
              <a:rPr lang="en-US" sz="2600" dirty="0">
                <a:solidFill>
                  <a:srgbClr val="FFFFFF"/>
                </a:solidFill>
              </a:rPr>
              <a:t>1. Build trust – show that you’re listening by inviting people, traditionally hard-to-reach, to be involved in surveys and focus groups</a:t>
            </a:r>
          </a:p>
          <a:p>
            <a:r>
              <a:rPr lang="en-US" sz="2600" dirty="0">
                <a:solidFill>
                  <a:srgbClr val="FFFFFF"/>
                </a:solidFill>
              </a:rPr>
              <a:t>2. Strive for representation – look to build diversity of background and mind on key committees - not just with engagement but also at the point decisions are made.</a:t>
            </a:r>
          </a:p>
          <a:p>
            <a:r>
              <a:rPr lang="en-US" sz="2600" dirty="0">
                <a:solidFill>
                  <a:srgbClr val="FFFFFF"/>
                </a:solidFill>
              </a:rPr>
              <a:t>3. Engage with respected community leaders – work with those who are most able to engage and use their influence.</a:t>
            </a:r>
          </a:p>
          <a:p>
            <a:r>
              <a:rPr lang="en-US" sz="2600" dirty="0">
                <a:solidFill>
                  <a:srgbClr val="FFFFFF"/>
                </a:solidFill>
              </a:rPr>
              <a:t>4. Learn about the groups – take the time to understand the key dynamics of groups and shift your approach according to this insight.</a:t>
            </a:r>
          </a:p>
          <a:p>
            <a:endParaRPr lang="en-US" sz="1900" dirty="0">
              <a:solidFill>
                <a:srgbClr val="FFFFFF"/>
              </a:solidFill>
            </a:endParaRPr>
          </a:p>
        </p:txBody>
      </p:sp>
      <p:sp>
        <p:nvSpPr>
          <p:cNvPr id="5" name="Content Placeholder 4">
            <a:extLst>
              <a:ext uri="{FF2B5EF4-FFF2-40B4-BE49-F238E27FC236}">
                <a16:creationId xmlns:a16="http://schemas.microsoft.com/office/drawing/2014/main" id="{DE2DAC0F-6F70-5690-5B49-1A733765F0B2}"/>
              </a:ext>
            </a:extLst>
          </p:cNvPr>
          <p:cNvSpPr>
            <a:spLocks noGrp="1"/>
          </p:cNvSpPr>
          <p:nvPr>
            <p:ph sz="half" idx="2"/>
          </p:nvPr>
        </p:nvSpPr>
        <p:spPr>
          <a:xfrm>
            <a:off x="6256020" y="1549666"/>
            <a:ext cx="5583054" cy="4651109"/>
          </a:xfrm>
        </p:spPr>
        <p:txBody>
          <a:bodyPr>
            <a:normAutofit fontScale="92500" lnSpcReduction="20000"/>
          </a:bodyPr>
          <a:lstStyle/>
          <a:p>
            <a:r>
              <a:rPr lang="en-US" sz="2600" dirty="0">
                <a:solidFill>
                  <a:srgbClr val="FFFFFF"/>
                </a:solidFill>
              </a:rPr>
              <a:t>5. Find a form of engagement that works for different groups and individuals – consider a wide range of potential channels including visual, audio, online and, where possible, face-to-face engagement. Make it easy to engage with your </a:t>
            </a:r>
            <a:r>
              <a:rPr lang="en-US" sz="2600" dirty="0" err="1">
                <a:solidFill>
                  <a:srgbClr val="FFFFFF"/>
                </a:solidFill>
              </a:rPr>
              <a:t>organisation</a:t>
            </a:r>
            <a:r>
              <a:rPr lang="en-US" sz="2600" dirty="0">
                <a:solidFill>
                  <a:srgbClr val="FFFFFF"/>
                </a:solidFill>
              </a:rPr>
              <a:t>.</a:t>
            </a:r>
          </a:p>
          <a:p>
            <a:r>
              <a:rPr lang="en-US" sz="2600" dirty="0">
                <a:solidFill>
                  <a:srgbClr val="FFFFFF"/>
                </a:solidFill>
              </a:rPr>
              <a:t>6. Go beyond digital engagement – consider the digital divide and what this means for your communities.</a:t>
            </a:r>
          </a:p>
          <a:p>
            <a:r>
              <a:rPr lang="en-US" sz="2600" dirty="0">
                <a:solidFill>
                  <a:srgbClr val="FFFFFF"/>
                </a:solidFill>
              </a:rPr>
              <a:t>7. Make it beneficial to the communities you engage with – always engage on the benefits of engaging. And first engage on matters that are of most concern to the people you are trying to reach.</a:t>
            </a:r>
            <a:endParaRPr lang="en-GB" sz="2600" dirty="0">
              <a:solidFill>
                <a:srgbClr val="FFFFFF"/>
              </a:solidFill>
            </a:endParaRPr>
          </a:p>
        </p:txBody>
      </p:sp>
      <p:sp>
        <p:nvSpPr>
          <p:cNvPr id="6" name="TextBox 5">
            <a:extLst>
              <a:ext uri="{FF2B5EF4-FFF2-40B4-BE49-F238E27FC236}">
                <a16:creationId xmlns:a16="http://schemas.microsoft.com/office/drawing/2014/main" id="{F636AA28-8224-2245-2ADC-0A2D98B870E2}"/>
              </a:ext>
            </a:extLst>
          </p:cNvPr>
          <p:cNvSpPr txBox="1"/>
          <p:nvPr/>
        </p:nvSpPr>
        <p:spPr>
          <a:xfrm>
            <a:off x="7620000" y="6284357"/>
            <a:ext cx="44958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Good Governance Improvement 2020</a:t>
            </a:r>
          </a:p>
        </p:txBody>
      </p:sp>
    </p:spTree>
    <p:extLst>
      <p:ext uri="{BB962C8B-B14F-4D97-AF65-F5344CB8AC3E}">
        <p14:creationId xmlns:p14="http://schemas.microsoft.com/office/powerpoint/2010/main" val="2031250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686834" y="1153572"/>
            <a:ext cx="3200400" cy="4461163"/>
          </a:xfrm>
        </p:spPr>
        <p:txBody>
          <a:bodyPr>
            <a:normAutofit/>
          </a:bodyPr>
          <a:lstStyle/>
          <a:p>
            <a:r>
              <a:rPr lang="en-GB">
                <a:solidFill>
                  <a:srgbClr val="FFFFFF"/>
                </a:solidFill>
              </a:rPr>
              <a:t>A View from Welsh National Government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3EC63C7-2B65-E585-BCA7-D5890C573763}"/>
              </a:ext>
            </a:extLst>
          </p:cNvPr>
          <p:cNvSpPr>
            <a:spLocks noGrp="1"/>
          </p:cNvSpPr>
          <p:nvPr>
            <p:ph idx="1"/>
          </p:nvPr>
        </p:nvSpPr>
        <p:spPr>
          <a:xfrm>
            <a:off x="4447308" y="591344"/>
            <a:ext cx="6906491" cy="5585619"/>
          </a:xfrm>
        </p:spPr>
        <p:txBody>
          <a:bodyPr anchor="ctr">
            <a:normAutofit/>
          </a:bodyPr>
          <a:lstStyle/>
          <a:p>
            <a:pPr marL="0" indent="0">
              <a:buNone/>
            </a:pPr>
            <a:r>
              <a:rPr lang="en-US" dirty="0"/>
              <a:t>“Our vision brings citizens and communities into the </a:t>
            </a:r>
            <a:r>
              <a:rPr lang="en-US" dirty="0" err="1"/>
              <a:t>centre</a:t>
            </a:r>
            <a:r>
              <a:rPr lang="en-US" dirty="0"/>
              <a:t> of the way public services are designed and delivered. Services should be more responsive to the needs of users and should be easy to access for people in Wales of all generations and circumstances.” </a:t>
            </a:r>
          </a:p>
          <a:p>
            <a:pPr marL="0" indent="0">
              <a:buNone/>
            </a:pPr>
            <a:r>
              <a:rPr lang="en-US" dirty="0"/>
              <a:t>Making the Connections (2004:3)</a:t>
            </a:r>
          </a:p>
          <a:p>
            <a:pPr marL="0" indent="0">
              <a:buNone/>
            </a:pPr>
            <a:endParaRPr lang="en-US" dirty="0"/>
          </a:p>
          <a:p>
            <a:pPr marL="0" indent="0">
              <a:buNone/>
            </a:pPr>
            <a:r>
              <a:rPr lang="en-US" dirty="0"/>
              <a:t>What was the national government saying here and why do you think this focus was important?</a:t>
            </a:r>
            <a:endParaRPr lang="en-GB" dirty="0"/>
          </a:p>
        </p:txBody>
      </p:sp>
    </p:spTree>
    <p:extLst>
      <p:ext uri="{BB962C8B-B14F-4D97-AF65-F5344CB8AC3E}">
        <p14:creationId xmlns:p14="http://schemas.microsoft.com/office/powerpoint/2010/main" val="131097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ECF39EA-5570-95FF-8628-9117B42177B0}"/>
              </a:ext>
            </a:extLst>
          </p:cNvPr>
          <p:cNvSpPr>
            <a:spLocks noGrp="1"/>
          </p:cNvSpPr>
          <p:nvPr>
            <p:ph type="title"/>
          </p:nvPr>
        </p:nvSpPr>
        <p:spPr>
          <a:xfrm>
            <a:off x="686834" y="1153572"/>
            <a:ext cx="3200400" cy="4461163"/>
          </a:xfrm>
        </p:spPr>
        <p:txBody>
          <a:bodyPr>
            <a:normAutofit/>
          </a:bodyPr>
          <a:lstStyle/>
          <a:p>
            <a:r>
              <a:rPr lang="en-US">
                <a:solidFill>
                  <a:srgbClr val="FFFFFF"/>
                </a:solidFill>
              </a:rPr>
              <a:t>A View from Welsh National Government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5E4EA-278B-772B-A82C-C54E07667B16}"/>
              </a:ext>
            </a:extLst>
          </p:cNvPr>
          <p:cNvSpPr>
            <a:spLocks noGrp="1"/>
          </p:cNvSpPr>
          <p:nvPr>
            <p:ph idx="1"/>
          </p:nvPr>
        </p:nvSpPr>
        <p:spPr>
          <a:xfrm>
            <a:off x="4447308" y="591344"/>
            <a:ext cx="6906491" cy="5585619"/>
          </a:xfrm>
        </p:spPr>
        <p:txBody>
          <a:bodyPr anchor="ctr">
            <a:normAutofit/>
          </a:bodyPr>
          <a:lstStyle/>
          <a:p>
            <a:pPr marL="0" indent="0">
              <a:buNone/>
            </a:pPr>
            <a:r>
              <a:rPr lang="en-US" dirty="0"/>
              <a:t>“Improving public services is the top priority for this Assembly Government. This means making services more responsive to citizens and communities, making them more accessible to all those who need them and making them more efficient.”</a:t>
            </a:r>
          </a:p>
          <a:p>
            <a:pPr marL="0" indent="0">
              <a:buNone/>
            </a:pPr>
            <a:endParaRPr lang="en-US" dirty="0"/>
          </a:p>
          <a:p>
            <a:pPr marL="0" indent="0">
              <a:buNone/>
            </a:pPr>
            <a:r>
              <a:rPr lang="en-US" dirty="0"/>
              <a:t>Delivering the Connections (pi)</a:t>
            </a:r>
            <a:endParaRPr lang="en-GB" dirty="0"/>
          </a:p>
        </p:txBody>
      </p:sp>
    </p:spTree>
    <p:extLst>
      <p:ext uri="{BB962C8B-B14F-4D97-AF65-F5344CB8AC3E}">
        <p14:creationId xmlns:p14="http://schemas.microsoft.com/office/powerpoint/2010/main" val="201853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F39EA-5570-95FF-8628-9117B42177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05E4EA-278B-772B-A82C-C54E07667B16}"/>
              </a:ext>
            </a:extLst>
          </p:cNvPr>
          <p:cNvSpPr>
            <a:spLocks noGrp="1"/>
          </p:cNvSpPr>
          <p:nvPr>
            <p:ph idx="1"/>
          </p:nvPr>
        </p:nvSpPr>
        <p:spPr/>
        <p:txBody>
          <a:bodyPr/>
          <a:lstStyle/>
          <a:p>
            <a:endParaRPr lang="en-GB"/>
          </a:p>
        </p:txBody>
      </p:sp>
      <p:grpSp>
        <p:nvGrpSpPr>
          <p:cNvPr id="4" name="Group 3">
            <a:extLst>
              <a:ext uri="{FF2B5EF4-FFF2-40B4-BE49-F238E27FC236}">
                <a16:creationId xmlns:a16="http://schemas.microsoft.com/office/drawing/2014/main" id="{F9E5A12E-9D06-82FF-214A-5CA9188D1BE1}"/>
              </a:ext>
            </a:extLst>
          </p:cNvPr>
          <p:cNvGrpSpPr/>
          <p:nvPr/>
        </p:nvGrpSpPr>
        <p:grpSpPr>
          <a:xfrm>
            <a:off x="2009774" y="1144588"/>
            <a:ext cx="8010525" cy="5032375"/>
            <a:chOff x="3876250" y="906806"/>
            <a:chExt cx="3175328" cy="2379191"/>
          </a:xfrm>
        </p:grpSpPr>
        <p:sp>
          <p:nvSpPr>
            <p:cNvPr id="5" name="Rectangle: Rounded Corners 4">
              <a:extLst>
                <a:ext uri="{FF2B5EF4-FFF2-40B4-BE49-F238E27FC236}">
                  <a16:creationId xmlns:a16="http://schemas.microsoft.com/office/drawing/2014/main" id="{30DBE333-773C-2F17-558F-0454543B15E9}"/>
                </a:ext>
              </a:extLst>
            </p:cNvPr>
            <p:cNvSpPr/>
            <p:nvPr/>
          </p:nvSpPr>
          <p:spPr>
            <a:xfrm>
              <a:off x="3876250" y="906806"/>
              <a:ext cx="3175328" cy="2379191"/>
            </a:xfrm>
            <a:prstGeom prst="roundRect">
              <a:avLst>
                <a:gd name="adj" fmla="val 1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Rounded Corners 4">
              <a:extLst>
                <a:ext uri="{FF2B5EF4-FFF2-40B4-BE49-F238E27FC236}">
                  <a16:creationId xmlns:a16="http://schemas.microsoft.com/office/drawing/2014/main" id="{EF5057CB-10F0-118A-5514-36E53A1AF8FC}"/>
                </a:ext>
              </a:extLst>
            </p:cNvPr>
            <p:cNvSpPr txBox="1"/>
            <p:nvPr/>
          </p:nvSpPr>
          <p:spPr>
            <a:xfrm>
              <a:off x="3945934" y="976490"/>
              <a:ext cx="3035960" cy="22398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40640" rIns="60960" bIns="40640" numCol="1" spcCol="1270" anchor="ctr" anchorCtr="0">
              <a:noAutofit/>
            </a:bodyPr>
            <a:lstStyle/>
            <a:p>
              <a:pPr marL="0" marR="0" lvl="0" indent="0" algn="ctr" defTabSz="1422400" rtl="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‘Where are you from’? </a:t>
              </a:r>
            </a:p>
            <a:p>
              <a:pPr marL="0" marR="0" lvl="0" indent="0" algn="ctr" defTabSz="14224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1422400" rtl="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Genuine question or racist challenge?</a:t>
              </a:r>
              <a:endParaRPr kumimoji="0" lang="en-US" sz="60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154514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a:xfrm>
            <a:off x="1136397" y="502020"/>
            <a:ext cx="5323715" cy="1642970"/>
          </a:xfrm>
        </p:spPr>
        <p:txBody>
          <a:bodyPr anchor="b">
            <a:normAutofit/>
          </a:bodyPr>
          <a:lstStyle/>
          <a:p>
            <a:r>
              <a:rPr lang="en-GB" sz="6000" dirty="0"/>
              <a:t>Multi …</a:t>
            </a: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1144923" y="2405894"/>
            <a:ext cx="6111911" cy="3557161"/>
          </a:xfrm>
        </p:spPr>
        <p:txBody>
          <a:bodyPr anchor="t">
            <a:normAutofit/>
          </a:bodyPr>
          <a:lstStyle/>
          <a:p>
            <a:r>
              <a:rPr lang="en-GB" dirty="0"/>
              <a:t>Do ‘we’ live in a multi-cultural, multi-racial, multi-ethnic Wales?</a:t>
            </a:r>
          </a:p>
          <a:p>
            <a:r>
              <a:rPr lang="en-GB" dirty="0"/>
              <a:t>Please explain your answers</a:t>
            </a:r>
          </a:p>
          <a:p>
            <a:endParaRPr lang="en-GB" dirty="0"/>
          </a:p>
          <a:p>
            <a:r>
              <a:rPr lang="en-GB" dirty="0"/>
              <a:t>Do ‘you’ live in a multi-racial, multi-ethnic community?</a:t>
            </a:r>
          </a:p>
          <a:p>
            <a:r>
              <a:rPr lang="en-GB" dirty="0"/>
              <a:t>Please explain your answers</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9BFD19CE-5EB3-3FA7-3FB4-950317AD6EAF}"/>
              </a:ext>
            </a:extLst>
          </p:cNvPr>
          <p:cNvPicPr>
            <a:picLocks noChangeAspect="1"/>
          </p:cNvPicPr>
          <p:nvPr/>
        </p:nvPicPr>
        <p:blipFill>
          <a:blip r:embed="rId2"/>
          <a:stretch>
            <a:fillRect/>
          </a:stretch>
        </p:blipFill>
        <p:spPr>
          <a:xfrm>
            <a:off x="7075967" y="1320337"/>
            <a:ext cx="4170530" cy="4249219"/>
          </a:xfrm>
          <a:prstGeom prst="rect">
            <a:avLst/>
          </a:prstGeom>
        </p:spPr>
      </p:pic>
    </p:spTree>
    <p:extLst>
      <p:ext uri="{BB962C8B-B14F-4D97-AF65-F5344CB8AC3E}">
        <p14:creationId xmlns:p14="http://schemas.microsoft.com/office/powerpoint/2010/main" val="342803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p:txBody>
          <a:bodyPr>
            <a:normAutofit/>
          </a:bodyPr>
          <a:lstStyle/>
          <a:p>
            <a:r>
              <a:rPr lang="en-GB" sz="6000" dirty="0"/>
              <a:t>Class and Deprivation</a:t>
            </a:r>
          </a:p>
        </p:txBody>
      </p:sp>
      <p:sp>
        <p:nvSpPr>
          <p:cNvPr id="6" name="Text Placeholder 5">
            <a:extLst>
              <a:ext uri="{FF2B5EF4-FFF2-40B4-BE49-F238E27FC236}">
                <a16:creationId xmlns:a16="http://schemas.microsoft.com/office/drawing/2014/main" id="{C1D0D011-6E10-02F8-3F93-FA83062D2C4E}"/>
              </a:ext>
            </a:extLst>
          </p:cNvPr>
          <p:cNvSpPr>
            <a:spLocks noGrp="1"/>
          </p:cNvSpPr>
          <p:nvPr>
            <p:ph type="body" idx="1"/>
          </p:nvPr>
        </p:nvSpPr>
        <p:spPr/>
        <p:txBody>
          <a:bodyPr>
            <a:normAutofit/>
          </a:bodyPr>
          <a:lstStyle/>
          <a:p>
            <a:r>
              <a:rPr lang="en-GB" sz="3600" dirty="0"/>
              <a:t>Class</a:t>
            </a:r>
          </a:p>
        </p:txBody>
      </p:sp>
      <p:sp>
        <p:nvSpPr>
          <p:cNvPr id="7" name="Text Placeholder 6">
            <a:extLst>
              <a:ext uri="{FF2B5EF4-FFF2-40B4-BE49-F238E27FC236}">
                <a16:creationId xmlns:a16="http://schemas.microsoft.com/office/drawing/2014/main" id="{D5F77960-4E5F-981B-3E7F-7313132D3583}"/>
              </a:ext>
            </a:extLst>
          </p:cNvPr>
          <p:cNvSpPr>
            <a:spLocks noGrp="1"/>
          </p:cNvSpPr>
          <p:nvPr>
            <p:ph type="body" sz="quarter" idx="3"/>
          </p:nvPr>
        </p:nvSpPr>
        <p:spPr/>
        <p:txBody>
          <a:bodyPr>
            <a:normAutofit/>
          </a:bodyPr>
          <a:lstStyle/>
          <a:p>
            <a:r>
              <a:rPr lang="en-GB" sz="3600" dirty="0"/>
              <a:t>Deprivation</a:t>
            </a:r>
          </a:p>
        </p:txBody>
      </p:sp>
      <p:sp>
        <p:nvSpPr>
          <p:cNvPr id="10" name="Content Placeholder 9">
            <a:extLst>
              <a:ext uri="{FF2B5EF4-FFF2-40B4-BE49-F238E27FC236}">
                <a16:creationId xmlns:a16="http://schemas.microsoft.com/office/drawing/2014/main" id="{93D6F1FE-B4A9-998D-41F4-A1DF27ED1223}"/>
              </a:ext>
            </a:extLst>
          </p:cNvPr>
          <p:cNvSpPr>
            <a:spLocks noGrp="1"/>
          </p:cNvSpPr>
          <p:nvPr>
            <p:ph sz="quarter" idx="4"/>
          </p:nvPr>
        </p:nvSpPr>
        <p:spPr>
          <a:xfrm>
            <a:off x="6194427" y="2649454"/>
            <a:ext cx="5712024" cy="36845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t>Strong emphasis on ‘multiple-deprivation’ in the UK</a:t>
            </a:r>
          </a:p>
          <a:p>
            <a:pPr algn="ctr"/>
            <a:r>
              <a:rPr lang="en-GB" dirty="0"/>
              <a:t>We have four Indices of Multiple Deprivation for Wales, England, Scotland and Northern Ireland</a:t>
            </a:r>
          </a:p>
          <a:p>
            <a:pPr algn="ctr"/>
            <a:r>
              <a:rPr lang="en-GB" dirty="0"/>
              <a:t>Why and what implications does this have?</a:t>
            </a:r>
          </a:p>
        </p:txBody>
      </p:sp>
      <p:sp>
        <p:nvSpPr>
          <p:cNvPr id="11" name="Rectangle: Rounded Corners 10">
            <a:extLst>
              <a:ext uri="{FF2B5EF4-FFF2-40B4-BE49-F238E27FC236}">
                <a16:creationId xmlns:a16="http://schemas.microsoft.com/office/drawing/2014/main" id="{6D325681-62E0-2C19-7B0E-440DC5E46EE4}"/>
              </a:ext>
            </a:extLst>
          </p:cNvPr>
          <p:cNvSpPr/>
          <p:nvPr/>
        </p:nvSpPr>
        <p:spPr>
          <a:xfrm>
            <a:off x="665163" y="2649454"/>
            <a:ext cx="5157787" cy="36845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does the class system in the UK mean to you?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class would you say you belong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parents?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grandparents?</a:t>
            </a:r>
          </a:p>
        </p:txBody>
      </p:sp>
    </p:spTree>
    <p:extLst>
      <p:ext uri="{BB962C8B-B14F-4D97-AF65-F5344CB8AC3E}">
        <p14:creationId xmlns:p14="http://schemas.microsoft.com/office/powerpoint/2010/main" val="6822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bg/>
                                          </p:spTgt>
                                        </p:tgtEl>
                                        <p:attrNameLst>
                                          <p:attrName>style.visibility</p:attrName>
                                        </p:attrNameLst>
                                      </p:cBhvr>
                                      <p:to>
                                        <p:strVal val="visible"/>
                                      </p:to>
                                    </p:set>
                                    <p:animEffect transition="in" filter="fade">
                                      <p:cBhvr>
                                        <p:cTn id="14" dur="1000"/>
                                        <p:tgtEl>
                                          <p:spTgt spid="10">
                                            <p:bg/>
                                          </p:spTgt>
                                        </p:tgtEl>
                                      </p:cBhvr>
                                    </p:animEffect>
                                    <p:anim calcmode="lin" valueType="num">
                                      <p:cBhvr>
                                        <p:cTn id="15" dur="1000" fill="hold"/>
                                        <p:tgtEl>
                                          <p:spTgt spid="10">
                                            <p:bg/>
                                          </p:spTgt>
                                        </p:tgtEl>
                                        <p:attrNameLst>
                                          <p:attrName>ppt_x</p:attrName>
                                        </p:attrNameLst>
                                      </p:cBhvr>
                                      <p:tavLst>
                                        <p:tav tm="0">
                                          <p:val>
                                            <p:strVal val="#ppt_x"/>
                                          </p:val>
                                        </p:tav>
                                        <p:tav tm="100000">
                                          <p:val>
                                            <p:strVal val="#ppt_x"/>
                                          </p:val>
                                        </p:tav>
                                      </p:tavLst>
                                    </p:anim>
                                    <p:anim calcmode="lin" valueType="num">
                                      <p:cBhvr>
                                        <p:cTn id="16"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fade">
                                      <p:cBhvr>
                                        <p:cTn id="28" dur="1000"/>
                                        <p:tgtEl>
                                          <p:spTgt spid="10">
                                            <p:txEl>
                                              <p:pRg st="1" end="1"/>
                                            </p:txEl>
                                          </p:spTgt>
                                        </p:tgtEl>
                                      </p:cBhvr>
                                    </p:animEffect>
                                    <p:anim calcmode="lin" valueType="num">
                                      <p:cBhvr>
                                        <p:cTn id="2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fade">
                                      <p:cBhvr>
                                        <p:cTn id="35" dur="1000"/>
                                        <p:tgtEl>
                                          <p:spTgt spid="10">
                                            <p:txEl>
                                              <p:pRg st="2" end="2"/>
                                            </p:txEl>
                                          </p:spTgt>
                                        </p:tgtEl>
                                      </p:cBhvr>
                                    </p:animEffect>
                                    <p:anim calcmode="lin" valueType="num">
                                      <p:cBhvr>
                                        <p:cTn id="36"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799" y="1614791"/>
            <a:ext cx="4672519" cy="3159767"/>
          </a:xfrm>
        </p:spPr>
        <p:txBody>
          <a:bodyPr>
            <a:noAutofit/>
          </a:bodyPr>
          <a:lstStyle/>
          <a:p>
            <a:r>
              <a:rPr lang="en-GB" sz="7200" dirty="0"/>
              <a:t>The Casey Review</a:t>
            </a:r>
            <a:br>
              <a:rPr lang="en-GB" sz="7200" dirty="0"/>
            </a:br>
            <a:r>
              <a:rPr lang="en-GB" sz="7200" dirty="0"/>
              <a:t>2016</a:t>
            </a:r>
          </a:p>
        </p:txBody>
      </p:sp>
      <p:pic>
        <p:nvPicPr>
          <p:cNvPr id="4" name="Picture 3"/>
          <p:cNvPicPr>
            <a:picLocks noChangeAspect="1"/>
          </p:cNvPicPr>
          <p:nvPr/>
        </p:nvPicPr>
        <p:blipFill>
          <a:blip r:embed="rId2"/>
          <a:stretch>
            <a:fillRect/>
          </a:stretch>
        </p:blipFill>
        <p:spPr>
          <a:xfrm rot="189357">
            <a:off x="6753023" y="450968"/>
            <a:ext cx="4211420" cy="595606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4143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999382" y="329184"/>
            <a:ext cx="6549490" cy="1783080"/>
          </a:xfrm>
        </p:spPr>
        <p:txBody>
          <a:bodyPr anchor="b">
            <a:normAutofit/>
          </a:bodyPr>
          <a:lstStyle/>
          <a:p>
            <a:r>
              <a:rPr lang="en-GB" sz="5400" dirty="0"/>
              <a:t>Leadership</a:t>
            </a:r>
          </a:p>
        </p:txBody>
      </p:sp>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999382" y="2706624"/>
            <a:ext cx="6549489" cy="3483864"/>
          </a:xfrm>
        </p:spPr>
        <p:txBody>
          <a:bodyPr>
            <a:normAutofit/>
          </a:bodyPr>
          <a:lstStyle/>
          <a:p>
            <a:r>
              <a:rPr lang="en-GB" sz="2200" dirty="0"/>
              <a:t>For years we have welcomed immigrants, left them to find their own way and host communities to accommodate them</a:t>
            </a:r>
          </a:p>
          <a:p>
            <a:r>
              <a:rPr lang="en-GB" sz="2200" dirty="0"/>
              <a:t>Some communities have become more segregated and long-standing communities have struggled to adjust</a:t>
            </a:r>
          </a:p>
          <a:p>
            <a:r>
              <a:rPr lang="en-GB" sz="2200" dirty="0"/>
              <a:t>Leadership has been lacking with the fear of being labelled a racist and losing the support of minority communities</a:t>
            </a:r>
          </a:p>
          <a:p>
            <a:endParaRPr lang="en-GB" sz="2200" dirty="0"/>
          </a:p>
          <a:p>
            <a:endParaRPr lang="en-GB" sz="2200" dirty="0"/>
          </a:p>
        </p:txBody>
      </p:sp>
      <p:sp>
        <p:nvSpPr>
          <p:cNvPr id="4" name="Rectangle 3">
            <a:extLst>
              <a:ext uri="{FF2B5EF4-FFF2-40B4-BE49-F238E27FC236}">
                <a16:creationId xmlns:a16="http://schemas.microsoft.com/office/drawing/2014/main" id="{D6CDD111-7123-070F-D341-F39C7B913317}"/>
              </a:ext>
            </a:extLst>
          </p:cNvPr>
          <p:cNvSpPr/>
          <p:nvPr/>
        </p:nvSpPr>
        <p:spPr>
          <a:xfrm>
            <a:off x="236462" y="797510"/>
            <a:ext cx="4360529" cy="5693866"/>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Islamophobic”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Casey 2016: 16</a:t>
            </a:r>
          </a:p>
        </p:txBody>
      </p:sp>
    </p:spTree>
    <p:extLst>
      <p:ext uri="{BB962C8B-B14F-4D97-AF65-F5344CB8AC3E}">
        <p14:creationId xmlns:p14="http://schemas.microsoft.com/office/powerpoint/2010/main" val="217240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8" y="548640"/>
            <a:ext cx="3600860" cy="5431536"/>
          </a:xfrm>
        </p:spPr>
        <p:txBody>
          <a:bodyPr>
            <a:normAutofit/>
          </a:bodyPr>
          <a:lstStyle/>
          <a:p>
            <a:r>
              <a:rPr lang="en-GB" sz="5000"/>
              <a:t>Political correctness?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713232"/>
            <a:ext cx="6224335" cy="5431536"/>
          </a:xfrm>
        </p:spPr>
        <p:txBody>
          <a:bodyPr anchor="ctr">
            <a:normAutofit/>
          </a:bodyPr>
          <a:lstStyle/>
          <a:p>
            <a:r>
              <a:rPr lang="en-GB" sz="2400" dirty="0"/>
              <a:t>The desire to accommodate has led to the changing of traditional cultural terms to avoid giving offence</a:t>
            </a:r>
          </a:p>
          <a:p>
            <a:r>
              <a:rPr lang="en-GB" sz="2400" dirty="0"/>
              <a:t>In 2001/2 more money was provided for the promotion the Cornish language than the English language</a:t>
            </a:r>
          </a:p>
          <a:p>
            <a:r>
              <a:rPr lang="en-GB" sz="2400" dirty="0"/>
              <a:t>Some trade unions challenged a strategy for all public sector workers to speak English</a:t>
            </a:r>
          </a:p>
          <a:p>
            <a:r>
              <a:rPr lang="en-GB" sz="2400" dirty="0"/>
              <a:t>At the most serious end of the scale some public sector might ignore harm or deny abuse</a:t>
            </a:r>
          </a:p>
          <a:p>
            <a:r>
              <a:rPr lang="en-GB" sz="2400" dirty="0"/>
              <a:t>Often playing into the hands of extremists</a:t>
            </a:r>
          </a:p>
        </p:txBody>
      </p:sp>
    </p:spTree>
    <p:extLst>
      <p:ext uri="{BB962C8B-B14F-4D97-AF65-F5344CB8AC3E}">
        <p14:creationId xmlns:p14="http://schemas.microsoft.com/office/powerpoint/2010/main" val="289049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8794" y="548640"/>
            <a:ext cx="4274492" cy="5431536"/>
          </a:xfrm>
        </p:spPr>
        <p:txBody>
          <a:bodyPr>
            <a:normAutofit/>
          </a:bodyPr>
          <a:lstStyle/>
          <a:p>
            <a:r>
              <a:rPr lang="en-GB" sz="4000" dirty="0"/>
              <a:t>Recommendations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552091"/>
            <a:ext cx="6816306" cy="5969896"/>
          </a:xfrm>
        </p:spPr>
        <p:txBody>
          <a:bodyPr anchor="ctr">
            <a:noAutofit/>
          </a:bodyPr>
          <a:lstStyle/>
          <a:p>
            <a:r>
              <a:rPr lang="en-GB" sz="2400" dirty="0"/>
              <a:t>Build local communities’ resilience in the towns and cities where the greatest challenges exist</a:t>
            </a:r>
          </a:p>
          <a:p>
            <a:r>
              <a:rPr lang="en-GB" sz="2400" dirty="0"/>
              <a:t>Improve the integration of communities in Britain and establish a set of values around which people from all different backgrounds can unite</a:t>
            </a:r>
          </a:p>
          <a:p>
            <a:pPr marL="0" indent="0">
              <a:buNone/>
            </a:pPr>
            <a:r>
              <a:rPr lang="en-GB" sz="2400" dirty="0"/>
              <a:t>	- British values and an integration oath</a:t>
            </a:r>
          </a:p>
          <a:p>
            <a:r>
              <a:rPr lang="en-GB" sz="2400" dirty="0"/>
              <a:t>Reduce economic exclusion, inequality and segregation in our most isolated and deprived communities and schools</a:t>
            </a:r>
          </a:p>
          <a:p>
            <a:pPr marL="0" indent="0">
              <a:buNone/>
            </a:pPr>
            <a:r>
              <a:rPr lang="en-GB" sz="2400" dirty="0"/>
              <a:t>	- schools, communities, English language and 	safeguarding</a:t>
            </a:r>
          </a:p>
          <a:p>
            <a:r>
              <a:rPr lang="en-GB" sz="2400" dirty="0"/>
              <a:t>Increase standards of leadership and integrity in public office</a:t>
            </a:r>
          </a:p>
          <a:p>
            <a:pPr marL="0" indent="0">
              <a:buNone/>
            </a:pPr>
            <a:r>
              <a:rPr lang="en-GB" sz="2400" dirty="0"/>
              <a:t>	- enshrine British values, a new public office 	oath</a:t>
            </a:r>
          </a:p>
        </p:txBody>
      </p:sp>
    </p:spTree>
    <p:extLst>
      <p:ext uri="{BB962C8B-B14F-4D97-AF65-F5344CB8AC3E}">
        <p14:creationId xmlns:p14="http://schemas.microsoft.com/office/powerpoint/2010/main" val="165706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81AAB-BE95-1EC8-5779-788BBFD1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690BB2-54AC-CA9E-FB35-70CF5A4D71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095619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658264" cy="5323484"/>
          </a:xfrm>
        </p:spPr>
        <p:txBody>
          <a:bodyPr>
            <a:normAutofit/>
          </a:bodyPr>
          <a:lstStyle/>
          <a:p>
            <a:pPr algn="ctr"/>
            <a:r>
              <a:rPr lang="en-GB" sz="5400" dirty="0">
                <a:solidFill>
                  <a:schemeClr val="bg1"/>
                </a:solidFill>
              </a:rPr>
              <a:t>Policing Perspectives</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81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0"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1A0534-EAA2-29CD-09E2-4BCC4851F7C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Policing</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68D8B70-6A37-5231-0BE8-7C9EA68C876D}"/>
              </a:ext>
            </a:extLst>
          </p:cNvPr>
          <p:cNvGraphicFramePr>
            <a:graphicFrameLocks noGrp="1"/>
          </p:cNvGraphicFramePr>
          <p:nvPr>
            <p:ph idx="1"/>
            <p:extLst>
              <p:ext uri="{D42A27DB-BD31-4B8C-83A1-F6EECF244321}">
                <p14:modId xmlns:p14="http://schemas.microsoft.com/office/powerpoint/2010/main" val="4069662027"/>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15E8BD5-A3B3-ACFC-820E-209D2F8C72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60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E237ABE-15C2-4F4E-9C88-CF66942A7DA3}"/>
                                            </p:graphicEl>
                                          </p:spTgt>
                                        </p:tgtEl>
                                        <p:attrNameLst>
                                          <p:attrName>style.visibility</p:attrName>
                                        </p:attrNameLst>
                                      </p:cBhvr>
                                      <p:to>
                                        <p:strVal val="visible"/>
                                      </p:to>
                                    </p:set>
                                    <p:anim calcmode="lin" valueType="num">
                                      <p:cBhvr additive="base">
                                        <p:cTn id="7" dur="500" fill="hold"/>
                                        <p:tgtEl>
                                          <p:spTgt spid="5">
                                            <p:graphicEl>
                                              <a:dgm id="{FE237ABE-15C2-4F4E-9C88-CF66942A7DA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E237ABE-15C2-4F4E-9C88-CF66942A7DA3}"/>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D13EC70B-CF0C-44A0-BA45-7E201F431144}"/>
                                            </p:graphicEl>
                                          </p:spTgt>
                                        </p:tgtEl>
                                        <p:attrNameLst>
                                          <p:attrName>style.visibility</p:attrName>
                                        </p:attrNameLst>
                                      </p:cBhvr>
                                      <p:to>
                                        <p:strVal val="visible"/>
                                      </p:to>
                                    </p:set>
                                    <p:anim calcmode="lin" valueType="num">
                                      <p:cBhvr additive="base">
                                        <p:cTn id="11" dur="500" fill="hold"/>
                                        <p:tgtEl>
                                          <p:spTgt spid="5">
                                            <p:graphicEl>
                                              <a:dgm id="{D13EC70B-CF0C-44A0-BA45-7E201F43114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D13EC70B-CF0C-44A0-BA45-7E201F431144}"/>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7727FB33-5C45-4A21-9CDF-5A4557166018}"/>
                                            </p:graphicEl>
                                          </p:spTgt>
                                        </p:tgtEl>
                                        <p:attrNameLst>
                                          <p:attrName>style.visibility</p:attrName>
                                        </p:attrNameLst>
                                      </p:cBhvr>
                                      <p:to>
                                        <p:strVal val="visible"/>
                                      </p:to>
                                    </p:set>
                                    <p:anim calcmode="lin" valueType="num">
                                      <p:cBhvr additive="base">
                                        <p:cTn id="17" dur="500" fill="hold"/>
                                        <p:tgtEl>
                                          <p:spTgt spid="5">
                                            <p:graphicEl>
                                              <a:dgm id="{7727FB33-5C45-4A21-9CDF-5A455716601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7727FB33-5C45-4A21-9CDF-5A455716601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0E52FEC-C66F-4D30-A026-08E68850C7D6}"/>
                                            </p:graphicEl>
                                          </p:spTgt>
                                        </p:tgtEl>
                                        <p:attrNameLst>
                                          <p:attrName>style.visibility</p:attrName>
                                        </p:attrNameLst>
                                      </p:cBhvr>
                                      <p:to>
                                        <p:strVal val="visible"/>
                                      </p:to>
                                    </p:set>
                                    <p:anim calcmode="lin" valueType="num">
                                      <p:cBhvr additive="base">
                                        <p:cTn id="21" dur="500" fill="hold"/>
                                        <p:tgtEl>
                                          <p:spTgt spid="5">
                                            <p:graphicEl>
                                              <a:dgm id="{10E52FEC-C66F-4D30-A026-08E68850C7D6}"/>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0E52FEC-C66F-4D30-A026-08E68850C7D6}"/>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E0A31815-BD6A-4B78-9D32-B063D1AEAC60}"/>
                                            </p:graphicEl>
                                          </p:spTgt>
                                        </p:tgtEl>
                                        <p:attrNameLst>
                                          <p:attrName>style.visibility</p:attrName>
                                        </p:attrNameLst>
                                      </p:cBhvr>
                                      <p:to>
                                        <p:strVal val="visible"/>
                                      </p:to>
                                    </p:set>
                                    <p:anim calcmode="lin" valueType="num">
                                      <p:cBhvr additive="base">
                                        <p:cTn id="27" dur="500" fill="hold"/>
                                        <p:tgtEl>
                                          <p:spTgt spid="5">
                                            <p:graphicEl>
                                              <a:dgm id="{E0A31815-BD6A-4B78-9D32-B063D1AEAC6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E0A31815-BD6A-4B78-9D32-B063D1AEAC60}"/>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7F02E077-C022-469B-BAA6-3E6EA8471E80}"/>
                                            </p:graphicEl>
                                          </p:spTgt>
                                        </p:tgtEl>
                                        <p:attrNameLst>
                                          <p:attrName>style.visibility</p:attrName>
                                        </p:attrNameLst>
                                      </p:cBhvr>
                                      <p:to>
                                        <p:strVal val="visible"/>
                                      </p:to>
                                    </p:set>
                                    <p:anim calcmode="lin" valueType="num">
                                      <p:cBhvr additive="base">
                                        <p:cTn id="31" dur="500" fill="hold"/>
                                        <p:tgtEl>
                                          <p:spTgt spid="5">
                                            <p:graphicEl>
                                              <a:dgm id="{7F02E077-C022-469B-BAA6-3E6EA8471E8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7F02E077-C022-469B-BAA6-3E6EA8471E80}"/>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CD643173-580A-4AEF-ADC2-8419692463C8}"/>
                                            </p:graphicEl>
                                          </p:spTgt>
                                        </p:tgtEl>
                                        <p:attrNameLst>
                                          <p:attrName>style.visibility</p:attrName>
                                        </p:attrNameLst>
                                      </p:cBhvr>
                                      <p:to>
                                        <p:strVal val="visible"/>
                                      </p:to>
                                    </p:set>
                                    <p:anim calcmode="lin" valueType="num">
                                      <p:cBhvr additive="base">
                                        <p:cTn id="37" dur="500" fill="hold"/>
                                        <p:tgtEl>
                                          <p:spTgt spid="5">
                                            <p:graphicEl>
                                              <a:dgm id="{CD643173-580A-4AEF-ADC2-8419692463C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CD643173-580A-4AEF-ADC2-8419692463C8}"/>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AA75327E-1F1F-4D11-B2A4-0B5CCA2F6FA1}"/>
                                            </p:graphicEl>
                                          </p:spTgt>
                                        </p:tgtEl>
                                        <p:attrNameLst>
                                          <p:attrName>style.visibility</p:attrName>
                                        </p:attrNameLst>
                                      </p:cBhvr>
                                      <p:to>
                                        <p:strVal val="visible"/>
                                      </p:to>
                                    </p:set>
                                    <p:anim calcmode="lin" valueType="num">
                                      <p:cBhvr additive="base">
                                        <p:cTn id="41" dur="500" fill="hold"/>
                                        <p:tgtEl>
                                          <p:spTgt spid="5">
                                            <p:graphicEl>
                                              <a:dgm id="{AA75327E-1F1F-4D11-B2A4-0B5CCA2F6FA1}"/>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AA75327E-1F1F-4D11-B2A4-0B5CCA2F6FA1}"/>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55BBE967-A147-47E4-899B-61637C2A4E08}"/>
                                            </p:graphicEl>
                                          </p:spTgt>
                                        </p:tgtEl>
                                        <p:attrNameLst>
                                          <p:attrName>style.visibility</p:attrName>
                                        </p:attrNameLst>
                                      </p:cBhvr>
                                      <p:to>
                                        <p:strVal val="visible"/>
                                      </p:to>
                                    </p:set>
                                    <p:anim calcmode="lin" valueType="num">
                                      <p:cBhvr additive="base">
                                        <p:cTn id="47" dur="500" fill="hold"/>
                                        <p:tgtEl>
                                          <p:spTgt spid="5">
                                            <p:graphicEl>
                                              <a:dgm id="{55BBE967-A147-47E4-899B-61637C2A4E0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55BBE967-A147-47E4-899B-61637C2A4E08}"/>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E5D72E0A-7BC6-456D-9B09-6DA6AC548229}"/>
                                            </p:graphicEl>
                                          </p:spTgt>
                                        </p:tgtEl>
                                        <p:attrNameLst>
                                          <p:attrName>style.visibility</p:attrName>
                                        </p:attrNameLst>
                                      </p:cBhvr>
                                      <p:to>
                                        <p:strVal val="visible"/>
                                      </p:to>
                                    </p:set>
                                    <p:anim calcmode="lin" valueType="num">
                                      <p:cBhvr additive="base">
                                        <p:cTn id="51" dur="500" fill="hold"/>
                                        <p:tgtEl>
                                          <p:spTgt spid="5">
                                            <p:graphicEl>
                                              <a:dgm id="{E5D72E0A-7BC6-456D-9B09-6DA6AC548229}"/>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E5D72E0A-7BC6-456D-9B09-6DA6AC5482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B972D-B6C5-49A2-519B-979E0D8FFB7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Police officers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7C6AD79-7106-8221-DDDC-98BFBEAE77A6}"/>
              </a:ext>
            </a:extLst>
          </p:cNvPr>
          <p:cNvGraphicFramePr>
            <a:graphicFrameLocks noGrp="1"/>
          </p:cNvGraphicFramePr>
          <p:nvPr>
            <p:ph idx="1"/>
          </p:nvPr>
        </p:nvGraphicFramePr>
        <p:xfrm>
          <a:off x="5242917" y="1005297"/>
          <a:ext cx="6779037" cy="5597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EE811B38-822A-03D8-7A85-C746E7D508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49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61455D-F24F-7E26-9BCF-799E8D36D7F4}"/>
              </a:ext>
            </a:extLst>
          </p:cNvPr>
          <p:cNvSpPr>
            <a:spLocks noGrp="1"/>
          </p:cNvSpPr>
          <p:nvPr>
            <p:ph type="title"/>
          </p:nvPr>
        </p:nvSpPr>
        <p:spPr>
          <a:xfrm>
            <a:off x="599411" y="767258"/>
            <a:ext cx="3209335" cy="5323484"/>
          </a:xfrm>
        </p:spPr>
        <p:txBody>
          <a:bodyPr>
            <a:normAutofit/>
          </a:bodyPr>
          <a:lstStyle/>
          <a:p>
            <a:pPr algn="ctr"/>
            <a:r>
              <a:rPr lang="en-GB" sz="5400" dirty="0">
                <a:solidFill>
                  <a:schemeClr val="bg1"/>
                </a:solidFill>
              </a:rPr>
              <a:t>Constant change</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F7B7947-E57A-1191-6E86-1667D4F124B5}"/>
              </a:ext>
            </a:extLst>
          </p:cNvPr>
          <p:cNvGraphicFramePr>
            <a:graphicFrameLocks noGrp="1"/>
          </p:cNvGraphicFramePr>
          <p:nvPr>
            <p:ph idx="1"/>
            <p:extLst>
              <p:ext uri="{D42A27DB-BD31-4B8C-83A1-F6EECF244321}">
                <p14:modId xmlns:p14="http://schemas.microsoft.com/office/powerpoint/2010/main" val="2293973552"/>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CC52ED0-542B-8D7F-3B04-A0888EF7CC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39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7BBF431-2A5F-4ABF-8345-2BE3186AAE6B}"/>
                                            </p:graphicEl>
                                          </p:spTgt>
                                        </p:tgtEl>
                                        <p:attrNameLst>
                                          <p:attrName>style.visibility</p:attrName>
                                        </p:attrNameLst>
                                      </p:cBhvr>
                                      <p:to>
                                        <p:strVal val="visible"/>
                                      </p:to>
                                    </p:set>
                                    <p:anim calcmode="lin" valueType="num">
                                      <p:cBhvr additive="base">
                                        <p:cTn id="7" dur="500" fill="hold"/>
                                        <p:tgtEl>
                                          <p:spTgt spid="5">
                                            <p:graphicEl>
                                              <a:dgm id="{E7BBF431-2A5F-4ABF-8345-2BE3186AAE6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7BBF431-2A5F-4ABF-8345-2BE3186AAE6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4A3EDD08-1DCE-40E0-BD59-D2F3D7DEC056}"/>
                                            </p:graphicEl>
                                          </p:spTgt>
                                        </p:tgtEl>
                                        <p:attrNameLst>
                                          <p:attrName>style.visibility</p:attrName>
                                        </p:attrNameLst>
                                      </p:cBhvr>
                                      <p:to>
                                        <p:strVal val="visible"/>
                                      </p:to>
                                    </p:set>
                                    <p:anim calcmode="lin" valueType="num">
                                      <p:cBhvr additive="base">
                                        <p:cTn id="11" dur="500" fill="hold"/>
                                        <p:tgtEl>
                                          <p:spTgt spid="5">
                                            <p:graphicEl>
                                              <a:dgm id="{4A3EDD08-1DCE-40E0-BD59-D2F3D7DEC056}"/>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4A3EDD08-1DCE-40E0-BD59-D2F3D7DEC056}"/>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62F8C427-5890-4840-99EC-D6FFDB4831FA}"/>
                                            </p:graphicEl>
                                          </p:spTgt>
                                        </p:tgtEl>
                                        <p:attrNameLst>
                                          <p:attrName>style.visibility</p:attrName>
                                        </p:attrNameLst>
                                      </p:cBhvr>
                                      <p:to>
                                        <p:strVal val="visible"/>
                                      </p:to>
                                    </p:set>
                                    <p:anim calcmode="lin" valueType="num">
                                      <p:cBhvr additive="base">
                                        <p:cTn id="17" dur="500" fill="hold"/>
                                        <p:tgtEl>
                                          <p:spTgt spid="5">
                                            <p:graphicEl>
                                              <a:dgm id="{62F8C427-5890-4840-99EC-D6FFDB4831F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62F8C427-5890-4840-99EC-D6FFDB4831FA}"/>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20174179-34E5-4BB2-9F28-F2F8346CFC08}"/>
                                            </p:graphicEl>
                                          </p:spTgt>
                                        </p:tgtEl>
                                        <p:attrNameLst>
                                          <p:attrName>style.visibility</p:attrName>
                                        </p:attrNameLst>
                                      </p:cBhvr>
                                      <p:to>
                                        <p:strVal val="visible"/>
                                      </p:to>
                                    </p:set>
                                    <p:anim calcmode="lin" valueType="num">
                                      <p:cBhvr additive="base">
                                        <p:cTn id="21" dur="500" fill="hold"/>
                                        <p:tgtEl>
                                          <p:spTgt spid="5">
                                            <p:graphicEl>
                                              <a:dgm id="{20174179-34E5-4BB2-9F28-F2F8346CFC0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20174179-34E5-4BB2-9F28-F2F8346CFC08}"/>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BA321D20-2FC6-445C-A5AE-978F8FD93483}"/>
                                            </p:graphicEl>
                                          </p:spTgt>
                                        </p:tgtEl>
                                        <p:attrNameLst>
                                          <p:attrName>style.visibility</p:attrName>
                                        </p:attrNameLst>
                                      </p:cBhvr>
                                      <p:to>
                                        <p:strVal val="visible"/>
                                      </p:to>
                                    </p:set>
                                    <p:anim calcmode="lin" valueType="num">
                                      <p:cBhvr additive="base">
                                        <p:cTn id="27" dur="500" fill="hold"/>
                                        <p:tgtEl>
                                          <p:spTgt spid="5">
                                            <p:graphicEl>
                                              <a:dgm id="{BA321D20-2FC6-445C-A5AE-978F8FD9348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BA321D20-2FC6-445C-A5AE-978F8FD93483}"/>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0DEC2E93-8B6A-42DD-9CA8-39B0BBFC986C}"/>
                                            </p:graphicEl>
                                          </p:spTgt>
                                        </p:tgtEl>
                                        <p:attrNameLst>
                                          <p:attrName>style.visibility</p:attrName>
                                        </p:attrNameLst>
                                      </p:cBhvr>
                                      <p:to>
                                        <p:strVal val="visible"/>
                                      </p:to>
                                    </p:set>
                                    <p:anim calcmode="lin" valueType="num">
                                      <p:cBhvr additive="base">
                                        <p:cTn id="31" dur="500" fill="hold"/>
                                        <p:tgtEl>
                                          <p:spTgt spid="5">
                                            <p:graphicEl>
                                              <a:dgm id="{0DEC2E93-8B6A-42DD-9CA8-39B0BBFC986C}"/>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0DEC2E93-8B6A-42DD-9CA8-39B0BBFC986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81687-BA2A-D169-EADB-36551D839920}"/>
              </a:ext>
            </a:extLst>
          </p:cNvPr>
          <p:cNvSpPr>
            <a:spLocks noGrp="1"/>
          </p:cNvSpPr>
          <p:nvPr>
            <p:ph type="title"/>
          </p:nvPr>
        </p:nvSpPr>
        <p:spPr>
          <a:xfrm>
            <a:off x="693019" y="1540042"/>
            <a:ext cx="3362108" cy="4674490"/>
          </a:xfrm>
        </p:spPr>
        <p:txBody>
          <a:bodyPr anchor="t">
            <a:normAutofit/>
          </a:bodyPr>
          <a:lstStyle/>
          <a:p>
            <a:r>
              <a:rPr lang="en-GB" dirty="0">
                <a:solidFill>
                  <a:schemeClr val="bg1"/>
                </a:solidFill>
              </a:rPr>
              <a:t>Public policing is quite a modern invention</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495F62B-6611-F180-C498-45FB13FDF638}"/>
              </a:ext>
            </a:extLst>
          </p:cNvPr>
          <p:cNvGraphicFramePr>
            <a:graphicFrameLocks noGrp="1"/>
          </p:cNvGraphicFramePr>
          <p:nvPr>
            <p:ph idx="1"/>
            <p:extLst>
              <p:ext uri="{D42A27DB-BD31-4B8C-83A1-F6EECF244321}">
                <p14:modId xmlns:p14="http://schemas.microsoft.com/office/powerpoint/2010/main" val="1590594435"/>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55F1714-6683-021B-836B-EFAB7FCB31C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81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2CC0F1C-1F63-4B08-AE02-096CD0D6961C}"/>
                                            </p:graphicEl>
                                          </p:spTgt>
                                        </p:tgtEl>
                                        <p:attrNameLst>
                                          <p:attrName>style.visibility</p:attrName>
                                        </p:attrNameLst>
                                      </p:cBhvr>
                                      <p:to>
                                        <p:strVal val="visible"/>
                                      </p:to>
                                    </p:set>
                                    <p:anim calcmode="lin" valueType="num">
                                      <p:cBhvr additive="base">
                                        <p:cTn id="7" dur="500" fill="hold"/>
                                        <p:tgtEl>
                                          <p:spTgt spid="5">
                                            <p:graphicEl>
                                              <a:dgm id="{F2CC0F1C-1F63-4B08-AE02-096CD0D6961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2CC0F1C-1F63-4B08-AE02-096CD0D6961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825DD690-7AB2-4A26-8204-DF0E1F1DFF79}"/>
                                            </p:graphicEl>
                                          </p:spTgt>
                                        </p:tgtEl>
                                        <p:attrNameLst>
                                          <p:attrName>style.visibility</p:attrName>
                                        </p:attrNameLst>
                                      </p:cBhvr>
                                      <p:to>
                                        <p:strVal val="visible"/>
                                      </p:to>
                                    </p:set>
                                    <p:anim calcmode="lin" valueType="num">
                                      <p:cBhvr additive="base">
                                        <p:cTn id="13" dur="500" fill="hold"/>
                                        <p:tgtEl>
                                          <p:spTgt spid="5">
                                            <p:graphicEl>
                                              <a:dgm id="{825DD690-7AB2-4A26-8204-DF0E1F1DFF7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825DD690-7AB2-4A26-8204-DF0E1F1DFF7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7C11BB99-DAA7-4F92-AA9B-5E0A9E8CFB49}"/>
                                            </p:graphicEl>
                                          </p:spTgt>
                                        </p:tgtEl>
                                        <p:attrNameLst>
                                          <p:attrName>style.visibility</p:attrName>
                                        </p:attrNameLst>
                                      </p:cBhvr>
                                      <p:to>
                                        <p:strVal val="visible"/>
                                      </p:to>
                                    </p:set>
                                    <p:anim calcmode="lin" valueType="num">
                                      <p:cBhvr additive="base">
                                        <p:cTn id="19" dur="500" fill="hold"/>
                                        <p:tgtEl>
                                          <p:spTgt spid="5">
                                            <p:graphicEl>
                                              <a:dgm id="{7C11BB99-DAA7-4F92-AA9B-5E0A9E8CFB4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7C11BB99-DAA7-4F92-AA9B-5E0A9E8CFB4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1364E942-571B-490B-9451-D1E613F4A7FD}"/>
                                            </p:graphicEl>
                                          </p:spTgt>
                                        </p:tgtEl>
                                        <p:attrNameLst>
                                          <p:attrName>style.visibility</p:attrName>
                                        </p:attrNameLst>
                                      </p:cBhvr>
                                      <p:to>
                                        <p:strVal val="visible"/>
                                      </p:to>
                                    </p:set>
                                    <p:anim calcmode="lin" valueType="num">
                                      <p:cBhvr additive="base">
                                        <p:cTn id="25" dur="500" fill="hold"/>
                                        <p:tgtEl>
                                          <p:spTgt spid="5">
                                            <p:graphicEl>
                                              <a:dgm id="{1364E942-571B-490B-9451-D1E613F4A7F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1364E942-571B-490B-9451-D1E613F4A7F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9868324A-3036-4F9F-9153-9E9C23160322}"/>
                                            </p:graphicEl>
                                          </p:spTgt>
                                        </p:tgtEl>
                                        <p:attrNameLst>
                                          <p:attrName>style.visibility</p:attrName>
                                        </p:attrNameLst>
                                      </p:cBhvr>
                                      <p:to>
                                        <p:strVal val="visible"/>
                                      </p:to>
                                    </p:set>
                                    <p:anim calcmode="lin" valueType="num">
                                      <p:cBhvr additive="base">
                                        <p:cTn id="31" dur="500" fill="hold"/>
                                        <p:tgtEl>
                                          <p:spTgt spid="5">
                                            <p:graphicEl>
                                              <a:dgm id="{9868324A-3036-4F9F-9153-9E9C2316032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9868324A-3036-4F9F-9153-9E9C2316032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1CEEA5-112A-1A3E-9823-5DC27416D4C0}"/>
              </a:ext>
            </a:extLst>
          </p:cNvPr>
          <p:cNvSpPr>
            <a:spLocks noGrp="1"/>
          </p:cNvSpPr>
          <p:nvPr>
            <p:ph type="title"/>
          </p:nvPr>
        </p:nvSpPr>
        <p:spPr>
          <a:xfrm>
            <a:off x="413887" y="1857675"/>
            <a:ext cx="3955982" cy="4356855"/>
          </a:xfrm>
        </p:spPr>
        <p:txBody>
          <a:bodyPr anchor="t">
            <a:normAutofit/>
          </a:bodyPr>
          <a:lstStyle/>
          <a:p>
            <a:r>
              <a:rPr lang="en-GB" sz="4800" dirty="0">
                <a:solidFill>
                  <a:schemeClr val="bg1"/>
                </a:solidFill>
              </a:rPr>
              <a:t>Policing bodies and law enforcement</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7B57B49-0DC2-7292-4C4C-76D0C4BF7DCD}"/>
              </a:ext>
            </a:extLst>
          </p:cNvPr>
          <p:cNvPicPr>
            <a:picLocks noChangeAspect="1"/>
          </p:cNvPicPr>
          <p:nvPr/>
        </p:nvPicPr>
        <p:blipFill>
          <a:blip r:embed="rId2"/>
          <a:stretch>
            <a:fillRect/>
          </a:stretch>
        </p:blipFill>
        <p:spPr>
          <a:xfrm>
            <a:off x="5550963" y="637762"/>
            <a:ext cx="5370843" cy="2927110"/>
          </a:xfrm>
          <a:prstGeom prst="rect">
            <a:avLst/>
          </a:prstGeom>
        </p:spPr>
      </p:pic>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F46B32-F945-0F15-0A5F-61158E86EC3E}"/>
              </a:ext>
            </a:extLst>
          </p:cNvPr>
          <p:cNvSpPr>
            <a:spLocks noGrp="1"/>
          </p:cNvSpPr>
          <p:nvPr>
            <p:ph idx="1"/>
          </p:nvPr>
        </p:nvSpPr>
        <p:spPr>
          <a:xfrm>
            <a:off x="5439964" y="4212709"/>
            <a:ext cx="6550106" cy="2382400"/>
          </a:xfrm>
        </p:spPr>
        <p:txBody>
          <a:bodyPr>
            <a:normAutofit fontScale="85000" lnSpcReduction="20000"/>
          </a:bodyPr>
          <a:lstStyle/>
          <a:p>
            <a:r>
              <a:rPr lang="en-GB" dirty="0"/>
              <a:t>Which force polices Swansea, Cardiff and 5 other Council areas?</a:t>
            </a:r>
          </a:p>
          <a:p>
            <a:r>
              <a:rPr lang="en-GB" dirty="0"/>
              <a:t>What are the 5 other Council areas?</a:t>
            </a:r>
          </a:p>
          <a:p>
            <a:r>
              <a:rPr lang="en-GB" dirty="0"/>
              <a:t>How many police forces are there in England and Wales?</a:t>
            </a:r>
          </a:p>
          <a:p>
            <a:r>
              <a:rPr lang="en-GB" dirty="0"/>
              <a:t>How many other enforcement agencies can you think of?</a:t>
            </a:r>
          </a:p>
        </p:txBody>
      </p:sp>
      <p:sp>
        <p:nvSpPr>
          <p:cNvPr id="5" name="Slide Number Placeholder 4">
            <a:extLst>
              <a:ext uri="{FF2B5EF4-FFF2-40B4-BE49-F238E27FC236}">
                <a16:creationId xmlns:a16="http://schemas.microsoft.com/office/drawing/2014/main" id="{B06EF114-FFD8-DFF9-3D94-2BB89710352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796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6000" kern="1200" dirty="0">
                <a:solidFill>
                  <a:srgbClr val="FFFFFF"/>
                </a:solidFill>
                <a:latin typeface="+mj-lt"/>
                <a:ea typeface="+mj-ea"/>
                <a:cs typeface="+mj-cs"/>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233360" y="1655276"/>
          <a:ext cx="11725275" cy="5036601"/>
        </p:xfrm>
        <a:graphic>
          <a:graphicData uri="http://schemas.openxmlformats.org/drawingml/2006/table">
            <a:tbl>
              <a:tblPr firstRow="1" bandRow="1">
                <a:noFill/>
                <a:tableStyleId>{5940675A-B579-460E-94D1-54222C63F5DA}</a:tableStyleId>
              </a:tblPr>
              <a:tblGrid>
                <a:gridCol w="2869745">
                  <a:extLst>
                    <a:ext uri="{9D8B030D-6E8A-4147-A177-3AD203B41FA5}">
                      <a16:colId xmlns:a16="http://schemas.microsoft.com/office/drawing/2014/main" val="594973139"/>
                    </a:ext>
                  </a:extLst>
                </a:gridCol>
                <a:gridCol w="3040563">
                  <a:extLst>
                    <a:ext uri="{9D8B030D-6E8A-4147-A177-3AD203B41FA5}">
                      <a16:colId xmlns:a16="http://schemas.microsoft.com/office/drawing/2014/main" val="406596730"/>
                    </a:ext>
                  </a:extLst>
                </a:gridCol>
                <a:gridCol w="3026659">
                  <a:extLst>
                    <a:ext uri="{9D8B030D-6E8A-4147-A177-3AD203B41FA5}">
                      <a16:colId xmlns:a16="http://schemas.microsoft.com/office/drawing/2014/main" val="3839820366"/>
                    </a:ext>
                  </a:extLst>
                </a:gridCol>
                <a:gridCol w="2788308">
                  <a:extLst>
                    <a:ext uri="{9D8B030D-6E8A-4147-A177-3AD203B41FA5}">
                      <a16:colId xmlns:a16="http://schemas.microsoft.com/office/drawing/2014/main" val="3913886719"/>
                    </a:ext>
                  </a:extLst>
                </a:gridCol>
              </a:tblGrid>
              <a:tr h="607588">
                <a:tc>
                  <a:txBody>
                    <a:bodyPr/>
                    <a:lstStyle/>
                    <a:p>
                      <a:r>
                        <a:rPr lang="en-GB" sz="2400" b="1">
                          <a:solidFill>
                            <a:schemeClr val="tx1">
                              <a:lumMod val="75000"/>
                              <a:lumOff val="25000"/>
                            </a:schemeClr>
                          </a:solidFill>
                        </a:rPr>
                        <a:t>Type</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Description</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Examples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dirty="0">
                          <a:solidFill>
                            <a:schemeClr val="tx1">
                              <a:lumMod val="75000"/>
                              <a:lumOff val="25000"/>
                            </a:schemeClr>
                          </a:solidFill>
                        </a:rPr>
                        <a:t>Comments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4097706512"/>
                  </a:ext>
                </a:extLst>
              </a:tr>
              <a:tr h="1155884">
                <a:tc>
                  <a:txBody>
                    <a:bodyPr/>
                    <a:lstStyle/>
                    <a:p>
                      <a:r>
                        <a:rPr lang="en-GB" sz="2000">
                          <a:solidFill>
                            <a:schemeClr val="tx1">
                              <a:lumMod val="75000"/>
                              <a:lumOff val="25000"/>
                            </a:schemeClr>
                          </a:solidFill>
                        </a:rPr>
                        <a:t>Territorial or Home Office police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43. One in Scotland, one in Northern Ireland.</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SWP. NW. Gwent. Dyfed Powys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What people refer to when they talk about the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111139806"/>
                  </a:ext>
                </a:extLst>
              </a:tr>
              <a:tr h="874953">
                <a:tc>
                  <a:txBody>
                    <a:bodyPr/>
                    <a:lstStyle/>
                    <a:p>
                      <a:r>
                        <a:rPr lang="en-GB" sz="2000">
                          <a:solidFill>
                            <a:schemeClr val="tx1">
                              <a:lumMod val="75000"/>
                              <a:lumOff val="25000"/>
                            </a:schemeClr>
                          </a:solidFill>
                        </a:rPr>
                        <a:t>Sector specific</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Transport, nuclear power</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British Transport, Civil Nuclear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Powers at least equal to the territorial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262306653"/>
                  </a:ext>
                </a:extLst>
              </a:tr>
              <a:tr h="1552575">
                <a:tc>
                  <a:txBody>
                    <a:bodyPr/>
                    <a:lstStyle/>
                    <a:p>
                      <a:r>
                        <a:rPr lang="en-GB" sz="2000" dirty="0">
                          <a:solidFill>
                            <a:schemeClr val="tx1">
                              <a:lumMod val="75000"/>
                              <a:lumOff val="25000"/>
                            </a:schemeClr>
                          </a:solidFill>
                        </a:rPr>
                        <a:t>Heritage Constabularies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Established. Under previous Acts of Parliament for small geographical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Port of Dover Police, Royal Parks Constabulary, Cambridge University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Same powers smaller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345047028"/>
                  </a:ext>
                </a:extLst>
              </a:tr>
              <a:tr h="845601">
                <a:tc>
                  <a:txBody>
                    <a:bodyPr/>
                    <a:lstStyle/>
                    <a:p>
                      <a:r>
                        <a:rPr lang="en-GB" sz="2000" dirty="0">
                          <a:solidFill>
                            <a:schemeClr val="tx1">
                              <a:lumMod val="75000"/>
                              <a:lumOff val="25000"/>
                            </a:schemeClr>
                          </a:solidFill>
                        </a:rPr>
                        <a:t> Armed Services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The policing the armed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MOD Police. Royal Military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Some are civilians, not forces personnel.</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A9E277C5-349A-CCA9-ED99-FDA520A7C8CD}"/>
              </a:ext>
            </a:extLst>
          </p:cNvPr>
          <p:cNvSpPr/>
          <p:nvPr/>
        </p:nvSpPr>
        <p:spPr>
          <a:xfrm>
            <a:off x="352425" y="2314575"/>
            <a:ext cx="11477625" cy="990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8D12D7D-692A-1ABB-CE1A-95FD804F9326}"/>
              </a:ext>
            </a:extLst>
          </p:cNvPr>
          <p:cNvSpPr/>
          <p:nvPr/>
        </p:nvSpPr>
        <p:spPr>
          <a:xfrm>
            <a:off x="361951" y="3429000"/>
            <a:ext cx="11477625" cy="856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06A00D4-0130-99DF-3121-87699852B7FC}"/>
              </a:ext>
            </a:extLst>
          </p:cNvPr>
          <p:cNvSpPr/>
          <p:nvPr/>
        </p:nvSpPr>
        <p:spPr>
          <a:xfrm>
            <a:off x="352424" y="4367776"/>
            <a:ext cx="11477625" cy="14039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FC0B1839-E2B8-0713-15D8-387AE43750FF}"/>
              </a:ext>
            </a:extLst>
          </p:cNvPr>
          <p:cNvSpPr/>
          <p:nvPr/>
        </p:nvSpPr>
        <p:spPr>
          <a:xfrm>
            <a:off x="352424" y="5853677"/>
            <a:ext cx="11477625" cy="7562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723E093C-4BD5-9D02-CCED-54FC396DA66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222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602945"/>
          <a:ext cx="10927831" cy="4841920"/>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1"/>
                        <a:t>Type</a:t>
                      </a:r>
                    </a:p>
                  </a:txBody>
                  <a:tcPr marL="72271" marR="72271" marT="36136" marB="36136"/>
                </a:tc>
                <a:tc>
                  <a:txBody>
                    <a:bodyPr/>
                    <a:lstStyle/>
                    <a:p>
                      <a:r>
                        <a:rPr lang="en-GB" sz="2400" b="1"/>
                        <a:t>Description</a:t>
                      </a:r>
                    </a:p>
                  </a:txBody>
                  <a:tcPr marL="72271" marR="72271" marT="36136" marB="36136"/>
                </a:tc>
                <a:tc>
                  <a:txBody>
                    <a:bodyPr/>
                    <a:lstStyle/>
                    <a:p>
                      <a:r>
                        <a:rPr lang="en-GB" sz="2400" b="1"/>
                        <a:t>Examples</a:t>
                      </a:r>
                    </a:p>
                  </a:txBody>
                  <a:tcPr marL="72271" marR="72271" marT="36136" marB="36136"/>
                </a:tc>
                <a:tc>
                  <a:txBody>
                    <a:bodyPr/>
                    <a:lstStyle/>
                    <a:p>
                      <a:r>
                        <a:rPr lang="en-GB" sz="2400" b="1"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1800" dirty="0"/>
                        <a:t>Agencies</a:t>
                      </a:r>
                    </a:p>
                  </a:txBody>
                  <a:tcPr marL="72271" marR="72271" marT="36136" marB="36136"/>
                </a:tc>
                <a:tc>
                  <a:txBody>
                    <a:bodyPr/>
                    <a:lstStyle/>
                    <a:p>
                      <a:r>
                        <a:rPr lang="en-GB" sz="1800" dirty="0"/>
                        <a:t>Home Office or non statutory bodies with extensive powers of search, detention, arrest and investigation</a:t>
                      </a:r>
                    </a:p>
                  </a:txBody>
                  <a:tcPr marL="72271" marR="72271" marT="36136" marB="36136"/>
                </a:tc>
                <a:tc>
                  <a:txBody>
                    <a:bodyPr/>
                    <a:lstStyle/>
                    <a:p>
                      <a:r>
                        <a:rPr lang="en-GB" sz="1800"/>
                        <a:t>National Crime Agency</a:t>
                      </a:r>
                    </a:p>
                  </a:txBody>
                  <a:tcPr marL="72271" marR="72271" marT="36136" marB="36136"/>
                </a:tc>
                <a:tc>
                  <a:txBody>
                    <a:bodyPr/>
                    <a:lstStyle/>
                    <a:p>
                      <a:r>
                        <a:rPr lang="en-GB" sz="1800"/>
                        <a:t>Now covers many former agencies. Such as the Serious and Organised Crime Agency</a:t>
                      </a:r>
                    </a:p>
                  </a:txBody>
                  <a:tcPr marL="72271" marR="72271" marT="36136" marB="36136"/>
                </a:tc>
                <a:extLst>
                  <a:ext uri="{0D108BD9-81ED-4DB2-BD59-A6C34878D82A}">
                    <a16:rowId xmlns:a16="http://schemas.microsoft.com/office/drawing/2014/main" val="2111139806"/>
                  </a:ext>
                </a:extLst>
              </a:tr>
              <a:tr h="751620">
                <a:tc>
                  <a:txBody>
                    <a:bodyPr/>
                    <a:lstStyle/>
                    <a:p>
                      <a:r>
                        <a:rPr lang="en-GB" sz="1800"/>
                        <a:t>National police units</a:t>
                      </a:r>
                    </a:p>
                  </a:txBody>
                  <a:tcPr marL="72271" marR="72271" marT="36136" marB="36136"/>
                </a:tc>
                <a:tc>
                  <a:txBody>
                    <a:bodyPr/>
                    <a:lstStyle/>
                    <a:p>
                      <a:r>
                        <a:rPr lang="en-GB" sz="1800"/>
                        <a:t> National Police Chiefs Council or CoP-supported units. Specialisms</a:t>
                      </a:r>
                    </a:p>
                  </a:txBody>
                  <a:tcPr marL="72271" marR="72271" marT="36136" marB="36136"/>
                </a:tc>
                <a:tc>
                  <a:txBody>
                    <a:bodyPr/>
                    <a:lstStyle/>
                    <a:p>
                      <a:r>
                        <a:rPr lang="en-GB" sz="1800"/>
                        <a:t>National Wildlife Crime Unit (NWCU), Serious Crime Analysis Section (SCAS)</a:t>
                      </a:r>
                    </a:p>
                  </a:txBody>
                  <a:tcPr marL="72271" marR="72271" marT="36136" marB="36136"/>
                </a:tc>
                <a:tc>
                  <a:txBody>
                    <a:bodyPr/>
                    <a:lstStyle/>
                    <a:p>
                      <a:r>
                        <a:rPr lang="en-GB" sz="1800"/>
                        <a:t>Normally seconded police officers</a:t>
                      </a:r>
                    </a:p>
                  </a:txBody>
                  <a:tcPr marL="72271" marR="72271" marT="36136" marB="36136"/>
                </a:tc>
                <a:extLst>
                  <a:ext uri="{0D108BD9-81ED-4DB2-BD59-A6C34878D82A}">
                    <a16:rowId xmlns:a16="http://schemas.microsoft.com/office/drawing/2014/main" val="1262306653"/>
                  </a:ext>
                </a:extLst>
              </a:tr>
              <a:tr h="751620">
                <a:tc>
                  <a:txBody>
                    <a:bodyPr/>
                    <a:lstStyle/>
                    <a:p>
                      <a:r>
                        <a:rPr lang="en-GB" sz="1800"/>
                        <a:t>Other organisations</a:t>
                      </a:r>
                    </a:p>
                  </a:txBody>
                  <a:tcPr marL="72271" marR="72271" marT="36136" marB="36136"/>
                </a:tc>
                <a:tc>
                  <a:txBody>
                    <a:bodyPr/>
                    <a:lstStyle/>
                    <a:p>
                      <a:r>
                        <a:rPr lang="en-GB" sz="1800"/>
                        <a:t>Non police with limited powers of investigation. Surveillance</a:t>
                      </a:r>
                    </a:p>
                  </a:txBody>
                  <a:tcPr marL="72271" marR="72271" marT="36136" marB="36136"/>
                </a:tc>
                <a:tc>
                  <a:txBody>
                    <a:bodyPr/>
                    <a:lstStyle/>
                    <a:p>
                      <a:r>
                        <a:rPr lang="en-GB" sz="1800"/>
                        <a:t>Local authorities, HMRC, IOPC</a:t>
                      </a:r>
                    </a:p>
                  </a:txBody>
                  <a:tcPr marL="72271" marR="72271" marT="36136" marB="36136"/>
                </a:tc>
                <a:tc>
                  <a:txBody>
                    <a:bodyPr/>
                    <a:lstStyle/>
                    <a:p>
                      <a:r>
                        <a:rPr lang="en-GB" sz="1800"/>
                        <a:t>Reg. Investigatory Powers Act 2000; Investigatory Powers Act 2016</a:t>
                      </a:r>
                    </a:p>
                  </a:txBody>
                  <a:tcPr marL="72271" marR="72271" marT="36136" marB="36136"/>
                </a:tc>
                <a:extLst>
                  <a:ext uri="{0D108BD9-81ED-4DB2-BD59-A6C34878D82A}">
                    <a16:rowId xmlns:a16="http://schemas.microsoft.com/office/drawing/2014/main" val="3345047028"/>
                  </a:ext>
                </a:extLst>
              </a:tr>
              <a:tr h="751620">
                <a:tc>
                  <a:txBody>
                    <a:bodyPr/>
                    <a:lstStyle/>
                    <a:p>
                      <a:r>
                        <a:rPr lang="en-GB" sz="1800" dirty="0"/>
                        <a:t>Other organisations with enforcement or regulatory powers</a:t>
                      </a:r>
                    </a:p>
                  </a:txBody>
                  <a:tcPr marL="72271" marR="72271" marT="36136" marB="36136"/>
                </a:tc>
                <a:tc>
                  <a:txBody>
                    <a:bodyPr/>
                    <a:lstStyle/>
                    <a:p>
                      <a:r>
                        <a:rPr lang="en-GB" sz="1800"/>
                        <a:t>Enforcement of regs.</a:t>
                      </a:r>
                    </a:p>
                  </a:txBody>
                  <a:tcPr marL="72271" marR="72271" marT="36136" marB="36136"/>
                </a:tc>
                <a:tc>
                  <a:txBody>
                    <a:bodyPr/>
                    <a:lstStyle/>
                    <a:p>
                      <a:r>
                        <a:rPr lang="en-GB" sz="1800" dirty="0"/>
                        <a:t>Trading Standards. HSE</a:t>
                      </a:r>
                    </a:p>
                  </a:txBody>
                  <a:tcPr marL="72271" marR="72271" marT="36136" marB="36136"/>
                </a:tc>
                <a:tc>
                  <a:txBody>
                    <a:bodyPr/>
                    <a:lstStyle/>
                    <a:p>
                      <a:r>
                        <a:rPr lang="en-GB" sz="1800" dirty="0"/>
                        <a:t>Can prosecute, usually not arrest</a:t>
                      </a:r>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E8DE28FE-4180-5C41-7236-98082E20BF88}"/>
              </a:ext>
            </a:extLst>
          </p:cNvPr>
          <p:cNvSpPr/>
          <p:nvPr/>
        </p:nvSpPr>
        <p:spPr>
          <a:xfrm>
            <a:off x="632083" y="2021011"/>
            <a:ext cx="11477625" cy="14408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DD6D3DFE-D2EC-4FD3-F35B-5F2C4B260AA5}"/>
              </a:ext>
            </a:extLst>
          </p:cNvPr>
          <p:cNvSpPr/>
          <p:nvPr/>
        </p:nvSpPr>
        <p:spPr>
          <a:xfrm>
            <a:off x="632082" y="3488828"/>
            <a:ext cx="11477625" cy="11498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D9D3FA8-CB29-4478-10D8-B3FFC6EA4D1A}"/>
              </a:ext>
            </a:extLst>
          </p:cNvPr>
          <p:cNvSpPr/>
          <p:nvPr/>
        </p:nvSpPr>
        <p:spPr>
          <a:xfrm>
            <a:off x="632081" y="4665174"/>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07C86EF-BC4F-91C1-627B-DD21E930923B}"/>
              </a:ext>
            </a:extLst>
          </p:cNvPr>
          <p:cNvSpPr/>
          <p:nvPr/>
        </p:nvSpPr>
        <p:spPr>
          <a:xfrm>
            <a:off x="632080" y="5541407"/>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C5D178D0-DD77-4B2D-89AB-768B2A07748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79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758655"/>
          <a:ext cx="10927831" cy="4149668"/>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0"/>
                        <a:t>Type</a:t>
                      </a:r>
                    </a:p>
                  </a:txBody>
                  <a:tcPr marL="72271" marR="72271" marT="36136" marB="36136"/>
                </a:tc>
                <a:tc>
                  <a:txBody>
                    <a:bodyPr/>
                    <a:lstStyle/>
                    <a:p>
                      <a:r>
                        <a:rPr lang="en-GB" sz="2400" b="0"/>
                        <a:t>Description</a:t>
                      </a:r>
                    </a:p>
                  </a:txBody>
                  <a:tcPr marL="72271" marR="72271" marT="36136" marB="36136"/>
                </a:tc>
                <a:tc>
                  <a:txBody>
                    <a:bodyPr/>
                    <a:lstStyle/>
                    <a:p>
                      <a:r>
                        <a:rPr lang="en-GB" sz="2400" b="0"/>
                        <a:t>Examples</a:t>
                      </a:r>
                    </a:p>
                  </a:txBody>
                  <a:tcPr marL="72271" marR="72271" marT="36136" marB="36136"/>
                </a:tc>
                <a:tc>
                  <a:txBody>
                    <a:bodyPr/>
                    <a:lstStyle/>
                    <a:p>
                      <a:r>
                        <a:rPr lang="en-GB" sz="2400" b="0"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2000" dirty="0"/>
                        <a:t>Other emergency services</a:t>
                      </a:r>
                    </a:p>
                  </a:txBody>
                  <a:tcPr marL="72271" marR="72271" marT="36136" marB="36136"/>
                </a:tc>
                <a:tc>
                  <a:txBody>
                    <a:bodyPr/>
                    <a:lstStyle/>
                    <a:p>
                      <a:r>
                        <a:rPr lang="en-GB" sz="2000" dirty="0"/>
                        <a:t>Other than police re. fire, collisions, apparent accidents</a:t>
                      </a:r>
                    </a:p>
                  </a:txBody>
                  <a:tcPr marL="72271" marR="72271" marT="36136" marB="36136"/>
                </a:tc>
                <a:tc>
                  <a:txBody>
                    <a:bodyPr/>
                    <a:lstStyle/>
                    <a:p>
                      <a:r>
                        <a:rPr lang="en-GB" sz="2000" dirty="0"/>
                        <a:t>Fire and Rescue Services</a:t>
                      </a:r>
                    </a:p>
                  </a:txBody>
                  <a:tcPr marL="72271" marR="72271" marT="36136" marB="36136"/>
                </a:tc>
                <a:tc>
                  <a:txBody>
                    <a:bodyPr/>
                    <a:lstStyle/>
                    <a:p>
                      <a:r>
                        <a:rPr lang="en-GB" sz="2000" dirty="0"/>
                        <a:t>Some powers of interventions</a:t>
                      </a:r>
                    </a:p>
                  </a:txBody>
                  <a:tcPr marL="72271" marR="72271" marT="36136" marB="36136"/>
                </a:tc>
                <a:extLst>
                  <a:ext uri="{0D108BD9-81ED-4DB2-BD59-A6C34878D82A}">
                    <a16:rowId xmlns:a16="http://schemas.microsoft.com/office/drawing/2014/main" val="2111139806"/>
                  </a:ext>
                </a:extLst>
              </a:tr>
              <a:tr h="751620">
                <a:tc>
                  <a:txBody>
                    <a:bodyPr/>
                    <a:lstStyle/>
                    <a:p>
                      <a:r>
                        <a:rPr lang="en-GB" sz="2000" dirty="0"/>
                        <a:t>Private security or investigatory services</a:t>
                      </a:r>
                    </a:p>
                  </a:txBody>
                  <a:tcPr marL="72271" marR="72271" marT="36136" marB="36136"/>
                </a:tc>
                <a:tc>
                  <a:txBody>
                    <a:bodyPr/>
                    <a:lstStyle/>
                    <a:p>
                      <a:r>
                        <a:rPr lang="en-GB" sz="2000" dirty="0"/>
                        <a:t>Private security companies</a:t>
                      </a:r>
                    </a:p>
                  </a:txBody>
                  <a:tcPr marL="72271" marR="72271" marT="36136" marB="36136"/>
                </a:tc>
                <a:tc>
                  <a:txBody>
                    <a:bodyPr/>
                    <a:lstStyle/>
                    <a:p>
                      <a:r>
                        <a:rPr lang="en-GB" sz="2000" dirty="0"/>
                        <a:t>Security guards, private detectives, debt collectors</a:t>
                      </a:r>
                    </a:p>
                  </a:txBody>
                  <a:tcPr marL="72271" marR="72271" marT="36136" marB="36136"/>
                </a:tc>
                <a:tc>
                  <a:txBody>
                    <a:bodyPr/>
                    <a:lstStyle/>
                    <a:p>
                      <a:r>
                        <a:rPr lang="en-GB" sz="2000" dirty="0"/>
                        <a:t>Sometimes licenses are required e.g. doormen and women</a:t>
                      </a:r>
                    </a:p>
                  </a:txBody>
                  <a:tcPr marL="72271" marR="72271" marT="36136" marB="36136"/>
                </a:tc>
                <a:extLst>
                  <a:ext uri="{0D108BD9-81ED-4DB2-BD59-A6C34878D82A}">
                    <a16:rowId xmlns:a16="http://schemas.microsoft.com/office/drawing/2014/main" val="1262306653"/>
                  </a:ext>
                </a:extLst>
              </a:tr>
              <a:tr h="751620">
                <a:tc>
                  <a:txBody>
                    <a:bodyPr/>
                    <a:lstStyle/>
                    <a:p>
                      <a:r>
                        <a:rPr lang="en-GB" sz="2000" dirty="0"/>
                        <a:t>Informal policing</a:t>
                      </a:r>
                    </a:p>
                  </a:txBody>
                  <a:tcPr marL="72271" marR="72271" marT="36136" marB="36136"/>
                </a:tc>
                <a:tc>
                  <a:txBody>
                    <a:bodyPr/>
                    <a:lstStyle/>
                    <a:p>
                      <a:r>
                        <a:rPr lang="en-GB" sz="2000" dirty="0"/>
                        <a:t>Social control as a secondary occupational responsibility</a:t>
                      </a:r>
                    </a:p>
                  </a:txBody>
                  <a:tcPr marL="72271" marR="72271" marT="36136" marB="36136"/>
                </a:tc>
                <a:tc>
                  <a:txBody>
                    <a:bodyPr/>
                    <a:lstStyle/>
                    <a:p>
                      <a:r>
                        <a:rPr lang="en-GB" sz="2000" dirty="0"/>
                        <a:t>Teachers, park rangers, bus drivers, social workers</a:t>
                      </a:r>
                    </a:p>
                  </a:txBody>
                  <a:tcPr marL="72271" marR="72271" marT="36136" marB="36136"/>
                </a:tc>
                <a:tc>
                  <a:txBody>
                    <a:bodyPr/>
                    <a:lstStyle/>
                    <a:p>
                      <a:r>
                        <a:rPr lang="en-GB" sz="2000" dirty="0"/>
                        <a:t>No powers beyond those of civilians</a:t>
                      </a:r>
                    </a:p>
                  </a:txBody>
                  <a:tcPr marL="72271" marR="72271" marT="36136" marB="36136"/>
                </a:tc>
                <a:extLst>
                  <a:ext uri="{0D108BD9-81ED-4DB2-BD59-A6C34878D82A}">
                    <a16:rowId xmlns:a16="http://schemas.microsoft.com/office/drawing/2014/main" val="3345047028"/>
                  </a:ext>
                </a:extLst>
              </a:tr>
              <a:tr h="751620">
                <a:tc>
                  <a:txBody>
                    <a:bodyPr/>
                    <a:lstStyle/>
                    <a:p>
                      <a:endParaRPr lang="en-GB" sz="1800"/>
                    </a:p>
                  </a:txBody>
                  <a:tcPr marL="72271" marR="72271" marT="36136" marB="36136"/>
                </a:tc>
                <a:tc>
                  <a:txBody>
                    <a:bodyPr/>
                    <a:lstStyle/>
                    <a:p>
                      <a:endParaRPr lang="en-GB" sz="1800"/>
                    </a:p>
                  </a:txBody>
                  <a:tcPr marL="72271" marR="72271" marT="36136" marB="36136"/>
                </a:tc>
                <a:tc>
                  <a:txBody>
                    <a:bodyPr/>
                    <a:lstStyle/>
                    <a:p>
                      <a:endParaRPr lang="en-GB" sz="1800" dirty="0"/>
                    </a:p>
                  </a:txBody>
                  <a:tcPr marL="72271" marR="72271" marT="36136" marB="36136"/>
                </a:tc>
                <a:tc>
                  <a:txBody>
                    <a:bodyPr/>
                    <a:lstStyle/>
                    <a:p>
                      <a:endParaRPr lang="en-GB" sz="1800" dirty="0"/>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F7BEE26A-CA0B-6A32-93DE-BCDA862827BF}"/>
              </a:ext>
            </a:extLst>
          </p:cNvPr>
          <p:cNvSpPr/>
          <p:nvPr/>
        </p:nvSpPr>
        <p:spPr>
          <a:xfrm>
            <a:off x="632082" y="2222150"/>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5157ABD1-1185-1146-F723-A33F295BBA16}"/>
              </a:ext>
            </a:extLst>
          </p:cNvPr>
          <p:cNvSpPr/>
          <p:nvPr/>
        </p:nvSpPr>
        <p:spPr>
          <a:xfrm>
            <a:off x="632082" y="3192004"/>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CDA72B07-3C64-7A9A-C5CF-5CF1FA523E1B}"/>
              </a:ext>
            </a:extLst>
          </p:cNvPr>
          <p:cNvSpPr/>
          <p:nvPr/>
        </p:nvSpPr>
        <p:spPr>
          <a:xfrm>
            <a:off x="654795" y="4161858"/>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E31CDCDC-F40D-A4DE-DAAE-610694372A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85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3550-B4A1-92CC-15F0-5416F42CDFEF}"/>
              </a:ext>
            </a:extLst>
          </p:cNvPr>
          <p:cNvSpPr>
            <a:spLocks noGrp="1"/>
          </p:cNvSpPr>
          <p:nvPr>
            <p:ph type="title"/>
          </p:nvPr>
        </p:nvSpPr>
        <p:spPr/>
        <p:txBody>
          <a:bodyPr/>
          <a:lstStyle/>
          <a:p>
            <a:r>
              <a:rPr lang="en-GB" dirty="0"/>
              <a:t>An Extended Family of Linked Support</a:t>
            </a:r>
          </a:p>
        </p:txBody>
      </p:sp>
      <p:sp>
        <p:nvSpPr>
          <p:cNvPr id="3" name="Content Placeholder 2">
            <a:extLst>
              <a:ext uri="{FF2B5EF4-FFF2-40B4-BE49-F238E27FC236}">
                <a16:creationId xmlns:a16="http://schemas.microsoft.com/office/drawing/2014/main" id="{9DE63189-85B3-8FE9-BE7A-84C17B535E8E}"/>
              </a:ext>
            </a:extLst>
          </p:cNvPr>
          <p:cNvSpPr>
            <a:spLocks noGrp="1"/>
          </p:cNvSpPr>
          <p:nvPr>
            <p:ph idx="1"/>
          </p:nvPr>
        </p:nvSpPr>
        <p:spPr>
          <a:xfrm>
            <a:off x="838200" y="1825624"/>
            <a:ext cx="4796790" cy="4784725"/>
          </a:xfrm>
        </p:spPr>
        <p:txBody>
          <a:bodyPr>
            <a:normAutofit/>
          </a:bodyPr>
          <a:lstStyle/>
          <a:p>
            <a:r>
              <a:rPr lang="en-GB" dirty="0"/>
              <a:t>Special Constables</a:t>
            </a:r>
          </a:p>
          <a:p>
            <a:r>
              <a:rPr lang="en-GB" dirty="0"/>
              <a:t>Police staff and volunteers</a:t>
            </a:r>
          </a:p>
          <a:p>
            <a:r>
              <a:rPr lang="en-GB" dirty="0"/>
              <a:t>Non-territorial forces</a:t>
            </a:r>
          </a:p>
          <a:p>
            <a:r>
              <a:rPr lang="en-GB" dirty="0"/>
              <a:t>Police Community Support Officers (PCSOs)</a:t>
            </a:r>
          </a:p>
          <a:p>
            <a:r>
              <a:rPr lang="en-GB" dirty="0"/>
              <a:t>Other agencies like Councils, HMRC, Border Force, Child Exploitation and Online Protection (CEOP)</a:t>
            </a:r>
          </a:p>
        </p:txBody>
      </p:sp>
      <p:sp>
        <p:nvSpPr>
          <p:cNvPr id="5" name="TextBox 4">
            <a:extLst>
              <a:ext uri="{FF2B5EF4-FFF2-40B4-BE49-F238E27FC236}">
                <a16:creationId xmlns:a16="http://schemas.microsoft.com/office/drawing/2014/main" id="{BDCB2C67-8391-DC52-CBD7-DB30CC67C42D}"/>
              </a:ext>
            </a:extLst>
          </p:cNvPr>
          <p:cNvSpPr txBox="1"/>
          <p:nvPr/>
        </p:nvSpPr>
        <p:spPr>
          <a:xfrm>
            <a:off x="5634990" y="1400175"/>
            <a:ext cx="6118860" cy="4585871"/>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Regulatory Bodies: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Health and Safety Executive (HSE)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Trading 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National Society for the Prevention of Cruelty to Children (NSPCC)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Animals (RSPCA)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Birds (RSPB)</a:t>
            </a:r>
          </a:p>
        </p:txBody>
      </p:sp>
      <p:sp>
        <p:nvSpPr>
          <p:cNvPr id="4" name="Slide Number Placeholder 3">
            <a:extLst>
              <a:ext uri="{FF2B5EF4-FFF2-40B4-BE49-F238E27FC236}">
                <a16:creationId xmlns:a16="http://schemas.microsoft.com/office/drawing/2014/main" id="{1AE4E923-A289-8D73-79ED-CCB6E9702A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5433-0D91-6977-E6E5-418B52ED9FB6}"/>
              </a:ext>
            </a:extLst>
          </p:cNvPr>
          <p:cNvSpPr>
            <a:spLocks noGrp="1"/>
          </p:cNvSpPr>
          <p:nvPr>
            <p:ph type="title"/>
          </p:nvPr>
        </p:nvSpPr>
        <p:spPr/>
        <p:txBody>
          <a:bodyPr/>
          <a:lstStyle/>
          <a:p>
            <a:r>
              <a:rPr lang="en-GB" dirty="0"/>
              <a:t>Extended Family</a:t>
            </a:r>
          </a:p>
        </p:txBody>
      </p:sp>
      <p:sp>
        <p:nvSpPr>
          <p:cNvPr id="3" name="Content Placeholder 2">
            <a:extLst>
              <a:ext uri="{FF2B5EF4-FFF2-40B4-BE49-F238E27FC236}">
                <a16:creationId xmlns:a16="http://schemas.microsoft.com/office/drawing/2014/main" id="{64314EA6-F17A-A374-DC86-C0BD25CA4D2C}"/>
              </a:ext>
            </a:extLst>
          </p:cNvPr>
          <p:cNvSpPr>
            <a:spLocks noGrp="1"/>
          </p:cNvSpPr>
          <p:nvPr>
            <p:ph idx="1"/>
          </p:nvPr>
        </p:nvSpPr>
        <p:spPr>
          <a:xfrm>
            <a:off x="838200" y="1825625"/>
            <a:ext cx="5562600" cy="4351338"/>
          </a:xfrm>
        </p:spPr>
        <p:txBody>
          <a:bodyPr/>
          <a:lstStyle/>
          <a:p>
            <a:r>
              <a:rPr lang="en-GB" sz="3200" dirty="0"/>
              <a:t>Private sector: contracts awarded e.g. CCTV, equipment, major developments</a:t>
            </a:r>
          </a:p>
          <a:p>
            <a:r>
              <a:rPr lang="en-GB" sz="3200" dirty="0"/>
              <a:t>Neighbourhood Watch</a:t>
            </a:r>
          </a:p>
          <a:p>
            <a:r>
              <a:rPr lang="en-GB" sz="3200" dirty="0"/>
              <a:t>Volunteer roles in police work: Police Service Volunteers (PSV)</a:t>
            </a:r>
          </a:p>
          <a:p>
            <a:r>
              <a:rPr lang="en-GB" sz="3200" dirty="0"/>
              <a:t>Swansea Help Point</a:t>
            </a:r>
          </a:p>
          <a:p>
            <a:endParaRPr lang="en-GB" sz="3200" dirty="0"/>
          </a:p>
          <a:p>
            <a:endParaRPr lang="en-GB" dirty="0"/>
          </a:p>
        </p:txBody>
      </p:sp>
      <p:pic>
        <p:nvPicPr>
          <p:cNvPr id="6" name="Picture 5">
            <a:extLst>
              <a:ext uri="{FF2B5EF4-FFF2-40B4-BE49-F238E27FC236}">
                <a16:creationId xmlns:a16="http://schemas.microsoft.com/office/drawing/2014/main" id="{4B44FB73-E66A-7DE1-45B5-4B454E5E6A1D}"/>
              </a:ext>
            </a:extLst>
          </p:cNvPr>
          <p:cNvPicPr>
            <a:picLocks noChangeAspect="1"/>
          </p:cNvPicPr>
          <p:nvPr/>
        </p:nvPicPr>
        <p:blipFill>
          <a:blip r:embed="rId2"/>
          <a:stretch>
            <a:fillRect/>
          </a:stretch>
        </p:blipFill>
        <p:spPr>
          <a:xfrm>
            <a:off x="6239827" y="1371176"/>
            <a:ext cx="4604753" cy="4583854"/>
          </a:xfrm>
          <a:prstGeom prst="rect">
            <a:avLst/>
          </a:prstGeom>
        </p:spPr>
      </p:pic>
      <p:sp>
        <p:nvSpPr>
          <p:cNvPr id="4" name="Slide Number Placeholder 3">
            <a:extLst>
              <a:ext uri="{FF2B5EF4-FFF2-40B4-BE49-F238E27FC236}">
                <a16:creationId xmlns:a16="http://schemas.microsoft.com/office/drawing/2014/main" id="{0ECE5B98-2421-C4DF-5477-D92071B8F23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70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72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Online Media 6" title="Swansea Help Point">
            <a:hlinkClick r:id="" action="ppaction://media"/>
            <a:extLst>
              <a:ext uri="{FF2B5EF4-FFF2-40B4-BE49-F238E27FC236}">
                <a16:creationId xmlns:a16="http://schemas.microsoft.com/office/drawing/2014/main" id="{A910763F-9016-5672-4E98-7EB0562F6279}"/>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
        <p:nvSpPr>
          <p:cNvPr id="2" name="Slide Number Placeholder 1">
            <a:extLst>
              <a:ext uri="{FF2B5EF4-FFF2-40B4-BE49-F238E27FC236}">
                <a16:creationId xmlns:a16="http://schemas.microsoft.com/office/drawing/2014/main" id="{73DD8A0B-3F23-830F-07DB-5284849DA98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588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C5F2-E61E-49AE-80A9-8BB96DEC8A1B}"/>
              </a:ext>
            </a:extLst>
          </p:cNvPr>
          <p:cNvSpPr>
            <a:spLocks noGrp="1"/>
          </p:cNvSpPr>
          <p:nvPr>
            <p:ph type="title"/>
          </p:nvPr>
        </p:nvSpPr>
        <p:spPr>
          <a:xfrm>
            <a:off x="7463790" y="193040"/>
            <a:ext cx="4000500" cy="1886585"/>
          </a:xfrm>
        </p:spPr>
        <p:txBody>
          <a:bodyPr>
            <a:normAutofit/>
          </a:bodyPr>
          <a:lstStyle/>
          <a:p>
            <a:pPr algn="r"/>
            <a:r>
              <a:rPr lang="en-GB" sz="5400" dirty="0"/>
              <a:t>Policing as a Profession?</a:t>
            </a:r>
          </a:p>
        </p:txBody>
      </p:sp>
      <p:graphicFrame>
        <p:nvGraphicFramePr>
          <p:cNvPr id="7" name="Content Placeholder 6">
            <a:extLst>
              <a:ext uri="{FF2B5EF4-FFF2-40B4-BE49-F238E27FC236}">
                <a16:creationId xmlns:a16="http://schemas.microsoft.com/office/drawing/2014/main" id="{51C938F4-5164-A44B-C9C5-4E3CF7FC8315}"/>
              </a:ext>
            </a:extLst>
          </p:cNvPr>
          <p:cNvGraphicFramePr>
            <a:graphicFrameLocks noGrp="1"/>
          </p:cNvGraphicFramePr>
          <p:nvPr>
            <p:ph idx="1"/>
          </p:nvPr>
        </p:nvGraphicFramePr>
        <p:xfrm>
          <a:off x="255270" y="480060"/>
          <a:ext cx="6694170" cy="6190448"/>
        </p:xfrm>
        <a:graphic>
          <a:graphicData uri="http://schemas.openxmlformats.org/drawingml/2006/table">
            <a:tbl>
              <a:tblPr firstRow="1" bandRow="1">
                <a:tableStyleId>{5C22544A-7EE6-4342-B048-85BDC9FD1C3A}</a:tableStyleId>
              </a:tblPr>
              <a:tblGrid>
                <a:gridCol w="3347085">
                  <a:extLst>
                    <a:ext uri="{9D8B030D-6E8A-4147-A177-3AD203B41FA5}">
                      <a16:colId xmlns:a16="http://schemas.microsoft.com/office/drawing/2014/main" val="753562993"/>
                    </a:ext>
                  </a:extLst>
                </a:gridCol>
                <a:gridCol w="3347085">
                  <a:extLst>
                    <a:ext uri="{9D8B030D-6E8A-4147-A177-3AD203B41FA5}">
                      <a16:colId xmlns:a16="http://schemas.microsoft.com/office/drawing/2014/main" val="3614099236"/>
                    </a:ext>
                  </a:extLst>
                </a:gridCol>
              </a:tblGrid>
              <a:tr h="748195">
                <a:tc>
                  <a:txBody>
                    <a:bodyPr/>
                    <a:lstStyle/>
                    <a:p>
                      <a:r>
                        <a:rPr lang="en-GB" sz="2400" dirty="0"/>
                        <a:t>Requirement of a profession</a:t>
                      </a:r>
                    </a:p>
                  </a:txBody>
                  <a:tcPr/>
                </a:tc>
                <a:tc>
                  <a:txBody>
                    <a:bodyPr/>
                    <a:lstStyle/>
                    <a:p>
                      <a:r>
                        <a:rPr lang="en-GB" sz="2400" dirty="0"/>
                        <a:t>Medicine</a:t>
                      </a:r>
                    </a:p>
                  </a:txBody>
                  <a:tcPr/>
                </a:tc>
                <a:extLst>
                  <a:ext uri="{0D108BD9-81ED-4DB2-BD59-A6C34878D82A}">
                    <a16:rowId xmlns:a16="http://schemas.microsoft.com/office/drawing/2014/main" val="3407122772"/>
                  </a:ext>
                </a:extLst>
              </a:tr>
              <a:tr h="748195">
                <a:tc>
                  <a:txBody>
                    <a:bodyPr/>
                    <a:lstStyle/>
                    <a:p>
                      <a:r>
                        <a:rPr lang="en-GB" sz="2000" dirty="0"/>
                        <a:t>Corpus of knowledge and theory</a:t>
                      </a:r>
                    </a:p>
                  </a:txBody>
                  <a:tcPr/>
                </a:tc>
                <a:tc>
                  <a:txBody>
                    <a:bodyPr/>
                    <a:lstStyle/>
                    <a:p>
                      <a:r>
                        <a:rPr lang="en-GB" sz="2000" dirty="0"/>
                        <a:t>Scientific basis e.g. physiology, biochemistry</a:t>
                      </a:r>
                    </a:p>
                  </a:txBody>
                  <a:tcPr/>
                </a:tc>
                <a:extLst>
                  <a:ext uri="{0D108BD9-81ED-4DB2-BD59-A6C34878D82A}">
                    <a16:rowId xmlns:a16="http://schemas.microsoft.com/office/drawing/2014/main" val="1538433729"/>
                  </a:ext>
                </a:extLst>
              </a:tr>
              <a:tr h="1398800">
                <a:tc>
                  <a:txBody>
                    <a:bodyPr/>
                    <a:lstStyle/>
                    <a:p>
                      <a:r>
                        <a:rPr lang="en-GB" sz="2000" dirty="0"/>
                        <a:t>Controlled entry and CPD</a:t>
                      </a:r>
                    </a:p>
                  </a:txBody>
                  <a:tcPr/>
                </a:tc>
                <a:tc>
                  <a:txBody>
                    <a:bodyPr/>
                    <a:lstStyle/>
                    <a:p>
                      <a:r>
                        <a:rPr lang="en-GB" sz="2000" dirty="0"/>
                        <a:t>Medical degree, supervised practice, CPD on a continual basis to maintain registration</a:t>
                      </a:r>
                    </a:p>
                  </a:txBody>
                  <a:tcPr/>
                </a:tc>
                <a:extLst>
                  <a:ext uri="{0D108BD9-81ED-4DB2-BD59-A6C34878D82A}">
                    <a16:rowId xmlns:a16="http://schemas.microsoft.com/office/drawing/2014/main" val="3813840320"/>
                  </a:ext>
                </a:extLst>
              </a:tr>
              <a:tr h="1398800">
                <a:tc>
                  <a:txBody>
                    <a:bodyPr/>
                    <a:lstStyle/>
                    <a:p>
                      <a:r>
                        <a:rPr lang="en-GB" sz="2000" dirty="0"/>
                        <a:t>Autonomy, discretion, and self-regulation</a:t>
                      </a:r>
                    </a:p>
                  </a:txBody>
                  <a:tcPr/>
                </a:tc>
                <a:tc>
                  <a:txBody>
                    <a:bodyPr/>
                    <a:lstStyle/>
                    <a:p>
                      <a:r>
                        <a:rPr lang="en-GB" sz="2000" dirty="0"/>
                        <a:t>Significant autonomy and discretion</a:t>
                      </a:r>
                    </a:p>
                    <a:p>
                      <a:r>
                        <a:rPr lang="en-GB" sz="2000" dirty="0"/>
                        <a:t>Conduct regulated by the General Medical Council</a:t>
                      </a:r>
                    </a:p>
                  </a:txBody>
                  <a:tcPr/>
                </a:tc>
                <a:extLst>
                  <a:ext uri="{0D108BD9-81ED-4DB2-BD59-A6C34878D82A}">
                    <a16:rowId xmlns:a16="http://schemas.microsoft.com/office/drawing/2014/main" val="1789660058"/>
                  </a:ext>
                </a:extLst>
              </a:tr>
              <a:tr h="1073498">
                <a:tc>
                  <a:txBody>
                    <a:bodyPr/>
                    <a:lstStyle/>
                    <a:p>
                      <a:r>
                        <a:rPr lang="en-GB" sz="2000" dirty="0"/>
                        <a:t>Vocational calling</a:t>
                      </a:r>
                    </a:p>
                  </a:txBody>
                  <a:tcPr/>
                </a:tc>
                <a:tc>
                  <a:txBody>
                    <a:bodyPr/>
                    <a:lstStyle/>
                    <a:p>
                      <a:r>
                        <a:rPr lang="en-GB" sz="2000" dirty="0"/>
                        <a:t>Applicants often tested for their commitment in the application process</a:t>
                      </a:r>
                    </a:p>
                  </a:txBody>
                  <a:tcPr/>
                </a:tc>
                <a:extLst>
                  <a:ext uri="{0D108BD9-81ED-4DB2-BD59-A6C34878D82A}">
                    <a16:rowId xmlns:a16="http://schemas.microsoft.com/office/drawing/2014/main" val="3338528427"/>
                  </a:ext>
                </a:extLst>
              </a:tr>
              <a:tr h="748195">
                <a:tc>
                  <a:txBody>
                    <a:bodyPr/>
                    <a:lstStyle/>
                    <a:p>
                      <a:r>
                        <a:rPr lang="en-GB" sz="2000" dirty="0"/>
                        <a:t>Code of ethics</a:t>
                      </a:r>
                    </a:p>
                  </a:txBody>
                  <a:tcPr/>
                </a:tc>
                <a:tc>
                  <a:txBody>
                    <a:bodyPr/>
                    <a:lstStyle/>
                    <a:p>
                      <a:r>
                        <a:rPr lang="en-GB" sz="2000" dirty="0"/>
                        <a:t>A detailed Code from the GMC</a:t>
                      </a:r>
                    </a:p>
                  </a:txBody>
                  <a:tcPr/>
                </a:tc>
                <a:extLst>
                  <a:ext uri="{0D108BD9-81ED-4DB2-BD59-A6C34878D82A}">
                    <a16:rowId xmlns:a16="http://schemas.microsoft.com/office/drawing/2014/main" val="3598596162"/>
                  </a:ext>
                </a:extLst>
              </a:tr>
            </a:tbl>
          </a:graphicData>
        </a:graphic>
      </p:graphicFrame>
      <p:sp>
        <p:nvSpPr>
          <p:cNvPr id="8" name="Rectangle: Rounded Corners 7">
            <a:extLst>
              <a:ext uri="{FF2B5EF4-FFF2-40B4-BE49-F238E27FC236}">
                <a16:creationId xmlns:a16="http://schemas.microsoft.com/office/drawing/2014/main" id="{24E3A942-9E46-843F-B164-273E0E339E4E}"/>
              </a:ext>
            </a:extLst>
          </p:cNvPr>
          <p:cNvSpPr/>
          <p:nvPr/>
        </p:nvSpPr>
        <p:spPr>
          <a:xfrm>
            <a:off x="7555230" y="2251710"/>
            <a:ext cx="4149090" cy="971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Highly regulated and safe?</a:t>
            </a:r>
          </a:p>
        </p:txBody>
      </p:sp>
      <p:pic>
        <p:nvPicPr>
          <p:cNvPr id="9" name="Picture 8">
            <a:extLst>
              <a:ext uri="{FF2B5EF4-FFF2-40B4-BE49-F238E27FC236}">
                <a16:creationId xmlns:a16="http://schemas.microsoft.com/office/drawing/2014/main" id="{2AF8BCF9-930E-1E60-1268-D519BC7D128F}"/>
              </a:ext>
            </a:extLst>
          </p:cNvPr>
          <p:cNvPicPr>
            <a:picLocks noChangeAspect="1"/>
          </p:cNvPicPr>
          <p:nvPr/>
        </p:nvPicPr>
        <p:blipFill>
          <a:blip r:embed="rId2"/>
          <a:stretch>
            <a:fillRect/>
          </a:stretch>
        </p:blipFill>
        <p:spPr>
          <a:xfrm>
            <a:off x="7555230" y="3395345"/>
            <a:ext cx="4114800" cy="3429000"/>
          </a:xfrm>
          <a:prstGeom prst="rect">
            <a:avLst/>
          </a:prstGeom>
        </p:spPr>
      </p:pic>
      <p:sp>
        <p:nvSpPr>
          <p:cNvPr id="3" name="Slide Number Placeholder 2">
            <a:extLst>
              <a:ext uri="{FF2B5EF4-FFF2-40B4-BE49-F238E27FC236}">
                <a16:creationId xmlns:a16="http://schemas.microsoft.com/office/drawing/2014/main" id="{49C957AB-831E-5709-4FAE-34D41CCC20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24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10181844" cy="1719072"/>
          </a:xfrm>
        </p:spPr>
        <p:txBody>
          <a:bodyPr anchor="b">
            <a:normAutofit/>
          </a:bodyPr>
          <a:lstStyle/>
          <a:p>
            <a:r>
              <a:rPr lang="en-GB" sz="5400" dirty="0"/>
              <a:t>Good Practise, Professional Development &amp; Standards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6" y="2807208"/>
            <a:ext cx="5462016" cy="3411272"/>
          </a:xfrm>
        </p:spPr>
        <p:txBody>
          <a:bodyPr anchor="t">
            <a:noAutofit/>
          </a:bodyPr>
          <a:lstStyle/>
          <a:p>
            <a:pPr marL="0" indent="0">
              <a:buNone/>
            </a:pPr>
            <a:r>
              <a:rPr lang="en-GB" dirty="0"/>
              <a:t>Established in 2012 as the official professional body for policing</a:t>
            </a:r>
          </a:p>
          <a:p>
            <a:r>
              <a:rPr lang="en-GB" dirty="0"/>
              <a:t>knowledge and sharing good practise</a:t>
            </a:r>
          </a:p>
          <a:p>
            <a:r>
              <a:rPr lang="en-GB" dirty="0"/>
              <a:t>professional development</a:t>
            </a:r>
          </a:p>
          <a:p>
            <a:r>
              <a:rPr lang="en-GB" dirty="0"/>
              <a:t>standards for police forces and individuals</a:t>
            </a:r>
          </a:p>
        </p:txBody>
      </p:sp>
      <p:pic>
        <p:nvPicPr>
          <p:cNvPr id="6" name="Picture 5">
            <a:extLst>
              <a:ext uri="{FF2B5EF4-FFF2-40B4-BE49-F238E27FC236}">
                <a16:creationId xmlns:a16="http://schemas.microsoft.com/office/drawing/2014/main" id="{9DEF3F6F-D948-45F5-D065-014DDFF02E83}"/>
              </a:ext>
            </a:extLst>
          </p:cNvPr>
          <p:cNvPicPr>
            <a:picLocks noChangeAspect="1"/>
          </p:cNvPicPr>
          <p:nvPr/>
        </p:nvPicPr>
        <p:blipFill>
          <a:blip r:embed="rId2"/>
          <a:stretch>
            <a:fillRect/>
          </a:stretch>
        </p:blipFill>
        <p:spPr>
          <a:xfrm>
            <a:off x="6099048" y="2883434"/>
            <a:ext cx="5462016" cy="2089220"/>
          </a:xfrm>
          <a:prstGeom prst="rect">
            <a:avLst/>
          </a:prstGeom>
        </p:spPr>
      </p:pic>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60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6215634" cy="1719072"/>
          </a:xfrm>
        </p:spPr>
        <p:txBody>
          <a:bodyPr anchor="b">
            <a:noAutofit/>
          </a:bodyPr>
          <a:lstStyle/>
          <a:p>
            <a:r>
              <a:rPr lang="en-GB" sz="6000" dirty="0"/>
              <a:t>College of Policing</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5" y="2807208"/>
            <a:ext cx="6465604" cy="3774086"/>
          </a:xfrm>
        </p:spPr>
        <p:txBody>
          <a:bodyPr anchor="t">
            <a:noAutofit/>
          </a:bodyPr>
          <a:lstStyle/>
          <a:p>
            <a:r>
              <a:rPr lang="en-GB" sz="2400" dirty="0"/>
              <a:t>Initially the college wanted charter status to become the Royal College of Policing</a:t>
            </a:r>
          </a:p>
          <a:p>
            <a:r>
              <a:rPr lang="en-GB" sz="2400" dirty="0"/>
              <a:t>The College wanted to be independent of government for example in terms of its funding</a:t>
            </a:r>
          </a:p>
          <a:p>
            <a:r>
              <a:rPr lang="en-GB" sz="2400" dirty="0"/>
              <a:t>The college remains a company limited by guarantee legally owned by the Home Secretary</a:t>
            </a:r>
          </a:p>
          <a:p>
            <a:r>
              <a:rPr lang="en-GB" sz="2400" dirty="0"/>
              <a:t>75% of its budget of £68.8 million came as a grant from the government</a:t>
            </a:r>
          </a:p>
        </p:txBody>
      </p:sp>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6E579A6-F94D-E77A-6163-0288DE14AE93}"/>
              </a:ext>
            </a:extLst>
          </p:cNvPr>
          <p:cNvPicPr>
            <a:picLocks noChangeAspect="1"/>
          </p:cNvPicPr>
          <p:nvPr/>
        </p:nvPicPr>
        <p:blipFill>
          <a:blip r:embed="rId2"/>
          <a:stretch>
            <a:fillRect/>
          </a:stretch>
        </p:blipFill>
        <p:spPr>
          <a:xfrm>
            <a:off x="7484977" y="1499056"/>
            <a:ext cx="3513513" cy="3562999"/>
          </a:xfrm>
          <a:prstGeom prst="rect">
            <a:avLst/>
          </a:prstGeom>
        </p:spPr>
      </p:pic>
      <p:sp>
        <p:nvSpPr>
          <p:cNvPr id="8" name="TextBox 7">
            <a:extLst>
              <a:ext uri="{FF2B5EF4-FFF2-40B4-BE49-F238E27FC236}">
                <a16:creationId xmlns:a16="http://schemas.microsoft.com/office/drawing/2014/main" id="{862265C1-B80C-BF00-C5A1-D8F4342340EA}"/>
              </a:ext>
            </a:extLst>
          </p:cNvPr>
          <p:cNvSpPr txBox="1"/>
          <p:nvPr/>
        </p:nvSpPr>
        <p:spPr>
          <a:xfrm>
            <a:off x="7415404" y="5101175"/>
            <a:ext cx="445773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2024 Home Secretary Yvette Cooper MP</a:t>
            </a:r>
          </a:p>
        </p:txBody>
      </p:sp>
    </p:spTree>
    <p:extLst>
      <p:ext uri="{BB962C8B-B14F-4D97-AF65-F5344CB8AC3E}">
        <p14:creationId xmlns:p14="http://schemas.microsoft.com/office/powerpoint/2010/main" val="275150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3896-28BF-4A7D-89B9-4C0545BF4FF3}"/>
              </a:ext>
            </a:extLst>
          </p:cNvPr>
          <p:cNvSpPr>
            <a:spLocks noGrp="1"/>
          </p:cNvSpPr>
          <p:nvPr>
            <p:ph type="title"/>
          </p:nvPr>
        </p:nvSpPr>
        <p:spPr/>
        <p:txBody>
          <a:bodyPr/>
          <a:lstStyle/>
          <a:p>
            <a:pPr algn="l"/>
            <a:r>
              <a:rPr lang="en-GB" dirty="0"/>
              <a:t>Neighbourhood policing history</a:t>
            </a:r>
          </a:p>
        </p:txBody>
      </p:sp>
      <p:sp>
        <p:nvSpPr>
          <p:cNvPr id="3" name="Content Placeholder 2">
            <a:extLst>
              <a:ext uri="{FF2B5EF4-FFF2-40B4-BE49-F238E27FC236}">
                <a16:creationId xmlns:a16="http://schemas.microsoft.com/office/drawing/2014/main" id="{B60F0A1F-B659-44D1-B6FD-E49D39EC9E67}"/>
              </a:ext>
            </a:extLst>
          </p:cNvPr>
          <p:cNvSpPr>
            <a:spLocks noGrp="1"/>
          </p:cNvSpPr>
          <p:nvPr>
            <p:ph idx="1"/>
          </p:nvPr>
        </p:nvSpPr>
        <p:spPr/>
        <p:txBody>
          <a:bodyPr>
            <a:normAutofit lnSpcReduction="10000"/>
          </a:bodyPr>
          <a:lstStyle/>
          <a:p>
            <a:r>
              <a:rPr lang="en-GB" dirty="0"/>
              <a:t>Extends back in time as we have seen</a:t>
            </a:r>
          </a:p>
          <a:p>
            <a:r>
              <a:rPr lang="en-GB" dirty="0"/>
              <a:t>Widely recognised since the 1960s</a:t>
            </a:r>
          </a:p>
          <a:p>
            <a:r>
              <a:rPr lang="en-GB" dirty="0"/>
              <a:t>Its absence seen as a factor in major disturbances:</a:t>
            </a:r>
          </a:p>
          <a:p>
            <a:r>
              <a:rPr lang="en-GB" dirty="0"/>
              <a:t>Notting Hill 1958</a:t>
            </a:r>
          </a:p>
          <a:p>
            <a:r>
              <a:rPr lang="en-GB" dirty="0"/>
              <a:t>Brixton Riots 1981</a:t>
            </a:r>
          </a:p>
          <a:p>
            <a:r>
              <a:rPr lang="en-GB" dirty="0"/>
              <a:t>… and many since the early 1990s – Burnley, Bradford, Oldham (2001), London riots in 2011</a:t>
            </a:r>
          </a:p>
        </p:txBody>
      </p:sp>
      <p:sp>
        <p:nvSpPr>
          <p:cNvPr id="4" name="Slide Number Placeholder 3">
            <a:extLst>
              <a:ext uri="{FF2B5EF4-FFF2-40B4-BE49-F238E27FC236}">
                <a16:creationId xmlns:a16="http://schemas.microsoft.com/office/drawing/2014/main" id="{AC95645D-543A-4E10-896C-FF66EB8283C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42</a:t>
            </a:fld>
            <a:endParaRPr lang="en-GB">
              <a:solidFill>
                <a:prstClr val="black">
                  <a:tint val="75000"/>
                </a:prstClr>
              </a:solidFill>
            </a:endParaRPr>
          </a:p>
        </p:txBody>
      </p:sp>
    </p:spTree>
    <p:extLst>
      <p:ext uri="{BB962C8B-B14F-4D97-AF65-F5344CB8AC3E}">
        <p14:creationId xmlns:p14="http://schemas.microsoft.com/office/powerpoint/2010/main" val="29243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Major disturbances as a result of tensions and pressure</a:t>
            </a:r>
          </a:p>
          <a:p>
            <a:r>
              <a:rPr lang="en-GB" dirty="0"/>
              <a:t>Sometime unaddressed over time</a:t>
            </a:r>
          </a:p>
          <a:p>
            <a:r>
              <a:rPr lang="en-GB" dirty="0"/>
              <a:t>Frustrations, antisocial and criminal </a:t>
            </a:r>
            <a:r>
              <a:rPr lang="en-GB" dirty="0" err="1"/>
              <a:t>behavior</a:t>
            </a:r>
            <a:endParaRPr lang="en-GB" dirty="0"/>
          </a:p>
          <a:p>
            <a:r>
              <a:rPr lang="en-GB" dirty="0"/>
              <a:t>Casualties and costs</a:t>
            </a:r>
          </a:p>
          <a:p>
            <a:r>
              <a:rPr lang="en-GB" dirty="0"/>
              <a:t>A decline in community-policing relations</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43</a:t>
            </a:fld>
            <a:endParaRPr lang="en-GB">
              <a:solidFill>
                <a:prstClr val="black">
                  <a:tint val="75000"/>
                </a:prstClr>
              </a:solidFill>
            </a:endParaRPr>
          </a:p>
        </p:txBody>
      </p:sp>
    </p:spTree>
    <p:extLst>
      <p:ext uri="{BB962C8B-B14F-4D97-AF65-F5344CB8AC3E}">
        <p14:creationId xmlns:p14="http://schemas.microsoft.com/office/powerpoint/2010/main" val="164253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Inquiries explore the cause and make recommendations</a:t>
            </a:r>
          </a:p>
          <a:p>
            <a:r>
              <a:rPr lang="en-GB" dirty="0"/>
              <a:t>Calls for improved dialogue with the police</a:t>
            </a:r>
          </a:p>
          <a:p>
            <a:r>
              <a:rPr lang="en-GB" dirty="0"/>
              <a:t>A demand for community engagement</a:t>
            </a:r>
          </a:p>
          <a:p>
            <a:r>
              <a:rPr lang="en-GB" dirty="0"/>
              <a:t>A more representative force</a:t>
            </a:r>
          </a:p>
          <a:p>
            <a:r>
              <a:rPr lang="en-GB" dirty="0"/>
              <a:t>Attempts to win public support</a:t>
            </a:r>
          </a:p>
          <a:p>
            <a:r>
              <a:rPr lang="en-GB" dirty="0"/>
              <a:t>A focus on partnerships</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44</a:t>
            </a:fld>
            <a:endParaRPr lang="en-GB">
              <a:solidFill>
                <a:prstClr val="black">
                  <a:tint val="75000"/>
                </a:prstClr>
              </a:solidFill>
            </a:endParaRPr>
          </a:p>
        </p:txBody>
      </p:sp>
    </p:spTree>
    <p:extLst>
      <p:ext uri="{BB962C8B-B14F-4D97-AF65-F5344CB8AC3E}">
        <p14:creationId xmlns:p14="http://schemas.microsoft.com/office/powerpoint/2010/main" val="233864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From crime-fighting to quality of life</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Police Reform Act 2002 introduced PCSOs</a:t>
            </a:r>
          </a:p>
          <a:p>
            <a:r>
              <a:rPr lang="en-GB" dirty="0"/>
              <a:t>A visible community presence</a:t>
            </a:r>
          </a:p>
          <a:p>
            <a:r>
              <a:rPr lang="en-GB" dirty="0"/>
              <a:t>Neighbourhood policing initiatives</a:t>
            </a:r>
          </a:p>
          <a:p>
            <a:r>
              <a:rPr lang="en-GB" dirty="0"/>
              <a:t>PM Tony Blair and community regeneration</a:t>
            </a:r>
          </a:p>
          <a:p>
            <a:r>
              <a:rPr lang="en-GB" dirty="0"/>
              <a:t>Quality Protects and Every Child Matters</a:t>
            </a:r>
          </a:p>
          <a:p>
            <a:r>
              <a:rPr lang="en-GB" dirty="0"/>
              <a:t>PM David Cameron’s Big Society</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45</a:t>
            </a:fld>
            <a:endParaRPr lang="en-GB">
              <a:solidFill>
                <a:prstClr val="black">
                  <a:tint val="75000"/>
                </a:prstClr>
              </a:solidFill>
            </a:endParaRPr>
          </a:p>
        </p:txBody>
      </p:sp>
    </p:spTree>
    <p:extLst>
      <p:ext uri="{BB962C8B-B14F-4D97-AF65-F5344CB8AC3E}">
        <p14:creationId xmlns:p14="http://schemas.microsoft.com/office/powerpoint/2010/main" val="367476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First Minister Rhodri Morgan </a:t>
            </a:r>
          </a:p>
          <a:p>
            <a:r>
              <a:rPr lang="en-GB" dirty="0"/>
              <a:t>Children First – major programme to transform children’s social services</a:t>
            </a:r>
          </a:p>
          <a:p>
            <a:r>
              <a:rPr lang="en-GB" dirty="0"/>
              <a:t>Communities First – flagship anti-poverty programme centred on partnership working</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46</a:t>
            </a:fld>
            <a:endParaRPr lang="en-GB">
              <a:solidFill>
                <a:prstClr val="black">
                  <a:tint val="75000"/>
                </a:prstClr>
              </a:solidFill>
            </a:endParaRPr>
          </a:p>
        </p:txBody>
      </p:sp>
    </p:spTree>
    <p:extLst>
      <p:ext uri="{BB962C8B-B14F-4D97-AF65-F5344CB8AC3E}">
        <p14:creationId xmlns:p14="http://schemas.microsoft.com/office/powerpoint/2010/main" val="241265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1600200"/>
            <a:ext cx="11391900" cy="4046219"/>
          </a:xfrm>
        </p:spPr>
        <p:txBody>
          <a:bodyPr>
            <a:normAutofit lnSpcReduction="10000"/>
          </a:bodyPr>
          <a:lstStyle/>
          <a:p>
            <a:r>
              <a:rPr lang="en-GB" dirty="0"/>
              <a:t>UK Government (2008) Engaging Communities in Fighting Crime </a:t>
            </a:r>
          </a:p>
          <a:p>
            <a:r>
              <a:rPr lang="en-GB" dirty="0"/>
              <a:t>Public as an important means of tackling crime</a:t>
            </a:r>
          </a:p>
          <a:p>
            <a:r>
              <a:rPr lang="en-GB" dirty="0"/>
              <a:t>More officers on the streets based in locally based policing teams</a:t>
            </a:r>
          </a:p>
          <a:p>
            <a:r>
              <a:rPr lang="en-GB" dirty="0"/>
              <a:t>Home Office (2010) Policing in the 21</a:t>
            </a:r>
            <a:r>
              <a:rPr lang="en-GB" baseline="30000" dirty="0"/>
              <a:t>st</a:t>
            </a:r>
            <a:r>
              <a:rPr lang="en-GB" dirty="0"/>
              <a:t> Century: Reconnecting police and the people</a:t>
            </a:r>
          </a:p>
          <a:p>
            <a:r>
              <a:rPr lang="en-GB" dirty="0"/>
              <a:t>Project the public, cut crime, make the police accountable</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47</a:t>
            </a:fld>
            <a:endParaRPr lang="en-GB">
              <a:solidFill>
                <a:prstClr val="black">
                  <a:tint val="75000"/>
                </a:prstClr>
              </a:solidFill>
            </a:endParaRPr>
          </a:p>
        </p:txBody>
      </p:sp>
    </p:spTree>
    <p:extLst>
      <p:ext uri="{BB962C8B-B14F-4D97-AF65-F5344CB8AC3E}">
        <p14:creationId xmlns:p14="http://schemas.microsoft.com/office/powerpoint/2010/main" val="212295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a:xfrm>
            <a:off x="609600" y="274637"/>
            <a:ext cx="6659880" cy="1851341"/>
          </a:xfrm>
        </p:spPr>
        <p:txBody>
          <a:bodyPr>
            <a:normAutofit/>
          </a:bodyPr>
          <a:lstStyle/>
          <a:p>
            <a:pPr algn="l"/>
            <a:r>
              <a:rPr lang="en-GB" dirty="0"/>
              <a:t>Can communities be empowered?</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2125979"/>
            <a:ext cx="5036820" cy="3391253"/>
          </a:xfrm>
        </p:spPr>
        <p:txBody>
          <a:bodyPr/>
          <a:lstStyle/>
          <a:p>
            <a:r>
              <a:rPr lang="en-GB" dirty="0"/>
              <a:t>Significant attempts from national government</a:t>
            </a:r>
          </a:p>
          <a:p>
            <a:r>
              <a:rPr lang="en-GB" dirty="0"/>
              <a:t>Some notable progress</a:t>
            </a:r>
          </a:p>
          <a:p>
            <a:r>
              <a:rPr lang="en-GB" dirty="0"/>
              <a:t>But confidence in the police is not high</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48</a:t>
            </a:fld>
            <a:endParaRPr lang="en-GB">
              <a:solidFill>
                <a:prstClr val="black">
                  <a:tint val="75000"/>
                </a:prstClr>
              </a:solidFill>
            </a:endParaRPr>
          </a:p>
        </p:txBody>
      </p:sp>
      <p:pic>
        <p:nvPicPr>
          <p:cNvPr id="7" name="Picture 6">
            <a:extLst>
              <a:ext uri="{FF2B5EF4-FFF2-40B4-BE49-F238E27FC236}">
                <a16:creationId xmlns:a16="http://schemas.microsoft.com/office/drawing/2014/main" id="{E5757BE2-8B32-8D68-15DC-7EC5D15BCC87}"/>
              </a:ext>
            </a:extLst>
          </p:cNvPr>
          <p:cNvPicPr>
            <a:picLocks noChangeAspect="1"/>
          </p:cNvPicPr>
          <p:nvPr/>
        </p:nvPicPr>
        <p:blipFill>
          <a:blip r:embed="rId2"/>
          <a:stretch>
            <a:fillRect/>
          </a:stretch>
        </p:blipFill>
        <p:spPr>
          <a:xfrm>
            <a:off x="6015644" y="49178"/>
            <a:ext cx="6176356" cy="6858000"/>
          </a:xfrm>
          <a:prstGeom prst="rect">
            <a:avLst/>
          </a:prstGeom>
        </p:spPr>
      </p:pic>
    </p:spTree>
    <p:extLst>
      <p:ext uri="{BB962C8B-B14F-4D97-AF65-F5344CB8AC3E}">
        <p14:creationId xmlns:p14="http://schemas.microsoft.com/office/powerpoint/2010/main" val="12833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4E69-E162-4241-BFF3-20F01EDCB249}"/>
              </a:ext>
            </a:extLst>
          </p:cNvPr>
          <p:cNvSpPr>
            <a:spLocks noGrp="1"/>
          </p:cNvSpPr>
          <p:nvPr>
            <p:ph type="title"/>
          </p:nvPr>
        </p:nvSpPr>
        <p:spPr/>
        <p:txBody>
          <a:bodyPr/>
          <a:lstStyle/>
          <a:p>
            <a:pPr algn="l"/>
            <a:r>
              <a:rPr lang="en-GB" dirty="0"/>
              <a:t>Delivering Local Policing</a:t>
            </a:r>
          </a:p>
        </p:txBody>
      </p:sp>
      <p:sp>
        <p:nvSpPr>
          <p:cNvPr id="3" name="Content Placeholder 2">
            <a:extLst>
              <a:ext uri="{FF2B5EF4-FFF2-40B4-BE49-F238E27FC236}">
                <a16:creationId xmlns:a16="http://schemas.microsoft.com/office/drawing/2014/main" id="{EAC1BFBC-756E-48B2-AD66-AAA5EAC13918}"/>
              </a:ext>
            </a:extLst>
          </p:cNvPr>
          <p:cNvSpPr>
            <a:spLocks noGrp="1"/>
          </p:cNvSpPr>
          <p:nvPr>
            <p:ph idx="1"/>
          </p:nvPr>
        </p:nvSpPr>
        <p:spPr/>
        <p:txBody>
          <a:bodyPr/>
          <a:lstStyle/>
          <a:p>
            <a:r>
              <a:rPr lang="en-GB" dirty="0"/>
              <a:t>Communication and joint problem-solving with communities</a:t>
            </a:r>
          </a:p>
          <a:p>
            <a:r>
              <a:rPr lang="en-GB" dirty="0"/>
              <a:t>Police engagement on local priorities</a:t>
            </a:r>
          </a:p>
          <a:p>
            <a:r>
              <a:rPr lang="en-GB" dirty="0"/>
              <a:t>Neighbourhood Policing Teams with dedicated PCSOs, Constables, Sergeants with a Local Police Inspector</a:t>
            </a:r>
          </a:p>
        </p:txBody>
      </p:sp>
      <p:sp>
        <p:nvSpPr>
          <p:cNvPr id="4" name="Slide Number Placeholder 3">
            <a:extLst>
              <a:ext uri="{FF2B5EF4-FFF2-40B4-BE49-F238E27FC236}">
                <a16:creationId xmlns:a16="http://schemas.microsoft.com/office/drawing/2014/main" id="{95745EE9-8F08-485E-933D-B5B40739BC2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49</a:t>
            </a:fld>
            <a:endParaRPr lang="en-GB">
              <a:solidFill>
                <a:prstClr val="black">
                  <a:tint val="75000"/>
                </a:prstClr>
              </a:solidFill>
            </a:endParaRPr>
          </a:p>
        </p:txBody>
      </p:sp>
    </p:spTree>
    <p:extLst>
      <p:ext uri="{BB962C8B-B14F-4D97-AF65-F5344CB8AC3E}">
        <p14:creationId xmlns:p14="http://schemas.microsoft.com/office/powerpoint/2010/main" val="85493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D5581-EAAC-0D8C-F6CB-635BB027A699}"/>
              </a:ext>
            </a:extLst>
          </p:cNvPr>
          <p:cNvSpPr>
            <a:spLocks noGrp="1"/>
          </p:cNvSpPr>
          <p:nvPr>
            <p:ph type="title"/>
          </p:nvPr>
        </p:nvSpPr>
        <p:spPr/>
        <p:txBody>
          <a:bodyPr/>
          <a:lstStyle/>
          <a:p>
            <a:endParaRPr lang="en-GB"/>
          </a:p>
        </p:txBody>
      </p:sp>
      <p:pic>
        <p:nvPicPr>
          <p:cNvPr id="5" name="Online Media 4" title="Early intervention teams in Humberside | Neighbourhood Policing | College of Policing">
            <a:hlinkClick r:id="" action="ppaction://media"/>
            <a:extLst>
              <a:ext uri="{FF2B5EF4-FFF2-40B4-BE49-F238E27FC236}">
                <a16:creationId xmlns:a16="http://schemas.microsoft.com/office/drawing/2014/main" id="{8764B181-A6D2-2C66-C99D-377310E8729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9C30239F-2ADF-EB97-3AD1-0959F8035DD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50</a:t>
            </a:fld>
            <a:endParaRPr lang="en-GB">
              <a:solidFill>
                <a:prstClr val="black">
                  <a:tint val="75000"/>
                </a:prstClr>
              </a:solidFill>
            </a:endParaRPr>
          </a:p>
        </p:txBody>
      </p:sp>
    </p:spTree>
    <p:extLst>
      <p:ext uri="{BB962C8B-B14F-4D97-AF65-F5344CB8AC3E}">
        <p14:creationId xmlns:p14="http://schemas.microsoft.com/office/powerpoint/2010/main" val="7307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9CC4-4318-BA4F-44D7-AB6716072980}"/>
              </a:ext>
            </a:extLst>
          </p:cNvPr>
          <p:cNvSpPr>
            <a:spLocks noGrp="1"/>
          </p:cNvSpPr>
          <p:nvPr>
            <p:ph type="title"/>
          </p:nvPr>
        </p:nvSpPr>
        <p:spPr/>
        <p:txBody>
          <a:bodyPr/>
          <a:lstStyle/>
          <a:p>
            <a:r>
              <a:rPr lang="en-GB" dirty="0"/>
              <a:t>Engagement, Public Order, Public Safety</a:t>
            </a:r>
          </a:p>
        </p:txBody>
      </p:sp>
      <p:pic>
        <p:nvPicPr>
          <p:cNvPr id="5" name="Online Media 4" title="Behind the Badge: Event Policing | South Wales Police">
            <a:hlinkClick r:id="" action="ppaction://media"/>
            <a:extLst>
              <a:ext uri="{FF2B5EF4-FFF2-40B4-BE49-F238E27FC236}">
                <a16:creationId xmlns:a16="http://schemas.microsoft.com/office/drawing/2014/main" id="{E65800D6-C161-1229-D1BC-E35490E0784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45B9CF22-33AA-1E74-B70B-6246E44CDDB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51</a:t>
            </a:fld>
            <a:endParaRPr lang="en-GB">
              <a:solidFill>
                <a:prstClr val="black">
                  <a:tint val="75000"/>
                </a:prstClr>
              </a:solidFill>
            </a:endParaRPr>
          </a:p>
        </p:txBody>
      </p:sp>
    </p:spTree>
    <p:extLst>
      <p:ext uri="{BB962C8B-B14F-4D97-AF65-F5344CB8AC3E}">
        <p14:creationId xmlns:p14="http://schemas.microsoft.com/office/powerpoint/2010/main" val="265458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1DFD-E8BE-4007-397F-8FC007446DE9}"/>
              </a:ext>
            </a:extLst>
          </p:cNvPr>
          <p:cNvSpPr>
            <a:spLocks noGrp="1"/>
          </p:cNvSpPr>
          <p:nvPr>
            <p:ph type="title"/>
          </p:nvPr>
        </p:nvSpPr>
        <p:spPr>
          <a:xfrm>
            <a:off x="438150" y="560280"/>
            <a:ext cx="10972800" cy="1143000"/>
          </a:xfrm>
        </p:spPr>
        <p:txBody>
          <a:bodyPr>
            <a:normAutofit/>
          </a:bodyPr>
          <a:lstStyle/>
          <a:p>
            <a:pPr algn="l"/>
            <a:r>
              <a:rPr lang="en-GB" sz="6000" dirty="0"/>
              <a:t>Proactive policing </a:t>
            </a:r>
          </a:p>
        </p:txBody>
      </p:sp>
      <p:sp>
        <p:nvSpPr>
          <p:cNvPr id="4" name="Slide Number Placeholder 3">
            <a:extLst>
              <a:ext uri="{FF2B5EF4-FFF2-40B4-BE49-F238E27FC236}">
                <a16:creationId xmlns:a16="http://schemas.microsoft.com/office/drawing/2014/main" id="{CC062DA5-D73B-4FC6-452D-939A59ECF31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52</a:t>
            </a:fld>
            <a:endParaRPr lang="en-GB">
              <a:solidFill>
                <a:prstClr val="black">
                  <a:tint val="75000"/>
                </a:prstClr>
              </a:solidFill>
            </a:endParaRPr>
          </a:p>
        </p:txBody>
      </p:sp>
      <p:sp>
        <p:nvSpPr>
          <p:cNvPr id="7" name="Content Placeholder 6">
            <a:extLst>
              <a:ext uri="{FF2B5EF4-FFF2-40B4-BE49-F238E27FC236}">
                <a16:creationId xmlns:a16="http://schemas.microsoft.com/office/drawing/2014/main" id="{77A6CE12-1298-CFC9-E94C-CBC2CD049EDD}"/>
              </a:ext>
            </a:extLst>
          </p:cNvPr>
          <p:cNvSpPr>
            <a:spLocks noGrp="1"/>
          </p:cNvSpPr>
          <p:nvPr>
            <p:ph idx="1"/>
          </p:nvPr>
        </p:nvSpPr>
        <p:spPr>
          <a:xfrm>
            <a:off x="7509510" y="731520"/>
            <a:ext cx="4354830" cy="4880609"/>
          </a:xfrm>
        </p:spPr>
        <p:txBody>
          <a:bodyPr>
            <a:normAutofit/>
          </a:bodyPr>
          <a:lstStyle/>
          <a:p>
            <a:r>
              <a:rPr lang="en-GB" sz="2800" dirty="0"/>
              <a:t>Geographically based</a:t>
            </a:r>
          </a:p>
          <a:p>
            <a:r>
              <a:rPr lang="en-GB" sz="2800" dirty="0"/>
              <a:t>Intelligence-led</a:t>
            </a:r>
          </a:p>
          <a:p>
            <a:r>
              <a:rPr lang="en-GB" sz="2800" dirty="0"/>
              <a:t>Problem analysis and problem solving</a:t>
            </a:r>
          </a:p>
          <a:p>
            <a:r>
              <a:rPr lang="en-GB" sz="2800" dirty="0"/>
              <a:t>Problem-Oriented Policing (POP)</a:t>
            </a:r>
          </a:p>
          <a:p>
            <a:r>
              <a:rPr lang="en-GB" sz="2800" dirty="0"/>
              <a:t>Hot spots</a:t>
            </a:r>
          </a:p>
          <a:p>
            <a:r>
              <a:rPr lang="en-GB" sz="2800" dirty="0"/>
              <a:t>Environmental and experimental criminological basis</a:t>
            </a:r>
          </a:p>
        </p:txBody>
      </p:sp>
      <p:pic>
        <p:nvPicPr>
          <p:cNvPr id="5" name="Picture 4">
            <a:extLst>
              <a:ext uri="{FF2B5EF4-FFF2-40B4-BE49-F238E27FC236}">
                <a16:creationId xmlns:a16="http://schemas.microsoft.com/office/drawing/2014/main" id="{BB105B16-5E22-A3A0-A184-AE82313AAB98}"/>
              </a:ext>
            </a:extLst>
          </p:cNvPr>
          <p:cNvPicPr>
            <a:picLocks noChangeAspect="1"/>
          </p:cNvPicPr>
          <p:nvPr/>
        </p:nvPicPr>
        <p:blipFill>
          <a:blip r:embed="rId2"/>
          <a:stretch>
            <a:fillRect/>
          </a:stretch>
        </p:blipFill>
        <p:spPr>
          <a:xfrm>
            <a:off x="876300" y="2405538"/>
            <a:ext cx="5498479" cy="20469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7633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1186-732B-87D8-BE28-A556D0D82624}"/>
              </a:ext>
            </a:extLst>
          </p:cNvPr>
          <p:cNvSpPr>
            <a:spLocks noGrp="1"/>
          </p:cNvSpPr>
          <p:nvPr>
            <p:ph type="title"/>
          </p:nvPr>
        </p:nvSpPr>
        <p:spPr/>
        <p:txBody>
          <a:bodyPr/>
          <a:lstStyle/>
          <a:p>
            <a:pPr algn="l"/>
            <a:r>
              <a:rPr lang="en-GB" dirty="0"/>
              <a:t>Community Engagement</a:t>
            </a:r>
          </a:p>
        </p:txBody>
      </p:sp>
      <p:sp>
        <p:nvSpPr>
          <p:cNvPr id="3" name="Content Placeholder 2">
            <a:extLst>
              <a:ext uri="{FF2B5EF4-FFF2-40B4-BE49-F238E27FC236}">
                <a16:creationId xmlns:a16="http://schemas.microsoft.com/office/drawing/2014/main" id="{31E4642B-E920-3B40-53FA-181B0F2F9A85}"/>
              </a:ext>
            </a:extLst>
          </p:cNvPr>
          <p:cNvSpPr>
            <a:spLocks noGrp="1"/>
          </p:cNvSpPr>
          <p:nvPr>
            <p:ph idx="1"/>
          </p:nvPr>
        </p:nvSpPr>
        <p:spPr/>
        <p:txBody>
          <a:bodyPr/>
          <a:lstStyle/>
          <a:p>
            <a:r>
              <a:rPr lang="en-GB" dirty="0"/>
              <a:t>Central to effective local policing</a:t>
            </a:r>
          </a:p>
          <a:p>
            <a:r>
              <a:rPr lang="en-GB" dirty="0"/>
              <a:t>Dialogue between the public and the police essential</a:t>
            </a:r>
          </a:p>
          <a:p>
            <a:r>
              <a:rPr lang="en-GB" dirty="0"/>
              <a:t>Community needs and perceived issues</a:t>
            </a:r>
          </a:p>
          <a:p>
            <a:r>
              <a:rPr lang="en-GB" dirty="0"/>
              <a:t>S.34 of the Police Reform and Social Responsibility Act 2011 provides a community engagement requirement on Chief Constables</a:t>
            </a:r>
          </a:p>
        </p:txBody>
      </p:sp>
      <p:sp>
        <p:nvSpPr>
          <p:cNvPr id="4" name="Slide Number Placeholder 3">
            <a:extLst>
              <a:ext uri="{FF2B5EF4-FFF2-40B4-BE49-F238E27FC236}">
                <a16:creationId xmlns:a16="http://schemas.microsoft.com/office/drawing/2014/main" id="{EAEB6069-8F4C-A74A-8875-AFCE2FCCD4A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53</a:t>
            </a:fld>
            <a:endParaRPr lang="en-GB">
              <a:solidFill>
                <a:prstClr val="black">
                  <a:tint val="75000"/>
                </a:prstClr>
              </a:solidFill>
            </a:endParaRPr>
          </a:p>
        </p:txBody>
      </p:sp>
    </p:spTree>
    <p:extLst>
      <p:ext uri="{BB962C8B-B14F-4D97-AF65-F5344CB8AC3E}">
        <p14:creationId xmlns:p14="http://schemas.microsoft.com/office/powerpoint/2010/main" val="43450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A392CC-F9D8-1444-B37E-A3DED659E9D1}"/>
              </a:ext>
            </a:extLst>
          </p:cNvPr>
          <p:cNvSpPr>
            <a:spLocks noGrp="1"/>
          </p:cNvSpPr>
          <p:nvPr>
            <p:ph type="title"/>
          </p:nvPr>
        </p:nvSpPr>
        <p:spPr/>
        <p:txBody>
          <a:bodyPr>
            <a:normAutofit fontScale="90000"/>
          </a:bodyPr>
          <a:lstStyle/>
          <a:p>
            <a:pPr algn="l"/>
            <a:r>
              <a:rPr lang="en-GB" dirty="0"/>
              <a:t>Community and Neighbourhood Policing Today</a:t>
            </a:r>
          </a:p>
        </p:txBody>
      </p:sp>
      <p:sp>
        <p:nvSpPr>
          <p:cNvPr id="4" name="Slide Number Placeholder 3">
            <a:extLst>
              <a:ext uri="{FF2B5EF4-FFF2-40B4-BE49-F238E27FC236}">
                <a16:creationId xmlns:a16="http://schemas.microsoft.com/office/drawing/2014/main" id="{D5080B58-95AB-DCDE-3631-FABCE8D60E0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54</a:t>
            </a:fld>
            <a:endParaRPr lang="en-GB">
              <a:solidFill>
                <a:prstClr val="black">
                  <a:tint val="75000"/>
                </a:prstClr>
              </a:solidFill>
            </a:endParaRPr>
          </a:p>
        </p:txBody>
      </p:sp>
      <p:sp>
        <p:nvSpPr>
          <p:cNvPr id="8" name="Content Placeholder 7">
            <a:extLst>
              <a:ext uri="{FF2B5EF4-FFF2-40B4-BE49-F238E27FC236}">
                <a16:creationId xmlns:a16="http://schemas.microsoft.com/office/drawing/2014/main" id="{71DA43D6-0F4B-81F7-21C3-9C090E4DE8F0}"/>
              </a:ext>
            </a:extLst>
          </p:cNvPr>
          <p:cNvSpPr>
            <a:spLocks noGrp="1"/>
          </p:cNvSpPr>
          <p:nvPr>
            <p:ph idx="1"/>
          </p:nvPr>
        </p:nvSpPr>
        <p:spPr>
          <a:xfrm>
            <a:off x="609600" y="1600201"/>
            <a:ext cx="6313714" cy="3917032"/>
          </a:xfrm>
        </p:spPr>
        <p:txBody>
          <a:bodyPr/>
          <a:lstStyle/>
          <a:p>
            <a:r>
              <a:rPr lang="en-GB" dirty="0"/>
              <a:t>Clear support for the neighbourhood policing model</a:t>
            </a:r>
          </a:p>
          <a:p>
            <a:r>
              <a:rPr lang="en-GB" dirty="0"/>
              <a:t>Central </a:t>
            </a:r>
            <a:r>
              <a:rPr lang="en-GB" dirty="0" err="1"/>
              <a:t>themse</a:t>
            </a:r>
            <a:r>
              <a:rPr lang="en-GB" dirty="0"/>
              <a:t> of NPCC, HMICFRS, CoP and PCCs, and recommendations for a local policing reset from the Police Foundation.</a:t>
            </a:r>
          </a:p>
          <a:p>
            <a:endParaRPr lang="en-GB" dirty="0"/>
          </a:p>
        </p:txBody>
      </p:sp>
      <p:pic>
        <p:nvPicPr>
          <p:cNvPr id="3" name="Picture 2">
            <a:extLst>
              <a:ext uri="{FF2B5EF4-FFF2-40B4-BE49-F238E27FC236}">
                <a16:creationId xmlns:a16="http://schemas.microsoft.com/office/drawing/2014/main" id="{B7FE350B-32A3-7048-E0A3-AC157B9EB8DF}"/>
              </a:ext>
            </a:extLst>
          </p:cNvPr>
          <p:cNvPicPr>
            <a:picLocks noChangeAspect="1"/>
          </p:cNvPicPr>
          <p:nvPr/>
        </p:nvPicPr>
        <p:blipFill>
          <a:blip r:embed="rId2"/>
          <a:stretch>
            <a:fillRect/>
          </a:stretch>
        </p:blipFill>
        <p:spPr>
          <a:xfrm>
            <a:off x="6923314" y="1340767"/>
            <a:ext cx="5129882" cy="4066222"/>
          </a:xfrm>
          <a:prstGeom prst="rect">
            <a:avLst/>
          </a:prstGeom>
        </p:spPr>
      </p:pic>
    </p:spTree>
    <p:extLst>
      <p:ext uri="{BB962C8B-B14F-4D97-AF65-F5344CB8AC3E}">
        <p14:creationId xmlns:p14="http://schemas.microsoft.com/office/powerpoint/2010/main" val="18130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E52C4-6FC4-4E70-4EE4-F7F2A439FD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7C0A8-188E-1D73-E015-23DEB5B44CD2}"/>
              </a:ext>
            </a:extLst>
          </p:cNvPr>
          <p:cNvSpPr>
            <a:spLocks noGrp="1"/>
          </p:cNvSpPr>
          <p:nvPr>
            <p:ph idx="1"/>
          </p:nvPr>
        </p:nvSpPr>
        <p:spPr>
          <a:xfrm>
            <a:off x="276225" y="4581525"/>
            <a:ext cx="1666875" cy="992858"/>
          </a:xfrm>
        </p:spPr>
        <p:txBody>
          <a:bodyPr>
            <a:normAutofit/>
          </a:bodyPr>
          <a:lstStyle/>
          <a:p>
            <a:r>
              <a:rPr lang="en-GB" sz="1000" dirty="0">
                <a:hlinkClick r:id="rId2"/>
              </a:rPr>
              <a:t>https://questions-statements.parliament.uk/written-questions/detail/2024-07-23/900120</a:t>
            </a:r>
            <a:r>
              <a:rPr lang="en-GB" sz="1000" dirty="0"/>
              <a:t> </a:t>
            </a:r>
          </a:p>
        </p:txBody>
      </p:sp>
      <p:sp>
        <p:nvSpPr>
          <p:cNvPr id="4" name="Slide Number Placeholder 3">
            <a:extLst>
              <a:ext uri="{FF2B5EF4-FFF2-40B4-BE49-F238E27FC236}">
                <a16:creationId xmlns:a16="http://schemas.microsoft.com/office/drawing/2014/main" id="{D9F946E2-87EE-2B9C-BD52-E524892A84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C3E5449C-2051-5B77-815F-14E0F4D6026D}"/>
              </a:ext>
            </a:extLst>
          </p:cNvPr>
          <p:cNvPicPr>
            <a:picLocks noChangeAspect="1"/>
          </p:cNvPicPr>
          <p:nvPr/>
        </p:nvPicPr>
        <p:blipFill>
          <a:blip r:embed="rId3"/>
          <a:stretch>
            <a:fillRect/>
          </a:stretch>
        </p:blipFill>
        <p:spPr>
          <a:xfrm>
            <a:off x="3086100" y="0"/>
            <a:ext cx="6928782" cy="6858000"/>
          </a:xfrm>
          <a:prstGeom prst="rect">
            <a:avLst/>
          </a:prstGeom>
        </p:spPr>
      </p:pic>
      <p:pic>
        <p:nvPicPr>
          <p:cNvPr id="8" name="Picture 7">
            <a:extLst>
              <a:ext uri="{FF2B5EF4-FFF2-40B4-BE49-F238E27FC236}">
                <a16:creationId xmlns:a16="http://schemas.microsoft.com/office/drawing/2014/main" id="{9015C11B-7A10-F4FC-6DF7-E63B36EF628B}"/>
              </a:ext>
            </a:extLst>
          </p:cNvPr>
          <p:cNvPicPr>
            <a:picLocks noChangeAspect="1"/>
          </p:cNvPicPr>
          <p:nvPr/>
        </p:nvPicPr>
        <p:blipFill>
          <a:blip r:embed="rId4"/>
          <a:stretch>
            <a:fillRect/>
          </a:stretch>
        </p:blipFill>
        <p:spPr>
          <a:xfrm>
            <a:off x="2471737" y="449933"/>
            <a:ext cx="8505825" cy="512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6201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114D0-0605-D16E-1EB0-1527DFBDD5CB}"/>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89B8A6DF-13D4-F492-1F77-7AC6AF89915C}"/>
              </a:ext>
            </a:extLst>
          </p:cNvPr>
          <p:cNvSpPr>
            <a:spLocks noGrp="1"/>
          </p:cNvSpPr>
          <p:nvPr>
            <p:ph idx="1"/>
          </p:nvPr>
        </p:nvSpPr>
        <p:spPr/>
        <p:txBody>
          <a:bodyPr>
            <a:normAutofit fontScale="77500" lnSpcReduction="20000"/>
          </a:bodyPr>
          <a:lstStyle/>
          <a:p>
            <a:r>
              <a:rPr lang="en-US" dirty="0"/>
              <a:t>Specialist </a:t>
            </a:r>
            <a:r>
              <a:rPr lang="en-US" dirty="0" err="1"/>
              <a:t>neighbourhood</a:t>
            </a:r>
            <a:r>
              <a:rPr lang="en-US" dirty="0"/>
              <a:t> policing training will be rolled out across the country as the government kicks off its pledge to restore </a:t>
            </a:r>
            <a:r>
              <a:rPr lang="en-US" dirty="0" err="1"/>
              <a:t>neighbourhood</a:t>
            </a:r>
            <a:r>
              <a:rPr lang="en-US" dirty="0"/>
              <a:t> policing.   </a:t>
            </a:r>
          </a:p>
          <a:p>
            <a:r>
              <a:rPr lang="en-US" dirty="0"/>
              <a:t>With crimes that blight communities on the rise, like shoplifting, snatch theft and antisocial </a:t>
            </a:r>
            <a:r>
              <a:rPr lang="en-US" dirty="0" err="1"/>
              <a:t>behaviour</a:t>
            </a:r>
            <a:r>
              <a:rPr lang="en-US" dirty="0"/>
              <a:t>, the government has pledged to put thousands more </a:t>
            </a:r>
            <a:r>
              <a:rPr lang="en-US" dirty="0" err="1"/>
              <a:t>neighbourhood</a:t>
            </a:r>
            <a:r>
              <a:rPr lang="en-US" dirty="0"/>
              <a:t> police officers, community support officers and special constables are out patrolling streets and town </a:t>
            </a:r>
            <a:r>
              <a:rPr lang="en-US" dirty="0" err="1"/>
              <a:t>centres</a:t>
            </a:r>
            <a:r>
              <a:rPr lang="en-US" dirty="0"/>
              <a:t>.   </a:t>
            </a:r>
          </a:p>
          <a:p>
            <a:r>
              <a:rPr lang="en-US" dirty="0"/>
              <a:t>As a first step towards this goal, the Policing Minister will today announce nationwide rollout of a new training </a:t>
            </a:r>
            <a:r>
              <a:rPr lang="en-US" dirty="0" err="1"/>
              <a:t>programme</a:t>
            </a:r>
            <a:r>
              <a:rPr lang="en-US" dirty="0"/>
              <a:t> for </a:t>
            </a:r>
            <a:r>
              <a:rPr lang="en-US" dirty="0" err="1"/>
              <a:t>neighbourhood</a:t>
            </a:r>
            <a:r>
              <a:rPr lang="en-US" dirty="0"/>
              <a:t> policing officers developed by the College of Policing, to improve standards and consistency across forces. </a:t>
            </a:r>
            <a:endParaRPr lang="en-GB" dirty="0"/>
          </a:p>
        </p:txBody>
      </p:sp>
      <p:sp>
        <p:nvSpPr>
          <p:cNvPr id="4" name="Slide Number Placeholder 3">
            <a:extLst>
              <a:ext uri="{FF2B5EF4-FFF2-40B4-BE49-F238E27FC236}">
                <a16:creationId xmlns:a16="http://schemas.microsoft.com/office/drawing/2014/main" id="{796A09F6-7D78-2487-C2CF-96F1EBC8488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56</a:t>
            </a:fld>
            <a:endParaRPr lang="en-GB">
              <a:solidFill>
                <a:prstClr val="black">
                  <a:tint val="75000"/>
                </a:prstClr>
              </a:solidFill>
            </a:endParaRPr>
          </a:p>
        </p:txBody>
      </p:sp>
    </p:spTree>
    <p:extLst>
      <p:ext uri="{BB962C8B-B14F-4D97-AF65-F5344CB8AC3E}">
        <p14:creationId xmlns:p14="http://schemas.microsoft.com/office/powerpoint/2010/main" val="119849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4783-B804-9C35-9860-98C5F2E93E56}"/>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9A995E21-6109-ECF0-781E-5A2442241BD3}"/>
              </a:ext>
            </a:extLst>
          </p:cNvPr>
          <p:cNvSpPr>
            <a:spLocks noGrp="1"/>
          </p:cNvSpPr>
          <p:nvPr>
            <p:ph idx="1"/>
          </p:nvPr>
        </p:nvSpPr>
        <p:spPr/>
        <p:txBody>
          <a:bodyPr/>
          <a:lstStyle/>
          <a:p>
            <a:r>
              <a:rPr lang="en-US" dirty="0"/>
              <a:t>The </a:t>
            </a:r>
            <a:r>
              <a:rPr lang="en-US" dirty="0" err="1"/>
              <a:t>Neighbourhood</a:t>
            </a:r>
            <a:r>
              <a:rPr lang="en-US" dirty="0"/>
              <a:t> Policing Pathway, which is currently being </a:t>
            </a:r>
            <a:r>
              <a:rPr lang="en-US" dirty="0" err="1"/>
              <a:t>trialled</a:t>
            </a:r>
            <a:r>
              <a:rPr lang="en-US" dirty="0"/>
              <a:t> and based on evidence of what works, will help officers build on the core skills they need to tackle the issues communities face every day. </a:t>
            </a:r>
          </a:p>
          <a:p>
            <a:r>
              <a:rPr lang="en-US" dirty="0"/>
              <a:t>This will include helping officers build relationships across local communities and give them the skills and confidence they need to solve issues that affect local residents.</a:t>
            </a:r>
            <a:endParaRPr lang="en-GB" dirty="0"/>
          </a:p>
        </p:txBody>
      </p:sp>
      <p:sp>
        <p:nvSpPr>
          <p:cNvPr id="4" name="Slide Number Placeholder 3">
            <a:extLst>
              <a:ext uri="{FF2B5EF4-FFF2-40B4-BE49-F238E27FC236}">
                <a16:creationId xmlns:a16="http://schemas.microsoft.com/office/drawing/2014/main" id="{61C3E496-43C5-766B-5812-A961BFEC1D5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57</a:t>
            </a:fld>
            <a:endParaRPr lang="en-GB">
              <a:solidFill>
                <a:prstClr val="black">
                  <a:tint val="75000"/>
                </a:prstClr>
              </a:solidFill>
            </a:endParaRPr>
          </a:p>
        </p:txBody>
      </p:sp>
    </p:spTree>
    <p:extLst>
      <p:ext uri="{BB962C8B-B14F-4D97-AF65-F5344CB8AC3E}">
        <p14:creationId xmlns:p14="http://schemas.microsoft.com/office/powerpoint/2010/main" val="147764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8C0F-AEE5-3002-76CD-520172C21331}"/>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1EB25894-954A-4C12-1823-20245441F52B}"/>
              </a:ext>
            </a:extLst>
          </p:cNvPr>
          <p:cNvSpPr>
            <a:spLocks noGrp="1"/>
          </p:cNvSpPr>
          <p:nvPr>
            <p:ph idx="1"/>
          </p:nvPr>
        </p:nvSpPr>
        <p:spPr>
          <a:xfrm>
            <a:off x="609600" y="1600200"/>
            <a:ext cx="11357610" cy="4069079"/>
          </a:xfrm>
        </p:spPr>
        <p:txBody>
          <a:bodyPr>
            <a:normAutofit fontScale="70000" lnSpcReduction="20000"/>
          </a:bodyPr>
          <a:lstStyle/>
          <a:p>
            <a:pPr marL="0" indent="0">
              <a:buNone/>
            </a:pPr>
            <a:r>
              <a:rPr lang="en-US" sz="4600" dirty="0"/>
              <a:t>Policing Minister Dame Diana Johnson</a:t>
            </a:r>
          </a:p>
          <a:p>
            <a:r>
              <a:rPr lang="en-US" sz="3400" dirty="0"/>
              <a:t>“Too many town </a:t>
            </a:r>
            <a:r>
              <a:rPr lang="en-US" sz="3400" dirty="0" err="1"/>
              <a:t>centres</a:t>
            </a:r>
            <a:r>
              <a:rPr lang="en-US" sz="3400" dirty="0"/>
              <a:t> and high streets across the country have been gripped by an epidemic of anti-social </a:t>
            </a:r>
            <a:r>
              <a:rPr lang="en-US" sz="3400" dirty="0" err="1"/>
              <a:t>behaviour</a:t>
            </a:r>
            <a:r>
              <a:rPr lang="en-US" sz="3400" dirty="0"/>
              <a:t>, theft and shoplifting which is corroding our communities and cannot be allowed to continue.      </a:t>
            </a:r>
          </a:p>
          <a:p>
            <a:r>
              <a:rPr lang="en-US" sz="3400" dirty="0"/>
              <a:t>… face the reality that there are still too many victims of anti-social </a:t>
            </a:r>
            <a:r>
              <a:rPr lang="en-US" sz="3400" dirty="0" err="1"/>
              <a:t>behaviour</a:t>
            </a:r>
            <a:r>
              <a:rPr lang="en-US" sz="3400" dirty="0"/>
              <a:t> who feel that when they call the police, no one listens and no one comes.    </a:t>
            </a:r>
          </a:p>
          <a:p>
            <a:r>
              <a:rPr lang="en-US" sz="3400" dirty="0"/>
              <a:t>Our </a:t>
            </a:r>
            <a:r>
              <a:rPr lang="en-US" sz="3400" dirty="0" err="1"/>
              <a:t>neighbourhoods</a:t>
            </a:r>
            <a:r>
              <a:rPr lang="en-US" sz="3400" dirty="0"/>
              <a:t> and police forces have suffered enough after a decade of decline </a:t>
            </a:r>
          </a:p>
          <a:p>
            <a:r>
              <a:rPr lang="en-US" sz="3400" dirty="0"/>
              <a:t>Every community deserves local officers who understand what is needed to keep them safe, and with this new training and our </a:t>
            </a:r>
            <a:r>
              <a:rPr lang="en-US" sz="3400" dirty="0" err="1"/>
              <a:t>Neighbourhood</a:t>
            </a:r>
            <a:r>
              <a:rPr lang="en-US" sz="3400" dirty="0"/>
              <a:t> Policing Guarantee, we will deliver the change our towns and villages are desperate for.“</a:t>
            </a:r>
            <a:endParaRPr lang="en-GB" sz="3400" dirty="0"/>
          </a:p>
        </p:txBody>
      </p:sp>
      <p:sp>
        <p:nvSpPr>
          <p:cNvPr id="4" name="Slide Number Placeholder 3">
            <a:extLst>
              <a:ext uri="{FF2B5EF4-FFF2-40B4-BE49-F238E27FC236}">
                <a16:creationId xmlns:a16="http://schemas.microsoft.com/office/drawing/2014/main" id="{5EB37F0E-98BA-1D24-2A8B-299556406D0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58</a:t>
            </a:fld>
            <a:endParaRPr lang="en-GB">
              <a:solidFill>
                <a:prstClr val="black">
                  <a:tint val="75000"/>
                </a:prstClr>
              </a:solidFill>
            </a:endParaRPr>
          </a:p>
        </p:txBody>
      </p:sp>
    </p:spTree>
    <p:extLst>
      <p:ext uri="{BB962C8B-B14F-4D97-AF65-F5344CB8AC3E}">
        <p14:creationId xmlns:p14="http://schemas.microsoft.com/office/powerpoint/2010/main" val="82643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95257-7975-2210-787F-D2FF5E797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46CCB-3A7A-3AA9-3B5E-3742B7FAE935}"/>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045DAF15-6561-A699-D7F9-001A6E88733D}"/>
              </a:ext>
            </a:extLst>
          </p:cNvPr>
          <p:cNvSpPr>
            <a:spLocks noGrp="1"/>
          </p:cNvSpPr>
          <p:nvPr>
            <p:ph idx="1"/>
          </p:nvPr>
        </p:nvSpPr>
        <p:spPr>
          <a:xfrm>
            <a:off x="609600" y="1600200"/>
            <a:ext cx="11357610" cy="4069079"/>
          </a:xfrm>
        </p:spPr>
        <p:txBody>
          <a:bodyPr>
            <a:normAutofit lnSpcReduction="10000"/>
          </a:bodyPr>
          <a:lstStyle/>
          <a:p>
            <a:r>
              <a:rPr lang="en-US" dirty="0"/>
              <a:t>First launched in June, the training has been piloted in 11 forces, including Northumbria, North Wales, Derbyshire and the Metropolitan Police. When fully rolled out, the training </a:t>
            </a:r>
            <a:r>
              <a:rPr lang="en-US" dirty="0" err="1"/>
              <a:t>programme</a:t>
            </a:r>
            <a:r>
              <a:rPr lang="en-US" dirty="0"/>
              <a:t> will be available to police forces across the country to </a:t>
            </a:r>
            <a:r>
              <a:rPr lang="en-US" dirty="0" err="1"/>
              <a:t>enrol</a:t>
            </a:r>
            <a:r>
              <a:rPr lang="en-US" dirty="0"/>
              <a:t> any </a:t>
            </a:r>
            <a:r>
              <a:rPr lang="en-US" dirty="0" err="1"/>
              <a:t>neighbourhood</a:t>
            </a:r>
            <a:r>
              <a:rPr lang="en-US" dirty="0"/>
              <a:t> officer or PCSO on.   </a:t>
            </a:r>
          </a:p>
          <a:p>
            <a:r>
              <a:rPr lang="en-US" dirty="0"/>
              <a:t>The pilots are expected to finish at the end of March 2025, after which the training </a:t>
            </a:r>
            <a:r>
              <a:rPr lang="en-US" dirty="0" err="1"/>
              <a:t>programme</a:t>
            </a:r>
            <a:r>
              <a:rPr lang="en-US" dirty="0"/>
              <a:t> will be refined before being expanded across the country.</a:t>
            </a:r>
          </a:p>
          <a:p>
            <a:pPr marL="0" indent="0">
              <a:buNone/>
            </a:pPr>
            <a:endParaRPr lang="en-US" sz="4600" dirty="0"/>
          </a:p>
        </p:txBody>
      </p:sp>
      <p:sp>
        <p:nvSpPr>
          <p:cNvPr id="4" name="Slide Number Placeholder 3">
            <a:extLst>
              <a:ext uri="{FF2B5EF4-FFF2-40B4-BE49-F238E27FC236}">
                <a16:creationId xmlns:a16="http://schemas.microsoft.com/office/drawing/2014/main" id="{88CC4B0C-83E5-1821-C10F-83C53F49DB6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59</a:t>
            </a:fld>
            <a:endParaRPr lang="en-GB">
              <a:solidFill>
                <a:prstClr val="black">
                  <a:tint val="75000"/>
                </a:prstClr>
              </a:solidFill>
            </a:endParaRPr>
          </a:p>
        </p:txBody>
      </p:sp>
    </p:spTree>
    <p:extLst>
      <p:ext uri="{BB962C8B-B14F-4D97-AF65-F5344CB8AC3E}">
        <p14:creationId xmlns:p14="http://schemas.microsoft.com/office/powerpoint/2010/main" val="366574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838200" y="1520190"/>
            <a:ext cx="11003280" cy="4656773"/>
          </a:xfrm>
        </p:spPr>
        <p:txBody>
          <a:bodyPr>
            <a:normAutofit fontScale="62500" lnSpcReduction="20000"/>
          </a:bodyPr>
          <a:lstStyle/>
          <a:p>
            <a:r>
              <a:rPr lang="en-US" dirty="0"/>
              <a:t>Casey L (2016) The Casey Review: A review into opportunity and integration, London: Department for Communities and Local Government</a:t>
            </a:r>
          </a:p>
          <a:p>
            <a:r>
              <a:rPr lang="en-US" dirty="0"/>
              <a:t>Clouston, W (2020) The BLM movement could not be more wrong, available at https://www.spiked-online.com/2020/06/17/the-blm-movement-could-not-be-more-wrong/ </a:t>
            </a:r>
          </a:p>
          <a:p>
            <a:r>
              <a:rPr lang="en-US" dirty="0"/>
              <a:t>Department for Communities and Local Government (DCLG 2007) Creating Strong, Safe and Prosperous Communities. London: Crown Copyright</a:t>
            </a:r>
          </a:p>
          <a:p>
            <a:r>
              <a:rPr lang="en-US" dirty="0"/>
              <a:t>Dorling D (2011) Injustice: why social inequality persists, Bristol: The Policy Press</a:t>
            </a:r>
          </a:p>
          <a:p>
            <a:r>
              <a:rPr lang="en-US" dirty="0"/>
              <a:t>Fanshawe, S and </a:t>
            </a:r>
            <a:r>
              <a:rPr lang="en-US" dirty="0" err="1"/>
              <a:t>Sriskandarajah</a:t>
            </a:r>
            <a:r>
              <a:rPr lang="en-US" dirty="0"/>
              <a:t>, D (2010) ‘You can’t put me in a box!’ Super-diversity and the end of identity politics in Britain. Institute for Public Policy Research (IPPR).</a:t>
            </a:r>
          </a:p>
          <a:p>
            <a:r>
              <a:rPr lang="en-US" dirty="0"/>
              <a:t>Good Governance Improvement (2020) Engaging with the hard to reach, available at </a:t>
            </a:r>
            <a:r>
              <a:rPr lang="en-US" dirty="0">
                <a:hlinkClick r:id="rId2"/>
              </a:rPr>
              <a:t>https://www.good-governance.org.uk/publications/insights/engaging-with-the-hard-to-reach</a:t>
            </a:r>
            <a:r>
              <a:rPr lang="en-US" dirty="0"/>
              <a:t> </a:t>
            </a:r>
          </a:p>
          <a:p>
            <a:r>
              <a:rPr lang="en-US" dirty="0"/>
              <a:t>Kitchen S, Michaelson J and Wood N (2006) 2005 Citizenship Survey: Community Cohesion topic report. Department for Communities &amp; Local Government. London: Crown Copyright.</a:t>
            </a:r>
            <a:endParaRPr lang="en-GB" dirty="0"/>
          </a:p>
          <a:p>
            <a:r>
              <a:rPr lang="en-GB" dirty="0"/>
              <a:t>UK Government (2024) </a:t>
            </a:r>
            <a:r>
              <a:rPr lang="en-US" dirty="0"/>
              <a:t>Government kick-starts plan to restore </a:t>
            </a:r>
            <a:r>
              <a:rPr lang="en-US" dirty="0" err="1"/>
              <a:t>neighbourhood</a:t>
            </a:r>
            <a:r>
              <a:rPr lang="en-US" dirty="0"/>
              <a:t> policing, available at </a:t>
            </a:r>
            <a:r>
              <a:rPr lang="en-US" dirty="0">
                <a:hlinkClick r:id="rId3"/>
              </a:rPr>
              <a:t>Government kick-starts plan to restore </a:t>
            </a:r>
            <a:r>
              <a:rPr lang="en-US" dirty="0" err="1">
                <a:hlinkClick r:id="rId3"/>
              </a:rPr>
              <a:t>neighbourhood</a:t>
            </a:r>
            <a:r>
              <a:rPr lang="en-US" dirty="0">
                <a:hlinkClick r:id="rId3"/>
              </a:rPr>
              <a:t> policing - GOV.UK (www.gov.uk)</a:t>
            </a:r>
            <a:r>
              <a:rPr lang="en-US" dirty="0"/>
              <a:t> </a:t>
            </a:r>
            <a:endParaRPr lang="en-GB" dirty="0"/>
          </a:p>
          <a:p>
            <a:r>
              <a:rPr lang="en-US" dirty="0"/>
              <a:t>Winder R (2006) Bloody Foreigners: the story of immigration to Britain, London: Abacus</a:t>
            </a:r>
          </a:p>
          <a:p>
            <a:r>
              <a:rPr lang="en-GB" dirty="0"/>
              <a:t>Wood et al (2023) Blackstone’s Handbook for Policing Students. Oxford: OUP</a:t>
            </a:r>
          </a:p>
        </p:txBody>
      </p:sp>
    </p:spTree>
    <p:extLst>
      <p:ext uri="{BB962C8B-B14F-4D97-AF65-F5344CB8AC3E}">
        <p14:creationId xmlns:p14="http://schemas.microsoft.com/office/powerpoint/2010/main" val="4246950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38D7E2A-4690-0A6C-6D13-4EC459A4588F}"/>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527ECD67-3950-D4EC-07F6-E197BED8AAA8}"/>
              </a:ext>
            </a:extLst>
          </p:cNvPr>
          <p:cNvSpPr>
            <a:spLocks noGrp="1"/>
          </p:cNvSpPr>
          <p:nvPr>
            <p:ph idx="1"/>
          </p:nvPr>
        </p:nvSpPr>
        <p:spPr>
          <a:xfrm>
            <a:off x="838200" y="1825625"/>
            <a:ext cx="5414010" cy="4351338"/>
          </a:xfrm>
        </p:spPr>
        <p:txBody>
          <a:bodyPr/>
          <a:lstStyle/>
          <a:p>
            <a:r>
              <a:rPr lang="en-GB" dirty="0"/>
              <a:t>Wood et al (2023) Blackstone’s Handbook for Policing Students. Oxford: OUP</a:t>
            </a:r>
          </a:p>
        </p:txBody>
      </p:sp>
      <p:sp>
        <p:nvSpPr>
          <p:cNvPr id="5" name="Slide Number Placeholder 4">
            <a:extLst>
              <a:ext uri="{FF2B5EF4-FFF2-40B4-BE49-F238E27FC236}">
                <a16:creationId xmlns:a16="http://schemas.microsoft.com/office/drawing/2014/main" id="{BD5A6510-5715-8782-2B79-3B2B36BD04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2D464D8-E9F1-43AD-9171-F5BE79F90292}"/>
              </a:ext>
            </a:extLst>
          </p:cNvPr>
          <p:cNvPicPr>
            <a:picLocks noChangeAspect="1"/>
          </p:cNvPicPr>
          <p:nvPr/>
        </p:nvPicPr>
        <p:blipFill>
          <a:blip r:embed="rId2"/>
          <a:stretch>
            <a:fillRect/>
          </a:stretch>
        </p:blipFill>
        <p:spPr>
          <a:xfrm rot="16200000">
            <a:off x="6357939" y="1122363"/>
            <a:ext cx="6096000" cy="4581525"/>
          </a:xfrm>
          <a:prstGeom prst="rect">
            <a:avLst/>
          </a:prstGeom>
        </p:spPr>
      </p:pic>
    </p:spTree>
    <p:extLst>
      <p:ext uri="{BB962C8B-B14F-4D97-AF65-F5344CB8AC3E}">
        <p14:creationId xmlns:p14="http://schemas.microsoft.com/office/powerpoint/2010/main" val="24940844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315</TotalTime>
  <Words>3365</Words>
  <Application>Microsoft Office PowerPoint</Application>
  <PresentationFormat>Widescreen</PresentationFormat>
  <Paragraphs>392</Paragraphs>
  <Slides>61</Slides>
  <Notes>1</Notes>
  <HiddenSlides>0</HiddenSlides>
  <MMClips>3</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61</vt:i4>
      </vt:variant>
    </vt:vector>
  </HeadingPairs>
  <TitlesOfParts>
    <vt:vector size="73" baseType="lpstr">
      <vt:lpstr>Aptos</vt:lpstr>
      <vt:lpstr>Aptos Display</vt:lpstr>
      <vt:lpstr>Arial</vt:lpstr>
      <vt:lpstr>Calibri</vt:lpstr>
      <vt:lpstr>Calibri Light</vt:lpstr>
      <vt:lpstr>Myriad Pro</vt:lpstr>
      <vt:lpstr>Symbol</vt:lpstr>
      <vt:lpstr>Times New Roman</vt:lpstr>
      <vt:lpstr>20140311PresentationUWTSDTemplate</vt:lpstr>
      <vt:lpstr>1_Office Theme</vt:lpstr>
      <vt:lpstr>Office Theme</vt:lpstr>
      <vt:lpstr>2_Office Theme</vt:lpstr>
      <vt:lpstr>BMPL5013 2. Communities and Neighbourhoods</vt:lpstr>
      <vt:lpstr>Content  A Backdrop for Community Policing</vt:lpstr>
      <vt:lpstr>Communities and Neighbourhoods</vt:lpstr>
      <vt:lpstr>PowerPoint Presentation</vt:lpstr>
      <vt:lpstr>PowerPoint Presentation</vt:lpstr>
      <vt:lpstr>Specific use of the word</vt:lpstr>
      <vt:lpstr>Community</vt:lpstr>
      <vt:lpstr>UK Government 2006</vt:lpstr>
      <vt:lpstr>UK Government 2006</vt:lpstr>
      <vt:lpstr>UK Government 2006</vt:lpstr>
      <vt:lpstr>Citizens and decision-making</vt:lpstr>
      <vt:lpstr>Community is a comprehensive concept</vt:lpstr>
      <vt:lpstr>Relationships</vt:lpstr>
      <vt:lpstr>Citizenship Debates</vt:lpstr>
      <vt:lpstr>Communities are not simple</vt:lpstr>
      <vt:lpstr>Key challenges of engagement</vt:lpstr>
      <vt:lpstr>A View from Welsh National Government</vt:lpstr>
      <vt:lpstr>A View from Welsh National Government</vt:lpstr>
      <vt:lpstr>PowerPoint Presentation</vt:lpstr>
      <vt:lpstr>Multi …</vt:lpstr>
      <vt:lpstr>Class and Deprivation</vt:lpstr>
      <vt:lpstr>The Casey Review 2016</vt:lpstr>
      <vt:lpstr>Leadership</vt:lpstr>
      <vt:lpstr>Political correctness?</vt:lpstr>
      <vt:lpstr>Recommendations</vt:lpstr>
      <vt:lpstr>PowerPoint Presentation</vt:lpstr>
      <vt:lpstr>Policing Perspectives</vt:lpstr>
      <vt:lpstr>Policing</vt:lpstr>
      <vt:lpstr>Police officers</vt:lpstr>
      <vt:lpstr>Constant change</vt:lpstr>
      <vt:lpstr>Public policing is quite a modern invention</vt:lpstr>
      <vt:lpstr>Policing bodies and law enforcement</vt:lpstr>
      <vt:lpstr>Law Enforcement</vt:lpstr>
      <vt:lpstr>Law Enforcement</vt:lpstr>
      <vt:lpstr>Law Enforcement</vt:lpstr>
      <vt:lpstr>An Extended Family of Linked Support</vt:lpstr>
      <vt:lpstr>Extended Family</vt:lpstr>
      <vt:lpstr>PowerPoint Presentation</vt:lpstr>
      <vt:lpstr>Policing as a Profession?</vt:lpstr>
      <vt:lpstr>Good Practise, Professional Development &amp; Standards</vt:lpstr>
      <vt:lpstr>College of Policing</vt:lpstr>
      <vt:lpstr>Neighbourhood policing history</vt:lpstr>
      <vt:lpstr>Easing the Pressures</vt:lpstr>
      <vt:lpstr>Easing the Pressures</vt:lpstr>
      <vt:lpstr>From crime-fighting to quality of life</vt:lpstr>
      <vt:lpstr>Addressing Community Issues (Wales)</vt:lpstr>
      <vt:lpstr>Addressing Community Issues (Wales)</vt:lpstr>
      <vt:lpstr>Can communities be empowered?</vt:lpstr>
      <vt:lpstr>Delivering Local Policing</vt:lpstr>
      <vt:lpstr>PowerPoint Presentation</vt:lpstr>
      <vt:lpstr>Engagement, Public Order, Public Safety</vt:lpstr>
      <vt:lpstr>Proactive policing </vt:lpstr>
      <vt:lpstr>Community Engagement</vt:lpstr>
      <vt:lpstr>Community and Neighbourhood Policing Today</vt:lpstr>
      <vt:lpstr>PowerPoint Presentation</vt:lpstr>
      <vt:lpstr>UK Government 2024</vt:lpstr>
      <vt:lpstr>UK Government 2024</vt:lpstr>
      <vt:lpstr>UK Government 2024</vt:lpstr>
      <vt:lpstr>UK Government 2024</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lastModifiedBy>Mike Durke</cp:lastModifiedBy>
  <cp:revision>19</cp:revision>
  <dcterms:created xsi:type="dcterms:W3CDTF">2024-09-16T13:45:05Z</dcterms:created>
  <dcterms:modified xsi:type="dcterms:W3CDTF">2024-10-13T13:47:35Z</dcterms:modified>
</cp:coreProperties>
</file>