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61" r:id="rId5"/>
    <p:sldId id="258" r:id="rId6"/>
    <p:sldId id="263" r:id="rId7"/>
    <p:sldId id="264" r:id="rId8"/>
    <p:sldId id="259" r:id="rId9"/>
    <p:sldId id="260" r:id="rId10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8" d="100"/>
          <a:sy n="78" d="100"/>
        </p:scale>
        <p:origin x="18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E523C-3E2F-3101-E399-33270107AF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958F70-5DBC-E3FB-AC03-4295220109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429B19-BB76-549F-BDDD-5F16181DB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BE04D-77AD-4FBB-B8BF-CAA12FFA09F4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AD924D-BE0C-33CF-134C-6D78EC67A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93DD1-6876-6DD5-D62A-4160ECB03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5F75-BA63-4A0D-BD27-14F6003C9D9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8635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17B19-0B86-FD6E-EE2C-383DF6714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0A1F5-263C-FDD8-C264-BB2D8E3404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54C76-A765-C4E8-6399-7CDC01B51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BE04D-77AD-4FBB-B8BF-CAA12FFA09F4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D0AB8A-8711-7251-94F7-537AFB799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AC5E-50B7-E85F-8B29-434DD2672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5F75-BA63-4A0D-BD27-14F6003C9D9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6077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0E0DD-E0E4-6198-D382-A60100FB1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57F64-5555-BC6B-952D-FA97990F8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7C0F3-1DAB-D7E4-42E6-E1BD8FEB4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BE04D-77AD-4FBB-B8BF-CAA12FFA09F4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1E317-AEBA-93DA-D81C-0EE7848B1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7E293B-5F88-D04E-7162-A1D4D3CB6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5F75-BA63-4A0D-BD27-14F6003C9D9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169577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35A5F-09FE-7770-FEAB-DFA03D729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A421B-84C1-51F4-A24E-C9A4AA50CA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BED5C5-6064-36C8-D476-97744716E8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8AEDB3-0FDC-04E9-35E7-862880AA4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BE04D-77AD-4FBB-B8BF-CAA12FFA09F4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DC81D0-0BF5-4626-0F2F-B746DF24A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B5719E-6C8F-3BE1-E66F-F5549CEDD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5F75-BA63-4A0D-BD27-14F6003C9D9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00365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346A9-71A7-6BE1-5A15-7561B9B6A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D90893-18BC-40C5-B43D-B11E876237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F3E5BF-EDB4-CD2B-857E-37CFC689E8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81F82A-DD9D-609E-76C0-1398675438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595805-0568-2712-A30F-7163A14B34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8827-EA74-21E6-1514-0A9A7740E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BE04D-77AD-4FBB-B8BF-CAA12FFA09F4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2137DF-BEDC-5F41-9436-401F65D326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94A325-29EE-BC20-2C7F-CEDA83693C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5F75-BA63-4A0D-BD27-14F6003C9D9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92050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35962-1D3C-93EE-17A4-F494E1921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64EC23-21A0-5804-F3F8-C7326844F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BE04D-77AD-4FBB-B8BF-CAA12FFA09F4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19200B-AFCB-84E3-FADE-6395CB6A46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27A0E0-8487-B6DA-5FB6-226A79DDC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5F75-BA63-4A0D-BD27-14F6003C9D9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2714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015BD2-3C58-7DC1-1B40-A5F91A382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BE04D-77AD-4FBB-B8BF-CAA12FFA09F4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F4D69C-E3B4-A901-89A3-3C84569FA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B2740-6022-FA73-6DB4-0E615B6B3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5F75-BA63-4A0D-BD27-14F6003C9D9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746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D2A79-D43A-DB0E-B687-3744A4A0F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9046C-C38F-43FF-7C2D-9532736CD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47176-A2C0-A709-B55B-A17DF4C483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95F4CE-6A2A-94C0-A7BC-2A5EF5514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BE04D-77AD-4FBB-B8BF-CAA12FFA09F4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5746D3-E5B3-2BE8-F3AD-1F307D3AF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2604A3-C781-EAD0-9C86-DF20AFA4E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5F75-BA63-4A0D-BD27-14F6003C9D9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53418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A46A-FC3D-55CE-2AB8-59684C1A2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96D6C4-361A-3D92-C08C-7452E7A0BF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0CB314-3B4E-67E5-0F4E-26FD4FCBC3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2FAA53-0C4C-6923-48BB-44C998697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BE04D-77AD-4FBB-B8BF-CAA12FFA09F4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E7E557-37DE-3195-4C42-839E4B7D5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D7D42C-51F2-8A32-A442-1428524B3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5F75-BA63-4A0D-BD27-14F6003C9D9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31779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269FD-4E6D-0A5F-78A7-C34EBDD01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C1BFDF-F661-6D36-97AB-B371E10F4A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54F75A-0D2A-8554-A81A-EE8C6F8D26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BE04D-77AD-4FBB-B8BF-CAA12FFA09F4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70BB5C-7568-8D56-CEAA-D57616EA85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BA881-2359-5C70-39AE-85425ACB05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5F75-BA63-4A0D-BD27-14F6003C9D9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25594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3149D3-8E3C-20B4-694E-B11C18CE53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AF06B8-83D4-81F9-DD41-C7F136F421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D6221A-9763-3BF3-679B-AC37088E2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BE04D-77AD-4FBB-B8BF-CAA12FFA09F4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029F3-0D01-6D77-9457-58FB85D10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6EC071-C0ED-9162-1B98-21A47DB9E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85F75-BA63-4A0D-BD27-14F6003C9D9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29551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4D3F45-E8E0-BD30-86B8-41DC44E4B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5C3C07-93D8-1D26-BC2A-FF1A12EDEC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B6A45F-D2E7-C74D-B927-AD65E2E551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BE04D-77AD-4FBB-B8BF-CAA12FFA09F4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754507-5FCE-25CB-90FE-1D9E021DF0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A06586-2620-203A-545E-68C4847300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785F75-BA63-4A0D-BD27-14F6003C9D9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88920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nimalia-life.club/qa/pictures/girl-public-speaking-clipart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-james-ash.tameside.sch.uk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ixabay.com/en/people-icon-three-circles-simple-1085695/" TargetMode="Externa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embrokeshiremoments.co.uk/shop/freshwater-west-2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ublicdomainpictures.net/en/view-image.php?image=19256&amp;picture=female-symbol" TargetMode="External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rs4rec.com/play-park-structures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ixabay.com/en/people-icon-three-circles-simple-1085695/" TargetMode="Externa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ambinoplanet.co.uk/product/large-coloured-lollipop-sticks-set-10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zilla.com/nodes/36005-child-boy-speak-clipart" TargetMode="External"/><Relationship Id="rId5" Type="http://schemas.openxmlformats.org/officeDocument/2006/relationships/image" Target="../media/image11.png"/><Relationship Id="rId4" Type="http://schemas.openxmlformats.org/officeDocument/2006/relationships/hyperlink" Target="https://www.vecteezy.com/free-png/tick-sign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winkl.fr/illustration/traffic-light-smiley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2704926"/>
              </p:ext>
            </p:extLst>
          </p:nvPr>
        </p:nvGraphicFramePr>
        <p:xfrm>
          <a:off x="6851177" y="242939"/>
          <a:ext cx="5131274" cy="12412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r>
                        <a:rPr lang="cy-GB" b="0" dirty="0"/>
                        <a:t>I ddefnyddio gorchmynion yn gywir: </a:t>
                      </a:r>
                      <a:r>
                        <a:rPr lang="cy-GB" b="0" i="1" dirty="0"/>
                        <a:t>unigol a lluosog.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04948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/>
              <a:t>Enw: David Lewis		 </a:t>
            </a:r>
          </a:p>
          <a:p>
            <a:r>
              <a:rPr lang="cy-GB" dirty="0"/>
              <a:t>Teitl y wers: Gorffennol Mynd	 </a:t>
            </a:r>
          </a:p>
          <a:p>
            <a:r>
              <a:rPr lang="cy-GB" dirty="0"/>
              <a:t>Nod y wers: </a:t>
            </a:r>
            <a:r>
              <a:rPr lang="cy-GB" b="0" dirty="0"/>
              <a:t>Defnyddio’r gorffennol mynd yn frawddegau.</a:t>
            </a:r>
            <a:r>
              <a:rPr lang="cy-GB" dirty="0"/>
              <a:t>	   </a:t>
            </a:r>
          </a:p>
          <a:p>
            <a:r>
              <a:rPr lang="cy-GB" dirty="0"/>
              <a:t>Blwyddyn: 5/6	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9392880"/>
              </p:ext>
            </p:extLst>
          </p:nvPr>
        </p:nvGraphicFramePr>
        <p:xfrm>
          <a:off x="6851177" y="1705979"/>
          <a:ext cx="5131274" cy="42984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336194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Drilio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Creu brawddegau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Lleidr brawddegau</a:t>
                      </a:r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62288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b="0" dirty="0"/>
                        <a:t>Ysgol, traeth, parc, amgueddfa, penwythnos, echdoe, gwyliau, tref.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0495298"/>
              </p:ext>
            </p:extLst>
          </p:nvPr>
        </p:nvGraphicFramePr>
        <p:xfrm>
          <a:off x="400477" y="1705979"/>
          <a:ext cx="5695523" cy="44686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625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Es i, Est ti, Aeth e/hi/Twm, Aethon ni, Aethoch chi, Aethon nhw.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dirty="0"/>
                    </a:p>
                    <a:p>
                      <a:r>
                        <a:rPr lang="cy-GB" b="0" dirty="0"/>
                        <a:t>Defnyddio’r gorffennol mynd yn frawddegau. Rydw i eisiau pawb i fod cyfarwydd gyda'r patrwm. </a:t>
                      </a:r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060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Y wers flaenorol am y patrymau es i, est ti, aeth e/hi/Twm, aethon ni, aethoch chi ac aethon nhw.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9B4C74-8A9E-3A04-1AD0-213929091D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9708" y="666351"/>
            <a:ext cx="10558405" cy="3044335"/>
          </a:xfrm>
        </p:spPr>
        <p:txBody>
          <a:bodyPr anchor="b">
            <a:normAutofit/>
          </a:bodyPr>
          <a:lstStyle/>
          <a:p>
            <a:r>
              <a:rPr lang="cy-GB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Gorffennol</a:t>
            </a:r>
            <a:r>
              <a:rPr lang="en-GB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cy-GB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Mynd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833AC5-7694-2BCD-6353-FF8790BB77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9708" y="5502729"/>
            <a:ext cx="10558405" cy="597820"/>
          </a:xfrm>
        </p:spPr>
        <p:txBody>
          <a:bodyPr anchor="t">
            <a:normAutofit lnSpcReduction="10000"/>
          </a:bodyPr>
          <a:lstStyle/>
          <a:p>
            <a:r>
              <a:rPr lang="en-GB" sz="3600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Meicro</a:t>
            </a:r>
            <a:r>
              <a:rPr lang="en-GB" sz="3600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D</a:t>
            </a:r>
            <a:r>
              <a:rPr lang="cy-GB" sz="3600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dysgu 1 – Dave Lewis 1352450</a:t>
            </a:r>
          </a:p>
        </p:txBody>
      </p:sp>
    </p:spTree>
    <p:extLst>
      <p:ext uri="{BB962C8B-B14F-4D97-AF65-F5344CB8AC3E}">
        <p14:creationId xmlns:p14="http://schemas.microsoft.com/office/powerpoint/2010/main" val="2766900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53BEC-21A5-C014-E87E-52D6A0559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365125"/>
            <a:ext cx="2345871" cy="1325563"/>
          </a:xfrm>
        </p:spPr>
        <p:txBody>
          <a:bodyPr/>
          <a:lstStyle/>
          <a:p>
            <a:r>
              <a:rPr lang="cy-GB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Drilio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0A02D-AA58-AFAD-B9D2-A8E0F3605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1393" y="2339975"/>
            <a:ext cx="10515600" cy="3513818"/>
          </a:xfrm>
        </p:spPr>
        <p:txBody>
          <a:bodyPr numCol="2">
            <a:normAutofit lnSpcReduction="10000"/>
          </a:bodyPr>
          <a:lstStyle/>
          <a:p>
            <a:pPr marL="0" indent="0">
              <a:buNone/>
            </a:pPr>
            <a:r>
              <a:rPr lang="cy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Es i</a:t>
            </a:r>
          </a:p>
          <a:p>
            <a:pPr marL="0" indent="0">
              <a:buNone/>
            </a:pPr>
            <a:r>
              <a:rPr lang="cy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Est ti</a:t>
            </a:r>
          </a:p>
          <a:p>
            <a:pPr marL="0" indent="0">
              <a:buNone/>
            </a:pPr>
            <a:r>
              <a:rPr lang="cy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Aeth e</a:t>
            </a:r>
          </a:p>
          <a:p>
            <a:pPr marL="0" indent="0">
              <a:buNone/>
            </a:pPr>
            <a:r>
              <a:rPr lang="cy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Aeth hi</a:t>
            </a:r>
          </a:p>
          <a:p>
            <a:pPr marL="0" indent="0">
              <a:buNone/>
            </a:pPr>
            <a:endParaRPr lang="cy-GB" sz="4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0" indent="0">
              <a:buNone/>
            </a:pPr>
            <a:r>
              <a:rPr lang="cy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Aethon ni</a:t>
            </a:r>
          </a:p>
          <a:p>
            <a:pPr marL="0" indent="0">
              <a:buNone/>
            </a:pPr>
            <a:r>
              <a:rPr lang="cy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Aethoch chi</a:t>
            </a:r>
          </a:p>
          <a:p>
            <a:pPr marL="0" indent="0">
              <a:buNone/>
            </a:pPr>
            <a:r>
              <a:rPr lang="cy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Aethon nhw</a:t>
            </a:r>
          </a:p>
          <a:p>
            <a:pPr marL="0" indent="0">
              <a:buNone/>
            </a:pPr>
            <a:r>
              <a:rPr lang="cy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Aeth Twm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1001BE7-AE10-53AE-F8EC-BBFCDF2BFAB0}"/>
              </a:ext>
            </a:extLst>
          </p:cNvPr>
          <p:cNvSpPr/>
          <p:nvPr/>
        </p:nvSpPr>
        <p:spPr>
          <a:xfrm>
            <a:off x="1028700" y="1690688"/>
            <a:ext cx="9935936" cy="4163105"/>
          </a:xfrm>
          <a:prstGeom prst="roundRect">
            <a:avLst/>
          </a:prstGeom>
          <a:noFill/>
          <a:ln w="7620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6" name="Picture 5" descr="A cartoon of a child with a speech bubble&#10;&#10;Description automatically generated">
            <a:extLst>
              <a:ext uri="{FF2B5EF4-FFF2-40B4-BE49-F238E27FC236}">
                <a16:creationId xmlns:a16="http://schemas.microsoft.com/office/drawing/2014/main" id="{5570417F-91CC-5DB8-FD78-C527FB8461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9867" y="5776258"/>
            <a:ext cx="1340180" cy="967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073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5591746-99A5-1FA0-E0CA-158F4A982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666351"/>
            <a:ext cx="10558405" cy="304433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endParaRPr lang="en-US" sz="4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A group of children standing around a large colorful tarp&#10;&#10;Description automatically generated">
            <a:extLst>
              <a:ext uri="{FF2B5EF4-FFF2-40B4-BE49-F238E27FC236}">
                <a16:creationId xmlns:a16="http://schemas.microsoft.com/office/drawing/2014/main" id="{41955FF7-FA4A-F945-64D5-2C544DF516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822667" y="387589"/>
            <a:ext cx="8026008" cy="6019506"/>
          </a:xfrm>
          <a:prstGeom prst="rect">
            <a:avLst/>
          </a:prstGeom>
        </p:spPr>
      </p:pic>
      <p:pic>
        <p:nvPicPr>
          <p:cNvPr id="7" name="Picture 6" descr="A group of people with blue and black&#10;&#10;Description automatically generated">
            <a:extLst>
              <a:ext uri="{FF2B5EF4-FFF2-40B4-BE49-F238E27FC236}">
                <a16:creationId xmlns:a16="http://schemas.microsoft.com/office/drawing/2014/main" id="{A05C2BE7-65A7-3DA8-1DE0-05BA65E046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99121" y="1197808"/>
            <a:ext cx="1443152" cy="98014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9E99A4-A40B-BAB9-71B7-2443EC3BFE6B}"/>
              </a:ext>
            </a:extLst>
          </p:cNvPr>
          <p:cNvSpPr txBox="1"/>
          <p:nvPr/>
        </p:nvSpPr>
        <p:spPr>
          <a:xfrm>
            <a:off x="144863" y="2374668"/>
            <a:ext cx="1485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nhw</a:t>
            </a:r>
            <a:endParaRPr lang="cy-GB" sz="2400" b="1" i="1" dirty="0">
              <a:solidFill>
                <a:schemeClr val="bg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46888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11F58F-F4D6-4586-D698-857DDE505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666351"/>
            <a:ext cx="10558405" cy="304433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endParaRPr lang="en-US" sz="48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A sandy beach with waves crashing on the shore&#10;&#10;Description automatically generated">
            <a:extLst>
              <a:ext uri="{FF2B5EF4-FFF2-40B4-BE49-F238E27FC236}">
                <a16:creationId xmlns:a16="http://schemas.microsoft.com/office/drawing/2014/main" id="{AE469C8D-27ED-5BA7-B1D2-CA706D26B5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39500" y="412699"/>
            <a:ext cx="8926286" cy="5950857"/>
          </a:xfrm>
          <a:prstGeom prst="rect">
            <a:avLst/>
          </a:prstGeom>
        </p:spPr>
      </p:pic>
      <p:pic>
        <p:nvPicPr>
          <p:cNvPr id="7" name="Picture 6" descr="A pink symbol with a white background&#10;&#10;Description automatically generated">
            <a:extLst>
              <a:ext uri="{FF2B5EF4-FFF2-40B4-BE49-F238E27FC236}">
                <a16:creationId xmlns:a16="http://schemas.microsoft.com/office/drawing/2014/main" id="{500B2281-6199-CAF9-DDA7-9A0EA47070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85598" y="1074917"/>
            <a:ext cx="1143150" cy="114315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70564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5591746-99A5-1FA0-E0CA-158F4A982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666351"/>
            <a:ext cx="10558405" cy="304433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endParaRPr lang="en-US" sz="4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A playground with people playing&#10;&#10;Description automatically generated with medium confidence">
            <a:extLst>
              <a:ext uri="{FF2B5EF4-FFF2-40B4-BE49-F238E27FC236}">
                <a16:creationId xmlns:a16="http://schemas.microsoft.com/office/drawing/2014/main" id="{E98CF29A-6FEA-8303-7F93-54BE26204C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93186" y="560457"/>
            <a:ext cx="8605628" cy="573708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96E8EC4-05BA-AA6C-0F97-96FA34750FE8}"/>
              </a:ext>
            </a:extLst>
          </p:cNvPr>
          <p:cNvSpPr txBox="1"/>
          <p:nvPr/>
        </p:nvSpPr>
        <p:spPr>
          <a:xfrm>
            <a:off x="144863" y="2374668"/>
            <a:ext cx="1485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chi</a:t>
            </a:r>
            <a:endParaRPr lang="cy-GB" sz="2400" b="1" i="1" dirty="0">
              <a:solidFill>
                <a:schemeClr val="bg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6" name="Picture 5" descr="A group of people with blue and black&#10;&#10;Description automatically generated">
            <a:extLst>
              <a:ext uri="{FF2B5EF4-FFF2-40B4-BE49-F238E27FC236}">
                <a16:creationId xmlns:a16="http://schemas.microsoft.com/office/drawing/2014/main" id="{403E0575-D6DB-6456-4EE9-620D928A5F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99121" y="1197808"/>
            <a:ext cx="1443152" cy="98014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65990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 descr="HD Blank Poster Png - Monochrome Transpa #1134824 - PNG Images - PNGio">
            <a:extLst>
              <a:ext uri="{FF2B5EF4-FFF2-40B4-BE49-F238E27FC236}">
                <a16:creationId xmlns:a16="http://schemas.microsoft.com/office/drawing/2014/main" id="{56F9325A-7FF4-77C8-5085-F420E436D9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84173" y="-559474"/>
            <a:ext cx="9045876" cy="7270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380D3-6DF8-81BD-8CE2-4AC53F999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1128" y="1825625"/>
            <a:ext cx="7388679" cy="4351338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Aeth e i’r ysgol.</a:t>
            </a:r>
          </a:p>
          <a:p>
            <a:pPr marL="514350" indent="-514350">
              <a:buAutoNum type="arabicPeriod"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Aethon ni i Gaerdydd.</a:t>
            </a:r>
          </a:p>
          <a:p>
            <a:pPr marL="514350" indent="-514350">
              <a:buAutoNum type="arabicPeriod"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Es i </a:t>
            </a:r>
            <a:r>
              <a:rPr lang="cy-GB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Sbaen ar fy ngwyliau. </a:t>
            </a:r>
          </a:p>
          <a:p>
            <a:pPr marL="514350" indent="-514350">
              <a:buAutoNum type="arabicPeriod"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Aethoch chi i’r traeth ar y penwythnos.</a:t>
            </a:r>
          </a:p>
          <a:p>
            <a:pPr marL="514350" indent="-514350">
              <a:buAutoNum type="arabicPeriod"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Aeth Siôn i’r dref. </a:t>
            </a:r>
          </a:p>
          <a:p>
            <a:pPr marL="514350" indent="-514350">
              <a:buAutoNum type="arabicPeriod"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Aethon nhw i ar y trip i’r amgueddfa.</a:t>
            </a:r>
          </a:p>
          <a:p>
            <a:pPr marL="514350" indent="-514350">
              <a:buAutoNum type="arabicPeriod"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Aeth hi i gael picnic echdoe.   </a:t>
            </a:r>
          </a:p>
          <a:p>
            <a:pPr marL="514350" indent="-514350">
              <a:buAutoNum type="arabicPeriod"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Est ti i weld ffrindiau ddydd Sadwrn.</a:t>
            </a:r>
          </a:p>
          <a:p>
            <a:pPr marL="514350" indent="-514350">
              <a:buAutoNum type="arabicPeriod"/>
            </a:pPr>
            <a:endParaRPr lang="cy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CD4AFAF7-D685-CE21-A568-6DF26829D93A}"/>
              </a:ext>
            </a:extLst>
          </p:cNvPr>
          <p:cNvSpPr/>
          <p:nvPr/>
        </p:nvSpPr>
        <p:spPr>
          <a:xfrm>
            <a:off x="672193" y="1061357"/>
            <a:ext cx="2607129" cy="1763486"/>
          </a:xfrm>
          <a:prstGeom prst="wedgeEllipseCallout">
            <a:avLst>
              <a:gd name="adj1" fmla="val -41501"/>
              <a:gd name="adj2" fmla="val 62500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DB7476B7-C778-E69F-8BEE-B28D2EE7E467}"/>
              </a:ext>
            </a:extLst>
          </p:cNvPr>
          <p:cNvSpPr/>
          <p:nvPr/>
        </p:nvSpPr>
        <p:spPr>
          <a:xfrm>
            <a:off x="557893" y="3638550"/>
            <a:ext cx="2607129" cy="1763486"/>
          </a:xfrm>
          <a:prstGeom prst="wedgeEllipseCallout">
            <a:avLst>
              <a:gd name="adj1" fmla="val 38979"/>
              <a:gd name="adj2" fmla="val 67593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96B613-9BF1-D09B-1AAB-37AC58201323}"/>
              </a:ext>
            </a:extLst>
          </p:cNvPr>
          <p:cNvSpPr txBox="1"/>
          <p:nvPr/>
        </p:nvSpPr>
        <p:spPr>
          <a:xfrm>
            <a:off x="4065814" y="905883"/>
            <a:ext cx="71192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Lleidr brawddegau</a:t>
            </a:r>
          </a:p>
        </p:txBody>
      </p:sp>
      <p:pic>
        <p:nvPicPr>
          <p:cNvPr id="8" name="Picture 7" descr="A pile of colorful popsicle sticks&#10;&#10;Description automatically generated">
            <a:extLst>
              <a:ext uri="{FF2B5EF4-FFF2-40B4-BE49-F238E27FC236}">
                <a16:creationId xmlns:a16="http://schemas.microsoft.com/office/drawing/2014/main" id="{79E4D579-16AF-2CBE-E025-97717E9EB3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06378" y="5497967"/>
            <a:ext cx="1144841" cy="1191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6752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DDC2C-8A6C-77D1-8E23-C5CB5AA12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Sut </a:t>
            </a:r>
            <a:r>
              <a:rPr lang="en-GB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u="sng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chwarae</a:t>
            </a:r>
            <a:r>
              <a:rPr lang="en-GB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…</a:t>
            </a:r>
            <a:endParaRPr lang="cy-GB" u="sng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F7B4E00-1E56-D107-C9CE-F025CD44EF06}"/>
              </a:ext>
            </a:extLst>
          </p:cNvPr>
          <p:cNvGrpSpPr/>
          <p:nvPr/>
        </p:nvGrpSpPr>
        <p:grpSpPr>
          <a:xfrm>
            <a:off x="7346919" y="1928673"/>
            <a:ext cx="2935328" cy="1325563"/>
            <a:chOff x="4290065" y="1930815"/>
            <a:chExt cx="3993186" cy="2071762"/>
          </a:xfrm>
        </p:grpSpPr>
        <p:pic>
          <p:nvPicPr>
            <p:cNvPr id="4" name="Picture 3" descr="Text&#10;&#10;Description automatically generated">
              <a:extLst>
                <a:ext uri="{FF2B5EF4-FFF2-40B4-BE49-F238E27FC236}">
                  <a16:creationId xmlns:a16="http://schemas.microsoft.com/office/drawing/2014/main" id="{324AE59E-A241-483F-865E-BEDA8BB54DA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2846" t="10446" r="69025" b="27070"/>
            <a:stretch/>
          </p:blipFill>
          <p:spPr>
            <a:xfrm>
              <a:off x="4290065" y="2034225"/>
              <a:ext cx="1563038" cy="1933467"/>
            </a:xfrm>
            <a:prstGeom prst="rect">
              <a:avLst/>
            </a:prstGeom>
          </p:spPr>
        </p:pic>
        <p:pic>
          <p:nvPicPr>
            <p:cNvPr id="5" name="Picture 4" descr="Text&#10;&#10;Description automatically generated">
              <a:extLst>
                <a:ext uri="{FF2B5EF4-FFF2-40B4-BE49-F238E27FC236}">
                  <a16:creationId xmlns:a16="http://schemas.microsoft.com/office/drawing/2014/main" id="{CF2C0A53-5836-7BDA-529A-5DC406B2FDD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67884" t="11249" r="3987" b="26267"/>
            <a:stretch/>
          </p:blipFill>
          <p:spPr>
            <a:xfrm>
              <a:off x="5502739" y="1930815"/>
              <a:ext cx="1674836" cy="2071762"/>
            </a:xfrm>
            <a:prstGeom prst="rect">
              <a:avLst/>
            </a:prstGeom>
          </p:spPr>
        </p:pic>
        <p:pic>
          <p:nvPicPr>
            <p:cNvPr id="6" name="Picture 5" descr="Text&#10;&#10;Description automatically generated">
              <a:extLst>
                <a:ext uri="{FF2B5EF4-FFF2-40B4-BE49-F238E27FC236}">
                  <a16:creationId xmlns:a16="http://schemas.microsoft.com/office/drawing/2014/main" id="{D1D5F991-F11C-C888-F1F6-080F3ABDF83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853" t="6942" r="36018" b="30574"/>
            <a:stretch/>
          </p:blipFill>
          <p:spPr>
            <a:xfrm>
              <a:off x="6877979" y="2097540"/>
              <a:ext cx="1405272" cy="1738312"/>
            </a:xfrm>
            <a:prstGeom prst="rect">
              <a:avLst/>
            </a:prstGeom>
          </p:spPr>
        </p:pic>
      </p:grp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D4A855E-9E8F-E73E-E100-C75CB43FD29B}"/>
              </a:ext>
            </a:extLst>
          </p:cNvPr>
          <p:cNvSpPr/>
          <p:nvPr/>
        </p:nvSpPr>
        <p:spPr>
          <a:xfrm>
            <a:off x="2403195" y="1700209"/>
            <a:ext cx="2351315" cy="1583872"/>
          </a:xfrm>
          <a:prstGeom prst="round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4B261FAE-5078-B072-37EC-4D2DCD4E0A62}"/>
              </a:ext>
            </a:extLst>
          </p:cNvPr>
          <p:cNvSpPr/>
          <p:nvPr/>
        </p:nvSpPr>
        <p:spPr>
          <a:xfrm>
            <a:off x="2599609" y="1852289"/>
            <a:ext cx="838200" cy="629331"/>
          </a:xfrm>
          <a:prstGeom prst="wedgeEllipseCallout">
            <a:avLst>
              <a:gd name="adj1" fmla="val -41501"/>
              <a:gd name="adj2" fmla="val 62500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9E10F30A-C7C8-5017-0F92-091703A07081}"/>
              </a:ext>
            </a:extLst>
          </p:cNvPr>
          <p:cNvSpPr/>
          <p:nvPr/>
        </p:nvSpPr>
        <p:spPr>
          <a:xfrm>
            <a:off x="3644168" y="2344123"/>
            <a:ext cx="838200" cy="629331"/>
          </a:xfrm>
          <a:prstGeom prst="wedgeEllipseCallout">
            <a:avLst>
              <a:gd name="adj1" fmla="val -41501"/>
              <a:gd name="adj2" fmla="val 62500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63C5C32-51ED-D702-C719-04CA5717BCAF}"/>
              </a:ext>
            </a:extLst>
          </p:cNvPr>
          <p:cNvSpPr/>
          <p:nvPr/>
        </p:nvSpPr>
        <p:spPr>
          <a:xfrm>
            <a:off x="8009578" y="4298814"/>
            <a:ext cx="2351315" cy="1583872"/>
          </a:xfrm>
          <a:prstGeom prst="round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200970B4-48FA-7864-003C-1B921FC9C56A}"/>
              </a:ext>
            </a:extLst>
          </p:cNvPr>
          <p:cNvSpPr/>
          <p:nvPr/>
        </p:nvSpPr>
        <p:spPr>
          <a:xfrm>
            <a:off x="8140209" y="4403884"/>
            <a:ext cx="838200" cy="629331"/>
          </a:xfrm>
          <a:prstGeom prst="wedgeEllipseCallout">
            <a:avLst>
              <a:gd name="adj1" fmla="val -41501"/>
              <a:gd name="adj2" fmla="val 62500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2" name="Speech Bubble: Oval 11">
            <a:extLst>
              <a:ext uri="{FF2B5EF4-FFF2-40B4-BE49-F238E27FC236}">
                <a16:creationId xmlns:a16="http://schemas.microsoft.com/office/drawing/2014/main" id="{74ADAD8A-D161-6CB8-1E64-3FDEFC626BD3}"/>
              </a:ext>
            </a:extLst>
          </p:cNvPr>
          <p:cNvSpPr/>
          <p:nvPr/>
        </p:nvSpPr>
        <p:spPr>
          <a:xfrm>
            <a:off x="9226677" y="4899050"/>
            <a:ext cx="838200" cy="629331"/>
          </a:xfrm>
          <a:prstGeom prst="wedgeEllipseCallout">
            <a:avLst>
              <a:gd name="adj1" fmla="val -41501"/>
              <a:gd name="adj2" fmla="val 62500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Speech Bubble: Oval 12">
            <a:extLst>
              <a:ext uri="{FF2B5EF4-FFF2-40B4-BE49-F238E27FC236}">
                <a16:creationId xmlns:a16="http://schemas.microsoft.com/office/drawing/2014/main" id="{1B6DED5E-B038-740B-BC29-86B713DDAC95}"/>
              </a:ext>
            </a:extLst>
          </p:cNvPr>
          <p:cNvSpPr/>
          <p:nvPr/>
        </p:nvSpPr>
        <p:spPr>
          <a:xfrm>
            <a:off x="8285472" y="5108593"/>
            <a:ext cx="838200" cy="629331"/>
          </a:xfrm>
          <a:prstGeom prst="wedgeEllipseCallout">
            <a:avLst>
              <a:gd name="adj1" fmla="val -41501"/>
              <a:gd name="adj2" fmla="val 62500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15" name="Picture 14" descr="A green check mark in a circle&#10;&#10;Description automatically generated">
            <a:extLst>
              <a:ext uri="{FF2B5EF4-FFF2-40B4-BE49-F238E27FC236}">
                <a16:creationId xmlns:a16="http://schemas.microsoft.com/office/drawing/2014/main" id="{2675E8C6-6360-7E53-C0D1-3E9B0100F6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23729" y="4655815"/>
            <a:ext cx="767443" cy="767443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2C98F52F-FBA2-6841-CA8B-D196CB94FA30}"/>
              </a:ext>
            </a:extLst>
          </p:cNvPr>
          <p:cNvGrpSpPr/>
          <p:nvPr/>
        </p:nvGrpSpPr>
        <p:grpSpPr>
          <a:xfrm>
            <a:off x="2650844" y="4205582"/>
            <a:ext cx="1531577" cy="1677104"/>
            <a:chOff x="6838886" y="4994339"/>
            <a:chExt cx="848134" cy="1024935"/>
          </a:xfrm>
        </p:grpSpPr>
        <p:pic>
          <p:nvPicPr>
            <p:cNvPr id="19" name="Picture 18" descr="A cartoon of a child with a speech bubble&#10;&#10;Description automatically generated">
              <a:extLst>
                <a:ext uri="{FF2B5EF4-FFF2-40B4-BE49-F238E27FC236}">
                  <a16:creationId xmlns:a16="http://schemas.microsoft.com/office/drawing/2014/main" id="{16866154-B0CB-976E-E42F-4D2B0E88287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6"/>
                </a:ext>
              </a:extLst>
            </a:blip>
            <a:stretch>
              <a:fillRect/>
            </a:stretch>
          </p:blipFill>
          <p:spPr>
            <a:xfrm>
              <a:off x="6838886" y="4994339"/>
              <a:ext cx="848134" cy="1024935"/>
            </a:xfrm>
            <a:prstGeom prst="rect">
              <a:avLst/>
            </a:prstGeom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BBE3C492-7428-B511-ACDF-A24F530BBB87}"/>
                </a:ext>
              </a:extLst>
            </p:cNvPr>
            <p:cNvSpPr txBox="1"/>
            <p:nvPr/>
          </p:nvSpPr>
          <p:spPr>
            <a:xfrm>
              <a:off x="7262953" y="5080440"/>
              <a:ext cx="423278" cy="39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?</a:t>
              </a:r>
              <a:endParaRPr lang="cy-GB" sz="2800" dirty="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3A3F1DCD-2B5A-6BF2-49FC-4BB789C6DA74}"/>
              </a:ext>
            </a:extLst>
          </p:cNvPr>
          <p:cNvCxnSpPr/>
          <p:nvPr/>
        </p:nvCxnSpPr>
        <p:spPr>
          <a:xfrm>
            <a:off x="6096000" y="1355271"/>
            <a:ext cx="0" cy="4849586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A42E5B56-4865-2F15-37A0-34DAA24AD818}"/>
              </a:ext>
            </a:extLst>
          </p:cNvPr>
          <p:cNvCxnSpPr>
            <a:cxnSpLocks/>
          </p:cNvCxnSpPr>
          <p:nvPr/>
        </p:nvCxnSpPr>
        <p:spPr>
          <a:xfrm flipV="1">
            <a:off x="1323975" y="3756842"/>
            <a:ext cx="9544050" cy="23903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94E6C7C0-E753-BBB9-397D-994C27548DC9}"/>
              </a:ext>
            </a:extLst>
          </p:cNvPr>
          <p:cNvSpPr txBox="1"/>
          <p:nvPr/>
        </p:nvSpPr>
        <p:spPr>
          <a:xfrm>
            <a:off x="8495884" y="5033215"/>
            <a:ext cx="509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+</a:t>
            </a:r>
            <a:endParaRPr lang="cy-GB" sz="4000" dirty="0"/>
          </a:p>
        </p:txBody>
      </p:sp>
    </p:spTree>
    <p:extLst>
      <p:ext uri="{BB962C8B-B14F-4D97-AF65-F5344CB8AC3E}">
        <p14:creationId xmlns:p14="http://schemas.microsoft.com/office/powerpoint/2010/main" val="3486917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 descr="HD Blank Poster Png - Monochrome Transpa #1134824 - PNG Images - PNGio">
            <a:extLst>
              <a:ext uri="{FF2B5EF4-FFF2-40B4-BE49-F238E27FC236}">
                <a16:creationId xmlns:a16="http://schemas.microsoft.com/office/drawing/2014/main" id="{56F9325A-7FF4-77C8-5085-F420E436D9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84173" y="-559474"/>
            <a:ext cx="9045876" cy="7270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380D3-6DF8-81BD-8CE2-4AC53F999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1128" y="1825625"/>
            <a:ext cx="7388679" cy="4351338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Aeth e i’r ysgol.</a:t>
            </a:r>
          </a:p>
          <a:p>
            <a:pPr marL="514350" indent="-514350">
              <a:buAutoNum type="arabicPeriod"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Aethon ni i Gaerdydd.</a:t>
            </a:r>
          </a:p>
          <a:p>
            <a:pPr marL="514350" indent="-514350">
              <a:buAutoNum type="arabicPeriod"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Es i </a:t>
            </a:r>
            <a:r>
              <a:rPr lang="cy-GB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Sbaen ar fy ngwyliau. </a:t>
            </a:r>
          </a:p>
          <a:p>
            <a:pPr marL="514350" indent="-514350">
              <a:buAutoNum type="arabicPeriod"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Aethoch chi i’r traeth ar y penwythnos.</a:t>
            </a:r>
          </a:p>
          <a:p>
            <a:pPr marL="514350" indent="-514350">
              <a:buAutoNum type="arabicPeriod"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Aeth Siôn i’r dref. </a:t>
            </a:r>
          </a:p>
          <a:p>
            <a:pPr marL="514350" indent="-514350">
              <a:buAutoNum type="arabicPeriod"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Aethon nhw i ar y trip i’r amgueddfa.</a:t>
            </a:r>
          </a:p>
          <a:p>
            <a:pPr marL="514350" indent="-514350">
              <a:buAutoNum type="arabicPeriod"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Aeth hi i gael picnic echdoe.   </a:t>
            </a:r>
          </a:p>
          <a:p>
            <a:pPr marL="514350" indent="-514350">
              <a:buAutoNum type="arabicPeriod"/>
            </a:pP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Est ti i weld ffrindiau ddydd Sadwrn.</a:t>
            </a:r>
          </a:p>
          <a:p>
            <a:pPr marL="514350" indent="-514350">
              <a:buAutoNum type="arabicPeriod"/>
            </a:pPr>
            <a:endParaRPr lang="cy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CD4AFAF7-D685-CE21-A568-6DF26829D93A}"/>
              </a:ext>
            </a:extLst>
          </p:cNvPr>
          <p:cNvSpPr/>
          <p:nvPr/>
        </p:nvSpPr>
        <p:spPr>
          <a:xfrm>
            <a:off x="672193" y="1061357"/>
            <a:ext cx="2607129" cy="1763486"/>
          </a:xfrm>
          <a:prstGeom prst="wedgeEllipseCallout">
            <a:avLst>
              <a:gd name="adj1" fmla="val -41501"/>
              <a:gd name="adj2" fmla="val 62500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DB7476B7-C778-E69F-8BEE-B28D2EE7E467}"/>
              </a:ext>
            </a:extLst>
          </p:cNvPr>
          <p:cNvSpPr/>
          <p:nvPr/>
        </p:nvSpPr>
        <p:spPr>
          <a:xfrm>
            <a:off x="557893" y="3638550"/>
            <a:ext cx="2607129" cy="1763486"/>
          </a:xfrm>
          <a:prstGeom prst="wedgeEllipseCallout">
            <a:avLst>
              <a:gd name="adj1" fmla="val 38979"/>
              <a:gd name="adj2" fmla="val 67593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7" name="Picture 6" descr="A group of smiley faces&#10;&#10;Description automatically generated">
            <a:extLst>
              <a:ext uri="{FF2B5EF4-FFF2-40B4-BE49-F238E27FC236}">
                <a16:creationId xmlns:a16="http://schemas.microsoft.com/office/drawing/2014/main" id="{04D22155-4D59-B78E-49E7-9716A9BCD96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17561"/>
          <a:stretch/>
        </p:blipFill>
        <p:spPr>
          <a:xfrm>
            <a:off x="266172" y="6013678"/>
            <a:ext cx="1394732" cy="574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1434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10494</TotalTime>
  <Words>292</Words>
  <Application>Microsoft Office PowerPoint</Application>
  <PresentationFormat>Widescreen</PresentationFormat>
  <Paragraphs>53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Dreaming Outloud Pro</vt:lpstr>
      <vt:lpstr>Office Theme</vt:lpstr>
      <vt:lpstr>PowerPoint Presentation</vt:lpstr>
      <vt:lpstr>Gorffennol Mynd</vt:lpstr>
      <vt:lpstr>Drilio</vt:lpstr>
      <vt:lpstr>PowerPoint Presentation</vt:lpstr>
      <vt:lpstr>PowerPoint Presentation</vt:lpstr>
      <vt:lpstr>PowerPoint Presentation</vt:lpstr>
      <vt:lpstr>PowerPoint Presentation</vt:lpstr>
      <vt:lpstr>Sut i chwarae…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Gorffennol Mynd</dc:title>
  <dc:creator>David Lewis (1352450)</dc:creator>
  <cp:lastModifiedBy>David Lewis (1352450)</cp:lastModifiedBy>
  <cp:revision>7</cp:revision>
  <dcterms:created xsi:type="dcterms:W3CDTF">2024-10-16T13:00:56Z</dcterms:created>
  <dcterms:modified xsi:type="dcterms:W3CDTF">2024-10-24T17:36:13Z</dcterms:modified>
</cp:coreProperties>
</file>