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068" r:id="rId2"/>
    <p:sldId id="2069" r:id="rId3"/>
    <p:sldId id="2070" r:id="rId4"/>
    <p:sldId id="2066" r:id="rId5"/>
    <p:sldId id="2067" r:id="rId6"/>
    <p:sldId id="207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DA32BF-5339-471A-9071-27ACFB4726EA}" type="datetimeFigureOut">
              <a:t>4/15/25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6F3598-5E57-4584-9685-2192A9882759}" type="slidenum">
              <a:t>‹#›</a:t>
            </a:fld>
            <a:endParaRPr lang="en-US"/>
          </a:p>
        </p:txBody>
      </p:sp>
    </p:spTree>
    <p:extLst>
      <p:ext uri="{BB962C8B-B14F-4D97-AF65-F5344CB8AC3E}">
        <p14:creationId xmlns:p14="http://schemas.microsoft.com/office/powerpoint/2010/main" val="4289815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4/15/25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57E106-0FB9-BDE3-E9AD-8453B4196699}"/>
              </a:ext>
            </a:extLst>
          </p:cNvPr>
          <p:cNvSpPr>
            <a:spLocks noGrp="1"/>
          </p:cNvSpPr>
          <p:nvPr>
            <p:ph idx="1"/>
          </p:nvPr>
        </p:nvSpPr>
        <p:spPr>
          <a:xfrm>
            <a:off x="228600" y="1218672"/>
            <a:ext cx="11734800" cy="4351338"/>
          </a:xfrm>
        </p:spPr>
        <p:txBody>
          <a:bodyPr>
            <a:normAutofit/>
          </a:bodyPr>
          <a:lstStyle/>
          <a:p>
            <a:pPr fontAlgn="base">
              <a:lnSpc>
                <a:spcPts val="2175"/>
              </a:lnSpc>
            </a:pPr>
            <a:r>
              <a:rPr lang="cy-GB" sz="1600" b="1" dirty="0">
                <a:solidFill>
                  <a:srgbClr val="002060"/>
                </a:solidFill>
                <a:effectLst/>
                <a:latin typeface="Aptos"/>
              </a:rPr>
              <a:t>Blwyddyn:</a:t>
            </a:r>
          </a:p>
          <a:p>
            <a:pPr lvl="0">
              <a:lnSpc>
                <a:spcPts val="2175"/>
              </a:lnSpc>
              <a:buNone/>
            </a:pPr>
            <a:r>
              <a:rPr lang="cy-GB" sz="1600" b="0" i="1" dirty="0">
                <a:solidFill>
                  <a:srgbClr val="002060"/>
                </a:solidFill>
                <a:effectLst/>
                <a:latin typeface="Aptos"/>
              </a:rPr>
              <a:t>Year:</a:t>
            </a:r>
            <a:r>
              <a:rPr lang="en-GB" sz="1600" b="0" i="1" dirty="0">
                <a:solidFill>
                  <a:srgbClr val="002060"/>
                </a:solidFill>
                <a:effectLst/>
                <a:latin typeface="Aptos"/>
              </a:rPr>
              <a:t> Reception and Year 1 (4 students focus task)</a:t>
            </a:r>
          </a:p>
          <a:p>
            <a:pPr lvl="0">
              <a:lnSpc>
                <a:spcPts val="2175"/>
              </a:lnSpc>
              <a:buNone/>
            </a:pPr>
            <a:endParaRPr lang="en-GB" sz="1600" b="0" i="1" dirty="0">
              <a:solidFill>
                <a:srgbClr val="002060"/>
              </a:solidFill>
              <a:effectLst/>
              <a:latin typeface="Aptos"/>
            </a:endParaRPr>
          </a:p>
          <a:p>
            <a:pPr fontAlgn="base">
              <a:lnSpc>
                <a:spcPts val="1950"/>
              </a:lnSpc>
            </a:pPr>
            <a:r>
              <a:rPr lang="cy-GB" sz="1600" b="1" dirty="0">
                <a:solidFill>
                  <a:srgbClr val="002060"/>
                </a:solidFill>
                <a:effectLst/>
                <a:latin typeface="Aptos"/>
              </a:rPr>
              <a:t>Maes Dysgu a Phrofiad: </a:t>
            </a:r>
            <a:endParaRPr lang="cy-GB" sz="1600" b="0" i="1" dirty="0">
              <a:solidFill>
                <a:srgbClr val="002060"/>
              </a:solidFill>
              <a:effectLst/>
              <a:latin typeface="Aptos"/>
            </a:endParaRPr>
          </a:p>
          <a:p>
            <a:pPr lvl="0">
              <a:lnSpc>
                <a:spcPts val="1950"/>
              </a:lnSpc>
              <a:buNone/>
            </a:pPr>
            <a:r>
              <a:rPr lang="cy-GB" sz="1600" b="0" i="1" dirty="0">
                <a:solidFill>
                  <a:srgbClr val="002060"/>
                </a:solidFill>
                <a:effectLst/>
                <a:latin typeface="Aptos"/>
              </a:rPr>
              <a:t>Area of Learning and Experience:</a:t>
            </a:r>
            <a:endParaRPr lang="en-GB" sz="1600" b="0" i="1" dirty="0">
              <a:solidFill>
                <a:srgbClr val="002060"/>
              </a:solidFill>
              <a:effectLst/>
              <a:latin typeface="Aptos"/>
            </a:endParaRPr>
          </a:p>
          <a:p>
            <a:pPr lvl="0">
              <a:lnSpc>
                <a:spcPts val="1950"/>
              </a:lnSpc>
              <a:buNone/>
            </a:pPr>
            <a:r>
              <a:rPr lang="en-GB" sz="1600" b="0" i="1" dirty="0">
                <a:solidFill>
                  <a:srgbClr val="002060"/>
                </a:solidFill>
                <a:effectLst/>
                <a:latin typeface="Aptos"/>
              </a:rPr>
              <a:t>Language, Literacy and Communication, Mathematics and Numeracy and Expressive Arts.</a:t>
            </a:r>
          </a:p>
          <a:p>
            <a:pPr lvl="0">
              <a:lnSpc>
                <a:spcPts val="1950"/>
              </a:lnSpc>
              <a:buNone/>
            </a:pPr>
            <a:endParaRPr lang="en-GB" sz="1600" i="1" dirty="0">
              <a:solidFill>
                <a:srgbClr val="002060"/>
              </a:solidFill>
              <a:latin typeface="Aptos"/>
            </a:endParaRPr>
          </a:p>
          <a:p>
            <a:pPr fontAlgn="base">
              <a:lnSpc>
                <a:spcPts val="2175"/>
              </a:lnSpc>
            </a:pPr>
            <a:r>
              <a:rPr lang="cy-GB" sz="1600" b="1" dirty="0">
                <a:solidFill>
                  <a:srgbClr val="002060"/>
                </a:solidFill>
                <a:effectLst/>
                <a:latin typeface="Aptos"/>
              </a:rPr>
              <a:t>Adnoddau:</a:t>
            </a:r>
            <a:endParaRPr lang="cy-GB" sz="1600" dirty="0">
              <a:solidFill>
                <a:srgbClr val="002060"/>
              </a:solidFill>
              <a:effectLst/>
              <a:latin typeface="Aptos"/>
            </a:endParaRPr>
          </a:p>
          <a:p>
            <a:pPr lvl="0">
              <a:lnSpc>
                <a:spcPts val="2175"/>
              </a:lnSpc>
              <a:buNone/>
            </a:pPr>
            <a:r>
              <a:rPr lang="cy-GB" sz="1600" b="0" i="1" dirty="0">
                <a:solidFill>
                  <a:srgbClr val="002060"/>
                </a:solidFill>
                <a:effectLst/>
                <a:latin typeface="Aptos"/>
              </a:rPr>
              <a:t>Resources:</a:t>
            </a:r>
            <a:endParaRPr lang="en-GB" sz="1600" b="0" i="1" dirty="0">
              <a:solidFill>
                <a:srgbClr val="002060"/>
              </a:solidFill>
              <a:effectLst/>
              <a:latin typeface="Aptos"/>
            </a:endParaRPr>
          </a:p>
          <a:p>
            <a:pPr lvl="0">
              <a:lnSpc>
                <a:spcPts val="2175"/>
              </a:lnSpc>
              <a:buNone/>
            </a:pPr>
            <a:r>
              <a:rPr lang="en-GB" sz="1600" b="0" i="1" dirty="0">
                <a:solidFill>
                  <a:srgbClr val="002060"/>
                </a:solidFill>
                <a:effectLst/>
                <a:latin typeface="Aptos"/>
              </a:rPr>
              <a:t>Number recognition mat.</a:t>
            </a:r>
          </a:p>
          <a:p>
            <a:pPr lvl="0">
              <a:lnSpc>
                <a:spcPts val="2175"/>
              </a:lnSpc>
              <a:buNone/>
            </a:pPr>
            <a:r>
              <a:rPr lang="en-GB" sz="1600" b="0" i="1" dirty="0">
                <a:solidFill>
                  <a:srgbClr val="002060"/>
                </a:solidFill>
                <a:effectLst/>
                <a:latin typeface="Aptos"/>
              </a:rPr>
              <a:t>Colour buzzers. </a:t>
            </a:r>
          </a:p>
          <a:p>
            <a:pPr lvl="0">
              <a:lnSpc>
                <a:spcPts val="2175"/>
              </a:lnSpc>
              <a:buNone/>
            </a:pPr>
            <a:endParaRPr lang="en-GB" sz="1600" i="1" dirty="0">
              <a:solidFill>
                <a:srgbClr val="002060"/>
              </a:solidFill>
              <a:latin typeface="Aptos"/>
            </a:endParaRPr>
          </a:p>
          <a:p>
            <a:pPr lvl="0">
              <a:lnSpc>
                <a:spcPts val="2175"/>
              </a:lnSpc>
              <a:buNone/>
            </a:pPr>
            <a:endParaRPr lang="en-GB" sz="1600" b="0" i="1" dirty="0">
              <a:solidFill>
                <a:srgbClr val="002060"/>
              </a:solidFill>
              <a:effectLst/>
              <a:latin typeface="Aptos"/>
            </a:endParaRPr>
          </a:p>
          <a:p>
            <a:pPr lvl="0">
              <a:lnSpc>
                <a:spcPts val="1950"/>
              </a:lnSpc>
              <a:buNone/>
            </a:pPr>
            <a:endParaRPr lang="en-GB" sz="1600" b="0" i="1" dirty="0">
              <a:solidFill>
                <a:srgbClr val="002060"/>
              </a:solidFill>
              <a:effectLst/>
              <a:latin typeface="Aptos"/>
            </a:endParaRPr>
          </a:p>
          <a:p>
            <a:pPr lvl="0">
              <a:lnSpc>
                <a:spcPts val="1950"/>
              </a:lnSpc>
              <a:buNone/>
            </a:pPr>
            <a:endParaRPr lang="en-GB" sz="1600" i="1" dirty="0">
              <a:solidFill>
                <a:srgbClr val="002060"/>
              </a:solidFill>
              <a:latin typeface="Aptos"/>
            </a:endParaRPr>
          </a:p>
          <a:p>
            <a:pPr lvl="0">
              <a:lnSpc>
                <a:spcPts val="1950"/>
              </a:lnSpc>
              <a:buNone/>
            </a:pPr>
            <a:endParaRPr lang="en-GB" sz="1600" b="0" i="1" dirty="0">
              <a:solidFill>
                <a:srgbClr val="002060"/>
              </a:solidFill>
              <a:effectLst/>
              <a:latin typeface="Aptos"/>
            </a:endParaRPr>
          </a:p>
          <a:p>
            <a:pPr lvl="0">
              <a:lnSpc>
                <a:spcPts val="1950"/>
              </a:lnSpc>
              <a:buNone/>
            </a:pPr>
            <a:endParaRPr lang="en-GB" sz="1600" i="1" dirty="0">
              <a:solidFill>
                <a:srgbClr val="002060"/>
              </a:solidFill>
              <a:latin typeface="Aptos"/>
            </a:endParaRPr>
          </a:p>
          <a:p>
            <a:pPr lvl="0">
              <a:lnSpc>
                <a:spcPts val="1950"/>
              </a:lnSpc>
              <a:buNone/>
            </a:pPr>
            <a:endParaRPr lang="en-US" sz="1600" dirty="0"/>
          </a:p>
        </p:txBody>
      </p:sp>
      <p:sp>
        <p:nvSpPr>
          <p:cNvPr id="7" name="Title 6">
            <a:extLst>
              <a:ext uri="{FF2B5EF4-FFF2-40B4-BE49-F238E27FC236}">
                <a16:creationId xmlns:a16="http://schemas.microsoft.com/office/drawing/2014/main" id="{15D2046F-394B-0B3D-961B-D1BD24A86C92}"/>
              </a:ext>
            </a:extLst>
          </p:cNvPr>
          <p:cNvSpPr txBox="1">
            <a:spLocks noGrp="1"/>
          </p:cNvSpPr>
          <p:nvPr>
            <p:ph type="title"/>
          </p:nvPr>
        </p:nvSpPr>
        <p:spPr>
          <a:xfrm>
            <a:off x="1642534" y="250375"/>
            <a:ext cx="9448800" cy="472258"/>
          </a:xfrm>
          <a:prstGeom prst="roundRect">
            <a:avLst/>
          </a:prstGeom>
          <a:solidFill>
            <a:schemeClr val="tx2">
              <a:lumMod val="90000"/>
              <a:lumOff val="10000"/>
            </a:schemeClr>
          </a:solidFill>
          <a:ln w="28575">
            <a:solidFill>
              <a:srgbClr val="002060"/>
            </a:solidFill>
          </a:ln>
        </p:spPr>
        <p:txBody>
          <a:bodyPr wrap="square" lIns="91440" tIns="45720" rIns="91440" bIns="45720" rtlCol="0" anchor="t">
            <a:spAutoFit/>
          </a:bodyPr>
          <a:lstStyle/>
          <a:p>
            <a:pPr algn="ctr"/>
            <a:r>
              <a:rPr lang="en-US" sz="2400" b="1" dirty="0" err="1">
                <a:solidFill>
                  <a:schemeClr val="bg1"/>
                </a:solidFill>
                <a:latin typeface="Aptos"/>
                <a:cs typeface="Arial"/>
              </a:rPr>
              <a:t>Cynllun</a:t>
            </a:r>
            <a:r>
              <a:rPr lang="en-US" sz="2400" b="1" dirty="0">
                <a:solidFill>
                  <a:schemeClr val="bg1"/>
                </a:solidFill>
                <a:latin typeface="Aptos"/>
                <a:cs typeface="Arial"/>
              </a:rPr>
              <a:t> </a:t>
            </a:r>
            <a:r>
              <a:rPr lang="en-US" sz="2400" b="1" dirty="0" err="1">
                <a:solidFill>
                  <a:schemeClr val="bg1"/>
                </a:solidFill>
                <a:latin typeface="Aptos"/>
                <a:cs typeface="Arial"/>
              </a:rPr>
              <a:t>Gwers</a:t>
            </a:r>
            <a:r>
              <a:rPr lang="en-US" sz="2400" b="1" dirty="0">
                <a:solidFill>
                  <a:schemeClr val="bg1"/>
                </a:solidFill>
                <a:latin typeface="Aptos"/>
                <a:cs typeface="Arial"/>
              </a:rPr>
              <a:t>   </a:t>
            </a:r>
            <a:r>
              <a:rPr lang="en-US" sz="2400" i="1" dirty="0">
                <a:solidFill>
                  <a:schemeClr val="bg1"/>
                </a:solidFill>
                <a:latin typeface="Aptos"/>
                <a:cs typeface="Arial"/>
              </a:rPr>
              <a:t>Lesson Plan</a:t>
            </a:r>
          </a:p>
        </p:txBody>
      </p:sp>
      <p:pic>
        <p:nvPicPr>
          <p:cNvPr id="4" name="Picture 2" descr="A blue rectangular object with a white strip&#10;&#10;Description automatically generated">
            <a:extLst>
              <a:ext uri="{FF2B5EF4-FFF2-40B4-BE49-F238E27FC236}">
                <a16:creationId xmlns:a16="http://schemas.microsoft.com/office/drawing/2014/main" id="{C3982FE6-4EFE-B43E-9D5C-CB9610D55628}"/>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Tree>
    <p:extLst>
      <p:ext uri="{BB962C8B-B14F-4D97-AF65-F5344CB8AC3E}">
        <p14:creationId xmlns:p14="http://schemas.microsoft.com/office/powerpoint/2010/main" val="1103829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A2BE05-7545-390B-5166-C735D630BAFC}"/>
              </a:ext>
            </a:extLst>
          </p:cNvPr>
          <p:cNvSpPr>
            <a:spLocks noGrp="1"/>
          </p:cNvSpPr>
          <p:nvPr>
            <p:ph idx="1"/>
          </p:nvPr>
        </p:nvSpPr>
        <p:spPr>
          <a:xfrm>
            <a:off x="330200" y="1049514"/>
            <a:ext cx="10515600" cy="4351338"/>
          </a:xfrm>
        </p:spPr>
        <p:txBody>
          <a:bodyPr>
            <a:normAutofit/>
          </a:bodyPr>
          <a:lstStyle/>
          <a:p>
            <a:pPr fontAlgn="base">
              <a:lnSpc>
                <a:spcPts val="1950"/>
              </a:lnSpc>
            </a:pPr>
            <a:r>
              <a:rPr lang="cy-GB" sz="1200" b="1" dirty="0">
                <a:solidFill>
                  <a:srgbClr val="002060"/>
                </a:solidFill>
                <a:effectLst/>
                <a:latin typeface="Aptos"/>
              </a:rPr>
              <a:t>Amcan y wers:</a:t>
            </a:r>
          </a:p>
          <a:p>
            <a:pPr lvl="0">
              <a:lnSpc>
                <a:spcPts val="1950"/>
              </a:lnSpc>
              <a:buNone/>
            </a:pPr>
            <a:r>
              <a:rPr lang="cy-GB" sz="1200" b="0" i="1" dirty="0">
                <a:solidFill>
                  <a:srgbClr val="002060"/>
                </a:solidFill>
                <a:effectLst/>
                <a:latin typeface="Aptos"/>
              </a:rPr>
              <a:t>Aims of the lesson:</a:t>
            </a:r>
            <a:endParaRPr lang="en-GB" sz="1200" b="0" i="1" dirty="0">
              <a:solidFill>
                <a:srgbClr val="002060"/>
              </a:solidFill>
              <a:effectLst/>
              <a:latin typeface="Aptos"/>
            </a:endParaRPr>
          </a:p>
          <a:p>
            <a:pPr lvl="0">
              <a:lnSpc>
                <a:spcPts val="1950"/>
              </a:lnSpc>
              <a:buNone/>
            </a:pPr>
            <a:r>
              <a:rPr lang="en-GB" sz="1200" b="0" i="1" dirty="0">
                <a:solidFill>
                  <a:srgbClr val="002060"/>
                </a:solidFill>
                <a:effectLst/>
                <a:latin typeface="Aptos"/>
              </a:rPr>
              <a:t>     To offer dynamic and engaging activities to Reception and Year 1 students that strengthen their recognition, pronunciation, and understanding of basic Welsh numbers and colours. In a fun and encouraging setting, the task aims to increase students confidence in speaking Welsh. Through thoughtfully designed exercises that incorporate fun engagement and active listening, students are motivated to apply well-known words in relevant circumstances. Buzzers and visual number mats are examples of physical aids that can keep students engaged and focused while giving them an enjoyable and memorable experience that supports their Welsh language development. As they collaborate to complete the activities, this lesson not only improves their vocabulary but also fosters social interaction and collaboration. </a:t>
            </a:r>
            <a:endParaRPr lang="en-US" sz="1200" dirty="0"/>
          </a:p>
        </p:txBody>
      </p:sp>
      <p:sp>
        <p:nvSpPr>
          <p:cNvPr id="5" name="Title 6">
            <a:extLst>
              <a:ext uri="{FF2B5EF4-FFF2-40B4-BE49-F238E27FC236}">
                <a16:creationId xmlns:a16="http://schemas.microsoft.com/office/drawing/2014/main" id="{AD2724C7-D877-5252-AD31-41CF60CEB85E}"/>
              </a:ext>
            </a:extLst>
          </p:cNvPr>
          <p:cNvSpPr txBox="1">
            <a:spLocks noGrp="1"/>
          </p:cNvSpPr>
          <p:nvPr>
            <p:ph type="title"/>
          </p:nvPr>
        </p:nvSpPr>
        <p:spPr>
          <a:xfrm>
            <a:off x="1186621" y="111886"/>
            <a:ext cx="9818757" cy="472258"/>
          </a:xfrm>
          <a:prstGeom prst="roundRect">
            <a:avLst/>
          </a:prstGeom>
          <a:solidFill>
            <a:schemeClr val="tx2">
              <a:lumMod val="90000"/>
              <a:lumOff val="10000"/>
            </a:schemeClr>
          </a:solidFill>
          <a:ln w="28575">
            <a:solidFill>
              <a:srgbClr val="002060"/>
            </a:solidFill>
          </a:ln>
        </p:spPr>
        <p:txBody>
          <a:bodyPr vert="horz" wrap="square" lIns="91440" tIns="45720" rIns="91440" bIns="4572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dirty="0" err="1">
                <a:solidFill>
                  <a:schemeClr val="bg1"/>
                </a:solidFill>
                <a:latin typeface="Aptos"/>
                <a:cs typeface="Arial"/>
              </a:rPr>
              <a:t>Cynllun</a:t>
            </a:r>
            <a:r>
              <a:rPr lang="en-US" sz="2400" b="1" dirty="0">
                <a:solidFill>
                  <a:schemeClr val="bg1"/>
                </a:solidFill>
                <a:latin typeface="Aptos"/>
                <a:cs typeface="Arial"/>
              </a:rPr>
              <a:t> </a:t>
            </a:r>
            <a:r>
              <a:rPr lang="en-US" sz="2400" b="1" dirty="0" err="1">
                <a:solidFill>
                  <a:schemeClr val="bg1"/>
                </a:solidFill>
                <a:latin typeface="Aptos"/>
                <a:cs typeface="Arial"/>
              </a:rPr>
              <a:t>Gwers</a:t>
            </a:r>
            <a:r>
              <a:rPr lang="en-US" sz="2400" b="1" dirty="0">
                <a:solidFill>
                  <a:schemeClr val="bg1"/>
                </a:solidFill>
                <a:latin typeface="Aptos"/>
                <a:cs typeface="Arial"/>
              </a:rPr>
              <a:t>   </a:t>
            </a:r>
            <a:r>
              <a:rPr lang="en-US" sz="2400" i="1" dirty="0">
                <a:solidFill>
                  <a:schemeClr val="bg1"/>
                </a:solidFill>
                <a:latin typeface="Aptos"/>
                <a:cs typeface="Arial"/>
              </a:rPr>
              <a:t>Lesson Plan</a:t>
            </a:r>
          </a:p>
        </p:txBody>
      </p:sp>
      <p:pic>
        <p:nvPicPr>
          <p:cNvPr id="7" name="Picture 2" descr="A blue rectangular object with a white strip&#10;&#10;Description automatically generated">
            <a:extLst>
              <a:ext uri="{FF2B5EF4-FFF2-40B4-BE49-F238E27FC236}">
                <a16:creationId xmlns:a16="http://schemas.microsoft.com/office/drawing/2014/main" id="{88F3D053-76E3-1130-3D59-D7875DF0FD82}"/>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
        <p:nvSpPr>
          <p:cNvPr id="9" name="TextBox 8">
            <a:extLst>
              <a:ext uri="{FF2B5EF4-FFF2-40B4-BE49-F238E27FC236}">
                <a16:creationId xmlns:a16="http://schemas.microsoft.com/office/drawing/2014/main" id="{367E19FB-1650-D472-8BD8-BACBDAB5F0AF}"/>
              </a:ext>
            </a:extLst>
          </p:cNvPr>
          <p:cNvSpPr txBox="1"/>
          <p:nvPr/>
        </p:nvSpPr>
        <p:spPr>
          <a:xfrm>
            <a:off x="330200" y="3592072"/>
            <a:ext cx="11531600" cy="2039276"/>
          </a:xfrm>
          <a:prstGeom prst="rect">
            <a:avLst/>
          </a:prstGeom>
          <a:noFill/>
        </p:spPr>
        <p:txBody>
          <a:bodyPr wrap="square">
            <a:spAutoFit/>
          </a:bodyPr>
          <a:lstStyle/>
          <a:p>
            <a:pPr marL="171450" indent="-171450" fontAlgn="base">
              <a:lnSpc>
                <a:spcPts val="2175"/>
              </a:lnSpc>
              <a:buFont typeface="Arial" panose="020B0604020202020204" pitchFamily="34" charset="0"/>
              <a:buChar char="•"/>
            </a:pPr>
            <a:r>
              <a:rPr lang="cy-GB" sz="1200" b="1" dirty="0">
                <a:solidFill>
                  <a:srgbClr val="002060"/>
                </a:solidFill>
                <a:effectLst/>
                <a:latin typeface="Aptos"/>
              </a:rPr>
              <a:t>Gwybodaeth flaenorol: </a:t>
            </a:r>
            <a:endParaRPr lang="en-US" sz="1200" dirty="0"/>
          </a:p>
          <a:p>
            <a:pPr lvl="0">
              <a:lnSpc>
                <a:spcPts val="2175"/>
              </a:lnSpc>
              <a:buNone/>
            </a:pPr>
            <a:r>
              <a:rPr lang="cy-GB" sz="1200" b="0" i="1" dirty="0">
                <a:solidFill>
                  <a:srgbClr val="002060"/>
                </a:solidFill>
                <a:effectLst/>
                <a:latin typeface="Aptos"/>
              </a:rPr>
              <a:t>Previous knowledge:</a:t>
            </a:r>
            <a:endParaRPr lang="en-GB" sz="1200" b="0" i="1" dirty="0">
              <a:solidFill>
                <a:srgbClr val="002060"/>
              </a:solidFill>
              <a:effectLst/>
              <a:latin typeface="Aptos"/>
            </a:endParaRPr>
          </a:p>
          <a:p>
            <a:pPr lvl="0">
              <a:lnSpc>
                <a:spcPts val="2175"/>
              </a:lnSpc>
              <a:buNone/>
            </a:pPr>
            <a:r>
              <a:rPr lang="en-GB" sz="1200" b="0" i="1" dirty="0">
                <a:solidFill>
                  <a:srgbClr val="002060"/>
                </a:solidFill>
                <a:effectLst/>
                <a:latin typeface="Aptos"/>
              </a:rPr>
              <a:t>Welsh numbers and colours are already familiar to the students participating in this session. From one to ten, the students  can confidently recognise and pronounce the numbers in Welsh. Due to their frequent usage in everyday routines visual displays, and school activities, colours are also well-known. The pupils had previously participated in basic listening exercises and number matching games, and they have shown that they can participate in these activities with  enthusiasm. </a:t>
            </a:r>
          </a:p>
          <a:p>
            <a:pPr lvl="0">
              <a:lnSpc>
                <a:spcPts val="2175"/>
              </a:lnSpc>
              <a:buNone/>
            </a:pPr>
            <a:r>
              <a:rPr lang="en-GB" sz="1200" b="0" i="1" dirty="0">
                <a:solidFill>
                  <a:srgbClr val="002060"/>
                </a:solidFill>
                <a:effectLst/>
                <a:latin typeface="Aptos"/>
              </a:rPr>
              <a:t>It  is easier for students to remember and utilise the language in context when the vocabulary from previous lessons is frequently included into everyday classroom discussions. </a:t>
            </a:r>
          </a:p>
        </p:txBody>
      </p:sp>
    </p:spTree>
    <p:extLst>
      <p:ext uri="{BB962C8B-B14F-4D97-AF65-F5344CB8AC3E}">
        <p14:creationId xmlns:p14="http://schemas.microsoft.com/office/powerpoint/2010/main" val="2160741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CE281D-8D57-0C65-28C7-B4FAB4AB625C}"/>
              </a:ext>
            </a:extLst>
          </p:cNvPr>
          <p:cNvSpPr>
            <a:spLocks noGrp="1"/>
          </p:cNvSpPr>
          <p:nvPr>
            <p:ph idx="1"/>
          </p:nvPr>
        </p:nvSpPr>
        <p:spPr>
          <a:xfrm>
            <a:off x="320321" y="684741"/>
            <a:ext cx="11551356" cy="4351338"/>
          </a:xfrm>
        </p:spPr>
        <p:txBody>
          <a:bodyPr>
            <a:noAutofit/>
          </a:bodyPr>
          <a:lstStyle/>
          <a:p>
            <a:pPr fontAlgn="base">
              <a:lnSpc>
                <a:spcPts val="2175"/>
              </a:lnSpc>
            </a:pPr>
            <a:r>
              <a:rPr lang="cy-GB" sz="1200" b="1" dirty="0">
                <a:solidFill>
                  <a:srgbClr val="002060"/>
                </a:solidFill>
                <a:effectLst/>
                <a:latin typeface="Aptos"/>
              </a:rPr>
              <a:t>Geirfa allweddol / Ffocws iaith:</a:t>
            </a:r>
            <a:endParaRPr lang="cy-GB" sz="1200" dirty="0">
              <a:solidFill>
                <a:srgbClr val="002060"/>
              </a:solidFill>
              <a:effectLst/>
              <a:latin typeface="Aptos"/>
            </a:endParaRPr>
          </a:p>
          <a:p>
            <a:pPr lvl="0">
              <a:lnSpc>
                <a:spcPts val="2175"/>
              </a:lnSpc>
              <a:buNone/>
            </a:pPr>
            <a:r>
              <a:rPr lang="cy-GB" sz="1200" b="0" i="1" dirty="0">
                <a:solidFill>
                  <a:srgbClr val="002060"/>
                </a:solidFill>
                <a:effectLst/>
                <a:latin typeface="Aptos"/>
              </a:rPr>
              <a:t>Key vocabulary / Language focus:</a:t>
            </a:r>
            <a:endParaRPr lang="en-GB" sz="1200" b="0" i="1" dirty="0">
              <a:solidFill>
                <a:srgbClr val="002060"/>
              </a:solidFill>
              <a:effectLst/>
              <a:latin typeface="Aptos"/>
            </a:endParaRPr>
          </a:p>
          <a:p>
            <a:pPr lvl="0">
              <a:lnSpc>
                <a:spcPts val="2175"/>
              </a:lnSpc>
              <a:buNone/>
            </a:pPr>
            <a:r>
              <a:rPr lang="en-GB" sz="1200" b="0" i="1" dirty="0">
                <a:solidFill>
                  <a:srgbClr val="002060"/>
                </a:solidFill>
                <a:effectLst/>
                <a:latin typeface="Aptos"/>
              </a:rPr>
              <a:t>Mae </a:t>
            </a:r>
            <a:r>
              <a:rPr lang="en-GB" sz="1200" b="0" i="1" dirty="0" err="1">
                <a:solidFill>
                  <a:srgbClr val="002060"/>
                </a:solidFill>
                <a:effectLst/>
                <a:latin typeface="Aptos"/>
              </a:rPr>
              <a:t>pawb</a:t>
            </a:r>
            <a:r>
              <a:rPr lang="en-GB" sz="1200" b="0" i="1" dirty="0">
                <a:solidFill>
                  <a:srgbClr val="002060"/>
                </a:solidFill>
                <a:effectLst/>
                <a:latin typeface="Aptos"/>
              </a:rPr>
              <a:t> </a:t>
            </a:r>
            <a:r>
              <a:rPr lang="en-GB" sz="1200" b="0" i="1" dirty="0" err="1">
                <a:solidFill>
                  <a:srgbClr val="002060"/>
                </a:solidFill>
                <a:effectLst/>
                <a:latin typeface="Aptos"/>
              </a:rPr>
              <a:t>yn</a:t>
            </a:r>
            <a:r>
              <a:rPr lang="en-GB" sz="1200" b="0" i="1" dirty="0">
                <a:solidFill>
                  <a:srgbClr val="002060"/>
                </a:solidFill>
                <a:effectLst/>
                <a:latin typeface="Aptos"/>
              </a:rPr>
              <a:t> </a:t>
            </a:r>
            <a:r>
              <a:rPr lang="en-GB" sz="1200" b="0" i="1" dirty="0" err="1">
                <a:solidFill>
                  <a:srgbClr val="002060"/>
                </a:solidFill>
                <a:effectLst/>
                <a:latin typeface="Aptos"/>
              </a:rPr>
              <a:t>deall</a:t>
            </a:r>
            <a:r>
              <a:rPr lang="en-GB" sz="1200" b="0" i="1" dirty="0">
                <a:solidFill>
                  <a:srgbClr val="002060"/>
                </a:solidFill>
                <a:effectLst/>
                <a:latin typeface="Aptos"/>
              </a:rPr>
              <a:t>-  does everyone understand?</a:t>
            </a:r>
          </a:p>
          <a:p>
            <a:pPr lvl="0">
              <a:lnSpc>
                <a:spcPts val="2175"/>
              </a:lnSpc>
              <a:buNone/>
            </a:pPr>
            <a:r>
              <a:rPr lang="en-GB" sz="1200" b="0" i="1" dirty="0" err="1">
                <a:solidFill>
                  <a:srgbClr val="002060"/>
                </a:solidFill>
                <a:effectLst/>
                <a:latin typeface="Aptos"/>
              </a:rPr>
              <a:t>Pawb</a:t>
            </a:r>
            <a:r>
              <a:rPr lang="en-GB" sz="1200" b="0" i="1" dirty="0">
                <a:solidFill>
                  <a:srgbClr val="002060"/>
                </a:solidFill>
                <a:effectLst/>
                <a:latin typeface="Aptos"/>
              </a:rPr>
              <a:t> </a:t>
            </a:r>
            <a:r>
              <a:rPr lang="en-GB" sz="1200" b="0" i="1" dirty="0" err="1">
                <a:solidFill>
                  <a:srgbClr val="002060"/>
                </a:solidFill>
                <a:effectLst/>
                <a:latin typeface="Aptos"/>
              </a:rPr>
              <a:t>yn</a:t>
            </a:r>
            <a:r>
              <a:rPr lang="en-GB" sz="1200" b="0" i="1" dirty="0">
                <a:solidFill>
                  <a:srgbClr val="002060"/>
                </a:solidFill>
                <a:effectLst/>
                <a:latin typeface="Aptos"/>
              </a:rPr>
              <a:t> </a:t>
            </a:r>
            <a:r>
              <a:rPr lang="en-GB" sz="1200" b="0" i="1" dirty="0" err="1">
                <a:solidFill>
                  <a:srgbClr val="002060"/>
                </a:solidFill>
                <a:effectLst/>
                <a:latin typeface="Aptos"/>
              </a:rPr>
              <a:t>barod</a:t>
            </a:r>
            <a:r>
              <a:rPr lang="en-GB" sz="1200" b="0" i="1" dirty="0">
                <a:solidFill>
                  <a:srgbClr val="002060"/>
                </a:solidFill>
                <a:effectLst/>
                <a:latin typeface="Aptos"/>
              </a:rPr>
              <a:t>- everyone ready?</a:t>
            </a:r>
          </a:p>
          <a:p>
            <a:pPr lvl="0">
              <a:lnSpc>
                <a:spcPts val="2175"/>
              </a:lnSpc>
              <a:buNone/>
            </a:pPr>
            <a:r>
              <a:rPr lang="en-GB" sz="1200" b="0" i="1" dirty="0" err="1">
                <a:solidFill>
                  <a:srgbClr val="002060"/>
                </a:solidFill>
                <a:effectLst/>
                <a:latin typeface="Aptos"/>
              </a:rPr>
              <a:t>Gwrandewch</a:t>
            </a:r>
            <a:r>
              <a:rPr lang="en-GB" sz="1200" b="0" i="1" dirty="0">
                <a:solidFill>
                  <a:srgbClr val="002060"/>
                </a:solidFill>
                <a:effectLst/>
                <a:latin typeface="Aptos"/>
              </a:rPr>
              <a:t>- listen</a:t>
            </a:r>
          </a:p>
          <a:p>
            <a:pPr lvl="0">
              <a:lnSpc>
                <a:spcPts val="2175"/>
              </a:lnSpc>
              <a:buNone/>
            </a:pPr>
            <a:r>
              <a:rPr lang="en-GB" sz="1200" b="0" i="1" dirty="0">
                <a:solidFill>
                  <a:srgbClr val="002060"/>
                </a:solidFill>
                <a:effectLst/>
                <a:latin typeface="Aptos"/>
              </a:rPr>
              <a:t>Pa </a:t>
            </a:r>
            <a:r>
              <a:rPr lang="en-GB" sz="1200" b="0" i="1" dirty="0" err="1">
                <a:solidFill>
                  <a:srgbClr val="002060"/>
                </a:solidFill>
                <a:effectLst/>
                <a:latin typeface="Aptos"/>
              </a:rPr>
              <a:t>liw</a:t>
            </a:r>
            <a:r>
              <a:rPr lang="en-GB" sz="1200" b="0" i="1" dirty="0">
                <a:solidFill>
                  <a:srgbClr val="002060"/>
                </a:solidFill>
                <a:effectLst/>
                <a:latin typeface="Aptos"/>
              </a:rPr>
              <a:t>….- what colour…….</a:t>
            </a:r>
          </a:p>
          <a:p>
            <a:pPr lvl="0">
              <a:lnSpc>
                <a:spcPts val="2175"/>
              </a:lnSpc>
              <a:buNone/>
            </a:pPr>
            <a:r>
              <a:rPr lang="en-GB" sz="1200" b="0" i="1" dirty="0" err="1">
                <a:solidFill>
                  <a:srgbClr val="002060"/>
                </a:solidFill>
                <a:effectLst/>
                <a:latin typeface="Aptos"/>
              </a:rPr>
              <a:t>Ble</a:t>
            </a:r>
            <a:r>
              <a:rPr lang="en-GB" sz="1200" b="0" i="1" dirty="0">
                <a:solidFill>
                  <a:srgbClr val="002060"/>
                </a:solidFill>
                <a:effectLst/>
                <a:latin typeface="Aptos"/>
              </a:rPr>
              <a:t> Mae…..- where is……..</a:t>
            </a:r>
          </a:p>
          <a:p>
            <a:pPr lvl="0">
              <a:lnSpc>
                <a:spcPts val="2175"/>
              </a:lnSpc>
              <a:buNone/>
            </a:pPr>
            <a:r>
              <a:rPr lang="en-GB" sz="1200" b="0" i="1" dirty="0">
                <a:solidFill>
                  <a:srgbClr val="002060"/>
                </a:solidFill>
                <a:effectLst/>
                <a:latin typeface="Aptos"/>
              </a:rPr>
              <a:t>Un, </a:t>
            </a:r>
            <a:r>
              <a:rPr lang="en-GB" sz="1200" b="0" i="1" dirty="0" err="1">
                <a:solidFill>
                  <a:srgbClr val="002060"/>
                </a:solidFill>
                <a:effectLst/>
                <a:latin typeface="Aptos"/>
              </a:rPr>
              <a:t>dau</a:t>
            </a:r>
            <a:r>
              <a:rPr lang="en-GB" sz="1200" b="0" i="1" dirty="0">
                <a:solidFill>
                  <a:srgbClr val="002060"/>
                </a:solidFill>
                <a:effectLst/>
                <a:latin typeface="Aptos"/>
              </a:rPr>
              <a:t>, </a:t>
            </a:r>
            <a:r>
              <a:rPr lang="en-GB" sz="1200" b="0" i="1" dirty="0" err="1">
                <a:solidFill>
                  <a:srgbClr val="002060"/>
                </a:solidFill>
                <a:effectLst/>
                <a:latin typeface="Aptos"/>
              </a:rPr>
              <a:t>tri</a:t>
            </a:r>
            <a:r>
              <a:rPr lang="en-GB" sz="1200" b="0" i="1" dirty="0">
                <a:solidFill>
                  <a:srgbClr val="002060"/>
                </a:solidFill>
                <a:effectLst/>
                <a:latin typeface="Aptos"/>
              </a:rPr>
              <a:t>, </a:t>
            </a:r>
            <a:r>
              <a:rPr lang="en-GB" sz="1200" b="0" i="1" dirty="0" err="1">
                <a:solidFill>
                  <a:srgbClr val="002060"/>
                </a:solidFill>
                <a:effectLst/>
                <a:latin typeface="Aptos"/>
              </a:rPr>
              <a:t>pedwar</a:t>
            </a:r>
            <a:r>
              <a:rPr lang="en-GB" sz="1200" b="0" i="1" dirty="0">
                <a:solidFill>
                  <a:srgbClr val="002060"/>
                </a:solidFill>
                <a:effectLst/>
                <a:latin typeface="Aptos"/>
              </a:rPr>
              <a:t>, pump,  </a:t>
            </a:r>
            <a:r>
              <a:rPr lang="en-GB" sz="1200" b="0" i="1" dirty="0" err="1">
                <a:solidFill>
                  <a:srgbClr val="002060"/>
                </a:solidFill>
                <a:effectLst/>
                <a:latin typeface="Aptos"/>
              </a:rPr>
              <a:t>chwech</a:t>
            </a:r>
            <a:r>
              <a:rPr lang="en-GB" sz="1200" b="0" i="1" dirty="0">
                <a:solidFill>
                  <a:srgbClr val="002060"/>
                </a:solidFill>
                <a:effectLst/>
                <a:latin typeface="Aptos"/>
              </a:rPr>
              <a:t>, saith, </a:t>
            </a:r>
            <a:r>
              <a:rPr lang="en-GB" sz="1200" b="0" i="1" dirty="0" err="1">
                <a:solidFill>
                  <a:srgbClr val="002060"/>
                </a:solidFill>
                <a:effectLst/>
                <a:latin typeface="Aptos"/>
              </a:rPr>
              <a:t>wyth</a:t>
            </a:r>
            <a:r>
              <a:rPr lang="en-GB" sz="1200" b="0" i="1" dirty="0">
                <a:solidFill>
                  <a:srgbClr val="002060"/>
                </a:solidFill>
                <a:effectLst/>
                <a:latin typeface="Aptos"/>
              </a:rPr>
              <a:t>, naw, Deg.</a:t>
            </a:r>
          </a:p>
          <a:p>
            <a:pPr lvl="0">
              <a:lnSpc>
                <a:spcPts val="2175"/>
              </a:lnSpc>
              <a:buNone/>
            </a:pPr>
            <a:r>
              <a:rPr lang="en-GB" sz="1200" b="0" i="1" dirty="0">
                <a:solidFill>
                  <a:srgbClr val="002060"/>
                </a:solidFill>
                <a:effectLst/>
                <a:latin typeface="Aptos"/>
              </a:rPr>
              <a:t>One, two, three, four, five, six, seven, eight, nine, ten.</a:t>
            </a:r>
          </a:p>
          <a:p>
            <a:pPr lvl="0">
              <a:lnSpc>
                <a:spcPts val="2175"/>
              </a:lnSpc>
              <a:buNone/>
            </a:pPr>
            <a:r>
              <a:rPr lang="en-GB" sz="1200" b="0" i="1" dirty="0" err="1">
                <a:solidFill>
                  <a:srgbClr val="002060"/>
                </a:solidFill>
                <a:effectLst/>
                <a:latin typeface="Aptos"/>
              </a:rPr>
              <a:t>Coch</a:t>
            </a:r>
            <a:r>
              <a:rPr lang="en-GB" sz="1200" b="0" i="1" dirty="0">
                <a:solidFill>
                  <a:srgbClr val="002060"/>
                </a:solidFill>
                <a:effectLst/>
                <a:latin typeface="Aptos"/>
              </a:rPr>
              <a:t>, </a:t>
            </a:r>
            <a:r>
              <a:rPr lang="en-GB" sz="1200" b="0" i="1" dirty="0" err="1">
                <a:solidFill>
                  <a:srgbClr val="002060"/>
                </a:solidFill>
                <a:effectLst/>
                <a:latin typeface="Aptos"/>
              </a:rPr>
              <a:t>glas</a:t>
            </a:r>
            <a:r>
              <a:rPr lang="en-GB" sz="1200" b="0" i="1" dirty="0">
                <a:solidFill>
                  <a:srgbClr val="002060"/>
                </a:solidFill>
                <a:effectLst/>
                <a:latin typeface="Aptos"/>
              </a:rPr>
              <a:t>, </a:t>
            </a:r>
            <a:r>
              <a:rPr lang="en-GB" sz="1200" b="0" i="1" dirty="0" err="1">
                <a:solidFill>
                  <a:srgbClr val="002060"/>
                </a:solidFill>
                <a:effectLst/>
                <a:latin typeface="Aptos"/>
              </a:rPr>
              <a:t>gwyrdd</a:t>
            </a:r>
            <a:r>
              <a:rPr lang="en-GB" sz="1200" b="0" i="1" dirty="0">
                <a:solidFill>
                  <a:srgbClr val="002060"/>
                </a:solidFill>
                <a:effectLst/>
                <a:latin typeface="Aptos"/>
              </a:rPr>
              <a:t>, </a:t>
            </a:r>
            <a:r>
              <a:rPr lang="en-GB" sz="1200" b="0" i="1" dirty="0" err="1">
                <a:solidFill>
                  <a:srgbClr val="002060"/>
                </a:solidFill>
                <a:effectLst/>
                <a:latin typeface="Aptos"/>
              </a:rPr>
              <a:t>melyn</a:t>
            </a:r>
            <a:r>
              <a:rPr lang="en-GB" sz="1200" b="0" i="1" dirty="0">
                <a:solidFill>
                  <a:srgbClr val="002060"/>
                </a:solidFill>
                <a:effectLst/>
                <a:latin typeface="Aptos"/>
              </a:rPr>
              <a:t>, </a:t>
            </a:r>
            <a:r>
              <a:rPr lang="en-GB" sz="1200" b="0" i="1" dirty="0" err="1">
                <a:solidFill>
                  <a:srgbClr val="002060"/>
                </a:solidFill>
                <a:effectLst/>
                <a:latin typeface="Aptos"/>
              </a:rPr>
              <a:t>pinc</a:t>
            </a:r>
            <a:r>
              <a:rPr lang="en-GB" sz="1200" b="0" i="1" dirty="0">
                <a:solidFill>
                  <a:srgbClr val="002060"/>
                </a:solidFill>
                <a:effectLst/>
                <a:latin typeface="Aptos"/>
              </a:rPr>
              <a:t>, oren, </a:t>
            </a:r>
            <a:r>
              <a:rPr lang="en-GB" sz="1200" b="0" i="1" dirty="0" err="1">
                <a:solidFill>
                  <a:srgbClr val="002060"/>
                </a:solidFill>
                <a:effectLst/>
                <a:latin typeface="Aptos"/>
              </a:rPr>
              <a:t>porffor</a:t>
            </a:r>
            <a:r>
              <a:rPr lang="en-GB" sz="1200" b="0" i="1" dirty="0">
                <a:solidFill>
                  <a:srgbClr val="002060"/>
                </a:solidFill>
                <a:effectLst/>
                <a:latin typeface="Aptos"/>
              </a:rPr>
              <a:t>. </a:t>
            </a:r>
          </a:p>
          <a:p>
            <a:pPr lvl="0">
              <a:lnSpc>
                <a:spcPts val="2175"/>
              </a:lnSpc>
              <a:buNone/>
            </a:pPr>
            <a:r>
              <a:rPr lang="en-GB" sz="1200" b="0" i="1" dirty="0">
                <a:solidFill>
                  <a:srgbClr val="002060"/>
                </a:solidFill>
                <a:effectLst/>
                <a:latin typeface="Aptos"/>
              </a:rPr>
              <a:t>Red, blue, green, yellow, pink, orange, purple. </a:t>
            </a:r>
          </a:p>
          <a:p>
            <a:pPr lvl="0">
              <a:lnSpc>
                <a:spcPts val="2175"/>
              </a:lnSpc>
              <a:buNone/>
            </a:pPr>
            <a:r>
              <a:rPr lang="en-GB" sz="1200" b="0" i="1" dirty="0">
                <a:solidFill>
                  <a:srgbClr val="002060"/>
                </a:solidFill>
                <a:effectLst/>
                <a:latin typeface="Aptos"/>
              </a:rPr>
              <a:t>Da </a:t>
            </a:r>
            <a:r>
              <a:rPr lang="en-GB" sz="1200" b="0" i="1" dirty="0" err="1">
                <a:solidFill>
                  <a:srgbClr val="002060"/>
                </a:solidFill>
                <a:effectLst/>
                <a:latin typeface="Aptos"/>
              </a:rPr>
              <a:t>iawn</a:t>
            </a:r>
            <a:r>
              <a:rPr lang="en-GB" sz="1200" b="0" i="1" dirty="0">
                <a:solidFill>
                  <a:srgbClr val="002060"/>
                </a:solidFill>
                <a:effectLst/>
                <a:latin typeface="Aptos"/>
              </a:rPr>
              <a:t>- well done </a:t>
            </a:r>
          </a:p>
          <a:p>
            <a:pPr lvl="0">
              <a:lnSpc>
                <a:spcPts val="2175"/>
              </a:lnSpc>
              <a:buNone/>
            </a:pPr>
            <a:r>
              <a:rPr lang="en-GB" sz="1200" b="0" i="1" dirty="0" err="1">
                <a:solidFill>
                  <a:srgbClr val="002060"/>
                </a:solidFill>
                <a:effectLst/>
                <a:latin typeface="Aptos"/>
              </a:rPr>
              <a:t>Wyt</a:t>
            </a:r>
            <a:r>
              <a:rPr lang="en-GB" sz="1200" b="0" i="1" dirty="0">
                <a:solidFill>
                  <a:srgbClr val="002060"/>
                </a:solidFill>
                <a:effectLst/>
                <a:latin typeface="Aptos"/>
              </a:rPr>
              <a:t> ti’n </a:t>
            </a:r>
            <a:r>
              <a:rPr lang="en-GB" sz="1200" b="0" i="1" dirty="0" err="1">
                <a:solidFill>
                  <a:srgbClr val="002060"/>
                </a:solidFill>
                <a:effectLst/>
                <a:latin typeface="Aptos"/>
              </a:rPr>
              <a:t>gwrando</a:t>
            </a:r>
            <a:r>
              <a:rPr lang="en-GB" sz="1200" b="0" i="1" dirty="0">
                <a:solidFill>
                  <a:srgbClr val="002060"/>
                </a:solidFill>
                <a:effectLst/>
                <a:latin typeface="Aptos"/>
              </a:rPr>
              <a:t>?-  are you listening?</a:t>
            </a:r>
          </a:p>
          <a:p>
            <a:endParaRPr lang="en-US" sz="1200" dirty="0"/>
          </a:p>
        </p:txBody>
      </p:sp>
      <p:sp>
        <p:nvSpPr>
          <p:cNvPr id="5" name="Title 6">
            <a:extLst>
              <a:ext uri="{FF2B5EF4-FFF2-40B4-BE49-F238E27FC236}">
                <a16:creationId xmlns:a16="http://schemas.microsoft.com/office/drawing/2014/main" id="{3D7AE062-D6A8-B024-1C7F-E4E5A60C2B6B}"/>
              </a:ext>
            </a:extLst>
          </p:cNvPr>
          <p:cNvSpPr txBox="1">
            <a:spLocks noGrp="1"/>
          </p:cNvSpPr>
          <p:nvPr>
            <p:ph type="title"/>
          </p:nvPr>
        </p:nvSpPr>
        <p:spPr>
          <a:xfrm>
            <a:off x="1032932" y="84770"/>
            <a:ext cx="10126133" cy="472258"/>
          </a:xfrm>
          <a:prstGeom prst="roundRect">
            <a:avLst/>
          </a:prstGeom>
          <a:solidFill>
            <a:schemeClr val="tx2">
              <a:lumMod val="90000"/>
              <a:lumOff val="10000"/>
            </a:schemeClr>
          </a:solidFill>
          <a:ln w="28575">
            <a:solidFill>
              <a:srgbClr val="002060"/>
            </a:solidFill>
          </a:ln>
        </p:spPr>
        <p:txBody>
          <a:bodyPr vert="horz" wrap="square" lIns="91440" tIns="45720" rIns="91440" bIns="4572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dirty="0" err="1">
                <a:solidFill>
                  <a:schemeClr val="bg1"/>
                </a:solidFill>
                <a:latin typeface="Aptos"/>
                <a:cs typeface="Arial"/>
              </a:rPr>
              <a:t>Cynllun</a:t>
            </a:r>
            <a:r>
              <a:rPr lang="en-US" sz="2400" b="1" dirty="0">
                <a:solidFill>
                  <a:schemeClr val="bg1"/>
                </a:solidFill>
                <a:latin typeface="Aptos"/>
                <a:cs typeface="Arial"/>
              </a:rPr>
              <a:t> </a:t>
            </a:r>
            <a:r>
              <a:rPr lang="en-US" sz="2400" b="1" dirty="0" err="1">
                <a:solidFill>
                  <a:schemeClr val="bg1"/>
                </a:solidFill>
                <a:latin typeface="Aptos"/>
                <a:cs typeface="Arial"/>
              </a:rPr>
              <a:t>Gwers</a:t>
            </a:r>
            <a:r>
              <a:rPr lang="en-US" sz="2400" b="1" dirty="0">
                <a:solidFill>
                  <a:schemeClr val="bg1"/>
                </a:solidFill>
                <a:latin typeface="Aptos"/>
                <a:cs typeface="Arial"/>
              </a:rPr>
              <a:t>   </a:t>
            </a:r>
            <a:r>
              <a:rPr lang="en-US" sz="2400" i="1" dirty="0">
                <a:solidFill>
                  <a:schemeClr val="bg1"/>
                </a:solidFill>
                <a:latin typeface="Aptos"/>
                <a:cs typeface="Arial"/>
              </a:rPr>
              <a:t>Lesson Plan</a:t>
            </a:r>
          </a:p>
        </p:txBody>
      </p:sp>
      <p:pic>
        <p:nvPicPr>
          <p:cNvPr id="7" name="Picture 2" descr="A blue rectangular object with a white strip&#10;&#10;Description automatically generated">
            <a:extLst>
              <a:ext uri="{FF2B5EF4-FFF2-40B4-BE49-F238E27FC236}">
                <a16:creationId xmlns:a16="http://schemas.microsoft.com/office/drawing/2014/main" id="{A1AE9E4A-9F04-71B4-B8DF-1AB6AE36B6A3}"/>
              </a:ext>
            </a:extLst>
          </p:cNvPr>
          <p:cNvPicPr>
            <a:picLocks noChangeAspect="1"/>
          </p:cNvPicPr>
          <p:nvPr/>
        </p:nvPicPr>
        <p:blipFill>
          <a:blip r:embed="rId2"/>
          <a:srcRect l="560" t="3941" r="196" b="13460"/>
          <a:stretch/>
        </p:blipFill>
        <p:spPr>
          <a:xfrm>
            <a:off x="2281" y="6089830"/>
            <a:ext cx="12191014" cy="768209"/>
          </a:xfrm>
          <a:prstGeom prst="rect">
            <a:avLst/>
          </a:prstGeom>
          <a:noFill/>
          <a:ln cap="flat">
            <a:noFill/>
          </a:ln>
        </p:spPr>
      </p:pic>
      <p:sp>
        <p:nvSpPr>
          <p:cNvPr id="8" name="TextBox 7">
            <a:extLst>
              <a:ext uri="{FF2B5EF4-FFF2-40B4-BE49-F238E27FC236}">
                <a16:creationId xmlns:a16="http://schemas.microsoft.com/office/drawing/2014/main" id="{C083DDDE-17E3-9115-D081-5058E388CA91}"/>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6EF5891E-08C5-BC54-06AB-874F2A08C52F}"/>
              </a:ext>
            </a:extLst>
          </p:cNvPr>
          <p:cNvSpPr txBox="1"/>
          <p:nvPr/>
        </p:nvSpPr>
        <p:spPr>
          <a:xfrm>
            <a:off x="5894211" y="929904"/>
            <a:ext cx="5977466" cy="4578433"/>
          </a:xfrm>
          <a:prstGeom prst="rect">
            <a:avLst/>
          </a:prstGeom>
          <a:noFill/>
        </p:spPr>
        <p:txBody>
          <a:bodyPr wrap="square" rtlCol="0">
            <a:spAutoFit/>
          </a:bodyPr>
          <a:lstStyle/>
          <a:p>
            <a:pPr marL="285750" indent="-285750" fontAlgn="base">
              <a:lnSpc>
                <a:spcPts val="2175"/>
              </a:lnSpc>
              <a:buFont typeface="Arial" panose="020B0604020202020204" pitchFamily="34" charset="0"/>
              <a:buChar char="•"/>
            </a:pPr>
            <a:r>
              <a:rPr lang="cy-GB" sz="1200" b="1" dirty="0">
                <a:solidFill>
                  <a:srgbClr val="002060"/>
                </a:solidFill>
                <a:effectLst/>
                <a:latin typeface="Aptos"/>
              </a:rPr>
              <a:t>Gweithgareddau Addysgu a Dysgu: </a:t>
            </a:r>
            <a:endParaRPr lang="en-US" sz="1200" dirty="0"/>
          </a:p>
          <a:p>
            <a:pPr lvl="0">
              <a:lnSpc>
                <a:spcPts val="2175"/>
              </a:lnSpc>
              <a:buNone/>
            </a:pPr>
            <a:r>
              <a:rPr lang="cy-GB" sz="1200" b="0" i="1" dirty="0">
                <a:solidFill>
                  <a:srgbClr val="002060"/>
                </a:solidFill>
                <a:effectLst/>
                <a:latin typeface="Aptos"/>
              </a:rPr>
              <a:t>Teaching and Learning Activities:</a:t>
            </a:r>
            <a:r>
              <a:rPr lang="en-GB" sz="1200" b="0" i="1" dirty="0">
                <a:solidFill>
                  <a:srgbClr val="002060"/>
                </a:solidFill>
                <a:effectLst/>
                <a:latin typeface="Aptos"/>
              </a:rPr>
              <a:t> </a:t>
            </a:r>
          </a:p>
          <a:p>
            <a:pPr lvl="0">
              <a:lnSpc>
                <a:spcPts val="2175"/>
              </a:lnSpc>
              <a:buNone/>
            </a:pPr>
            <a:r>
              <a:rPr lang="en-GB" sz="1200" i="1" dirty="0">
                <a:solidFill>
                  <a:srgbClr val="002060"/>
                </a:solidFill>
                <a:latin typeface="Aptos"/>
              </a:rPr>
              <a:t>Every student is given a number sheet that is visible to everybody and a buzzer. A game of number recognition opens the activity. The pupils have to push their buzzer and indicate to the right number on their sheet when I shout a number in Welsh , like “</a:t>
            </a:r>
            <a:r>
              <a:rPr lang="en-GB" sz="1200" i="1" dirty="0" err="1">
                <a:solidFill>
                  <a:srgbClr val="002060"/>
                </a:solidFill>
                <a:latin typeface="Aptos"/>
              </a:rPr>
              <a:t>Ble</a:t>
            </a:r>
            <a:r>
              <a:rPr lang="en-GB" sz="1200" i="1" dirty="0">
                <a:solidFill>
                  <a:srgbClr val="002060"/>
                </a:solidFill>
                <a:latin typeface="Aptos"/>
              </a:rPr>
              <a:t> Mae </a:t>
            </a:r>
            <a:r>
              <a:rPr lang="en-GB" sz="1200" i="1" dirty="0" err="1">
                <a:solidFill>
                  <a:srgbClr val="002060"/>
                </a:solidFill>
                <a:latin typeface="Aptos"/>
              </a:rPr>
              <a:t>tri</a:t>
            </a:r>
            <a:r>
              <a:rPr lang="en-GB" sz="1200" i="1" dirty="0">
                <a:solidFill>
                  <a:srgbClr val="002060"/>
                </a:solidFill>
                <a:latin typeface="Aptos"/>
              </a:rPr>
              <a:t>?” They have to pay close attention and not answer if the number is not on the mat. This promotes patience, attentive attention, and precise number recognition. After that, the game switches to a colour-based exercise. Every buzzer has a distinct colour assigned to each student. The student who has that colour must press their buzzer when I say it in Welsh, like “Pa </a:t>
            </a:r>
            <a:r>
              <a:rPr lang="en-GB" sz="1200" i="1" dirty="0" err="1">
                <a:solidFill>
                  <a:srgbClr val="002060"/>
                </a:solidFill>
                <a:latin typeface="Aptos"/>
              </a:rPr>
              <a:t>liw</a:t>
            </a:r>
            <a:r>
              <a:rPr lang="en-GB" sz="1200" i="1" dirty="0">
                <a:solidFill>
                  <a:srgbClr val="002060"/>
                </a:solidFill>
                <a:latin typeface="Aptos"/>
              </a:rPr>
              <a:t> </a:t>
            </a:r>
            <a:r>
              <a:rPr lang="en-GB" sz="1200" i="1" dirty="0" err="1">
                <a:solidFill>
                  <a:srgbClr val="002060"/>
                </a:solidFill>
                <a:latin typeface="Aptos"/>
              </a:rPr>
              <a:t>yw</a:t>
            </a:r>
            <a:r>
              <a:rPr lang="en-GB" sz="1200" i="1" dirty="0">
                <a:solidFill>
                  <a:srgbClr val="002060"/>
                </a:solidFill>
                <a:latin typeface="Aptos"/>
              </a:rPr>
              <a:t> </a:t>
            </a:r>
            <a:r>
              <a:rPr lang="en-GB" sz="1200" i="1" dirty="0" err="1">
                <a:solidFill>
                  <a:srgbClr val="002060"/>
                </a:solidFill>
                <a:latin typeface="Aptos"/>
              </a:rPr>
              <a:t>pinc</a:t>
            </a:r>
            <a:r>
              <a:rPr lang="en-GB" sz="1200" i="1" dirty="0">
                <a:solidFill>
                  <a:srgbClr val="002060"/>
                </a:solidFill>
                <a:latin typeface="Aptos"/>
              </a:rPr>
              <a:t>?’</a:t>
            </a:r>
          </a:p>
          <a:p>
            <a:pPr lvl="0">
              <a:lnSpc>
                <a:spcPts val="2175"/>
              </a:lnSpc>
              <a:buNone/>
            </a:pPr>
            <a:r>
              <a:rPr lang="en-GB" sz="1200" i="1" dirty="0">
                <a:solidFill>
                  <a:srgbClr val="002060"/>
                </a:solidFill>
                <a:latin typeface="Aptos"/>
              </a:rPr>
              <a:t>Again, the students are required to listen without responding if the colour mentioned does not exist or is not their colour. In addition to strengthening listening comprehension and colour vocabulary, this promotes self-control and taking turns. Engaging and recall improving, these activities provide opportunity for language repetition and comprehension. </a:t>
            </a:r>
          </a:p>
          <a:p>
            <a:pPr lvl="0">
              <a:lnSpc>
                <a:spcPts val="2175"/>
              </a:lnSpc>
              <a:buNone/>
            </a:pPr>
            <a:endParaRPr lang="en-US" sz="1200" dirty="0"/>
          </a:p>
        </p:txBody>
      </p:sp>
    </p:spTree>
    <p:extLst>
      <p:ext uri="{BB962C8B-B14F-4D97-AF65-F5344CB8AC3E}">
        <p14:creationId xmlns:p14="http://schemas.microsoft.com/office/powerpoint/2010/main" val="1617763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97FACAD-B6D4-CC80-D360-E3E9288EA21E}"/>
              </a:ext>
            </a:extLst>
          </p:cNvPr>
          <p:cNvGraphicFramePr>
            <a:graphicFrameLocks noGrp="1"/>
          </p:cNvGraphicFramePr>
          <p:nvPr>
            <p:ph idx="1"/>
            <p:extLst>
              <p:ext uri="{D42A27DB-BD31-4B8C-83A1-F6EECF244321}">
                <p14:modId xmlns:p14="http://schemas.microsoft.com/office/powerpoint/2010/main" val="1855971694"/>
              </p:ext>
            </p:extLst>
          </p:nvPr>
        </p:nvGraphicFramePr>
        <p:xfrm>
          <a:off x="402397" y="1093084"/>
          <a:ext cx="11387205" cy="5049636"/>
        </p:xfrm>
        <a:graphic>
          <a:graphicData uri="http://schemas.openxmlformats.org/drawingml/2006/table">
            <a:tbl>
              <a:tblPr firstRow="1" bandRow="1">
                <a:tableStyleId>{5940675A-B579-460E-94D1-54222C63F5DA}</a:tableStyleId>
              </a:tblPr>
              <a:tblGrid>
                <a:gridCol w="3795735">
                  <a:extLst>
                    <a:ext uri="{9D8B030D-6E8A-4147-A177-3AD203B41FA5}">
                      <a16:colId xmlns:a16="http://schemas.microsoft.com/office/drawing/2014/main" val="1296679351"/>
                    </a:ext>
                  </a:extLst>
                </a:gridCol>
                <a:gridCol w="3795735">
                  <a:extLst>
                    <a:ext uri="{9D8B030D-6E8A-4147-A177-3AD203B41FA5}">
                      <a16:colId xmlns:a16="http://schemas.microsoft.com/office/drawing/2014/main" val="3715372418"/>
                    </a:ext>
                  </a:extLst>
                </a:gridCol>
                <a:gridCol w="3795735">
                  <a:extLst>
                    <a:ext uri="{9D8B030D-6E8A-4147-A177-3AD203B41FA5}">
                      <a16:colId xmlns:a16="http://schemas.microsoft.com/office/drawing/2014/main" val="444493039"/>
                    </a:ext>
                  </a:extLst>
                </a:gridCol>
              </a:tblGrid>
              <a:tr h="2524818">
                <a:tc>
                  <a:txBody>
                    <a:bodyPr/>
                    <a:lstStyle/>
                    <a:p>
                      <a:pPr algn="ctr"/>
                      <a:r>
                        <a:rPr lang="en-GB" sz="8000" dirty="0"/>
                        <a:t>5</a:t>
                      </a:r>
                      <a:endParaRPr lang="en-US" sz="8000" dirty="0"/>
                    </a:p>
                  </a:txBody>
                  <a:tcPr/>
                </a:tc>
                <a:tc>
                  <a:txBody>
                    <a:bodyPr/>
                    <a:lstStyle/>
                    <a:p>
                      <a:pPr algn="ctr"/>
                      <a:r>
                        <a:rPr lang="en-GB" sz="8000" dirty="0"/>
                        <a:t>12</a:t>
                      </a:r>
                      <a:endParaRPr lang="en-US" sz="8000" dirty="0"/>
                    </a:p>
                  </a:txBody>
                  <a:tcPr/>
                </a:tc>
                <a:tc>
                  <a:txBody>
                    <a:bodyPr/>
                    <a:lstStyle/>
                    <a:p>
                      <a:pPr algn="ctr"/>
                      <a:r>
                        <a:rPr lang="en-GB" sz="8000" dirty="0"/>
                        <a:t>3</a:t>
                      </a:r>
                      <a:endParaRPr lang="en-US" sz="8000" dirty="0"/>
                    </a:p>
                  </a:txBody>
                  <a:tcPr/>
                </a:tc>
                <a:extLst>
                  <a:ext uri="{0D108BD9-81ED-4DB2-BD59-A6C34878D82A}">
                    <a16:rowId xmlns:a16="http://schemas.microsoft.com/office/drawing/2014/main" val="2199004572"/>
                  </a:ext>
                </a:extLst>
              </a:tr>
              <a:tr h="2524818">
                <a:tc>
                  <a:txBody>
                    <a:bodyPr/>
                    <a:lstStyle/>
                    <a:p>
                      <a:pPr algn="ctr"/>
                      <a:r>
                        <a:rPr lang="en-GB" sz="8000" dirty="0"/>
                        <a:t>10</a:t>
                      </a:r>
                      <a:endParaRPr lang="en-US" sz="8000" dirty="0"/>
                    </a:p>
                  </a:txBody>
                  <a:tcPr/>
                </a:tc>
                <a:tc>
                  <a:txBody>
                    <a:bodyPr/>
                    <a:lstStyle/>
                    <a:p>
                      <a:pPr algn="ctr"/>
                      <a:r>
                        <a:rPr lang="en-GB" sz="8000" dirty="0"/>
                        <a:t>1</a:t>
                      </a:r>
                      <a:endParaRPr lang="en-US" sz="8000" dirty="0"/>
                    </a:p>
                  </a:txBody>
                  <a:tcPr/>
                </a:tc>
                <a:tc>
                  <a:txBody>
                    <a:bodyPr/>
                    <a:lstStyle/>
                    <a:p>
                      <a:pPr algn="ctr"/>
                      <a:r>
                        <a:rPr lang="en-GB" sz="8000" dirty="0"/>
                        <a:t>8</a:t>
                      </a:r>
                      <a:endParaRPr lang="en-US" sz="8000" dirty="0"/>
                    </a:p>
                  </a:txBody>
                  <a:tcPr/>
                </a:tc>
                <a:extLst>
                  <a:ext uri="{0D108BD9-81ED-4DB2-BD59-A6C34878D82A}">
                    <a16:rowId xmlns:a16="http://schemas.microsoft.com/office/drawing/2014/main" val="670068956"/>
                  </a:ext>
                </a:extLst>
              </a:tr>
            </a:tbl>
          </a:graphicData>
        </a:graphic>
      </p:graphicFrame>
      <p:sp>
        <p:nvSpPr>
          <p:cNvPr id="5" name="TextBox 4">
            <a:extLst>
              <a:ext uri="{FF2B5EF4-FFF2-40B4-BE49-F238E27FC236}">
                <a16:creationId xmlns:a16="http://schemas.microsoft.com/office/drawing/2014/main" id="{E0E36004-92D1-159F-6489-E37AABDF4068}"/>
              </a:ext>
            </a:extLst>
          </p:cNvPr>
          <p:cNvSpPr txBox="1"/>
          <p:nvPr/>
        </p:nvSpPr>
        <p:spPr>
          <a:xfrm>
            <a:off x="1791588" y="-54161"/>
            <a:ext cx="9017523" cy="769441"/>
          </a:xfrm>
          <a:prstGeom prst="rect">
            <a:avLst/>
          </a:prstGeom>
          <a:noFill/>
        </p:spPr>
        <p:txBody>
          <a:bodyPr wrap="square" rtlCol="0">
            <a:spAutoFit/>
          </a:bodyPr>
          <a:lstStyle/>
          <a:p>
            <a:pPr algn="ctr"/>
            <a:r>
              <a:rPr lang="en-GB" sz="4400" dirty="0"/>
              <a:t>Resources: number recognition mat </a:t>
            </a:r>
            <a:endParaRPr lang="en-US" sz="4400" dirty="0"/>
          </a:p>
        </p:txBody>
      </p:sp>
    </p:spTree>
    <p:extLst>
      <p:ext uri="{BB962C8B-B14F-4D97-AF65-F5344CB8AC3E}">
        <p14:creationId xmlns:p14="http://schemas.microsoft.com/office/powerpoint/2010/main" val="151881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2E966-F1D1-1917-D827-50348CF169DA}"/>
              </a:ext>
            </a:extLst>
          </p:cNvPr>
          <p:cNvSpPr>
            <a:spLocks noGrp="1"/>
          </p:cNvSpPr>
          <p:nvPr>
            <p:ph type="title"/>
          </p:nvPr>
        </p:nvSpPr>
        <p:spPr>
          <a:xfrm>
            <a:off x="733779" y="268005"/>
            <a:ext cx="10515600" cy="1325563"/>
          </a:xfrm>
        </p:spPr>
        <p:txBody>
          <a:bodyPr>
            <a:normAutofit/>
          </a:bodyPr>
          <a:lstStyle/>
          <a:p>
            <a:pPr algn="ctr"/>
            <a:r>
              <a:rPr lang="en-GB" sz="3600" b="1" dirty="0"/>
              <a:t>Lesson Evaluation: </a:t>
            </a:r>
            <a:endParaRPr lang="en-US" sz="3600" b="1" dirty="0"/>
          </a:p>
        </p:txBody>
      </p:sp>
      <p:sp>
        <p:nvSpPr>
          <p:cNvPr id="3" name="Content Placeholder 2">
            <a:extLst>
              <a:ext uri="{FF2B5EF4-FFF2-40B4-BE49-F238E27FC236}">
                <a16:creationId xmlns:a16="http://schemas.microsoft.com/office/drawing/2014/main" id="{309341CA-FF81-E175-6797-CF2B9BE3D813}"/>
              </a:ext>
            </a:extLst>
          </p:cNvPr>
          <p:cNvSpPr>
            <a:spLocks noGrp="1"/>
          </p:cNvSpPr>
          <p:nvPr>
            <p:ph idx="1"/>
          </p:nvPr>
        </p:nvSpPr>
        <p:spPr>
          <a:xfrm>
            <a:off x="93134" y="1481561"/>
            <a:ext cx="12098866" cy="5108434"/>
          </a:xfrm>
        </p:spPr>
        <p:txBody>
          <a:bodyPr>
            <a:noAutofit/>
          </a:bodyPr>
          <a:lstStyle/>
          <a:p>
            <a:pPr marL="0" indent="0">
              <a:buNone/>
            </a:pPr>
            <a:r>
              <a:rPr lang="en-GB" sz="1200" dirty="0"/>
              <a:t>The goal of this task, which was given to a small group of four Reception and Year 1 students, was to improve their understanding of fundamental Welsh colours and numbers as well as their pronunciation and recognition. In order to make learning fun and efficient for young students, the session clouded a number of interesting, interactive exercises. The session was successful from the start because it created a lively and encouraging atmosphere that prompted each student to participate fully. The methodical approach gave the students chances to increase their vocabulary in Welsh while also building on their prior knowledge. </a:t>
            </a:r>
          </a:p>
          <a:p>
            <a:pPr marL="0" indent="0">
              <a:buNone/>
            </a:pPr>
            <a:r>
              <a:rPr lang="en-GB" sz="1200" dirty="0"/>
              <a:t>A fun and interesting learning environment was produced in large part by the resources utilised during the task. The students were immediately drawn in by the buzzers and number mat. In addition to adding visual appeal to the session, these aids promoted concentrated listening and improved language understanding. For instance, students had to answer only if the right word appeared when they were instructed to listen intently for particular Welsh numbers or colours. This approach helped them improve their listening abilities because it encouraged them to distinguish between terms they knew and words they did not, which made it easier for them to concentrate on what was being said. </a:t>
            </a:r>
          </a:p>
          <a:p>
            <a:pPr marL="0" indent="0">
              <a:buNone/>
            </a:pPr>
            <a:r>
              <a:rPr lang="en-GB" sz="1200" dirty="0"/>
              <a:t>For the students, using buzzers was really motivating. The activity’s competitive element, in which hitting the buzzer rewarded prompt and accurate answers, appeared to appeal to the students. Active listening answers taking turns were encouraged by this exciting aspect. Throughout the lesson, the students showed a high level of participation, frequently employing Welsh words. The students’ natural use of these words demonstrated that they were growing more at ease using Welsh in their answers. </a:t>
            </a:r>
          </a:p>
          <a:p>
            <a:pPr marL="0" indent="0">
              <a:buNone/>
            </a:pPr>
            <a:r>
              <a:rPr lang="en-GB" sz="1200" dirty="0"/>
              <a:t>Important Welsh classroom expressions were also introduced and skilfully employed. Expressions such as “pawb </a:t>
            </a:r>
            <a:r>
              <a:rPr lang="en-GB" sz="1200" dirty="0" err="1"/>
              <a:t>yn</a:t>
            </a:r>
            <a:r>
              <a:rPr lang="en-GB" sz="1200" dirty="0"/>
              <a:t> </a:t>
            </a:r>
            <a:r>
              <a:rPr lang="en-GB" sz="1200" dirty="0" err="1"/>
              <a:t>barod</a:t>
            </a:r>
            <a:r>
              <a:rPr lang="en-GB" sz="1200" dirty="0"/>
              <a:t>?” (Is everyone ready?) and “Ble Mae…..?” And “Pa </a:t>
            </a:r>
            <a:r>
              <a:rPr lang="en-GB" sz="1200" dirty="0" err="1"/>
              <a:t>liw</a:t>
            </a:r>
            <a:r>
              <a:rPr lang="en-GB" sz="1200" dirty="0"/>
              <a:t>…..?” The students comprehended (where is…?) (what colour…..?)  and gave strong answers. This demonstrated the student’s increasing comfort and familiarity with using Welsh in a variety of contexts. The students comprehension and response to these kinds of cues showed that they were starting to use their newly acquired language in practical contexts in addition to memorising it. </a:t>
            </a:r>
          </a:p>
          <a:p>
            <a:pPr marL="0" indent="0">
              <a:buNone/>
            </a:pPr>
            <a:r>
              <a:rPr lang="en-GB" sz="1200" dirty="0"/>
              <a:t>The students ability to stay focused, give precise answers along with their enjoyment in the activity amongst competitive  atmosphere were the lesson’s highlights. The vocabulary they had learnt in earlier tasks was restrained by them, and they were anxious to apply it naturally and spontaneously. I was  able to give each student individualised attention in the small group setting, which was crucial for fostering their growth. Throughout the lesson, immediate feedback was provided to ensure that any misunderstandings or difficulties were resolved as soon as possible. This made it easier to keep all of the students focused and create a safe space where they could engage without worrying about making errors. </a:t>
            </a:r>
          </a:p>
          <a:p>
            <a:pPr marL="0" indent="0">
              <a:buNone/>
            </a:pPr>
            <a:endParaRPr lang="en-US" sz="1200" dirty="0"/>
          </a:p>
        </p:txBody>
      </p:sp>
    </p:spTree>
    <p:extLst>
      <p:ext uri="{BB962C8B-B14F-4D97-AF65-F5344CB8AC3E}">
        <p14:creationId xmlns:p14="http://schemas.microsoft.com/office/powerpoint/2010/main" val="3289926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C71E1C-5EAA-06E1-4425-8A073A09CB4B}"/>
              </a:ext>
            </a:extLst>
          </p:cNvPr>
          <p:cNvSpPr>
            <a:spLocks noGrp="1"/>
          </p:cNvSpPr>
          <p:nvPr>
            <p:ph idx="1"/>
          </p:nvPr>
        </p:nvSpPr>
        <p:spPr>
          <a:xfrm>
            <a:off x="162278" y="1253331"/>
            <a:ext cx="11867443" cy="4351338"/>
          </a:xfrm>
        </p:spPr>
        <p:txBody>
          <a:bodyPr>
            <a:normAutofit/>
          </a:bodyPr>
          <a:lstStyle/>
          <a:p>
            <a:pPr marL="0" indent="0">
              <a:buNone/>
            </a:pPr>
            <a:r>
              <a:rPr lang="en-GB" sz="1200" dirty="0"/>
              <a:t>But there is room for improvement that might make future tasks even better in terms of organisation and flow. Because some students responded more quickly than others, there wee time when one or two students dominated the action. Additionally, the pupils occasionally became overly excited and pressed the buzzer before being prompted to do so. While this enthusiasm was encouraging, it disrupted the flow of the activity. To manage this, I consistently reminded and encouraged the children to press the buzzer only when a question had been asked. A ‘wait for the signal’ rule might be implemented to address both issues and provide every student with an equal chance to react. As an alternative, employing a more methodical approach to turn-taking could assist in guaranteeing fairness and provide every student with an equal opportunity to participate. Including a brief summary exercise at the end of the task is another ideal for enhancement. The students could utilise the Welsh numbers and colours they have learnt in a matching, sorting, or painting exercise. In addition to strengthening their knowledge, these kinds of exercise would give them an opportunity to show what the have learnt in a more practical way.</a:t>
            </a:r>
          </a:p>
          <a:p>
            <a:pPr marL="0" indent="0">
              <a:buNone/>
            </a:pPr>
            <a:r>
              <a:rPr lang="en-GB" sz="1200" dirty="0"/>
              <a:t>Another important aspect of development is promoting increased peer contact. Students can improve their spoken language abilities in a more engaging setting by having the chance to ask and receive basic questions in Welsh. Peer discussions could offer an extra level of practice and make pupils feel more at ease speaking Welsh in everyday situations. </a:t>
            </a:r>
          </a:p>
          <a:p>
            <a:pPr marL="0" indent="0">
              <a:buNone/>
            </a:pPr>
            <a:r>
              <a:rPr lang="en-GB" sz="1200" dirty="0"/>
              <a:t>All these things considered, the session was successful in strengthening the students comprehension of Welsh colours and numbers. It gave them a fun and stimulating setting where they could get better at understanding and pronouncing these  important words. Throughout the lesson, there was an improvement in the students ability to reply confidently to Welsh requests. Their capacity to pay attention, comprehend, and respond appropriately to instructions in Welsh showed that the lessons goals had been achieved. Building on this solid basis going forward might be advantageous by introducing additional language associated with school activities or items. The students comprehension and vocal usage of Welsh in authentic classroom setting will be further developed with the continued use of interactive teaching techniques, guaranteeing their continued improvement and confidence in their Welsh language abilities. </a:t>
            </a:r>
          </a:p>
          <a:p>
            <a:pPr marL="0" indent="0">
              <a:buNone/>
            </a:pPr>
            <a:r>
              <a:rPr lang="en-GB" sz="1200" dirty="0"/>
              <a:t> </a:t>
            </a:r>
            <a:endParaRPr lang="en-US" sz="1200" dirty="0"/>
          </a:p>
        </p:txBody>
      </p:sp>
      <p:sp>
        <p:nvSpPr>
          <p:cNvPr id="5" name="Title 1">
            <a:extLst>
              <a:ext uri="{FF2B5EF4-FFF2-40B4-BE49-F238E27FC236}">
                <a16:creationId xmlns:a16="http://schemas.microsoft.com/office/drawing/2014/main" id="{5F8626B4-DC33-273C-BDE5-1AB5ACBBADCC}"/>
              </a:ext>
            </a:extLst>
          </p:cNvPr>
          <p:cNvSpPr txBox="1">
            <a:spLocks noGrp="1"/>
          </p:cNvSpPr>
          <p:nvPr>
            <p:ph type="title"/>
          </p:nvPr>
        </p:nvSpPr>
        <p:spPr>
          <a:xfrm>
            <a:off x="838199" y="-7223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Lesson Evaluation: </a:t>
            </a:r>
            <a:endParaRPr lang="en-US" sz="3600" b="1" dirty="0"/>
          </a:p>
        </p:txBody>
      </p:sp>
    </p:spTree>
    <p:extLst>
      <p:ext uri="{BB962C8B-B14F-4D97-AF65-F5344CB8AC3E}">
        <p14:creationId xmlns:p14="http://schemas.microsoft.com/office/powerpoint/2010/main" val="3258865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Cynllun Gwers   Lesson Plan</vt:lpstr>
      <vt:lpstr>Cynllun Gwers   Lesson Plan</vt:lpstr>
      <vt:lpstr>Cynllun Gwers   Lesson Plan</vt:lpstr>
      <vt:lpstr>PowerPoint Presentation</vt:lpstr>
      <vt:lpstr>Lesson Evaluation: </vt:lpstr>
      <vt:lpstr>Lesson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Freya Howells (2400800)</cp:lastModifiedBy>
  <cp:revision>19</cp:revision>
  <dcterms:created xsi:type="dcterms:W3CDTF">2013-07-15T20:26:40Z</dcterms:created>
  <dcterms:modified xsi:type="dcterms:W3CDTF">2025-04-15T11:33:41Z</dcterms:modified>
</cp:coreProperties>
</file>