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7" r:id="rId2"/>
    <p:sldId id="262" r:id="rId3"/>
    <p:sldId id="260"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p:normalViewPr>
  <p:slideViewPr>
    <p:cSldViewPr snapToGrid="0">
      <p:cViewPr varScale="1">
        <p:scale>
          <a:sx n="112" d="100"/>
          <a:sy n="112" d="100"/>
        </p:scale>
        <p:origin x="616" y="19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6306CD8-1F9D-4646-AA5F-8A64077C5882}" type="datetimeFigureOut">
              <a:rPr lang="en-GB" smtClean="0"/>
              <a:pPr/>
              <a:t>10/12/2023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9A57AB-3579-4F22-8181-653BB04F90F8}" type="slidenum">
              <a:rPr lang="en-GB" smtClean="0"/>
              <a:pPr/>
              <a:t>‹#›</a:t>
            </a:fld>
            <a:endParaRPr lang="en-GB"/>
          </a:p>
        </p:txBody>
      </p:sp>
    </p:spTree>
    <p:extLst>
      <p:ext uri="{BB962C8B-B14F-4D97-AF65-F5344CB8AC3E}">
        <p14:creationId xmlns:p14="http://schemas.microsoft.com/office/powerpoint/2010/main" val="796741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6306CD8-1F9D-4646-AA5F-8A64077C5882}" type="datetimeFigureOut">
              <a:rPr lang="en-GB" smtClean="0"/>
              <a:pPr/>
              <a:t>10/12/2023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9A57AB-3579-4F22-8181-653BB04F90F8}" type="slidenum">
              <a:rPr lang="en-GB" smtClean="0"/>
              <a:pPr/>
              <a:t>‹#›</a:t>
            </a:fld>
            <a:endParaRPr lang="en-GB"/>
          </a:p>
        </p:txBody>
      </p:sp>
    </p:spTree>
    <p:extLst>
      <p:ext uri="{BB962C8B-B14F-4D97-AF65-F5344CB8AC3E}">
        <p14:creationId xmlns:p14="http://schemas.microsoft.com/office/powerpoint/2010/main" val="3563992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6306CD8-1F9D-4646-AA5F-8A64077C5882}" type="datetimeFigureOut">
              <a:rPr lang="en-GB" smtClean="0"/>
              <a:pPr/>
              <a:t>10/12/2023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9A57AB-3579-4F22-8181-653BB04F90F8}" type="slidenum">
              <a:rPr lang="en-GB" smtClean="0"/>
              <a:pPr/>
              <a:t>‹#›</a:t>
            </a:fld>
            <a:endParaRPr lang="en-GB"/>
          </a:p>
        </p:txBody>
      </p:sp>
    </p:spTree>
    <p:extLst>
      <p:ext uri="{BB962C8B-B14F-4D97-AF65-F5344CB8AC3E}">
        <p14:creationId xmlns:p14="http://schemas.microsoft.com/office/powerpoint/2010/main" val="1072101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6306CD8-1F9D-4646-AA5F-8A64077C5882}" type="datetimeFigureOut">
              <a:rPr lang="en-GB" smtClean="0"/>
              <a:pPr/>
              <a:t>10/12/2023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9A57AB-3579-4F22-8181-653BB04F90F8}" type="slidenum">
              <a:rPr lang="en-GB" smtClean="0"/>
              <a:pPr/>
              <a:t>‹#›</a:t>
            </a:fld>
            <a:endParaRPr lang="en-GB"/>
          </a:p>
        </p:txBody>
      </p:sp>
    </p:spTree>
    <p:extLst>
      <p:ext uri="{BB962C8B-B14F-4D97-AF65-F5344CB8AC3E}">
        <p14:creationId xmlns:p14="http://schemas.microsoft.com/office/powerpoint/2010/main" val="3957688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6306CD8-1F9D-4646-AA5F-8A64077C5882}" type="datetimeFigureOut">
              <a:rPr lang="en-GB" smtClean="0"/>
              <a:pPr/>
              <a:t>10/12/2023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A9A57AB-3579-4F22-8181-653BB04F90F8}" type="slidenum">
              <a:rPr lang="en-GB" smtClean="0"/>
              <a:pPr/>
              <a:t>‹#›</a:t>
            </a:fld>
            <a:endParaRPr lang="en-GB"/>
          </a:p>
        </p:txBody>
      </p:sp>
    </p:spTree>
    <p:extLst>
      <p:ext uri="{BB962C8B-B14F-4D97-AF65-F5344CB8AC3E}">
        <p14:creationId xmlns:p14="http://schemas.microsoft.com/office/powerpoint/2010/main" val="3425515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6306CD8-1F9D-4646-AA5F-8A64077C5882}" type="datetimeFigureOut">
              <a:rPr lang="en-GB" smtClean="0"/>
              <a:pPr/>
              <a:t>10/12/2023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9A57AB-3579-4F22-8181-653BB04F90F8}" type="slidenum">
              <a:rPr lang="en-GB" smtClean="0"/>
              <a:pPr/>
              <a:t>‹#›</a:t>
            </a:fld>
            <a:endParaRPr lang="en-GB"/>
          </a:p>
        </p:txBody>
      </p:sp>
    </p:spTree>
    <p:extLst>
      <p:ext uri="{BB962C8B-B14F-4D97-AF65-F5344CB8AC3E}">
        <p14:creationId xmlns:p14="http://schemas.microsoft.com/office/powerpoint/2010/main" val="206967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16306CD8-1F9D-4646-AA5F-8A64077C5882}" type="datetimeFigureOut">
              <a:rPr lang="en-GB" smtClean="0"/>
              <a:pPr/>
              <a:t>10/12/2023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A9A57AB-3579-4F22-8181-653BB04F90F8}" type="slidenum">
              <a:rPr lang="en-GB" smtClean="0"/>
              <a:pPr/>
              <a:t>‹#›</a:t>
            </a:fld>
            <a:endParaRPr lang="en-GB"/>
          </a:p>
        </p:txBody>
      </p:sp>
    </p:spTree>
    <p:extLst>
      <p:ext uri="{BB962C8B-B14F-4D97-AF65-F5344CB8AC3E}">
        <p14:creationId xmlns:p14="http://schemas.microsoft.com/office/powerpoint/2010/main" val="2011576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6306CD8-1F9D-4646-AA5F-8A64077C5882}" type="datetimeFigureOut">
              <a:rPr lang="en-GB" smtClean="0"/>
              <a:pPr/>
              <a:t>10/12/2023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9A57AB-3579-4F22-8181-653BB04F90F8}" type="slidenum">
              <a:rPr lang="en-GB" smtClean="0"/>
              <a:pPr/>
              <a:t>‹#›</a:t>
            </a:fld>
            <a:endParaRPr lang="en-GB"/>
          </a:p>
        </p:txBody>
      </p:sp>
    </p:spTree>
    <p:extLst>
      <p:ext uri="{BB962C8B-B14F-4D97-AF65-F5344CB8AC3E}">
        <p14:creationId xmlns:p14="http://schemas.microsoft.com/office/powerpoint/2010/main" val="251189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6306CD8-1F9D-4646-AA5F-8A64077C5882}" type="datetimeFigureOut">
              <a:rPr lang="en-GB" smtClean="0"/>
              <a:pPr/>
              <a:t>10/12/2023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9A57AB-3579-4F22-8181-653BB04F90F8}" type="slidenum">
              <a:rPr lang="en-GB" smtClean="0"/>
              <a:pPr/>
              <a:t>‹#›</a:t>
            </a:fld>
            <a:endParaRPr lang="en-GB"/>
          </a:p>
        </p:txBody>
      </p:sp>
    </p:spTree>
    <p:extLst>
      <p:ext uri="{BB962C8B-B14F-4D97-AF65-F5344CB8AC3E}">
        <p14:creationId xmlns:p14="http://schemas.microsoft.com/office/powerpoint/2010/main" val="2679437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6306CD8-1F9D-4646-AA5F-8A64077C5882}" type="datetimeFigureOut">
              <a:rPr lang="en-GB" smtClean="0"/>
              <a:pPr/>
              <a:t>10/12/2023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9A57AB-3579-4F22-8181-653BB04F90F8}" type="slidenum">
              <a:rPr lang="en-GB" smtClean="0"/>
              <a:pPr/>
              <a:t>‹#›</a:t>
            </a:fld>
            <a:endParaRPr lang="en-GB"/>
          </a:p>
        </p:txBody>
      </p:sp>
    </p:spTree>
    <p:extLst>
      <p:ext uri="{BB962C8B-B14F-4D97-AF65-F5344CB8AC3E}">
        <p14:creationId xmlns:p14="http://schemas.microsoft.com/office/powerpoint/2010/main" val="624722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6306CD8-1F9D-4646-AA5F-8A64077C5882}" type="datetimeFigureOut">
              <a:rPr lang="en-GB" smtClean="0"/>
              <a:pPr/>
              <a:t>10/12/2023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9A57AB-3579-4F22-8181-653BB04F90F8}" type="slidenum">
              <a:rPr lang="en-GB" smtClean="0"/>
              <a:pPr/>
              <a:t>‹#›</a:t>
            </a:fld>
            <a:endParaRPr lang="en-GB"/>
          </a:p>
        </p:txBody>
      </p:sp>
    </p:spTree>
    <p:extLst>
      <p:ext uri="{BB962C8B-B14F-4D97-AF65-F5344CB8AC3E}">
        <p14:creationId xmlns:p14="http://schemas.microsoft.com/office/powerpoint/2010/main" val="734286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6306CD8-1F9D-4646-AA5F-8A64077C5882}" type="datetimeFigureOut">
              <a:rPr lang="en-GB" smtClean="0"/>
              <a:pPr/>
              <a:t>10/12/2023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9A57AB-3579-4F22-8181-653BB04F90F8}" type="slidenum">
              <a:rPr lang="en-GB" smtClean="0"/>
              <a:pPr/>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345871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6306CD8-1F9D-4646-AA5F-8A64077C5882}" type="datetimeFigureOut">
              <a:rPr lang="en-GB" smtClean="0"/>
              <a:pPr/>
              <a:t>10/12/2023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9A57AB-3579-4F22-8181-653BB04F90F8}" type="slidenum">
              <a:rPr lang="en-GB" smtClean="0"/>
              <a:pPr/>
              <a:t>‹#›</a:t>
            </a:fld>
            <a:endParaRPr lang="en-GB"/>
          </a:p>
        </p:txBody>
      </p:sp>
    </p:spTree>
    <p:extLst>
      <p:ext uri="{BB962C8B-B14F-4D97-AF65-F5344CB8AC3E}">
        <p14:creationId xmlns:p14="http://schemas.microsoft.com/office/powerpoint/2010/main" val="13101508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16306CD8-1F9D-4646-AA5F-8A64077C5882}" type="datetimeFigureOut">
              <a:rPr lang="en-GB" smtClean="0"/>
              <a:pPr/>
              <a:t>10/12/2023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9A57AB-3579-4F22-8181-653BB04F90F8}" type="slidenum">
              <a:rPr lang="en-GB" smtClean="0"/>
              <a:pPr/>
              <a:t>‹#›</a:t>
            </a:fld>
            <a:endParaRPr lang="en-GB"/>
          </a:p>
        </p:txBody>
      </p:sp>
    </p:spTree>
    <p:extLst>
      <p:ext uri="{BB962C8B-B14F-4D97-AF65-F5344CB8AC3E}">
        <p14:creationId xmlns:p14="http://schemas.microsoft.com/office/powerpoint/2010/main" val="23051673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16306CD8-1F9D-4646-AA5F-8A64077C5882}" type="datetimeFigureOut">
              <a:rPr lang="en-GB" smtClean="0"/>
              <a:pPr/>
              <a:t>10/12/2023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9A57AB-3579-4F22-8181-653BB04F90F8}" type="slidenum">
              <a:rPr lang="en-GB" smtClean="0"/>
              <a:pPr/>
              <a:t>‹#›</a:t>
            </a:fld>
            <a:endParaRPr lang="en-GB"/>
          </a:p>
        </p:txBody>
      </p:sp>
    </p:spTree>
    <p:extLst>
      <p:ext uri="{BB962C8B-B14F-4D97-AF65-F5344CB8AC3E}">
        <p14:creationId xmlns:p14="http://schemas.microsoft.com/office/powerpoint/2010/main" val="2962597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6306CD8-1F9D-4646-AA5F-8A64077C5882}" type="datetimeFigureOut">
              <a:rPr lang="en-GB" smtClean="0"/>
              <a:pPr/>
              <a:t>10/12/2023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9A57AB-3579-4F22-8181-653BB04F90F8}" type="slidenum">
              <a:rPr lang="en-GB" smtClean="0"/>
              <a:pPr/>
              <a:t>‹#›</a:t>
            </a:fld>
            <a:endParaRPr lang="en-GB"/>
          </a:p>
        </p:txBody>
      </p:sp>
    </p:spTree>
    <p:extLst>
      <p:ext uri="{BB962C8B-B14F-4D97-AF65-F5344CB8AC3E}">
        <p14:creationId xmlns:p14="http://schemas.microsoft.com/office/powerpoint/2010/main" val="16996707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6306CD8-1F9D-4646-AA5F-8A64077C5882}" type="datetimeFigureOut">
              <a:rPr lang="en-GB" smtClean="0"/>
              <a:pPr/>
              <a:t>10/12/2023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9A57AB-3579-4F22-8181-653BB04F90F8}" type="slidenum">
              <a:rPr lang="en-GB" smtClean="0"/>
              <a:pPr/>
              <a:t>‹#›</a:t>
            </a:fld>
            <a:endParaRPr lang="en-GB"/>
          </a:p>
        </p:txBody>
      </p:sp>
    </p:spTree>
    <p:extLst>
      <p:ext uri="{BB962C8B-B14F-4D97-AF65-F5344CB8AC3E}">
        <p14:creationId xmlns:p14="http://schemas.microsoft.com/office/powerpoint/2010/main" val="5283864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9FB38-6874-D3C8-483F-0AF77FB30D0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08B4D72-70BD-0D3B-FB40-6EF8056E40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BF2B7EB-EB1C-C636-DF15-C7BA6775F667}"/>
              </a:ext>
            </a:extLst>
          </p:cNvPr>
          <p:cNvSpPr>
            <a:spLocks noGrp="1"/>
          </p:cNvSpPr>
          <p:nvPr>
            <p:ph type="dt" sz="half" idx="10"/>
          </p:nvPr>
        </p:nvSpPr>
        <p:spPr/>
        <p:txBody>
          <a:bodyPr/>
          <a:lstStyle/>
          <a:p>
            <a:fld id="{3F7BC6E7-F690-486F-B5C2-94C404A81C8F}" type="datetimeFigureOut">
              <a:rPr lang="en-IN" smtClean="0"/>
              <a:pPr/>
              <a:t>10/12/23</a:t>
            </a:fld>
            <a:endParaRPr lang="en-IN"/>
          </a:p>
        </p:txBody>
      </p:sp>
      <p:sp>
        <p:nvSpPr>
          <p:cNvPr id="5" name="Footer Placeholder 4">
            <a:extLst>
              <a:ext uri="{FF2B5EF4-FFF2-40B4-BE49-F238E27FC236}">
                <a16:creationId xmlns:a16="http://schemas.microsoft.com/office/drawing/2014/main" id="{76F04527-D873-6C74-2BA4-A9CAB944775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C266315-D24B-5883-16B9-0457EDE5CFB1}"/>
              </a:ext>
            </a:extLst>
          </p:cNvPr>
          <p:cNvSpPr>
            <a:spLocks noGrp="1"/>
          </p:cNvSpPr>
          <p:nvPr>
            <p:ph type="sldNum" sz="quarter" idx="12"/>
          </p:nvPr>
        </p:nvSpPr>
        <p:spPr/>
        <p:txBody>
          <a:bodyPr/>
          <a:lstStyle/>
          <a:p>
            <a:fld id="{ABCABF49-AB7A-4751-9114-8435AED09649}" type="slidenum">
              <a:rPr lang="en-IN" smtClean="0"/>
              <a:pPr/>
              <a:t>‹#›</a:t>
            </a:fld>
            <a:endParaRPr lang="en-IN"/>
          </a:p>
        </p:txBody>
      </p:sp>
    </p:spTree>
    <p:extLst>
      <p:ext uri="{BB962C8B-B14F-4D97-AF65-F5344CB8AC3E}">
        <p14:creationId xmlns:p14="http://schemas.microsoft.com/office/powerpoint/2010/main" val="1564986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16306CD8-1F9D-4646-AA5F-8A64077C5882}" type="datetimeFigureOut">
              <a:rPr lang="en-GB" smtClean="0"/>
              <a:pPr/>
              <a:t>10/12/2023</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5A9A57AB-3579-4F22-8181-653BB04F90F8}" type="slidenum">
              <a:rPr lang="en-GB" smtClean="0"/>
              <a:pPr/>
              <a:t>‹#›</a:t>
            </a:fld>
            <a:endParaRPr lang="en-GB"/>
          </a:p>
        </p:txBody>
      </p:sp>
    </p:spTree>
    <p:extLst>
      <p:ext uri="{BB962C8B-B14F-4D97-AF65-F5344CB8AC3E}">
        <p14:creationId xmlns:p14="http://schemas.microsoft.com/office/powerpoint/2010/main" val="336462581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 id="2147483696"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C8C8B-23EB-402A-BFEE-3C114F75587D}"/>
              </a:ext>
            </a:extLst>
          </p:cNvPr>
          <p:cNvSpPr>
            <a:spLocks noGrp="1"/>
          </p:cNvSpPr>
          <p:nvPr>
            <p:ph type="title"/>
          </p:nvPr>
        </p:nvSpPr>
        <p:spPr>
          <a:xfrm>
            <a:off x="840996" y="481401"/>
            <a:ext cx="10364451" cy="635267"/>
          </a:xfrm>
        </p:spPr>
        <p:txBody>
          <a:bodyPr>
            <a:normAutofit/>
          </a:bodyPr>
          <a:lstStyle/>
          <a:p>
            <a:r>
              <a:rPr lang="en-IN" sz="3200" b="1" kern="0" cap="none" dirty="0">
                <a:effectLst/>
                <a:latin typeface="Times New Roman" panose="02020603050405020304" pitchFamily="18" charset="0"/>
                <a:ea typeface="Times New Roman" panose="02020603050405020304" pitchFamily="18" charset="0"/>
                <a:cs typeface="Mangal" panose="02040503050203030202" pitchFamily="18" charset="0"/>
              </a:rPr>
              <a:t>Introduction</a:t>
            </a:r>
            <a:endParaRPr lang="en-GB" sz="5400" cap="none" dirty="0"/>
          </a:p>
        </p:txBody>
      </p:sp>
      <p:sp>
        <p:nvSpPr>
          <p:cNvPr id="3" name="Content Placeholder 2">
            <a:extLst>
              <a:ext uri="{FF2B5EF4-FFF2-40B4-BE49-F238E27FC236}">
                <a16:creationId xmlns:a16="http://schemas.microsoft.com/office/drawing/2014/main" id="{86695413-9A1D-FB80-4E25-BF7F2DC39107}"/>
              </a:ext>
            </a:extLst>
          </p:cNvPr>
          <p:cNvSpPr>
            <a:spLocks noGrp="1"/>
          </p:cNvSpPr>
          <p:nvPr>
            <p:ph sz="quarter" idx="13"/>
          </p:nvPr>
        </p:nvSpPr>
        <p:spPr>
          <a:xfrm>
            <a:off x="3306116" y="4625192"/>
            <a:ext cx="8870303" cy="2239346"/>
          </a:xfrm>
          <a:solidFill>
            <a:schemeClr val="accent2">
              <a:lumMod val="40000"/>
              <a:lumOff val="60000"/>
            </a:schemeClr>
          </a:solidFill>
        </p:spPr>
        <p:txBody>
          <a:bodyPr>
            <a:normAutofit/>
          </a:bodyPr>
          <a:lstStyle/>
          <a:p>
            <a:pPr algn="just"/>
            <a:r>
              <a:rPr lang="en-GB" sz="1400" kern="0" cap="none" dirty="0">
                <a:effectLst/>
                <a:latin typeface="Times New Roman" panose="02020603050405020304" pitchFamily="18" charset="0"/>
                <a:ea typeface="Times New Roman" panose="02020603050405020304" pitchFamily="18" charset="0"/>
              </a:rPr>
              <a:t>Based on the quotation, it can be said that digital marketing allows marketers flexibility to directly connect with the targeted buyers with the help of the digital channels.</a:t>
            </a:r>
          </a:p>
          <a:p>
            <a:pPr algn="just"/>
            <a:r>
              <a:rPr lang="en-IN" sz="1400" cap="none" dirty="0">
                <a:effectLst/>
                <a:latin typeface="Times New Roman" panose="02020603050405020304" pitchFamily="18" charset="0"/>
                <a:ea typeface="Times New Roman" panose="02020603050405020304" pitchFamily="18" charset="0"/>
              </a:rPr>
              <a:t> </a:t>
            </a:r>
            <a:r>
              <a:rPr lang="en-GB" sz="1400" cap="none" dirty="0">
                <a:effectLst/>
                <a:latin typeface="Times New Roman" panose="02020603050405020304" pitchFamily="18" charset="0"/>
                <a:ea typeface="Times New Roman" panose="02020603050405020304" pitchFamily="18" charset="0"/>
              </a:rPr>
              <a:t>It fosters direct communication between the brands and customers, with the intent of encouraging customers to take action (</a:t>
            </a:r>
            <a:r>
              <a:rPr lang="en-GB" sz="1400" cap="none" dirty="0">
                <a:solidFill>
                  <a:srgbClr val="000000"/>
                </a:solidFill>
                <a:latin typeface="Times New Roman" panose="02020603050405020304" pitchFamily="18" charset="0"/>
                <a:ea typeface="Times New Roman" panose="02020603050405020304" pitchFamily="18" charset="0"/>
              </a:rPr>
              <a:t>P</a:t>
            </a:r>
            <a:r>
              <a:rPr lang="en-GB" sz="1400" cap="none" dirty="0">
                <a:solidFill>
                  <a:srgbClr val="000000"/>
                </a:solidFill>
                <a:effectLst/>
                <a:latin typeface="Times New Roman" panose="02020603050405020304" pitchFamily="18" charset="0"/>
                <a:ea typeface="Times New Roman" panose="02020603050405020304" pitchFamily="18" charset="0"/>
              </a:rPr>
              <a:t>urnomo, 2023</a:t>
            </a:r>
            <a:r>
              <a:rPr lang="en-GB" sz="1400" cap="none" dirty="0">
                <a:effectLst/>
                <a:latin typeface="Times New Roman" panose="02020603050405020304" pitchFamily="18" charset="0"/>
                <a:ea typeface="Times New Roman" panose="02020603050405020304" pitchFamily="18" charset="0"/>
              </a:rPr>
              <a:t>).</a:t>
            </a:r>
          </a:p>
          <a:p>
            <a:pPr algn="just"/>
            <a:r>
              <a:rPr lang="en-GB" sz="1400" cap="none" dirty="0">
                <a:effectLst/>
                <a:latin typeface="Times New Roman" panose="02020603050405020304" pitchFamily="18" charset="0"/>
                <a:ea typeface="Times New Roman" panose="02020603050405020304" pitchFamily="18" charset="0"/>
              </a:rPr>
              <a:t> </a:t>
            </a:r>
            <a:r>
              <a:rPr lang="en-IN" sz="1400" cap="none" dirty="0">
                <a:effectLst/>
                <a:latin typeface="Times New Roman" panose="02020603050405020304" pitchFamily="18" charset="0"/>
                <a:ea typeface="Times New Roman" panose="02020603050405020304" pitchFamily="18" charset="0"/>
              </a:rPr>
              <a:t>For example, using digital marketing not only allows marketers to email, use social media or develop web-based advertising, but with the help of it they can </a:t>
            </a:r>
            <a:r>
              <a:rPr lang="en-GB" sz="1400" cap="none" dirty="0">
                <a:effectLst/>
                <a:latin typeface="Times New Roman" panose="02020603050405020304" pitchFamily="18" charset="0"/>
                <a:ea typeface="Times New Roman" panose="02020603050405020304" pitchFamily="18" charset="0"/>
              </a:rPr>
              <a:t>directly text and multimedia messages to customers, in a cost-effective manner. </a:t>
            </a:r>
          </a:p>
        </p:txBody>
      </p:sp>
      <p:pic>
        <p:nvPicPr>
          <p:cNvPr id="5" name="Picture 4">
            <a:extLst>
              <a:ext uri="{FF2B5EF4-FFF2-40B4-BE49-F238E27FC236}">
                <a16:creationId xmlns:a16="http://schemas.microsoft.com/office/drawing/2014/main" id="{6FF82CA3-C0FF-5234-5996-81E71C3EA465}"/>
              </a:ext>
            </a:extLst>
          </p:cNvPr>
          <p:cNvPicPr>
            <a:picLocks noChangeAspect="1"/>
          </p:cNvPicPr>
          <p:nvPr/>
        </p:nvPicPr>
        <p:blipFill>
          <a:blip r:embed="rId2"/>
          <a:stretch>
            <a:fillRect/>
          </a:stretch>
        </p:blipFill>
        <p:spPr>
          <a:xfrm>
            <a:off x="0" y="3925192"/>
            <a:ext cx="3250130" cy="2939346"/>
          </a:xfrm>
          <a:prstGeom prst="rect">
            <a:avLst/>
          </a:prstGeom>
          <a:ln>
            <a:noFill/>
          </a:ln>
          <a:effectLst>
            <a:softEdge rad="112500"/>
          </a:effectLst>
        </p:spPr>
      </p:pic>
      <p:sp>
        <p:nvSpPr>
          <p:cNvPr id="6" name="TextBox 5">
            <a:extLst>
              <a:ext uri="{FF2B5EF4-FFF2-40B4-BE49-F238E27FC236}">
                <a16:creationId xmlns:a16="http://schemas.microsoft.com/office/drawing/2014/main" id="{0DB88B24-2B51-9DA3-B247-D182C11E86B4}"/>
              </a:ext>
            </a:extLst>
          </p:cNvPr>
          <p:cNvSpPr txBox="1"/>
          <p:nvPr/>
        </p:nvSpPr>
        <p:spPr>
          <a:xfrm>
            <a:off x="169509" y="987876"/>
            <a:ext cx="8014995" cy="2833917"/>
          </a:xfrm>
          <a:prstGeom prst="rect">
            <a:avLst/>
          </a:prstGeom>
          <a:solidFill>
            <a:schemeClr val="accent2">
              <a:lumMod val="40000"/>
              <a:lumOff val="60000"/>
            </a:schemeClr>
          </a:solidFill>
        </p:spPr>
        <p:txBody>
          <a:bodyPr wrap="square">
            <a:spAutoFit/>
          </a:bodyPr>
          <a:lstStyle/>
          <a:p>
            <a:pPr lvl="0" algn="just">
              <a:lnSpc>
                <a:spcPct val="150000"/>
              </a:lnSpc>
            </a:pPr>
            <a:endParaRPr lang="en-GB" sz="1400" kern="1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pPr>
            <a:r>
              <a:rPr lang="en-GB" b="1" kern="100" dirty="0">
                <a:latin typeface="Times New Roman" panose="02020603050405020304" pitchFamily="18" charset="0"/>
                <a:ea typeface="Calibri" panose="020F0502020204030204" pitchFamily="34" charset="0"/>
                <a:cs typeface="Times New Roman" panose="02020603050405020304" pitchFamily="18" charset="0"/>
              </a:rPr>
              <a:t>Building a sustainable marketing relationship </a:t>
            </a:r>
          </a:p>
          <a:p>
            <a:pPr lvl="0" algn="just">
              <a:lnSpc>
                <a:spcPct val="150000"/>
              </a:lnSpc>
            </a:pPr>
            <a:r>
              <a:rPr lang="en-GB" sz="1400" b="1" kern="100" dirty="0">
                <a:latin typeface="Times New Roman" panose="02020603050405020304" pitchFamily="18" charset="0"/>
                <a:ea typeface="Calibri" panose="020F0502020204030204" pitchFamily="34" charset="0"/>
                <a:cs typeface="Times New Roman" panose="02020603050405020304" pitchFamily="18" charset="0"/>
              </a:rPr>
              <a:t>Digital Marketing TESCO case study</a:t>
            </a:r>
          </a:p>
          <a:p>
            <a:pPr lvl="0" algn="just">
              <a:lnSpc>
                <a:spcPct val="150000"/>
              </a:lnSpc>
            </a:pPr>
            <a:r>
              <a:rPr lang="en-GB" sz="1400" b="1" kern="100" dirty="0" err="1">
                <a:latin typeface="Times New Roman" panose="02020603050405020304" pitchFamily="18" charset="0"/>
                <a:ea typeface="Calibri" panose="020F0502020204030204" pitchFamily="34" charset="0"/>
                <a:cs typeface="Times New Roman" panose="02020603050405020304" pitchFamily="18" charset="0"/>
              </a:rPr>
              <a:t>Jetmir</a:t>
            </a:r>
            <a:r>
              <a:rPr lang="en-GB" sz="1400" b="1" kern="100" dirty="0">
                <a:latin typeface="Times New Roman" panose="02020603050405020304" pitchFamily="18" charset="0"/>
                <a:ea typeface="Calibri" panose="020F0502020204030204" pitchFamily="34" charset="0"/>
                <a:cs typeface="Times New Roman" panose="02020603050405020304" pitchFamily="18" charset="0"/>
              </a:rPr>
              <a:t> </a:t>
            </a:r>
            <a:r>
              <a:rPr lang="en-GB" sz="1400" b="1" kern="100" dirty="0" err="1">
                <a:latin typeface="Times New Roman" panose="02020603050405020304" pitchFamily="18" charset="0"/>
                <a:ea typeface="Calibri" panose="020F0502020204030204" pitchFamily="34" charset="0"/>
                <a:cs typeface="Times New Roman" panose="02020603050405020304" pitchFamily="18" charset="0"/>
              </a:rPr>
              <a:t>Gjonaj</a:t>
            </a:r>
            <a:r>
              <a:rPr lang="en-GB" sz="1400" b="1" kern="100" dirty="0">
                <a:latin typeface="Times New Roman" panose="02020603050405020304" pitchFamily="18" charset="0"/>
                <a:ea typeface="Calibri" panose="020F0502020204030204" pitchFamily="34" charset="0"/>
                <a:cs typeface="Times New Roman" panose="02020603050405020304" pitchFamily="18" charset="0"/>
              </a:rPr>
              <a:t> 2132912</a:t>
            </a:r>
          </a:p>
          <a:p>
            <a:pPr lvl="0" algn="just">
              <a:lnSpc>
                <a:spcPct val="150000"/>
              </a:lnSpc>
            </a:pPr>
            <a:endParaRPr lang="en-GB" sz="1400" kern="1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pPr>
            <a:endParaRPr lang="en-IN"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endParaRPr lang="en-GB"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The purpose of this presentation is to analyse the sustainable marketing relationship of Tesco. </a:t>
            </a:r>
            <a:endParaRPr lang="en-IN"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DA3FC567-F488-ACB4-8C3D-AD41E1851701}"/>
              </a:ext>
            </a:extLst>
          </p:cNvPr>
          <p:cNvSpPr txBox="1"/>
          <p:nvPr/>
        </p:nvSpPr>
        <p:spPr>
          <a:xfrm>
            <a:off x="-5600" y="2580891"/>
            <a:ext cx="8014995" cy="1346331"/>
          </a:xfrm>
          <a:prstGeom prst="rect">
            <a:avLst/>
          </a:prstGeom>
          <a:solidFill>
            <a:schemeClr val="accent3">
              <a:lumMod val="60000"/>
              <a:lumOff val="40000"/>
            </a:schemeClr>
          </a:solidFill>
        </p:spPr>
        <p:txBody>
          <a:bodyPr wrap="square">
            <a:spAutoFit/>
          </a:bodyPr>
          <a:lstStyle/>
          <a:p>
            <a:pPr algn="just">
              <a:lnSpc>
                <a:spcPct val="150000"/>
              </a:lnSpc>
              <a:spcAft>
                <a:spcPts val="800"/>
              </a:spcAft>
            </a:pPr>
            <a:r>
              <a:rPr lang="en-GB" sz="1400" dirty="0">
                <a:effectLst/>
                <a:latin typeface="Times New Roman" panose="02020603050405020304" pitchFamily="18" charset="0"/>
                <a:ea typeface="Times New Roman" panose="02020603050405020304" pitchFamily="18" charset="0"/>
              </a:rPr>
              <a:t>Building sustainable marketing is a significant area of concern as in the current days that requires a reorientation of the entire marketing mix elements (</a:t>
            </a:r>
            <a:r>
              <a:rPr lang="en-GB" sz="1400" dirty="0">
                <a:solidFill>
                  <a:srgbClr val="000000"/>
                </a:solidFill>
                <a:effectLst/>
                <a:latin typeface="Times New Roman" panose="02020603050405020304" pitchFamily="18" charset="0"/>
                <a:ea typeface="Times New Roman" panose="02020603050405020304" pitchFamily="18" charset="0"/>
              </a:rPr>
              <a:t>Sheth and </a:t>
            </a:r>
            <a:r>
              <a:rPr lang="en-GB" sz="1400" dirty="0" err="1">
                <a:solidFill>
                  <a:srgbClr val="000000"/>
                </a:solidFill>
                <a:effectLst/>
                <a:latin typeface="Times New Roman" panose="02020603050405020304" pitchFamily="18" charset="0"/>
                <a:ea typeface="Times New Roman" panose="02020603050405020304" pitchFamily="18" charset="0"/>
              </a:rPr>
              <a:t>Parvatiyar</a:t>
            </a:r>
            <a:r>
              <a:rPr lang="en-GB" sz="1400" dirty="0">
                <a:solidFill>
                  <a:srgbClr val="000000"/>
                </a:solidFill>
                <a:effectLst/>
                <a:latin typeface="Times New Roman" panose="02020603050405020304" pitchFamily="18" charset="0"/>
                <a:ea typeface="Times New Roman" panose="02020603050405020304" pitchFamily="18" charset="0"/>
              </a:rPr>
              <a:t>, 2021)</a:t>
            </a:r>
            <a:r>
              <a:rPr lang="en-GB" sz="1400" dirty="0">
                <a:effectLst/>
                <a:latin typeface="Times New Roman" panose="02020603050405020304" pitchFamily="18" charset="0"/>
                <a:ea typeface="Times New Roman" panose="02020603050405020304" pitchFamily="18" charset="0"/>
              </a:rPr>
              <a:t>. This includes product that is the key offerings, the place that is about managing distribution, the price of products and promotional activities as a major part of the marketing activities. </a:t>
            </a:r>
            <a:endParaRPr lang="en-IN" sz="1400" dirty="0">
              <a:effectLst/>
              <a:latin typeface="Times New Roman" panose="02020603050405020304" pitchFamily="18" charset="0"/>
              <a:ea typeface="Times New Roman" panose="02020603050405020304" pitchFamily="18" charset="0"/>
            </a:endParaRPr>
          </a:p>
        </p:txBody>
      </p:sp>
      <p:sp>
        <p:nvSpPr>
          <p:cNvPr id="10" name="TextBox 9">
            <a:extLst>
              <a:ext uri="{FF2B5EF4-FFF2-40B4-BE49-F238E27FC236}">
                <a16:creationId xmlns:a16="http://schemas.microsoft.com/office/drawing/2014/main" id="{6E0E5080-D706-5827-EFD0-1D9581F6BF69}"/>
              </a:ext>
            </a:extLst>
          </p:cNvPr>
          <p:cNvSpPr txBox="1"/>
          <p:nvPr/>
        </p:nvSpPr>
        <p:spPr>
          <a:xfrm>
            <a:off x="3306115" y="3925192"/>
            <a:ext cx="8870303" cy="738664"/>
          </a:xfrm>
          <a:prstGeom prst="rect">
            <a:avLst/>
          </a:prstGeom>
          <a:solidFill>
            <a:schemeClr val="tx2">
              <a:lumMod val="40000"/>
              <a:lumOff val="60000"/>
            </a:schemeClr>
          </a:solidFill>
        </p:spPr>
        <p:txBody>
          <a:bodyPr wrap="square">
            <a:spAutoFit/>
          </a:bodyPr>
          <a:lstStyle/>
          <a:p>
            <a:pPr marL="342900" lvl="0" indent="-342900" algn="just">
              <a:lnSpc>
                <a:spcPct val="150000"/>
              </a:lnSpc>
              <a:spcAft>
                <a:spcPts val="800"/>
              </a:spcAft>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According to Kotler and Armstrong (2009), “digital marketing is a form of direct marketing that connects consumers with sellers electronically using interactive technologies” (</a:t>
            </a:r>
            <a:r>
              <a:rPr lang="en-GB"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El </a:t>
            </a:r>
            <a:r>
              <a:rPr lang="en-GB" sz="14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Junusi</a:t>
            </a:r>
            <a:r>
              <a:rPr lang="en-GB"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 p.17)</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3" name="Picture 12">
            <a:extLst>
              <a:ext uri="{FF2B5EF4-FFF2-40B4-BE49-F238E27FC236}">
                <a16:creationId xmlns:a16="http://schemas.microsoft.com/office/drawing/2014/main" id="{43EE3112-34C0-82FA-07D4-842FCAD61AE0}"/>
              </a:ext>
            </a:extLst>
          </p:cNvPr>
          <p:cNvPicPr>
            <a:picLocks noChangeAspect="1"/>
          </p:cNvPicPr>
          <p:nvPr/>
        </p:nvPicPr>
        <p:blipFill>
          <a:blip r:embed="rId3"/>
          <a:stretch>
            <a:fillRect/>
          </a:stretch>
        </p:blipFill>
        <p:spPr>
          <a:xfrm>
            <a:off x="8014994" y="1557726"/>
            <a:ext cx="4177005" cy="2367466"/>
          </a:xfrm>
          <a:prstGeom prst="rect">
            <a:avLst/>
          </a:prstGeom>
        </p:spPr>
      </p:pic>
    </p:spTree>
    <p:extLst>
      <p:ext uri="{BB962C8B-B14F-4D97-AF65-F5344CB8AC3E}">
        <p14:creationId xmlns:p14="http://schemas.microsoft.com/office/powerpoint/2010/main" val="2067422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1C16-FA81-7813-5F86-9295AD4EE58E}"/>
              </a:ext>
            </a:extLst>
          </p:cNvPr>
          <p:cNvSpPr>
            <a:spLocks noGrp="1"/>
          </p:cNvSpPr>
          <p:nvPr>
            <p:ph type="title"/>
          </p:nvPr>
        </p:nvSpPr>
        <p:spPr>
          <a:xfrm>
            <a:off x="0" y="-1"/>
            <a:ext cx="12182670" cy="627643"/>
          </a:xfrm>
          <a:solidFill>
            <a:schemeClr val="accent3">
              <a:lumMod val="60000"/>
              <a:lumOff val="40000"/>
            </a:schemeClr>
          </a:solidFill>
        </p:spPr>
        <p:txBody>
          <a:bodyPr>
            <a:normAutofit/>
          </a:bodyPr>
          <a:lstStyle/>
          <a:p>
            <a:pPr algn="ctr"/>
            <a:r>
              <a:rPr lang="en-GB" sz="2400" b="1" kern="100" cap="none" dirty="0">
                <a:effectLst/>
                <a:latin typeface="Times New Roman" panose="02020603050405020304" pitchFamily="18" charset="0"/>
                <a:ea typeface="Times New Roman" panose="02020603050405020304" pitchFamily="18" charset="0"/>
                <a:cs typeface="Times New Roman" panose="02020603050405020304" pitchFamily="18" charset="0"/>
              </a:rPr>
              <a:t>Benefits of Digital Marketing And Social Media</a:t>
            </a:r>
            <a:endParaRPr lang="en-IN" sz="2400" cap="none" dirty="0"/>
          </a:p>
        </p:txBody>
      </p:sp>
      <p:sp>
        <p:nvSpPr>
          <p:cNvPr id="3" name="Content Placeholder 2">
            <a:extLst>
              <a:ext uri="{FF2B5EF4-FFF2-40B4-BE49-F238E27FC236}">
                <a16:creationId xmlns:a16="http://schemas.microsoft.com/office/drawing/2014/main" id="{3166647C-97FB-1151-C7AD-1002D7492E1F}"/>
              </a:ext>
            </a:extLst>
          </p:cNvPr>
          <p:cNvSpPr>
            <a:spLocks noGrp="1"/>
          </p:cNvSpPr>
          <p:nvPr>
            <p:ph idx="1"/>
          </p:nvPr>
        </p:nvSpPr>
        <p:spPr>
          <a:xfrm>
            <a:off x="-2" y="627643"/>
            <a:ext cx="9358605" cy="785294"/>
          </a:xfrm>
          <a:solidFill>
            <a:schemeClr val="accent1">
              <a:lumMod val="20000"/>
              <a:lumOff val="80000"/>
            </a:schemeClr>
          </a:solidFill>
        </p:spPr>
        <p:txBody>
          <a:bodyPr>
            <a:normAutofit fontScale="92500" lnSpcReduction="10000"/>
          </a:bodyPr>
          <a:lstStyle/>
          <a:p>
            <a:pPr marL="0" indent="0" algn="just">
              <a:lnSpc>
                <a:spcPct val="100000"/>
              </a:lnSpc>
              <a:spcAft>
                <a:spcPts val="800"/>
              </a:spcAft>
              <a:buNone/>
            </a:pPr>
            <a:r>
              <a:rPr lang="en-GB" sz="1400" b="1" kern="100" cap="none" dirty="0">
                <a:effectLst/>
                <a:latin typeface="Times New Roman" panose="02020603050405020304" pitchFamily="18" charset="0"/>
                <a:ea typeface="Calibri" panose="020F0502020204030204" pitchFamily="34" charset="0"/>
                <a:cs typeface="Times New Roman" panose="02020603050405020304" pitchFamily="18" charset="0"/>
              </a:rPr>
              <a:t>A key benefit of digital marketing</a:t>
            </a:r>
            <a:endParaRPr lang="en-IN" sz="14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400" kern="100" cap="none" dirty="0">
                <a:effectLst/>
                <a:latin typeface="Times New Roman" panose="02020603050405020304" pitchFamily="18" charset="0"/>
                <a:ea typeface="Calibri" panose="020F0502020204030204" pitchFamily="34" charset="0"/>
                <a:cs typeface="Times New Roman" panose="02020603050405020304" pitchFamily="18" charset="0"/>
              </a:rPr>
              <a:t>One of the benefits of digital marketing is to expand the brand/business online</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400" kern="100" cap="none"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Khiong</a:t>
            </a:r>
            <a:r>
              <a:rPr lang="en-GB"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2022, p.114)</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pPr>
            <a:endParaRPr lang="en-IN" sz="1400" dirty="0"/>
          </a:p>
        </p:txBody>
      </p:sp>
      <p:sp>
        <p:nvSpPr>
          <p:cNvPr id="5" name="TextBox 4">
            <a:extLst>
              <a:ext uri="{FF2B5EF4-FFF2-40B4-BE49-F238E27FC236}">
                <a16:creationId xmlns:a16="http://schemas.microsoft.com/office/drawing/2014/main" id="{E4D894EE-D8E4-3912-CCEA-0DF55406987D}"/>
              </a:ext>
            </a:extLst>
          </p:cNvPr>
          <p:cNvSpPr txBox="1"/>
          <p:nvPr/>
        </p:nvSpPr>
        <p:spPr>
          <a:xfrm>
            <a:off x="-2" y="1329259"/>
            <a:ext cx="9358604" cy="2564805"/>
          </a:xfrm>
          <a:prstGeom prst="rect">
            <a:avLst/>
          </a:prstGeom>
          <a:solidFill>
            <a:schemeClr val="accent1">
              <a:lumMod val="40000"/>
              <a:lumOff val="60000"/>
            </a:schemeClr>
          </a:solidFill>
        </p:spPr>
        <p:txBody>
          <a:bodyPr wrap="square">
            <a:spAutoFit/>
          </a:bodyPr>
          <a:lstStyle/>
          <a:p>
            <a:pPr algn="just">
              <a:spcAft>
                <a:spcPts val="800"/>
              </a:spcAft>
            </a:pPr>
            <a:r>
              <a:rPr lang="en-GB" sz="1400" dirty="0">
                <a:effectLst/>
                <a:latin typeface="Times New Roman" panose="02020603050405020304" pitchFamily="18" charset="0"/>
                <a:ea typeface="Times New Roman" panose="02020603050405020304" pitchFamily="18" charset="0"/>
              </a:rPr>
              <a:t>One of the key benefits of digital marketing is the scope of expansion of a brand or business online effectively this leads to utilising advanced technology and reaching out massively at a fast pace targeting a larger segment of people (</a:t>
            </a:r>
            <a:r>
              <a:rPr lang="en-GB" sz="1400" dirty="0">
                <a:solidFill>
                  <a:srgbClr val="000000"/>
                </a:solidFill>
                <a:effectLst/>
                <a:latin typeface="Times New Roman" panose="02020603050405020304" pitchFamily="18" charset="0"/>
                <a:ea typeface="Times New Roman" panose="02020603050405020304" pitchFamily="18" charset="0"/>
              </a:rPr>
              <a:t>El </a:t>
            </a:r>
            <a:r>
              <a:rPr lang="en-GB" sz="1400" dirty="0" err="1">
                <a:solidFill>
                  <a:srgbClr val="000000"/>
                </a:solidFill>
                <a:effectLst/>
                <a:latin typeface="Times New Roman" panose="02020603050405020304" pitchFamily="18" charset="0"/>
                <a:ea typeface="Times New Roman" panose="02020603050405020304" pitchFamily="18" charset="0"/>
              </a:rPr>
              <a:t>Junusi</a:t>
            </a:r>
            <a:r>
              <a:rPr lang="en-GB" sz="1400" dirty="0">
                <a:solidFill>
                  <a:srgbClr val="000000"/>
                </a:solidFill>
                <a:effectLst/>
                <a:latin typeface="Times New Roman" panose="02020603050405020304" pitchFamily="18" charset="0"/>
                <a:ea typeface="Times New Roman" panose="02020603050405020304" pitchFamily="18" charset="0"/>
              </a:rPr>
              <a:t>, 2020)</a:t>
            </a:r>
            <a:r>
              <a:rPr lang="en-GB" sz="1400" dirty="0">
                <a:effectLst/>
                <a:latin typeface="Times New Roman" panose="02020603050405020304" pitchFamily="18" charset="0"/>
                <a:ea typeface="Times New Roman" panose="02020603050405020304" pitchFamily="18" charset="0"/>
              </a:rPr>
              <a:t>. Digital marketing or online marketing helps to expand the business as this includes different approaches which are online advertising activities. Moreover, email marketing is used for direct and personalised marketing, search engine optimisation for higher reach, social media marketing with different media and many more (</a:t>
            </a:r>
            <a:r>
              <a:rPr lang="en-GB" sz="1400" dirty="0">
                <a:solidFill>
                  <a:srgbClr val="000000"/>
                </a:solidFill>
                <a:effectLst/>
                <a:latin typeface="Times New Roman" panose="02020603050405020304" pitchFamily="18" charset="0"/>
                <a:ea typeface="Times New Roman" panose="02020603050405020304" pitchFamily="18" charset="0"/>
              </a:rPr>
              <a:t>Suleiman </a:t>
            </a:r>
            <a:r>
              <a:rPr lang="en-GB" sz="1400" i="1" dirty="0">
                <a:solidFill>
                  <a:srgbClr val="000000"/>
                </a:solidFill>
                <a:effectLst/>
                <a:latin typeface="Times New Roman" panose="02020603050405020304" pitchFamily="18" charset="0"/>
                <a:ea typeface="Times New Roman" panose="02020603050405020304" pitchFamily="18" charset="0"/>
              </a:rPr>
              <a:t>et al</a:t>
            </a:r>
            <a:r>
              <a:rPr lang="en-GB" sz="1400" dirty="0">
                <a:solidFill>
                  <a:srgbClr val="000000"/>
                </a:solidFill>
                <a:effectLst/>
                <a:latin typeface="Times New Roman" panose="02020603050405020304" pitchFamily="18" charset="0"/>
                <a:ea typeface="Times New Roman" panose="02020603050405020304" pitchFamily="18" charset="0"/>
              </a:rPr>
              <a:t>., 2020)</a:t>
            </a:r>
            <a:r>
              <a:rPr lang="en-GB" sz="1400" dirty="0">
                <a:effectLst/>
                <a:latin typeface="Times New Roman" panose="02020603050405020304" pitchFamily="18" charset="0"/>
                <a:ea typeface="Times New Roman" panose="02020603050405020304" pitchFamily="18" charset="0"/>
              </a:rPr>
              <a:t>. These approaches make the marketing process more attractive and interesting showing values effectively. These ways the digital marketing process effectively leads a brand to utilise the available technologies to reach out target audience strategically to influence their purchase decision in such a way informing the USPs and other benefits the customers can feel attracted towards the offerings and purchase can be achieved effectively (</a:t>
            </a:r>
            <a:r>
              <a:rPr lang="en-GB" sz="1400" dirty="0">
                <a:solidFill>
                  <a:srgbClr val="000000"/>
                </a:solidFill>
                <a:effectLst/>
                <a:latin typeface="Times New Roman" panose="02020603050405020304" pitchFamily="18" charset="0"/>
                <a:ea typeface="Times New Roman" panose="02020603050405020304" pitchFamily="18" charset="0"/>
              </a:rPr>
              <a:t>El </a:t>
            </a:r>
            <a:r>
              <a:rPr lang="en-GB" sz="1400" dirty="0" err="1">
                <a:solidFill>
                  <a:srgbClr val="000000"/>
                </a:solidFill>
                <a:effectLst/>
                <a:latin typeface="Times New Roman" panose="02020603050405020304" pitchFamily="18" charset="0"/>
                <a:ea typeface="Times New Roman" panose="02020603050405020304" pitchFamily="18" charset="0"/>
              </a:rPr>
              <a:t>Junusi</a:t>
            </a:r>
            <a:r>
              <a:rPr lang="en-GB" sz="1400" dirty="0">
                <a:solidFill>
                  <a:srgbClr val="000000"/>
                </a:solidFill>
                <a:effectLst/>
                <a:latin typeface="Times New Roman" panose="02020603050405020304" pitchFamily="18" charset="0"/>
                <a:ea typeface="Times New Roman" panose="02020603050405020304" pitchFamily="18" charset="0"/>
              </a:rPr>
              <a:t>, 2020)</a:t>
            </a:r>
            <a:r>
              <a:rPr lang="en-GB" sz="1400" dirty="0">
                <a:effectLst/>
                <a:latin typeface="Times New Roman" panose="02020603050405020304" pitchFamily="18" charset="0"/>
                <a:ea typeface="Times New Roman" panose="02020603050405020304" pitchFamily="18" charset="0"/>
              </a:rPr>
              <a:t>. This way digital marketing contributes to optimising business growth with strategic planning in the competitive market informing the target audience bout the position and value of the offerings. </a:t>
            </a:r>
            <a:endParaRPr lang="en-IN" sz="1400" dirty="0">
              <a:effectLst/>
              <a:latin typeface="Times New Roman" panose="02020603050405020304" pitchFamily="18" charset="0"/>
              <a:ea typeface="Times New Roman" panose="02020603050405020304" pitchFamily="18" charset="0"/>
            </a:endParaRPr>
          </a:p>
          <a:p>
            <a:pPr algn="just">
              <a:spcAft>
                <a:spcPts val="800"/>
              </a:spcAft>
            </a:pPr>
            <a:endParaRPr lang="en-IN"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58ECA711-EC25-2FBE-1227-CC276CBE4C78}"/>
              </a:ext>
            </a:extLst>
          </p:cNvPr>
          <p:cNvSpPr txBox="1"/>
          <p:nvPr/>
        </p:nvSpPr>
        <p:spPr>
          <a:xfrm>
            <a:off x="3725247" y="3594690"/>
            <a:ext cx="8466753" cy="943848"/>
          </a:xfrm>
          <a:prstGeom prst="rect">
            <a:avLst/>
          </a:prstGeom>
          <a:solidFill>
            <a:schemeClr val="tx2">
              <a:lumMod val="20000"/>
              <a:lumOff val="80000"/>
            </a:schemeClr>
          </a:solidFill>
        </p:spPr>
        <p:txBody>
          <a:bodyPr wrap="square">
            <a:spAutoFit/>
          </a:bodyPr>
          <a:lstStyle/>
          <a:p>
            <a:pPr algn="just">
              <a:spcAft>
                <a:spcPts val="800"/>
              </a:spcAft>
            </a:pPr>
            <a:r>
              <a:rPr lang="en-GB" sz="1400" b="1" kern="100" dirty="0">
                <a:effectLst/>
                <a:latin typeface="Times New Roman" panose="02020603050405020304" pitchFamily="18" charset="0"/>
                <a:ea typeface="Calibri" panose="020F0502020204030204" pitchFamily="34" charset="0"/>
                <a:cs typeface="Times New Roman" panose="02020603050405020304" pitchFamily="18" charset="0"/>
              </a:rPr>
              <a:t>A key benefit of social media </a:t>
            </a:r>
            <a:endParaRPr lang="en-IN"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“Your SMM efforts can be especially helpful for branding and driving sales” (</a:t>
            </a:r>
            <a:r>
              <a:rPr lang="en-GB"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Bala and Verma, 2018, </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p.330).</a:t>
            </a:r>
          </a:p>
          <a:p>
            <a:pPr marL="342900" lvl="0" indent="-342900" algn="just">
              <a:spcAft>
                <a:spcPts val="800"/>
              </a:spcAft>
              <a:buFont typeface="Symbol" panose="05050102010706020507" pitchFamily="18" charset="2"/>
              <a:buChar char=""/>
            </a:pPr>
            <a:endParaRPr lang="en-IN"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8747BFE0-9970-1E6A-4670-4CB99E7596C9}"/>
              </a:ext>
            </a:extLst>
          </p:cNvPr>
          <p:cNvSpPr txBox="1"/>
          <p:nvPr/>
        </p:nvSpPr>
        <p:spPr>
          <a:xfrm>
            <a:off x="3725245" y="4296306"/>
            <a:ext cx="8466754" cy="2564805"/>
          </a:xfrm>
          <a:prstGeom prst="rect">
            <a:avLst/>
          </a:prstGeom>
          <a:solidFill>
            <a:schemeClr val="tx2">
              <a:lumMod val="40000"/>
              <a:lumOff val="60000"/>
            </a:schemeClr>
          </a:solidFill>
        </p:spPr>
        <p:txBody>
          <a:bodyPr wrap="square">
            <a:spAutoFit/>
          </a:bodyPr>
          <a:lstStyle/>
          <a:p>
            <a:pPr algn="just">
              <a:spcAft>
                <a:spcPts val="800"/>
              </a:spcAft>
            </a:pPr>
            <a:r>
              <a:rPr lang="en-GB" sz="1400" dirty="0">
                <a:effectLst/>
                <a:latin typeface="Times New Roman" panose="02020603050405020304" pitchFamily="18" charset="0"/>
                <a:ea typeface="Times New Roman" panose="02020603050405020304" pitchFamily="18" charset="0"/>
              </a:rPr>
              <a:t>Social media refers to the websites or applications that are used for creating and sharing information within society to create value (</a:t>
            </a:r>
            <a:r>
              <a:rPr lang="en-GB" sz="1400" dirty="0">
                <a:solidFill>
                  <a:srgbClr val="000000"/>
                </a:solidFill>
                <a:effectLst/>
                <a:latin typeface="Times New Roman" panose="02020603050405020304" pitchFamily="18" charset="0"/>
                <a:ea typeface="Times New Roman" panose="02020603050405020304" pitchFamily="18" charset="0"/>
              </a:rPr>
              <a:t>Bala and Verma, 2018)</a:t>
            </a:r>
            <a:r>
              <a:rPr lang="en-GB" sz="1400" dirty="0">
                <a:effectLst/>
                <a:latin typeface="Times New Roman" panose="02020603050405020304" pitchFamily="18" charset="0"/>
                <a:ea typeface="Times New Roman" panose="02020603050405020304" pitchFamily="18" charset="0"/>
              </a:rPr>
              <a:t>. The most common social media platforms are Facebook, Twitter, Instagram, LinkedIn and many more. These social media platforms create scope for sharing information which is utilised for marketing activities as a part of digital marketing. Social media create an opportunity to reach out wider range of target audiences from the national or international perspective so that with strategic branding the lead generation increases which contributes to driving sales more effectively. Social media marketing content significantly creates scope for the customers to stay connected emotionally with a brand that benefits to enhances customer engagement and creates scope for driving sales effectively (</a:t>
            </a:r>
            <a:r>
              <a:rPr lang="en-GB" sz="1400" dirty="0">
                <a:solidFill>
                  <a:srgbClr val="000000"/>
                </a:solidFill>
                <a:effectLst/>
                <a:latin typeface="Times New Roman" panose="02020603050405020304" pitchFamily="18" charset="0"/>
                <a:ea typeface="Times New Roman" panose="02020603050405020304" pitchFamily="18" charset="0"/>
              </a:rPr>
              <a:t>de Oliveira Santini </a:t>
            </a:r>
            <a:r>
              <a:rPr lang="en-GB" sz="1400" i="1" dirty="0">
                <a:solidFill>
                  <a:srgbClr val="000000"/>
                </a:solidFill>
                <a:effectLst/>
                <a:latin typeface="Times New Roman" panose="02020603050405020304" pitchFamily="18" charset="0"/>
                <a:ea typeface="Times New Roman" panose="02020603050405020304" pitchFamily="18" charset="0"/>
              </a:rPr>
              <a:t>et al</a:t>
            </a:r>
            <a:r>
              <a:rPr lang="en-GB" sz="1400" dirty="0">
                <a:solidFill>
                  <a:srgbClr val="000000"/>
                </a:solidFill>
                <a:effectLst/>
                <a:latin typeface="Times New Roman" panose="02020603050405020304" pitchFamily="18" charset="0"/>
                <a:ea typeface="Times New Roman" panose="02020603050405020304" pitchFamily="18" charset="0"/>
              </a:rPr>
              <a:t>., 2020)</a:t>
            </a:r>
            <a:r>
              <a:rPr lang="en-GB" sz="1400" dirty="0">
                <a:effectLst/>
                <a:latin typeface="Times New Roman" panose="02020603050405020304" pitchFamily="18" charset="0"/>
                <a:ea typeface="Times New Roman" panose="02020603050405020304" pitchFamily="18" charset="0"/>
              </a:rPr>
              <a:t>. Hence, this shows that social media plays a key role in marketing activities creating benefits for the brands to develop brand awareness effectively so that driving sales can be possible with a more sustainable approach.</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Aft>
                <a:spcPts val="800"/>
              </a:spcAft>
            </a:pPr>
            <a:endParaRPr lang="en-IN"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026" name="Picture 2" descr="What is Social Media Marketing?">
            <a:extLst>
              <a:ext uri="{FF2B5EF4-FFF2-40B4-BE49-F238E27FC236}">
                <a16:creationId xmlns:a16="http://schemas.microsoft.com/office/drawing/2014/main" id="{CE940EFD-AA1F-9494-6D86-0508D629B5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 y="3594690"/>
            <a:ext cx="3725247" cy="326642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hat Is Digital Marketing: A Beginner's Guide">
            <a:extLst>
              <a:ext uri="{FF2B5EF4-FFF2-40B4-BE49-F238E27FC236}">
                <a16:creationId xmlns:a16="http://schemas.microsoft.com/office/drawing/2014/main" id="{7ECEA03D-9CD5-3606-BC79-B48F45221FB9}"/>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558" r="7557"/>
          <a:stretch/>
        </p:blipFill>
        <p:spPr bwMode="auto">
          <a:xfrm>
            <a:off x="9349272" y="627642"/>
            <a:ext cx="2833398" cy="2948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4374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4179777-CB7A-E109-249C-7E1FAD87FEE5}"/>
              </a:ext>
            </a:extLst>
          </p:cNvPr>
          <p:cNvSpPr txBox="1"/>
          <p:nvPr/>
        </p:nvSpPr>
        <p:spPr>
          <a:xfrm>
            <a:off x="2726483" y="0"/>
            <a:ext cx="6739034" cy="823752"/>
          </a:xfrm>
          <a:prstGeom prst="rect">
            <a:avLst/>
          </a:prstGeom>
          <a:noFill/>
        </p:spPr>
        <p:txBody>
          <a:bodyPr wrap="square">
            <a:spAutoFit/>
          </a:bodyPr>
          <a:lstStyle/>
          <a:p>
            <a:pPr algn="ctr">
              <a:lnSpc>
                <a:spcPct val="150000"/>
              </a:lnSpc>
              <a:spcBef>
                <a:spcPts val="1200"/>
              </a:spcBef>
              <a:spcAft>
                <a:spcPts val="600"/>
              </a:spcAft>
            </a:pPr>
            <a:r>
              <a:rPr lang="en-GB" sz="3600" b="1" kern="0" dirty="0">
                <a:effectLst/>
                <a:latin typeface="Times New Roman" panose="02020603050405020304" pitchFamily="18" charset="0"/>
                <a:ea typeface="Times New Roman" panose="02020603050405020304" pitchFamily="18" charset="0"/>
                <a:cs typeface="Mangal" panose="02040503050203030202" pitchFamily="18" charset="0"/>
              </a:rPr>
              <a:t>Reference List </a:t>
            </a:r>
            <a:endParaRPr lang="en-IN" sz="3600" b="1" kern="0" dirty="0">
              <a:effectLst/>
              <a:latin typeface="Times New Roman" panose="02020603050405020304" pitchFamily="18" charset="0"/>
              <a:ea typeface="Times New Roman" panose="02020603050405020304" pitchFamily="18" charset="0"/>
              <a:cs typeface="Mangal" panose="02040503050203030202" pitchFamily="18" charset="0"/>
            </a:endParaRPr>
          </a:p>
        </p:txBody>
      </p:sp>
      <p:sp>
        <p:nvSpPr>
          <p:cNvPr id="7" name="TextBox 6">
            <a:extLst>
              <a:ext uri="{FF2B5EF4-FFF2-40B4-BE49-F238E27FC236}">
                <a16:creationId xmlns:a16="http://schemas.microsoft.com/office/drawing/2014/main" id="{A05F6DC7-7C04-943E-E7C8-93B163AA1AF8}"/>
              </a:ext>
            </a:extLst>
          </p:cNvPr>
          <p:cNvSpPr txBox="1"/>
          <p:nvPr/>
        </p:nvSpPr>
        <p:spPr>
          <a:xfrm>
            <a:off x="0" y="1020872"/>
            <a:ext cx="12192000" cy="5909310"/>
          </a:xfrm>
          <a:prstGeom prst="rect">
            <a:avLst/>
          </a:prstGeom>
          <a:noFill/>
        </p:spPr>
        <p:txBody>
          <a:bodyPr wrap="square">
            <a:spAutoFit/>
          </a:bodyPr>
          <a:lstStyle/>
          <a:p>
            <a:pPr algn="just"/>
            <a:r>
              <a:rPr lang="en-GB" sz="1400" dirty="0">
                <a:solidFill>
                  <a:srgbClr val="000000"/>
                </a:solidFill>
                <a:effectLst/>
                <a:latin typeface="Times New Roman" panose="02020603050405020304" pitchFamily="18" charset="0"/>
                <a:ea typeface="Times New Roman" panose="02020603050405020304" pitchFamily="18" charset="0"/>
              </a:rPr>
              <a:t>Bala, M. and Verma, D., (2018). A critical review of digital marketing. </a:t>
            </a:r>
            <a:r>
              <a:rPr lang="en-IN" sz="1400" dirty="0">
                <a:effectLst/>
                <a:latin typeface="Times New Roman" panose="02020603050405020304" pitchFamily="18" charset="0"/>
                <a:ea typeface="Times New Roman" panose="02020603050405020304" pitchFamily="18" charset="0"/>
              </a:rPr>
              <a:t>M. Bala, D. Verma (2018). A Critical Review of Digital Marketing. International Journal of Management, IT &amp; Engineering, 8(10), pp.321-339.</a:t>
            </a:r>
          </a:p>
          <a:p>
            <a:pPr algn="just"/>
            <a:r>
              <a:rPr lang="en-GB" sz="1400" dirty="0">
                <a:solidFill>
                  <a:srgbClr val="000000"/>
                </a:solidFill>
                <a:effectLst/>
                <a:latin typeface="Times New Roman" panose="02020603050405020304" pitchFamily="18" charset="0"/>
                <a:ea typeface="Times New Roman" panose="02020603050405020304" pitchFamily="18" charset="0"/>
              </a:rPr>
              <a:t>de Oliveira Santini, F., </a:t>
            </a:r>
            <a:r>
              <a:rPr lang="en-GB" sz="1400" dirty="0" err="1">
                <a:solidFill>
                  <a:srgbClr val="000000"/>
                </a:solidFill>
                <a:effectLst/>
                <a:latin typeface="Times New Roman" panose="02020603050405020304" pitchFamily="18" charset="0"/>
                <a:ea typeface="Times New Roman" panose="02020603050405020304" pitchFamily="18" charset="0"/>
              </a:rPr>
              <a:t>Ladeira</a:t>
            </a:r>
            <a:r>
              <a:rPr lang="en-GB" sz="1400" dirty="0">
                <a:solidFill>
                  <a:srgbClr val="000000"/>
                </a:solidFill>
                <a:effectLst/>
                <a:latin typeface="Times New Roman" panose="02020603050405020304" pitchFamily="18" charset="0"/>
                <a:ea typeface="Times New Roman" panose="02020603050405020304" pitchFamily="18" charset="0"/>
              </a:rPr>
              <a:t>, W.J., Pinto, D.C., Herter, M.M., Sampaio, C.H. and </a:t>
            </a:r>
            <a:r>
              <a:rPr lang="en-GB" sz="1400" dirty="0" err="1">
                <a:solidFill>
                  <a:srgbClr val="000000"/>
                </a:solidFill>
                <a:effectLst/>
                <a:latin typeface="Times New Roman" panose="02020603050405020304" pitchFamily="18" charset="0"/>
                <a:ea typeface="Times New Roman" panose="02020603050405020304" pitchFamily="18" charset="0"/>
              </a:rPr>
              <a:t>Babin</a:t>
            </a:r>
            <a:r>
              <a:rPr lang="en-GB" sz="1400" dirty="0">
                <a:solidFill>
                  <a:srgbClr val="000000"/>
                </a:solidFill>
                <a:effectLst/>
                <a:latin typeface="Times New Roman" panose="02020603050405020304" pitchFamily="18" charset="0"/>
                <a:ea typeface="Times New Roman" panose="02020603050405020304" pitchFamily="18" charset="0"/>
              </a:rPr>
              <a:t>, B.J., (2020). Customer engagement in social media: a framework and meta-analysis. </a:t>
            </a:r>
            <a:r>
              <a:rPr lang="en-IN" sz="1400" i="1" dirty="0">
                <a:effectLst/>
                <a:latin typeface="Times New Roman" panose="02020603050405020304" pitchFamily="18" charset="0"/>
                <a:ea typeface="Times New Roman" panose="02020603050405020304" pitchFamily="18" charset="0"/>
              </a:rPr>
              <a:t>Journal of the Academy of Marketing Science</a:t>
            </a:r>
            <a:r>
              <a:rPr lang="en-IN" sz="1400" dirty="0">
                <a:effectLst/>
                <a:latin typeface="Times New Roman" panose="02020603050405020304" pitchFamily="18" charset="0"/>
                <a:ea typeface="Times New Roman" panose="02020603050405020304" pitchFamily="18" charset="0"/>
              </a:rPr>
              <a:t>, </a:t>
            </a:r>
            <a:r>
              <a:rPr lang="en-IN" sz="1400" i="1" dirty="0">
                <a:effectLst/>
                <a:latin typeface="Times New Roman" panose="02020603050405020304" pitchFamily="18" charset="0"/>
                <a:ea typeface="Times New Roman" panose="02020603050405020304" pitchFamily="18" charset="0"/>
              </a:rPr>
              <a:t>48</a:t>
            </a:r>
            <a:r>
              <a:rPr lang="en-IN" sz="1400" dirty="0">
                <a:effectLst/>
                <a:latin typeface="Times New Roman" panose="02020603050405020304" pitchFamily="18" charset="0"/>
                <a:ea typeface="Times New Roman" panose="02020603050405020304" pitchFamily="18" charset="0"/>
              </a:rPr>
              <a:t>, pp.1211-1228.</a:t>
            </a:r>
          </a:p>
          <a:p>
            <a:pPr algn="just"/>
            <a:r>
              <a:rPr lang="en-GB" sz="1400" dirty="0">
                <a:solidFill>
                  <a:srgbClr val="000000"/>
                </a:solidFill>
                <a:effectLst/>
                <a:latin typeface="Times New Roman" panose="02020603050405020304" pitchFamily="18" charset="0"/>
                <a:ea typeface="Times New Roman" panose="02020603050405020304" pitchFamily="18" charset="0"/>
              </a:rPr>
              <a:t>El </a:t>
            </a:r>
            <a:r>
              <a:rPr lang="en-GB" sz="1400" dirty="0" err="1">
                <a:solidFill>
                  <a:srgbClr val="000000"/>
                </a:solidFill>
                <a:effectLst/>
                <a:latin typeface="Times New Roman" panose="02020603050405020304" pitchFamily="18" charset="0"/>
                <a:ea typeface="Times New Roman" panose="02020603050405020304" pitchFamily="18" charset="0"/>
              </a:rPr>
              <a:t>Junusi</a:t>
            </a:r>
            <a:r>
              <a:rPr lang="en-GB" sz="1400" dirty="0">
                <a:solidFill>
                  <a:srgbClr val="000000"/>
                </a:solidFill>
                <a:effectLst/>
                <a:latin typeface="Times New Roman" panose="02020603050405020304" pitchFamily="18" charset="0"/>
                <a:ea typeface="Times New Roman" panose="02020603050405020304" pitchFamily="18" charset="0"/>
              </a:rPr>
              <a:t>, R., (2020). Digital marketing during the pandemic period; A study of </a:t>
            </a:r>
            <a:r>
              <a:rPr lang="en-GB" sz="1400" dirty="0" err="1">
                <a:solidFill>
                  <a:srgbClr val="000000"/>
                </a:solidFill>
                <a:effectLst/>
                <a:latin typeface="Times New Roman" panose="02020603050405020304" pitchFamily="18" charset="0"/>
                <a:ea typeface="Times New Roman" panose="02020603050405020304" pitchFamily="18" charset="0"/>
              </a:rPr>
              <a:t>islamic</a:t>
            </a:r>
            <a:r>
              <a:rPr lang="en-GB" sz="1400" dirty="0">
                <a:solidFill>
                  <a:srgbClr val="000000"/>
                </a:solidFill>
                <a:effectLst/>
                <a:latin typeface="Times New Roman" panose="02020603050405020304" pitchFamily="18" charset="0"/>
                <a:ea typeface="Times New Roman" panose="02020603050405020304" pitchFamily="18" charset="0"/>
              </a:rPr>
              <a:t> perspective. </a:t>
            </a:r>
            <a:r>
              <a:rPr lang="en-IN" sz="1400" i="1" dirty="0">
                <a:effectLst/>
                <a:latin typeface="Times New Roman" panose="02020603050405020304" pitchFamily="18" charset="0"/>
                <a:ea typeface="Times New Roman" panose="02020603050405020304" pitchFamily="18" charset="0"/>
              </a:rPr>
              <a:t>Journal of Digital Marketing and Halal Industry</a:t>
            </a:r>
            <a:r>
              <a:rPr lang="en-IN" sz="1400" dirty="0">
                <a:effectLst/>
                <a:latin typeface="Times New Roman" panose="02020603050405020304" pitchFamily="18" charset="0"/>
                <a:ea typeface="Times New Roman" panose="02020603050405020304" pitchFamily="18" charset="0"/>
              </a:rPr>
              <a:t>, </a:t>
            </a:r>
            <a:r>
              <a:rPr lang="en-IN" sz="1400" i="1" dirty="0">
                <a:effectLst/>
                <a:latin typeface="Times New Roman" panose="02020603050405020304" pitchFamily="18" charset="0"/>
                <a:ea typeface="Times New Roman" panose="02020603050405020304" pitchFamily="18" charset="0"/>
              </a:rPr>
              <a:t>2</a:t>
            </a:r>
            <a:r>
              <a:rPr lang="en-IN" sz="1400" dirty="0">
                <a:effectLst/>
                <a:latin typeface="Times New Roman" panose="02020603050405020304" pitchFamily="18" charset="0"/>
                <a:ea typeface="Times New Roman" panose="02020603050405020304" pitchFamily="18" charset="0"/>
              </a:rPr>
              <a:t>(1), pp.15-28.</a:t>
            </a:r>
          </a:p>
          <a:p>
            <a:pPr algn="just"/>
            <a:r>
              <a:rPr lang="en-GB" sz="1400" dirty="0">
                <a:solidFill>
                  <a:srgbClr val="000000"/>
                </a:solidFill>
                <a:effectLst/>
                <a:latin typeface="Times New Roman" panose="02020603050405020304" pitchFamily="18" charset="0"/>
                <a:ea typeface="Times New Roman" panose="02020603050405020304" pitchFamily="18" charset="0"/>
              </a:rPr>
              <a:t>Hati, S.R.H., Gayatri, G. and </a:t>
            </a:r>
            <a:r>
              <a:rPr lang="en-GB" sz="1400" dirty="0" err="1">
                <a:solidFill>
                  <a:srgbClr val="000000"/>
                </a:solidFill>
                <a:effectLst/>
                <a:latin typeface="Times New Roman" panose="02020603050405020304" pitchFamily="18" charset="0"/>
                <a:ea typeface="Times New Roman" panose="02020603050405020304" pitchFamily="18" charset="0"/>
              </a:rPr>
              <a:t>Indraswari</a:t>
            </a:r>
            <a:r>
              <a:rPr lang="en-GB" sz="1400" dirty="0">
                <a:solidFill>
                  <a:srgbClr val="000000"/>
                </a:solidFill>
                <a:effectLst/>
                <a:latin typeface="Times New Roman" panose="02020603050405020304" pitchFamily="18" charset="0"/>
                <a:ea typeface="Times New Roman" panose="02020603050405020304" pitchFamily="18" charset="0"/>
              </a:rPr>
              <a:t>, K.D., (2021). Migration (Hijra) to Islamic bank based on push–pull–mooring theory: a services marketing mix perspective. </a:t>
            </a:r>
            <a:r>
              <a:rPr lang="en-GB" sz="1400" i="1" dirty="0">
                <a:solidFill>
                  <a:srgbClr val="000000"/>
                </a:solidFill>
                <a:effectLst/>
                <a:latin typeface="Times New Roman" panose="02020603050405020304" pitchFamily="18" charset="0"/>
                <a:ea typeface="Times New Roman" panose="02020603050405020304" pitchFamily="18" charset="0"/>
              </a:rPr>
              <a:t>Journal of Islamic Marketing</a:t>
            </a:r>
            <a:r>
              <a:rPr lang="en-GB" sz="1400" dirty="0">
                <a:solidFill>
                  <a:srgbClr val="000000"/>
                </a:solidFill>
                <a:effectLst/>
                <a:latin typeface="Times New Roman" panose="02020603050405020304" pitchFamily="18" charset="0"/>
                <a:ea typeface="Times New Roman" panose="02020603050405020304" pitchFamily="18" charset="0"/>
              </a:rPr>
              <a:t>, </a:t>
            </a:r>
            <a:r>
              <a:rPr lang="en-GB" sz="1400" i="1" dirty="0">
                <a:solidFill>
                  <a:srgbClr val="000000"/>
                </a:solidFill>
                <a:effectLst/>
                <a:latin typeface="Times New Roman" panose="02020603050405020304" pitchFamily="18" charset="0"/>
                <a:ea typeface="Times New Roman" panose="02020603050405020304" pitchFamily="18" charset="0"/>
              </a:rPr>
              <a:t>12</a:t>
            </a:r>
            <a:r>
              <a:rPr lang="en-GB" sz="1400" dirty="0">
                <a:solidFill>
                  <a:srgbClr val="000000"/>
                </a:solidFill>
                <a:effectLst/>
                <a:latin typeface="Times New Roman" panose="02020603050405020304" pitchFamily="18" charset="0"/>
                <a:ea typeface="Times New Roman" panose="02020603050405020304" pitchFamily="18" charset="0"/>
              </a:rPr>
              <a:t>(8), pp.1637-1662. </a:t>
            </a:r>
            <a:endParaRPr lang="en-IN" sz="1400" dirty="0">
              <a:effectLst/>
              <a:latin typeface="Times New Roman" panose="02020603050405020304" pitchFamily="18" charset="0"/>
              <a:ea typeface="Times New Roman" panose="02020603050405020304" pitchFamily="18" charset="0"/>
            </a:endParaRPr>
          </a:p>
          <a:p>
            <a:pPr algn="just"/>
            <a:r>
              <a:rPr lang="en-GB" sz="1400" dirty="0" err="1">
                <a:solidFill>
                  <a:srgbClr val="000000"/>
                </a:solidFill>
                <a:effectLst/>
                <a:latin typeface="Times New Roman" panose="02020603050405020304" pitchFamily="18" charset="0"/>
                <a:ea typeface="Times New Roman" panose="02020603050405020304" pitchFamily="18" charset="0"/>
              </a:rPr>
              <a:t>Khiong</a:t>
            </a:r>
            <a:r>
              <a:rPr lang="en-GB" sz="1400" dirty="0">
                <a:solidFill>
                  <a:srgbClr val="000000"/>
                </a:solidFill>
                <a:effectLst/>
                <a:latin typeface="Times New Roman" panose="02020603050405020304" pitchFamily="18" charset="0"/>
                <a:ea typeface="Times New Roman" panose="02020603050405020304" pitchFamily="18" charset="0"/>
              </a:rPr>
              <a:t>, K., (2022). Impact and Challenges of Digital Marketing in Healthcare Industries during Digital Era and Covid-19 Pandemic. </a:t>
            </a:r>
            <a:r>
              <a:rPr lang="en-IN" sz="1400" i="1" dirty="0">
                <a:effectLst/>
                <a:latin typeface="Times New Roman" panose="02020603050405020304" pitchFamily="18" charset="0"/>
                <a:ea typeface="Times New Roman" panose="02020603050405020304" pitchFamily="18" charset="0"/>
              </a:rPr>
              <a:t>Journal of Industrial Engineering &amp; Management Research</a:t>
            </a:r>
            <a:r>
              <a:rPr lang="en-IN" sz="1400" dirty="0">
                <a:effectLst/>
                <a:latin typeface="Times New Roman" panose="02020603050405020304" pitchFamily="18" charset="0"/>
                <a:ea typeface="Times New Roman" panose="02020603050405020304" pitchFamily="18" charset="0"/>
              </a:rPr>
              <a:t>, </a:t>
            </a:r>
            <a:r>
              <a:rPr lang="en-IN" sz="1400" i="1" dirty="0">
                <a:effectLst/>
                <a:latin typeface="Times New Roman" panose="02020603050405020304" pitchFamily="18" charset="0"/>
                <a:ea typeface="Times New Roman" panose="02020603050405020304" pitchFamily="18" charset="0"/>
              </a:rPr>
              <a:t>3</a:t>
            </a:r>
            <a:r>
              <a:rPr lang="en-IN" sz="1400" dirty="0">
                <a:effectLst/>
                <a:latin typeface="Times New Roman" panose="02020603050405020304" pitchFamily="18" charset="0"/>
                <a:ea typeface="Times New Roman" panose="02020603050405020304" pitchFamily="18" charset="0"/>
              </a:rPr>
              <a:t>(5), pp.112-118.</a:t>
            </a:r>
          </a:p>
          <a:p>
            <a:pPr algn="just"/>
            <a:r>
              <a:rPr lang="en-GB" sz="1400" dirty="0">
                <a:solidFill>
                  <a:srgbClr val="000000"/>
                </a:solidFill>
                <a:effectLst/>
                <a:latin typeface="Times New Roman" panose="02020603050405020304" pitchFamily="18" charset="0"/>
                <a:ea typeface="Times New Roman" panose="02020603050405020304" pitchFamily="18" charset="0"/>
              </a:rPr>
              <a:t>Purnomo, Y.J., (2023). Digital marketing strategy to increase sales conversion on e-commerce platforms. </a:t>
            </a:r>
            <a:r>
              <a:rPr lang="en-GB" sz="1400" i="1" dirty="0">
                <a:solidFill>
                  <a:srgbClr val="000000"/>
                </a:solidFill>
                <a:effectLst/>
                <a:latin typeface="Times New Roman" panose="02020603050405020304" pitchFamily="18" charset="0"/>
                <a:ea typeface="Times New Roman" panose="02020603050405020304" pitchFamily="18" charset="0"/>
              </a:rPr>
              <a:t>Journal of Contemporary Administration and Management (ADMAN)</a:t>
            </a:r>
            <a:r>
              <a:rPr lang="en-GB" sz="1400" dirty="0">
                <a:solidFill>
                  <a:srgbClr val="000000"/>
                </a:solidFill>
                <a:effectLst/>
                <a:latin typeface="Times New Roman" panose="02020603050405020304" pitchFamily="18" charset="0"/>
                <a:ea typeface="Times New Roman" panose="02020603050405020304" pitchFamily="18" charset="0"/>
              </a:rPr>
              <a:t>, </a:t>
            </a:r>
            <a:r>
              <a:rPr lang="en-GB" sz="1400" i="1" dirty="0">
                <a:solidFill>
                  <a:srgbClr val="000000"/>
                </a:solidFill>
                <a:effectLst/>
                <a:latin typeface="Times New Roman" panose="02020603050405020304" pitchFamily="18" charset="0"/>
                <a:ea typeface="Times New Roman" panose="02020603050405020304" pitchFamily="18" charset="0"/>
              </a:rPr>
              <a:t>1</a:t>
            </a:r>
            <a:r>
              <a:rPr lang="en-GB" sz="1400" dirty="0">
                <a:solidFill>
                  <a:srgbClr val="000000"/>
                </a:solidFill>
                <a:effectLst/>
                <a:latin typeface="Times New Roman" panose="02020603050405020304" pitchFamily="18" charset="0"/>
                <a:ea typeface="Times New Roman" panose="02020603050405020304" pitchFamily="18" charset="0"/>
              </a:rPr>
              <a:t>(2), pp.54-62.</a:t>
            </a:r>
            <a:endParaRPr lang="en-IN" sz="1400" dirty="0">
              <a:effectLst/>
              <a:latin typeface="Times New Roman" panose="02020603050405020304" pitchFamily="18" charset="0"/>
              <a:ea typeface="Times New Roman" panose="02020603050405020304" pitchFamily="18" charset="0"/>
            </a:endParaRPr>
          </a:p>
          <a:p>
            <a:pPr algn="just"/>
            <a:r>
              <a:rPr lang="en-GB" sz="1400" dirty="0">
                <a:effectLst/>
                <a:latin typeface="Times New Roman" panose="02020603050405020304" pitchFamily="18" charset="0"/>
                <a:ea typeface="Times New Roman" panose="02020603050405020304" pitchFamily="18" charset="0"/>
              </a:rPr>
              <a:t>Retailgazette.co.uk. (2023). </a:t>
            </a:r>
            <a:r>
              <a:rPr lang="en-GB" sz="1400" i="1" dirty="0">
                <a:effectLst/>
                <a:latin typeface="Times New Roman" panose="02020603050405020304" pitchFamily="18" charset="0"/>
                <a:ea typeface="Times New Roman" panose="02020603050405020304" pitchFamily="18" charset="0"/>
              </a:rPr>
              <a:t>Tesco and Sainsbury’s gain market share as Aldi and Lidl lose ground. Retail Gazette. </a:t>
            </a:r>
            <a:r>
              <a:rPr lang="en-GB" sz="1400" dirty="0">
                <a:effectLst/>
                <a:latin typeface="Times New Roman" panose="02020603050405020304" pitchFamily="18" charset="0"/>
                <a:ea typeface="Times New Roman" panose="02020603050405020304" pitchFamily="18" charset="0"/>
              </a:rPr>
              <a:t>Available at: https://www.retailgazette.co.uk/blog/2023/09/tesco-sainsbury-market-share/#:~:text=The%20new%20data%20from%20Kantar,up%20by%200.2%20percentage%20points. [Accessed 28 November, 2023]</a:t>
            </a:r>
            <a:endParaRPr lang="en-IN" sz="1400" dirty="0">
              <a:effectLst/>
              <a:latin typeface="Times New Roman" panose="02020603050405020304" pitchFamily="18" charset="0"/>
              <a:ea typeface="Times New Roman" panose="02020603050405020304" pitchFamily="18" charset="0"/>
            </a:endParaRPr>
          </a:p>
          <a:p>
            <a:pPr algn="just"/>
            <a:r>
              <a:rPr lang="en-GB" sz="1400" dirty="0">
                <a:solidFill>
                  <a:srgbClr val="000000"/>
                </a:solidFill>
                <a:effectLst/>
                <a:latin typeface="Times New Roman" panose="02020603050405020304" pitchFamily="18" charset="0"/>
                <a:ea typeface="Times New Roman" panose="02020603050405020304" pitchFamily="18" charset="0"/>
              </a:rPr>
              <a:t>Sheth, J.N. and </a:t>
            </a:r>
            <a:r>
              <a:rPr lang="en-GB" sz="1400" dirty="0" err="1">
                <a:solidFill>
                  <a:srgbClr val="000000"/>
                </a:solidFill>
                <a:effectLst/>
                <a:latin typeface="Times New Roman" panose="02020603050405020304" pitchFamily="18" charset="0"/>
                <a:ea typeface="Times New Roman" panose="02020603050405020304" pitchFamily="18" charset="0"/>
              </a:rPr>
              <a:t>Parvatiyar</a:t>
            </a:r>
            <a:r>
              <a:rPr lang="en-GB" sz="1400" dirty="0">
                <a:solidFill>
                  <a:srgbClr val="000000"/>
                </a:solidFill>
                <a:effectLst/>
                <a:latin typeface="Times New Roman" panose="02020603050405020304" pitchFamily="18" charset="0"/>
                <a:ea typeface="Times New Roman" panose="02020603050405020304" pitchFamily="18" charset="0"/>
              </a:rPr>
              <a:t>, A., (2021). Sustainable marketing: Market-driving, not market-driven. </a:t>
            </a:r>
            <a:r>
              <a:rPr lang="en-IN" sz="1400" i="1" dirty="0">
                <a:effectLst/>
                <a:latin typeface="Times New Roman" panose="02020603050405020304" pitchFamily="18" charset="0"/>
                <a:ea typeface="Times New Roman" panose="02020603050405020304" pitchFamily="18" charset="0"/>
              </a:rPr>
              <a:t>Journal of </a:t>
            </a:r>
            <a:r>
              <a:rPr lang="en-IN" sz="1400" i="1" dirty="0" err="1">
                <a:effectLst/>
                <a:latin typeface="Times New Roman" panose="02020603050405020304" pitchFamily="18" charset="0"/>
                <a:ea typeface="Times New Roman" panose="02020603050405020304" pitchFamily="18" charset="0"/>
              </a:rPr>
              <a:t>macromarketing</a:t>
            </a:r>
            <a:r>
              <a:rPr lang="en-IN" sz="1400" dirty="0">
                <a:effectLst/>
                <a:latin typeface="Times New Roman" panose="02020603050405020304" pitchFamily="18" charset="0"/>
                <a:ea typeface="Times New Roman" panose="02020603050405020304" pitchFamily="18" charset="0"/>
              </a:rPr>
              <a:t>, </a:t>
            </a:r>
            <a:r>
              <a:rPr lang="en-IN" sz="1400" i="1" dirty="0">
                <a:effectLst/>
                <a:latin typeface="Times New Roman" panose="02020603050405020304" pitchFamily="18" charset="0"/>
                <a:ea typeface="Times New Roman" panose="02020603050405020304" pitchFamily="18" charset="0"/>
              </a:rPr>
              <a:t>41</a:t>
            </a:r>
            <a:r>
              <a:rPr lang="en-IN" sz="1400" dirty="0">
                <a:effectLst/>
                <a:latin typeface="Times New Roman" panose="02020603050405020304" pitchFamily="18" charset="0"/>
                <a:ea typeface="Times New Roman" panose="02020603050405020304" pitchFamily="18" charset="0"/>
              </a:rPr>
              <a:t>(1), pp.150-165.</a:t>
            </a:r>
          </a:p>
          <a:p>
            <a:pPr algn="just"/>
            <a:r>
              <a:rPr lang="en-GB" sz="1400" dirty="0">
                <a:effectLst/>
                <a:latin typeface="Times New Roman" panose="02020603050405020304" pitchFamily="18" charset="0"/>
                <a:ea typeface="Times New Roman" panose="02020603050405020304" pitchFamily="18" charset="0"/>
              </a:rPr>
              <a:t>Statista.com. (2023). Tesco brand awareness, usage, popularity, loyalty, and buzz among grocery store customers in the UK as of September 2023. </a:t>
            </a:r>
            <a:r>
              <a:rPr lang="en-GB" sz="1400" i="1" dirty="0">
                <a:effectLst/>
                <a:latin typeface="Times New Roman" panose="02020603050405020304" pitchFamily="18" charset="0"/>
                <a:ea typeface="Times New Roman" panose="02020603050405020304" pitchFamily="18" charset="0"/>
              </a:rPr>
              <a:t>Statista</a:t>
            </a:r>
            <a:r>
              <a:rPr lang="en-GB" sz="1400" dirty="0">
                <a:effectLst/>
                <a:latin typeface="Times New Roman" panose="02020603050405020304" pitchFamily="18" charset="0"/>
                <a:ea typeface="Times New Roman" panose="02020603050405020304" pitchFamily="18" charset="0"/>
              </a:rPr>
              <a:t>. Available at: https://www.statista.com/forecasts/1335777/tesco-grocery-stores-brand-profile-in-the-uk#:~:text=How%20loyal%20are%20the%20customers,show%20loyalty%20to%20the%20brand. [Accessed 28 November, 2023] </a:t>
            </a:r>
            <a:endParaRPr lang="en-IN" sz="1400" dirty="0">
              <a:effectLst/>
              <a:latin typeface="Times New Roman" panose="02020603050405020304" pitchFamily="18" charset="0"/>
              <a:ea typeface="Times New Roman" panose="02020603050405020304" pitchFamily="18" charset="0"/>
            </a:endParaRPr>
          </a:p>
          <a:p>
            <a:pPr algn="just"/>
            <a:r>
              <a:rPr lang="en-GB" sz="1400" dirty="0">
                <a:solidFill>
                  <a:srgbClr val="000000"/>
                </a:solidFill>
                <a:effectLst/>
                <a:latin typeface="Times New Roman" panose="02020603050405020304" pitchFamily="18" charset="0"/>
                <a:ea typeface="Times New Roman" panose="02020603050405020304" pitchFamily="18" charset="0"/>
              </a:rPr>
              <a:t>Suleiman, M.I., Muhammad, N.B., Yahaya, I.S., Adamu, M.A. and Sabo, A.U., (2020). Benefits and challenges: for marketing strategies on-line. </a:t>
            </a:r>
            <a:r>
              <a:rPr lang="en-IN" sz="1400" i="1" dirty="0">
                <a:effectLst/>
                <a:latin typeface="Times New Roman" panose="02020603050405020304" pitchFamily="18" charset="0"/>
                <a:ea typeface="Times New Roman" panose="02020603050405020304" pitchFamily="18" charset="0"/>
              </a:rPr>
              <a:t>European Journal of Molecular &amp; Clinical Medicine</a:t>
            </a:r>
            <a:r>
              <a:rPr lang="en-IN" sz="1400" dirty="0">
                <a:effectLst/>
                <a:latin typeface="Times New Roman" panose="02020603050405020304" pitchFamily="18" charset="0"/>
                <a:ea typeface="Times New Roman" panose="02020603050405020304" pitchFamily="18" charset="0"/>
              </a:rPr>
              <a:t>, </a:t>
            </a:r>
            <a:r>
              <a:rPr lang="en-IN" sz="1400" i="1" dirty="0">
                <a:effectLst/>
                <a:latin typeface="Times New Roman" panose="02020603050405020304" pitchFamily="18" charset="0"/>
                <a:ea typeface="Times New Roman" panose="02020603050405020304" pitchFamily="18" charset="0"/>
              </a:rPr>
              <a:t>7</a:t>
            </a:r>
            <a:r>
              <a:rPr lang="en-IN" sz="1400" dirty="0">
                <a:effectLst/>
                <a:latin typeface="Times New Roman" panose="02020603050405020304" pitchFamily="18" charset="0"/>
                <a:ea typeface="Times New Roman" panose="02020603050405020304" pitchFamily="18" charset="0"/>
              </a:rPr>
              <a:t>(3), pp.164-179.</a:t>
            </a:r>
          </a:p>
          <a:p>
            <a:pPr algn="just"/>
            <a:r>
              <a:rPr lang="en-GB" sz="1400" dirty="0">
                <a:effectLst/>
                <a:latin typeface="Times New Roman" panose="02020603050405020304" pitchFamily="18" charset="0"/>
                <a:ea typeface="Times New Roman" panose="02020603050405020304" pitchFamily="18" charset="0"/>
              </a:rPr>
              <a:t>Tesco.com. (2023). </a:t>
            </a:r>
            <a:r>
              <a:rPr lang="en-GB" sz="1400" i="1" dirty="0">
                <a:effectLst/>
                <a:latin typeface="Times New Roman" panose="02020603050405020304" pitchFamily="18" charset="0"/>
                <a:ea typeface="Times New Roman" panose="02020603050405020304" pitchFamily="18" charset="0"/>
              </a:rPr>
              <a:t>Case Study: Social Media Marketing. Tesco</a:t>
            </a:r>
            <a:r>
              <a:rPr lang="en-GB" sz="1400" dirty="0">
                <a:effectLst/>
                <a:latin typeface="Times New Roman" panose="02020603050405020304" pitchFamily="18" charset="0"/>
                <a:ea typeface="Times New Roman" panose="02020603050405020304" pitchFamily="18" charset="0"/>
              </a:rPr>
              <a:t>. Available at: https://www.tasteattesco.com/case-studies/social-media-markeing#:~:text=Influencer%20Marketing,to%20conversion%2Cpurchase%20and%20retargeting. [Accessed 28 November, 2023]</a:t>
            </a:r>
            <a:endParaRPr lang="en-IN" sz="1400" dirty="0">
              <a:effectLst/>
              <a:latin typeface="Times New Roman" panose="02020603050405020304" pitchFamily="18" charset="0"/>
              <a:ea typeface="Times New Roman" panose="02020603050405020304" pitchFamily="18" charset="0"/>
            </a:endParaRPr>
          </a:p>
          <a:p>
            <a:pPr algn="just"/>
            <a:r>
              <a:rPr lang="en-GB" sz="1400" dirty="0">
                <a:effectLst/>
                <a:latin typeface="Times New Roman" panose="02020603050405020304" pitchFamily="18" charset="0"/>
                <a:ea typeface="Times New Roman" panose="02020603050405020304" pitchFamily="18" charset="0"/>
              </a:rPr>
              <a:t>Wearesns.com. (2023). </a:t>
            </a:r>
            <a:r>
              <a:rPr lang="en-GB" sz="1400" i="1" dirty="0">
                <a:effectLst/>
                <a:latin typeface="Times New Roman" panose="02020603050405020304" pitchFamily="18" charset="0"/>
                <a:ea typeface="Times New Roman" panose="02020603050405020304" pitchFamily="18" charset="0"/>
              </a:rPr>
              <a:t>Tesco case study-influencer marketing. Social Network Solutions</a:t>
            </a:r>
            <a:r>
              <a:rPr lang="en-GB" sz="1400" dirty="0">
                <a:effectLst/>
                <a:latin typeface="Times New Roman" panose="02020603050405020304" pitchFamily="18" charset="0"/>
                <a:ea typeface="Times New Roman" panose="02020603050405020304" pitchFamily="18" charset="0"/>
              </a:rPr>
              <a:t>. Available at:  https://wearesns.com/tesco-influencer-marketing/#:~:text=Influencer%20Marketing&amp;text=As%20part%20of%20the%20campaign,vegetarian%20or%20serious%20cooking%20enthusiasts. [Accessed 28 November, 2023].</a:t>
            </a:r>
            <a:endParaRPr lang="en-IN" sz="1400" dirty="0">
              <a:effectLst/>
              <a:latin typeface="Times New Roman" panose="02020603050405020304" pitchFamily="18" charset="0"/>
              <a:ea typeface="Times New Roman" panose="02020603050405020304" pitchFamily="18" charset="0"/>
            </a:endParaRPr>
          </a:p>
          <a:p>
            <a:pPr algn="just"/>
            <a:r>
              <a:rPr lang="en-GB" sz="1400" dirty="0">
                <a:effectLst/>
                <a:latin typeface="Times New Roman" panose="02020603050405020304" pitchFamily="18" charset="0"/>
                <a:ea typeface="Times New Roman" panose="02020603050405020304" pitchFamily="18" charset="0"/>
              </a:rPr>
              <a:t>YouTube.com. (2023). </a:t>
            </a:r>
            <a:r>
              <a:rPr lang="en-GB" sz="1400" i="1" dirty="0">
                <a:effectLst/>
                <a:latin typeface="Times New Roman" panose="02020603050405020304" pitchFamily="18" charset="0"/>
                <a:ea typeface="Times New Roman" panose="02020603050405020304" pitchFamily="18" charset="0"/>
              </a:rPr>
              <a:t>The BEST Tesco Plant Chef Products | Tesco Vegan Range | </a:t>
            </a:r>
            <a:r>
              <a:rPr lang="en-GB" sz="1400" i="1" dirty="0" err="1">
                <a:effectLst/>
                <a:latin typeface="Times New Roman" panose="02020603050405020304" pitchFamily="18" charset="0"/>
                <a:ea typeface="Times New Roman" panose="02020603050405020304" pitchFamily="18" charset="0"/>
              </a:rPr>
              <a:t>Romylondonuk</a:t>
            </a:r>
            <a:r>
              <a:rPr lang="en-GB" sz="1400" i="1" dirty="0">
                <a:effectLst/>
                <a:latin typeface="Times New Roman" panose="02020603050405020304" pitchFamily="18" charset="0"/>
                <a:ea typeface="Times New Roman" panose="02020603050405020304" pitchFamily="18" charset="0"/>
              </a:rPr>
              <a:t>. YouTube</a:t>
            </a:r>
            <a:r>
              <a:rPr lang="en-GB" sz="1400" dirty="0">
                <a:effectLst/>
                <a:latin typeface="Times New Roman" panose="02020603050405020304" pitchFamily="18" charset="0"/>
                <a:ea typeface="Times New Roman" panose="02020603050405020304" pitchFamily="18" charset="0"/>
              </a:rPr>
              <a:t>. Available at: https://www.youtube.com/watch?v=RlnK98vdjUo [Accessed 28 November, 2023].</a:t>
            </a:r>
            <a:endParaRPr lang="en-IN"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09998075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emplate>Droplet</Template>
  <TotalTime>82</TotalTime>
  <Words>1359</Words>
  <Application>Microsoft Macintosh PowerPoint</Application>
  <PresentationFormat>Widescreen</PresentationFormat>
  <Paragraphs>35</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Symbol</vt:lpstr>
      <vt:lpstr>Times New Roman</vt:lpstr>
      <vt:lpstr>Tw Cen MT</vt:lpstr>
      <vt:lpstr>Droplet</vt:lpstr>
      <vt:lpstr>Introduction</vt:lpstr>
      <vt:lpstr>Benefits of Digital Marketing And Social Media</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cp:lastModifiedBy>jetgjonaj@icloud.com</cp:lastModifiedBy>
  <cp:revision>1</cp:revision>
  <dcterms:created xsi:type="dcterms:W3CDTF">2023-11-28T07:43:12Z</dcterms:created>
  <dcterms:modified xsi:type="dcterms:W3CDTF">2023-12-10T12:03:41Z</dcterms:modified>
</cp:coreProperties>
</file>