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4"/>
  </p:sldMasterIdLst>
  <p:notesMasterIdLst>
    <p:notesMasterId r:id="rId42"/>
  </p:notesMasterIdLst>
  <p:sldIdLst>
    <p:sldId id="256" r:id="rId5"/>
    <p:sldId id="284" r:id="rId6"/>
    <p:sldId id="294" r:id="rId7"/>
    <p:sldId id="287" r:id="rId8"/>
    <p:sldId id="288" r:id="rId9"/>
    <p:sldId id="289" r:id="rId10"/>
    <p:sldId id="290" r:id="rId11"/>
    <p:sldId id="291" r:id="rId12"/>
    <p:sldId id="293" r:id="rId13"/>
    <p:sldId id="300" r:id="rId14"/>
    <p:sldId id="301" r:id="rId15"/>
    <p:sldId id="295" r:id="rId16"/>
    <p:sldId id="257" r:id="rId17"/>
    <p:sldId id="258" r:id="rId18"/>
    <p:sldId id="259" r:id="rId19"/>
    <p:sldId id="260" r:id="rId20"/>
    <p:sldId id="283" r:id="rId21"/>
    <p:sldId id="286" r:id="rId22"/>
    <p:sldId id="261" r:id="rId23"/>
    <p:sldId id="262" r:id="rId24"/>
    <p:sldId id="263" r:id="rId25"/>
    <p:sldId id="264" r:id="rId26"/>
    <p:sldId id="265" r:id="rId27"/>
    <p:sldId id="266" r:id="rId28"/>
    <p:sldId id="282" r:id="rId29"/>
    <p:sldId id="267" r:id="rId30"/>
    <p:sldId id="268" r:id="rId31"/>
    <p:sldId id="269" r:id="rId32"/>
    <p:sldId id="271" r:id="rId33"/>
    <p:sldId id="272" r:id="rId34"/>
    <p:sldId id="270" r:id="rId35"/>
    <p:sldId id="273" r:id="rId36"/>
    <p:sldId id="296" r:id="rId37"/>
    <p:sldId id="297" r:id="rId38"/>
    <p:sldId id="298" r:id="rId39"/>
    <p:sldId id="299" r:id="rId40"/>
    <p:sldId id="280" r:id="rId4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10" autoAdjust="0"/>
    <p:restoredTop sz="94660"/>
  </p:normalViewPr>
  <p:slideViewPr>
    <p:cSldViewPr>
      <p:cViewPr varScale="1">
        <p:scale>
          <a:sx n="87" d="100"/>
          <a:sy n="87" d="100"/>
        </p:scale>
        <p:origin x="106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1433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2662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1434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1434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1434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0096717C-EE98-488E-BD58-AC2B26CD4CA1}" type="slidenum">
              <a:rPr lang="en-GB"/>
              <a:pPr>
                <a:defRPr/>
              </a:pPr>
              <a:t>‹#›</a:t>
            </a:fld>
            <a:endParaRPr lang="en-GB"/>
          </a:p>
        </p:txBody>
      </p:sp>
    </p:spTree>
    <p:extLst>
      <p:ext uri="{BB962C8B-B14F-4D97-AF65-F5344CB8AC3E}">
        <p14:creationId xmlns:p14="http://schemas.microsoft.com/office/powerpoint/2010/main" val="353183780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ABF83A13-817F-41E5-A380-6A4D62F4D4D4}" type="slidenum">
              <a:rPr lang="en-GB"/>
              <a:pPr/>
              <a:t>22</a:t>
            </a:fld>
            <a:endParaRPr lang="en-GB"/>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r>
              <a:rPr lang="en-GB" smtClean="0"/>
              <a:t>Thebes has a new constitution established by Philip, this will cause problems</a:t>
            </a:r>
          </a:p>
        </p:txBody>
      </p:sp>
    </p:spTree>
    <p:extLst>
      <p:ext uri="{BB962C8B-B14F-4D97-AF65-F5344CB8AC3E}">
        <p14:creationId xmlns:p14="http://schemas.microsoft.com/office/powerpoint/2010/main" val="4145096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34E9D695-5B43-4180-A9ED-8A20079BA4E8}" type="slidenum">
              <a:rPr lang="en-GB"/>
              <a:pPr/>
              <a:t>26</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r>
              <a:rPr lang="en-GB" dirty="0" smtClean="0"/>
              <a:t>What is behind this episode? Alexander attempting to make his own policy?</a:t>
            </a:r>
          </a:p>
          <a:p>
            <a:pPr eaLnBrk="1" hangingPunct="1"/>
            <a:r>
              <a:rPr lang="en-GB" dirty="0" smtClean="0"/>
              <a:t>Subversion of Philip?</a:t>
            </a:r>
          </a:p>
        </p:txBody>
      </p:sp>
    </p:spTree>
    <p:extLst>
      <p:ext uri="{BB962C8B-B14F-4D97-AF65-F5344CB8AC3E}">
        <p14:creationId xmlns:p14="http://schemas.microsoft.com/office/powerpoint/2010/main" val="1899176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F60EA783-EE38-4814-BBFF-A5AEFB2F5929}"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49763E4B-088A-4E22-867F-7EDE1BE02676}" type="slidenum">
              <a:rPr lang="en-GB" smtClean="0"/>
              <a:pPr>
                <a:defRPr/>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0F1A02FE-67A6-45AD-9400-CD6AA94B1FDC}"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pPr>
              <a:defRPr/>
            </a:pPr>
            <a:endParaRPr lang="en-GB"/>
          </a:p>
        </p:txBody>
      </p:sp>
      <p:sp>
        <p:nvSpPr>
          <p:cNvPr id="10" name="Slide Number Placeholder 9"/>
          <p:cNvSpPr>
            <a:spLocks noGrp="1"/>
          </p:cNvSpPr>
          <p:nvPr>
            <p:ph type="sldNum" sz="quarter" idx="16"/>
          </p:nvPr>
        </p:nvSpPr>
        <p:spPr/>
        <p:txBody>
          <a:bodyPr rtlCol="0"/>
          <a:lstStyle/>
          <a:p>
            <a:pPr>
              <a:defRPr/>
            </a:pPr>
            <a:fld id="{CD633F83-0EF9-40F5-840D-C1ACEE49AF7D}" type="slidenum">
              <a:rPr lang="en-GB" smtClean="0"/>
              <a:pPr>
                <a:defRPr/>
              </a:pPr>
              <a:t>‹#›</a:t>
            </a:fld>
            <a:endParaRPr lang="en-GB"/>
          </a:p>
        </p:txBody>
      </p:sp>
      <p:sp>
        <p:nvSpPr>
          <p:cNvPr id="12" name="Footer Placeholder 11"/>
          <p:cNvSpPr>
            <a:spLocks noGrp="1"/>
          </p:cNvSpPr>
          <p:nvPr>
            <p:ph type="ftr" sz="quarter" idx="17"/>
          </p:nvPr>
        </p:nvSpPr>
        <p:spPr/>
        <p:txBody>
          <a:bodyPr rtlCol="0"/>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pPr>
              <a:defRPr/>
            </a:pPr>
            <a:endParaRPr lang="en-GB"/>
          </a:p>
        </p:txBody>
      </p:sp>
      <p:sp>
        <p:nvSpPr>
          <p:cNvPr id="12" name="Slide Number Placeholder 11"/>
          <p:cNvSpPr>
            <a:spLocks noGrp="1"/>
          </p:cNvSpPr>
          <p:nvPr>
            <p:ph type="sldNum" sz="quarter" idx="16"/>
          </p:nvPr>
        </p:nvSpPr>
        <p:spPr/>
        <p:txBody>
          <a:bodyPr rtlCol="0"/>
          <a:lstStyle/>
          <a:p>
            <a:pPr>
              <a:defRPr/>
            </a:pPr>
            <a:fld id="{90CEEC11-2834-41EE-BBD3-31DD3C93CC29}" type="slidenum">
              <a:rPr lang="en-GB" smtClean="0"/>
              <a:pPr>
                <a:defRPr/>
              </a:pPr>
              <a:t>‹#›</a:t>
            </a:fld>
            <a:endParaRPr lang="en-GB"/>
          </a:p>
        </p:txBody>
      </p:sp>
      <p:sp>
        <p:nvSpPr>
          <p:cNvPr id="14" name="Footer Placeholder 13"/>
          <p:cNvSpPr>
            <a:spLocks noGrp="1"/>
          </p:cNvSpPr>
          <p:nvPr>
            <p:ph type="ftr" sz="quarter" idx="17"/>
          </p:nvPr>
        </p:nvSpPr>
        <p:spPr/>
        <p:txBody>
          <a:bodyPr rtlCol="0"/>
          <a:lstStyle/>
          <a:p>
            <a:pPr>
              <a:defRPr/>
            </a:pPr>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48D5587A-3EC8-4A40-AFB0-4647A3EC70E5}"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875FC2EB-5090-481C-92A8-A9AD1F345046}"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B0F185EE-C604-4FAE-86A1-3A2CDCC9C87B}" type="slidenum">
              <a:rPr lang="en-GB" smtClean="0"/>
              <a:pPr>
                <a:defRPr/>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084CB9F7-B32D-41EA-9A71-D4F00CA8EAED}" type="slidenum">
              <a:rPr lang="en-GB" smtClean="0"/>
              <a:pPr>
                <a:defRPr/>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A1BAE12-3FA6-4AB7-83FA-E83AD375A284}"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endParaRPr lang="en-GB"/>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B75B4DCA-CA57-4287-94B6-09C375DDAEB9}" type="slidenum">
              <a:rPr lang="en-GB" smtClean="0"/>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3C222128-02A6-4A0C-BC9E-CF5B2C9D2418}"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K.Erickson@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classics.mit.edu/Plutarch/alexandr.html" TargetMode="External"/><Relationship Id="rId2" Type="http://schemas.openxmlformats.org/officeDocument/2006/relationships/hyperlink" Target="http://penelope.uchicago.edu/Thayer/E/Roman/Texts/Plutarch/Lives/Alexander*/home.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dirty="0" smtClean="0"/>
              <a:t>Defenders, Conquerors and Vanquished</a:t>
            </a:r>
          </a:p>
        </p:txBody>
      </p:sp>
      <p:sp>
        <p:nvSpPr>
          <p:cNvPr id="2051" name="Rectangle 3"/>
          <p:cNvSpPr>
            <a:spLocks noGrp="1" noChangeArrowheads="1"/>
          </p:cNvSpPr>
          <p:nvPr>
            <p:ph type="subTitle" idx="1"/>
          </p:nvPr>
        </p:nvSpPr>
        <p:spPr/>
        <p:txBody>
          <a:bodyPr/>
          <a:lstStyle/>
          <a:p>
            <a:pPr eaLnBrk="1" hangingPunct="1">
              <a:defRPr/>
            </a:pPr>
            <a:r>
              <a:rPr lang="en-GB" dirty="0" smtClean="0"/>
              <a:t>Lecture: Philip II</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Office Hours</a:t>
            </a:r>
            <a:endParaRPr lang="en-GB" dirty="0"/>
          </a:p>
        </p:txBody>
      </p:sp>
      <p:sp>
        <p:nvSpPr>
          <p:cNvPr id="3" name="Content Placeholder 2"/>
          <p:cNvSpPr>
            <a:spLocks noGrp="1"/>
          </p:cNvSpPr>
          <p:nvPr>
            <p:ph sz="quarter" idx="1"/>
          </p:nvPr>
        </p:nvSpPr>
        <p:spPr/>
        <p:txBody>
          <a:bodyPr/>
          <a:lstStyle/>
          <a:p>
            <a:r>
              <a:rPr lang="en-GB" dirty="0" smtClean="0"/>
              <a:t>By appointment. (Or find me when I am in my office)</a:t>
            </a:r>
          </a:p>
          <a:p>
            <a:endParaRPr lang="en-GB" dirty="0"/>
          </a:p>
          <a:p>
            <a:r>
              <a:rPr lang="en-GB" dirty="0" smtClean="0">
                <a:hlinkClick r:id="rId2"/>
              </a:rPr>
              <a:t>k.erickson@uwtsd.ac.uk</a:t>
            </a:r>
            <a:r>
              <a:rPr lang="en-GB" dirty="0" smtClean="0"/>
              <a:t> </a:t>
            </a:r>
          </a:p>
          <a:p>
            <a:endParaRPr lang="en-GB" dirty="0"/>
          </a:p>
        </p:txBody>
      </p:sp>
    </p:spTree>
    <p:extLst>
      <p:ext uri="{BB962C8B-B14F-4D97-AF65-F5344CB8AC3E}">
        <p14:creationId xmlns:p14="http://schemas.microsoft.com/office/powerpoint/2010/main" val="24666757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normAutofit fontScale="90000"/>
          </a:bodyPr>
          <a:lstStyle/>
          <a:p>
            <a:r>
              <a:rPr lang="en-GB" dirty="0"/>
              <a:t>No class on </a:t>
            </a:r>
            <a:r>
              <a:rPr lang="en-GB" dirty="0" smtClean="0"/>
              <a:t>9</a:t>
            </a:r>
            <a:r>
              <a:rPr lang="en-GB" baseline="30000" dirty="0" smtClean="0"/>
              <a:t>th</a:t>
            </a:r>
            <a:r>
              <a:rPr lang="en-GB" dirty="0" smtClean="0"/>
              <a:t> of March instead Class 5</a:t>
            </a:r>
            <a:r>
              <a:rPr lang="en-GB" baseline="30000" dirty="0" smtClean="0"/>
              <a:t>th</a:t>
            </a:r>
            <a:r>
              <a:rPr lang="en-GB" dirty="0" smtClean="0"/>
              <a:t> March 11-1 in Arts 5</a:t>
            </a:r>
            <a:endParaRPr lang="en-GB" dirty="0"/>
          </a:p>
        </p:txBody>
      </p:sp>
    </p:spTree>
    <p:extLst>
      <p:ext uri="{BB962C8B-B14F-4D97-AF65-F5344CB8AC3E}">
        <p14:creationId xmlns:p14="http://schemas.microsoft.com/office/powerpoint/2010/main" val="2039103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Gobbet</a:t>
            </a:r>
            <a:endParaRPr lang="en-GB" dirty="0"/>
          </a:p>
        </p:txBody>
      </p:sp>
      <p:sp>
        <p:nvSpPr>
          <p:cNvPr id="3" name="Content Placeholder 2"/>
          <p:cNvSpPr>
            <a:spLocks noGrp="1"/>
          </p:cNvSpPr>
          <p:nvPr>
            <p:ph sz="quarter" idx="1"/>
          </p:nvPr>
        </p:nvSpPr>
        <p:spPr/>
        <p:txBody>
          <a:bodyPr/>
          <a:lstStyle/>
          <a:p>
            <a:r>
              <a:rPr lang="en-US" dirty="0" smtClean="0"/>
              <a:t>To be submitted by </a:t>
            </a:r>
            <a:r>
              <a:rPr lang="en-US" b="1" dirty="0" smtClean="0"/>
              <a:t>24/04/18 </a:t>
            </a:r>
            <a:r>
              <a:rPr lang="en-US" b="1" dirty="0" smtClean="0"/>
              <a:t>by 11.59 PM. </a:t>
            </a:r>
          </a:p>
          <a:p>
            <a:r>
              <a:rPr lang="en-US" dirty="0" smtClean="0"/>
              <a:t>For your </a:t>
            </a:r>
            <a:r>
              <a:rPr lang="en-US" b="1" dirty="0" smtClean="0"/>
              <a:t>gobbet, you should choose ONE of the following passages/images to discuss in an analysis of 1,000 words (the exercise is worth 25% of the total module mark). </a:t>
            </a:r>
          </a:p>
          <a:p>
            <a:pPr>
              <a:buNone/>
            </a:pPr>
            <a:endParaRPr lang="en-GB"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Gobbet 1</a:t>
            </a:r>
            <a:endParaRPr lang="en-GB" dirty="0"/>
          </a:p>
        </p:txBody>
      </p:sp>
      <p:pic>
        <p:nvPicPr>
          <p:cNvPr id="11" name="Content Placeholder 10"/>
          <p:cNvPicPr>
            <a:picLocks noGrp="1" noChangeAspect="1"/>
          </p:cNvPicPr>
          <p:nvPr>
            <p:ph sz="quarter" idx="1"/>
          </p:nvPr>
        </p:nvPicPr>
        <p:blipFill>
          <a:blip r:embed="rId2" cstate="print">
            <a:extLst>
              <a:ext uri="{28A0092B-C50C-407E-A947-70E740481C1C}">
                <a14:useLocalDpi xmlns:a14="http://schemas.microsoft.com/office/drawing/2010/main" val="0"/>
              </a:ext>
            </a:extLst>
          </a:blip>
          <a:stretch>
            <a:fillRect/>
          </a:stretch>
        </p:blipFill>
        <p:spPr>
          <a:xfrm>
            <a:off x="612775" y="1701628"/>
            <a:ext cx="8153400" cy="4292944"/>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Gobbet 2</a:t>
            </a:r>
            <a:endParaRPr lang="en-GB" dirty="0"/>
          </a:p>
        </p:txBody>
      </p:sp>
      <p:sp>
        <p:nvSpPr>
          <p:cNvPr id="3" name="Content Placeholder 2"/>
          <p:cNvSpPr>
            <a:spLocks noGrp="1"/>
          </p:cNvSpPr>
          <p:nvPr>
            <p:ph sz="quarter" idx="1"/>
          </p:nvPr>
        </p:nvSpPr>
        <p:spPr/>
        <p:txBody>
          <a:bodyPr>
            <a:normAutofit fontScale="77500" lnSpcReduction="20000"/>
          </a:bodyPr>
          <a:lstStyle/>
          <a:p>
            <a:endParaRPr lang="en-GB" dirty="0" smtClean="0"/>
          </a:p>
          <a:p>
            <a:pPr marL="0" lvl="0" indent="0">
              <a:buNone/>
            </a:pPr>
            <a:r>
              <a:rPr lang="en-GB" dirty="0"/>
              <a:t>Alexander went in person to see him and found him basking at full length in the sun. When he saw so many people approaching him, Diogenes raised himself a little on his elbow and fixed his gaze upon Alexander. The king greeted him and inquired whether he could do anything for him. ‘Yes,’ replied the philosopher, ‘you can stand a little to one side out of my sun.’ Alexander is said to have been greatly impressed by this answer and full of admiration for the hauteur and independence of mind of a man who could look down on him with such condescension. So much so that he remarked to his followers, who were laughing and mocking the philosopher as they went away, ‘You may say what you like, but if I were not Alexander, I would be Diogenes.’ </a:t>
            </a:r>
          </a:p>
          <a:p>
            <a:pPr marL="0" indent="0">
              <a:buNone/>
            </a:pPr>
            <a:r>
              <a:rPr lang="en-GB" dirty="0"/>
              <a:t> </a:t>
            </a:r>
          </a:p>
          <a:p>
            <a:pPr algn="r"/>
            <a:r>
              <a:rPr lang="en-GB" dirty="0"/>
              <a:t>Plutarch </a:t>
            </a:r>
            <a:r>
              <a:rPr lang="en-GB" i="1" dirty="0"/>
              <a:t>Life of Alexander</a:t>
            </a:r>
            <a:r>
              <a:rPr lang="en-GB" dirty="0"/>
              <a:t> 14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Gobbet 3</a:t>
            </a:r>
            <a:endParaRPr lang="en-GB" dirty="0"/>
          </a:p>
        </p:txBody>
      </p:sp>
      <p:sp>
        <p:nvSpPr>
          <p:cNvPr id="3" name="Content Placeholder 2"/>
          <p:cNvSpPr>
            <a:spLocks noGrp="1"/>
          </p:cNvSpPr>
          <p:nvPr>
            <p:ph sz="quarter" idx="1"/>
          </p:nvPr>
        </p:nvSpPr>
        <p:spPr/>
        <p:txBody>
          <a:bodyPr/>
          <a:lstStyle/>
          <a:p>
            <a:endParaRPr lang="en-GB" smtClean="0"/>
          </a:p>
          <a:p>
            <a:endParaRPr lang="en-GB" dirty="0"/>
          </a:p>
        </p:txBody>
      </p:sp>
      <p:sp>
        <p:nvSpPr>
          <p:cNvPr id="9" name="Content Placeholder 2"/>
          <p:cNvSpPr txBox="1">
            <a:spLocks/>
          </p:cNvSpPr>
          <p:nvPr/>
        </p:nvSpPr>
        <p:spPr>
          <a:xfrm>
            <a:off x="467544" y="1752600"/>
            <a:ext cx="8450904" cy="4495800"/>
          </a:xfrm>
          <a:prstGeom prst="rect">
            <a:avLst/>
          </a:prstGeom>
        </p:spPr>
        <p:txBody>
          <a:bodyPr vert="horz">
            <a:normAutofit fontScale="55000" lnSpcReduction="20000"/>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fontAlgn="auto">
              <a:spcAft>
                <a:spcPts val="0"/>
              </a:spcAft>
            </a:pPr>
            <a:endParaRPr lang="en-GB" dirty="0" smtClean="0"/>
          </a:p>
          <a:p>
            <a:pPr marL="0" lvl="0" indent="0">
              <a:buNone/>
            </a:pPr>
            <a:r>
              <a:rPr lang="en-GB" dirty="0"/>
              <a:t>So, as soon as he heard that </a:t>
            </a:r>
            <a:r>
              <a:rPr lang="en-GB" dirty="0" err="1"/>
              <a:t>Eurydicê</a:t>
            </a:r>
            <a:r>
              <a:rPr lang="en-GB" dirty="0"/>
              <a:t> was at </a:t>
            </a:r>
            <a:r>
              <a:rPr lang="en-GB" dirty="0" err="1"/>
              <a:t>Euia</a:t>
            </a:r>
            <a:r>
              <a:rPr lang="en-GB" dirty="0"/>
              <a:t> in Macedonia with her army, he hastened against her with the intention of deciding the campaign in a single battle. When, however, the armies were drawn up facing each other, the Macedonians, out of respect for the position of Olympias and remembering the benefits that they had received from Alexander, changed their allegiance. King Philip with his court was captured at once, while </a:t>
            </a:r>
            <a:r>
              <a:rPr lang="en-GB" dirty="0" err="1"/>
              <a:t>Eurydicê</a:t>
            </a:r>
            <a:r>
              <a:rPr lang="en-GB" dirty="0"/>
              <a:t> was taken as she was making her way to Amphipolis with </a:t>
            </a:r>
            <a:r>
              <a:rPr lang="en-GB" dirty="0" err="1"/>
              <a:t>Polycles</a:t>
            </a:r>
            <a:r>
              <a:rPr lang="en-GB" dirty="0"/>
              <a:t>, one of her counsellors. But after Olympias had thus captured the royal persons and had seized the kingdom without a fight, she did not carry her good fortune as a human being should, but first she placed </a:t>
            </a:r>
            <a:r>
              <a:rPr lang="en-GB" dirty="0" err="1"/>
              <a:t>Eurydicê</a:t>
            </a:r>
            <a:r>
              <a:rPr lang="en-GB" dirty="0"/>
              <a:t> and her husband Philip under guard and began to maltreat them. Indeed she walled them up in a small space and supplied them with what was necessary through a single narrow opening. But after she had for many days unlawfully treated the unfortunate captives, she ordered certain Thracians to stab Philip to death, who had been king for six years and four months; but she judged that </a:t>
            </a:r>
            <a:r>
              <a:rPr lang="en-GB" dirty="0" err="1"/>
              <a:t>Eurydicê</a:t>
            </a:r>
            <a:r>
              <a:rPr lang="en-GB" dirty="0"/>
              <a:t>, who was expressing herself without restraint and declaring that the kingdom belonged to herself rather than to Olympias, was worthy of greater punishment. She therefore sent to her a sword, a noose, and some hemlock, and ordered her to employ whichever of these she pleased as a means of death, neither displaying any respect whatever for the former dignity of the victim whom she was unlawfully treating, nor moved to pity for the fate that is common to all.  </a:t>
            </a:r>
          </a:p>
          <a:p>
            <a:pPr marL="0" indent="0" algn="r">
              <a:buNone/>
            </a:pPr>
            <a:r>
              <a:rPr lang="en-GB" dirty="0" err="1"/>
              <a:t>Diodorus</a:t>
            </a:r>
            <a:r>
              <a:rPr lang="en-GB" dirty="0"/>
              <a:t> 19.11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Gobbet 4</a:t>
            </a:r>
            <a:endParaRPr lang="en-GB" dirty="0"/>
          </a:p>
        </p:txBody>
      </p:sp>
      <p:sp>
        <p:nvSpPr>
          <p:cNvPr id="3" name="Content Placeholder 2"/>
          <p:cNvSpPr>
            <a:spLocks noGrp="1"/>
          </p:cNvSpPr>
          <p:nvPr>
            <p:ph sz="quarter" idx="1"/>
          </p:nvPr>
        </p:nvSpPr>
        <p:spPr/>
        <p:txBody>
          <a:bodyPr>
            <a:normAutofit fontScale="62500" lnSpcReduction="20000"/>
          </a:bodyPr>
          <a:lstStyle/>
          <a:p>
            <a:endParaRPr lang="en-GB" dirty="0" smtClean="0"/>
          </a:p>
          <a:p>
            <a:pPr marL="0" lvl="0" indent="0">
              <a:buNone/>
            </a:pPr>
            <a:r>
              <a:rPr lang="en-GB" dirty="0"/>
              <a:t>I am Antiochus, the great king, the legitimate king, the king of the world, king of Babylon, king of all countries, the caretaker of the temples of </a:t>
            </a:r>
            <a:r>
              <a:rPr lang="en-GB" dirty="0" err="1"/>
              <a:t>Esagila</a:t>
            </a:r>
            <a:r>
              <a:rPr lang="en-GB" dirty="0"/>
              <a:t> and </a:t>
            </a:r>
            <a:r>
              <a:rPr lang="en-GB" dirty="0" err="1"/>
              <a:t>Ezida</a:t>
            </a:r>
            <a:r>
              <a:rPr lang="en-GB" dirty="0"/>
              <a:t>, the first (-born) son of King </a:t>
            </a:r>
            <a:r>
              <a:rPr lang="en-GB" dirty="0" err="1"/>
              <a:t>Seleucus</a:t>
            </a:r>
            <a:r>
              <a:rPr lang="en-GB" dirty="0"/>
              <a:t>, the Macedonian, king of Babylon. </a:t>
            </a:r>
          </a:p>
          <a:p>
            <a:pPr marL="0" indent="0">
              <a:buNone/>
            </a:pPr>
            <a:r>
              <a:rPr lang="en-GB" dirty="0"/>
              <a:t>When I conceived the idea of (re)constructing </a:t>
            </a:r>
            <a:r>
              <a:rPr lang="en-GB" dirty="0" err="1"/>
              <a:t>Esagila</a:t>
            </a:r>
            <a:r>
              <a:rPr lang="en-GB" dirty="0"/>
              <a:t> and </a:t>
            </a:r>
            <a:r>
              <a:rPr lang="en-GB" dirty="0" err="1"/>
              <a:t>Ezida</a:t>
            </a:r>
            <a:r>
              <a:rPr lang="en-GB" dirty="0"/>
              <a:t>, I formed with my august hands (when I was still) in the country of Hatti the (first) brick for </a:t>
            </a:r>
            <a:r>
              <a:rPr lang="en-GB" dirty="0" err="1"/>
              <a:t>Esagila</a:t>
            </a:r>
            <a:r>
              <a:rPr lang="en-GB" dirty="0"/>
              <a:t> and </a:t>
            </a:r>
            <a:r>
              <a:rPr lang="en-GB" dirty="0" err="1"/>
              <a:t>Ezida</a:t>
            </a:r>
            <a:r>
              <a:rPr lang="en-GB" dirty="0"/>
              <a:t> with the finest oil and brought (it with me) for the laying of the foundation of </a:t>
            </a:r>
            <a:r>
              <a:rPr lang="en-GB" dirty="0" err="1"/>
              <a:t>Esagila</a:t>
            </a:r>
            <a:r>
              <a:rPr lang="en-GB" dirty="0"/>
              <a:t> and </a:t>
            </a:r>
            <a:r>
              <a:rPr lang="en-GB" dirty="0" err="1"/>
              <a:t>Ezida</a:t>
            </a:r>
            <a:r>
              <a:rPr lang="en-GB" dirty="0"/>
              <a:t>. And in the month of </a:t>
            </a:r>
            <a:r>
              <a:rPr lang="en-GB" dirty="0" err="1"/>
              <a:t>Addaru</a:t>
            </a:r>
            <a:r>
              <a:rPr lang="en-GB" dirty="0"/>
              <a:t>, the 20</a:t>
            </a:r>
            <a:r>
              <a:rPr lang="en-GB" baseline="30000" dirty="0"/>
              <a:t>th</a:t>
            </a:r>
            <a:r>
              <a:rPr lang="en-GB" dirty="0"/>
              <a:t> day, the 43</a:t>
            </a:r>
            <a:r>
              <a:rPr lang="en-GB" baseline="30000" dirty="0"/>
              <a:t>rd</a:t>
            </a:r>
            <a:r>
              <a:rPr lang="en-GB" dirty="0"/>
              <a:t> year, I did lay the foundation of </a:t>
            </a:r>
            <a:r>
              <a:rPr lang="en-GB" dirty="0" err="1"/>
              <a:t>Ezida</a:t>
            </a:r>
            <a:r>
              <a:rPr lang="en-GB" dirty="0"/>
              <a:t>, the (only) true temple of Nebo which is in </a:t>
            </a:r>
            <a:r>
              <a:rPr lang="en-GB" dirty="0" err="1"/>
              <a:t>Borsippa</a:t>
            </a:r>
            <a:r>
              <a:rPr lang="en-GB" dirty="0"/>
              <a:t>.</a:t>
            </a:r>
          </a:p>
          <a:p>
            <a:pPr marL="0" indent="0">
              <a:buNone/>
            </a:pPr>
            <a:r>
              <a:rPr lang="en-GB" dirty="0" smtClean="0"/>
              <a:t>O </a:t>
            </a:r>
            <a:r>
              <a:rPr lang="en-GB" dirty="0"/>
              <a:t>Nebo, lofty son, (most) wise among the gods, splendid (and) worthy of all praise, first-born son of </a:t>
            </a:r>
            <a:r>
              <a:rPr lang="en-GB" dirty="0" err="1"/>
              <a:t>Marduk</a:t>
            </a:r>
            <a:r>
              <a:rPr lang="en-GB" dirty="0"/>
              <a:t>, child of </a:t>
            </a:r>
            <a:r>
              <a:rPr lang="en-GB" dirty="0" err="1"/>
              <a:t>Erua</a:t>
            </a:r>
            <a:r>
              <a:rPr lang="en-GB" dirty="0"/>
              <a:t>, the queen who fashioned all creation, do look friendly (upon me) and may – upon your loft command which is never revoked – the overthrow of the country of my enemy, the fulfilment of (all) my wishes against my foes, constant predominance, a kingdom (ruled) in justice (to all), an orderly government, years of happiness, enough progeny be your permanent gift to the kingship of Antiochus and his son, King </a:t>
            </a:r>
            <a:r>
              <a:rPr lang="en-GB" dirty="0" err="1"/>
              <a:t>Seleucus</a:t>
            </a:r>
            <a:r>
              <a:rPr lang="en-GB" dirty="0"/>
              <a:t>…</a:t>
            </a:r>
          </a:p>
          <a:p>
            <a:pPr marL="0" indent="0" algn="r">
              <a:buNone/>
            </a:pPr>
            <a:r>
              <a:rPr lang="en-GB" dirty="0"/>
              <a:t>Antiochus I </a:t>
            </a:r>
            <a:r>
              <a:rPr lang="en-GB" dirty="0" err="1"/>
              <a:t>Borsippa</a:t>
            </a:r>
            <a:r>
              <a:rPr lang="en-GB" dirty="0"/>
              <a:t> Cylinder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Time Line: Due </a:t>
            </a:r>
            <a:r>
              <a:rPr lang="en-GB" dirty="0" smtClean="0"/>
              <a:t>8th </a:t>
            </a:r>
            <a:r>
              <a:rPr lang="en-GB" dirty="0"/>
              <a:t>MAY </a:t>
            </a:r>
            <a:r>
              <a:rPr lang="en-GB" dirty="0" smtClean="0"/>
              <a:t>2018</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a:t>What is an Annotated Timeline</a:t>
            </a:r>
            <a:r>
              <a:rPr lang="en-GB" dirty="0" smtClean="0"/>
              <a:t>? An </a:t>
            </a:r>
            <a:r>
              <a:rPr lang="en-GB" dirty="0"/>
              <a:t>annotated timeline, is a timeline where for </a:t>
            </a:r>
            <a:r>
              <a:rPr lang="en-GB" dirty="0" smtClean="0"/>
              <a:t>Each event</a:t>
            </a:r>
            <a:r>
              <a:rPr lang="en-GB" dirty="0"/>
              <a:t>, period or issue that you include in </a:t>
            </a:r>
            <a:r>
              <a:rPr lang="en-GB" dirty="0" smtClean="0"/>
              <a:t>your </a:t>
            </a:r>
            <a:r>
              <a:rPr lang="en-GB" dirty="0"/>
              <a:t>timeline you write </a:t>
            </a:r>
            <a:r>
              <a:rPr lang="en-GB" dirty="0" smtClean="0"/>
              <a:t>a </a:t>
            </a:r>
            <a:r>
              <a:rPr lang="en-GB" dirty="0"/>
              <a:t>minimum of 3 </a:t>
            </a:r>
            <a:r>
              <a:rPr lang="en-GB" dirty="0" smtClean="0"/>
              <a:t>lines summarising </a:t>
            </a:r>
            <a:r>
              <a:rPr lang="en-GB" dirty="0"/>
              <a:t>the event, period or issue, and you </a:t>
            </a:r>
            <a:r>
              <a:rPr lang="en-GB" dirty="0" smtClean="0"/>
              <a:t> provide references to </a:t>
            </a:r>
            <a:r>
              <a:rPr lang="en-GB" dirty="0"/>
              <a:t>both ancient sources/material and modern scholarship. </a:t>
            </a:r>
            <a:endParaRPr lang="en-GB" dirty="0" smtClean="0"/>
          </a:p>
          <a:p>
            <a:pPr marL="0" indent="0">
              <a:buNone/>
            </a:pPr>
            <a:r>
              <a:rPr lang="en-GB" dirty="0" smtClean="0"/>
              <a:t>For example: 424 BCE:</a:t>
            </a:r>
            <a:endParaRPr lang="en-GB" dirty="0"/>
          </a:p>
          <a:p>
            <a:pPr marL="0" indent="0">
              <a:buNone/>
            </a:pPr>
            <a:r>
              <a:rPr lang="en-GB" dirty="0"/>
              <a:t>The </a:t>
            </a:r>
            <a:r>
              <a:rPr lang="en-GB" dirty="0" smtClean="0"/>
              <a:t>Spartan conquest of </a:t>
            </a:r>
            <a:r>
              <a:rPr lang="en-GB" dirty="0" err="1"/>
              <a:t>Amphipolis</a:t>
            </a:r>
            <a:r>
              <a:rPr lang="en-GB" dirty="0"/>
              <a:t> (</a:t>
            </a:r>
            <a:r>
              <a:rPr lang="en-GB" dirty="0" err="1"/>
              <a:t>Thuc</a:t>
            </a:r>
            <a:r>
              <a:rPr lang="en-GB" dirty="0"/>
              <a:t>. </a:t>
            </a:r>
            <a:r>
              <a:rPr lang="en-GB" dirty="0" smtClean="0"/>
              <a:t>4.103-6): Stopped </a:t>
            </a:r>
            <a:r>
              <a:rPr lang="en-GB" dirty="0"/>
              <a:t>Athenian domination </a:t>
            </a:r>
            <a:r>
              <a:rPr lang="en-GB" dirty="0" smtClean="0"/>
              <a:t>of </a:t>
            </a:r>
            <a:r>
              <a:rPr lang="en-GB" dirty="0"/>
              <a:t>the </a:t>
            </a:r>
            <a:r>
              <a:rPr lang="en-GB" dirty="0" err="1"/>
              <a:t>Strymon</a:t>
            </a:r>
            <a:r>
              <a:rPr lang="en-GB" dirty="0"/>
              <a:t> area, including its timber </a:t>
            </a:r>
            <a:r>
              <a:rPr lang="en-GB" dirty="0" smtClean="0"/>
              <a:t>supplies (Bissa </a:t>
            </a:r>
            <a:r>
              <a:rPr lang="en-GB" dirty="0"/>
              <a:t>2009:121</a:t>
            </a:r>
            <a:r>
              <a:rPr lang="en-GB" dirty="0" smtClean="0"/>
              <a:t>) , </a:t>
            </a:r>
            <a:r>
              <a:rPr lang="en-GB" dirty="0"/>
              <a:t>and showed how </a:t>
            </a:r>
            <a:r>
              <a:rPr lang="en-GB" dirty="0" smtClean="0"/>
              <a:t>land - based </a:t>
            </a:r>
            <a:r>
              <a:rPr lang="en-GB" dirty="0"/>
              <a:t>forces could threaten parts of the Athenian </a:t>
            </a:r>
            <a:r>
              <a:rPr lang="en-GB" dirty="0" smtClean="0"/>
              <a:t>Empire (</a:t>
            </a:r>
            <a:r>
              <a:rPr lang="en-GB" dirty="0" err="1" smtClean="0"/>
              <a:t>Cawkwell</a:t>
            </a:r>
            <a:r>
              <a:rPr lang="en-GB" dirty="0" smtClean="0"/>
              <a:t> </a:t>
            </a:r>
            <a:r>
              <a:rPr lang="en-GB" dirty="0"/>
              <a:t>1997:95</a:t>
            </a:r>
            <a:r>
              <a:rPr lang="en-GB" dirty="0" smtClean="0"/>
              <a:t>).</a:t>
            </a:r>
            <a:r>
              <a:rPr lang="en-GB" dirty="0"/>
              <a:t> </a:t>
            </a:r>
            <a:r>
              <a:rPr lang="en-GB" dirty="0" smtClean="0"/>
              <a:t>The </a:t>
            </a:r>
            <a:r>
              <a:rPr lang="en-GB" dirty="0"/>
              <a:t>loss </a:t>
            </a:r>
            <a:r>
              <a:rPr lang="en-GB" dirty="0" smtClean="0"/>
              <a:t>brought </a:t>
            </a:r>
            <a:r>
              <a:rPr lang="en-GB" dirty="0"/>
              <a:t>considerable </a:t>
            </a:r>
            <a:r>
              <a:rPr lang="en-GB" dirty="0" smtClean="0"/>
              <a:t>consternation </a:t>
            </a:r>
            <a:r>
              <a:rPr lang="en-GB" dirty="0"/>
              <a:t>to the Athenians (Thuc.4.108).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smtClean="0"/>
              <a:t>Using the Library Session</a:t>
            </a:r>
            <a:endParaRPr lang="en-GB" dirty="0"/>
          </a:p>
        </p:txBody>
      </p:sp>
    </p:spTree>
    <p:extLst>
      <p:ext uri="{BB962C8B-B14F-4D97-AF65-F5344CB8AC3E}">
        <p14:creationId xmlns:p14="http://schemas.microsoft.com/office/powerpoint/2010/main" val="200980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endParaRPr lang="en-GB"/>
          </a:p>
        </p:txBody>
      </p:sp>
      <p:sp>
        <p:nvSpPr>
          <p:cNvPr id="3" name="Title 2"/>
          <p:cNvSpPr>
            <a:spLocks noGrp="1"/>
          </p:cNvSpPr>
          <p:nvPr>
            <p:ph type="title"/>
          </p:nvPr>
        </p:nvSpPr>
        <p:spPr/>
        <p:txBody>
          <a:bodyPr/>
          <a:lstStyle/>
          <a:p>
            <a:r>
              <a:rPr lang="en-GB" dirty="0" smtClean="0"/>
              <a:t>What is the Hellenistic World</a:t>
            </a:r>
            <a:endParaRPr lang="en-GB" dirty="0"/>
          </a:p>
        </p:txBody>
      </p:sp>
    </p:spTree>
    <p:extLst>
      <p:ext uri="{BB962C8B-B14F-4D97-AF65-F5344CB8AC3E}">
        <p14:creationId xmlns:p14="http://schemas.microsoft.com/office/powerpoint/2010/main" val="119739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4" name="Picture 3"/>
          <p:cNvPicPr>
            <a:picLocks noChangeAspect="1"/>
          </p:cNvPicPr>
          <p:nvPr/>
        </p:nvPicPr>
        <p:blipFill rotWithShape="1">
          <a:blip r:embed="rId2"/>
          <a:srcRect l="15486" t="31599" r="65876" b="15005"/>
          <a:stretch/>
        </p:blipFill>
        <p:spPr>
          <a:xfrm>
            <a:off x="899592" y="-35736"/>
            <a:ext cx="7704856" cy="6898197"/>
          </a:xfrm>
          <a:prstGeom prst="rect">
            <a:avLst/>
          </a:prstGeom>
        </p:spPr>
      </p:pic>
    </p:spTree>
    <p:extLst>
      <p:ext uri="{BB962C8B-B14F-4D97-AF65-F5344CB8AC3E}">
        <p14:creationId xmlns:p14="http://schemas.microsoft.com/office/powerpoint/2010/main" val="2413951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defRPr/>
            </a:pPr>
            <a:r>
              <a:rPr lang="en-GB" smtClean="0"/>
              <a:t>What is the Hellenistic world?</a:t>
            </a:r>
          </a:p>
        </p:txBody>
      </p:sp>
      <p:pic>
        <p:nvPicPr>
          <p:cNvPr id="9219" name="Picture 6" descr="MapHellenisticKingdoms"/>
          <p:cNvPicPr>
            <a:picLocks noChangeAspect="1" noChangeArrowheads="1"/>
          </p:cNvPicPr>
          <p:nvPr/>
        </p:nvPicPr>
        <p:blipFill>
          <a:blip r:embed="rId2" cstate="print"/>
          <a:srcRect/>
          <a:stretch>
            <a:fillRect/>
          </a:stretch>
        </p:blipFill>
        <p:spPr bwMode="auto">
          <a:xfrm>
            <a:off x="0" y="1700807"/>
            <a:ext cx="9144000" cy="498718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defRPr/>
            </a:pPr>
            <a:r>
              <a:rPr lang="en-GB" smtClean="0"/>
              <a:t>What is the chronology?</a:t>
            </a:r>
          </a:p>
        </p:txBody>
      </p:sp>
      <p:sp>
        <p:nvSpPr>
          <p:cNvPr id="5123" name="Rectangle 3"/>
          <p:cNvSpPr>
            <a:spLocks noGrp="1" noChangeArrowheads="1"/>
          </p:cNvSpPr>
          <p:nvPr>
            <p:ph sz="quarter" idx="1"/>
          </p:nvPr>
        </p:nvSpPr>
        <p:spPr/>
        <p:txBody>
          <a:bodyPr/>
          <a:lstStyle/>
          <a:p>
            <a:pPr eaLnBrk="1" hangingPunct="1">
              <a:lnSpc>
                <a:spcPct val="90000"/>
              </a:lnSpc>
              <a:defRPr/>
            </a:pPr>
            <a:r>
              <a:rPr lang="en-GB" smtClean="0"/>
              <a:t>Starting point?</a:t>
            </a:r>
          </a:p>
          <a:p>
            <a:pPr lvl="1" eaLnBrk="1" hangingPunct="1">
              <a:lnSpc>
                <a:spcPct val="90000"/>
              </a:lnSpc>
              <a:defRPr/>
            </a:pPr>
            <a:r>
              <a:rPr lang="en-GB" smtClean="0"/>
              <a:t>Start of Alexander’s rule? </a:t>
            </a:r>
          </a:p>
          <a:p>
            <a:pPr lvl="1" eaLnBrk="1" hangingPunct="1">
              <a:lnSpc>
                <a:spcPct val="90000"/>
              </a:lnSpc>
              <a:defRPr/>
            </a:pPr>
            <a:r>
              <a:rPr lang="en-GB" smtClean="0"/>
              <a:t>Death of Alexander?</a:t>
            </a:r>
          </a:p>
          <a:p>
            <a:pPr eaLnBrk="1" hangingPunct="1">
              <a:lnSpc>
                <a:spcPct val="90000"/>
              </a:lnSpc>
              <a:defRPr/>
            </a:pPr>
            <a:r>
              <a:rPr lang="en-GB" smtClean="0"/>
              <a:t>Ending point?</a:t>
            </a:r>
          </a:p>
          <a:p>
            <a:pPr lvl="1" eaLnBrk="1" hangingPunct="1">
              <a:lnSpc>
                <a:spcPct val="90000"/>
              </a:lnSpc>
              <a:defRPr/>
            </a:pPr>
            <a:r>
              <a:rPr lang="en-GB" smtClean="0"/>
              <a:t>Actium?</a:t>
            </a:r>
          </a:p>
          <a:p>
            <a:pPr lvl="1" eaLnBrk="1" hangingPunct="1">
              <a:lnSpc>
                <a:spcPct val="90000"/>
              </a:lnSpc>
              <a:defRPr/>
            </a:pPr>
            <a:r>
              <a:rPr lang="en-GB" smtClean="0"/>
              <a:t>Destruction of Corinth?</a:t>
            </a:r>
          </a:p>
          <a:p>
            <a:pPr lvl="1" eaLnBrk="1" hangingPunct="1">
              <a:lnSpc>
                <a:spcPct val="90000"/>
              </a:lnSpc>
              <a:defRPr/>
            </a:pPr>
            <a:r>
              <a:rPr lang="en-GB" smtClean="0"/>
              <a:t>End of Seleucid Empire?</a:t>
            </a:r>
          </a:p>
          <a:p>
            <a:pPr eaLnBrk="1" hangingPunct="1">
              <a:lnSpc>
                <a:spcPct val="90000"/>
              </a:lnSpc>
              <a:defRPr/>
            </a:pPr>
            <a:r>
              <a:rPr lang="en-GB" smtClean="0"/>
              <a:t>Normal dates:</a:t>
            </a:r>
          </a:p>
          <a:p>
            <a:pPr lvl="1" eaLnBrk="1" hangingPunct="1">
              <a:lnSpc>
                <a:spcPct val="90000"/>
              </a:lnSpc>
              <a:defRPr/>
            </a:pPr>
            <a:r>
              <a:rPr lang="en-GB" smtClean="0"/>
              <a:t>323 – 31 BC</a:t>
            </a:r>
          </a:p>
          <a:p>
            <a:pPr eaLnBrk="1" hangingPunct="1">
              <a:lnSpc>
                <a:spcPct val="90000"/>
              </a:lnSpc>
              <a:defRPr/>
            </a:pPr>
            <a:endParaRPr lang="en-GB"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defRPr/>
            </a:pPr>
            <a:r>
              <a:rPr lang="en-GB" smtClean="0"/>
              <a:t>What are our sources?</a:t>
            </a:r>
          </a:p>
        </p:txBody>
      </p:sp>
      <p:sp>
        <p:nvSpPr>
          <p:cNvPr id="6147" name="Rectangle 3"/>
          <p:cNvSpPr>
            <a:spLocks noGrp="1" noChangeArrowheads="1"/>
          </p:cNvSpPr>
          <p:nvPr>
            <p:ph sz="quarter" idx="1"/>
          </p:nvPr>
        </p:nvSpPr>
        <p:spPr/>
        <p:txBody>
          <a:bodyPr/>
          <a:lstStyle/>
          <a:p>
            <a:pPr eaLnBrk="1" hangingPunct="1">
              <a:defRPr/>
            </a:pPr>
            <a:r>
              <a:rPr lang="en-GB" dirty="0" smtClean="0"/>
              <a:t>Alexander:</a:t>
            </a:r>
          </a:p>
          <a:p>
            <a:pPr lvl="1" eaLnBrk="1" hangingPunct="1">
              <a:defRPr/>
            </a:pPr>
            <a:r>
              <a:rPr lang="en-GB" dirty="0" err="1" smtClean="0"/>
              <a:t>Diodorus</a:t>
            </a:r>
            <a:endParaRPr lang="en-GB" dirty="0" smtClean="0"/>
          </a:p>
          <a:p>
            <a:pPr lvl="1" eaLnBrk="1" hangingPunct="1">
              <a:defRPr/>
            </a:pPr>
            <a:r>
              <a:rPr lang="en-GB" dirty="0" smtClean="0"/>
              <a:t>Q. </a:t>
            </a:r>
            <a:r>
              <a:rPr lang="en-GB" dirty="0" err="1" smtClean="0"/>
              <a:t>Curtius</a:t>
            </a:r>
            <a:r>
              <a:rPr lang="en-GB" dirty="0" smtClean="0"/>
              <a:t> Rufus</a:t>
            </a:r>
          </a:p>
          <a:p>
            <a:pPr lvl="1" eaLnBrk="1" hangingPunct="1">
              <a:defRPr/>
            </a:pPr>
            <a:r>
              <a:rPr lang="en-GB" dirty="0" smtClean="0"/>
              <a:t>Plutarch</a:t>
            </a:r>
          </a:p>
          <a:p>
            <a:pPr lvl="1" eaLnBrk="1" hangingPunct="1">
              <a:defRPr/>
            </a:pPr>
            <a:r>
              <a:rPr lang="en-GB" dirty="0" err="1" smtClean="0"/>
              <a:t>Arrian</a:t>
            </a:r>
            <a:endParaRPr lang="en-GB" dirty="0" smtClean="0"/>
          </a:p>
          <a:p>
            <a:pPr lvl="1" eaLnBrk="1" hangingPunct="1">
              <a:defRPr/>
            </a:pPr>
            <a:r>
              <a:rPr lang="en-GB" dirty="0" smtClean="0"/>
              <a:t>Justin</a:t>
            </a:r>
          </a:p>
          <a:p>
            <a:pPr lvl="1" eaLnBrk="1" hangingPunct="1">
              <a:defRPr/>
            </a:pPr>
            <a:r>
              <a:rPr lang="en-GB" dirty="0" smtClean="0"/>
              <a:t>Alexander Romance?</a:t>
            </a:r>
          </a:p>
          <a:p>
            <a:pPr lvl="1" eaLnBrk="1" hangingPunct="1">
              <a:defRPr/>
            </a:pPr>
            <a:r>
              <a:rPr lang="en-GB" dirty="0" smtClean="0"/>
              <a:t>Inscriptions</a:t>
            </a:r>
          </a:p>
        </p:txBody>
      </p:sp>
      <p:sp>
        <p:nvSpPr>
          <p:cNvPr id="6148" name="Rectangle 4"/>
          <p:cNvSpPr>
            <a:spLocks noGrp="1" noChangeArrowheads="1"/>
          </p:cNvSpPr>
          <p:nvPr>
            <p:ph sz="quarter" idx="2"/>
          </p:nvPr>
        </p:nvSpPr>
        <p:spPr/>
        <p:txBody>
          <a:bodyPr/>
          <a:lstStyle/>
          <a:p>
            <a:pPr eaLnBrk="1" hangingPunct="1">
              <a:defRPr/>
            </a:pPr>
            <a:r>
              <a:rPr lang="en-GB" smtClean="0"/>
              <a:t>Hellenistic World:</a:t>
            </a:r>
          </a:p>
          <a:p>
            <a:pPr lvl="1" eaLnBrk="1" hangingPunct="1">
              <a:defRPr/>
            </a:pPr>
            <a:r>
              <a:rPr lang="en-GB" smtClean="0"/>
              <a:t>Diodorus</a:t>
            </a:r>
          </a:p>
          <a:p>
            <a:pPr lvl="1" eaLnBrk="1" hangingPunct="1">
              <a:defRPr/>
            </a:pPr>
            <a:r>
              <a:rPr lang="en-GB" smtClean="0"/>
              <a:t>Justin</a:t>
            </a:r>
          </a:p>
          <a:p>
            <a:pPr lvl="1" eaLnBrk="1" hangingPunct="1">
              <a:defRPr/>
            </a:pPr>
            <a:r>
              <a:rPr lang="en-GB" smtClean="0"/>
              <a:t>Polybius</a:t>
            </a:r>
          </a:p>
          <a:p>
            <a:pPr lvl="1" eaLnBrk="1" hangingPunct="1">
              <a:defRPr/>
            </a:pPr>
            <a:r>
              <a:rPr lang="en-GB" smtClean="0"/>
              <a:t>Regional Histories</a:t>
            </a:r>
          </a:p>
          <a:p>
            <a:pPr lvl="1" eaLnBrk="1" hangingPunct="1">
              <a:defRPr/>
            </a:pPr>
            <a:r>
              <a:rPr lang="en-GB" smtClean="0"/>
              <a:t>Inscriptions</a:t>
            </a:r>
          </a:p>
          <a:p>
            <a:pPr lvl="1" eaLnBrk="1" hangingPunct="1">
              <a:defRPr/>
            </a:pPr>
            <a:r>
              <a:rPr lang="en-GB" smtClean="0"/>
              <a:t>Papyri </a:t>
            </a:r>
          </a:p>
          <a:p>
            <a:pPr lvl="1" eaLnBrk="1" hangingPunct="1">
              <a:defRPr/>
            </a:pPr>
            <a:r>
              <a:rPr lang="en-GB" smtClean="0"/>
              <a:t>Coins</a:t>
            </a:r>
          </a:p>
          <a:p>
            <a:pPr lvl="1" eaLnBrk="1" hangingPunct="1">
              <a:defRPr/>
            </a:pPr>
            <a:endParaRPr lang="en-GB" smtClean="0"/>
          </a:p>
          <a:p>
            <a:pPr lvl="1" eaLnBrk="1" hangingPunct="1">
              <a:defRPr/>
            </a:pPr>
            <a:endParaRPr lang="en-GB"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pPr eaLnBrk="1" hangingPunct="1">
              <a:defRPr/>
            </a:pPr>
            <a:r>
              <a:rPr lang="en-GB" sz="6000" dirty="0" smtClean="0"/>
              <a:t>Very Important Books</a:t>
            </a:r>
          </a:p>
        </p:txBody>
      </p:sp>
      <p:sp>
        <p:nvSpPr>
          <p:cNvPr id="8195" name="Rectangle 3"/>
          <p:cNvSpPr>
            <a:spLocks noGrp="1" noChangeArrowheads="1"/>
          </p:cNvSpPr>
          <p:nvPr>
            <p:ph sz="quarter" idx="2"/>
          </p:nvPr>
        </p:nvSpPr>
        <p:spPr/>
        <p:txBody>
          <a:bodyPr>
            <a:normAutofit lnSpcReduction="10000"/>
          </a:bodyPr>
          <a:lstStyle/>
          <a:p>
            <a:pPr eaLnBrk="1" hangingPunct="1">
              <a:defRPr/>
            </a:pPr>
            <a:r>
              <a:rPr lang="en-GB" dirty="0" err="1" smtClean="0"/>
              <a:t>Errington</a:t>
            </a:r>
            <a:r>
              <a:rPr lang="en-GB" dirty="0" smtClean="0"/>
              <a:t>, R.M. 2008. </a:t>
            </a:r>
            <a:r>
              <a:rPr lang="en-GB" i="1" dirty="0" smtClean="0"/>
              <a:t>A History of the Hellenistic World: 323-30 BC. </a:t>
            </a:r>
            <a:r>
              <a:rPr lang="en-GB" dirty="0" smtClean="0"/>
              <a:t>Blackwell. </a:t>
            </a:r>
          </a:p>
          <a:p>
            <a:pPr eaLnBrk="1" hangingPunct="1">
              <a:defRPr/>
            </a:pPr>
            <a:r>
              <a:rPr lang="en-GB" dirty="0" smtClean="0"/>
              <a:t>Erskine, A. 2003.</a:t>
            </a:r>
            <a:r>
              <a:rPr lang="en-GB" i="1" dirty="0" smtClean="0"/>
              <a:t> A Companion to the Hellenistic World</a:t>
            </a:r>
            <a:r>
              <a:rPr lang="en-GB" dirty="0" smtClean="0"/>
              <a:t>. Blackwell. </a:t>
            </a:r>
          </a:p>
          <a:p>
            <a:pPr eaLnBrk="1" hangingPunct="1">
              <a:defRPr/>
            </a:pPr>
            <a:endParaRPr lang="en-GB" i="1" dirty="0" smtClean="0"/>
          </a:p>
          <a:p>
            <a:pPr eaLnBrk="1" hangingPunct="1">
              <a:buFont typeface="Wingdings" pitchFamily="2" charset="2"/>
              <a:buNone/>
              <a:defRPr/>
            </a:pPr>
            <a:endParaRPr lang="en-GB" dirty="0" smtClean="0"/>
          </a:p>
        </p:txBody>
      </p:sp>
      <p:sp>
        <p:nvSpPr>
          <p:cNvPr id="8" name="Content Placeholder 7"/>
          <p:cNvSpPr>
            <a:spLocks noGrp="1"/>
          </p:cNvSpPr>
          <p:nvPr>
            <p:ph sz="quarter" idx="4"/>
          </p:nvPr>
        </p:nvSpPr>
        <p:spPr/>
        <p:txBody>
          <a:bodyPr>
            <a:normAutofit fontScale="92500"/>
          </a:bodyPr>
          <a:lstStyle/>
          <a:p>
            <a:r>
              <a:rPr lang="en-GB" dirty="0" smtClean="0"/>
              <a:t>Austin, M. 2006. </a:t>
            </a:r>
            <a:r>
              <a:rPr lang="en-GB" i="1" dirty="0" smtClean="0"/>
              <a:t>The Hellenistic World from Alexander to the Roman Conquest</a:t>
            </a:r>
            <a:r>
              <a:rPr lang="en-GB" dirty="0" smtClean="0"/>
              <a:t>. CUP.</a:t>
            </a:r>
          </a:p>
          <a:p>
            <a:r>
              <a:rPr lang="en-GB" dirty="0" err="1" smtClean="0"/>
              <a:t>Bagnall</a:t>
            </a:r>
            <a:r>
              <a:rPr lang="en-GB" dirty="0" smtClean="0"/>
              <a:t>, R.S. and </a:t>
            </a:r>
            <a:r>
              <a:rPr lang="en-GB" dirty="0" err="1" smtClean="0"/>
              <a:t>Derow</a:t>
            </a:r>
            <a:r>
              <a:rPr lang="en-GB" dirty="0" smtClean="0"/>
              <a:t>, P. 2008. </a:t>
            </a:r>
            <a:r>
              <a:rPr lang="en-GB" i="1" dirty="0" smtClean="0"/>
              <a:t>The Hellenistic Period: Historical Sources in Translation</a:t>
            </a:r>
            <a:r>
              <a:rPr lang="en-GB" dirty="0" smtClean="0"/>
              <a:t>. Blackwell. </a:t>
            </a:r>
          </a:p>
          <a:p>
            <a:endParaRPr lang="en-GB" dirty="0"/>
          </a:p>
        </p:txBody>
      </p:sp>
      <p:sp>
        <p:nvSpPr>
          <p:cNvPr id="6" name="Text Placeholder 5"/>
          <p:cNvSpPr>
            <a:spLocks noGrp="1"/>
          </p:cNvSpPr>
          <p:nvPr>
            <p:ph type="body" sz="quarter" idx="1"/>
          </p:nvPr>
        </p:nvSpPr>
        <p:spPr/>
        <p:txBody>
          <a:bodyPr/>
          <a:lstStyle/>
          <a:p>
            <a:r>
              <a:rPr lang="en-GB" dirty="0" smtClean="0"/>
              <a:t>Textbooks</a:t>
            </a:r>
            <a:endParaRPr lang="en-GB" dirty="0"/>
          </a:p>
        </p:txBody>
      </p:sp>
      <p:sp>
        <p:nvSpPr>
          <p:cNvPr id="7" name="Text Placeholder 6"/>
          <p:cNvSpPr>
            <a:spLocks noGrp="1"/>
          </p:cNvSpPr>
          <p:nvPr>
            <p:ph type="body" sz="quarter" idx="3"/>
          </p:nvPr>
        </p:nvSpPr>
        <p:spPr/>
        <p:txBody>
          <a:bodyPr/>
          <a:lstStyle/>
          <a:p>
            <a:r>
              <a:rPr lang="en-GB" dirty="0" smtClean="0">
                <a:solidFill>
                  <a:schemeClr val="tx2"/>
                </a:solidFill>
              </a:rPr>
              <a:t>Source Books</a:t>
            </a:r>
          </a:p>
        </p:txBody>
      </p:sp>
      <p:sp>
        <p:nvSpPr>
          <p:cNvPr id="8196" name="Rectangle 4"/>
          <p:cNvSpPr>
            <a:spLocks noChangeArrowheads="1"/>
          </p:cNvSpPr>
          <p:nvPr/>
        </p:nvSpPr>
        <p:spPr bwMode="auto">
          <a:xfrm>
            <a:off x="611188" y="2133600"/>
            <a:ext cx="8229600" cy="1143000"/>
          </a:xfrm>
          <a:prstGeom prst="rect">
            <a:avLst/>
          </a:prstGeom>
          <a:noFill/>
          <a:ln w="9525">
            <a:noFill/>
            <a:miter lim="800000"/>
            <a:headEnd/>
            <a:tailEnd/>
          </a:ln>
          <a:effectLst/>
        </p:spPr>
        <p:txBody>
          <a:bodyPr anchor="ctr"/>
          <a:lstStyle/>
          <a:p>
            <a:pPr algn="ctr">
              <a:defRPr/>
            </a:pPr>
            <a:endParaRPr lang="en-GB" sz="4400" dirty="0">
              <a:solidFill>
                <a:schemeClr val="tx2"/>
              </a:solidFil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few notes</a:t>
            </a:r>
            <a:endParaRPr lang="en-GB" dirty="0"/>
          </a:p>
        </p:txBody>
      </p:sp>
      <p:sp>
        <p:nvSpPr>
          <p:cNvPr id="3" name="Content Placeholder 2"/>
          <p:cNvSpPr>
            <a:spLocks noGrp="1"/>
          </p:cNvSpPr>
          <p:nvPr>
            <p:ph sz="quarter" idx="1"/>
          </p:nvPr>
        </p:nvSpPr>
        <p:spPr/>
        <p:txBody>
          <a:bodyPr>
            <a:normAutofit/>
          </a:bodyPr>
          <a:lstStyle/>
          <a:p>
            <a:r>
              <a:rPr lang="en-GB" dirty="0" smtClean="0"/>
              <a:t>The Hellenistic world is more complicated than the Classical world. </a:t>
            </a:r>
          </a:p>
          <a:p>
            <a:r>
              <a:rPr lang="en-GB" dirty="0" smtClean="0"/>
              <a:t>It is extremely important that you keep a timeline.</a:t>
            </a:r>
          </a:p>
          <a:p>
            <a:r>
              <a:rPr lang="en-GB" dirty="0" smtClean="0"/>
              <a:t>It is extremely important that you keep a list of names and what they did. The kings are particularly important. </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few more notes</a:t>
            </a:r>
            <a:endParaRPr lang="en-GB" dirty="0"/>
          </a:p>
        </p:txBody>
      </p:sp>
      <p:sp>
        <p:nvSpPr>
          <p:cNvPr id="3" name="Content Placeholder 2"/>
          <p:cNvSpPr>
            <a:spLocks noGrp="1"/>
          </p:cNvSpPr>
          <p:nvPr>
            <p:ph sz="quarter" idx="1"/>
          </p:nvPr>
        </p:nvSpPr>
        <p:spPr/>
        <p:txBody>
          <a:bodyPr>
            <a:normAutofit/>
          </a:bodyPr>
          <a:lstStyle/>
          <a:p>
            <a:r>
              <a:rPr lang="en-GB" dirty="0"/>
              <a:t>There is a basic list of kings on Moodle. Use that to supplement your own work.</a:t>
            </a:r>
          </a:p>
          <a:p>
            <a:r>
              <a:rPr lang="en-GB" dirty="0"/>
              <a:t>It is impossible to cover everything in class. Therefore, a great deal of your work must be done independently. </a:t>
            </a:r>
          </a:p>
          <a:p>
            <a:r>
              <a:rPr lang="en-GB" dirty="0"/>
              <a:t>Do the assigned reading.</a:t>
            </a:r>
          </a:p>
          <a:p>
            <a:r>
              <a:rPr lang="en-GB" dirty="0"/>
              <a:t>If you have questions, ask. </a:t>
            </a:r>
          </a:p>
          <a:p>
            <a:pPr>
              <a:buNone/>
            </a:pPr>
            <a:endParaRPr lang="en-GB" dirty="0"/>
          </a:p>
        </p:txBody>
      </p:sp>
    </p:spTree>
    <p:extLst>
      <p:ext uri="{BB962C8B-B14F-4D97-AF65-F5344CB8AC3E}">
        <p14:creationId xmlns:p14="http://schemas.microsoft.com/office/powerpoint/2010/main" val="5035396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4"/>
          <p:cNvSpPr>
            <a:spLocks noGrp="1" noChangeArrowheads="1"/>
          </p:cNvSpPr>
          <p:nvPr>
            <p:ph type="ctrTitle"/>
          </p:nvPr>
        </p:nvSpPr>
        <p:spPr/>
        <p:txBody>
          <a:bodyPr/>
          <a:lstStyle/>
          <a:p>
            <a:pPr eaLnBrk="1" hangingPunct="1">
              <a:defRPr/>
            </a:pPr>
            <a:r>
              <a:rPr lang="en-GB" smtClean="0"/>
              <a:t>Philip II</a:t>
            </a:r>
          </a:p>
        </p:txBody>
      </p:sp>
      <p:sp>
        <p:nvSpPr>
          <p:cNvPr id="9221" name="Rectangle 5"/>
          <p:cNvSpPr>
            <a:spLocks noGrp="1" noChangeArrowheads="1"/>
          </p:cNvSpPr>
          <p:nvPr>
            <p:ph type="subTitle" idx="1"/>
          </p:nvPr>
        </p:nvSpPr>
        <p:spPr/>
        <p:txBody>
          <a:bodyPr/>
          <a:lstStyle/>
          <a:p>
            <a:pPr eaLnBrk="1" hangingPunct="1">
              <a:defRPr/>
            </a:pPr>
            <a:r>
              <a:rPr lang="en-GB" smtClean="0"/>
              <a:t>From Chaironea to his death</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defRPr/>
            </a:pPr>
            <a:r>
              <a:rPr lang="en-GB" smtClean="0"/>
              <a:t>Aftermath of Chaironea</a:t>
            </a:r>
          </a:p>
        </p:txBody>
      </p:sp>
      <p:sp>
        <p:nvSpPr>
          <p:cNvPr id="11267" name="Rectangle 3"/>
          <p:cNvSpPr>
            <a:spLocks noGrp="1" noChangeArrowheads="1"/>
          </p:cNvSpPr>
          <p:nvPr>
            <p:ph sz="quarter" idx="1"/>
          </p:nvPr>
        </p:nvSpPr>
        <p:spPr/>
        <p:txBody>
          <a:bodyPr/>
          <a:lstStyle/>
          <a:p>
            <a:pPr eaLnBrk="1" hangingPunct="1">
              <a:defRPr/>
            </a:pPr>
            <a:r>
              <a:rPr lang="en-GB" dirty="0" smtClean="0"/>
              <a:t>Philip is master of Greece</a:t>
            </a:r>
          </a:p>
          <a:p>
            <a:pPr lvl="1" eaLnBrk="1" hangingPunct="1">
              <a:defRPr/>
            </a:pPr>
            <a:r>
              <a:rPr lang="en-GB" dirty="0" smtClean="0"/>
              <a:t>Except Sparta who is excluded</a:t>
            </a:r>
          </a:p>
          <a:p>
            <a:pPr lvl="1" eaLnBrk="1" hangingPunct="1">
              <a:defRPr/>
            </a:pPr>
            <a:r>
              <a:rPr lang="en-GB" dirty="0" smtClean="0"/>
              <a:t>Thebes is garrisoned</a:t>
            </a:r>
          </a:p>
          <a:p>
            <a:pPr lvl="1" eaLnBrk="1" hangingPunct="1">
              <a:defRPr/>
            </a:pPr>
            <a:r>
              <a:rPr lang="en-GB" dirty="0" smtClean="0"/>
              <a:t>“Fetters of Greece”: Corinth, </a:t>
            </a:r>
            <a:r>
              <a:rPr lang="en-GB" dirty="0" err="1" smtClean="0"/>
              <a:t>Ambracia</a:t>
            </a:r>
            <a:r>
              <a:rPr lang="en-GB" dirty="0" smtClean="0"/>
              <a:t> and Chalcis are garrisoned</a:t>
            </a:r>
          </a:p>
          <a:p>
            <a:pPr lvl="1" eaLnBrk="1" hangingPunct="1">
              <a:defRPr/>
            </a:pPr>
            <a:r>
              <a:rPr lang="en-GB" dirty="0" smtClean="0"/>
              <a:t>Creation of the “League of Corinth”</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defRPr/>
            </a:pPr>
            <a:r>
              <a:rPr lang="en-GB" smtClean="0"/>
              <a:t>“League of Corinth”</a:t>
            </a:r>
          </a:p>
        </p:txBody>
      </p:sp>
      <p:sp>
        <p:nvSpPr>
          <p:cNvPr id="12291" name="Rectangle 3"/>
          <p:cNvSpPr>
            <a:spLocks noGrp="1" noChangeArrowheads="1"/>
          </p:cNvSpPr>
          <p:nvPr>
            <p:ph sz="quarter" idx="1"/>
          </p:nvPr>
        </p:nvSpPr>
        <p:spPr/>
        <p:txBody>
          <a:bodyPr/>
          <a:lstStyle/>
          <a:p>
            <a:pPr marL="0" indent="0" eaLnBrk="1" hangingPunct="1">
              <a:lnSpc>
                <a:spcPct val="80000"/>
              </a:lnSpc>
              <a:buFont typeface="Wingdings" pitchFamily="2" charset="2"/>
              <a:buNone/>
              <a:defRPr/>
            </a:pPr>
            <a:r>
              <a:rPr lang="en-GB" sz="2000" smtClean="0"/>
              <a:t>Oath. I swear by Zeus, Earth, Sun, Poseidon, Athena, Ares and all the gods and goddesses. I shall abide by the peace(?); and I shall neither break the agreement with Philip(?), nor take up arms for harm against any of those who abide by the oaths(?), neither by land nor by sea; nor shall I overthrow the kingdom of Philip or his descendants, nor the constitutions existing in each state when they swore the oaths concerning the peace; nor shall I myself do anything contrary to these agreements, nor shall I allow anyone else as far as possible.</a:t>
            </a:r>
          </a:p>
          <a:p>
            <a:pPr marL="0" indent="0" eaLnBrk="1" hangingPunct="1">
              <a:lnSpc>
                <a:spcPct val="80000"/>
              </a:lnSpc>
              <a:buFont typeface="Wingdings" pitchFamily="2" charset="2"/>
              <a:buNone/>
              <a:defRPr/>
            </a:pPr>
            <a:r>
              <a:rPr lang="en-GB" sz="2000" smtClean="0"/>
              <a:t>If anyone does commit any breach of treaty concerning the agreements, I shall go in support as called on by those who are wronged (?), and I shall make war against the one who transgresses the common peace (?) as decided by the common council (</a:t>
            </a:r>
            <a:r>
              <a:rPr lang="en-GB" sz="2000" i="1" smtClean="0"/>
              <a:t>synedrion</a:t>
            </a:r>
            <a:r>
              <a:rPr lang="en-GB" sz="2000" smtClean="0"/>
              <a:t>) and called on by the </a:t>
            </a:r>
            <a:r>
              <a:rPr lang="en-GB" sz="2000" i="1" smtClean="0"/>
              <a:t>hegemon</a:t>
            </a:r>
            <a:r>
              <a:rPr lang="en-GB" sz="2000" smtClean="0"/>
              <a:t>; and I shall not abandon - - - </a:t>
            </a:r>
          </a:p>
          <a:p>
            <a:pPr marL="0" indent="0" eaLnBrk="1" hangingPunct="1">
              <a:lnSpc>
                <a:spcPct val="80000"/>
              </a:lnSpc>
              <a:buFont typeface="Wingdings" pitchFamily="2" charset="2"/>
              <a:buNone/>
              <a:defRPr/>
            </a:pPr>
            <a:endParaRPr lang="en-GB" sz="2000" smtClean="0"/>
          </a:p>
          <a:p>
            <a:pPr marL="0" indent="0" algn="r" eaLnBrk="1" hangingPunct="1">
              <a:lnSpc>
                <a:spcPct val="80000"/>
              </a:lnSpc>
              <a:buFont typeface="Wingdings" pitchFamily="2" charset="2"/>
              <a:buNone/>
              <a:defRPr/>
            </a:pPr>
            <a:r>
              <a:rPr lang="en-GB" sz="2000" smtClean="0"/>
              <a:t>IG ii</a:t>
            </a:r>
            <a:r>
              <a:rPr lang="en-GB" sz="2000" baseline="30000" smtClean="0"/>
              <a:t>2</a:t>
            </a:r>
            <a:r>
              <a:rPr lang="en-GB" sz="2000" smtClean="0"/>
              <a:t> 236 = R&amp;O 76 </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GB" smtClean="0"/>
              <a:t>“League of Corinth”</a:t>
            </a:r>
          </a:p>
        </p:txBody>
      </p:sp>
      <p:sp>
        <p:nvSpPr>
          <p:cNvPr id="13315" name="Rectangle 3"/>
          <p:cNvSpPr>
            <a:spLocks noGrp="1" noChangeArrowheads="1"/>
          </p:cNvSpPr>
          <p:nvPr>
            <p:ph sz="quarter" idx="1"/>
          </p:nvPr>
        </p:nvSpPr>
        <p:spPr/>
        <p:txBody>
          <a:bodyPr/>
          <a:lstStyle/>
          <a:p>
            <a:pPr eaLnBrk="1" hangingPunct="1">
              <a:lnSpc>
                <a:spcPct val="90000"/>
              </a:lnSpc>
              <a:buFont typeface="Wingdings" pitchFamily="2" charset="2"/>
              <a:buNone/>
              <a:defRPr/>
            </a:pPr>
            <a:r>
              <a:rPr lang="en-GB" sz="2400" dirty="0" smtClean="0"/>
              <a:t>The provisions of the treaty were: </a:t>
            </a:r>
          </a:p>
          <a:p>
            <a:pPr eaLnBrk="1" hangingPunct="1">
              <a:lnSpc>
                <a:spcPct val="90000"/>
              </a:lnSpc>
              <a:defRPr/>
            </a:pPr>
            <a:r>
              <a:rPr lang="en-GB" sz="2400" dirty="0" smtClean="0"/>
              <a:t>that the constitutions of the member states would remain unchanged; </a:t>
            </a:r>
          </a:p>
          <a:p>
            <a:pPr eaLnBrk="1" hangingPunct="1">
              <a:lnSpc>
                <a:spcPct val="90000"/>
              </a:lnSpc>
              <a:defRPr/>
            </a:pPr>
            <a:r>
              <a:rPr lang="en-GB" sz="2400" dirty="0" smtClean="0"/>
              <a:t>that violence between the member states was no longer permitted; </a:t>
            </a:r>
          </a:p>
          <a:p>
            <a:pPr eaLnBrk="1" hangingPunct="1">
              <a:lnSpc>
                <a:spcPct val="90000"/>
              </a:lnSpc>
              <a:defRPr/>
            </a:pPr>
            <a:r>
              <a:rPr lang="en-GB" sz="2400" dirty="0" smtClean="0"/>
              <a:t>that, in case of the overthrow of a government, a congress of representatives, was to meet at Corinth; </a:t>
            </a:r>
          </a:p>
          <a:p>
            <a:pPr eaLnBrk="1" hangingPunct="1">
              <a:lnSpc>
                <a:spcPct val="90000"/>
              </a:lnSpc>
              <a:defRPr/>
            </a:pPr>
            <a:r>
              <a:rPr lang="en-GB" sz="2400" dirty="0" smtClean="0"/>
              <a:t>that it would establish the facts and declare war; </a:t>
            </a:r>
          </a:p>
          <a:p>
            <a:pPr eaLnBrk="1" hangingPunct="1">
              <a:lnSpc>
                <a:spcPct val="90000"/>
              </a:lnSpc>
              <a:defRPr/>
            </a:pPr>
            <a:r>
              <a:rPr lang="en-GB" sz="2400" dirty="0" smtClean="0"/>
              <a:t>that the league's army was to be commanded by Philip; </a:t>
            </a:r>
          </a:p>
          <a:p>
            <a:pPr eaLnBrk="1" hangingPunct="1">
              <a:lnSpc>
                <a:spcPct val="90000"/>
              </a:lnSpc>
              <a:defRPr/>
            </a:pPr>
            <a:r>
              <a:rPr lang="en-GB" sz="2400" dirty="0" smtClean="0"/>
              <a:t>that the league's member states would send a number of soldiers to the league's army in proportion to their size. </a:t>
            </a:r>
          </a:p>
          <a:p>
            <a:pPr eaLnBrk="1" hangingPunct="1">
              <a:lnSpc>
                <a:spcPct val="90000"/>
              </a:lnSpc>
              <a:defRPr/>
            </a:pPr>
            <a:endParaRPr lang="en-GB" sz="2400" dirty="0" smtClean="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defRPr/>
            </a:pPr>
            <a:r>
              <a:rPr lang="en-GB" smtClean="0"/>
              <a:t>Purpose of the League</a:t>
            </a:r>
          </a:p>
        </p:txBody>
      </p:sp>
      <p:sp>
        <p:nvSpPr>
          <p:cNvPr id="16387" name="Rectangle 3"/>
          <p:cNvSpPr>
            <a:spLocks noGrp="1" noChangeArrowheads="1"/>
          </p:cNvSpPr>
          <p:nvPr>
            <p:ph sz="quarter" idx="1"/>
          </p:nvPr>
        </p:nvSpPr>
        <p:spPr/>
        <p:txBody>
          <a:bodyPr/>
          <a:lstStyle/>
          <a:p>
            <a:pPr eaLnBrk="1" hangingPunct="1">
              <a:defRPr/>
            </a:pPr>
            <a:r>
              <a:rPr lang="en-GB" smtClean="0"/>
              <a:t>Support Philip in his pan-hellenic war against Persia</a:t>
            </a:r>
          </a:p>
          <a:p>
            <a:pPr eaLnBrk="1" hangingPunct="1">
              <a:defRPr/>
            </a:pPr>
            <a:r>
              <a:rPr lang="en-GB" smtClean="0"/>
              <a:t>Keep Greece under Macedonian control</a:t>
            </a:r>
          </a:p>
          <a:p>
            <a:pPr eaLnBrk="1" hangingPunct="1">
              <a:defRPr/>
            </a:pPr>
            <a:r>
              <a:rPr lang="en-GB" smtClean="0"/>
              <a:t>Prevent conflicts between Greek States</a:t>
            </a:r>
          </a:p>
          <a:p>
            <a:pPr eaLnBrk="1" hangingPunct="1">
              <a:defRPr/>
            </a:pPr>
            <a:endParaRPr lang="en-GB"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smtClean="0"/>
              <a:t>Trouble in the Family</a:t>
            </a:r>
          </a:p>
        </p:txBody>
      </p:sp>
      <p:sp>
        <p:nvSpPr>
          <p:cNvPr id="17411" name="Rectangle 3"/>
          <p:cNvSpPr>
            <a:spLocks noGrp="1" noChangeArrowheads="1"/>
          </p:cNvSpPr>
          <p:nvPr>
            <p:ph sz="quarter" idx="1"/>
          </p:nvPr>
        </p:nvSpPr>
        <p:spPr>
          <a:xfrm>
            <a:off x="457200" y="1600200"/>
            <a:ext cx="8229600" cy="4997450"/>
          </a:xfrm>
        </p:spPr>
        <p:txBody>
          <a:bodyPr/>
          <a:lstStyle/>
          <a:p>
            <a:pPr marL="0" indent="0" eaLnBrk="1" hangingPunct="1">
              <a:lnSpc>
                <a:spcPct val="80000"/>
              </a:lnSpc>
              <a:buNone/>
              <a:defRPr/>
            </a:pPr>
            <a:r>
              <a:rPr lang="en-GB" sz="1800" dirty="0" smtClean="0"/>
              <a:t>337:</a:t>
            </a:r>
          </a:p>
          <a:p>
            <a:pPr marL="0" indent="0" eaLnBrk="1" hangingPunct="1">
              <a:lnSpc>
                <a:spcPct val="80000"/>
              </a:lnSpc>
              <a:buFont typeface="Wingdings" pitchFamily="2" charset="2"/>
              <a:buNone/>
              <a:defRPr/>
            </a:pPr>
            <a:r>
              <a:rPr lang="en-GB" sz="1800" dirty="0" smtClean="0"/>
              <a:t>However, the disorders in his household, due to the fact that his marriages and amours carried into the kingdom the infection, as it were, which reigned in the women's apartments, produced many grounds of offence and great quarrels between father and son, and these the bad temper of </a:t>
            </a:r>
            <a:r>
              <a:rPr lang="en-GB" sz="1800" dirty="0" err="1" smtClean="0"/>
              <a:t>Olympias</a:t>
            </a:r>
            <a:r>
              <a:rPr lang="en-GB" sz="1800" dirty="0" smtClean="0"/>
              <a:t>, who was a jealous and sullen woman, made still greater, since she spurred Alexander on. The most open quarrel was brought on by </a:t>
            </a:r>
            <a:r>
              <a:rPr lang="en-GB" sz="1800" dirty="0" err="1" smtClean="0"/>
              <a:t>Attalus</a:t>
            </a:r>
            <a:r>
              <a:rPr lang="en-GB" sz="1800" dirty="0" smtClean="0"/>
              <a:t> at the marriage of Cleopatra, a maiden whom Philip was taking to wife, having fallen in love with the girl when he was past the age for it. </a:t>
            </a:r>
            <a:r>
              <a:rPr lang="en-GB" sz="1800" dirty="0" err="1" smtClean="0"/>
              <a:t>Attalus</a:t>
            </a:r>
            <a:r>
              <a:rPr lang="en-GB" sz="1800" dirty="0" smtClean="0"/>
              <a:t>, now, was the girl's uncle, and being in his cups, he called upon the Macedonians to ask of the gods that from Philip and Cleopatra there might be born a legitimate successor to the kingdom. At this Alexander was exasperated, and with the words, "But what of me, base wretch? Dost thou take me for a bastard?" threw a cup at him. Then Philip rose up against him with drawn sword, but, fortunately for both, his anger and his wine made him trip and fall. Then Alexander, mocking over him, said: "Look now, men! here is one who was preparing to cross from Europe into Asia; and he is upset in trying to cross from couch to couch." After this drunken broil Alexander took </a:t>
            </a:r>
            <a:r>
              <a:rPr lang="en-GB" sz="1800" dirty="0" err="1" smtClean="0"/>
              <a:t>Olympias</a:t>
            </a:r>
            <a:r>
              <a:rPr lang="en-GB" sz="1800" dirty="0" smtClean="0"/>
              <a:t> and established her in Epirus, while he himself tarried in Illyria. </a:t>
            </a:r>
          </a:p>
          <a:p>
            <a:pPr marL="0" indent="0" algn="r" eaLnBrk="1" hangingPunct="1">
              <a:lnSpc>
                <a:spcPct val="80000"/>
              </a:lnSpc>
              <a:buFont typeface="Wingdings" pitchFamily="2" charset="2"/>
              <a:buNone/>
              <a:defRPr/>
            </a:pPr>
            <a:r>
              <a:rPr lang="en-GB" sz="1800" dirty="0" smtClean="0"/>
              <a:t>Plutarch, </a:t>
            </a:r>
            <a:r>
              <a:rPr lang="en-GB" sz="1800" i="1" dirty="0" smtClean="0"/>
              <a:t>Alexander</a:t>
            </a:r>
            <a:r>
              <a:rPr lang="en-GB" sz="1800" dirty="0" smtClean="0"/>
              <a:t> 9.5-11</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Macedonia, Illyria, Epirus</a:t>
            </a:r>
            <a:endParaRPr lang="en-GB" dirty="0"/>
          </a:p>
        </p:txBody>
      </p:sp>
      <p:pic>
        <p:nvPicPr>
          <p:cNvPr id="1026" name="Picture 2" descr="http://jencarey.files.wordpress.com/2011/06/mapmacedonia.jpg"/>
          <p:cNvPicPr>
            <a:picLocks noGrp="1" noChangeAspect="1" noChangeArrowheads="1"/>
          </p:cNvPicPr>
          <p:nvPr>
            <p:ph sz="quarter" idx="1"/>
          </p:nvPr>
        </p:nvPicPr>
        <p:blipFill>
          <a:blip r:embed="rId2" cstate="print"/>
          <a:srcRect/>
          <a:stretch>
            <a:fillRect/>
          </a:stretch>
        </p:blipFill>
        <p:spPr bwMode="auto">
          <a:xfrm>
            <a:off x="2201233" y="1600200"/>
            <a:ext cx="4976483" cy="4495800"/>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defRPr/>
            </a:pPr>
            <a:r>
              <a:rPr lang="en-GB" smtClean="0"/>
              <a:t>Reconciliation?</a:t>
            </a:r>
          </a:p>
        </p:txBody>
      </p:sp>
      <p:sp>
        <p:nvSpPr>
          <p:cNvPr id="18435" name="Rectangle 3"/>
          <p:cNvSpPr>
            <a:spLocks noGrp="1" noChangeArrowheads="1"/>
          </p:cNvSpPr>
          <p:nvPr>
            <p:ph sz="quarter" idx="1"/>
          </p:nvPr>
        </p:nvSpPr>
        <p:spPr>
          <a:xfrm>
            <a:off x="467544" y="1556792"/>
            <a:ext cx="8229600" cy="5301208"/>
          </a:xfrm>
        </p:spPr>
        <p:txBody>
          <a:bodyPr>
            <a:normAutofit/>
          </a:bodyPr>
          <a:lstStyle/>
          <a:p>
            <a:pPr marL="0" indent="0" eaLnBrk="1" hangingPunct="1">
              <a:lnSpc>
                <a:spcPct val="80000"/>
              </a:lnSpc>
              <a:buFont typeface="Wingdings" pitchFamily="2" charset="2"/>
              <a:buNone/>
              <a:tabLst>
                <a:tab pos="0" algn="l"/>
              </a:tabLst>
              <a:defRPr/>
            </a:pPr>
            <a:r>
              <a:rPr lang="en-GB" sz="2000" dirty="0" smtClean="0"/>
              <a:t>But when </a:t>
            </a:r>
            <a:r>
              <a:rPr lang="en-GB" sz="2000" dirty="0" err="1" smtClean="0"/>
              <a:t>Pixodarus</a:t>
            </a:r>
            <a:r>
              <a:rPr lang="en-GB" sz="2000" dirty="0" smtClean="0"/>
              <a:t>, the satrap of Caria, trying by means of a tie of relationship to steal into a military alliance with Philip, wished to give his eldest daughter in marriage to </a:t>
            </a:r>
            <a:r>
              <a:rPr lang="en-GB" sz="2000" dirty="0" err="1" smtClean="0"/>
              <a:t>Arrhidaeus</a:t>
            </a:r>
            <a:r>
              <a:rPr lang="en-GB" sz="2000" dirty="0" smtClean="0"/>
              <a:t> the son of Philip, and sent </a:t>
            </a:r>
            <a:r>
              <a:rPr lang="en-GB" sz="2000" dirty="0" err="1" smtClean="0"/>
              <a:t>Aristocritus</a:t>
            </a:r>
            <a:r>
              <a:rPr lang="en-GB" sz="2000" dirty="0" smtClean="0"/>
              <a:t> to Macedonia on this errand, once more slanderous stories kept coming to Alexander from his friends and his mother, who said that Philip, by means of a brilliant marriage and a great connexion, was trying to settle the kingdom upon </a:t>
            </a:r>
            <a:r>
              <a:rPr lang="en-GB" sz="2000" dirty="0" err="1" smtClean="0"/>
              <a:t>Arrhidaeus</a:t>
            </a:r>
            <a:r>
              <a:rPr lang="en-GB" sz="2000" dirty="0" smtClean="0"/>
              <a:t>. Greatly disturbed by these stories, Alexander sent </a:t>
            </a:r>
            <a:r>
              <a:rPr lang="en-GB" sz="2000" dirty="0" err="1" smtClean="0"/>
              <a:t>Thessalus</a:t>
            </a:r>
            <a:r>
              <a:rPr lang="en-GB" sz="2000" dirty="0" smtClean="0"/>
              <a:t>, the tragic actor, to Caria, to argue with </a:t>
            </a:r>
            <a:r>
              <a:rPr lang="en-GB" sz="2000" dirty="0" err="1" smtClean="0"/>
              <a:t>Pixodarus</a:t>
            </a:r>
            <a:r>
              <a:rPr lang="en-GB" sz="2000" dirty="0" smtClean="0"/>
              <a:t> that he ought to ignore the bastard brother, who was also a fool, and make Alexander his connection by marriage. And this plan was vastly more pleasing to </a:t>
            </a:r>
            <a:r>
              <a:rPr lang="en-GB" sz="2000" dirty="0" err="1" smtClean="0"/>
              <a:t>Pixodarus</a:t>
            </a:r>
            <a:r>
              <a:rPr lang="en-GB" sz="2000" dirty="0" smtClean="0"/>
              <a:t> than the former. But Philip, becoming aware of this, went to Alexander's chamber, taking with him one of Alexander's friends and companions, </a:t>
            </a:r>
            <a:r>
              <a:rPr lang="en-GB" sz="2000" dirty="0" err="1" smtClean="0"/>
              <a:t>Philotas</a:t>
            </a:r>
            <a:r>
              <a:rPr lang="en-GB" sz="2000" dirty="0" smtClean="0"/>
              <a:t> the son of </a:t>
            </a:r>
            <a:r>
              <a:rPr lang="en-GB" sz="2000" dirty="0" err="1" smtClean="0"/>
              <a:t>Parmenio</a:t>
            </a:r>
            <a:r>
              <a:rPr lang="en-GB" sz="2000" dirty="0" smtClean="0"/>
              <a:t>, and upbraided his son severely, and bitterly reviled him as ignoble and unworthy of his high estate, in that he desired to become the son-in‑law of a man who was a </a:t>
            </a:r>
            <a:r>
              <a:rPr lang="en-GB" sz="2000" dirty="0" err="1" smtClean="0"/>
              <a:t>Carian</a:t>
            </a:r>
            <a:r>
              <a:rPr lang="en-GB" sz="2000" dirty="0" smtClean="0"/>
              <a:t> and a slave to a barbarian king. And as for </a:t>
            </a:r>
            <a:r>
              <a:rPr lang="en-GB" sz="2000" dirty="0" err="1" smtClean="0"/>
              <a:t>Thessalus</a:t>
            </a:r>
            <a:r>
              <a:rPr lang="en-GB" sz="2000" dirty="0" smtClean="0"/>
              <a:t>, Philip wrote to the Corinthians that they should send him back to Macedonia in chains. Moreover, of the other companions of Alexander, he banished from Macedonia </a:t>
            </a:r>
            <a:r>
              <a:rPr lang="en-GB" sz="2000" dirty="0" err="1" smtClean="0"/>
              <a:t>Harpalus</a:t>
            </a:r>
            <a:r>
              <a:rPr lang="en-GB" sz="2000" dirty="0" smtClean="0"/>
              <a:t> and </a:t>
            </a:r>
            <a:r>
              <a:rPr lang="en-GB" sz="2000" dirty="0" err="1" smtClean="0"/>
              <a:t>Nearchus</a:t>
            </a:r>
            <a:r>
              <a:rPr lang="en-GB" sz="2000" dirty="0" smtClean="0"/>
              <a:t>, as well as </a:t>
            </a:r>
            <a:r>
              <a:rPr lang="en-GB" sz="2000" dirty="0" err="1" smtClean="0"/>
              <a:t>Erigyius</a:t>
            </a:r>
            <a:r>
              <a:rPr lang="en-GB" sz="2000" dirty="0" smtClean="0"/>
              <a:t> and Ptolemy, men whom Alexander afterwards recalled and had in the highest honours. </a:t>
            </a:r>
          </a:p>
          <a:p>
            <a:pPr marL="0" indent="0" algn="r" eaLnBrk="1" hangingPunct="1">
              <a:lnSpc>
                <a:spcPct val="80000"/>
              </a:lnSpc>
              <a:buFont typeface="Wingdings" pitchFamily="2" charset="2"/>
              <a:buNone/>
              <a:tabLst>
                <a:tab pos="0" algn="l"/>
              </a:tabLst>
              <a:defRPr/>
            </a:pPr>
            <a:r>
              <a:rPr lang="en-GB" sz="2000" dirty="0" smtClean="0"/>
              <a:t>Plutarch, </a:t>
            </a:r>
            <a:r>
              <a:rPr lang="en-GB" sz="2000" i="1" dirty="0" smtClean="0"/>
              <a:t>Alexander</a:t>
            </a:r>
            <a:r>
              <a:rPr lang="en-GB" sz="2000" dirty="0" smtClean="0"/>
              <a:t> 10.1-5</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defRPr/>
            </a:pPr>
            <a:r>
              <a:rPr lang="en-GB" smtClean="0"/>
              <a:t>The Invasion of Asia</a:t>
            </a:r>
          </a:p>
        </p:txBody>
      </p:sp>
      <p:sp>
        <p:nvSpPr>
          <p:cNvPr id="20483" name="Rectangle 3"/>
          <p:cNvSpPr>
            <a:spLocks noGrp="1" noChangeArrowheads="1"/>
          </p:cNvSpPr>
          <p:nvPr>
            <p:ph sz="quarter" idx="1"/>
          </p:nvPr>
        </p:nvSpPr>
        <p:spPr/>
        <p:txBody>
          <a:bodyPr/>
          <a:lstStyle/>
          <a:p>
            <a:pPr eaLnBrk="1" hangingPunct="1">
              <a:defRPr/>
            </a:pPr>
            <a:r>
              <a:rPr lang="en-GB" dirty="0" smtClean="0"/>
              <a:t>336: Advance forces are sent by Philip to begin to secure the region around the Hellespont and Asia Minor for an invasion</a:t>
            </a:r>
          </a:p>
          <a:p>
            <a:pPr eaLnBrk="1" hangingPunct="1">
              <a:defRPr/>
            </a:pPr>
            <a:r>
              <a:rPr lang="en-GB" dirty="0" err="1" smtClean="0"/>
              <a:t>Parmenio</a:t>
            </a:r>
            <a:r>
              <a:rPr lang="en-GB" dirty="0" smtClean="0"/>
              <a:t>, </a:t>
            </a:r>
            <a:r>
              <a:rPr lang="en-GB" dirty="0" err="1" smtClean="0"/>
              <a:t>Amynatus</a:t>
            </a:r>
            <a:r>
              <a:rPr lang="en-GB" dirty="0" smtClean="0"/>
              <a:t>, </a:t>
            </a:r>
            <a:r>
              <a:rPr lang="en-GB" dirty="0" err="1" smtClean="0"/>
              <a:t>Attalus</a:t>
            </a:r>
            <a:r>
              <a:rPr lang="en-GB" dirty="0" smtClean="0"/>
              <a:t> (the father of Cleopatra) lead the forces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GB" smtClean="0"/>
              <a:t>Philip and Olympias</a:t>
            </a:r>
          </a:p>
        </p:txBody>
      </p:sp>
      <p:sp>
        <p:nvSpPr>
          <p:cNvPr id="21507" name="Rectangle 3"/>
          <p:cNvSpPr>
            <a:spLocks noGrp="1" noChangeArrowheads="1"/>
          </p:cNvSpPr>
          <p:nvPr>
            <p:ph sz="quarter" idx="1"/>
          </p:nvPr>
        </p:nvSpPr>
        <p:spPr/>
        <p:txBody>
          <a:bodyPr/>
          <a:lstStyle/>
          <a:p>
            <a:pPr eaLnBrk="1" hangingPunct="1">
              <a:defRPr/>
            </a:pPr>
            <a:r>
              <a:rPr lang="en-GB" smtClean="0"/>
              <a:t>336: Reinforcing Alliances</a:t>
            </a:r>
          </a:p>
          <a:p>
            <a:pPr eaLnBrk="1" hangingPunct="1">
              <a:defRPr/>
            </a:pPr>
            <a:r>
              <a:rPr lang="en-GB" smtClean="0"/>
              <a:t>Marriage of Cleopatra (daughter of Olympias by Philip) to Alexander of Molossis (brother of Olympias)</a:t>
            </a:r>
          </a:p>
          <a:p>
            <a:pPr eaLnBrk="1" hangingPunct="1">
              <a:defRPr/>
            </a:pPr>
            <a:r>
              <a:rPr lang="en-GB" smtClean="0"/>
              <a:t>Marriage to be celebrated at Aegeae</a:t>
            </a:r>
          </a:p>
          <a:p>
            <a:pPr eaLnBrk="1" hangingPunct="1">
              <a:defRPr/>
            </a:pPr>
            <a:endParaRPr lang="en-GB"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defRPr/>
            </a:pPr>
            <a:r>
              <a:rPr lang="en-GB" smtClean="0"/>
              <a:t>Murder!</a:t>
            </a:r>
          </a:p>
        </p:txBody>
      </p:sp>
      <p:sp>
        <p:nvSpPr>
          <p:cNvPr id="23555" name="Rectangle 3"/>
          <p:cNvSpPr>
            <a:spLocks noGrp="1" noChangeArrowheads="1"/>
          </p:cNvSpPr>
          <p:nvPr>
            <p:ph sz="quarter" idx="1"/>
          </p:nvPr>
        </p:nvSpPr>
        <p:spPr>
          <a:xfrm>
            <a:off x="612648" y="1600200"/>
            <a:ext cx="8153400" cy="5257800"/>
          </a:xfrm>
        </p:spPr>
        <p:txBody>
          <a:bodyPr>
            <a:normAutofit lnSpcReduction="10000"/>
          </a:bodyPr>
          <a:lstStyle/>
          <a:p>
            <a:pPr marL="0" indent="0" eaLnBrk="1" hangingPunct="1">
              <a:lnSpc>
                <a:spcPct val="80000"/>
              </a:lnSpc>
              <a:buFont typeface="Wingdings" pitchFamily="2" charset="2"/>
              <a:buNone/>
              <a:defRPr/>
            </a:pPr>
            <a:r>
              <a:rPr lang="en-GB" sz="2400" dirty="0" smtClean="0"/>
              <a:t>Magnificent games were also celebrated, and as Philip was going to view them, unattended by his guards, walking between the two </a:t>
            </a:r>
            <a:r>
              <a:rPr lang="en-GB" sz="2400" dirty="0" err="1" smtClean="0"/>
              <a:t>Alexanders</a:t>
            </a:r>
            <a:r>
              <a:rPr lang="en-GB" sz="2400" dirty="0" smtClean="0"/>
              <a:t>, his son and son-in-law, Pausanias, a noble Macedonian youth, without being suspected by anyone, posting himself in a narrow passage, killed him as he was going through it, and caused a day appointed for joy to be </a:t>
            </a:r>
            <a:r>
              <a:rPr lang="en-GB" sz="2400" dirty="0" err="1" smtClean="0"/>
              <a:t>overclouded</a:t>
            </a:r>
            <a:r>
              <a:rPr lang="en-GB" sz="2400" dirty="0" smtClean="0"/>
              <a:t> with mourning for a death. Pausanias, in the early part of his youth, had suffered gross violence at the hands of </a:t>
            </a:r>
            <a:r>
              <a:rPr lang="en-GB" sz="2400" dirty="0" err="1" smtClean="0"/>
              <a:t>Attalus</a:t>
            </a:r>
            <a:r>
              <a:rPr lang="en-GB" sz="2400" dirty="0" smtClean="0"/>
              <a:t>, to the indignity of which was added this further affront, that </a:t>
            </a:r>
            <a:r>
              <a:rPr lang="en-GB" sz="2400" dirty="0" err="1" smtClean="0"/>
              <a:t>Attalus</a:t>
            </a:r>
            <a:r>
              <a:rPr lang="en-GB" sz="2400" dirty="0" smtClean="0"/>
              <a:t> had exposed him, after bringing him to a banquet and making him drunk, not only to insults from himself, but also to those of the company, as if he had been a common object for ill-treatment, and rendered him the laughing-stock of those of his own age. Being impatient under this ignominy, Pausanias had often made complaints to Philip, but being put off with various excuses, not unattended with ridicule, and seeing his adversary also honoured with a general’s commission, he turned his rage against Philip himself, and inflicted on him, as an unjust judge, that revenge which he could not inflict on him as an adversary.</a:t>
            </a:r>
          </a:p>
          <a:p>
            <a:pPr marL="0" indent="0" algn="r" eaLnBrk="1" hangingPunct="1">
              <a:lnSpc>
                <a:spcPct val="80000"/>
              </a:lnSpc>
              <a:buFont typeface="Wingdings" pitchFamily="2" charset="2"/>
              <a:buNone/>
              <a:defRPr/>
            </a:pPr>
            <a:r>
              <a:rPr lang="en-GB" sz="1800" dirty="0" smtClean="0"/>
              <a:t>Justin 9.6 </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defRPr/>
            </a:pPr>
            <a:r>
              <a:rPr lang="en-GB" smtClean="0"/>
              <a:t>Murder!</a:t>
            </a:r>
          </a:p>
        </p:txBody>
      </p:sp>
      <p:sp>
        <p:nvSpPr>
          <p:cNvPr id="24579" name="Rectangle 3"/>
          <p:cNvSpPr>
            <a:spLocks noGrp="1" noChangeArrowheads="1"/>
          </p:cNvSpPr>
          <p:nvPr>
            <p:ph sz="quarter" idx="1"/>
          </p:nvPr>
        </p:nvSpPr>
        <p:spPr>
          <a:xfrm>
            <a:off x="467544" y="1573212"/>
            <a:ext cx="8229600" cy="5284788"/>
          </a:xfrm>
        </p:spPr>
        <p:txBody>
          <a:bodyPr>
            <a:normAutofit lnSpcReduction="10000"/>
          </a:bodyPr>
          <a:lstStyle/>
          <a:p>
            <a:pPr marL="0" indent="0" eaLnBrk="1" hangingPunct="1">
              <a:lnSpc>
                <a:spcPct val="80000"/>
              </a:lnSpc>
              <a:buFont typeface="Wingdings" pitchFamily="2" charset="2"/>
              <a:buNone/>
              <a:defRPr/>
            </a:pPr>
            <a:r>
              <a:rPr lang="en-GB" sz="2000" dirty="0" smtClean="0"/>
              <a:t>Pausanias, nevertheless, nursed his wrath implacably, and yearned to avenge himself, not only on the one who had done him wrong, but also on the one who failed to avenge him. In this design he was encouraged especially by the sophist </a:t>
            </a:r>
            <a:r>
              <a:rPr lang="en-GB" sz="2000" dirty="0" err="1" smtClean="0"/>
              <a:t>Hermocrates</a:t>
            </a:r>
            <a:r>
              <a:rPr lang="en-GB" sz="2000" dirty="0" smtClean="0"/>
              <a:t>. He was his pupil, and when he asked in the course of his instruction how one might become most famous, the sophist replied that it would be by killing the one who had accomplished most, for just as long as he was remembered, so long his slayer would be remembered also. Pausanias connected this saying with his private resentment, and admitting no delay in his plans because of his grievance he determined to act under cover of the festival in the following manner. He posted horses at the gates of the city and came to the entrance of the theatre carrying a Celtic dagger under his cloak. When Philip directed his attending friends to precede him into the theatre, while the guards kept their distance, he saw that the king was left alone, rushed at him, pierced him through his ribs, and stretched him out dead; then ran for the gates and the horses which he had prepared for his flight. Immediately one group of the bodyguards hurried to the body of the king while the rest poured out in pursuit of the assassin; among these last were </a:t>
            </a:r>
            <a:r>
              <a:rPr lang="en-GB" sz="2000" dirty="0" err="1" smtClean="0"/>
              <a:t>Leonnatus</a:t>
            </a:r>
            <a:r>
              <a:rPr lang="en-GB" sz="2000" dirty="0" smtClean="0"/>
              <a:t> and </a:t>
            </a:r>
            <a:r>
              <a:rPr lang="en-GB" sz="2000" dirty="0" err="1" smtClean="0"/>
              <a:t>Perdiccas</a:t>
            </a:r>
            <a:r>
              <a:rPr lang="en-GB" sz="2000" dirty="0" smtClean="0"/>
              <a:t> and </a:t>
            </a:r>
            <a:r>
              <a:rPr lang="en-GB" sz="2000" dirty="0" err="1" smtClean="0"/>
              <a:t>Attalus</a:t>
            </a:r>
            <a:r>
              <a:rPr lang="en-GB" sz="2000" dirty="0" smtClean="0"/>
              <a:t>. Having a good start, Pausanias would have mounted his horse before they could catch him had he not caught his boot in a vine and fallen. As he was scrambling to his feet, </a:t>
            </a:r>
            <a:r>
              <a:rPr lang="en-GB" sz="2000" dirty="0" err="1" smtClean="0"/>
              <a:t>Perdiccas</a:t>
            </a:r>
            <a:r>
              <a:rPr lang="en-GB" sz="2000" dirty="0" smtClean="0"/>
              <a:t> and the rest came up with him and killed him with their javelins. </a:t>
            </a:r>
          </a:p>
          <a:p>
            <a:pPr marL="0" indent="0" algn="r" eaLnBrk="1" hangingPunct="1">
              <a:lnSpc>
                <a:spcPct val="80000"/>
              </a:lnSpc>
              <a:buFont typeface="Wingdings" pitchFamily="2" charset="2"/>
              <a:buNone/>
              <a:defRPr/>
            </a:pPr>
            <a:r>
              <a:rPr lang="en-GB" sz="1800" dirty="0" err="1" smtClean="0"/>
              <a:t>Diod</a:t>
            </a:r>
            <a:r>
              <a:rPr lang="en-GB" sz="1800" dirty="0" smtClean="0"/>
              <a:t>. Sic. 16.94</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defRPr/>
            </a:pPr>
            <a:r>
              <a:rPr lang="en-GB" smtClean="0"/>
              <a:t>Who killed Philip?</a:t>
            </a:r>
          </a:p>
        </p:txBody>
      </p:sp>
      <p:sp>
        <p:nvSpPr>
          <p:cNvPr id="22531" name="Rectangle 3"/>
          <p:cNvSpPr>
            <a:spLocks noGrp="1" noChangeArrowheads="1"/>
          </p:cNvSpPr>
          <p:nvPr>
            <p:ph sz="quarter" idx="1"/>
          </p:nvPr>
        </p:nvSpPr>
        <p:spPr/>
        <p:txBody>
          <a:bodyPr/>
          <a:lstStyle/>
          <a:p>
            <a:pPr eaLnBrk="1" hangingPunct="1">
              <a:defRPr/>
            </a:pPr>
            <a:r>
              <a:rPr lang="en-GB" smtClean="0"/>
              <a:t>Pausanias</a:t>
            </a:r>
          </a:p>
          <a:p>
            <a:pPr eaLnBrk="1" hangingPunct="1">
              <a:defRPr/>
            </a:pPr>
            <a:r>
              <a:rPr lang="en-GB" smtClean="0"/>
              <a:t>Who was to blame?</a:t>
            </a:r>
          </a:p>
          <a:p>
            <a:pPr lvl="1" eaLnBrk="1" hangingPunct="1">
              <a:defRPr/>
            </a:pPr>
            <a:r>
              <a:rPr lang="en-GB" smtClean="0"/>
              <a:t>Alexander? </a:t>
            </a:r>
          </a:p>
          <a:p>
            <a:pPr lvl="1" eaLnBrk="1" hangingPunct="1">
              <a:defRPr/>
            </a:pPr>
            <a:r>
              <a:rPr lang="en-GB" smtClean="0"/>
              <a:t>Olympias?</a:t>
            </a:r>
          </a:p>
          <a:p>
            <a:pPr lvl="1" eaLnBrk="1" hangingPunct="1">
              <a:defRPr/>
            </a:pPr>
            <a:r>
              <a:rPr lang="en-GB" smtClean="0"/>
              <a:t>?</a:t>
            </a:r>
          </a:p>
          <a:p>
            <a:pPr lvl="1" eaLnBrk="1" hangingPunct="1">
              <a:defRPr/>
            </a:pPr>
            <a:endParaRPr lang="en-GB" smtClean="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defRPr/>
            </a:pPr>
            <a:r>
              <a:rPr lang="en-GB" smtClean="0"/>
              <a:t>Accession of Alexander</a:t>
            </a:r>
          </a:p>
        </p:txBody>
      </p:sp>
      <p:sp>
        <p:nvSpPr>
          <p:cNvPr id="25603" name="Rectangle 3"/>
          <p:cNvSpPr>
            <a:spLocks noGrp="1" noChangeArrowheads="1"/>
          </p:cNvSpPr>
          <p:nvPr>
            <p:ph sz="quarter" idx="1"/>
          </p:nvPr>
        </p:nvSpPr>
        <p:spPr/>
        <p:txBody>
          <a:bodyPr/>
          <a:lstStyle/>
          <a:p>
            <a:pPr eaLnBrk="1" hangingPunct="1">
              <a:defRPr/>
            </a:pPr>
            <a:r>
              <a:rPr lang="en-GB" dirty="0" smtClean="0"/>
              <a:t>Punish Pausanias</a:t>
            </a:r>
          </a:p>
          <a:p>
            <a:pPr eaLnBrk="1" hangingPunct="1">
              <a:defRPr/>
            </a:pPr>
            <a:r>
              <a:rPr lang="en-GB" dirty="0" smtClean="0"/>
              <a:t>Kill Cleopatra and infant daughter</a:t>
            </a:r>
          </a:p>
          <a:p>
            <a:pPr eaLnBrk="1" hangingPunct="1">
              <a:defRPr/>
            </a:pPr>
            <a:r>
              <a:rPr lang="en-GB" dirty="0" smtClean="0"/>
              <a:t>Kill </a:t>
            </a:r>
            <a:r>
              <a:rPr lang="en-GB" dirty="0" err="1" smtClean="0"/>
              <a:t>Attalus</a:t>
            </a:r>
            <a:endParaRPr lang="en-GB" dirty="0" smtClean="0"/>
          </a:p>
          <a:p>
            <a:pPr eaLnBrk="1" hangingPunct="1">
              <a:defRPr/>
            </a:pPr>
            <a:r>
              <a:rPr lang="en-GB" dirty="0" smtClean="0"/>
              <a:t>Kill the princes </a:t>
            </a:r>
            <a:r>
              <a:rPr lang="en-GB" dirty="0" err="1" smtClean="0"/>
              <a:t>Lyncestis</a:t>
            </a:r>
            <a:r>
              <a:rPr lang="en-GB" dirty="0" smtClean="0"/>
              <a:t> and </a:t>
            </a:r>
            <a:r>
              <a:rPr lang="en-GB" dirty="0" err="1" smtClean="0"/>
              <a:t>Amyntas</a:t>
            </a:r>
            <a:r>
              <a:rPr lang="en-GB" dirty="0" smtClean="0"/>
              <a:t> son of </a:t>
            </a:r>
            <a:r>
              <a:rPr lang="en-GB" dirty="0" err="1" smtClean="0"/>
              <a:t>Perdiccas</a:t>
            </a:r>
            <a:r>
              <a:rPr lang="en-GB" dirty="0" smtClean="0"/>
              <a:t> III</a:t>
            </a:r>
          </a:p>
          <a:p>
            <a:pPr eaLnBrk="1" hangingPunct="1">
              <a:defRPr/>
            </a:pPr>
            <a:endParaRPr lang="en-GB" dirty="0" smtClean="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 Birth and Propaganda</a:t>
            </a:r>
            <a:endParaRPr lang="en-GB" dirty="0"/>
          </a:p>
        </p:txBody>
      </p:sp>
      <p:sp>
        <p:nvSpPr>
          <p:cNvPr id="3" name="Content Placeholder 2"/>
          <p:cNvSpPr>
            <a:spLocks noGrp="1"/>
          </p:cNvSpPr>
          <p:nvPr>
            <p:ph sz="quarter" idx="1"/>
          </p:nvPr>
        </p:nvSpPr>
        <p:spPr/>
        <p:txBody>
          <a:bodyPr>
            <a:normAutofit fontScale="55000" lnSpcReduction="20000"/>
          </a:bodyPr>
          <a:lstStyle/>
          <a:p>
            <a:pPr marL="0" indent="0">
              <a:buNone/>
            </a:pPr>
            <a:r>
              <a:rPr lang="en-GB" dirty="0"/>
              <a:t>As for the lineage of Alexander, on his father's side he was a descendant of Heracles through </a:t>
            </a:r>
            <a:r>
              <a:rPr lang="en-GB" dirty="0" err="1"/>
              <a:t>Caranus</a:t>
            </a:r>
            <a:r>
              <a:rPr lang="en-GB" dirty="0"/>
              <a:t>, and on his mother's side a descendant of </a:t>
            </a:r>
            <a:r>
              <a:rPr lang="en-GB" dirty="0" err="1"/>
              <a:t>Aeacus</a:t>
            </a:r>
            <a:r>
              <a:rPr lang="en-GB" dirty="0"/>
              <a:t> through </a:t>
            </a:r>
            <a:r>
              <a:rPr lang="en-GB" dirty="0" err="1"/>
              <a:t>Neoptolemus</a:t>
            </a:r>
            <a:r>
              <a:rPr lang="en-GB" dirty="0"/>
              <a:t>; this is accepted without any question.  And we are told that Philip, after </a:t>
            </a:r>
            <a:r>
              <a:rPr lang="en-GB" dirty="0" smtClean="0"/>
              <a:t>being </a:t>
            </a:r>
            <a:r>
              <a:rPr lang="en-GB" dirty="0"/>
              <a:t>initiated into the mysteries of Samothrace at the same time with </a:t>
            </a:r>
            <a:r>
              <a:rPr lang="en-GB" dirty="0" err="1"/>
              <a:t>Olympias</a:t>
            </a:r>
            <a:r>
              <a:rPr lang="en-GB" dirty="0"/>
              <a:t>, he himself being still a youth and she an orphan child, fell in love with her and betrothed himself to her at once with the consent of her brother, </a:t>
            </a:r>
            <a:r>
              <a:rPr lang="en-GB" dirty="0" err="1"/>
              <a:t>Arymbas</a:t>
            </a:r>
            <a:r>
              <a:rPr lang="en-GB" dirty="0"/>
              <a:t>. </a:t>
            </a:r>
            <a:r>
              <a:rPr lang="en-GB" dirty="0" smtClean="0"/>
              <a:t>Well</a:t>
            </a:r>
            <a:r>
              <a:rPr lang="en-GB" dirty="0"/>
              <a:t>, then, the night before that on which the marriage was consummated, the bride dreamed that there was a peal of thunder and that a thunder-bolt fell upon her womb, and that thereby much fire was kindled, which broke into flames that travelled all about, and then was extinguished. </a:t>
            </a:r>
            <a:r>
              <a:rPr lang="en-GB" dirty="0" smtClean="0"/>
              <a:t>At </a:t>
            </a:r>
            <a:r>
              <a:rPr lang="en-GB" dirty="0"/>
              <a:t>a later time, too, after the marriage, Philip dreamed that he was putting a seal upon his wife's womb; and the device of the seal, as he thought, was the figure of a lion. </a:t>
            </a:r>
            <a:r>
              <a:rPr lang="en-GB" dirty="0" smtClean="0"/>
              <a:t>The </a:t>
            </a:r>
            <a:r>
              <a:rPr lang="en-GB" dirty="0"/>
              <a:t>other seers, now, were led by the vision to suspect that Philip needed to put a closer watch upon his marriage relations; but </a:t>
            </a:r>
            <a:r>
              <a:rPr lang="en-GB" dirty="0" err="1"/>
              <a:t>Aristander</a:t>
            </a:r>
            <a:r>
              <a:rPr lang="en-GB" dirty="0"/>
              <a:t> of </a:t>
            </a:r>
            <a:r>
              <a:rPr lang="en-GB" dirty="0" err="1"/>
              <a:t>Telmessus</a:t>
            </a:r>
            <a:r>
              <a:rPr lang="en-GB" dirty="0"/>
              <a:t> said that the woman was pregnant, since no seal was put upon what was empty, and pregnant of a son whose nature would be bold and lion-like. </a:t>
            </a:r>
            <a:r>
              <a:rPr lang="en-GB" dirty="0" smtClean="0"/>
              <a:t>Moreover</a:t>
            </a:r>
            <a:r>
              <a:rPr lang="en-GB" dirty="0"/>
              <a:t>, a serpent was once seen lying stretched out by the side of </a:t>
            </a:r>
            <a:r>
              <a:rPr lang="en-GB" dirty="0" err="1"/>
              <a:t>Olympias</a:t>
            </a:r>
            <a:r>
              <a:rPr lang="en-GB" dirty="0"/>
              <a:t> as she slept, and we are told that this, more than anything else, dulled the ardour of Philip's attentions to his wife, so that he no longer came often to sleep by her side, either because he feared that some spells and enchantments might be practised upon him by her, or because he shrank for her embraces in the conviction that she was the partner of a superior being. </a:t>
            </a:r>
            <a:endParaRPr lang="en-GB" dirty="0" smtClean="0"/>
          </a:p>
          <a:p>
            <a:pPr marL="0" indent="0" algn="r">
              <a:buNone/>
            </a:pPr>
            <a:r>
              <a:rPr lang="en-GB" dirty="0" smtClean="0"/>
              <a:t>Plutarch </a:t>
            </a:r>
            <a:r>
              <a:rPr lang="en-GB" i="1" dirty="0" smtClean="0"/>
              <a:t>Life of Alexander </a:t>
            </a:r>
            <a:r>
              <a:rPr lang="en-GB" dirty="0" smtClean="0"/>
              <a:t>2</a:t>
            </a:r>
            <a:endParaRPr lang="en-GB" dirty="0"/>
          </a:p>
        </p:txBody>
      </p:sp>
    </p:spTree>
    <p:extLst>
      <p:ext uri="{BB962C8B-B14F-4D97-AF65-F5344CB8AC3E}">
        <p14:creationId xmlns:p14="http://schemas.microsoft.com/office/powerpoint/2010/main" val="27808323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Alexander Birth and Propaganda</a:t>
            </a:r>
          </a:p>
        </p:txBody>
      </p:sp>
      <p:sp>
        <p:nvSpPr>
          <p:cNvPr id="3" name="Content Placeholder 2"/>
          <p:cNvSpPr>
            <a:spLocks noGrp="1"/>
          </p:cNvSpPr>
          <p:nvPr>
            <p:ph sz="quarter" idx="1"/>
          </p:nvPr>
        </p:nvSpPr>
        <p:spPr/>
        <p:txBody>
          <a:bodyPr>
            <a:normAutofit fontScale="85000" lnSpcReduction="20000"/>
          </a:bodyPr>
          <a:lstStyle/>
          <a:p>
            <a:pPr marL="0" indent="0">
              <a:buNone/>
            </a:pPr>
            <a:r>
              <a:rPr lang="en-GB" dirty="0"/>
              <a:t>However, after his vision, as we are told, Philip sent </a:t>
            </a:r>
            <a:r>
              <a:rPr lang="en-GB" dirty="0" err="1"/>
              <a:t>Chaeron</a:t>
            </a:r>
            <a:r>
              <a:rPr lang="en-GB" dirty="0"/>
              <a:t> of Megalopolis to Delphi, by whom an oracle was brought to him from Apollo, who bade him sacrifice to Ammon and hold that god in greatest reverence,  but </a:t>
            </a:r>
            <a:r>
              <a:rPr lang="en-GB" dirty="0" smtClean="0"/>
              <a:t>told </a:t>
            </a:r>
            <a:r>
              <a:rPr lang="en-GB" dirty="0"/>
              <a:t>him he was to lose that one of his eyes which he had applied to the chink in the door when he espied the god, in the form of a serpent, sharing the couch of his wife. </a:t>
            </a:r>
            <a:r>
              <a:rPr lang="en-GB" dirty="0" smtClean="0"/>
              <a:t>Moreover</a:t>
            </a:r>
            <a:r>
              <a:rPr lang="en-GB" dirty="0"/>
              <a:t>, </a:t>
            </a:r>
            <a:r>
              <a:rPr lang="en-GB" dirty="0" err="1"/>
              <a:t>Olympias</a:t>
            </a:r>
            <a:r>
              <a:rPr lang="en-GB" dirty="0"/>
              <a:t>, as Eratosthenes says, when she sent Alexander forth upon his great expedition, told him, and him alone, the secret of his begetting, and bade him have purposes worthy of his birth. </a:t>
            </a:r>
            <a:r>
              <a:rPr lang="en-GB" dirty="0" smtClean="0"/>
              <a:t>Others</a:t>
            </a:r>
            <a:r>
              <a:rPr lang="en-GB" dirty="0"/>
              <a:t>, on the contrary, say that she repudiated the idea, and said: "Alexander must cease slandering me to Hera</a:t>
            </a:r>
            <a:r>
              <a:rPr lang="en-GB" dirty="0" smtClean="0"/>
              <a:t>.“</a:t>
            </a:r>
          </a:p>
          <a:p>
            <a:pPr marL="0" indent="0" algn="r">
              <a:buNone/>
            </a:pPr>
            <a:r>
              <a:rPr lang="en-GB" dirty="0" smtClean="0"/>
              <a:t>Plutarch </a:t>
            </a:r>
            <a:r>
              <a:rPr lang="en-GB" i="1" dirty="0" smtClean="0"/>
              <a:t>Life of Alexander</a:t>
            </a:r>
            <a:r>
              <a:rPr lang="en-GB" dirty="0" smtClean="0"/>
              <a:t> 3</a:t>
            </a:r>
            <a:endParaRPr lang="en-GB" dirty="0"/>
          </a:p>
        </p:txBody>
      </p:sp>
    </p:spTree>
    <p:extLst>
      <p:ext uri="{BB962C8B-B14F-4D97-AF65-F5344CB8AC3E}">
        <p14:creationId xmlns:p14="http://schemas.microsoft.com/office/powerpoint/2010/main" val="38364258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Alexander Birth and Propaganda</a:t>
            </a:r>
          </a:p>
        </p:txBody>
      </p:sp>
      <p:sp>
        <p:nvSpPr>
          <p:cNvPr id="3" name="Content Placeholder 2"/>
          <p:cNvSpPr>
            <a:spLocks noGrp="1"/>
          </p:cNvSpPr>
          <p:nvPr>
            <p:ph sz="quarter" idx="1"/>
          </p:nvPr>
        </p:nvSpPr>
        <p:spPr/>
        <p:txBody>
          <a:bodyPr>
            <a:normAutofit fontScale="70000" lnSpcReduction="20000"/>
          </a:bodyPr>
          <a:lstStyle/>
          <a:p>
            <a:r>
              <a:rPr lang="en-GB" dirty="0"/>
              <a:t>Be that as it may, Alexander was born early in the month </a:t>
            </a:r>
            <a:r>
              <a:rPr lang="en-GB" dirty="0" err="1"/>
              <a:t>Hecatombaeon</a:t>
            </a:r>
            <a:r>
              <a:rPr lang="en-GB" dirty="0" smtClean="0"/>
              <a:t>, </a:t>
            </a:r>
            <a:r>
              <a:rPr lang="en-GB" dirty="0"/>
              <a:t>the Macedonian name for </a:t>
            </a:r>
            <a:r>
              <a:rPr lang="en-GB" dirty="0" smtClean="0"/>
              <a:t>which </a:t>
            </a:r>
            <a:r>
              <a:rPr lang="en-GB" dirty="0"/>
              <a:t>is </a:t>
            </a:r>
            <a:r>
              <a:rPr lang="en-GB" dirty="0" err="1"/>
              <a:t>Loüs</a:t>
            </a:r>
            <a:r>
              <a:rPr lang="en-GB" dirty="0"/>
              <a:t>, on the sixth day of the month, and on this day the temple of Ephesian Artemis was burnt. 6 It was apropos of this that </a:t>
            </a:r>
            <a:r>
              <a:rPr lang="en-GB" dirty="0" err="1"/>
              <a:t>Hegesias</a:t>
            </a:r>
            <a:r>
              <a:rPr lang="en-GB" dirty="0"/>
              <a:t> the </a:t>
            </a:r>
            <a:r>
              <a:rPr lang="en-GB" dirty="0" err="1"/>
              <a:t>Magnesian</a:t>
            </a:r>
            <a:r>
              <a:rPr lang="en-GB" dirty="0"/>
              <a:t> made an utterance frigid enough to have extinguished that great conflagration. He said, namely, it was no wonder that the temple of Artemis was burned down, since the goddess was busy bringing Alexander into the world.  But all the Magi who were then at Ephesus, looking upon the temple's disaster as a sign of further disaster, ran about beating their faces and crying aloud that woe and great calamity for Asia had that day been born.  To Philip, however, who had just taken Potidaea, there came three messages at the same time: the first that </a:t>
            </a:r>
            <a:r>
              <a:rPr lang="en-GB" dirty="0" err="1"/>
              <a:t>Parmenio</a:t>
            </a:r>
            <a:r>
              <a:rPr lang="en-GB" dirty="0"/>
              <a:t> had conquered the Illyrians in a great battle, the second that his race-horse had won a victory at the Olympic games, while a third announced the birth of Alexander. </a:t>
            </a:r>
            <a:r>
              <a:rPr lang="en-GB" dirty="0" smtClean="0"/>
              <a:t>These </a:t>
            </a:r>
            <a:r>
              <a:rPr lang="en-GB" dirty="0"/>
              <a:t>things delighted him, of course, and the seers raised his hopes still higher by declaring that the son whose birth coincided with three victories would be always victorious. </a:t>
            </a:r>
            <a:endParaRPr lang="en-GB" dirty="0" smtClean="0"/>
          </a:p>
          <a:p>
            <a:pPr algn="r"/>
            <a:r>
              <a:rPr lang="en-GB" dirty="0" smtClean="0"/>
              <a:t>Plutarch </a:t>
            </a:r>
            <a:r>
              <a:rPr lang="en-GB" i="1" dirty="0" smtClean="0"/>
              <a:t>Life of Alexander</a:t>
            </a:r>
            <a:r>
              <a:rPr lang="en-GB" dirty="0" smtClean="0"/>
              <a:t> 4</a:t>
            </a:r>
            <a:endParaRPr lang="en-GB" dirty="0"/>
          </a:p>
        </p:txBody>
      </p:sp>
    </p:spTree>
    <p:extLst>
      <p:ext uri="{BB962C8B-B14F-4D97-AF65-F5344CB8AC3E}">
        <p14:creationId xmlns:p14="http://schemas.microsoft.com/office/powerpoint/2010/main" val="6257047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 and Philosophy</a:t>
            </a:r>
            <a:endParaRPr lang="en-GB" dirty="0"/>
          </a:p>
        </p:txBody>
      </p:sp>
      <p:sp>
        <p:nvSpPr>
          <p:cNvPr id="3" name="Content Placeholder 2"/>
          <p:cNvSpPr>
            <a:spLocks noGrp="1"/>
          </p:cNvSpPr>
          <p:nvPr>
            <p:ph sz="quarter" idx="1"/>
          </p:nvPr>
        </p:nvSpPr>
        <p:spPr/>
        <p:txBody>
          <a:bodyPr>
            <a:normAutofit fontScale="55000" lnSpcReduction="20000"/>
          </a:bodyPr>
          <a:lstStyle/>
          <a:p>
            <a:pPr marL="0" indent="0">
              <a:buNone/>
            </a:pPr>
            <a:r>
              <a:rPr lang="en-GB" dirty="0"/>
              <a:t>Moreover, in my opinion Alexander's love of the art of healing was inculcated in him by Aristotle </a:t>
            </a:r>
            <a:r>
              <a:rPr lang="en-GB" dirty="0" err="1"/>
              <a:t>preeminently</a:t>
            </a:r>
            <a:r>
              <a:rPr lang="en-GB" dirty="0"/>
              <a:t>. For he was not only fond of the theory of medicine, but actually came to the aid of his friends when they were sick, and prescribed for them certain treatments and regimens, as one can gather from his letters. </a:t>
            </a:r>
            <a:r>
              <a:rPr lang="en-GB" dirty="0" smtClean="0"/>
              <a:t>He </a:t>
            </a:r>
            <a:r>
              <a:rPr lang="en-GB" dirty="0"/>
              <a:t>was also by nature a lover of learning and a lover of reading. And since he thought and called the Iliad a viaticum of the military art, he took with him Aristotle's </a:t>
            </a:r>
            <a:r>
              <a:rPr lang="en-GB" dirty="0" err="1"/>
              <a:t>recension</a:t>
            </a:r>
            <a:r>
              <a:rPr lang="en-GB" dirty="0"/>
              <a:t> of the poem, called the Iliad of the Casket</a:t>
            </a:r>
            <a:r>
              <a:rPr lang="en-GB" dirty="0" smtClean="0"/>
              <a:t>, </a:t>
            </a:r>
            <a:r>
              <a:rPr lang="en-GB" dirty="0"/>
              <a:t>and always kept it lying with his dagger under his pillow, as </a:t>
            </a:r>
            <a:r>
              <a:rPr lang="en-GB" dirty="0" err="1"/>
              <a:t>Onesicritus</a:t>
            </a:r>
            <a:r>
              <a:rPr lang="en-GB" dirty="0"/>
              <a:t> informs us</a:t>
            </a:r>
            <a:r>
              <a:rPr lang="en-GB" dirty="0" smtClean="0"/>
              <a:t>; and </a:t>
            </a:r>
            <a:r>
              <a:rPr lang="en-GB" dirty="0"/>
              <a:t>when he could find no other books in the interior of Asia, he ordered </a:t>
            </a:r>
            <a:r>
              <a:rPr lang="en-GB" dirty="0" err="1"/>
              <a:t>Harpalus</a:t>
            </a:r>
            <a:r>
              <a:rPr lang="en-GB" dirty="0"/>
              <a:t> to send him some. So </a:t>
            </a:r>
            <a:r>
              <a:rPr lang="en-GB" dirty="0" err="1"/>
              <a:t>Harpalus</a:t>
            </a:r>
            <a:r>
              <a:rPr lang="en-GB" dirty="0"/>
              <a:t> sent him the books of </a:t>
            </a:r>
            <a:r>
              <a:rPr lang="en-GB" dirty="0" err="1"/>
              <a:t>Philistus</a:t>
            </a:r>
            <a:r>
              <a:rPr lang="en-GB" dirty="0"/>
              <a:t>, a great many of the tragedies of Euripides, Sophocles, and Aeschylus, and the dithyrambic poems of </a:t>
            </a:r>
            <a:r>
              <a:rPr lang="en-GB" dirty="0" err="1"/>
              <a:t>Telestes</a:t>
            </a:r>
            <a:r>
              <a:rPr lang="en-GB" dirty="0"/>
              <a:t> and </a:t>
            </a:r>
            <a:r>
              <a:rPr lang="en-GB" dirty="0" err="1"/>
              <a:t>Philoxenus</a:t>
            </a:r>
            <a:r>
              <a:rPr lang="en-GB" dirty="0" smtClean="0"/>
              <a:t>. </a:t>
            </a:r>
            <a:r>
              <a:rPr lang="en-GB" dirty="0"/>
              <a:t> Aristotle he admired at the first, and loved him, as he himself used to say, more than he did his father, for that the one had given him life, but the other had taught him a noble life; later, however, </a:t>
            </a:r>
            <a:r>
              <a:rPr lang="en-GB" dirty="0" smtClean="0"/>
              <a:t>he </a:t>
            </a:r>
            <a:r>
              <a:rPr lang="en-GB" dirty="0"/>
              <a:t>held him in more or less of suspicion, not to the extent of doing him any harm, but his kindly attentions lacked their former ardour and affection towards him, and this was proof of estrangement. </a:t>
            </a:r>
            <a:r>
              <a:rPr lang="en-GB" dirty="0" smtClean="0"/>
              <a:t>However</a:t>
            </a:r>
            <a:r>
              <a:rPr lang="en-GB" dirty="0"/>
              <a:t>, that eager yearning for philosophy which was imbedded in his nature and which ever grew with his growth, did not subside from his soul, as is testified by the honour in which he held </a:t>
            </a:r>
            <a:r>
              <a:rPr lang="en-GB" dirty="0" err="1"/>
              <a:t>Anaxarchus</a:t>
            </a:r>
            <a:r>
              <a:rPr lang="en-GB" dirty="0"/>
              <a:t>, by his gift of fifty talents to </a:t>
            </a:r>
            <a:r>
              <a:rPr lang="en-GB" dirty="0" err="1"/>
              <a:t>Xenocrates</a:t>
            </a:r>
            <a:r>
              <a:rPr lang="en-GB" dirty="0"/>
              <a:t>, and by the attentions which he so lavishly bestowed upon </a:t>
            </a:r>
            <a:r>
              <a:rPr lang="en-GB" dirty="0" err="1"/>
              <a:t>Dandamis</a:t>
            </a:r>
            <a:r>
              <a:rPr lang="en-GB" dirty="0"/>
              <a:t> and </a:t>
            </a:r>
            <a:r>
              <a:rPr lang="en-GB" dirty="0" err="1" smtClean="0"/>
              <a:t>Calanus</a:t>
            </a:r>
            <a:r>
              <a:rPr lang="en-GB" dirty="0" smtClean="0"/>
              <a:t>.</a:t>
            </a:r>
          </a:p>
          <a:p>
            <a:pPr marL="0" indent="0" algn="r">
              <a:buNone/>
            </a:pPr>
            <a:r>
              <a:rPr lang="en-GB" dirty="0" smtClean="0"/>
              <a:t>Plutarch </a:t>
            </a:r>
            <a:r>
              <a:rPr lang="en-GB" i="1" dirty="0" smtClean="0"/>
              <a:t>Life of Alexander</a:t>
            </a:r>
            <a:r>
              <a:rPr lang="en-GB" dirty="0" smtClean="0"/>
              <a:t> 8</a:t>
            </a:r>
            <a:endParaRPr lang="en-GB" dirty="0"/>
          </a:p>
        </p:txBody>
      </p:sp>
    </p:spTree>
    <p:extLst>
      <p:ext uri="{BB962C8B-B14F-4D97-AF65-F5344CB8AC3E}">
        <p14:creationId xmlns:p14="http://schemas.microsoft.com/office/powerpoint/2010/main" val="29571021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 up reading</a:t>
            </a:r>
            <a:endParaRPr lang="en-GB" dirty="0"/>
          </a:p>
        </p:txBody>
      </p:sp>
      <p:sp>
        <p:nvSpPr>
          <p:cNvPr id="3" name="Content Placeholder 2"/>
          <p:cNvSpPr>
            <a:spLocks noGrp="1"/>
          </p:cNvSpPr>
          <p:nvPr>
            <p:ph sz="quarter" idx="1"/>
          </p:nvPr>
        </p:nvSpPr>
        <p:spPr/>
        <p:txBody>
          <a:bodyPr/>
          <a:lstStyle/>
          <a:p>
            <a:r>
              <a:rPr lang="en-GB" dirty="0" smtClean="0"/>
              <a:t>Read </a:t>
            </a:r>
            <a:r>
              <a:rPr lang="en-GB" dirty="0" err="1" smtClean="0"/>
              <a:t>Plutarch’s</a:t>
            </a:r>
            <a:r>
              <a:rPr lang="en-GB" dirty="0" smtClean="0"/>
              <a:t> </a:t>
            </a:r>
            <a:r>
              <a:rPr lang="en-GB" i="1" dirty="0" smtClean="0"/>
              <a:t>Life of Alexander</a:t>
            </a:r>
          </a:p>
          <a:p>
            <a:r>
              <a:rPr lang="en-GB" dirty="0" smtClean="0">
                <a:hlinkClick r:id="rId2"/>
              </a:rPr>
              <a:t>http://penelope.uchicago.edu/Thayer/E/Roman/Texts/Plutarch/Lives/Alexander*/home.html</a:t>
            </a:r>
            <a:endParaRPr lang="en-GB" dirty="0" smtClean="0"/>
          </a:p>
          <a:p>
            <a:r>
              <a:rPr lang="en-GB" dirty="0" smtClean="0"/>
              <a:t> or</a:t>
            </a:r>
          </a:p>
          <a:p>
            <a:r>
              <a:rPr lang="en-GB" smtClean="0">
                <a:hlinkClick r:id="rId3"/>
              </a:rPr>
              <a:t>http://classics.mit.edu/Plutarch/alexandr.html</a:t>
            </a:r>
            <a:endParaRPr lang="en-GB" smtClean="0"/>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FD689F0-0686-4366-A2E6-B90397F1F0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8BD28-3905-44B8-8BC5-6FC0B14E1E00}">
  <ds:schemaRefs>
    <ds:schemaRef ds:uri="http://schemas.microsoft.com/sharepoint/v3/contenttype/forms"/>
  </ds:schemaRefs>
</ds:datastoreItem>
</file>

<file path=customXml/itemProps3.xml><?xml version="1.0" encoding="utf-8"?>
<ds:datastoreItem xmlns:ds="http://schemas.openxmlformats.org/officeDocument/2006/customXml" ds:itemID="{F855F9BB-48C5-4E76-8181-BC3CDEE2D0FA}">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Median</Template>
  <TotalTime>477</TotalTime>
  <Words>2984</Words>
  <Application>Microsoft Office PowerPoint</Application>
  <PresentationFormat>On-screen Show (4:3)</PresentationFormat>
  <Paragraphs>155</Paragraphs>
  <Slides>37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Tw Cen MT</vt:lpstr>
      <vt:lpstr>Wingdings</vt:lpstr>
      <vt:lpstr>Wingdings 2</vt:lpstr>
      <vt:lpstr>Median</vt:lpstr>
      <vt:lpstr>Defenders, Conquerors and Vanquished</vt:lpstr>
      <vt:lpstr>Office Hours</vt:lpstr>
      <vt:lpstr>No class on 9th of March instead Class 5th March 11-1 in Arts 5</vt:lpstr>
      <vt:lpstr>Gobbet</vt:lpstr>
      <vt:lpstr>Gobbet 1</vt:lpstr>
      <vt:lpstr>Gobbet 2</vt:lpstr>
      <vt:lpstr>Gobbet 3</vt:lpstr>
      <vt:lpstr>Gobbet 4</vt:lpstr>
      <vt:lpstr>Time Line: Due 8th MAY 2018</vt:lpstr>
      <vt:lpstr>Using the Library Session</vt:lpstr>
      <vt:lpstr>What is the Hellenistic World</vt:lpstr>
      <vt:lpstr>PowerPoint Presentation</vt:lpstr>
      <vt:lpstr>What is the Hellenistic world?</vt:lpstr>
      <vt:lpstr>What is the chronology?</vt:lpstr>
      <vt:lpstr>What are our sources?</vt:lpstr>
      <vt:lpstr>Very Important Books</vt:lpstr>
      <vt:lpstr>A few notes</vt:lpstr>
      <vt:lpstr>A few more notes</vt:lpstr>
      <vt:lpstr>Philip II</vt:lpstr>
      <vt:lpstr>Aftermath of Chaironea</vt:lpstr>
      <vt:lpstr>“League of Corinth”</vt:lpstr>
      <vt:lpstr>“League of Corinth”</vt:lpstr>
      <vt:lpstr>Purpose of the League</vt:lpstr>
      <vt:lpstr>Trouble in the Family</vt:lpstr>
      <vt:lpstr>Macedonia, Illyria, Epirus</vt:lpstr>
      <vt:lpstr>Reconciliation?</vt:lpstr>
      <vt:lpstr>The Invasion of Asia</vt:lpstr>
      <vt:lpstr>Philip and Olympias</vt:lpstr>
      <vt:lpstr>Murder!</vt:lpstr>
      <vt:lpstr>Murder!</vt:lpstr>
      <vt:lpstr>Who killed Philip?</vt:lpstr>
      <vt:lpstr>Accession of Alexander</vt:lpstr>
      <vt:lpstr>Alexander Birth and Propaganda</vt:lpstr>
      <vt:lpstr>Alexander Birth and Propaganda</vt:lpstr>
      <vt:lpstr>Alexander Birth and Propaganda</vt:lpstr>
      <vt:lpstr>Alexander and Philosophy</vt:lpstr>
      <vt:lpstr>Follow up reading</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Kyle Erickson</cp:lastModifiedBy>
  <cp:revision>42</cp:revision>
  <dcterms:created xsi:type="dcterms:W3CDTF">2011-01-10T14:29:51Z</dcterms:created>
  <dcterms:modified xsi:type="dcterms:W3CDTF">2018-01-30T19:04:41Z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