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67" r:id="rId4"/>
    <p:sldId id="266" r:id="rId5"/>
    <p:sldId id="264" r:id="rId6"/>
    <p:sldId id="265" r:id="rId7"/>
    <p:sldId id="258" r:id="rId8"/>
    <p:sldId id="261" r:id="rId9"/>
    <p:sldId id="268" r:id="rId10"/>
    <p:sldId id="273" r:id="rId11"/>
    <p:sldId id="262" r:id="rId12"/>
    <p:sldId id="263" r:id="rId13"/>
    <p:sldId id="274" r:id="rId14"/>
    <p:sldId id="275" r:id="rId15"/>
    <p:sldId id="272" r:id="rId16"/>
    <p:sldId id="269"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DB314-B812-4E80-A94F-E656F4F12BE2}" v="14" dt="2022-02-22T14:10:30.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38" autoAdjust="0"/>
  </p:normalViewPr>
  <p:slideViewPr>
    <p:cSldViewPr snapToGrid="0">
      <p:cViewPr>
        <p:scale>
          <a:sx n="110" d="100"/>
          <a:sy n="110" d="100"/>
        </p:scale>
        <p:origin x="282"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078DB314-B812-4E80-A94F-E656F4F12BE2}"/>
    <pc:docChg chg="custSel addSld modSld sldOrd">
      <pc:chgData name="Jessica Pitman" userId="32810b54-0e4c-4b23-98da-f3c8604117a1" providerId="ADAL" clId="{078DB314-B812-4E80-A94F-E656F4F12BE2}" dt="2022-02-22T14:10:47.593" v="382" actId="478"/>
      <pc:docMkLst>
        <pc:docMk/>
      </pc:docMkLst>
      <pc:sldChg chg="modSp mod modNotesTx">
        <pc:chgData name="Jessica Pitman" userId="32810b54-0e4c-4b23-98da-f3c8604117a1" providerId="ADAL" clId="{078DB314-B812-4E80-A94F-E656F4F12BE2}" dt="2022-02-22T13:52:14.920" v="9" actId="313"/>
        <pc:sldMkLst>
          <pc:docMk/>
          <pc:sldMk cId="2707082234" sldId="261"/>
        </pc:sldMkLst>
        <pc:spChg chg="mod">
          <ac:chgData name="Jessica Pitman" userId="32810b54-0e4c-4b23-98da-f3c8604117a1" providerId="ADAL" clId="{078DB314-B812-4E80-A94F-E656F4F12BE2}" dt="2022-02-22T13:51:10.171" v="8" actId="20577"/>
          <ac:spMkLst>
            <pc:docMk/>
            <pc:sldMk cId="2707082234" sldId="261"/>
            <ac:spMk id="3" creationId="{F8F1304A-FBDF-4827-8A99-53F2C08FEC70}"/>
          </ac:spMkLst>
        </pc:spChg>
      </pc:sldChg>
      <pc:sldChg chg="modSp mod">
        <pc:chgData name="Jessica Pitman" userId="32810b54-0e4c-4b23-98da-f3c8604117a1" providerId="ADAL" clId="{078DB314-B812-4E80-A94F-E656F4F12BE2}" dt="2022-02-22T13:58:39.821" v="11" actId="20577"/>
        <pc:sldMkLst>
          <pc:docMk/>
          <pc:sldMk cId="1907211926" sldId="263"/>
        </pc:sldMkLst>
        <pc:spChg chg="mod">
          <ac:chgData name="Jessica Pitman" userId="32810b54-0e4c-4b23-98da-f3c8604117a1" providerId="ADAL" clId="{078DB314-B812-4E80-A94F-E656F4F12BE2}" dt="2022-02-22T13:58:39.821" v="11" actId="20577"/>
          <ac:spMkLst>
            <pc:docMk/>
            <pc:sldMk cId="1907211926" sldId="263"/>
            <ac:spMk id="3" creationId="{B7D8E130-11E9-4556-8AE9-D7E0F5E35B14}"/>
          </ac:spMkLst>
        </pc:spChg>
      </pc:sldChg>
      <pc:sldChg chg="modSp mod">
        <pc:chgData name="Jessica Pitman" userId="32810b54-0e4c-4b23-98da-f3c8604117a1" providerId="ADAL" clId="{078DB314-B812-4E80-A94F-E656F4F12BE2}" dt="2022-02-22T13:48:54.742" v="0" actId="20577"/>
        <pc:sldMkLst>
          <pc:docMk/>
          <pc:sldMk cId="917859351" sldId="266"/>
        </pc:sldMkLst>
        <pc:spChg chg="mod">
          <ac:chgData name="Jessica Pitman" userId="32810b54-0e4c-4b23-98da-f3c8604117a1" providerId="ADAL" clId="{078DB314-B812-4E80-A94F-E656F4F12BE2}" dt="2022-02-22T13:48:54.742" v="0" actId="20577"/>
          <ac:spMkLst>
            <pc:docMk/>
            <pc:sldMk cId="917859351" sldId="266"/>
            <ac:spMk id="3" creationId="{72CBE6EE-791C-426C-A129-37EA4ECFE545}"/>
          </ac:spMkLst>
        </pc:spChg>
      </pc:sldChg>
      <pc:sldChg chg="ord">
        <pc:chgData name="Jessica Pitman" userId="32810b54-0e4c-4b23-98da-f3c8604117a1" providerId="ADAL" clId="{078DB314-B812-4E80-A94F-E656F4F12BE2}" dt="2022-02-22T14:03:37.426" v="13"/>
        <pc:sldMkLst>
          <pc:docMk/>
          <pc:sldMk cId="3425644758" sldId="269"/>
        </pc:sldMkLst>
      </pc:sldChg>
      <pc:sldChg chg="addSp delSp modSp new mod modClrScheme chgLayout">
        <pc:chgData name="Jessica Pitman" userId="32810b54-0e4c-4b23-98da-f3c8604117a1" providerId="ADAL" clId="{078DB314-B812-4E80-A94F-E656F4F12BE2}" dt="2022-02-22T14:10:47.593" v="382" actId="478"/>
        <pc:sldMkLst>
          <pc:docMk/>
          <pc:sldMk cId="4041479008" sldId="275"/>
        </pc:sldMkLst>
        <pc:spChg chg="del">
          <ac:chgData name="Jessica Pitman" userId="32810b54-0e4c-4b23-98da-f3c8604117a1" providerId="ADAL" clId="{078DB314-B812-4E80-A94F-E656F4F12BE2}" dt="2022-02-22T14:07:43.120" v="339" actId="478"/>
          <ac:spMkLst>
            <pc:docMk/>
            <pc:sldMk cId="4041479008" sldId="275"/>
            <ac:spMk id="2" creationId="{B4BE01A3-574E-4BAA-97B6-05B7256A862C}"/>
          </ac:spMkLst>
        </pc:spChg>
        <pc:spChg chg="mod ord">
          <ac:chgData name="Jessica Pitman" userId="32810b54-0e4c-4b23-98da-f3c8604117a1" providerId="ADAL" clId="{078DB314-B812-4E80-A94F-E656F4F12BE2}" dt="2022-02-22T14:09:04.729" v="359" actId="27636"/>
          <ac:spMkLst>
            <pc:docMk/>
            <pc:sldMk cId="4041479008" sldId="275"/>
            <ac:spMk id="3" creationId="{52B9680E-938A-4E8D-8936-3C24326A9FC2}"/>
          </ac:spMkLst>
        </pc:spChg>
        <pc:spChg chg="mod ord">
          <ac:chgData name="Jessica Pitman" userId="32810b54-0e4c-4b23-98da-f3c8604117a1" providerId="ADAL" clId="{078DB314-B812-4E80-A94F-E656F4F12BE2}" dt="2022-02-22T14:09:14.911" v="364" actId="207"/>
          <ac:spMkLst>
            <pc:docMk/>
            <pc:sldMk cId="4041479008" sldId="275"/>
            <ac:spMk id="4" creationId="{98AF6919-B49D-4B5E-9D06-AADA0B693E98}"/>
          </ac:spMkLst>
        </pc:spChg>
        <pc:spChg chg="add del mod ord">
          <ac:chgData name="Jessica Pitman" userId="32810b54-0e4c-4b23-98da-f3c8604117a1" providerId="ADAL" clId="{078DB314-B812-4E80-A94F-E656F4F12BE2}" dt="2022-02-22T14:08:12.576" v="342" actId="700"/>
          <ac:spMkLst>
            <pc:docMk/>
            <pc:sldMk cId="4041479008" sldId="275"/>
            <ac:spMk id="5" creationId="{8D7B8193-BBD3-4F84-90A6-0ACCE0DB7C9A}"/>
          </ac:spMkLst>
        </pc:spChg>
        <pc:spChg chg="add del mod ord">
          <ac:chgData name="Jessica Pitman" userId="32810b54-0e4c-4b23-98da-f3c8604117a1" providerId="ADAL" clId="{078DB314-B812-4E80-A94F-E656F4F12BE2}" dt="2022-02-22T14:08:30.602" v="350" actId="478"/>
          <ac:spMkLst>
            <pc:docMk/>
            <pc:sldMk cId="4041479008" sldId="275"/>
            <ac:spMk id="6" creationId="{57BF0292-EC0C-48FE-A0F8-7BD1AB79BBAF}"/>
          </ac:spMkLst>
        </pc:spChg>
        <pc:spChg chg="add del mod ord">
          <ac:chgData name="Jessica Pitman" userId="32810b54-0e4c-4b23-98da-f3c8604117a1" providerId="ADAL" clId="{078DB314-B812-4E80-A94F-E656F4F12BE2}" dt="2022-02-22T14:08:19.487" v="347" actId="478"/>
          <ac:spMkLst>
            <pc:docMk/>
            <pc:sldMk cId="4041479008" sldId="275"/>
            <ac:spMk id="7" creationId="{3F375B40-E3A4-4156-B784-4897B0E1941E}"/>
          </ac:spMkLst>
        </pc:spChg>
        <pc:spChg chg="add del mod ord">
          <ac:chgData name="Jessica Pitman" userId="32810b54-0e4c-4b23-98da-f3c8604117a1" providerId="ADAL" clId="{078DB314-B812-4E80-A94F-E656F4F12BE2}" dt="2022-02-22T14:08:23.701" v="348" actId="478"/>
          <ac:spMkLst>
            <pc:docMk/>
            <pc:sldMk cId="4041479008" sldId="275"/>
            <ac:spMk id="8" creationId="{40B4276E-43E5-4045-930C-A690246C60ED}"/>
          </ac:spMkLst>
        </pc:spChg>
        <pc:spChg chg="add mod">
          <ac:chgData name="Jessica Pitman" userId="32810b54-0e4c-4b23-98da-f3c8604117a1" providerId="ADAL" clId="{078DB314-B812-4E80-A94F-E656F4F12BE2}" dt="2022-02-22T14:09:23.202" v="366" actId="20577"/>
          <ac:spMkLst>
            <pc:docMk/>
            <pc:sldMk cId="4041479008" sldId="275"/>
            <ac:spMk id="10" creationId="{610CD244-6622-428B-9DE6-A7B8C1B5CAF9}"/>
          </ac:spMkLst>
        </pc:spChg>
        <pc:spChg chg="add del mod">
          <ac:chgData name="Jessica Pitman" userId="32810b54-0e4c-4b23-98da-f3c8604117a1" providerId="ADAL" clId="{078DB314-B812-4E80-A94F-E656F4F12BE2}" dt="2022-02-22T14:10:47.593" v="382" actId="478"/>
          <ac:spMkLst>
            <pc:docMk/>
            <pc:sldMk cId="4041479008" sldId="275"/>
            <ac:spMk id="12" creationId="{ADD742D9-5519-47C5-8871-5E4252BCC9E9}"/>
          </ac:spMkLst>
        </pc:spChg>
        <pc:picChg chg="add mod">
          <ac:chgData name="Jessica Pitman" userId="32810b54-0e4c-4b23-98da-f3c8604117a1" providerId="ADAL" clId="{078DB314-B812-4E80-A94F-E656F4F12BE2}" dt="2022-02-22T14:10:18.348" v="373" actId="1076"/>
          <ac:picMkLst>
            <pc:docMk/>
            <pc:sldMk cId="4041479008" sldId="275"/>
            <ac:picMk id="13" creationId="{8ADCDACC-FC48-40D2-9006-59FB033EBB0E}"/>
          </ac:picMkLst>
        </pc:picChg>
        <pc:picChg chg="add mod">
          <ac:chgData name="Jessica Pitman" userId="32810b54-0e4c-4b23-98da-f3c8604117a1" providerId="ADAL" clId="{078DB314-B812-4E80-A94F-E656F4F12BE2}" dt="2022-02-22T14:10:30.252" v="380" actId="1076"/>
          <ac:picMkLst>
            <pc:docMk/>
            <pc:sldMk cId="4041479008" sldId="275"/>
            <ac:picMk id="14" creationId="{1CF010E5-AACA-4DB2-9C7D-DA219F1DD572}"/>
          </ac:picMkLst>
        </pc:picChg>
        <pc:picChg chg="add mod">
          <ac:chgData name="Jessica Pitman" userId="32810b54-0e4c-4b23-98da-f3c8604117a1" providerId="ADAL" clId="{078DB314-B812-4E80-A94F-E656F4F12BE2}" dt="2022-02-22T14:10:24.091" v="377" actId="1076"/>
          <ac:picMkLst>
            <pc:docMk/>
            <pc:sldMk cId="4041479008" sldId="275"/>
            <ac:picMk id="15" creationId="{6596ADB1-0314-4778-A59F-17B7E65E2FFA}"/>
          </ac:picMkLst>
        </pc:picChg>
        <pc:picChg chg="add mod">
          <ac:chgData name="Jessica Pitman" userId="32810b54-0e4c-4b23-98da-f3c8604117a1" providerId="ADAL" clId="{078DB314-B812-4E80-A94F-E656F4F12BE2}" dt="2022-02-22T14:10:26.535" v="379" actId="1076"/>
          <ac:picMkLst>
            <pc:docMk/>
            <pc:sldMk cId="4041479008" sldId="275"/>
            <ac:picMk id="16" creationId="{0E862DA9-7386-46CC-9EB2-84E0FE2B68D9}"/>
          </ac:picMkLst>
        </pc:picChg>
        <pc:picChg chg="add mod">
          <ac:chgData name="Jessica Pitman" userId="32810b54-0e4c-4b23-98da-f3c8604117a1" providerId="ADAL" clId="{078DB314-B812-4E80-A94F-E656F4F12BE2}" dt="2022-02-22T14:10:09.856" v="370" actId="1076"/>
          <ac:picMkLst>
            <pc:docMk/>
            <pc:sldMk cId="4041479008" sldId="275"/>
            <ac:picMk id="4098" creationId="{40547421-BC1F-4367-A46A-5A4E401F1B3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4CD72E9D-ECF8-4CAA-960E-A51C602E43D4}" type="datetimeFigureOut">
              <a:rPr lang="en-GB" smtClean="0"/>
              <a:t>22/02/2022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FAAA9E65-BAEB-4925-A208-BA89E5DAE1C3}" type="slidenum">
              <a:rPr lang="en-GB" smtClean="0"/>
              <a:t>‹#›</a:t>
            </a:fld>
            <a:endParaRPr lang="en-GB"/>
          </a:p>
        </p:txBody>
      </p:sp>
    </p:spTree>
    <p:extLst>
      <p:ext uri="{BB962C8B-B14F-4D97-AF65-F5344CB8AC3E}">
        <p14:creationId xmlns:p14="http://schemas.microsoft.com/office/powerpoint/2010/main" val="742604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95959"/>
                </a:solidFill>
                <a:effectLst/>
                <a:latin typeface="Helvetica" panose="020B0604020202020204" pitchFamily="34" charset="0"/>
              </a:rPr>
              <a:t>Ella Baker (1903–1986) was an influential African American civil rights and human rights activist. For five decades, she worked behind the scenes with people in vulnerable communities to </a:t>
            </a:r>
            <a:r>
              <a:rPr lang="en-GB" b="0" i="0" dirty="0" err="1">
                <a:solidFill>
                  <a:srgbClr val="595959"/>
                </a:solidFill>
                <a:effectLst/>
                <a:latin typeface="Helvetica" panose="020B0604020202020204" pitchFamily="34" charset="0"/>
              </a:rPr>
              <a:t>catalyze</a:t>
            </a:r>
            <a:r>
              <a:rPr lang="en-GB" b="0" i="0" dirty="0">
                <a:solidFill>
                  <a:srgbClr val="595959"/>
                </a:solidFill>
                <a:effectLst/>
                <a:latin typeface="Helvetica" panose="020B0604020202020204" pitchFamily="34" charset="0"/>
              </a:rPr>
              <a:t> social justice leadership. Her steadfast belief in the power of ordinary people to create change continues to inspire social justice activists around the world.</a:t>
            </a:r>
          </a:p>
          <a:p>
            <a:endParaRPr lang="en-GB" b="0" i="0" dirty="0">
              <a:solidFill>
                <a:srgbClr val="595959"/>
              </a:solidFill>
              <a:effectLst/>
              <a:latin typeface="Helvetica" panose="020B0604020202020204" pitchFamily="34" charset="0"/>
            </a:endParaRP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Catalytic leadership is a concrete set of communication practices for social justice leadership produced in equitable partnership with, instead of on, communities</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The you Tube clip mentions when people go into communities its really important to find out what they want to see in their communities not what you want to see.</a:t>
            </a:r>
          </a:p>
          <a:p>
            <a:endParaRPr lang="en-GB" b="0" i="0" dirty="0">
              <a:solidFill>
                <a:srgbClr val="595959"/>
              </a:solidFill>
              <a:effectLst/>
              <a:latin typeface="Helvetica" panose="020B0604020202020204" pitchFamily="34" charset="0"/>
            </a:endParaRPr>
          </a:p>
          <a:p>
            <a:r>
              <a:rPr lang="en-GB" b="0" i="0" dirty="0">
                <a:solidFill>
                  <a:srgbClr val="595959"/>
                </a:solidFill>
                <a:effectLst/>
                <a:latin typeface="Helvetica" panose="020B0604020202020204" pitchFamily="34" charset="0"/>
              </a:rPr>
              <a:t>That is a good discussion point because you may want to increase attainment, reduce poverty etc and this may not be what they want!</a:t>
            </a:r>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2</a:t>
            </a:fld>
            <a:endParaRPr lang="en-GB"/>
          </a:p>
        </p:txBody>
      </p:sp>
    </p:spTree>
    <p:extLst>
      <p:ext uri="{BB962C8B-B14F-4D97-AF65-F5344CB8AC3E}">
        <p14:creationId xmlns:p14="http://schemas.microsoft.com/office/powerpoint/2010/main" val="151077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Dod </a:t>
            </a:r>
            <a:r>
              <a:rPr lang="en-GB" dirty="0" err="1"/>
              <a:t>nol</a:t>
            </a:r>
            <a:r>
              <a:rPr lang="en-GB" dirty="0"/>
              <a:t> a siarad </a:t>
            </a:r>
            <a:r>
              <a:rPr lang="en-GB" dirty="0" err="1"/>
              <a:t>gydai</a:t>
            </a:r>
            <a:r>
              <a:rPr lang="en-GB" dirty="0"/>
              <a:t> gilydd</a:t>
            </a:r>
          </a:p>
          <a:p>
            <a:endParaRPr lang="en-GB" dirty="0"/>
          </a:p>
          <a:p>
            <a:r>
              <a:rPr lang="en-GB" dirty="0" err="1"/>
              <a:t>Gwnewch</a:t>
            </a:r>
            <a:r>
              <a:rPr lang="en-GB" dirty="0"/>
              <a:t> hyn fel </a:t>
            </a:r>
            <a:r>
              <a:rPr lang="en-GB" dirty="0" err="1"/>
              <a:t>trafodaeth</a:t>
            </a:r>
            <a:r>
              <a:rPr lang="en-GB" dirty="0"/>
              <a:t> </a:t>
            </a:r>
            <a:r>
              <a:rPr lang="en-GB" dirty="0" err="1"/>
              <a:t>ddosbarth</a:t>
            </a:r>
            <a:r>
              <a:rPr lang="en-GB" dirty="0"/>
              <a:t>.</a:t>
            </a:r>
          </a:p>
          <a:p>
            <a:endParaRPr lang="en-GB" dirty="0"/>
          </a:p>
          <a:p>
            <a:r>
              <a:rPr lang="en-GB" dirty="0" err="1"/>
              <a:t>Defnyddiwch</a:t>
            </a:r>
            <a:r>
              <a:rPr lang="en-GB" dirty="0"/>
              <a:t> </a:t>
            </a:r>
            <a:r>
              <a:rPr lang="en-GB" dirty="0" err="1"/>
              <a:t>siart</a:t>
            </a:r>
            <a:r>
              <a:rPr lang="en-GB" dirty="0"/>
              <a:t> </a:t>
            </a:r>
            <a:r>
              <a:rPr lang="en-GB" dirty="0" err="1"/>
              <a:t>troi</a:t>
            </a:r>
            <a:r>
              <a:rPr lang="en-GB" dirty="0"/>
              <a:t> </a:t>
            </a:r>
            <a:r>
              <a:rPr lang="en-GB" dirty="0" err="1"/>
              <a:t>os</a:t>
            </a:r>
            <a:r>
              <a:rPr lang="en-GB" dirty="0"/>
              <a:t> oes angen</a:t>
            </a:r>
          </a:p>
          <a:p>
            <a:endParaRPr lang="en-GB" dirty="0"/>
          </a:p>
          <a:p>
            <a:r>
              <a:rPr lang="en-GB" dirty="0"/>
              <a:t>Beth sy'n annheg yn y </a:t>
            </a:r>
            <a:r>
              <a:rPr lang="en-GB" dirty="0" err="1"/>
              <a:t>cymunedau</a:t>
            </a:r>
            <a:r>
              <a:rPr lang="en-GB" dirty="0"/>
              <a:t> lle </a:t>
            </a:r>
            <a:r>
              <a:rPr lang="en-GB" dirty="0" err="1"/>
              <a:t>rydych</a:t>
            </a:r>
            <a:r>
              <a:rPr lang="en-GB" dirty="0"/>
              <a:t> chi'n gweithio?</a:t>
            </a:r>
          </a:p>
          <a:p>
            <a:endParaRPr lang="en-GB" dirty="0"/>
          </a:p>
          <a:p>
            <a:r>
              <a:rPr lang="en-GB" dirty="0" err="1"/>
              <a:t>Defnyddiaf</a:t>
            </a:r>
            <a:r>
              <a:rPr lang="en-GB" dirty="0"/>
              <a:t> y gair annheg </a:t>
            </a:r>
            <a:r>
              <a:rPr lang="en-GB" dirty="0" err="1"/>
              <a:t>yma</a:t>
            </a:r>
            <a:r>
              <a:rPr lang="en-GB" dirty="0"/>
              <a:t> gan ei bod yn haws deall y </a:t>
            </a:r>
            <a:r>
              <a:rPr lang="en-GB" dirty="0" err="1"/>
              <a:t>cyfiawnder</a:t>
            </a:r>
            <a:r>
              <a:rPr lang="en-GB" dirty="0"/>
              <a:t> cymdeithasol </a:t>
            </a:r>
            <a:r>
              <a:rPr lang="en-GB" dirty="0" err="1"/>
              <a:t>hwnnw</a:t>
            </a:r>
            <a:r>
              <a:rPr lang="en-GB" dirty="0"/>
              <a:t>. Gall geiriau fel </a:t>
            </a:r>
            <a:r>
              <a:rPr lang="en-GB" dirty="0" err="1"/>
              <a:t>cyfiawnder</a:t>
            </a:r>
            <a:r>
              <a:rPr lang="en-GB" dirty="0"/>
              <a:t> cymdeithasol a </a:t>
            </a:r>
            <a:r>
              <a:rPr lang="en-GB" dirty="0" err="1"/>
              <a:t>gormes</a:t>
            </a:r>
            <a:r>
              <a:rPr lang="en-GB" dirty="0"/>
              <a:t> </a:t>
            </a:r>
            <a:r>
              <a:rPr lang="en-GB" dirty="0" err="1"/>
              <a:t>ymddangos</a:t>
            </a:r>
            <a:r>
              <a:rPr lang="en-GB" dirty="0"/>
              <a:t> yn </a:t>
            </a:r>
            <a:r>
              <a:rPr lang="en-GB" dirty="0" err="1"/>
              <a:t>frawychus</a:t>
            </a:r>
            <a:r>
              <a:rPr lang="en-GB" dirty="0"/>
              <a:t> ond gellir </a:t>
            </a:r>
            <a:r>
              <a:rPr lang="en-GB" dirty="0" err="1"/>
              <a:t>torri’r</a:t>
            </a:r>
            <a:r>
              <a:rPr lang="en-GB" dirty="0"/>
              <a:t> </a:t>
            </a:r>
            <a:r>
              <a:rPr lang="en-GB" dirty="0" err="1"/>
              <a:t>rhain</a:t>
            </a:r>
            <a:r>
              <a:rPr lang="en-GB" dirty="0"/>
              <a:t> i </a:t>
            </a:r>
            <a:r>
              <a:rPr lang="en-GB" dirty="0" err="1"/>
              <a:t>lawr</a:t>
            </a:r>
            <a:r>
              <a:rPr lang="en-GB" dirty="0"/>
              <a:t> trwy siarad am yr hyn sy’n annheg</a:t>
            </a:r>
          </a:p>
          <a:p>
            <a:endParaRPr lang="en-GB" dirty="0"/>
          </a:p>
          <a:p>
            <a:r>
              <a:rPr lang="en-GB" dirty="0"/>
              <a:t> </a:t>
            </a:r>
          </a:p>
          <a:p>
            <a:endParaRPr lang="en-GB" dirty="0"/>
          </a:p>
          <a:p>
            <a:r>
              <a:rPr lang="en-GB" dirty="0"/>
              <a:t>2. Pwy sy'n ei wneud felly?</a:t>
            </a:r>
          </a:p>
          <a:p>
            <a:endParaRPr lang="en-GB" dirty="0"/>
          </a:p>
          <a:p>
            <a:endParaRPr lang="en-GB" dirty="0"/>
          </a:p>
          <a:p>
            <a:r>
              <a:rPr lang="en-GB" dirty="0"/>
              <a:t>Bydd hyn yn </a:t>
            </a:r>
            <a:r>
              <a:rPr lang="en-GB" dirty="0" err="1"/>
              <a:t>ddiddorol</a:t>
            </a:r>
            <a:r>
              <a:rPr lang="en-GB" dirty="0"/>
              <a:t> </a:t>
            </a:r>
            <a:r>
              <a:rPr lang="en-GB" dirty="0" err="1"/>
              <a:t>gobeithio</a:t>
            </a:r>
            <a:r>
              <a:rPr lang="en-GB" dirty="0"/>
              <a:t>. Efallai y bydd angen i chi </a:t>
            </a:r>
            <a:r>
              <a:rPr lang="en-GB" dirty="0" err="1"/>
              <a:t>ofyn</a:t>
            </a:r>
            <a:r>
              <a:rPr lang="en-GB" dirty="0"/>
              <a:t> mwy o </a:t>
            </a:r>
            <a:r>
              <a:rPr lang="en-GB" dirty="0" err="1"/>
              <a:t>gwestiynau</a:t>
            </a:r>
            <a:r>
              <a:rPr lang="en-GB" dirty="0"/>
              <a:t> am hyn ond bydd yn eu helpu i </a:t>
            </a:r>
            <a:r>
              <a:rPr lang="en-GB" dirty="0" err="1"/>
              <a:t>feddwl</a:t>
            </a:r>
            <a:r>
              <a:rPr lang="en-GB" dirty="0"/>
              <a:t> am </a:t>
            </a:r>
            <a:r>
              <a:rPr lang="en-GB" dirty="0" err="1"/>
              <a:t>faterion</a:t>
            </a:r>
            <a:r>
              <a:rPr lang="en-GB" dirty="0"/>
              <a:t> fel </a:t>
            </a:r>
            <a:r>
              <a:rPr lang="en-GB" dirty="0" err="1"/>
              <a:t>tlodi</a:t>
            </a:r>
            <a:r>
              <a:rPr lang="en-GB" dirty="0"/>
              <a:t> ac </a:t>
            </a:r>
            <a:r>
              <a:rPr lang="en-GB" dirty="0" err="1"/>
              <a:t>ati</a:t>
            </a:r>
            <a:r>
              <a:rPr lang="en-GB" dirty="0"/>
              <a:t> ac o </a:t>
            </a:r>
            <a:r>
              <a:rPr lang="en-GB" dirty="0" err="1"/>
              <a:t>ble</a:t>
            </a:r>
            <a:r>
              <a:rPr lang="en-GB" dirty="0"/>
              <a:t> y daw</a:t>
            </a:r>
          </a:p>
          <a:p>
            <a:endParaRPr lang="en-GB" dirty="0"/>
          </a:p>
          <a:p>
            <a:endParaRPr lang="en-GB" dirty="0"/>
          </a:p>
          <a:p>
            <a:r>
              <a:rPr lang="en-GB" dirty="0"/>
              <a:t>3. Sut mae hyn yn </a:t>
            </a:r>
            <a:r>
              <a:rPr lang="en-GB" dirty="0" err="1"/>
              <a:t>effeithio</a:t>
            </a:r>
            <a:r>
              <a:rPr lang="en-GB" dirty="0"/>
              <a:t> ar y plant yn y gymuned?</a:t>
            </a:r>
          </a:p>
          <a:p>
            <a:endParaRPr lang="en-GB" dirty="0"/>
          </a:p>
          <a:p>
            <a:endParaRPr lang="en-GB" dirty="0"/>
          </a:p>
          <a:p>
            <a:r>
              <a:rPr lang="en-GB" dirty="0"/>
              <a:t>4. Beth </a:t>
            </a:r>
            <a:r>
              <a:rPr lang="en-GB" dirty="0" err="1"/>
              <a:t>yw</a:t>
            </a:r>
            <a:r>
              <a:rPr lang="en-GB" dirty="0"/>
              <a:t> ein </a:t>
            </a:r>
            <a:r>
              <a:rPr lang="en-GB" dirty="0" err="1"/>
              <a:t>rôl</a:t>
            </a:r>
            <a:r>
              <a:rPr lang="en-GB" dirty="0"/>
              <a:t> yn y lleoliad </a:t>
            </a:r>
            <a:r>
              <a:rPr lang="en-GB" dirty="0" err="1"/>
              <a:t>blynyddoedd</a:t>
            </a:r>
            <a:r>
              <a:rPr lang="en-GB" dirty="0"/>
              <a:t> cynnar?</a:t>
            </a:r>
          </a:p>
          <a:p>
            <a:endParaRPr lang="en-GB" dirty="0"/>
          </a:p>
          <a:p>
            <a:r>
              <a:rPr lang="en-GB" dirty="0" err="1"/>
              <a:t>Byddai</a:t>
            </a:r>
            <a:r>
              <a:rPr lang="en-GB" dirty="0"/>
              <a:t> Parker ar Ella Baker yn </a:t>
            </a:r>
            <a:r>
              <a:rPr lang="en-GB" dirty="0" err="1"/>
              <a:t>dweud</a:t>
            </a:r>
            <a:r>
              <a:rPr lang="en-GB" dirty="0"/>
              <a:t> i ddatblygu rhywbeth o’r </a:t>
            </a:r>
            <a:r>
              <a:rPr lang="en-GB" dirty="0" err="1"/>
              <a:t>enw</a:t>
            </a:r>
            <a:r>
              <a:rPr lang="en-GB" dirty="0"/>
              <a:t> </a:t>
            </a:r>
            <a:r>
              <a:rPr lang="en-GB" dirty="0" err="1"/>
              <a:t>ymwybyddiaeth</a:t>
            </a:r>
            <a:r>
              <a:rPr lang="en-GB" dirty="0"/>
              <a:t> </a:t>
            </a:r>
            <a:r>
              <a:rPr lang="en-GB" dirty="0" err="1"/>
              <a:t>feirniadol</a:t>
            </a:r>
            <a:r>
              <a:rPr lang="en-GB" dirty="0"/>
              <a:t> i </a:t>
            </a:r>
            <a:r>
              <a:rPr lang="en-GB" dirty="0" err="1"/>
              <a:t>ddeall</a:t>
            </a:r>
            <a:r>
              <a:rPr lang="en-GB" dirty="0"/>
              <a:t> eich </a:t>
            </a:r>
            <a:r>
              <a:rPr lang="en-GB" dirty="0" err="1"/>
              <a:t>rôl</a:t>
            </a:r>
            <a:r>
              <a:rPr lang="en-GB" dirty="0"/>
              <a:t> mewn sefyllfaoedd sy’n newid ond </a:t>
            </a:r>
            <a:r>
              <a:rPr lang="en-GB" dirty="0" err="1"/>
              <a:t>byddai</a:t>
            </a:r>
            <a:r>
              <a:rPr lang="en-GB" dirty="0"/>
              <a:t> gwybod na </a:t>
            </a:r>
            <a:r>
              <a:rPr lang="en-GB" dirty="0" err="1"/>
              <a:t>allwch</a:t>
            </a:r>
            <a:r>
              <a:rPr lang="en-GB" dirty="0"/>
              <a:t> ei wneud ar eich pen eich hun a bod angen i chi </a:t>
            </a:r>
            <a:r>
              <a:rPr lang="en-GB" dirty="0" err="1"/>
              <a:t>ddeall</a:t>
            </a:r>
            <a:r>
              <a:rPr lang="en-GB" dirty="0"/>
              <a:t> cyd-destun y </a:t>
            </a:r>
            <a:r>
              <a:rPr lang="en-GB" dirty="0" err="1"/>
              <a:t>cymunedau</a:t>
            </a:r>
            <a:r>
              <a:rPr lang="en-GB" dirty="0"/>
              <a:t>/rhieni/plant – gallai </a:t>
            </a:r>
            <a:r>
              <a:rPr lang="en-GB" dirty="0" err="1"/>
              <a:t>ble</a:t>
            </a:r>
            <a:r>
              <a:rPr lang="en-GB" dirty="0"/>
              <a:t> </a:t>
            </a:r>
            <a:r>
              <a:rPr lang="en-GB" dirty="0" err="1"/>
              <a:t>maent</a:t>
            </a:r>
            <a:r>
              <a:rPr lang="en-GB" dirty="0"/>
              <a:t> yn </a:t>
            </a:r>
            <a:r>
              <a:rPr lang="en-GB" dirty="0" err="1"/>
              <a:t>byw</a:t>
            </a:r>
            <a:r>
              <a:rPr lang="en-GB" dirty="0"/>
              <a:t> fod yn wahanol i chi a </a:t>
            </a:r>
            <a:r>
              <a:rPr lang="en-GB" dirty="0" err="1"/>
              <a:t>efallai</a:t>
            </a:r>
            <a:r>
              <a:rPr lang="en-GB" dirty="0"/>
              <a:t> bod </a:t>
            </a:r>
            <a:r>
              <a:rPr lang="en-GB" dirty="0" err="1"/>
              <a:t>gennych</a:t>
            </a:r>
            <a:r>
              <a:rPr lang="en-GB" dirty="0"/>
              <a:t> </a:t>
            </a:r>
            <a:r>
              <a:rPr lang="en-GB" dirty="0" err="1"/>
              <a:t>brofiadau</a:t>
            </a:r>
            <a:r>
              <a:rPr lang="en-GB" dirty="0"/>
              <a:t> gwahanol ond eich </a:t>
            </a:r>
            <a:r>
              <a:rPr lang="en-GB" dirty="0" err="1"/>
              <a:t>rôl</a:t>
            </a:r>
            <a:r>
              <a:rPr lang="en-GB" dirty="0"/>
              <a:t> chi </a:t>
            </a:r>
            <a:r>
              <a:rPr lang="en-GB" dirty="0" err="1"/>
              <a:t>yw</a:t>
            </a:r>
            <a:r>
              <a:rPr lang="en-GB" dirty="0"/>
              <a:t> deall a gweithio gyda ac ar gyfer yn </a:t>
            </a:r>
            <a:r>
              <a:rPr lang="en-GB" dirty="0" err="1"/>
              <a:t>hytrach</a:t>
            </a:r>
            <a:r>
              <a:rPr lang="en-GB" dirty="0"/>
              <a:t> nag ar y plant a theuluoedd yn eich gofal. Nid </a:t>
            </a:r>
            <a:r>
              <a:rPr lang="en-GB" dirty="0" err="1"/>
              <a:t>ydych</a:t>
            </a:r>
            <a:r>
              <a:rPr lang="en-GB" dirty="0"/>
              <a:t> </a:t>
            </a:r>
            <a:r>
              <a:rPr lang="en-GB" dirty="0" err="1"/>
              <a:t>yno</a:t>
            </a:r>
            <a:r>
              <a:rPr lang="en-GB" dirty="0"/>
              <a:t> i </a:t>
            </a:r>
            <a:r>
              <a:rPr lang="en-GB" dirty="0" err="1"/>
              <a:t>achub</a:t>
            </a:r>
            <a:r>
              <a:rPr lang="en-GB" dirty="0"/>
              <a:t> plant ond i weithio gyda </a:t>
            </a:r>
            <a:r>
              <a:rPr lang="en-GB" dirty="0" err="1"/>
              <a:t>chymunedau</a:t>
            </a:r>
            <a:r>
              <a:rPr lang="en-GB" dirty="0"/>
              <a:t>.</a:t>
            </a:r>
          </a:p>
          <a:p>
            <a:endParaRPr lang="en-GB" dirty="0"/>
          </a:p>
          <a:p>
            <a:endParaRPr lang="en-GB" dirty="0"/>
          </a:p>
          <a:p>
            <a:r>
              <a:rPr lang="en-GB" dirty="0"/>
              <a:t>5. Sut gall gweithwyr sy'n </a:t>
            </a:r>
            <a:r>
              <a:rPr lang="en-GB" dirty="0" err="1"/>
              <a:t>byw</a:t>
            </a:r>
            <a:r>
              <a:rPr lang="en-GB" dirty="0"/>
              <a:t> y tu allan i'r gymuned </a:t>
            </a:r>
            <a:r>
              <a:rPr lang="en-GB" dirty="0" err="1"/>
              <a:t>baratoi</a:t>
            </a:r>
            <a:r>
              <a:rPr lang="en-GB" dirty="0"/>
              <a:t> eu hunain i weithio o fewn ac ar gyfer y </a:t>
            </a:r>
            <a:r>
              <a:rPr lang="en-GB" dirty="0" err="1"/>
              <a:t>cymunedau</a:t>
            </a:r>
            <a:r>
              <a:rPr lang="en-GB" dirty="0"/>
              <a:t> hyn?</a:t>
            </a:r>
          </a:p>
          <a:p>
            <a:endParaRPr lang="en-GB" dirty="0"/>
          </a:p>
          <a:p>
            <a:endParaRPr lang="en-GB" dirty="0"/>
          </a:p>
          <a:p>
            <a:r>
              <a:rPr lang="en-GB" dirty="0"/>
              <a:t>Parker ar Ella Baker: Mae </a:t>
            </a:r>
            <a:r>
              <a:rPr lang="en-GB" dirty="0" err="1"/>
              <a:t>cynghreiriaid</a:t>
            </a:r>
            <a:r>
              <a:rPr lang="en-GB" dirty="0"/>
              <a:t> o </a:t>
            </a:r>
            <a:r>
              <a:rPr lang="en-GB" dirty="0" err="1"/>
              <a:t>gymunedau</a:t>
            </a:r>
            <a:r>
              <a:rPr lang="en-GB" dirty="0"/>
              <a:t> allanol yn </a:t>
            </a:r>
            <a:r>
              <a:rPr lang="en-GB" dirty="0" err="1"/>
              <a:t>aml</a:t>
            </a:r>
            <a:r>
              <a:rPr lang="en-GB" dirty="0"/>
              <a:t> </a:t>
            </a:r>
            <a:r>
              <a:rPr lang="en-GB" dirty="0" err="1"/>
              <a:t>wedi'u</a:t>
            </a:r>
            <a:r>
              <a:rPr lang="en-GB" dirty="0"/>
              <a:t> </a:t>
            </a:r>
            <a:r>
              <a:rPr lang="en-GB" dirty="0" err="1"/>
              <a:t>lleoli'n</a:t>
            </a:r>
            <a:r>
              <a:rPr lang="en-GB" dirty="0"/>
              <a:t> wahanol mewn strata </a:t>
            </a:r>
            <a:r>
              <a:rPr lang="en-GB" dirty="0" err="1"/>
              <a:t>economaidd-gymdeithasol</a:t>
            </a:r>
            <a:r>
              <a:rPr lang="en-GB" dirty="0"/>
              <a:t>. </a:t>
            </a:r>
            <a:r>
              <a:rPr lang="en-GB" dirty="0" err="1"/>
              <a:t>Roedd</a:t>
            </a:r>
            <a:r>
              <a:rPr lang="en-GB" dirty="0"/>
              <a:t> meddwl Baker am </a:t>
            </a:r>
            <a:r>
              <a:rPr lang="en-GB" dirty="0" err="1"/>
              <a:t>wahaniaethau</a:t>
            </a:r>
            <a:r>
              <a:rPr lang="en-GB" dirty="0"/>
              <a:t> </a:t>
            </a:r>
            <a:r>
              <a:rPr lang="en-GB" dirty="0" err="1"/>
              <a:t>dosbarth</a:t>
            </a:r>
            <a:r>
              <a:rPr lang="en-GB" dirty="0"/>
              <a:t> yn </a:t>
            </a:r>
            <a:r>
              <a:rPr lang="en-GB" dirty="0" err="1"/>
              <a:t>glir</a:t>
            </a:r>
            <a:r>
              <a:rPr lang="en-GB" dirty="0"/>
              <a:t>:</a:t>
            </a:r>
          </a:p>
          <a:p>
            <a:endParaRPr lang="en-GB" dirty="0"/>
          </a:p>
          <a:p>
            <a:r>
              <a:rPr lang="en-GB" dirty="0"/>
              <a:t>Yn ei </a:t>
            </a:r>
            <a:r>
              <a:rPr lang="en-GB" dirty="0" err="1"/>
              <a:t>hamser</a:t>
            </a:r>
            <a:r>
              <a:rPr lang="en-GB" dirty="0"/>
              <a:t>, fel y </a:t>
            </a:r>
            <a:r>
              <a:rPr lang="en-GB" dirty="0" err="1"/>
              <a:t>maent</a:t>
            </a:r>
            <a:r>
              <a:rPr lang="en-GB" dirty="0"/>
              <a:t> </a:t>
            </a:r>
            <a:r>
              <a:rPr lang="en-GB" dirty="0" err="1"/>
              <a:t>heddiw</a:t>
            </a:r>
            <a:r>
              <a:rPr lang="en-GB" dirty="0"/>
              <a:t>, </a:t>
            </a:r>
            <a:r>
              <a:rPr lang="en-GB" dirty="0" err="1"/>
              <a:t>galwyd</a:t>
            </a:r>
            <a:r>
              <a:rPr lang="en-GB" dirty="0"/>
              <a:t> </a:t>
            </a:r>
            <a:r>
              <a:rPr lang="en-GB" dirty="0" err="1"/>
              <a:t>cynghreiriaid</a:t>
            </a:r>
            <a:r>
              <a:rPr lang="en-GB" dirty="0"/>
              <a:t> o </a:t>
            </a:r>
            <a:r>
              <a:rPr lang="en-GB" dirty="0" err="1"/>
              <a:t>gymunedau</a:t>
            </a:r>
            <a:r>
              <a:rPr lang="en-GB" dirty="0"/>
              <a:t> allanol i </a:t>
            </a:r>
            <a:r>
              <a:rPr lang="en-GB" dirty="0" err="1"/>
              <a:t>wirio</a:t>
            </a:r>
            <a:r>
              <a:rPr lang="en-GB" dirty="0"/>
              <a:t> </a:t>
            </a:r>
            <a:r>
              <a:rPr lang="en-GB" dirty="0" err="1"/>
              <a:t>braint</a:t>
            </a:r>
            <a:r>
              <a:rPr lang="en-GB" dirty="0"/>
              <a:t> </a:t>
            </a:r>
            <a:r>
              <a:rPr lang="en-GB" dirty="0" err="1"/>
              <a:t>bersonol</a:t>
            </a:r>
            <a:r>
              <a:rPr lang="en-GB" dirty="0"/>
              <a:t> a deall pa </a:t>
            </a:r>
            <a:r>
              <a:rPr lang="en-GB" dirty="0" err="1"/>
              <a:t>ragfarnau</a:t>
            </a:r>
            <a:r>
              <a:rPr lang="en-GB" dirty="0"/>
              <a:t>, </a:t>
            </a:r>
            <a:r>
              <a:rPr lang="en-GB" dirty="0" err="1"/>
              <a:t>rhagdybiaethau</a:t>
            </a:r>
            <a:r>
              <a:rPr lang="en-GB" dirty="0"/>
              <a:t> a micro arferion </a:t>
            </a:r>
            <a:r>
              <a:rPr lang="en-GB" dirty="0" err="1"/>
              <a:t>ymhlyg</a:t>
            </a:r>
            <a:r>
              <a:rPr lang="en-GB" dirty="0"/>
              <a:t> sy'n </a:t>
            </a:r>
            <a:r>
              <a:rPr lang="en-GB" dirty="0" err="1"/>
              <a:t>llifo</a:t>
            </a:r>
            <a:r>
              <a:rPr lang="en-GB" dirty="0"/>
              <a:t> </a:t>
            </a:r>
            <a:r>
              <a:rPr lang="en-GB" dirty="0" err="1"/>
              <a:t>oddi</a:t>
            </a:r>
            <a:r>
              <a:rPr lang="en-GB" dirty="0"/>
              <a:t> </a:t>
            </a:r>
            <a:r>
              <a:rPr lang="en-GB" dirty="0" err="1"/>
              <a:t>wrthynt</a:t>
            </a:r>
            <a:r>
              <a:rPr lang="en-GB" dirty="0"/>
              <a:t> er mwyn </a:t>
            </a:r>
            <a:r>
              <a:rPr lang="en-GB" dirty="0" err="1"/>
              <a:t>peidio</a:t>
            </a:r>
            <a:r>
              <a:rPr lang="en-GB" dirty="0"/>
              <a:t> â </a:t>
            </a:r>
            <a:r>
              <a:rPr lang="en-GB" dirty="0" err="1"/>
              <a:t>chreu</a:t>
            </a:r>
            <a:r>
              <a:rPr lang="en-GB" dirty="0"/>
              <a:t> amodau a all </a:t>
            </a:r>
            <a:r>
              <a:rPr lang="en-GB" dirty="0" err="1"/>
              <a:t>rwystro</a:t>
            </a:r>
            <a:r>
              <a:rPr lang="en-GB" dirty="0"/>
              <a:t> cyfranogiad. Mae angen i </a:t>
            </a:r>
            <a:r>
              <a:rPr lang="en-GB" dirty="0" err="1"/>
              <a:t>gynghreiriaid</a:t>
            </a:r>
            <a:r>
              <a:rPr lang="en-GB" dirty="0"/>
              <a:t> o </a:t>
            </a:r>
            <a:r>
              <a:rPr lang="en-GB" dirty="0" err="1"/>
              <a:t>gymunedau</a:t>
            </a:r>
            <a:r>
              <a:rPr lang="en-GB" dirty="0"/>
              <a:t> allanol hefyd </a:t>
            </a:r>
            <a:r>
              <a:rPr lang="en-GB" dirty="0" err="1"/>
              <a:t>addysgu</a:t>
            </a:r>
            <a:r>
              <a:rPr lang="en-GB" dirty="0"/>
              <a:t> eu hunain am </a:t>
            </a:r>
            <a:r>
              <a:rPr lang="en-GB" dirty="0" err="1"/>
              <a:t>achosion</a:t>
            </a:r>
            <a:r>
              <a:rPr lang="en-GB" dirty="0"/>
              <a:t> sylfaenol y </a:t>
            </a:r>
            <a:r>
              <a:rPr lang="en-GB" dirty="0" err="1"/>
              <a:t>cyflyrau</a:t>
            </a:r>
            <a:r>
              <a:rPr lang="en-GB" dirty="0"/>
              <a:t> hynny, </a:t>
            </a:r>
            <a:r>
              <a:rPr lang="en-GB" dirty="0" err="1"/>
              <a:t>megis</a:t>
            </a:r>
            <a:r>
              <a:rPr lang="en-GB" dirty="0"/>
              <a:t> </a:t>
            </a:r>
            <a:r>
              <a:rPr lang="en-GB" dirty="0" err="1"/>
              <a:t>goruchafiaeth</a:t>
            </a:r>
            <a:r>
              <a:rPr lang="en-GB" dirty="0"/>
              <a:t> Gwyn, </a:t>
            </a:r>
            <a:r>
              <a:rPr lang="en-GB" dirty="0" err="1"/>
              <a:t>patriarchaeth</a:t>
            </a:r>
            <a:r>
              <a:rPr lang="en-GB" dirty="0"/>
              <a:t>, a </a:t>
            </a:r>
            <a:r>
              <a:rPr lang="en-GB" dirty="0" err="1"/>
              <a:t>chyfalafiaeth</a:t>
            </a:r>
            <a:r>
              <a:rPr lang="en-GB" dirty="0"/>
              <a:t>.</a:t>
            </a:r>
          </a:p>
          <a:p>
            <a:endParaRPr lang="en-GB" dirty="0"/>
          </a:p>
          <a:p>
            <a:endParaRPr lang="en-GB" dirty="0"/>
          </a:p>
          <a:p>
            <a:r>
              <a:rPr lang="en-GB" dirty="0"/>
              <a:t>6. Beth </a:t>
            </a:r>
            <a:r>
              <a:rPr lang="en-GB" dirty="0" err="1"/>
              <a:t>fyddai'n</a:t>
            </a:r>
            <a:r>
              <a:rPr lang="en-GB" dirty="0"/>
              <a:t> </a:t>
            </a:r>
            <a:r>
              <a:rPr lang="en-GB" dirty="0" err="1"/>
              <a:t>ysgogi</a:t>
            </a:r>
            <a:r>
              <a:rPr lang="en-GB" dirty="0"/>
              <a:t> rhieni a phlant i </a:t>
            </a:r>
            <a:r>
              <a:rPr lang="en-GB" dirty="0" err="1"/>
              <a:t>ymuno</a:t>
            </a:r>
            <a:r>
              <a:rPr lang="en-GB" dirty="0"/>
              <a:t> mewn </a:t>
            </a:r>
            <a:r>
              <a:rPr lang="en-GB" dirty="0" err="1"/>
              <a:t>gweithgareddau</a:t>
            </a:r>
            <a:r>
              <a:rPr lang="en-GB" dirty="0"/>
              <a:t> a </a:t>
            </a:r>
            <a:r>
              <a:rPr lang="en-GB" dirty="0" err="1"/>
              <a:t>fyddai'n</a:t>
            </a:r>
            <a:r>
              <a:rPr lang="en-GB" dirty="0"/>
              <a:t> </a:t>
            </a:r>
            <a:r>
              <a:rPr lang="en-GB" dirty="0" err="1"/>
              <a:t>helpu'r</a:t>
            </a:r>
            <a:r>
              <a:rPr lang="en-GB" dirty="0"/>
              <a:t> sefyllfa?</a:t>
            </a:r>
          </a:p>
          <a:p>
            <a:endParaRPr lang="en-GB" dirty="0"/>
          </a:p>
          <a:p>
            <a:r>
              <a:rPr lang="en-GB" dirty="0"/>
              <a:t>Gwrando a'r hyn a </a:t>
            </a:r>
            <a:r>
              <a:rPr lang="en-GB" dirty="0" err="1"/>
              <a:t>ddisgrifiodd</a:t>
            </a:r>
            <a:r>
              <a:rPr lang="en-GB" dirty="0"/>
              <a:t> Ella Baker fel </a:t>
            </a:r>
            <a:r>
              <a:rPr lang="en-GB" dirty="0" err="1"/>
              <a:t>adrodd</a:t>
            </a:r>
            <a:r>
              <a:rPr lang="en-GB" dirty="0"/>
              <a:t> </a:t>
            </a:r>
            <a:r>
              <a:rPr lang="en-GB" dirty="0" err="1"/>
              <a:t>straeon</a:t>
            </a:r>
            <a:r>
              <a:rPr lang="en-GB" dirty="0"/>
              <a:t> Gall </a:t>
            </a:r>
            <a:r>
              <a:rPr lang="en-GB" dirty="0" err="1"/>
              <a:t>enwi</a:t>
            </a:r>
            <a:r>
              <a:rPr lang="en-GB" dirty="0"/>
              <a:t> </a:t>
            </a:r>
            <a:r>
              <a:rPr lang="en-GB" dirty="0" err="1"/>
              <a:t>problemau</a:t>
            </a:r>
            <a:r>
              <a:rPr lang="en-GB" dirty="0"/>
              <a:t> trwy siarad yn agored â rhieni a phlant </a:t>
            </a:r>
            <a:r>
              <a:rPr lang="en-GB" dirty="0" err="1"/>
              <a:t>gysylltu'r</a:t>
            </a:r>
            <a:r>
              <a:rPr lang="en-GB" dirty="0"/>
              <a:t> hyn sy'n eu </a:t>
            </a:r>
            <a:r>
              <a:rPr lang="en-GB" dirty="0" err="1"/>
              <a:t>poeni</a:t>
            </a:r>
            <a:r>
              <a:rPr lang="en-GB" dirty="0"/>
              <a:t> â </a:t>
            </a:r>
            <a:r>
              <a:rPr lang="en-GB" dirty="0" err="1"/>
              <a:t>materion</a:t>
            </a:r>
            <a:r>
              <a:rPr lang="en-GB" dirty="0"/>
              <a:t> eu </a:t>
            </a:r>
            <a:r>
              <a:rPr lang="en-GB" dirty="0" err="1"/>
              <a:t>bywyd</a:t>
            </a:r>
            <a:r>
              <a:rPr lang="en-GB" dirty="0"/>
              <a:t> cymunedol / </a:t>
            </a:r>
            <a:r>
              <a:rPr lang="en-GB" dirty="0" err="1"/>
              <a:t>gwlad</a:t>
            </a:r>
            <a:r>
              <a:rPr lang="en-GB" dirty="0"/>
              <a:t> </a:t>
            </a:r>
            <a:r>
              <a:rPr lang="en-GB" dirty="0" err="1"/>
              <a:t>wleidyddol</a:t>
            </a:r>
            <a:endParaRPr lang="en-GB" dirty="0"/>
          </a:p>
          <a:p>
            <a:endParaRPr lang="en-GB" dirty="0"/>
          </a:p>
          <a:p>
            <a:endParaRPr lang="en-GB" dirty="0"/>
          </a:p>
          <a:p>
            <a:r>
              <a:rPr lang="en-GB" dirty="0"/>
              <a:t>7. Sut </a:t>
            </a:r>
            <a:r>
              <a:rPr lang="en-GB" dirty="0" err="1"/>
              <a:t>deimlad</a:t>
            </a:r>
            <a:r>
              <a:rPr lang="en-GB" dirty="0"/>
              <a:t> </a:t>
            </a:r>
            <a:r>
              <a:rPr lang="en-GB" dirty="0" err="1"/>
              <a:t>fyddai'r</a:t>
            </a:r>
            <a:r>
              <a:rPr lang="en-GB" dirty="0"/>
              <a:t> amgylchedd/</a:t>
            </a:r>
            <a:r>
              <a:rPr lang="en-GB" dirty="0" err="1"/>
              <a:t>gofod</a:t>
            </a:r>
            <a:r>
              <a:rPr lang="en-GB" dirty="0"/>
              <a:t> i helpu rhieni a phlant i </a:t>
            </a:r>
            <a:r>
              <a:rPr lang="en-GB" dirty="0" err="1"/>
              <a:t>ymuno</a:t>
            </a:r>
            <a:r>
              <a:rPr lang="en-GB" dirty="0"/>
              <a:t>?</a:t>
            </a:r>
          </a:p>
          <a:p>
            <a:endParaRPr lang="en-GB" dirty="0"/>
          </a:p>
          <a:p>
            <a:r>
              <a:rPr lang="en-GB" dirty="0"/>
              <a:t>Mewn lleoliadau BC </a:t>
            </a:r>
            <a:r>
              <a:rPr lang="en-GB" dirty="0" err="1"/>
              <a:t>byddai</a:t>
            </a:r>
            <a:r>
              <a:rPr lang="en-GB" dirty="0"/>
              <a:t> gan hyn </a:t>
            </a:r>
            <a:r>
              <a:rPr lang="en-GB" dirty="0" err="1"/>
              <a:t>statws</a:t>
            </a:r>
            <a:r>
              <a:rPr lang="en-GB" dirty="0"/>
              <a:t> cyfartal = rhieni yn cymryd rhan ac yn </a:t>
            </a:r>
            <a:r>
              <a:rPr lang="en-GB" dirty="0" err="1"/>
              <a:t>gyfartal</a:t>
            </a:r>
            <a:r>
              <a:rPr lang="en-GB" dirty="0"/>
              <a:t> â'r rhai sy'n gweithio mewn </a:t>
            </a:r>
            <a:r>
              <a:rPr lang="en-GB" dirty="0" err="1"/>
              <a:t>ysgolion</a:t>
            </a:r>
            <a:r>
              <a:rPr lang="en-GB" dirty="0"/>
              <a:t>/</a:t>
            </a:r>
            <a:r>
              <a:rPr lang="en-GB" dirty="0" err="1"/>
              <a:t>meithrinfeydd</a:t>
            </a:r>
            <a:r>
              <a:rPr lang="en-GB" dirty="0"/>
              <a:t>. Mae plant hefyd yn cymryd rhan.</a:t>
            </a:r>
          </a:p>
        </p:txBody>
      </p:sp>
      <p:sp>
        <p:nvSpPr>
          <p:cNvPr id="4" name="Slide Number Placeholder 3"/>
          <p:cNvSpPr>
            <a:spLocks noGrp="1"/>
          </p:cNvSpPr>
          <p:nvPr>
            <p:ph type="sldNum" sz="quarter" idx="5"/>
          </p:nvPr>
        </p:nvSpPr>
        <p:spPr/>
        <p:txBody>
          <a:bodyPr/>
          <a:lstStyle/>
          <a:p>
            <a:fld id="{FAAA9E65-BAEB-4925-A208-BA89E5DAE1C3}" type="slidenum">
              <a:rPr lang="en-GB" smtClean="0"/>
              <a:t>7</a:t>
            </a:fld>
            <a:endParaRPr lang="en-GB"/>
          </a:p>
        </p:txBody>
      </p:sp>
    </p:spTree>
    <p:extLst>
      <p:ext uri="{BB962C8B-B14F-4D97-AF65-F5344CB8AC3E}">
        <p14:creationId xmlns:p14="http://schemas.microsoft.com/office/powerpoint/2010/main" val="3942299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this as a class discussion. Some will have been answered already</a:t>
            </a:r>
          </a:p>
          <a:p>
            <a:endParaRPr lang="en-GB" dirty="0"/>
          </a:p>
          <a:p>
            <a:r>
              <a:rPr lang="en-GB" dirty="0"/>
              <a:t>Use flip chart if needed</a:t>
            </a:r>
          </a:p>
          <a:p>
            <a:endParaRPr lang="en-GB" dirty="0"/>
          </a:p>
          <a:p>
            <a:pPr marL="228600" indent="-228600">
              <a:lnSpc>
                <a:spcPct val="107000"/>
              </a:lnSpc>
              <a:spcAft>
                <a:spcPts val="800"/>
              </a:spcAft>
              <a:buAutoNum type="arabicPeriod"/>
            </a:pPr>
            <a:r>
              <a:rPr lang="en-GB" sz="1200" dirty="0">
                <a:effectLst/>
                <a:latin typeface="+mj-lt"/>
                <a:ea typeface="DengXian" panose="02010600030101010101" pitchFamily="2" charset="-122"/>
                <a:cs typeface="Arial" panose="020B0604020202020204" pitchFamily="34" charset="0"/>
              </a:rPr>
              <a:t>What is unfair in the communities where you work?</a:t>
            </a:r>
          </a:p>
          <a:p>
            <a:pPr marL="0" indent="0">
              <a:lnSpc>
                <a:spcPct val="107000"/>
              </a:lnSpc>
              <a:spcAft>
                <a:spcPts val="800"/>
              </a:spcAft>
              <a:buNone/>
            </a:pPr>
            <a:endParaRPr lang="en-GB" sz="1200" dirty="0">
              <a:effectLst/>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effectLst/>
                <a:latin typeface="+mj-lt"/>
                <a:ea typeface="DengXian" panose="02010600030101010101" pitchFamily="2" charset="-122"/>
                <a:cs typeface="Arial" panose="020B0604020202020204" pitchFamily="34" charset="0"/>
              </a:rPr>
              <a:t>I use the word unfair here as it is easier to understand that social justice. Words such as social justice and oppression can seem daunting but these can be broken down by talking about what it unfair</a:t>
            </a:r>
          </a:p>
          <a:p>
            <a:pPr marL="0" indent="0">
              <a:lnSpc>
                <a:spcPct val="107000"/>
              </a:lnSpc>
              <a:spcAft>
                <a:spcPts val="800"/>
              </a:spcAft>
              <a:buNone/>
            </a:pPr>
            <a:endParaRPr lang="en-GB" sz="1200" dirty="0">
              <a:effectLst/>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effectLst/>
                <a:latin typeface="+mj-lt"/>
                <a:ea typeface="DengXian" panose="02010600030101010101" pitchFamily="2" charset="-122"/>
                <a:cs typeface="Arial" panose="020B0604020202020204" pitchFamily="34" charset="0"/>
              </a:rPr>
              <a:t> </a:t>
            </a:r>
          </a:p>
          <a:p>
            <a:pPr marL="228600" indent="-228600">
              <a:lnSpc>
                <a:spcPct val="107000"/>
              </a:lnSpc>
              <a:spcAft>
                <a:spcPts val="800"/>
              </a:spcAft>
              <a:buAutoNum type="arabicPeriod"/>
            </a:pPr>
            <a:endParaRPr lang="en-GB" sz="1200" dirty="0">
              <a:effectLst/>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effectLst/>
                <a:latin typeface="+mj-lt"/>
                <a:ea typeface="DengXian" panose="02010600030101010101" pitchFamily="2" charset="-122"/>
                <a:cs typeface="Arial" panose="020B0604020202020204" pitchFamily="34" charset="0"/>
              </a:rPr>
              <a:t>2. Who makes it that way?</a:t>
            </a: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latin typeface="+mj-lt"/>
                <a:ea typeface="DengXian" panose="02010600030101010101" pitchFamily="2" charset="-122"/>
                <a:cs typeface="Arial" panose="020B0604020202020204" pitchFamily="34" charset="0"/>
              </a:rPr>
              <a:t>This will hopefully be interesting. You may need to ask more questions around this but will help them think about issues such as poverty etc and where it comes from</a:t>
            </a: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endParaRPr lang="en-GB" sz="1200" dirty="0">
              <a:latin typeface="+mj-lt"/>
              <a:ea typeface="DengXian" panose="02010600030101010101" pitchFamily="2" charset="-122"/>
              <a:cs typeface="Arial" panose="020B0604020202020204" pitchFamily="34" charset="0"/>
            </a:endParaRPr>
          </a:p>
          <a:p>
            <a:pPr marL="0" indent="0">
              <a:lnSpc>
                <a:spcPct val="107000"/>
              </a:lnSpc>
              <a:spcAft>
                <a:spcPts val="800"/>
              </a:spcAft>
              <a:buNone/>
            </a:pPr>
            <a:r>
              <a:rPr lang="en-GB" sz="1200" dirty="0">
                <a:latin typeface="+mj-lt"/>
                <a:ea typeface="DengXian" panose="02010600030101010101" pitchFamily="2" charset="-122"/>
                <a:cs typeface="Arial" panose="020B0604020202020204" pitchFamily="34" charset="0"/>
              </a:rPr>
              <a:t>3.</a:t>
            </a:r>
            <a:r>
              <a:rPr lang="en-GB" sz="1200" dirty="0">
                <a:latin typeface="+mj-lt"/>
                <a:cs typeface="Arial" panose="020B0604020202020204" pitchFamily="34" charset="0"/>
              </a:rPr>
              <a:t> How does this affect the children in the community?</a:t>
            </a:r>
          </a:p>
          <a:p>
            <a:pPr marL="0" indent="0">
              <a:lnSpc>
                <a:spcPct val="107000"/>
              </a:lnSpc>
              <a:spcAft>
                <a:spcPts val="800"/>
              </a:spcAft>
              <a:buNone/>
            </a:pPr>
            <a:endParaRPr lang="en-GB" sz="1200" dirty="0">
              <a:latin typeface="+mj-lt"/>
              <a:cs typeface="Arial" panose="020B0604020202020204" pitchFamily="34" charset="0"/>
            </a:endParaRPr>
          </a:p>
          <a:p>
            <a:pPr marL="0" indent="0">
              <a:lnSpc>
                <a:spcPct val="107000"/>
              </a:lnSpc>
              <a:spcAft>
                <a:spcPts val="800"/>
              </a:spcAft>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4. What is our role in the early years setting?</a:t>
            </a: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Parker on Ella Baker would say to develop something called a critical consciousness to understand your role in changing situations but knowing that you cannot do it alone and you need to understand the communities/parents/children's context – where they live may be different to you and you may have different experiences but it is your role to understand and work with and for rather than on the children and families in your care. You are not there to save children but to work with communities.</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5. How can workers who live outside the community prepare themselves to work within and for these communities?</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800" dirty="0">
                <a:solidFill>
                  <a:srgbClr val="000000"/>
                </a:solidFill>
                <a:effectLst/>
                <a:latin typeface="Helvetica" panose="020B0604020202020204" pitchFamily="34" charset="0"/>
                <a:ea typeface="DengXian" panose="02010600030101010101" pitchFamily="2" charset="-122"/>
              </a:rPr>
              <a:t>Parker on Ella Baker: Allies from outside communities often are situated differently in socioeconomic strata. Baker’s thinking about class distinctions was clear: </a:t>
            </a:r>
          </a:p>
          <a:p>
            <a:pPr marL="0" indent="0">
              <a:buNone/>
            </a:pPr>
            <a:endParaRPr lang="en-GB" sz="1800" dirty="0">
              <a:solidFill>
                <a:srgbClr val="000000"/>
              </a:solidFill>
              <a:effectLst/>
              <a:latin typeface="Helvetica" panose="020B0604020202020204" pitchFamily="34" charset="0"/>
              <a:ea typeface="DengXian" panose="02010600030101010101" pitchFamily="2" charset="-122"/>
            </a:endParaRPr>
          </a:p>
          <a:p>
            <a:pPr marL="0" indent="0">
              <a:buNone/>
            </a:pPr>
            <a:r>
              <a:rPr lang="en-GB" sz="2800" b="0" i="0" dirty="0">
                <a:solidFill>
                  <a:srgbClr val="000000"/>
                </a:solidFill>
                <a:effectLst/>
                <a:latin typeface="Helvetica" panose="020B0604020202020204" pitchFamily="34" charset="0"/>
              </a:rPr>
              <a:t>In her time, as they are today, allies from outside communities were called to check personal privilege and understand what implicit biases, assumptions, and micro practices flow from them so as not to create conditions that can block participation. Allies from outside communities also need to educate themselves about the root causes of those conditions, such as White supremacy, patriarchy, and capitalism.</a:t>
            </a:r>
            <a:br>
              <a:rPr lang="en-GB" sz="2800" dirty="0"/>
            </a:br>
            <a:endParaRPr lang="en-GB" sz="2800" dirty="0">
              <a:solidFill>
                <a:srgbClr val="000000"/>
              </a:solidFill>
              <a:effectLst/>
              <a:latin typeface="Helvetica" panose="020B0604020202020204" pitchFamily="34" charset="0"/>
              <a:ea typeface="DengXian" panose="02010600030101010101" pitchFamily="2" charset="-122"/>
            </a:endParaRPr>
          </a:p>
          <a:p>
            <a:pPr marL="0" indent="0">
              <a:buNone/>
            </a:pPr>
            <a:br>
              <a:rPr lang="en-GB" sz="1800" dirty="0">
                <a:solidFill>
                  <a:srgbClr val="000000"/>
                </a:solidFill>
                <a:effectLst/>
                <a:latin typeface="Helvetica" panose="020B0604020202020204" pitchFamily="34" charset="0"/>
                <a:ea typeface="DengXian" panose="02010600030101010101" pitchFamily="2" charset="-122"/>
              </a:rPr>
            </a:br>
            <a:endParaRPr lang="en-GB" sz="1200" dirty="0">
              <a:solidFill>
                <a:srgbClr val="000000"/>
              </a:solidFill>
              <a:effectLst/>
              <a:latin typeface="+mj-lt"/>
              <a:ea typeface="DengXian" panose="02010600030101010101" pitchFamily="2" charset="-122"/>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6. What would motivate parents and children to join in activities that would help the situation?</a:t>
            </a: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Listening and what Ella Baker described as storytelling  Naming problems through talking openly to parents and children can connect what is worrying them to the issues of their community/ country political life</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7. What would the environment/space feel like to help parents and children join in?</a:t>
            </a:r>
          </a:p>
          <a:p>
            <a:pPr marL="0" indent="0">
              <a:buNone/>
            </a:pPr>
            <a:endParaRPr lang="en-GB" sz="1200" dirty="0">
              <a:latin typeface="+mj-lt"/>
              <a:cs typeface="Arial" panose="020B0604020202020204" pitchFamily="34" charset="0"/>
            </a:endParaRPr>
          </a:p>
          <a:p>
            <a:pPr marL="0" indent="0">
              <a:buNone/>
            </a:pPr>
            <a:r>
              <a:rPr lang="en-GB" sz="1200" dirty="0">
                <a:latin typeface="+mj-lt"/>
                <a:cs typeface="Arial" panose="020B0604020202020204" pitchFamily="34" charset="0"/>
              </a:rPr>
              <a:t>In EY settings this would have equal standing = parents are involved and equal to those who work in schools/ nurseries. Children also are involved. </a:t>
            </a: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pPr marL="0" indent="0">
              <a:buNone/>
            </a:pPr>
            <a:endParaRPr lang="en-GB" sz="1200" dirty="0">
              <a:latin typeface="+mj-lt"/>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8</a:t>
            </a:fld>
            <a:endParaRPr lang="en-GB"/>
          </a:p>
        </p:txBody>
      </p:sp>
    </p:spTree>
    <p:extLst>
      <p:ext uri="{BB962C8B-B14F-4D97-AF65-F5344CB8AC3E}">
        <p14:creationId xmlns:p14="http://schemas.microsoft.com/office/powerpoint/2010/main" val="4130035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9</a:t>
            </a:fld>
            <a:endParaRPr lang="en-GB"/>
          </a:p>
        </p:txBody>
      </p:sp>
    </p:spTree>
    <p:extLst>
      <p:ext uri="{BB962C8B-B14F-4D97-AF65-F5344CB8AC3E}">
        <p14:creationId xmlns:p14="http://schemas.microsoft.com/office/powerpoint/2010/main" val="1895299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exercise should show how some people’s voices are muted main due to power (similar to inclusive leadership) </a:t>
            </a:r>
          </a:p>
          <a:p>
            <a:endParaRPr lang="en-GB" dirty="0"/>
          </a:p>
          <a:p>
            <a:r>
              <a:rPr lang="en-GB" dirty="0"/>
              <a:t>But the issue here is that because of the power dynamics some of the people in the meeting have more say than others</a:t>
            </a:r>
          </a:p>
          <a:p>
            <a:endParaRPr lang="en-GB" dirty="0"/>
          </a:p>
          <a:p>
            <a:r>
              <a:rPr lang="en-GB" dirty="0"/>
              <a:t>Catalytic leadership is about enabling people to take the power and be on an equal standing.</a:t>
            </a:r>
          </a:p>
          <a:p>
            <a:endParaRPr lang="en-GB" dirty="0"/>
          </a:p>
          <a:p>
            <a:r>
              <a:rPr lang="en-GB" dirty="0"/>
              <a:t> </a:t>
            </a:r>
          </a:p>
        </p:txBody>
      </p:sp>
      <p:sp>
        <p:nvSpPr>
          <p:cNvPr id="4" name="Slide Number Placeholder 3"/>
          <p:cNvSpPr>
            <a:spLocks noGrp="1"/>
          </p:cNvSpPr>
          <p:nvPr>
            <p:ph type="sldNum" sz="quarter" idx="5"/>
          </p:nvPr>
        </p:nvSpPr>
        <p:spPr/>
        <p:txBody>
          <a:bodyPr/>
          <a:lstStyle/>
          <a:p>
            <a:fld id="{FAAA9E65-BAEB-4925-A208-BA89E5DAE1C3}" type="slidenum">
              <a:rPr lang="en-GB" smtClean="0"/>
              <a:t>12</a:t>
            </a:fld>
            <a:endParaRPr lang="en-GB"/>
          </a:p>
        </p:txBody>
      </p:sp>
    </p:spTree>
    <p:extLst>
      <p:ext uri="{BB962C8B-B14F-4D97-AF65-F5344CB8AC3E}">
        <p14:creationId xmlns:p14="http://schemas.microsoft.com/office/powerpoint/2010/main" val="2346101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essence of catalytic leadership</a:t>
            </a:r>
          </a:p>
        </p:txBody>
      </p:sp>
      <p:sp>
        <p:nvSpPr>
          <p:cNvPr id="4" name="Slide Number Placeholder 3"/>
          <p:cNvSpPr>
            <a:spLocks noGrp="1"/>
          </p:cNvSpPr>
          <p:nvPr>
            <p:ph type="sldNum" sz="quarter" idx="5"/>
          </p:nvPr>
        </p:nvSpPr>
        <p:spPr/>
        <p:txBody>
          <a:bodyPr/>
          <a:lstStyle/>
          <a:p>
            <a:fld id="{FAAA9E65-BAEB-4925-A208-BA89E5DAE1C3}" type="slidenum">
              <a:rPr lang="en-GB" smtClean="0"/>
              <a:t>15</a:t>
            </a:fld>
            <a:endParaRPr lang="en-GB"/>
          </a:p>
        </p:txBody>
      </p:sp>
    </p:spTree>
    <p:extLst>
      <p:ext uri="{BB962C8B-B14F-4D97-AF65-F5344CB8AC3E}">
        <p14:creationId xmlns:p14="http://schemas.microsoft.com/office/powerpoint/2010/main" val="2233836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answer here is organisation. We have to help people organise themselves in to groups and spark an interest in them feeling like it is important to them.,</a:t>
            </a:r>
          </a:p>
          <a:p>
            <a:endParaRPr lang="en-GB" dirty="0"/>
          </a:p>
          <a:p>
            <a:r>
              <a:rPr lang="en-GB" dirty="0"/>
              <a:t>There is a lot of work up to this point if it is going to work</a:t>
            </a:r>
          </a:p>
          <a:p>
            <a:endParaRPr lang="en-GB" dirty="0"/>
          </a:p>
          <a:p>
            <a:r>
              <a:rPr lang="en-GB" dirty="0"/>
              <a:t>We need to be fully immersed in the idea of being a catalytic leader in EY. </a:t>
            </a:r>
          </a:p>
        </p:txBody>
      </p:sp>
      <p:sp>
        <p:nvSpPr>
          <p:cNvPr id="4" name="Slide Number Placeholder 3"/>
          <p:cNvSpPr>
            <a:spLocks noGrp="1"/>
          </p:cNvSpPr>
          <p:nvPr>
            <p:ph type="sldNum" sz="quarter" idx="5"/>
          </p:nvPr>
        </p:nvSpPr>
        <p:spPr/>
        <p:txBody>
          <a:bodyPr/>
          <a:lstStyle/>
          <a:p>
            <a:fld id="{FAAA9E65-BAEB-4925-A208-BA89E5DAE1C3}" type="slidenum">
              <a:rPr lang="en-GB" smtClean="0"/>
              <a:t>16</a:t>
            </a:fld>
            <a:endParaRPr lang="en-GB"/>
          </a:p>
        </p:txBody>
      </p:sp>
    </p:spTree>
    <p:extLst>
      <p:ext uri="{BB962C8B-B14F-4D97-AF65-F5344CB8AC3E}">
        <p14:creationId xmlns:p14="http://schemas.microsoft.com/office/powerpoint/2010/main" val="31061818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2/22/2022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988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4F25-8B93-47A6-897F-D0FBC9437A90}"/>
              </a:ext>
            </a:extLst>
          </p:cNvPr>
          <p:cNvSpPr>
            <a:spLocks noGrp="1"/>
          </p:cNvSpPr>
          <p:nvPr>
            <p:ph type="title"/>
          </p:nvPr>
        </p:nvSpPr>
        <p:spPr>
          <a:xfrm>
            <a:off x="486982" y="0"/>
            <a:ext cx="7886700" cy="1325563"/>
          </a:xfrm>
        </p:spPr>
        <p:txBody>
          <a:bodyPr/>
          <a:lstStyle/>
          <a:p>
            <a:r>
              <a:rPr lang="en-GB" dirty="0"/>
              <a:t>Ella Baker</a:t>
            </a:r>
          </a:p>
        </p:txBody>
      </p:sp>
      <p:pic>
        <p:nvPicPr>
          <p:cNvPr id="6" name="Content Placeholder 5">
            <a:extLst>
              <a:ext uri="{FF2B5EF4-FFF2-40B4-BE49-F238E27FC236}">
                <a16:creationId xmlns:a16="http://schemas.microsoft.com/office/drawing/2014/main" id="{6D81D9F8-FBA6-4D0D-8221-65EC6E576E51}"/>
              </a:ext>
            </a:extLst>
          </p:cNvPr>
          <p:cNvPicPr>
            <a:picLocks noGrp="1" noChangeAspect="1"/>
          </p:cNvPicPr>
          <p:nvPr>
            <p:ph sz="half" idx="2"/>
          </p:nvPr>
        </p:nvPicPr>
        <p:blipFill>
          <a:blip r:embed="rId3"/>
          <a:stretch>
            <a:fillRect/>
          </a:stretch>
        </p:blipFill>
        <p:spPr>
          <a:xfrm>
            <a:off x="6358200" y="913439"/>
            <a:ext cx="2298818" cy="3456844"/>
          </a:xfrm>
        </p:spPr>
      </p:pic>
      <p:pic>
        <p:nvPicPr>
          <p:cNvPr id="1026" name="Picture 2" descr="Baker speaking at the 1964 MNDP Convention">
            <a:extLst>
              <a:ext uri="{FF2B5EF4-FFF2-40B4-BE49-F238E27FC236}">
                <a16:creationId xmlns:a16="http://schemas.microsoft.com/office/drawing/2014/main" id="{79C1B617-0474-4E0F-A2E9-71A5F46626DB}"/>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375624" y="913439"/>
            <a:ext cx="3421856" cy="31949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0D6E76A-6571-41C4-B349-2CB8C7AEE3A3}"/>
              </a:ext>
            </a:extLst>
          </p:cNvPr>
          <p:cNvSpPr txBox="1"/>
          <p:nvPr/>
        </p:nvSpPr>
        <p:spPr>
          <a:xfrm>
            <a:off x="195246" y="4747419"/>
            <a:ext cx="8948754" cy="1477328"/>
          </a:xfrm>
          <a:prstGeom prst="rect">
            <a:avLst/>
          </a:prstGeom>
          <a:noFill/>
        </p:spPr>
        <p:txBody>
          <a:bodyPr wrap="square">
            <a:spAutoFit/>
          </a:bodyPr>
          <a:lstStyle/>
          <a:p>
            <a:pPr algn="l" fontAlgn="base"/>
            <a:r>
              <a:rPr lang="en-GB" b="0" i="1" dirty="0">
                <a:solidFill>
                  <a:srgbClr val="000000"/>
                </a:solidFill>
                <a:effectLst/>
                <a:latin typeface="Georgia" panose="02040502050405020303" pitchFamily="18" charset="0"/>
              </a:rPr>
              <a:t>“Give light and people will find a way”</a:t>
            </a:r>
            <a:r>
              <a:rPr lang="en-GB" b="0" i="0" dirty="0">
                <a:solidFill>
                  <a:srgbClr val="000000"/>
                </a:solidFill>
                <a:effectLst/>
                <a:latin typeface="Georgia" panose="02040502050405020303" pitchFamily="18" charset="0"/>
              </a:rPr>
              <a:t> </a:t>
            </a:r>
            <a:r>
              <a:rPr lang="en-GB" b="1" i="0" dirty="0">
                <a:solidFill>
                  <a:srgbClr val="000000"/>
                </a:solidFill>
                <a:effectLst/>
                <a:latin typeface="Georgia" panose="02040502050405020303" pitchFamily="18" charset="0"/>
              </a:rPr>
              <a:t>– Ella Baker</a:t>
            </a:r>
          </a:p>
          <a:p>
            <a:pPr algn="l" fontAlgn="base"/>
            <a:endParaRPr lang="en-GB" b="1" dirty="0">
              <a:solidFill>
                <a:srgbClr val="000000"/>
              </a:solidFill>
              <a:latin typeface="Georgia" panose="02040502050405020303" pitchFamily="18" charset="0"/>
            </a:endParaRPr>
          </a:p>
          <a:p>
            <a:pPr algn="l" fontAlgn="base"/>
            <a:r>
              <a:rPr lang="en-GB" b="0" i="0" dirty="0">
                <a:solidFill>
                  <a:srgbClr val="000000"/>
                </a:solidFill>
                <a:effectLst/>
                <a:latin typeface="Georgia" panose="02040502050405020303" pitchFamily="18" charset="0"/>
              </a:rPr>
              <a:t>https://www.youtube.com/watch?v=McneFCdHUn0</a:t>
            </a:r>
          </a:p>
          <a:p>
            <a:br>
              <a:rPr lang="en-GB" dirty="0"/>
            </a:br>
            <a:endParaRPr lang="en-GB" dirty="0"/>
          </a:p>
        </p:txBody>
      </p:sp>
    </p:spTree>
    <p:extLst>
      <p:ext uri="{BB962C8B-B14F-4D97-AF65-F5344CB8AC3E}">
        <p14:creationId xmlns:p14="http://schemas.microsoft.com/office/powerpoint/2010/main" val="4052775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9CB97-65AF-4569-8A0A-9B9EEEFCA496}"/>
              </a:ext>
            </a:extLst>
          </p:cNvPr>
          <p:cNvSpPr>
            <a:spLocks noGrp="1"/>
          </p:cNvSpPr>
          <p:nvPr>
            <p:ph type="title"/>
          </p:nvPr>
        </p:nvSpPr>
        <p:spPr>
          <a:xfrm>
            <a:off x="0" y="0"/>
            <a:ext cx="5012296" cy="1325563"/>
          </a:xfrm>
        </p:spPr>
        <p:txBody>
          <a:bodyPr>
            <a:normAutofit/>
          </a:bodyPr>
          <a:lstStyle/>
          <a:p>
            <a:r>
              <a:rPr lang="en-GB" sz="2800" dirty="0"/>
              <a:t>Y </a:t>
            </a:r>
            <a:r>
              <a:rPr lang="en-GB" sz="2800" dirty="0" err="1"/>
              <a:t>coeden</a:t>
            </a:r>
            <a:r>
              <a:rPr lang="en-GB" sz="2800" dirty="0"/>
              <a:t> hawliau</a:t>
            </a:r>
          </a:p>
        </p:txBody>
      </p:sp>
      <p:sp>
        <p:nvSpPr>
          <p:cNvPr id="5" name="Content Placeholder 4">
            <a:extLst>
              <a:ext uri="{FF2B5EF4-FFF2-40B4-BE49-F238E27FC236}">
                <a16:creationId xmlns:a16="http://schemas.microsoft.com/office/drawing/2014/main" id="{24460F4B-8C34-408E-848A-3BEF3BCDF904}"/>
              </a:ext>
            </a:extLst>
          </p:cNvPr>
          <p:cNvSpPr>
            <a:spLocks noGrp="1"/>
          </p:cNvSpPr>
          <p:nvPr>
            <p:ph sz="half" idx="1"/>
          </p:nvPr>
        </p:nvSpPr>
        <p:spPr>
          <a:xfrm>
            <a:off x="1" y="885467"/>
            <a:ext cx="5718220" cy="4910026"/>
          </a:xfrm>
        </p:spPr>
        <p:txBody>
          <a:bodyPr>
            <a:normAutofit fontScale="62500" lnSpcReduction="20000"/>
          </a:bodyPr>
          <a:lstStyle/>
          <a:p>
            <a:r>
              <a:rPr lang="en-GB" dirty="0" err="1">
                <a:latin typeface="+mj-lt"/>
              </a:rPr>
              <a:t>Meddyliwch</a:t>
            </a:r>
            <a:r>
              <a:rPr lang="en-GB" dirty="0">
                <a:latin typeface="+mj-lt"/>
              </a:rPr>
              <a:t> am 5 mater sy’n </a:t>
            </a:r>
            <a:r>
              <a:rPr lang="en-GB" dirty="0" err="1">
                <a:latin typeface="+mj-lt"/>
              </a:rPr>
              <a:t>wynebu</a:t>
            </a:r>
            <a:r>
              <a:rPr lang="en-GB" dirty="0">
                <a:latin typeface="+mj-lt"/>
              </a:rPr>
              <a:t> plant mewn lleoliadau </a:t>
            </a:r>
            <a:r>
              <a:rPr lang="en-GB" dirty="0" err="1">
                <a:latin typeface="+mj-lt"/>
              </a:rPr>
              <a:t>blynyddoedd</a:t>
            </a:r>
            <a:r>
              <a:rPr lang="en-GB" dirty="0">
                <a:latin typeface="+mj-lt"/>
              </a:rPr>
              <a:t> cynnar </a:t>
            </a:r>
            <a:r>
              <a:rPr lang="en-GB" dirty="0" err="1">
                <a:latin typeface="+mj-lt"/>
              </a:rPr>
              <a:t>heddiw</a:t>
            </a:r>
            <a:r>
              <a:rPr lang="en-GB" dirty="0">
                <a:latin typeface="+mj-lt"/>
              </a:rPr>
              <a:t>. Gall y </a:t>
            </a:r>
            <a:r>
              <a:rPr lang="en-GB" dirty="0" err="1">
                <a:latin typeface="+mj-lt"/>
              </a:rPr>
              <a:t>rhain</a:t>
            </a:r>
            <a:r>
              <a:rPr lang="en-GB" dirty="0">
                <a:latin typeface="+mj-lt"/>
              </a:rPr>
              <a:t> fod yn </a:t>
            </a:r>
            <a:r>
              <a:rPr lang="en-GB" dirty="0" err="1">
                <a:latin typeface="+mj-lt"/>
              </a:rPr>
              <a:t>faterion</a:t>
            </a:r>
            <a:r>
              <a:rPr lang="en-GB" dirty="0">
                <a:latin typeface="+mj-lt"/>
              </a:rPr>
              <a:t> lleol, </a:t>
            </a:r>
            <a:r>
              <a:rPr lang="en-GB" dirty="0" err="1">
                <a:latin typeface="+mj-lt"/>
              </a:rPr>
              <a:t>cenedlaethol</a:t>
            </a:r>
            <a:r>
              <a:rPr lang="en-GB" dirty="0">
                <a:latin typeface="+mj-lt"/>
              </a:rPr>
              <a:t> neu </a:t>
            </a:r>
            <a:r>
              <a:rPr lang="en-GB" dirty="0" err="1">
                <a:latin typeface="+mj-lt"/>
              </a:rPr>
              <a:t>fyd-eang</a:t>
            </a:r>
            <a:r>
              <a:rPr lang="en-GB" dirty="0">
                <a:latin typeface="+mj-lt"/>
              </a:rPr>
              <a:t> (mae’n </a:t>
            </a:r>
            <a:r>
              <a:rPr lang="en-GB" dirty="0" err="1">
                <a:latin typeface="+mj-lt"/>
              </a:rPr>
              <a:t>debyg</a:t>
            </a:r>
            <a:r>
              <a:rPr lang="en-GB" dirty="0">
                <a:latin typeface="+mj-lt"/>
              </a:rPr>
              <a:t> </a:t>
            </a:r>
            <a:r>
              <a:rPr lang="en-GB" dirty="0" err="1">
                <a:latin typeface="+mj-lt"/>
              </a:rPr>
              <a:t>mai</a:t>
            </a:r>
            <a:r>
              <a:rPr lang="en-GB" dirty="0">
                <a:latin typeface="+mj-lt"/>
              </a:rPr>
              <a:t> ‘</a:t>
            </a:r>
            <a:r>
              <a:rPr lang="en-GB" dirty="0" err="1">
                <a:latin typeface="+mj-lt"/>
              </a:rPr>
              <a:t>materion</a:t>
            </a:r>
            <a:r>
              <a:rPr lang="en-GB" dirty="0">
                <a:latin typeface="+mj-lt"/>
              </a:rPr>
              <a:t> </a:t>
            </a:r>
            <a:r>
              <a:rPr lang="en-GB" dirty="0" err="1">
                <a:latin typeface="+mj-lt"/>
              </a:rPr>
              <a:t>cymdeithasegol</a:t>
            </a:r>
            <a:r>
              <a:rPr lang="en-GB" dirty="0">
                <a:latin typeface="+mj-lt"/>
              </a:rPr>
              <a:t>’ fydd y </a:t>
            </a:r>
            <a:r>
              <a:rPr lang="en-GB" dirty="0" err="1">
                <a:latin typeface="+mj-lt"/>
              </a:rPr>
              <a:t>rhain</a:t>
            </a:r>
            <a:r>
              <a:rPr lang="en-GB" dirty="0">
                <a:latin typeface="+mj-lt"/>
              </a:rPr>
              <a:t>)</a:t>
            </a:r>
          </a:p>
          <a:p>
            <a:r>
              <a:rPr lang="en-GB" dirty="0">
                <a:latin typeface="+mj-lt"/>
              </a:rPr>
              <a:t>Ar </a:t>
            </a:r>
            <a:r>
              <a:rPr lang="en-GB" dirty="0" err="1">
                <a:latin typeface="+mj-lt"/>
              </a:rPr>
              <a:t>ôl</a:t>
            </a:r>
            <a:r>
              <a:rPr lang="en-GB" dirty="0">
                <a:latin typeface="+mj-lt"/>
              </a:rPr>
              <a:t> i chi </a:t>
            </a:r>
            <a:r>
              <a:rPr lang="en-GB" dirty="0" err="1">
                <a:latin typeface="+mj-lt"/>
              </a:rPr>
              <a:t>feddwl</a:t>
            </a:r>
            <a:r>
              <a:rPr lang="en-GB" dirty="0">
                <a:latin typeface="+mj-lt"/>
              </a:rPr>
              <a:t> am y </a:t>
            </a:r>
            <a:r>
              <a:rPr lang="en-GB" dirty="0" err="1">
                <a:latin typeface="+mj-lt"/>
              </a:rPr>
              <a:t>rhain</a:t>
            </a:r>
            <a:r>
              <a:rPr lang="en-GB" dirty="0">
                <a:latin typeface="+mj-lt"/>
              </a:rPr>
              <a:t> </a:t>
            </a:r>
            <a:r>
              <a:rPr lang="en-GB" dirty="0" err="1">
                <a:latin typeface="+mj-lt"/>
              </a:rPr>
              <a:t>rhannwch</a:t>
            </a:r>
            <a:r>
              <a:rPr lang="en-GB" dirty="0">
                <a:latin typeface="+mj-lt"/>
              </a:rPr>
              <a:t> yn grwpiau a </a:t>
            </a:r>
            <a:r>
              <a:rPr lang="en-GB" dirty="0" err="1">
                <a:latin typeface="+mj-lt"/>
              </a:rPr>
              <a:t>dewiswch</a:t>
            </a:r>
            <a:r>
              <a:rPr lang="en-GB" dirty="0">
                <a:latin typeface="+mj-lt"/>
              </a:rPr>
              <a:t> un mater </a:t>
            </a:r>
            <a:r>
              <a:rPr lang="en-GB" dirty="0" err="1">
                <a:latin typeface="+mj-lt"/>
              </a:rPr>
              <a:t>fesul</a:t>
            </a:r>
            <a:r>
              <a:rPr lang="en-GB" dirty="0">
                <a:latin typeface="+mj-lt"/>
              </a:rPr>
              <a:t> grŵp</a:t>
            </a:r>
          </a:p>
          <a:p>
            <a:r>
              <a:rPr lang="en-GB" dirty="0" err="1">
                <a:latin typeface="+mj-lt"/>
              </a:rPr>
              <a:t>Defnyddiwch</a:t>
            </a:r>
            <a:r>
              <a:rPr lang="en-GB" dirty="0">
                <a:latin typeface="+mj-lt"/>
              </a:rPr>
              <a:t> eich </a:t>
            </a:r>
            <a:r>
              <a:rPr lang="en-GB" dirty="0" err="1">
                <a:latin typeface="+mj-lt"/>
              </a:rPr>
              <a:t>taflen</a:t>
            </a:r>
            <a:r>
              <a:rPr lang="en-GB" dirty="0">
                <a:latin typeface="+mj-lt"/>
              </a:rPr>
              <a:t> </a:t>
            </a:r>
            <a:r>
              <a:rPr lang="en-GB" dirty="0" err="1">
                <a:latin typeface="+mj-lt"/>
              </a:rPr>
              <a:t>CCUHP</a:t>
            </a:r>
            <a:r>
              <a:rPr lang="en-GB" dirty="0">
                <a:latin typeface="+mj-lt"/>
              </a:rPr>
              <a:t> i </a:t>
            </a:r>
            <a:r>
              <a:rPr lang="en-GB" dirty="0" err="1">
                <a:latin typeface="+mj-lt"/>
              </a:rPr>
              <a:t>greu</a:t>
            </a:r>
            <a:r>
              <a:rPr lang="en-GB" dirty="0">
                <a:latin typeface="+mj-lt"/>
              </a:rPr>
              <a:t> </a:t>
            </a:r>
            <a:r>
              <a:rPr lang="en-GB" dirty="0" err="1">
                <a:latin typeface="+mj-lt"/>
              </a:rPr>
              <a:t>llun</a:t>
            </a:r>
            <a:r>
              <a:rPr lang="en-GB" dirty="0">
                <a:latin typeface="+mj-lt"/>
              </a:rPr>
              <a:t> </a:t>
            </a:r>
            <a:r>
              <a:rPr lang="en-GB" dirty="0" err="1">
                <a:latin typeface="+mj-lt"/>
              </a:rPr>
              <a:t>o’ch</a:t>
            </a:r>
            <a:r>
              <a:rPr lang="en-GB" dirty="0">
                <a:latin typeface="+mj-lt"/>
              </a:rPr>
              <a:t> ‘</a:t>
            </a:r>
            <a:r>
              <a:rPr lang="en-GB" dirty="0" err="1">
                <a:latin typeface="+mj-lt"/>
              </a:rPr>
              <a:t>Coeden</a:t>
            </a:r>
            <a:r>
              <a:rPr lang="en-GB" dirty="0">
                <a:latin typeface="+mj-lt"/>
              </a:rPr>
              <a:t> Hawliau’ eich hun</a:t>
            </a:r>
          </a:p>
          <a:p>
            <a:r>
              <a:rPr lang="en-GB" dirty="0" err="1">
                <a:latin typeface="+mj-lt"/>
              </a:rPr>
              <a:t>Tynnwch</a:t>
            </a:r>
            <a:r>
              <a:rPr lang="en-GB" dirty="0">
                <a:latin typeface="+mj-lt"/>
              </a:rPr>
              <a:t> </a:t>
            </a:r>
            <a:r>
              <a:rPr lang="en-GB" dirty="0" err="1">
                <a:latin typeface="+mj-lt"/>
              </a:rPr>
              <a:t>lun</a:t>
            </a:r>
            <a:r>
              <a:rPr lang="en-GB" dirty="0">
                <a:latin typeface="+mj-lt"/>
              </a:rPr>
              <a:t> </a:t>
            </a:r>
            <a:r>
              <a:rPr lang="en-GB" dirty="0" err="1">
                <a:latin typeface="+mj-lt"/>
              </a:rPr>
              <a:t>coeden</a:t>
            </a:r>
            <a:r>
              <a:rPr lang="en-GB" dirty="0">
                <a:latin typeface="+mj-lt"/>
              </a:rPr>
              <a:t> gyda </a:t>
            </a:r>
            <a:r>
              <a:rPr lang="en-GB" dirty="0" err="1">
                <a:latin typeface="+mj-lt"/>
              </a:rPr>
              <a:t>gwreiddiau</a:t>
            </a:r>
            <a:endParaRPr lang="en-GB" dirty="0">
              <a:latin typeface="+mj-lt"/>
            </a:endParaRPr>
          </a:p>
          <a:p>
            <a:r>
              <a:rPr lang="en-GB" dirty="0" err="1">
                <a:latin typeface="+mj-lt"/>
              </a:rPr>
              <a:t>Prif</a:t>
            </a:r>
            <a:r>
              <a:rPr lang="en-GB" dirty="0">
                <a:latin typeface="+mj-lt"/>
              </a:rPr>
              <a:t> ran y </a:t>
            </a:r>
            <a:r>
              <a:rPr lang="en-GB" dirty="0" err="1">
                <a:latin typeface="+mj-lt"/>
              </a:rPr>
              <a:t>goeden</a:t>
            </a:r>
            <a:r>
              <a:rPr lang="en-GB" dirty="0">
                <a:latin typeface="+mj-lt"/>
              </a:rPr>
              <a:t> yw'r mater</a:t>
            </a:r>
          </a:p>
          <a:p>
            <a:r>
              <a:rPr lang="en-GB" dirty="0" err="1">
                <a:latin typeface="+mj-lt"/>
              </a:rPr>
              <a:t>Tynnwch</a:t>
            </a:r>
            <a:r>
              <a:rPr lang="en-GB" dirty="0">
                <a:latin typeface="+mj-lt"/>
              </a:rPr>
              <a:t> </a:t>
            </a:r>
            <a:r>
              <a:rPr lang="en-GB" dirty="0" err="1">
                <a:latin typeface="+mj-lt"/>
              </a:rPr>
              <a:t>lun</a:t>
            </a:r>
            <a:r>
              <a:rPr lang="en-GB" dirty="0">
                <a:latin typeface="+mj-lt"/>
              </a:rPr>
              <a:t> o </a:t>
            </a:r>
            <a:r>
              <a:rPr lang="en-GB" dirty="0" err="1">
                <a:latin typeface="+mj-lt"/>
              </a:rPr>
              <a:t>ffrwythau</a:t>
            </a:r>
            <a:r>
              <a:rPr lang="en-GB" dirty="0">
                <a:latin typeface="+mj-lt"/>
              </a:rPr>
              <a:t> ar y </a:t>
            </a:r>
            <a:r>
              <a:rPr lang="en-GB" dirty="0" err="1">
                <a:latin typeface="+mj-lt"/>
              </a:rPr>
              <a:t>goeden</a:t>
            </a:r>
            <a:r>
              <a:rPr lang="en-GB" dirty="0">
                <a:latin typeface="+mj-lt"/>
              </a:rPr>
              <a:t> fel y </a:t>
            </a:r>
            <a:r>
              <a:rPr lang="en-GB" dirty="0" err="1">
                <a:latin typeface="+mj-lt"/>
              </a:rPr>
              <a:t>newidiadau</a:t>
            </a:r>
            <a:r>
              <a:rPr lang="en-GB" dirty="0">
                <a:latin typeface="+mj-lt"/>
              </a:rPr>
              <a:t> </a:t>
            </a:r>
            <a:r>
              <a:rPr lang="en-GB" dirty="0" err="1">
                <a:latin typeface="+mj-lt"/>
              </a:rPr>
              <a:t>rydych</a:t>
            </a:r>
            <a:r>
              <a:rPr lang="en-GB" dirty="0">
                <a:latin typeface="+mj-lt"/>
              </a:rPr>
              <a:t> chi am eu gweld</a:t>
            </a:r>
          </a:p>
          <a:p>
            <a:r>
              <a:rPr lang="en-GB" dirty="0" err="1">
                <a:latin typeface="+mj-lt"/>
              </a:rPr>
              <a:t>Tynnwch</a:t>
            </a:r>
            <a:r>
              <a:rPr lang="en-GB" dirty="0">
                <a:latin typeface="+mj-lt"/>
              </a:rPr>
              <a:t> </a:t>
            </a:r>
            <a:r>
              <a:rPr lang="en-GB" dirty="0" err="1">
                <a:latin typeface="+mj-lt"/>
              </a:rPr>
              <a:t>lun</a:t>
            </a:r>
            <a:r>
              <a:rPr lang="en-GB" dirty="0">
                <a:latin typeface="+mj-lt"/>
              </a:rPr>
              <a:t> </a:t>
            </a:r>
            <a:r>
              <a:rPr lang="en-GB" dirty="0" err="1">
                <a:latin typeface="+mj-lt"/>
              </a:rPr>
              <a:t>cymylau</a:t>
            </a:r>
            <a:r>
              <a:rPr lang="en-GB" dirty="0">
                <a:latin typeface="+mj-lt"/>
              </a:rPr>
              <a:t> yn yr </a:t>
            </a:r>
            <a:r>
              <a:rPr lang="en-GB" dirty="0" err="1">
                <a:latin typeface="+mj-lt"/>
              </a:rPr>
              <a:t>awyr</a:t>
            </a:r>
            <a:r>
              <a:rPr lang="en-GB" dirty="0">
                <a:latin typeface="+mj-lt"/>
              </a:rPr>
              <a:t> a'u </a:t>
            </a:r>
            <a:r>
              <a:rPr lang="en-GB" dirty="0" err="1">
                <a:latin typeface="+mj-lt"/>
              </a:rPr>
              <a:t>labelu</a:t>
            </a:r>
            <a:r>
              <a:rPr lang="en-GB" dirty="0">
                <a:latin typeface="+mj-lt"/>
              </a:rPr>
              <a:t> ag </a:t>
            </a:r>
            <a:r>
              <a:rPr lang="en-GB" dirty="0" err="1">
                <a:latin typeface="+mj-lt"/>
              </a:rPr>
              <a:t>erthyglau</a:t>
            </a:r>
            <a:r>
              <a:rPr lang="en-GB" dirty="0">
                <a:latin typeface="+mj-lt"/>
              </a:rPr>
              <a:t> </a:t>
            </a:r>
            <a:r>
              <a:rPr lang="en-GB" dirty="0" err="1">
                <a:latin typeface="+mj-lt"/>
              </a:rPr>
              <a:t>CCUHP</a:t>
            </a:r>
            <a:endParaRPr lang="en-GB" dirty="0">
              <a:latin typeface="+mj-lt"/>
            </a:endParaRPr>
          </a:p>
          <a:p>
            <a:r>
              <a:rPr lang="en-GB" dirty="0" err="1">
                <a:latin typeface="+mj-lt"/>
              </a:rPr>
              <a:t>Ysgrifennwch</a:t>
            </a:r>
            <a:r>
              <a:rPr lang="en-GB" dirty="0">
                <a:latin typeface="+mj-lt"/>
              </a:rPr>
              <a:t> </a:t>
            </a:r>
            <a:r>
              <a:rPr lang="en-GB" dirty="0" err="1">
                <a:latin typeface="+mj-lt"/>
              </a:rPr>
              <a:t>wreiddiau'r</a:t>
            </a:r>
            <a:r>
              <a:rPr lang="en-GB" dirty="0">
                <a:latin typeface="+mj-lt"/>
              </a:rPr>
              <a:t> </a:t>
            </a:r>
            <a:r>
              <a:rPr lang="en-GB" dirty="0" err="1">
                <a:latin typeface="+mj-lt"/>
              </a:rPr>
              <a:t>broblem</a:t>
            </a:r>
            <a:r>
              <a:rPr lang="en-GB" dirty="0">
                <a:latin typeface="+mj-lt"/>
              </a:rPr>
              <a:t> ar </a:t>
            </a:r>
            <a:r>
              <a:rPr lang="en-GB" dirty="0" err="1">
                <a:latin typeface="+mj-lt"/>
              </a:rPr>
              <a:t>wreiddiau'r</a:t>
            </a:r>
            <a:r>
              <a:rPr lang="en-GB" dirty="0">
                <a:latin typeface="+mj-lt"/>
              </a:rPr>
              <a:t> </a:t>
            </a:r>
            <a:r>
              <a:rPr lang="en-GB" dirty="0" err="1">
                <a:latin typeface="+mj-lt"/>
              </a:rPr>
              <a:t>goeden</a:t>
            </a:r>
            <a:endParaRPr lang="en-GB" dirty="0">
              <a:latin typeface="+mj-lt"/>
            </a:endParaRPr>
          </a:p>
          <a:p>
            <a:r>
              <a:rPr lang="en-GB" dirty="0" err="1">
                <a:latin typeface="+mj-lt"/>
              </a:rPr>
              <a:t>Tynnwch</a:t>
            </a:r>
            <a:r>
              <a:rPr lang="en-GB" dirty="0">
                <a:latin typeface="+mj-lt"/>
              </a:rPr>
              <a:t> </a:t>
            </a:r>
            <a:r>
              <a:rPr lang="en-GB" dirty="0" err="1">
                <a:latin typeface="+mj-lt"/>
              </a:rPr>
              <a:t>bobl</a:t>
            </a:r>
            <a:r>
              <a:rPr lang="en-GB" dirty="0">
                <a:latin typeface="+mj-lt"/>
              </a:rPr>
              <a:t> o </a:t>
            </a:r>
            <a:r>
              <a:rPr lang="en-GB" dirty="0" err="1">
                <a:latin typeface="+mj-lt"/>
              </a:rPr>
              <a:t>amgylch</a:t>
            </a:r>
            <a:r>
              <a:rPr lang="en-GB" dirty="0">
                <a:latin typeface="+mj-lt"/>
              </a:rPr>
              <a:t> y </a:t>
            </a:r>
            <a:r>
              <a:rPr lang="en-GB" dirty="0" err="1">
                <a:latin typeface="+mj-lt"/>
              </a:rPr>
              <a:t>goeden</a:t>
            </a:r>
            <a:r>
              <a:rPr lang="en-GB" dirty="0">
                <a:latin typeface="+mj-lt"/>
              </a:rPr>
              <a:t> i </a:t>
            </a:r>
            <a:r>
              <a:rPr lang="en-GB" dirty="0" err="1">
                <a:latin typeface="+mj-lt"/>
              </a:rPr>
              <a:t>gynrychioli</a:t>
            </a:r>
            <a:r>
              <a:rPr lang="en-GB" dirty="0">
                <a:latin typeface="+mj-lt"/>
              </a:rPr>
              <a:t> </a:t>
            </a:r>
            <a:r>
              <a:rPr lang="en-GB" dirty="0" err="1">
                <a:latin typeface="+mj-lt"/>
              </a:rPr>
              <a:t>sefydliadau</a:t>
            </a:r>
            <a:r>
              <a:rPr lang="en-GB" dirty="0">
                <a:latin typeface="+mj-lt"/>
              </a:rPr>
              <a:t> neu </a:t>
            </a:r>
            <a:r>
              <a:rPr lang="en-GB" dirty="0" err="1">
                <a:latin typeface="+mj-lt"/>
              </a:rPr>
              <a:t>unigolion</a:t>
            </a:r>
            <a:r>
              <a:rPr lang="en-GB" dirty="0">
                <a:latin typeface="+mj-lt"/>
              </a:rPr>
              <a:t> a </a:t>
            </a:r>
            <a:r>
              <a:rPr lang="en-GB" dirty="0" err="1">
                <a:latin typeface="+mj-lt"/>
              </a:rPr>
              <a:t>ddylai</a:t>
            </a:r>
            <a:r>
              <a:rPr lang="en-GB" dirty="0">
                <a:latin typeface="+mj-lt"/>
              </a:rPr>
              <a:t> fod yn </a:t>
            </a:r>
            <a:r>
              <a:rPr lang="en-GB" dirty="0" err="1">
                <a:latin typeface="+mj-lt"/>
              </a:rPr>
              <a:t>gyfrifol</a:t>
            </a:r>
            <a:r>
              <a:rPr lang="en-GB" dirty="0">
                <a:latin typeface="+mj-lt"/>
              </a:rPr>
              <a:t> am sicrhau bod plant yn cyflawni eu hawliau yn y </a:t>
            </a:r>
            <a:r>
              <a:rPr lang="en-GB" dirty="0" err="1">
                <a:latin typeface="+mj-lt"/>
              </a:rPr>
              <a:t>blynyddoedd</a:t>
            </a:r>
            <a:r>
              <a:rPr lang="en-GB" dirty="0">
                <a:latin typeface="+mj-lt"/>
              </a:rPr>
              <a:t> cynnar</a:t>
            </a:r>
          </a:p>
        </p:txBody>
      </p:sp>
      <p:pic>
        <p:nvPicPr>
          <p:cNvPr id="8" name="Picture 7">
            <a:extLst>
              <a:ext uri="{FF2B5EF4-FFF2-40B4-BE49-F238E27FC236}">
                <a16:creationId xmlns:a16="http://schemas.microsoft.com/office/drawing/2014/main" id="{E0087F82-8BE2-4E20-A11C-9C4E30981DEE}"/>
              </a:ext>
            </a:extLst>
          </p:cNvPr>
          <p:cNvPicPr>
            <a:picLocks noChangeAspect="1"/>
          </p:cNvPicPr>
          <p:nvPr/>
        </p:nvPicPr>
        <p:blipFill>
          <a:blip r:embed="rId2"/>
          <a:stretch>
            <a:fillRect/>
          </a:stretch>
        </p:blipFill>
        <p:spPr>
          <a:xfrm>
            <a:off x="5718221" y="662781"/>
            <a:ext cx="3284113" cy="4867275"/>
          </a:xfrm>
          <a:prstGeom prst="rect">
            <a:avLst/>
          </a:prstGeom>
        </p:spPr>
      </p:pic>
    </p:spTree>
    <p:extLst>
      <p:ext uri="{BB962C8B-B14F-4D97-AF65-F5344CB8AC3E}">
        <p14:creationId xmlns:p14="http://schemas.microsoft.com/office/powerpoint/2010/main" val="4037132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FEA5-D7FB-4A85-9E59-55BFF314B71A}"/>
              </a:ext>
            </a:extLst>
          </p:cNvPr>
          <p:cNvSpPr>
            <a:spLocks noGrp="1"/>
          </p:cNvSpPr>
          <p:nvPr>
            <p:ph type="title"/>
          </p:nvPr>
        </p:nvSpPr>
        <p:spPr>
          <a:xfrm>
            <a:off x="139253" y="-272671"/>
            <a:ext cx="7886700" cy="1325563"/>
          </a:xfrm>
        </p:spPr>
        <p:txBody>
          <a:bodyPr>
            <a:normAutofit/>
          </a:bodyPr>
          <a:lstStyle/>
          <a:p>
            <a:r>
              <a:rPr lang="en-GB" sz="2400" dirty="0"/>
              <a:t>The Rights Tree</a:t>
            </a:r>
          </a:p>
        </p:txBody>
      </p:sp>
      <p:sp>
        <p:nvSpPr>
          <p:cNvPr id="3" name="Content Placeholder 2">
            <a:extLst>
              <a:ext uri="{FF2B5EF4-FFF2-40B4-BE49-F238E27FC236}">
                <a16:creationId xmlns:a16="http://schemas.microsoft.com/office/drawing/2014/main" id="{72CBE6EE-791C-426C-A129-37EA4ECFE545}"/>
              </a:ext>
            </a:extLst>
          </p:cNvPr>
          <p:cNvSpPr>
            <a:spLocks noGrp="1"/>
          </p:cNvSpPr>
          <p:nvPr>
            <p:ph sz="half" idx="1"/>
          </p:nvPr>
        </p:nvSpPr>
        <p:spPr>
          <a:xfrm>
            <a:off x="139253" y="743798"/>
            <a:ext cx="5926696" cy="4678207"/>
          </a:xfrm>
        </p:spPr>
        <p:txBody>
          <a:bodyPr>
            <a:normAutofit fontScale="92500" lnSpcReduction="10000"/>
          </a:bodyPr>
          <a:lstStyle/>
          <a:p>
            <a:pPr marL="0" indent="0">
              <a:buNone/>
            </a:pPr>
            <a:r>
              <a:rPr lang="en-GB" sz="1900" dirty="0"/>
              <a:t>Think of 5 issues that face children in early years settings today. These can be local, national or global issues (these will probably be ‘sociological issues’)</a:t>
            </a:r>
          </a:p>
          <a:p>
            <a:pPr marL="0" indent="0">
              <a:buNone/>
            </a:pPr>
            <a:r>
              <a:rPr lang="en-GB" sz="1900" dirty="0"/>
              <a:t>After you have thought of these split in to groups and pick one issue per group</a:t>
            </a:r>
          </a:p>
          <a:p>
            <a:pPr marL="0" indent="0">
              <a:buNone/>
            </a:pPr>
            <a:r>
              <a:rPr lang="en-GB" sz="1900" dirty="0"/>
              <a:t>Use your </a:t>
            </a:r>
            <a:r>
              <a:rPr lang="en-GB" sz="1900" dirty="0" err="1"/>
              <a:t>UNCRC</a:t>
            </a:r>
            <a:r>
              <a:rPr lang="en-GB" sz="1900" dirty="0"/>
              <a:t> leaflet to  create a picture of your own ‘Rights tree’</a:t>
            </a:r>
          </a:p>
          <a:p>
            <a:pPr marL="0" indent="0">
              <a:buNone/>
            </a:pPr>
            <a:r>
              <a:rPr lang="en-GB" sz="1900" dirty="0"/>
              <a:t>Draw a tree with roots</a:t>
            </a:r>
          </a:p>
          <a:p>
            <a:pPr marL="0" indent="0">
              <a:buNone/>
            </a:pPr>
            <a:r>
              <a:rPr lang="en-GB" sz="1900" dirty="0"/>
              <a:t>The main section of the tree is the issue</a:t>
            </a:r>
          </a:p>
          <a:p>
            <a:pPr marL="0" indent="0">
              <a:buNone/>
            </a:pPr>
            <a:r>
              <a:rPr lang="en-GB" sz="1900" dirty="0"/>
              <a:t>Draw fruit on the tree as the changes you want to see</a:t>
            </a:r>
          </a:p>
          <a:p>
            <a:pPr marL="0" indent="0">
              <a:buNone/>
            </a:pPr>
            <a:r>
              <a:rPr lang="en-GB" sz="1900" dirty="0"/>
              <a:t>Draw clouds in the sky and label them with </a:t>
            </a:r>
            <a:r>
              <a:rPr lang="en-GB" sz="1900" dirty="0" err="1"/>
              <a:t>UNCRC</a:t>
            </a:r>
            <a:r>
              <a:rPr lang="en-GB" sz="1900" dirty="0"/>
              <a:t> articles</a:t>
            </a:r>
          </a:p>
          <a:p>
            <a:pPr marL="0" indent="0">
              <a:buNone/>
            </a:pPr>
            <a:r>
              <a:rPr lang="en-GB" sz="1900" dirty="0"/>
              <a:t>Write the roots of the problem on the roots of the tree</a:t>
            </a:r>
          </a:p>
          <a:p>
            <a:pPr marL="0" indent="0">
              <a:buNone/>
            </a:pPr>
            <a:r>
              <a:rPr lang="en-GB" sz="1900" dirty="0"/>
              <a:t>Draw people around the tree to represent organisations or individuals who should be responsible to make sure children get their rights met in the early years</a:t>
            </a:r>
          </a:p>
          <a:p>
            <a:pPr marL="0" indent="0">
              <a:buNone/>
            </a:pPr>
            <a:endParaRPr lang="en-GB" dirty="0"/>
          </a:p>
        </p:txBody>
      </p:sp>
      <p:pic>
        <p:nvPicPr>
          <p:cNvPr id="5" name="Picture 4">
            <a:extLst>
              <a:ext uri="{FF2B5EF4-FFF2-40B4-BE49-F238E27FC236}">
                <a16:creationId xmlns:a16="http://schemas.microsoft.com/office/drawing/2014/main" id="{01FB9DD7-A834-4DEB-9611-465ED82E16E7}"/>
              </a:ext>
            </a:extLst>
          </p:cNvPr>
          <p:cNvPicPr>
            <a:picLocks noChangeAspect="1"/>
          </p:cNvPicPr>
          <p:nvPr/>
        </p:nvPicPr>
        <p:blipFill>
          <a:blip r:embed="rId2"/>
          <a:stretch>
            <a:fillRect/>
          </a:stretch>
        </p:blipFill>
        <p:spPr>
          <a:xfrm>
            <a:off x="6287303" y="390110"/>
            <a:ext cx="2717444" cy="4867275"/>
          </a:xfrm>
          <a:prstGeom prst="rect">
            <a:avLst/>
          </a:prstGeom>
        </p:spPr>
      </p:pic>
    </p:spTree>
    <p:extLst>
      <p:ext uri="{BB962C8B-B14F-4D97-AF65-F5344CB8AC3E}">
        <p14:creationId xmlns:p14="http://schemas.microsoft.com/office/powerpoint/2010/main" val="917859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31F7-AB5E-4432-AAE9-41CEEC4E63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9F8B50-07AB-4C91-BC72-BE8D6E615B65}"/>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7335E711-C789-4EE4-AA10-DE79A478B02D}"/>
              </a:ext>
            </a:extLst>
          </p:cNvPr>
          <p:cNvSpPr>
            <a:spLocks noGrp="1"/>
          </p:cNvSpPr>
          <p:nvPr>
            <p:ph sz="half" idx="2"/>
          </p:nvPr>
        </p:nvSpPr>
        <p:spPr/>
        <p:txBody>
          <a:bodyPr/>
          <a:lstStyle/>
          <a:p>
            <a:endParaRPr lang="en-GB"/>
          </a:p>
        </p:txBody>
      </p:sp>
      <p:pic>
        <p:nvPicPr>
          <p:cNvPr id="7" name="Picture 6">
            <a:extLst>
              <a:ext uri="{FF2B5EF4-FFF2-40B4-BE49-F238E27FC236}">
                <a16:creationId xmlns:a16="http://schemas.microsoft.com/office/drawing/2014/main" id="{A50593E9-B8E8-405E-9408-0EF68B967B56}"/>
              </a:ext>
            </a:extLst>
          </p:cNvPr>
          <p:cNvPicPr>
            <a:picLocks noChangeAspect="1"/>
          </p:cNvPicPr>
          <p:nvPr/>
        </p:nvPicPr>
        <p:blipFill>
          <a:blip r:embed="rId2"/>
          <a:stretch>
            <a:fillRect/>
          </a:stretch>
        </p:blipFill>
        <p:spPr>
          <a:xfrm>
            <a:off x="131121" y="0"/>
            <a:ext cx="8881757" cy="6858000"/>
          </a:xfrm>
          <a:prstGeom prst="rect">
            <a:avLst/>
          </a:prstGeom>
        </p:spPr>
      </p:pic>
    </p:spTree>
    <p:extLst>
      <p:ext uri="{BB962C8B-B14F-4D97-AF65-F5344CB8AC3E}">
        <p14:creationId xmlns:p14="http://schemas.microsoft.com/office/powerpoint/2010/main" val="2777968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1A1E-5B3B-4A7E-9D3D-A80A05142A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5C617F-B91D-4E66-81B4-DF161461928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942000C-C0BC-48AF-B664-D3A9EE9AC9FA}"/>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22C47432-9ABB-48C7-BC88-3F9977A813E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14419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BDDBAA-6C84-4C94-9B5A-F00D63651E4D}"/>
              </a:ext>
            </a:extLst>
          </p:cNvPr>
          <p:cNvSpPr>
            <a:spLocks noGrp="1"/>
          </p:cNvSpPr>
          <p:nvPr>
            <p:ph type="title"/>
          </p:nvPr>
        </p:nvSpPr>
        <p:spPr/>
        <p:txBody>
          <a:bodyPr>
            <a:normAutofit/>
          </a:bodyPr>
          <a:lstStyle/>
          <a:p>
            <a:r>
              <a:rPr lang="en-GB" sz="2800" dirty="0" err="1"/>
              <a:t>Cwestiynau</a:t>
            </a:r>
            <a:r>
              <a:rPr lang="en-GB" sz="2800" dirty="0"/>
              <a:t> i’w </a:t>
            </a:r>
            <a:r>
              <a:rPr lang="en-GB" sz="2800" dirty="0" err="1"/>
              <a:t>hystyried</a:t>
            </a:r>
            <a:r>
              <a:rPr lang="en-GB" sz="2800" dirty="0"/>
              <a:t> sy’n </a:t>
            </a:r>
            <a:r>
              <a:rPr lang="en-GB" sz="2800" dirty="0" err="1"/>
              <a:t>berthnasol</a:t>
            </a:r>
            <a:r>
              <a:rPr lang="en-GB" sz="2800" dirty="0"/>
              <a:t> i ymarfer EY (</a:t>
            </a:r>
            <a:r>
              <a:rPr lang="en-GB" sz="2800" dirty="0" err="1"/>
              <a:t>addaswyd</a:t>
            </a:r>
            <a:r>
              <a:rPr lang="en-GB" sz="2800" dirty="0"/>
              <a:t> o Parker, 2020)</a:t>
            </a:r>
          </a:p>
        </p:txBody>
      </p:sp>
      <p:sp>
        <p:nvSpPr>
          <p:cNvPr id="3" name="Content Placeholder 2">
            <a:extLst>
              <a:ext uri="{FF2B5EF4-FFF2-40B4-BE49-F238E27FC236}">
                <a16:creationId xmlns:a16="http://schemas.microsoft.com/office/drawing/2014/main" id="{FCFD905B-24C6-419D-84E3-EABBE6023E6F}"/>
              </a:ext>
            </a:extLst>
          </p:cNvPr>
          <p:cNvSpPr>
            <a:spLocks noGrp="1"/>
          </p:cNvSpPr>
          <p:nvPr>
            <p:ph sz="half" idx="1"/>
          </p:nvPr>
        </p:nvSpPr>
        <p:spPr>
          <a:xfrm>
            <a:off x="628649" y="1825625"/>
            <a:ext cx="7886699" cy="4351338"/>
          </a:xfrm>
        </p:spPr>
        <p:txBody>
          <a:bodyPr>
            <a:normAutofit/>
          </a:bodyPr>
          <a:lstStyle/>
          <a:p>
            <a:pPr marL="0" indent="0">
              <a:buNone/>
            </a:pPr>
            <a:r>
              <a:rPr lang="en-GB" sz="2000" dirty="0">
                <a:latin typeface="+mj-lt"/>
              </a:rPr>
              <a:t>1. Beth sy'n annheg am plant yn eich </a:t>
            </a:r>
            <a:r>
              <a:rPr lang="en-GB" sz="2000" dirty="0" err="1">
                <a:latin typeface="+mj-lt"/>
              </a:rPr>
              <a:t>cymunedau</a:t>
            </a:r>
            <a:r>
              <a:rPr lang="en-GB" sz="2000" dirty="0">
                <a:latin typeface="+mj-lt"/>
              </a:rPr>
              <a:t> lle </a:t>
            </a:r>
            <a:r>
              <a:rPr lang="en-GB" sz="2000" dirty="0" err="1">
                <a:latin typeface="+mj-lt"/>
              </a:rPr>
              <a:t>byddech</a:t>
            </a:r>
            <a:r>
              <a:rPr lang="en-GB" sz="2000" dirty="0">
                <a:latin typeface="+mj-lt"/>
              </a:rPr>
              <a:t> chi/ </a:t>
            </a:r>
            <a:r>
              <a:rPr lang="en-GB" sz="2000" dirty="0" err="1">
                <a:latin typeface="+mj-lt"/>
              </a:rPr>
              <a:t>rydych</a:t>
            </a:r>
            <a:r>
              <a:rPr lang="en-GB" sz="2000" dirty="0">
                <a:latin typeface="+mj-lt"/>
              </a:rPr>
              <a:t> chi'n gweithio?</a:t>
            </a:r>
          </a:p>
          <a:p>
            <a:pPr marL="0" indent="0">
              <a:buNone/>
            </a:pPr>
            <a:r>
              <a:rPr lang="en-GB" sz="2000" dirty="0">
                <a:latin typeface="+mj-lt"/>
              </a:rPr>
              <a:t>2. Pwy sy’n wneud hyn yn annheg?</a:t>
            </a:r>
          </a:p>
          <a:p>
            <a:pPr marL="0" indent="0">
              <a:buNone/>
            </a:pPr>
            <a:r>
              <a:rPr lang="en-GB" sz="2000" dirty="0">
                <a:latin typeface="+mj-lt"/>
              </a:rPr>
              <a:t>3. Sut mae hyn yn </a:t>
            </a:r>
            <a:r>
              <a:rPr lang="en-GB" sz="2000" dirty="0" err="1">
                <a:latin typeface="+mj-lt"/>
              </a:rPr>
              <a:t>effeithio</a:t>
            </a:r>
            <a:r>
              <a:rPr lang="en-GB" sz="2000" dirty="0">
                <a:latin typeface="+mj-lt"/>
              </a:rPr>
              <a:t> ar y plant yn y gymuned?</a:t>
            </a:r>
          </a:p>
          <a:p>
            <a:pPr marL="0" indent="0">
              <a:buNone/>
            </a:pPr>
            <a:r>
              <a:rPr lang="en-GB" sz="2000" dirty="0">
                <a:latin typeface="+mj-lt"/>
              </a:rPr>
              <a:t>4. Beth </a:t>
            </a:r>
            <a:r>
              <a:rPr lang="en-GB" sz="2000" dirty="0" err="1">
                <a:latin typeface="+mj-lt"/>
              </a:rPr>
              <a:t>yw</a:t>
            </a:r>
            <a:r>
              <a:rPr lang="en-GB" sz="2000" dirty="0">
                <a:latin typeface="+mj-lt"/>
              </a:rPr>
              <a:t> ein </a:t>
            </a:r>
            <a:r>
              <a:rPr lang="en-GB" sz="2000" dirty="0" err="1">
                <a:latin typeface="+mj-lt"/>
              </a:rPr>
              <a:t>rôl</a:t>
            </a:r>
            <a:r>
              <a:rPr lang="en-GB" sz="2000" dirty="0">
                <a:latin typeface="+mj-lt"/>
              </a:rPr>
              <a:t> yn y lleoliad </a:t>
            </a:r>
            <a:r>
              <a:rPr lang="en-GB" sz="2000" dirty="0" err="1">
                <a:latin typeface="+mj-lt"/>
              </a:rPr>
              <a:t>blynyddoedd</a:t>
            </a:r>
            <a:r>
              <a:rPr lang="en-GB" sz="2000" dirty="0">
                <a:latin typeface="+mj-lt"/>
              </a:rPr>
              <a:t> cynnar?</a:t>
            </a:r>
          </a:p>
          <a:p>
            <a:pPr marL="0" indent="0">
              <a:buNone/>
            </a:pPr>
            <a:r>
              <a:rPr lang="en-GB" sz="2000" dirty="0">
                <a:latin typeface="+mj-lt"/>
              </a:rPr>
              <a:t>5. Sut gall gweithwyr sy'n </a:t>
            </a:r>
            <a:r>
              <a:rPr lang="en-GB" sz="2000" dirty="0" err="1">
                <a:latin typeface="+mj-lt"/>
              </a:rPr>
              <a:t>byw</a:t>
            </a:r>
            <a:r>
              <a:rPr lang="en-GB" sz="2000" dirty="0">
                <a:latin typeface="+mj-lt"/>
              </a:rPr>
              <a:t> y tu allan i'r gymuned </a:t>
            </a:r>
            <a:r>
              <a:rPr lang="en-GB" sz="2000" dirty="0" err="1">
                <a:latin typeface="+mj-lt"/>
              </a:rPr>
              <a:t>baratoi</a:t>
            </a:r>
            <a:r>
              <a:rPr lang="en-GB" sz="2000" dirty="0">
                <a:latin typeface="+mj-lt"/>
              </a:rPr>
              <a:t> eu hunain i weithio o fewn ac ar gyfer y </a:t>
            </a:r>
            <a:r>
              <a:rPr lang="en-GB" sz="2000" dirty="0" err="1">
                <a:latin typeface="+mj-lt"/>
              </a:rPr>
              <a:t>cymunedau</a:t>
            </a:r>
            <a:r>
              <a:rPr lang="en-GB" sz="2000" dirty="0">
                <a:latin typeface="+mj-lt"/>
              </a:rPr>
              <a:t> hyn?</a:t>
            </a:r>
          </a:p>
          <a:p>
            <a:pPr marL="0" indent="0">
              <a:buNone/>
            </a:pPr>
            <a:r>
              <a:rPr lang="en-GB" sz="2000" dirty="0">
                <a:latin typeface="+mj-lt"/>
              </a:rPr>
              <a:t>6. Beth </a:t>
            </a:r>
            <a:r>
              <a:rPr lang="en-GB" sz="2000" dirty="0" err="1">
                <a:latin typeface="+mj-lt"/>
              </a:rPr>
              <a:t>fyddai'n</a:t>
            </a:r>
            <a:r>
              <a:rPr lang="en-GB" sz="2000" dirty="0">
                <a:latin typeface="+mj-lt"/>
              </a:rPr>
              <a:t> </a:t>
            </a:r>
            <a:r>
              <a:rPr lang="en-GB" sz="2000" dirty="0" err="1">
                <a:latin typeface="+mj-lt"/>
              </a:rPr>
              <a:t>ysgogi</a:t>
            </a:r>
            <a:r>
              <a:rPr lang="en-GB" sz="2000" dirty="0">
                <a:latin typeface="+mj-lt"/>
              </a:rPr>
              <a:t> rhieni a phlant i </a:t>
            </a:r>
            <a:r>
              <a:rPr lang="en-GB" sz="2000" dirty="0" err="1">
                <a:latin typeface="+mj-lt"/>
              </a:rPr>
              <a:t>ymuno</a:t>
            </a:r>
            <a:r>
              <a:rPr lang="en-GB" sz="2000" dirty="0">
                <a:latin typeface="+mj-lt"/>
              </a:rPr>
              <a:t> mewn </a:t>
            </a:r>
            <a:r>
              <a:rPr lang="en-GB" sz="2000" dirty="0" err="1">
                <a:latin typeface="+mj-lt"/>
              </a:rPr>
              <a:t>gweithgareddau</a:t>
            </a:r>
            <a:r>
              <a:rPr lang="en-GB" sz="2000" dirty="0">
                <a:latin typeface="+mj-lt"/>
              </a:rPr>
              <a:t> a </a:t>
            </a:r>
            <a:r>
              <a:rPr lang="en-GB" sz="2000" dirty="0" err="1">
                <a:latin typeface="+mj-lt"/>
              </a:rPr>
              <a:t>fyddai'n</a:t>
            </a:r>
            <a:r>
              <a:rPr lang="en-GB" sz="2000" dirty="0">
                <a:latin typeface="+mj-lt"/>
              </a:rPr>
              <a:t> </a:t>
            </a:r>
            <a:r>
              <a:rPr lang="en-GB" sz="2000" dirty="0" err="1">
                <a:latin typeface="+mj-lt"/>
              </a:rPr>
              <a:t>helpu'r</a:t>
            </a:r>
            <a:r>
              <a:rPr lang="en-GB" sz="2000" dirty="0">
                <a:latin typeface="+mj-lt"/>
              </a:rPr>
              <a:t> sefyllfa?</a:t>
            </a:r>
          </a:p>
          <a:p>
            <a:pPr marL="0" indent="0">
              <a:buNone/>
            </a:pPr>
            <a:r>
              <a:rPr lang="en-GB" sz="2000" dirty="0">
                <a:latin typeface="+mj-lt"/>
              </a:rPr>
              <a:t>7. Sut </a:t>
            </a:r>
            <a:r>
              <a:rPr lang="en-GB" sz="2000" dirty="0" err="1">
                <a:latin typeface="+mj-lt"/>
              </a:rPr>
              <a:t>deimlad</a:t>
            </a:r>
            <a:r>
              <a:rPr lang="en-GB" sz="2000" dirty="0">
                <a:latin typeface="+mj-lt"/>
              </a:rPr>
              <a:t> </a:t>
            </a:r>
            <a:r>
              <a:rPr lang="en-GB" sz="2000" dirty="0" err="1">
                <a:latin typeface="+mj-lt"/>
              </a:rPr>
              <a:t>fyddai'r</a:t>
            </a:r>
            <a:r>
              <a:rPr lang="en-GB" sz="2000" dirty="0">
                <a:latin typeface="+mj-lt"/>
              </a:rPr>
              <a:t> amgylchedd/</a:t>
            </a:r>
            <a:r>
              <a:rPr lang="en-GB" sz="2000" dirty="0" err="1">
                <a:latin typeface="+mj-lt"/>
              </a:rPr>
              <a:t>gofod</a:t>
            </a:r>
            <a:r>
              <a:rPr lang="en-GB" sz="2000" dirty="0">
                <a:latin typeface="+mj-lt"/>
              </a:rPr>
              <a:t> i helpu rhieni a phlant i </a:t>
            </a:r>
            <a:r>
              <a:rPr lang="en-GB" sz="2000" dirty="0" err="1">
                <a:latin typeface="+mj-lt"/>
              </a:rPr>
              <a:t>ymuno</a:t>
            </a:r>
            <a:r>
              <a:rPr lang="en-GB" sz="2000" dirty="0">
                <a:latin typeface="+mj-lt"/>
              </a:rPr>
              <a:t>?</a:t>
            </a:r>
          </a:p>
        </p:txBody>
      </p:sp>
    </p:spTree>
    <p:extLst>
      <p:ext uri="{BB962C8B-B14F-4D97-AF65-F5344CB8AC3E}">
        <p14:creationId xmlns:p14="http://schemas.microsoft.com/office/powerpoint/2010/main" val="2417104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566B5-A5FA-437F-B036-AC804425EBF5}"/>
              </a:ext>
            </a:extLst>
          </p:cNvPr>
          <p:cNvSpPr>
            <a:spLocks noGrp="1"/>
          </p:cNvSpPr>
          <p:nvPr>
            <p:ph type="title"/>
          </p:nvPr>
        </p:nvSpPr>
        <p:spPr>
          <a:xfrm>
            <a:off x="257577" y="100817"/>
            <a:ext cx="7886700" cy="1325563"/>
          </a:xfrm>
        </p:spPr>
        <p:txBody>
          <a:bodyPr>
            <a:normAutofit/>
          </a:bodyPr>
          <a:lstStyle/>
          <a:p>
            <a:r>
              <a:rPr lang="en-GB" sz="2400" dirty="0"/>
              <a:t>Questions to consider relevant to EY practice (adapted from Parker, 2020)</a:t>
            </a:r>
          </a:p>
        </p:txBody>
      </p:sp>
      <p:sp>
        <p:nvSpPr>
          <p:cNvPr id="3" name="Content Placeholder 2">
            <a:extLst>
              <a:ext uri="{FF2B5EF4-FFF2-40B4-BE49-F238E27FC236}">
                <a16:creationId xmlns:a16="http://schemas.microsoft.com/office/drawing/2014/main" id="{F8F1304A-FBDF-4827-8A99-53F2C08FEC70}"/>
              </a:ext>
            </a:extLst>
          </p:cNvPr>
          <p:cNvSpPr>
            <a:spLocks noGrp="1"/>
          </p:cNvSpPr>
          <p:nvPr>
            <p:ph sz="half" idx="1"/>
          </p:nvPr>
        </p:nvSpPr>
        <p:spPr>
          <a:xfrm>
            <a:off x="257577" y="1104408"/>
            <a:ext cx="8257773" cy="4351338"/>
          </a:xfrm>
        </p:spPr>
        <p:txBody>
          <a:bodyPr>
            <a:normAutofit/>
          </a:bodyPr>
          <a:lstStyle/>
          <a:p>
            <a:pPr marL="0" indent="0">
              <a:buNone/>
            </a:pPr>
            <a:endParaRPr lang="en-GB" dirty="0"/>
          </a:p>
          <a:p>
            <a:pPr marL="0" indent="0">
              <a:lnSpc>
                <a:spcPct val="107000"/>
              </a:lnSpc>
              <a:spcAft>
                <a:spcPts val="800"/>
              </a:spcAft>
              <a:buNone/>
            </a:pPr>
            <a:r>
              <a:rPr lang="en-GB" sz="1900" dirty="0">
                <a:effectLst/>
                <a:latin typeface="+mj-lt"/>
                <a:ea typeface="DengXian" panose="02010600030101010101" pitchFamily="2" charset="-122"/>
                <a:cs typeface="Arial" panose="020B0604020202020204" pitchFamily="34" charset="0"/>
              </a:rPr>
              <a:t>1. What is unfair for children in  the communities where you work/ will work?</a:t>
            </a:r>
          </a:p>
          <a:p>
            <a:pPr marL="0" indent="0">
              <a:lnSpc>
                <a:spcPct val="107000"/>
              </a:lnSpc>
              <a:spcAft>
                <a:spcPts val="800"/>
              </a:spcAft>
              <a:buNone/>
            </a:pPr>
            <a:r>
              <a:rPr lang="en-GB" sz="1900" dirty="0">
                <a:effectLst/>
                <a:latin typeface="+mj-lt"/>
                <a:ea typeface="DengXian" panose="02010600030101010101" pitchFamily="2" charset="-122"/>
                <a:cs typeface="Arial" panose="020B0604020202020204" pitchFamily="34" charset="0"/>
              </a:rPr>
              <a:t>2. Who/ what makes it that way?</a:t>
            </a:r>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3.</a:t>
            </a:r>
            <a:r>
              <a:rPr lang="en-GB" sz="1900" dirty="0">
                <a:latin typeface="+mj-lt"/>
                <a:cs typeface="Arial" panose="020B0604020202020204" pitchFamily="34" charset="0"/>
              </a:rPr>
              <a:t> How does this affect the children in the community?</a:t>
            </a:r>
          </a:p>
          <a:p>
            <a:pPr marL="0" indent="0">
              <a:buNone/>
            </a:pPr>
            <a:r>
              <a:rPr lang="en-GB" sz="1900" dirty="0">
                <a:latin typeface="+mj-lt"/>
                <a:cs typeface="Arial" panose="020B0604020202020204" pitchFamily="34" charset="0"/>
              </a:rPr>
              <a:t>4. What is our role in the early years setting?</a:t>
            </a:r>
          </a:p>
          <a:p>
            <a:pPr marL="0" indent="0">
              <a:buNone/>
            </a:pPr>
            <a:r>
              <a:rPr lang="en-GB" sz="1900" dirty="0">
                <a:latin typeface="+mj-lt"/>
                <a:cs typeface="Arial" panose="020B0604020202020204" pitchFamily="34" charset="0"/>
              </a:rPr>
              <a:t>5. How can workers who live outside the community prepare themselves to work within and for these communities?</a:t>
            </a:r>
          </a:p>
          <a:p>
            <a:pPr marL="0" indent="0">
              <a:buNone/>
            </a:pPr>
            <a:r>
              <a:rPr lang="en-GB" sz="1900" dirty="0">
                <a:latin typeface="+mj-lt"/>
                <a:cs typeface="Arial" panose="020B0604020202020204" pitchFamily="34" charset="0"/>
              </a:rPr>
              <a:t>6. What would motivate parents and children to join in activities that would help the situation?</a:t>
            </a:r>
          </a:p>
          <a:p>
            <a:pPr marL="0" indent="0">
              <a:buNone/>
            </a:pPr>
            <a:r>
              <a:rPr lang="en-GB" sz="1900" dirty="0">
                <a:latin typeface="+mj-lt"/>
                <a:cs typeface="Arial" panose="020B0604020202020204" pitchFamily="34" charset="0"/>
              </a:rPr>
              <a:t>7. What would the environment/space feel like to help parents and children join in?</a:t>
            </a:r>
          </a:p>
          <a:p>
            <a:pPr marL="0" indent="0">
              <a:buNone/>
            </a:pPr>
            <a:endParaRPr lang="en-GB" dirty="0"/>
          </a:p>
        </p:txBody>
      </p:sp>
    </p:spTree>
    <p:extLst>
      <p:ext uri="{BB962C8B-B14F-4D97-AF65-F5344CB8AC3E}">
        <p14:creationId xmlns:p14="http://schemas.microsoft.com/office/powerpoint/2010/main" val="2707082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68C2C-225B-487C-A305-97F5D9C1E8D1}"/>
              </a:ext>
            </a:extLst>
          </p:cNvPr>
          <p:cNvSpPr>
            <a:spLocks noGrp="1"/>
          </p:cNvSpPr>
          <p:nvPr>
            <p:ph sz="half" idx="1"/>
          </p:nvPr>
        </p:nvSpPr>
        <p:spPr>
          <a:xfrm>
            <a:off x="371072" y="502276"/>
            <a:ext cx="8206257" cy="5339836"/>
          </a:xfrm>
        </p:spPr>
        <p:txBody>
          <a:bodyPr>
            <a:normAutofit/>
          </a:bodyPr>
          <a:lstStyle/>
          <a:p>
            <a:pPr marL="0" indent="0">
              <a:buNone/>
            </a:pPr>
            <a:r>
              <a:rPr lang="en-GB" sz="2000" dirty="0">
                <a:latin typeface="+mj-lt"/>
              </a:rPr>
              <a:t>“…As a result of a catalytic leader’s input, individuals or groups may reconsider their previous thoughts, beliefs or stances and become energized as they work toward a new standard, procedure or ideal. Catalytic leaders will plant ideas, nurture them in fertile minds and provide support to team members along the way. Catalytic leaders may work most often in groups or committees where they will endeavour to assemble a group of bright minds and work together to develop new strategies, alternatives, tactics or paradigms” (Culp and Cox, p.45)</a:t>
            </a:r>
          </a:p>
          <a:p>
            <a:pPr marL="0" indent="0">
              <a:buNone/>
            </a:pPr>
            <a:endParaRPr lang="en-GB" sz="2000" dirty="0">
              <a:latin typeface="+mj-lt"/>
            </a:endParaRPr>
          </a:p>
          <a:p>
            <a:pPr marL="0" indent="0">
              <a:buNone/>
            </a:pPr>
            <a:endParaRPr lang="en-GB" sz="2000" dirty="0">
              <a:latin typeface="+mj-lt"/>
            </a:endParaRPr>
          </a:p>
          <a:p>
            <a:pPr marL="0" indent="0">
              <a:buNone/>
            </a:pPr>
            <a:r>
              <a:rPr lang="en-GB" sz="2000" i="1" dirty="0">
                <a:latin typeface="+mj-lt"/>
              </a:rPr>
              <a:t>Sut mae herio </a:t>
            </a:r>
            <a:r>
              <a:rPr lang="en-GB" sz="2000" i="1" dirty="0" err="1">
                <a:latin typeface="+mj-lt"/>
              </a:rPr>
              <a:t>credoau</a:t>
            </a:r>
            <a:r>
              <a:rPr lang="en-GB" sz="2000" i="1" dirty="0">
                <a:latin typeface="+mj-lt"/>
              </a:rPr>
              <a:t> pobl am eu </a:t>
            </a:r>
            <a:r>
              <a:rPr lang="en-GB" sz="2000" i="1" dirty="0" err="1">
                <a:latin typeface="+mj-lt"/>
              </a:rPr>
              <a:t>bywydau</a:t>
            </a:r>
            <a:r>
              <a:rPr lang="en-GB" sz="2000" i="1" dirty="0">
                <a:latin typeface="+mj-lt"/>
              </a:rPr>
              <a:t> eu hunain, yn </a:t>
            </a:r>
            <a:r>
              <a:rPr lang="en-GB" sz="2000" i="1" dirty="0" err="1">
                <a:latin typeface="+mj-lt"/>
              </a:rPr>
              <a:t>enwedig</a:t>
            </a:r>
            <a:r>
              <a:rPr lang="en-GB" sz="2000" i="1" dirty="0">
                <a:latin typeface="+mj-lt"/>
              </a:rPr>
              <a:t> pan </a:t>
            </a:r>
            <a:r>
              <a:rPr lang="en-GB" sz="2000" i="1" dirty="0" err="1">
                <a:latin typeface="+mj-lt"/>
              </a:rPr>
              <a:t>fyddwn</a:t>
            </a:r>
            <a:r>
              <a:rPr lang="en-GB" sz="2000" i="1" dirty="0">
                <a:latin typeface="+mj-lt"/>
              </a:rPr>
              <a:t> yn gwybod bod yr arferion </a:t>
            </a:r>
            <a:r>
              <a:rPr lang="en-GB" sz="2000" i="1" dirty="0" err="1">
                <a:latin typeface="+mj-lt"/>
              </a:rPr>
              <a:t>bywyd</a:t>
            </a:r>
            <a:r>
              <a:rPr lang="en-GB" sz="2000" i="1" dirty="0">
                <a:latin typeface="+mj-lt"/>
              </a:rPr>
              <a:t> hyn yn </a:t>
            </a:r>
            <a:r>
              <a:rPr lang="en-GB" sz="2000" i="1" dirty="0" err="1">
                <a:latin typeface="+mj-lt"/>
              </a:rPr>
              <a:t>achosi</a:t>
            </a:r>
            <a:r>
              <a:rPr lang="en-GB" sz="2000" i="1" dirty="0">
                <a:latin typeface="+mj-lt"/>
              </a:rPr>
              <a:t> amodau </a:t>
            </a:r>
            <a:r>
              <a:rPr lang="en-GB" sz="2000" i="1" dirty="0" err="1">
                <a:latin typeface="+mj-lt"/>
              </a:rPr>
              <a:t>byw</a:t>
            </a:r>
            <a:r>
              <a:rPr lang="en-GB" sz="2000" i="1" dirty="0">
                <a:latin typeface="+mj-lt"/>
              </a:rPr>
              <a:t> </a:t>
            </a:r>
            <a:r>
              <a:rPr lang="en-GB" sz="2000" i="1" dirty="0" err="1">
                <a:latin typeface="+mj-lt"/>
              </a:rPr>
              <a:t>afiach</a:t>
            </a:r>
            <a:r>
              <a:rPr lang="en-GB" sz="2000" i="1" dirty="0">
                <a:latin typeface="+mj-lt"/>
              </a:rPr>
              <a:t>/</a:t>
            </a:r>
            <a:r>
              <a:rPr lang="en-GB" sz="2000" i="1" dirty="0" err="1">
                <a:latin typeface="+mj-lt"/>
              </a:rPr>
              <a:t>anniogel</a:t>
            </a:r>
            <a:r>
              <a:rPr lang="en-GB" sz="2000" i="1" dirty="0">
                <a:latin typeface="+mj-lt"/>
              </a:rPr>
              <a:t>/</a:t>
            </a:r>
            <a:r>
              <a:rPr lang="en-GB" sz="2000" i="1" dirty="0" err="1">
                <a:latin typeface="+mj-lt"/>
              </a:rPr>
              <a:t>anhapus</a:t>
            </a:r>
            <a:r>
              <a:rPr lang="en-GB" sz="2000" i="1" dirty="0">
                <a:latin typeface="+mj-lt"/>
              </a:rPr>
              <a:t> i blant?</a:t>
            </a:r>
          </a:p>
          <a:p>
            <a:pPr marL="0" indent="0">
              <a:buNone/>
            </a:pPr>
            <a:r>
              <a:rPr lang="en-GB" sz="2000" i="1" dirty="0">
                <a:solidFill>
                  <a:srgbClr val="0070C0"/>
                </a:solidFill>
                <a:latin typeface="+mj-lt"/>
              </a:rPr>
              <a:t>How do we challenge people’s beliefs about their own lives, especially when we know that these life practices cause unhealthy/unsafe/unhappy living conditions for children? </a:t>
            </a:r>
          </a:p>
        </p:txBody>
      </p:sp>
    </p:spTree>
    <p:extLst>
      <p:ext uri="{BB962C8B-B14F-4D97-AF65-F5344CB8AC3E}">
        <p14:creationId xmlns:p14="http://schemas.microsoft.com/office/powerpoint/2010/main" val="226748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BED5D-7B9E-4E9A-9A70-1E12EEE78A98}"/>
              </a:ext>
            </a:extLst>
          </p:cNvPr>
          <p:cNvSpPr>
            <a:spLocks noGrp="1"/>
          </p:cNvSpPr>
          <p:nvPr>
            <p:ph sz="half" idx="1"/>
          </p:nvPr>
        </p:nvSpPr>
        <p:spPr>
          <a:xfrm>
            <a:off x="910777" y="5006707"/>
            <a:ext cx="7322445" cy="4351338"/>
          </a:xfrm>
        </p:spPr>
        <p:txBody>
          <a:bodyPr/>
          <a:lstStyle/>
          <a:p>
            <a:r>
              <a:rPr lang="en-GB" dirty="0"/>
              <a:t>https://www.nelp.org/blog/digging-root-intro/</a:t>
            </a:r>
          </a:p>
        </p:txBody>
      </p:sp>
      <p:pic>
        <p:nvPicPr>
          <p:cNvPr id="3074" name="Picture 2" descr="Digging Up the Root: An Introduction - National Employment Law Project">
            <a:extLst>
              <a:ext uri="{FF2B5EF4-FFF2-40B4-BE49-F238E27FC236}">
                <a16:creationId xmlns:a16="http://schemas.microsoft.com/office/drawing/2014/main" id="{4A1EA635-84FF-467C-89B7-66C980C925C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46062" y="180303"/>
            <a:ext cx="8395662" cy="4826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169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999F0AC-F8DA-40EC-BEA6-6AE1A9BEFC5C}"/>
              </a:ext>
            </a:extLst>
          </p:cNvPr>
          <p:cNvSpPr>
            <a:spLocks noGrp="1"/>
          </p:cNvSpPr>
          <p:nvPr>
            <p:ph type="title"/>
          </p:nvPr>
        </p:nvSpPr>
        <p:spPr>
          <a:xfrm>
            <a:off x="0" y="0"/>
            <a:ext cx="7886700" cy="1325563"/>
          </a:xfrm>
        </p:spPr>
        <p:txBody>
          <a:bodyPr>
            <a:normAutofit/>
          </a:bodyPr>
          <a:lstStyle/>
          <a:p>
            <a:r>
              <a:rPr lang="en-GB" sz="2400" dirty="0" err="1"/>
              <a:t>Chwarae</a:t>
            </a:r>
            <a:r>
              <a:rPr lang="en-GB" sz="2400" dirty="0"/>
              <a:t> </a:t>
            </a:r>
            <a:r>
              <a:rPr lang="en-GB" sz="2400" dirty="0" err="1"/>
              <a:t>rôl</a:t>
            </a:r>
            <a:r>
              <a:rPr lang="en-GB" sz="2400" dirty="0"/>
              <a:t> </a:t>
            </a:r>
            <a:r>
              <a:rPr lang="en-GB" sz="2400" dirty="0" err="1"/>
              <a:t>blagur</a:t>
            </a:r>
            <a:r>
              <a:rPr lang="en-GB" sz="2400" dirty="0"/>
              <a:t> </a:t>
            </a:r>
            <a:r>
              <a:rPr lang="en-GB" sz="2400" dirty="0" err="1"/>
              <a:t>cotwm</a:t>
            </a:r>
            <a:endParaRPr lang="en-GB" sz="2400" dirty="0"/>
          </a:p>
        </p:txBody>
      </p:sp>
      <p:sp>
        <p:nvSpPr>
          <p:cNvPr id="8" name="Content Placeholder 7">
            <a:extLst>
              <a:ext uri="{FF2B5EF4-FFF2-40B4-BE49-F238E27FC236}">
                <a16:creationId xmlns:a16="http://schemas.microsoft.com/office/drawing/2014/main" id="{E924CA55-8021-44C9-912E-230C687515B5}"/>
              </a:ext>
            </a:extLst>
          </p:cNvPr>
          <p:cNvSpPr>
            <a:spLocks noGrp="1"/>
          </p:cNvSpPr>
          <p:nvPr>
            <p:ph sz="half" idx="1"/>
          </p:nvPr>
        </p:nvSpPr>
        <p:spPr>
          <a:xfrm>
            <a:off x="157766" y="1065772"/>
            <a:ext cx="3886200" cy="4351338"/>
          </a:xfrm>
        </p:spPr>
        <p:txBody>
          <a:bodyPr>
            <a:normAutofit fontScale="77500" lnSpcReduction="20000"/>
          </a:bodyPr>
          <a:lstStyle/>
          <a:p>
            <a:r>
              <a:rPr lang="en-GB" dirty="0">
                <a:latin typeface="+mj-lt"/>
              </a:rPr>
              <a:t>Nid </a:t>
            </a:r>
            <a:r>
              <a:rPr lang="en-GB" dirty="0" err="1">
                <a:latin typeface="+mj-lt"/>
              </a:rPr>
              <a:t>yw</a:t>
            </a:r>
            <a:r>
              <a:rPr lang="en-GB" dirty="0">
                <a:latin typeface="+mj-lt"/>
              </a:rPr>
              <a:t> rhieni yn ymgysylltu â’r </a:t>
            </a:r>
            <a:r>
              <a:rPr lang="en-GB" dirty="0" err="1">
                <a:latin typeface="+mj-lt"/>
              </a:rPr>
              <a:t>ysgol</a:t>
            </a:r>
            <a:r>
              <a:rPr lang="en-GB" dirty="0">
                <a:latin typeface="+mj-lt"/>
              </a:rPr>
              <a:t> yn </a:t>
            </a:r>
            <a:r>
              <a:rPr lang="en-GB" dirty="0" err="1">
                <a:latin typeface="+mj-lt"/>
              </a:rPr>
              <a:t>dda</a:t>
            </a:r>
            <a:r>
              <a:rPr lang="en-GB" dirty="0">
                <a:latin typeface="+mj-lt"/>
              </a:rPr>
              <a:t> </a:t>
            </a:r>
            <a:r>
              <a:rPr lang="en-GB" dirty="0" err="1">
                <a:latin typeface="+mj-lt"/>
              </a:rPr>
              <a:t>iawn</a:t>
            </a:r>
            <a:r>
              <a:rPr lang="en-GB" dirty="0">
                <a:latin typeface="+mj-lt"/>
              </a:rPr>
              <a:t>. Fel arfer </a:t>
            </a:r>
            <a:r>
              <a:rPr lang="en-GB" dirty="0" err="1">
                <a:latin typeface="+mj-lt"/>
              </a:rPr>
              <a:t>maen</a:t>
            </a:r>
            <a:r>
              <a:rPr lang="en-GB" dirty="0">
                <a:latin typeface="+mj-lt"/>
              </a:rPr>
              <a:t> </a:t>
            </a:r>
            <a:r>
              <a:rPr lang="en-GB" dirty="0" err="1">
                <a:latin typeface="+mj-lt"/>
              </a:rPr>
              <a:t>nhw'n</a:t>
            </a:r>
            <a:r>
              <a:rPr lang="en-GB" dirty="0">
                <a:latin typeface="+mj-lt"/>
              </a:rPr>
              <a:t> </a:t>
            </a:r>
            <a:r>
              <a:rPr lang="en-GB" dirty="0" err="1">
                <a:latin typeface="+mj-lt"/>
              </a:rPr>
              <a:t>gollwng</a:t>
            </a:r>
            <a:r>
              <a:rPr lang="en-GB" dirty="0">
                <a:latin typeface="+mj-lt"/>
              </a:rPr>
              <a:t> y plant ac yn </a:t>
            </a:r>
            <a:r>
              <a:rPr lang="en-GB" dirty="0" err="1">
                <a:latin typeface="+mj-lt"/>
              </a:rPr>
              <a:t>mynd</a:t>
            </a:r>
            <a:r>
              <a:rPr lang="en-GB" dirty="0">
                <a:latin typeface="+mj-lt"/>
              </a:rPr>
              <a:t>. </a:t>
            </a:r>
            <a:r>
              <a:rPr lang="en-GB" dirty="0" err="1">
                <a:latin typeface="+mj-lt"/>
              </a:rPr>
              <a:t>Rydych</a:t>
            </a:r>
            <a:r>
              <a:rPr lang="en-GB" dirty="0">
                <a:latin typeface="+mj-lt"/>
              </a:rPr>
              <a:t> chi wedi </a:t>
            </a:r>
            <a:r>
              <a:rPr lang="en-GB" dirty="0" err="1">
                <a:latin typeface="+mj-lt"/>
              </a:rPr>
              <a:t>sylwi</a:t>
            </a:r>
            <a:r>
              <a:rPr lang="en-GB" dirty="0">
                <a:latin typeface="+mj-lt"/>
              </a:rPr>
              <a:t> ar lawer o </a:t>
            </a:r>
            <a:r>
              <a:rPr lang="en-GB" dirty="0" err="1">
                <a:latin typeface="+mj-lt"/>
              </a:rPr>
              <a:t>faterion</a:t>
            </a:r>
            <a:r>
              <a:rPr lang="en-GB" dirty="0">
                <a:latin typeface="+mj-lt"/>
              </a:rPr>
              <a:t> y tu allan i gymuned yr </a:t>
            </a:r>
            <a:r>
              <a:rPr lang="en-GB" dirty="0" err="1">
                <a:latin typeface="+mj-lt"/>
              </a:rPr>
              <a:t>ysgol</a:t>
            </a:r>
            <a:r>
              <a:rPr lang="en-GB" dirty="0">
                <a:latin typeface="+mj-lt"/>
              </a:rPr>
              <a:t> (</a:t>
            </a:r>
            <a:r>
              <a:rPr lang="en-GB" dirty="0" err="1">
                <a:latin typeface="+mj-lt"/>
              </a:rPr>
              <a:t>absenoldebau</a:t>
            </a:r>
            <a:r>
              <a:rPr lang="en-GB" dirty="0">
                <a:latin typeface="+mj-lt"/>
              </a:rPr>
              <a:t> plant/</a:t>
            </a:r>
            <a:r>
              <a:rPr lang="en-GB" dirty="0" err="1">
                <a:latin typeface="+mj-lt"/>
              </a:rPr>
              <a:t>troseddau</a:t>
            </a:r>
            <a:r>
              <a:rPr lang="en-GB" dirty="0">
                <a:latin typeface="+mj-lt"/>
              </a:rPr>
              <a:t>/</a:t>
            </a:r>
            <a:r>
              <a:rPr lang="en-GB" dirty="0" err="1">
                <a:latin typeface="+mj-lt"/>
              </a:rPr>
              <a:t>cyffuriau</a:t>
            </a:r>
            <a:r>
              <a:rPr lang="en-GB" dirty="0">
                <a:latin typeface="+mj-lt"/>
              </a:rPr>
              <a:t>/</a:t>
            </a:r>
            <a:r>
              <a:rPr lang="en-GB" dirty="0" err="1">
                <a:latin typeface="+mj-lt"/>
              </a:rPr>
              <a:t>perthnasoedd</a:t>
            </a:r>
            <a:r>
              <a:rPr lang="en-GB" dirty="0">
                <a:latin typeface="+mj-lt"/>
              </a:rPr>
              <a:t> rhwng teuluoedd/ac </a:t>
            </a:r>
            <a:r>
              <a:rPr lang="en-GB" dirty="0" err="1">
                <a:latin typeface="+mj-lt"/>
              </a:rPr>
              <a:t>ati</a:t>
            </a:r>
            <a:r>
              <a:rPr lang="en-GB" dirty="0">
                <a:latin typeface="+mj-lt"/>
              </a:rPr>
              <a:t>) ac mae hyn wedi </a:t>
            </a:r>
            <a:r>
              <a:rPr lang="en-GB" dirty="0" err="1">
                <a:latin typeface="+mj-lt"/>
              </a:rPr>
              <a:t>dechrau</a:t>
            </a:r>
            <a:r>
              <a:rPr lang="en-GB" dirty="0">
                <a:latin typeface="+mj-lt"/>
              </a:rPr>
              <a:t> </a:t>
            </a:r>
            <a:r>
              <a:rPr lang="en-GB" dirty="0" err="1">
                <a:latin typeface="+mj-lt"/>
              </a:rPr>
              <a:t>effeithio</a:t>
            </a:r>
            <a:r>
              <a:rPr lang="en-GB" dirty="0">
                <a:latin typeface="+mj-lt"/>
              </a:rPr>
              <a:t> ar y plant. </a:t>
            </a:r>
            <a:r>
              <a:rPr lang="en-GB" dirty="0" err="1">
                <a:latin typeface="+mj-lt"/>
              </a:rPr>
              <a:t>Gofynnwyd</a:t>
            </a:r>
            <a:r>
              <a:rPr lang="en-GB" dirty="0">
                <a:latin typeface="+mj-lt"/>
              </a:rPr>
              <a:t> i chi (y </a:t>
            </a:r>
            <a:r>
              <a:rPr lang="en-GB" dirty="0" err="1">
                <a:latin typeface="+mj-lt"/>
              </a:rPr>
              <a:t>gweithiwr</a:t>
            </a:r>
            <a:r>
              <a:rPr lang="en-GB" dirty="0">
                <a:latin typeface="+mj-lt"/>
              </a:rPr>
              <a:t> BC) </a:t>
            </a:r>
            <a:r>
              <a:rPr lang="en-GB" dirty="0" err="1">
                <a:latin typeface="+mj-lt"/>
              </a:rPr>
              <a:t>drefnu</a:t>
            </a:r>
            <a:r>
              <a:rPr lang="en-GB" dirty="0">
                <a:latin typeface="+mj-lt"/>
              </a:rPr>
              <a:t> </a:t>
            </a:r>
            <a:r>
              <a:rPr lang="en-GB" dirty="0" err="1">
                <a:latin typeface="+mj-lt"/>
              </a:rPr>
              <a:t>cyfarfod</a:t>
            </a:r>
            <a:r>
              <a:rPr lang="en-GB" dirty="0">
                <a:latin typeface="+mj-lt"/>
              </a:rPr>
              <a:t> rhwng y </a:t>
            </a:r>
            <a:r>
              <a:rPr lang="en-GB" dirty="0" err="1">
                <a:latin typeface="+mj-lt"/>
              </a:rPr>
              <a:t>pennaeth</a:t>
            </a:r>
            <a:r>
              <a:rPr lang="en-GB" dirty="0">
                <a:latin typeface="+mj-lt"/>
              </a:rPr>
              <a:t>, </a:t>
            </a:r>
            <a:r>
              <a:rPr lang="en-GB" dirty="0" err="1">
                <a:latin typeface="+mj-lt"/>
              </a:rPr>
              <a:t>rhywun</a:t>
            </a:r>
            <a:r>
              <a:rPr lang="en-GB" dirty="0">
                <a:latin typeface="+mj-lt"/>
              </a:rPr>
              <a:t> o'r </a:t>
            </a:r>
            <a:r>
              <a:rPr lang="en-GB" dirty="0" err="1">
                <a:latin typeface="+mj-lt"/>
              </a:rPr>
              <a:t>cyngor</a:t>
            </a:r>
            <a:r>
              <a:rPr lang="en-GB" dirty="0">
                <a:latin typeface="+mj-lt"/>
              </a:rPr>
              <a:t>, rhieni a phlant.</a:t>
            </a:r>
          </a:p>
        </p:txBody>
      </p:sp>
      <p:pic>
        <p:nvPicPr>
          <p:cNvPr id="10" name="Content Placeholder 9">
            <a:extLst>
              <a:ext uri="{FF2B5EF4-FFF2-40B4-BE49-F238E27FC236}">
                <a16:creationId xmlns:a16="http://schemas.microsoft.com/office/drawing/2014/main" id="{7736CD93-B38E-46E5-8E24-881D81BBDF39}"/>
              </a:ext>
            </a:extLst>
          </p:cNvPr>
          <p:cNvPicPr>
            <a:picLocks noGrp="1" noChangeAspect="1"/>
          </p:cNvPicPr>
          <p:nvPr>
            <p:ph sz="half" idx="2"/>
          </p:nvPr>
        </p:nvPicPr>
        <p:blipFill>
          <a:blip r:embed="rId2"/>
          <a:stretch>
            <a:fillRect/>
          </a:stretch>
        </p:blipFill>
        <p:spPr>
          <a:xfrm>
            <a:off x="4667788" y="776318"/>
            <a:ext cx="3886200" cy="4259321"/>
          </a:xfrm>
          <a:prstGeom prst="rect">
            <a:avLst/>
          </a:prstGeom>
        </p:spPr>
      </p:pic>
    </p:spTree>
    <p:extLst>
      <p:ext uri="{BB962C8B-B14F-4D97-AF65-F5344CB8AC3E}">
        <p14:creationId xmlns:p14="http://schemas.microsoft.com/office/powerpoint/2010/main" val="2503098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4ACE-9511-4AD5-9763-7C15F6A1BCB5}"/>
              </a:ext>
            </a:extLst>
          </p:cNvPr>
          <p:cNvSpPr>
            <a:spLocks noGrp="1"/>
          </p:cNvSpPr>
          <p:nvPr>
            <p:ph type="title"/>
          </p:nvPr>
        </p:nvSpPr>
        <p:spPr>
          <a:xfrm>
            <a:off x="123959" y="0"/>
            <a:ext cx="7886700" cy="1133341"/>
          </a:xfrm>
        </p:spPr>
        <p:txBody>
          <a:bodyPr>
            <a:normAutofit/>
          </a:bodyPr>
          <a:lstStyle/>
          <a:p>
            <a:r>
              <a:rPr lang="en-GB" sz="2400" dirty="0"/>
              <a:t>Cotton bud role play</a:t>
            </a:r>
          </a:p>
        </p:txBody>
      </p:sp>
      <p:sp>
        <p:nvSpPr>
          <p:cNvPr id="3" name="Content Placeholder 2">
            <a:extLst>
              <a:ext uri="{FF2B5EF4-FFF2-40B4-BE49-F238E27FC236}">
                <a16:creationId xmlns:a16="http://schemas.microsoft.com/office/drawing/2014/main" id="{B7D8E130-11E9-4556-8AE9-D7E0F5E35B14}"/>
              </a:ext>
            </a:extLst>
          </p:cNvPr>
          <p:cNvSpPr>
            <a:spLocks noGrp="1"/>
          </p:cNvSpPr>
          <p:nvPr>
            <p:ph sz="half" idx="1"/>
          </p:nvPr>
        </p:nvSpPr>
        <p:spPr>
          <a:xfrm>
            <a:off x="257578" y="958783"/>
            <a:ext cx="4520485" cy="4351338"/>
          </a:xfrm>
        </p:spPr>
        <p:txBody>
          <a:bodyPr>
            <a:normAutofit fontScale="92500" lnSpcReduction="20000"/>
          </a:bodyPr>
          <a:lstStyle/>
          <a:p>
            <a:pPr marL="0" indent="0">
              <a:buNone/>
            </a:pPr>
            <a:r>
              <a:rPr lang="en-GB" dirty="0">
                <a:latin typeface="+mj-lt"/>
              </a:rPr>
              <a:t>Parents do not engage with the school very well. They usually just drop off the children and go. You have noticed a lot of issues outside of the school community (children’s absences/crime/ drugs/ relationships between families etc.) and this has started to affect the children. You (the EY worker) have been asked to organise a meeting between the head teacher, someone from the council, parents and children. </a:t>
            </a:r>
          </a:p>
        </p:txBody>
      </p:sp>
      <p:pic>
        <p:nvPicPr>
          <p:cNvPr id="6" name="Picture 5">
            <a:extLst>
              <a:ext uri="{FF2B5EF4-FFF2-40B4-BE49-F238E27FC236}">
                <a16:creationId xmlns:a16="http://schemas.microsoft.com/office/drawing/2014/main" id="{1A49E42C-007E-41DA-99A7-5B662A63A440}"/>
              </a:ext>
            </a:extLst>
          </p:cNvPr>
          <p:cNvPicPr>
            <a:picLocks noChangeAspect="1"/>
          </p:cNvPicPr>
          <p:nvPr/>
        </p:nvPicPr>
        <p:blipFill>
          <a:blip r:embed="rId3"/>
          <a:stretch>
            <a:fillRect/>
          </a:stretch>
        </p:blipFill>
        <p:spPr>
          <a:xfrm>
            <a:off x="5072467" y="736511"/>
            <a:ext cx="3633654" cy="4457700"/>
          </a:xfrm>
          <a:prstGeom prst="rect">
            <a:avLst/>
          </a:prstGeom>
        </p:spPr>
      </p:pic>
    </p:spTree>
    <p:extLst>
      <p:ext uri="{BB962C8B-B14F-4D97-AF65-F5344CB8AC3E}">
        <p14:creationId xmlns:p14="http://schemas.microsoft.com/office/powerpoint/2010/main" val="1907211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BDFF1-6863-44F3-8D68-443A5BBDA869}"/>
              </a:ext>
            </a:extLst>
          </p:cNvPr>
          <p:cNvSpPr>
            <a:spLocks noGrp="1"/>
          </p:cNvSpPr>
          <p:nvPr>
            <p:ph type="title"/>
          </p:nvPr>
        </p:nvSpPr>
        <p:spPr>
          <a:xfrm>
            <a:off x="525619" y="1678771"/>
            <a:ext cx="7886700" cy="2815956"/>
          </a:xfrm>
        </p:spPr>
        <p:txBody>
          <a:bodyPr/>
          <a:lstStyle/>
          <a:p>
            <a:r>
              <a:rPr lang="en-GB" dirty="0" err="1"/>
              <a:t>Gweler</a:t>
            </a:r>
            <a:r>
              <a:rPr lang="en-GB" dirty="0"/>
              <a:t> </a:t>
            </a:r>
            <a:r>
              <a:rPr lang="en-GB" dirty="0" err="1"/>
              <a:t>nodiadau</a:t>
            </a:r>
            <a:r>
              <a:rPr lang="en-GB" dirty="0"/>
              <a:t> </a:t>
            </a:r>
            <a:r>
              <a:rPr lang="en-GB" dirty="0" err="1"/>
              <a:t>chwarae</a:t>
            </a:r>
            <a:r>
              <a:rPr lang="en-GB" dirty="0"/>
              <a:t> </a:t>
            </a:r>
            <a:r>
              <a:rPr lang="en-GB" dirty="0" err="1"/>
              <a:t>rôl</a:t>
            </a:r>
            <a:r>
              <a:rPr lang="en-GB" dirty="0"/>
              <a:t>/ </a:t>
            </a:r>
            <a:r>
              <a:rPr lang="en-GB" i="1" dirty="0">
                <a:solidFill>
                  <a:srgbClr val="0070C0"/>
                </a:solidFill>
              </a:rPr>
              <a:t>See role play notes</a:t>
            </a:r>
          </a:p>
        </p:txBody>
      </p:sp>
    </p:spTree>
    <p:extLst>
      <p:ext uri="{BB962C8B-B14F-4D97-AF65-F5344CB8AC3E}">
        <p14:creationId xmlns:p14="http://schemas.microsoft.com/office/powerpoint/2010/main" val="4030726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B9680E-938A-4E8D-8936-3C24326A9FC2}"/>
              </a:ext>
            </a:extLst>
          </p:cNvPr>
          <p:cNvSpPr>
            <a:spLocks noGrp="1"/>
          </p:cNvSpPr>
          <p:nvPr>
            <p:ph sz="half" idx="2"/>
          </p:nvPr>
        </p:nvSpPr>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98AF6919-B49D-4B5E-9D06-AADA0B693E98}"/>
              </a:ext>
            </a:extLst>
          </p:cNvPr>
          <p:cNvSpPr>
            <a:spLocks noGrp="1"/>
          </p:cNvSpPr>
          <p:nvPr>
            <p:ph sz="quarter" idx="4"/>
          </p:nvPr>
        </p:nvSpPr>
        <p:spPr>
          <a:xfrm>
            <a:off x="4831418" y="662781"/>
            <a:ext cx="3887391" cy="3684588"/>
          </a:xfrm>
        </p:spPr>
        <p:txBody>
          <a:bodyPr>
            <a:normAutofit/>
          </a:bodyPr>
          <a:lstStyle/>
          <a:p>
            <a:r>
              <a:rPr lang="en-GB" sz="1900" dirty="0">
                <a:solidFill>
                  <a:srgbClr val="0070C0"/>
                </a:solidFill>
              </a:rPr>
              <a:t>How do you think each person feels after the meeting?</a:t>
            </a:r>
          </a:p>
          <a:p>
            <a:endParaRPr lang="en-GB" sz="1900" dirty="0">
              <a:solidFill>
                <a:srgbClr val="0070C0"/>
              </a:solidFill>
            </a:endParaRPr>
          </a:p>
          <a:p>
            <a:r>
              <a:rPr lang="en-GB" sz="1900" dirty="0">
                <a:solidFill>
                  <a:srgbClr val="0070C0"/>
                </a:solidFill>
              </a:rPr>
              <a:t>If change happens at this point, how invested in the change do you think the children, parents and EY workers will be?</a:t>
            </a:r>
          </a:p>
          <a:p>
            <a:endParaRPr lang="en-GB" sz="1900" dirty="0">
              <a:solidFill>
                <a:srgbClr val="0070C0"/>
              </a:solidFill>
            </a:endParaRPr>
          </a:p>
          <a:p>
            <a:r>
              <a:rPr lang="en-GB" sz="1900" dirty="0">
                <a:solidFill>
                  <a:srgbClr val="0070C0"/>
                </a:solidFill>
              </a:rPr>
              <a:t>How do we make sure some have more cotton wool buds?</a:t>
            </a:r>
          </a:p>
          <a:p>
            <a:endParaRPr lang="en-GB" dirty="0"/>
          </a:p>
        </p:txBody>
      </p:sp>
      <p:sp>
        <p:nvSpPr>
          <p:cNvPr id="10" name="TextBox 9">
            <a:extLst>
              <a:ext uri="{FF2B5EF4-FFF2-40B4-BE49-F238E27FC236}">
                <a16:creationId xmlns:a16="http://schemas.microsoft.com/office/drawing/2014/main" id="{610CD244-6622-428B-9DE6-A7B8C1B5CAF9}"/>
              </a:ext>
            </a:extLst>
          </p:cNvPr>
          <p:cNvSpPr txBox="1"/>
          <p:nvPr/>
        </p:nvSpPr>
        <p:spPr>
          <a:xfrm>
            <a:off x="259418" y="721216"/>
            <a:ext cx="4572000" cy="3416320"/>
          </a:xfrm>
          <a:prstGeom prst="rect">
            <a:avLst/>
          </a:prstGeom>
          <a:noFill/>
        </p:spPr>
        <p:txBody>
          <a:bodyPr wrap="square">
            <a:spAutoFit/>
          </a:bodyPr>
          <a:lstStyle/>
          <a:p>
            <a:r>
              <a:rPr lang="en-GB" dirty="0"/>
              <a:t>Sut </a:t>
            </a:r>
            <a:r>
              <a:rPr lang="en-GB" dirty="0" err="1"/>
              <a:t>ydych</a:t>
            </a:r>
            <a:r>
              <a:rPr lang="en-GB" dirty="0"/>
              <a:t> chi'n meddwl mae pob person yn teimlo ar </a:t>
            </a:r>
            <a:r>
              <a:rPr lang="en-GB" dirty="0" err="1"/>
              <a:t>ôl</a:t>
            </a:r>
            <a:r>
              <a:rPr lang="en-GB" dirty="0"/>
              <a:t> y </a:t>
            </a:r>
            <a:r>
              <a:rPr lang="en-GB" dirty="0" err="1"/>
              <a:t>cyfarfod</a:t>
            </a:r>
            <a:r>
              <a:rPr lang="en-GB" dirty="0"/>
              <a:t>?</a:t>
            </a:r>
          </a:p>
          <a:p>
            <a:endParaRPr lang="en-GB" dirty="0"/>
          </a:p>
          <a:p>
            <a:endParaRPr lang="en-GB" dirty="0"/>
          </a:p>
          <a:p>
            <a:r>
              <a:rPr lang="en-GB" dirty="0" err="1"/>
              <a:t>Os</a:t>
            </a:r>
            <a:r>
              <a:rPr lang="en-GB" dirty="0"/>
              <a:t> bydd newid yn digwydd ar y </a:t>
            </a:r>
            <a:r>
              <a:rPr lang="en-GB" dirty="0" err="1"/>
              <a:t>pwynt</a:t>
            </a:r>
            <a:r>
              <a:rPr lang="en-GB" dirty="0"/>
              <a:t> hwn, faint o </a:t>
            </a:r>
            <a:r>
              <a:rPr lang="en-GB" dirty="0" err="1"/>
              <a:t>fuddsoddiad</a:t>
            </a:r>
            <a:r>
              <a:rPr lang="en-GB" dirty="0"/>
              <a:t> fydd y plant, rhieni a gweithwyr Blynyddoedd Cynnar yn eich barn chi?</a:t>
            </a:r>
          </a:p>
          <a:p>
            <a:endParaRPr lang="en-GB" dirty="0"/>
          </a:p>
          <a:p>
            <a:endParaRPr lang="en-GB" dirty="0"/>
          </a:p>
          <a:p>
            <a:r>
              <a:rPr lang="en-GB" dirty="0"/>
              <a:t>Sut mae sicrhau bod gan rai fwy o </a:t>
            </a:r>
            <a:r>
              <a:rPr lang="en-GB" dirty="0" err="1"/>
              <a:t>blagur</a:t>
            </a:r>
            <a:r>
              <a:rPr lang="en-GB" dirty="0"/>
              <a:t> </a:t>
            </a:r>
            <a:r>
              <a:rPr lang="en-GB" dirty="0" err="1"/>
              <a:t>gwlân</a:t>
            </a:r>
            <a:r>
              <a:rPr lang="en-GB" dirty="0"/>
              <a:t> </a:t>
            </a:r>
            <a:r>
              <a:rPr lang="en-GB" dirty="0" err="1"/>
              <a:t>cotwm</a:t>
            </a:r>
            <a:r>
              <a:rPr lang="en-GB" dirty="0"/>
              <a:t>?</a:t>
            </a:r>
          </a:p>
        </p:txBody>
      </p:sp>
      <p:pic>
        <p:nvPicPr>
          <p:cNvPr id="4098" name="Picture 2" descr="Can I Compost Cotton buds? | Can I Compost This?">
            <a:extLst>
              <a:ext uri="{FF2B5EF4-FFF2-40B4-BE49-F238E27FC236}">
                <a16:creationId xmlns:a16="http://schemas.microsoft.com/office/drawing/2014/main" id="{40547421-BC1F-4367-A46A-5A4E401F1B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5113" y="4137536"/>
            <a:ext cx="1078230" cy="107823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Can I Compost Cotton buds? | Can I Compost This?">
            <a:extLst>
              <a:ext uri="{FF2B5EF4-FFF2-40B4-BE49-F238E27FC236}">
                <a16:creationId xmlns:a16="http://schemas.microsoft.com/office/drawing/2014/main" id="{8ADCDACC-FC48-40D2-9006-59FB033EBB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8530" y="4137536"/>
            <a:ext cx="1078230" cy="107823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an I Compost Cotton buds? | Can I Compost This?">
            <a:extLst>
              <a:ext uri="{FF2B5EF4-FFF2-40B4-BE49-F238E27FC236}">
                <a16:creationId xmlns:a16="http://schemas.microsoft.com/office/drawing/2014/main" id="{1CF010E5-AACA-4DB2-9C7D-DA219F1DD5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2685" y="4137536"/>
            <a:ext cx="1078230" cy="107823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Can I Compost Cotton buds? | Can I Compost This?">
            <a:extLst>
              <a:ext uri="{FF2B5EF4-FFF2-40B4-BE49-F238E27FC236}">
                <a16:creationId xmlns:a16="http://schemas.microsoft.com/office/drawing/2014/main" id="{6596ADB1-0314-4778-A59F-17B7E65E2F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1722" y="4137536"/>
            <a:ext cx="1078230" cy="107823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Can I Compost Cotton buds? | Can I Compost This?">
            <a:extLst>
              <a:ext uri="{FF2B5EF4-FFF2-40B4-BE49-F238E27FC236}">
                <a16:creationId xmlns:a16="http://schemas.microsoft.com/office/drawing/2014/main" id="{0E862DA9-7386-46CC-9EB2-84E0FE2B68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8780" y="4148036"/>
            <a:ext cx="1078230" cy="1078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479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EB2AAF-1310-4AD5-87F9-AF1EA4969C33}"/>
              </a:ext>
            </a:extLst>
          </p:cNvPr>
          <p:cNvSpPr>
            <a:spLocks noGrp="1"/>
          </p:cNvSpPr>
          <p:nvPr>
            <p:ph sz="half" idx="1"/>
          </p:nvPr>
        </p:nvSpPr>
        <p:spPr>
          <a:xfrm>
            <a:off x="216525" y="666771"/>
            <a:ext cx="4883509" cy="4845631"/>
          </a:xfrm>
        </p:spPr>
        <p:txBody>
          <a:bodyPr/>
          <a:lstStyle/>
          <a:p>
            <a:pPr marL="0" indent="0">
              <a:buNone/>
            </a:pPr>
            <a:r>
              <a:rPr lang="en-GB" b="0" i="0" dirty="0">
                <a:effectLst/>
                <a:latin typeface="+mj-lt"/>
              </a:rPr>
              <a:t>I have always thought what is needed is the development of people who are interested not in being leaders as much as in developing leadership among other people.</a:t>
            </a:r>
          </a:p>
          <a:p>
            <a:endParaRPr lang="en-GB" dirty="0">
              <a:latin typeface="Times New Roman" panose="02020603050405020304" pitchFamily="18" charset="0"/>
            </a:endParaRPr>
          </a:p>
          <a:p>
            <a:endParaRPr lang="en-GB" b="0" i="0" dirty="0">
              <a:effectLst/>
              <a:latin typeface="Times New Roman" panose="02020603050405020304" pitchFamily="18" charset="0"/>
            </a:endParaRPr>
          </a:p>
          <a:p>
            <a:r>
              <a:rPr lang="en-GB" sz="1600" b="0" i="0" dirty="0">
                <a:effectLst/>
                <a:latin typeface="+mj-lt"/>
              </a:rPr>
              <a:t>Ella Baker (1972, p. 352</a:t>
            </a:r>
            <a:endParaRPr lang="en-GB" sz="1600" dirty="0">
              <a:latin typeface="+mj-lt"/>
            </a:endParaRPr>
          </a:p>
        </p:txBody>
      </p:sp>
      <p:pic>
        <p:nvPicPr>
          <p:cNvPr id="2050" name="Picture 2" descr="Ella Baker Day to continue legacy of civil rights activist | News |  warrenrecord.com">
            <a:extLst>
              <a:ext uri="{FF2B5EF4-FFF2-40B4-BE49-F238E27FC236}">
                <a16:creationId xmlns:a16="http://schemas.microsoft.com/office/drawing/2014/main" id="{387D4F9F-FD5D-46E3-B755-AA23610523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034" y="666771"/>
            <a:ext cx="3714750" cy="4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433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7A6B3A-F711-46C3-A063-E05A5CB867B7}"/>
              </a:ext>
            </a:extLst>
          </p:cNvPr>
          <p:cNvSpPr>
            <a:spLocks noGrp="1"/>
          </p:cNvSpPr>
          <p:nvPr>
            <p:ph sz="half" idx="1"/>
          </p:nvPr>
        </p:nvSpPr>
        <p:spPr>
          <a:xfrm>
            <a:off x="4968830" y="1253331"/>
            <a:ext cx="3886200" cy="4351338"/>
          </a:xfrm>
        </p:spPr>
        <p:txBody>
          <a:bodyPr/>
          <a:lstStyle/>
          <a:p>
            <a:r>
              <a:rPr lang="en-GB" i="1" dirty="0">
                <a:solidFill>
                  <a:srgbClr val="0070C0"/>
                </a:solidFill>
              </a:rPr>
              <a:t>What needs to happen before meetings like this?</a:t>
            </a:r>
          </a:p>
          <a:p>
            <a:endParaRPr lang="en-GB" i="1" dirty="0">
              <a:solidFill>
                <a:srgbClr val="0070C0"/>
              </a:solidFill>
            </a:endParaRPr>
          </a:p>
          <a:p>
            <a:r>
              <a:rPr lang="en-GB" i="1" dirty="0">
                <a:solidFill>
                  <a:srgbClr val="0070C0"/>
                </a:solidFill>
              </a:rPr>
              <a:t>How can we make sure this happens?</a:t>
            </a:r>
          </a:p>
          <a:p>
            <a:pPr marL="0" indent="0">
              <a:buNone/>
            </a:pPr>
            <a:endParaRPr lang="en-GB" dirty="0"/>
          </a:p>
        </p:txBody>
      </p:sp>
      <p:sp>
        <p:nvSpPr>
          <p:cNvPr id="6" name="Content Placeholder 5">
            <a:extLst>
              <a:ext uri="{FF2B5EF4-FFF2-40B4-BE49-F238E27FC236}">
                <a16:creationId xmlns:a16="http://schemas.microsoft.com/office/drawing/2014/main" id="{F63FE7A6-50F4-41CC-ABC5-E3BCE695976F}"/>
              </a:ext>
            </a:extLst>
          </p:cNvPr>
          <p:cNvSpPr>
            <a:spLocks noGrp="1"/>
          </p:cNvSpPr>
          <p:nvPr>
            <p:ph sz="half" idx="2"/>
          </p:nvPr>
        </p:nvSpPr>
        <p:spPr>
          <a:xfrm>
            <a:off x="791246" y="1253331"/>
            <a:ext cx="3886200" cy="4351338"/>
          </a:xfrm>
        </p:spPr>
        <p:txBody>
          <a:bodyPr/>
          <a:lstStyle/>
          <a:p>
            <a:r>
              <a:rPr lang="en-GB" dirty="0"/>
              <a:t>Beth sydd angen digwydd </a:t>
            </a:r>
            <a:r>
              <a:rPr lang="en-GB" dirty="0" err="1"/>
              <a:t>cyn</a:t>
            </a:r>
            <a:r>
              <a:rPr lang="en-GB" dirty="0"/>
              <a:t> cyfarfodydd fel hyn?</a:t>
            </a:r>
          </a:p>
          <a:p>
            <a:endParaRPr lang="en-GB" dirty="0"/>
          </a:p>
          <a:p>
            <a:r>
              <a:rPr lang="en-GB" dirty="0"/>
              <a:t>Sut gallwn </a:t>
            </a:r>
            <a:r>
              <a:rPr lang="en-GB" dirty="0" err="1"/>
              <a:t>ni</a:t>
            </a:r>
            <a:r>
              <a:rPr lang="en-GB" dirty="0"/>
              <a:t> sicrhau bod hyn yn digwydd?</a:t>
            </a:r>
          </a:p>
        </p:txBody>
      </p:sp>
    </p:spTree>
    <p:extLst>
      <p:ext uri="{BB962C8B-B14F-4D97-AF65-F5344CB8AC3E}">
        <p14:creationId xmlns:p14="http://schemas.microsoft.com/office/powerpoint/2010/main" val="342564475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224</TotalTime>
  <Words>2268</Words>
  <Application>Microsoft Office PowerPoint</Application>
  <PresentationFormat>On-screen Show (4:3)</PresentationFormat>
  <Paragraphs>189</Paragraphs>
  <Slides>16</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Georgia</vt:lpstr>
      <vt:lpstr>Helvetica</vt:lpstr>
      <vt:lpstr>Times New Roman</vt:lpstr>
      <vt:lpstr>Theme1</vt:lpstr>
      <vt:lpstr>PowerPoint Presentation</vt:lpstr>
      <vt:lpstr>Ella Baker</vt:lpstr>
      <vt:lpstr>Y coeden hawliau</vt:lpstr>
      <vt:lpstr>The Rights Tree</vt:lpstr>
      <vt:lpstr>PowerPoint Presentation</vt:lpstr>
      <vt:lpstr>PowerPoint Presentation</vt:lpstr>
      <vt:lpstr>Cwestiynau i’w hystyried sy’n berthnasol i ymarfer EY (addaswyd o Parker, 2020)</vt:lpstr>
      <vt:lpstr>Questions to consider relevant to EY practice (adapted from Parker, 2020)</vt:lpstr>
      <vt:lpstr>PowerPoint Presentation</vt:lpstr>
      <vt:lpstr>PowerPoint Presentation</vt:lpstr>
      <vt:lpstr>Chwarae rôl blagur cotwm</vt:lpstr>
      <vt:lpstr>Cotton bud role play</vt:lpstr>
      <vt:lpstr>Gweler nodiadau chwarae rôl/ See role play notes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1</cp:revision>
  <dcterms:created xsi:type="dcterms:W3CDTF">2022-02-22T10:26:13Z</dcterms:created>
  <dcterms:modified xsi:type="dcterms:W3CDTF">2022-02-22T14:10:51Z</dcterms:modified>
</cp:coreProperties>
</file>