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307" r:id="rId2"/>
    <p:sldId id="308" r:id="rId3"/>
    <p:sldId id="309" r:id="rId4"/>
    <p:sldId id="310" r:id="rId5"/>
    <p:sldId id="311" r:id="rId6"/>
    <p:sldId id="312" r:id="rId7"/>
    <p:sldId id="313" r:id="rId8"/>
    <p:sldId id="315" r:id="rId9"/>
    <p:sldId id="314" r:id="rId10"/>
    <p:sldId id="316" r:id="rId11"/>
    <p:sldId id="317" r:id="rId12"/>
    <p:sldId id="324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38E15-7DE0-4A27-A94C-822959C4EE9A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BECDD-346D-4398-99F5-F3354E4C4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56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4BECDD-346D-4398-99F5-F3354E4C47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64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97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643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44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665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197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79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95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98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08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37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0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13B6D-DE3D-448B-9AFD-287A2A568F05}" type="datetimeFigureOut">
              <a:rPr lang="en-GB" smtClean="0"/>
              <a:t>10/04/2020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70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workplace-pensions-employers" TargetMode="External"/><Relationship Id="rId3" Type="http://schemas.openxmlformats.org/officeDocument/2006/relationships/hyperlink" Target="https://www.gov.uk/legal-right-to-work-in-the-uk" TargetMode="External"/><Relationship Id="rId7" Type="http://schemas.openxmlformats.org/officeDocument/2006/relationships/hyperlink" Target="https://www.gov.uk/register-employer" TargetMode="External"/><Relationship Id="rId2" Type="http://schemas.openxmlformats.org/officeDocument/2006/relationships/hyperlink" Target="https://www.gov.uk/national-minimum-w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mployment-contracts-and-conditions/written-statement-of-employment-particulars" TargetMode="External"/><Relationship Id="rId5" Type="http://schemas.openxmlformats.org/officeDocument/2006/relationships/hyperlink" Target="https://www.gov.uk/employers-liability-insurance" TargetMode="External"/><Relationship Id="rId4" Type="http://schemas.openxmlformats.org/officeDocument/2006/relationships/hyperlink" Target="https://www.gov.uk/disclosure-barring-service-check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as.org.uk/index.aspx?articleid=423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</a:t>
            </a:r>
            <a:r>
              <a:rPr lang="en-GB" altLang="en-US"/>
              <a:t>: BMSW4006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br>
              <a:rPr lang="en-GB" altLang="en-US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913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Physical Resources/Human Resources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1110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Will you own or rent a business property?</a:t>
            </a:r>
          </a:p>
          <a:p>
            <a:r>
              <a:rPr lang="en-GB" dirty="0"/>
              <a:t>What are the advantages and disadvantages of the current location you have chosen?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41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Will you need your own your own production facilities-(make the product you are selling) or would it be cheaper to outsource any manufacturing processes? </a:t>
            </a:r>
          </a:p>
          <a:p>
            <a:pPr lvl="0"/>
            <a:r>
              <a:rPr lang="en-GB" dirty="0"/>
              <a:t>If you do have your own facilities, how modern are they- do they meet health and safety, food hygiene regulations? </a:t>
            </a:r>
          </a:p>
          <a:p>
            <a:pPr lvl="0"/>
            <a:r>
              <a:rPr lang="en-GB" dirty="0"/>
              <a:t>What is the capacity of your production compared with existing and forecasted demand? </a:t>
            </a:r>
          </a:p>
          <a:p>
            <a:pPr lvl="0"/>
            <a:r>
              <a:rPr lang="en-GB" dirty="0"/>
              <a:t>Will any investment be needed- in equipment, </a:t>
            </a:r>
            <a:r>
              <a:rPr lang="en-GB" dirty="0" err="1"/>
              <a:t>packaging,transportation</a:t>
            </a:r>
            <a:r>
              <a:rPr lang="en-GB" dirty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56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Will you have established procedures for stock control, management accounts and quality control? </a:t>
            </a:r>
          </a:p>
          <a:p>
            <a:pPr lvl="0"/>
            <a:r>
              <a:rPr lang="en-GB" dirty="0"/>
              <a:t>Will the systems be able to  cope with any proposed expansion? </a:t>
            </a:r>
          </a:p>
        </p:txBody>
      </p:sp>
    </p:spTree>
    <p:extLst>
      <p:ext uri="{BB962C8B-B14F-4D97-AF65-F5344CB8AC3E}">
        <p14:creationId xmlns:p14="http://schemas.microsoft.com/office/powerpoint/2010/main" val="2678058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IT is a key factor in most businesses, so include your strengths and weaknesses in this area- Current equipment, skills of employers/employees. </a:t>
            </a:r>
          </a:p>
          <a:p>
            <a:pPr lvl="0"/>
            <a:r>
              <a:rPr lang="en-GB" dirty="0"/>
              <a:t>How will you develop your IT systems- Online business.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662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Human Resources </a:t>
            </a:r>
            <a:br>
              <a:rPr lang="en-GB" dirty="0"/>
            </a:br>
            <a:r>
              <a:rPr lang="en-GB" dirty="0"/>
              <a:t>– what to include in your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Give details of your workforce in terms of total numbers. Your plan should also outline any recruitment or training plans, including timescales and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246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Gov.uk guidance – 7 Things you need to do when employing staff for the first time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09600" y="1666784"/>
            <a:ext cx="10972800" cy="3600986"/>
          </a:xfrm>
          <a:prstGeom prst="rect">
            <a:avLst/>
          </a:prstGeom>
          <a:solidFill>
            <a:srgbClr val="FFBF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Decide how much to pay someone - you must pay your employee at least the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2"/>
              </a:rPr>
              <a:t>National Minimum Wage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someone has the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3"/>
              </a:rPr>
              <a:t>legal right to work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 the UK. You may have to do other employment checks as well.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apply for a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4"/>
              </a:rPr>
              <a:t>DBS check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(formerly known as a CRB check) if you work in a field that requires one,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&amp;quot"/>
              </a:rPr>
              <a:t>eg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with vulnerable people or security.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Get employment insurance - you need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5"/>
              </a:rPr>
              <a:t>employers’ liability insurance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as soon as you become an employer.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Send details of the job (including terms and conditions) in writing to your employee. You need to give your employee a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6"/>
              </a:rPr>
              <a:t>written statement of employment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if you’re employing someone for more than 1 month.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6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Tell HM Revenue and Customs (HMRC) by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7"/>
              </a:rPr>
              <a:t>registering as an employer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- you can do this up to 4 weeks before you pay your new staff. 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7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automatically </a:t>
            </a:r>
            <a:r>
              <a:rPr kumimoji="0" lang="en-US" altLang="en-US" sz="1800" b="0" i="0" u="sng" strike="noStrike" cap="none" normalizeH="0" baseline="0" dirty="0" err="1">
                <a:ln>
                  <a:noFill/>
                </a:ln>
                <a:effectLst/>
                <a:latin typeface="&amp;quot"/>
                <a:hlinkClick r:id="rId8"/>
              </a:rPr>
              <a:t>enrol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 your staff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into a workplace pension scheme.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462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for Small Firms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http://www.acas.org.uk/index.aspx?articleid=4231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676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Recruiting an Employee (ACAS,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Plan your staffing needs.</a:t>
            </a:r>
          </a:p>
          <a:p>
            <a:pPr fontAlgn="base"/>
            <a:r>
              <a:rPr lang="en-GB" dirty="0"/>
              <a:t>Pinpoint the key tasks of a job, and the personal qualities such as skills and knowledge essential for the post, and make these clear when you advertise the vacancy.</a:t>
            </a:r>
          </a:p>
          <a:p>
            <a:pPr fontAlgn="base"/>
            <a:r>
              <a:rPr lang="en-GB" dirty="0"/>
              <a:t>Advertise through at least two different channels - the many choices include job websites, social media, the local newspaper and the Jobcentre - so you do not end up with candidates from too narrow an audience.</a:t>
            </a:r>
          </a:p>
          <a:p>
            <a:pPr fontAlgn="base"/>
            <a:r>
              <a:rPr lang="en-GB" dirty="0"/>
              <a:t>Choosing candidates for interview- how will you do this.</a:t>
            </a:r>
          </a:p>
          <a:p>
            <a:pPr fontAlgn="base"/>
            <a:r>
              <a:rPr lang="en-GB" dirty="0"/>
              <a:t>The interviews themselves, should be done by more than one person if possible to avoid unintended bias.</a:t>
            </a:r>
          </a:p>
          <a:p>
            <a:pPr fontAlgn="base"/>
            <a:r>
              <a:rPr lang="en-GB" dirty="0"/>
              <a:t>Offer the going rate for the job in your business sector.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626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Equality Act 2010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/>
            <a:r>
              <a:rPr lang="en-GB" dirty="0"/>
              <a:t>You must not discriminate on grounds of sex, race, disability, age, sexual orientation or religion throughout the entire recruitment process -  going through job applications, selecting candidates for interview, offering a candidate the job, and agreeing their terms and conditions - and, of course, once you've employed them. For example, if a job candidate you have selected for interview has said they have a disability, you must make any reasonable adjustments so they are not at a disadvantage.</a:t>
            </a:r>
          </a:p>
          <a:p>
            <a:pPr fontAlgn="base"/>
            <a:r>
              <a:rPr lang="en-GB" dirty="0"/>
              <a:t>It is a criminal offence to employ a person with no immigration authorisation to work in the UK.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77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457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Workforce planning is about getting the right number of people, with the right skills, in the right place at the right time to achieve your organisation’s objectives.</a:t>
            </a:r>
          </a:p>
          <a:p>
            <a:r>
              <a:rPr lang="en-GB" dirty="0"/>
              <a:t>In your groups decide on the HR requirements of the business – decide on the roles required, full-time/part-time, pay.</a:t>
            </a:r>
          </a:p>
          <a:p>
            <a:r>
              <a:rPr lang="en-GB" dirty="0"/>
              <a:t>Detail how you will recruit them. </a:t>
            </a:r>
          </a:p>
          <a:p>
            <a:r>
              <a:rPr lang="en-GB" dirty="0"/>
              <a:t>Devise an action plan, with costs. </a:t>
            </a:r>
          </a:p>
        </p:txBody>
      </p:sp>
    </p:spTree>
    <p:extLst>
      <p:ext uri="{BB962C8B-B14F-4D97-AF65-F5344CB8AC3E}">
        <p14:creationId xmlns:p14="http://schemas.microsoft.com/office/powerpoint/2010/main" val="35406114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YPE" val="0"/>
  <p:tag name="POINTS" val="1"/>
  <p:tag name="TIME" val="15"/>
  <p:tag name="QUESTION" val="1"/>
</p:tagLst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637</Words>
  <Application>Microsoft Office PowerPoint</Application>
  <PresentationFormat>Widescreen</PresentationFormat>
  <Paragraphs>47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&amp;quot</vt:lpstr>
      <vt:lpstr>Arial</vt:lpstr>
      <vt:lpstr>Calibri</vt:lpstr>
      <vt:lpstr>Myriad Pro</vt:lpstr>
      <vt:lpstr>ThemeUWTSD</vt:lpstr>
      <vt:lpstr>CertHE Skills for the Workplace Module: BMSW4006</vt:lpstr>
      <vt:lpstr>Physical Resources/Human Resources</vt:lpstr>
      <vt:lpstr>Location</vt:lpstr>
      <vt:lpstr>Production Facilities</vt:lpstr>
      <vt:lpstr>Management Information Systems</vt:lpstr>
      <vt:lpstr>IT</vt:lpstr>
      <vt:lpstr>Human Resources  – what to include in your plan</vt:lpstr>
      <vt:lpstr>Gov.uk guidance – 7 Things you need to do when employing staff for the first time</vt:lpstr>
      <vt:lpstr>Help for Small Firms</vt:lpstr>
      <vt:lpstr>Recruiting an Employee (ACAS, 2018)</vt:lpstr>
      <vt:lpstr>The Equality Act 2010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BMSK4002</dc:title>
  <dc:creator>Julie Thomas</dc:creator>
  <cp:lastModifiedBy>Brynach Heffernan</cp:lastModifiedBy>
  <cp:revision>28</cp:revision>
  <cp:lastPrinted>2018-02-12T15:04:40Z</cp:lastPrinted>
  <dcterms:created xsi:type="dcterms:W3CDTF">2018-02-11T15:03:25Z</dcterms:created>
  <dcterms:modified xsi:type="dcterms:W3CDTF">2020-04-10T14:52:31Z</dcterms:modified>
</cp:coreProperties>
</file>