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9"/>
  </p:handoutMasterIdLst>
  <p:sldIdLst>
    <p:sldId id="277" r:id="rId5"/>
    <p:sldId id="296" r:id="rId6"/>
    <p:sldId id="322" r:id="rId7"/>
    <p:sldId id="323" r:id="rId8"/>
    <p:sldId id="367" r:id="rId9"/>
    <p:sldId id="324" r:id="rId10"/>
    <p:sldId id="325" r:id="rId11"/>
    <p:sldId id="326" r:id="rId12"/>
    <p:sldId id="329" r:id="rId13"/>
    <p:sldId id="327" r:id="rId14"/>
    <p:sldId id="330" r:id="rId15"/>
    <p:sldId id="331" r:id="rId16"/>
    <p:sldId id="332" r:id="rId17"/>
    <p:sldId id="333" r:id="rId18"/>
    <p:sldId id="334" r:id="rId19"/>
    <p:sldId id="335" r:id="rId20"/>
    <p:sldId id="336" r:id="rId21"/>
    <p:sldId id="338" r:id="rId22"/>
    <p:sldId id="339" r:id="rId23"/>
    <p:sldId id="341" r:id="rId24"/>
    <p:sldId id="348" r:id="rId25"/>
    <p:sldId id="349" r:id="rId26"/>
    <p:sldId id="342" r:id="rId27"/>
    <p:sldId id="343" r:id="rId28"/>
    <p:sldId id="344" r:id="rId29"/>
    <p:sldId id="345" r:id="rId30"/>
    <p:sldId id="366" r:id="rId31"/>
    <p:sldId id="356" r:id="rId32"/>
    <p:sldId id="346" r:id="rId33"/>
    <p:sldId id="350" r:id="rId34"/>
    <p:sldId id="351" r:id="rId35"/>
    <p:sldId id="352" r:id="rId36"/>
    <p:sldId id="347" r:id="rId37"/>
    <p:sldId id="353" r:id="rId38"/>
    <p:sldId id="354" r:id="rId39"/>
    <p:sldId id="355" r:id="rId40"/>
    <p:sldId id="360" r:id="rId41"/>
    <p:sldId id="361" r:id="rId42"/>
    <p:sldId id="362" r:id="rId43"/>
    <p:sldId id="363" r:id="rId44"/>
    <p:sldId id="368" r:id="rId45"/>
    <p:sldId id="365" r:id="rId46"/>
    <p:sldId id="337" r:id="rId47"/>
    <p:sldId id="301" r:id="rId48"/>
  </p:sldIdLst>
  <p:sldSz cx="9144000" cy="6858000" type="screen4x3"/>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6" userDrawn="1">
          <p15:clr>
            <a:srgbClr val="A4A3A4"/>
          </p15:clr>
        </p15:guide>
        <p15:guide id="2" pos="217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Parry" initials="JGP" lastIdx="2" clrIdx="0">
    <p:extLst>
      <p:ext uri="{19B8F6BF-5375-455C-9EA6-DF929625EA0E}">
        <p15:presenceInfo xmlns:p15="http://schemas.microsoft.com/office/powerpoint/2012/main" userId="ad4d5f42c4de9f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3" autoAdjust="0"/>
    <p:restoredTop sz="94660"/>
  </p:normalViewPr>
  <p:slideViewPr>
    <p:cSldViewPr>
      <p:cViewPr varScale="1">
        <p:scale>
          <a:sx n="82" d="100"/>
          <a:sy n="82" d="100"/>
        </p:scale>
        <p:origin x="1411"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6"/>
        <p:guide pos="217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commentAuthors" Target="commen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093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902597" y="0"/>
            <a:ext cx="2985558" cy="500936"/>
          </a:xfrm>
          <a:prstGeom prst="rect">
            <a:avLst/>
          </a:prstGeom>
        </p:spPr>
        <p:txBody>
          <a:bodyPr vert="horz" lIns="96616" tIns="48308" rIns="96616" bIns="48308" rtlCol="0"/>
          <a:lstStyle>
            <a:lvl1pPr algn="r">
              <a:defRPr sz="1300"/>
            </a:lvl1pPr>
          </a:lstStyle>
          <a:p>
            <a:fld id="{96D292DE-8B7A-4254-AA83-74C1F4DD4AF0}" type="datetimeFigureOut">
              <a:rPr lang="en-GB" smtClean="0"/>
              <a:t>28/10/2022</a:t>
            </a:fld>
            <a:endParaRPr lang="en-GB"/>
          </a:p>
        </p:txBody>
      </p:sp>
      <p:sp>
        <p:nvSpPr>
          <p:cNvPr id="4" name="Footer Placeholder 3"/>
          <p:cNvSpPr>
            <a:spLocks noGrp="1"/>
          </p:cNvSpPr>
          <p:nvPr>
            <p:ph type="ftr" sz="quarter" idx="2"/>
          </p:nvPr>
        </p:nvSpPr>
        <p:spPr>
          <a:xfrm>
            <a:off x="0" y="9516038"/>
            <a:ext cx="2985558" cy="500936"/>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6038"/>
            <a:ext cx="2985558" cy="500936"/>
          </a:xfrm>
          <a:prstGeom prst="rect">
            <a:avLst/>
          </a:prstGeom>
        </p:spPr>
        <p:txBody>
          <a:bodyPr vert="horz" lIns="96616" tIns="48308" rIns="96616" bIns="48308"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4.xml"/><Relationship Id="rId1" Type="http://schemas.openxmlformats.org/officeDocument/2006/relationships/video" Target="https://www.youtube.com/embed/wLNp3kgBuuQ?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image" Target="../media/image25.png"/><Relationship Id="rId10" Type="http://schemas.openxmlformats.org/officeDocument/2006/relationships/image" Target="../media/image5.png"/><Relationship Id="rId4" Type="http://schemas.openxmlformats.org/officeDocument/2006/relationships/image" Target="../media/image24.png"/><Relationship Id="rId9"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vRTuaTg0V5c?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7</a:t>
            </a:r>
          </a:p>
          <a:p>
            <a:pPr eaLnBrk="1" hangingPunct="1"/>
            <a:r>
              <a:rPr lang="en-GB" altLang="en-US" dirty="0">
                <a:solidFill>
                  <a:schemeClr val="accent2"/>
                </a:solidFill>
              </a:rPr>
              <a:t>Globalisation</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F60B-88A5-447C-A093-24E05FEF2224}"/>
              </a:ext>
            </a:extLst>
          </p:cNvPr>
          <p:cNvSpPr>
            <a:spLocks noGrp="1"/>
          </p:cNvSpPr>
          <p:nvPr>
            <p:ph type="title"/>
          </p:nvPr>
        </p:nvSpPr>
        <p:spPr>
          <a:xfrm>
            <a:off x="395536" y="274638"/>
            <a:ext cx="8291264" cy="706090"/>
          </a:xfrm>
        </p:spPr>
        <p:txBody>
          <a:bodyPr wrap="square" anchor="ctr">
            <a:normAutofit fontScale="90000"/>
          </a:bodyPr>
          <a:lstStyle/>
          <a:p>
            <a:r>
              <a:rPr lang="en-GB" b="1" dirty="0"/>
              <a:t>The Aim This Week </a:t>
            </a:r>
          </a:p>
        </p:txBody>
      </p:sp>
      <p:pic>
        <p:nvPicPr>
          <p:cNvPr id="6146" name="Picture 2" descr="Adoption in Merseyside (AiM) - First4Adoption">
            <a:extLst>
              <a:ext uri="{FF2B5EF4-FFF2-40B4-BE49-F238E27FC236}">
                <a16:creationId xmlns:a16="http://schemas.microsoft.com/office/drawing/2014/main" id="{2C1E84C8-D839-4DD3-81FA-9C6791D3C62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23528" y="1412776"/>
            <a:ext cx="3629000" cy="3629000"/>
          </a:xfrm>
          <a:prstGeom prst="rect">
            <a:avLst/>
          </a:prstGeom>
          <a:solidFill>
            <a:srgbClr val="FFFFFF"/>
          </a:solidFill>
        </p:spPr>
      </p:pic>
      <p:sp>
        <p:nvSpPr>
          <p:cNvPr id="11" name="Content Placeholder 3">
            <a:extLst>
              <a:ext uri="{FF2B5EF4-FFF2-40B4-BE49-F238E27FC236}">
                <a16:creationId xmlns:a16="http://schemas.microsoft.com/office/drawing/2014/main" id="{EA663322-FFF9-4F84-BE47-256B47239F53}"/>
              </a:ext>
            </a:extLst>
          </p:cNvPr>
          <p:cNvSpPr>
            <a:spLocks noGrp="1"/>
          </p:cNvSpPr>
          <p:nvPr>
            <p:ph sz="half" idx="2"/>
          </p:nvPr>
        </p:nvSpPr>
        <p:spPr>
          <a:xfrm>
            <a:off x="3851920" y="1052736"/>
            <a:ext cx="5256584" cy="4608513"/>
          </a:xfrm>
        </p:spPr>
        <p:txBody>
          <a:bodyPr wrap="square" anchor="t">
            <a:normAutofit fontScale="47500" lnSpcReduction="20000"/>
          </a:bodyPr>
          <a:lstStyle/>
          <a:p>
            <a:pPr marL="0" indent="0">
              <a:buNone/>
            </a:pPr>
            <a:r>
              <a:rPr lang="en-GB" sz="2900" dirty="0"/>
              <a:t>For you to gain an understanding of what Globalisation is by:</a:t>
            </a:r>
          </a:p>
          <a:p>
            <a:pPr marL="0" indent="0">
              <a:buNone/>
            </a:pPr>
            <a:endParaRPr lang="en-GB" sz="2900" dirty="0"/>
          </a:p>
          <a:p>
            <a:pPr marL="0" indent="0">
              <a:buNone/>
            </a:pPr>
            <a:r>
              <a:rPr lang="en-GB" sz="2900" b="1" dirty="0">
                <a:solidFill>
                  <a:schemeClr val="accent1">
                    <a:lumMod val="75000"/>
                  </a:schemeClr>
                </a:solidFill>
              </a:rPr>
              <a:t>Exploring together the various definitions of globalisation in broader terms and discussing our understanding of it. </a:t>
            </a:r>
          </a:p>
          <a:p>
            <a:pPr marL="0" indent="0">
              <a:buNone/>
            </a:pPr>
            <a:r>
              <a:rPr lang="en-GB" sz="2900" dirty="0"/>
              <a:t>(Activity 1 – What do you think Globalisation is?)</a:t>
            </a:r>
          </a:p>
          <a:p>
            <a:pPr marL="0" indent="0">
              <a:buNone/>
            </a:pPr>
            <a:endParaRPr lang="en-GB" sz="2900" dirty="0"/>
          </a:p>
          <a:p>
            <a:pPr marL="0" indent="0">
              <a:buNone/>
            </a:pPr>
            <a:r>
              <a:rPr lang="en-GB" sz="2900" b="1" dirty="0">
                <a:solidFill>
                  <a:schemeClr val="accent1">
                    <a:lumMod val="75000"/>
                  </a:schemeClr>
                </a:solidFill>
              </a:rPr>
              <a:t>Discussing the International Marketing Environment</a:t>
            </a:r>
          </a:p>
          <a:p>
            <a:pPr marL="0" indent="0">
              <a:buNone/>
            </a:pPr>
            <a:r>
              <a:rPr lang="en-GB" sz="2900" dirty="0"/>
              <a:t>(Activity 2 – What do you think of the global market - diagram?)</a:t>
            </a:r>
          </a:p>
          <a:p>
            <a:pPr marL="0" indent="0">
              <a:buNone/>
            </a:pPr>
            <a:endParaRPr lang="en-GB" sz="2900" dirty="0"/>
          </a:p>
          <a:p>
            <a:pPr marL="0" indent="0">
              <a:buNone/>
            </a:pPr>
            <a:r>
              <a:rPr lang="en-GB" sz="2900" b="1" dirty="0">
                <a:solidFill>
                  <a:schemeClr val="accent1">
                    <a:lumMod val="75000"/>
                  </a:schemeClr>
                </a:solidFill>
              </a:rPr>
              <a:t>Environmental Adaptations</a:t>
            </a:r>
          </a:p>
          <a:p>
            <a:pPr marL="0" indent="0">
              <a:buNone/>
            </a:pPr>
            <a:r>
              <a:rPr lang="en-GB" sz="2900" dirty="0"/>
              <a:t>(Activity 3 – Are all Markets Global ?)</a:t>
            </a:r>
          </a:p>
          <a:p>
            <a:pPr marL="0" indent="0">
              <a:buNone/>
            </a:pPr>
            <a:endParaRPr lang="en-GB" sz="2900" dirty="0"/>
          </a:p>
          <a:p>
            <a:pPr marL="0" indent="0">
              <a:buNone/>
            </a:pPr>
            <a:r>
              <a:rPr lang="en-GB" sz="2900" b="1" dirty="0">
                <a:solidFill>
                  <a:schemeClr val="accent1">
                    <a:lumMod val="75000"/>
                  </a:schemeClr>
                </a:solidFill>
              </a:rPr>
              <a:t>What does Culture mean?</a:t>
            </a:r>
          </a:p>
          <a:p>
            <a:pPr marL="0" indent="0">
              <a:buNone/>
            </a:pPr>
            <a:r>
              <a:rPr lang="en-GB" sz="2900" dirty="0"/>
              <a:t>(Activity 4 – Consider your own country’s culture)</a:t>
            </a:r>
          </a:p>
          <a:p>
            <a:pPr marL="0" indent="0">
              <a:buNone/>
            </a:pPr>
            <a:endParaRPr lang="en-GB" sz="2900" dirty="0"/>
          </a:p>
          <a:p>
            <a:pPr marL="0" indent="0">
              <a:buNone/>
            </a:pPr>
            <a:r>
              <a:rPr lang="en-GB" sz="2900" b="1" dirty="0">
                <a:solidFill>
                  <a:schemeClr val="accent1">
                    <a:lumMod val="75000"/>
                  </a:schemeClr>
                </a:solidFill>
              </a:rPr>
              <a:t>Developing the 4Ps in Globalisation</a:t>
            </a:r>
          </a:p>
          <a:p>
            <a:pPr marL="0" indent="0">
              <a:buNone/>
            </a:pPr>
            <a:endParaRPr lang="en-GB" sz="2900" dirty="0"/>
          </a:p>
          <a:p>
            <a:pPr marL="0" indent="0">
              <a:buNone/>
            </a:pPr>
            <a:endParaRPr lang="en-GB" sz="2900" dirty="0"/>
          </a:p>
          <a:p>
            <a:pPr marL="0" indent="0">
              <a:buNone/>
            </a:pPr>
            <a:r>
              <a:rPr lang="en-GB" sz="2900" b="1" dirty="0">
                <a:solidFill>
                  <a:schemeClr val="accent1">
                    <a:lumMod val="75000"/>
                  </a:schemeClr>
                </a:solidFill>
              </a:rPr>
              <a:t>Marketing considerations in more than one country</a:t>
            </a:r>
          </a:p>
          <a:p>
            <a:pPr marL="0" indent="0">
              <a:lnSpc>
                <a:spcPct val="90000"/>
              </a:lnSpc>
              <a:buNone/>
            </a:pPr>
            <a:endParaRPr lang="en-US" sz="2400" dirty="0"/>
          </a:p>
        </p:txBody>
      </p:sp>
      <p:sp>
        <p:nvSpPr>
          <p:cNvPr id="4" name="Date Placeholder 3">
            <a:extLst>
              <a:ext uri="{FF2B5EF4-FFF2-40B4-BE49-F238E27FC236}">
                <a16:creationId xmlns:a16="http://schemas.microsoft.com/office/drawing/2014/main" id="{0CD2BD31-969C-4FBE-AF6C-EAB37E23EDD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28/10/2022</a:t>
            </a:fld>
            <a:endParaRPr lang="en-GB" altLang="en-US" sz="900"/>
          </a:p>
        </p:txBody>
      </p:sp>
      <p:sp>
        <p:nvSpPr>
          <p:cNvPr id="5" name="Slide Number Placeholder 4">
            <a:extLst>
              <a:ext uri="{FF2B5EF4-FFF2-40B4-BE49-F238E27FC236}">
                <a16:creationId xmlns:a16="http://schemas.microsoft.com/office/drawing/2014/main" id="{3095DCCB-0ED1-4F12-8ED7-819D35683D01}"/>
              </a:ext>
            </a:extLst>
          </p:cNvPr>
          <p:cNvSpPr>
            <a:spLocks noGrp="1"/>
          </p:cNvSpPr>
          <p:nvPr>
            <p:ph type="sldNum" sz="quarter" idx="11"/>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normAutofit/>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spcAft>
                <a:spcPts val="600"/>
              </a:spcAft>
              <a:defRPr/>
            </a:pPr>
            <a:fld id="{386495F9-B3F5-4DDF-9323-6CEC80C52C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13925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21728-707C-46AB-883B-3DC1DB09A7A5}"/>
              </a:ext>
            </a:extLst>
          </p:cNvPr>
          <p:cNvSpPr>
            <a:spLocks noGrp="1"/>
          </p:cNvSpPr>
          <p:nvPr>
            <p:ph type="title"/>
          </p:nvPr>
        </p:nvSpPr>
        <p:spPr>
          <a:xfrm>
            <a:off x="457200" y="274638"/>
            <a:ext cx="8229600" cy="1143000"/>
          </a:xfrm>
        </p:spPr>
        <p:txBody>
          <a:bodyPr anchor="ctr">
            <a:normAutofit/>
          </a:bodyPr>
          <a:lstStyle/>
          <a:p>
            <a:r>
              <a:rPr lang="en-GB" b="1" dirty="0"/>
              <a:t>What is </a:t>
            </a:r>
            <a:r>
              <a:rPr lang="en-GB" b="1" i="1" dirty="0"/>
              <a:t>Globalisation ?</a:t>
            </a:r>
          </a:p>
        </p:txBody>
      </p:sp>
      <p:sp>
        <p:nvSpPr>
          <p:cNvPr id="10" name="Content Placeholder 3">
            <a:extLst>
              <a:ext uri="{FF2B5EF4-FFF2-40B4-BE49-F238E27FC236}">
                <a16:creationId xmlns:a16="http://schemas.microsoft.com/office/drawing/2014/main" id="{E4C22F42-6D53-4257-B835-F25882D03F13}"/>
              </a:ext>
            </a:extLst>
          </p:cNvPr>
          <p:cNvSpPr>
            <a:spLocks noGrp="1"/>
          </p:cNvSpPr>
          <p:nvPr>
            <p:ph sz="half" idx="2"/>
          </p:nvPr>
        </p:nvSpPr>
        <p:spPr>
          <a:xfrm>
            <a:off x="4648200" y="1600201"/>
            <a:ext cx="4038600" cy="3989040"/>
          </a:xfrm>
        </p:spPr>
        <p:txBody>
          <a:bodyPr/>
          <a:lstStyle/>
          <a:p>
            <a:pPr marL="0" indent="0">
              <a:buNone/>
            </a:pPr>
            <a:r>
              <a:rPr lang="en-US" dirty="0"/>
              <a:t>Take 5 minutes or so, using the ‘chat ‘box  type in what you think </a:t>
            </a:r>
            <a:r>
              <a:rPr lang="en-US" i="1" dirty="0" err="1"/>
              <a:t>Globalisation</a:t>
            </a:r>
            <a:r>
              <a:rPr lang="en-US" dirty="0"/>
              <a:t> is… </a:t>
            </a:r>
          </a:p>
          <a:p>
            <a:pPr marL="0" indent="0">
              <a:buNone/>
            </a:pPr>
            <a:r>
              <a:rPr lang="en-US" dirty="0"/>
              <a:t>What does it mean to you, and name a brand that you </a:t>
            </a:r>
            <a:r>
              <a:rPr lang="en-US" dirty="0" err="1"/>
              <a:t>recognise</a:t>
            </a:r>
            <a:r>
              <a:rPr lang="en-US" dirty="0"/>
              <a:t> as Global</a:t>
            </a:r>
          </a:p>
        </p:txBody>
      </p:sp>
      <p:pic>
        <p:nvPicPr>
          <p:cNvPr id="6" name="Picture 2" descr="How often do you think about thinking??? | by Carmelo Colon | Christian  Perspectives: Society and Life | Medium">
            <a:extLst>
              <a:ext uri="{FF2B5EF4-FFF2-40B4-BE49-F238E27FC236}">
                <a16:creationId xmlns:a16="http://schemas.microsoft.com/office/drawing/2014/main" id="{4049CA01-7F69-4F7E-B979-0716BFCB3DB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044" r="12542" b="-1"/>
          <a:stretch/>
        </p:blipFill>
        <p:spPr bwMode="auto">
          <a:xfrm>
            <a:off x="611560" y="1556792"/>
            <a:ext cx="3718035" cy="3672409"/>
          </a:xfrm>
          <a:prstGeom prst="rect">
            <a:avLst/>
          </a:prstGeom>
          <a:solidFill>
            <a:srgbClr val="FFFFFF"/>
          </a:solidFill>
        </p:spPr>
      </p:pic>
    </p:spTree>
    <p:extLst>
      <p:ext uri="{BB962C8B-B14F-4D97-AF65-F5344CB8AC3E}">
        <p14:creationId xmlns:p14="http://schemas.microsoft.com/office/powerpoint/2010/main" val="137739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3">
            <a:extLst>
              <a:ext uri="{FF2B5EF4-FFF2-40B4-BE49-F238E27FC236}">
                <a16:creationId xmlns:a16="http://schemas.microsoft.com/office/drawing/2014/main" id="{94E6C570-F282-4B6D-B06B-9D1A74C9DC8A}"/>
              </a:ext>
            </a:extLst>
          </p:cNvPr>
          <p:cNvSpPr>
            <a:spLocks noGrp="1"/>
          </p:cNvSpPr>
          <p:nvPr>
            <p:ph sz="half" idx="2"/>
          </p:nvPr>
        </p:nvSpPr>
        <p:spPr>
          <a:xfrm>
            <a:off x="4678322" y="332656"/>
            <a:ext cx="4038600" cy="5112568"/>
          </a:xfrm>
        </p:spPr>
        <p:txBody>
          <a:bodyPr>
            <a:normAutofit fontScale="62500" lnSpcReduction="20000"/>
          </a:bodyPr>
          <a:lstStyle/>
          <a:p>
            <a:pPr marL="0" indent="0">
              <a:buNone/>
            </a:pPr>
            <a:r>
              <a:rPr lang="en-US" dirty="0"/>
              <a:t>The modern world is </a:t>
            </a:r>
            <a:r>
              <a:rPr lang="en-US" dirty="0" err="1"/>
              <a:t>organised</a:t>
            </a:r>
            <a:r>
              <a:rPr lang="en-US" dirty="0"/>
              <a:t> on the basis that each nation state is sovereign and independent from other countries.</a:t>
            </a:r>
          </a:p>
          <a:p>
            <a:pPr marL="0" indent="0">
              <a:buNone/>
            </a:pPr>
            <a:endParaRPr lang="en-US" dirty="0"/>
          </a:p>
          <a:p>
            <a:pPr marL="0" indent="0">
              <a:buNone/>
            </a:pPr>
            <a:r>
              <a:rPr lang="en-US" dirty="0"/>
              <a:t>However no country can completely isolate its internal affairs from external forces.</a:t>
            </a:r>
          </a:p>
          <a:p>
            <a:pPr marL="0" indent="0">
              <a:buNone/>
            </a:pPr>
            <a:endParaRPr lang="en-US" dirty="0"/>
          </a:p>
          <a:p>
            <a:pPr marL="0" indent="0">
              <a:buNone/>
            </a:pPr>
            <a:r>
              <a:rPr lang="en-US" dirty="0"/>
              <a:t>The global economic boom of the 1990’s has been one of the drivers for efficiency, productivity and open, unregulated markets that has swept the World.</a:t>
            </a:r>
          </a:p>
          <a:p>
            <a:pPr marL="0" indent="0">
              <a:buNone/>
            </a:pPr>
            <a:endParaRPr lang="en-US" dirty="0"/>
          </a:p>
          <a:p>
            <a:pPr marL="0" indent="0">
              <a:buNone/>
            </a:pPr>
            <a:r>
              <a:rPr lang="en-US" dirty="0"/>
              <a:t>Of all trends affecting global business today five stand out as the most dynamic and influential in shaping international business.</a:t>
            </a:r>
          </a:p>
          <a:p>
            <a:pPr marL="0" indent="0">
              <a:buNone/>
            </a:pPr>
            <a:r>
              <a:rPr lang="en-US" dirty="0"/>
              <a:t>Lets find out more…</a:t>
            </a:r>
          </a:p>
        </p:txBody>
      </p:sp>
      <p:pic>
        <p:nvPicPr>
          <p:cNvPr id="1026" name="Picture 2" descr="My feedback on the Ex Ante Regulatory Instrument for online platforms |  Chillin'Competition">
            <a:extLst>
              <a:ext uri="{FF2B5EF4-FFF2-40B4-BE49-F238E27FC236}">
                <a16:creationId xmlns:a16="http://schemas.microsoft.com/office/drawing/2014/main" id="{8B818513-BF77-4334-838C-1D053E6DAC6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340768"/>
            <a:ext cx="3922569" cy="2614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21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ED26F-75B3-4520-94C5-9BEA6166CF11}"/>
              </a:ext>
            </a:extLst>
          </p:cNvPr>
          <p:cNvSpPr>
            <a:spLocks noGrp="1"/>
          </p:cNvSpPr>
          <p:nvPr>
            <p:ph type="title"/>
          </p:nvPr>
        </p:nvSpPr>
        <p:spPr>
          <a:xfrm>
            <a:off x="533400" y="332656"/>
            <a:ext cx="8229600" cy="1143000"/>
          </a:xfrm>
        </p:spPr>
        <p:txBody>
          <a:bodyPr>
            <a:normAutofit fontScale="90000"/>
          </a:bodyPr>
          <a:lstStyle/>
          <a:p>
            <a:r>
              <a:rPr lang="en-GB" dirty="0"/>
              <a:t>What Is Globalization? Understand Our Interconnected World</a:t>
            </a:r>
            <a:br>
              <a:rPr lang="en-GB" dirty="0"/>
            </a:br>
            <a:endParaRPr lang="en-GB" dirty="0"/>
          </a:p>
        </p:txBody>
      </p:sp>
      <p:pic>
        <p:nvPicPr>
          <p:cNvPr id="5" name="Online Media 4" title="What Is Globalization? Understand Our Interconnected World | World101">
            <a:hlinkClick r:id="" action="ppaction://media"/>
            <a:extLst>
              <a:ext uri="{FF2B5EF4-FFF2-40B4-BE49-F238E27FC236}">
                <a16:creationId xmlns:a16="http://schemas.microsoft.com/office/drawing/2014/main" id="{AA0C480C-AA5D-4464-BC7A-5839B1B40873}"/>
              </a:ext>
            </a:extLst>
          </p:cNvPr>
          <p:cNvPicPr>
            <a:picLocks noGrp="1" noRot="1" noChangeAspect="1"/>
          </p:cNvPicPr>
          <p:nvPr>
            <p:ph sz="half" idx="2"/>
            <a:videoFile r:link="rId1"/>
          </p:nvPr>
        </p:nvPicPr>
        <p:blipFill>
          <a:blip r:embed="rId3"/>
          <a:stretch>
            <a:fillRect/>
          </a:stretch>
        </p:blipFill>
        <p:spPr>
          <a:xfrm>
            <a:off x="1187624" y="1190681"/>
            <a:ext cx="7136650" cy="4032448"/>
          </a:xfrm>
          <a:prstGeom prst="rect">
            <a:avLst/>
          </a:prstGeom>
        </p:spPr>
      </p:pic>
      <p:sp>
        <p:nvSpPr>
          <p:cNvPr id="6" name="Rectangle 5">
            <a:extLst>
              <a:ext uri="{FF2B5EF4-FFF2-40B4-BE49-F238E27FC236}">
                <a16:creationId xmlns:a16="http://schemas.microsoft.com/office/drawing/2014/main" id="{C977040A-D796-4609-BEED-BD50F384E610}"/>
              </a:ext>
            </a:extLst>
          </p:cNvPr>
          <p:cNvSpPr/>
          <p:nvPr/>
        </p:nvSpPr>
        <p:spPr>
          <a:xfrm>
            <a:off x="1907704" y="5301208"/>
            <a:ext cx="5760640" cy="369332"/>
          </a:xfrm>
          <a:prstGeom prst="rect">
            <a:avLst/>
          </a:prstGeom>
        </p:spPr>
        <p:txBody>
          <a:bodyPr wrap="square">
            <a:spAutoFit/>
          </a:bodyPr>
          <a:lstStyle/>
          <a:p>
            <a:r>
              <a:rPr lang="en-GB" i="1" dirty="0"/>
              <a:t>https://www.youtube.com/watch?v=wLNp3kgBuuQ</a:t>
            </a:r>
          </a:p>
        </p:txBody>
      </p:sp>
    </p:spTree>
    <p:extLst>
      <p:ext uri="{BB962C8B-B14F-4D97-AF65-F5344CB8AC3E}">
        <p14:creationId xmlns:p14="http://schemas.microsoft.com/office/powerpoint/2010/main" val="4184610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5385-2A75-4179-96A8-4401402E01ED}"/>
              </a:ext>
            </a:extLst>
          </p:cNvPr>
          <p:cNvSpPr>
            <a:spLocks noGrp="1"/>
          </p:cNvSpPr>
          <p:nvPr>
            <p:ph type="title"/>
          </p:nvPr>
        </p:nvSpPr>
        <p:spPr>
          <a:xfrm>
            <a:off x="457200" y="274638"/>
            <a:ext cx="8229600" cy="706090"/>
          </a:xfrm>
        </p:spPr>
        <p:txBody>
          <a:bodyPr>
            <a:normAutofit fontScale="90000"/>
          </a:bodyPr>
          <a:lstStyle/>
          <a:p>
            <a:r>
              <a:rPr lang="en-GB" dirty="0"/>
              <a:t>5 Influencing Factors</a:t>
            </a:r>
          </a:p>
        </p:txBody>
      </p:sp>
      <p:sp>
        <p:nvSpPr>
          <p:cNvPr id="3" name="Content Placeholder 2">
            <a:extLst>
              <a:ext uri="{FF2B5EF4-FFF2-40B4-BE49-F238E27FC236}">
                <a16:creationId xmlns:a16="http://schemas.microsoft.com/office/drawing/2014/main" id="{D021092E-AEB9-483F-8FFE-3FD904F49BE7}"/>
              </a:ext>
            </a:extLst>
          </p:cNvPr>
          <p:cNvSpPr>
            <a:spLocks noGrp="1"/>
          </p:cNvSpPr>
          <p:nvPr>
            <p:ph idx="1"/>
          </p:nvPr>
        </p:nvSpPr>
        <p:spPr>
          <a:xfrm>
            <a:off x="457200" y="1196752"/>
            <a:ext cx="8229600" cy="4320481"/>
          </a:xfrm>
        </p:spPr>
        <p:txBody>
          <a:bodyPr>
            <a:normAutofit lnSpcReduction="10000"/>
          </a:bodyPr>
          <a:lstStyle/>
          <a:p>
            <a:pPr marL="0" indent="0" algn="ctr">
              <a:buNone/>
            </a:pPr>
            <a:r>
              <a:rPr lang="en-GB" sz="2400" b="1" i="1" dirty="0"/>
              <a:t>The interdependence of the Worlds economies and globalisation of production and consumption</a:t>
            </a:r>
          </a:p>
          <a:p>
            <a:pPr marL="514350" indent="-514350">
              <a:buFont typeface="+mj-lt"/>
              <a:buAutoNum type="arabicPeriod"/>
            </a:pPr>
            <a:endParaRPr lang="en-GB" sz="2400" dirty="0"/>
          </a:p>
          <a:p>
            <a:pPr marL="0" indent="0">
              <a:buNone/>
            </a:pPr>
            <a:r>
              <a:rPr lang="en-GB" sz="2400" dirty="0"/>
              <a:t>The rapid growth of regional </a:t>
            </a:r>
            <a:r>
              <a:rPr lang="en-GB" sz="2400" b="1" dirty="0">
                <a:solidFill>
                  <a:schemeClr val="accent1">
                    <a:lumMod val="60000"/>
                    <a:lumOff val="40000"/>
                  </a:schemeClr>
                </a:solidFill>
              </a:rPr>
              <a:t>Free-trade areas</a:t>
            </a:r>
            <a:r>
              <a:rPr lang="en-GB" sz="2400" dirty="0"/>
              <a:t>(where products can move freely without tariffs and restrictions) such as the </a:t>
            </a:r>
          </a:p>
          <a:p>
            <a:pPr marL="0" indent="0">
              <a:buNone/>
            </a:pPr>
            <a:r>
              <a:rPr lang="en-GB" sz="2400" b="1" dirty="0">
                <a:solidFill>
                  <a:schemeClr val="accent1">
                    <a:lumMod val="60000"/>
                    <a:lumOff val="40000"/>
                  </a:schemeClr>
                </a:solidFill>
              </a:rPr>
              <a:t>EU </a:t>
            </a:r>
            <a:r>
              <a:rPr lang="en-GB" sz="2400" dirty="0"/>
              <a:t>(European union)</a:t>
            </a:r>
          </a:p>
          <a:p>
            <a:pPr marL="0" indent="0">
              <a:buNone/>
            </a:pPr>
            <a:r>
              <a:rPr lang="en-GB" sz="2400" b="1" dirty="0">
                <a:solidFill>
                  <a:schemeClr val="accent1">
                    <a:lumMod val="60000"/>
                    <a:lumOff val="40000"/>
                  </a:schemeClr>
                </a:solidFill>
              </a:rPr>
              <a:t>NAFTA</a:t>
            </a:r>
            <a:r>
              <a:rPr lang="en-GB" sz="2400" dirty="0"/>
              <a:t> (North American Free trade Agreement)</a:t>
            </a:r>
          </a:p>
          <a:p>
            <a:pPr marL="0" indent="0">
              <a:buNone/>
            </a:pPr>
            <a:r>
              <a:rPr lang="en-GB" sz="2400" b="1" dirty="0">
                <a:solidFill>
                  <a:schemeClr val="accent1">
                    <a:lumMod val="60000"/>
                    <a:lumOff val="40000"/>
                  </a:schemeClr>
                </a:solidFill>
              </a:rPr>
              <a:t>ASEAN</a:t>
            </a:r>
            <a:r>
              <a:rPr lang="en-GB" sz="2400" dirty="0"/>
              <a:t> (the 4</a:t>
            </a:r>
            <a:r>
              <a:rPr lang="en-GB" sz="2400" baseline="30000" dirty="0"/>
              <a:t>th</a:t>
            </a:r>
            <a:r>
              <a:rPr lang="en-GB" sz="2400" dirty="0"/>
              <a:t> biggest trade area of the world comprising 10 South-east Asian Countries) and </a:t>
            </a:r>
          </a:p>
          <a:p>
            <a:pPr marL="0" indent="0">
              <a:buNone/>
            </a:pPr>
            <a:r>
              <a:rPr lang="en-GB" sz="2400" b="1" dirty="0">
                <a:solidFill>
                  <a:schemeClr val="accent1">
                    <a:lumMod val="60000"/>
                    <a:lumOff val="40000"/>
                  </a:schemeClr>
                </a:solidFill>
              </a:rPr>
              <a:t>APEC</a:t>
            </a:r>
            <a:r>
              <a:rPr lang="en-GB" sz="2400" dirty="0"/>
              <a:t> (Asia-Pacific cooperation among 21 member states).</a:t>
            </a:r>
          </a:p>
        </p:txBody>
      </p:sp>
    </p:spTree>
    <p:extLst>
      <p:ext uri="{BB962C8B-B14F-4D97-AF65-F5344CB8AC3E}">
        <p14:creationId xmlns:p14="http://schemas.microsoft.com/office/powerpoint/2010/main" val="3273197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31B3-C6A2-40EE-8312-4CE58D966AF4}"/>
              </a:ext>
            </a:extLst>
          </p:cNvPr>
          <p:cNvSpPr>
            <a:spLocks noGrp="1"/>
          </p:cNvSpPr>
          <p:nvPr>
            <p:ph type="title"/>
          </p:nvPr>
        </p:nvSpPr>
        <p:spPr/>
        <p:txBody>
          <a:bodyPr/>
          <a:lstStyle/>
          <a:p>
            <a:r>
              <a:rPr lang="en-GB" dirty="0"/>
              <a:t>5 Influencing Factors</a:t>
            </a:r>
          </a:p>
        </p:txBody>
      </p:sp>
      <p:sp>
        <p:nvSpPr>
          <p:cNvPr id="3" name="Content Placeholder 2">
            <a:extLst>
              <a:ext uri="{FF2B5EF4-FFF2-40B4-BE49-F238E27FC236}">
                <a16:creationId xmlns:a16="http://schemas.microsoft.com/office/drawing/2014/main" id="{38B1E918-999B-4A1D-AD97-4B2D2362BA30}"/>
              </a:ext>
            </a:extLst>
          </p:cNvPr>
          <p:cNvSpPr>
            <a:spLocks noGrp="1"/>
          </p:cNvSpPr>
          <p:nvPr>
            <p:ph idx="1"/>
          </p:nvPr>
        </p:nvSpPr>
        <p:spPr>
          <a:xfrm>
            <a:off x="457200" y="1268760"/>
            <a:ext cx="8229600" cy="4248473"/>
          </a:xfrm>
        </p:spPr>
        <p:txBody>
          <a:bodyPr>
            <a:normAutofit fontScale="77500" lnSpcReduction="20000"/>
          </a:bodyPr>
          <a:lstStyle/>
          <a:p>
            <a:pPr marL="0" indent="0">
              <a:buNone/>
            </a:pPr>
            <a:r>
              <a:rPr lang="en-GB" dirty="0"/>
              <a:t>The increase in wealth and growth in most parts of the World, causing enhanced purchasing power as well as volatility in financial markets throughout the world.</a:t>
            </a:r>
          </a:p>
          <a:p>
            <a:pPr marL="0" indent="0">
              <a:buNone/>
            </a:pPr>
            <a:endParaRPr lang="en-GB" dirty="0"/>
          </a:p>
          <a:p>
            <a:pPr marL="0" indent="0">
              <a:buNone/>
            </a:pPr>
            <a:r>
              <a:rPr lang="en-GB" dirty="0"/>
              <a:t>The evolution of large emerging markets such as Brazil, China, India, Russia, Indonesia, Turkey and Pakistan.</a:t>
            </a:r>
          </a:p>
          <a:p>
            <a:pPr marL="0" indent="0">
              <a:buNone/>
            </a:pPr>
            <a:endParaRPr lang="en-GB" dirty="0"/>
          </a:p>
          <a:p>
            <a:pPr marL="0" indent="0">
              <a:buNone/>
            </a:pPr>
            <a:endParaRPr lang="en-GB" dirty="0"/>
          </a:p>
          <a:p>
            <a:pPr marL="0" indent="0">
              <a:buNone/>
            </a:pPr>
            <a:endParaRPr lang="en-GB" dirty="0"/>
          </a:p>
          <a:p>
            <a:pPr marL="0" indent="0">
              <a:buNone/>
            </a:pPr>
            <a:r>
              <a:rPr lang="en-GB" dirty="0"/>
              <a:t>Availability of advanced methods of communication and transportation due to development in information technology. (</a:t>
            </a:r>
            <a:r>
              <a:rPr lang="en-GB" dirty="0" err="1"/>
              <a:t>Ghauri</a:t>
            </a:r>
            <a:r>
              <a:rPr lang="en-GB" dirty="0"/>
              <a:t> &amp; </a:t>
            </a:r>
            <a:r>
              <a:rPr lang="en-GB" dirty="0" err="1"/>
              <a:t>Cateora</a:t>
            </a:r>
            <a:r>
              <a:rPr lang="en-GB" dirty="0"/>
              <a:t> 2014)</a:t>
            </a:r>
          </a:p>
        </p:txBody>
      </p:sp>
      <p:pic>
        <p:nvPicPr>
          <p:cNvPr id="5" name="Picture 4">
            <a:extLst>
              <a:ext uri="{FF2B5EF4-FFF2-40B4-BE49-F238E27FC236}">
                <a16:creationId xmlns:a16="http://schemas.microsoft.com/office/drawing/2014/main" id="{A36AC4CE-5EB6-451E-A788-F776C94FCE33}"/>
              </a:ext>
            </a:extLst>
          </p:cNvPr>
          <p:cNvPicPr>
            <a:picLocks noChangeAspect="1"/>
          </p:cNvPicPr>
          <p:nvPr/>
        </p:nvPicPr>
        <p:blipFill>
          <a:blip r:embed="rId2"/>
          <a:stretch>
            <a:fillRect/>
          </a:stretch>
        </p:blipFill>
        <p:spPr>
          <a:xfrm flipH="1">
            <a:off x="1255071" y="3271276"/>
            <a:ext cx="1151874" cy="791951"/>
          </a:xfrm>
          <a:prstGeom prst="rect">
            <a:avLst/>
          </a:prstGeom>
        </p:spPr>
      </p:pic>
      <p:pic>
        <p:nvPicPr>
          <p:cNvPr id="7" name="Picture 6">
            <a:extLst>
              <a:ext uri="{FF2B5EF4-FFF2-40B4-BE49-F238E27FC236}">
                <a16:creationId xmlns:a16="http://schemas.microsoft.com/office/drawing/2014/main" id="{1578E2F3-8786-4A4D-9F8E-D841EC90D2FD}"/>
              </a:ext>
            </a:extLst>
          </p:cNvPr>
          <p:cNvPicPr>
            <a:picLocks noChangeAspect="1"/>
          </p:cNvPicPr>
          <p:nvPr/>
        </p:nvPicPr>
        <p:blipFill>
          <a:blip r:embed="rId3"/>
          <a:stretch>
            <a:fillRect/>
          </a:stretch>
        </p:blipFill>
        <p:spPr>
          <a:xfrm>
            <a:off x="0" y="3272965"/>
            <a:ext cx="1097025" cy="767917"/>
          </a:xfrm>
          <a:prstGeom prst="rect">
            <a:avLst/>
          </a:prstGeom>
        </p:spPr>
      </p:pic>
      <p:pic>
        <p:nvPicPr>
          <p:cNvPr id="9" name="Picture 8">
            <a:extLst>
              <a:ext uri="{FF2B5EF4-FFF2-40B4-BE49-F238E27FC236}">
                <a16:creationId xmlns:a16="http://schemas.microsoft.com/office/drawing/2014/main" id="{2F7E31E9-D2DA-4214-A0AF-478D9E7B1FC3}"/>
              </a:ext>
            </a:extLst>
          </p:cNvPr>
          <p:cNvPicPr>
            <a:picLocks noChangeAspect="1"/>
          </p:cNvPicPr>
          <p:nvPr/>
        </p:nvPicPr>
        <p:blipFill>
          <a:blip r:embed="rId4"/>
          <a:stretch>
            <a:fillRect/>
          </a:stretch>
        </p:blipFill>
        <p:spPr>
          <a:xfrm>
            <a:off x="2525550" y="3272965"/>
            <a:ext cx="1151876" cy="767917"/>
          </a:xfrm>
          <a:prstGeom prst="rect">
            <a:avLst/>
          </a:prstGeom>
        </p:spPr>
      </p:pic>
      <p:pic>
        <p:nvPicPr>
          <p:cNvPr id="11" name="Picture 10">
            <a:extLst>
              <a:ext uri="{FF2B5EF4-FFF2-40B4-BE49-F238E27FC236}">
                <a16:creationId xmlns:a16="http://schemas.microsoft.com/office/drawing/2014/main" id="{60DD5288-265C-42AB-AF80-26A627597B44}"/>
              </a:ext>
            </a:extLst>
          </p:cNvPr>
          <p:cNvPicPr>
            <a:picLocks noChangeAspect="1"/>
          </p:cNvPicPr>
          <p:nvPr/>
        </p:nvPicPr>
        <p:blipFill>
          <a:blip r:embed="rId5"/>
          <a:stretch>
            <a:fillRect/>
          </a:stretch>
        </p:blipFill>
        <p:spPr>
          <a:xfrm>
            <a:off x="3800279" y="3272965"/>
            <a:ext cx="1151876" cy="767917"/>
          </a:xfrm>
          <a:prstGeom prst="rect">
            <a:avLst/>
          </a:prstGeom>
        </p:spPr>
      </p:pic>
      <p:pic>
        <p:nvPicPr>
          <p:cNvPr id="13" name="Picture 12">
            <a:extLst>
              <a:ext uri="{FF2B5EF4-FFF2-40B4-BE49-F238E27FC236}">
                <a16:creationId xmlns:a16="http://schemas.microsoft.com/office/drawing/2014/main" id="{96900646-91A4-4876-A1BC-FFD8E448A4AF}"/>
              </a:ext>
            </a:extLst>
          </p:cNvPr>
          <p:cNvPicPr>
            <a:picLocks noChangeAspect="1"/>
          </p:cNvPicPr>
          <p:nvPr/>
        </p:nvPicPr>
        <p:blipFill>
          <a:blip r:embed="rId6"/>
          <a:stretch>
            <a:fillRect/>
          </a:stretch>
        </p:blipFill>
        <p:spPr>
          <a:xfrm>
            <a:off x="5075008" y="3271276"/>
            <a:ext cx="1145443" cy="763628"/>
          </a:xfrm>
          <a:prstGeom prst="rect">
            <a:avLst/>
          </a:prstGeom>
        </p:spPr>
      </p:pic>
      <p:pic>
        <p:nvPicPr>
          <p:cNvPr id="15" name="Picture 14">
            <a:extLst>
              <a:ext uri="{FF2B5EF4-FFF2-40B4-BE49-F238E27FC236}">
                <a16:creationId xmlns:a16="http://schemas.microsoft.com/office/drawing/2014/main" id="{2399F3C0-04BE-4D0C-8E55-20A8326D64CB}"/>
              </a:ext>
            </a:extLst>
          </p:cNvPr>
          <p:cNvPicPr>
            <a:picLocks noChangeAspect="1"/>
          </p:cNvPicPr>
          <p:nvPr/>
        </p:nvPicPr>
        <p:blipFill>
          <a:blip r:embed="rId7"/>
          <a:stretch>
            <a:fillRect/>
          </a:stretch>
        </p:blipFill>
        <p:spPr>
          <a:xfrm>
            <a:off x="6348073" y="3271276"/>
            <a:ext cx="1263285" cy="844104"/>
          </a:xfrm>
          <a:prstGeom prst="rect">
            <a:avLst/>
          </a:prstGeom>
        </p:spPr>
      </p:pic>
      <p:pic>
        <p:nvPicPr>
          <p:cNvPr id="19" name="Picture 18">
            <a:extLst>
              <a:ext uri="{FF2B5EF4-FFF2-40B4-BE49-F238E27FC236}">
                <a16:creationId xmlns:a16="http://schemas.microsoft.com/office/drawing/2014/main" id="{7074C7E5-22AA-4D8F-9D7E-5A758ADA0B4D}"/>
              </a:ext>
            </a:extLst>
          </p:cNvPr>
          <p:cNvPicPr>
            <a:picLocks noChangeAspect="1"/>
          </p:cNvPicPr>
          <p:nvPr/>
        </p:nvPicPr>
        <p:blipFill rotWithShape="1">
          <a:blip r:embed="rId8"/>
          <a:srcRect l="184854" t="-4529" r="-607238" b="-618955"/>
          <a:stretch/>
        </p:blipFill>
        <p:spPr>
          <a:xfrm>
            <a:off x="2406945" y="385592"/>
            <a:ext cx="6654758" cy="6144344"/>
          </a:xfrm>
          <a:prstGeom prst="rect">
            <a:avLst/>
          </a:prstGeom>
        </p:spPr>
      </p:pic>
      <p:pic>
        <p:nvPicPr>
          <p:cNvPr id="21" name="Picture 20">
            <a:extLst>
              <a:ext uri="{FF2B5EF4-FFF2-40B4-BE49-F238E27FC236}">
                <a16:creationId xmlns:a16="http://schemas.microsoft.com/office/drawing/2014/main" id="{980197FE-F680-42A5-8A76-3BCD2C3DF774}"/>
              </a:ext>
            </a:extLst>
          </p:cNvPr>
          <p:cNvPicPr>
            <a:picLocks noChangeAspect="1"/>
          </p:cNvPicPr>
          <p:nvPr/>
        </p:nvPicPr>
        <p:blipFill rotWithShape="1">
          <a:blip r:embed="rId8"/>
          <a:srcRect l="26047"/>
          <a:stretch/>
        </p:blipFill>
        <p:spPr>
          <a:xfrm>
            <a:off x="7689584" y="3276035"/>
            <a:ext cx="1224136" cy="834586"/>
          </a:xfrm>
          <a:prstGeom prst="rect">
            <a:avLst/>
          </a:prstGeom>
        </p:spPr>
      </p:pic>
    </p:spTree>
    <p:extLst>
      <p:ext uri="{BB962C8B-B14F-4D97-AF65-F5344CB8AC3E}">
        <p14:creationId xmlns:p14="http://schemas.microsoft.com/office/powerpoint/2010/main" val="32812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4E7DA-906E-49B3-BF15-B31779209A62}"/>
              </a:ext>
            </a:extLst>
          </p:cNvPr>
          <p:cNvSpPr>
            <a:spLocks noGrp="1"/>
          </p:cNvSpPr>
          <p:nvPr>
            <p:ph type="title"/>
          </p:nvPr>
        </p:nvSpPr>
        <p:spPr/>
        <p:txBody>
          <a:bodyPr/>
          <a:lstStyle/>
          <a:p>
            <a:r>
              <a:rPr lang="en-GB" dirty="0"/>
              <a:t>International Marketing Defined</a:t>
            </a:r>
          </a:p>
        </p:txBody>
      </p:sp>
      <p:sp>
        <p:nvSpPr>
          <p:cNvPr id="3" name="Content Placeholder 2">
            <a:extLst>
              <a:ext uri="{FF2B5EF4-FFF2-40B4-BE49-F238E27FC236}">
                <a16:creationId xmlns:a16="http://schemas.microsoft.com/office/drawing/2014/main" id="{6830E148-484F-44C2-A65E-172438BC0B75}"/>
              </a:ext>
            </a:extLst>
          </p:cNvPr>
          <p:cNvSpPr>
            <a:spLocks noGrp="1"/>
          </p:cNvSpPr>
          <p:nvPr>
            <p:ph idx="1"/>
          </p:nvPr>
        </p:nvSpPr>
        <p:spPr/>
        <p:txBody>
          <a:bodyPr>
            <a:normAutofit fontScale="92500" lnSpcReduction="20000"/>
          </a:bodyPr>
          <a:lstStyle/>
          <a:p>
            <a:pPr marL="0" indent="0" algn="ctr">
              <a:buNone/>
            </a:pPr>
            <a:r>
              <a:rPr lang="en-GB" i="1" dirty="0"/>
              <a:t>“International marketing is the performance of business activities that direct flow of a company's goods and services to consumers or users in more than one nation for a profit” (</a:t>
            </a:r>
            <a:r>
              <a:rPr lang="en-GB" i="1" dirty="0" err="1"/>
              <a:t>Ghauri</a:t>
            </a:r>
            <a:r>
              <a:rPr lang="en-GB" i="1" dirty="0"/>
              <a:t> &amp; </a:t>
            </a:r>
            <a:r>
              <a:rPr lang="en-GB" i="1" dirty="0" err="1"/>
              <a:t>Cateora</a:t>
            </a:r>
            <a:r>
              <a:rPr lang="en-GB" i="1" dirty="0"/>
              <a:t> 2014)</a:t>
            </a:r>
          </a:p>
          <a:p>
            <a:pPr marL="0" indent="0">
              <a:buNone/>
            </a:pPr>
            <a:endParaRPr lang="en-GB" i="1" dirty="0"/>
          </a:p>
          <a:p>
            <a:pPr marL="0" indent="0" algn="just">
              <a:buNone/>
            </a:pPr>
            <a:r>
              <a:rPr lang="en-GB" b="1" dirty="0">
                <a:solidFill>
                  <a:schemeClr val="accent1">
                    <a:lumMod val="60000"/>
                    <a:lumOff val="40000"/>
                  </a:schemeClr>
                </a:solidFill>
              </a:rPr>
              <a:t>The only difference in this definition of marketing is that the marketing activity task takes place in more than one country.</a:t>
            </a:r>
          </a:p>
        </p:txBody>
      </p:sp>
    </p:spTree>
    <p:extLst>
      <p:ext uri="{BB962C8B-B14F-4D97-AF65-F5344CB8AC3E}">
        <p14:creationId xmlns:p14="http://schemas.microsoft.com/office/powerpoint/2010/main" val="258671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3">
            <a:extLst>
              <a:ext uri="{FF2B5EF4-FFF2-40B4-BE49-F238E27FC236}">
                <a16:creationId xmlns:a16="http://schemas.microsoft.com/office/drawing/2014/main" id="{E161E4F8-85BC-4B19-89AC-2C88D0039676}"/>
              </a:ext>
            </a:extLst>
          </p:cNvPr>
          <p:cNvSpPr>
            <a:spLocks noGrp="1"/>
          </p:cNvSpPr>
          <p:nvPr>
            <p:ph sz="half" idx="2"/>
          </p:nvPr>
        </p:nvSpPr>
        <p:spPr>
          <a:xfrm>
            <a:off x="4626585" y="902723"/>
            <a:ext cx="4038600" cy="3989040"/>
          </a:xfrm>
        </p:spPr>
        <p:txBody>
          <a:bodyPr/>
          <a:lstStyle/>
          <a:p>
            <a:endParaRPr lang="en-US" dirty="0"/>
          </a:p>
          <a:p>
            <a:endParaRPr lang="en-US" dirty="0"/>
          </a:p>
          <a:p>
            <a:pPr marL="0" indent="0">
              <a:buNone/>
            </a:pPr>
            <a:r>
              <a:rPr lang="en-US" dirty="0"/>
              <a:t>What does the next diagram on the next slide suggest to you about global markets?</a:t>
            </a:r>
          </a:p>
        </p:txBody>
      </p:sp>
      <p:pic>
        <p:nvPicPr>
          <p:cNvPr id="6" name="Picture 2" descr="How often do you think about thinking??? | by Carmelo Colon | Christian  Perspectives: Society and Life | Medium">
            <a:extLst>
              <a:ext uri="{FF2B5EF4-FFF2-40B4-BE49-F238E27FC236}">
                <a16:creationId xmlns:a16="http://schemas.microsoft.com/office/drawing/2014/main" id="{2190C9FE-7ECD-4C1F-BD6A-BD1311AE1472}"/>
              </a:ext>
            </a:extLst>
          </p:cNvPr>
          <p:cNvPicPr>
            <a:picLocks noGrp="1" noChangeAspect="1" noChangeArrowheads="1"/>
          </p:cNvPicPr>
          <p:nvPr>
            <p:ph sz="half" idx="1"/>
          </p:nvPr>
        </p:nvPicPr>
        <p:blipFill rotWithShape="1">
          <a:blip r:embed="rId2" cstate="print">
            <a:extLst>
              <a:ext uri="{28A0092B-C50C-407E-A947-70E740481C1C}">
                <a14:useLocalDpi xmlns:a14="http://schemas.microsoft.com/office/drawing/2010/main" val="0"/>
              </a:ext>
            </a:extLst>
          </a:blip>
          <a:srcRect l="13044" r="12542" b="-1"/>
          <a:stretch/>
        </p:blipFill>
        <p:spPr bwMode="auto">
          <a:xfrm>
            <a:off x="539552" y="980728"/>
            <a:ext cx="3717685" cy="3670106"/>
          </a:xfrm>
          <a:prstGeom prst="rect">
            <a:avLst/>
          </a:prstGeom>
          <a:solidFill>
            <a:srgbClr val="FFFFFF"/>
          </a:solidFill>
        </p:spPr>
      </p:pic>
    </p:spTree>
    <p:extLst>
      <p:ext uri="{BB962C8B-B14F-4D97-AF65-F5344CB8AC3E}">
        <p14:creationId xmlns:p14="http://schemas.microsoft.com/office/powerpoint/2010/main" val="182494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D37A8D04-1527-4B60-9133-41EDA041719F}"/>
              </a:ext>
            </a:extLst>
          </p:cNvPr>
          <p:cNvPicPr>
            <a:picLocks noGrp="1" noChangeAspect="1"/>
          </p:cNvPicPr>
          <p:nvPr>
            <p:ph idx="1"/>
          </p:nvPr>
        </p:nvPicPr>
        <p:blipFill>
          <a:blip r:embed="rId2"/>
          <a:stretch>
            <a:fillRect/>
          </a:stretch>
        </p:blipFill>
        <p:spPr>
          <a:xfrm>
            <a:off x="251521" y="116632"/>
            <a:ext cx="8640960" cy="5544616"/>
          </a:xfrm>
          <a:noFill/>
        </p:spPr>
      </p:pic>
    </p:spTree>
    <p:extLst>
      <p:ext uri="{BB962C8B-B14F-4D97-AF65-F5344CB8AC3E}">
        <p14:creationId xmlns:p14="http://schemas.microsoft.com/office/powerpoint/2010/main" val="2768753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3">
            <a:extLst>
              <a:ext uri="{FF2B5EF4-FFF2-40B4-BE49-F238E27FC236}">
                <a16:creationId xmlns:a16="http://schemas.microsoft.com/office/drawing/2014/main" id="{63476480-D305-4551-8564-9B8701B05EB6}"/>
              </a:ext>
            </a:extLst>
          </p:cNvPr>
          <p:cNvSpPr>
            <a:spLocks noGrp="1"/>
          </p:cNvSpPr>
          <p:nvPr>
            <p:ph sz="half" idx="2"/>
          </p:nvPr>
        </p:nvSpPr>
        <p:spPr>
          <a:xfrm>
            <a:off x="4572000" y="980728"/>
            <a:ext cx="4038600" cy="3989040"/>
          </a:xfrm>
        </p:spPr>
        <p:txBody>
          <a:bodyPr>
            <a:normAutofit fontScale="77500" lnSpcReduction="20000"/>
          </a:bodyPr>
          <a:lstStyle/>
          <a:p>
            <a:pPr marL="0" indent="0">
              <a:buNone/>
            </a:pPr>
            <a:r>
              <a:rPr lang="en-US" dirty="0"/>
              <a:t>The International Marketer’s task is more complicated than that of the domestic marketer because they must deal with at least two levels of un-controllable uncertainty, instead of one.</a:t>
            </a:r>
          </a:p>
          <a:p>
            <a:pPr marL="0" indent="0">
              <a:buNone/>
            </a:pPr>
            <a:endParaRPr lang="en-US" dirty="0"/>
          </a:p>
          <a:p>
            <a:pPr marL="0" indent="0">
              <a:buNone/>
            </a:pPr>
            <a:r>
              <a:rPr lang="en-US" dirty="0"/>
              <a:t>Uncertainty is created by the uncontrollable elements of all business environments, with each new country that they move into providing more </a:t>
            </a:r>
            <a:r>
              <a:rPr lang="en-US" dirty="0" err="1"/>
              <a:t>uncontrollables</a:t>
            </a:r>
            <a:r>
              <a:rPr lang="en-US" dirty="0"/>
              <a:t> !!</a:t>
            </a:r>
          </a:p>
        </p:txBody>
      </p:sp>
      <p:pic>
        <p:nvPicPr>
          <p:cNvPr id="6" name="Picture 2" descr="My feedback on the Ex Ante Regulatory Instrument for online platforms |  Chillin'Competition">
            <a:extLst>
              <a:ext uri="{FF2B5EF4-FFF2-40B4-BE49-F238E27FC236}">
                <a16:creationId xmlns:a16="http://schemas.microsoft.com/office/drawing/2014/main" id="{CDD49656-2E00-4059-8FBD-27CD087A5E34}"/>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0" y="1556792"/>
            <a:ext cx="4038600" cy="2691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10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C9BC-01D8-47E7-B531-7AD140F3A535}"/>
              </a:ext>
            </a:extLst>
          </p:cNvPr>
          <p:cNvSpPr>
            <a:spLocks noGrp="1"/>
          </p:cNvSpPr>
          <p:nvPr>
            <p:ph type="title"/>
          </p:nvPr>
        </p:nvSpPr>
        <p:spPr>
          <a:xfrm>
            <a:off x="457200" y="274638"/>
            <a:ext cx="8229600" cy="1143000"/>
          </a:xfrm>
        </p:spPr>
        <p:txBody>
          <a:bodyPr anchor="ctr">
            <a:normAutofit/>
          </a:bodyPr>
          <a:lstStyle/>
          <a:p>
            <a:r>
              <a:rPr lang="en-GB" dirty="0"/>
              <a:t>Marketing </a:t>
            </a:r>
            <a:r>
              <a:rPr lang="en-GB" b="1" i="1" err="1"/>
              <a:t>Controllables</a:t>
            </a:r>
            <a:endParaRPr lang="en-GB" b="1" i="1"/>
          </a:p>
        </p:txBody>
      </p:sp>
      <p:pic>
        <p:nvPicPr>
          <p:cNvPr id="5" name="Picture 4">
            <a:extLst>
              <a:ext uri="{FF2B5EF4-FFF2-40B4-BE49-F238E27FC236}">
                <a16:creationId xmlns:a16="http://schemas.microsoft.com/office/drawing/2014/main" id="{6A083624-4A0F-437F-A401-3BFA1B47739B}"/>
              </a:ext>
            </a:extLst>
          </p:cNvPr>
          <p:cNvPicPr>
            <a:picLocks noChangeAspect="1"/>
          </p:cNvPicPr>
          <p:nvPr/>
        </p:nvPicPr>
        <p:blipFill>
          <a:blip r:embed="rId2"/>
          <a:stretch>
            <a:fillRect/>
          </a:stretch>
        </p:blipFill>
        <p:spPr>
          <a:xfrm>
            <a:off x="323528" y="1916832"/>
            <a:ext cx="4038600" cy="2695765"/>
          </a:xfrm>
          <a:prstGeom prst="rect">
            <a:avLst/>
          </a:prstGeom>
          <a:noFill/>
        </p:spPr>
      </p:pic>
      <p:sp>
        <p:nvSpPr>
          <p:cNvPr id="3" name="Content Placeholder 2">
            <a:extLst>
              <a:ext uri="{FF2B5EF4-FFF2-40B4-BE49-F238E27FC236}">
                <a16:creationId xmlns:a16="http://schemas.microsoft.com/office/drawing/2014/main" id="{07700DEE-7945-430F-AEC5-7F378F516002}"/>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a:t>A successful marketer will construct a marketing programme designed for optimal adjustment to the uncertainty of the business climate.</a:t>
            </a:r>
          </a:p>
          <a:p>
            <a:pPr marL="0" indent="0">
              <a:lnSpc>
                <a:spcPct val="90000"/>
              </a:lnSpc>
              <a:buNone/>
            </a:pPr>
            <a:endParaRPr lang="en-GB" sz="1800"/>
          </a:p>
          <a:p>
            <a:pPr marL="0" indent="0">
              <a:lnSpc>
                <a:spcPct val="90000"/>
              </a:lnSpc>
              <a:buNone/>
            </a:pPr>
            <a:r>
              <a:rPr lang="en-GB" sz="1800"/>
              <a:t>This will include a blend of the 4 P’s Price, Place, Promotion and Product… to make the most of anticipated demand.</a:t>
            </a:r>
          </a:p>
          <a:p>
            <a:pPr marL="0" indent="0">
              <a:lnSpc>
                <a:spcPct val="90000"/>
              </a:lnSpc>
              <a:buNone/>
            </a:pPr>
            <a:endParaRPr lang="en-GB" sz="1800"/>
          </a:p>
          <a:p>
            <a:pPr marL="0" indent="0">
              <a:lnSpc>
                <a:spcPct val="90000"/>
              </a:lnSpc>
              <a:buNone/>
            </a:pPr>
            <a:r>
              <a:rPr lang="en-GB" sz="1800"/>
              <a:t>These </a:t>
            </a:r>
            <a:r>
              <a:rPr lang="en-GB" sz="1800" b="1"/>
              <a:t>controllable</a:t>
            </a:r>
            <a:r>
              <a:rPr lang="en-GB" sz="1800"/>
              <a:t> elements can be adjusted in the short term or the long term when change is necessary.</a:t>
            </a:r>
          </a:p>
        </p:txBody>
      </p:sp>
    </p:spTree>
    <p:extLst>
      <p:ext uri="{BB962C8B-B14F-4D97-AF65-F5344CB8AC3E}">
        <p14:creationId xmlns:p14="http://schemas.microsoft.com/office/powerpoint/2010/main" val="1493182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48F01-8E44-4FDB-99BE-5F099A226AEC}"/>
              </a:ext>
            </a:extLst>
          </p:cNvPr>
          <p:cNvSpPr>
            <a:spLocks noGrp="1"/>
          </p:cNvSpPr>
          <p:nvPr>
            <p:ph type="title"/>
          </p:nvPr>
        </p:nvSpPr>
        <p:spPr>
          <a:xfrm>
            <a:off x="457200" y="274638"/>
            <a:ext cx="8229600" cy="1143000"/>
          </a:xfrm>
        </p:spPr>
        <p:txBody>
          <a:bodyPr anchor="ctr">
            <a:normAutofit/>
          </a:bodyPr>
          <a:lstStyle/>
          <a:p>
            <a:r>
              <a:rPr lang="en-GB" dirty="0"/>
              <a:t>Domestic </a:t>
            </a:r>
            <a:r>
              <a:rPr lang="en-GB" b="1" i="1" err="1"/>
              <a:t>Uncontrollables</a:t>
            </a:r>
            <a:endParaRPr lang="en-GB" b="1" i="1"/>
          </a:p>
        </p:txBody>
      </p:sp>
      <p:pic>
        <p:nvPicPr>
          <p:cNvPr id="5" name="Picture 4">
            <a:extLst>
              <a:ext uri="{FF2B5EF4-FFF2-40B4-BE49-F238E27FC236}">
                <a16:creationId xmlns:a16="http://schemas.microsoft.com/office/drawing/2014/main" id="{300CF611-05BD-4A41-8D72-DFC68D58C83F}"/>
              </a:ext>
            </a:extLst>
          </p:cNvPr>
          <p:cNvPicPr>
            <a:picLocks noChangeAspect="1"/>
          </p:cNvPicPr>
          <p:nvPr/>
        </p:nvPicPr>
        <p:blipFill>
          <a:blip r:embed="rId2"/>
          <a:stretch>
            <a:fillRect/>
          </a:stretch>
        </p:blipFill>
        <p:spPr>
          <a:xfrm>
            <a:off x="539552" y="1392464"/>
            <a:ext cx="3550245" cy="3989040"/>
          </a:xfrm>
          <a:prstGeom prst="rect">
            <a:avLst/>
          </a:prstGeom>
          <a:noFill/>
        </p:spPr>
      </p:pic>
      <p:sp>
        <p:nvSpPr>
          <p:cNvPr id="3" name="Content Placeholder 2">
            <a:extLst>
              <a:ext uri="{FF2B5EF4-FFF2-40B4-BE49-F238E27FC236}">
                <a16:creationId xmlns:a16="http://schemas.microsoft.com/office/drawing/2014/main" id="{91725E00-3EC4-49D9-BEB6-C44F5F4BFF05}"/>
              </a:ext>
            </a:extLst>
          </p:cNvPr>
          <p:cNvSpPr>
            <a:spLocks noGrp="1"/>
          </p:cNvSpPr>
          <p:nvPr>
            <p:ph sz="half" idx="2"/>
          </p:nvPr>
        </p:nvSpPr>
        <p:spPr>
          <a:xfrm>
            <a:off x="3995936" y="1417638"/>
            <a:ext cx="4690864" cy="4171603"/>
          </a:xfrm>
        </p:spPr>
        <p:txBody>
          <a:bodyPr>
            <a:normAutofit/>
          </a:bodyPr>
          <a:lstStyle/>
          <a:p>
            <a:pPr marL="0" indent="0">
              <a:lnSpc>
                <a:spcPct val="90000"/>
              </a:lnSpc>
              <a:buNone/>
            </a:pPr>
            <a:r>
              <a:rPr lang="en-GB" sz="1400" b="1" i="1" dirty="0"/>
              <a:t>These are elements that are outside the control of the marketer</a:t>
            </a:r>
          </a:p>
          <a:p>
            <a:pPr marL="0" indent="0">
              <a:lnSpc>
                <a:spcPct val="90000"/>
              </a:lnSpc>
              <a:buNone/>
            </a:pPr>
            <a:endParaRPr lang="en-GB" sz="1400" dirty="0"/>
          </a:p>
          <a:p>
            <a:pPr marL="0" indent="0">
              <a:lnSpc>
                <a:spcPct val="90000"/>
              </a:lnSpc>
              <a:buNone/>
            </a:pPr>
            <a:r>
              <a:rPr lang="en-GB" sz="1400" dirty="0"/>
              <a:t>Foreign venture, political forces, legal structure and economic climate.</a:t>
            </a:r>
          </a:p>
          <a:p>
            <a:pPr marL="0" indent="0">
              <a:lnSpc>
                <a:spcPct val="90000"/>
              </a:lnSpc>
              <a:buNone/>
            </a:pPr>
            <a:endParaRPr lang="en-GB" sz="1400" dirty="0"/>
          </a:p>
          <a:p>
            <a:pPr marL="0" indent="0">
              <a:lnSpc>
                <a:spcPct val="90000"/>
              </a:lnSpc>
              <a:buNone/>
            </a:pPr>
            <a:r>
              <a:rPr lang="en-GB" sz="1400" dirty="0"/>
              <a:t>A political decision involving domestic foreign policy can have a direct effect on a companies international marketing success.</a:t>
            </a:r>
          </a:p>
          <a:p>
            <a:pPr marL="0" indent="0">
              <a:lnSpc>
                <a:spcPct val="90000"/>
              </a:lnSpc>
              <a:buNone/>
            </a:pPr>
            <a:endParaRPr lang="en-GB" sz="1400" dirty="0"/>
          </a:p>
          <a:p>
            <a:pPr marL="0" indent="0">
              <a:lnSpc>
                <a:spcPct val="90000"/>
              </a:lnSpc>
              <a:buNone/>
            </a:pPr>
            <a:r>
              <a:rPr lang="en-GB" sz="1400" dirty="0"/>
              <a:t>The domestic economic climate is another important home-based uncontrollable variable with far reaching effects on a company's competitive positions in foreign markets.</a:t>
            </a:r>
          </a:p>
          <a:p>
            <a:pPr marL="0" indent="0">
              <a:lnSpc>
                <a:spcPct val="90000"/>
              </a:lnSpc>
              <a:buNone/>
            </a:pPr>
            <a:endParaRPr lang="en-GB" sz="1400" dirty="0"/>
          </a:p>
          <a:p>
            <a:pPr marL="0" indent="0">
              <a:lnSpc>
                <a:spcPct val="90000"/>
              </a:lnSpc>
              <a:buNone/>
            </a:pPr>
            <a:r>
              <a:rPr lang="en-GB" sz="1400" dirty="0"/>
              <a:t>Also entwined with the affects of the domestic environment are the constraints imposed by the environment of each foreign country!</a:t>
            </a:r>
          </a:p>
        </p:txBody>
      </p:sp>
    </p:spTree>
    <p:extLst>
      <p:ext uri="{BB962C8B-B14F-4D97-AF65-F5344CB8AC3E}">
        <p14:creationId xmlns:p14="http://schemas.microsoft.com/office/powerpoint/2010/main" val="333315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C48B6-D135-4D20-AE2C-EA579C9AEBD8}"/>
              </a:ext>
            </a:extLst>
          </p:cNvPr>
          <p:cNvSpPr>
            <a:spLocks noGrp="1"/>
          </p:cNvSpPr>
          <p:nvPr>
            <p:ph type="title"/>
          </p:nvPr>
        </p:nvSpPr>
        <p:spPr>
          <a:xfrm>
            <a:off x="457200" y="274638"/>
            <a:ext cx="8229600" cy="1143000"/>
          </a:xfrm>
        </p:spPr>
        <p:txBody>
          <a:bodyPr anchor="ctr">
            <a:normAutofit/>
          </a:bodyPr>
          <a:lstStyle/>
          <a:p>
            <a:r>
              <a:rPr lang="en-GB" dirty="0"/>
              <a:t>Foreign </a:t>
            </a:r>
            <a:r>
              <a:rPr lang="en-GB" b="1" i="1" err="1"/>
              <a:t>Uncontrollables</a:t>
            </a:r>
            <a:endParaRPr lang="en-GB" b="1" i="1"/>
          </a:p>
        </p:txBody>
      </p:sp>
      <p:pic>
        <p:nvPicPr>
          <p:cNvPr id="5" name="Picture 4">
            <a:extLst>
              <a:ext uri="{FF2B5EF4-FFF2-40B4-BE49-F238E27FC236}">
                <a16:creationId xmlns:a16="http://schemas.microsoft.com/office/drawing/2014/main" id="{D70553DB-AAB4-4890-9653-13AB439227DF}"/>
              </a:ext>
            </a:extLst>
          </p:cNvPr>
          <p:cNvPicPr>
            <a:picLocks noChangeAspect="1"/>
          </p:cNvPicPr>
          <p:nvPr/>
        </p:nvPicPr>
        <p:blipFill rotWithShape="1">
          <a:blip r:embed="rId2"/>
          <a:srcRect l="12414" r="20005"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8F566751-E26C-4596-A0C3-81FB11BC2B79}"/>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a:t>In addition to uncontrollable </a:t>
            </a:r>
            <a:r>
              <a:rPr lang="en-GB" sz="1500" b="1"/>
              <a:t>domestic elements</a:t>
            </a:r>
            <a:r>
              <a:rPr lang="en-GB" sz="1500"/>
              <a:t>, a significant source of uncertainty is the number of </a:t>
            </a:r>
            <a:r>
              <a:rPr lang="en-GB" sz="1500" b="1"/>
              <a:t>uncontrollable foreign business environments</a:t>
            </a:r>
            <a:r>
              <a:rPr lang="en-GB" sz="1500"/>
              <a:t>.</a:t>
            </a:r>
          </a:p>
          <a:p>
            <a:pPr marL="0" indent="0">
              <a:lnSpc>
                <a:spcPct val="90000"/>
              </a:lnSpc>
              <a:buNone/>
            </a:pPr>
            <a:endParaRPr lang="en-GB" sz="1500"/>
          </a:p>
          <a:p>
            <a:pPr marL="0" indent="0">
              <a:lnSpc>
                <a:spcPct val="90000"/>
              </a:lnSpc>
              <a:buNone/>
            </a:pPr>
            <a:r>
              <a:rPr lang="en-GB" sz="1500"/>
              <a:t>A business operating in its </a:t>
            </a:r>
            <a:r>
              <a:rPr lang="en-GB" sz="1500" b="1" i="1"/>
              <a:t>home country </a:t>
            </a:r>
            <a:r>
              <a:rPr lang="en-GB" sz="1500"/>
              <a:t>feels more comfortable in forecasting the business climate and adjusting business decisions to these elements.</a:t>
            </a:r>
          </a:p>
          <a:p>
            <a:pPr marL="0" indent="0">
              <a:lnSpc>
                <a:spcPct val="90000"/>
              </a:lnSpc>
              <a:buNone/>
            </a:pPr>
            <a:endParaRPr lang="en-GB" sz="1500"/>
          </a:p>
          <a:p>
            <a:pPr marL="0" indent="0">
              <a:lnSpc>
                <a:spcPct val="90000"/>
              </a:lnSpc>
              <a:buNone/>
            </a:pPr>
            <a:r>
              <a:rPr lang="en-GB" sz="1500"/>
              <a:t>A business operating in a number of </a:t>
            </a:r>
            <a:r>
              <a:rPr lang="en-GB" sz="1500" b="1" i="1"/>
              <a:t>foreign countries </a:t>
            </a:r>
            <a:r>
              <a:rPr lang="en-GB" sz="1500"/>
              <a:t>might find vast extremes in political stability; class structure and economic climate- critical elements in business decisions &amp; the marketing approach.</a:t>
            </a:r>
          </a:p>
        </p:txBody>
      </p:sp>
    </p:spTree>
    <p:extLst>
      <p:ext uri="{BB962C8B-B14F-4D97-AF65-F5344CB8AC3E}">
        <p14:creationId xmlns:p14="http://schemas.microsoft.com/office/powerpoint/2010/main" val="1201641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40E2E-8253-432E-BEE7-55923DCD5305}"/>
              </a:ext>
            </a:extLst>
          </p:cNvPr>
          <p:cNvSpPr>
            <a:spLocks noGrp="1"/>
          </p:cNvSpPr>
          <p:nvPr>
            <p:ph type="title"/>
          </p:nvPr>
        </p:nvSpPr>
        <p:spPr>
          <a:xfrm>
            <a:off x="457200" y="274638"/>
            <a:ext cx="8229600" cy="634082"/>
          </a:xfrm>
        </p:spPr>
        <p:txBody>
          <a:bodyPr>
            <a:normAutofit fontScale="90000"/>
          </a:bodyPr>
          <a:lstStyle/>
          <a:p>
            <a:r>
              <a:rPr lang="en-GB" dirty="0"/>
              <a:t>Environmental Adaptations</a:t>
            </a:r>
          </a:p>
        </p:txBody>
      </p:sp>
      <p:sp>
        <p:nvSpPr>
          <p:cNvPr id="3" name="Content Placeholder 2">
            <a:extLst>
              <a:ext uri="{FF2B5EF4-FFF2-40B4-BE49-F238E27FC236}">
                <a16:creationId xmlns:a16="http://schemas.microsoft.com/office/drawing/2014/main" id="{CFC60D11-F44E-4D55-8BFA-75EB2BB39010}"/>
              </a:ext>
            </a:extLst>
          </p:cNvPr>
          <p:cNvSpPr>
            <a:spLocks noGrp="1"/>
          </p:cNvSpPr>
          <p:nvPr>
            <p:ph idx="1"/>
          </p:nvPr>
        </p:nvSpPr>
        <p:spPr>
          <a:xfrm>
            <a:off x="3995936" y="947109"/>
            <a:ext cx="4834880" cy="4858155"/>
          </a:xfrm>
        </p:spPr>
        <p:txBody>
          <a:bodyPr>
            <a:normAutofit fontScale="40000" lnSpcReduction="20000"/>
          </a:bodyPr>
          <a:lstStyle/>
          <a:p>
            <a:pPr marL="0" indent="0">
              <a:buNone/>
            </a:pPr>
            <a:r>
              <a:rPr lang="en-GB" sz="3500" dirty="0"/>
              <a:t>To adjust a marketing programme to foreign markets, marketers must be able to interpret </a:t>
            </a:r>
            <a:r>
              <a:rPr lang="en-GB" sz="3500" b="1" dirty="0">
                <a:solidFill>
                  <a:schemeClr val="accent1">
                    <a:lumMod val="60000"/>
                    <a:lumOff val="40000"/>
                  </a:schemeClr>
                </a:solidFill>
              </a:rPr>
              <a:t>effectively </a:t>
            </a:r>
            <a:r>
              <a:rPr lang="en-GB" sz="3500" dirty="0"/>
              <a:t>the </a:t>
            </a:r>
            <a:r>
              <a:rPr lang="en-GB" sz="3500" b="1" dirty="0">
                <a:solidFill>
                  <a:schemeClr val="accent1">
                    <a:lumMod val="60000"/>
                    <a:lumOff val="40000"/>
                  </a:schemeClr>
                </a:solidFill>
              </a:rPr>
              <a:t>influence</a:t>
            </a:r>
            <a:r>
              <a:rPr lang="en-GB" sz="3500" dirty="0"/>
              <a:t> and </a:t>
            </a:r>
            <a:r>
              <a:rPr lang="en-GB" sz="3500" b="1" dirty="0">
                <a:solidFill>
                  <a:schemeClr val="accent1">
                    <a:lumMod val="60000"/>
                    <a:lumOff val="40000"/>
                  </a:schemeClr>
                </a:solidFill>
              </a:rPr>
              <a:t>impact</a:t>
            </a:r>
            <a:r>
              <a:rPr lang="en-GB" sz="3500" dirty="0"/>
              <a:t> of each of the uncontrollable environmental elements on the marketing plan for each foreign market in which they hope to do business. So what does this mean…?</a:t>
            </a:r>
          </a:p>
          <a:p>
            <a:pPr marL="0" indent="0">
              <a:buNone/>
            </a:pPr>
            <a:endParaRPr lang="en-GB" sz="3500" dirty="0"/>
          </a:p>
          <a:p>
            <a:pPr marL="0" indent="0">
              <a:buNone/>
            </a:pPr>
            <a:r>
              <a:rPr lang="en-GB" sz="3500" dirty="0"/>
              <a:t>In a broad sense, the </a:t>
            </a:r>
            <a:r>
              <a:rPr lang="en-GB" sz="3500" b="1" dirty="0">
                <a:solidFill>
                  <a:schemeClr val="accent1">
                    <a:lumMod val="60000"/>
                    <a:lumOff val="40000"/>
                  </a:schemeClr>
                </a:solidFill>
              </a:rPr>
              <a:t>uncontrollable elements include the culture</a:t>
            </a:r>
            <a:r>
              <a:rPr lang="en-GB" sz="3500" dirty="0"/>
              <a:t>: difficulty facing the marketer in adjusting to the culture  lies in recognising their impact.</a:t>
            </a:r>
          </a:p>
          <a:p>
            <a:pPr marL="0" indent="0">
              <a:buNone/>
            </a:pPr>
            <a:endParaRPr lang="en-GB" sz="3500" dirty="0"/>
          </a:p>
          <a:p>
            <a:pPr marL="0" indent="0">
              <a:buNone/>
            </a:pPr>
            <a:r>
              <a:rPr lang="en-GB" sz="3500" dirty="0"/>
              <a:t>In a domestic market, the reaction to much of the </a:t>
            </a:r>
            <a:r>
              <a:rPr lang="en-GB" sz="3500" dirty="0" err="1"/>
              <a:t>uncontrollables</a:t>
            </a:r>
            <a:r>
              <a:rPr lang="en-GB" sz="3500" dirty="0"/>
              <a:t> (cultural) impact on the marketer's activities is automatic.</a:t>
            </a:r>
          </a:p>
          <a:p>
            <a:pPr marL="0" indent="0">
              <a:buNone/>
            </a:pPr>
            <a:endParaRPr lang="en-GB" sz="3500" dirty="0"/>
          </a:p>
          <a:p>
            <a:pPr marL="0" indent="0">
              <a:buNone/>
            </a:pPr>
            <a:r>
              <a:rPr lang="en-GB" sz="3500" dirty="0"/>
              <a:t>The various cultural influences that fill our lives are simply a part of our history.</a:t>
            </a:r>
          </a:p>
          <a:p>
            <a:pPr marL="0" indent="0">
              <a:buNone/>
            </a:pPr>
            <a:endParaRPr lang="en-GB" sz="3500" dirty="0"/>
          </a:p>
          <a:p>
            <a:pPr marL="0" indent="0">
              <a:buNone/>
            </a:pPr>
            <a:r>
              <a:rPr lang="en-GB" sz="3500" dirty="0"/>
              <a:t>We react in a manner acceptable to our society without thinking about it because we are culturally responsive to our environment.</a:t>
            </a:r>
          </a:p>
          <a:p>
            <a:pPr marL="0" indent="0">
              <a:buNone/>
            </a:pPr>
            <a:endParaRPr lang="en-GB" sz="3500" dirty="0"/>
          </a:p>
          <a:p>
            <a:pPr marL="0" indent="0">
              <a:buNone/>
            </a:pPr>
            <a:r>
              <a:rPr lang="en-GB" sz="3500" dirty="0"/>
              <a:t>The experience we have gained through life have become second nature and serve as the basis for our behaviour</a:t>
            </a:r>
            <a:r>
              <a:rPr lang="en-GB" dirty="0"/>
              <a:t>.</a:t>
            </a:r>
          </a:p>
        </p:txBody>
      </p:sp>
      <p:pic>
        <p:nvPicPr>
          <p:cNvPr id="5" name="Picture 4">
            <a:extLst>
              <a:ext uri="{FF2B5EF4-FFF2-40B4-BE49-F238E27FC236}">
                <a16:creationId xmlns:a16="http://schemas.microsoft.com/office/drawing/2014/main" id="{42E82BE4-A2FA-4E8D-929C-8D62F38A54D0}"/>
              </a:ext>
            </a:extLst>
          </p:cNvPr>
          <p:cNvPicPr>
            <a:picLocks noChangeAspect="1"/>
          </p:cNvPicPr>
          <p:nvPr/>
        </p:nvPicPr>
        <p:blipFill rotWithShape="1">
          <a:blip r:embed="rId2"/>
          <a:srcRect t="11151" r="14644"/>
          <a:stretch/>
        </p:blipFill>
        <p:spPr>
          <a:xfrm>
            <a:off x="222084" y="1196752"/>
            <a:ext cx="3744416" cy="3645731"/>
          </a:xfrm>
          <a:prstGeom prst="rect">
            <a:avLst/>
          </a:prstGeom>
        </p:spPr>
      </p:pic>
    </p:spTree>
    <p:extLst>
      <p:ext uri="{BB962C8B-B14F-4D97-AF65-F5344CB8AC3E}">
        <p14:creationId xmlns:p14="http://schemas.microsoft.com/office/powerpoint/2010/main" val="387139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D19AF-3A9C-48E7-A23C-91EE3827E70B}"/>
              </a:ext>
            </a:extLst>
          </p:cNvPr>
          <p:cNvSpPr>
            <a:spLocks noGrp="1"/>
          </p:cNvSpPr>
          <p:nvPr>
            <p:ph type="title"/>
          </p:nvPr>
        </p:nvSpPr>
        <p:spPr>
          <a:xfrm>
            <a:off x="457200" y="274638"/>
            <a:ext cx="8229600" cy="1143000"/>
          </a:xfrm>
        </p:spPr>
        <p:txBody>
          <a:bodyPr anchor="ctr">
            <a:normAutofit/>
          </a:bodyPr>
          <a:lstStyle/>
          <a:p>
            <a:r>
              <a:rPr lang="en-GB" dirty="0"/>
              <a:t>Self –Reference Criterion (SRC)</a:t>
            </a:r>
          </a:p>
        </p:txBody>
      </p:sp>
      <p:pic>
        <p:nvPicPr>
          <p:cNvPr id="5" name="Picture 4">
            <a:extLst>
              <a:ext uri="{FF2B5EF4-FFF2-40B4-BE49-F238E27FC236}">
                <a16:creationId xmlns:a16="http://schemas.microsoft.com/office/drawing/2014/main" id="{73481EE2-F60C-4EAA-AD83-173518A5C2A5}"/>
              </a:ext>
            </a:extLst>
          </p:cNvPr>
          <p:cNvPicPr>
            <a:picLocks noChangeAspect="1"/>
          </p:cNvPicPr>
          <p:nvPr/>
        </p:nvPicPr>
        <p:blipFill>
          <a:blip r:embed="rId2"/>
          <a:stretch>
            <a:fillRect/>
          </a:stretch>
        </p:blipFill>
        <p:spPr>
          <a:xfrm>
            <a:off x="323528" y="1340768"/>
            <a:ext cx="3490236" cy="3600400"/>
          </a:xfrm>
          <a:prstGeom prst="rect">
            <a:avLst/>
          </a:prstGeom>
          <a:noFill/>
        </p:spPr>
      </p:pic>
      <p:sp>
        <p:nvSpPr>
          <p:cNvPr id="3" name="Content Placeholder 2">
            <a:extLst>
              <a:ext uri="{FF2B5EF4-FFF2-40B4-BE49-F238E27FC236}">
                <a16:creationId xmlns:a16="http://schemas.microsoft.com/office/drawing/2014/main" id="{D04181BC-35C9-4986-A605-5601133F36F8}"/>
              </a:ext>
            </a:extLst>
          </p:cNvPr>
          <p:cNvSpPr>
            <a:spLocks noGrp="1"/>
          </p:cNvSpPr>
          <p:nvPr>
            <p:ph sz="half" idx="2"/>
          </p:nvPr>
        </p:nvSpPr>
        <p:spPr>
          <a:xfrm>
            <a:off x="3995936" y="1196752"/>
            <a:ext cx="4690864" cy="4392489"/>
          </a:xfrm>
        </p:spPr>
        <p:txBody>
          <a:bodyPr>
            <a:normAutofit/>
          </a:bodyPr>
          <a:lstStyle/>
          <a:p>
            <a:pPr marL="0" indent="0">
              <a:lnSpc>
                <a:spcPct val="90000"/>
              </a:lnSpc>
              <a:buNone/>
            </a:pPr>
            <a:r>
              <a:rPr lang="en-GB" sz="1600" dirty="0"/>
              <a:t>The key to successful </a:t>
            </a:r>
            <a:r>
              <a:rPr lang="en-GB" sz="1600" b="1" i="1" dirty="0"/>
              <a:t>International Marketing </a:t>
            </a:r>
            <a:r>
              <a:rPr lang="en-GB" sz="1600" dirty="0"/>
              <a:t>is adaptation to the environmental differences from one market to another.</a:t>
            </a:r>
          </a:p>
          <a:p>
            <a:pPr marL="0" indent="0">
              <a:lnSpc>
                <a:spcPct val="90000"/>
              </a:lnSpc>
              <a:buNone/>
            </a:pPr>
            <a:endParaRPr lang="en-GB" sz="1600" dirty="0"/>
          </a:p>
          <a:p>
            <a:pPr marL="0" indent="0">
              <a:lnSpc>
                <a:spcPct val="90000"/>
              </a:lnSpc>
              <a:buNone/>
            </a:pPr>
            <a:r>
              <a:rPr lang="en-GB" sz="1600" dirty="0"/>
              <a:t>Adaption or adaptation is a conscious effort on the part of the </a:t>
            </a:r>
            <a:r>
              <a:rPr lang="en-GB" sz="1600" i="1" dirty="0"/>
              <a:t>international</a:t>
            </a:r>
            <a:r>
              <a:rPr lang="en-GB" sz="1600" dirty="0"/>
              <a:t> marketer to anticipate the influence of both foreign and domestic uncontrollable environments on a marketing mix.</a:t>
            </a:r>
          </a:p>
          <a:p>
            <a:pPr marL="0" indent="0">
              <a:lnSpc>
                <a:spcPct val="90000"/>
              </a:lnSpc>
              <a:buNone/>
            </a:pPr>
            <a:endParaRPr lang="en-GB" sz="1600" dirty="0"/>
          </a:p>
          <a:p>
            <a:pPr marL="0" indent="0">
              <a:lnSpc>
                <a:spcPct val="90000"/>
              </a:lnSpc>
              <a:buNone/>
            </a:pPr>
            <a:r>
              <a:rPr lang="en-GB" sz="1600" dirty="0"/>
              <a:t>The primary obstacle however is the </a:t>
            </a:r>
            <a:r>
              <a:rPr lang="en-GB" sz="1600" b="1" i="1" dirty="0"/>
              <a:t>self reference criterion</a:t>
            </a:r>
            <a:r>
              <a:rPr lang="en-GB" sz="1600" dirty="0"/>
              <a:t>, in other words the marketer using their unconscious reference to their own cultural values, experience and knowledge as a basis for decisions.</a:t>
            </a:r>
          </a:p>
          <a:p>
            <a:pPr marL="0" indent="0">
              <a:lnSpc>
                <a:spcPct val="90000"/>
              </a:lnSpc>
              <a:buNone/>
            </a:pPr>
            <a:endParaRPr lang="en-GB" sz="1600" dirty="0"/>
          </a:p>
          <a:p>
            <a:pPr marL="0" indent="0">
              <a:lnSpc>
                <a:spcPct val="90000"/>
              </a:lnSpc>
              <a:buNone/>
            </a:pPr>
            <a:r>
              <a:rPr lang="en-GB" sz="1600" dirty="0"/>
              <a:t>This can impede the ability to assess a foreign market in its true light!</a:t>
            </a:r>
          </a:p>
          <a:p>
            <a:pPr>
              <a:lnSpc>
                <a:spcPct val="90000"/>
              </a:lnSpc>
            </a:pPr>
            <a:endParaRPr lang="en-GB" sz="1300" dirty="0"/>
          </a:p>
        </p:txBody>
      </p:sp>
    </p:spTree>
    <p:extLst>
      <p:ext uri="{BB962C8B-B14F-4D97-AF65-F5344CB8AC3E}">
        <p14:creationId xmlns:p14="http://schemas.microsoft.com/office/powerpoint/2010/main" val="391342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A92E1-3AF5-4F3A-AFA4-2EB95B0038A1}"/>
              </a:ext>
            </a:extLst>
          </p:cNvPr>
          <p:cNvSpPr>
            <a:spLocks noGrp="1"/>
          </p:cNvSpPr>
          <p:nvPr>
            <p:ph type="title"/>
          </p:nvPr>
        </p:nvSpPr>
        <p:spPr>
          <a:xfrm>
            <a:off x="457200" y="274638"/>
            <a:ext cx="8229600" cy="1143000"/>
          </a:xfrm>
        </p:spPr>
        <p:txBody>
          <a:bodyPr anchor="ctr">
            <a:normAutofit/>
          </a:bodyPr>
          <a:lstStyle/>
          <a:p>
            <a:r>
              <a:rPr lang="en-GB" dirty="0"/>
              <a:t>Globalisation of Markets</a:t>
            </a:r>
          </a:p>
        </p:txBody>
      </p:sp>
      <p:pic>
        <p:nvPicPr>
          <p:cNvPr id="5" name="Picture 4">
            <a:extLst>
              <a:ext uri="{FF2B5EF4-FFF2-40B4-BE49-F238E27FC236}">
                <a16:creationId xmlns:a16="http://schemas.microsoft.com/office/drawing/2014/main" id="{CD2BFD95-2C70-4D38-95D1-5EEE10B2C3D1}"/>
              </a:ext>
            </a:extLst>
          </p:cNvPr>
          <p:cNvPicPr>
            <a:picLocks noChangeAspect="1"/>
          </p:cNvPicPr>
          <p:nvPr/>
        </p:nvPicPr>
        <p:blipFill rotWithShape="1">
          <a:blip r:embed="rId2"/>
          <a:srcRect l="11459" r="12610" b="2"/>
          <a:stretch/>
        </p:blipFill>
        <p:spPr>
          <a:xfrm>
            <a:off x="395536" y="1340768"/>
            <a:ext cx="4038600" cy="3989040"/>
          </a:xfrm>
          <a:prstGeom prst="rect">
            <a:avLst/>
          </a:prstGeom>
          <a:noFill/>
        </p:spPr>
      </p:pic>
      <p:sp>
        <p:nvSpPr>
          <p:cNvPr id="3" name="Content Placeholder 2">
            <a:extLst>
              <a:ext uri="{FF2B5EF4-FFF2-40B4-BE49-F238E27FC236}">
                <a16:creationId xmlns:a16="http://schemas.microsoft.com/office/drawing/2014/main" id="{D58118E1-981A-4799-BC73-8C8EE8DDF833}"/>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dirty="0"/>
              <a:t>Theodore Levitt's article ‘</a:t>
            </a:r>
            <a:r>
              <a:rPr lang="en-GB" sz="1800" b="1" dirty="0"/>
              <a:t>The globalisation of Markets’ </a:t>
            </a:r>
            <a:r>
              <a:rPr lang="en-GB" sz="1800" dirty="0"/>
              <a:t>has led to much academic interest in marketing activities, global marketing, global business, global advertising and global brands… supporting serious discussion about International marketing.</a:t>
            </a:r>
          </a:p>
          <a:p>
            <a:pPr marL="0" indent="0">
              <a:lnSpc>
                <a:spcPct val="90000"/>
              </a:lnSpc>
              <a:buNone/>
            </a:pPr>
            <a:endParaRPr lang="en-GB" sz="1800" dirty="0"/>
          </a:p>
          <a:p>
            <a:pPr marL="0" indent="0">
              <a:lnSpc>
                <a:spcPct val="90000"/>
              </a:lnSpc>
              <a:buNone/>
            </a:pPr>
            <a:r>
              <a:rPr lang="en-GB" sz="1800" dirty="0"/>
              <a:t>Professor Levitt argues </a:t>
            </a:r>
            <a:r>
              <a:rPr lang="en-GB" sz="1800" b="1" dirty="0"/>
              <a:t>“The global corporation sells the same thing in the same way everywhere”… </a:t>
            </a:r>
            <a:r>
              <a:rPr lang="en-GB" sz="1800" dirty="0"/>
              <a:t>with world markets being driven </a:t>
            </a:r>
            <a:r>
              <a:rPr lang="en-GB" sz="1800" b="1" dirty="0"/>
              <a:t>“towards a converging commonality” </a:t>
            </a:r>
            <a:r>
              <a:rPr lang="en-GB" sz="1800" dirty="0"/>
              <a:t>(Levitt 1983)</a:t>
            </a:r>
          </a:p>
        </p:txBody>
      </p:sp>
    </p:spTree>
    <p:extLst>
      <p:ext uri="{BB962C8B-B14F-4D97-AF65-F5344CB8AC3E}">
        <p14:creationId xmlns:p14="http://schemas.microsoft.com/office/powerpoint/2010/main" val="2108263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A7239-512A-4821-8B74-7B57FFA1E593}"/>
              </a:ext>
            </a:extLst>
          </p:cNvPr>
          <p:cNvSpPr>
            <a:spLocks noGrp="1"/>
          </p:cNvSpPr>
          <p:nvPr>
            <p:ph type="title"/>
          </p:nvPr>
        </p:nvSpPr>
        <p:spPr>
          <a:xfrm>
            <a:off x="457200" y="274638"/>
            <a:ext cx="8229600" cy="1143000"/>
          </a:xfrm>
        </p:spPr>
        <p:txBody>
          <a:bodyPr anchor="ctr">
            <a:normAutofit/>
          </a:bodyPr>
          <a:lstStyle/>
          <a:p>
            <a:r>
              <a:rPr lang="en-GB" dirty="0"/>
              <a:t>Are all markets global?</a:t>
            </a:r>
          </a:p>
        </p:txBody>
      </p:sp>
      <p:sp>
        <p:nvSpPr>
          <p:cNvPr id="3" name="Content Placeholder 2">
            <a:extLst>
              <a:ext uri="{FF2B5EF4-FFF2-40B4-BE49-F238E27FC236}">
                <a16:creationId xmlns:a16="http://schemas.microsoft.com/office/drawing/2014/main" id="{4E37FAFF-4572-47DE-B1F7-49327D6C7B7C}"/>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600" dirty="0"/>
              <a:t>The answer to this is YES… to some extent.</a:t>
            </a:r>
          </a:p>
          <a:p>
            <a:pPr marL="0" indent="0">
              <a:lnSpc>
                <a:spcPct val="90000"/>
              </a:lnSpc>
              <a:buNone/>
            </a:pPr>
            <a:r>
              <a:rPr lang="en-GB" sz="2600" dirty="0"/>
              <a:t>There are market segments in some countries with similar demands for the same product.. These are ones that sell a standardised product.. </a:t>
            </a:r>
          </a:p>
          <a:p>
            <a:pPr marL="0" indent="0">
              <a:lnSpc>
                <a:spcPct val="90000"/>
              </a:lnSpc>
              <a:buNone/>
            </a:pPr>
            <a:r>
              <a:rPr lang="en-GB" sz="2600" dirty="0"/>
              <a:t>Can you name some?</a:t>
            </a:r>
          </a:p>
        </p:txBody>
      </p:sp>
      <p:pic>
        <p:nvPicPr>
          <p:cNvPr id="1026" name="Picture 2" descr="Off School - good quality, fun activities and learning opportunities">
            <a:extLst>
              <a:ext uri="{FF2B5EF4-FFF2-40B4-BE49-F238E27FC236}">
                <a16:creationId xmlns:a16="http://schemas.microsoft.com/office/drawing/2014/main" id="{F9654B6B-2EA5-4672-875A-E0790F73B0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46387" y="1600201"/>
            <a:ext cx="3042225" cy="3989040"/>
          </a:xfrm>
          <a:prstGeom prst="rect">
            <a:avLst/>
          </a:prstGeom>
          <a:solidFill>
            <a:srgbClr val="FFFFFF"/>
          </a:solidFill>
        </p:spPr>
      </p:pic>
    </p:spTree>
    <p:extLst>
      <p:ext uri="{BB962C8B-B14F-4D97-AF65-F5344CB8AC3E}">
        <p14:creationId xmlns:p14="http://schemas.microsoft.com/office/powerpoint/2010/main" val="66428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74BFD25-15A5-485A-A1D3-5F9F17F11F8A}"/>
              </a:ext>
            </a:extLst>
          </p:cNvPr>
          <p:cNvPicPr>
            <a:picLocks noGrp="1" noChangeAspect="1"/>
          </p:cNvPicPr>
          <p:nvPr>
            <p:ph sz="half" idx="2"/>
          </p:nvPr>
        </p:nvPicPr>
        <p:blipFill>
          <a:blip r:embed="rId2"/>
          <a:stretch>
            <a:fillRect/>
          </a:stretch>
        </p:blipFill>
        <p:spPr>
          <a:xfrm>
            <a:off x="4572000" y="435668"/>
            <a:ext cx="1369528" cy="719002"/>
          </a:xfrm>
        </p:spPr>
      </p:pic>
      <p:pic>
        <p:nvPicPr>
          <p:cNvPr id="9" name="Picture 8">
            <a:extLst>
              <a:ext uri="{FF2B5EF4-FFF2-40B4-BE49-F238E27FC236}">
                <a16:creationId xmlns:a16="http://schemas.microsoft.com/office/drawing/2014/main" id="{14728DAB-1301-4CE8-AE58-6BD0A08DD8E4}"/>
              </a:ext>
            </a:extLst>
          </p:cNvPr>
          <p:cNvPicPr>
            <a:picLocks noChangeAspect="1"/>
          </p:cNvPicPr>
          <p:nvPr/>
        </p:nvPicPr>
        <p:blipFill>
          <a:blip r:embed="rId3"/>
          <a:stretch>
            <a:fillRect/>
          </a:stretch>
        </p:blipFill>
        <p:spPr>
          <a:xfrm>
            <a:off x="6619196" y="1590829"/>
            <a:ext cx="1009618" cy="1009618"/>
          </a:xfrm>
          <a:prstGeom prst="rect">
            <a:avLst/>
          </a:prstGeom>
        </p:spPr>
      </p:pic>
      <p:pic>
        <p:nvPicPr>
          <p:cNvPr id="13" name="Picture 12">
            <a:extLst>
              <a:ext uri="{FF2B5EF4-FFF2-40B4-BE49-F238E27FC236}">
                <a16:creationId xmlns:a16="http://schemas.microsoft.com/office/drawing/2014/main" id="{E0550699-ED99-4A26-A455-FB6EA9E66C53}"/>
              </a:ext>
            </a:extLst>
          </p:cNvPr>
          <p:cNvPicPr>
            <a:picLocks noChangeAspect="1"/>
          </p:cNvPicPr>
          <p:nvPr/>
        </p:nvPicPr>
        <p:blipFill>
          <a:blip r:embed="rId4"/>
          <a:stretch>
            <a:fillRect/>
          </a:stretch>
        </p:blipFill>
        <p:spPr>
          <a:xfrm>
            <a:off x="4828745" y="3121192"/>
            <a:ext cx="1691680" cy="1015008"/>
          </a:xfrm>
          <a:prstGeom prst="rect">
            <a:avLst/>
          </a:prstGeom>
        </p:spPr>
      </p:pic>
      <p:pic>
        <p:nvPicPr>
          <p:cNvPr id="15" name="Picture 14">
            <a:extLst>
              <a:ext uri="{FF2B5EF4-FFF2-40B4-BE49-F238E27FC236}">
                <a16:creationId xmlns:a16="http://schemas.microsoft.com/office/drawing/2014/main" id="{DE2491FA-C98B-4C18-9B16-065D03F9BA1F}"/>
              </a:ext>
            </a:extLst>
          </p:cNvPr>
          <p:cNvPicPr>
            <a:picLocks noChangeAspect="1"/>
          </p:cNvPicPr>
          <p:nvPr/>
        </p:nvPicPr>
        <p:blipFill>
          <a:blip r:embed="rId5"/>
          <a:stretch>
            <a:fillRect/>
          </a:stretch>
        </p:blipFill>
        <p:spPr>
          <a:xfrm>
            <a:off x="7308304" y="2978321"/>
            <a:ext cx="1359595" cy="1359595"/>
          </a:xfrm>
          <a:prstGeom prst="rect">
            <a:avLst/>
          </a:prstGeom>
        </p:spPr>
      </p:pic>
      <p:pic>
        <p:nvPicPr>
          <p:cNvPr id="17" name="Picture 16">
            <a:extLst>
              <a:ext uri="{FF2B5EF4-FFF2-40B4-BE49-F238E27FC236}">
                <a16:creationId xmlns:a16="http://schemas.microsoft.com/office/drawing/2014/main" id="{BED01655-ED83-4292-B4F0-81E5271B2A87}"/>
              </a:ext>
            </a:extLst>
          </p:cNvPr>
          <p:cNvPicPr>
            <a:picLocks noChangeAspect="1"/>
          </p:cNvPicPr>
          <p:nvPr/>
        </p:nvPicPr>
        <p:blipFill>
          <a:blip r:embed="rId6"/>
          <a:stretch>
            <a:fillRect/>
          </a:stretch>
        </p:blipFill>
        <p:spPr>
          <a:xfrm>
            <a:off x="4629290" y="1863144"/>
            <a:ext cx="1364010" cy="737303"/>
          </a:xfrm>
          <a:prstGeom prst="rect">
            <a:avLst/>
          </a:prstGeom>
        </p:spPr>
      </p:pic>
      <p:pic>
        <p:nvPicPr>
          <p:cNvPr id="19" name="Picture 18">
            <a:extLst>
              <a:ext uri="{FF2B5EF4-FFF2-40B4-BE49-F238E27FC236}">
                <a16:creationId xmlns:a16="http://schemas.microsoft.com/office/drawing/2014/main" id="{2D916502-F20A-4E8F-B397-9301C9606D42}"/>
              </a:ext>
            </a:extLst>
          </p:cNvPr>
          <p:cNvPicPr>
            <a:picLocks noChangeAspect="1"/>
          </p:cNvPicPr>
          <p:nvPr/>
        </p:nvPicPr>
        <p:blipFill>
          <a:blip r:embed="rId7"/>
          <a:stretch>
            <a:fillRect/>
          </a:stretch>
        </p:blipFill>
        <p:spPr>
          <a:xfrm>
            <a:off x="7124005" y="181909"/>
            <a:ext cx="1124744" cy="1124744"/>
          </a:xfrm>
          <a:prstGeom prst="rect">
            <a:avLst/>
          </a:prstGeom>
        </p:spPr>
      </p:pic>
      <p:pic>
        <p:nvPicPr>
          <p:cNvPr id="21" name="Picture 20">
            <a:extLst>
              <a:ext uri="{FF2B5EF4-FFF2-40B4-BE49-F238E27FC236}">
                <a16:creationId xmlns:a16="http://schemas.microsoft.com/office/drawing/2014/main" id="{5B714BC5-0BD2-4510-9753-482FF93786F1}"/>
              </a:ext>
            </a:extLst>
          </p:cNvPr>
          <p:cNvPicPr>
            <a:picLocks noChangeAspect="1"/>
          </p:cNvPicPr>
          <p:nvPr/>
        </p:nvPicPr>
        <p:blipFill>
          <a:blip r:embed="rId8"/>
          <a:stretch>
            <a:fillRect/>
          </a:stretch>
        </p:blipFill>
        <p:spPr>
          <a:xfrm>
            <a:off x="5844058" y="4369043"/>
            <a:ext cx="1045096" cy="1045096"/>
          </a:xfrm>
          <a:prstGeom prst="rect">
            <a:avLst/>
          </a:prstGeom>
        </p:spPr>
      </p:pic>
      <p:pic>
        <p:nvPicPr>
          <p:cNvPr id="23" name="Picture 22">
            <a:extLst>
              <a:ext uri="{FF2B5EF4-FFF2-40B4-BE49-F238E27FC236}">
                <a16:creationId xmlns:a16="http://schemas.microsoft.com/office/drawing/2014/main" id="{AE77D425-662C-4394-B9BF-82530EFB4893}"/>
              </a:ext>
            </a:extLst>
          </p:cNvPr>
          <p:cNvPicPr>
            <a:picLocks noChangeAspect="1"/>
          </p:cNvPicPr>
          <p:nvPr/>
        </p:nvPicPr>
        <p:blipFill>
          <a:blip r:embed="rId9"/>
          <a:stretch>
            <a:fillRect/>
          </a:stretch>
        </p:blipFill>
        <p:spPr>
          <a:xfrm>
            <a:off x="3812609" y="4317623"/>
            <a:ext cx="1096516" cy="1096516"/>
          </a:xfrm>
          <a:prstGeom prst="rect">
            <a:avLst/>
          </a:prstGeom>
        </p:spPr>
      </p:pic>
      <p:pic>
        <p:nvPicPr>
          <p:cNvPr id="14" name="Picture 2" descr="My feedback on the Ex Ante Regulatory Instrument for online platforms |  Chillin'Competition">
            <a:extLst>
              <a:ext uri="{FF2B5EF4-FFF2-40B4-BE49-F238E27FC236}">
                <a16:creationId xmlns:a16="http://schemas.microsoft.com/office/drawing/2014/main" id="{C7A5AE3C-0DE9-446D-861D-C2657C0AF5A4}"/>
              </a:ext>
            </a:extLst>
          </p:cNvPr>
          <p:cNvPicPr>
            <a:picLocks noGrp="1" noChangeAspect="1" noChangeArrowheads="1"/>
          </p:cNvPicPr>
          <p:nvPr>
            <p:ph sz="half" idx="1"/>
          </p:nvPr>
        </p:nvPicPr>
        <p:blipFill>
          <a:blip r:embed="rId10" cstate="print">
            <a:extLst>
              <a:ext uri="{28A0092B-C50C-407E-A947-70E740481C1C}">
                <a14:useLocalDpi xmlns:a14="http://schemas.microsoft.com/office/drawing/2010/main" val="0"/>
              </a:ext>
            </a:extLst>
          </a:blip>
          <a:srcRect/>
          <a:stretch>
            <a:fillRect/>
          </a:stretch>
        </p:blipFill>
        <p:spPr bwMode="auto">
          <a:xfrm>
            <a:off x="107504" y="1535564"/>
            <a:ext cx="4038600" cy="2691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738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81B39-0F7F-4128-81DC-9FCB395BDAC7}"/>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Does this mean we shouldn’t be concerned about Culture?</a:t>
            </a:r>
          </a:p>
        </p:txBody>
      </p:sp>
      <p:pic>
        <p:nvPicPr>
          <p:cNvPr id="5" name="Picture 4">
            <a:extLst>
              <a:ext uri="{FF2B5EF4-FFF2-40B4-BE49-F238E27FC236}">
                <a16:creationId xmlns:a16="http://schemas.microsoft.com/office/drawing/2014/main" id="{8E076105-3B56-45AA-A57C-C91242B41756}"/>
              </a:ext>
            </a:extLst>
          </p:cNvPr>
          <p:cNvPicPr>
            <a:picLocks noChangeAspect="1"/>
          </p:cNvPicPr>
          <p:nvPr/>
        </p:nvPicPr>
        <p:blipFill>
          <a:blip r:embed="rId2"/>
          <a:stretch>
            <a:fillRect/>
          </a:stretch>
        </p:blipFill>
        <p:spPr>
          <a:xfrm>
            <a:off x="323528" y="1700808"/>
            <a:ext cx="4038600" cy="3323190"/>
          </a:xfrm>
          <a:prstGeom prst="rect">
            <a:avLst/>
          </a:prstGeom>
          <a:noFill/>
        </p:spPr>
      </p:pic>
      <p:sp>
        <p:nvSpPr>
          <p:cNvPr id="3" name="Content Placeholder 2">
            <a:extLst>
              <a:ext uri="{FF2B5EF4-FFF2-40B4-BE49-F238E27FC236}">
                <a16:creationId xmlns:a16="http://schemas.microsoft.com/office/drawing/2014/main" id="{1F72234E-5143-4358-92BC-576F878B5164}"/>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2200" dirty="0"/>
              <a:t>The answer is No</a:t>
            </a:r>
          </a:p>
          <a:p>
            <a:pPr marL="0" indent="0">
              <a:lnSpc>
                <a:spcPct val="90000"/>
              </a:lnSpc>
              <a:buNone/>
            </a:pPr>
            <a:endParaRPr lang="en-GB" sz="2200" dirty="0"/>
          </a:p>
          <a:p>
            <a:pPr marL="0" indent="0">
              <a:lnSpc>
                <a:spcPct val="90000"/>
              </a:lnSpc>
              <a:buNone/>
            </a:pPr>
            <a:r>
              <a:rPr lang="en-GB" sz="2200" dirty="0"/>
              <a:t>For some products adaptation is not necessary, but for other products adaptation is still necessary.</a:t>
            </a:r>
          </a:p>
          <a:p>
            <a:pPr marL="0" indent="0">
              <a:lnSpc>
                <a:spcPct val="90000"/>
              </a:lnSpc>
              <a:buNone/>
            </a:pPr>
            <a:endParaRPr lang="en-GB" sz="2200" dirty="0"/>
          </a:p>
          <a:p>
            <a:pPr marL="0" indent="0">
              <a:lnSpc>
                <a:spcPct val="90000"/>
              </a:lnSpc>
              <a:buNone/>
            </a:pPr>
            <a:r>
              <a:rPr lang="en-GB" sz="2200" dirty="0"/>
              <a:t>The issue of adaptation versus standardisation of marketing effort is however more complicated.</a:t>
            </a:r>
          </a:p>
        </p:txBody>
      </p:sp>
    </p:spTree>
    <p:extLst>
      <p:ext uri="{BB962C8B-B14F-4D97-AF65-F5344CB8AC3E}">
        <p14:creationId xmlns:p14="http://schemas.microsoft.com/office/powerpoint/2010/main" val="231699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3">
            <a:extLst>
              <a:ext uri="{FF2B5EF4-FFF2-40B4-BE49-F238E27FC236}">
                <a16:creationId xmlns:a16="http://schemas.microsoft.com/office/drawing/2014/main" id="{C6B94EE2-CB04-4E81-844C-1408D64773EA}"/>
              </a:ext>
            </a:extLst>
          </p:cNvPr>
          <p:cNvSpPr>
            <a:spLocks noGrp="1"/>
          </p:cNvSpPr>
          <p:nvPr>
            <p:ph sz="half" idx="1"/>
          </p:nvPr>
        </p:nvSpPr>
        <p:spPr>
          <a:xfrm>
            <a:off x="467544" y="404664"/>
            <a:ext cx="4752528" cy="5184577"/>
          </a:xfrm>
        </p:spPr>
        <p:txBody>
          <a:bodyPr>
            <a:normAutofit/>
          </a:bodyPr>
          <a:lstStyle/>
          <a:p>
            <a:pPr marL="0" indent="0">
              <a:lnSpc>
                <a:spcPct val="90000"/>
              </a:lnSpc>
              <a:buNone/>
            </a:pPr>
            <a:r>
              <a:rPr lang="en-US" sz="2000" dirty="0"/>
              <a:t>Consider your country of birth and your upbringing…</a:t>
            </a:r>
          </a:p>
          <a:p>
            <a:pPr marL="0" indent="0">
              <a:lnSpc>
                <a:spcPct val="90000"/>
              </a:lnSpc>
              <a:buNone/>
            </a:pPr>
            <a:r>
              <a:rPr lang="en-US" sz="2000" dirty="0"/>
              <a:t>answer the following questions</a:t>
            </a:r>
          </a:p>
          <a:p>
            <a:pPr marL="0" indent="0">
              <a:lnSpc>
                <a:spcPct val="90000"/>
              </a:lnSpc>
              <a:buNone/>
            </a:pPr>
            <a:endParaRPr lang="en-US" sz="2000" dirty="0"/>
          </a:p>
          <a:p>
            <a:pPr marL="0" indent="0">
              <a:lnSpc>
                <a:spcPct val="90000"/>
              </a:lnSpc>
              <a:buNone/>
            </a:pPr>
            <a:r>
              <a:rPr lang="en-US" sz="2000" dirty="0"/>
              <a:t>What influenced you to live in another country?</a:t>
            </a:r>
          </a:p>
          <a:p>
            <a:pPr marL="0" indent="0">
              <a:lnSpc>
                <a:spcPct val="90000"/>
              </a:lnSpc>
              <a:buNone/>
            </a:pPr>
            <a:endParaRPr lang="en-US" sz="2000" dirty="0"/>
          </a:p>
          <a:p>
            <a:pPr marL="0" indent="0">
              <a:lnSpc>
                <a:spcPct val="90000"/>
              </a:lnSpc>
              <a:buNone/>
            </a:pPr>
            <a:r>
              <a:rPr lang="en-US" sz="2000" dirty="0"/>
              <a:t>What cultural differences did you experience immediately on reaching that destination?</a:t>
            </a:r>
          </a:p>
          <a:p>
            <a:pPr marL="0" indent="0">
              <a:lnSpc>
                <a:spcPct val="90000"/>
              </a:lnSpc>
              <a:buNone/>
            </a:pPr>
            <a:endParaRPr lang="en-US" sz="2000" dirty="0"/>
          </a:p>
          <a:p>
            <a:pPr marL="0" indent="0">
              <a:lnSpc>
                <a:spcPct val="90000"/>
              </a:lnSpc>
              <a:buNone/>
            </a:pPr>
            <a:r>
              <a:rPr lang="en-US" sz="2000" dirty="0"/>
              <a:t>Do you think your own culture has influenced the way you are with customers… and people that you meet?</a:t>
            </a:r>
          </a:p>
          <a:p>
            <a:pPr>
              <a:lnSpc>
                <a:spcPct val="90000"/>
              </a:lnSpc>
            </a:pPr>
            <a:endParaRPr lang="en-US" sz="2000" dirty="0"/>
          </a:p>
          <a:p>
            <a:pPr>
              <a:lnSpc>
                <a:spcPct val="90000"/>
              </a:lnSpc>
            </a:pPr>
            <a:endParaRPr lang="en-US" sz="1500" dirty="0"/>
          </a:p>
        </p:txBody>
      </p:sp>
      <p:pic>
        <p:nvPicPr>
          <p:cNvPr id="11" name="Picture 2" descr="How often do you think about thinking??? | by Carmelo Colon | Christian  Perspectives: Society and Life | Medium">
            <a:extLst>
              <a:ext uri="{FF2B5EF4-FFF2-40B4-BE49-F238E27FC236}">
                <a16:creationId xmlns:a16="http://schemas.microsoft.com/office/drawing/2014/main" id="{B8190CDB-CF58-47C1-8B6A-F7E40B188BC4}"/>
              </a:ext>
            </a:extLst>
          </p:cNvPr>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l="13044" r="12542" b="-1"/>
          <a:stretch/>
        </p:blipFill>
        <p:spPr bwMode="auto">
          <a:xfrm>
            <a:off x="5364088" y="692696"/>
            <a:ext cx="3571802" cy="3526090"/>
          </a:xfrm>
          <a:prstGeom prst="rect">
            <a:avLst/>
          </a:prstGeom>
          <a:solidFill>
            <a:srgbClr val="FFFFFF"/>
          </a:solidFill>
        </p:spPr>
      </p:pic>
    </p:spTree>
    <p:extLst>
      <p:ext uri="{BB962C8B-B14F-4D97-AF65-F5344CB8AC3E}">
        <p14:creationId xmlns:p14="http://schemas.microsoft.com/office/powerpoint/2010/main" val="180648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3">
            <a:extLst>
              <a:ext uri="{FF2B5EF4-FFF2-40B4-BE49-F238E27FC236}">
                <a16:creationId xmlns:a16="http://schemas.microsoft.com/office/drawing/2014/main" id="{A505AE6C-6A96-48AE-A6D3-706F6BD2BC89}"/>
              </a:ext>
            </a:extLst>
          </p:cNvPr>
          <p:cNvSpPr>
            <a:spLocks noGrp="1"/>
          </p:cNvSpPr>
          <p:nvPr>
            <p:ph sz="half" idx="2"/>
          </p:nvPr>
        </p:nvSpPr>
        <p:spPr>
          <a:xfrm>
            <a:off x="4648200" y="548680"/>
            <a:ext cx="4038600" cy="5040561"/>
          </a:xfrm>
        </p:spPr>
        <p:txBody>
          <a:bodyPr>
            <a:normAutofit fontScale="85000" lnSpcReduction="10000"/>
          </a:bodyPr>
          <a:lstStyle/>
          <a:p>
            <a:pPr marL="0" indent="0">
              <a:buNone/>
            </a:pPr>
            <a:r>
              <a:rPr lang="en-US" dirty="0"/>
              <a:t>There are no right or wrong answers here…</a:t>
            </a:r>
          </a:p>
          <a:p>
            <a:pPr marL="0" indent="0">
              <a:buNone/>
            </a:pPr>
            <a:endParaRPr lang="en-US" dirty="0"/>
          </a:p>
          <a:p>
            <a:pPr marL="0" indent="0">
              <a:buNone/>
            </a:pPr>
            <a:r>
              <a:rPr lang="en-US" dirty="0"/>
              <a:t>As we have discussed our own cultural and historic experiences have influenced the way that we approach people, in all respects.</a:t>
            </a:r>
          </a:p>
          <a:p>
            <a:pPr marL="0" indent="0">
              <a:buNone/>
            </a:pPr>
            <a:endParaRPr lang="en-US" dirty="0"/>
          </a:p>
          <a:p>
            <a:pPr marL="0" indent="0">
              <a:buNone/>
            </a:pPr>
            <a:r>
              <a:rPr lang="en-US" dirty="0"/>
              <a:t>And as marketers we have to be mindful that our own </a:t>
            </a:r>
            <a:r>
              <a:rPr lang="en-US" b="1" dirty="0">
                <a:solidFill>
                  <a:schemeClr val="accent1">
                    <a:lumMod val="60000"/>
                    <a:lumOff val="40000"/>
                  </a:schemeClr>
                </a:solidFill>
              </a:rPr>
              <a:t>SRC</a:t>
            </a:r>
            <a:r>
              <a:rPr lang="en-US" dirty="0"/>
              <a:t> does not overpower our marketing goal </a:t>
            </a:r>
          </a:p>
        </p:txBody>
      </p:sp>
      <p:pic>
        <p:nvPicPr>
          <p:cNvPr id="6" name="Picture 2" descr="My feedback on the Ex Ante Regulatory Instrument for online platforms |  Chillin'Competition">
            <a:extLst>
              <a:ext uri="{FF2B5EF4-FFF2-40B4-BE49-F238E27FC236}">
                <a16:creationId xmlns:a16="http://schemas.microsoft.com/office/drawing/2014/main" id="{3D7115C0-92F1-4113-B9D1-3303D1F44935}"/>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484784"/>
            <a:ext cx="4038600" cy="2691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863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F46F1-B586-4DF4-962A-5F62336D3C2E}"/>
              </a:ext>
            </a:extLst>
          </p:cNvPr>
          <p:cNvSpPr>
            <a:spLocks noGrp="1"/>
          </p:cNvSpPr>
          <p:nvPr>
            <p:ph type="title"/>
          </p:nvPr>
        </p:nvSpPr>
        <p:spPr>
          <a:xfrm>
            <a:off x="457200" y="274638"/>
            <a:ext cx="8229600" cy="1143000"/>
          </a:xfrm>
        </p:spPr>
        <p:txBody>
          <a:bodyPr anchor="ctr">
            <a:normAutofit/>
          </a:bodyPr>
          <a:lstStyle/>
          <a:p>
            <a:r>
              <a:rPr lang="en-GB" dirty="0"/>
              <a:t>Developing global Awareness</a:t>
            </a:r>
          </a:p>
        </p:txBody>
      </p:sp>
      <p:pic>
        <p:nvPicPr>
          <p:cNvPr id="5" name="Picture 4">
            <a:extLst>
              <a:ext uri="{FF2B5EF4-FFF2-40B4-BE49-F238E27FC236}">
                <a16:creationId xmlns:a16="http://schemas.microsoft.com/office/drawing/2014/main" id="{61C08BE7-B762-4D4C-827E-D23AD94701BA}"/>
              </a:ext>
            </a:extLst>
          </p:cNvPr>
          <p:cNvPicPr>
            <a:picLocks noChangeAspect="1"/>
          </p:cNvPicPr>
          <p:nvPr/>
        </p:nvPicPr>
        <p:blipFill>
          <a:blip r:embed="rId2"/>
          <a:stretch>
            <a:fillRect/>
          </a:stretch>
        </p:blipFill>
        <p:spPr>
          <a:xfrm>
            <a:off x="457200" y="1700808"/>
            <a:ext cx="4038600" cy="3600400"/>
          </a:xfrm>
          <a:prstGeom prst="rect">
            <a:avLst/>
          </a:prstGeom>
          <a:noFill/>
        </p:spPr>
      </p:pic>
      <p:sp>
        <p:nvSpPr>
          <p:cNvPr id="3" name="Content Placeholder 2">
            <a:extLst>
              <a:ext uri="{FF2B5EF4-FFF2-40B4-BE49-F238E27FC236}">
                <a16:creationId xmlns:a16="http://schemas.microsoft.com/office/drawing/2014/main" id="{753AC37F-F80B-42DA-82E9-AB8EFE0BD6C5}"/>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dirty="0"/>
              <a:t>The successful businessperson within the 21</a:t>
            </a:r>
            <a:r>
              <a:rPr lang="en-GB" sz="1800" baseline="30000" dirty="0"/>
              <a:t>st</a:t>
            </a:r>
            <a:r>
              <a:rPr lang="en-GB" sz="1800" dirty="0"/>
              <a:t> century will be globally aware and have a frame of reference that goes beyond a region, or even a country, and encompasses the world.</a:t>
            </a:r>
          </a:p>
          <a:p>
            <a:pPr marL="0" indent="0">
              <a:lnSpc>
                <a:spcPct val="90000"/>
              </a:lnSpc>
              <a:buNone/>
            </a:pPr>
            <a:r>
              <a:rPr lang="en-GB" sz="1800" dirty="0"/>
              <a:t>To be globally aware is to have:</a:t>
            </a:r>
          </a:p>
          <a:p>
            <a:pPr marL="0" indent="0">
              <a:lnSpc>
                <a:spcPct val="90000"/>
              </a:lnSpc>
              <a:buNone/>
            </a:pPr>
            <a:endParaRPr lang="en-GB" sz="1800" dirty="0"/>
          </a:p>
          <a:p>
            <a:pPr marL="0" indent="0">
              <a:lnSpc>
                <a:spcPct val="90000"/>
              </a:lnSpc>
              <a:buNone/>
            </a:pPr>
            <a:r>
              <a:rPr lang="en-GB" sz="1800" i="1" dirty="0"/>
              <a:t>Objectivity</a:t>
            </a:r>
          </a:p>
          <a:p>
            <a:pPr marL="0" indent="0">
              <a:lnSpc>
                <a:spcPct val="90000"/>
              </a:lnSpc>
              <a:buNone/>
            </a:pPr>
            <a:endParaRPr lang="en-GB" sz="1800" i="1" dirty="0"/>
          </a:p>
          <a:p>
            <a:pPr marL="0" indent="0">
              <a:lnSpc>
                <a:spcPct val="90000"/>
              </a:lnSpc>
              <a:buNone/>
            </a:pPr>
            <a:r>
              <a:rPr lang="en-GB" sz="1800" i="1" dirty="0"/>
              <a:t>Tolerance towards cultural differences</a:t>
            </a:r>
          </a:p>
          <a:p>
            <a:pPr marL="0" indent="0">
              <a:lnSpc>
                <a:spcPct val="90000"/>
              </a:lnSpc>
              <a:buNone/>
            </a:pPr>
            <a:endParaRPr lang="en-GB" sz="1800" i="1" dirty="0"/>
          </a:p>
          <a:p>
            <a:pPr marL="0" indent="0">
              <a:lnSpc>
                <a:spcPct val="90000"/>
              </a:lnSpc>
              <a:buNone/>
            </a:pPr>
            <a:r>
              <a:rPr lang="en-GB" sz="1800" i="1" dirty="0"/>
              <a:t>Knowledge of- cultures, history, world market potential, global economics, social and political trends</a:t>
            </a:r>
          </a:p>
        </p:txBody>
      </p:sp>
    </p:spTree>
    <p:extLst>
      <p:ext uri="{BB962C8B-B14F-4D97-AF65-F5344CB8AC3E}">
        <p14:creationId xmlns:p14="http://schemas.microsoft.com/office/powerpoint/2010/main" val="337366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A0DB3-A070-4CCD-95AB-88425F0B1F89}"/>
              </a:ext>
            </a:extLst>
          </p:cNvPr>
          <p:cNvSpPr>
            <a:spLocks noGrp="1"/>
          </p:cNvSpPr>
          <p:nvPr>
            <p:ph type="title"/>
          </p:nvPr>
        </p:nvSpPr>
        <p:spPr>
          <a:xfrm>
            <a:off x="457200" y="274638"/>
            <a:ext cx="8229600" cy="1143000"/>
          </a:xfrm>
        </p:spPr>
        <p:txBody>
          <a:bodyPr anchor="ctr">
            <a:normAutofit/>
          </a:bodyPr>
          <a:lstStyle/>
          <a:p>
            <a:r>
              <a:rPr lang="en-GB" dirty="0"/>
              <a:t>Objectivity</a:t>
            </a:r>
          </a:p>
        </p:txBody>
      </p:sp>
      <p:pic>
        <p:nvPicPr>
          <p:cNvPr id="5" name="Picture 4">
            <a:extLst>
              <a:ext uri="{FF2B5EF4-FFF2-40B4-BE49-F238E27FC236}">
                <a16:creationId xmlns:a16="http://schemas.microsoft.com/office/drawing/2014/main" id="{70E255B4-6225-406E-B5E7-2AB3F65A5FC9}"/>
              </a:ext>
            </a:extLst>
          </p:cNvPr>
          <p:cNvPicPr>
            <a:picLocks noChangeAspect="1"/>
          </p:cNvPicPr>
          <p:nvPr/>
        </p:nvPicPr>
        <p:blipFill rotWithShape="1">
          <a:blip r:embed="rId2"/>
          <a:srcRect l="1267" r="24825" b="-1"/>
          <a:stretch/>
        </p:blipFill>
        <p:spPr>
          <a:xfrm>
            <a:off x="449438" y="1414854"/>
            <a:ext cx="4038600" cy="3989040"/>
          </a:xfrm>
          <a:prstGeom prst="rect">
            <a:avLst/>
          </a:prstGeom>
          <a:noFill/>
        </p:spPr>
      </p:pic>
      <p:sp>
        <p:nvSpPr>
          <p:cNvPr id="3" name="Content Placeholder 2">
            <a:extLst>
              <a:ext uri="{FF2B5EF4-FFF2-40B4-BE49-F238E27FC236}">
                <a16:creationId xmlns:a16="http://schemas.microsoft.com/office/drawing/2014/main" id="{0BFD7248-D8A6-4F2A-B603-B7301F22D7A5}"/>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dirty="0"/>
              <a:t>This is important is assessing opportunities,</a:t>
            </a:r>
          </a:p>
          <a:p>
            <a:pPr marL="0" indent="0">
              <a:lnSpc>
                <a:spcPct val="90000"/>
              </a:lnSpc>
              <a:buNone/>
            </a:pPr>
            <a:r>
              <a:rPr lang="en-GB" sz="1500" dirty="0"/>
              <a:t>evaluating potential and responding to problems.</a:t>
            </a:r>
          </a:p>
          <a:p>
            <a:pPr marL="0" indent="0">
              <a:lnSpc>
                <a:spcPct val="90000"/>
              </a:lnSpc>
              <a:buNone/>
            </a:pPr>
            <a:endParaRPr lang="en-GB" sz="1500" dirty="0"/>
          </a:p>
          <a:p>
            <a:pPr marL="0" indent="0">
              <a:lnSpc>
                <a:spcPct val="90000"/>
              </a:lnSpc>
              <a:buNone/>
            </a:pPr>
            <a:r>
              <a:rPr lang="en-GB" sz="1500" dirty="0"/>
              <a:t>Millions of dollars were lost by companies who entered the Chinese market seeing the end prize of 1 billion customers. When, in reality opportunities were within select areas and generally for those with the resources for a long- term commitment… </a:t>
            </a:r>
          </a:p>
          <a:p>
            <a:pPr marL="0" indent="0">
              <a:lnSpc>
                <a:spcPct val="90000"/>
              </a:lnSpc>
              <a:buNone/>
            </a:pPr>
            <a:endParaRPr lang="en-GB" sz="1500" dirty="0"/>
          </a:p>
          <a:p>
            <a:pPr marL="0" indent="0">
              <a:lnSpc>
                <a:spcPct val="90000"/>
              </a:lnSpc>
              <a:buNone/>
            </a:pPr>
            <a:r>
              <a:rPr lang="en-GB" sz="1500" dirty="0"/>
              <a:t>so they were uninformed and did not make objective decisions.</a:t>
            </a:r>
          </a:p>
        </p:txBody>
      </p:sp>
    </p:spTree>
    <p:extLst>
      <p:ext uri="{BB962C8B-B14F-4D97-AF65-F5344CB8AC3E}">
        <p14:creationId xmlns:p14="http://schemas.microsoft.com/office/powerpoint/2010/main" val="132663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F7BD9-1016-4665-9E7F-850563245D0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Tolerance &amp; Respect towards cultural differences</a:t>
            </a:r>
          </a:p>
        </p:txBody>
      </p:sp>
      <p:pic>
        <p:nvPicPr>
          <p:cNvPr id="5" name="Picture 4">
            <a:extLst>
              <a:ext uri="{FF2B5EF4-FFF2-40B4-BE49-F238E27FC236}">
                <a16:creationId xmlns:a16="http://schemas.microsoft.com/office/drawing/2014/main" id="{6F0ADF6B-D5A3-46E9-B81D-C5066036C1E8}"/>
              </a:ext>
            </a:extLst>
          </p:cNvPr>
          <p:cNvPicPr>
            <a:picLocks noChangeAspect="1"/>
          </p:cNvPicPr>
          <p:nvPr/>
        </p:nvPicPr>
        <p:blipFill>
          <a:blip r:embed="rId2"/>
          <a:stretch>
            <a:fillRect/>
          </a:stretch>
        </p:blipFill>
        <p:spPr>
          <a:xfrm>
            <a:off x="457200" y="1600201"/>
            <a:ext cx="4038600" cy="3130376"/>
          </a:xfrm>
          <a:prstGeom prst="rect">
            <a:avLst/>
          </a:prstGeom>
          <a:noFill/>
        </p:spPr>
      </p:pic>
      <p:sp>
        <p:nvSpPr>
          <p:cNvPr id="3" name="Content Placeholder 2">
            <a:extLst>
              <a:ext uri="{FF2B5EF4-FFF2-40B4-BE49-F238E27FC236}">
                <a16:creationId xmlns:a16="http://schemas.microsoft.com/office/drawing/2014/main" id="{A6CE2250-97ED-4A9F-86A0-5DED183C90AE}"/>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a:t>Tolerance is understanding cultural differences, accepting and working with others whose behaviour may be different form yours.</a:t>
            </a:r>
          </a:p>
          <a:p>
            <a:pPr marL="0" indent="0">
              <a:lnSpc>
                <a:spcPct val="90000"/>
              </a:lnSpc>
              <a:buNone/>
            </a:pPr>
            <a:endParaRPr lang="en-GB" sz="1500"/>
          </a:p>
          <a:p>
            <a:pPr marL="0" indent="0">
              <a:lnSpc>
                <a:spcPct val="90000"/>
              </a:lnSpc>
              <a:buNone/>
            </a:pPr>
            <a:r>
              <a:rPr lang="en-GB" sz="1500"/>
              <a:t>No culture is better or worse than another.</a:t>
            </a:r>
          </a:p>
          <a:p>
            <a:pPr marL="0" indent="0">
              <a:lnSpc>
                <a:spcPct val="90000"/>
              </a:lnSpc>
              <a:buNone/>
            </a:pPr>
            <a:endParaRPr lang="en-GB" sz="1500"/>
          </a:p>
          <a:p>
            <a:pPr marL="0" indent="0">
              <a:lnSpc>
                <a:spcPct val="90000"/>
              </a:lnSpc>
              <a:buNone/>
            </a:pPr>
            <a:r>
              <a:rPr lang="en-GB" sz="1500"/>
              <a:t>You do not have to accept the cultural ways of another, but you must allow others to be different and equal.</a:t>
            </a:r>
          </a:p>
          <a:p>
            <a:pPr marL="0" indent="0">
              <a:lnSpc>
                <a:spcPct val="90000"/>
              </a:lnSpc>
              <a:buNone/>
            </a:pPr>
            <a:endParaRPr lang="en-GB" sz="1500"/>
          </a:p>
          <a:p>
            <a:pPr marL="0" indent="0">
              <a:lnSpc>
                <a:spcPct val="90000"/>
              </a:lnSpc>
              <a:buNone/>
            </a:pPr>
            <a:r>
              <a:rPr lang="en-GB" sz="1500"/>
              <a:t>The tolerant person understands the differences that may exist between cultures and uses that knowledge to relate effectively.</a:t>
            </a:r>
          </a:p>
        </p:txBody>
      </p:sp>
    </p:spTree>
    <p:extLst>
      <p:ext uri="{BB962C8B-B14F-4D97-AF65-F5344CB8AC3E}">
        <p14:creationId xmlns:p14="http://schemas.microsoft.com/office/powerpoint/2010/main" val="536676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5317E-8615-4047-BB9D-E7DF6E657D8B}"/>
              </a:ext>
            </a:extLst>
          </p:cNvPr>
          <p:cNvSpPr>
            <a:spLocks noGrp="1"/>
          </p:cNvSpPr>
          <p:nvPr>
            <p:ph type="title"/>
          </p:nvPr>
        </p:nvSpPr>
        <p:spPr>
          <a:xfrm>
            <a:off x="457200" y="274638"/>
            <a:ext cx="8229600" cy="1143000"/>
          </a:xfrm>
        </p:spPr>
        <p:txBody>
          <a:bodyPr anchor="ctr">
            <a:normAutofit/>
          </a:bodyPr>
          <a:lstStyle/>
          <a:p>
            <a:r>
              <a:rPr lang="en-GB" dirty="0"/>
              <a:t>Knowledgeable</a:t>
            </a:r>
          </a:p>
        </p:txBody>
      </p:sp>
      <p:pic>
        <p:nvPicPr>
          <p:cNvPr id="5" name="Picture 4">
            <a:extLst>
              <a:ext uri="{FF2B5EF4-FFF2-40B4-BE49-F238E27FC236}">
                <a16:creationId xmlns:a16="http://schemas.microsoft.com/office/drawing/2014/main" id="{4F541E3E-EB33-428E-9E66-05FE730DCED7}"/>
              </a:ext>
            </a:extLst>
          </p:cNvPr>
          <p:cNvPicPr>
            <a:picLocks noChangeAspect="1"/>
          </p:cNvPicPr>
          <p:nvPr/>
        </p:nvPicPr>
        <p:blipFill rotWithShape="1">
          <a:blip r:embed="rId2"/>
          <a:srcRect l="10808" t="7332" r="5513" b="6946"/>
          <a:stretch/>
        </p:blipFill>
        <p:spPr>
          <a:xfrm>
            <a:off x="755576" y="1417638"/>
            <a:ext cx="3161261" cy="3701007"/>
          </a:xfrm>
          <a:prstGeom prst="rect">
            <a:avLst/>
          </a:prstGeom>
          <a:noFill/>
        </p:spPr>
      </p:pic>
      <p:sp>
        <p:nvSpPr>
          <p:cNvPr id="3" name="Content Placeholder 2">
            <a:extLst>
              <a:ext uri="{FF2B5EF4-FFF2-40B4-BE49-F238E27FC236}">
                <a16:creationId xmlns:a16="http://schemas.microsoft.com/office/drawing/2014/main" id="{B23A828B-33B2-4014-B99C-406155AE17AD}"/>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300"/>
              <a:t>Knowledge of cultures is important in understanding behaviour in the marketplace or in the boardroom.</a:t>
            </a:r>
          </a:p>
          <a:p>
            <a:pPr marL="0" indent="0">
              <a:lnSpc>
                <a:spcPct val="90000"/>
              </a:lnSpc>
              <a:buNone/>
            </a:pPr>
            <a:endParaRPr lang="en-GB" sz="1300"/>
          </a:p>
          <a:p>
            <a:pPr marL="0" indent="0">
              <a:lnSpc>
                <a:spcPct val="90000"/>
              </a:lnSpc>
              <a:buNone/>
            </a:pPr>
            <a:r>
              <a:rPr lang="en-GB" sz="1300"/>
              <a:t>Knowledge of history is important because the way people think, and act is informed by their history.</a:t>
            </a:r>
          </a:p>
          <a:p>
            <a:pPr marL="0" indent="0">
              <a:lnSpc>
                <a:spcPct val="90000"/>
              </a:lnSpc>
              <a:buNone/>
            </a:pPr>
            <a:endParaRPr lang="en-GB" sz="1300"/>
          </a:p>
          <a:p>
            <a:pPr marL="0" indent="0">
              <a:lnSpc>
                <a:spcPct val="90000"/>
              </a:lnSpc>
              <a:buNone/>
            </a:pPr>
            <a:r>
              <a:rPr lang="en-GB" sz="1300"/>
              <a:t>A globally aware person will continuously monitor the markets of the world and keep abreast of social and economic trends because a country's prospects can change as social and economic trends shift direction or accelerate.</a:t>
            </a:r>
          </a:p>
          <a:p>
            <a:pPr marL="0" indent="0">
              <a:lnSpc>
                <a:spcPct val="90000"/>
              </a:lnSpc>
              <a:buNone/>
            </a:pPr>
            <a:endParaRPr lang="en-GB" sz="1300"/>
          </a:p>
          <a:p>
            <a:pPr marL="0" indent="0">
              <a:lnSpc>
                <a:spcPct val="90000"/>
              </a:lnSpc>
              <a:buNone/>
            </a:pPr>
            <a:r>
              <a:rPr lang="en-GB" sz="1300"/>
              <a:t>The knowledgeable marketer will identify opportunity long before it becomes evident to others.</a:t>
            </a:r>
          </a:p>
        </p:txBody>
      </p:sp>
    </p:spTree>
    <p:extLst>
      <p:ext uri="{BB962C8B-B14F-4D97-AF65-F5344CB8AC3E}">
        <p14:creationId xmlns:p14="http://schemas.microsoft.com/office/powerpoint/2010/main" val="391508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DE205-BA4E-4259-AE6E-F2907494330F}"/>
              </a:ext>
            </a:extLst>
          </p:cNvPr>
          <p:cNvSpPr>
            <a:spLocks noGrp="1"/>
          </p:cNvSpPr>
          <p:nvPr>
            <p:ph type="title"/>
          </p:nvPr>
        </p:nvSpPr>
        <p:spPr>
          <a:xfrm>
            <a:off x="543191" y="-27384"/>
            <a:ext cx="8229600" cy="1143000"/>
          </a:xfrm>
        </p:spPr>
        <p:txBody>
          <a:bodyPr>
            <a:normAutofit fontScale="90000"/>
          </a:bodyPr>
          <a:lstStyle/>
          <a:p>
            <a:r>
              <a:rPr lang="en-GB" dirty="0"/>
              <a:t>Defining the Global Marketing Mix </a:t>
            </a:r>
          </a:p>
        </p:txBody>
      </p:sp>
      <p:pic>
        <p:nvPicPr>
          <p:cNvPr id="4" name="Online Media 3" title="The Global Marketing Mix - Internationalisation - Global Marketing">
            <a:hlinkClick r:id="" action="ppaction://media"/>
            <a:extLst>
              <a:ext uri="{FF2B5EF4-FFF2-40B4-BE49-F238E27FC236}">
                <a16:creationId xmlns:a16="http://schemas.microsoft.com/office/drawing/2014/main" id="{A3C6D21F-5023-4F38-9C0B-48B73CC90971}"/>
              </a:ext>
            </a:extLst>
          </p:cNvPr>
          <p:cNvPicPr>
            <a:picLocks noGrp="1" noRot="1" noChangeAspect="1"/>
          </p:cNvPicPr>
          <p:nvPr>
            <p:ph idx="1"/>
            <a:videoFile r:link="rId1"/>
          </p:nvPr>
        </p:nvPicPr>
        <p:blipFill>
          <a:blip r:embed="rId3"/>
          <a:stretch>
            <a:fillRect/>
          </a:stretch>
        </p:blipFill>
        <p:spPr>
          <a:xfrm>
            <a:off x="836488" y="980728"/>
            <a:ext cx="7479928" cy="4226520"/>
          </a:xfrm>
          <a:prstGeom prst="rect">
            <a:avLst/>
          </a:prstGeom>
        </p:spPr>
      </p:pic>
      <p:sp>
        <p:nvSpPr>
          <p:cNvPr id="5" name="Rectangle 4">
            <a:extLst>
              <a:ext uri="{FF2B5EF4-FFF2-40B4-BE49-F238E27FC236}">
                <a16:creationId xmlns:a16="http://schemas.microsoft.com/office/drawing/2014/main" id="{1DDF325E-C160-48F5-AF8D-75E408BBCDF6}"/>
              </a:ext>
            </a:extLst>
          </p:cNvPr>
          <p:cNvSpPr/>
          <p:nvPr/>
        </p:nvSpPr>
        <p:spPr>
          <a:xfrm>
            <a:off x="1547664" y="5222993"/>
            <a:ext cx="6408712" cy="400110"/>
          </a:xfrm>
          <a:prstGeom prst="rect">
            <a:avLst/>
          </a:prstGeom>
        </p:spPr>
        <p:txBody>
          <a:bodyPr wrap="square">
            <a:spAutoFit/>
          </a:bodyPr>
          <a:lstStyle/>
          <a:p>
            <a:r>
              <a:rPr lang="en-GB" sz="2000" i="1" dirty="0"/>
              <a:t>https://www.youtube.com/watch?v=vRTuaTg0V5c</a:t>
            </a:r>
          </a:p>
        </p:txBody>
      </p:sp>
    </p:spTree>
    <p:extLst>
      <p:ext uri="{BB962C8B-B14F-4D97-AF65-F5344CB8AC3E}">
        <p14:creationId xmlns:p14="http://schemas.microsoft.com/office/powerpoint/2010/main" val="2131508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C231158-3184-4AAD-A295-64957E44F6C9}"/>
              </a:ext>
            </a:extLst>
          </p:cNvPr>
          <p:cNvPicPr>
            <a:picLocks noChangeAspect="1"/>
          </p:cNvPicPr>
          <p:nvPr/>
        </p:nvPicPr>
        <p:blipFill>
          <a:blip r:embed="rId2"/>
          <a:stretch>
            <a:fillRect/>
          </a:stretch>
        </p:blipFill>
        <p:spPr>
          <a:xfrm>
            <a:off x="2115099" y="980728"/>
            <a:ext cx="4913802" cy="3304318"/>
          </a:xfrm>
          <a:prstGeom prst="rect">
            <a:avLst/>
          </a:prstGeom>
        </p:spPr>
      </p:pic>
    </p:spTree>
    <p:extLst>
      <p:ext uri="{BB962C8B-B14F-4D97-AF65-F5344CB8AC3E}">
        <p14:creationId xmlns:p14="http://schemas.microsoft.com/office/powerpoint/2010/main" val="17914417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A3B7-3718-4270-B520-855A61648375}"/>
              </a:ext>
            </a:extLst>
          </p:cNvPr>
          <p:cNvSpPr>
            <a:spLocks noGrp="1"/>
          </p:cNvSpPr>
          <p:nvPr>
            <p:ph type="title"/>
          </p:nvPr>
        </p:nvSpPr>
        <p:spPr>
          <a:xfrm>
            <a:off x="457200" y="274638"/>
            <a:ext cx="8229600" cy="634082"/>
          </a:xfrm>
        </p:spPr>
        <p:txBody>
          <a:bodyPr>
            <a:normAutofit fontScale="90000"/>
          </a:bodyPr>
          <a:lstStyle/>
          <a:p>
            <a:r>
              <a:rPr lang="en-GB" dirty="0"/>
              <a:t>International Marketing Orientation</a:t>
            </a:r>
          </a:p>
        </p:txBody>
      </p:sp>
      <p:sp>
        <p:nvSpPr>
          <p:cNvPr id="3" name="Content Placeholder 2">
            <a:extLst>
              <a:ext uri="{FF2B5EF4-FFF2-40B4-BE49-F238E27FC236}">
                <a16:creationId xmlns:a16="http://schemas.microsoft.com/office/drawing/2014/main" id="{AECFBA5D-DC3C-43C4-B2EC-554FA59E83E8}"/>
              </a:ext>
            </a:extLst>
          </p:cNvPr>
          <p:cNvSpPr>
            <a:spLocks noGrp="1"/>
          </p:cNvSpPr>
          <p:nvPr>
            <p:ph idx="1"/>
          </p:nvPr>
        </p:nvSpPr>
        <p:spPr>
          <a:xfrm>
            <a:off x="457200" y="836712"/>
            <a:ext cx="8229600" cy="4680521"/>
          </a:xfrm>
        </p:spPr>
        <p:txBody>
          <a:bodyPr>
            <a:normAutofit fontScale="47500" lnSpcReduction="20000"/>
          </a:bodyPr>
          <a:lstStyle/>
          <a:p>
            <a:pPr marL="0" indent="0">
              <a:buNone/>
            </a:pPr>
            <a:r>
              <a:rPr lang="en-GB" dirty="0"/>
              <a:t>The member of a global culture normally possess the following characteristics:</a:t>
            </a:r>
          </a:p>
          <a:p>
            <a:pPr marL="0" indent="0">
              <a:buNone/>
            </a:pPr>
            <a:endParaRPr lang="en-GB" dirty="0"/>
          </a:p>
          <a:p>
            <a:pPr marL="0" indent="0">
              <a:buNone/>
            </a:pPr>
            <a:r>
              <a:rPr lang="en-GB" b="1" dirty="0">
                <a:solidFill>
                  <a:schemeClr val="accent1">
                    <a:lumMod val="60000"/>
                    <a:lumOff val="40000"/>
                  </a:schemeClr>
                </a:solidFill>
              </a:rPr>
              <a:t>Educated</a:t>
            </a:r>
            <a:r>
              <a:rPr lang="en-GB" dirty="0"/>
              <a:t>- more and more education particularly higher education is converging with universities and schools using the same textbooks and concepts. Particularly true for business education.</a:t>
            </a:r>
          </a:p>
          <a:p>
            <a:pPr marL="0" indent="0">
              <a:buNone/>
            </a:pPr>
            <a:endParaRPr lang="en-GB" dirty="0"/>
          </a:p>
          <a:p>
            <a:pPr marL="0" indent="0">
              <a:buNone/>
            </a:pPr>
            <a:r>
              <a:rPr lang="en-GB" b="1" dirty="0">
                <a:solidFill>
                  <a:schemeClr val="accent1">
                    <a:lumMod val="60000"/>
                    <a:lumOff val="40000"/>
                  </a:schemeClr>
                </a:solidFill>
              </a:rPr>
              <a:t>Connected </a:t>
            </a:r>
            <a:r>
              <a:rPr lang="en-GB" dirty="0"/>
              <a:t>– Using the most advanced communications, from mobile phones and the internet to frequent travelling.</a:t>
            </a:r>
          </a:p>
          <a:p>
            <a:pPr marL="0" indent="0">
              <a:buNone/>
            </a:pPr>
            <a:endParaRPr lang="en-GB" dirty="0"/>
          </a:p>
          <a:p>
            <a:pPr marL="0" indent="0">
              <a:buNone/>
            </a:pPr>
            <a:r>
              <a:rPr lang="en-GB" b="1" dirty="0">
                <a:solidFill>
                  <a:schemeClr val="accent1">
                    <a:lumMod val="60000"/>
                    <a:lumOff val="40000"/>
                  </a:schemeClr>
                </a:solidFill>
              </a:rPr>
              <a:t>Pragmatic</a:t>
            </a:r>
            <a:r>
              <a:rPr lang="en-GB" dirty="0"/>
              <a:t>- More concerned with getting things done compared to sticking with principles and old traditions.</a:t>
            </a:r>
          </a:p>
          <a:p>
            <a:pPr marL="0" indent="0">
              <a:buNone/>
            </a:pPr>
            <a:endParaRPr lang="en-GB" dirty="0"/>
          </a:p>
          <a:p>
            <a:pPr marL="0" indent="0">
              <a:buNone/>
            </a:pPr>
            <a:r>
              <a:rPr lang="en-GB" b="1" dirty="0">
                <a:solidFill>
                  <a:schemeClr val="accent1">
                    <a:lumMod val="60000"/>
                    <a:lumOff val="40000"/>
                  </a:schemeClr>
                </a:solidFill>
              </a:rPr>
              <a:t>Unintimated by national boundaries and cultures </a:t>
            </a:r>
            <a:r>
              <a:rPr lang="en-GB" dirty="0"/>
              <a:t>– National cultures or boundaries are not considered obstacles, instead they are keen to explore the world beyond their national boundaries.</a:t>
            </a:r>
          </a:p>
          <a:p>
            <a:pPr marL="0" indent="0">
              <a:buNone/>
            </a:pPr>
            <a:endParaRPr lang="en-GB" dirty="0"/>
          </a:p>
          <a:p>
            <a:pPr marL="0" indent="0">
              <a:buNone/>
            </a:pPr>
            <a:r>
              <a:rPr lang="en-GB" b="1" dirty="0">
                <a:solidFill>
                  <a:schemeClr val="accent1">
                    <a:lumMod val="60000"/>
                    <a:lumOff val="40000"/>
                  </a:schemeClr>
                </a:solidFill>
              </a:rPr>
              <a:t>Flexible and open </a:t>
            </a:r>
            <a:r>
              <a:rPr lang="en-GB" dirty="0"/>
              <a:t>– They demonstrate an ability to adapt to changes and unexpected circumstances , they may even seek this situation for having new adventures.</a:t>
            </a:r>
          </a:p>
          <a:p>
            <a:pPr marL="0" indent="0">
              <a:buNone/>
            </a:pPr>
            <a:endParaRPr lang="en-GB" dirty="0"/>
          </a:p>
          <a:p>
            <a:pPr marL="0" indent="0">
              <a:buNone/>
            </a:pPr>
            <a:r>
              <a:rPr lang="en-GB" b="1" dirty="0">
                <a:solidFill>
                  <a:schemeClr val="accent1">
                    <a:lumMod val="60000"/>
                    <a:lumOff val="40000"/>
                  </a:schemeClr>
                </a:solidFill>
              </a:rPr>
              <a:t>Begin for a position of trust- </a:t>
            </a:r>
            <a:r>
              <a:rPr lang="en-GB" dirty="0"/>
              <a:t>Can maintain relationships as they often begin from a position of trust when starting a new relationship. This makes them tolerant and more approving of others.</a:t>
            </a:r>
          </a:p>
        </p:txBody>
      </p:sp>
    </p:spTree>
    <p:extLst>
      <p:ext uri="{BB962C8B-B14F-4D97-AF65-F5344CB8AC3E}">
        <p14:creationId xmlns:p14="http://schemas.microsoft.com/office/powerpoint/2010/main" val="3872615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2822-311A-4FB4-A03E-9F550499BC35}"/>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Application of the original Marketing Mix</a:t>
            </a:r>
          </a:p>
        </p:txBody>
      </p:sp>
      <p:pic>
        <p:nvPicPr>
          <p:cNvPr id="5" name="Picture 4">
            <a:extLst>
              <a:ext uri="{FF2B5EF4-FFF2-40B4-BE49-F238E27FC236}">
                <a16:creationId xmlns:a16="http://schemas.microsoft.com/office/drawing/2014/main" id="{2A632177-83AA-47E0-A627-4112E2DC428F}"/>
              </a:ext>
            </a:extLst>
          </p:cNvPr>
          <p:cNvPicPr>
            <a:picLocks noChangeAspect="1"/>
          </p:cNvPicPr>
          <p:nvPr/>
        </p:nvPicPr>
        <p:blipFill>
          <a:blip r:embed="rId2"/>
          <a:stretch>
            <a:fillRect/>
          </a:stretch>
        </p:blipFill>
        <p:spPr>
          <a:xfrm>
            <a:off x="107504" y="1592846"/>
            <a:ext cx="3672307" cy="3672307"/>
          </a:xfrm>
          <a:prstGeom prst="rect">
            <a:avLst/>
          </a:prstGeom>
          <a:noFill/>
        </p:spPr>
      </p:pic>
      <p:sp>
        <p:nvSpPr>
          <p:cNvPr id="3" name="Content Placeholder 2">
            <a:extLst>
              <a:ext uri="{FF2B5EF4-FFF2-40B4-BE49-F238E27FC236}">
                <a16:creationId xmlns:a16="http://schemas.microsoft.com/office/drawing/2014/main" id="{F1E57FFC-0BB0-4E19-AEAD-1089A91DA4B8}"/>
              </a:ext>
            </a:extLst>
          </p:cNvPr>
          <p:cNvSpPr>
            <a:spLocks noGrp="1"/>
          </p:cNvSpPr>
          <p:nvPr>
            <p:ph sz="half" idx="2"/>
          </p:nvPr>
        </p:nvSpPr>
        <p:spPr>
          <a:xfrm>
            <a:off x="3923928" y="1268760"/>
            <a:ext cx="5040560" cy="4464496"/>
          </a:xfrm>
        </p:spPr>
        <p:txBody>
          <a:bodyPr>
            <a:noAutofit/>
          </a:bodyPr>
          <a:lstStyle/>
          <a:p>
            <a:pPr marL="0" indent="0">
              <a:lnSpc>
                <a:spcPct val="90000"/>
              </a:lnSpc>
              <a:buNone/>
            </a:pPr>
            <a:r>
              <a:rPr lang="en-GB" sz="1400" dirty="0"/>
              <a:t>According to the AMA </a:t>
            </a:r>
          </a:p>
          <a:p>
            <a:pPr marL="0" indent="0">
              <a:lnSpc>
                <a:spcPct val="90000"/>
              </a:lnSpc>
              <a:buNone/>
            </a:pPr>
            <a:r>
              <a:rPr lang="en-GB" sz="1400" i="1" dirty="0"/>
              <a:t>‘International marketing multinational process of planning and executing the conception, pricing, promotion and distribution of ideas, goods, and services to create exchanges that satisfy individuals and organisations goals’.</a:t>
            </a:r>
          </a:p>
          <a:p>
            <a:pPr marL="0" indent="0">
              <a:lnSpc>
                <a:spcPct val="90000"/>
              </a:lnSpc>
              <a:buNone/>
            </a:pPr>
            <a:endParaRPr lang="en-GB" sz="1400" i="1" dirty="0"/>
          </a:p>
          <a:p>
            <a:pPr marL="0" indent="0">
              <a:lnSpc>
                <a:spcPct val="90000"/>
              </a:lnSpc>
              <a:buNone/>
            </a:pPr>
            <a:r>
              <a:rPr lang="en-GB" sz="1400" dirty="0"/>
              <a:t>McCarthy’s (1960) original marketing mix model the 4P’s </a:t>
            </a:r>
          </a:p>
          <a:p>
            <a:pPr marL="0" indent="0">
              <a:lnSpc>
                <a:spcPct val="90000"/>
              </a:lnSpc>
              <a:buNone/>
            </a:pPr>
            <a:endParaRPr lang="en-GB" sz="1400" dirty="0"/>
          </a:p>
          <a:p>
            <a:pPr marL="0" indent="0">
              <a:lnSpc>
                <a:spcPct val="90000"/>
              </a:lnSpc>
              <a:buNone/>
            </a:pPr>
            <a:r>
              <a:rPr lang="en-GB" sz="1400" b="1" dirty="0"/>
              <a:t>Product</a:t>
            </a:r>
          </a:p>
          <a:p>
            <a:pPr marL="0" indent="0">
              <a:lnSpc>
                <a:spcPct val="90000"/>
              </a:lnSpc>
              <a:buNone/>
            </a:pPr>
            <a:r>
              <a:rPr lang="en-GB" sz="1400" b="1" dirty="0"/>
              <a:t>Place</a:t>
            </a:r>
          </a:p>
          <a:p>
            <a:pPr marL="0" indent="0">
              <a:lnSpc>
                <a:spcPct val="90000"/>
              </a:lnSpc>
              <a:buNone/>
            </a:pPr>
            <a:r>
              <a:rPr lang="en-GB" sz="1400" b="1" dirty="0"/>
              <a:t>Price and</a:t>
            </a:r>
          </a:p>
          <a:p>
            <a:pPr marL="0" indent="0">
              <a:lnSpc>
                <a:spcPct val="90000"/>
              </a:lnSpc>
              <a:buNone/>
            </a:pPr>
            <a:r>
              <a:rPr lang="en-GB" sz="1400" b="1" dirty="0"/>
              <a:t>Promotion </a:t>
            </a:r>
          </a:p>
          <a:p>
            <a:pPr marL="0" indent="0">
              <a:lnSpc>
                <a:spcPct val="90000"/>
              </a:lnSpc>
              <a:buNone/>
            </a:pPr>
            <a:endParaRPr lang="en-GB" sz="1400" b="1" dirty="0"/>
          </a:p>
          <a:p>
            <a:pPr marL="0" indent="0">
              <a:lnSpc>
                <a:spcPct val="90000"/>
              </a:lnSpc>
              <a:buNone/>
            </a:pPr>
            <a:r>
              <a:rPr lang="en-GB" sz="1400" dirty="0"/>
              <a:t>Relevant still, but there are many additional factors that need to be considered in global marketing. There has been much adaptation of this over recent years,</a:t>
            </a:r>
          </a:p>
          <a:p>
            <a:pPr marL="0" indent="0">
              <a:lnSpc>
                <a:spcPct val="90000"/>
              </a:lnSpc>
              <a:buNone/>
            </a:pPr>
            <a:endParaRPr lang="en-GB" sz="1400" dirty="0"/>
          </a:p>
          <a:p>
            <a:pPr marL="0" indent="0">
              <a:lnSpc>
                <a:spcPct val="90000"/>
              </a:lnSpc>
              <a:buNone/>
            </a:pPr>
            <a:r>
              <a:rPr lang="en-GB" sz="1400" dirty="0"/>
              <a:t>Most recently Salman et al (2017) used their own adapted version of a 12P marketing mix model for the hospitality industry.</a:t>
            </a:r>
          </a:p>
        </p:txBody>
      </p:sp>
    </p:spTree>
    <p:extLst>
      <p:ext uri="{BB962C8B-B14F-4D97-AF65-F5344CB8AC3E}">
        <p14:creationId xmlns:p14="http://schemas.microsoft.com/office/powerpoint/2010/main" val="68808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3">
            <a:extLst>
              <a:ext uri="{FF2B5EF4-FFF2-40B4-BE49-F238E27FC236}">
                <a16:creationId xmlns:a16="http://schemas.microsoft.com/office/drawing/2014/main" id="{8EF4FDC4-7C7C-4C19-8A20-D2B900CD7D6D}"/>
              </a:ext>
            </a:extLst>
          </p:cNvPr>
          <p:cNvSpPr>
            <a:spLocks noGrp="1"/>
          </p:cNvSpPr>
          <p:nvPr>
            <p:ph sz="half" idx="2"/>
          </p:nvPr>
        </p:nvSpPr>
        <p:spPr>
          <a:xfrm>
            <a:off x="4648200" y="620688"/>
            <a:ext cx="4038600" cy="4968553"/>
          </a:xfrm>
        </p:spPr>
        <p:txBody>
          <a:bodyPr>
            <a:normAutofit/>
          </a:bodyPr>
          <a:lstStyle/>
          <a:p>
            <a:pPr marL="0" indent="0">
              <a:buNone/>
            </a:pPr>
            <a:r>
              <a:rPr lang="en-US" sz="2000" dirty="0"/>
              <a:t>To discover more about developments within the marketing mix read the following paper, making notes to support your writing of Assignment 2</a:t>
            </a:r>
            <a:br>
              <a:rPr lang="en-US" sz="2000" dirty="0"/>
            </a:br>
            <a:endParaRPr lang="en-US" sz="2000" dirty="0"/>
          </a:p>
          <a:p>
            <a:pPr marL="0" indent="0">
              <a:buNone/>
            </a:pPr>
            <a:r>
              <a:rPr lang="en-US" sz="2000" b="1" dirty="0"/>
              <a:t>Evidence from Egypt after the Arab Spring</a:t>
            </a:r>
            <a:r>
              <a:rPr lang="en-US" sz="2000" dirty="0"/>
              <a:t>. </a:t>
            </a:r>
            <a:r>
              <a:rPr lang="en-US" sz="2000" i="1" dirty="0"/>
              <a:t>Future Business journal,</a:t>
            </a:r>
            <a:r>
              <a:rPr lang="en-US" sz="2000" dirty="0"/>
              <a:t> 3(1).pp 47-69.</a:t>
            </a:r>
          </a:p>
        </p:txBody>
      </p:sp>
      <p:pic>
        <p:nvPicPr>
          <p:cNvPr id="3074" name="Picture 2" descr="Off School - good quality, fun activities and learning opportunities">
            <a:extLst>
              <a:ext uri="{FF2B5EF4-FFF2-40B4-BE49-F238E27FC236}">
                <a16:creationId xmlns:a16="http://schemas.microsoft.com/office/drawing/2014/main" id="{7E7B5F02-1FD8-4A0C-BD5C-6603462D8C3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55576" y="908720"/>
            <a:ext cx="3096344" cy="4060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31727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10E-6579-4CCA-8D79-F0BD25870B0A}"/>
              </a:ext>
            </a:extLst>
          </p:cNvPr>
          <p:cNvSpPr>
            <a:spLocks noGrp="1"/>
          </p:cNvSpPr>
          <p:nvPr>
            <p:ph type="title"/>
          </p:nvPr>
        </p:nvSpPr>
        <p:spPr>
          <a:xfrm>
            <a:off x="457200" y="274638"/>
            <a:ext cx="8229600" cy="1143000"/>
          </a:xfrm>
        </p:spPr>
        <p:txBody>
          <a:bodyPr anchor="ctr">
            <a:normAutofit/>
          </a:bodyPr>
          <a:lstStyle/>
          <a:p>
            <a:r>
              <a:rPr lang="en-GB" dirty="0"/>
              <a:t>Product</a:t>
            </a:r>
          </a:p>
        </p:txBody>
      </p:sp>
      <p:pic>
        <p:nvPicPr>
          <p:cNvPr id="5" name="Picture 4">
            <a:extLst>
              <a:ext uri="{FF2B5EF4-FFF2-40B4-BE49-F238E27FC236}">
                <a16:creationId xmlns:a16="http://schemas.microsoft.com/office/drawing/2014/main" id="{C6C6837B-2405-4A23-A3F3-CC6A1E350E20}"/>
              </a:ext>
            </a:extLst>
          </p:cNvPr>
          <p:cNvPicPr>
            <a:picLocks noChangeAspect="1"/>
          </p:cNvPicPr>
          <p:nvPr/>
        </p:nvPicPr>
        <p:blipFill>
          <a:blip r:embed="rId2"/>
          <a:stretch>
            <a:fillRect/>
          </a:stretch>
        </p:blipFill>
        <p:spPr>
          <a:xfrm>
            <a:off x="395536" y="1988840"/>
            <a:ext cx="4038600" cy="2423159"/>
          </a:xfrm>
          <a:prstGeom prst="rect">
            <a:avLst/>
          </a:prstGeom>
          <a:noFill/>
        </p:spPr>
      </p:pic>
      <p:sp>
        <p:nvSpPr>
          <p:cNvPr id="3" name="Content Placeholder 2">
            <a:extLst>
              <a:ext uri="{FF2B5EF4-FFF2-40B4-BE49-F238E27FC236}">
                <a16:creationId xmlns:a16="http://schemas.microsoft.com/office/drawing/2014/main" id="{85E779BB-75DA-40E0-AA7F-6DE109EA0013}"/>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a:t>The application of product in the context of global marketing activities requires MNC’s (Multinational corporations/companies) to make decisions regarding elements such as quality, range, design, brand name, features, packaging and support services</a:t>
            </a:r>
          </a:p>
          <a:p>
            <a:pPr marL="0" indent="0">
              <a:lnSpc>
                <a:spcPct val="90000"/>
              </a:lnSpc>
              <a:buNone/>
            </a:pPr>
            <a:endParaRPr lang="en-GB" sz="1800"/>
          </a:p>
          <a:p>
            <a:pPr marL="0" indent="0">
              <a:lnSpc>
                <a:spcPct val="90000"/>
              </a:lnSpc>
              <a:buNone/>
            </a:pPr>
            <a:r>
              <a:rPr lang="en-GB" sz="1800"/>
              <a:t>Some elements of product can be seen as more global than others.</a:t>
            </a:r>
          </a:p>
          <a:p>
            <a:pPr marL="0" indent="0">
              <a:lnSpc>
                <a:spcPct val="90000"/>
              </a:lnSpc>
              <a:buNone/>
            </a:pPr>
            <a:endParaRPr lang="en-GB" sz="1800"/>
          </a:p>
          <a:p>
            <a:pPr marL="0" indent="0">
              <a:lnSpc>
                <a:spcPct val="90000"/>
              </a:lnSpc>
              <a:buNone/>
            </a:pPr>
            <a:r>
              <a:rPr lang="en-GB" sz="1800"/>
              <a:t>We saw some of these earlier…</a:t>
            </a:r>
          </a:p>
        </p:txBody>
      </p:sp>
    </p:spTree>
    <p:extLst>
      <p:ext uri="{BB962C8B-B14F-4D97-AF65-F5344CB8AC3E}">
        <p14:creationId xmlns:p14="http://schemas.microsoft.com/office/powerpoint/2010/main" val="1932562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8047-5EA8-4C01-AC5E-3E9ADD44AFF7}"/>
              </a:ext>
            </a:extLst>
          </p:cNvPr>
          <p:cNvSpPr>
            <a:spLocks noGrp="1"/>
          </p:cNvSpPr>
          <p:nvPr>
            <p:ph type="title"/>
          </p:nvPr>
        </p:nvSpPr>
        <p:spPr>
          <a:xfrm>
            <a:off x="457200" y="274638"/>
            <a:ext cx="8229600" cy="1143000"/>
          </a:xfrm>
        </p:spPr>
        <p:txBody>
          <a:bodyPr anchor="ctr">
            <a:normAutofit/>
          </a:bodyPr>
          <a:lstStyle/>
          <a:p>
            <a:r>
              <a:rPr lang="en-GB" dirty="0"/>
              <a:t>Place</a:t>
            </a:r>
          </a:p>
        </p:txBody>
      </p:sp>
      <p:pic>
        <p:nvPicPr>
          <p:cNvPr id="5" name="Picture 4">
            <a:extLst>
              <a:ext uri="{FF2B5EF4-FFF2-40B4-BE49-F238E27FC236}">
                <a16:creationId xmlns:a16="http://schemas.microsoft.com/office/drawing/2014/main" id="{417C88CE-12F1-4A44-B0C6-A6E8A314B270}"/>
              </a:ext>
            </a:extLst>
          </p:cNvPr>
          <p:cNvPicPr>
            <a:picLocks noChangeAspect="1"/>
          </p:cNvPicPr>
          <p:nvPr/>
        </p:nvPicPr>
        <p:blipFill rotWithShape="1">
          <a:blip r:embed="rId2"/>
          <a:srcRect l="2039" t="2575" r="1679" b="2160"/>
          <a:stretch/>
        </p:blipFill>
        <p:spPr>
          <a:xfrm>
            <a:off x="539552" y="1772816"/>
            <a:ext cx="3888432" cy="2664296"/>
          </a:xfrm>
          <a:prstGeom prst="rect">
            <a:avLst/>
          </a:prstGeom>
          <a:noFill/>
        </p:spPr>
      </p:pic>
      <p:sp>
        <p:nvSpPr>
          <p:cNvPr id="3" name="Content Placeholder 2">
            <a:extLst>
              <a:ext uri="{FF2B5EF4-FFF2-40B4-BE49-F238E27FC236}">
                <a16:creationId xmlns:a16="http://schemas.microsoft.com/office/drawing/2014/main" id="{9F90481E-AA41-4BDB-9846-C0B4C5253A8B}"/>
              </a:ext>
            </a:extLst>
          </p:cNvPr>
          <p:cNvSpPr>
            <a:spLocks noGrp="1"/>
          </p:cNvSpPr>
          <p:nvPr>
            <p:ph sz="half" idx="2"/>
          </p:nvPr>
        </p:nvSpPr>
        <p:spPr>
          <a:xfrm>
            <a:off x="4648200" y="1268760"/>
            <a:ext cx="4038600" cy="3989040"/>
          </a:xfrm>
        </p:spPr>
        <p:txBody>
          <a:bodyPr>
            <a:normAutofit/>
          </a:bodyPr>
          <a:lstStyle/>
          <a:p>
            <a:pPr marL="0" indent="0">
              <a:lnSpc>
                <a:spcPct val="90000"/>
              </a:lnSpc>
              <a:buNone/>
            </a:pPr>
            <a:r>
              <a:rPr lang="en-GB" sz="1500" dirty="0"/>
              <a:t>Place typically involves techniques such as market research to understand local market conditions.</a:t>
            </a:r>
          </a:p>
          <a:p>
            <a:pPr marL="0" indent="0">
              <a:lnSpc>
                <a:spcPct val="90000"/>
              </a:lnSpc>
              <a:buNone/>
            </a:pPr>
            <a:endParaRPr lang="en-GB" sz="1500" dirty="0"/>
          </a:p>
          <a:p>
            <a:pPr marL="0" indent="0">
              <a:lnSpc>
                <a:spcPct val="90000"/>
              </a:lnSpc>
              <a:buNone/>
            </a:pPr>
            <a:r>
              <a:rPr lang="en-GB" sz="1500" dirty="0"/>
              <a:t>Many multinational corporations believe this is essential to global marketing activity, coordination with local market resources is key to facilitating effective sharing and knowledge transfer, as well as incorporating cultural differences across regions.</a:t>
            </a:r>
          </a:p>
          <a:p>
            <a:pPr marL="0" indent="0">
              <a:lnSpc>
                <a:spcPct val="90000"/>
              </a:lnSpc>
              <a:buNone/>
            </a:pPr>
            <a:endParaRPr lang="en-GB" sz="1500" dirty="0"/>
          </a:p>
          <a:p>
            <a:pPr marL="0" indent="0">
              <a:lnSpc>
                <a:spcPct val="90000"/>
              </a:lnSpc>
              <a:buNone/>
            </a:pPr>
            <a:r>
              <a:rPr lang="en-GB" sz="1500" dirty="0"/>
              <a:t>Place often just means distribution… international distribution of products and services also must take into account local factors, strategies can vary from country to country due to varying purchasing habits</a:t>
            </a:r>
          </a:p>
          <a:p>
            <a:pPr>
              <a:lnSpc>
                <a:spcPct val="90000"/>
              </a:lnSpc>
            </a:pPr>
            <a:endParaRPr lang="en-GB" sz="1500" dirty="0"/>
          </a:p>
        </p:txBody>
      </p:sp>
    </p:spTree>
    <p:extLst>
      <p:ext uri="{BB962C8B-B14F-4D97-AF65-F5344CB8AC3E}">
        <p14:creationId xmlns:p14="http://schemas.microsoft.com/office/powerpoint/2010/main" val="126824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D9F96-6290-4E59-8956-9B7AB5F49113}"/>
              </a:ext>
            </a:extLst>
          </p:cNvPr>
          <p:cNvSpPr>
            <a:spLocks noGrp="1"/>
          </p:cNvSpPr>
          <p:nvPr>
            <p:ph type="title"/>
          </p:nvPr>
        </p:nvSpPr>
        <p:spPr>
          <a:xfrm>
            <a:off x="457200" y="274638"/>
            <a:ext cx="8229600" cy="1143000"/>
          </a:xfrm>
        </p:spPr>
        <p:txBody>
          <a:bodyPr anchor="ctr">
            <a:normAutofit/>
          </a:bodyPr>
          <a:lstStyle/>
          <a:p>
            <a:r>
              <a:rPr lang="en-GB" dirty="0"/>
              <a:t>Promotion</a:t>
            </a:r>
          </a:p>
        </p:txBody>
      </p:sp>
      <p:pic>
        <p:nvPicPr>
          <p:cNvPr id="5" name="Picture 4">
            <a:extLst>
              <a:ext uri="{FF2B5EF4-FFF2-40B4-BE49-F238E27FC236}">
                <a16:creationId xmlns:a16="http://schemas.microsoft.com/office/drawing/2014/main" id="{EB0FB00A-1051-4FD6-AC4C-25F8AB4A638B}"/>
              </a:ext>
            </a:extLst>
          </p:cNvPr>
          <p:cNvPicPr>
            <a:picLocks noChangeAspect="1"/>
          </p:cNvPicPr>
          <p:nvPr/>
        </p:nvPicPr>
        <p:blipFill>
          <a:blip r:embed="rId2"/>
          <a:stretch>
            <a:fillRect/>
          </a:stretch>
        </p:blipFill>
        <p:spPr>
          <a:xfrm>
            <a:off x="323528" y="1700808"/>
            <a:ext cx="4038600" cy="3069335"/>
          </a:xfrm>
          <a:prstGeom prst="rect">
            <a:avLst/>
          </a:prstGeom>
          <a:noFill/>
        </p:spPr>
      </p:pic>
      <p:sp>
        <p:nvSpPr>
          <p:cNvPr id="3" name="Content Placeholder 2">
            <a:extLst>
              <a:ext uri="{FF2B5EF4-FFF2-40B4-BE49-F238E27FC236}">
                <a16:creationId xmlns:a16="http://schemas.microsoft.com/office/drawing/2014/main" id="{61CC7BF7-E3ED-44A4-89D2-C7BE11C4D8E5}"/>
              </a:ext>
            </a:extLst>
          </p:cNvPr>
          <p:cNvSpPr>
            <a:spLocks noGrp="1"/>
          </p:cNvSpPr>
          <p:nvPr>
            <p:ph sz="half" idx="2"/>
          </p:nvPr>
        </p:nvSpPr>
        <p:spPr>
          <a:xfrm>
            <a:off x="4648200" y="1196752"/>
            <a:ext cx="4038600" cy="4392489"/>
          </a:xfrm>
        </p:spPr>
        <p:txBody>
          <a:bodyPr>
            <a:normAutofit/>
          </a:bodyPr>
          <a:lstStyle/>
          <a:p>
            <a:pPr marL="0" indent="0">
              <a:lnSpc>
                <a:spcPct val="90000"/>
              </a:lnSpc>
              <a:buNone/>
            </a:pPr>
            <a:r>
              <a:rPr lang="en-GB" sz="1300" dirty="0"/>
              <a:t>Closely connected to ‘product’ is the necessary ‘promotion’ of those products and services within the target markets of the MNC.</a:t>
            </a:r>
          </a:p>
          <a:p>
            <a:pPr marL="0" indent="0">
              <a:lnSpc>
                <a:spcPct val="90000"/>
              </a:lnSpc>
              <a:buNone/>
            </a:pPr>
            <a:endParaRPr lang="en-GB" sz="1300" dirty="0"/>
          </a:p>
          <a:p>
            <a:pPr marL="0" indent="0">
              <a:lnSpc>
                <a:spcPct val="90000"/>
              </a:lnSpc>
              <a:buNone/>
            </a:pPr>
            <a:r>
              <a:rPr lang="en-GB" sz="1300" dirty="0"/>
              <a:t>As with all areas of the marketing mix, MNC’s must carefully consider local nuances and cultural differences when deciding on and perhaps modifying their marketing strategies to meet the language, values, religion and customer need.</a:t>
            </a:r>
          </a:p>
          <a:p>
            <a:pPr marL="0" indent="0">
              <a:lnSpc>
                <a:spcPct val="90000"/>
              </a:lnSpc>
              <a:buNone/>
            </a:pPr>
            <a:endParaRPr lang="en-GB" sz="1300" dirty="0"/>
          </a:p>
          <a:p>
            <a:pPr marL="0" indent="0">
              <a:lnSpc>
                <a:spcPct val="90000"/>
              </a:lnSpc>
              <a:buNone/>
            </a:pPr>
            <a:r>
              <a:rPr lang="en-GB" sz="1300" dirty="0"/>
              <a:t>Although there can be ‘universal’ elements of the product that would be the same in each country, the recognition of local preferences will have a greater effect especially in the way that potential customers would want to be communalised with.. Using specific strategies online and offline for example.</a:t>
            </a:r>
          </a:p>
        </p:txBody>
      </p:sp>
    </p:spTree>
    <p:extLst>
      <p:ext uri="{BB962C8B-B14F-4D97-AF65-F5344CB8AC3E}">
        <p14:creationId xmlns:p14="http://schemas.microsoft.com/office/powerpoint/2010/main" val="127859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E7BBE-E460-452B-A604-705025198DEA}"/>
              </a:ext>
            </a:extLst>
          </p:cNvPr>
          <p:cNvSpPr>
            <a:spLocks noGrp="1"/>
          </p:cNvSpPr>
          <p:nvPr>
            <p:ph type="title"/>
          </p:nvPr>
        </p:nvSpPr>
        <p:spPr>
          <a:xfrm>
            <a:off x="457200" y="274638"/>
            <a:ext cx="8229600" cy="1143000"/>
          </a:xfrm>
        </p:spPr>
        <p:txBody>
          <a:bodyPr anchor="ctr">
            <a:normAutofit/>
          </a:bodyPr>
          <a:lstStyle/>
          <a:p>
            <a:r>
              <a:rPr lang="en-GB" dirty="0"/>
              <a:t>Price</a:t>
            </a:r>
          </a:p>
        </p:txBody>
      </p:sp>
      <p:pic>
        <p:nvPicPr>
          <p:cNvPr id="5" name="Picture 4">
            <a:extLst>
              <a:ext uri="{FF2B5EF4-FFF2-40B4-BE49-F238E27FC236}">
                <a16:creationId xmlns:a16="http://schemas.microsoft.com/office/drawing/2014/main" id="{DC7860A4-7CB2-4065-A58A-2B46B1A566A2}"/>
              </a:ext>
            </a:extLst>
          </p:cNvPr>
          <p:cNvPicPr>
            <a:picLocks noChangeAspect="1"/>
          </p:cNvPicPr>
          <p:nvPr/>
        </p:nvPicPr>
        <p:blipFill>
          <a:blip r:embed="rId2"/>
          <a:stretch>
            <a:fillRect/>
          </a:stretch>
        </p:blipFill>
        <p:spPr>
          <a:xfrm>
            <a:off x="457200" y="1772816"/>
            <a:ext cx="4038600" cy="2651510"/>
          </a:xfrm>
          <a:prstGeom prst="rect">
            <a:avLst/>
          </a:prstGeom>
          <a:noFill/>
        </p:spPr>
      </p:pic>
      <p:sp>
        <p:nvSpPr>
          <p:cNvPr id="3" name="Content Placeholder 2">
            <a:extLst>
              <a:ext uri="{FF2B5EF4-FFF2-40B4-BE49-F238E27FC236}">
                <a16:creationId xmlns:a16="http://schemas.microsoft.com/office/drawing/2014/main" id="{08ABA472-8127-4768-B10C-B3F85EDFD81E}"/>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dirty="0"/>
              <a:t>As with product and promotion, pricing is sometimes adapted to both global and local markets depending on the specifics of the market.</a:t>
            </a:r>
          </a:p>
          <a:p>
            <a:pPr marL="0" indent="0">
              <a:lnSpc>
                <a:spcPct val="90000"/>
              </a:lnSpc>
              <a:buNone/>
            </a:pPr>
            <a:endParaRPr lang="en-GB" sz="1500" dirty="0"/>
          </a:p>
          <a:p>
            <a:pPr marL="0" indent="0">
              <a:lnSpc>
                <a:spcPct val="90000"/>
              </a:lnSpc>
              <a:buNone/>
            </a:pPr>
            <a:r>
              <a:rPr lang="en-GB" sz="1500" dirty="0"/>
              <a:t>A uniform global pricing approach may be challenging due to the differing level of competition and the effects of exchange rates between countries.</a:t>
            </a:r>
          </a:p>
          <a:p>
            <a:pPr marL="0" indent="0">
              <a:lnSpc>
                <a:spcPct val="90000"/>
              </a:lnSpc>
              <a:buNone/>
            </a:pPr>
            <a:endParaRPr lang="en-GB" sz="1500" dirty="0"/>
          </a:p>
          <a:p>
            <a:pPr marL="0" indent="0">
              <a:lnSpc>
                <a:spcPct val="90000"/>
              </a:lnSpc>
              <a:buNone/>
            </a:pPr>
            <a:r>
              <a:rPr lang="en-GB" sz="1500" dirty="0"/>
              <a:t>As with all the P’s the amount a local is willing to pay for a product will very much depend on brand strength and the perceived desirability to have a ‘premium product’.</a:t>
            </a:r>
          </a:p>
        </p:txBody>
      </p:sp>
    </p:spTree>
    <p:extLst>
      <p:ext uri="{BB962C8B-B14F-4D97-AF65-F5344CB8AC3E}">
        <p14:creationId xmlns:p14="http://schemas.microsoft.com/office/powerpoint/2010/main" val="355765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AEC60-D854-48CA-A546-592D10075339}"/>
              </a:ext>
            </a:extLst>
          </p:cNvPr>
          <p:cNvSpPr>
            <a:spLocks noGrp="1"/>
          </p:cNvSpPr>
          <p:nvPr>
            <p:ph type="title"/>
          </p:nvPr>
        </p:nvSpPr>
        <p:spPr/>
        <p:txBody>
          <a:bodyPr>
            <a:normAutofit fontScale="90000"/>
          </a:bodyPr>
          <a:lstStyle/>
          <a:p>
            <a:r>
              <a:rPr lang="en-GB" b="1" dirty="0">
                <a:solidFill>
                  <a:schemeClr val="accent1">
                    <a:lumMod val="75000"/>
                  </a:schemeClr>
                </a:solidFill>
              </a:rPr>
              <a:t>Some additional P’s to consider…</a:t>
            </a:r>
          </a:p>
        </p:txBody>
      </p:sp>
      <p:sp>
        <p:nvSpPr>
          <p:cNvPr id="3" name="Content Placeholder 2">
            <a:extLst>
              <a:ext uri="{FF2B5EF4-FFF2-40B4-BE49-F238E27FC236}">
                <a16:creationId xmlns:a16="http://schemas.microsoft.com/office/drawing/2014/main" id="{DF1BC6C8-5A8F-4737-BA05-06A94263C9CD}"/>
              </a:ext>
            </a:extLst>
          </p:cNvPr>
          <p:cNvSpPr>
            <a:spLocks noGrp="1"/>
          </p:cNvSpPr>
          <p:nvPr>
            <p:ph idx="1"/>
          </p:nvPr>
        </p:nvSpPr>
        <p:spPr/>
        <p:txBody>
          <a:bodyPr>
            <a:normAutofit fontScale="70000" lnSpcReduction="20000"/>
          </a:bodyPr>
          <a:lstStyle/>
          <a:p>
            <a:pPr marL="0" indent="0">
              <a:buNone/>
            </a:pPr>
            <a:r>
              <a:rPr lang="en-GB" b="1" dirty="0">
                <a:solidFill>
                  <a:schemeClr val="accent1">
                    <a:lumMod val="75000"/>
                  </a:schemeClr>
                </a:solidFill>
              </a:rPr>
              <a:t>People –</a:t>
            </a:r>
            <a:r>
              <a:rPr lang="en-GB" dirty="0"/>
              <a:t> The rise of service industries has led to the development of strong customer loyalties (Sethna and Blythe (2016) based on a loyalty to the people working for a company.</a:t>
            </a:r>
          </a:p>
          <a:p>
            <a:pPr marL="0" indent="0">
              <a:buNone/>
            </a:pPr>
            <a:endParaRPr lang="en-GB" dirty="0"/>
          </a:p>
          <a:p>
            <a:pPr marL="0" indent="0">
              <a:buNone/>
            </a:pPr>
            <a:r>
              <a:rPr lang="en-GB" b="1" dirty="0">
                <a:solidFill>
                  <a:schemeClr val="accent1">
                    <a:lumMod val="75000"/>
                  </a:schemeClr>
                </a:solidFill>
              </a:rPr>
              <a:t>Process – </a:t>
            </a:r>
            <a:r>
              <a:rPr lang="en-GB" dirty="0"/>
              <a:t>The overall delivery of the service… built from the marketers understanding of the customers needs… all involving human interaction and effective communication.</a:t>
            </a:r>
          </a:p>
          <a:p>
            <a:pPr marL="0" indent="0">
              <a:buNone/>
            </a:pPr>
            <a:endParaRPr lang="en-GB" dirty="0"/>
          </a:p>
          <a:p>
            <a:pPr marL="0" indent="0">
              <a:buNone/>
            </a:pPr>
            <a:r>
              <a:rPr lang="en-GB" b="1" dirty="0">
                <a:solidFill>
                  <a:schemeClr val="accent1">
                    <a:lumMod val="75000"/>
                  </a:schemeClr>
                </a:solidFill>
              </a:rPr>
              <a:t>Physical evidence- </a:t>
            </a:r>
            <a:r>
              <a:rPr lang="en-GB" dirty="0"/>
              <a:t>The tangible aspects of products and service is physical evidence. The evidence might be useful to show other people… a souvenir from a hotel for example that can be shared with others… future customers.</a:t>
            </a:r>
          </a:p>
        </p:txBody>
      </p:sp>
    </p:spTree>
    <p:extLst>
      <p:ext uri="{BB962C8B-B14F-4D97-AF65-F5344CB8AC3E}">
        <p14:creationId xmlns:p14="http://schemas.microsoft.com/office/powerpoint/2010/main" val="322916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094D3-0D5A-47EA-AC63-4DA75B484C57}"/>
              </a:ext>
            </a:extLst>
          </p:cNvPr>
          <p:cNvSpPr>
            <a:spLocks noGrp="1"/>
          </p:cNvSpPr>
          <p:nvPr>
            <p:ph type="title"/>
          </p:nvPr>
        </p:nvSpPr>
        <p:spPr>
          <a:xfrm>
            <a:off x="457200" y="260648"/>
            <a:ext cx="8229600" cy="504056"/>
          </a:xfrm>
        </p:spPr>
        <p:txBody>
          <a:bodyPr anchor="ctr">
            <a:normAutofit fontScale="90000"/>
          </a:bodyPr>
          <a:lstStyle/>
          <a:p>
            <a:r>
              <a:rPr lang="en-GB" dirty="0"/>
              <a:t>Social Class Influences</a:t>
            </a:r>
          </a:p>
        </p:txBody>
      </p:sp>
      <p:pic>
        <p:nvPicPr>
          <p:cNvPr id="5" name="Picture 4">
            <a:extLst>
              <a:ext uri="{FF2B5EF4-FFF2-40B4-BE49-F238E27FC236}">
                <a16:creationId xmlns:a16="http://schemas.microsoft.com/office/drawing/2014/main" id="{6688DD95-BCAF-4EA7-87D9-6F22CC66FE0A}"/>
              </a:ext>
            </a:extLst>
          </p:cNvPr>
          <p:cNvPicPr>
            <a:picLocks noChangeAspect="1"/>
          </p:cNvPicPr>
          <p:nvPr/>
        </p:nvPicPr>
        <p:blipFill>
          <a:blip r:embed="rId2"/>
          <a:stretch>
            <a:fillRect/>
          </a:stretch>
        </p:blipFill>
        <p:spPr>
          <a:xfrm>
            <a:off x="468335" y="908720"/>
            <a:ext cx="3826767" cy="4680521"/>
          </a:xfrm>
          <a:prstGeom prst="rect">
            <a:avLst/>
          </a:prstGeom>
          <a:noFill/>
        </p:spPr>
      </p:pic>
      <p:sp>
        <p:nvSpPr>
          <p:cNvPr id="3" name="Content Placeholder 2">
            <a:extLst>
              <a:ext uri="{FF2B5EF4-FFF2-40B4-BE49-F238E27FC236}">
                <a16:creationId xmlns:a16="http://schemas.microsoft.com/office/drawing/2014/main" id="{E0EF3389-AE18-4ECA-97F8-5DD0972959E8}"/>
              </a:ext>
            </a:extLst>
          </p:cNvPr>
          <p:cNvSpPr>
            <a:spLocks noGrp="1"/>
          </p:cNvSpPr>
          <p:nvPr>
            <p:ph sz="half" idx="2"/>
          </p:nvPr>
        </p:nvSpPr>
        <p:spPr>
          <a:xfrm>
            <a:off x="4565014" y="908719"/>
            <a:ext cx="4038600" cy="4680521"/>
          </a:xfrm>
        </p:spPr>
        <p:txBody>
          <a:bodyPr>
            <a:noAutofit/>
          </a:bodyPr>
          <a:lstStyle/>
          <a:p>
            <a:pPr marL="0" indent="0">
              <a:lnSpc>
                <a:spcPct val="90000"/>
              </a:lnSpc>
              <a:buNone/>
            </a:pPr>
            <a:r>
              <a:rPr lang="en-GB" sz="1400" dirty="0"/>
              <a:t>Social class is an important influencing factor in consumer behaviour and is closely linked to the existence of social institutions and their influence on roles and positions.</a:t>
            </a:r>
          </a:p>
          <a:p>
            <a:pPr marL="0" indent="0">
              <a:lnSpc>
                <a:spcPct val="90000"/>
              </a:lnSpc>
              <a:buNone/>
            </a:pPr>
            <a:endParaRPr lang="en-GB" sz="1400" dirty="0"/>
          </a:p>
          <a:p>
            <a:pPr marL="0" indent="0">
              <a:lnSpc>
                <a:spcPct val="90000"/>
              </a:lnSpc>
              <a:buNone/>
            </a:pPr>
            <a:r>
              <a:rPr lang="en-GB" sz="1400" dirty="0"/>
              <a:t>In Western civilisations it is easier for people to move into social classes that differ from their families.</a:t>
            </a:r>
          </a:p>
          <a:p>
            <a:pPr marL="0" indent="0">
              <a:lnSpc>
                <a:spcPct val="90000"/>
              </a:lnSpc>
              <a:buNone/>
            </a:pPr>
            <a:endParaRPr lang="en-GB" sz="1400" dirty="0"/>
          </a:p>
          <a:p>
            <a:pPr marL="0" indent="0">
              <a:lnSpc>
                <a:spcPct val="90000"/>
              </a:lnSpc>
              <a:buNone/>
            </a:pPr>
            <a:r>
              <a:rPr lang="en-GB" sz="1400" dirty="0"/>
              <a:t>In the UK for example classes have traditionally been labelled as upper, middle and lower classes. </a:t>
            </a:r>
            <a:r>
              <a:rPr lang="en-GB" sz="1400" dirty="0" err="1"/>
              <a:t>Brean</a:t>
            </a:r>
            <a:r>
              <a:rPr lang="en-GB" sz="1400" dirty="0"/>
              <a:t> (2006) concluded that half the population at that time were ‘middle class’ whilst a study from the London School of Economics (LSE) devised a seven class system for the UK (Savage et al 2013)</a:t>
            </a:r>
          </a:p>
          <a:p>
            <a:pPr marL="0" indent="0">
              <a:lnSpc>
                <a:spcPct val="90000"/>
              </a:lnSpc>
              <a:buNone/>
            </a:pPr>
            <a:endParaRPr lang="en-GB" sz="1400" dirty="0"/>
          </a:p>
          <a:p>
            <a:pPr marL="0" indent="0">
              <a:lnSpc>
                <a:spcPct val="90000"/>
              </a:lnSpc>
              <a:buNone/>
            </a:pPr>
            <a:r>
              <a:rPr lang="en-GB" sz="1400" dirty="0"/>
              <a:t>The UK and North America are also seeing a widening gap between rich and poor which within the last 30 years has seen a 60% increase in poor households and 33% increase in wealthy households (</a:t>
            </a:r>
            <a:r>
              <a:rPr lang="en-GB" sz="1400" dirty="0" err="1"/>
              <a:t>Boffey</a:t>
            </a:r>
            <a:r>
              <a:rPr lang="en-GB" sz="1400" dirty="0"/>
              <a:t> 2015)</a:t>
            </a:r>
          </a:p>
        </p:txBody>
      </p:sp>
    </p:spTree>
    <p:extLst>
      <p:ext uri="{BB962C8B-B14F-4D97-AF65-F5344CB8AC3E}">
        <p14:creationId xmlns:p14="http://schemas.microsoft.com/office/powerpoint/2010/main" val="228935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1E8BFE9-B1A6-49B0-92C0-E20C55490DC4}"/>
              </a:ext>
            </a:extLst>
          </p:cNvPr>
          <p:cNvSpPr>
            <a:spLocks noGrp="1"/>
          </p:cNvSpPr>
          <p:nvPr>
            <p:ph sz="half" idx="2"/>
          </p:nvPr>
        </p:nvSpPr>
        <p:spPr>
          <a:xfrm>
            <a:off x="4572000" y="476672"/>
            <a:ext cx="4038600" cy="5256584"/>
          </a:xfrm>
        </p:spPr>
        <p:txBody>
          <a:bodyPr>
            <a:normAutofit fontScale="70000" lnSpcReduction="20000"/>
          </a:bodyPr>
          <a:lstStyle/>
          <a:p>
            <a:pPr marL="0" indent="0">
              <a:buNone/>
            </a:pPr>
            <a:r>
              <a:rPr lang="en-GB" dirty="0"/>
              <a:t>You have 30 minutes to put some ideas together on this theme…</a:t>
            </a:r>
          </a:p>
          <a:p>
            <a:pPr marL="0" indent="0">
              <a:buNone/>
            </a:pPr>
            <a:endParaRPr lang="en-GB" dirty="0"/>
          </a:p>
          <a:p>
            <a:pPr marL="0" indent="0">
              <a:buNone/>
            </a:pPr>
            <a:r>
              <a:rPr lang="en-GB" i="1" dirty="0">
                <a:solidFill>
                  <a:schemeClr val="tx2">
                    <a:lumMod val="60000"/>
                    <a:lumOff val="40000"/>
                  </a:schemeClr>
                </a:solidFill>
              </a:rPr>
              <a:t>You are a marketing consultant who has been asked to introduce an established brand onto the market in your home country, considering the 4Ps and what we have discussed about culture, class systems and society what important factors would you include in your marketing plan? and what essential information would you share with managers/planners?</a:t>
            </a:r>
          </a:p>
          <a:p>
            <a:pPr marL="0" indent="0">
              <a:buNone/>
            </a:pPr>
            <a:endParaRPr lang="en-GB" dirty="0"/>
          </a:p>
          <a:p>
            <a:pPr marL="0" indent="0" algn="just">
              <a:buNone/>
            </a:pPr>
            <a:r>
              <a:rPr lang="en-GB" dirty="0"/>
              <a:t>Be prepared to share your ideas with the group</a:t>
            </a:r>
          </a:p>
        </p:txBody>
      </p:sp>
      <p:pic>
        <p:nvPicPr>
          <p:cNvPr id="4098" name="Picture 2" descr="Off School - good quality, fun activities and learning opportunities">
            <a:extLst>
              <a:ext uri="{FF2B5EF4-FFF2-40B4-BE49-F238E27FC236}">
                <a16:creationId xmlns:a16="http://schemas.microsoft.com/office/drawing/2014/main" id="{CBC27B62-4238-4835-B6EF-BC0D3B4A1B5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27584" y="620688"/>
            <a:ext cx="3293325" cy="4318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70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3">
            <a:extLst>
              <a:ext uri="{FF2B5EF4-FFF2-40B4-BE49-F238E27FC236}">
                <a16:creationId xmlns:a16="http://schemas.microsoft.com/office/drawing/2014/main" id="{BA5FF45B-7938-4FFE-85D6-35552762A4D3}"/>
              </a:ext>
            </a:extLst>
          </p:cNvPr>
          <p:cNvSpPr>
            <a:spLocks noGrp="1"/>
          </p:cNvSpPr>
          <p:nvPr>
            <p:ph sz="half" idx="2"/>
          </p:nvPr>
        </p:nvSpPr>
        <p:spPr>
          <a:xfrm>
            <a:off x="4648200" y="404664"/>
            <a:ext cx="4038600" cy="5184577"/>
          </a:xfrm>
        </p:spPr>
        <p:txBody>
          <a:bodyPr>
            <a:normAutofit fontScale="55000" lnSpcReduction="20000"/>
          </a:bodyPr>
          <a:lstStyle/>
          <a:p>
            <a:pPr marL="0" indent="0">
              <a:buNone/>
            </a:pPr>
            <a:r>
              <a:rPr lang="en-US" dirty="0"/>
              <a:t>All of us are born into a culture. Culture can be thought of as the shared values, beliefs and practices that help individuals to function in society. It is passed from generation to generation as a part of the socialisation process we undergo when growing up and is expressed in and reinforced by learned behaviours.</a:t>
            </a:r>
          </a:p>
          <a:p>
            <a:pPr marL="0" indent="0">
              <a:buNone/>
            </a:pPr>
            <a:endParaRPr lang="en-US" dirty="0"/>
          </a:p>
          <a:p>
            <a:pPr marL="0" indent="0">
              <a:buNone/>
            </a:pPr>
            <a:r>
              <a:rPr lang="en-US" dirty="0"/>
              <a:t>When you consider the marketing direction your chosen brand has taken remember the following influences:</a:t>
            </a:r>
          </a:p>
          <a:p>
            <a:pPr marL="0" indent="0">
              <a:buNone/>
            </a:pPr>
            <a:r>
              <a:rPr lang="en-US" dirty="0"/>
              <a:t>Human needs</a:t>
            </a:r>
          </a:p>
          <a:p>
            <a:pPr marL="0" indent="0">
              <a:buNone/>
            </a:pPr>
            <a:r>
              <a:rPr lang="en-US" dirty="0"/>
              <a:t>Ethnicity</a:t>
            </a:r>
          </a:p>
          <a:p>
            <a:pPr marL="0" indent="0">
              <a:buNone/>
            </a:pPr>
            <a:r>
              <a:rPr lang="en-US" dirty="0"/>
              <a:t>Language</a:t>
            </a:r>
          </a:p>
          <a:p>
            <a:pPr marL="0" indent="0">
              <a:buNone/>
            </a:pPr>
            <a:r>
              <a:rPr lang="en-US" dirty="0"/>
              <a:t>Family relationships</a:t>
            </a:r>
          </a:p>
          <a:p>
            <a:pPr marL="0" indent="0">
              <a:buNone/>
            </a:pPr>
            <a:r>
              <a:rPr lang="en-US" dirty="0"/>
              <a:t>Political systems</a:t>
            </a:r>
          </a:p>
          <a:p>
            <a:pPr marL="0" indent="0">
              <a:buNone/>
            </a:pPr>
            <a:r>
              <a:rPr lang="en-US" dirty="0"/>
              <a:t>Education</a:t>
            </a:r>
          </a:p>
          <a:p>
            <a:pPr marL="0" indent="0">
              <a:buNone/>
            </a:pPr>
            <a:r>
              <a:rPr lang="en-US" dirty="0"/>
              <a:t>Social organisations</a:t>
            </a:r>
          </a:p>
          <a:p>
            <a:pPr marL="0" indent="0">
              <a:buNone/>
            </a:pPr>
            <a:r>
              <a:rPr lang="en-US" dirty="0"/>
              <a:t>Religious beliefs</a:t>
            </a:r>
          </a:p>
          <a:p>
            <a:pPr marL="0" indent="0">
              <a:buNone/>
            </a:pPr>
            <a:r>
              <a:rPr lang="en-US" dirty="0"/>
              <a:t>&amp; History, customs and habits. </a:t>
            </a:r>
          </a:p>
        </p:txBody>
      </p:sp>
      <p:pic>
        <p:nvPicPr>
          <p:cNvPr id="7" name="Picture 2" descr="My feedback on the Ex Ante Regulatory Instrument for online platforms |  Chillin'Competition">
            <a:extLst>
              <a:ext uri="{FF2B5EF4-FFF2-40B4-BE49-F238E27FC236}">
                <a16:creationId xmlns:a16="http://schemas.microsoft.com/office/drawing/2014/main" id="{5AC5D7FB-D42E-469D-B0F4-5DB8AFFF3B8F}"/>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412776"/>
            <a:ext cx="4038600" cy="2691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18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4AFE-2277-4940-B71E-2AF79124F1B7}"/>
              </a:ext>
            </a:extLst>
          </p:cNvPr>
          <p:cNvSpPr>
            <a:spLocks noGrp="1"/>
          </p:cNvSpPr>
          <p:nvPr>
            <p:ph type="title"/>
          </p:nvPr>
        </p:nvSpPr>
        <p:spPr>
          <a:xfrm>
            <a:off x="457200" y="274638"/>
            <a:ext cx="8229600" cy="1143000"/>
          </a:xfrm>
        </p:spPr>
        <p:txBody>
          <a:bodyPr anchor="ctr">
            <a:normAutofit/>
          </a:bodyPr>
          <a:lstStyle/>
          <a:p>
            <a:r>
              <a:rPr lang="en-GB" dirty="0"/>
              <a:t>Assignment 2</a:t>
            </a:r>
          </a:p>
        </p:txBody>
      </p:sp>
      <p:pic>
        <p:nvPicPr>
          <p:cNvPr id="5" name="Picture 4">
            <a:extLst>
              <a:ext uri="{FF2B5EF4-FFF2-40B4-BE49-F238E27FC236}">
                <a16:creationId xmlns:a16="http://schemas.microsoft.com/office/drawing/2014/main" id="{1A24296D-CA9D-4DB7-9F3E-6B5EACF74C1E}"/>
              </a:ext>
            </a:extLst>
          </p:cNvPr>
          <p:cNvPicPr>
            <a:picLocks noChangeAspect="1"/>
          </p:cNvPicPr>
          <p:nvPr/>
        </p:nvPicPr>
        <p:blipFill>
          <a:blip r:embed="rId2"/>
          <a:stretch>
            <a:fillRect/>
          </a:stretch>
        </p:blipFill>
        <p:spPr>
          <a:xfrm>
            <a:off x="484368" y="1628800"/>
            <a:ext cx="4038600" cy="3039046"/>
          </a:xfrm>
          <a:prstGeom prst="rect">
            <a:avLst/>
          </a:prstGeom>
          <a:noFill/>
        </p:spPr>
      </p:pic>
      <p:sp>
        <p:nvSpPr>
          <p:cNvPr id="3" name="Content Placeholder 2">
            <a:extLst>
              <a:ext uri="{FF2B5EF4-FFF2-40B4-BE49-F238E27FC236}">
                <a16:creationId xmlns:a16="http://schemas.microsoft.com/office/drawing/2014/main" id="{EB71AA9F-CFF1-4745-971D-CF4BD912D097}"/>
              </a:ext>
            </a:extLst>
          </p:cNvPr>
          <p:cNvSpPr>
            <a:spLocks noGrp="1"/>
          </p:cNvSpPr>
          <p:nvPr>
            <p:ph sz="half" idx="2"/>
          </p:nvPr>
        </p:nvSpPr>
        <p:spPr>
          <a:xfrm>
            <a:off x="4788024" y="1844823"/>
            <a:ext cx="4038600" cy="3168353"/>
          </a:xfrm>
        </p:spPr>
        <p:txBody>
          <a:bodyPr>
            <a:normAutofit/>
          </a:bodyPr>
          <a:lstStyle/>
          <a:p>
            <a:pPr marL="0" indent="0">
              <a:buNone/>
            </a:pPr>
            <a:r>
              <a:rPr lang="en-GB" dirty="0"/>
              <a:t>Lets re-cap on Assignment 2…….</a:t>
            </a:r>
          </a:p>
          <a:p>
            <a:endParaRPr lang="en-GB" dirty="0"/>
          </a:p>
        </p:txBody>
      </p:sp>
    </p:spTree>
    <p:extLst>
      <p:ext uri="{BB962C8B-B14F-4D97-AF65-F5344CB8AC3E}">
        <p14:creationId xmlns:p14="http://schemas.microsoft.com/office/powerpoint/2010/main" val="18297304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FA84CDC-B5E6-4988-B493-2BA221744E8A}"/>
              </a:ext>
            </a:extLst>
          </p:cNvPr>
          <p:cNvPicPr>
            <a:picLocks noGrp="1" noChangeAspect="1"/>
          </p:cNvPicPr>
          <p:nvPr>
            <p:ph idx="1"/>
          </p:nvPr>
        </p:nvPicPr>
        <p:blipFill>
          <a:blip r:embed="rId2"/>
          <a:stretch>
            <a:fillRect/>
          </a:stretch>
        </p:blipFill>
        <p:spPr>
          <a:xfrm>
            <a:off x="107504" y="260648"/>
            <a:ext cx="8963025" cy="5214657"/>
          </a:xfrm>
          <a:prstGeom prst="rect">
            <a:avLst/>
          </a:prstGeom>
          <a:noFill/>
        </p:spPr>
      </p:pic>
    </p:spTree>
    <p:extLst>
      <p:ext uri="{BB962C8B-B14F-4D97-AF65-F5344CB8AC3E}">
        <p14:creationId xmlns:p14="http://schemas.microsoft.com/office/powerpoint/2010/main" val="23431415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3">
            <a:extLst>
              <a:ext uri="{FF2B5EF4-FFF2-40B4-BE49-F238E27FC236}">
                <a16:creationId xmlns:a16="http://schemas.microsoft.com/office/drawing/2014/main" id="{AF540D45-8D0F-4D7F-8FB2-5855A5256DDB}"/>
              </a:ext>
            </a:extLst>
          </p:cNvPr>
          <p:cNvSpPr>
            <a:spLocks noGrp="1"/>
          </p:cNvSpPr>
          <p:nvPr>
            <p:ph sz="half" idx="2"/>
          </p:nvPr>
        </p:nvSpPr>
        <p:spPr>
          <a:xfrm>
            <a:off x="4648200" y="764704"/>
            <a:ext cx="4038600" cy="4824537"/>
          </a:xfrm>
        </p:spPr>
        <p:txBody>
          <a:bodyPr>
            <a:normAutofit fontScale="85000" lnSpcReduction="10000"/>
          </a:bodyPr>
          <a:lstStyle/>
          <a:p>
            <a:pPr marL="0" indent="0">
              <a:buNone/>
            </a:pPr>
            <a:r>
              <a:rPr lang="en-US" dirty="0"/>
              <a:t>A couple of questions before we finish for today…</a:t>
            </a:r>
          </a:p>
          <a:p>
            <a:pPr marL="0" indent="0">
              <a:buNone/>
            </a:pPr>
            <a:endParaRPr lang="en-US" dirty="0"/>
          </a:p>
          <a:p>
            <a:pPr marL="0" indent="0">
              <a:buNone/>
            </a:pPr>
            <a:r>
              <a:rPr lang="en-US" dirty="0"/>
              <a:t>Have you been able to select a Multinational Organisation for Assignment 2?</a:t>
            </a:r>
          </a:p>
          <a:p>
            <a:pPr marL="0" indent="0">
              <a:buNone/>
            </a:pPr>
            <a:endParaRPr lang="en-US" dirty="0"/>
          </a:p>
          <a:p>
            <a:pPr marL="0" indent="0">
              <a:buNone/>
            </a:pPr>
            <a:r>
              <a:rPr lang="en-US" dirty="0"/>
              <a:t>Do you have a better understanding of Globalization in relation to global market, culture and competitors?</a:t>
            </a:r>
          </a:p>
        </p:txBody>
      </p:sp>
      <p:pic>
        <p:nvPicPr>
          <p:cNvPr id="9" name="Content Placeholder 8">
            <a:extLst>
              <a:ext uri="{FF2B5EF4-FFF2-40B4-BE49-F238E27FC236}">
                <a16:creationId xmlns:a16="http://schemas.microsoft.com/office/drawing/2014/main" id="{F62B490B-641E-4807-9AA2-F2AE840049BD}"/>
              </a:ext>
            </a:extLst>
          </p:cNvPr>
          <p:cNvPicPr>
            <a:picLocks noGrp="1" noChangeAspect="1"/>
          </p:cNvPicPr>
          <p:nvPr>
            <p:ph sz="half" idx="1"/>
          </p:nvPr>
        </p:nvPicPr>
        <p:blipFill>
          <a:blip r:embed="rId2"/>
          <a:stretch>
            <a:fillRect/>
          </a:stretch>
        </p:blipFill>
        <p:spPr>
          <a:xfrm>
            <a:off x="438243" y="908720"/>
            <a:ext cx="4038600" cy="3983778"/>
          </a:xfrm>
        </p:spPr>
      </p:pic>
    </p:spTree>
    <p:extLst>
      <p:ext uri="{BB962C8B-B14F-4D97-AF65-F5344CB8AC3E}">
        <p14:creationId xmlns:p14="http://schemas.microsoft.com/office/powerpoint/2010/main" val="13321535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356B-6E2C-4B7B-B224-7F66C762A821}"/>
              </a:ext>
            </a:extLst>
          </p:cNvPr>
          <p:cNvSpPr>
            <a:spLocks noGrp="1"/>
          </p:cNvSpPr>
          <p:nvPr>
            <p:ph type="title"/>
          </p:nvPr>
        </p:nvSpPr>
        <p:spPr>
          <a:xfrm>
            <a:off x="457200" y="44624"/>
            <a:ext cx="8229600" cy="490066"/>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E1510AA9-7A9A-421A-A426-8EB179739F06}"/>
              </a:ext>
            </a:extLst>
          </p:cNvPr>
          <p:cNvSpPr>
            <a:spLocks noGrp="1"/>
          </p:cNvSpPr>
          <p:nvPr>
            <p:ph idx="1"/>
          </p:nvPr>
        </p:nvSpPr>
        <p:spPr>
          <a:xfrm>
            <a:off x="107504" y="764704"/>
            <a:ext cx="8928992" cy="4752529"/>
          </a:xfrm>
        </p:spPr>
        <p:txBody>
          <a:bodyPr>
            <a:noAutofit/>
          </a:bodyPr>
          <a:lstStyle/>
          <a:p>
            <a:pPr marL="0" indent="0">
              <a:buNone/>
            </a:pPr>
            <a:r>
              <a:rPr lang="en-GB" sz="1800" dirty="0" err="1"/>
              <a:t>Bowie,D</a:t>
            </a:r>
            <a:r>
              <a:rPr lang="en-GB" sz="1800" dirty="0"/>
              <a:t> et al (2011) Hospitality Marketing. 3</a:t>
            </a:r>
            <a:r>
              <a:rPr lang="en-GB" sz="1800" baseline="30000" dirty="0"/>
              <a:t>rd</a:t>
            </a:r>
            <a:r>
              <a:rPr lang="en-GB" sz="1800" dirty="0"/>
              <a:t> </a:t>
            </a:r>
            <a:r>
              <a:rPr lang="en-GB" sz="1800" dirty="0" err="1"/>
              <a:t>Edn</a:t>
            </a:r>
            <a:r>
              <a:rPr lang="en-GB" sz="1800" dirty="0"/>
              <a:t> Oxon. Routledge.</a:t>
            </a:r>
          </a:p>
          <a:p>
            <a:pPr marL="0" indent="0">
              <a:buNone/>
            </a:pPr>
            <a:r>
              <a:rPr lang="en-GB" sz="1800" dirty="0" err="1"/>
              <a:t>Brean</a:t>
            </a:r>
            <a:r>
              <a:rPr lang="en-GB" sz="1800" dirty="0"/>
              <a:t>, J.(2006) ‘Where suburbia was born’, </a:t>
            </a:r>
            <a:r>
              <a:rPr lang="en-GB" sz="1800" i="1" dirty="0"/>
              <a:t>National post, 21 October </a:t>
            </a:r>
            <a:r>
              <a:rPr lang="en-GB" sz="1800" dirty="0"/>
              <a:t>:A14</a:t>
            </a:r>
          </a:p>
          <a:p>
            <a:pPr marL="0" indent="0">
              <a:buNone/>
            </a:pPr>
            <a:r>
              <a:rPr lang="en-GB" sz="1800" dirty="0"/>
              <a:t>Hudson, S &amp; Hudson, L. (2017) Marketing for Tourism, Hospitality &amp; events. London. Sage</a:t>
            </a:r>
          </a:p>
          <a:p>
            <a:pPr marL="0" indent="0">
              <a:buNone/>
            </a:pPr>
            <a:r>
              <a:rPr lang="en-GB" sz="1800" dirty="0" err="1"/>
              <a:t>Gbadamosi</a:t>
            </a:r>
            <a:r>
              <a:rPr lang="en-GB" sz="1800" dirty="0"/>
              <a:t>, A. (2019) Contemporary issues in marketing . London. Sage</a:t>
            </a:r>
          </a:p>
          <a:p>
            <a:pPr marL="0" indent="0">
              <a:buNone/>
            </a:pPr>
            <a:r>
              <a:rPr lang="en-GB" sz="1800" dirty="0" err="1"/>
              <a:t>Ghauri</a:t>
            </a:r>
            <a:r>
              <a:rPr lang="en-GB" sz="1800" dirty="0"/>
              <a:t>, P.N. &amp; </a:t>
            </a:r>
            <a:r>
              <a:rPr lang="en-GB" sz="1800" dirty="0" err="1"/>
              <a:t>Cateora</a:t>
            </a:r>
            <a:r>
              <a:rPr lang="en-GB" sz="1800" dirty="0"/>
              <a:t>, P. ( 2014) International Marketing 4</a:t>
            </a:r>
            <a:r>
              <a:rPr lang="en-GB" sz="1800" baseline="30000" dirty="0"/>
              <a:t>th</a:t>
            </a:r>
            <a:r>
              <a:rPr lang="en-GB" sz="1800" dirty="0"/>
              <a:t> </a:t>
            </a:r>
            <a:r>
              <a:rPr lang="en-GB" sz="1800" dirty="0" err="1"/>
              <a:t>Edn</a:t>
            </a:r>
            <a:r>
              <a:rPr lang="en-GB" sz="1800" dirty="0"/>
              <a:t>. London. McGraw Hill</a:t>
            </a:r>
          </a:p>
          <a:p>
            <a:pPr marL="0" indent="0">
              <a:buNone/>
            </a:pPr>
            <a:r>
              <a:rPr lang="en-GB" sz="1800" dirty="0"/>
              <a:t>Levitt. T (1983) ‘the globalisation of markets” ,Harvard business Review, May-June 1983,pp92-102</a:t>
            </a:r>
          </a:p>
          <a:p>
            <a:pPr marL="0" indent="0">
              <a:buNone/>
            </a:pPr>
            <a:r>
              <a:rPr lang="en-GB" sz="1800" dirty="0"/>
              <a:t>McCarthy J.E (1960) Basic marketing :a managerial approach . </a:t>
            </a:r>
            <a:r>
              <a:rPr lang="en-GB" sz="1800" dirty="0" err="1"/>
              <a:t>Burrridge</a:t>
            </a:r>
            <a:r>
              <a:rPr lang="en-GB" sz="1800" dirty="0"/>
              <a:t>, IL:  Irwin</a:t>
            </a:r>
          </a:p>
          <a:p>
            <a:pPr marL="0" indent="0">
              <a:buNone/>
            </a:pPr>
            <a:r>
              <a:rPr lang="en-GB" sz="1800" dirty="0" err="1"/>
              <a:t>Savage,M</a:t>
            </a:r>
            <a:r>
              <a:rPr lang="en-GB" sz="1800" dirty="0"/>
              <a:t>. </a:t>
            </a:r>
            <a:r>
              <a:rPr lang="en-GB" sz="1800" dirty="0" err="1"/>
              <a:t>Devine,F</a:t>
            </a:r>
            <a:r>
              <a:rPr lang="en-GB" sz="1800" dirty="0"/>
              <a:t>. </a:t>
            </a:r>
            <a:r>
              <a:rPr lang="en-GB" sz="1800" dirty="0" err="1"/>
              <a:t>Cunnigham,N</a:t>
            </a:r>
            <a:r>
              <a:rPr lang="en-GB" sz="1800" dirty="0"/>
              <a:t>. Taylor M. </a:t>
            </a:r>
            <a:r>
              <a:rPr lang="en-GB" sz="1800" dirty="0" err="1"/>
              <a:t>Li,Y</a:t>
            </a:r>
            <a:r>
              <a:rPr lang="en-GB" sz="1800" dirty="0"/>
              <a:t>. </a:t>
            </a:r>
            <a:r>
              <a:rPr lang="en-GB" sz="1800" dirty="0" err="1"/>
              <a:t>Hjellbrekke,J</a:t>
            </a:r>
            <a:r>
              <a:rPr lang="en-GB" sz="1800" dirty="0"/>
              <a:t>. </a:t>
            </a:r>
            <a:r>
              <a:rPr lang="en-GB" sz="1800" dirty="0" err="1"/>
              <a:t>Leroux,B</a:t>
            </a:r>
            <a:r>
              <a:rPr lang="en-GB" sz="1800" dirty="0"/>
              <a:t>. </a:t>
            </a:r>
            <a:r>
              <a:rPr lang="en-GB" sz="1800" dirty="0" err="1"/>
              <a:t>Friedmann,S</a:t>
            </a:r>
            <a:r>
              <a:rPr lang="en-GB" sz="1800" dirty="0"/>
              <a:t>. and </a:t>
            </a:r>
            <a:r>
              <a:rPr lang="en-GB" sz="1800" dirty="0" err="1"/>
              <a:t>Miles,A</a:t>
            </a:r>
            <a:r>
              <a:rPr lang="en-GB" sz="1800" dirty="0"/>
              <a:t> (2013)’A new model of social class? Findings from the BBCs Great British class Survey Experiment’, </a:t>
            </a:r>
            <a:r>
              <a:rPr lang="en-GB" sz="1800" i="1" dirty="0"/>
              <a:t>Sociology</a:t>
            </a:r>
            <a:r>
              <a:rPr lang="en-GB" sz="1800" dirty="0"/>
              <a:t>, 47(2):pp219-50 </a:t>
            </a:r>
          </a:p>
          <a:p>
            <a:pPr marL="0" indent="0">
              <a:buNone/>
            </a:pPr>
            <a:r>
              <a:rPr lang="en-GB" sz="1800" dirty="0"/>
              <a:t>Sethna ,Z and </a:t>
            </a:r>
            <a:r>
              <a:rPr lang="en-GB" sz="1800" dirty="0" err="1"/>
              <a:t>Blythe,J</a:t>
            </a:r>
            <a:r>
              <a:rPr lang="en-GB" sz="1800" dirty="0"/>
              <a:t>.(2016) Consumer bahaviour,3</a:t>
            </a:r>
            <a:r>
              <a:rPr lang="en-GB" sz="1800" baseline="30000" dirty="0"/>
              <a:t>rd</a:t>
            </a:r>
            <a:r>
              <a:rPr lang="en-GB" sz="1800" dirty="0"/>
              <a:t> </a:t>
            </a:r>
            <a:r>
              <a:rPr lang="en-GB" sz="1800" dirty="0" err="1"/>
              <a:t>Edn</a:t>
            </a:r>
            <a:r>
              <a:rPr lang="en-GB" sz="1800" dirty="0"/>
              <a:t>. London, Sage.</a:t>
            </a:r>
          </a:p>
        </p:txBody>
      </p:sp>
    </p:spTree>
    <p:extLst>
      <p:ext uri="{BB962C8B-B14F-4D97-AF65-F5344CB8AC3E}">
        <p14:creationId xmlns:p14="http://schemas.microsoft.com/office/powerpoint/2010/main" val="2246740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70892" y="457201"/>
            <a:ext cx="8229600" cy="1143000"/>
          </a:xfrm>
        </p:spPr>
        <p:txBody>
          <a:bodyPr wrap="square" anchor="ctr">
            <a:normAutofit/>
          </a:bodyPr>
          <a:lstStyle/>
          <a:p>
            <a:pPr marL="0" marR="0" lvl="0" indent="0"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1" i="1" u="none" strike="noStrike" kern="1200" cap="none" spc="0" normalizeH="0" baseline="0" noProof="0" dirty="0">
                <a:ln>
                  <a:noFill/>
                </a:ln>
                <a:effectLst/>
                <a:uLnTx/>
                <a:uFillTx/>
              </a:rPr>
              <a:t>I look forward to seeing you next week, if you have any questions, please send an email or a message via Teams.</a:t>
            </a:r>
          </a:p>
          <a:p>
            <a:pPr>
              <a:lnSpc>
                <a:spcPct val="90000"/>
              </a:lnSpc>
            </a:pPr>
            <a:endParaRPr lang="en-GB" sz="2400" dirty="0"/>
          </a:p>
        </p:txBody>
      </p:sp>
      <p:pic>
        <p:nvPicPr>
          <p:cNvPr id="5122" name="Picture 2" descr="See You Next Week 2 | Igniter Media | WorshipHouse Media">
            <a:extLst>
              <a:ext uri="{FF2B5EF4-FFF2-40B4-BE49-F238E27FC236}">
                <a16:creationId xmlns:a16="http://schemas.microsoft.com/office/drawing/2014/main" id="{56572976-E31D-4E97-9706-A16FCAC0B9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634" b="15904"/>
          <a:stretch/>
        </p:blipFill>
        <p:spPr bwMode="auto">
          <a:xfrm>
            <a:off x="457200" y="1600201"/>
            <a:ext cx="8229600" cy="3917032"/>
          </a:xfrm>
          <a:prstGeom prst="rect">
            <a:avLst/>
          </a:prstGeom>
          <a:solidFill>
            <a:srgbClr val="FFFFFF"/>
          </a:solidFill>
        </p:spPr>
      </p:pic>
      <p:sp>
        <p:nvSpPr>
          <p:cNvPr id="71" name="Date Placeholder 3">
            <a:extLst>
              <a:ext uri="{FF2B5EF4-FFF2-40B4-BE49-F238E27FC236}">
                <a16:creationId xmlns:a16="http://schemas.microsoft.com/office/drawing/2014/main" id="{B48B8703-3056-44C9-A0A2-F0EB673D288F}"/>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28/10/2022</a:t>
            </a:fld>
            <a:endParaRPr lang="en-GB" altLang="en-US"/>
          </a:p>
        </p:txBody>
      </p:sp>
      <p:sp>
        <p:nvSpPr>
          <p:cNvPr id="73" name="Slide Number Placeholder 4">
            <a:extLst>
              <a:ext uri="{FF2B5EF4-FFF2-40B4-BE49-F238E27FC236}">
                <a16:creationId xmlns:a16="http://schemas.microsoft.com/office/drawing/2014/main" id="{713C3755-A1B4-40B9-9C73-B57782B5C2A3}"/>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44</a:t>
            </a:fld>
            <a:endParaRPr lang="en-GB" altLang="en-US"/>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www.w3.org/XML/1998/namespace"/>
    <ds:schemaRef ds:uri="http://purl.org/dc/dcmitype/"/>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46</TotalTime>
  <Words>3015</Words>
  <Application>Microsoft Office PowerPoint</Application>
  <PresentationFormat>On-screen Show (4:3)</PresentationFormat>
  <Paragraphs>274</Paragraphs>
  <Slides>44</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Myriad Pro</vt:lpstr>
      <vt:lpstr>20140311PresentationUWTSDTemplate</vt:lpstr>
      <vt:lpstr>LCBB4004</vt:lpstr>
      <vt:lpstr>The Aim This Week </vt:lpstr>
      <vt:lpstr>What is Globalisation ?</vt:lpstr>
      <vt:lpstr>PowerPoint Presentation</vt:lpstr>
      <vt:lpstr>What Is Globalization? Understand Our Interconnected World </vt:lpstr>
      <vt:lpstr>5 Influencing Factors</vt:lpstr>
      <vt:lpstr>5 Influencing Factors</vt:lpstr>
      <vt:lpstr>International Marketing Defined</vt:lpstr>
      <vt:lpstr>PowerPoint Presentation</vt:lpstr>
      <vt:lpstr>PowerPoint Presentation</vt:lpstr>
      <vt:lpstr>PowerPoint Presentation</vt:lpstr>
      <vt:lpstr>Marketing Controllables</vt:lpstr>
      <vt:lpstr>Domestic Uncontrollables</vt:lpstr>
      <vt:lpstr>Foreign Uncontrollables</vt:lpstr>
      <vt:lpstr>Environmental Adaptations</vt:lpstr>
      <vt:lpstr>Self –Reference Criterion (SRC)</vt:lpstr>
      <vt:lpstr>Globalisation of Markets</vt:lpstr>
      <vt:lpstr>Are all markets global?</vt:lpstr>
      <vt:lpstr>PowerPoint Presentation</vt:lpstr>
      <vt:lpstr>Does this mean we shouldn’t be concerned about Culture?</vt:lpstr>
      <vt:lpstr>PowerPoint Presentation</vt:lpstr>
      <vt:lpstr>PowerPoint Presentation</vt:lpstr>
      <vt:lpstr>Developing global Awareness</vt:lpstr>
      <vt:lpstr>Objectivity</vt:lpstr>
      <vt:lpstr>Tolerance &amp; Respect towards cultural differences</vt:lpstr>
      <vt:lpstr>Knowledgeable</vt:lpstr>
      <vt:lpstr>Defining the Global Marketing Mix </vt:lpstr>
      <vt:lpstr>PowerPoint Presentation</vt:lpstr>
      <vt:lpstr>International Marketing Orientation</vt:lpstr>
      <vt:lpstr>Application of the original Marketing Mix</vt:lpstr>
      <vt:lpstr>PowerPoint Presentation</vt:lpstr>
      <vt:lpstr>Product</vt:lpstr>
      <vt:lpstr>Place</vt:lpstr>
      <vt:lpstr>Promotion</vt:lpstr>
      <vt:lpstr>Price</vt:lpstr>
      <vt:lpstr>Some additional P’s to consider…</vt:lpstr>
      <vt:lpstr>Social Class Influences</vt:lpstr>
      <vt:lpstr>PowerPoint Presentation</vt:lpstr>
      <vt:lpstr>PowerPoint Presentation</vt:lpstr>
      <vt:lpstr>Assignment 2</vt:lpstr>
      <vt:lpstr>PowerPoint Presentation</vt:lpstr>
      <vt:lpstr>PowerPoint Presentation</vt:lpstr>
      <vt:lpstr>References</vt:lpstr>
      <vt:lpstr>I look forward to seeing you next week, if you have any questions, please send an email or a message via Teams.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dc:creator>
  <cp:lastModifiedBy>Bentil Oduro</cp:lastModifiedBy>
  <cp:revision>3</cp:revision>
  <dcterms:created xsi:type="dcterms:W3CDTF">2021-03-03T12:43:30Z</dcterms:created>
  <dcterms:modified xsi:type="dcterms:W3CDTF">2022-10-28T22:31:42Z</dcterms:modified>
</cp:coreProperties>
</file>