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53"/>
  </p:notesMasterIdLst>
  <p:sldIdLst>
    <p:sldId id="346" r:id="rId2"/>
    <p:sldId id="384" r:id="rId3"/>
    <p:sldId id="385" r:id="rId4"/>
    <p:sldId id="386" r:id="rId5"/>
    <p:sldId id="366" r:id="rId6"/>
    <p:sldId id="397" r:id="rId7"/>
    <p:sldId id="379" r:id="rId8"/>
    <p:sldId id="396" r:id="rId9"/>
    <p:sldId id="381" r:id="rId10"/>
    <p:sldId id="382" r:id="rId11"/>
    <p:sldId id="383" r:id="rId12"/>
    <p:sldId id="399" r:id="rId13"/>
    <p:sldId id="398" r:id="rId14"/>
    <p:sldId id="395" r:id="rId15"/>
    <p:sldId id="400" r:id="rId16"/>
    <p:sldId id="380" r:id="rId17"/>
    <p:sldId id="394" r:id="rId18"/>
    <p:sldId id="392" r:id="rId19"/>
    <p:sldId id="393" r:id="rId20"/>
    <p:sldId id="289" r:id="rId21"/>
    <p:sldId id="389" r:id="rId22"/>
    <p:sldId id="374" r:id="rId23"/>
    <p:sldId id="375" r:id="rId24"/>
    <p:sldId id="376" r:id="rId25"/>
    <p:sldId id="377" r:id="rId26"/>
    <p:sldId id="390" r:id="rId27"/>
    <p:sldId id="391" r:id="rId28"/>
    <p:sldId id="290" r:id="rId29"/>
    <p:sldId id="335" r:id="rId30"/>
    <p:sldId id="373" r:id="rId31"/>
    <p:sldId id="325" r:id="rId32"/>
    <p:sldId id="294" r:id="rId33"/>
    <p:sldId id="314" r:id="rId34"/>
    <p:sldId id="291" r:id="rId35"/>
    <p:sldId id="292" r:id="rId36"/>
    <p:sldId id="333" r:id="rId37"/>
    <p:sldId id="293" r:id="rId38"/>
    <p:sldId id="322" r:id="rId39"/>
    <p:sldId id="363" r:id="rId40"/>
    <p:sldId id="364" r:id="rId41"/>
    <p:sldId id="365" r:id="rId42"/>
    <p:sldId id="313" r:id="rId43"/>
    <p:sldId id="387" r:id="rId44"/>
    <p:sldId id="388" r:id="rId45"/>
    <p:sldId id="304" r:id="rId46"/>
    <p:sldId id="336" r:id="rId47"/>
    <p:sldId id="257" r:id="rId48"/>
    <p:sldId id="258" r:id="rId49"/>
    <p:sldId id="259" r:id="rId50"/>
    <p:sldId id="378" r:id="rId51"/>
    <p:sldId id="337" r:id="rId5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varScale="1">
        <p:scale>
          <a:sx n="106" d="100"/>
          <a:sy n="106" d="100"/>
        </p:scale>
        <p:origin x="1248" y="108"/>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24/04/2018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5</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sand and water slurry mixture is pumped onto Rockaway Beach in Queens, N.Y., on Aug. 15, 2013 as part of beach </a:t>
            </a:r>
            <a:r>
              <a:rPr lang="en-GB" dirty="0" err="1" smtClean="0"/>
              <a:t>renourishment</a:t>
            </a:r>
            <a:r>
              <a:rPr lang="en-GB" dirty="0" smtClean="0"/>
              <a:t> efforts there</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7</a:t>
            </a:fld>
            <a:endParaRPr lang="en-GB"/>
          </a:p>
        </p:txBody>
      </p:sp>
    </p:spTree>
    <p:extLst>
      <p:ext uri="{BB962C8B-B14F-4D97-AF65-F5344CB8AC3E}">
        <p14:creationId xmlns:p14="http://schemas.microsoft.com/office/powerpoint/2010/main" val="15639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47</a:t>
            </a:fld>
            <a:endParaRPr lang="en-GB"/>
          </a:p>
        </p:txBody>
      </p:sp>
    </p:spTree>
    <p:extLst>
      <p:ext uri="{BB962C8B-B14F-4D97-AF65-F5344CB8AC3E}">
        <p14:creationId xmlns:p14="http://schemas.microsoft.com/office/powerpoint/2010/main" val="162921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24/04/2018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5FC4w5iOb7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emf"/><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4.jpeg"/><Relationship Id="rId1" Type="http://schemas.openxmlformats.org/officeDocument/2006/relationships/slideLayout" Target="../slideLayouts/slideLayout12.xml"/><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6.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6.xml"/><Relationship Id="rId5" Type="http://schemas.openxmlformats.org/officeDocument/2006/relationships/image" Target="../media/image34.jpe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38.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 Id="rId4" Type="http://schemas.openxmlformats.org/officeDocument/2006/relationships/image" Target="../media/image55.jpeg"/></Relationships>
</file>

<file path=ppt/slides/_rels/slide4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7.png"/></Relationships>
</file>

<file path=ppt/slides/_rels/slide4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uk-mg-bt.mail.yahoo.com/neo/launch?.partner=bt-1&amp;.rand=401et8lrgukos" TargetMode="External"/><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7.xml"/><Relationship Id="rId4" Type="http://schemas.openxmlformats.org/officeDocument/2006/relationships/image" Target="../media/image6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a:t>
            </a:r>
            <a:r>
              <a:rPr lang="en-GB" dirty="0" smtClean="0">
                <a:solidFill>
                  <a:schemeClr val="tx2">
                    <a:lumMod val="60000"/>
                    <a:lumOff val="40000"/>
                  </a:schemeClr>
                </a:solidFill>
              </a:rPr>
              <a:t>to conceptualize </a:t>
            </a:r>
            <a:r>
              <a:rPr lang="en-GB" dirty="0">
                <a:solidFill>
                  <a:schemeClr val="tx2">
                    <a:lumMod val="60000"/>
                    <a:lumOff val="40000"/>
                  </a:schemeClr>
                </a:solidFill>
              </a:rPr>
              <a:t>complex sustainability challenges and help organize research that increases </a:t>
            </a:r>
            <a:r>
              <a:rPr lang="en-GB" dirty="0" smtClean="0">
                <a:solidFill>
                  <a:schemeClr val="tx2">
                    <a:lumMod val="60000"/>
                    <a:lumOff val="40000"/>
                  </a:schemeClr>
                </a:solidFill>
              </a:rPr>
              <a:t>understand about </a:t>
            </a:r>
            <a:r>
              <a:rPr lang="en-GB" dirty="0">
                <a:solidFill>
                  <a:schemeClr val="tx2">
                    <a:lumMod val="60000"/>
                    <a:lumOff val="40000"/>
                  </a:schemeClr>
                </a:solidFill>
              </a:rPr>
              <a:t>interacting ecological and societal processes, predicts change, and supports the </a:t>
            </a:r>
            <a:r>
              <a:rPr lang="en-GB" dirty="0" smtClean="0">
                <a:solidFill>
                  <a:schemeClr val="tx2">
                    <a:lumMod val="60000"/>
                    <a:lumOff val="40000"/>
                  </a:schemeClr>
                </a:solidFill>
              </a:rPr>
              <a:t>management, persistence</a:t>
            </a:r>
            <a:r>
              <a:rPr lang="en-GB" dirty="0">
                <a:solidFill>
                  <a:schemeClr val="tx2">
                    <a:lumMod val="60000"/>
                    <a:lumOff val="40000"/>
                  </a:schemeClr>
                </a:solidFill>
              </a:rPr>
              <a:t>, and resilience of coastal </a:t>
            </a:r>
            <a:r>
              <a:rPr lang="en-GB" dirty="0" smtClean="0">
                <a:solidFill>
                  <a:schemeClr val="tx2">
                    <a:lumMod val="60000"/>
                    <a:lumOff val="40000"/>
                  </a:schemeClr>
                </a:solidFill>
              </a:rPr>
              <a:t>systems (</a:t>
            </a:r>
            <a:r>
              <a:rPr lang="en-GB" dirty="0" err="1" smtClean="0">
                <a:solidFill>
                  <a:schemeClr val="tx2">
                    <a:lumMod val="60000"/>
                    <a:lumOff val="40000"/>
                  </a:schemeClr>
                </a:solidFill>
              </a:rPr>
              <a:t>Lewison</a:t>
            </a:r>
            <a:r>
              <a:rPr lang="en-GB" dirty="0" smtClean="0">
                <a:solidFill>
                  <a:schemeClr val="tx2">
                    <a:lumMod val="60000"/>
                    <a:lumOff val="40000"/>
                  </a:schemeClr>
                </a:solidFill>
              </a:rPr>
              <a:t> et al., 2016: 110).</a:t>
            </a:r>
            <a:endParaRPr lang="en-GB" dirty="0">
              <a:solidFill>
                <a:schemeClr val="tx2">
                  <a:lumMod val="60000"/>
                  <a:lumOff val="4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smtClean="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smtClean="0">
                <a:latin typeface="Calibri" pitchFamily="34" charset="0"/>
                <a:cs typeface="Calibri" pitchFamily="34" charset="0"/>
              </a:rPr>
              <a:t>Coasts are intensely used throughout history (trade, settlement etc) and recently for aesthetic and recreational reasons (Carter, 1988). </a:t>
            </a:r>
          </a:p>
          <a:p>
            <a:r>
              <a:rPr lang="en-GB" sz="2000" dirty="0" smtClean="0">
                <a:solidFill>
                  <a:srgbClr val="00B050"/>
                </a:solidFill>
                <a:latin typeface="Calibri" pitchFamily="34" charset="0"/>
                <a:cs typeface="Calibri" pitchFamily="34" charset="0"/>
              </a:rPr>
              <a:t>Coasts support many activities of which conservation is ONE. </a:t>
            </a:r>
          </a:p>
          <a:p>
            <a:r>
              <a:rPr lang="en-GB" sz="2000" dirty="0" smtClean="0">
                <a:latin typeface="Calibri" pitchFamily="34" charset="0"/>
                <a:cs typeface="Calibri" pitchFamily="34" charset="0"/>
              </a:rPr>
              <a:t>Often  influenced by anthropogenic forces (French, 1997).  </a:t>
            </a:r>
          </a:p>
          <a:p>
            <a:r>
              <a:rPr lang="en-GB" sz="2000" dirty="0" smtClean="0">
                <a:solidFill>
                  <a:srgbClr val="00B050"/>
                </a:solidFill>
                <a:latin typeface="Calibri" pitchFamily="34" charset="0"/>
                <a:cs typeface="Calibri" pitchFamily="34" charset="0"/>
              </a:rPr>
              <a:t>Therefore conflict is endemic and complex coordination needed from multiple authorities (ICZM)</a:t>
            </a:r>
          </a:p>
          <a:p>
            <a:r>
              <a:rPr lang="en-GB" sz="2000" dirty="0" smtClean="0">
                <a:latin typeface="Calibri" pitchFamily="34" charset="0"/>
                <a:cs typeface="Calibri" pitchFamily="34" charset="0"/>
              </a:rPr>
              <a:t>Holistic long term, spatially considered thinking. </a:t>
            </a:r>
            <a:r>
              <a:rPr lang="en-GB" sz="2000" dirty="0" smtClean="0">
                <a:solidFill>
                  <a:srgbClr val="00B050"/>
                </a:solidFill>
                <a:latin typeface="Calibri" pitchFamily="34" charset="0"/>
                <a:cs typeface="Calibri" pitchFamily="34" charset="0"/>
              </a:rPr>
              <a:t>Sustainability ‘way of thinking’ (Kay &amp; Alder, 1999).  </a:t>
            </a:r>
          </a:p>
          <a:p>
            <a:r>
              <a:rPr lang="en-GB" sz="2000" dirty="0" smtClean="0">
                <a:latin typeface="Calibri" pitchFamily="34" charset="0"/>
                <a:cs typeface="Calibri" pitchFamily="34" charset="0"/>
              </a:rPr>
              <a:t>ICZM 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World Demographics</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smtClean="0"/>
              <a:t>Why is these figures important for conservation?</a:t>
            </a:r>
            <a:endParaRPr lang="en-GB" dirty="0"/>
          </a:p>
        </p:txBody>
      </p:sp>
    </p:spTree>
    <p:extLst>
      <p:ext uri="{BB962C8B-B14F-4D97-AF65-F5344CB8AC3E}">
        <p14:creationId xmlns:p14="http://schemas.microsoft.com/office/powerpoint/2010/main" val="1934272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4925144"/>
          </a:xfrm>
        </p:spPr>
        <p:txBody>
          <a:bodyPr>
            <a:noAutofit/>
          </a:bodyPr>
          <a:lstStyle/>
          <a:p>
            <a:r>
              <a:rPr lang="en-GB" sz="1600" b="1" dirty="0" smtClean="0">
                <a:solidFill>
                  <a:schemeClr val="tx1"/>
                </a:solidFill>
              </a:rPr>
              <a:t>What is the Coastal Zone and why is it important?</a:t>
            </a:r>
          </a:p>
          <a:p>
            <a:pPr marL="381000" indent="-285750"/>
            <a:r>
              <a:rPr lang="en-GB" sz="1600" dirty="0" smtClean="0"/>
              <a:t>Due </a:t>
            </a:r>
            <a:r>
              <a:rPr lang="en-GB" sz="1600" dirty="0" smtClean="0"/>
              <a:t>to the close link between population development and natural resources they expect an increase of about 35% in an </a:t>
            </a:r>
            <a:r>
              <a:rPr lang="en-GB" sz="1600" dirty="0" smtClean="0"/>
              <a:t>even narrower </a:t>
            </a:r>
            <a:r>
              <a:rPr lang="en-GB" sz="1600" dirty="0" smtClean="0"/>
              <a:t>band of about 100km of the coast which translates to roughly 2.75 billion </a:t>
            </a:r>
            <a:r>
              <a:rPr lang="en-GB" sz="1600" dirty="0" smtClean="0"/>
              <a:t>people (2025). </a:t>
            </a:r>
          </a:p>
          <a:p>
            <a:pPr marL="381000" indent="-285750"/>
            <a:r>
              <a:rPr lang="en-GB" sz="1600" dirty="0" smtClean="0"/>
              <a:t>The </a:t>
            </a:r>
            <a:r>
              <a:rPr lang="en-GB" sz="1600" dirty="0" smtClean="0"/>
              <a:t>coastal zone contains natural systems that provide more than half of the global ecosystem goods (e.g., fish, oil, minerals) and services (e.g., natural protection from storms and tidal waves, recreation</a:t>
            </a:r>
            <a:r>
              <a:rPr lang="en-GB" sz="1600" dirty="0" smtClean="0"/>
              <a:t>).</a:t>
            </a:r>
          </a:p>
          <a:p>
            <a:pPr marL="381000" indent="-285750"/>
            <a:r>
              <a:rPr lang="en-GB" sz="1600" dirty="0" smtClean="0"/>
              <a:t>In </a:t>
            </a:r>
            <a:r>
              <a:rPr lang="en-GB" sz="1600" dirty="0" smtClean="0"/>
              <a:t>addition, 14 of the world’s 17 largest megacities are located along coasts and most of them (11) are located in Asia’s fastest growing economies. </a:t>
            </a:r>
            <a:endParaRPr lang="en-GB" sz="1600" dirty="0" smtClean="0"/>
          </a:p>
          <a:p>
            <a:pPr marL="381000" indent="-285750"/>
            <a:r>
              <a:rPr lang="en-GB" sz="1600" dirty="0" smtClean="0"/>
              <a:t>40</a:t>
            </a:r>
            <a:r>
              <a:rPr lang="en-GB" sz="1600" dirty="0" smtClean="0"/>
              <a:t>% of these cities accommodate populations of 1 million to 10 million people generating a variety of pressures driven by demand for water, energy, space, sanitation and infrastructure. </a:t>
            </a:r>
            <a:endParaRPr lang="en-GB" sz="1600" dirty="0" smtClean="0"/>
          </a:p>
          <a:p>
            <a:pPr marL="381000" indent="-285750"/>
            <a:r>
              <a:rPr lang="en-GB" sz="1600" dirty="0" smtClean="0"/>
              <a:t>Also, </a:t>
            </a:r>
            <a:r>
              <a:rPr lang="en-GB" sz="1600" dirty="0" smtClean="0"/>
              <a:t>OECD estimates </a:t>
            </a:r>
            <a:r>
              <a:rPr lang="en-GB" sz="1600" dirty="0" smtClean="0"/>
              <a:t>that with some </a:t>
            </a:r>
            <a:r>
              <a:rPr lang="en-GB" sz="1600" dirty="0" smtClean="0"/>
              <a:t>3,000 </a:t>
            </a:r>
            <a:r>
              <a:rPr lang="en-GB" sz="1600" dirty="0" smtClean="0"/>
              <a:t>billion US$ of assets at stake in coastal port cities </a:t>
            </a:r>
            <a:r>
              <a:rPr lang="en-GB" sz="1600" dirty="0" smtClean="0"/>
              <a:t>about </a:t>
            </a:r>
            <a:r>
              <a:rPr lang="en-GB" sz="1600" dirty="0" smtClean="0"/>
              <a:t>5% of global GDP is at stake in context of flooding and storm surges (Nicholls et al. 2007). (Cited in LOICZ, 2013: 3) </a:t>
            </a:r>
            <a:r>
              <a:rPr lang="en-GB" sz="1600" b="1" dirty="0" smtClean="0">
                <a:solidFill>
                  <a:schemeClr val="tx1"/>
                </a:solidFill>
              </a:rPr>
              <a:t>Read and </a:t>
            </a:r>
            <a:r>
              <a:rPr lang="en-GB" sz="1600" b="1" dirty="0" smtClean="0">
                <a:solidFill>
                  <a:schemeClr val="tx1"/>
                </a:solidFill>
              </a:rPr>
              <a:t>summarise</a:t>
            </a:r>
          </a:p>
          <a:p>
            <a:pPr marL="100013" indent="-4763">
              <a:buNone/>
            </a:pPr>
            <a:endParaRPr lang="en-GB" sz="1600" b="1" dirty="0" smtClean="0">
              <a:solidFill>
                <a:schemeClr val="tx1"/>
              </a:solidFill>
            </a:endParaRPr>
          </a:p>
          <a:p>
            <a:pPr marL="100013" indent="-4763"/>
            <a:r>
              <a:rPr lang="en-GB" sz="1600" dirty="0" smtClean="0">
                <a:hlinkClick r:id="rId3"/>
              </a:rPr>
              <a:t>Professor Simon Haslett coastal pressures 4 </a:t>
            </a:r>
            <a:r>
              <a:rPr lang="en-GB" sz="1600" dirty="0" err="1" smtClean="0">
                <a:hlinkClick r:id="rId3"/>
              </a:rPr>
              <a:t>mins</a:t>
            </a:r>
            <a:r>
              <a:rPr lang="en-GB" sz="1600" dirty="0" smtClean="0"/>
              <a:t/>
            </a:r>
            <a:br>
              <a:rPr lang="en-GB" sz="1600" dirty="0" smtClean="0"/>
            </a:br>
            <a:endParaRPr lang="en-GB" sz="1600" dirty="0" smtClean="0"/>
          </a:p>
          <a:p>
            <a:endParaRPr lang="en-GB" sz="1600" dirty="0"/>
          </a:p>
        </p:txBody>
      </p:sp>
      <p:sp>
        <p:nvSpPr>
          <p:cNvPr id="5" name="Title 4"/>
          <p:cNvSpPr>
            <a:spLocks noGrp="1"/>
          </p:cNvSpPr>
          <p:nvPr>
            <p:ph type="title"/>
          </p:nvPr>
        </p:nvSpPr>
        <p:spPr>
          <a:xfrm>
            <a:off x="323528" y="0"/>
            <a:ext cx="8229600" cy="1143000"/>
          </a:xfrm>
        </p:spPr>
        <p:txBody>
          <a:bodyPr/>
          <a:lstStyle/>
          <a:p>
            <a:r>
              <a:rPr lang="en-GB" dirty="0" smtClean="0">
                <a:solidFill>
                  <a:schemeClr val="bg2">
                    <a:lumMod val="50000"/>
                  </a:schemeClr>
                </a:solidFill>
              </a:rPr>
              <a:t>Demographics and the coast</a:t>
            </a:r>
            <a:endParaRPr lang="en-GB" dirty="0">
              <a:solidFill>
                <a:schemeClr val="bg2">
                  <a:lumMod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20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6">
                                            <p:txEl>
                                              <p:pRg st="7" end="7"/>
                                            </p:txEl>
                                          </p:spTgt>
                                        </p:tgtEl>
                                        <p:attrNameLst>
                                          <p:attrName>style.visibility</p:attrName>
                                        </p:attrNameLst>
                                      </p:cBhvr>
                                      <p:to>
                                        <p:strVal val="visible"/>
                                      </p:to>
                                    </p:set>
                                    <p:animEffect transition="in" filter="fade">
                                      <p:cBhvr>
                                        <p:cTn id="65" dur="500"/>
                                        <p:tgtEl>
                                          <p:spTgt spid="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Mega cities and their hinterland</a:t>
            </a:r>
            <a:endParaRPr lang="en-GB" dirty="0"/>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Coastal Megacities</a:t>
            </a:r>
            <a:endParaRPr lang="en-GB" dirty="0"/>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smtClean="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a:t>
            </a:r>
            <a:r>
              <a:rPr lang="en-GB" dirty="0" smtClean="0"/>
              <a:t>1993, UNESCO’s </a:t>
            </a:r>
            <a:r>
              <a:rPr lang="en-GB" dirty="0" err="1"/>
              <a:t>Intersectorial</a:t>
            </a:r>
            <a:r>
              <a:rPr lang="en-GB" dirty="0"/>
              <a:t> Project on “Sustainable Urban Development of Small Historical </a:t>
            </a:r>
            <a:r>
              <a:rPr lang="en-GB" dirty="0" smtClean="0"/>
              <a:t>Coastal </a:t>
            </a:r>
            <a:r>
              <a:rPr lang="en-GB" dirty="0"/>
              <a:t>Cities</a:t>
            </a:r>
            <a:r>
              <a:rPr lang="en-GB" dirty="0" smtClean="0"/>
              <a:t>.”). </a:t>
            </a:r>
            <a:endParaRPr lang="en-GB" dirty="0"/>
          </a:p>
          <a:p>
            <a:r>
              <a:rPr lang="en-GB" dirty="0" smtClean="0">
                <a:solidFill>
                  <a:schemeClr val="accent3">
                    <a:lumMod val="50000"/>
                  </a:schemeClr>
                </a:solidFill>
              </a:rPr>
              <a:t>However, less </a:t>
            </a:r>
            <a:r>
              <a:rPr lang="en-GB" dirty="0">
                <a:solidFill>
                  <a:schemeClr val="accent3">
                    <a:lumMod val="50000"/>
                  </a:schemeClr>
                </a:solidFill>
              </a:rPr>
              <a:t>than 4 </a:t>
            </a:r>
            <a:r>
              <a:rPr lang="en-GB" dirty="0" err="1">
                <a:solidFill>
                  <a:schemeClr val="accent3">
                    <a:lumMod val="50000"/>
                  </a:schemeClr>
                </a:solidFill>
              </a:rPr>
              <a:t>percent</a:t>
            </a:r>
            <a:r>
              <a:rPr lang="en-GB" dirty="0">
                <a:solidFill>
                  <a:schemeClr val="accent3">
                    <a:lumMod val="50000"/>
                  </a:schemeClr>
                </a:solidFill>
              </a:rPr>
              <a:t> of the </a:t>
            </a:r>
            <a:r>
              <a:rPr lang="en-GB" dirty="0" smtClean="0">
                <a:solidFill>
                  <a:schemeClr val="accent3">
                    <a:lumMod val="50000"/>
                  </a:schemeClr>
                </a:solidFill>
              </a:rPr>
              <a:t>total world’s </a:t>
            </a:r>
            <a:r>
              <a:rPr lang="en-GB" dirty="0">
                <a:solidFill>
                  <a:schemeClr val="accent3">
                    <a:lumMod val="50000"/>
                  </a:schemeClr>
                </a:solidFill>
              </a:rPr>
              <a:t>population resides in coastal </a:t>
            </a:r>
            <a:r>
              <a:rPr lang="en-GB" dirty="0" smtClean="0">
                <a:solidFill>
                  <a:schemeClr val="accent3">
                    <a:lumMod val="50000"/>
                  </a:schemeClr>
                </a:solidFill>
              </a:rPr>
              <a:t>megacities (population 10 million plus)</a:t>
            </a:r>
            <a:r>
              <a:rPr lang="en-GB" dirty="0">
                <a:solidFill>
                  <a:schemeClr val="accent3">
                    <a:lumMod val="50000"/>
                  </a:schemeClr>
                </a:solidFill>
              </a:rPr>
              <a:t> </a:t>
            </a:r>
            <a:endParaRPr lang="en-GB" dirty="0" smtClean="0">
              <a:solidFill>
                <a:schemeClr val="accent3">
                  <a:lumMod val="50000"/>
                </a:schemeClr>
              </a:solidFill>
            </a:endParaRPr>
          </a:p>
          <a:p>
            <a:r>
              <a:rPr lang="en-GB" dirty="0" smtClean="0"/>
              <a:t>Changing </a:t>
            </a:r>
            <a:r>
              <a:rPr lang="en-GB" dirty="0"/>
              <a:t>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r>
              <a:rPr lang="en-GB" dirty="0" smtClean="0">
                <a:solidFill>
                  <a:schemeClr val="accent3">
                    <a:lumMod val="50000"/>
                  </a:schemeClr>
                </a:solidFill>
              </a:rPr>
              <a:t>)</a:t>
            </a:r>
          </a:p>
          <a:p>
            <a:r>
              <a:rPr lang="en-GB" dirty="0"/>
              <a:t>60% of </a:t>
            </a:r>
            <a:r>
              <a:rPr lang="en-GB" dirty="0" smtClean="0"/>
              <a:t>locals complain </a:t>
            </a:r>
            <a:r>
              <a:rPr lang="en-GB" dirty="0"/>
              <a:t>of badly controlled urban growth </a:t>
            </a:r>
            <a:r>
              <a:rPr lang="en-GB" dirty="0" smtClean="0"/>
              <a:t>and degradation </a:t>
            </a:r>
            <a:r>
              <a:rPr lang="en-GB" dirty="0"/>
              <a:t>of landscapes (Benoit &amp; </a:t>
            </a:r>
            <a:r>
              <a:rPr lang="en-GB" dirty="0" err="1"/>
              <a:t>Comeau</a:t>
            </a:r>
            <a:r>
              <a:rPr lang="en-GB" dirty="0"/>
              <a:t>, 2005).</a:t>
            </a:r>
          </a:p>
          <a:p>
            <a:endParaRPr lang="en-GB" dirty="0" smtClean="0"/>
          </a:p>
          <a:p>
            <a:endParaRPr lang="en-GB" dirty="0"/>
          </a:p>
          <a:p>
            <a:endParaRPr lang="en-GB" dirty="0" smtClean="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smtClean="0"/>
              <a:t>In groups </a:t>
            </a:r>
          </a:p>
          <a:p>
            <a:r>
              <a:rPr lang="en-GB" dirty="0" smtClean="0"/>
              <a:t>Post notes</a:t>
            </a:r>
          </a:p>
          <a:p>
            <a:r>
              <a:rPr lang="en-GB" dirty="0"/>
              <a:t>L</a:t>
            </a:r>
            <a:r>
              <a:rPr lang="en-GB" dirty="0" smtClean="0"/>
              <a:t>ist the following issues that influence the problems in </a:t>
            </a:r>
            <a:r>
              <a:rPr lang="en-GB" dirty="0"/>
              <a:t>coastal </a:t>
            </a:r>
            <a:r>
              <a:rPr lang="en-GB" dirty="0" smtClean="0"/>
              <a:t>megacities</a:t>
            </a:r>
          </a:p>
          <a:p>
            <a:pPr lvl="1"/>
            <a:r>
              <a:rPr lang="en-GB" dirty="0" smtClean="0">
                <a:solidFill>
                  <a:srgbClr val="00B050"/>
                </a:solidFill>
              </a:rPr>
              <a:t>Causes </a:t>
            </a:r>
          </a:p>
          <a:p>
            <a:pPr lvl="1"/>
            <a:r>
              <a:rPr lang="en-GB" dirty="0" smtClean="0">
                <a:solidFill>
                  <a:srgbClr val="00B050"/>
                </a:solidFill>
              </a:rPr>
              <a:t>Impacts </a:t>
            </a:r>
          </a:p>
          <a:p>
            <a:pPr lvl="1"/>
            <a:r>
              <a:rPr lang="en-GB" dirty="0" smtClean="0">
                <a:solidFill>
                  <a:srgbClr val="00B050"/>
                </a:solidFill>
              </a:rPr>
              <a:t>Solutions.</a:t>
            </a:r>
            <a:endParaRPr lang="en-GB" dirty="0">
              <a:solidFill>
                <a:srgbClr val="00B050"/>
              </a:solidFill>
            </a:endParaRP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smtClean="0"/>
              <a:t>Causes and Impact</a:t>
            </a:r>
            <a:endParaRPr lang="en-GB" dirty="0"/>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a:t>
            </a:r>
            <a:r>
              <a:rPr lang="en-GB" dirty="0" smtClean="0"/>
              <a:t>spill</a:t>
            </a:r>
            <a:endParaRPr lang="en-GB" dirty="0"/>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 y="25509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smtClean="0">
                <a:solidFill>
                  <a:schemeClr val="tx2">
                    <a:lumMod val="60000"/>
                    <a:lumOff val="40000"/>
                  </a:schemeClr>
                </a:solidFill>
              </a:rPr>
              <a:t>Driver-pressure-state-impact-response framework for coastal management</a:t>
            </a:r>
            <a:endParaRPr lang="en-GB" sz="1600" dirty="0">
              <a:solidFill>
                <a:schemeClr val="tx2">
                  <a:lumMod val="60000"/>
                  <a:lumOff val="40000"/>
                </a:schemeClr>
              </a:solidFill>
            </a:endParaRPr>
          </a:p>
        </p:txBody>
      </p:sp>
      <p:sp>
        <p:nvSpPr>
          <p:cNvPr id="2" name="Rectangle 1"/>
          <p:cNvSpPr/>
          <p:nvPr/>
        </p:nvSpPr>
        <p:spPr>
          <a:xfrm>
            <a:off x="-396552" y="3831675"/>
            <a:ext cx="10153128" cy="1862048"/>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1500" b="1" cap="none" spc="0" dirty="0" smtClean="0">
                <a:ln/>
                <a:solidFill>
                  <a:srgbClr val="FF0000"/>
                </a:solidFill>
                <a:effectLst/>
              </a:rPr>
              <a:t>RESPONSE?</a:t>
            </a:r>
            <a:endParaRPr lang="en-US" sz="11500" b="1" cap="none" spc="0" dirty="0">
              <a:ln/>
              <a:solidFill>
                <a:srgbClr val="FF0000"/>
              </a:solidFill>
              <a:effectLst/>
            </a:endParaRP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Managed response </a:t>
            </a:r>
            <a:r>
              <a:rPr lang="en-GB" dirty="0" smtClean="0"/>
              <a:t/>
            </a:r>
            <a:br>
              <a:rPr lang="en-GB" dirty="0" smtClean="0"/>
            </a:br>
            <a:r>
              <a:rPr lang="en-GB" sz="3600" dirty="0" smtClean="0"/>
              <a:t>Governance examples</a:t>
            </a:r>
            <a:endParaRPr lang="en-GB" sz="3600" dirty="0"/>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922" r="55570"/>
          <a:stretch/>
        </p:blipFill>
        <p:spPr bwMode="auto">
          <a:xfrm>
            <a:off x="125067" y="1988162"/>
            <a:ext cx="5311030" cy="4428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pic>
        <p:nvPicPr>
          <p:cNvPr id="3" name="Picture 2"/>
          <p:cNvPicPr>
            <a:picLocks noChangeAspect="1"/>
          </p:cNvPicPr>
          <p:nvPr/>
        </p:nvPicPr>
        <p:blipFill>
          <a:blip r:embed="rId3"/>
          <a:stretch>
            <a:fillRect/>
          </a:stretch>
        </p:blipFill>
        <p:spPr>
          <a:xfrm>
            <a:off x="5467077" y="2868166"/>
            <a:ext cx="3556441" cy="2366764"/>
          </a:xfrm>
          <a:prstGeom prst="rect">
            <a:avLst/>
          </a:prstGeom>
        </p:spPr>
      </p:pic>
    </p:spTree>
    <p:extLst>
      <p:ext uri="{BB962C8B-B14F-4D97-AF65-F5344CB8AC3E}">
        <p14:creationId xmlns:p14="http://schemas.microsoft.com/office/powerpoint/2010/main" val="15502403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r>
              <a:rPr lang="en-GB" dirty="0" smtClean="0"/>
              <a:t/>
            </a:r>
            <a:br>
              <a:rPr lang="en-GB" dirty="0" smtClean="0"/>
            </a:br>
            <a:r>
              <a:rPr lang="en-GB" sz="3100" dirty="0" smtClean="0"/>
              <a:t>Tech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6" y="2420888"/>
            <a:ext cx="5887094" cy="3995911"/>
            <a:chOff x="125067" y="2988568"/>
            <a:chExt cx="4518942" cy="342823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0273"/>
            <a:stretch/>
          </p:blipFill>
          <p:spPr bwMode="auto">
            <a:xfrm>
              <a:off x="125067" y="2996952"/>
              <a:ext cx="1782638"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540" t="5711" r="26976"/>
            <a:stretch/>
          </p:blipFill>
          <p:spPr bwMode="auto">
            <a:xfrm>
              <a:off x="1979712" y="2988568"/>
              <a:ext cx="2664297" cy="342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507910" y="2618643"/>
            <a:ext cx="2498677" cy="3600400"/>
          </a:xfrm>
          <a:prstGeom prst="rect">
            <a:avLst/>
          </a:prstGeom>
        </p:spPr>
      </p:pic>
    </p:spTree>
    <p:extLst>
      <p:ext uri="{BB962C8B-B14F-4D97-AF65-F5344CB8AC3E}">
        <p14:creationId xmlns:p14="http://schemas.microsoft.com/office/powerpoint/2010/main" val="18209223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r>
              <a:rPr lang="en-GB" dirty="0" smtClean="0"/>
              <a:t/>
            </a:r>
            <a:br>
              <a:rPr lang="en-GB" dirty="0" smtClean="0"/>
            </a:br>
            <a:r>
              <a:rPr lang="en-GB" sz="3100" dirty="0" err="1" smtClean="0"/>
              <a:t>M</a:t>
            </a:r>
            <a:r>
              <a:rPr lang="en-GB" sz="3100" dirty="0" err="1" smtClean="0"/>
              <a:t>gt</a:t>
            </a:r>
            <a:r>
              <a:rPr lang="en-GB" sz="3100" dirty="0" smtClean="0"/>
              <a:t> practice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7" y="2132856"/>
            <a:ext cx="5599061" cy="4283943"/>
            <a:chOff x="125067" y="2780928"/>
            <a:chExt cx="4292353" cy="363587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1070"/>
            <a:stretch/>
          </p:blipFill>
          <p:spPr bwMode="auto">
            <a:xfrm>
              <a:off x="125067" y="2996952"/>
              <a:ext cx="1710630"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430"/>
            <a:stretch/>
          </p:blipFill>
          <p:spPr bwMode="auto">
            <a:xfrm>
              <a:off x="1835697" y="2780928"/>
              <a:ext cx="2581723"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444208" y="2417452"/>
            <a:ext cx="2381250" cy="3714750"/>
          </a:xfrm>
          <a:prstGeom prst="rect">
            <a:avLst/>
          </a:prstGeom>
        </p:spPr>
      </p:pic>
    </p:spTree>
    <p:extLst>
      <p:ext uri="{BB962C8B-B14F-4D97-AF65-F5344CB8AC3E}">
        <p14:creationId xmlns:p14="http://schemas.microsoft.com/office/powerpoint/2010/main" val="9145527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Managed response</a:t>
            </a:r>
            <a:endParaRPr lang="en-GB" dirty="0"/>
          </a:p>
        </p:txBody>
      </p:sp>
      <p:pic>
        <p:nvPicPr>
          <p:cNvPr id="3" name="Picture 2"/>
          <p:cNvPicPr>
            <a:picLocks noChangeAspect="1"/>
          </p:cNvPicPr>
          <p:nvPr/>
        </p:nvPicPr>
        <p:blipFill rotWithShape="1">
          <a:blip r:embed="rId2"/>
          <a:srcRect t="6814" r="35831"/>
          <a:stretch/>
        </p:blipFill>
        <p:spPr>
          <a:xfrm>
            <a:off x="0" y="2924944"/>
            <a:ext cx="8244407" cy="4150441"/>
          </a:xfrm>
          <a:prstGeom prst="rect">
            <a:avLst/>
          </a:prstGeom>
        </p:spPr>
      </p:pic>
    </p:spTree>
    <p:extLst>
      <p:ext uri="{BB962C8B-B14F-4D97-AF65-F5344CB8AC3E}">
        <p14:creationId xmlns:p14="http://schemas.microsoft.com/office/powerpoint/2010/main" val="34810240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a:t>
            </a:r>
            <a:r>
              <a:rPr lang="en-GB" dirty="0" smtClean="0"/>
              <a:t> </a:t>
            </a:r>
            <a:r>
              <a:rPr lang="en-GB" dirty="0" smtClean="0"/>
              <a:t>to Managed response</a:t>
            </a:r>
            <a:endParaRPr lang="en-GB" dirty="0"/>
          </a:p>
        </p:txBody>
      </p:sp>
      <p:grpSp>
        <p:nvGrpSpPr>
          <p:cNvPr id="5" name="Group 4"/>
          <p:cNvGrpSpPr/>
          <p:nvPr/>
        </p:nvGrpSpPr>
        <p:grpSpPr>
          <a:xfrm>
            <a:off x="0" y="2420889"/>
            <a:ext cx="7740352" cy="4437112"/>
            <a:chOff x="152401" y="2861320"/>
            <a:chExt cx="5731227" cy="3170195"/>
          </a:xfrm>
        </p:grpSpPr>
        <p:pic>
          <p:nvPicPr>
            <p:cNvPr id="3" name="Picture 2"/>
            <p:cNvPicPr>
              <a:picLocks noChangeAspect="1"/>
            </p:cNvPicPr>
            <p:nvPr/>
          </p:nvPicPr>
          <p:blipFill rotWithShape="1">
            <a:blip r:embed="rId2"/>
            <a:srcRect l="65744"/>
            <a:stretch/>
          </p:blipFill>
          <p:spPr>
            <a:xfrm>
              <a:off x="2750995" y="2861320"/>
              <a:ext cx="3132633" cy="3170195"/>
            </a:xfrm>
            <a:prstGeom prst="rect">
              <a:avLst/>
            </a:prstGeom>
          </p:spPr>
        </p:pic>
        <p:pic>
          <p:nvPicPr>
            <p:cNvPr id="4" name="Picture 3"/>
            <p:cNvPicPr>
              <a:picLocks noChangeAspect="1"/>
            </p:cNvPicPr>
            <p:nvPr/>
          </p:nvPicPr>
          <p:blipFill rotWithShape="1">
            <a:blip r:embed="rId2"/>
            <a:srcRect t="6549" r="71356"/>
            <a:stretch/>
          </p:blipFill>
          <p:spPr>
            <a:xfrm>
              <a:off x="152401" y="3068960"/>
              <a:ext cx="2619400" cy="2962555"/>
            </a:xfrm>
            <a:prstGeom prst="rect">
              <a:avLst/>
            </a:prstGeom>
          </p:spPr>
        </p:pic>
      </p:grpSp>
    </p:spTree>
    <p:extLst>
      <p:ext uri="{BB962C8B-B14F-4D97-AF65-F5344CB8AC3E}">
        <p14:creationId xmlns:p14="http://schemas.microsoft.com/office/powerpoint/2010/main" val="163938709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Conclusion to megacity coastal management</a:t>
            </a:r>
            <a:endParaRPr lang="en-GB" dirty="0"/>
          </a:p>
        </p:txBody>
      </p:sp>
      <p:sp>
        <p:nvSpPr>
          <p:cNvPr id="3" name="Content Placeholder 2"/>
          <p:cNvSpPr>
            <a:spLocks noGrp="1"/>
          </p:cNvSpPr>
          <p:nvPr>
            <p:ph sz="quarter" idx="13"/>
          </p:nvPr>
        </p:nvSpPr>
        <p:spPr>
          <a:xfrm>
            <a:off x="128317" y="1961456"/>
            <a:ext cx="4572000" cy="4896544"/>
          </a:xfrm>
        </p:spPr>
        <p:txBody>
          <a:bodyPr>
            <a:normAutofit fontScale="55000" lnSpcReduction="2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a:t>
            </a:r>
            <a:r>
              <a:rPr lang="en-GB" dirty="0" smtClean="0"/>
              <a:t>countries</a:t>
            </a:r>
            <a:r>
              <a:rPr lang="en-GB" dirty="0"/>
              <a:t> </a:t>
            </a:r>
            <a:r>
              <a:rPr lang="en-GB" dirty="0" smtClean="0"/>
              <a:t>experiencing particular difficulties: &gt; </a:t>
            </a:r>
            <a:r>
              <a:rPr lang="en-GB" dirty="0"/>
              <a:t>growth, .pollution, food/water shortages, poor sanitation therefore health.</a:t>
            </a:r>
          </a:p>
          <a:p>
            <a:endParaRPr lang="en-GB" dirty="0" smtClean="0"/>
          </a:p>
          <a:p>
            <a:r>
              <a:rPr lang="en-GB" dirty="0" smtClean="0"/>
              <a:t>Predicted </a:t>
            </a:r>
            <a:r>
              <a:rPr lang="en-GB" dirty="0"/>
              <a:t>slowing of megacity growth</a:t>
            </a:r>
          </a:p>
          <a:p>
            <a:r>
              <a:rPr lang="en-GB" dirty="0"/>
              <a:t>Impact of climate change / SL / consumption patterns still unclear </a:t>
            </a:r>
          </a:p>
          <a:p>
            <a:r>
              <a:rPr lang="en-GB" sz="1700" dirty="0" smtClean="0">
                <a:solidFill>
                  <a:schemeClr val="bg2">
                    <a:lumMod val="50000"/>
                  </a:schemeClr>
                </a:solidFill>
              </a:rPr>
              <a:t>(</a:t>
            </a:r>
            <a:r>
              <a:rPr lang="en-GB" sz="1700" dirty="0">
                <a:solidFill>
                  <a:schemeClr val="bg2">
                    <a:lumMod val="50000"/>
                  </a:schemeClr>
                </a:solidFill>
              </a:rPr>
              <a:t>Estuarine, Coastal and Shelf Science 96 (2012)</a:t>
            </a:r>
          </a:p>
          <a:p>
            <a:endParaRPr lang="en-GB" b="1" dirty="0" smtClean="0">
              <a:solidFill>
                <a:schemeClr val="accent4">
                  <a:lumMod val="75000"/>
                </a:schemeClr>
              </a:solidFill>
            </a:endParaRPr>
          </a:p>
          <a:p>
            <a:r>
              <a:rPr lang="en-GB" b="1" dirty="0" smtClean="0">
                <a:solidFill>
                  <a:schemeClr val="accent4">
                    <a:lumMod val="75000"/>
                  </a:schemeClr>
                </a:solidFill>
              </a:rPr>
              <a:t>SEMINAR</a:t>
            </a:r>
          </a:p>
          <a:p>
            <a:r>
              <a:rPr lang="en-GB" dirty="0" smtClean="0"/>
              <a:t>Read the hand-out on, how to review a paper</a:t>
            </a:r>
          </a:p>
          <a:p>
            <a:r>
              <a:rPr lang="en-GB" dirty="0"/>
              <a:t>C</a:t>
            </a:r>
            <a:r>
              <a:rPr lang="en-GB" dirty="0" smtClean="0"/>
              <a:t>onstruct  a review (one side of A4) of the following paper (on Moodle</a:t>
            </a:r>
            <a:r>
              <a:rPr lang="en-GB" dirty="0" smtClean="0"/>
              <a:t>):</a:t>
            </a:r>
          </a:p>
          <a:p>
            <a:pPr marL="0" indent="0">
              <a:buNone/>
            </a:pPr>
            <a:endParaRPr lang="en-GB" dirty="0" smtClean="0">
              <a:solidFill>
                <a:srgbClr val="FF0000"/>
              </a:solidFill>
            </a:endParaRPr>
          </a:p>
          <a:p>
            <a:pPr marL="0" indent="0">
              <a:buNone/>
            </a:pPr>
            <a:r>
              <a:rPr lang="en-GB" dirty="0" smtClean="0">
                <a:solidFill>
                  <a:srgbClr val="FF0000"/>
                </a:solidFill>
              </a:rPr>
              <a:t>Ivan </a:t>
            </a:r>
            <a:r>
              <a:rPr lang="en-GB" dirty="0" err="1" smtClean="0">
                <a:solidFill>
                  <a:srgbClr val="FF0000"/>
                </a:solidFill>
              </a:rPr>
              <a:t>Sekovski</a:t>
            </a:r>
            <a:r>
              <a:rPr lang="en-GB" dirty="0">
                <a:solidFill>
                  <a:srgbClr val="FF0000"/>
                </a:solidFill>
              </a:rPr>
              <a:t> </a:t>
            </a:r>
            <a:r>
              <a:rPr lang="en-GB" dirty="0" smtClean="0">
                <a:solidFill>
                  <a:srgbClr val="FF0000"/>
                </a:solidFill>
              </a:rPr>
              <a:t>et al. (2012</a:t>
            </a:r>
            <a:r>
              <a:rPr lang="en-GB" dirty="0">
                <a:solidFill>
                  <a:srgbClr val="FF0000"/>
                </a:solidFill>
              </a:rPr>
              <a:t>) </a:t>
            </a:r>
            <a:endParaRPr lang="en-GB" dirty="0" smtClean="0">
              <a:solidFill>
                <a:srgbClr val="FF0000"/>
              </a:solidFill>
            </a:endParaRPr>
          </a:p>
          <a:p>
            <a:pPr marL="0" indent="0">
              <a:buNone/>
            </a:pPr>
            <a:endParaRPr lang="en-GB" dirty="0" smtClean="0">
              <a:solidFill>
                <a:srgbClr val="FF0000"/>
              </a:solidFill>
            </a:endParaRPr>
          </a:p>
          <a:p>
            <a:pPr marL="0" indent="0">
              <a:buNone/>
            </a:pPr>
            <a:r>
              <a:rPr lang="en-GB" dirty="0" smtClean="0">
                <a:solidFill>
                  <a:srgbClr val="FF0000"/>
                </a:solidFill>
              </a:rPr>
              <a:t>Megacities </a:t>
            </a:r>
            <a:r>
              <a:rPr lang="en-GB" dirty="0">
                <a:solidFill>
                  <a:srgbClr val="FF0000"/>
                </a:solidFill>
              </a:rPr>
              <a:t>in the coastal zone: Using a </a:t>
            </a:r>
            <a:r>
              <a:rPr lang="en-GB" dirty="0" smtClean="0">
                <a:solidFill>
                  <a:srgbClr val="FF0000"/>
                </a:solidFill>
              </a:rPr>
              <a:t>driver-pressure-state-impact-response framework </a:t>
            </a:r>
            <a:r>
              <a:rPr lang="en-GB" dirty="0">
                <a:solidFill>
                  <a:srgbClr val="FF0000"/>
                </a:solidFill>
              </a:rPr>
              <a:t>to address complex environmental problems</a:t>
            </a:r>
            <a:r>
              <a:rPr lang="en-GB" i="1" dirty="0">
                <a:solidFill>
                  <a:srgbClr val="FF0000"/>
                </a:solidFill>
              </a:rPr>
              <a:t>. </a:t>
            </a:r>
            <a:endParaRPr lang="en-GB" i="1" dirty="0" smtClean="0">
              <a:solidFill>
                <a:srgbClr val="FF0000"/>
              </a:solidFill>
            </a:endParaRPr>
          </a:p>
          <a:p>
            <a:pPr marL="0" indent="0">
              <a:buNone/>
            </a:pPr>
            <a:endParaRPr lang="en-GB" i="1" dirty="0">
              <a:solidFill>
                <a:srgbClr val="FF0000"/>
              </a:solidFill>
            </a:endParaRPr>
          </a:p>
          <a:p>
            <a:pPr marL="0" indent="0">
              <a:buNone/>
            </a:pPr>
            <a:r>
              <a:rPr lang="en-GB" i="1" dirty="0" smtClean="0">
                <a:solidFill>
                  <a:srgbClr val="FF0000"/>
                </a:solidFill>
              </a:rPr>
              <a:t>Estuarine</a:t>
            </a:r>
            <a:r>
              <a:rPr lang="en-GB" i="1" dirty="0">
                <a:solidFill>
                  <a:srgbClr val="FF0000"/>
                </a:solidFill>
              </a:rPr>
              <a:t>, Coastal and Shelf Science </a:t>
            </a:r>
            <a:r>
              <a:rPr lang="en-GB" i="1" dirty="0" smtClean="0">
                <a:solidFill>
                  <a:srgbClr val="FF0000"/>
                </a:solidFill>
              </a:rPr>
              <a:t>(</a:t>
            </a:r>
            <a:r>
              <a:rPr lang="en-GB" dirty="0" smtClean="0">
                <a:solidFill>
                  <a:srgbClr val="FF0000"/>
                </a:solidFill>
              </a:rPr>
              <a:t>96, 48-59)</a:t>
            </a: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rot="724149">
            <a:off x="2454830" y="4901949"/>
            <a:ext cx="2448272" cy="646331"/>
          </a:xfrm>
          <a:prstGeom prst="rect">
            <a:avLst/>
          </a:prstGeom>
          <a:noFill/>
        </p:spPr>
        <p:txBody>
          <a:bodyPr wrap="square" rtlCol="0">
            <a:spAutoFit/>
          </a:bodyPr>
          <a:lstStyle/>
          <a:p>
            <a:r>
              <a:rPr lang="en-GB" dirty="0">
                <a:solidFill>
                  <a:schemeClr val="accent3">
                    <a:lumMod val="50000"/>
                  </a:schemeClr>
                </a:solidFill>
              </a:rPr>
              <a:t>Identify and evaluate DPSIR</a:t>
            </a:r>
          </a:p>
        </p:txBody>
      </p:sp>
    </p:spTree>
    <p:extLst>
      <p:ext uri="{BB962C8B-B14F-4D97-AF65-F5344CB8AC3E}">
        <p14:creationId xmlns:p14="http://schemas.microsoft.com/office/powerpoint/2010/main" val="4002208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smtClean="0"/>
              <a:t>There are 3 principal planning laws in Wales</a:t>
            </a:r>
          </a:p>
          <a:p>
            <a:pPr marL="457200" indent="-457200">
              <a:buFont typeface="+mj-lt"/>
              <a:buAutoNum type="arabicPeriod"/>
            </a:pPr>
            <a:r>
              <a:rPr lang="en-GB" dirty="0" smtClean="0">
                <a:solidFill>
                  <a:schemeClr val="tx1"/>
                </a:solidFill>
              </a:rPr>
              <a:t>Planning Act 2008</a:t>
            </a:r>
          </a:p>
          <a:p>
            <a:pPr marL="457200" indent="-457200">
              <a:buFont typeface="+mj-lt"/>
              <a:buAutoNum type="arabicPeriod"/>
            </a:pPr>
            <a:r>
              <a:rPr lang="en-GB" dirty="0" smtClean="0">
                <a:solidFill>
                  <a:schemeClr val="tx1"/>
                </a:solidFill>
              </a:rPr>
              <a:t>Planning And Compulsory Purchase Act 2004</a:t>
            </a:r>
          </a:p>
          <a:p>
            <a:pPr marL="457200" indent="-457200">
              <a:buFont typeface="+mj-lt"/>
              <a:buAutoNum type="arabicPeriod"/>
            </a:pPr>
            <a:r>
              <a:rPr lang="en-GB" dirty="0" smtClean="0">
                <a:solidFill>
                  <a:schemeClr val="tx1"/>
                </a:solidFill>
              </a:rPr>
              <a:t>Town And Country Planning Act 1990</a:t>
            </a:r>
          </a:p>
          <a:p>
            <a:r>
              <a:rPr lang="en-GB" dirty="0" smtClean="0"/>
              <a:t>These work at 2 levels</a:t>
            </a:r>
          </a:p>
          <a:p>
            <a:pPr lvl="1"/>
            <a:r>
              <a:rPr lang="en-GB" dirty="0" smtClean="0">
                <a:solidFill>
                  <a:schemeClr val="tx1"/>
                </a:solidFill>
              </a:rPr>
              <a:t>National under WAG</a:t>
            </a:r>
          </a:p>
          <a:p>
            <a:pPr lvl="1"/>
            <a:r>
              <a:rPr lang="en-GB" dirty="0" smtClean="0">
                <a:solidFill>
                  <a:schemeClr val="tx1"/>
                </a:solidFill>
              </a:rPr>
              <a:t>Local Planning Authorities (22 in Wales) &amp; National Parks</a:t>
            </a:r>
          </a:p>
          <a:p>
            <a:r>
              <a:rPr lang="en-GB" dirty="0" smtClean="0"/>
              <a:t>The planning policy is guided by the Planning Policy Wales (2002).  These guidance notes covers wildlife, landform, habitat, social and economic also need to be sustainable (WAG, 2014)</a:t>
            </a:r>
          </a:p>
          <a:p>
            <a:pPr lvl="1"/>
            <a:r>
              <a:rPr lang="en-GB" dirty="0" smtClean="0">
                <a:solidFill>
                  <a:schemeClr val="tx1"/>
                </a:solidFill>
              </a:rPr>
              <a:t>People, Places, futures: The Wales Spatial Plan (updated 2008) and it helps deliver the issues of the </a:t>
            </a:r>
            <a:r>
              <a:rPr lang="en-GB" u="sng" dirty="0" smtClean="0">
                <a:solidFill>
                  <a:schemeClr val="tx1"/>
                </a:solidFill>
              </a:rPr>
              <a:t>One Wales </a:t>
            </a:r>
            <a:r>
              <a:rPr lang="en-GB" dirty="0" smtClean="0">
                <a:solidFill>
                  <a:schemeClr val="tx1"/>
                </a:solidFill>
              </a:rPr>
              <a:t>document </a:t>
            </a:r>
          </a:p>
          <a:p>
            <a:pPr lvl="1"/>
            <a:r>
              <a:rPr lang="en-GB" dirty="0" smtClean="0">
                <a:solidFill>
                  <a:schemeClr val="tx1"/>
                </a:solidFill>
              </a:rPr>
              <a:t>Furthermore LA’s should consult with the Technical Advisory Notes (TAN) various TANS e.g. noise, tourism etc. TAN 14: Coastal Planning (1998)</a:t>
            </a:r>
          </a:p>
          <a:p>
            <a:pPr lvl="1"/>
            <a:r>
              <a:rPr lang="en-GB" dirty="0" smtClean="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smtClean="0"/>
              <a:t>System of planning, information collecting, management and monitoring</a:t>
            </a:r>
          </a:p>
          <a:p>
            <a:r>
              <a:rPr lang="en-GB" dirty="0" smtClean="0"/>
              <a:t>Sustainable management of resources (</a:t>
            </a:r>
            <a:r>
              <a:rPr lang="en-GB" dirty="0" err="1" smtClean="0"/>
              <a:t>Vivero</a:t>
            </a:r>
            <a:r>
              <a:rPr lang="en-GB" dirty="0" smtClean="0"/>
              <a:t>, 2012)</a:t>
            </a:r>
          </a:p>
          <a:p>
            <a:r>
              <a:rPr lang="en-GB" dirty="0" smtClean="0"/>
              <a:t>It aims to reduce the competition between social development, economics and the environment (alder, 2000)</a:t>
            </a:r>
          </a:p>
          <a:p>
            <a:r>
              <a:rPr lang="en-GB" dirty="0" smtClean="0"/>
              <a:t>Holistic management of a coherent network of stakeholders</a:t>
            </a:r>
          </a:p>
          <a:p>
            <a:pPr lvl="1"/>
            <a:r>
              <a:rPr lang="en-GB" dirty="0" smtClean="0">
                <a:solidFill>
                  <a:schemeClr val="tx1"/>
                </a:solidFill>
              </a:rPr>
              <a:t>Fisheries</a:t>
            </a:r>
          </a:p>
          <a:p>
            <a:pPr lvl="1"/>
            <a:r>
              <a:rPr lang="en-GB" dirty="0" smtClean="0">
                <a:solidFill>
                  <a:schemeClr val="tx1"/>
                </a:solidFill>
              </a:rPr>
              <a:t>Aquaculture</a:t>
            </a:r>
          </a:p>
          <a:p>
            <a:pPr lvl="1"/>
            <a:r>
              <a:rPr lang="en-GB" dirty="0" smtClean="0">
                <a:solidFill>
                  <a:schemeClr val="tx1"/>
                </a:solidFill>
              </a:rPr>
              <a:t>Tourism</a:t>
            </a:r>
          </a:p>
          <a:p>
            <a:pPr lvl="1"/>
            <a:r>
              <a:rPr lang="en-GB" dirty="0" smtClean="0">
                <a:solidFill>
                  <a:schemeClr val="tx1"/>
                </a:solidFill>
              </a:rPr>
              <a:t>Industry</a:t>
            </a:r>
          </a:p>
          <a:p>
            <a:pPr lvl="1"/>
            <a:r>
              <a:rPr lang="en-GB" dirty="0" smtClean="0">
                <a:solidFill>
                  <a:schemeClr val="tx1"/>
                </a:solidFill>
              </a:rPr>
              <a:t>Development</a:t>
            </a:r>
          </a:p>
          <a:p>
            <a:pPr lvl="1"/>
            <a:r>
              <a:rPr lang="en-GB" dirty="0" smtClean="0">
                <a:solidFill>
                  <a:schemeClr val="tx1"/>
                </a:solidFill>
              </a:rPr>
              <a:t>Adaptation to climate change</a:t>
            </a:r>
          </a:p>
          <a:p>
            <a:pPr lvl="1"/>
            <a:r>
              <a:rPr lang="en-GB" dirty="0" smtClean="0">
                <a:solidFill>
                  <a:schemeClr val="tx1"/>
                </a:solidFill>
              </a:rPr>
              <a:t>Shipping</a:t>
            </a:r>
          </a:p>
          <a:p>
            <a:pPr lvl="1"/>
            <a:r>
              <a:rPr lang="en-GB" dirty="0" smtClean="0">
                <a:solidFill>
                  <a:schemeClr val="tx1"/>
                </a:solidFill>
              </a:rPr>
              <a:t>Energy mitigation and climate change (EU, 2015)</a:t>
            </a:r>
          </a:p>
          <a:p>
            <a:r>
              <a:rPr lang="en-GB" dirty="0" smtClean="0"/>
              <a:t>Therefore the integration is complex and crosses various pieces of legislation, authority and policy areas.  </a:t>
            </a:r>
          </a:p>
          <a:p>
            <a:r>
              <a:rPr lang="en-GB" dirty="0" smtClean="0"/>
              <a:t>The House of commons (1998); Ballinger,  (1999) and others have noted this fragmentation</a:t>
            </a:r>
          </a:p>
          <a:p>
            <a:pPr marL="0" indent="0">
              <a:buNone/>
            </a:pPr>
            <a:r>
              <a:rPr lang="en-GB" dirty="0" smtClean="0"/>
              <a:t>Barcelona Convention on ICZM 2002</a:t>
            </a:r>
            <a:endParaRPr lang="en-GB" dirty="0"/>
          </a:p>
        </p:txBody>
      </p:sp>
      <p:sp>
        <p:nvSpPr>
          <p:cNvPr id="3" name="Title 2"/>
          <p:cNvSpPr>
            <a:spLocks noGrp="1"/>
          </p:cNvSpPr>
          <p:nvPr>
            <p:ph type="title"/>
          </p:nvPr>
        </p:nvSpPr>
        <p:spPr/>
        <p:txBody>
          <a:bodyPr/>
          <a:lstStyle/>
          <a:p>
            <a:r>
              <a:rPr lang="en-GB" dirty="0" smtClean="0"/>
              <a:t>ICZM</a:t>
            </a:r>
            <a:endParaRPr lang="en-GB" dirty="0"/>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New system of management and protection of marine &amp; coastal environments. </a:t>
            </a:r>
          </a:p>
          <a:p>
            <a:r>
              <a:rPr lang="en-GB" dirty="0" smtClean="0"/>
              <a:t>Factors</a:t>
            </a:r>
          </a:p>
          <a:p>
            <a:pPr marL="759143" lvl="1" indent="-457200">
              <a:buFont typeface="+mj-lt"/>
              <a:buAutoNum type="arabicPeriod"/>
            </a:pPr>
            <a:r>
              <a:rPr lang="en-GB" dirty="0" smtClean="0">
                <a:solidFill>
                  <a:schemeClr val="tx1"/>
                </a:solidFill>
              </a:rPr>
              <a:t>Marine Management Organisation (MMO)</a:t>
            </a:r>
          </a:p>
          <a:p>
            <a:pPr marL="759143" lvl="1" indent="-457200">
              <a:buFont typeface="+mj-lt"/>
              <a:buAutoNum type="arabicPeriod"/>
            </a:pPr>
            <a:r>
              <a:rPr lang="en-GB" dirty="0" smtClean="0">
                <a:solidFill>
                  <a:schemeClr val="tx1"/>
                </a:solidFill>
              </a:rPr>
              <a:t>Strategic Marine Planning system</a:t>
            </a:r>
          </a:p>
          <a:p>
            <a:pPr marL="759143" lvl="1" indent="-457200">
              <a:buFont typeface="+mj-lt"/>
              <a:buAutoNum type="arabicPeriod"/>
            </a:pPr>
            <a:r>
              <a:rPr lang="en-GB" dirty="0" smtClean="0">
                <a:solidFill>
                  <a:schemeClr val="tx1"/>
                </a:solidFill>
              </a:rPr>
              <a:t>Streamlined marine licensing</a:t>
            </a:r>
          </a:p>
          <a:p>
            <a:pPr marL="759143" lvl="1" indent="-457200">
              <a:buFont typeface="+mj-lt"/>
              <a:buAutoNum type="arabicPeriod"/>
            </a:pPr>
            <a:r>
              <a:rPr lang="en-GB" dirty="0" smtClean="0">
                <a:solidFill>
                  <a:schemeClr val="tx1"/>
                </a:solidFill>
              </a:rPr>
              <a:t>Marine nature conservation</a:t>
            </a:r>
          </a:p>
          <a:p>
            <a:pPr marL="759143" lvl="1" indent="-457200">
              <a:buFont typeface="+mj-lt"/>
              <a:buAutoNum type="arabicPeriod"/>
            </a:pPr>
            <a:r>
              <a:rPr lang="en-GB" dirty="0" smtClean="0">
                <a:solidFill>
                  <a:schemeClr val="tx1"/>
                </a:solidFill>
              </a:rPr>
              <a:t>Fisheries management and marine enforcement</a:t>
            </a:r>
          </a:p>
          <a:p>
            <a:pPr marL="759143" lvl="1" indent="-457200">
              <a:buFont typeface="+mj-lt"/>
              <a:buAutoNum type="arabicPeriod"/>
            </a:pPr>
            <a:r>
              <a:rPr lang="en-GB" dirty="0" smtClean="0">
                <a:solidFill>
                  <a:schemeClr val="tx1"/>
                </a:solidFill>
              </a:rPr>
              <a:t>Migratory and freshwater fisheries</a:t>
            </a:r>
          </a:p>
          <a:p>
            <a:pPr marL="759143" lvl="1" indent="-457200">
              <a:buFont typeface="+mj-lt"/>
              <a:buAutoNum type="arabicPeriod"/>
            </a:pPr>
            <a:r>
              <a:rPr lang="en-GB" dirty="0" smtClean="0">
                <a:solidFill>
                  <a:schemeClr val="tx1"/>
                </a:solidFill>
              </a:rPr>
              <a:t>Coastal access</a:t>
            </a:r>
          </a:p>
          <a:p>
            <a:pPr marL="759143" lvl="1" indent="-457200">
              <a:buFont typeface="+mj-lt"/>
              <a:buAutoNum type="arabicPeriod"/>
            </a:pPr>
            <a:r>
              <a:rPr lang="en-GB" dirty="0" smtClean="0">
                <a:solidFill>
                  <a:schemeClr val="tx1"/>
                </a:solidFill>
              </a:rPr>
              <a:t>Coastal and estuarine management (DEFRA, 2010)</a:t>
            </a:r>
          </a:p>
          <a:p>
            <a:pPr marL="0" indent="0">
              <a:buNone/>
            </a:pPr>
            <a:r>
              <a:rPr lang="en-GB" dirty="0" smtClean="0"/>
              <a:t>Factors 7 &amp; 8 are the principal factors for ICZM</a:t>
            </a:r>
          </a:p>
          <a:p>
            <a:pPr lvl="1"/>
            <a:endParaRPr lang="en-GB" dirty="0"/>
          </a:p>
        </p:txBody>
      </p:sp>
      <p:sp>
        <p:nvSpPr>
          <p:cNvPr id="3" name="Title 2"/>
          <p:cNvSpPr>
            <a:spLocks noGrp="1"/>
          </p:cNvSpPr>
          <p:nvPr>
            <p:ph type="title"/>
          </p:nvPr>
        </p:nvSpPr>
        <p:spPr/>
        <p:txBody>
          <a:bodyPr>
            <a:normAutofit fontScale="90000"/>
          </a:bodyPr>
          <a:lstStyle/>
          <a:p>
            <a:r>
              <a:rPr lang="en-GB" dirty="0" smtClean="0"/>
              <a:t>Marine and Coastal Access Act 2009</a:t>
            </a:r>
            <a:endParaRPr lang="en-GB" dirty="0"/>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smtClean="0"/>
              <a:t>Local and Regional Coastal Zone Management</a:t>
            </a:r>
            <a:endParaRPr lang="en-GB" dirty="0"/>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smtClean="0">
                <a:solidFill>
                  <a:schemeClr val="tx2">
                    <a:lumMod val="60000"/>
                    <a:lumOff val="40000"/>
                  </a:schemeClr>
                </a:solidFill>
              </a:rPr>
              <a:t>Habitat Loss in the UK</a:t>
            </a:r>
            <a:endParaRPr lang="en-GB" dirty="0">
              <a:solidFill>
                <a:schemeClr val="tx2">
                  <a:lumMod val="60000"/>
                  <a:lumOff val="40000"/>
                </a:schemeClr>
              </a:solidFill>
            </a:endParaRPr>
          </a:p>
        </p:txBody>
      </p:sp>
    </p:spTree>
    <p:extLst>
      <p:ext uri="{BB962C8B-B14F-4D97-AF65-F5344CB8AC3E}">
        <p14:creationId xmlns:p14="http://schemas.microsoft.com/office/powerpoint/2010/main" val="2925857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a:t>
            </a:r>
            <a:r>
              <a:rPr lang="en-GB" sz="2800" dirty="0" smtClean="0"/>
              <a:t>The case of East Anglia</a:t>
            </a:r>
          </a:p>
          <a:p>
            <a:pPr algn="ctr">
              <a:buFontTx/>
              <a:buNone/>
            </a:pPr>
            <a:r>
              <a:rPr lang="en-GB" sz="2800" dirty="0" smtClean="0"/>
              <a:t>The </a:t>
            </a:r>
            <a:r>
              <a:rPr lang="en-GB" sz="2800" dirty="0"/>
              <a:t>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smtClean="0"/>
              <a:t>Time</a:t>
            </a:r>
            <a:br>
              <a:rPr lang="en-GB" dirty="0" smtClean="0"/>
            </a:br>
            <a:r>
              <a:rPr lang="en-GB" sz="2700" dirty="0" smtClean="0"/>
              <a:t>(Read </a:t>
            </a:r>
            <a:r>
              <a:rPr lang="en-GB" sz="2700" dirty="0" err="1" smtClean="0"/>
              <a:t>Tebboth</a:t>
            </a:r>
            <a:r>
              <a:rPr lang="en-GB" sz="2700" dirty="0" smtClean="0"/>
              <a:t>, 2013 Adapting to coastal change (2 pages)</a:t>
            </a:r>
            <a:endParaRPr lang="en-GB" sz="2700" dirty="0"/>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smtClean="0">
                <a:solidFill>
                  <a:srgbClr val="FFFF00"/>
                </a:solidFill>
              </a:rPr>
              <a:t>Tebboth</a:t>
            </a:r>
            <a:r>
              <a:rPr lang="en-GB" sz="2900" dirty="0" smtClean="0">
                <a:solidFill>
                  <a:srgbClr val="FFFF00"/>
                </a:solidFill>
              </a:rPr>
              <a:t>, M. (2013) Understanding </a:t>
            </a:r>
            <a:r>
              <a:rPr lang="en-GB" sz="2900" dirty="0">
                <a:solidFill>
                  <a:srgbClr val="FFFF00"/>
                </a:solidFill>
              </a:rPr>
              <a:t>intractable environmental policy conflicts: the case of the village that would not fall quietly into the </a:t>
            </a:r>
            <a:r>
              <a:rPr lang="en-GB" sz="2900" dirty="0" smtClean="0">
                <a:solidFill>
                  <a:srgbClr val="FFFF00"/>
                </a:solidFill>
              </a:rPr>
              <a:t>sea.  </a:t>
            </a:r>
            <a:r>
              <a:rPr lang="en-GB" sz="2900" i="1" dirty="0" smtClean="0">
                <a:solidFill>
                  <a:srgbClr val="FFFF00"/>
                </a:solidFill>
              </a:rPr>
              <a:t>The Geographical Journal . ABSTRACT</a:t>
            </a:r>
          </a:p>
          <a:p>
            <a:endParaRPr lang="en-GB" i="1" dirty="0"/>
          </a:p>
          <a:p>
            <a:endParaRPr lang="en-GB" i="1" dirty="0" smtClean="0"/>
          </a:p>
          <a:p>
            <a:endParaRPr lang="en-GB" i="1" dirty="0"/>
          </a:p>
          <a:p>
            <a:endParaRPr lang="en-GB" i="1" dirty="0" smtClean="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smtClean="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smtClean="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smtClean="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smtClean="0">
                <a:solidFill>
                  <a:srgbClr val="00B050"/>
                </a:solidFill>
              </a:rPr>
              <a:t>No active intervention</a:t>
            </a:r>
            <a:r>
              <a:rPr lang="en-GB" dirty="0" smtClean="0">
                <a:solidFill>
                  <a:schemeClr val="tx2">
                    <a:lumMod val="75000"/>
                  </a:schemeClr>
                </a:solidFill>
              </a:rPr>
              <a:t>: undeveloped coasts </a:t>
            </a:r>
            <a:r>
              <a:rPr lang="en-GB" i="1" dirty="0" smtClean="0">
                <a:solidFill>
                  <a:schemeClr val="tx2">
                    <a:lumMod val="75000"/>
                  </a:schemeClr>
                </a:solidFill>
              </a:rPr>
              <a:t>Needs low value and limited interest </a:t>
            </a:r>
          </a:p>
          <a:p>
            <a:pPr marL="457200" lvl="0" indent="-457200">
              <a:buFont typeface="+mj-lt"/>
              <a:buAutoNum type="arabicPeriod"/>
              <a:defRPr/>
            </a:pPr>
            <a:r>
              <a:rPr lang="en-GB" dirty="0" smtClean="0">
                <a:solidFill>
                  <a:srgbClr val="00B050"/>
                </a:solidFill>
              </a:rPr>
              <a:t>Managed alignment</a:t>
            </a:r>
            <a:r>
              <a:rPr lang="en-GB" dirty="0" smtClean="0">
                <a:solidFill>
                  <a:schemeClr val="tx2">
                    <a:lumMod val="75000"/>
                  </a:schemeClr>
                </a:solidFill>
              </a:rPr>
              <a:t>: relocation of communities/industry and strict planning restrictions.  Comparatively low risk &amp; no protection costs.  But high initial econ. &amp; social cost.  </a:t>
            </a:r>
            <a:r>
              <a:rPr lang="en-GB" i="1" dirty="0" smtClean="0">
                <a:solidFill>
                  <a:schemeClr val="tx2">
                    <a:lumMod val="75000"/>
                  </a:schemeClr>
                </a:solidFill>
              </a:rPr>
              <a:t>Needs strong govt and legislation</a:t>
            </a:r>
          </a:p>
          <a:p>
            <a:pPr marL="457200" lvl="0" indent="-457200">
              <a:buFont typeface="+mj-lt"/>
              <a:buAutoNum type="arabicPeriod"/>
              <a:defRPr/>
            </a:pPr>
            <a:r>
              <a:rPr lang="en-GB" dirty="0" smtClean="0">
                <a:solidFill>
                  <a:srgbClr val="00B050"/>
                </a:solidFill>
              </a:rPr>
              <a:t>Accommodation</a:t>
            </a:r>
            <a:r>
              <a:rPr lang="en-GB" dirty="0" smtClean="0">
                <a:solidFill>
                  <a:schemeClr val="tx2">
                    <a:lumMod val="75000"/>
                  </a:schemeClr>
                </a:solidFill>
              </a:rPr>
              <a:t>:  Adapting to impacts </a:t>
            </a:r>
            <a:r>
              <a:rPr lang="en-GB" dirty="0" err="1" smtClean="0">
                <a:solidFill>
                  <a:schemeClr val="tx2">
                    <a:lumMod val="75000"/>
                  </a:schemeClr>
                </a:solidFill>
              </a:rPr>
              <a:t>eg</a:t>
            </a:r>
            <a:r>
              <a:rPr lang="en-GB" dirty="0" smtClean="0">
                <a:solidFill>
                  <a:schemeClr val="tx2">
                    <a:lumMod val="75000"/>
                  </a:schemeClr>
                </a:solidFill>
              </a:rPr>
              <a:t> rising buildings, flood warning systems &amp;drainage.  Changing activities </a:t>
            </a:r>
            <a:r>
              <a:rPr lang="en-GB" dirty="0" err="1" smtClean="0">
                <a:solidFill>
                  <a:schemeClr val="tx2">
                    <a:lumMod val="75000"/>
                  </a:schemeClr>
                </a:solidFill>
              </a:rPr>
              <a:t>eg</a:t>
            </a:r>
            <a:r>
              <a:rPr lang="en-GB" dirty="0" smtClean="0">
                <a:solidFill>
                  <a:schemeClr val="tx2">
                    <a:lumMod val="75000"/>
                  </a:schemeClr>
                </a:solidFill>
              </a:rPr>
              <a:t> types of agrarian economies.  </a:t>
            </a:r>
            <a:r>
              <a:rPr lang="en-GB" i="1" dirty="0" smtClean="0">
                <a:solidFill>
                  <a:schemeClr val="tx2">
                    <a:lumMod val="75000"/>
                  </a:schemeClr>
                </a:solidFill>
              </a:rPr>
              <a:t>Needs high levels of organisation and community participation</a:t>
            </a:r>
          </a:p>
          <a:p>
            <a:pPr marL="457200" lvl="0" indent="-457200">
              <a:buFont typeface="+mj-lt"/>
              <a:buAutoNum type="arabicPeriod"/>
              <a:defRPr/>
            </a:pPr>
            <a:r>
              <a:rPr lang="en-GB" dirty="0" smtClean="0">
                <a:solidFill>
                  <a:srgbClr val="00B050"/>
                </a:solidFill>
              </a:rPr>
              <a:t>Hold the line</a:t>
            </a:r>
            <a:r>
              <a:rPr lang="en-GB" dirty="0" smtClean="0">
                <a:solidFill>
                  <a:schemeClr val="tx2">
                    <a:lumMod val="75000"/>
                  </a:schemeClr>
                </a:solidFill>
              </a:rPr>
              <a:t>: physical protection.  Hard engineering </a:t>
            </a:r>
            <a:r>
              <a:rPr lang="en-GB" dirty="0" err="1" smtClean="0">
                <a:solidFill>
                  <a:schemeClr val="tx2">
                    <a:lumMod val="75000"/>
                  </a:schemeClr>
                </a:solidFill>
              </a:rPr>
              <a:t>eg</a:t>
            </a:r>
            <a:r>
              <a:rPr lang="en-GB" dirty="0" smtClean="0">
                <a:solidFill>
                  <a:schemeClr val="tx2">
                    <a:lumMod val="75000"/>
                  </a:schemeClr>
                </a:solidFill>
              </a:rPr>
              <a:t> sea walls Soft engineering </a:t>
            </a:r>
            <a:r>
              <a:rPr lang="en-GB" dirty="0" err="1" smtClean="0">
                <a:solidFill>
                  <a:schemeClr val="tx2">
                    <a:lumMod val="75000"/>
                  </a:schemeClr>
                </a:solidFill>
              </a:rPr>
              <a:t>eg</a:t>
            </a:r>
            <a:r>
              <a:rPr lang="en-GB" dirty="0" smtClean="0">
                <a:solidFill>
                  <a:schemeClr val="tx2">
                    <a:lumMod val="75000"/>
                  </a:schemeClr>
                </a:solidFill>
              </a:rPr>
              <a:t> beach nourishment.  Social, economic and political advantages but linked to £value. </a:t>
            </a:r>
            <a:r>
              <a:rPr lang="en-GB" i="1" dirty="0" smtClean="0">
                <a:solidFill>
                  <a:schemeClr val="tx2">
                    <a:lumMod val="75000"/>
                  </a:schemeClr>
                </a:solidFill>
              </a:rPr>
              <a:t>Needs economic, social and political viability</a:t>
            </a:r>
          </a:p>
          <a:p>
            <a:pPr lvl="0">
              <a:defRPr/>
            </a:pPr>
            <a:endParaRPr lang="en-GB" i="1" dirty="0" smtClean="0">
              <a:solidFill>
                <a:schemeClr val="tx2">
                  <a:lumMod val="75000"/>
                </a:schemeClr>
              </a:solidFill>
            </a:endParaRPr>
          </a:p>
          <a:p>
            <a:pPr lvl="0">
              <a:defRPr/>
            </a:pPr>
            <a:r>
              <a:rPr lang="en-GB" dirty="0" smtClean="0">
                <a:solidFill>
                  <a:srgbClr val="00B050"/>
                </a:solidFill>
              </a:rPr>
              <a:t>EXERCISE</a:t>
            </a:r>
          </a:p>
          <a:p>
            <a:pPr lvl="0">
              <a:defRPr/>
            </a:pPr>
            <a:r>
              <a:rPr lang="en-GB" dirty="0" smtClean="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683568" y="2636912"/>
            <a:ext cx="7702624" cy="4114800"/>
          </a:xfrm>
        </p:spPr>
        <p:txBody>
          <a:bodyPr>
            <a:normAutofit/>
          </a:bodyPr>
          <a:lstStyle/>
          <a:p>
            <a:pPr>
              <a:buNone/>
            </a:pPr>
            <a:r>
              <a:rPr lang="en-GB" sz="1600" b="1" dirty="0" smtClean="0">
                <a:latin typeface="Calibri" pitchFamily="34" charset="0"/>
                <a:cs typeface="Calibri" pitchFamily="34" charset="0"/>
              </a:rPr>
              <a:t>Exercise</a:t>
            </a:r>
          </a:p>
          <a:p>
            <a:pPr marL="457200" indent="-457200">
              <a:buFont typeface="+mj-lt"/>
              <a:buAutoNum type="arabicPeriod"/>
            </a:pPr>
            <a:r>
              <a:rPr lang="en-US" sz="16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smtClean="0">
                <a:latin typeface="Calibri" pitchFamily="34" charset="0"/>
                <a:cs typeface="Calibri" pitchFamily="34" charset="0"/>
                <a:hlinkClick r:id="rId2"/>
              </a:rPr>
              <a:t>http://www.youtube.com/watch?v=qvcw_petP2w</a:t>
            </a:r>
            <a:r>
              <a:rPr lang="en-US" sz="1600" dirty="0" smtClean="0">
                <a:latin typeface="Calibri" pitchFamily="34" charset="0"/>
                <a:cs typeface="Calibri" pitchFamily="34" charset="0"/>
              </a:rPr>
              <a:t> 13mins</a:t>
            </a:r>
          </a:p>
          <a:p>
            <a:pPr marL="457200" indent="-457200">
              <a:buFont typeface="+mj-lt"/>
              <a:buAutoNum type="arabicPeriod"/>
            </a:pPr>
            <a:r>
              <a:rPr lang="en-GB" sz="1600" b="1" dirty="0" smtClean="0">
                <a:solidFill>
                  <a:schemeClr val="tx1"/>
                </a:solidFill>
                <a:latin typeface="Calibri" pitchFamily="34" charset="0"/>
                <a:cs typeface="Calibri" pitchFamily="34" charset="0"/>
              </a:rPr>
              <a:t>ICZM interview with Dr. Peter </a:t>
            </a:r>
            <a:r>
              <a:rPr lang="en-GB" sz="1600" b="1" dirty="0" err="1" smtClean="0">
                <a:solidFill>
                  <a:schemeClr val="tx1"/>
                </a:solidFill>
                <a:latin typeface="Calibri" pitchFamily="34" charset="0"/>
                <a:cs typeface="Calibri" pitchFamily="34" charset="0"/>
              </a:rPr>
              <a:t>Burbridge</a:t>
            </a:r>
            <a:r>
              <a:rPr lang="en-GB" sz="1600" b="1" dirty="0" smtClean="0">
                <a:solidFill>
                  <a:schemeClr val="tx1"/>
                </a:solidFill>
                <a:latin typeface="Calibri" pitchFamily="34" charset="0"/>
                <a:cs typeface="Calibri" pitchFamily="34" charset="0"/>
              </a:rPr>
              <a:t>  (Newcastle University, 2012) 20 </a:t>
            </a:r>
            <a:r>
              <a:rPr lang="en-GB" sz="1600" b="1" dirty="0" err="1" smtClean="0">
                <a:solidFill>
                  <a:schemeClr val="tx1"/>
                </a:solidFill>
                <a:latin typeface="Calibri" pitchFamily="34" charset="0"/>
                <a:cs typeface="Calibri" pitchFamily="34" charset="0"/>
              </a:rPr>
              <a:t>mins</a:t>
            </a:r>
            <a:endParaRPr lang="en-GB" sz="1600" b="1" dirty="0" smtClean="0">
              <a:solidFill>
                <a:schemeClr val="tx1"/>
              </a:solidFill>
              <a:latin typeface="Calibri" pitchFamily="34" charset="0"/>
              <a:cs typeface="Calibri" pitchFamily="34" charset="0"/>
            </a:endParaRPr>
          </a:p>
          <a:p>
            <a:pPr marL="1188720" lvl="2" indent="-457200">
              <a:buNone/>
            </a:pPr>
            <a:r>
              <a:rPr lang="en-GB" sz="1600" b="1" dirty="0" smtClean="0">
                <a:latin typeface="Calibri" pitchFamily="34" charset="0"/>
                <a:cs typeface="Calibri" pitchFamily="34" charset="0"/>
                <a:hlinkClick r:id="rId3"/>
              </a:rPr>
              <a:t>http://www.youtube.com/watch?v=g3uD-m6DPcc</a:t>
            </a:r>
            <a:endParaRPr lang="en-GB" sz="1600" b="1" dirty="0" smtClean="0">
              <a:latin typeface="Calibri" pitchFamily="34" charset="0"/>
              <a:cs typeface="Calibri" pitchFamily="34" charset="0"/>
            </a:endParaRPr>
          </a:p>
          <a:p>
            <a:pPr marL="457200" indent="-457200">
              <a:buFont typeface="+mj-lt"/>
              <a:buAutoNum type="arabicPeriod"/>
            </a:pPr>
            <a:r>
              <a:rPr lang="en-US" sz="1600" dirty="0" smtClean="0">
                <a:solidFill>
                  <a:schemeClr val="tx1"/>
                </a:solidFill>
                <a:latin typeface="Calibri" pitchFamily="34" charset="0"/>
                <a:cs typeface="Calibri" pitchFamily="34" charset="0"/>
              </a:rPr>
              <a:t>Exercise</a:t>
            </a:r>
          </a:p>
          <a:p>
            <a:pPr marL="1188720" lvl="2" indent="-457200"/>
            <a:r>
              <a:rPr lang="en-US" sz="1600" dirty="0" smtClean="0">
                <a:latin typeface="Calibri" pitchFamily="34" charset="0"/>
                <a:cs typeface="Calibri" pitchFamily="34" charset="0"/>
              </a:rPr>
              <a:t>What do these clips tell us about  coastal conservation ?  </a:t>
            </a:r>
          </a:p>
          <a:p>
            <a:pPr marL="1188720" lvl="2" indent="-457200"/>
            <a:r>
              <a:rPr lang="en-US" sz="16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smtClean="0">
                <a:solidFill>
                  <a:schemeClr val="tx1"/>
                </a:solidFill>
              </a:rPr>
              <a:t>DEFRA’s ‘Making Space for Water’ policy</a:t>
            </a:r>
            <a:r>
              <a:rPr lang="en-GB" sz="3100" dirty="0" smtClean="0">
                <a:solidFill>
                  <a:srgbClr val="FFFF00"/>
                </a:solidFill>
              </a:rPr>
              <a:t/>
            </a:r>
            <a:br>
              <a:rPr lang="en-GB" sz="3100"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smtClean="0"/>
              <a:t>Cardiff California</a:t>
            </a:r>
            <a:endParaRPr lang="en-GB" dirty="0"/>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smtClean="0">
                <a:solidFill>
                  <a:schemeClr val="accent5">
                    <a:lumMod val="60000"/>
                    <a:lumOff val="40000"/>
                  </a:schemeClr>
                </a:solidFill>
              </a:rPr>
              <a:t>Idyllic?  </a:t>
            </a:r>
          </a:p>
          <a:p>
            <a:r>
              <a:rPr lang="en-GB" dirty="0" smtClean="0">
                <a:solidFill>
                  <a:schemeClr val="accent5">
                    <a:lumMod val="60000"/>
                    <a:lumOff val="40000"/>
                  </a:schemeClr>
                </a:solidFill>
              </a:rPr>
              <a:t>What about coastal management </a:t>
            </a:r>
            <a:r>
              <a:rPr lang="en-GB" dirty="0" smtClean="0"/>
              <a:t>?</a:t>
            </a:r>
            <a:endParaRPr lang="en-GB" dirty="0"/>
          </a:p>
        </p:txBody>
      </p:sp>
    </p:spTree>
    <p:extLst>
      <p:ext uri="{BB962C8B-B14F-4D97-AF65-F5344CB8AC3E}">
        <p14:creationId xmlns:p14="http://schemas.microsoft.com/office/powerpoint/2010/main" val="165501032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smtClean="0"/>
              <a:t>Cardiff California</a:t>
            </a:r>
            <a:endParaRPr lang="en-GB" dirty="0"/>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smtClean="0"/>
              <a:t>Coastal defences change wave processes</a:t>
            </a:r>
            <a:endParaRPr lang="en-GB" sz="3200"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00B050"/>
                </a:solidFill>
              </a:rPr>
              <a:t>Construct a </a:t>
            </a:r>
            <a:r>
              <a:rPr lang="en-GB" dirty="0" err="1" smtClean="0">
                <a:solidFill>
                  <a:srgbClr val="00B050"/>
                </a:solidFill>
              </a:rPr>
              <a:t>Pecha</a:t>
            </a:r>
            <a:r>
              <a:rPr lang="en-GB" dirty="0" smtClean="0">
                <a:solidFill>
                  <a:srgbClr val="00B050"/>
                </a:solidFill>
              </a:rPr>
              <a:t> </a:t>
            </a:r>
            <a:r>
              <a:rPr lang="en-GB" dirty="0" err="1" smtClean="0">
                <a:solidFill>
                  <a:srgbClr val="00B050"/>
                </a:solidFill>
              </a:rPr>
              <a:t>Kucha</a:t>
            </a:r>
            <a:r>
              <a:rPr lang="en-GB" dirty="0" smtClean="0">
                <a:solidFill>
                  <a:srgbClr val="00B05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00B050"/>
                </a:solidFill>
              </a:rPr>
              <a:t>Polar</a:t>
            </a:r>
          </a:p>
          <a:p>
            <a:pPr marL="457200" indent="-457200">
              <a:buFont typeface="+mj-lt"/>
              <a:buAutoNum type="arabicPeriod"/>
            </a:pPr>
            <a:r>
              <a:rPr lang="en-GB" dirty="0" smtClean="0">
                <a:solidFill>
                  <a:srgbClr val="00B050"/>
                </a:solidFill>
              </a:rPr>
              <a:t>Temperate</a:t>
            </a:r>
          </a:p>
          <a:p>
            <a:pPr marL="457200" indent="-457200">
              <a:buFont typeface="+mj-lt"/>
              <a:buAutoNum type="arabicPeriod"/>
            </a:pPr>
            <a:r>
              <a:rPr lang="en-GB" dirty="0" smtClean="0">
                <a:solidFill>
                  <a:srgbClr val="00B050"/>
                </a:solidFill>
              </a:rPr>
              <a:t>Tropical</a:t>
            </a:r>
          </a:p>
          <a:p>
            <a:endParaRPr lang="en-GB" dirty="0" smtClean="0">
              <a:solidFill>
                <a:srgbClr val="FF0000"/>
              </a:solidFill>
            </a:endParaRPr>
          </a:p>
          <a:p>
            <a:endParaRPr lang="en-US" dirty="0"/>
          </a:p>
        </p:txBody>
      </p:sp>
      <p:sp>
        <p:nvSpPr>
          <p:cNvPr id="5" name="Title 4"/>
          <p:cNvSpPr>
            <a:spLocks noGrp="1"/>
          </p:cNvSpPr>
          <p:nvPr>
            <p:ph type="title"/>
          </p:nvPr>
        </p:nvSpPr>
        <p:spPr/>
        <p:txBody>
          <a:bodyPr/>
          <a:lstStyle/>
          <a:p>
            <a:r>
              <a:rPr lang="en-GB" dirty="0" smtClean="0"/>
              <a:t>LOICZ</a:t>
            </a:r>
            <a:endParaRPr lang="en-US" dirty="0"/>
          </a:p>
        </p:txBody>
      </p:sp>
    </p:spTree>
  </p:cSld>
  <p:clrMapOvr>
    <a:masterClrMapping/>
  </p:clrMapOv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57200" y="274638"/>
            <a:ext cx="8229600" cy="706090"/>
          </a:xfrm>
        </p:spPr>
        <p:txBody>
          <a:bodyPr>
            <a:noAutofit/>
          </a:bodyPr>
          <a:lstStyle/>
          <a:p>
            <a:r>
              <a:rPr lang="en-GB" sz="3200" b="1" dirty="0" smtClean="0"/>
              <a:t>Land-Ocean Interactions in the Coastal Zone</a:t>
            </a:r>
            <a:endParaRPr lang="en-GB" sz="3200"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r>
              <a:rPr lang="en-GB" dirty="0" smtClean="0">
                <a:solidFill>
                  <a:schemeClr val="accent5">
                    <a:lumMod val="40000"/>
                    <a:lumOff val="60000"/>
                  </a:schemeClr>
                </a:solidFill>
              </a:rPr>
              <a:t>The example of </a:t>
            </a:r>
            <a:r>
              <a:rPr lang="en-GB" dirty="0" err="1" smtClean="0">
                <a:solidFill>
                  <a:schemeClr val="accent5">
                    <a:lumMod val="40000"/>
                    <a:lumOff val="60000"/>
                  </a:schemeClr>
                </a:solidFill>
              </a:rPr>
              <a:t>Ospar</a:t>
            </a:r>
            <a:endParaRPr lang="en-GB" dirty="0" smtClean="0">
              <a:solidFill>
                <a:schemeClr val="accent5">
                  <a:lumMod val="40000"/>
                  <a:lumOff val="60000"/>
                </a:schemeClr>
              </a:solidFill>
            </a:endParaRPr>
          </a:p>
          <a:p>
            <a:r>
              <a:rPr lang="sv-SE" dirty="0" smtClean="0">
                <a:solidFill>
                  <a:schemeClr val="accent5">
                    <a:lumMod val="40000"/>
                    <a:lumOff val="60000"/>
                  </a:schemeClr>
                </a:solidFill>
                <a:hlinkClick r:id="rId3"/>
              </a:rPr>
              <a:t>David Johson OSPAR 8 mins</a:t>
            </a:r>
            <a:endParaRPr lang="en-GB" dirty="0">
              <a:solidFill>
                <a:schemeClr val="accent5">
                  <a:lumMod val="40000"/>
                  <a:lumOff val="60000"/>
                </a:schemeClr>
              </a:solidFill>
            </a:endParaRPr>
          </a:p>
        </p:txBody>
      </p:sp>
      <p:sp>
        <p:nvSpPr>
          <p:cNvPr id="2" name="Title 1"/>
          <p:cNvSpPr>
            <a:spLocks noGrp="1"/>
          </p:cNvSpPr>
          <p:nvPr>
            <p:ph type="title"/>
          </p:nvPr>
        </p:nvSpPr>
        <p:spPr/>
        <p:txBody>
          <a:bodyPr>
            <a:normAutofit/>
          </a:bodyPr>
          <a:lstStyle/>
          <a:p>
            <a:r>
              <a:rPr lang="en-GB" sz="4400" dirty="0" smtClean="0"/>
              <a:t>How do we manage our sea?</a:t>
            </a:r>
            <a:endParaRPr lang="en-GB" sz="4400" dirty="0"/>
          </a:p>
        </p:txBody>
      </p:sp>
    </p:spTree>
    <p:extLst>
      <p:ext uri="{BB962C8B-B14F-4D97-AF65-F5344CB8AC3E}">
        <p14:creationId xmlns:p14="http://schemas.microsoft.com/office/powerpoint/2010/main" val="209252976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smtClean="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4357</TotalTime>
  <Words>2568</Words>
  <Application>Microsoft Office PowerPoint</Application>
  <PresentationFormat>On-screen Show (4:3)</PresentationFormat>
  <Paragraphs>288</Paragraphs>
  <Slides>51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Arial</vt:lpstr>
      <vt:lpstr>Calibri</vt:lpstr>
      <vt:lpstr>Candara</vt:lpstr>
      <vt:lpstr>Comic Sans MS</vt:lpstr>
      <vt:lpstr>Symbol</vt:lpstr>
      <vt:lpstr>Tahoma</vt:lpstr>
      <vt:lpstr>Times New Roman</vt:lpstr>
      <vt:lpstr>Wingdings</vt:lpstr>
      <vt:lpstr>Waveform</vt:lpstr>
      <vt:lpstr>People and the coast</vt:lpstr>
      <vt:lpstr>Why Coastal Zone Management?</vt:lpstr>
      <vt:lpstr>World Demographics</vt:lpstr>
      <vt:lpstr>COASTAL MEGACITIES</vt:lpstr>
      <vt:lpstr>Demographics and the coast</vt:lpstr>
      <vt:lpstr>Mega cities and their hinterland</vt:lpstr>
      <vt:lpstr>Coastal Megacities</vt:lpstr>
      <vt:lpstr>Exercise </vt:lpstr>
      <vt:lpstr>Causes and Impact</vt:lpstr>
      <vt:lpstr>PowerPoint Presentation</vt:lpstr>
      <vt:lpstr>Managed response  Governance examples</vt:lpstr>
      <vt:lpstr>Managed response  Tech examples</vt:lpstr>
      <vt:lpstr>Managed response  Mgt practice examples</vt:lpstr>
      <vt:lpstr>Challenges to Managed response</vt:lpstr>
      <vt:lpstr>Recommendations to Managed response</vt:lpstr>
      <vt:lpstr>Conclusion to megacity coastal management</vt:lpstr>
      <vt:lpstr>Planning</vt:lpstr>
      <vt:lpstr>ICZM</vt:lpstr>
      <vt:lpstr>Marine and Coastal Access Act 2009</vt:lpstr>
      <vt:lpstr>Local and Regional Coastal Zone Management</vt:lpstr>
      <vt:lpstr>Habitat Loss in the UK</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Land-Ocean Interactions in the Coastal Zone</vt:lpstr>
      <vt:lpstr>PowerPoint Presentation</vt:lpstr>
      <vt:lpstr>PowerPoint Presentation</vt:lpstr>
      <vt:lpstr>How do we manage our sea?</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183</cp:revision>
  <dcterms:created xsi:type="dcterms:W3CDTF">2012-11-15T15:06:50Z</dcterms:created>
  <dcterms:modified xsi:type="dcterms:W3CDTF">2018-04-24T09:43:41Z</dcterms:modified>
</cp:coreProperties>
</file>