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4" r:id="rId2"/>
    <p:sldId id="2584" r:id="rId3"/>
    <p:sldId id="2594" r:id="rId4"/>
    <p:sldId id="2565" r:id="rId5"/>
    <p:sldId id="2567" r:id="rId6"/>
    <p:sldId id="2568" r:id="rId7"/>
    <p:sldId id="2569" r:id="rId8"/>
    <p:sldId id="2570" r:id="rId9"/>
    <p:sldId id="2572" r:id="rId10"/>
    <p:sldId id="2571" r:id="rId11"/>
    <p:sldId id="2573" r:id="rId12"/>
    <p:sldId id="2586" r:id="rId13"/>
    <p:sldId id="2574" r:id="rId14"/>
    <p:sldId id="2575" r:id="rId15"/>
    <p:sldId id="2589" r:id="rId16"/>
    <p:sldId id="2577" r:id="rId17"/>
    <p:sldId id="2591" r:id="rId18"/>
    <p:sldId id="2588" r:id="rId19"/>
    <p:sldId id="2592" r:id="rId20"/>
    <p:sldId id="2581" r:id="rId21"/>
    <p:sldId id="2583" r:id="rId22"/>
    <p:sldId id="259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genda Overview" id="{07604A4A-095B-41F9-B3E4-AB5FD44BC93B}">
          <p14:sldIdLst>
            <p14:sldId id="2564"/>
            <p14:sldId id="2584"/>
            <p14:sldId id="2594"/>
            <p14:sldId id="2565"/>
          </p14:sldIdLst>
        </p14:section>
        <p14:section name="Business Proposition" id="{67CF926E-FCE0-4FE4-995A-69BF59DACD05}">
          <p14:sldIdLst>
            <p14:sldId id="2567"/>
            <p14:sldId id="2568"/>
            <p14:sldId id="2569"/>
            <p14:sldId id="2570"/>
            <p14:sldId id="2572"/>
            <p14:sldId id="2571"/>
            <p14:sldId id="2573"/>
            <p14:sldId id="2586"/>
            <p14:sldId id="2574"/>
            <p14:sldId id="2575"/>
          </p14:sldIdLst>
        </p14:section>
        <p14:section name="12-Month Marketing Strategy" id="{ACCB7CFC-63E9-4DA0-97BD-EE908BCA183E}">
          <p14:sldIdLst>
            <p14:sldId id="2589"/>
            <p14:sldId id="2577"/>
            <p14:sldId id="2591"/>
            <p14:sldId id="2588"/>
            <p14:sldId id="2592"/>
          </p14:sldIdLst>
        </p14:section>
        <p14:section name="Investment" id="{C9CB7335-201E-45F1-BF07-14A20877ED06}">
          <p14:sldIdLst>
            <p14:sldId id="2581"/>
            <p14:sldId id="2583"/>
            <p14:sldId id="25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5D1D"/>
    <a:srgbClr val="EFE7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BED3B5-45FA-42DB-A6A1-9414700CD0AF}" v="2403" dt="2026-03-07T21:57:10.6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2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 max" userId="f2028e04eabf4264" providerId="LiveId" clId="{E916F914-229F-4F33-9E99-9ACFB72F3596}"/>
    <pc:docChg chg="undo redo custSel addSld delSld modSld sldOrd addSection delSection modSection">
      <pc:chgData name="miha max" userId="f2028e04eabf4264" providerId="LiveId" clId="{E916F914-229F-4F33-9E99-9ACFB72F3596}" dt="2026-03-07T21:59:49.168" v="7311" actId="20577"/>
      <pc:docMkLst>
        <pc:docMk/>
      </pc:docMkLst>
      <pc:sldChg chg="modNotes modNotesTx">
        <pc:chgData name="miha max" userId="f2028e04eabf4264" providerId="LiveId" clId="{E916F914-229F-4F33-9E99-9ACFB72F3596}" dt="2026-03-04T13:55:58.343" v="6246" actId="368"/>
        <pc:sldMkLst>
          <pc:docMk/>
          <pc:sldMk cId="116277656" sldId="2564"/>
        </pc:sldMkLst>
      </pc:sldChg>
      <pc:sldChg chg="modSp mod modNotes">
        <pc:chgData name="miha max" userId="f2028e04eabf4264" providerId="LiveId" clId="{E916F914-229F-4F33-9E99-9ACFB72F3596}" dt="2026-03-07T21:54:37.738" v="7300" actId="20577"/>
        <pc:sldMkLst>
          <pc:docMk/>
          <pc:sldMk cId="917939043" sldId="2565"/>
        </pc:sldMkLst>
        <pc:spChg chg="mod">
          <ac:chgData name="miha max" userId="f2028e04eabf4264" providerId="LiveId" clId="{E916F914-229F-4F33-9E99-9ACFB72F3596}" dt="2026-03-03T23:02:13.187" v="4837" actId="1076"/>
          <ac:spMkLst>
            <pc:docMk/>
            <pc:sldMk cId="917939043" sldId="2565"/>
            <ac:spMk id="10" creationId="{085EEAE6-402C-4F46-700A-410E3F82E02A}"/>
          </ac:spMkLst>
        </pc:spChg>
        <pc:spChg chg="mod">
          <ac:chgData name="miha max" userId="f2028e04eabf4264" providerId="LiveId" clId="{E916F914-229F-4F33-9E99-9ACFB72F3596}" dt="2026-03-07T21:54:37.738" v="7300" actId="20577"/>
          <ac:spMkLst>
            <pc:docMk/>
            <pc:sldMk cId="917939043" sldId="2565"/>
            <ac:spMk id="50" creationId="{D0E1ABA9-D16C-E8C1-F7A8-B720C67F7B3B}"/>
          </ac:spMkLst>
        </pc:spChg>
        <pc:picChg chg="mod">
          <ac:chgData name="miha max" userId="f2028e04eabf4264" providerId="LiveId" clId="{E916F914-229F-4F33-9E99-9ACFB72F3596}" dt="2026-03-03T23:01:57.146" v="4833" actId="14100"/>
          <ac:picMkLst>
            <pc:docMk/>
            <pc:sldMk cId="917939043" sldId="2565"/>
            <ac:picMk id="51" creationId="{1933B3F1-0D6B-D5C5-ABB0-468E488D5E73}"/>
          </ac:picMkLst>
        </pc:picChg>
      </pc:sldChg>
      <pc:sldChg chg="modSp mod modNotesTx">
        <pc:chgData name="miha max" userId="f2028e04eabf4264" providerId="LiveId" clId="{E916F914-229F-4F33-9E99-9ACFB72F3596}" dt="2026-03-05T22:26:32.232" v="7207" actId="113"/>
        <pc:sldMkLst>
          <pc:docMk/>
          <pc:sldMk cId="871477469" sldId="2567"/>
        </pc:sldMkLst>
        <pc:spChg chg="mod">
          <ac:chgData name="miha max" userId="f2028e04eabf4264" providerId="LiveId" clId="{E916F914-229F-4F33-9E99-9ACFB72F3596}" dt="2026-03-05T22:26:32.232" v="7207" actId="113"/>
          <ac:spMkLst>
            <pc:docMk/>
            <pc:sldMk cId="871477469" sldId="2567"/>
            <ac:spMk id="77" creationId="{067719CE-FF2A-E7F7-ABB7-42779B0C8827}"/>
          </ac:spMkLst>
        </pc:spChg>
        <pc:picChg chg="mod">
          <ac:chgData name="miha max" userId="f2028e04eabf4264" providerId="LiveId" clId="{E916F914-229F-4F33-9E99-9ACFB72F3596}" dt="2026-03-03T12:53:32.864" v="2533" actId="1076"/>
          <ac:picMkLst>
            <pc:docMk/>
            <pc:sldMk cId="871477469" sldId="2567"/>
            <ac:picMk id="75" creationId="{213E6760-BBA1-59D8-9D8C-044A87F00771}"/>
          </ac:picMkLst>
        </pc:picChg>
      </pc:sldChg>
      <pc:sldChg chg="addSp delSp modSp mod modAnim modNotes">
        <pc:chgData name="miha max" userId="f2028e04eabf4264" providerId="LiveId" clId="{E916F914-229F-4F33-9E99-9ACFB72F3596}" dt="2026-03-05T22:20:36.157" v="7125" actId="1076"/>
        <pc:sldMkLst>
          <pc:docMk/>
          <pc:sldMk cId="2516139418" sldId="2568"/>
        </pc:sldMkLst>
        <pc:spChg chg="add mod">
          <ac:chgData name="miha max" userId="f2028e04eabf4264" providerId="LiveId" clId="{E916F914-229F-4F33-9E99-9ACFB72F3596}" dt="2026-03-05T22:20:36.157" v="7125" actId="1076"/>
          <ac:spMkLst>
            <pc:docMk/>
            <pc:sldMk cId="2516139418" sldId="2568"/>
            <ac:spMk id="2" creationId="{8E5BB978-92F6-7DCC-74D1-5E88EED615A0}"/>
          </ac:spMkLst>
        </pc:spChg>
        <pc:spChg chg="mod">
          <ac:chgData name="miha max" userId="f2028e04eabf4264" providerId="LiveId" clId="{E916F914-229F-4F33-9E99-9ACFB72F3596}" dt="2026-03-05T21:12:13.621" v="7090" actId="313"/>
          <ac:spMkLst>
            <pc:docMk/>
            <pc:sldMk cId="2516139418" sldId="2568"/>
            <ac:spMk id="5" creationId="{1403735F-962E-E570-08B1-62876656060C}"/>
          </ac:spMkLst>
        </pc:spChg>
        <pc:spChg chg="mod ord">
          <ac:chgData name="miha max" userId="f2028e04eabf4264" providerId="LiveId" clId="{E916F914-229F-4F33-9E99-9ACFB72F3596}" dt="2026-03-02T14:36:22.466" v="78" actId="1076"/>
          <ac:spMkLst>
            <pc:docMk/>
            <pc:sldMk cId="2516139418" sldId="2568"/>
            <ac:spMk id="25" creationId="{B1FFECC6-6ABE-EE23-C31A-6AAF42D06D41}"/>
          </ac:spMkLst>
        </pc:spChg>
        <pc:spChg chg="mod">
          <ac:chgData name="miha max" userId="f2028e04eabf4264" providerId="LiveId" clId="{E916F914-229F-4F33-9E99-9ACFB72F3596}" dt="2026-03-02T14:34:13.157" v="65" actId="1076"/>
          <ac:spMkLst>
            <pc:docMk/>
            <pc:sldMk cId="2516139418" sldId="2568"/>
            <ac:spMk id="28" creationId="{101916AB-8628-23BF-6333-9B7D9909BD4E}"/>
          </ac:spMkLst>
        </pc:spChg>
        <pc:spChg chg="mod">
          <ac:chgData name="miha max" userId="f2028e04eabf4264" providerId="LiveId" clId="{E916F914-229F-4F33-9E99-9ACFB72F3596}" dt="2026-03-02T14:33:49.208" v="60" actId="1076"/>
          <ac:spMkLst>
            <pc:docMk/>
            <pc:sldMk cId="2516139418" sldId="2568"/>
            <ac:spMk id="29" creationId="{79A6C85A-7221-0438-1F08-C63D21D05ACE}"/>
          </ac:spMkLst>
        </pc:spChg>
        <pc:spChg chg="mod">
          <ac:chgData name="miha max" userId="f2028e04eabf4264" providerId="LiveId" clId="{E916F914-229F-4F33-9E99-9ACFB72F3596}" dt="2026-03-02T16:03:38.651" v="480" actId="1076"/>
          <ac:spMkLst>
            <pc:docMk/>
            <pc:sldMk cId="2516139418" sldId="2568"/>
            <ac:spMk id="30" creationId="{E732F7D3-4097-C76C-F6EE-EE7465801FEE}"/>
          </ac:spMkLst>
        </pc:spChg>
        <pc:spChg chg="mod">
          <ac:chgData name="miha max" userId="f2028e04eabf4264" providerId="LiveId" clId="{E916F914-229F-4F33-9E99-9ACFB72F3596}" dt="2026-03-02T14:33:52.414" v="61" actId="1076"/>
          <ac:spMkLst>
            <pc:docMk/>
            <pc:sldMk cId="2516139418" sldId="2568"/>
            <ac:spMk id="31" creationId="{01E2926F-ADBB-EB3E-E81F-3EF4059A9F99}"/>
          </ac:spMkLst>
        </pc:spChg>
        <pc:spChg chg="mod modCrop">
          <ac:chgData name="miha max" userId="f2028e04eabf4264" providerId="LiveId" clId="{E916F914-229F-4F33-9E99-9ACFB72F3596}" dt="2026-03-02T14:33:59.172" v="63" actId="14100"/>
          <ac:spMkLst>
            <pc:docMk/>
            <pc:sldMk cId="2516139418" sldId="2568"/>
            <ac:spMk id="32" creationId="{44F00457-6A72-4381-BA5A-BC60E84AD785}"/>
          </ac:spMkLst>
        </pc:spChg>
      </pc:sldChg>
      <pc:sldChg chg="modSp mod modAnim modNotes">
        <pc:chgData name="miha max" userId="f2028e04eabf4264" providerId="LiveId" clId="{E916F914-229F-4F33-9E99-9ACFB72F3596}" dt="2026-03-07T21:59:49.168" v="7311" actId="20577"/>
        <pc:sldMkLst>
          <pc:docMk/>
          <pc:sldMk cId="2603072633" sldId="2569"/>
        </pc:sldMkLst>
        <pc:spChg chg="mod">
          <ac:chgData name="miha max" userId="f2028e04eabf4264" providerId="LiveId" clId="{E916F914-229F-4F33-9E99-9ACFB72F3596}" dt="2026-03-07T21:59:49.168" v="7311" actId="20577"/>
          <ac:spMkLst>
            <pc:docMk/>
            <pc:sldMk cId="2603072633" sldId="2569"/>
            <ac:spMk id="2" creationId="{E9FD5AEC-EC0C-6685-0E75-558E0F2D968E}"/>
          </ac:spMkLst>
        </pc:spChg>
        <pc:spChg chg="mod">
          <ac:chgData name="miha max" userId="f2028e04eabf4264" providerId="LiveId" clId="{E916F914-229F-4F33-9E99-9ACFB72F3596}" dt="2026-03-04T22:47:40.856" v="7063" actId="20577"/>
          <ac:spMkLst>
            <pc:docMk/>
            <pc:sldMk cId="2603072633" sldId="2569"/>
            <ac:spMk id="5" creationId="{C064EA03-6101-F851-2A02-11FACC788485}"/>
          </ac:spMkLst>
        </pc:spChg>
      </pc:sldChg>
      <pc:sldChg chg="modSp mod modNotes">
        <pc:chgData name="miha max" userId="f2028e04eabf4264" providerId="LiveId" clId="{E916F914-229F-4F33-9E99-9ACFB72F3596}" dt="2026-03-05T22:21:13.322" v="7135" actId="20577"/>
        <pc:sldMkLst>
          <pc:docMk/>
          <pc:sldMk cId="1775786701" sldId="2570"/>
        </pc:sldMkLst>
        <pc:spChg chg="mod">
          <ac:chgData name="miha max" userId="f2028e04eabf4264" providerId="LiveId" clId="{E916F914-229F-4F33-9E99-9ACFB72F3596}" dt="2026-03-05T22:21:13.322" v="7135" actId="20577"/>
          <ac:spMkLst>
            <pc:docMk/>
            <pc:sldMk cId="1775786701" sldId="2570"/>
            <ac:spMk id="2" creationId="{562510FD-3756-7023-9762-201B244EDE4F}"/>
          </ac:spMkLst>
        </pc:spChg>
        <pc:spChg chg="mod">
          <ac:chgData name="miha max" userId="f2028e04eabf4264" providerId="LiveId" clId="{E916F914-229F-4F33-9E99-9ACFB72F3596}" dt="2026-03-05T22:19:43.511" v="7121" actId="403"/>
          <ac:spMkLst>
            <pc:docMk/>
            <pc:sldMk cId="1775786701" sldId="2570"/>
            <ac:spMk id="5" creationId="{860E65A1-5DC7-F782-1F98-086D8152CB29}"/>
          </ac:spMkLst>
        </pc:spChg>
      </pc:sldChg>
      <pc:sldChg chg="addSp delSp modSp mod modAnim modNotes">
        <pc:chgData name="miha max" userId="f2028e04eabf4264" providerId="LiveId" clId="{E916F914-229F-4F33-9E99-9ACFB72F3596}" dt="2026-03-05T22:21:52.890" v="7147" actId="20577"/>
        <pc:sldMkLst>
          <pc:docMk/>
          <pc:sldMk cId="2771907401" sldId="2571"/>
        </pc:sldMkLst>
        <pc:spChg chg="mod">
          <ac:chgData name="miha max" userId="f2028e04eabf4264" providerId="LiveId" clId="{E916F914-229F-4F33-9E99-9ACFB72F3596}" dt="2026-03-05T22:21:52.890" v="7147" actId="20577"/>
          <ac:spMkLst>
            <pc:docMk/>
            <pc:sldMk cId="2771907401" sldId="2571"/>
            <ac:spMk id="2" creationId="{49275A7C-E294-72C9-C29A-C2302D5CC57A}"/>
          </ac:spMkLst>
        </pc:spChg>
        <pc:spChg chg="mod">
          <ac:chgData name="miha max" userId="f2028e04eabf4264" providerId="LiveId" clId="{E916F914-229F-4F33-9E99-9ACFB72F3596}" dt="2026-03-04T22:46:41.739" v="7062" actId="20577"/>
          <ac:spMkLst>
            <pc:docMk/>
            <pc:sldMk cId="2771907401" sldId="2571"/>
            <ac:spMk id="5" creationId="{38F6420D-F868-B122-237D-913415B1FE9A}"/>
          </ac:spMkLst>
        </pc:spChg>
        <pc:picChg chg="mod">
          <ac:chgData name="miha max" userId="f2028e04eabf4264" providerId="LiveId" clId="{E916F914-229F-4F33-9E99-9ACFB72F3596}" dt="2026-03-04T00:07:11.460" v="5517" actId="1076"/>
          <ac:picMkLst>
            <pc:docMk/>
            <pc:sldMk cId="2771907401" sldId="2571"/>
            <ac:picMk id="11" creationId="{6D3D5F40-C091-EE2D-034A-474708CF9BF3}"/>
          </ac:picMkLst>
        </pc:picChg>
      </pc:sldChg>
      <pc:sldChg chg="delSp modSp mod modClrScheme modAnim chgLayout modNotes">
        <pc:chgData name="miha max" userId="f2028e04eabf4264" providerId="LiveId" clId="{E916F914-229F-4F33-9E99-9ACFB72F3596}" dt="2026-03-05T22:21:27.652" v="7140" actId="20577"/>
        <pc:sldMkLst>
          <pc:docMk/>
          <pc:sldMk cId="3352997412" sldId="2572"/>
        </pc:sldMkLst>
        <pc:spChg chg="mod ord">
          <ac:chgData name="miha max" userId="f2028e04eabf4264" providerId="LiveId" clId="{E916F914-229F-4F33-9E99-9ACFB72F3596}" dt="2026-03-05T22:21:27.652" v="7140" actId="20577"/>
          <ac:spMkLst>
            <pc:docMk/>
            <pc:sldMk cId="3352997412" sldId="2572"/>
            <ac:spMk id="2" creationId="{0C0B6405-8EDB-BD88-8704-1A549A9B8403}"/>
          </ac:spMkLst>
        </pc:spChg>
        <pc:spChg chg="mod ord">
          <ac:chgData name="miha max" userId="f2028e04eabf4264" providerId="LiveId" clId="{E916F914-229F-4F33-9E99-9ACFB72F3596}" dt="2026-03-03T22:48:29.254" v="4748" actId="122"/>
          <ac:spMkLst>
            <pc:docMk/>
            <pc:sldMk cId="3352997412" sldId="2572"/>
            <ac:spMk id="5" creationId="{A9D6B94A-C538-5BCA-A60E-D3FB34A76C6C}"/>
          </ac:spMkLst>
        </pc:spChg>
        <pc:spChg chg="mod ord">
          <ac:chgData name="miha max" userId="f2028e04eabf4264" providerId="LiveId" clId="{E916F914-229F-4F33-9E99-9ACFB72F3596}" dt="2026-03-03T22:41:28.651" v="4680" actId="700"/>
          <ac:spMkLst>
            <pc:docMk/>
            <pc:sldMk cId="3352997412" sldId="2572"/>
            <ac:spMk id="7" creationId="{81149265-F120-DF93-6722-C9334A84B7AC}"/>
          </ac:spMkLst>
        </pc:spChg>
        <pc:picChg chg="mod">
          <ac:chgData name="miha max" userId="f2028e04eabf4264" providerId="LiveId" clId="{E916F914-229F-4F33-9E99-9ACFB72F3596}" dt="2026-03-03T23:03:02.513" v="4840" actId="1076"/>
          <ac:picMkLst>
            <pc:docMk/>
            <pc:sldMk cId="3352997412" sldId="2572"/>
            <ac:picMk id="14" creationId="{7AC6C74F-5C3F-261E-9F08-FE16E1871931}"/>
          </ac:picMkLst>
        </pc:picChg>
        <pc:picChg chg="mod">
          <ac:chgData name="miha max" userId="f2028e04eabf4264" providerId="LiveId" clId="{E916F914-229F-4F33-9E99-9ACFB72F3596}" dt="2026-03-03T23:03:06.860" v="4841" actId="1076"/>
          <ac:picMkLst>
            <pc:docMk/>
            <pc:sldMk cId="3352997412" sldId="2572"/>
            <ac:picMk id="16" creationId="{46336365-8D77-D55F-4DEE-787464775F39}"/>
          </ac:picMkLst>
        </pc:picChg>
      </pc:sldChg>
      <pc:sldChg chg="modSp mod modAnim modNotes">
        <pc:chgData name="miha max" userId="f2028e04eabf4264" providerId="LiveId" clId="{E916F914-229F-4F33-9E99-9ACFB72F3596}" dt="2026-03-05T22:22:03.251" v="7152" actId="20577"/>
        <pc:sldMkLst>
          <pc:docMk/>
          <pc:sldMk cId="2344111058" sldId="2573"/>
        </pc:sldMkLst>
        <pc:spChg chg="mod">
          <ac:chgData name="miha max" userId="f2028e04eabf4264" providerId="LiveId" clId="{E916F914-229F-4F33-9E99-9ACFB72F3596}" dt="2026-03-05T22:22:03.251" v="7152" actId="20577"/>
          <ac:spMkLst>
            <pc:docMk/>
            <pc:sldMk cId="2344111058" sldId="2573"/>
            <ac:spMk id="2" creationId="{122F9203-0213-CB9A-8B80-1C20E92F5670}"/>
          </ac:spMkLst>
        </pc:spChg>
        <pc:spChg chg="mod">
          <ac:chgData name="miha max" userId="f2028e04eabf4264" providerId="LiveId" clId="{E916F914-229F-4F33-9E99-9ACFB72F3596}" dt="2026-03-04T21:42:27.983" v="7024" actId="20577"/>
          <ac:spMkLst>
            <pc:docMk/>
            <pc:sldMk cId="2344111058" sldId="2573"/>
            <ac:spMk id="5" creationId="{8EFB704D-9A3F-DE00-79FE-0E27B0BB3B24}"/>
          </ac:spMkLst>
        </pc:spChg>
      </pc:sldChg>
      <pc:sldChg chg="addSp delSp modSp mod modClrScheme modAnim chgLayout modNotes">
        <pc:chgData name="miha max" userId="f2028e04eabf4264" providerId="LiveId" clId="{E916F914-229F-4F33-9E99-9ACFB72F3596}" dt="2026-03-05T22:23:01.416" v="7163" actId="404"/>
        <pc:sldMkLst>
          <pc:docMk/>
          <pc:sldMk cId="3229687065" sldId="2574"/>
        </pc:sldMkLst>
        <pc:spChg chg="mod ord">
          <ac:chgData name="miha max" userId="f2028e04eabf4264" providerId="LiveId" clId="{E916F914-229F-4F33-9E99-9ACFB72F3596}" dt="2026-03-05T22:23:01.416" v="7163" actId="404"/>
          <ac:spMkLst>
            <pc:docMk/>
            <pc:sldMk cId="3229687065" sldId="2574"/>
            <ac:spMk id="2" creationId="{1DBA7EF9-0C08-1ECA-5DE9-2A7B63FEB264}"/>
          </ac:spMkLst>
        </pc:spChg>
        <pc:spChg chg="mod ord">
          <ac:chgData name="miha max" userId="f2028e04eabf4264" providerId="LiveId" clId="{E916F914-229F-4F33-9E99-9ACFB72F3596}" dt="2026-03-05T22:22:33.252" v="7162" actId="207"/>
          <ac:spMkLst>
            <pc:docMk/>
            <pc:sldMk cId="3229687065" sldId="2574"/>
            <ac:spMk id="5" creationId="{45C933C1-032B-4AFC-1C5D-63C4474A545C}"/>
          </ac:spMkLst>
        </pc:spChg>
        <pc:spChg chg="mod ord">
          <ac:chgData name="miha max" userId="f2028e04eabf4264" providerId="LiveId" clId="{E916F914-229F-4F33-9E99-9ACFB72F3596}" dt="2026-03-03T22:57:25.429" v="4799" actId="700"/>
          <ac:spMkLst>
            <pc:docMk/>
            <pc:sldMk cId="3229687065" sldId="2574"/>
            <ac:spMk id="7" creationId="{3C6E07F5-B5FA-65D3-CA14-215161ABF595}"/>
          </ac:spMkLst>
        </pc:spChg>
        <pc:picChg chg="add mod modCrop">
          <ac:chgData name="miha max" userId="f2028e04eabf4264" providerId="LiveId" clId="{E916F914-229F-4F33-9E99-9ACFB72F3596}" dt="2026-03-03T22:58:43.889" v="4831" actId="14100"/>
          <ac:picMkLst>
            <pc:docMk/>
            <pc:sldMk cId="3229687065" sldId="2574"/>
            <ac:picMk id="4" creationId="{F49E7605-E011-51B0-DFBC-1D6B6E95B7F1}"/>
          </ac:picMkLst>
        </pc:picChg>
      </pc:sldChg>
      <pc:sldChg chg="addSp delSp modSp mod modAnim modNotes modNotesTx">
        <pc:chgData name="miha max" userId="f2028e04eabf4264" providerId="LiveId" clId="{E916F914-229F-4F33-9E99-9ACFB72F3596}" dt="2026-03-05T22:23:42.077" v="7173" actId="207"/>
        <pc:sldMkLst>
          <pc:docMk/>
          <pc:sldMk cId="1437052988" sldId="2575"/>
        </pc:sldMkLst>
        <pc:spChg chg="mod">
          <ac:chgData name="miha max" userId="f2028e04eabf4264" providerId="LiveId" clId="{E916F914-229F-4F33-9E99-9ACFB72F3596}" dt="2026-03-05T22:23:36.697" v="7172" actId="207"/>
          <ac:spMkLst>
            <pc:docMk/>
            <pc:sldMk cId="1437052988" sldId="2575"/>
            <ac:spMk id="2" creationId="{DD9C2CA9-A601-8103-E5AD-735187631A99}"/>
          </ac:spMkLst>
        </pc:spChg>
        <pc:spChg chg="mod">
          <ac:chgData name="miha max" userId="f2028e04eabf4264" providerId="LiveId" clId="{E916F914-229F-4F33-9E99-9ACFB72F3596}" dt="2026-03-05T22:23:42.077" v="7173" actId="207"/>
          <ac:spMkLst>
            <pc:docMk/>
            <pc:sldMk cId="1437052988" sldId="2575"/>
            <ac:spMk id="5" creationId="{4C5E0FA7-D2D3-481F-E585-61F05199AB12}"/>
          </ac:spMkLst>
        </pc:spChg>
        <pc:picChg chg="add mod">
          <ac:chgData name="miha max" userId="f2028e04eabf4264" providerId="LiveId" clId="{E916F914-229F-4F33-9E99-9ACFB72F3596}" dt="2026-03-02T16:02:19.045" v="475" actId="14100"/>
          <ac:picMkLst>
            <pc:docMk/>
            <pc:sldMk cId="1437052988" sldId="2575"/>
            <ac:picMk id="10" creationId="{99F77DAB-92A3-6F62-4CCB-ADE701DEFDE7}"/>
          </ac:picMkLst>
        </pc:picChg>
        <pc:picChg chg="add mod">
          <ac:chgData name="miha max" userId="f2028e04eabf4264" providerId="LiveId" clId="{E916F914-229F-4F33-9E99-9ACFB72F3596}" dt="2026-03-02T16:02:22.654" v="476" actId="14100"/>
          <ac:picMkLst>
            <pc:docMk/>
            <pc:sldMk cId="1437052988" sldId="2575"/>
            <ac:picMk id="11" creationId="{6EAA201F-2697-23E1-0B52-30A8DF9CFAF6}"/>
          </ac:picMkLst>
        </pc:picChg>
        <pc:picChg chg="add mod">
          <ac:chgData name="miha max" userId="f2028e04eabf4264" providerId="LiveId" clId="{E916F914-229F-4F33-9E99-9ACFB72F3596}" dt="2026-03-02T16:02:26.351" v="477" actId="14100"/>
          <ac:picMkLst>
            <pc:docMk/>
            <pc:sldMk cId="1437052988" sldId="2575"/>
            <ac:picMk id="12" creationId="{8D2EABC5-D4B4-85BC-9CF5-C05137B79D77}"/>
          </ac:picMkLst>
        </pc:picChg>
        <pc:picChg chg="add mod">
          <ac:chgData name="miha max" userId="f2028e04eabf4264" providerId="LiveId" clId="{E916F914-229F-4F33-9E99-9ACFB72F3596}" dt="2026-03-02T16:02:30.366" v="478" actId="14100"/>
          <ac:picMkLst>
            <pc:docMk/>
            <pc:sldMk cId="1437052988" sldId="2575"/>
            <ac:picMk id="13" creationId="{D5ABBCB4-9DFA-09E3-74C5-138FCD94E0CE}"/>
          </ac:picMkLst>
        </pc:picChg>
      </pc:sldChg>
      <pc:sldChg chg="delSp modSp mod modAnim modNotes">
        <pc:chgData name="miha max" userId="f2028e04eabf4264" providerId="LiveId" clId="{E916F914-229F-4F33-9E99-9ACFB72F3596}" dt="2026-03-05T22:26:48.229" v="7212" actId="20577"/>
        <pc:sldMkLst>
          <pc:docMk/>
          <pc:sldMk cId="3495139993" sldId="2577"/>
        </pc:sldMkLst>
        <pc:spChg chg="mod">
          <ac:chgData name="miha max" userId="f2028e04eabf4264" providerId="LiveId" clId="{E916F914-229F-4F33-9E99-9ACFB72F3596}" dt="2026-03-05T22:26:48.229" v="7212" actId="20577"/>
          <ac:spMkLst>
            <pc:docMk/>
            <pc:sldMk cId="3495139993" sldId="2577"/>
            <ac:spMk id="2" creationId="{CF8BD72D-F5FE-CE1B-4FC6-251D8D905FA7}"/>
          </ac:spMkLst>
        </pc:spChg>
        <pc:spChg chg="mod">
          <ac:chgData name="miha max" userId="f2028e04eabf4264" providerId="LiveId" clId="{E916F914-229F-4F33-9E99-9ACFB72F3596}" dt="2026-03-03T11:06:23.044" v="1526" actId="20577"/>
          <ac:spMkLst>
            <pc:docMk/>
            <pc:sldMk cId="3495139993" sldId="2577"/>
            <ac:spMk id="5" creationId="{F09CB3D6-6A5D-C11C-653C-502EBF092A59}"/>
          </ac:spMkLst>
        </pc:spChg>
        <pc:picChg chg="mod">
          <ac:chgData name="miha max" userId="f2028e04eabf4264" providerId="LiveId" clId="{E916F914-229F-4F33-9E99-9ACFB72F3596}" dt="2026-03-02T17:58:43.694" v="733" actId="1076"/>
          <ac:picMkLst>
            <pc:docMk/>
            <pc:sldMk cId="3495139993" sldId="2577"/>
            <ac:picMk id="8" creationId="{1DB4542C-8ACF-4347-A1C8-9419C996F68D}"/>
          </ac:picMkLst>
        </pc:picChg>
      </pc:sldChg>
      <pc:sldChg chg="addSp delSp modSp mod modClrScheme delAnim modAnim chgLayout modNotes">
        <pc:chgData name="miha max" userId="f2028e04eabf4264" providerId="LiveId" clId="{E916F914-229F-4F33-9E99-9ACFB72F3596}" dt="2026-03-05T22:28:49.393" v="7253" actId="20577"/>
        <pc:sldMkLst>
          <pc:docMk/>
          <pc:sldMk cId="4294770335" sldId="2581"/>
        </pc:sldMkLst>
        <pc:spChg chg="mod ord">
          <ac:chgData name="miha max" userId="f2028e04eabf4264" providerId="LiveId" clId="{E916F914-229F-4F33-9E99-9ACFB72F3596}" dt="2026-03-05T22:28:49.393" v="7253" actId="20577"/>
          <ac:spMkLst>
            <pc:docMk/>
            <pc:sldMk cId="4294770335" sldId="2581"/>
            <ac:spMk id="2" creationId="{74C3BE10-FC8A-0783-C70C-8FB06ED014DD}"/>
          </ac:spMkLst>
        </pc:spChg>
        <pc:spChg chg="mod ord">
          <ac:chgData name="miha max" userId="f2028e04eabf4264" providerId="LiveId" clId="{E916F914-229F-4F33-9E99-9ACFB72F3596}" dt="2026-03-03T14:34:02.305" v="2612" actId="26606"/>
          <ac:spMkLst>
            <pc:docMk/>
            <pc:sldMk cId="4294770335" sldId="2581"/>
            <ac:spMk id="7" creationId="{7888E0F8-0923-96A5-B324-55C683D1B4B8}"/>
          </ac:spMkLst>
        </pc:spChg>
        <pc:spChg chg="add mod">
          <ac:chgData name="miha max" userId="f2028e04eabf4264" providerId="LiveId" clId="{E916F914-229F-4F33-9E99-9ACFB72F3596}" dt="2026-03-05T22:17:33.766" v="7098" actId="207"/>
          <ac:spMkLst>
            <pc:docMk/>
            <pc:sldMk cId="4294770335" sldId="2581"/>
            <ac:spMk id="14" creationId="{C9DC9EDB-4A8F-6322-23D4-138B899FABC9}"/>
          </ac:spMkLst>
        </pc:spChg>
        <pc:spChg chg="add mod ord">
          <ac:chgData name="miha max" userId="f2028e04eabf4264" providerId="LiveId" clId="{E916F914-229F-4F33-9E99-9ACFB72F3596}" dt="2026-03-03T14:34:02.305" v="2612" actId="26606"/>
          <ac:spMkLst>
            <pc:docMk/>
            <pc:sldMk cId="4294770335" sldId="2581"/>
            <ac:spMk id="17" creationId="{072E2FEE-6A89-BAAB-9BF2-54013F979EA1}"/>
          </ac:spMkLst>
        </pc:spChg>
        <pc:picChg chg="mod ord">
          <ac:chgData name="miha max" userId="f2028e04eabf4264" providerId="LiveId" clId="{E916F914-229F-4F33-9E99-9ACFB72F3596}" dt="2026-03-03T14:35:04.407" v="2620" actId="14100"/>
          <ac:picMkLst>
            <pc:docMk/>
            <pc:sldMk cId="4294770335" sldId="2581"/>
            <ac:picMk id="8" creationId="{B88D3CE6-1BD9-4DED-829F-B9DF7047C6BE}"/>
          </ac:picMkLst>
        </pc:picChg>
        <pc:picChg chg="add mod">
          <ac:chgData name="miha max" userId="f2028e04eabf4264" providerId="LiveId" clId="{E916F914-229F-4F33-9E99-9ACFB72F3596}" dt="2026-03-03T14:35:28.168" v="2623" actId="14826"/>
          <ac:picMkLst>
            <pc:docMk/>
            <pc:sldMk cId="4294770335" sldId="2581"/>
            <ac:picMk id="11" creationId="{9C63DDF2-4D46-B0FC-BF03-5F1DC6714D55}"/>
          </ac:picMkLst>
        </pc:picChg>
      </pc:sldChg>
      <pc:sldChg chg="addSp delSp modSp mod setBg modClrScheme addAnim delAnim modAnim chgLayout modNotes">
        <pc:chgData name="miha max" userId="f2028e04eabf4264" providerId="LiveId" clId="{E916F914-229F-4F33-9E99-9ACFB72F3596}" dt="2026-03-05T22:29:01.359" v="7258" actId="20577"/>
        <pc:sldMkLst>
          <pc:docMk/>
          <pc:sldMk cId="1276552423" sldId="2583"/>
        </pc:sldMkLst>
        <pc:spChg chg="mod ord">
          <ac:chgData name="miha max" userId="f2028e04eabf4264" providerId="LiveId" clId="{E916F914-229F-4F33-9E99-9ACFB72F3596}" dt="2026-03-05T22:29:01.359" v="7258" actId="20577"/>
          <ac:spMkLst>
            <pc:docMk/>
            <pc:sldMk cId="1276552423" sldId="2583"/>
            <ac:spMk id="2" creationId="{77E60574-5CDE-71C4-B20A-BBB09D71A629}"/>
          </ac:spMkLst>
        </pc:spChg>
        <pc:spChg chg="mod ord">
          <ac:chgData name="miha max" userId="f2028e04eabf4264" providerId="LiveId" clId="{E916F914-229F-4F33-9E99-9ACFB72F3596}" dt="2026-03-03T23:36:39.950" v="5216" actId="26606"/>
          <ac:spMkLst>
            <pc:docMk/>
            <pc:sldMk cId="1276552423" sldId="2583"/>
            <ac:spMk id="6" creationId="{EFFD26C2-227B-EE8A-833E-AC96D383947B}"/>
          </ac:spMkLst>
        </pc:spChg>
        <pc:graphicFrameChg chg="add mod modGraphic">
          <ac:chgData name="miha max" userId="f2028e04eabf4264" providerId="LiveId" clId="{E916F914-229F-4F33-9E99-9ACFB72F3596}" dt="2026-03-05T10:13:46.793" v="7078"/>
          <ac:graphicFrameMkLst>
            <pc:docMk/>
            <pc:sldMk cId="1276552423" sldId="2583"/>
            <ac:graphicFrameMk id="20" creationId="{DEA5CDA9-00F8-2433-A7A5-79DD71480789}"/>
          </ac:graphicFrameMkLst>
        </pc:graphicFrameChg>
      </pc:sldChg>
      <pc:sldChg chg="modNotes modNotesTx">
        <pc:chgData name="miha max" userId="f2028e04eabf4264" providerId="LiveId" clId="{E916F914-229F-4F33-9E99-9ACFB72F3596}" dt="2026-03-04T13:55:58.353" v="6248" actId="368"/>
        <pc:sldMkLst>
          <pc:docMk/>
          <pc:sldMk cId="1175737526" sldId="2584"/>
        </pc:sldMkLst>
      </pc:sldChg>
      <pc:sldChg chg="addSp delSp modSp mod">
        <pc:chgData name="miha max" userId="f2028e04eabf4264" providerId="LiveId" clId="{E916F914-229F-4F33-9E99-9ACFB72F3596}" dt="2026-03-04T22:04:47.209" v="7047" actId="1076"/>
        <pc:sldMkLst>
          <pc:docMk/>
          <pc:sldMk cId="122189188" sldId="2586"/>
        </pc:sldMkLst>
        <pc:graphicFrameChg chg="mod">
          <ac:chgData name="miha max" userId="f2028e04eabf4264" providerId="LiveId" clId="{E916F914-229F-4F33-9E99-9ACFB72F3596}" dt="2026-03-04T22:04:47.209" v="7047" actId="1076"/>
          <ac:graphicFrameMkLst>
            <pc:docMk/>
            <pc:sldMk cId="122189188" sldId="2586"/>
            <ac:graphicFrameMk id="9" creationId="{3E9D6A33-3267-7646-BEC3-DA4F5EB0B360}"/>
          </ac:graphicFrameMkLst>
        </pc:graphicFrameChg>
        <pc:picChg chg="add mod">
          <ac:chgData name="miha max" userId="f2028e04eabf4264" providerId="LiveId" clId="{E916F914-229F-4F33-9E99-9ACFB72F3596}" dt="2026-03-04T22:04:29.854" v="7045" actId="1076"/>
          <ac:picMkLst>
            <pc:docMk/>
            <pc:sldMk cId="122189188" sldId="2586"/>
            <ac:picMk id="2" creationId="{55F938FA-483B-3EC5-B5A1-7FF1304BF2B1}"/>
          </ac:picMkLst>
        </pc:picChg>
      </pc:sldChg>
      <pc:sldChg chg="addSp delSp modSp new mod ord setBg modClrScheme delAnim modAnim chgLayout">
        <pc:chgData name="miha max" userId="f2028e04eabf4264" providerId="LiveId" clId="{E916F914-229F-4F33-9E99-9ACFB72F3596}" dt="2026-03-05T22:28:30.798" v="7248" actId="27636"/>
        <pc:sldMkLst>
          <pc:docMk/>
          <pc:sldMk cId="2327775075" sldId="2588"/>
        </pc:sldMkLst>
        <pc:spChg chg="mod ord">
          <ac:chgData name="miha max" userId="f2028e04eabf4264" providerId="LiveId" clId="{E916F914-229F-4F33-9E99-9ACFB72F3596}" dt="2026-03-02T18:34:33.205" v="816" actId="700"/>
          <ac:spMkLst>
            <pc:docMk/>
            <pc:sldMk cId="2327775075" sldId="2588"/>
            <ac:spMk id="7" creationId="{68F89E8B-348D-6613-DCEE-0A3DE7CBB852}"/>
          </ac:spMkLst>
        </pc:spChg>
        <pc:spChg chg="add mod">
          <ac:chgData name="miha max" userId="f2028e04eabf4264" providerId="LiveId" clId="{E916F914-229F-4F33-9E99-9ACFB72F3596}" dt="2026-03-05T22:28:30.798" v="7248" actId="27636"/>
          <ac:spMkLst>
            <pc:docMk/>
            <pc:sldMk cId="2327775075" sldId="2588"/>
            <ac:spMk id="28" creationId="{511807EA-24DA-C024-12B0-0EA7152C4D14}"/>
          </ac:spMkLst>
        </pc:spChg>
        <pc:spChg chg="add mod">
          <ac:chgData name="miha max" userId="f2028e04eabf4264" providerId="LiveId" clId="{E916F914-229F-4F33-9E99-9ACFB72F3596}" dt="2026-03-04T21:16:13.497" v="6857" actId="1076"/>
          <ac:spMkLst>
            <pc:docMk/>
            <pc:sldMk cId="2327775075" sldId="2588"/>
            <ac:spMk id="30" creationId="{4771F272-5576-9149-686F-6B67253E2789}"/>
          </ac:spMkLst>
        </pc:spChg>
        <pc:picChg chg="add mod">
          <ac:chgData name="miha max" userId="f2028e04eabf4264" providerId="LiveId" clId="{E916F914-229F-4F33-9E99-9ACFB72F3596}" dt="2026-03-04T21:18:10.493" v="6869" actId="1076"/>
          <ac:picMkLst>
            <pc:docMk/>
            <pc:sldMk cId="2327775075" sldId="2588"/>
            <ac:picMk id="3" creationId="{6B6902DD-CE9C-89C7-88B5-6E947F75DAAA}"/>
          </ac:picMkLst>
        </pc:picChg>
        <pc:picChg chg="add mod">
          <ac:chgData name="miha max" userId="f2028e04eabf4264" providerId="LiveId" clId="{E916F914-229F-4F33-9E99-9ACFB72F3596}" dt="2026-03-04T21:22:23.885" v="7002" actId="14100"/>
          <ac:picMkLst>
            <pc:docMk/>
            <pc:sldMk cId="2327775075" sldId="2588"/>
            <ac:picMk id="23" creationId="{786DF355-AD6F-9821-5BE3-8B3257BA6F48}"/>
          </ac:picMkLst>
        </pc:picChg>
        <pc:picChg chg="add mod">
          <ac:chgData name="miha max" userId="f2028e04eabf4264" providerId="LiveId" clId="{E916F914-229F-4F33-9E99-9ACFB72F3596}" dt="2026-03-04T21:17:28.179" v="6865" actId="1076"/>
          <ac:picMkLst>
            <pc:docMk/>
            <pc:sldMk cId="2327775075" sldId="2588"/>
            <ac:picMk id="31" creationId="{B749492D-47E4-7C87-DB94-2B18CD6D4EFF}"/>
          </ac:picMkLst>
        </pc:picChg>
      </pc:sldChg>
      <pc:sldChg chg="addSp delSp modSp add mod setBg delAnim modAnim modNotesTx">
        <pc:chgData name="miha max" userId="f2028e04eabf4264" providerId="LiveId" clId="{E916F914-229F-4F33-9E99-9ACFB72F3596}" dt="2026-03-05T22:23:59.594" v="7178" actId="20577"/>
        <pc:sldMkLst>
          <pc:docMk/>
          <pc:sldMk cId="3216872304" sldId="2589"/>
        </pc:sldMkLst>
        <pc:spChg chg="mod">
          <ac:chgData name="miha max" userId="f2028e04eabf4264" providerId="LiveId" clId="{E916F914-229F-4F33-9E99-9ACFB72F3596}" dt="2026-03-05T22:23:59.594" v="7178" actId="20577"/>
          <ac:spMkLst>
            <pc:docMk/>
            <pc:sldMk cId="3216872304" sldId="2589"/>
            <ac:spMk id="2" creationId="{02B40AA2-79A1-A71F-E45A-501725A0A8EB}"/>
          </ac:spMkLst>
        </pc:spChg>
      </pc:sldChg>
      <pc:sldChg chg="addSp delSp modSp add mod modClrScheme chgLayout">
        <pc:chgData name="miha max" userId="f2028e04eabf4264" providerId="LiveId" clId="{E916F914-229F-4F33-9E99-9ACFB72F3596}" dt="2026-03-05T22:27:34.033" v="7225" actId="14100"/>
        <pc:sldMkLst>
          <pc:docMk/>
          <pc:sldMk cId="3761539280" sldId="2591"/>
        </pc:sldMkLst>
        <pc:spChg chg="add mod">
          <ac:chgData name="miha max" userId="f2028e04eabf4264" providerId="LiveId" clId="{E916F914-229F-4F33-9E99-9ACFB72F3596}" dt="2026-03-03T10:03:33.349" v="1188" actId="27636"/>
          <ac:spMkLst>
            <pc:docMk/>
            <pc:sldMk cId="3761539280" sldId="2591"/>
            <ac:spMk id="4" creationId="{C1B6FF79-2E3D-E7C0-417A-174A46922F67}"/>
          </ac:spMkLst>
        </pc:spChg>
        <pc:spChg chg="mod ord">
          <ac:chgData name="miha max" userId="f2028e04eabf4264" providerId="LiveId" clId="{E916F914-229F-4F33-9E99-9ACFB72F3596}" dt="2026-03-03T10:35:57.744" v="1431" actId="700"/>
          <ac:spMkLst>
            <pc:docMk/>
            <pc:sldMk cId="3761539280" sldId="2591"/>
            <ac:spMk id="5" creationId="{625D02EC-47A6-C727-4B7A-328791A28EDB}"/>
          </ac:spMkLst>
        </pc:spChg>
        <pc:spChg chg="mod ord">
          <ac:chgData name="miha max" userId="f2028e04eabf4264" providerId="LiveId" clId="{E916F914-229F-4F33-9E99-9ACFB72F3596}" dt="2026-03-03T10:43:34.633" v="1506" actId="1076"/>
          <ac:spMkLst>
            <pc:docMk/>
            <pc:sldMk cId="3761539280" sldId="2591"/>
            <ac:spMk id="7" creationId="{B68697BD-3C0C-A9E7-63CF-CC773120A3F2}"/>
          </ac:spMkLst>
        </pc:spChg>
        <pc:spChg chg="mod">
          <ac:chgData name="miha max" userId="f2028e04eabf4264" providerId="LiveId" clId="{E916F914-229F-4F33-9E99-9ACFB72F3596}" dt="2026-03-04T22:34:50.431" v="7053" actId="20577"/>
          <ac:spMkLst>
            <pc:docMk/>
            <pc:sldMk cId="3761539280" sldId="2591"/>
            <ac:spMk id="27" creationId="{D8AFE43B-10F5-D245-6A4C-BC362267555B}"/>
          </ac:spMkLst>
        </pc:spChg>
        <pc:spChg chg="mod">
          <ac:chgData name="miha max" userId="f2028e04eabf4264" providerId="LiveId" clId="{E916F914-229F-4F33-9E99-9ACFB72F3596}" dt="2026-03-05T22:27:34.033" v="7225" actId="14100"/>
          <ac:spMkLst>
            <pc:docMk/>
            <pc:sldMk cId="3761539280" sldId="2591"/>
            <ac:spMk id="28" creationId="{B3880F7D-65D2-97A4-E4EB-3A346DA41585}"/>
          </ac:spMkLst>
        </pc:spChg>
        <pc:picChg chg="add mod">
          <ac:chgData name="miha max" userId="f2028e04eabf4264" providerId="LiveId" clId="{E916F914-229F-4F33-9E99-9ACFB72F3596}" dt="2026-03-03T10:43:09.025" v="1501" actId="1076"/>
          <ac:picMkLst>
            <pc:docMk/>
            <pc:sldMk cId="3761539280" sldId="2591"/>
            <ac:picMk id="6" creationId="{8A420B4D-A77F-038C-8223-3BD4B72B8AA7}"/>
          </ac:picMkLst>
        </pc:picChg>
        <pc:picChg chg="mod">
          <ac:chgData name="miha max" userId="f2028e04eabf4264" providerId="LiveId" clId="{E916F914-229F-4F33-9E99-9ACFB72F3596}" dt="2026-03-03T10:32:47.261" v="1398" actId="1076"/>
          <ac:picMkLst>
            <pc:docMk/>
            <pc:sldMk cId="3761539280" sldId="2591"/>
            <ac:picMk id="9" creationId="{EA64F3AA-CB41-18A8-A9B3-80962E9C5BF9}"/>
          </ac:picMkLst>
        </pc:picChg>
        <pc:picChg chg="add mod">
          <ac:chgData name="miha max" userId="f2028e04eabf4264" providerId="LiveId" clId="{E916F914-229F-4F33-9E99-9ACFB72F3596}" dt="2026-03-03T10:43:11.711" v="1502" actId="1076"/>
          <ac:picMkLst>
            <pc:docMk/>
            <pc:sldMk cId="3761539280" sldId="2591"/>
            <ac:picMk id="10" creationId="{1819D844-FD61-FC5B-A4F0-1424D49B6272}"/>
          </ac:picMkLst>
        </pc:picChg>
        <pc:picChg chg="mod">
          <ac:chgData name="miha max" userId="f2028e04eabf4264" providerId="LiveId" clId="{E916F914-229F-4F33-9E99-9ACFB72F3596}" dt="2026-03-03T10:32:45.021" v="1397" actId="1076"/>
          <ac:picMkLst>
            <pc:docMk/>
            <pc:sldMk cId="3761539280" sldId="2591"/>
            <ac:picMk id="17" creationId="{E3F5D044-EE4F-FD57-C486-C14BEBBB3379}"/>
          </ac:picMkLst>
        </pc:picChg>
        <pc:picChg chg="add mod">
          <ac:chgData name="miha max" userId="f2028e04eabf4264" providerId="LiveId" clId="{E916F914-229F-4F33-9E99-9ACFB72F3596}" dt="2026-03-03T10:43:14.093" v="1503" actId="1076"/>
          <ac:picMkLst>
            <pc:docMk/>
            <pc:sldMk cId="3761539280" sldId="2591"/>
            <ac:picMk id="20" creationId="{F849BF30-B2B3-FA71-0E00-A62F5E3CA41B}"/>
          </ac:picMkLst>
        </pc:picChg>
        <pc:picChg chg="add mod">
          <ac:chgData name="miha max" userId="f2028e04eabf4264" providerId="LiveId" clId="{E916F914-229F-4F33-9E99-9ACFB72F3596}" dt="2026-03-03T10:43:18.685" v="1504" actId="1076"/>
          <ac:picMkLst>
            <pc:docMk/>
            <pc:sldMk cId="3761539280" sldId="2591"/>
            <ac:picMk id="24" creationId="{A25523E9-F754-5337-FCED-DE0AEBE59C5A}"/>
          </ac:picMkLst>
        </pc:picChg>
        <pc:picChg chg="add mod">
          <ac:chgData name="miha max" userId="f2028e04eabf4264" providerId="LiveId" clId="{E916F914-229F-4F33-9E99-9ACFB72F3596}" dt="2026-03-03T10:43:21.604" v="1505" actId="1076"/>
          <ac:picMkLst>
            <pc:docMk/>
            <pc:sldMk cId="3761539280" sldId="2591"/>
            <ac:picMk id="25" creationId="{FB780C5E-6BF1-7A00-E17A-6D7EC21199DB}"/>
          </ac:picMkLst>
        </pc:picChg>
      </pc:sldChg>
      <pc:sldChg chg="addSp delSp modSp new mod setBg modAnim">
        <pc:chgData name="miha max" userId="f2028e04eabf4264" providerId="LiveId" clId="{E916F914-229F-4F33-9E99-9ACFB72F3596}" dt="2026-03-03T12:52:51.261" v="2531" actId="478"/>
        <pc:sldMkLst>
          <pc:docMk/>
          <pc:sldMk cId="2999306103" sldId="2592"/>
        </pc:sldMkLst>
        <pc:picChg chg="add mod">
          <ac:chgData name="miha max" userId="f2028e04eabf4264" providerId="LiveId" clId="{E916F914-229F-4F33-9E99-9ACFB72F3596}" dt="2026-03-03T12:40:23.760" v="2451"/>
          <ac:picMkLst>
            <pc:docMk/>
            <pc:sldMk cId="2999306103" sldId="2592"/>
            <ac:picMk id="5" creationId="{ADCC2F52-5C9B-C127-E158-E1B48A7EE311}"/>
          </ac:picMkLst>
        </pc:picChg>
      </pc:sldChg>
      <pc:sldChg chg="addSp delSp modSp new mod modClrScheme chgLayout">
        <pc:chgData name="miha max" userId="f2028e04eabf4264" providerId="LiveId" clId="{E916F914-229F-4F33-9E99-9ACFB72F3596}" dt="2026-03-04T18:56:46.126" v="6656" actId="20577"/>
        <pc:sldMkLst>
          <pc:docMk/>
          <pc:sldMk cId="1551857492" sldId="2593"/>
        </pc:sldMkLst>
        <pc:spChg chg="mod ord">
          <ac:chgData name="miha max" userId="f2028e04eabf4264" providerId="LiveId" clId="{E916F914-229F-4F33-9E99-9ACFB72F3596}" dt="2026-03-04T00:01:22.564" v="5449" actId="700"/>
          <ac:spMkLst>
            <pc:docMk/>
            <pc:sldMk cId="1551857492" sldId="2593"/>
            <ac:spMk id="6" creationId="{DDF29379-5ECB-A32A-5C98-6646F7FC5004}"/>
          </ac:spMkLst>
        </pc:spChg>
        <pc:spChg chg="add mod">
          <ac:chgData name="miha max" userId="f2028e04eabf4264" providerId="LiveId" clId="{E916F914-229F-4F33-9E99-9ACFB72F3596}" dt="2026-03-04T18:56:46.126" v="6656" actId="20577"/>
          <ac:spMkLst>
            <pc:docMk/>
            <pc:sldMk cId="1551857492" sldId="2593"/>
            <ac:spMk id="7" creationId="{65CDD1C0-57C4-5198-B9DD-CB3A7FF8327A}"/>
          </ac:spMkLst>
        </pc:spChg>
      </pc:sldChg>
      <pc:sldChg chg="addSp delSp modSp new mod">
        <pc:chgData name="miha max" userId="f2028e04eabf4264" providerId="LiveId" clId="{E916F914-229F-4F33-9E99-9ACFB72F3596}" dt="2026-03-07T21:57:26.469" v="7310" actId="14100"/>
        <pc:sldMkLst>
          <pc:docMk/>
          <pc:sldMk cId="1046303216" sldId="2594"/>
        </pc:sldMkLst>
        <pc:spChg chg="del">
          <ac:chgData name="miha max" userId="f2028e04eabf4264" providerId="LiveId" clId="{E916F914-229F-4F33-9E99-9ACFB72F3596}" dt="2026-03-07T21:53:33.017" v="7260" actId="478"/>
          <ac:spMkLst>
            <pc:docMk/>
            <pc:sldMk cId="1046303216" sldId="2594"/>
            <ac:spMk id="2" creationId="{560DDF35-91E6-0B7A-06C7-AA38DB295DF0}"/>
          </ac:spMkLst>
        </pc:spChg>
        <pc:spChg chg="del">
          <ac:chgData name="miha max" userId="f2028e04eabf4264" providerId="LiveId" clId="{E916F914-229F-4F33-9E99-9ACFB72F3596}" dt="2026-03-07T21:53:38.040" v="7261" actId="478"/>
          <ac:spMkLst>
            <pc:docMk/>
            <pc:sldMk cId="1046303216" sldId="2594"/>
            <ac:spMk id="3" creationId="{D151FD68-7EAD-FDE8-7986-F22FAD89C829}"/>
          </ac:spMkLst>
        </pc:spChg>
        <pc:picChg chg="add mod">
          <ac:chgData name="miha max" userId="f2028e04eabf4264" providerId="LiveId" clId="{E916F914-229F-4F33-9E99-9ACFB72F3596}" dt="2026-03-07T21:57:26.469" v="7310" actId="14100"/>
          <ac:picMkLst>
            <pc:docMk/>
            <pc:sldMk cId="1046303216" sldId="2594"/>
            <ac:picMk id="6" creationId="{F2062F82-9993-E96E-B980-04C63327D309}"/>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cap="none" spc="20" baseline="0">
                <a:solidFill>
                  <a:schemeClr val="tx1">
                    <a:lumMod val="50000"/>
                    <a:lumOff val="50000"/>
                  </a:schemeClr>
                </a:solidFill>
                <a:latin typeface="+mn-lt"/>
                <a:ea typeface="+mn-ea"/>
                <a:cs typeface="+mn-cs"/>
              </a:defRPr>
            </a:pPr>
            <a:r>
              <a:rPr lang="en-GB"/>
              <a:t>Cashflow Forecast Chart</a:t>
            </a:r>
          </a:p>
        </c:rich>
      </c:tx>
      <c:overlay val="0"/>
      <c:spPr>
        <a:noFill/>
        <a:ln>
          <a:noFill/>
        </a:ln>
        <a:effectLst/>
      </c:spPr>
      <c:txPr>
        <a:bodyPr rot="0" spcFirstLastPara="1" vertOverflow="ellipsis" vert="horz" wrap="square" anchor="ctr" anchorCtr="1"/>
        <a:lstStyle/>
        <a:p>
          <a:pPr>
            <a:defRPr sz="1400" b="0" i="0" u="none" strike="noStrike" kern="1200" cap="none" spc="20" baseline="0">
              <a:solidFill>
                <a:schemeClr val="tx1">
                  <a:lumMod val="50000"/>
                  <a:lumOff val="50000"/>
                </a:schemeClr>
              </a:solidFill>
              <a:latin typeface="+mn-lt"/>
              <a:ea typeface="+mn-ea"/>
              <a:cs typeface="+mn-cs"/>
            </a:defRPr>
          </a:pPr>
          <a:endParaRPr lang="en-US"/>
        </a:p>
      </c:txPr>
    </c:title>
    <c:autoTitleDeleted val="0"/>
    <c:plotArea>
      <c:layout>
        <c:manualLayout>
          <c:layoutTarget val="inner"/>
          <c:xMode val="edge"/>
          <c:yMode val="edge"/>
          <c:x val="0.18790270321889727"/>
          <c:y val="2.3556659973876404E-2"/>
          <c:w val="0.80527467904446048"/>
          <c:h val="0.65805090642739428"/>
        </c:manualLayout>
      </c:layout>
      <c:barChart>
        <c:barDir val="col"/>
        <c:grouping val="clustered"/>
        <c:varyColors val="0"/>
        <c:ser>
          <c:idx val="0"/>
          <c:order val="0"/>
          <c:tx>
            <c:strRef>
              <c:f>Chart!$A$57</c:f>
              <c:strCache>
                <c:ptCount val="1"/>
                <c:pt idx="0">
                  <c:v>Cash inflow</c:v>
                </c:pt>
              </c:strCache>
            </c:strRef>
          </c:tx>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invertIfNegative val="0"/>
          <c:cat>
            <c:strRef>
              <c:f>Chart!$B$56:$M$56</c:f>
              <c:strCache>
                <c:ptCount val="12"/>
                <c:pt idx="0">
                  <c:v>April</c:v>
                </c:pt>
                <c:pt idx="1">
                  <c:v>May</c:v>
                </c:pt>
                <c:pt idx="2">
                  <c:v>June</c:v>
                </c:pt>
                <c:pt idx="3">
                  <c:v>July</c:v>
                </c:pt>
                <c:pt idx="4">
                  <c:v>August</c:v>
                </c:pt>
                <c:pt idx="5">
                  <c:v>September</c:v>
                </c:pt>
                <c:pt idx="6">
                  <c:v>October</c:v>
                </c:pt>
                <c:pt idx="7">
                  <c:v>November</c:v>
                </c:pt>
                <c:pt idx="8">
                  <c:v>December</c:v>
                </c:pt>
                <c:pt idx="9">
                  <c:v>January</c:v>
                </c:pt>
                <c:pt idx="10">
                  <c:v>February</c:v>
                </c:pt>
                <c:pt idx="11">
                  <c:v>March</c:v>
                </c:pt>
              </c:strCache>
            </c:strRef>
          </c:cat>
          <c:val>
            <c:numRef>
              <c:f>Chart!$B$57:$M$57</c:f>
              <c:numCache>
                <c:formatCode>General</c:formatCode>
                <c:ptCount val="12"/>
                <c:pt idx="0">
                  <c:v>122366</c:v>
                </c:pt>
                <c:pt idx="1">
                  <c:v>80000</c:v>
                </c:pt>
                <c:pt idx="2">
                  <c:v>97100</c:v>
                </c:pt>
                <c:pt idx="3">
                  <c:v>106500</c:v>
                </c:pt>
                <c:pt idx="4">
                  <c:v>113800</c:v>
                </c:pt>
                <c:pt idx="5">
                  <c:v>85600</c:v>
                </c:pt>
                <c:pt idx="6">
                  <c:v>111750</c:v>
                </c:pt>
                <c:pt idx="7">
                  <c:v>132000</c:v>
                </c:pt>
                <c:pt idx="8">
                  <c:v>144100</c:v>
                </c:pt>
                <c:pt idx="9">
                  <c:v>56300</c:v>
                </c:pt>
                <c:pt idx="10">
                  <c:v>61450</c:v>
                </c:pt>
                <c:pt idx="11">
                  <c:v>56650</c:v>
                </c:pt>
              </c:numCache>
            </c:numRef>
          </c:val>
          <c:extLst>
            <c:ext xmlns:c16="http://schemas.microsoft.com/office/drawing/2014/chart" uri="{C3380CC4-5D6E-409C-BE32-E72D297353CC}">
              <c16:uniqueId val="{00000000-75CF-4314-9F30-2A4414910183}"/>
            </c:ext>
          </c:extLst>
        </c:ser>
        <c:ser>
          <c:idx val="1"/>
          <c:order val="1"/>
          <c:tx>
            <c:strRef>
              <c:f>Chart!$A$58</c:f>
              <c:strCache>
                <c:ptCount val="1"/>
                <c:pt idx="0">
                  <c:v>Cash outflow</c:v>
                </c:pt>
              </c:strCache>
            </c:strRef>
          </c:tx>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invertIfNegative val="0"/>
          <c:cat>
            <c:strRef>
              <c:f>Chart!$B$56:$M$56</c:f>
              <c:strCache>
                <c:ptCount val="12"/>
                <c:pt idx="0">
                  <c:v>April</c:v>
                </c:pt>
                <c:pt idx="1">
                  <c:v>May</c:v>
                </c:pt>
                <c:pt idx="2">
                  <c:v>June</c:v>
                </c:pt>
                <c:pt idx="3">
                  <c:v>July</c:v>
                </c:pt>
                <c:pt idx="4">
                  <c:v>August</c:v>
                </c:pt>
                <c:pt idx="5">
                  <c:v>September</c:v>
                </c:pt>
                <c:pt idx="6">
                  <c:v>October</c:v>
                </c:pt>
                <c:pt idx="7">
                  <c:v>November</c:v>
                </c:pt>
                <c:pt idx="8">
                  <c:v>December</c:v>
                </c:pt>
                <c:pt idx="9">
                  <c:v>January</c:v>
                </c:pt>
                <c:pt idx="10">
                  <c:v>February</c:v>
                </c:pt>
                <c:pt idx="11">
                  <c:v>March</c:v>
                </c:pt>
              </c:strCache>
            </c:strRef>
          </c:cat>
          <c:val>
            <c:numRef>
              <c:f>Chart!$B$58:$M$58</c:f>
              <c:numCache>
                <c:formatCode>General</c:formatCode>
                <c:ptCount val="12"/>
                <c:pt idx="0">
                  <c:v>78303.56</c:v>
                </c:pt>
                <c:pt idx="1">
                  <c:v>76147.66</c:v>
                </c:pt>
                <c:pt idx="2">
                  <c:v>90043.12000000001</c:v>
                </c:pt>
                <c:pt idx="3">
                  <c:v>97681.56</c:v>
                </c:pt>
                <c:pt idx="4">
                  <c:v>103613.54</c:v>
                </c:pt>
                <c:pt idx="5">
                  <c:v>80698.22</c:v>
                </c:pt>
                <c:pt idx="6">
                  <c:v>101947.70999999999</c:v>
                </c:pt>
                <c:pt idx="7">
                  <c:v>118402.86000000002</c:v>
                </c:pt>
                <c:pt idx="8">
                  <c:v>128235.31999999999</c:v>
                </c:pt>
                <c:pt idx="9">
                  <c:v>56889.04</c:v>
                </c:pt>
                <c:pt idx="10">
                  <c:v>61073.93</c:v>
                </c:pt>
                <c:pt idx="11">
                  <c:v>57173.45</c:v>
                </c:pt>
              </c:numCache>
            </c:numRef>
          </c:val>
          <c:extLst>
            <c:ext xmlns:c16="http://schemas.microsoft.com/office/drawing/2014/chart" uri="{C3380CC4-5D6E-409C-BE32-E72D297353CC}">
              <c16:uniqueId val="{00000001-75CF-4314-9F30-2A4414910183}"/>
            </c:ext>
          </c:extLst>
        </c:ser>
        <c:dLbls>
          <c:showLegendKey val="0"/>
          <c:showVal val="0"/>
          <c:showCatName val="0"/>
          <c:showSerName val="0"/>
          <c:showPercent val="0"/>
          <c:showBubbleSize val="0"/>
        </c:dLbls>
        <c:gapWidth val="219"/>
        <c:overlap val="-27"/>
        <c:axId val="291688864"/>
        <c:axId val="291685984"/>
      </c:barChart>
      <c:lineChart>
        <c:grouping val="standard"/>
        <c:varyColors val="0"/>
        <c:ser>
          <c:idx val="2"/>
          <c:order val="2"/>
          <c:tx>
            <c:strRef>
              <c:f>Chart!$A$59</c:f>
              <c:strCache>
                <c:ptCount val="1"/>
                <c:pt idx="0">
                  <c:v>Closing balance</c:v>
                </c:pt>
              </c:strCache>
            </c:strRef>
          </c:tx>
          <c:spPr>
            <a:ln w="15875" cap="rnd">
              <a:solidFill>
                <a:schemeClr val="accent3"/>
              </a:solidFill>
              <a:round/>
            </a:ln>
            <a:effectLst/>
          </c:spPr>
          <c:marker>
            <c:symbol val="none"/>
          </c:marker>
          <c:cat>
            <c:strRef>
              <c:f>Chart!$B$56:$M$56</c:f>
              <c:strCache>
                <c:ptCount val="12"/>
                <c:pt idx="0">
                  <c:v>April</c:v>
                </c:pt>
                <c:pt idx="1">
                  <c:v>May</c:v>
                </c:pt>
                <c:pt idx="2">
                  <c:v>June</c:v>
                </c:pt>
                <c:pt idx="3">
                  <c:v>July</c:v>
                </c:pt>
                <c:pt idx="4">
                  <c:v>August</c:v>
                </c:pt>
                <c:pt idx="5">
                  <c:v>September</c:v>
                </c:pt>
                <c:pt idx="6">
                  <c:v>October</c:v>
                </c:pt>
                <c:pt idx="7">
                  <c:v>November</c:v>
                </c:pt>
                <c:pt idx="8">
                  <c:v>December</c:v>
                </c:pt>
                <c:pt idx="9">
                  <c:v>January</c:v>
                </c:pt>
                <c:pt idx="10">
                  <c:v>February</c:v>
                </c:pt>
                <c:pt idx="11">
                  <c:v>March</c:v>
                </c:pt>
              </c:strCache>
            </c:strRef>
          </c:cat>
          <c:val>
            <c:numRef>
              <c:f>Chart!$B$59:$M$59</c:f>
              <c:numCache>
                <c:formatCode>General</c:formatCode>
                <c:ptCount val="12"/>
                <c:pt idx="0">
                  <c:v>44062.44</c:v>
                </c:pt>
                <c:pt idx="1">
                  <c:v>47914.78</c:v>
                </c:pt>
                <c:pt idx="2">
                  <c:v>54971.659999999989</c:v>
                </c:pt>
                <c:pt idx="3">
                  <c:v>63790.099999999991</c:v>
                </c:pt>
                <c:pt idx="4">
                  <c:v>73976.56</c:v>
                </c:pt>
                <c:pt idx="5">
                  <c:v>78878.34</c:v>
                </c:pt>
                <c:pt idx="6">
                  <c:v>88680.63</c:v>
                </c:pt>
                <c:pt idx="7">
                  <c:v>102277.76999999999</c:v>
                </c:pt>
                <c:pt idx="8">
                  <c:v>118142.45</c:v>
                </c:pt>
                <c:pt idx="9">
                  <c:v>117553.41</c:v>
                </c:pt>
                <c:pt idx="10">
                  <c:v>117929.48000000001</c:v>
                </c:pt>
                <c:pt idx="11">
                  <c:v>117406.03000000001</c:v>
                </c:pt>
              </c:numCache>
            </c:numRef>
          </c:val>
          <c:smooth val="0"/>
          <c:extLst>
            <c:ext xmlns:c16="http://schemas.microsoft.com/office/drawing/2014/chart" uri="{C3380CC4-5D6E-409C-BE32-E72D297353CC}">
              <c16:uniqueId val="{00000002-75CF-4314-9F30-2A4414910183}"/>
            </c:ext>
          </c:extLst>
        </c:ser>
        <c:dLbls>
          <c:showLegendKey val="0"/>
          <c:showVal val="0"/>
          <c:showCatName val="0"/>
          <c:showSerName val="0"/>
          <c:showPercent val="0"/>
          <c:showBubbleSize val="0"/>
        </c:dLbls>
        <c:marker val="1"/>
        <c:smooth val="0"/>
        <c:axId val="291688864"/>
        <c:axId val="291685984"/>
      </c:lineChart>
      <c:catAx>
        <c:axId val="2916888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en-US"/>
          </a:p>
        </c:txPr>
        <c:crossAx val="291685984"/>
        <c:crosses val="autoZero"/>
        <c:auto val="1"/>
        <c:lblAlgn val="ctr"/>
        <c:lblOffset val="100"/>
        <c:noMultiLvlLbl val="0"/>
      </c:catAx>
      <c:valAx>
        <c:axId val="2916859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en-US"/>
          </a:p>
        </c:txPr>
        <c:crossAx val="2916888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50000"/>
                  <a:lumOff val="50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25">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5"/>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75000"/>
            <a:lumOff val="25000"/>
          </a:schemeClr>
        </a:solidFill>
      </a:ln>
    </cs:spPr>
  </cs:downBar>
  <cs:dropLine>
    <cs:lnRef idx="0"/>
    <cs:fillRef idx="0"/>
    <cs:effectRef idx="0"/>
    <cs:fontRef idx="minor">
      <a:schemeClr val="dk1"/>
    </cs:fontRef>
    <cs:spPr>
      <a:ln w="9525">
        <a:solidFill>
          <a:schemeClr val="tx1">
            <a:lumMod val="75000"/>
            <a:lumOff val="25000"/>
          </a:schemeClr>
        </a:solidFill>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75000"/>
            <a:lumOff val="25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diagrams/_rels/data1.xml.rels><?xml version="1.0" encoding="UTF-8" standalone="yes"?>
<Relationships xmlns="http://schemas.openxmlformats.org/package/2006/relationships"><Relationship Id="rId1"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1"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9C163E-3C63-4C2B-8617-7C6ACB9F186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EDDEBF7C-C5EB-424A-9C9E-A1E1241189DE}">
      <dgm:prSet/>
      <dgm:spPr>
        <a:solidFill>
          <a:srgbClr val="605D1D"/>
        </a:solidFill>
      </dgm:spPr>
      <dgm:t>
        <a:bodyPr/>
        <a:lstStyle/>
        <a:p>
          <a:r>
            <a:rPr lang="en-US" b="0" i="0">
              <a:solidFill>
                <a:srgbClr val="EFE7D9"/>
              </a:solidFill>
              <a:latin typeface="Arial" panose="020B0604020202020204" pitchFamily="34" charset="0"/>
              <a:cs typeface="Arial" panose="020B0604020202020204" pitchFamily="34" charset="0"/>
            </a:rPr>
            <a:t>Benefit from the </a:t>
          </a:r>
          <a:r>
            <a:rPr lang="en-US" b="1" i="0">
              <a:solidFill>
                <a:srgbClr val="EFE7D9"/>
              </a:solidFill>
              <a:latin typeface="Arial" panose="020B0604020202020204" pitchFamily="34" charset="0"/>
              <a:cs typeface="Arial" panose="020B0604020202020204" pitchFamily="34" charset="0"/>
            </a:rPr>
            <a:t>SEIS</a:t>
          </a:r>
          <a:r>
            <a:rPr lang="en-US" b="0" i="0">
              <a:solidFill>
                <a:srgbClr val="EFE7D9"/>
              </a:solidFill>
              <a:latin typeface="Arial" panose="020B0604020202020204" pitchFamily="34" charset="0"/>
              <a:cs typeface="Arial" panose="020B0604020202020204" pitchFamily="34" charset="0"/>
            </a:rPr>
            <a:t>(Seed Enterprise Investment Scheme) and </a:t>
          </a:r>
          <a:r>
            <a:rPr lang="en-US" b="1" i="0">
              <a:solidFill>
                <a:srgbClr val="EFE7D9"/>
              </a:solidFill>
              <a:latin typeface="Arial" panose="020B0604020202020204" pitchFamily="34" charset="0"/>
              <a:cs typeface="Arial" panose="020B0604020202020204" pitchFamily="34" charset="0"/>
            </a:rPr>
            <a:t>EIS</a:t>
          </a:r>
          <a:r>
            <a:rPr lang="en-US" b="0" i="0">
              <a:solidFill>
                <a:srgbClr val="EFE7D9"/>
              </a:solidFill>
              <a:latin typeface="Arial" panose="020B0604020202020204" pitchFamily="34" charset="0"/>
              <a:cs typeface="Arial" panose="020B0604020202020204" pitchFamily="34" charset="0"/>
            </a:rPr>
            <a:t> (Enterprise Investment Scheme)  by receiving between 30%- 50% tax benefits on your investments.(</a:t>
          </a:r>
          <a:r>
            <a:rPr lang="en-GB" b="0" i="0">
              <a:solidFill>
                <a:srgbClr val="EFE7D9"/>
              </a:solidFill>
              <a:latin typeface="Arial" panose="020B0604020202020204" pitchFamily="34" charset="0"/>
              <a:cs typeface="Arial" panose="020B0604020202020204" pitchFamily="34" charset="0"/>
            </a:rPr>
            <a:t>HM Revenue &amp; Customs, 2016)</a:t>
          </a:r>
          <a:endParaRPr lang="en-GB" i="0">
            <a:solidFill>
              <a:srgbClr val="EFE7D9"/>
            </a:solidFill>
            <a:latin typeface="Arial" panose="020B0604020202020204" pitchFamily="34" charset="0"/>
            <a:cs typeface="Arial" panose="020B0604020202020204" pitchFamily="34" charset="0"/>
          </a:endParaRPr>
        </a:p>
      </dgm:t>
    </dgm:pt>
    <dgm:pt modelId="{FBC2D1C4-DF8A-4A0F-B015-6D41E2AA7925}" type="parTrans" cxnId="{68F9217A-9AE3-429D-B9F7-8BCF3B348F39}">
      <dgm:prSet/>
      <dgm:spPr/>
      <dgm:t>
        <a:bodyPr/>
        <a:lstStyle/>
        <a:p>
          <a:endParaRPr lang="en-GB"/>
        </a:p>
      </dgm:t>
    </dgm:pt>
    <dgm:pt modelId="{B3F069B2-69EC-49E6-B9DB-6FD24942DEE5}" type="sibTrans" cxnId="{68F9217A-9AE3-429D-B9F7-8BCF3B348F39}">
      <dgm:prSet/>
      <dgm:spPr/>
      <dgm:t>
        <a:bodyPr/>
        <a:lstStyle/>
        <a:p>
          <a:endParaRPr lang="en-GB"/>
        </a:p>
      </dgm:t>
    </dgm:pt>
    <dgm:pt modelId="{A4AE1EE7-6A44-4CA4-9F96-9BF38A0BA85A}">
      <dgm:prSet/>
      <dgm:spPr>
        <a:solidFill>
          <a:srgbClr val="605D1D"/>
        </a:solidFill>
      </dgm:spPr>
      <dgm:t>
        <a:bodyPr/>
        <a:lstStyle/>
        <a:p>
          <a:r>
            <a:rPr lang="en-US" i="0">
              <a:solidFill>
                <a:srgbClr val="EFE7D9"/>
              </a:solidFill>
              <a:latin typeface="Arial" panose="020B0604020202020204" pitchFamily="34" charset="0"/>
              <a:cs typeface="Arial" panose="020B0604020202020204" pitchFamily="34" charset="0"/>
            </a:rPr>
            <a:t>Be part of the Silures community, there from the start and part of a successful start-up</a:t>
          </a:r>
          <a:endParaRPr lang="en-GB" i="0">
            <a:solidFill>
              <a:srgbClr val="EFE7D9"/>
            </a:solidFill>
            <a:latin typeface="Arial" panose="020B0604020202020204" pitchFamily="34" charset="0"/>
            <a:cs typeface="Arial" panose="020B0604020202020204" pitchFamily="34" charset="0"/>
          </a:endParaRPr>
        </a:p>
      </dgm:t>
    </dgm:pt>
    <dgm:pt modelId="{B8BF9CCA-24E0-4DCD-A2E5-01EEBF5AF999}" type="parTrans" cxnId="{7B8521F1-80C7-469F-A02C-EAE82B8BB641}">
      <dgm:prSet/>
      <dgm:spPr/>
      <dgm:t>
        <a:bodyPr/>
        <a:lstStyle/>
        <a:p>
          <a:endParaRPr lang="en-GB"/>
        </a:p>
      </dgm:t>
    </dgm:pt>
    <dgm:pt modelId="{976F7879-761E-45E7-AE93-1202E5B4F578}" type="sibTrans" cxnId="{7B8521F1-80C7-469F-A02C-EAE82B8BB641}">
      <dgm:prSet/>
      <dgm:spPr/>
      <dgm:t>
        <a:bodyPr/>
        <a:lstStyle/>
        <a:p>
          <a:endParaRPr lang="en-GB"/>
        </a:p>
      </dgm:t>
    </dgm:pt>
    <dgm:pt modelId="{749D1F5D-80AD-48B9-B9C2-8A7732587EA4}">
      <dgm:prSet/>
      <dgm:spPr>
        <a:solidFill>
          <a:srgbClr val="605D1D"/>
        </a:solidFill>
      </dgm:spPr>
      <dgm:t>
        <a:bodyPr/>
        <a:lstStyle/>
        <a:p>
          <a:r>
            <a:rPr lang="en-US" i="0">
              <a:solidFill>
                <a:srgbClr val="EFE7D9"/>
              </a:solidFill>
              <a:latin typeface="Arial" panose="020B0604020202020204" pitchFamily="34" charset="0"/>
              <a:cs typeface="Arial" panose="020B0604020202020204" pitchFamily="34" charset="0"/>
            </a:rPr>
            <a:t>Effective marketing strategy combined with founder’s passion uniquely positions the venue for success</a:t>
          </a:r>
          <a:endParaRPr lang="en-GB" i="0">
            <a:solidFill>
              <a:srgbClr val="EFE7D9"/>
            </a:solidFill>
            <a:latin typeface="Arial" panose="020B0604020202020204" pitchFamily="34" charset="0"/>
            <a:cs typeface="Arial" panose="020B0604020202020204" pitchFamily="34" charset="0"/>
          </a:endParaRPr>
        </a:p>
      </dgm:t>
    </dgm:pt>
    <dgm:pt modelId="{9EFDF4DE-FB99-4341-BC00-371BCE443E65}" type="parTrans" cxnId="{ED610A42-CACD-48BD-B7E2-6F42953BC155}">
      <dgm:prSet/>
      <dgm:spPr/>
      <dgm:t>
        <a:bodyPr/>
        <a:lstStyle/>
        <a:p>
          <a:endParaRPr lang="en-GB"/>
        </a:p>
      </dgm:t>
    </dgm:pt>
    <dgm:pt modelId="{70770138-D02A-4B2A-91A1-42BE717B6361}" type="sibTrans" cxnId="{ED610A42-CACD-48BD-B7E2-6F42953BC155}">
      <dgm:prSet/>
      <dgm:spPr/>
      <dgm:t>
        <a:bodyPr/>
        <a:lstStyle/>
        <a:p>
          <a:endParaRPr lang="en-GB"/>
        </a:p>
      </dgm:t>
    </dgm:pt>
    <dgm:pt modelId="{C2B0EAF2-D443-4A7B-AB35-5B753028ECAB}">
      <dgm:prSet/>
      <dgm:spPr>
        <a:solidFill>
          <a:srgbClr val="605D1D"/>
        </a:solidFill>
      </dgm:spPr>
      <dgm:t>
        <a:bodyPr/>
        <a:lstStyle/>
        <a:p>
          <a:r>
            <a:rPr lang="en-US" b="0" i="0"/>
            <a:t> </a:t>
          </a:r>
          <a:r>
            <a:rPr lang="en-US" b="0" i="0">
              <a:solidFill>
                <a:srgbClr val="EFE7D9"/>
              </a:solidFill>
            </a:rPr>
            <a:t> </a:t>
          </a:r>
          <a:r>
            <a:rPr lang="en-US" i="0">
              <a:solidFill>
                <a:srgbClr val="EFE7D9"/>
              </a:solidFill>
              <a:latin typeface="Arial" panose="020B0604020202020204" pitchFamily="34" charset="0"/>
              <a:cs typeface="Arial" panose="020B0604020202020204" pitchFamily="34" charset="0"/>
            </a:rPr>
            <a:t>The restaurant concept is driven by a well-defined mission, ensuring a unique and exceptional dining experience.</a:t>
          </a:r>
          <a:endParaRPr lang="en-GB" i="0">
            <a:solidFill>
              <a:srgbClr val="EFE7D9"/>
            </a:solidFill>
            <a:latin typeface="Arial" panose="020B0604020202020204" pitchFamily="34" charset="0"/>
            <a:cs typeface="Arial" panose="020B0604020202020204" pitchFamily="34" charset="0"/>
          </a:endParaRPr>
        </a:p>
      </dgm:t>
    </dgm:pt>
    <dgm:pt modelId="{3057A4B3-517C-4399-9045-D2AD0962D911}" type="parTrans" cxnId="{36B0A7BB-3AEF-496C-B9AB-061623CEB9ED}">
      <dgm:prSet/>
      <dgm:spPr/>
      <dgm:t>
        <a:bodyPr/>
        <a:lstStyle/>
        <a:p>
          <a:endParaRPr lang="en-GB"/>
        </a:p>
      </dgm:t>
    </dgm:pt>
    <dgm:pt modelId="{01D1C167-2B26-4D7D-A545-1F046A6F6134}" type="sibTrans" cxnId="{36B0A7BB-3AEF-496C-B9AB-061623CEB9ED}">
      <dgm:prSet/>
      <dgm:spPr/>
      <dgm:t>
        <a:bodyPr/>
        <a:lstStyle/>
        <a:p>
          <a:endParaRPr lang="en-GB"/>
        </a:p>
      </dgm:t>
    </dgm:pt>
    <dgm:pt modelId="{E11A8D39-C9B8-4450-B444-E1018E173645}">
      <dgm:prSet/>
      <dgm:spPr>
        <a:solidFill>
          <a:srgbClr val="605D1D"/>
        </a:solidFill>
      </dgm:spPr>
      <dgm:t>
        <a:bodyPr/>
        <a:lstStyle/>
        <a:p>
          <a:r>
            <a:rPr lang="en-US" i="0">
              <a:solidFill>
                <a:srgbClr val="EFE7D9"/>
              </a:solidFill>
              <a:latin typeface="Arial" panose="020B0604020202020204" pitchFamily="34" charset="0"/>
              <a:cs typeface="Arial" panose="020B0604020202020204" pitchFamily="34" charset="0"/>
            </a:rPr>
            <a:t>Rewarded with an </a:t>
          </a:r>
          <a:r>
            <a:rPr lang="en-US" i="0" err="1">
              <a:solidFill>
                <a:srgbClr val="EFE7D9"/>
              </a:solidFill>
              <a:latin typeface="Arial" panose="020B0604020202020204" pitchFamily="34" charset="0"/>
              <a:cs typeface="Arial" panose="020B0604020202020204" pitchFamily="34" charset="0"/>
            </a:rPr>
            <a:t>Aspinal</a:t>
          </a:r>
          <a:r>
            <a:rPr lang="en-US" i="0">
              <a:solidFill>
                <a:srgbClr val="EFE7D9"/>
              </a:solidFill>
              <a:latin typeface="Arial" panose="020B0604020202020204" pitchFamily="34" charset="0"/>
              <a:cs typeface="Arial" panose="020B0604020202020204" pitchFamily="34" charset="0"/>
            </a:rPr>
            <a:t> Keyring which entitles you to a 20% discount each time you dine with us  </a:t>
          </a:r>
          <a:endParaRPr lang="en-GB" i="0">
            <a:solidFill>
              <a:srgbClr val="EFE7D9"/>
            </a:solidFill>
            <a:latin typeface="Arial" panose="020B0604020202020204" pitchFamily="34" charset="0"/>
            <a:cs typeface="Arial" panose="020B0604020202020204" pitchFamily="34" charset="0"/>
          </a:endParaRPr>
        </a:p>
      </dgm:t>
    </dgm:pt>
    <dgm:pt modelId="{ECB70D1C-31C9-4614-BBDB-8D40A4E9D60A}" type="parTrans" cxnId="{A5D00876-85E3-4F35-B06F-BF99EC108B28}">
      <dgm:prSet/>
      <dgm:spPr/>
      <dgm:t>
        <a:bodyPr/>
        <a:lstStyle/>
        <a:p>
          <a:endParaRPr lang="en-GB"/>
        </a:p>
      </dgm:t>
    </dgm:pt>
    <dgm:pt modelId="{7E68B1EB-2761-4F08-90BE-BCB460442B77}" type="sibTrans" cxnId="{A5D00876-85E3-4F35-B06F-BF99EC108B28}">
      <dgm:prSet/>
      <dgm:spPr/>
      <dgm:t>
        <a:bodyPr/>
        <a:lstStyle/>
        <a:p>
          <a:endParaRPr lang="en-GB"/>
        </a:p>
      </dgm:t>
    </dgm:pt>
    <dgm:pt modelId="{F0426375-1545-4319-9385-4D1A9106BD74}" type="pres">
      <dgm:prSet presAssocID="{E89C163E-3C63-4C2B-8617-7C6ACB9F1861}" presName="Name0" presStyleCnt="0">
        <dgm:presLayoutVars>
          <dgm:chMax val="7"/>
          <dgm:chPref val="7"/>
          <dgm:dir/>
        </dgm:presLayoutVars>
      </dgm:prSet>
      <dgm:spPr/>
    </dgm:pt>
    <dgm:pt modelId="{590587E1-DA5D-4178-9D9A-47948E3CC262}" type="pres">
      <dgm:prSet presAssocID="{E89C163E-3C63-4C2B-8617-7C6ACB9F1861}" presName="Name1" presStyleCnt="0"/>
      <dgm:spPr/>
    </dgm:pt>
    <dgm:pt modelId="{6E09E5B5-BA1B-4767-994B-68994584C8B5}" type="pres">
      <dgm:prSet presAssocID="{E89C163E-3C63-4C2B-8617-7C6ACB9F1861}" presName="cycle" presStyleCnt="0"/>
      <dgm:spPr/>
    </dgm:pt>
    <dgm:pt modelId="{95A81E4D-3F41-44D9-96F8-669B242A858A}" type="pres">
      <dgm:prSet presAssocID="{E89C163E-3C63-4C2B-8617-7C6ACB9F1861}" presName="srcNode" presStyleLbl="node1" presStyleIdx="0" presStyleCnt="5"/>
      <dgm:spPr/>
    </dgm:pt>
    <dgm:pt modelId="{D32D6369-7149-4346-B956-FBD20502D119}" type="pres">
      <dgm:prSet presAssocID="{E89C163E-3C63-4C2B-8617-7C6ACB9F1861}" presName="conn" presStyleLbl="parChTrans1D2" presStyleIdx="0" presStyleCnt="1"/>
      <dgm:spPr/>
    </dgm:pt>
    <dgm:pt modelId="{6FD5D32B-DB37-4C22-A9DF-22F3F9806DFB}" type="pres">
      <dgm:prSet presAssocID="{E89C163E-3C63-4C2B-8617-7C6ACB9F1861}" presName="extraNode" presStyleLbl="node1" presStyleIdx="0" presStyleCnt="5"/>
      <dgm:spPr/>
    </dgm:pt>
    <dgm:pt modelId="{C144D013-8711-4631-BCCE-B6FB16F8E374}" type="pres">
      <dgm:prSet presAssocID="{E89C163E-3C63-4C2B-8617-7C6ACB9F1861}" presName="dstNode" presStyleLbl="node1" presStyleIdx="0" presStyleCnt="5"/>
      <dgm:spPr/>
    </dgm:pt>
    <dgm:pt modelId="{EF4B1C7E-753F-44B3-8A50-462F9D6C89DB}" type="pres">
      <dgm:prSet presAssocID="{EDDEBF7C-C5EB-424A-9C9E-A1E1241189DE}" presName="text_1" presStyleLbl="node1" presStyleIdx="0" presStyleCnt="5">
        <dgm:presLayoutVars>
          <dgm:bulletEnabled val="1"/>
        </dgm:presLayoutVars>
      </dgm:prSet>
      <dgm:spPr/>
    </dgm:pt>
    <dgm:pt modelId="{AA91FA5B-ED14-4AF2-92A3-FD51D288D238}" type="pres">
      <dgm:prSet presAssocID="{EDDEBF7C-C5EB-424A-9C9E-A1E1241189DE}" presName="accent_1" presStyleCnt="0"/>
      <dgm:spPr/>
    </dgm:pt>
    <dgm:pt modelId="{89380877-7795-4F74-B04B-77F35C9C086E}" type="pres">
      <dgm:prSet presAssocID="{EDDEBF7C-C5EB-424A-9C9E-A1E1241189DE}" presName="accentRepeatNode" presStyleLbl="solidFgAcc1" presStyleIdx="0" presStyleCnt="5"/>
      <dgm:spPr>
        <a:blipFill dpi="0" rotWithShape="0">
          <a:blip xmlns:r="http://schemas.openxmlformats.org/officeDocument/2006/relationships" r:embed="rId1">
            <a:alphaModFix amt="80000"/>
          </a:blip>
          <a:srcRect/>
          <a:stretch>
            <a:fillRect/>
          </a:stretch>
        </a:blipFill>
      </dgm:spPr>
    </dgm:pt>
    <dgm:pt modelId="{615BF1E3-5B25-4B83-AEAC-8E105885DFED}" type="pres">
      <dgm:prSet presAssocID="{A4AE1EE7-6A44-4CA4-9F96-9BF38A0BA85A}" presName="text_2" presStyleLbl="node1" presStyleIdx="1" presStyleCnt="5">
        <dgm:presLayoutVars>
          <dgm:bulletEnabled val="1"/>
        </dgm:presLayoutVars>
      </dgm:prSet>
      <dgm:spPr/>
    </dgm:pt>
    <dgm:pt modelId="{3C2BB4A8-D4A6-490D-B2B1-ED0539177E83}" type="pres">
      <dgm:prSet presAssocID="{A4AE1EE7-6A44-4CA4-9F96-9BF38A0BA85A}" presName="accent_2" presStyleCnt="0"/>
      <dgm:spPr/>
    </dgm:pt>
    <dgm:pt modelId="{0A1919C4-5C39-45C8-AA4E-5E7ACC97B5AD}" type="pres">
      <dgm:prSet presAssocID="{A4AE1EE7-6A44-4CA4-9F96-9BF38A0BA85A}" presName="accentRepeatNode" presStyleLbl="solidFgAcc1" presStyleIdx="1" presStyleCnt="5"/>
      <dgm:spPr>
        <a:blipFill dpi="0" rotWithShape="0">
          <a:blip xmlns:r="http://schemas.openxmlformats.org/officeDocument/2006/relationships" r:embed="rId1">
            <a:alphaModFix amt="80000"/>
          </a:blip>
          <a:srcRect/>
          <a:stretch>
            <a:fillRect/>
          </a:stretch>
        </a:blipFill>
      </dgm:spPr>
    </dgm:pt>
    <dgm:pt modelId="{75B15C7B-87E0-42BF-AEFF-ACD8FD1497F4}" type="pres">
      <dgm:prSet presAssocID="{749D1F5D-80AD-48B9-B9C2-8A7732587EA4}" presName="text_3" presStyleLbl="node1" presStyleIdx="2" presStyleCnt="5">
        <dgm:presLayoutVars>
          <dgm:bulletEnabled val="1"/>
        </dgm:presLayoutVars>
      </dgm:prSet>
      <dgm:spPr/>
    </dgm:pt>
    <dgm:pt modelId="{B6798AEE-946F-44D5-A5E5-EF4A56CDA9A2}" type="pres">
      <dgm:prSet presAssocID="{749D1F5D-80AD-48B9-B9C2-8A7732587EA4}" presName="accent_3" presStyleCnt="0"/>
      <dgm:spPr/>
    </dgm:pt>
    <dgm:pt modelId="{CB53A588-20DD-43D7-B680-0D10D43B59B8}" type="pres">
      <dgm:prSet presAssocID="{749D1F5D-80AD-48B9-B9C2-8A7732587EA4}" presName="accentRepeatNode" presStyleLbl="solidFgAcc1" presStyleIdx="2" presStyleCnt="5"/>
      <dgm:spPr>
        <a:blipFill rotWithShape="0">
          <a:blip xmlns:r="http://schemas.openxmlformats.org/officeDocument/2006/relationships" r:embed="rId1">
            <a:alphaModFix amt="80000"/>
          </a:blip>
          <a:srcRect/>
          <a:stretch>
            <a:fillRect l="-1000" r="-1000"/>
          </a:stretch>
        </a:blipFill>
      </dgm:spPr>
    </dgm:pt>
    <dgm:pt modelId="{13B5EEF8-4AEB-466E-91FF-75C146A0441D}" type="pres">
      <dgm:prSet presAssocID="{C2B0EAF2-D443-4A7B-AB35-5B753028ECAB}" presName="text_4" presStyleLbl="node1" presStyleIdx="3" presStyleCnt="5">
        <dgm:presLayoutVars>
          <dgm:bulletEnabled val="1"/>
        </dgm:presLayoutVars>
      </dgm:prSet>
      <dgm:spPr/>
    </dgm:pt>
    <dgm:pt modelId="{A0F390DC-DFC9-4A29-9358-7D2708BFEC58}" type="pres">
      <dgm:prSet presAssocID="{C2B0EAF2-D443-4A7B-AB35-5B753028ECAB}" presName="accent_4" presStyleCnt="0"/>
      <dgm:spPr/>
    </dgm:pt>
    <dgm:pt modelId="{B633C7D4-EAB1-47C6-B95F-92C1DEAB3DEC}" type="pres">
      <dgm:prSet presAssocID="{C2B0EAF2-D443-4A7B-AB35-5B753028ECAB}" presName="accentRepeatNode" presStyleLbl="solidFgAcc1" presStyleIdx="3" presStyleCnt="5"/>
      <dgm:spPr>
        <a:blipFill rotWithShape="0">
          <a:blip xmlns:r="http://schemas.openxmlformats.org/officeDocument/2006/relationships" r:embed="rId1">
            <a:alphaModFix amt="80000"/>
          </a:blip>
          <a:srcRect/>
          <a:stretch>
            <a:fillRect l="-1000" r="-1000"/>
          </a:stretch>
        </a:blipFill>
      </dgm:spPr>
    </dgm:pt>
    <dgm:pt modelId="{EB4D087E-14D1-4B93-A5C9-1B6665E80BD5}" type="pres">
      <dgm:prSet presAssocID="{E11A8D39-C9B8-4450-B444-E1018E173645}" presName="text_5" presStyleLbl="node1" presStyleIdx="4" presStyleCnt="5" custLinFactNeighborX="4571" custLinFactNeighborY="910">
        <dgm:presLayoutVars>
          <dgm:bulletEnabled val="1"/>
        </dgm:presLayoutVars>
      </dgm:prSet>
      <dgm:spPr/>
    </dgm:pt>
    <dgm:pt modelId="{A89599CA-398A-48C6-B8EE-96588C5BBD3C}" type="pres">
      <dgm:prSet presAssocID="{E11A8D39-C9B8-4450-B444-E1018E173645}" presName="accent_5" presStyleCnt="0"/>
      <dgm:spPr/>
    </dgm:pt>
    <dgm:pt modelId="{F1778F91-1FB9-4A06-8F0D-FEC87FE99AB0}" type="pres">
      <dgm:prSet presAssocID="{E11A8D39-C9B8-4450-B444-E1018E173645}" presName="accentRepeatNode" presStyleLbl="solidFgAcc1" presStyleIdx="4" presStyleCnt="5" custLinFactNeighborX="-1117"/>
      <dgm:spPr>
        <a:blipFill rotWithShape="0">
          <a:blip xmlns:r="http://schemas.openxmlformats.org/officeDocument/2006/relationships" r:embed="rId1">
            <a:alphaModFix amt="80000"/>
          </a:blip>
          <a:srcRect/>
          <a:stretch>
            <a:fillRect l="-1000" r="-1000"/>
          </a:stretch>
        </a:blipFill>
      </dgm:spPr>
    </dgm:pt>
  </dgm:ptLst>
  <dgm:cxnLst>
    <dgm:cxn modelId="{8BF1D511-C791-4F68-8EEC-A4741FB7AA93}" type="presOf" srcId="{C2B0EAF2-D443-4A7B-AB35-5B753028ECAB}" destId="{13B5EEF8-4AEB-466E-91FF-75C146A0441D}" srcOrd="0" destOrd="0" presId="urn:microsoft.com/office/officeart/2008/layout/VerticalCurvedList"/>
    <dgm:cxn modelId="{2D61871A-6D30-4BC4-AF7F-DAF64A76823D}" type="presOf" srcId="{A4AE1EE7-6A44-4CA4-9F96-9BF38A0BA85A}" destId="{615BF1E3-5B25-4B83-AEAC-8E105885DFED}" srcOrd="0" destOrd="0" presId="urn:microsoft.com/office/officeart/2008/layout/VerticalCurvedList"/>
    <dgm:cxn modelId="{2C02AA21-81B2-445B-8F29-959B68445C10}" type="presOf" srcId="{EDDEBF7C-C5EB-424A-9C9E-A1E1241189DE}" destId="{EF4B1C7E-753F-44B3-8A50-462F9D6C89DB}" srcOrd="0" destOrd="0" presId="urn:microsoft.com/office/officeart/2008/layout/VerticalCurvedList"/>
    <dgm:cxn modelId="{DCC1095B-1BDF-432A-8CD6-8BF15136DEE7}" type="presOf" srcId="{749D1F5D-80AD-48B9-B9C2-8A7732587EA4}" destId="{75B15C7B-87E0-42BF-AEFF-ACD8FD1497F4}" srcOrd="0" destOrd="0" presId="urn:microsoft.com/office/officeart/2008/layout/VerticalCurvedList"/>
    <dgm:cxn modelId="{ED610A42-CACD-48BD-B7E2-6F42953BC155}" srcId="{E89C163E-3C63-4C2B-8617-7C6ACB9F1861}" destId="{749D1F5D-80AD-48B9-B9C2-8A7732587EA4}" srcOrd="2" destOrd="0" parTransId="{9EFDF4DE-FB99-4341-BC00-371BCE443E65}" sibTransId="{70770138-D02A-4B2A-91A1-42BE717B6361}"/>
    <dgm:cxn modelId="{F6635949-08C5-4FD2-959D-540F03972BE1}" type="presOf" srcId="{E89C163E-3C63-4C2B-8617-7C6ACB9F1861}" destId="{F0426375-1545-4319-9385-4D1A9106BD74}" srcOrd="0" destOrd="0" presId="urn:microsoft.com/office/officeart/2008/layout/VerticalCurvedList"/>
    <dgm:cxn modelId="{A5D00876-85E3-4F35-B06F-BF99EC108B28}" srcId="{E89C163E-3C63-4C2B-8617-7C6ACB9F1861}" destId="{E11A8D39-C9B8-4450-B444-E1018E173645}" srcOrd="4" destOrd="0" parTransId="{ECB70D1C-31C9-4614-BBDB-8D40A4E9D60A}" sibTransId="{7E68B1EB-2761-4F08-90BE-BCB460442B77}"/>
    <dgm:cxn modelId="{A0D9DF77-1DEE-4592-959D-B20CE58C0B1C}" type="presOf" srcId="{B3F069B2-69EC-49E6-B9DB-6FD24942DEE5}" destId="{D32D6369-7149-4346-B956-FBD20502D119}" srcOrd="0" destOrd="0" presId="urn:microsoft.com/office/officeart/2008/layout/VerticalCurvedList"/>
    <dgm:cxn modelId="{A833C779-744D-48BF-94F0-436C06BE36BD}" type="presOf" srcId="{E11A8D39-C9B8-4450-B444-E1018E173645}" destId="{EB4D087E-14D1-4B93-A5C9-1B6665E80BD5}" srcOrd="0" destOrd="0" presId="urn:microsoft.com/office/officeart/2008/layout/VerticalCurvedList"/>
    <dgm:cxn modelId="{68F9217A-9AE3-429D-B9F7-8BCF3B348F39}" srcId="{E89C163E-3C63-4C2B-8617-7C6ACB9F1861}" destId="{EDDEBF7C-C5EB-424A-9C9E-A1E1241189DE}" srcOrd="0" destOrd="0" parTransId="{FBC2D1C4-DF8A-4A0F-B015-6D41E2AA7925}" sibTransId="{B3F069B2-69EC-49E6-B9DB-6FD24942DEE5}"/>
    <dgm:cxn modelId="{36B0A7BB-3AEF-496C-B9AB-061623CEB9ED}" srcId="{E89C163E-3C63-4C2B-8617-7C6ACB9F1861}" destId="{C2B0EAF2-D443-4A7B-AB35-5B753028ECAB}" srcOrd="3" destOrd="0" parTransId="{3057A4B3-517C-4399-9045-D2AD0962D911}" sibTransId="{01D1C167-2B26-4D7D-A545-1F046A6F6134}"/>
    <dgm:cxn modelId="{7B8521F1-80C7-469F-A02C-EAE82B8BB641}" srcId="{E89C163E-3C63-4C2B-8617-7C6ACB9F1861}" destId="{A4AE1EE7-6A44-4CA4-9F96-9BF38A0BA85A}" srcOrd="1" destOrd="0" parTransId="{B8BF9CCA-24E0-4DCD-A2E5-01EEBF5AF999}" sibTransId="{976F7879-761E-45E7-AE93-1202E5B4F578}"/>
    <dgm:cxn modelId="{6D813E2D-6C18-41E5-B266-0CB13605C72C}" type="presParOf" srcId="{F0426375-1545-4319-9385-4D1A9106BD74}" destId="{590587E1-DA5D-4178-9D9A-47948E3CC262}" srcOrd="0" destOrd="0" presId="urn:microsoft.com/office/officeart/2008/layout/VerticalCurvedList"/>
    <dgm:cxn modelId="{C816505C-9F73-4D42-94BA-8E67CA173B85}" type="presParOf" srcId="{590587E1-DA5D-4178-9D9A-47948E3CC262}" destId="{6E09E5B5-BA1B-4767-994B-68994584C8B5}" srcOrd="0" destOrd="0" presId="urn:microsoft.com/office/officeart/2008/layout/VerticalCurvedList"/>
    <dgm:cxn modelId="{D91060FB-C032-4E7C-8DD8-E7B28DB9D9DC}" type="presParOf" srcId="{6E09E5B5-BA1B-4767-994B-68994584C8B5}" destId="{95A81E4D-3F41-44D9-96F8-669B242A858A}" srcOrd="0" destOrd="0" presId="urn:microsoft.com/office/officeart/2008/layout/VerticalCurvedList"/>
    <dgm:cxn modelId="{C5E9B792-5927-4974-BD81-D4CCFDD124E1}" type="presParOf" srcId="{6E09E5B5-BA1B-4767-994B-68994584C8B5}" destId="{D32D6369-7149-4346-B956-FBD20502D119}" srcOrd="1" destOrd="0" presId="urn:microsoft.com/office/officeart/2008/layout/VerticalCurvedList"/>
    <dgm:cxn modelId="{AB7A08E5-2ADA-4786-9671-E0E363459490}" type="presParOf" srcId="{6E09E5B5-BA1B-4767-994B-68994584C8B5}" destId="{6FD5D32B-DB37-4C22-A9DF-22F3F9806DFB}" srcOrd="2" destOrd="0" presId="urn:microsoft.com/office/officeart/2008/layout/VerticalCurvedList"/>
    <dgm:cxn modelId="{D89E334A-ABE5-4130-BF47-9186D831A91F}" type="presParOf" srcId="{6E09E5B5-BA1B-4767-994B-68994584C8B5}" destId="{C144D013-8711-4631-BCCE-B6FB16F8E374}" srcOrd="3" destOrd="0" presId="urn:microsoft.com/office/officeart/2008/layout/VerticalCurvedList"/>
    <dgm:cxn modelId="{F2793AB4-C59D-4CA8-9151-E2374679454C}" type="presParOf" srcId="{590587E1-DA5D-4178-9D9A-47948E3CC262}" destId="{EF4B1C7E-753F-44B3-8A50-462F9D6C89DB}" srcOrd="1" destOrd="0" presId="urn:microsoft.com/office/officeart/2008/layout/VerticalCurvedList"/>
    <dgm:cxn modelId="{105858A2-638A-498F-995F-23FC0D5CB2D5}" type="presParOf" srcId="{590587E1-DA5D-4178-9D9A-47948E3CC262}" destId="{AA91FA5B-ED14-4AF2-92A3-FD51D288D238}" srcOrd="2" destOrd="0" presId="urn:microsoft.com/office/officeart/2008/layout/VerticalCurvedList"/>
    <dgm:cxn modelId="{FC4F0494-A7FD-4EA7-9470-C8FAF4166856}" type="presParOf" srcId="{AA91FA5B-ED14-4AF2-92A3-FD51D288D238}" destId="{89380877-7795-4F74-B04B-77F35C9C086E}" srcOrd="0" destOrd="0" presId="urn:microsoft.com/office/officeart/2008/layout/VerticalCurvedList"/>
    <dgm:cxn modelId="{125BE49C-13F4-448E-910F-4D30CAFC37CA}" type="presParOf" srcId="{590587E1-DA5D-4178-9D9A-47948E3CC262}" destId="{615BF1E3-5B25-4B83-AEAC-8E105885DFED}" srcOrd="3" destOrd="0" presId="urn:microsoft.com/office/officeart/2008/layout/VerticalCurvedList"/>
    <dgm:cxn modelId="{200FE562-62AD-4B53-9E1D-E1885D0D5564}" type="presParOf" srcId="{590587E1-DA5D-4178-9D9A-47948E3CC262}" destId="{3C2BB4A8-D4A6-490D-B2B1-ED0539177E83}" srcOrd="4" destOrd="0" presId="urn:microsoft.com/office/officeart/2008/layout/VerticalCurvedList"/>
    <dgm:cxn modelId="{C7D30C96-EEFF-4B5C-A6AA-9E27376F072C}" type="presParOf" srcId="{3C2BB4A8-D4A6-490D-B2B1-ED0539177E83}" destId="{0A1919C4-5C39-45C8-AA4E-5E7ACC97B5AD}" srcOrd="0" destOrd="0" presId="urn:microsoft.com/office/officeart/2008/layout/VerticalCurvedList"/>
    <dgm:cxn modelId="{E1B1F549-1F2F-4654-8C4E-48B4348B4142}" type="presParOf" srcId="{590587E1-DA5D-4178-9D9A-47948E3CC262}" destId="{75B15C7B-87E0-42BF-AEFF-ACD8FD1497F4}" srcOrd="5" destOrd="0" presId="urn:microsoft.com/office/officeart/2008/layout/VerticalCurvedList"/>
    <dgm:cxn modelId="{1140517B-8C82-4BBE-8749-6F957460E785}" type="presParOf" srcId="{590587E1-DA5D-4178-9D9A-47948E3CC262}" destId="{B6798AEE-946F-44D5-A5E5-EF4A56CDA9A2}" srcOrd="6" destOrd="0" presId="urn:microsoft.com/office/officeart/2008/layout/VerticalCurvedList"/>
    <dgm:cxn modelId="{42B5708A-9F2A-4216-AD3B-41F0D69F5040}" type="presParOf" srcId="{B6798AEE-946F-44D5-A5E5-EF4A56CDA9A2}" destId="{CB53A588-20DD-43D7-B680-0D10D43B59B8}" srcOrd="0" destOrd="0" presId="urn:microsoft.com/office/officeart/2008/layout/VerticalCurvedList"/>
    <dgm:cxn modelId="{1DB27E0E-EACD-40EA-A91F-00B097133A87}" type="presParOf" srcId="{590587E1-DA5D-4178-9D9A-47948E3CC262}" destId="{13B5EEF8-4AEB-466E-91FF-75C146A0441D}" srcOrd="7" destOrd="0" presId="urn:microsoft.com/office/officeart/2008/layout/VerticalCurvedList"/>
    <dgm:cxn modelId="{2EAD0E8C-54A1-48A6-98ED-55179D51A338}" type="presParOf" srcId="{590587E1-DA5D-4178-9D9A-47948E3CC262}" destId="{A0F390DC-DFC9-4A29-9358-7D2708BFEC58}" srcOrd="8" destOrd="0" presId="urn:microsoft.com/office/officeart/2008/layout/VerticalCurvedList"/>
    <dgm:cxn modelId="{B581E16B-F6FB-4662-81F1-1AB25E45B681}" type="presParOf" srcId="{A0F390DC-DFC9-4A29-9358-7D2708BFEC58}" destId="{B633C7D4-EAB1-47C6-B95F-92C1DEAB3DEC}" srcOrd="0" destOrd="0" presId="urn:microsoft.com/office/officeart/2008/layout/VerticalCurvedList"/>
    <dgm:cxn modelId="{8863E34A-26F3-4413-83B7-AF0197680B84}" type="presParOf" srcId="{590587E1-DA5D-4178-9D9A-47948E3CC262}" destId="{EB4D087E-14D1-4B93-A5C9-1B6665E80BD5}" srcOrd="9" destOrd="0" presId="urn:microsoft.com/office/officeart/2008/layout/VerticalCurvedList"/>
    <dgm:cxn modelId="{9B90A592-4665-4703-B536-CC3DC78B5ACD}" type="presParOf" srcId="{590587E1-DA5D-4178-9D9A-47948E3CC262}" destId="{A89599CA-398A-48C6-B8EE-96588C5BBD3C}" srcOrd="10" destOrd="0" presId="urn:microsoft.com/office/officeart/2008/layout/VerticalCurvedList"/>
    <dgm:cxn modelId="{A9D9F530-BC2D-4281-977E-AFF3BC7A8E96}" type="presParOf" srcId="{A89599CA-398A-48C6-B8EE-96588C5BBD3C}" destId="{F1778F91-1FB9-4A06-8F0D-FEC87FE99AB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D6369-7149-4346-B956-FBD20502D119}">
      <dsp:nvSpPr>
        <dsp:cNvPr id="0" name=""/>
        <dsp:cNvSpPr/>
      </dsp:nvSpPr>
      <dsp:spPr>
        <a:xfrm>
          <a:off x="-6730677" y="-1029188"/>
          <a:ext cx="8010636" cy="8010636"/>
        </a:xfrm>
        <a:prstGeom prst="blockArc">
          <a:avLst>
            <a:gd name="adj1" fmla="val 18900000"/>
            <a:gd name="adj2" fmla="val 2700000"/>
            <a:gd name="adj3" fmla="val 27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4B1C7E-753F-44B3-8A50-462F9D6C89DB}">
      <dsp:nvSpPr>
        <dsp:cNvPr id="0" name=""/>
        <dsp:cNvSpPr/>
      </dsp:nvSpPr>
      <dsp:spPr>
        <a:xfrm>
          <a:off x="559024" y="371897"/>
          <a:ext cx="9941577" cy="744270"/>
        </a:xfrm>
        <a:prstGeom prst="rect">
          <a:avLst/>
        </a:prstGeom>
        <a:solidFill>
          <a:srgbClr val="605D1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765" tIns="40640" rIns="40640" bIns="40640" numCol="1" spcCol="1270" anchor="ctr" anchorCtr="0">
          <a:noAutofit/>
        </a:bodyPr>
        <a:lstStyle/>
        <a:p>
          <a:pPr marL="0" lvl="0" indent="0" algn="l" defTabSz="711200">
            <a:lnSpc>
              <a:spcPct val="90000"/>
            </a:lnSpc>
            <a:spcBef>
              <a:spcPct val="0"/>
            </a:spcBef>
            <a:spcAft>
              <a:spcPct val="35000"/>
            </a:spcAft>
            <a:buNone/>
          </a:pPr>
          <a:r>
            <a:rPr lang="en-US" sz="1600" b="0" i="0" kern="1200">
              <a:solidFill>
                <a:srgbClr val="EFE7D9"/>
              </a:solidFill>
              <a:latin typeface="Arial" panose="020B0604020202020204" pitchFamily="34" charset="0"/>
              <a:cs typeface="Arial" panose="020B0604020202020204" pitchFamily="34" charset="0"/>
            </a:rPr>
            <a:t>Benefit from the </a:t>
          </a:r>
          <a:r>
            <a:rPr lang="en-US" sz="1600" b="1" i="0" kern="1200">
              <a:solidFill>
                <a:srgbClr val="EFE7D9"/>
              </a:solidFill>
              <a:latin typeface="Arial" panose="020B0604020202020204" pitchFamily="34" charset="0"/>
              <a:cs typeface="Arial" panose="020B0604020202020204" pitchFamily="34" charset="0"/>
            </a:rPr>
            <a:t>SEIS</a:t>
          </a:r>
          <a:r>
            <a:rPr lang="en-US" sz="1600" b="0" i="0" kern="1200">
              <a:solidFill>
                <a:srgbClr val="EFE7D9"/>
              </a:solidFill>
              <a:latin typeface="Arial" panose="020B0604020202020204" pitchFamily="34" charset="0"/>
              <a:cs typeface="Arial" panose="020B0604020202020204" pitchFamily="34" charset="0"/>
            </a:rPr>
            <a:t>(Seed Enterprise Investment Scheme) and </a:t>
          </a:r>
          <a:r>
            <a:rPr lang="en-US" sz="1600" b="1" i="0" kern="1200">
              <a:solidFill>
                <a:srgbClr val="EFE7D9"/>
              </a:solidFill>
              <a:latin typeface="Arial" panose="020B0604020202020204" pitchFamily="34" charset="0"/>
              <a:cs typeface="Arial" panose="020B0604020202020204" pitchFamily="34" charset="0"/>
            </a:rPr>
            <a:t>EIS</a:t>
          </a:r>
          <a:r>
            <a:rPr lang="en-US" sz="1600" b="0" i="0" kern="1200">
              <a:solidFill>
                <a:srgbClr val="EFE7D9"/>
              </a:solidFill>
              <a:latin typeface="Arial" panose="020B0604020202020204" pitchFamily="34" charset="0"/>
              <a:cs typeface="Arial" panose="020B0604020202020204" pitchFamily="34" charset="0"/>
            </a:rPr>
            <a:t> (Enterprise Investment Scheme)  by receiving between 30%- 50% tax benefits on your investments.(</a:t>
          </a:r>
          <a:r>
            <a:rPr lang="en-GB" sz="1600" b="0" i="0" kern="1200">
              <a:solidFill>
                <a:srgbClr val="EFE7D9"/>
              </a:solidFill>
              <a:latin typeface="Arial" panose="020B0604020202020204" pitchFamily="34" charset="0"/>
              <a:cs typeface="Arial" panose="020B0604020202020204" pitchFamily="34" charset="0"/>
            </a:rPr>
            <a:t>HM Revenue &amp; Customs, 2016)</a:t>
          </a:r>
          <a:endParaRPr lang="en-GB" sz="1600" i="0" kern="1200">
            <a:solidFill>
              <a:srgbClr val="EFE7D9"/>
            </a:solidFill>
            <a:latin typeface="Arial" panose="020B0604020202020204" pitchFamily="34" charset="0"/>
            <a:cs typeface="Arial" panose="020B0604020202020204" pitchFamily="34" charset="0"/>
          </a:endParaRPr>
        </a:p>
      </dsp:txBody>
      <dsp:txXfrm>
        <a:off x="559024" y="371897"/>
        <a:ext cx="9941577" cy="744270"/>
      </dsp:txXfrm>
    </dsp:sp>
    <dsp:sp modelId="{89380877-7795-4F74-B04B-77F35C9C086E}">
      <dsp:nvSpPr>
        <dsp:cNvPr id="0" name=""/>
        <dsp:cNvSpPr/>
      </dsp:nvSpPr>
      <dsp:spPr>
        <a:xfrm>
          <a:off x="93855" y="278863"/>
          <a:ext cx="930338" cy="930338"/>
        </a:xfrm>
        <a:prstGeom prst="ellipse">
          <a:avLst/>
        </a:prstGeom>
        <a:blipFill dpi="0" rotWithShape="0">
          <a:blip xmlns:r="http://schemas.openxmlformats.org/officeDocument/2006/relationships" r:embed="rId1">
            <a:alphaModFix amt="80000"/>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5BF1E3-5B25-4B83-AEAC-8E105885DFED}">
      <dsp:nvSpPr>
        <dsp:cNvPr id="0" name=""/>
        <dsp:cNvSpPr/>
      </dsp:nvSpPr>
      <dsp:spPr>
        <a:xfrm>
          <a:off x="1092347" y="1487945"/>
          <a:ext cx="9408255" cy="744270"/>
        </a:xfrm>
        <a:prstGeom prst="rect">
          <a:avLst/>
        </a:prstGeom>
        <a:solidFill>
          <a:srgbClr val="605D1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765" tIns="40640" rIns="40640" bIns="40640" numCol="1" spcCol="1270" anchor="ctr" anchorCtr="0">
          <a:noAutofit/>
        </a:bodyPr>
        <a:lstStyle/>
        <a:p>
          <a:pPr marL="0" lvl="0" indent="0" algn="l" defTabSz="711200">
            <a:lnSpc>
              <a:spcPct val="90000"/>
            </a:lnSpc>
            <a:spcBef>
              <a:spcPct val="0"/>
            </a:spcBef>
            <a:spcAft>
              <a:spcPct val="35000"/>
            </a:spcAft>
            <a:buNone/>
          </a:pPr>
          <a:r>
            <a:rPr lang="en-US" sz="1600" i="0" kern="1200">
              <a:solidFill>
                <a:srgbClr val="EFE7D9"/>
              </a:solidFill>
              <a:latin typeface="Arial" panose="020B0604020202020204" pitchFamily="34" charset="0"/>
              <a:cs typeface="Arial" panose="020B0604020202020204" pitchFamily="34" charset="0"/>
            </a:rPr>
            <a:t>Be part of the Silures community, there from the start and part of a successful start-up</a:t>
          </a:r>
          <a:endParaRPr lang="en-GB" sz="1600" i="0" kern="1200">
            <a:solidFill>
              <a:srgbClr val="EFE7D9"/>
            </a:solidFill>
            <a:latin typeface="Arial" panose="020B0604020202020204" pitchFamily="34" charset="0"/>
            <a:cs typeface="Arial" panose="020B0604020202020204" pitchFamily="34" charset="0"/>
          </a:endParaRPr>
        </a:p>
      </dsp:txBody>
      <dsp:txXfrm>
        <a:off x="1092347" y="1487945"/>
        <a:ext cx="9408255" cy="744270"/>
      </dsp:txXfrm>
    </dsp:sp>
    <dsp:sp modelId="{0A1919C4-5C39-45C8-AA4E-5E7ACC97B5AD}">
      <dsp:nvSpPr>
        <dsp:cNvPr id="0" name=""/>
        <dsp:cNvSpPr/>
      </dsp:nvSpPr>
      <dsp:spPr>
        <a:xfrm>
          <a:off x="627178" y="1394911"/>
          <a:ext cx="930338" cy="930338"/>
        </a:xfrm>
        <a:prstGeom prst="ellipse">
          <a:avLst/>
        </a:prstGeom>
        <a:blipFill dpi="0" rotWithShape="0">
          <a:blip xmlns:r="http://schemas.openxmlformats.org/officeDocument/2006/relationships" r:embed="rId1">
            <a:alphaModFix amt="80000"/>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B15C7B-87E0-42BF-AEFF-ACD8FD1497F4}">
      <dsp:nvSpPr>
        <dsp:cNvPr id="0" name=""/>
        <dsp:cNvSpPr/>
      </dsp:nvSpPr>
      <dsp:spPr>
        <a:xfrm>
          <a:off x="1256034" y="2603994"/>
          <a:ext cx="9244568" cy="744270"/>
        </a:xfrm>
        <a:prstGeom prst="rect">
          <a:avLst/>
        </a:prstGeom>
        <a:solidFill>
          <a:srgbClr val="605D1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765" tIns="40640" rIns="40640" bIns="40640" numCol="1" spcCol="1270" anchor="ctr" anchorCtr="0">
          <a:noAutofit/>
        </a:bodyPr>
        <a:lstStyle/>
        <a:p>
          <a:pPr marL="0" lvl="0" indent="0" algn="l" defTabSz="711200">
            <a:lnSpc>
              <a:spcPct val="90000"/>
            </a:lnSpc>
            <a:spcBef>
              <a:spcPct val="0"/>
            </a:spcBef>
            <a:spcAft>
              <a:spcPct val="35000"/>
            </a:spcAft>
            <a:buNone/>
          </a:pPr>
          <a:r>
            <a:rPr lang="en-US" sz="1600" i="0" kern="1200">
              <a:solidFill>
                <a:srgbClr val="EFE7D9"/>
              </a:solidFill>
              <a:latin typeface="Arial" panose="020B0604020202020204" pitchFamily="34" charset="0"/>
              <a:cs typeface="Arial" panose="020B0604020202020204" pitchFamily="34" charset="0"/>
            </a:rPr>
            <a:t>Effective marketing strategy combined with founder’s passion uniquely positions the venue for success</a:t>
          </a:r>
          <a:endParaRPr lang="en-GB" sz="1600" i="0" kern="1200">
            <a:solidFill>
              <a:srgbClr val="EFE7D9"/>
            </a:solidFill>
            <a:latin typeface="Arial" panose="020B0604020202020204" pitchFamily="34" charset="0"/>
            <a:cs typeface="Arial" panose="020B0604020202020204" pitchFamily="34" charset="0"/>
          </a:endParaRPr>
        </a:p>
      </dsp:txBody>
      <dsp:txXfrm>
        <a:off x="1256034" y="2603994"/>
        <a:ext cx="9244568" cy="744270"/>
      </dsp:txXfrm>
    </dsp:sp>
    <dsp:sp modelId="{CB53A588-20DD-43D7-B680-0D10D43B59B8}">
      <dsp:nvSpPr>
        <dsp:cNvPr id="0" name=""/>
        <dsp:cNvSpPr/>
      </dsp:nvSpPr>
      <dsp:spPr>
        <a:xfrm>
          <a:off x="790865" y="2510960"/>
          <a:ext cx="930338" cy="930338"/>
        </a:xfrm>
        <a:prstGeom prst="ellipse">
          <a:avLst/>
        </a:prstGeom>
        <a:blipFill rotWithShape="0">
          <a:blip xmlns:r="http://schemas.openxmlformats.org/officeDocument/2006/relationships" r:embed="rId1">
            <a:alphaModFix amt="80000"/>
          </a:blip>
          <a:srcRect/>
          <a:stretch>
            <a:fillRect l="-1000" r="-1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B5EEF8-4AEB-466E-91FF-75C146A0441D}">
      <dsp:nvSpPr>
        <dsp:cNvPr id="0" name=""/>
        <dsp:cNvSpPr/>
      </dsp:nvSpPr>
      <dsp:spPr>
        <a:xfrm>
          <a:off x="1092347" y="3720042"/>
          <a:ext cx="9408255" cy="744270"/>
        </a:xfrm>
        <a:prstGeom prst="rect">
          <a:avLst/>
        </a:prstGeom>
        <a:solidFill>
          <a:srgbClr val="605D1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765" tIns="40640" rIns="40640" bIns="40640" numCol="1" spcCol="1270" anchor="ctr" anchorCtr="0">
          <a:noAutofit/>
        </a:bodyPr>
        <a:lstStyle/>
        <a:p>
          <a:pPr marL="0" lvl="0" indent="0" algn="l" defTabSz="711200">
            <a:lnSpc>
              <a:spcPct val="90000"/>
            </a:lnSpc>
            <a:spcBef>
              <a:spcPct val="0"/>
            </a:spcBef>
            <a:spcAft>
              <a:spcPct val="35000"/>
            </a:spcAft>
            <a:buNone/>
          </a:pPr>
          <a:r>
            <a:rPr lang="en-US" sz="1600" b="0" i="0" kern="1200"/>
            <a:t> </a:t>
          </a:r>
          <a:r>
            <a:rPr lang="en-US" sz="1600" b="0" i="0" kern="1200">
              <a:solidFill>
                <a:srgbClr val="EFE7D9"/>
              </a:solidFill>
            </a:rPr>
            <a:t> </a:t>
          </a:r>
          <a:r>
            <a:rPr lang="en-US" sz="1600" i="0" kern="1200">
              <a:solidFill>
                <a:srgbClr val="EFE7D9"/>
              </a:solidFill>
              <a:latin typeface="Arial" panose="020B0604020202020204" pitchFamily="34" charset="0"/>
              <a:cs typeface="Arial" panose="020B0604020202020204" pitchFamily="34" charset="0"/>
            </a:rPr>
            <a:t>The restaurant concept is driven by a well-defined mission, ensuring a unique and exceptional dining experience.</a:t>
          </a:r>
          <a:endParaRPr lang="en-GB" sz="1600" i="0" kern="1200">
            <a:solidFill>
              <a:srgbClr val="EFE7D9"/>
            </a:solidFill>
            <a:latin typeface="Arial" panose="020B0604020202020204" pitchFamily="34" charset="0"/>
            <a:cs typeface="Arial" panose="020B0604020202020204" pitchFamily="34" charset="0"/>
          </a:endParaRPr>
        </a:p>
      </dsp:txBody>
      <dsp:txXfrm>
        <a:off x="1092347" y="3720042"/>
        <a:ext cx="9408255" cy="744270"/>
      </dsp:txXfrm>
    </dsp:sp>
    <dsp:sp modelId="{B633C7D4-EAB1-47C6-B95F-92C1DEAB3DEC}">
      <dsp:nvSpPr>
        <dsp:cNvPr id="0" name=""/>
        <dsp:cNvSpPr/>
      </dsp:nvSpPr>
      <dsp:spPr>
        <a:xfrm>
          <a:off x="627178" y="3627009"/>
          <a:ext cx="930338" cy="930338"/>
        </a:xfrm>
        <a:prstGeom prst="ellipse">
          <a:avLst/>
        </a:prstGeom>
        <a:blipFill rotWithShape="0">
          <a:blip xmlns:r="http://schemas.openxmlformats.org/officeDocument/2006/relationships" r:embed="rId1">
            <a:alphaModFix amt="80000"/>
          </a:blip>
          <a:srcRect/>
          <a:stretch>
            <a:fillRect l="-1000" r="-1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4D087E-14D1-4B93-A5C9-1B6665E80BD5}">
      <dsp:nvSpPr>
        <dsp:cNvPr id="0" name=""/>
        <dsp:cNvSpPr/>
      </dsp:nvSpPr>
      <dsp:spPr>
        <a:xfrm>
          <a:off x="644034" y="4842864"/>
          <a:ext cx="9941577" cy="744270"/>
        </a:xfrm>
        <a:prstGeom prst="rect">
          <a:avLst/>
        </a:prstGeom>
        <a:solidFill>
          <a:srgbClr val="605D1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765" tIns="40640" rIns="40640" bIns="40640" numCol="1" spcCol="1270" anchor="ctr" anchorCtr="0">
          <a:noAutofit/>
        </a:bodyPr>
        <a:lstStyle/>
        <a:p>
          <a:pPr marL="0" lvl="0" indent="0" algn="l" defTabSz="711200">
            <a:lnSpc>
              <a:spcPct val="90000"/>
            </a:lnSpc>
            <a:spcBef>
              <a:spcPct val="0"/>
            </a:spcBef>
            <a:spcAft>
              <a:spcPct val="35000"/>
            </a:spcAft>
            <a:buNone/>
          </a:pPr>
          <a:r>
            <a:rPr lang="en-US" sz="1600" i="0" kern="1200">
              <a:solidFill>
                <a:srgbClr val="EFE7D9"/>
              </a:solidFill>
              <a:latin typeface="Arial" panose="020B0604020202020204" pitchFamily="34" charset="0"/>
              <a:cs typeface="Arial" panose="020B0604020202020204" pitchFamily="34" charset="0"/>
            </a:rPr>
            <a:t>Rewarded with an </a:t>
          </a:r>
          <a:r>
            <a:rPr lang="en-US" sz="1600" i="0" kern="1200" err="1">
              <a:solidFill>
                <a:srgbClr val="EFE7D9"/>
              </a:solidFill>
              <a:latin typeface="Arial" panose="020B0604020202020204" pitchFamily="34" charset="0"/>
              <a:cs typeface="Arial" panose="020B0604020202020204" pitchFamily="34" charset="0"/>
            </a:rPr>
            <a:t>Aspinal</a:t>
          </a:r>
          <a:r>
            <a:rPr lang="en-US" sz="1600" i="0" kern="1200">
              <a:solidFill>
                <a:srgbClr val="EFE7D9"/>
              </a:solidFill>
              <a:latin typeface="Arial" panose="020B0604020202020204" pitchFamily="34" charset="0"/>
              <a:cs typeface="Arial" panose="020B0604020202020204" pitchFamily="34" charset="0"/>
            </a:rPr>
            <a:t> Keyring which entitles you to a 20% discount each time you dine with us  </a:t>
          </a:r>
          <a:endParaRPr lang="en-GB" sz="1600" i="0" kern="1200">
            <a:solidFill>
              <a:srgbClr val="EFE7D9"/>
            </a:solidFill>
            <a:latin typeface="Arial" panose="020B0604020202020204" pitchFamily="34" charset="0"/>
            <a:cs typeface="Arial" panose="020B0604020202020204" pitchFamily="34" charset="0"/>
          </a:endParaRPr>
        </a:p>
      </dsp:txBody>
      <dsp:txXfrm>
        <a:off x="644034" y="4842864"/>
        <a:ext cx="9941577" cy="744270"/>
      </dsp:txXfrm>
    </dsp:sp>
    <dsp:sp modelId="{F1778F91-1FB9-4A06-8F0D-FEC87FE99AB0}">
      <dsp:nvSpPr>
        <dsp:cNvPr id="0" name=""/>
        <dsp:cNvSpPr/>
      </dsp:nvSpPr>
      <dsp:spPr>
        <a:xfrm>
          <a:off x="83463" y="4743057"/>
          <a:ext cx="930338" cy="930338"/>
        </a:xfrm>
        <a:prstGeom prst="ellipse">
          <a:avLst/>
        </a:prstGeom>
        <a:blipFill rotWithShape="0">
          <a:blip xmlns:r="http://schemas.openxmlformats.org/officeDocument/2006/relationships" r:embed="rId1">
            <a:alphaModFix amt="80000"/>
          </a:blip>
          <a:srcRect/>
          <a:stretch>
            <a:fillRect l="-1000" r="-1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4CC00-A7CB-4CE9-9F5E-4F703043BE9E}"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51CA40-9252-402A-A315-CCED1E2141AC}" type="slidenum">
              <a:rPr lang="en-GB" smtClean="0"/>
              <a:t>‹#›</a:t>
            </a:fld>
            <a:endParaRPr lang="en-GB"/>
          </a:p>
        </p:txBody>
      </p:sp>
    </p:spTree>
    <p:extLst>
      <p:ext uri="{BB962C8B-B14F-4D97-AF65-F5344CB8AC3E}">
        <p14:creationId xmlns:p14="http://schemas.microsoft.com/office/powerpoint/2010/main" val="1360335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1</a:t>
            </a:fld>
            <a:endParaRPr lang="en-GB"/>
          </a:p>
        </p:txBody>
      </p:sp>
    </p:spTree>
    <p:extLst>
      <p:ext uri="{BB962C8B-B14F-4D97-AF65-F5344CB8AC3E}">
        <p14:creationId xmlns:p14="http://schemas.microsoft.com/office/powerpoint/2010/main" val="1385749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A1B3F-C9BF-1841-62C9-628B499830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B76668-B0DF-B425-A1B4-401A72D599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B15FFE-3CD6-3530-C9D8-44D052DAB4D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B1CB50D-7E69-F665-9DAC-4739325F0EEB}"/>
              </a:ext>
            </a:extLst>
          </p:cNvPr>
          <p:cNvSpPr>
            <a:spLocks noGrp="1"/>
          </p:cNvSpPr>
          <p:nvPr>
            <p:ph type="sldNum" sz="quarter" idx="5"/>
          </p:nvPr>
        </p:nvSpPr>
        <p:spPr/>
        <p:txBody>
          <a:bodyPr/>
          <a:lstStyle/>
          <a:p>
            <a:fld id="{8FB13476-EFEC-41DE-AB72-3E6F0E032A2A}" type="slidenum">
              <a:rPr lang="en-GB" smtClean="0"/>
              <a:t>2</a:t>
            </a:fld>
            <a:endParaRPr lang="en-GB"/>
          </a:p>
        </p:txBody>
      </p:sp>
    </p:spTree>
    <p:extLst>
      <p:ext uri="{BB962C8B-B14F-4D97-AF65-F5344CB8AC3E}">
        <p14:creationId xmlns:p14="http://schemas.microsoft.com/office/powerpoint/2010/main" val="3669198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4</a:t>
            </a:fld>
            <a:endParaRPr lang="en-GB"/>
          </a:p>
        </p:txBody>
      </p:sp>
    </p:spTree>
    <p:extLst>
      <p:ext uri="{BB962C8B-B14F-4D97-AF65-F5344CB8AC3E}">
        <p14:creationId xmlns:p14="http://schemas.microsoft.com/office/powerpoint/2010/main" val="354798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5</a:t>
            </a:fld>
            <a:endParaRPr lang="en-GB"/>
          </a:p>
        </p:txBody>
      </p:sp>
    </p:spTree>
    <p:extLst>
      <p:ext uri="{BB962C8B-B14F-4D97-AF65-F5344CB8AC3E}">
        <p14:creationId xmlns:p14="http://schemas.microsoft.com/office/powerpoint/2010/main" val="2206299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6</a:t>
            </a:fld>
            <a:endParaRPr lang="en-GB"/>
          </a:p>
        </p:txBody>
      </p:sp>
    </p:spTree>
    <p:extLst>
      <p:ext uri="{BB962C8B-B14F-4D97-AF65-F5344CB8AC3E}">
        <p14:creationId xmlns:p14="http://schemas.microsoft.com/office/powerpoint/2010/main" val="1978632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7</a:t>
            </a:fld>
            <a:endParaRPr lang="en-GB"/>
          </a:p>
        </p:txBody>
      </p:sp>
    </p:spTree>
    <p:extLst>
      <p:ext uri="{BB962C8B-B14F-4D97-AF65-F5344CB8AC3E}">
        <p14:creationId xmlns:p14="http://schemas.microsoft.com/office/powerpoint/2010/main" val="2301410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8</a:t>
            </a:fld>
            <a:endParaRPr lang="en-GB"/>
          </a:p>
        </p:txBody>
      </p:sp>
    </p:spTree>
    <p:extLst>
      <p:ext uri="{BB962C8B-B14F-4D97-AF65-F5344CB8AC3E}">
        <p14:creationId xmlns:p14="http://schemas.microsoft.com/office/powerpoint/2010/main" val="4220467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9</a:t>
            </a:fld>
            <a:endParaRPr lang="en-GB"/>
          </a:p>
        </p:txBody>
      </p:sp>
    </p:spTree>
    <p:extLst>
      <p:ext uri="{BB962C8B-B14F-4D97-AF65-F5344CB8AC3E}">
        <p14:creationId xmlns:p14="http://schemas.microsoft.com/office/powerpoint/2010/main" val="5350916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10</a:t>
            </a:fld>
            <a:endParaRPr lang="en-GB"/>
          </a:p>
        </p:txBody>
      </p:sp>
    </p:spTree>
    <p:extLst>
      <p:ext uri="{BB962C8B-B14F-4D97-AF65-F5344CB8AC3E}">
        <p14:creationId xmlns:p14="http://schemas.microsoft.com/office/powerpoint/2010/main" val="3179629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11</a:t>
            </a:fld>
            <a:endParaRPr lang="en-GB"/>
          </a:p>
        </p:txBody>
      </p:sp>
    </p:spTree>
    <p:extLst>
      <p:ext uri="{BB962C8B-B14F-4D97-AF65-F5344CB8AC3E}">
        <p14:creationId xmlns:p14="http://schemas.microsoft.com/office/powerpoint/2010/main" val="319910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13</a:t>
            </a:fld>
            <a:endParaRPr lang="en-GB"/>
          </a:p>
        </p:txBody>
      </p:sp>
    </p:spTree>
    <p:extLst>
      <p:ext uri="{BB962C8B-B14F-4D97-AF65-F5344CB8AC3E}">
        <p14:creationId xmlns:p14="http://schemas.microsoft.com/office/powerpoint/2010/main" val="30743385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14</a:t>
            </a:fld>
            <a:endParaRPr lang="en-GB"/>
          </a:p>
        </p:txBody>
      </p:sp>
    </p:spTree>
    <p:extLst>
      <p:ext uri="{BB962C8B-B14F-4D97-AF65-F5344CB8AC3E}">
        <p14:creationId xmlns:p14="http://schemas.microsoft.com/office/powerpoint/2010/main" val="20637077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68EFA-6C38-E2E8-AC26-372DC4F6DE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5C428A-63BC-F7B1-5D04-CD12145177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89F54B-61F3-1848-3A50-A6A11673FD9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212DD82-0774-BFB7-7E95-48E1B8FBACA8}"/>
              </a:ext>
            </a:extLst>
          </p:cNvPr>
          <p:cNvSpPr>
            <a:spLocks noGrp="1"/>
          </p:cNvSpPr>
          <p:nvPr>
            <p:ph type="sldNum" sz="quarter" idx="5"/>
          </p:nvPr>
        </p:nvSpPr>
        <p:spPr/>
        <p:txBody>
          <a:bodyPr/>
          <a:lstStyle/>
          <a:p>
            <a:fld id="{8FB13476-EFEC-41DE-AB72-3E6F0E032A2A}" type="slidenum">
              <a:rPr lang="en-GB" smtClean="0"/>
              <a:t>15</a:t>
            </a:fld>
            <a:endParaRPr lang="en-GB"/>
          </a:p>
        </p:txBody>
      </p:sp>
    </p:spTree>
    <p:extLst>
      <p:ext uri="{BB962C8B-B14F-4D97-AF65-F5344CB8AC3E}">
        <p14:creationId xmlns:p14="http://schemas.microsoft.com/office/powerpoint/2010/main" val="29143644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16</a:t>
            </a:fld>
            <a:endParaRPr lang="en-GB"/>
          </a:p>
        </p:txBody>
      </p:sp>
    </p:spTree>
    <p:extLst>
      <p:ext uri="{BB962C8B-B14F-4D97-AF65-F5344CB8AC3E}">
        <p14:creationId xmlns:p14="http://schemas.microsoft.com/office/powerpoint/2010/main" val="3333601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20</a:t>
            </a:fld>
            <a:endParaRPr lang="en-GB"/>
          </a:p>
        </p:txBody>
      </p:sp>
    </p:spTree>
    <p:extLst>
      <p:ext uri="{BB962C8B-B14F-4D97-AF65-F5344CB8AC3E}">
        <p14:creationId xmlns:p14="http://schemas.microsoft.com/office/powerpoint/2010/main" val="13118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13476-EFEC-41DE-AB72-3E6F0E032A2A}" type="slidenum">
              <a:rPr lang="en-GB" smtClean="0"/>
              <a:t>21</a:t>
            </a:fld>
            <a:endParaRPr lang="en-GB"/>
          </a:p>
        </p:txBody>
      </p:sp>
    </p:spTree>
    <p:extLst>
      <p:ext uri="{BB962C8B-B14F-4D97-AF65-F5344CB8AC3E}">
        <p14:creationId xmlns:p14="http://schemas.microsoft.com/office/powerpoint/2010/main" val="7393113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3/7/2026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23719871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40228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Sample Footer Text</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3/7/2026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userDrawn="1"/>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20057687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C3D1438-E7DE-BCF4-D0DD-97184D8B7208}"/>
              </a:ext>
            </a:extLst>
          </p:cNvPr>
          <p:cNvSpPr>
            <a:spLocks noGrp="1"/>
          </p:cNvSpPr>
          <p:nvPr>
            <p:ph type="title"/>
          </p:nvPr>
        </p:nvSpPr>
        <p:spPr>
          <a:xfrm>
            <a:off x="5909930" y="640097"/>
            <a:ext cx="4362148" cy="3474720"/>
          </a:xfrm>
        </p:spPr>
        <p:txBody>
          <a:bodyPr/>
          <a:lstStyle/>
          <a:p>
            <a:r>
              <a:rPr lang="en-US"/>
              <a:t>Click to edit Master title style</a:t>
            </a:r>
          </a:p>
        </p:txBody>
      </p:sp>
      <p:sp>
        <p:nvSpPr>
          <p:cNvPr id="14" name="Text Placeholder 15">
            <a:extLst>
              <a:ext uri="{FF2B5EF4-FFF2-40B4-BE49-F238E27FC236}">
                <a16:creationId xmlns:a16="http://schemas.microsoft.com/office/drawing/2014/main" id="{E9EB830E-59F9-793F-E2E7-110D033D7F86}"/>
              </a:ext>
            </a:extLst>
          </p:cNvPr>
          <p:cNvSpPr>
            <a:spLocks noGrp="1"/>
          </p:cNvSpPr>
          <p:nvPr>
            <p:ph type="body" sz="quarter" idx="17"/>
          </p:nvPr>
        </p:nvSpPr>
        <p:spPr>
          <a:xfrm>
            <a:off x="5909929" y="4818889"/>
            <a:ext cx="4206701" cy="1188720"/>
          </a:xfrm>
        </p:spPr>
        <p:txBody>
          <a:bodyPr anchor="t">
            <a:normAutofit/>
          </a:bodyPr>
          <a:lstStyle>
            <a:lvl1pPr algn="l">
              <a:defRPr sz="2000"/>
            </a:lvl1pPr>
          </a:lstStyle>
          <a:p>
            <a:pPr lvl="0"/>
            <a:r>
              <a:rPr lang="en-US"/>
              <a:t>Click to edit Master text styles</a:t>
            </a:r>
          </a:p>
        </p:txBody>
      </p:sp>
      <p:sp>
        <p:nvSpPr>
          <p:cNvPr id="9" name="Picture Placeholder 8">
            <a:extLst>
              <a:ext uri="{FF2B5EF4-FFF2-40B4-BE49-F238E27FC236}">
                <a16:creationId xmlns:a16="http://schemas.microsoft.com/office/drawing/2014/main" id="{2C9C23E6-AA65-EED1-FC7F-E4138D9D0DF7}"/>
              </a:ext>
            </a:extLst>
          </p:cNvPr>
          <p:cNvSpPr>
            <a:spLocks noGrp="1"/>
          </p:cNvSpPr>
          <p:nvPr>
            <p:ph type="pic" sz="quarter" idx="13" hasCustomPrompt="1"/>
          </p:nvPr>
        </p:nvSpPr>
        <p:spPr>
          <a:xfrm>
            <a:off x="0" y="0"/>
            <a:ext cx="5060950" cy="6858000"/>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 </a:t>
            </a:r>
          </a:p>
        </p:txBody>
      </p:sp>
      <p:cxnSp>
        <p:nvCxnSpPr>
          <p:cNvPr id="7" name="Straight Connector 6">
            <a:extLst>
              <a:ext uri="{FF2B5EF4-FFF2-40B4-BE49-F238E27FC236}">
                <a16:creationId xmlns:a16="http://schemas.microsoft.com/office/drawing/2014/main" id="{63DCC7EC-EB64-3FA5-9B9F-4B65F8B35369}"/>
              </a:ext>
              <a:ext uri="{C183D7F6-B498-43B3-948B-1728B52AA6E4}">
                <adec:decorative xmlns:adec="http://schemas.microsoft.com/office/drawing/2017/decorative" val="1"/>
              </a:ext>
            </a:extLst>
          </p:cNvPr>
          <p:cNvCxnSpPr>
            <a:cxnSpLocks/>
          </p:cNvCxnSpPr>
          <p:nvPr userDrawn="1"/>
        </p:nvCxnSpPr>
        <p:spPr>
          <a:xfrm>
            <a:off x="506048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B5721EA9-D34D-C406-42C9-D1C3DC0550EB}"/>
              </a:ext>
            </a:extLst>
          </p:cNvPr>
          <p:cNvSpPr>
            <a:spLocks noGrp="1"/>
          </p:cNvSpPr>
          <p:nvPr>
            <p:ph type="dt" sz="half" idx="14"/>
          </p:nvPr>
        </p:nvSpPr>
        <p:spPr>
          <a:xfrm rot="5400000">
            <a:off x="10425981" y="4687095"/>
            <a:ext cx="2706690" cy="365125"/>
          </a:xfrm>
        </p:spPr>
        <p:txBody>
          <a:bodyPr/>
          <a:lstStyle/>
          <a:p>
            <a:fld id="{7FA43F5B-065E-43CE-B3FD-98C48A6F94D7}" type="datetime1">
              <a:rPr lang="en-US" smtClean="0"/>
              <a:pPr/>
              <a:t>3/7/2026</a:t>
            </a:fld>
            <a:endParaRPr lang="en-US"/>
          </a:p>
        </p:txBody>
      </p:sp>
      <p:sp>
        <p:nvSpPr>
          <p:cNvPr id="10" name="Footer Placeholder 9">
            <a:extLst>
              <a:ext uri="{FF2B5EF4-FFF2-40B4-BE49-F238E27FC236}">
                <a16:creationId xmlns:a16="http://schemas.microsoft.com/office/drawing/2014/main" id="{B8A451BA-6597-98CC-3A5A-099DB053853F}"/>
              </a:ext>
            </a:extLst>
          </p:cNvPr>
          <p:cNvSpPr>
            <a:spLocks noGrp="1"/>
          </p:cNvSpPr>
          <p:nvPr>
            <p:ph type="ftr" sz="quarter" idx="15"/>
          </p:nvPr>
        </p:nvSpPr>
        <p:spPr>
          <a:xfrm rot="16200000" flipH="1">
            <a:off x="10292565" y="1592957"/>
            <a:ext cx="2973522" cy="365125"/>
          </a:xfrm>
        </p:spPr>
        <p:txBody>
          <a:bodyPr/>
          <a:lstStyle/>
          <a:p>
            <a:r>
              <a:rPr lang="en-US"/>
              <a:t>Sample Footer Text</a:t>
            </a:r>
          </a:p>
        </p:txBody>
      </p:sp>
      <p:sp>
        <p:nvSpPr>
          <p:cNvPr id="11" name="Slide Number Placeholder 10">
            <a:extLst>
              <a:ext uri="{FF2B5EF4-FFF2-40B4-BE49-F238E27FC236}">
                <a16:creationId xmlns:a16="http://schemas.microsoft.com/office/drawing/2014/main" id="{ED98AED2-58CC-D8F4-37CF-06D4C6AE089B}"/>
              </a:ext>
            </a:extLst>
          </p:cNvPr>
          <p:cNvSpPr>
            <a:spLocks noGrp="1"/>
          </p:cNvSpPr>
          <p:nvPr>
            <p:ph type="sldNum" sz="quarter" idx="16"/>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798888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3BF3C-9B75-66EF-8F1A-8B97381705BC}"/>
              </a:ext>
            </a:extLst>
          </p:cNvPr>
          <p:cNvSpPr>
            <a:spLocks noGrp="1"/>
          </p:cNvSpPr>
          <p:nvPr>
            <p:ph type="title"/>
          </p:nvPr>
        </p:nvSpPr>
        <p:spPr>
          <a:xfrm>
            <a:off x="838200" y="873764"/>
            <a:ext cx="4654296" cy="3739896"/>
          </a:xfrm>
        </p:spPr>
        <p:txBody>
          <a:bodyPr/>
          <a:lstStyle/>
          <a:p>
            <a:r>
              <a:rPr lang="en-US"/>
              <a:t>Click to edit Master title style</a:t>
            </a:r>
          </a:p>
        </p:txBody>
      </p:sp>
      <p:sp>
        <p:nvSpPr>
          <p:cNvPr id="7" name="Text Placeholder 15">
            <a:extLst>
              <a:ext uri="{FF2B5EF4-FFF2-40B4-BE49-F238E27FC236}">
                <a16:creationId xmlns:a16="http://schemas.microsoft.com/office/drawing/2014/main" id="{1B44AFE9-43F1-4797-1ECE-FD5190E5805A}"/>
              </a:ext>
            </a:extLst>
          </p:cNvPr>
          <p:cNvSpPr>
            <a:spLocks noGrp="1"/>
          </p:cNvSpPr>
          <p:nvPr>
            <p:ph type="body" sz="quarter" idx="17"/>
          </p:nvPr>
        </p:nvSpPr>
        <p:spPr>
          <a:xfrm>
            <a:off x="838201" y="4732531"/>
            <a:ext cx="4206240" cy="1380743"/>
          </a:xfrm>
        </p:spPr>
        <p:txBody>
          <a:bodyPr anchor="t">
            <a:normAutofit/>
          </a:bodyPr>
          <a:lstStyle>
            <a:lvl1pPr algn="l">
              <a:defRPr sz="2000"/>
            </a:lvl1pPr>
          </a:lstStyle>
          <a:p>
            <a:pPr lvl="0"/>
            <a:r>
              <a:rPr lang="en-US"/>
              <a:t>Click to edit Master text styles</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5947472" y="854346"/>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223A58B4-E2D1-FBC8-004D-0E9EEBBE13DB}"/>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3/7/2026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23769267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1CC58D-28EC-93AD-7E10-1DA3DC6322E1}"/>
              </a:ext>
            </a:extLst>
          </p:cNvPr>
          <p:cNvSpPr>
            <a:spLocks noGrp="1"/>
          </p:cNvSpPr>
          <p:nvPr>
            <p:ph type="title"/>
          </p:nvPr>
        </p:nvSpPr>
        <p:spPr>
          <a:xfrm>
            <a:off x="838200" y="859536"/>
            <a:ext cx="7478991" cy="3635797"/>
          </a:xfrm>
        </p:spPr>
        <p:txBody>
          <a:bodyPr anchor="t">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0E0B119D-A456-DE33-9525-49696D3FEE6E}"/>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15">
            <a:extLst>
              <a:ext uri="{FF2B5EF4-FFF2-40B4-BE49-F238E27FC236}">
                <a16:creationId xmlns:a16="http://schemas.microsoft.com/office/drawing/2014/main" id="{BFFB480A-CB2C-F6F3-1181-7B482DE48A11}"/>
              </a:ext>
            </a:extLst>
          </p:cNvPr>
          <p:cNvSpPr>
            <a:spLocks noGrp="1"/>
          </p:cNvSpPr>
          <p:nvPr>
            <p:ph type="body" sz="quarter" idx="15"/>
          </p:nvPr>
        </p:nvSpPr>
        <p:spPr>
          <a:xfrm>
            <a:off x="4693339" y="5225354"/>
            <a:ext cx="6669986" cy="1545336"/>
          </a:xfrm>
        </p:spPr>
        <p:txBody>
          <a:bodyPr anchor="ctr">
            <a:normAutofit/>
          </a:bodyPr>
          <a:lstStyle>
            <a:lvl1pPr algn="r">
              <a:defRPr sz="2000"/>
            </a:lvl1pPr>
          </a:lstStyle>
          <a:p>
            <a:pPr lvl="0"/>
            <a:r>
              <a:rPr lang="en-US"/>
              <a:t>Click to edit Master text styles</a:t>
            </a:r>
          </a:p>
        </p:txBody>
      </p:sp>
      <p:sp>
        <p:nvSpPr>
          <p:cNvPr id="5" name="Footer Placeholder 4">
            <a:extLst>
              <a:ext uri="{FF2B5EF4-FFF2-40B4-BE49-F238E27FC236}">
                <a16:creationId xmlns:a16="http://schemas.microsoft.com/office/drawing/2014/main" id="{87416322-573D-C8CC-7277-1611B4285D7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29C7DE3-77E6-7F1C-2D66-87946BDD6322}"/>
              </a:ext>
            </a:extLst>
          </p:cNvPr>
          <p:cNvSpPr>
            <a:spLocks noGrp="1"/>
          </p:cNvSpPr>
          <p:nvPr>
            <p:ph type="dt" sz="half" idx="10"/>
          </p:nvPr>
        </p:nvSpPr>
        <p:spPr/>
        <p:txBody>
          <a:bodyPr/>
          <a:lstStyle/>
          <a:p>
            <a:fld id="{7FA43F5B-065E-43CE-B3FD-98C48A6F94D7}" type="datetime1">
              <a:rPr lang="en-US" smtClean="0"/>
              <a:t>3/7/2026</a:t>
            </a:fld>
            <a:endParaRPr lang="en-US"/>
          </a:p>
        </p:txBody>
      </p:sp>
      <p:sp>
        <p:nvSpPr>
          <p:cNvPr id="6" name="Slide Number Placeholder 5">
            <a:extLst>
              <a:ext uri="{FF2B5EF4-FFF2-40B4-BE49-F238E27FC236}">
                <a16:creationId xmlns:a16="http://schemas.microsoft.com/office/drawing/2014/main" id="{A939072A-E9FB-537C-7C31-2FB111D3C65A}"/>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35793107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userDrawn="1"/>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Sample Footer Text</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1">
              <a:rPr lang="en-US" smtClean="0"/>
              <a:t>3/7/2026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34552856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3">
    <p:spTree>
      <p:nvGrpSpPr>
        <p:cNvPr id="1" name=""/>
        <p:cNvGrpSpPr/>
        <p:nvPr/>
      </p:nvGrpSpPr>
      <p:grpSpPr>
        <a:xfrm>
          <a:off x="0" y="0"/>
          <a:ext cx="0" cy="0"/>
          <a:chOff x="0" y="0"/>
          <a:chExt cx="0" cy="0"/>
        </a:xfrm>
      </p:grpSpPr>
      <p:sp>
        <p:nvSpPr>
          <p:cNvPr id="13" name="Freeform: Shape 15">
            <a:extLst>
              <a:ext uri="{FF2B5EF4-FFF2-40B4-BE49-F238E27FC236}">
                <a16:creationId xmlns:a16="http://schemas.microsoft.com/office/drawing/2014/main" id="{373F4DFA-EB1C-0802-6DB6-F680367799D7}"/>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2787213"/>
            <a:ext cx="8229600" cy="2621154"/>
          </a:xfrm>
        </p:spPr>
        <p:txBody>
          <a:bodyPr anchor="b">
            <a:normAutofit/>
          </a:bodyPr>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5443909"/>
            <a:ext cx="7588155" cy="1414091"/>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9659C8A-FEAD-0E21-E6D3-D37128750DE3}"/>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CDF62FB-03E9-93F2-7A34-F233AFA3AC36}"/>
              </a:ext>
            </a:extLst>
          </p:cNvPr>
          <p:cNvSpPr>
            <a:spLocks noGrp="1"/>
          </p:cNvSpPr>
          <p:nvPr>
            <p:ph type="dt" sz="half" idx="10"/>
          </p:nvPr>
        </p:nvSpPr>
        <p:spPr/>
        <p:txBody>
          <a:bodyPr/>
          <a:lstStyle/>
          <a:p>
            <a:fld id="{7FA43F5B-065E-43CE-B3FD-98C48A6F94D7}" type="datetime1">
              <a:rPr lang="en-US" smtClean="0"/>
              <a:t>3/7/2026</a:t>
            </a:fld>
            <a:endParaRPr lang="en-US"/>
          </a:p>
        </p:txBody>
      </p:sp>
      <p:sp>
        <p:nvSpPr>
          <p:cNvPr id="6" name="Slide Number Placeholder 5">
            <a:extLst>
              <a:ext uri="{FF2B5EF4-FFF2-40B4-BE49-F238E27FC236}">
                <a16:creationId xmlns:a16="http://schemas.microsoft.com/office/drawing/2014/main" id="{F6CE9323-6CD7-F266-CF02-4659EBD32BA3}"/>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19153419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38391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77836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3192" y="921782"/>
            <a:ext cx="8012703" cy="1463040"/>
          </a:xfrm>
        </p:spPr>
        <p:txBody>
          <a:bodyPr anchor="b">
            <a:noAutofit/>
          </a:bodyPr>
          <a:lstStyle>
            <a:lvl1pPr algn="l">
              <a:defRPr sz="60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3192" y="2533094"/>
            <a:ext cx="8012694" cy="3689909"/>
          </a:xfrm>
        </p:spPr>
        <p:txBody>
          <a:bodyPr anchor="t" anchorCtr="0">
            <a:normAutofit/>
          </a:bodyPr>
          <a:lstStyle>
            <a:lvl1pPr marL="0" indent="0" algn="l">
              <a:buFont typeface="Arial" panose="020B0604020202020204" pitchFamily="34" charset="0"/>
              <a:buNone/>
              <a:defRPr sz="1800">
                <a:solidFill>
                  <a:schemeClr val="tx1"/>
                </a:solidFill>
              </a:defRPr>
            </a:lvl1pPr>
            <a:lvl2pPr algn="l">
              <a:defRPr sz="1600">
                <a:solidFill>
                  <a:schemeClr val="tx1"/>
                </a:solidFill>
              </a:defRPr>
            </a:lvl2pPr>
            <a:lvl3pPr algn="l">
              <a:defRPr sz="1400">
                <a:solidFill>
                  <a:schemeClr val="tx1"/>
                </a:solidFill>
              </a:defRPr>
            </a:lvl3pPr>
            <a:lvl4pPr algn="l">
              <a:defRPr sz="1200">
                <a:solidFill>
                  <a:schemeClr val="tx1"/>
                </a:solidFill>
              </a:defRPr>
            </a:lvl4pPr>
            <a:lvl5pPr algn="l">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A60B404-9532-4DA8-8A40-EC339A5BE635}" type="datetime1">
              <a:rPr lang="en-US" smtClean="0"/>
              <a:pPr/>
              <a:t>3/7/2026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B899D92D-13BB-E0E1-DD69-482838D5372B}"/>
              </a:ext>
              <a:ext uri="{C183D7F6-B498-43B3-948B-1728B52AA6E4}">
                <adec:decorative xmlns:adec="http://schemas.microsoft.com/office/drawing/2017/decorative" val="1"/>
              </a:ext>
            </a:extLst>
          </p:cNvPr>
          <p:cNvCxnSpPr>
            <a:cxnSpLocks/>
          </p:cNvCxnSpPr>
          <p:nvPr userDrawn="1"/>
        </p:nvCxnSpPr>
        <p:spPr>
          <a:xfrm>
            <a:off x="1066880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9968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3">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C4E9710-FA87-30E3-20CB-80AEB3E8C2A9}"/>
              </a:ext>
            </a:extLst>
          </p:cNvPr>
          <p:cNvSpPr>
            <a:spLocks noGrp="1"/>
          </p:cNvSpPr>
          <p:nvPr>
            <p:ph type="title"/>
          </p:nvPr>
        </p:nvSpPr>
        <p:spPr>
          <a:xfrm>
            <a:off x="2060880" y="365760"/>
            <a:ext cx="929292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7">
            <a:extLst>
              <a:ext uri="{FF2B5EF4-FFF2-40B4-BE49-F238E27FC236}">
                <a16:creationId xmlns:a16="http://schemas.microsoft.com/office/drawing/2014/main" id="{D0E17293-F2D5-8A51-CB65-CFF771731061}"/>
              </a:ext>
            </a:extLst>
          </p:cNvPr>
          <p:cNvSpPr>
            <a:spLocks noGrp="1"/>
          </p:cNvSpPr>
          <p:nvPr>
            <p:ph sz="quarter" idx="14"/>
          </p:nvPr>
        </p:nvSpPr>
        <p:spPr>
          <a:xfrm>
            <a:off x="2066409" y="1986161"/>
            <a:ext cx="9284368" cy="4236841"/>
          </a:xfrm>
        </p:spPr>
        <p:txBody>
          <a:bodyPr/>
          <a:lstStyle>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247CA6-BC1D-429A-A289-4E939E49554A}"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887699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1">
              <a:rPr lang="en-US" smtClean="0"/>
              <a:pPr/>
              <a:t>3/7/2026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smtClean="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0700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38200" y="365760"/>
            <a:ext cx="1051560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D3196D68-1BE9-332F-CE83-CA191A09639C}"/>
              </a:ext>
            </a:extLst>
          </p:cNvPr>
          <p:cNvSpPr>
            <a:spLocks noGrp="1"/>
          </p:cNvSpPr>
          <p:nvPr>
            <p:ph sz="quarter" idx="13"/>
          </p:nvPr>
        </p:nvSpPr>
        <p:spPr>
          <a:xfrm>
            <a:off x="838200" y="2395538"/>
            <a:ext cx="10515600" cy="4097337"/>
          </a:xfrm>
        </p:spPr>
        <p:txBody>
          <a:bodyPr/>
          <a:lstStyle>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90E4242-8CA0-457D-B3B1-7D78B4164321}"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00491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3102182"/>
            <a:ext cx="4325112" cy="2459736"/>
          </a:xfrm>
        </p:spPr>
        <p:txBody>
          <a:bodyPr anchor="b" anchorCtr="0"/>
          <a:lstStyle>
            <a:lvl1pPr marL="0" indent="0">
              <a:buNone/>
              <a:defRPr>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5393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3348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358617"/>
            <a:ext cx="4145582" cy="4818062"/>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723954" y="841248"/>
            <a:ext cx="5681662" cy="4818062"/>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695276D-BBED-48BC-B459-1E9A16CF46CD}"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7E04C821-A160-CE80-AFE2-D2549F9F2A41}"/>
              </a:ext>
              <a:ext uri="{C183D7F6-B498-43B3-948B-1728B52AA6E4}">
                <adec:decorative xmlns:adec="http://schemas.microsoft.com/office/drawing/2017/decorative" val="1"/>
              </a:ext>
            </a:extLst>
          </p:cNvPr>
          <p:cNvCxnSpPr>
            <a:cxnSpLocks/>
          </p:cNvCxnSpPr>
          <p:nvPr userDrawn="1"/>
        </p:nvCxnSpPr>
        <p:spPr>
          <a:xfrm flipV="1">
            <a:off x="525011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5136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41427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Sample Footer Text</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3/7/2026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userDrawn="1"/>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39465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724240"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3" name="Footer Placeholder 5">
            <a:extLst>
              <a:ext uri="{FF2B5EF4-FFF2-40B4-BE49-F238E27FC236}">
                <a16:creationId xmlns:a16="http://schemas.microsoft.com/office/drawing/2014/main" id="{8B89DDCA-87DB-0908-C1FE-D16DEF719208}"/>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4" name="Date Placeholder 4">
            <a:extLst>
              <a:ext uri="{FF2B5EF4-FFF2-40B4-BE49-F238E27FC236}">
                <a16:creationId xmlns:a16="http://schemas.microsoft.com/office/drawing/2014/main" id="{8EBE519D-028D-D854-9791-84D8B687B3A9}"/>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3/7/2026</a:t>
            </a:fld>
            <a:endParaRPr lang="en-US"/>
          </a:p>
        </p:txBody>
      </p:sp>
      <p:sp>
        <p:nvSpPr>
          <p:cNvPr id="9" name="Slide Number Placeholder 6">
            <a:extLst>
              <a:ext uri="{FF2B5EF4-FFF2-40B4-BE49-F238E27FC236}">
                <a16:creationId xmlns:a16="http://schemas.microsoft.com/office/drawing/2014/main" id="{EAF697B0-B4E5-EE0F-75F1-242A9E4FB1F7}"/>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0" y="3011335"/>
            <a:ext cx="27182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cxnSp>
        <p:nvCxnSpPr>
          <p:cNvPr id="5" name="Straight Connector 4">
            <a:extLst>
              <a:ext uri="{FF2B5EF4-FFF2-40B4-BE49-F238E27FC236}">
                <a16:creationId xmlns:a16="http://schemas.microsoft.com/office/drawing/2014/main" id="{EA233B23-1BCB-72C2-12F6-A6A2A66483EC}"/>
              </a:ext>
              <a:ext uri="{C183D7F6-B498-43B3-948B-1728B52AA6E4}">
                <adec:decorative xmlns:adec="http://schemas.microsoft.com/office/drawing/2017/decorative" val="1"/>
              </a:ext>
            </a:extLst>
          </p:cNvPr>
          <p:cNvCxnSpPr>
            <a:cxnSpLocks/>
          </p:cNvCxnSpPr>
          <p:nvPr userDrawn="1"/>
        </p:nvCxnSpPr>
        <p:spPr>
          <a:xfrm>
            <a:off x="385905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02001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3/7/2026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7220051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3/7/2026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7761498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8056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8056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66BBA9B-B728-DC67-AD0E-8B0CD6B2553B}"/>
              </a:ext>
              <a:ext uri="{C183D7F6-B498-43B3-948B-1728B52AA6E4}">
                <adec:decorative xmlns:adec="http://schemas.microsoft.com/office/drawing/2017/decorative" val="1"/>
              </a:ext>
            </a:extLst>
          </p:cNvPr>
          <p:cNvCxnSpPr>
            <a:cxnSpLocks/>
          </p:cNvCxnSpPr>
          <p:nvPr userDrawn="1"/>
        </p:nvCxnSpPr>
        <p:spPr>
          <a:xfrm>
            <a:off x="401402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CD3AF4A-6CE8-D602-8B43-2DBEE16BF05E}"/>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3/7/2026</a:t>
            </a:fld>
            <a:endParaRPr lang="en-US"/>
          </a:p>
        </p:txBody>
      </p:sp>
      <p:sp>
        <p:nvSpPr>
          <p:cNvPr id="9" name="Footer Placeholder 8">
            <a:extLst>
              <a:ext uri="{FF2B5EF4-FFF2-40B4-BE49-F238E27FC236}">
                <a16:creationId xmlns:a16="http://schemas.microsoft.com/office/drawing/2014/main" id="{767E8268-A223-BA56-F272-53477C7091D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94F7843C-45BC-E180-EC40-8C80397FBC9E}"/>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3115624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userDrawn="1"/>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3/7/2026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6773383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32320" y="584339"/>
            <a:ext cx="4361688" cy="1261714"/>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32320" y="1979463"/>
            <a:ext cx="4362450" cy="43292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FFBFE376-D742-D564-3921-9EE06C25A99D}"/>
              </a:ext>
              <a:ext uri="{C183D7F6-B498-43B3-948B-1728B52AA6E4}">
                <adec:decorative xmlns:adec="http://schemas.microsoft.com/office/drawing/2017/decorative" val="1"/>
              </a:ext>
            </a:extLst>
          </p:cNvPr>
          <p:cNvCxnSpPr>
            <a:cxnSpLocks/>
          </p:cNvCxnSpPr>
          <p:nvPr userDrawn="1"/>
        </p:nvCxnSpPr>
        <p:spPr>
          <a:xfrm>
            <a:off x="66160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5BE6B84-4C67-D49C-27F8-C862E16A8FF8}"/>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3/7/2026</a:t>
            </a:fld>
            <a:endParaRPr lang="en-US"/>
          </a:p>
        </p:txBody>
      </p:sp>
      <p:sp>
        <p:nvSpPr>
          <p:cNvPr id="7" name="Footer Placeholder 6">
            <a:extLst>
              <a:ext uri="{FF2B5EF4-FFF2-40B4-BE49-F238E27FC236}">
                <a16:creationId xmlns:a16="http://schemas.microsoft.com/office/drawing/2014/main" id="{38CDB1B9-EC53-82AC-9108-F0D1BBC4391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E60BD4C5-5651-77FA-20CA-3D813654A92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41388337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userDrawn="1"/>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3/7/2026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178742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userDrawn="1"/>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3/7/2026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3869470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46720" y="583413"/>
            <a:ext cx="3566160" cy="1527048"/>
          </a:xfrm>
        </p:spPr>
        <p:txBody>
          <a:bodyPr anchor="b">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46720" y="2212975"/>
            <a:ext cx="3566160"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1F1B67D-ECBB-854F-CC29-CAAA9DB18E34}"/>
              </a:ext>
              <a:ext uri="{C183D7F6-B498-43B3-948B-1728B52AA6E4}">
                <adec:decorative xmlns:adec="http://schemas.microsoft.com/office/drawing/2017/decorative" val="1"/>
              </a:ext>
            </a:extLst>
          </p:cNvPr>
          <p:cNvCxnSpPr>
            <a:cxnSpLocks/>
          </p:cNvCxnSpPr>
          <p:nvPr userDrawn="1"/>
        </p:nvCxnSpPr>
        <p:spPr>
          <a:xfrm>
            <a:off x="7582129"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B4A8E04B-FD21-4A20-D196-257B310FD4B4}"/>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3/7/2026</a:t>
            </a:fld>
            <a:endParaRPr lang="en-US"/>
          </a:p>
        </p:txBody>
      </p:sp>
      <p:sp>
        <p:nvSpPr>
          <p:cNvPr id="9" name="Footer Placeholder 8">
            <a:extLst>
              <a:ext uri="{FF2B5EF4-FFF2-40B4-BE49-F238E27FC236}">
                <a16:creationId xmlns:a16="http://schemas.microsoft.com/office/drawing/2014/main" id="{4FB7A9C8-9922-276E-D7E7-BA37C3C590DA}"/>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C7BD9853-F841-5935-2E22-F5DA78B10918}"/>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6005143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cxnSp>
        <p:nvCxnSpPr>
          <p:cNvPr id="5" name="Straight Connector 4">
            <a:extLst>
              <a:ext uri="{FF2B5EF4-FFF2-40B4-BE49-F238E27FC236}">
                <a16:creationId xmlns:a16="http://schemas.microsoft.com/office/drawing/2014/main" id="{E88ED8BF-3BC1-C0A7-67E1-8F6CE5DBA66D}"/>
              </a:ext>
              <a:ext uri="{C183D7F6-B498-43B3-948B-1728B52AA6E4}">
                <adec:decorative xmlns:adec="http://schemas.microsoft.com/office/drawing/2017/decorative" val="1"/>
              </a:ext>
            </a:extLst>
          </p:cNvPr>
          <p:cNvCxnSpPr>
            <a:cxnSpLocks/>
          </p:cNvCxnSpPr>
          <p:nvPr userDrawn="1"/>
        </p:nvCxnSpPr>
        <p:spPr>
          <a:xfrm>
            <a:off x="474815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72C41D87-A2F7-832F-EE5D-4A82C0898306}"/>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3/7/2026</a:t>
            </a:fld>
            <a:endParaRPr lang="en-US"/>
          </a:p>
        </p:txBody>
      </p:sp>
      <p:sp>
        <p:nvSpPr>
          <p:cNvPr id="6" name="Footer Placeholder 4">
            <a:extLst>
              <a:ext uri="{FF2B5EF4-FFF2-40B4-BE49-F238E27FC236}">
                <a16:creationId xmlns:a16="http://schemas.microsoft.com/office/drawing/2014/main" id="{B2FFE48E-EFB9-58B7-9159-E1F3B1F35D72}"/>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C03AB52F-F281-1BB9-9D9F-9FC67E6B879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6218923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1">
              <a:rPr lang="en-US" smtClean="0"/>
              <a:pPr/>
              <a:t>3/7/2026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8583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162317"/>
            <a:ext cx="2953618" cy="1892808"/>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3" name="Straight Connector 2">
            <a:extLst>
              <a:ext uri="{FF2B5EF4-FFF2-40B4-BE49-F238E27FC236}">
                <a16:creationId xmlns:a16="http://schemas.microsoft.com/office/drawing/2014/main" id="{2405500C-1C2B-4DBE-7BD5-6BEE65AA2531}"/>
              </a:ext>
              <a:ext uri="{C183D7F6-B498-43B3-948B-1728B52AA6E4}">
                <adec:decorative xmlns:adec="http://schemas.microsoft.com/office/drawing/2017/decorative" val="1"/>
              </a:ext>
            </a:extLst>
          </p:cNvPr>
          <p:cNvCxnSpPr>
            <a:cxnSpLocks/>
          </p:cNvCxnSpPr>
          <p:nvPr/>
        </p:nvCxnSpPr>
        <p:spPr>
          <a:xfrm flipH="1">
            <a:off x="0" y="3784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EFC0BAFC-A983-7661-7BE4-9CB4E1AAE80B}"/>
              </a:ext>
            </a:extLst>
          </p:cNvPr>
          <p:cNvSpPr>
            <a:spLocks noGrp="1"/>
          </p:cNvSpPr>
          <p:nvPr>
            <p:ph type="ftr" sz="quarter" idx="16"/>
          </p:nvPr>
        </p:nvSpPr>
        <p:spPr>
          <a:xfrm rot="16200000" flipH="1">
            <a:off x="-923978" y="5259333"/>
            <a:ext cx="2559157" cy="365125"/>
          </a:xfrm>
        </p:spPr>
        <p:txBody>
          <a:body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40480" y="4162318"/>
            <a:ext cx="7589520" cy="2240280"/>
          </a:xfrm>
        </p:spPr>
        <p:txBody>
          <a:bodyPr>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273E16F8-613D-6FF2-3AAE-FB4255DC1EF7}"/>
              </a:ext>
            </a:extLst>
          </p:cNvPr>
          <p:cNvSpPr>
            <a:spLocks noGrp="1"/>
          </p:cNvSpPr>
          <p:nvPr>
            <p:ph type="dt" sz="half" idx="15"/>
          </p:nvPr>
        </p:nvSpPr>
        <p:spPr/>
        <p:txBody>
          <a:bodyPr/>
          <a:lstStyle/>
          <a:p>
            <a:fld id="{7FA43F5B-065E-43CE-B3FD-98C48A6F94D7}" type="datetime1">
              <a:rPr lang="en-US" smtClean="0"/>
              <a:t>3/7/2026</a:t>
            </a:fld>
            <a:endParaRPr lang="en-US"/>
          </a:p>
        </p:txBody>
      </p:sp>
      <p:sp>
        <p:nvSpPr>
          <p:cNvPr id="12" name="Slide Number Placeholder 11">
            <a:extLst>
              <a:ext uri="{FF2B5EF4-FFF2-40B4-BE49-F238E27FC236}">
                <a16:creationId xmlns:a16="http://schemas.microsoft.com/office/drawing/2014/main" id="{64EC89D4-F3C3-252D-E57A-D34A76D8BD1E}"/>
              </a:ext>
            </a:extLst>
          </p:cNvPr>
          <p:cNvSpPr>
            <a:spLocks noGrp="1"/>
          </p:cNvSpPr>
          <p:nvPr>
            <p:ph type="sldNum" sz="quarter" idx="17"/>
          </p:nvPr>
        </p:nvSpPr>
        <p:spPr>
          <a:xfrm>
            <a:off x="11512296" y="6356350"/>
            <a:ext cx="574620" cy="365125"/>
          </a:xfrm>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3338958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813647"/>
            <a:ext cx="2953618" cy="1892808"/>
          </a:xfrm>
        </p:spPr>
        <p:txBody>
          <a:bodyPr anchor="b" anchorCtr="0">
            <a:normAutofit/>
          </a:bodyPr>
          <a:lstStyle>
            <a:lvl1pPr>
              <a:defRPr sz="32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D1C5DDB1-0680-6692-8E8B-F9D50E915262}"/>
              </a:ext>
            </a:extLst>
          </p:cNvPr>
          <p:cNvSpPr>
            <a:spLocks noGrp="1"/>
          </p:cNvSpPr>
          <p:nvPr>
            <p:ph type="ftr" sz="quarter" idx="16"/>
          </p:nvPr>
        </p:nvSpPr>
        <p:spPr>
          <a:xfrm rot="16200000" flipH="1">
            <a:off x="-853249" y="1315045"/>
            <a:ext cx="2417698"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66175"/>
            <a:ext cx="7409228" cy="2240280"/>
          </a:xfrm>
        </p:spPr>
        <p:txBody>
          <a:bodyPr anchor="b" anchorCtr="0">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865DF332-3FBA-2C89-59F5-FA1778C4985A}"/>
              </a:ext>
            </a:extLst>
          </p:cNvPr>
          <p:cNvSpPr>
            <a:spLocks noGrp="1"/>
          </p:cNvSpPr>
          <p:nvPr>
            <p:ph type="dt" sz="half" idx="15"/>
          </p:nvPr>
        </p:nvSpPr>
        <p:spPr>
          <a:xfrm rot="5400000">
            <a:off x="10902234" y="1160706"/>
            <a:ext cx="1754184" cy="365125"/>
          </a:xfrm>
        </p:spPr>
        <p:txBody>
          <a:bodyPr/>
          <a:lstStyle>
            <a:lvl1pPr>
              <a:defRPr>
                <a:solidFill>
                  <a:schemeClr val="tx1"/>
                </a:solidFill>
              </a:defRPr>
            </a:lvl1pPr>
          </a:lstStyle>
          <a:p>
            <a:fld id="{7FA43F5B-065E-43CE-B3FD-98C48A6F94D7}" type="datetime1">
              <a:rPr lang="en-US" smtClean="0"/>
              <a:pPr/>
              <a:t>3/7/2026</a:t>
            </a:fld>
            <a:endParaRPr lang="en-US"/>
          </a:p>
        </p:txBody>
      </p:sp>
      <p:sp>
        <p:nvSpPr>
          <p:cNvPr id="9" name="Slide Number Placeholder 8">
            <a:extLst>
              <a:ext uri="{FF2B5EF4-FFF2-40B4-BE49-F238E27FC236}">
                <a16:creationId xmlns:a16="http://schemas.microsoft.com/office/drawing/2014/main" id="{BB9E9CA5-FE3A-8B3B-FD85-EEC977EA262E}"/>
              </a:ext>
            </a:extLst>
          </p:cNvPr>
          <p:cNvSpPr>
            <a:spLocks noGrp="1"/>
          </p:cNvSpPr>
          <p:nvPr>
            <p:ph type="sldNum" sz="quarter" idx="17"/>
          </p:nvPr>
        </p:nvSpPr>
        <p:spPr>
          <a:xfrm>
            <a:off x="11512296" y="2353708"/>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98916A20-C6D4-6297-2A89-F60B0B6DAF9A}"/>
              </a:ext>
              <a:ext uri="{C183D7F6-B498-43B3-948B-1728B52AA6E4}">
                <adec:decorative xmlns:adec="http://schemas.microsoft.com/office/drawing/2017/decorative" val="1"/>
              </a:ext>
            </a:extLst>
          </p:cNvPr>
          <p:cNvCxnSpPr>
            <a:cxnSpLocks/>
          </p:cNvCxnSpPr>
          <p:nvPr userDrawn="1"/>
        </p:nvCxnSpPr>
        <p:spPr>
          <a:xfrm flipH="1">
            <a:off x="0" y="3071719"/>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60007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5577840"/>
            <a:ext cx="10972802" cy="970463"/>
          </a:xfrm>
        </p:spPr>
        <p:txBody>
          <a:bodyPr anchor="t" anchorCtr="0"/>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F715F3DA-3DCE-67E6-E94C-48C96A36C98B}"/>
              </a:ext>
            </a:extLst>
          </p:cNvPr>
          <p:cNvSpPr>
            <a:spLocks noGrp="1"/>
          </p:cNvSpPr>
          <p:nvPr>
            <p:ph type="pic" sz="quarter" idx="13" hasCustomPrompt="1"/>
          </p:nvPr>
        </p:nvSpPr>
        <p:spPr>
          <a:xfrm>
            <a:off x="640080" y="365760"/>
            <a:ext cx="5898743" cy="4425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950303" y="365760"/>
            <a:ext cx="4571137" cy="4428871"/>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766791B-F730-470C-BD5E-FFF8D449589F}" type="datetime1">
              <a:rPr lang="en-US" smtClean="0"/>
              <a:pPr/>
              <a:t>3/7/2026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F5EDA098-8E4B-3EB1-646C-4227A3202019}"/>
              </a:ext>
              <a:ext uri="{C183D7F6-B498-43B3-948B-1728B52AA6E4}">
                <adec:decorative xmlns:adec="http://schemas.microsoft.com/office/drawing/2017/decorative" val="1"/>
              </a:ext>
            </a:extLst>
          </p:cNvPr>
          <p:cNvCxnSpPr>
            <a:cxnSpLocks/>
          </p:cNvCxnSpPr>
          <p:nvPr userDrawn="1"/>
        </p:nvCxnSpPr>
        <p:spPr>
          <a:xfrm flipH="1">
            <a:off x="0" y="521208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63314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3/7/2026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userDrawn="1"/>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0774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B008C-A5E8-826A-5F68-E2A4C542B6F6}"/>
              </a:ext>
            </a:extLst>
          </p:cNvPr>
          <p:cNvSpPr>
            <a:spLocks noGrp="1"/>
          </p:cNvSpPr>
          <p:nvPr>
            <p:ph type="title"/>
          </p:nvPr>
        </p:nvSpPr>
        <p:spPr>
          <a:xfrm>
            <a:off x="731520" y="320040"/>
            <a:ext cx="10780776" cy="932688"/>
          </a:xfrm>
        </p:spPr>
        <p:txBody>
          <a:bodyPr anchor="b"/>
          <a:lstStyle>
            <a:lvl1pP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1816163"/>
            <a:ext cx="3920691" cy="4540188"/>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9516" y="1812758"/>
            <a:ext cx="6349381" cy="45401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3/7/2026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237651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3/7/2026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33637828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864236" cy="932688"/>
          </a:xfrm>
        </p:spPr>
        <p:txBody>
          <a:bodyPr anchor="b"/>
          <a:lstStyle/>
          <a:p>
            <a:r>
              <a:rPr lang="en-US"/>
              <a:t>Click to edit Master title style</a:t>
            </a:r>
          </a:p>
        </p:txBody>
      </p:sp>
      <p:sp>
        <p:nvSpPr>
          <p:cNvPr id="5" name="Footer Placeholder 3">
            <a:extLst>
              <a:ext uri="{FF2B5EF4-FFF2-40B4-BE49-F238E27FC236}">
                <a16:creationId xmlns:a16="http://schemas.microsoft.com/office/drawing/2014/main" id="{E4C77EC0-4873-6982-138B-77EBB60FCE21}"/>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2148" y="1676967"/>
            <a:ext cx="430420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9EA9F84E-FFD2-9D14-4000-EB54F5065147}"/>
              </a:ext>
            </a:extLst>
          </p:cNvPr>
          <p:cNvSpPr>
            <a:spLocks noGrp="1"/>
          </p:cNvSpPr>
          <p:nvPr>
            <p:ph type="pic" sz="quarter" idx="18" hasCustomPrompt="1"/>
          </p:nvPr>
        </p:nvSpPr>
        <p:spPr>
          <a:xfrm>
            <a:off x="5483476" y="1694325"/>
            <a:ext cx="5990360" cy="4207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3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marL="0" indent="0">
              <a:buFont typeface="Arial" panose="020B0604020202020204" pitchFamily="34" charset="0"/>
              <a:buNone/>
              <a:defRPr>
                <a:solidFill>
                  <a:schemeClr val="tx1"/>
                </a:solidFill>
              </a:defRPr>
            </a:lvl1pPr>
          </a:lstStyle>
          <a:p>
            <a:r>
              <a:rPr lang="en-US"/>
              <a:t> </a:t>
            </a:r>
          </a:p>
        </p:txBody>
      </p:sp>
      <p:sp>
        <p:nvSpPr>
          <p:cNvPr id="7" name="Date Placeholder 2">
            <a:extLst>
              <a:ext uri="{FF2B5EF4-FFF2-40B4-BE49-F238E27FC236}">
                <a16:creationId xmlns:a16="http://schemas.microsoft.com/office/drawing/2014/main" id="{B1DEFE62-48FB-6384-52E6-28C55B7237A0}"/>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3/7/2026</a:t>
            </a:fld>
            <a:endParaRPr lang="en-US"/>
          </a:p>
        </p:txBody>
      </p:sp>
      <p:sp>
        <p:nvSpPr>
          <p:cNvPr id="11" name="Slide Number Placeholder 8">
            <a:extLst>
              <a:ext uri="{FF2B5EF4-FFF2-40B4-BE49-F238E27FC236}">
                <a16:creationId xmlns:a16="http://schemas.microsoft.com/office/drawing/2014/main" id="{70C3045B-A291-FDD5-BEE7-EB765F9DE6BB}"/>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13269195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58452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07161BC5-1283-62A1-6BD4-C13D49861D6F}"/>
              </a:ext>
            </a:extLst>
          </p:cNvPr>
          <p:cNvSpPr>
            <a:spLocks noGrp="1"/>
          </p:cNvSpPr>
          <p:nvPr>
            <p:ph type="title"/>
          </p:nvPr>
        </p:nvSpPr>
        <p:spPr>
          <a:xfrm>
            <a:off x="2333244" y="4846320"/>
            <a:ext cx="7525512" cy="1545336"/>
          </a:xfrm>
        </p:spPr>
        <p:txBody>
          <a:bodyPr anchor="t">
            <a:normAutofit/>
          </a:bodyPr>
          <a:lstStyle>
            <a:lvl1pPr algn="ct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8">
            <a:extLst>
              <a:ext uri="{FF2B5EF4-FFF2-40B4-BE49-F238E27FC236}">
                <a16:creationId xmlns:a16="http://schemas.microsoft.com/office/drawing/2014/main" id="{6217EA84-48D2-BF27-881E-1EED3BB2FA90}"/>
              </a:ext>
            </a:extLst>
          </p:cNvPr>
          <p:cNvSpPr>
            <a:spLocks noGrp="1"/>
          </p:cNvSpPr>
          <p:nvPr>
            <p:ph sz="quarter" idx="13" hasCustomPrompt="1"/>
          </p:nvPr>
        </p:nvSpPr>
        <p:spPr>
          <a:xfrm>
            <a:off x="824484" y="549021"/>
            <a:ext cx="10543032" cy="4205859"/>
          </a:xfrm>
        </p:spPr>
        <p:txBody>
          <a:bodyPr anchor="b">
            <a:normAutofit/>
          </a:bodyPr>
          <a:lstStyle>
            <a:lvl1pPr algn="ct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7A7CDD-9512-40CC-9351-FC0DE186CFBD}"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5363954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7792842B-25D6-4A1E-C1C2-AEE71B415CE0}"/>
              </a:ext>
            </a:extLst>
          </p:cNvPr>
          <p:cNvSpPr>
            <a:spLocks noGrp="1"/>
          </p:cNvSpPr>
          <p:nvPr>
            <p:ph type="title"/>
          </p:nvPr>
        </p:nvSpPr>
        <p:spPr>
          <a:xfrm>
            <a:off x="7223760" y="1371600"/>
            <a:ext cx="4114800" cy="4114800"/>
          </a:xfrm>
        </p:spPr>
        <p:txBody>
          <a:bodyPr anchor="ctr">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8">
            <a:extLst>
              <a:ext uri="{FF2B5EF4-FFF2-40B4-BE49-F238E27FC236}">
                <a16:creationId xmlns:a16="http://schemas.microsoft.com/office/drawing/2014/main" id="{12DBA1DA-C8D5-2565-57BF-FEDE64BF7000}"/>
              </a:ext>
            </a:extLst>
          </p:cNvPr>
          <p:cNvSpPr>
            <a:spLocks noGrp="1"/>
          </p:cNvSpPr>
          <p:nvPr>
            <p:ph sz="quarter" idx="13" hasCustomPrompt="1"/>
          </p:nvPr>
        </p:nvSpPr>
        <p:spPr>
          <a:xfrm>
            <a:off x="914400" y="353237"/>
            <a:ext cx="5937337" cy="6368237"/>
          </a:xfrm>
        </p:spPr>
        <p:txBody>
          <a:bodyPr anchor="ctr">
            <a:normAutofit/>
          </a:bodyPr>
          <a:lstStyle>
            <a:lvl1pPr>
              <a:lnSpc>
                <a:spcPct val="90000"/>
              </a:lnSpc>
              <a:spcBef>
                <a:spcPts val="0"/>
              </a:spcBef>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079031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E9039192-694E-62AB-FB7F-F6E803456FEC}"/>
              </a:ext>
            </a:extLst>
          </p:cNvPr>
          <p:cNvSpPr>
            <a:spLocks noGrp="1"/>
          </p:cNvSpPr>
          <p:nvPr>
            <p:ph type="title"/>
          </p:nvPr>
        </p:nvSpPr>
        <p:spPr>
          <a:xfrm>
            <a:off x="2333244" y="5687755"/>
            <a:ext cx="7525512" cy="603317"/>
          </a:xfrm>
        </p:spPr>
        <p:txBody>
          <a:bodyPr anchor="t">
            <a:normAutofit/>
          </a:bodyPr>
          <a:lstStyle>
            <a:lvl1pPr algn="ctr">
              <a:lnSpc>
                <a:spcPct val="110000"/>
              </a:lnSpc>
              <a:spcBef>
                <a:spcPts val="1000"/>
              </a:spcBef>
              <a:defRPr sz="2000" cap="none" baseline="0">
                <a:latin typeface="+mn-lt"/>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8">
            <a:extLst>
              <a:ext uri="{FF2B5EF4-FFF2-40B4-BE49-F238E27FC236}">
                <a16:creationId xmlns:a16="http://schemas.microsoft.com/office/drawing/2014/main" id="{669733E3-85D7-9D43-FABD-E3A6C144668D}"/>
              </a:ext>
            </a:extLst>
          </p:cNvPr>
          <p:cNvSpPr>
            <a:spLocks noGrp="1"/>
          </p:cNvSpPr>
          <p:nvPr>
            <p:ph sz="quarter" idx="13" hasCustomPrompt="1"/>
          </p:nvPr>
        </p:nvSpPr>
        <p:spPr>
          <a:xfrm>
            <a:off x="1935038" y="2390272"/>
            <a:ext cx="8321926" cy="3449054"/>
          </a:xfrm>
        </p:spPr>
        <p:txBody>
          <a:bodyPr anchor="b">
            <a:normAutofit/>
          </a:bodyPr>
          <a:lstStyle>
            <a:lvl1pPr algn="ctr">
              <a:defRPr sz="23200">
                <a:latin typeface="+mj-lt"/>
              </a:defRPr>
            </a:lvl1pPr>
          </a:lstStyle>
          <a:p>
            <a:pPr lvl="0"/>
            <a:r>
              <a:rPr lang="en-US"/>
              <a: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3/7/2026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Freeform: Shape 15">
            <a:extLst>
              <a:ext uri="{FF2B5EF4-FFF2-40B4-BE49-F238E27FC236}">
                <a16:creationId xmlns:a16="http://schemas.microsoft.com/office/drawing/2014/main" id="{CD72DDC7-047B-67C7-5CC9-82D9E661F5C0}"/>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7874737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3/7/2026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98207723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14400" y="2194560"/>
            <a:ext cx="8266176" cy="4142232"/>
          </a:xfrm>
        </p:spPr>
        <p:txBody>
          <a:bodyPr anchor="t" anchorCtr="0">
            <a:noAutofit/>
          </a:bodyPr>
          <a:lstStyle>
            <a:lvl1pPr marL="0" indent="0">
              <a:lnSpc>
                <a:spcPct val="100000"/>
              </a:lnSpc>
              <a:buNone/>
              <a:defRPr sz="4400" b="0" cap="all" baseline="0">
                <a:solidFill>
                  <a:schemeClr val="tx1"/>
                </a:solidFill>
              </a:defRPr>
            </a:lvl1pPr>
            <a:lvl2pPr marL="228600" indent="0">
              <a:lnSpc>
                <a:spcPct val="100000"/>
              </a:lnSpc>
              <a:buNone/>
              <a:defRPr sz="4000" b="0" cap="all" baseline="0">
                <a:solidFill>
                  <a:schemeClr val="tx1"/>
                </a:solidFill>
              </a:defRPr>
            </a:lvl2pPr>
            <a:lvl3pPr marL="457200" indent="0">
              <a:lnSpc>
                <a:spcPct val="100000"/>
              </a:lnSpc>
              <a:buNone/>
              <a:defRPr sz="3600" b="0" cap="all" baseline="0">
                <a:solidFill>
                  <a:schemeClr val="tx1"/>
                </a:solidFill>
              </a:defRPr>
            </a:lvl3pPr>
            <a:lvl4pPr marL="685800" indent="0">
              <a:lnSpc>
                <a:spcPct val="100000"/>
              </a:lnSpc>
              <a:buNone/>
              <a:defRPr sz="3200" b="0" cap="all" baseline="0">
                <a:solidFill>
                  <a:schemeClr val="tx1"/>
                </a:solidFill>
              </a:defRPr>
            </a:lvl4pPr>
            <a:lvl5pPr marL="914400" indent="0">
              <a:lnSpc>
                <a:spcPct val="100000"/>
              </a:lnSpc>
              <a:buNone/>
              <a:defRPr sz="28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301B1322-4C31-4D1F-88B1-5F79F56892AE}" type="datetime1">
              <a:rPr lang="en-US" smtClean="0"/>
              <a:pPr/>
              <a:t>3/7/2026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197502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399"/>
            <a:ext cx="8266176" cy="5308603"/>
          </a:xfrm>
        </p:spPr>
        <p:txBody>
          <a:bodyPr anchor="b">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3/7/2026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894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400"/>
            <a:ext cx="8266176" cy="5029200"/>
          </a:xfrm>
        </p:spPr>
        <p:txBody>
          <a:bodyPr anchor="ctr">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3/7/2026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9410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userDrawn="1"/>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414575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Quote 2">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3008E7D-CE80-FED6-37C3-0C80349764CF}"/>
              </a:ext>
            </a:extLst>
          </p:cNvPr>
          <p:cNvSpPr>
            <a:spLocks noGrp="1"/>
          </p:cNvSpPr>
          <p:nvPr>
            <p:ph type="title" hasCustomPrompt="1"/>
          </p:nvPr>
        </p:nvSpPr>
        <p:spPr>
          <a:xfrm>
            <a:off x="2057386" y="5349240"/>
            <a:ext cx="9052559" cy="466344"/>
          </a:xfrm>
        </p:spPr>
        <p:txBody>
          <a:bodyPr anchor="ctr">
            <a:normAutofit/>
          </a:bodyPr>
          <a:lstStyle>
            <a:lvl1pPr>
              <a:defRPr sz="180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solidFill>
                  <a:schemeClr val="tx1"/>
                </a:solidFill>
              </a:defRPr>
            </a:lvl1pPr>
          </a:lstStyle>
          <a:p>
            <a:r>
              <a:rPr lang="en-US"/>
              <a:t>Sample Footer Text</a:t>
            </a:r>
          </a:p>
        </p:txBody>
      </p:sp>
      <p:sp>
        <p:nvSpPr>
          <p:cNvPr id="10" name="Content Placeholder 12">
            <a:extLst>
              <a:ext uri="{FF2B5EF4-FFF2-40B4-BE49-F238E27FC236}">
                <a16:creationId xmlns:a16="http://schemas.microsoft.com/office/drawing/2014/main" id="{4858928B-5A9F-47D7-A728-92043F9C616D}"/>
              </a:ext>
            </a:extLst>
          </p:cNvPr>
          <p:cNvSpPr>
            <a:spLocks noGrp="1"/>
          </p:cNvSpPr>
          <p:nvPr>
            <p:ph sz="quarter" idx="15" hasCustomPrompt="1"/>
          </p:nvPr>
        </p:nvSpPr>
        <p:spPr>
          <a:xfrm>
            <a:off x="2057387" y="1344168"/>
            <a:ext cx="9052559" cy="3291840"/>
          </a:xfrm>
        </p:spPr>
        <p:txBody>
          <a:bodyPr anchor="ctr">
            <a:normAutofit/>
          </a:bodyPr>
          <a:lstStyle>
            <a:lvl1pPr>
              <a:lnSpc>
                <a:spcPct val="100000"/>
              </a:lnSpc>
              <a:spcBef>
                <a:spcPts val="0"/>
              </a:spcBef>
              <a:defRPr sz="5400" cap="all" baseline="0"/>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solidFill>
                  <a:schemeClr val="tx1"/>
                </a:solidFill>
              </a:defRPr>
            </a:lvl1pPr>
          </a:lstStyle>
          <a:p>
            <a:fld id="{29247CA6-BC1D-429A-A289-4E939E49554A}"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90522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9CADAEB-D17D-F975-9A7E-9ECADE7C15A6}"/>
              </a:ext>
            </a:extLst>
          </p:cNvPr>
          <p:cNvSpPr>
            <a:spLocks noGrp="1"/>
          </p:cNvSpPr>
          <p:nvPr>
            <p:ph type="title" hasCustomPrompt="1"/>
          </p:nvPr>
        </p:nvSpPr>
        <p:spPr>
          <a:xfrm>
            <a:off x="914398" y="5529263"/>
            <a:ext cx="8961121" cy="977900"/>
          </a:xfrm>
        </p:spPr>
        <p:txBody>
          <a:bodyPr anchor="ctr">
            <a:normAutofit/>
          </a:bodyPr>
          <a:lstStyle>
            <a:lvl1pPr>
              <a:defRPr sz="180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lvl1pPr>
          </a:lstStyle>
          <a:p>
            <a:r>
              <a:rPr lang="en-US"/>
              <a:t>Sample Footer Text</a:t>
            </a:r>
          </a:p>
        </p:txBody>
      </p:sp>
      <p:sp>
        <p:nvSpPr>
          <p:cNvPr id="13" name="Content Placeholder 12">
            <a:extLst>
              <a:ext uri="{FF2B5EF4-FFF2-40B4-BE49-F238E27FC236}">
                <a16:creationId xmlns:a16="http://schemas.microsoft.com/office/drawing/2014/main" id="{E77C66A4-AAA2-6143-2AAE-5C8823111D3A}"/>
              </a:ext>
            </a:extLst>
          </p:cNvPr>
          <p:cNvSpPr>
            <a:spLocks noGrp="1"/>
          </p:cNvSpPr>
          <p:nvPr>
            <p:ph sz="quarter" idx="15" hasCustomPrompt="1"/>
          </p:nvPr>
        </p:nvSpPr>
        <p:spPr>
          <a:xfrm>
            <a:off x="914400" y="1005839"/>
            <a:ext cx="8961438" cy="3751899"/>
          </a:xfrm>
        </p:spPr>
        <p:txBody>
          <a:bodyPr>
            <a:normAutofit/>
          </a:bodyPr>
          <a:lstStyle>
            <a:lvl1pPr>
              <a:lnSpc>
                <a:spcPct val="100000"/>
              </a:lnSpc>
              <a:spcBef>
                <a:spcPts val="0"/>
              </a:spcBef>
              <a:defRPr sz="6000" cap="all" baseline="0"/>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lvl1pPr>
          </a:lstStyle>
          <a:p>
            <a:fld id="{DF8418BD-2BA9-41CB-AB89-625779A7563D}"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05852FC1-DF85-9E04-E064-E263DDD72C88}"/>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86939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1">
              <a:rPr lang="en-US" smtClean="0"/>
              <a:pPr/>
              <a:t>3/7/2026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892676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1">
              <a:rPr lang="en-US" smtClean="0"/>
              <a:pPr/>
              <a:t>3/7/2026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04505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1">
              <a:rPr lang="en-US" smtClean="0"/>
              <a:pPr/>
              <a:t>3/7/2026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504150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1">
              <a:rPr lang="en-US" smtClean="0"/>
              <a:pPr/>
              <a:t>3/7/2026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761195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3200"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595634" cy="3993263"/>
          </a:xfrm>
        </p:spPr>
        <p:txBody>
          <a:bodyPr anchor="t">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46320" y="553615"/>
            <a:ext cx="6440258" cy="575510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12DB3EA1-DD0C-4B8D-8364-52024B4530F1}" type="datetime1">
              <a:rPr lang="en-US" smtClean="0"/>
              <a:pPr/>
              <a:t>3/7/2026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3A126498-5D70-71A2-A52F-877C850B34BC}"/>
              </a:ext>
              <a:ext uri="{C183D7F6-B498-43B3-948B-1728B52AA6E4}">
                <adec:decorative xmlns:adec="http://schemas.microsoft.com/office/drawing/2017/decorative" val="1"/>
              </a:ext>
            </a:extLst>
          </p:cNvPr>
          <p:cNvCxnSpPr>
            <a:cxnSpLocks/>
          </p:cNvCxnSpPr>
          <p:nvPr/>
        </p:nvCxnSpPr>
        <p:spPr>
          <a:xfrm>
            <a:off x="457586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17979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75F4D28-38E0-121F-D54D-1FCE2D6321C8}"/>
              </a:ext>
            </a:extLst>
          </p:cNvPr>
          <p:cNvSpPr>
            <a:spLocks noGrp="1"/>
          </p:cNvSpPr>
          <p:nvPr>
            <p:ph type="title"/>
          </p:nvPr>
        </p:nvSpPr>
        <p:spPr>
          <a:xfrm>
            <a:off x="731520" y="553616"/>
            <a:ext cx="3595634" cy="2250544"/>
          </a:xfrm>
        </p:spPr>
        <p:txBody>
          <a:bodyPr anchor="t">
            <a:normAutofit/>
          </a:bodyPr>
          <a:lstStyle>
            <a:lvl1pPr>
              <a:defRPr sz="3200"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Text Placeholder 3">
            <a:extLst>
              <a:ext uri="{FF2B5EF4-FFF2-40B4-BE49-F238E27FC236}">
                <a16:creationId xmlns:a16="http://schemas.microsoft.com/office/drawing/2014/main" id="{23EFCC9B-CBB5-5DB3-0C1A-D7607EED4E32}"/>
              </a:ext>
            </a:extLst>
          </p:cNvPr>
          <p:cNvSpPr>
            <a:spLocks noGrp="1"/>
          </p:cNvSpPr>
          <p:nvPr>
            <p:ph type="body" sz="half" idx="14"/>
          </p:nvPr>
        </p:nvSpPr>
        <p:spPr>
          <a:xfrm>
            <a:off x="731520" y="2931865"/>
            <a:ext cx="3595634" cy="3372519"/>
          </a:xfrm>
        </p:spPr>
        <p:txBody>
          <a:bodyPr anchor="b">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Picture Placeholder 9">
            <a:extLst>
              <a:ext uri="{FF2B5EF4-FFF2-40B4-BE49-F238E27FC236}">
                <a16:creationId xmlns:a16="http://schemas.microsoft.com/office/drawing/2014/main" id="{71602F00-69F8-D44C-0F84-384694CA224A}"/>
              </a:ext>
            </a:extLst>
          </p:cNvPr>
          <p:cNvSpPr>
            <a:spLocks noGrp="1"/>
          </p:cNvSpPr>
          <p:nvPr>
            <p:ph type="pic" sz="quarter" idx="13" hasCustomPrompt="1"/>
          </p:nvPr>
        </p:nvSpPr>
        <p:spPr>
          <a:xfrm>
            <a:off x="5091497" y="598627"/>
            <a:ext cx="6304337" cy="5775923"/>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3D157344-9CC7-412D-8C20-072BE86D5A11}" type="datetime1">
              <a:rPr lang="en-US" smtClean="0"/>
              <a:pPr/>
              <a:t>3/7/2026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3104563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1">
              <a:rPr lang="en-US" smtClean="0"/>
              <a:pPr/>
              <a:t>3/7/2026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1830475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3/7/2026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086469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1">
              <a:rPr lang="en-US" smtClean="0"/>
              <a:pPr/>
              <a:t>3/7/2026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smtClean="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34587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2.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2.xml"/></Relationships>
</file>

<file path=ppt/slides/_rels/slide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9.xml"/><Relationship Id="rId5" Type="http://schemas.microsoft.com/office/2007/relationships/hdphoto" Target="../media/hdphoto1.wdp"/><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5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 Id="rId9" Type="http://schemas.openxmlformats.org/officeDocument/2006/relationships/image" Target="../media/image20.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5.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52.xml"/><Relationship Id="rId4" Type="http://schemas.openxmlformats.org/officeDocument/2006/relationships/image" Target="../media/image24.jpe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7.png"/><Relationship Id="rId1" Type="http://schemas.openxmlformats.org/officeDocument/2006/relationships/slideLayout" Target="../slideLayouts/slideLayout28.xm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52.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5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4.xml"/><Relationship Id="rId4" Type="http://schemas.openxmlformats.org/officeDocument/2006/relationships/image" Target="../media/image35.jpeg"/></Relationships>
</file>

<file path=ppt/slides/_rels/slide17.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7.png"/><Relationship Id="rId7" Type="http://schemas.openxmlformats.org/officeDocument/2006/relationships/image" Target="../media/image39.png"/><Relationship Id="rId2" Type="http://schemas.openxmlformats.org/officeDocument/2006/relationships/image" Target="../media/image36.png"/><Relationship Id="rId1" Type="http://schemas.openxmlformats.org/officeDocument/2006/relationships/slideLayout" Target="../slideLayouts/slideLayout52.xml"/><Relationship Id="rId6" Type="http://schemas.openxmlformats.org/officeDocument/2006/relationships/image" Target="../media/image34.jpeg"/><Relationship Id="rId5" Type="http://schemas.openxmlformats.org/officeDocument/2006/relationships/image" Target="../media/image38.jpeg"/><Relationship Id="rId4" Type="http://schemas.openxmlformats.org/officeDocument/2006/relationships/image" Target="../media/image14.png"/><Relationship Id="rId9"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2.png"/><Relationship Id="rId1" Type="http://schemas.openxmlformats.org/officeDocument/2006/relationships/slideLayout" Target="../slideLayouts/slideLayout52.xml"/><Relationship Id="rId5" Type="http://schemas.openxmlformats.org/officeDocument/2006/relationships/image" Target="../media/image44.jpeg"/><Relationship Id="rId4" Type="http://schemas.openxmlformats.org/officeDocument/2006/relationships/image" Target="../media/image43.jpeg"/></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52.xml"/><Relationship Id="rId1" Type="http://schemas.openxmlformats.org/officeDocument/2006/relationships/video" Target="https://www.youtube.com/embed/DPose2LKrXU?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5.xml"/><Relationship Id="rId1" Type="http://schemas.openxmlformats.org/officeDocument/2006/relationships/slideLayout" Target="../slideLayouts/slideLayout52.xml"/><Relationship Id="rId5" Type="http://schemas.openxmlformats.org/officeDocument/2006/relationships/image" Target="../media/image14.png"/><Relationship Id="rId4" Type="http://schemas.openxmlformats.org/officeDocument/2006/relationships/image" Target="../media/image47.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5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8" Type="http://schemas.openxmlformats.org/officeDocument/2006/relationships/hyperlink" Target="https://en.wikipedia.org/wiki/Triquetra." TargetMode="External"/><Relationship Id="rId3" Type="http://schemas.openxmlformats.org/officeDocument/2006/relationships/hyperlink" Target="https://doi.org/10.4018/978-1-7998-4342-9" TargetMode="External"/><Relationship Id="rId7" Type="http://schemas.openxmlformats.org/officeDocument/2006/relationships/hyperlink" Target="https://sevenrooms.com/blog/how-to-create-a-restaurant-marketing-plan-free-template/" TargetMode="External"/><Relationship Id="rId2" Type="http://schemas.openxmlformats.org/officeDocument/2006/relationships/hyperlink" Target="https://businesswales.gov.wales/businessfinance/" TargetMode="External"/><Relationship Id="rId1" Type="http://schemas.openxmlformats.org/officeDocument/2006/relationships/slideLayout" Target="../slideLayouts/slideLayout52.xml"/><Relationship Id="rId6" Type="http://schemas.openxmlformats.org/officeDocument/2006/relationships/hyperlink" Target="https://www.ukhospitality.org.uk/delivering-on-non-negotiables-dietary-options-sustainability-and-customer-experience/" TargetMode="External"/><Relationship Id="rId5" Type="http://schemas.openxmlformats.org/officeDocument/2006/relationships/hyperlink" Target="https://www.gov.uk/guidance/venture-capital-schemes-apply-for-the-enterprise-investment-scheme" TargetMode="External"/><Relationship Id="rId10" Type="http://schemas.openxmlformats.org/officeDocument/2006/relationships/hyperlink" Target="https://www.xero.com/uk/guides/new-tax-year/?utm_source=MICROSOFT&amp;utm_medium=cpc&amp;utm_campaign=UK+-+NB+-+MF+-+SMB+-+DSA+D%26I&amp;utm_content=Guides&amp;utm_term=DYNAMIC+SEARCH+ADS&amp;ds_kid=2319012437226&amp;gclid=9668c0eff1c2114d1378a962fa7a8fe7&amp;gclsrc=3p.ds&amp;msclkid=9668c0eff1c2114d1378a962fa7a8fe7" TargetMode="External"/><Relationship Id="rId4" Type="http://schemas.openxmlformats.org/officeDocument/2006/relationships/hyperlink" Target="https://medium.com/design-bootcamp/creating-a-striking-brand-identity-with-primary-colors-119cf5242db6" TargetMode="External"/><Relationship Id="rId9" Type="http://schemas.openxmlformats.org/officeDocument/2006/relationships/hyperlink" Target="https://en.wikipedia.org/wiki/Triskel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C726938-7D82-25EB-4185-217AEF2EE952}"/>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1</a:t>
            </a:fld>
            <a:endParaRPr lang="en-US"/>
          </a:p>
        </p:txBody>
      </p:sp>
      <p:sp>
        <p:nvSpPr>
          <p:cNvPr id="14" name="Title 1">
            <a:extLst>
              <a:ext uri="{FF2B5EF4-FFF2-40B4-BE49-F238E27FC236}">
                <a16:creationId xmlns:a16="http://schemas.microsoft.com/office/drawing/2014/main" id="{13EEBBC6-7F89-228C-9A28-730D543983FA}"/>
              </a:ext>
            </a:extLst>
          </p:cNvPr>
          <p:cNvSpPr txBox="1">
            <a:spLocks/>
          </p:cNvSpPr>
          <p:nvPr/>
        </p:nvSpPr>
        <p:spPr>
          <a:xfrm>
            <a:off x="1277517" y="1253245"/>
            <a:ext cx="9336024" cy="377647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lang="en-US" sz="8000" b="0" kern="1200" dirty="0">
                <a:gradFill>
                  <a:gsLst>
                    <a:gs pos="0">
                      <a:schemeClr val="accent5"/>
                    </a:gs>
                    <a:gs pos="100000">
                      <a:schemeClr val="accent2"/>
                    </a:gs>
                  </a:gsLst>
                  <a:lin ang="6000000" scaled="0"/>
                </a:gradFill>
                <a:latin typeface="+mj-lt"/>
                <a:ea typeface="+mj-ea"/>
                <a:cs typeface="+mj-cs"/>
              </a:defRPr>
            </a:lvl1pPr>
          </a:lstStyle>
          <a:p>
            <a:pPr algn="ctr"/>
            <a:br>
              <a:rPr lang="en-GB" sz="2000">
                <a:latin typeface="Arial" panose="020B0604020202020204" pitchFamily="34" charset="0"/>
                <a:cs typeface="Arial" panose="020B0604020202020204" pitchFamily="34" charset="0"/>
              </a:rPr>
            </a:br>
            <a:r>
              <a:rPr lang="en-GB" sz="2800">
                <a:solidFill>
                  <a:srgbClr val="605D1D"/>
                </a:solidFill>
                <a:latin typeface="Arial" panose="020B0604020202020204" pitchFamily="34" charset="0"/>
                <a:cs typeface="Arial" panose="020B0604020202020204" pitchFamily="34" charset="0"/>
              </a:rPr>
              <a:t>AI STATEMENT</a:t>
            </a:r>
            <a:br>
              <a:rPr lang="en-GB" sz="2000">
                <a:latin typeface="Arial" panose="020B0604020202020204" pitchFamily="34" charset="0"/>
                <a:cs typeface="Arial" panose="020B0604020202020204" pitchFamily="34" charset="0"/>
              </a:rPr>
            </a:br>
            <a:br>
              <a:rPr lang="en-GB" sz="2000">
                <a:latin typeface="Arial" panose="020B0604020202020204" pitchFamily="34" charset="0"/>
                <a:cs typeface="Arial" panose="020B0604020202020204" pitchFamily="34" charset="0"/>
              </a:rPr>
            </a:br>
            <a:br>
              <a:rPr lang="en-GB" sz="2000">
                <a:latin typeface="Arial" panose="020B0604020202020204" pitchFamily="34" charset="0"/>
                <a:cs typeface="Arial" panose="020B0604020202020204" pitchFamily="34" charset="0"/>
              </a:rPr>
            </a:br>
            <a:br>
              <a:rPr lang="en-GB" sz="2000">
                <a:latin typeface="Arial" panose="020B0604020202020204" pitchFamily="34" charset="0"/>
                <a:cs typeface="Arial" panose="020B0604020202020204" pitchFamily="34" charset="0"/>
              </a:rPr>
            </a:br>
            <a:r>
              <a:rPr lang="en-GB" sz="2000">
                <a:solidFill>
                  <a:srgbClr val="605D1D"/>
                </a:solidFill>
                <a:latin typeface="Arial" panose="020B060402020202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a:t>
            </a:r>
            <a:br>
              <a:rPr lang="en-GB" sz="2000">
                <a:solidFill>
                  <a:srgbClr val="605D1D"/>
                </a:solidFill>
                <a:latin typeface="Arial" panose="020B0604020202020204" pitchFamily="34" charset="0"/>
                <a:cs typeface="Arial" panose="020B0604020202020204" pitchFamily="34" charset="0"/>
              </a:rPr>
            </a:br>
            <a:r>
              <a:rPr lang="en-GB" sz="2000">
                <a:solidFill>
                  <a:srgbClr val="605D1D"/>
                </a:solidFill>
                <a:latin typeface="Arial" panose="020B0604020202020204" pitchFamily="34" charset="0"/>
                <a:cs typeface="Arial" panose="020B0604020202020204" pitchFamily="34" charset="0"/>
              </a:rPr>
              <a:t>provide in evidence.</a:t>
            </a:r>
          </a:p>
        </p:txBody>
      </p:sp>
    </p:spTree>
    <p:extLst>
      <p:ext uri="{BB962C8B-B14F-4D97-AF65-F5344CB8AC3E}">
        <p14:creationId xmlns:p14="http://schemas.microsoft.com/office/powerpoint/2010/main" val="1162776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7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A1AB7-4643-C89F-8F66-39AE64E5C56B}"/>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C565080-E38D-F933-94B2-629C45EDAE0F}"/>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2</a:t>
            </a:fld>
            <a:endParaRPr lang="en-US"/>
          </a:p>
        </p:txBody>
      </p:sp>
      <p:sp>
        <p:nvSpPr>
          <p:cNvPr id="14" name="Title 1">
            <a:extLst>
              <a:ext uri="{FF2B5EF4-FFF2-40B4-BE49-F238E27FC236}">
                <a16:creationId xmlns:a16="http://schemas.microsoft.com/office/drawing/2014/main" id="{54C3D435-73B1-1004-3428-39C73B9D3C25}"/>
              </a:ext>
            </a:extLst>
          </p:cNvPr>
          <p:cNvSpPr txBox="1">
            <a:spLocks/>
          </p:cNvSpPr>
          <p:nvPr/>
        </p:nvSpPr>
        <p:spPr>
          <a:xfrm>
            <a:off x="1277517" y="1617044"/>
            <a:ext cx="9336024" cy="484150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lang="en-US" sz="8000" b="0" kern="1200" dirty="0">
                <a:gradFill>
                  <a:gsLst>
                    <a:gs pos="0">
                      <a:schemeClr val="accent5"/>
                    </a:gs>
                    <a:gs pos="100000">
                      <a:schemeClr val="accent2"/>
                    </a:gs>
                  </a:gsLst>
                  <a:lin ang="6000000" scaled="0"/>
                </a:gradFill>
                <a:latin typeface="+mj-lt"/>
                <a:ea typeface="+mj-ea"/>
                <a:cs typeface="+mj-cs"/>
              </a:defRPr>
            </a:lvl1pPr>
          </a:lstStyle>
          <a:p>
            <a:pPr algn="just">
              <a:lnSpc>
                <a:spcPct val="150000"/>
              </a:lnSpc>
              <a:spcAft>
                <a:spcPts val="800"/>
              </a:spcAft>
            </a:pPr>
            <a:br>
              <a:rPr lang="en-GB" sz="2000">
                <a:latin typeface="Arial" panose="020B0604020202020204" pitchFamily="34" charset="0"/>
                <a:cs typeface="Arial" panose="020B0604020202020204" pitchFamily="34" charset="0"/>
              </a:rPr>
            </a:br>
            <a:r>
              <a:rPr lang="en-GB" sz="2800" b="1" kern="100">
                <a:solidFill>
                  <a:srgbClr val="605D1D"/>
                </a:solidFill>
                <a:latin typeface="+mn-lt"/>
                <a:ea typeface="Aptos" panose="020B0004020202020204" pitchFamily="34" charset="0"/>
                <a:cs typeface="Times New Roman" panose="02020603050405020304" pitchFamily="18" charset="0"/>
              </a:rPr>
              <a:t>Module Name: Managing Enterprise</a:t>
            </a:r>
            <a:endParaRPr lang="en-GB" sz="2800" kern="100">
              <a:solidFill>
                <a:srgbClr val="605D1D"/>
              </a:solidFill>
              <a:latin typeface="+mn-lt"/>
              <a:ea typeface="Aptos" panose="020B0004020202020204" pitchFamily="34" charset="0"/>
              <a:cs typeface="Times New Roman" panose="02020603050405020304" pitchFamily="18" charset="0"/>
            </a:endParaRPr>
          </a:p>
          <a:p>
            <a:pPr algn="just">
              <a:lnSpc>
                <a:spcPct val="150000"/>
              </a:lnSpc>
              <a:spcAft>
                <a:spcPts val="800"/>
              </a:spcAft>
            </a:pPr>
            <a:r>
              <a:rPr lang="en-GB" sz="2800" b="1" kern="100">
                <a:solidFill>
                  <a:srgbClr val="605D1D"/>
                </a:solidFill>
                <a:latin typeface="+mn-lt"/>
                <a:ea typeface="Aptos" panose="020B0004020202020204" pitchFamily="34" charset="0"/>
                <a:cs typeface="Times New Roman" panose="02020603050405020304" pitchFamily="18" charset="0"/>
              </a:rPr>
              <a:t>Module Code: BMSW4011 </a:t>
            </a:r>
            <a:endParaRPr lang="en-GB" sz="2800" kern="100">
              <a:solidFill>
                <a:srgbClr val="605D1D"/>
              </a:solidFill>
              <a:latin typeface="+mn-lt"/>
              <a:ea typeface="Aptos" panose="020B0004020202020204" pitchFamily="34" charset="0"/>
              <a:cs typeface="Times New Roman" panose="02020603050405020304" pitchFamily="18" charset="0"/>
            </a:endParaRPr>
          </a:p>
          <a:p>
            <a:pPr algn="just">
              <a:lnSpc>
                <a:spcPct val="150000"/>
              </a:lnSpc>
              <a:spcAft>
                <a:spcPts val="800"/>
              </a:spcAft>
            </a:pPr>
            <a:r>
              <a:rPr lang="en-GB" sz="2800" b="1" kern="100">
                <a:solidFill>
                  <a:srgbClr val="605D1D"/>
                </a:solidFill>
                <a:latin typeface="+mn-lt"/>
                <a:ea typeface="Aptos" panose="020B0004020202020204" pitchFamily="34" charset="0"/>
                <a:cs typeface="Times New Roman" panose="02020603050405020304" pitchFamily="18" charset="0"/>
              </a:rPr>
              <a:t>Student Name: Mihaela Maxim</a:t>
            </a:r>
            <a:endParaRPr lang="en-GB" sz="2800" kern="100">
              <a:solidFill>
                <a:srgbClr val="605D1D"/>
              </a:solidFill>
              <a:latin typeface="+mn-lt"/>
              <a:ea typeface="Aptos" panose="020B0004020202020204" pitchFamily="34" charset="0"/>
              <a:cs typeface="Times New Roman" panose="02020603050405020304" pitchFamily="18" charset="0"/>
            </a:endParaRPr>
          </a:p>
          <a:p>
            <a:pPr algn="just">
              <a:lnSpc>
                <a:spcPct val="150000"/>
              </a:lnSpc>
              <a:spcAft>
                <a:spcPts val="800"/>
              </a:spcAft>
            </a:pPr>
            <a:r>
              <a:rPr lang="en-GB" sz="2800" b="1" kern="100">
                <a:solidFill>
                  <a:srgbClr val="605D1D"/>
                </a:solidFill>
                <a:latin typeface="+mn-lt"/>
                <a:ea typeface="Aptos" panose="020B0004020202020204" pitchFamily="34" charset="0"/>
                <a:cs typeface="Times New Roman" panose="02020603050405020304" pitchFamily="18" charset="0"/>
              </a:rPr>
              <a:t>Student ID: 2431491</a:t>
            </a:r>
          </a:p>
          <a:p>
            <a:pPr algn="just">
              <a:lnSpc>
                <a:spcPct val="150000"/>
              </a:lnSpc>
              <a:spcAft>
                <a:spcPts val="800"/>
              </a:spcAft>
            </a:pPr>
            <a:r>
              <a:rPr lang="en-GB" sz="2800" b="1" kern="100">
                <a:solidFill>
                  <a:srgbClr val="605D1D"/>
                </a:solidFill>
                <a:latin typeface="+mn-lt"/>
                <a:cs typeface="Times New Roman" panose="02020603050405020304" pitchFamily="18" charset="0"/>
              </a:rPr>
              <a:t>Date: 12 March 2026</a:t>
            </a:r>
            <a:endParaRPr lang="en-GB" sz="2800">
              <a:solidFill>
                <a:srgbClr val="605D1D"/>
              </a:solidFill>
              <a:latin typeface="+mn-lt"/>
              <a:cs typeface="Arial" panose="020B0604020202020204" pitchFamily="34" charset="0"/>
            </a:endParaRPr>
          </a:p>
        </p:txBody>
      </p:sp>
      <p:pic>
        <p:nvPicPr>
          <p:cNvPr id="2" name="Picture 1">
            <a:extLst>
              <a:ext uri="{FF2B5EF4-FFF2-40B4-BE49-F238E27FC236}">
                <a16:creationId xmlns:a16="http://schemas.microsoft.com/office/drawing/2014/main" id="{DFF17AAB-6070-8321-D8C6-E5843AD0CC18}"/>
              </a:ext>
            </a:extLst>
          </p:cNvPr>
          <p:cNvPicPr>
            <a:picLocks noChangeAspect="1"/>
          </p:cNvPicPr>
          <p:nvPr/>
        </p:nvPicPr>
        <p:blipFill>
          <a:blip r:embed="rId3"/>
          <a:stretch>
            <a:fillRect/>
          </a:stretch>
        </p:blipFill>
        <p:spPr>
          <a:xfrm>
            <a:off x="4191678" y="131484"/>
            <a:ext cx="2865368" cy="1121761"/>
          </a:xfrm>
          <a:prstGeom prst="rect">
            <a:avLst/>
          </a:prstGeom>
        </p:spPr>
      </p:pic>
    </p:spTree>
    <p:extLst>
      <p:ext uri="{BB962C8B-B14F-4D97-AF65-F5344CB8AC3E}">
        <p14:creationId xmlns:p14="http://schemas.microsoft.com/office/powerpoint/2010/main" val="11757375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7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4C9115-195B-CD2D-5C3B-B9EA74E8A7E5}"/>
              </a:ext>
            </a:extLst>
          </p:cNvPr>
          <p:cNvSpPr>
            <a:spLocks noGrp="1"/>
          </p:cNvSpPr>
          <p:nvPr>
            <p:ph type="sldNum" sz="quarter" idx="12"/>
          </p:nvPr>
        </p:nvSpPr>
        <p:spPr/>
        <p:txBody>
          <a:bodyPr/>
          <a:lstStyle/>
          <a:p>
            <a:fld id="{CC057153-B650-4DEB-B370-79DDCFDCE934}" type="slidenum">
              <a:rPr lang="en-US" smtClean="0"/>
              <a:pPr/>
              <a:t>3</a:t>
            </a:fld>
            <a:endParaRPr lang="en-US"/>
          </a:p>
        </p:txBody>
      </p:sp>
      <p:pic>
        <p:nvPicPr>
          <p:cNvPr id="6" name="Picture 5">
            <a:extLst>
              <a:ext uri="{FF2B5EF4-FFF2-40B4-BE49-F238E27FC236}">
                <a16:creationId xmlns:a16="http://schemas.microsoft.com/office/drawing/2014/main" id="{F2062F82-9993-E96E-B980-04C63327D3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5534" y="0"/>
            <a:ext cx="12287533" cy="6858000"/>
          </a:xfrm>
          <a:prstGeom prst="rect">
            <a:avLst/>
          </a:prstGeom>
        </p:spPr>
      </p:pic>
    </p:spTree>
    <p:extLst>
      <p:ext uri="{BB962C8B-B14F-4D97-AF65-F5344CB8AC3E}">
        <p14:creationId xmlns:p14="http://schemas.microsoft.com/office/powerpoint/2010/main" val="1046303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8ACAC5C-7E32-CA94-4DDC-BAFDAE0CA5D5}"/>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sp>
        <p:nvSpPr>
          <p:cNvPr id="10" name="Title 1">
            <a:extLst>
              <a:ext uri="{FF2B5EF4-FFF2-40B4-BE49-F238E27FC236}">
                <a16:creationId xmlns:a16="http://schemas.microsoft.com/office/drawing/2014/main" id="{085EEAE6-402C-4F46-700A-410E3F82E02A}"/>
              </a:ext>
            </a:extLst>
          </p:cNvPr>
          <p:cNvSpPr>
            <a:spLocks noGrp="1"/>
          </p:cNvSpPr>
          <p:nvPr>
            <p:ph type="title"/>
          </p:nvPr>
        </p:nvSpPr>
        <p:spPr>
          <a:xfrm>
            <a:off x="2551772" y="136526"/>
            <a:ext cx="5194877" cy="593725"/>
          </a:xfrm>
        </p:spPr>
        <p:txBody>
          <a:bodyPr anchor="b">
            <a:normAutofit fontScale="90000"/>
          </a:bodyPr>
          <a:lstStyle/>
          <a:p>
            <a:pPr algn="ctr"/>
            <a:r>
              <a:rPr lang="en-GB">
                <a:solidFill>
                  <a:srgbClr val="605D1D"/>
                </a:solidFill>
              </a:rPr>
              <a:t>						overview</a:t>
            </a:r>
          </a:p>
        </p:txBody>
      </p:sp>
      <p:sp>
        <p:nvSpPr>
          <p:cNvPr id="50" name="Content Placeholder 49">
            <a:extLst>
              <a:ext uri="{FF2B5EF4-FFF2-40B4-BE49-F238E27FC236}">
                <a16:creationId xmlns:a16="http://schemas.microsoft.com/office/drawing/2014/main" id="{D0E1ABA9-D16C-E8C1-F7A8-B720C67F7B3B}"/>
              </a:ext>
            </a:extLst>
          </p:cNvPr>
          <p:cNvSpPr>
            <a:spLocks noGrp="1"/>
          </p:cNvSpPr>
          <p:nvPr>
            <p:ph sz="quarter" idx="14"/>
          </p:nvPr>
        </p:nvSpPr>
        <p:spPr>
          <a:xfrm>
            <a:off x="5614881" y="914400"/>
            <a:ext cx="6349381" cy="5807074"/>
          </a:xfrm>
        </p:spPr>
        <p:txBody>
          <a:bodyPr>
            <a:normAutofit fontScale="92500" lnSpcReduction="20000"/>
          </a:bodyPr>
          <a:lstStyle/>
          <a:p>
            <a:pPr lvl="0"/>
            <a:r>
              <a:rPr lang="en-GB" b="1" dirty="0">
                <a:solidFill>
                  <a:srgbClr val="605D1D"/>
                </a:solidFill>
                <a:latin typeface="Arial" panose="020B0604020202020204" pitchFamily="34" charset="0"/>
                <a:cs typeface="Arial" panose="020B0604020202020204" pitchFamily="34" charset="0"/>
              </a:rPr>
              <a:t>1. </a:t>
            </a:r>
            <a:r>
              <a:rPr lang="en-GB" b="1" u="sng" dirty="0">
                <a:solidFill>
                  <a:srgbClr val="605D1D"/>
                </a:solidFill>
                <a:latin typeface="Arial" panose="020B0604020202020204" pitchFamily="34" charset="0"/>
                <a:cs typeface="Arial" panose="020B0604020202020204" pitchFamily="34" charset="0"/>
              </a:rPr>
              <a:t>Business Proposition</a:t>
            </a:r>
          </a:p>
          <a:p>
            <a:pPr lvl="0"/>
            <a:r>
              <a:rPr lang="en-GB" dirty="0">
                <a:solidFill>
                  <a:srgbClr val="605D1D"/>
                </a:solidFill>
                <a:latin typeface="Arial" panose="020B0604020202020204" pitchFamily="34" charset="0"/>
                <a:cs typeface="Arial" panose="020B0604020202020204" pitchFamily="34" charset="0"/>
              </a:rPr>
              <a:t>  1.1  Business name, concept and story		5</a:t>
            </a:r>
          </a:p>
          <a:p>
            <a:pPr lvl="0"/>
            <a:r>
              <a:rPr lang="en-GB" dirty="0">
                <a:solidFill>
                  <a:srgbClr val="605D1D"/>
                </a:solidFill>
                <a:latin typeface="Arial" panose="020B0604020202020204" pitchFamily="34" charset="0"/>
                <a:cs typeface="Arial" panose="020B0604020202020204" pitchFamily="34" charset="0"/>
              </a:rPr>
              <a:t>  1.2  Mission statement, aims, objectives and USP	6</a:t>
            </a:r>
          </a:p>
          <a:p>
            <a:pPr lvl="0"/>
            <a:r>
              <a:rPr lang="en-GB" dirty="0">
                <a:solidFill>
                  <a:srgbClr val="605D1D"/>
                </a:solidFill>
                <a:latin typeface="Arial" panose="020B0604020202020204" pitchFamily="34" charset="0"/>
                <a:cs typeface="Arial" panose="020B0604020202020204" pitchFamily="34" charset="0"/>
              </a:rPr>
              <a:t>  1.3  Legal structure 				7</a:t>
            </a:r>
          </a:p>
          <a:p>
            <a:pPr lvl="0"/>
            <a:r>
              <a:rPr lang="en-GB" dirty="0">
                <a:solidFill>
                  <a:srgbClr val="605D1D"/>
                </a:solidFill>
                <a:latin typeface="Arial" panose="020B0604020202020204" pitchFamily="34" charset="0"/>
                <a:cs typeface="Arial" panose="020B0604020202020204" pitchFamily="34" charset="0"/>
              </a:rPr>
              <a:t>  1.4  Location					8</a:t>
            </a:r>
          </a:p>
          <a:p>
            <a:r>
              <a:rPr lang="en-GB" dirty="0">
                <a:solidFill>
                  <a:srgbClr val="605D1D"/>
                </a:solidFill>
                <a:latin typeface="Arial" panose="020B0604020202020204" pitchFamily="34" charset="0"/>
                <a:cs typeface="Arial" panose="020B0604020202020204" pitchFamily="34" charset="0"/>
              </a:rPr>
              <a:t>  1.5  Human Resources 				9</a:t>
            </a:r>
          </a:p>
          <a:p>
            <a:pPr lvl="0"/>
            <a:r>
              <a:rPr lang="en-GB" dirty="0">
                <a:solidFill>
                  <a:srgbClr val="605D1D"/>
                </a:solidFill>
                <a:latin typeface="Arial" panose="020B0604020202020204" pitchFamily="34" charset="0"/>
                <a:cs typeface="Arial" panose="020B0604020202020204" pitchFamily="34" charset="0"/>
              </a:rPr>
              <a:t>  1.6  Financial overview 			               10</a:t>
            </a:r>
          </a:p>
          <a:p>
            <a:pPr lvl="0"/>
            <a:r>
              <a:rPr lang="en-GB" dirty="0">
                <a:solidFill>
                  <a:srgbClr val="605D1D"/>
                </a:solidFill>
                <a:latin typeface="Arial" panose="020B0604020202020204" pitchFamily="34" charset="0"/>
                <a:cs typeface="Arial" panose="020B0604020202020204" pitchFamily="34" charset="0"/>
              </a:rPr>
              <a:t>  </a:t>
            </a:r>
            <a:r>
              <a:rPr lang="en-GB">
                <a:solidFill>
                  <a:srgbClr val="605D1D"/>
                </a:solidFill>
                <a:latin typeface="Arial" panose="020B0604020202020204" pitchFamily="34" charset="0"/>
                <a:cs typeface="Arial" panose="020B0604020202020204" pitchFamily="34" charset="0"/>
              </a:rPr>
              <a:t>1.7  SWOT Analysis          	</a:t>
            </a:r>
            <a:r>
              <a:rPr lang="en-GB" dirty="0">
                <a:solidFill>
                  <a:srgbClr val="605D1D"/>
                </a:solidFill>
                <a:latin typeface="Arial" panose="020B0604020202020204" pitchFamily="34" charset="0"/>
                <a:cs typeface="Arial" panose="020B0604020202020204" pitchFamily="34" charset="0"/>
              </a:rPr>
              <a:t>	</a:t>
            </a:r>
            <a:r>
              <a:rPr lang="en-GB">
                <a:solidFill>
                  <a:srgbClr val="605D1D"/>
                </a:solidFill>
                <a:latin typeface="Arial" panose="020B0604020202020204" pitchFamily="34" charset="0"/>
                <a:cs typeface="Arial" panose="020B0604020202020204" pitchFamily="34" charset="0"/>
              </a:rPr>
              <a:t>	               12</a:t>
            </a:r>
            <a:endParaRPr lang="en-GB" dirty="0">
              <a:solidFill>
                <a:srgbClr val="605D1D"/>
              </a:solidFill>
              <a:latin typeface="Arial" panose="020B0604020202020204" pitchFamily="34" charset="0"/>
              <a:cs typeface="Arial" panose="020B0604020202020204" pitchFamily="34" charset="0"/>
            </a:endParaRPr>
          </a:p>
          <a:p>
            <a:pPr lvl="0"/>
            <a:r>
              <a:rPr lang="en-GB" dirty="0">
                <a:solidFill>
                  <a:srgbClr val="605D1D"/>
                </a:solidFill>
                <a:latin typeface="Arial" panose="020B0604020202020204" pitchFamily="34" charset="0"/>
                <a:cs typeface="Arial" panose="020B0604020202020204" pitchFamily="34" charset="0"/>
              </a:rPr>
              <a:t>  1.8  Market research			               13 </a:t>
            </a:r>
          </a:p>
          <a:p>
            <a:pPr lvl="0"/>
            <a:r>
              <a:rPr lang="en-GB" b="1" dirty="0">
                <a:solidFill>
                  <a:srgbClr val="605D1D"/>
                </a:solidFill>
                <a:latin typeface="Arial" panose="020B0604020202020204" pitchFamily="34" charset="0"/>
                <a:cs typeface="Arial" panose="020B0604020202020204" pitchFamily="34" charset="0"/>
              </a:rPr>
              <a:t>2. </a:t>
            </a:r>
            <a:r>
              <a:rPr lang="en-GB" b="1" u="sng" dirty="0">
                <a:solidFill>
                  <a:srgbClr val="605D1D"/>
                </a:solidFill>
                <a:latin typeface="Arial" panose="020B0604020202020204" pitchFamily="34" charset="0"/>
                <a:cs typeface="Arial" panose="020B0604020202020204" pitchFamily="34" charset="0"/>
              </a:rPr>
              <a:t>12- month Marketing </a:t>
            </a:r>
            <a:r>
              <a:rPr lang="en-GB" b="1" u="sng">
                <a:solidFill>
                  <a:srgbClr val="605D1D"/>
                </a:solidFill>
                <a:latin typeface="Arial" panose="020B0604020202020204" pitchFamily="34" charset="0"/>
                <a:cs typeface="Arial" panose="020B0604020202020204" pitchFamily="34" charset="0"/>
              </a:rPr>
              <a:t>Strategy</a:t>
            </a:r>
            <a:r>
              <a:rPr lang="en-GB" b="1">
                <a:solidFill>
                  <a:srgbClr val="605D1D"/>
                </a:solidFill>
                <a:latin typeface="Arial" panose="020B0604020202020204" pitchFamily="34" charset="0"/>
                <a:cs typeface="Arial" panose="020B0604020202020204" pitchFamily="34" charset="0"/>
              </a:rPr>
              <a:t>                                    </a:t>
            </a:r>
            <a:r>
              <a:rPr lang="en-GB" sz="1900">
                <a:solidFill>
                  <a:srgbClr val="605D1D"/>
                </a:solidFill>
                <a:latin typeface="Arial" panose="020B0604020202020204" pitchFamily="34" charset="0"/>
                <a:cs typeface="Arial" panose="020B0604020202020204" pitchFamily="34" charset="0"/>
              </a:rPr>
              <a:t>14</a:t>
            </a:r>
            <a:endParaRPr lang="en-GB" sz="1900" dirty="0">
              <a:solidFill>
                <a:srgbClr val="605D1D"/>
              </a:solidFill>
              <a:latin typeface="Arial" panose="020B0604020202020204" pitchFamily="34" charset="0"/>
              <a:cs typeface="Arial" panose="020B0604020202020204" pitchFamily="34" charset="0"/>
            </a:endParaRPr>
          </a:p>
          <a:p>
            <a:pPr lvl="0"/>
            <a:r>
              <a:rPr lang="en-GB" dirty="0">
                <a:solidFill>
                  <a:srgbClr val="605D1D"/>
                </a:solidFill>
                <a:latin typeface="Arial" panose="020B0604020202020204" pitchFamily="34" charset="0"/>
                <a:cs typeface="Arial" panose="020B0604020202020204" pitchFamily="34" charset="0"/>
              </a:rPr>
              <a:t>   2.1  Strategy initiatives			               15</a:t>
            </a:r>
          </a:p>
          <a:p>
            <a:pPr lvl="0"/>
            <a:r>
              <a:rPr lang="en-GB" dirty="0">
                <a:solidFill>
                  <a:srgbClr val="605D1D"/>
                </a:solidFill>
                <a:latin typeface="Arial" panose="020B0604020202020204" pitchFamily="34" charset="0"/>
                <a:cs typeface="Arial" panose="020B0604020202020204" pitchFamily="34" charset="0"/>
              </a:rPr>
              <a:t>   2.2  Branding				               16</a:t>
            </a:r>
          </a:p>
          <a:p>
            <a:pPr lvl="0"/>
            <a:r>
              <a:rPr lang="en-GB" dirty="0">
                <a:solidFill>
                  <a:srgbClr val="605D1D"/>
                </a:solidFill>
                <a:latin typeface="Arial" panose="020B0604020202020204" pitchFamily="34" charset="0"/>
                <a:cs typeface="Arial" panose="020B0604020202020204" pitchFamily="34" charset="0"/>
              </a:rPr>
              <a:t>   2.3  Marketing activities			               17       </a:t>
            </a:r>
          </a:p>
          <a:p>
            <a:pPr lvl="0"/>
            <a:r>
              <a:rPr lang="en-GB" b="1" dirty="0">
                <a:solidFill>
                  <a:srgbClr val="605D1D"/>
                </a:solidFill>
                <a:latin typeface="Arial" panose="020B0604020202020204" pitchFamily="34" charset="0"/>
                <a:cs typeface="Arial" panose="020B0604020202020204" pitchFamily="34" charset="0"/>
              </a:rPr>
              <a:t>3</a:t>
            </a:r>
            <a:r>
              <a:rPr lang="en-GB" dirty="0">
                <a:solidFill>
                  <a:srgbClr val="605D1D"/>
                </a:solidFill>
                <a:latin typeface="Arial" panose="020B0604020202020204" pitchFamily="34" charset="0"/>
                <a:cs typeface="Arial" panose="020B0604020202020204" pitchFamily="34" charset="0"/>
              </a:rPr>
              <a:t>. </a:t>
            </a:r>
            <a:r>
              <a:rPr lang="en-GB" b="1" u="sng" dirty="0">
                <a:solidFill>
                  <a:srgbClr val="605D1D"/>
                </a:solidFill>
                <a:latin typeface="Arial" panose="020B0604020202020204" pitchFamily="34" charset="0"/>
                <a:cs typeface="Arial" panose="020B0604020202020204" pitchFamily="34" charset="0"/>
              </a:rPr>
              <a:t>£100,000 Investment</a:t>
            </a:r>
            <a:r>
              <a:rPr lang="en-GB" dirty="0">
                <a:solidFill>
                  <a:srgbClr val="605D1D"/>
                </a:solidFill>
                <a:latin typeface="Arial" panose="020B0604020202020204" pitchFamily="34" charset="0"/>
                <a:cs typeface="Arial" panose="020B0604020202020204" pitchFamily="34" charset="0"/>
              </a:rPr>
              <a:t>			               19</a:t>
            </a:r>
          </a:p>
          <a:p>
            <a:pPr lvl="0"/>
            <a:r>
              <a:rPr lang="en-GB" dirty="0">
                <a:solidFill>
                  <a:srgbClr val="605D1D"/>
                </a:solidFill>
              </a:rPr>
              <a:t>    </a:t>
            </a:r>
            <a:r>
              <a:rPr lang="en-GB" dirty="0">
                <a:solidFill>
                  <a:srgbClr val="605D1D"/>
                </a:solidFill>
                <a:latin typeface="Arial" panose="020B0604020202020204" pitchFamily="34" charset="0"/>
                <a:cs typeface="Arial" panose="020B0604020202020204" pitchFamily="34" charset="0"/>
              </a:rPr>
              <a:t>3.1  Reasons to invest in Silures                                    20</a:t>
            </a:r>
          </a:p>
          <a:p>
            <a:pPr lvl="0"/>
            <a:r>
              <a:rPr lang="en-GB" sz="1900" b="1" dirty="0">
                <a:solidFill>
                  <a:srgbClr val="605D1D"/>
                </a:solidFill>
                <a:latin typeface="Arial" panose="020B0604020202020204" pitchFamily="34" charset="0"/>
                <a:cs typeface="Arial" panose="020B0604020202020204" pitchFamily="34" charset="0"/>
              </a:rPr>
              <a:t>References </a:t>
            </a:r>
            <a:r>
              <a:rPr lang="en-GB" dirty="0">
                <a:solidFill>
                  <a:srgbClr val="605D1D"/>
                </a:solidFill>
                <a:latin typeface="Arial" panose="020B0604020202020204" pitchFamily="34" charset="0"/>
                <a:cs typeface="Arial" panose="020B0604020202020204" pitchFamily="34" charset="0"/>
              </a:rPr>
              <a:t>                                                                      21</a:t>
            </a:r>
          </a:p>
          <a:p>
            <a:pPr lvl="0"/>
            <a:endParaRPr lang="en-GB" dirty="0">
              <a:solidFill>
                <a:srgbClr val="605D1D"/>
              </a:solidFill>
              <a:latin typeface="Arial" panose="020B0604020202020204" pitchFamily="34" charset="0"/>
              <a:cs typeface="Arial" panose="020B0604020202020204" pitchFamily="34" charset="0"/>
            </a:endParaRPr>
          </a:p>
          <a:p>
            <a:pPr lvl="0"/>
            <a:endParaRPr lang="en-GB" dirty="0">
              <a:solidFill>
                <a:srgbClr val="605D1D"/>
              </a:solidFill>
              <a:latin typeface="Arial" panose="020B0604020202020204" pitchFamily="34" charset="0"/>
              <a:cs typeface="Arial" panose="020B0604020202020204" pitchFamily="34" charset="0"/>
            </a:endParaRPr>
          </a:p>
          <a:p>
            <a:pPr lvl="0"/>
            <a:endParaRPr lang="en-GB" dirty="0">
              <a:solidFill>
                <a:srgbClr val="605D1D"/>
              </a:solidFill>
              <a:latin typeface="Arial" panose="020B0604020202020204" pitchFamily="34" charset="0"/>
              <a:cs typeface="Arial" panose="020B0604020202020204" pitchFamily="34" charset="0"/>
            </a:endParaRPr>
          </a:p>
          <a:p>
            <a:pPr lvl="1"/>
            <a:endParaRPr lang="en-GB" dirty="0"/>
          </a:p>
        </p:txBody>
      </p:sp>
      <p:pic>
        <p:nvPicPr>
          <p:cNvPr id="51" name="Content Placeholder 7">
            <a:extLst>
              <a:ext uri="{FF2B5EF4-FFF2-40B4-BE49-F238E27FC236}">
                <a16:creationId xmlns:a16="http://schemas.microsoft.com/office/drawing/2014/main" id="{1933B3F1-0D6B-D5C5-ABB0-468E488D5E73}"/>
              </a:ext>
            </a:extLst>
          </p:cNvPr>
          <p:cNvPicPr>
            <a:picLocks noChangeAspect="1"/>
          </p:cNvPicPr>
          <p:nvPr/>
        </p:nvPicPr>
        <p:blipFill>
          <a:blip r:embed="rId3">
            <a:extLst>
              <a:ext uri="{28A0092B-C50C-407E-A947-70E740481C1C}">
                <a14:useLocalDpi xmlns:a14="http://schemas.microsoft.com/office/drawing/2010/main" val="0"/>
              </a:ext>
            </a:extLst>
          </a:blip>
          <a:srcRect t="6575" b="6575"/>
          <a:stretch/>
        </p:blipFill>
        <p:spPr>
          <a:xfrm>
            <a:off x="60489" y="914400"/>
            <a:ext cx="4982566" cy="5807074"/>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p:spPr>
      </p:pic>
    </p:spTree>
    <p:extLst>
      <p:ext uri="{BB962C8B-B14F-4D97-AF65-F5344CB8AC3E}">
        <p14:creationId xmlns:p14="http://schemas.microsoft.com/office/powerpoint/2010/main" val="917939043"/>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BC7AB941-2D22-6583-6089-2AD56F4E4AFB}"/>
              </a:ext>
            </a:extLst>
          </p:cNvPr>
          <p:cNvPicPr>
            <a:picLocks noChangeAspect="1"/>
          </p:cNvPicPr>
          <p:nvPr/>
        </p:nvPicPr>
        <p:blipFill>
          <a:blip r:embed="rId3">
            <a:extLst>
              <a:ext uri="{28A0092B-C50C-407E-A947-70E740481C1C}">
                <a14:useLocalDpi xmlns:a14="http://schemas.microsoft.com/office/drawing/2010/main" val="0"/>
              </a:ext>
            </a:extLst>
          </a:blip>
          <a:srcRect l="11594" r="15255" b="-1"/>
          <a:stretch>
            <a:fillRect/>
          </a:stretch>
        </p:blipFill>
        <p:spPr>
          <a:xfrm>
            <a:off x="20" y="10"/>
            <a:ext cx="8326303" cy="685799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noFill/>
        </p:spPr>
      </p:pic>
      <p:pic>
        <p:nvPicPr>
          <p:cNvPr id="75" name="Picture 74">
            <a:extLst>
              <a:ext uri="{FF2B5EF4-FFF2-40B4-BE49-F238E27FC236}">
                <a16:creationId xmlns:a16="http://schemas.microsoft.com/office/drawing/2014/main" id="{213E6760-BBA1-59D8-9D8C-044A87F00771}"/>
              </a:ext>
            </a:extLst>
          </p:cNvPr>
          <p:cNvPicPr>
            <a:picLocks noChangeAspect="1"/>
          </p:cNvPicPr>
          <p:nvPr/>
        </p:nvPicPr>
        <p:blipFill>
          <a:blip r:embed="rId4">
            <a:alphaModFix/>
            <a:extLst>
              <a:ext uri="{BEBA8EAE-BF5A-486C-A8C5-ECC9F3942E4B}">
                <a14:imgProps xmlns:a14="http://schemas.microsoft.com/office/drawing/2010/main">
                  <a14:imgLayer r:embed="rId5">
                    <a14:imgEffect>
                      <a14:colorTemperature colorTemp="5900"/>
                    </a14:imgEffect>
                    <a14:imgEffect>
                      <a14:saturation sat="200000"/>
                    </a14:imgEffect>
                  </a14:imgLayer>
                </a14:imgProps>
              </a:ext>
            </a:extLst>
          </a:blip>
          <a:srcRect t="-2" b="22743"/>
          <a:stretch>
            <a:fillRect/>
          </a:stretch>
        </p:blipFill>
        <p:spPr>
          <a:xfrm>
            <a:off x="8580767" y="1998915"/>
            <a:ext cx="3364117" cy="1656000"/>
          </a:xfrm>
          <a:prstGeom prst="rect">
            <a:avLst/>
          </a:prstGeom>
          <a:solidFill>
            <a:schemeClr val="bg2"/>
          </a:solidFill>
        </p:spPr>
      </p:pic>
      <p:sp>
        <p:nvSpPr>
          <p:cNvPr id="6" name="Slide Number Placeholder 5">
            <a:extLst>
              <a:ext uri="{FF2B5EF4-FFF2-40B4-BE49-F238E27FC236}">
                <a16:creationId xmlns:a16="http://schemas.microsoft.com/office/drawing/2014/main" id="{01240B84-B256-0AA8-B68F-2C9C9AB24DCE}"/>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5</a:t>
            </a:fld>
            <a:endParaRPr lang="en-US"/>
          </a:p>
        </p:txBody>
      </p:sp>
      <p:sp>
        <p:nvSpPr>
          <p:cNvPr id="76" name="TextBox 75">
            <a:extLst>
              <a:ext uri="{FF2B5EF4-FFF2-40B4-BE49-F238E27FC236}">
                <a16:creationId xmlns:a16="http://schemas.microsoft.com/office/drawing/2014/main" id="{13B1F7BA-C27E-DBEB-9218-B307A562AF81}"/>
              </a:ext>
            </a:extLst>
          </p:cNvPr>
          <p:cNvSpPr txBox="1"/>
          <p:nvPr/>
        </p:nvSpPr>
        <p:spPr>
          <a:xfrm>
            <a:off x="8580768" y="3943350"/>
            <a:ext cx="3364117" cy="646331"/>
          </a:xfrm>
          <a:prstGeom prst="rect">
            <a:avLst/>
          </a:prstGeom>
          <a:noFill/>
        </p:spPr>
        <p:txBody>
          <a:bodyPr wrap="square" rtlCol="0">
            <a:spAutoFit/>
          </a:bodyPr>
          <a:lstStyle/>
          <a:p>
            <a:r>
              <a:rPr lang="en-GB">
                <a:solidFill>
                  <a:srgbClr val="605D1D"/>
                </a:solidFill>
              </a:rPr>
              <a:t>Inviting guests to </a:t>
            </a:r>
            <a:r>
              <a:rPr lang="en-GB" i="1">
                <a:solidFill>
                  <a:srgbClr val="605D1D"/>
                </a:solidFill>
              </a:rPr>
              <a:t>Experience</a:t>
            </a:r>
            <a:r>
              <a:rPr lang="en-GB">
                <a:solidFill>
                  <a:srgbClr val="605D1D"/>
                </a:solidFill>
              </a:rPr>
              <a:t> the </a:t>
            </a:r>
            <a:r>
              <a:rPr lang="en-GB" i="1">
                <a:solidFill>
                  <a:srgbClr val="605D1D"/>
                </a:solidFill>
              </a:rPr>
              <a:t>Exceptional</a:t>
            </a:r>
          </a:p>
        </p:txBody>
      </p:sp>
      <p:sp>
        <p:nvSpPr>
          <p:cNvPr id="77" name="TextBox 76">
            <a:extLst>
              <a:ext uri="{FF2B5EF4-FFF2-40B4-BE49-F238E27FC236}">
                <a16:creationId xmlns:a16="http://schemas.microsoft.com/office/drawing/2014/main" id="{067719CE-FF2A-E7F7-ABB7-42779B0C8827}"/>
              </a:ext>
            </a:extLst>
          </p:cNvPr>
          <p:cNvSpPr txBox="1"/>
          <p:nvPr/>
        </p:nvSpPr>
        <p:spPr>
          <a:xfrm>
            <a:off x="8930089" y="238871"/>
            <a:ext cx="3611212" cy="1077218"/>
          </a:xfrm>
          <a:prstGeom prst="rect">
            <a:avLst/>
          </a:prstGeom>
          <a:noFill/>
        </p:spPr>
        <p:txBody>
          <a:bodyPr wrap="square" rtlCol="0">
            <a:spAutoFit/>
          </a:bodyPr>
          <a:lstStyle/>
          <a:p>
            <a:r>
              <a:rPr lang="en-GB" sz="3200" dirty="0">
                <a:solidFill>
                  <a:srgbClr val="605D1D"/>
                </a:solidFill>
                <a:latin typeface="+mj-lt"/>
              </a:rPr>
              <a:t>1.  Business proposition</a:t>
            </a:r>
          </a:p>
        </p:txBody>
      </p:sp>
    </p:spTree>
    <p:extLst>
      <p:ext uri="{BB962C8B-B14F-4D97-AF65-F5344CB8AC3E}">
        <p14:creationId xmlns:p14="http://schemas.microsoft.com/office/powerpoint/2010/main" val="87147746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FD06E01-2884-A1AB-D464-DD5B077AEE3E}"/>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6</a:t>
            </a:fld>
            <a:endParaRPr lang="en-US"/>
          </a:p>
        </p:txBody>
      </p:sp>
      <p:sp>
        <p:nvSpPr>
          <p:cNvPr id="5" name="Content Placeholder 4">
            <a:extLst>
              <a:ext uri="{FF2B5EF4-FFF2-40B4-BE49-F238E27FC236}">
                <a16:creationId xmlns:a16="http://schemas.microsoft.com/office/drawing/2014/main" id="{1403735F-962E-E570-08B1-62876656060C}"/>
              </a:ext>
            </a:extLst>
          </p:cNvPr>
          <p:cNvSpPr>
            <a:spLocks noGrp="1"/>
          </p:cNvSpPr>
          <p:nvPr>
            <p:ph sz="quarter" idx="429496729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867235" y="541632"/>
            <a:ext cx="6109916" cy="6610149"/>
          </a:xfrm>
        </p:spPr>
        <p:txBody>
          <a:bodyPr>
            <a:normAutofit fontScale="40000" lnSpcReduction="20000"/>
          </a:bodyPr>
          <a:lstStyle/>
          <a:p>
            <a:pPr marL="0" lvl="1" indent="0">
              <a:buFont typeface="Arial" panose="020B0604020202020204" pitchFamily="34" charset="0"/>
              <a:buNone/>
            </a:pPr>
            <a:endParaRPr lang="en-US" sz="1400" dirty="0"/>
          </a:p>
          <a:p>
            <a:pPr marL="285750" lvl="1" indent="-285750">
              <a:buSzPct val="100000"/>
              <a:buBlip>
                <a:blip r:embed="rId3"/>
              </a:buBlip>
            </a:pPr>
            <a:r>
              <a:rPr lang="en-US" sz="3600" b="1" i="0" u="sng" dirty="0">
                <a:solidFill>
                  <a:srgbClr val="605D1D"/>
                </a:solidFill>
                <a:latin typeface="+mj-lt"/>
                <a:cs typeface="Arial" panose="020B0604020202020204" pitchFamily="34" charset="0"/>
              </a:rPr>
              <a:t>Business name</a:t>
            </a:r>
          </a:p>
          <a:p>
            <a:pPr marL="0" lvl="1" indent="0">
              <a:buSzPct val="100000"/>
              <a:buNone/>
            </a:pPr>
            <a:endParaRPr lang="en-US" sz="2500" b="1" i="0" dirty="0">
              <a:solidFill>
                <a:srgbClr val="605D1D"/>
              </a:solidFill>
              <a:latin typeface="Arial" panose="020B0604020202020204" pitchFamily="34" charset="0"/>
              <a:cs typeface="Arial" panose="020B0604020202020204" pitchFamily="34" charset="0"/>
            </a:endParaRPr>
          </a:p>
          <a:p>
            <a:pPr marL="0" lvl="1" indent="0">
              <a:buSzPct val="100000"/>
              <a:buNone/>
            </a:pPr>
            <a:r>
              <a:rPr lang="en-US" sz="3500" i="0" dirty="0">
                <a:solidFill>
                  <a:srgbClr val="605D1D"/>
                </a:solidFill>
                <a:latin typeface="Arial" panose="020B0604020202020204" pitchFamily="34" charset="0"/>
                <a:cs typeface="Arial" panose="020B0604020202020204" pitchFamily="34" charset="0"/>
              </a:rPr>
              <a:t>Silures LTD</a:t>
            </a:r>
          </a:p>
          <a:p>
            <a:pPr marL="0" lvl="1" indent="0">
              <a:buSzPct val="100000"/>
              <a:buNone/>
            </a:pPr>
            <a:r>
              <a:rPr lang="en-GB" sz="3500" i="1" dirty="0">
                <a:solidFill>
                  <a:srgbClr val="605D1D"/>
                </a:solidFill>
                <a:latin typeface="Arial" panose="020B0604020202020204" pitchFamily="34" charset="0"/>
                <a:cs typeface="Arial" panose="020B0604020202020204" pitchFamily="34" charset="0"/>
              </a:rPr>
              <a:t>‘</a:t>
            </a:r>
            <a:r>
              <a:rPr lang="en-GB" sz="3500" i="0" dirty="0">
                <a:solidFill>
                  <a:srgbClr val="605D1D"/>
                </a:solidFill>
                <a:latin typeface="Arial" panose="020B0604020202020204" pitchFamily="34" charset="0"/>
                <a:cs typeface="Arial" panose="020B0604020202020204" pitchFamily="34" charset="0"/>
              </a:rPr>
              <a:t>Silures’ were a fearless, resilient war tribe occupying what is today known as  South Wales (Darvill, 2008). Silures is a nod to rich cultural history of Southeastern Wales. </a:t>
            </a:r>
          </a:p>
          <a:p>
            <a:pPr marL="285750" indent="-285750">
              <a:spcBef>
                <a:spcPts val="2500"/>
              </a:spcBef>
              <a:buSzPct val="100000"/>
              <a:buBlip>
                <a:blip r:embed="rId3"/>
              </a:buBlip>
            </a:pPr>
            <a:r>
              <a:rPr lang="en-US" sz="3600" b="1" u="sng" dirty="0">
                <a:solidFill>
                  <a:srgbClr val="605D1D"/>
                </a:solidFill>
                <a:latin typeface="+mj-lt"/>
                <a:cs typeface="Arial" panose="020B0604020202020204" pitchFamily="34" charset="0"/>
              </a:rPr>
              <a:t>Concept</a:t>
            </a:r>
          </a:p>
          <a:p>
            <a:pPr>
              <a:spcBef>
                <a:spcPts val="2500"/>
              </a:spcBef>
              <a:buSzPct val="100000"/>
            </a:pPr>
            <a:r>
              <a:rPr lang="en-GB" sz="3500" dirty="0">
                <a:solidFill>
                  <a:srgbClr val="605D1D"/>
                </a:solidFill>
                <a:latin typeface="Arial" panose="020B0604020202020204" pitchFamily="34" charset="0"/>
                <a:cs typeface="Arial" panose="020B0604020202020204" pitchFamily="34" charset="0"/>
              </a:rPr>
              <a:t>Silures is a Contemporary dining destination, offering a unique culinary experience featuring seasonal dishes inspired by British and Mediterranean cuisine. It features : a Restaurant with a cosy and inviting atmosphere, a Bar, a Terrace with stunning views and a Private Dining Room.</a:t>
            </a:r>
            <a:endParaRPr lang="en-GB" sz="2900" dirty="0">
              <a:solidFill>
                <a:srgbClr val="605D1D"/>
              </a:solidFill>
              <a:latin typeface="Arial" panose="020B0604020202020204" pitchFamily="34" charset="0"/>
              <a:cs typeface="Arial" panose="020B0604020202020204" pitchFamily="34" charset="0"/>
            </a:endParaRPr>
          </a:p>
          <a:p>
            <a:pPr>
              <a:spcBef>
                <a:spcPts val="2500"/>
              </a:spcBef>
              <a:buSzPct val="100000"/>
            </a:pPr>
            <a:r>
              <a:rPr lang="en-GB" sz="3500" dirty="0">
                <a:solidFill>
                  <a:srgbClr val="605D1D"/>
                </a:solidFill>
                <a:latin typeface="Arial" panose="020B0604020202020204" pitchFamily="34" charset="0"/>
                <a:cs typeface="Arial" panose="020B0604020202020204" pitchFamily="34" charset="0"/>
              </a:rPr>
              <a:t>It offers an All-Day Dinning menu, Saturday Brunch, Afternoon Tea and Sunday Roasts, providing a Premium, yet accessible offering, but beyond food and drink, Silures offers  memorable experiences each and every time.</a:t>
            </a:r>
          </a:p>
          <a:p>
            <a:pPr marL="342900" indent="-342900">
              <a:spcBef>
                <a:spcPts val="2500"/>
              </a:spcBef>
              <a:buSzPct val="100000"/>
              <a:buBlip>
                <a:blip r:embed="rId3"/>
              </a:buBlip>
            </a:pPr>
            <a:r>
              <a:rPr lang="en-US" sz="3600" b="1" u="sng" dirty="0">
                <a:solidFill>
                  <a:srgbClr val="605D1D"/>
                </a:solidFill>
                <a:latin typeface="+mj-lt"/>
                <a:cs typeface="Arial" panose="020B0604020202020204" pitchFamily="34" charset="0"/>
              </a:rPr>
              <a:t>Story</a:t>
            </a:r>
          </a:p>
          <a:p>
            <a:pPr>
              <a:lnSpc>
                <a:spcPct val="120000"/>
              </a:lnSpc>
              <a:spcBef>
                <a:spcPts val="2500"/>
              </a:spcBef>
            </a:pPr>
            <a:r>
              <a:rPr lang="en-US" sz="3500" dirty="0">
                <a:solidFill>
                  <a:srgbClr val="605D1D"/>
                </a:solidFill>
                <a:latin typeface="Arial" panose="020B0604020202020204" pitchFamily="34" charset="0"/>
                <a:cs typeface="Arial" panose="020B0604020202020204" pitchFamily="34" charset="0"/>
              </a:rPr>
              <a:t>After a decade in hospitality, my passion for creating memorable experiences, combined with the </a:t>
            </a:r>
            <a:r>
              <a:rPr lang="en-GB" sz="3500" dirty="0">
                <a:solidFill>
                  <a:srgbClr val="605D1D"/>
                </a:solidFill>
                <a:latin typeface="Arial" panose="020B0604020202020204" pitchFamily="34" charset="0"/>
                <a:cs typeface="Arial" panose="020B0604020202020204" pitchFamily="34" charset="0"/>
              </a:rPr>
              <a:t>strong demand  for exceptional customer service and for dining experiences that highlights local and sustainable ingredients  (Roberts, 2025), inspired the creation of Silures.</a:t>
            </a:r>
            <a:r>
              <a:rPr lang="en-GB" sz="3300" dirty="0">
                <a:solidFill>
                  <a:srgbClr val="605D1D"/>
                </a:solidFill>
                <a:latin typeface="Arial" panose="020B0604020202020204" pitchFamily="34" charset="0"/>
                <a:cs typeface="Arial" panose="020B0604020202020204" pitchFamily="34" charset="0"/>
              </a:rPr>
              <a:t>.</a:t>
            </a:r>
            <a:endParaRPr lang="en-US" sz="3300" b="1" dirty="0">
              <a:solidFill>
                <a:srgbClr val="605D1D"/>
              </a:solidFill>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B1FFECC6-6ABE-EE23-C31A-6AAF42D06D41}"/>
              </a:ext>
              <a:ext uri="{C183D7F6-B498-43B3-948B-1728B52AA6E4}">
                <adec:decorative xmlns:adec="http://schemas.microsoft.com/office/drawing/2017/decorative" val="1"/>
              </a:ext>
            </a:extLst>
          </p:cNvPr>
          <p:cNvSpPr/>
          <p:nvPr/>
        </p:nvSpPr>
        <p:spPr>
          <a:xfrm>
            <a:off x="677693" y="111326"/>
            <a:ext cx="2189542" cy="2071672"/>
          </a:xfrm>
          <a:prstGeom prst="ellipse">
            <a:avLst/>
          </a:prstGeom>
          <a:blipFill dpi="0" rotWithShape="1">
            <a:blip r:embed="rId4">
              <a:alphaModFix amt="97000"/>
            </a:blip>
            <a:srcRect/>
            <a:stretch>
              <a:fillRect l="983" r="983"/>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101916AB-8628-23BF-6333-9B7D9909BD4E}"/>
              </a:ext>
              <a:ext uri="{C183D7F6-B498-43B3-948B-1728B52AA6E4}">
                <adec:decorative xmlns:adec="http://schemas.microsoft.com/office/drawing/2017/decorative" val="1"/>
              </a:ext>
            </a:extLst>
          </p:cNvPr>
          <p:cNvSpPr/>
          <p:nvPr/>
        </p:nvSpPr>
        <p:spPr>
          <a:xfrm>
            <a:off x="8977151" y="0"/>
            <a:ext cx="2030207" cy="2005781"/>
          </a:xfrm>
          <a:prstGeom prst="ellipse">
            <a:avLst/>
          </a:prstGeom>
          <a:blipFill dpi="0" rotWithShape="1">
            <a:blip r:embed="rId5">
              <a:alphaModFix amt="97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79A6C85A-7221-0438-1F08-C63D21D05ACE}"/>
              </a:ext>
              <a:ext uri="{C183D7F6-B498-43B3-948B-1728B52AA6E4}">
                <adec:decorative xmlns:adec="http://schemas.microsoft.com/office/drawing/2017/decorative" val="1"/>
              </a:ext>
            </a:extLst>
          </p:cNvPr>
          <p:cNvSpPr/>
          <p:nvPr/>
        </p:nvSpPr>
        <p:spPr>
          <a:xfrm>
            <a:off x="43101" y="2360217"/>
            <a:ext cx="2189541" cy="2071673"/>
          </a:xfrm>
          <a:prstGeom prst="ellipse">
            <a:avLst/>
          </a:prstGeom>
          <a:blipFill dpi="0" rotWithShape="1">
            <a:blip r:embed="rId6">
              <a:alphaModFix amt="97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E732F7D3-4097-C76C-F6EE-EE7465801FEE}"/>
              </a:ext>
              <a:ext uri="{C183D7F6-B498-43B3-948B-1728B52AA6E4}">
                <adec:decorative xmlns:adec="http://schemas.microsoft.com/office/drawing/2017/decorative" val="1"/>
              </a:ext>
            </a:extLst>
          </p:cNvPr>
          <p:cNvSpPr/>
          <p:nvPr/>
        </p:nvSpPr>
        <p:spPr>
          <a:xfrm>
            <a:off x="9655157" y="2220549"/>
            <a:ext cx="2282677" cy="2174787"/>
          </a:xfrm>
          <a:prstGeom prst="ellipse">
            <a:avLst/>
          </a:prstGeom>
          <a:blipFill dpi="0" rotWithShape="1">
            <a:blip r:embed="rId7">
              <a:alphaModFix amt="97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01E2926F-ADBB-EB3E-E81F-3EF4059A9F99}"/>
              </a:ext>
              <a:ext uri="{C183D7F6-B498-43B3-948B-1728B52AA6E4}">
                <adec:decorative xmlns:adec="http://schemas.microsoft.com/office/drawing/2017/decorative" val="1"/>
              </a:ext>
            </a:extLst>
          </p:cNvPr>
          <p:cNvSpPr/>
          <p:nvPr/>
        </p:nvSpPr>
        <p:spPr>
          <a:xfrm>
            <a:off x="677693" y="4609109"/>
            <a:ext cx="2030209" cy="2071672"/>
          </a:xfrm>
          <a:prstGeom prst="ellipse">
            <a:avLst/>
          </a:prstGeom>
          <a:blipFill dpi="0" rotWithShape="1">
            <a:blip r:embed="rId8">
              <a:alphaModFix amt="97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44F00457-6A72-4381-BA5A-BC60E84AD785}"/>
              </a:ext>
              <a:ext uri="{C183D7F6-B498-43B3-948B-1728B52AA6E4}">
                <adec:decorative xmlns:adec="http://schemas.microsoft.com/office/drawing/2017/decorative" val="1"/>
              </a:ext>
            </a:extLst>
          </p:cNvPr>
          <p:cNvSpPr/>
          <p:nvPr/>
        </p:nvSpPr>
        <p:spPr>
          <a:xfrm>
            <a:off x="9281352" y="4609109"/>
            <a:ext cx="2282677" cy="2071672"/>
          </a:xfrm>
          <a:prstGeom prst="ellipse">
            <a:avLst/>
          </a:prstGeom>
          <a:blipFill dpi="0" rotWithShape="1">
            <a:blip r:embed="rId9">
              <a:alphaModFix amt="97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8E5BB978-92F6-7DCC-74D1-5E88EED615A0}"/>
              </a:ext>
            </a:extLst>
          </p:cNvPr>
          <p:cNvSpPr txBox="1"/>
          <p:nvPr/>
        </p:nvSpPr>
        <p:spPr>
          <a:xfrm>
            <a:off x="2898058" y="205483"/>
            <a:ext cx="5476126" cy="369332"/>
          </a:xfrm>
          <a:prstGeom prst="rect">
            <a:avLst/>
          </a:prstGeom>
          <a:noFill/>
        </p:spPr>
        <p:txBody>
          <a:bodyPr wrap="square" rtlCol="0">
            <a:spAutoFit/>
          </a:bodyPr>
          <a:lstStyle/>
          <a:p>
            <a:r>
              <a:rPr lang="en-GB" dirty="0">
                <a:solidFill>
                  <a:srgbClr val="605D1D"/>
                </a:solidFill>
                <a:latin typeface="+mj-lt"/>
                <a:cs typeface="Arial" panose="020B0604020202020204" pitchFamily="34" charset="0"/>
              </a:rPr>
              <a:t>1.1  Business name, concept and story</a:t>
            </a:r>
            <a:endParaRPr lang="en-GB" dirty="0">
              <a:latin typeface="+mj-lt"/>
            </a:endParaRPr>
          </a:p>
        </p:txBody>
      </p:sp>
    </p:spTree>
    <p:extLst>
      <p:ext uri="{BB962C8B-B14F-4D97-AF65-F5344CB8AC3E}">
        <p14:creationId xmlns:p14="http://schemas.microsoft.com/office/powerpoint/2010/main" val="25161394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5AEC-EC0C-6685-0E75-558E0F2D968E}"/>
              </a:ext>
            </a:extLst>
          </p:cNvPr>
          <p:cNvSpPr>
            <a:spLocks noGrp="1"/>
          </p:cNvSpPr>
          <p:nvPr>
            <p:ph type="title"/>
          </p:nvPr>
        </p:nvSpPr>
        <p:spPr>
          <a:xfrm>
            <a:off x="731520" y="320040"/>
            <a:ext cx="6858000" cy="932688"/>
          </a:xfrm>
        </p:spPr>
        <p:txBody>
          <a:bodyPr anchor="b">
            <a:normAutofit/>
          </a:bodyPr>
          <a:lstStyle/>
          <a:p>
            <a:pPr algn="ctr"/>
            <a:r>
              <a:rPr lang="en-GB" sz="2200" dirty="0">
                <a:solidFill>
                  <a:srgbClr val="605D1D"/>
                </a:solidFill>
                <a:cs typeface="Arial" panose="020B0604020202020204" pitchFamily="34" charset="0"/>
              </a:rPr>
              <a:t>1.2  Mission Statement</a:t>
            </a:r>
            <a:r>
              <a:rPr lang="en-GB" sz="2200">
                <a:solidFill>
                  <a:srgbClr val="605D1D"/>
                </a:solidFill>
                <a:cs typeface="Arial" panose="020B0604020202020204" pitchFamily="34" charset="0"/>
              </a:rPr>
              <a:t>, Aim, </a:t>
            </a:r>
            <a:r>
              <a:rPr lang="en-GB" sz="2200" dirty="0">
                <a:solidFill>
                  <a:srgbClr val="605D1D"/>
                </a:solidFill>
                <a:cs typeface="Arial" panose="020B0604020202020204" pitchFamily="34" charset="0"/>
              </a:rPr>
              <a:t>Objectives, and Unique Selling Proposition (USP)</a:t>
            </a:r>
          </a:p>
        </p:txBody>
      </p:sp>
      <p:sp>
        <p:nvSpPr>
          <p:cNvPr id="5" name="Content Placeholder 4">
            <a:extLst>
              <a:ext uri="{FF2B5EF4-FFF2-40B4-BE49-F238E27FC236}">
                <a16:creationId xmlns:a16="http://schemas.microsoft.com/office/drawing/2014/main" id="{C064EA03-6101-F851-2A02-11FACC78848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3"/>
            <a:ext cx="6858000" cy="5340731"/>
          </a:xfrm>
        </p:spPr>
        <p:txBody>
          <a:bodyPr>
            <a:normAutofit fontScale="85000" lnSpcReduction="20000"/>
          </a:bodyPr>
          <a:lstStyle/>
          <a:p>
            <a:pPr marL="0" indent="0">
              <a:spcBef>
                <a:spcPts val="2500"/>
              </a:spcBef>
              <a:buFont typeface="Arial" panose="020B0604020202020204" pitchFamily="34" charset="0"/>
              <a:buNone/>
            </a:pPr>
            <a:r>
              <a:rPr lang="en-US" sz="1900" b="1" u="sng" dirty="0">
                <a:solidFill>
                  <a:srgbClr val="605D1D"/>
                </a:solidFill>
                <a:latin typeface="Arial" panose="020B0604020202020204" pitchFamily="34" charset="0"/>
                <a:cs typeface="Arial" panose="020B0604020202020204" pitchFamily="34" charset="0"/>
              </a:rPr>
              <a:t>Mission Statement</a:t>
            </a:r>
          </a:p>
          <a:p>
            <a:pPr marL="0" lvl="1" indent="0">
              <a:lnSpc>
                <a:spcPct val="120000"/>
              </a:lnSpc>
              <a:buNone/>
            </a:pPr>
            <a:r>
              <a:rPr lang="en-GB" dirty="0">
                <a:solidFill>
                  <a:srgbClr val="605D1D"/>
                </a:solidFill>
                <a:latin typeface="Arial" panose="020B0604020202020204" pitchFamily="34" charset="0"/>
                <a:cs typeface="Arial" panose="020B0604020202020204" pitchFamily="34" charset="0"/>
              </a:rPr>
              <a:t>‘To provide an exceptional dining experience while promoting sustainability and supporting local community’</a:t>
            </a:r>
            <a:endParaRPr lang="en-US" dirty="0">
              <a:solidFill>
                <a:srgbClr val="605D1D"/>
              </a:solidFill>
              <a:latin typeface="Arial" panose="020B0604020202020204" pitchFamily="34" charset="0"/>
              <a:cs typeface="Arial" panose="020B0604020202020204" pitchFamily="34" charset="0"/>
            </a:endParaRPr>
          </a:p>
          <a:p>
            <a:pPr marL="0" indent="0">
              <a:spcBef>
                <a:spcPts val="2500"/>
              </a:spcBef>
              <a:buFont typeface="Arial" panose="020B0604020202020204" pitchFamily="34" charset="0"/>
              <a:buNone/>
            </a:pPr>
            <a:r>
              <a:rPr lang="en-US" sz="1900" b="1" u="sng" dirty="0">
                <a:solidFill>
                  <a:srgbClr val="605D1D"/>
                </a:solidFill>
                <a:latin typeface="Arial" panose="020B0604020202020204" pitchFamily="34" charset="0"/>
                <a:cs typeface="Arial" panose="020B0604020202020204" pitchFamily="34" charset="0"/>
              </a:rPr>
              <a:t>Aim</a:t>
            </a:r>
          </a:p>
          <a:p>
            <a:pPr lvl="0">
              <a:lnSpc>
                <a:spcPct val="120000"/>
              </a:lnSpc>
            </a:pPr>
            <a:r>
              <a:rPr lang="en-GB" sz="1600" dirty="0">
                <a:solidFill>
                  <a:srgbClr val="605D1D"/>
                </a:solidFill>
                <a:latin typeface="Arial" panose="020B0604020202020204" pitchFamily="34" charset="0"/>
                <a:cs typeface="Arial" panose="020B0604020202020204" pitchFamily="34" charset="0"/>
              </a:rPr>
              <a:t>To establish Silures as one of the best Restaurant in Wales, known for its exceptional food and outstanding service </a:t>
            </a:r>
          </a:p>
          <a:p>
            <a:pPr marL="0" indent="0">
              <a:spcBef>
                <a:spcPts val="2500"/>
              </a:spcBef>
              <a:buFont typeface="Arial" panose="020B0604020202020204" pitchFamily="34" charset="0"/>
              <a:buNone/>
            </a:pPr>
            <a:r>
              <a:rPr lang="en-US" sz="1900" b="1" u="sng" dirty="0">
                <a:solidFill>
                  <a:srgbClr val="605D1D"/>
                </a:solidFill>
                <a:latin typeface="Arial" panose="020B0604020202020204" pitchFamily="34" charset="0"/>
                <a:cs typeface="Arial" panose="020B0604020202020204" pitchFamily="34" charset="0"/>
              </a:rPr>
              <a:t>Objectives</a:t>
            </a:r>
          </a:p>
          <a:p>
            <a:pPr marL="285750" indent="-285750">
              <a:lnSpc>
                <a:spcPct val="120000"/>
              </a:lnSpc>
              <a:buSzPct val="110000"/>
              <a:buBlip>
                <a:blip r:embed="rId3"/>
              </a:buBlip>
            </a:pPr>
            <a:r>
              <a:rPr lang="en-GB" sz="1600" dirty="0">
                <a:solidFill>
                  <a:srgbClr val="605D1D"/>
                </a:solidFill>
                <a:latin typeface="Arial" panose="020B0604020202020204" pitchFamily="34" charset="0"/>
                <a:cs typeface="Arial" panose="020B0604020202020204" pitchFamily="34" charset="0"/>
              </a:rPr>
              <a:t>To have 3000 followers on social media platforms (Facebook, Instagram) within the first year</a:t>
            </a:r>
          </a:p>
          <a:p>
            <a:pPr marL="285750" indent="-285750">
              <a:lnSpc>
                <a:spcPct val="120000"/>
              </a:lnSpc>
              <a:buSzPct val="110000"/>
              <a:buBlip>
                <a:blip r:embed="rId3"/>
              </a:buBlip>
            </a:pPr>
            <a:r>
              <a:rPr lang="en-GB" sz="1600" dirty="0">
                <a:solidFill>
                  <a:srgbClr val="605D1D"/>
                </a:solidFill>
                <a:latin typeface="Arial" panose="020B0604020202020204" pitchFamily="34" charset="0"/>
                <a:cs typeface="Arial" panose="020B0604020202020204" pitchFamily="34" charset="0"/>
              </a:rPr>
              <a:t>To introduce seasonal menu changes every 3 months</a:t>
            </a:r>
          </a:p>
          <a:p>
            <a:pPr marL="285750" indent="-285750">
              <a:lnSpc>
                <a:spcPct val="120000"/>
              </a:lnSpc>
              <a:buSzPct val="110000"/>
              <a:buBlip>
                <a:blip r:embed="rId3"/>
              </a:buBlip>
            </a:pPr>
            <a:r>
              <a:rPr lang="en-GB" sz="1600" dirty="0">
                <a:solidFill>
                  <a:srgbClr val="605D1D"/>
                </a:solidFill>
                <a:latin typeface="Arial" panose="020B0604020202020204" pitchFamily="34" charset="0"/>
                <a:cs typeface="Arial" panose="020B0604020202020204" pitchFamily="34" charset="0"/>
              </a:rPr>
              <a:t>To achieve top 10 ranking on Tripadvisor by year 1</a:t>
            </a:r>
          </a:p>
          <a:p>
            <a:pPr marL="285750" indent="-285750">
              <a:lnSpc>
                <a:spcPct val="120000"/>
              </a:lnSpc>
              <a:buSzPct val="110000"/>
              <a:buBlip>
                <a:blip r:embed="rId3"/>
              </a:buBlip>
            </a:pPr>
            <a:r>
              <a:rPr lang="en-GB" sz="1600" dirty="0">
                <a:solidFill>
                  <a:srgbClr val="605D1D"/>
                </a:solidFill>
                <a:latin typeface="Arial" panose="020B0604020202020204" pitchFamily="34" charset="0"/>
                <a:cs typeface="Arial" panose="020B0604020202020204" pitchFamily="34" charset="0"/>
              </a:rPr>
              <a:t>Achieve a rating of 90% in customer satisfaction by the end of year 1</a:t>
            </a:r>
          </a:p>
          <a:p>
            <a:pPr marL="0" indent="0">
              <a:spcBef>
                <a:spcPts val="2500"/>
              </a:spcBef>
              <a:buFont typeface="Arial" panose="020B0604020202020204" pitchFamily="34" charset="0"/>
              <a:buNone/>
            </a:pPr>
            <a:r>
              <a:rPr lang="en-US" sz="1900" b="1" u="sng" dirty="0">
                <a:solidFill>
                  <a:srgbClr val="605D1D"/>
                </a:solidFill>
                <a:latin typeface="Arial" panose="020B0604020202020204" pitchFamily="34" charset="0"/>
                <a:cs typeface="Arial" panose="020B0604020202020204" pitchFamily="34" charset="0"/>
              </a:rPr>
              <a:t>Unique Selling Proposition</a:t>
            </a:r>
          </a:p>
          <a:p>
            <a:pPr lvl="0">
              <a:lnSpc>
                <a:spcPct val="120000"/>
              </a:lnSpc>
            </a:pPr>
            <a:r>
              <a:rPr lang="en-GB" sz="1600" i="1" dirty="0">
                <a:solidFill>
                  <a:srgbClr val="605D1D"/>
                </a:solidFill>
                <a:latin typeface="Arial" panose="020B0604020202020204" pitchFamily="34" charset="0"/>
                <a:cs typeface="Arial" panose="020B0604020202020204" pitchFamily="34" charset="0"/>
              </a:rPr>
              <a:t>Offering a Luxurious yet Accessible dining experience with Exceptional Service and stunning views over Bristol Chanel’</a:t>
            </a:r>
            <a:endParaRPr lang="en-GB" sz="1600" dirty="0">
              <a:solidFill>
                <a:srgbClr val="605D1D"/>
              </a:solidFill>
              <a:latin typeface="Arial" panose="020B0604020202020204" pitchFamily="34" charset="0"/>
              <a:cs typeface="Arial" panose="020B0604020202020204" pitchFamily="34" charset="0"/>
            </a:endParaRPr>
          </a:p>
        </p:txBody>
      </p:sp>
      <p:pic>
        <p:nvPicPr>
          <p:cNvPr id="8" name="Content Placeholder 7" descr="Sustainable farm-to-table dining concept with fresh ingredients and community wellness focus">
            <a:extLst>
              <a:ext uri="{FF2B5EF4-FFF2-40B4-BE49-F238E27FC236}">
                <a16:creationId xmlns:a16="http://schemas.microsoft.com/office/drawing/2014/main" id="{F81BC009-62B0-4EFC-B47E-9CB3165F420B}"/>
              </a:ext>
            </a:extLst>
          </p:cNvPr>
          <p:cNvPicPr>
            <a:picLocks noGrp="1" noChangeAspect="1"/>
          </p:cNvPicPr>
          <p:nvPr>
            <p:ph type="pic" sz="quarter" idx="13"/>
          </p:nvPr>
        </p:nvPicPr>
        <p:blipFill>
          <a:blip r:embed="rId4"/>
          <a:srcRect l="24344" r="35746" b="-1"/>
          <a:stretch>
            <a:fillRect/>
          </a:stretch>
        </p:blipFill>
        <p:spPr>
          <a:xfrm>
            <a:off x="8032956" y="10"/>
            <a:ext cx="4159044" cy="6857990"/>
          </a:xfrm>
        </p:spPr>
      </p:pic>
      <p:sp>
        <p:nvSpPr>
          <p:cNvPr id="7" name="Slide Number Placeholder 6">
            <a:extLst>
              <a:ext uri="{FF2B5EF4-FFF2-40B4-BE49-F238E27FC236}">
                <a16:creationId xmlns:a16="http://schemas.microsoft.com/office/drawing/2014/main" id="{0BBEAF42-40B6-9C1F-6E74-D2F8CB0528A8}"/>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spTree>
    <p:extLst>
      <p:ext uri="{BB962C8B-B14F-4D97-AF65-F5344CB8AC3E}">
        <p14:creationId xmlns:p14="http://schemas.microsoft.com/office/powerpoint/2010/main" val="26030726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510FD-3756-7023-9762-201B244EDE4F}"/>
              </a:ext>
            </a:extLst>
          </p:cNvPr>
          <p:cNvSpPr>
            <a:spLocks noGrp="1"/>
          </p:cNvSpPr>
          <p:nvPr>
            <p:ph type="title"/>
          </p:nvPr>
        </p:nvSpPr>
        <p:spPr>
          <a:xfrm>
            <a:off x="7132319" y="102558"/>
            <a:ext cx="4479577" cy="1261714"/>
          </a:xfrm>
        </p:spPr>
        <p:txBody>
          <a:bodyPr anchor="b">
            <a:normAutofit/>
          </a:bodyPr>
          <a:lstStyle/>
          <a:p>
            <a:r>
              <a:rPr lang="en-GB" sz="2700" dirty="0">
                <a:solidFill>
                  <a:srgbClr val="605D1D"/>
                </a:solidFill>
                <a:cs typeface="Arial" panose="020B0604020202020204" pitchFamily="34" charset="0"/>
              </a:rPr>
              <a:t>1.3  Legal Structure: Pros and Cons</a:t>
            </a:r>
          </a:p>
        </p:txBody>
      </p:sp>
      <p:pic>
        <p:nvPicPr>
          <p:cNvPr id="8" name="Content Placeholder 7" descr="Business legal structure icons representing sole proprietorship, partnership, LLC, and corporation">
            <a:extLst>
              <a:ext uri="{FF2B5EF4-FFF2-40B4-BE49-F238E27FC236}">
                <a16:creationId xmlns:a16="http://schemas.microsoft.com/office/drawing/2014/main" id="{9106F5C9-F8E6-42A5-8CF4-8DFFE0C618F1}"/>
              </a:ext>
            </a:extLst>
          </p:cNvPr>
          <p:cNvPicPr>
            <a:picLocks noGrp="1" noChangeAspect="1"/>
          </p:cNvPicPr>
          <p:nvPr>
            <p:ph type="pic" sz="quarter" idx="13"/>
          </p:nvPr>
        </p:nvPicPr>
        <p:blipFill>
          <a:blip r:embed="rId3"/>
          <a:srcRect l="21389" r="14259" b="-1"/>
          <a:stretch>
            <a:fillRect/>
          </a:stretch>
        </p:blipFill>
        <p:spPr>
          <a:xfrm>
            <a:off x="20" y="10"/>
            <a:ext cx="6611489" cy="6857990"/>
          </a:xfrm>
        </p:spPr>
      </p:pic>
      <p:sp>
        <p:nvSpPr>
          <p:cNvPr id="5" name="Content Placeholder 4">
            <a:extLst>
              <a:ext uri="{FF2B5EF4-FFF2-40B4-BE49-F238E27FC236}">
                <a16:creationId xmlns:a16="http://schemas.microsoft.com/office/drawing/2014/main" id="{860E65A1-5DC7-F782-1F98-086D8152CB2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32320" y="1681316"/>
            <a:ext cx="4954596" cy="4627409"/>
          </a:xfrm>
        </p:spPr>
        <p:txBody>
          <a:bodyPr>
            <a:normAutofit fontScale="77500" lnSpcReduction="20000"/>
          </a:bodyPr>
          <a:lstStyle/>
          <a:p>
            <a:r>
              <a:rPr lang="en-GB" sz="2300" dirty="0">
                <a:solidFill>
                  <a:srgbClr val="605D1D"/>
                </a:solidFill>
                <a:latin typeface="Arial" panose="020B0604020202020204" pitchFamily="34" charset="0"/>
                <a:cs typeface="Arial" panose="020B0604020202020204" pitchFamily="34" charset="0"/>
              </a:rPr>
              <a:t>Silures operates as a </a:t>
            </a:r>
            <a:r>
              <a:rPr lang="en-GB" sz="2300" i="1" dirty="0">
                <a:solidFill>
                  <a:srgbClr val="605D1D"/>
                </a:solidFill>
                <a:latin typeface="Arial" panose="020B0604020202020204" pitchFamily="34" charset="0"/>
                <a:cs typeface="Arial" panose="020B0604020202020204" pitchFamily="34" charset="0"/>
              </a:rPr>
              <a:t>Limited Liability Company. </a:t>
            </a:r>
            <a:endParaRPr lang="en-GB" sz="2300" dirty="0">
              <a:solidFill>
                <a:srgbClr val="605D1D"/>
              </a:solidFill>
              <a:latin typeface="Arial" panose="020B0604020202020204" pitchFamily="34" charset="0"/>
              <a:cs typeface="Arial" panose="020B0604020202020204" pitchFamily="34" charset="0"/>
            </a:endParaRPr>
          </a:p>
          <a:p>
            <a:r>
              <a:rPr lang="en-GB" dirty="0">
                <a:solidFill>
                  <a:srgbClr val="605D1D"/>
                </a:solidFill>
                <a:latin typeface="Arial" panose="020B0604020202020204" pitchFamily="34" charset="0"/>
                <a:cs typeface="Arial" panose="020B0604020202020204" pitchFamily="34" charset="0"/>
              </a:rPr>
              <a:t> </a:t>
            </a:r>
          </a:p>
          <a:p>
            <a:r>
              <a:rPr lang="en-GB" sz="2100" b="1" u="sng" dirty="0">
                <a:solidFill>
                  <a:srgbClr val="605D1D"/>
                </a:solidFill>
                <a:latin typeface="Arial" panose="020B0604020202020204" pitchFamily="34" charset="0"/>
                <a:cs typeface="Arial" panose="020B0604020202020204" pitchFamily="34" charset="0"/>
              </a:rPr>
              <a:t>Pro’s</a:t>
            </a:r>
            <a:endParaRPr lang="en-GB" sz="2100" u="sng" dirty="0">
              <a:solidFill>
                <a:srgbClr val="605D1D"/>
              </a:solidFill>
              <a:latin typeface="Arial" panose="020B0604020202020204" pitchFamily="34" charset="0"/>
              <a:cs typeface="Arial" panose="020B0604020202020204" pitchFamily="34" charset="0"/>
            </a:endParaRPr>
          </a:p>
          <a:p>
            <a:pPr marL="285750" lvl="0" indent="-285750">
              <a:buSzPct val="110000"/>
              <a:buBlip>
                <a:blip r:embed="rId4"/>
              </a:buBlip>
            </a:pPr>
            <a:r>
              <a:rPr lang="en-GB" dirty="0">
                <a:solidFill>
                  <a:srgbClr val="605D1D"/>
                </a:solidFill>
                <a:latin typeface="Arial" panose="020B0604020202020204" pitchFamily="34" charset="0"/>
                <a:cs typeface="Arial" panose="020B0604020202020204" pitchFamily="34" charset="0"/>
              </a:rPr>
              <a:t>The</a:t>
            </a:r>
            <a:r>
              <a:rPr lang="en-GB" i="1" dirty="0">
                <a:solidFill>
                  <a:srgbClr val="605D1D"/>
                </a:solidFill>
                <a:latin typeface="Arial" panose="020B0604020202020204" pitchFamily="34" charset="0"/>
                <a:cs typeface="Arial" panose="020B0604020202020204" pitchFamily="34" charset="0"/>
              </a:rPr>
              <a:t> </a:t>
            </a:r>
            <a:r>
              <a:rPr lang="en-GB" dirty="0">
                <a:solidFill>
                  <a:srgbClr val="605D1D"/>
                </a:solidFill>
                <a:latin typeface="Arial" panose="020B0604020202020204" pitchFamily="34" charset="0"/>
                <a:cs typeface="Arial" panose="020B0604020202020204" pitchFamily="34" charset="0"/>
              </a:rPr>
              <a:t>personal assets are protected from business debts</a:t>
            </a:r>
          </a:p>
          <a:p>
            <a:pPr marL="285750" indent="-285750">
              <a:buSzPct val="110000"/>
              <a:buBlip>
                <a:blip r:embed="rId4"/>
              </a:buBlip>
            </a:pPr>
            <a:r>
              <a:rPr lang="en-GB" dirty="0">
                <a:solidFill>
                  <a:srgbClr val="605D1D"/>
                </a:solidFill>
                <a:latin typeface="Arial" panose="020B0604020202020204" pitchFamily="34" charset="0"/>
                <a:cs typeface="Arial" panose="020B0604020202020204" pitchFamily="34" charset="0"/>
              </a:rPr>
              <a:t>This structure  allow us to have access to more lending options which is crucial for our growth plans</a:t>
            </a:r>
          </a:p>
          <a:p>
            <a:pPr marL="285750" indent="-285750">
              <a:buSzPct val="110000"/>
              <a:buBlip>
                <a:blip r:embed="rId4"/>
              </a:buBlip>
            </a:pPr>
            <a:r>
              <a:rPr lang="en-GB" dirty="0">
                <a:solidFill>
                  <a:srgbClr val="605D1D"/>
                </a:solidFill>
                <a:latin typeface="Arial" panose="020B0604020202020204" pitchFamily="34" charset="0"/>
                <a:cs typeface="Arial" panose="020B0604020202020204" pitchFamily="34" charset="0"/>
              </a:rPr>
              <a:t> A Limited Company structure  adds credibility and trust.</a:t>
            </a:r>
          </a:p>
          <a:p>
            <a:r>
              <a:rPr lang="en-GB" dirty="0">
                <a:solidFill>
                  <a:srgbClr val="605D1D"/>
                </a:solidFill>
                <a:latin typeface="Arial" panose="020B0604020202020204" pitchFamily="34" charset="0"/>
                <a:cs typeface="Arial" panose="020B0604020202020204" pitchFamily="34" charset="0"/>
              </a:rPr>
              <a:t>	</a:t>
            </a:r>
          </a:p>
          <a:p>
            <a:r>
              <a:rPr lang="en-GB" sz="2100" b="1" u="sng" dirty="0">
                <a:solidFill>
                  <a:srgbClr val="605D1D"/>
                </a:solidFill>
                <a:latin typeface="Arial" panose="020B0604020202020204" pitchFamily="34" charset="0"/>
                <a:cs typeface="Arial" panose="020B0604020202020204" pitchFamily="34" charset="0"/>
              </a:rPr>
              <a:t>Con’s</a:t>
            </a:r>
            <a:endParaRPr lang="en-GB" sz="2100" u="sng" dirty="0">
              <a:solidFill>
                <a:srgbClr val="605D1D"/>
              </a:solidFill>
              <a:latin typeface="Arial" panose="020B0604020202020204" pitchFamily="34" charset="0"/>
              <a:cs typeface="Arial" panose="020B0604020202020204" pitchFamily="34" charset="0"/>
            </a:endParaRPr>
          </a:p>
          <a:p>
            <a:pPr marL="285750" indent="-285750">
              <a:buSzPct val="110000"/>
              <a:buBlip>
                <a:blip r:embed="rId4"/>
              </a:buBlip>
            </a:pPr>
            <a:r>
              <a:rPr lang="en-GB" dirty="0">
                <a:solidFill>
                  <a:srgbClr val="605D1D"/>
                </a:solidFill>
                <a:latin typeface="Arial" panose="020B0604020202020204" pitchFamily="34" charset="0"/>
                <a:cs typeface="Arial" panose="020B0604020202020204" pitchFamily="34" charset="0"/>
              </a:rPr>
              <a:t>Higher set-up costs</a:t>
            </a:r>
          </a:p>
          <a:p>
            <a:pPr marL="285750" indent="-285750">
              <a:buSzPct val="110000"/>
              <a:buBlip>
                <a:blip r:embed="rId4"/>
              </a:buBlip>
            </a:pPr>
            <a:r>
              <a:rPr lang="en-GB" dirty="0">
                <a:solidFill>
                  <a:srgbClr val="605D1D"/>
                </a:solidFill>
                <a:latin typeface="Arial" panose="020B0604020202020204" pitchFamily="34" charset="0"/>
                <a:cs typeface="Arial" panose="020B0604020202020204" pitchFamily="34" charset="0"/>
              </a:rPr>
              <a:t>Public scrutiny</a:t>
            </a:r>
          </a:p>
          <a:p>
            <a:pPr marL="285750" indent="-285750">
              <a:buSzPct val="110000"/>
              <a:buBlip>
                <a:blip r:embed="rId4"/>
              </a:buBlip>
            </a:pPr>
            <a:r>
              <a:rPr lang="en-GB" dirty="0">
                <a:solidFill>
                  <a:srgbClr val="605D1D"/>
                </a:solidFill>
                <a:latin typeface="Arial" panose="020B0604020202020204" pitchFamily="34" charset="0"/>
                <a:cs typeface="Arial" panose="020B0604020202020204" pitchFamily="34" charset="0"/>
              </a:rPr>
              <a:t>Limited Companies must be registered at Companies House</a:t>
            </a:r>
          </a:p>
          <a:p>
            <a:pPr>
              <a:buSzPct val="110000"/>
            </a:pPr>
            <a:endParaRPr lang="en-GB" dirty="0">
              <a:solidFill>
                <a:srgbClr val="605D1D"/>
              </a:solidFill>
              <a:latin typeface="Arial" panose="020B0604020202020204" pitchFamily="34" charset="0"/>
              <a:cs typeface="Arial" panose="020B0604020202020204" pitchFamily="34" charset="0"/>
            </a:endParaRPr>
          </a:p>
          <a:p>
            <a:pPr lvl="0">
              <a:buSzPct val="110000"/>
            </a:pPr>
            <a:endParaRPr lang="en-GB" dirty="0">
              <a:solidFill>
                <a:srgbClr val="605D1D"/>
              </a:solidFill>
              <a:latin typeface="Arial" panose="020B0604020202020204" pitchFamily="34" charset="0"/>
              <a:cs typeface="Arial" panose="020B0604020202020204" pitchFamily="34" charset="0"/>
            </a:endParaRPr>
          </a:p>
          <a:p>
            <a:endParaRPr lang="en-GB" dirty="0">
              <a:solidFill>
                <a:srgbClr val="605D1D"/>
              </a:solidFill>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FC225427-B4F8-D3A9-F84C-15E127AEF285}"/>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8</a:t>
            </a:fld>
            <a:endParaRPr lang="en-US"/>
          </a:p>
        </p:txBody>
      </p:sp>
    </p:spTree>
    <p:extLst>
      <p:ext uri="{BB962C8B-B14F-4D97-AF65-F5344CB8AC3E}">
        <p14:creationId xmlns:p14="http://schemas.microsoft.com/office/powerpoint/2010/main" val="17757867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1149265-F120-DF93-6722-C9334A84B7AC}"/>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9</a:t>
            </a:fld>
            <a:endParaRPr lang="en-US"/>
          </a:p>
        </p:txBody>
      </p:sp>
      <p:sp>
        <p:nvSpPr>
          <p:cNvPr id="2" name="Title 1">
            <a:extLst>
              <a:ext uri="{FF2B5EF4-FFF2-40B4-BE49-F238E27FC236}">
                <a16:creationId xmlns:a16="http://schemas.microsoft.com/office/drawing/2014/main" id="{0C0B6405-8EDB-BD88-8704-1A549A9B8403}"/>
              </a:ext>
            </a:extLst>
          </p:cNvPr>
          <p:cNvSpPr>
            <a:spLocks noGrp="1"/>
          </p:cNvSpPr>
          <p:nvPr>
            <p:ph type="title" idx="4294967295"/>
          </p:nvPr>
        </p:nvSpPr>
        <p:spPr>
          <a:xfrm>
            <a:off x="2382982" y="157089"/>
            <a:ext cx="6858000" cy="931863"/>
          </a:xfrm>
        </p:spPr>
        <p:txBody>
          <a:bodyPr anchor="b">
            <a:normAutofit/>
          </a:bodyPr>
          <a:lstStyle/>
          <a:p>
            <a:pPr algn="ctr"/>
            <a:r>
              <a:rPr lang="en-GB" sz="3000" dirty="0">
                <a:solidFill>
                  <a:srgbClr val="605D1D"/>
                </a:solidFill>
              </a:rPr>
              <a:t>1.4  Location</a:t>
            </a:r>
          </a:p>
        </p:txBody>
      </p:sp>
      <p:sp>
        <p:nvSpPr>
          <p:cNvPr id="5" name="Content Placeholder 4">
            <a:extLst>
              <a:ext uri="{FF2B5EF4-FFF2-40B4-BE49-F238E27FC236}">
                <a16:creationId xmlns:a16="http://schemas.microsoft.com/office/drawing/2014/main" id="{A9D6B94A-C538-5BCA-A60E-D3FB34A76C6C}"/>
              </a:ext>
            </a:extLst>
          </p:cNvPr>
          <p:cNvSpPr>
            <a:spLocks noGrp="1"/>
          </p:cNvSpPr>
          <p:nvPr>
            <p:ph sz="quarter" idx="429496729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74254" y="1353416"/>
            <a:ext cx="10714182" cy="1066511"/>
          </a:xfrm>
        </p:spPr>
        <p:txBody>
          <a:bodyPr>
            <a:normAutofit/>
          </a:bodyPr>
          <a:lstStyle/>
          <a:p>
            <a:pPr algn="ctr">
              <a:spcBef>
                <a:spcPts val="2500"/>
              </a:spcBef>
            </a:pPr>
            <a:r>
              <a:rPr lang="en-GB">
                <a:solidFill>
                  <a:srgbClr val="605D1D"/>
                </a:solidFill>
                <a:latin typeface="Arial" panose="020B0604020202020204" pitchFamily="34" charset="0"/>
                <a:cs typeface="Arial" panose="020B0604020202020204" pitchFamily="34" charset="0"/>
              </a:rPr>
              <a:t>Silures is located in Penarth, on Marine Parade known as  ‘Millionaire’s Row’</a:t>
            </a:r>
            <a:endParaRPr lang="en-US">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7AC6C74F-5C3F-261E-9F08-FE16E187193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993" y="2664258"/>
            <a:ext cx="6362822" cy="3874654"/>
          </a:xfrm>
          <a:prstGeom prst="rect">
            <a:avLst/>
          </a:prstGeom>
        </p:spPr>
      </p:pic>
      <p:pic>
        <p:nvPicPr>
          <p:cNvPr id="16" name="Picture 15">
            <a:extLst>
              <a:ext uri="{FF2B5EF4-FFF2-40B4-BE49-F238E27FC236}">
                <a16:creationId xmlns:a16="http://schemas.microsoft.com/office/drawing/2014/main" id="{46336365-8D77-D55F-4DEE-787464775F39}"/>
              </a:ext>
            </a:extLst>
          </p:cNvPr>
          <p:cNvPicPr>
            <a:picLocks noChangeAspect="1"/>
          </p:cNvPicPr>
          <p:nvPr/>
        </p:nvPicPr>
        <p:blipFill>
          <a:blip r:embed="rId4">
            <a:extLst>
              <a:ext uri="{28A0092B-C50C-407E-A947-70E740481C1C}">
                <a14:useLocalDpi xmlns:a14="http://schemas.microsoft.com/office/drawing/2010/main" val="0"/>
              </a:ext>
            </a:extLst>
          </a:blip>
          <a:srcRect l="10621" t="1014" r="14448"/>
          <a:stretch>
            <a:fillRect/>
          </a:stretch>
        </p:blipFill>
        <p:spPr>
          <a:xfrm>
            <a:off x="7387246" y="2658642"/>
            <a:ext cx="4412360" cy="3885886"/>
          </a:xfrm>
          <a:prstGeom prst="rect">
            <a:avLst/>
          </a:prstGeom>
        </p:spPr>
      </p:pic>
    </p:spTree>
    <p:extLst>
      <p:ext uri="{BB962C8B-B14F-4D97-AF65-F5344CB8AC3E}">
        <p14:creationId xmlns:p14="http://schemas.microsoft.com/office/powerpoint/2010/main" val="33529974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FA90546-59A5-4C07-58A7-9B66F49C9DB7}"/>
              </a:ext>
            </a:extLst>
          </p:cNvPr>
          <p:cNvSpPr>
            <a:spLocks noGrp="1"/>
          </p:cNvSpPr>
          <p:nvPr>
            <p:ph type="sldNum" sz="quarter" idx="12"/>
          </p:nvPr>
        </p:nvSpPr>
        <p:spPr/>
        <p:txBody>
          <a:bodyPr vert="horz" lIns="91440" tIns="45720" rIns="91440" bIns="45720" rtlCol="0" anchor="ctr">
            <a:normAutofit/>
          </a:bodyPr>
          <a:lstStyle/>
          <a:p>
            <a:pPr>
              <a:spcAft>
                <a:spcPts val="600"/>
              </a:spcAft>
            </a:pPr>
            <a:fld id="{CC057153-B650-4DEB-B370-79DDCFDCE934}" type="slidenum">
              <a:rPr lang="en-US" smtClean="0"/>
              <a:pPr>
                <a:spcAft>
                  <a:spcPts val="600"/>
                </a:spcAft>
              </a:pPr>
              <a:t>10</a:t>
            </a:fld>
            <a:endParaRPr lang="en-US"/>
          </a:p>
        </p:txBody>
      </p:sp>
      <p:sp>
        <p:nvSpPr>
          <p:cNvPr id="2" name="Title 1">
            <a:extLst>
              <a:ext uri="{FF2B5EF4-FFF2-40B4-BE49-F238E27FC236}">
                <a16:creationId xmlns:a16="http://schemas.microsoft.com/office/drawing/2014/main" id="{49275A7C-E294-72C9-C29A-C2302D5CC57A}"/>
              </a:ext>
            </a:extLst>
          </p:cNvPr>
          <p:cNvSpPr>
            <a:spLocks noGrp="1"/>
          </p:cNvSpPr>
          <p:nvPr>
            <p:ph type="title" idx="4294967295"/>
          </p:nvPr>
        </p:nvSpPr>
        <p:spPr>
          <a:xfrm>
            <a:off x="2010698" y="294490"/>
            <a:ext cx="8335569" cy="399777"/>
          </a:xfrm>
        </p:spPr>
        <p:txBody>
          <a:bodyPr vert="horz" lIns="91440" tIns="45720" rIns="91440" bIns="45720" rtlCol="0" anchor="b">
            <a:normAutofit fontScale="90000"/>
          </a:bodyPr>
          <a:lstStyle/>
          <a:p>
            <a:r>
              <a:rPr lang="en-US" sz="2400" kern="1200" cap="all" baseline="0" dirty="0">
                <a:solidFill>
                  <a:srgbClr val="605D1D"/>
                </a:solidFill>
                <a:cs typeface="Arial" panose="020B0604020202020204" pitchFamily="34" charset="0"/>
              </a:rPr>
              <a:t>1.5  Human Resource  and </a:t>
            </a:r>
            <a:r>
              <a:rPr lang="en-US" sz="2400" kern="1200" cap="all" baseline="0" dirty="0" err="1">
                <a:solidFill>
                  <a:srgbClr val="605D1D"/>
                </a:solidFill>
                <a:cs typeface="Arial" panose="020B0604020202020204" pitchFamily="34" charset="0"/>
              </a:rPr>
              <a:t>Organisational</a:t>
            </a:r>
            <a:r>
              <a:rPr lang="en-US" sz="2400" kern="1200" cap="all" baseline="0" dirty="0">
                <a:solidFill>
                  <a:srgbClr val="605D1D"/>
                </a:solidFill>
                <a:cs typeface="Arial" panose="020B0604020202020204" pitchFamily="34" charset="0"/>
              </a:rPr>
              <a:t> Chart</a:t>
            </a:r>
          </a:p>
        </p:txBody>
      </p:sp>
      <p:sp>
        <p:nvSpPr>
          <p:cNvPr id="5" name="Content Placeholder 4">
            <a:extLst>
              <a:ext uri="{FF2B5EF4-FFF2-40B4-BE49-F238E27FC236}">
                <a16:creationId xmlns:a16="http://schemas.microsoft.com/office/drawing/2014/main" id="{38F6420D-F868-B122-237D-913415B1FE9A}"/>
              </a:ext>
            </a:extLst>
          </p:cNvPr>
          <p:cNvSpPr>
            <a:spLocks noGrp="1"/>
          </p:cNvSpPr>
          <p:nvPr>
            <p:ph sz="quarter" idx="429496729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95032" y="789243"/>
            <a:ext cx="5565775" cy="5932232"/>
          </a:xfrm>
        </p:spPr>
        <p:txBody>
          <a:bodyPr>
            <a:normAutofit fontScale="47500" lnSpcReduction="20000"/>
          </a:bodyPr>
          <a:lstStyle/>
          <a:p>
            <a:pPr marL="0" lvl="1" indent="0">
              <a:buNone/>
            </a:pPr>
            <a:r>
              <a:rPr lang="en-US" sz="3400" b="1" i="0" u="sng" dirty="0" err="1">
                <a:solidFill>
                  <a:srgbClr val="605D1D"/>
                </a:solidFill>
                <a:latin typeface="Arial" panose="020B0604020202020204" pitchFamily="34" charset="0"/>
                <a:cs typeface="Arial" panose="020B0604020202020204" pitchFamily="34" charset="0"/>
              </a:rPr>
              <a:t>Organisational</a:t>
            </a:r>
            <a:r>
              <a:rPr lang="en-US" sz="3400" b="1" i="0" u="sng" dirty="0">
                <a:solidFill>
                  <a:srgbClr val="605D1D"/>
                </a:solidFill>
                <a:latin typeface="Arial" panose="020B0604020202020204" pitchFamily="34" charset="0"/>
                <a:cs typeface="Arial" panose="020B0604020202020204" pitchFamily="34" charset="0"/>
              </a:rPr>
              <a:t> Structure</a:t>
            </a:r>
          </a:p>
          <a:p>
            <a:pPr marL="0" lvl="1" indent="0">
              <a:buNone/>
            </a:pPr>
            <a:endParaRPr lang="en-US" sz="1800" b="1" i="0" u="sng" dirty="0">
              <a:solidFill>
                <a:srgbClr val="605D1D"/>
              </a:solidFill>
              <a:latin typeface="Arial" panose="020B0604020202020204" pitchFamily="34" charset="0"/>
              <a:cs typeface="Arial" panose="020B0604020202020204" pitchFamily="34" charset="0"/>
            </a:endParaRPr>
          </a:p>
          <a:p>
            <a:pPr marL="0" lvl="1" indent="0">
              <a:lnSpc>
                <a:spcPct val="100000"/>
              </a:lnSpc>
              <a:buNone/>
            </a:pPr>
            <a:r>
              <a:rPr lang="en-US" sz="2900" i="0" dirty="0">
                <a:solidFill>
                  <a:srgbClr val="605D1D"/>
                </a:solidFill>
                <a:latin typeface="Arial" panose="020B0604020202020204" pitchFamily="34" charset="0"/>
                <a:cs typeface="Arial" panose="020B0604020202020204" pitchFamily="34" charset="0"/>
              </a:rPr>
              <a:t>Includes:</a:t>
            </a:r>
          </a:p>
          <a:p>
            <a:pPr marL="0" lvl="1" indent="0">
              <a:lnSpc>
                <a:spcPct val="100000"/>
              </a:lnSpc>
              <a:buNone/>
            </a:pPr>
            <a:endParaRPr lang="en-US" sz="2300" i="0" dirty="0">
              <a:solidFill>
                <a:srgbClr val="605D1D"/>
              </a:solidFill>
              <a:latin typeface="Arial" panose="020B0604020202020204" pitchFamily="34" charset="0"/>
              <a:cs typeface="Arial" panose="020B0604020202020204" pitchFamily="34" charset="0"/>
            </a:endParaRPr>
          </a:p>
          <a:p>
            <a:pPr marL="285750" lvl="1" indent="-285750">
              <a:lnSpc>
                <a:spcPct val="120000"/>
              </a:lnSpc>
              <a:buFont typeface="Wingdings" panose="05000000000000000000" pitchFamily="2" charset="2"/>
              <a:buChar char="Ø"/>
            </a:pPr>
            <a:r>
              <a:rPr lang="en-US" sz="2500" b="1" i="0" u="sng" dirty="0">
                <a:solidFill>
                  <a:srgbClr val="605D1D"/>
                </a:solidFill>
                <a:latin typeface="Arial" panose="020B0604020202020204" pitchFamily="34" charset="0"/>
                <a:cs typeface="Arial" panose="020B0604020202020204" pitchFamily="34" charset="0"/>
              </a:rPr>
              <a:t>Director</a:t>
            </a:r>
            <a:r>
              <a:rPr lang="en-US" sz="2000" b="1" i="0" u="sng" dirty="0">
                <a:solidFill>
                  <a:srgbClr val="605D1D"/>
                </a:solidFill>
                <a:latin typeface="Arial" panose="020B0604020202020204" pitchFamily="34" charset="0"/>
                <a:cs typeface="Arial" panose="020B0604020202020204" pitchFamily="34" charset="0"/>
              </a:rPr>
              <a:t>- </a:t>
            </a:r>
            <a:r>
              <a:rPr lang="en-US" sz="2500" i="0" dirty="0">
                <a:solidFill>
                  <a:srgbClr val="605D1D"/>
                </a:solidFill>
                <a:latin typeface="Arial" panose="020B0604020202020204" pitchFamily="34" charset="0"/>
                <a:cs typeface="Arial" panose="020B0604020202020204" pitchFamily="34" charset="0"/>
              </a:rPr>
              <a:t>oversees overall operations </a:t>
            </a:r>
          </a:p>
          <a:p>
            <a:pPr marL="0" lvl="1" indent="0">
              <a:lnSpc>
                <a:spcPct val="120000"/>
              </a:lnSpc>
              <a:buNone/>
            </a:pPr>
            <a:endParaRPr lang="en-US" sz="2000" i="0" dirty="0">
              <a:solidFill>
                <a:srgbClr val="605D1D"/>
              </a:solidFill>
              <a:latin typeface="Arial" panose="020B0604020202020204" pitchFamily="34" charset="0"/>
              <a:cs typeface="Arial" panose="020B0604020202020204" pitchFamily="34" charset="0"/>
            </a:endParaRPr>
          </a:p>
          <a:p>
            <a:pPr marL="285750" lvl="1" indent="-285750">
              <a:lnSpc>
                <a:spcPct val="120000"/>
              </a:lnSpc>
              <a:buFont typeface="Wingdings" panose="05000000000000000000" pitchFamily="2" charset="2"/>
              <a:buChar char="Ø"/>
            </a:pPr>
            <a:r>
              <a:rPr lang="en-US" sz="2500" b="1" i="0" u="sng" dirty="0">
                <a:solidFill>
                  <a:srgbClr val="605D1D"/>
                </a:solidFill>
                <a:latin typeface="Arial" panose="020B0604020202020204" pitchFamily="34" charset="0"/>
                <a:cs typeface="Arial" panose="020B0604020202020204" pitchFamily="34" charset="0"/>
              </a:rPr>
              <a:t>Restaurant &amp; Bar Manager</a:t>
            </a:r>
            <a:r>
              <a:rPr lang="en-US" sz="2500" i="0" dirty="0">
                <a:solidFill>
                  <a:srgbClr val="605D1D"/>
                </a:solidFill>
                <a:latin typeface="Arial" panose="020B0604020202020204" pitchFamily="34" charset="0"/>
                <a:cs typeface="Arial" panose="020B0604020202020204" pitchFamily="34" charset="0"/>
              </a:rPr>
              <a:t>- managing Front of House Team -responsible for day-to-day operations: motivating the team, trainings, staff scheduling, listening to guest feedback, resolving complaints</a:t>
            </a:r>
          </a:p>
          <a:p>
            <a:pPr marL="285750" lvl="1" indent="-285750">
              <a:lnSpc>
                <a:spcPct val="120000"/>
              </a:lnSpc>
              <a:buFont typeface="Wingdings" panose="05000000000000000000" pitchFamily="2" charset="2"/>
              <a:buChar char="Ø"/>
            </a:pPr>
            <a:endParaRPr lang="en-US" sz="2000" i="0" dirty="0">
              <a:solidFill>
                <a:srgbClr val="605D1D"/>
              </a:solidFill>
              <a:latin typeface="Arial" panose="020B0604020202020204" pitchFamily="34" charset="0"/>
              <a:cs typeface="Arial" panose="020B0604020202020204" pitchFamily="34" charset="0"/>
            </a:endParaRPr>
          </a:p>
          <a:p>
            <a:pPr marL="285750" lvl="1" indent="-285750">
              <a:lnSpc>
                <a:spcPct val="120000"/>
              </a:lnSpc>
              <a:buFont typeface="Wingdings" panose="05000000000000000000" pitchFamily="2" charset="2"/>
              <a:buChar char="Ø"/>
            </a:pPr>
            <a:r>
              <a:rPr lang="en-US" sz="2500" b="1" i="0" u="sng" dirty="0">
                <a:solidFill>
                  <a:srgbClr val="605D1D"/>
                </a:solidFill>
                <a:latin typeface="Arial" panose="020B0604020202020204" pitchFamily="34" charset="0"/>
                <a:cs typeface="Arial" panose="020B0604020202020204" pitchFamily="34" charset="0"/>
              </a:rPr>
              <a:t>Head Chef</a:t>
            </a:r>
            <a:r>
              <a:rPr lang="en-US" sz="2500" i="0" dirty="0">
                <a:solidFill>
                  <a:srgbClr val="605D1D"/>
                </a:solidFill>
                <a:latin typeface="Arial" panose="020B0604020202020204" pitchFamily="34" charset="0"/>
                <a:cs typeface="Arial" panose="020B0604020202020204" pitchFamily="34" charset="0"/>
              </a:rPr>
              <a:t>- Leading the Kitchen- responsible for menu creation, food quality,  hiring, training. Manages food costs and ensures the kitchen operates in full compliance with local and federal health regulations</a:t>
            </a:r>
          </a:p>
          <a:p>
            <a:pPr marL="0" lvl="1" indent="0">
              <a:lnSpc>
                <a:spcPct val="120000"/>
              </a:lnSpc>
              <a:buNone/>
            </a:pPr>
            <a:endParaRPr lang="en-US" sz="2300" i="0" dirty="0">
              <a:solidFill>
                <a:srgbClr val="605D1D"/>
              </a:solidFill>
              <a:latin typeface="Arial" panose="020B0604020202020204" pitchFamily="34" charset="0"/>
              <a:cs typeface="Arial" panose="020B0604020202020204" pitchFamily="34" charset="0"/>
            </a:endParaRPr>
          </a:p>
          <a:p>
            <a:pPr marL="342900" lvl="1" indent="-342900">
              <a:lnSpc>
                <a:spcPct val="120000"/>
              </a:lnSpc>
              <a:buFont typeface="Wingdings" panose="05000000000000000000" pitchFamily="2" charset="2"/>
              <a:buChar char="Ø"/>
            </a:pPr>
            <a:r>
              <a:rPr lang="en-US" sz="2500" b="1" i="0" u="sng" dirty="0">
                <a:solidFill>
                  <a:srgbClr val="605D1D"/>
                </a:solidFill>
                <a:latin typeface="Arial" panose="020B0604020202020204" pitchFamily="34" charset="0"/>
                <a:cs typeface="Arial" panose="020B0604020202020204" pitchFamily="34" charset="0"/>
              </a:rPr>
              <a:t>Receptionist</a:t>
            </a:r>
            <a:r>
              <a:rPr lang="en-US" sz="2500" i="0" dirty="0">
                <a:solidFill>
                  <a:srgbClr val="605D1D"/>
                </a:solidFill>
                <a:latin typeface="Arial" panose="020B0604020202020204" pitchFamily="34" charset="0"/>
                <a:cs typeface="Arial" panose="020B0604020202020204" pitchFamily="34" charset="0"/>
              </a:rPr>
              <a:t>-</a:t>
            </a:r>
            <a:r>
              <a:rPr lang="en-US" sz="2300" i="0" dirty="0">
                <a:solidFill>
                  <a:srgbClr val="605D1D"/>
                </a:solidFill>
                <a:latin typeface="Arial" panose="020B0604020202020204" pitchFamily="34" charset="0"/>
                <a:cs typeface="Arial" panose="020B0604020202020204" pitchFamily="34" charset="0"/>
              </a:rPr>
              <a:t> </a:t>
            </a:r>
            <a:r>
              <a:rPr lang="en-US" sz="2500" i="0" dirty="0">
                <a:solidFill>
                  <a:srgbClr val="605D1D"/>
                </a:solidFill>
                <a:latin typeface="Arial" panose="020B0604020202020204" pitchFamily="34" charset="0"/>
                <a:cs typeface="Arial" panose="020B0604020202020204" pitchFamily="34" charset="0"/>
              </a:rPr>
              <a:t>Greets guests warmly, manages reservations,</a:t>
            </a:r>
            <a:r>
              <a:rPr lang="en-GB" sz="2500" i="0" dirty="0">
                <a:solidFill>
                  <a:srgbClr val="605D1D"/>
                </a:solidFill>
                <a:latin typeface="Arial" panose="020B0604020202020204" pitchFamily="34" charset="0"/>
                <a:cs typeface="Arial" panose="020B0604020202020204" pitchFamily="34" charset="0"/>
              </a:rPr>
              <a:t> answering phone calls,</a:t>
            </a:r>
            <a:r>
              <a:rPr lang="en-US" sz="2500" i="0" dirty="0">
                <a:solidFill>
                  <a:srgbClr val="605D1D"/>
                </a:solidFill>
                <a:latin typeface="Arial" panose="020B0604020202020204" pitchFamily="34" charset="0"/>
                <a:cs typeface="Arial" panose="020B0604020202020204" pitchFamily="34" charset="0"/>
              </a:rPr>
              <a:t> guide guests to their tables, provides information about menu items and promotions</a:t>
            </a:r>
            <a:endParaRPr lang="en-US" i="0" dirty="0">
              <a:solidFill>
                <a:srgbClr val="605D1D"/>
              </a:solidFill>
              <a:latin typeface="Arial" panose="020B0604020202020204" pitchFamily="34" charset="0"/>
              <a:cs typeface="Arial" panose="020B0604020202020204" pitchFamily="34" charset="0"/>
            </a:endParaRPr>
          </a:p>
          <a:p>
            <a:pPr marL="285750" lvl="1" indent="-285750">
              <a:lnSpc>
                <a:spcPct val="120000"/>
              </a:lnSpc>
              <a:buFont typeface="Wingdings" panose="05000000000000000000" pitchFamily="2" charset="2"/>
              <a:buChar char="Ø"/>
            </a:pPr>
            <a:r>
              <a:rPr lang="en-US" sz="2500" b="1" i="0" u="sng" dirty="0">
                <a:solidFill>
                  <a:srgbClr val="605D1D"/>
                </a:solidFill>
                <a:latin typeface="Arial" panose="020B0604020202020204" pitchFamily="34" charset="0"/>
                <a:cs typeface="Arial" panose="020B0604020202020204" pitchFamily="34" charset="0"/>
              </a:rPr>
              <a:t>Waiters</a:t>
            </a:r>
            <a:r>
              <a:rPr lang="en-US" b="1" u="sng" dirty="0">
                <a:solidFill>
                  <a:srgbClr val="605D1D"/>
                </a:solidFill>
                <a:latin typeface="Arial" panose="020B0604020202020204" pitchFamily="34" charset="0"/>
                <a:cs typeface="Arial" panose="020B0604020202020204" pitchFamily="34" charset="0"/>
              </a:rPr>
              <a:t> -</a:t>
            </a:r>
            <a:r>
              <a:rPr lang="en-US" i="0" dirty="0"/>
              <a:t> </a:t>
            </a:r>
            <a:r>
              <a:rPr lang="en-US" sz="2500" i="0" dirty="0">
                <a:solidFill>
                  <a:srgbClr val="605D1D"/>
                </a:solidFill>
                <a:latin typeface="Arial" panose="020B0604020202020204" pitchFamily="34" charset="0"/>
                <a:cs typeface="Arial" panose="020B0604020202020204" pitchFamily="34" charset="0"/>
              </a:rPr>
              <a:t>ensure guests have an excellent dining experience by providing exceptional customer service. They greet guests, take meal orders and ensure smooth communication between the restaurant and kitchen. </a:t>
            </a:r>
          </a:p>
          <a:p>
            <a:pPr marL="285750" lvl="1" indent="-285750">
              <a:lnSpc>
                <a:spcPct val="120000"/>
              </a:lnSpc>
              <a:buFont typeface="Wingdings" panose="05000000000000000000" pitchFamily="2" charset="2"/>
              <a:buChar char="Ø"/>
            </a:pPr>
            <a:endParaRPr lang="en-US" sz="2500" b="1" u="sng" dirty="0">
              <a:solidFill>
                <a:srgbClr val="605D1D"/>
              </a:solidFill>
              <a:latin typeface="Arial" panose="020B0604020202020204" pitchFamily="34" charset="0"/>
              <a:cs typeface="Arial" panose="020B0604020202020204" pitchFamily="34" charset="0"/>
            </a:endParaRPr>
          </a:p>
          <a:p>
            <a:pPr marL="0" lvl="1" indent="0">
              <a:lnSpc>
                <a:spcPct val="120000"/>
              </a:lnSpc>
              <a:buNone/>
            </a:pPr>
            <a:r>
              <a:rPr lang="en-US" sz="2500" b="1" u="sng" dirty="0">
                <a:solidFill>
                  <a:srgbClr val="605D1D"/>
                </a:solidFill>
                <a:latin typeface="Arial" panose="020B0604020202020204" pitchFamily="34" charset="0"/>
                <a:cs typeface="Arial" panose="020B0604020202020204" pitchFamily="34" charset="0"/>
              </a:rPr>
              <a:t>Trainings</a:t>
            </a:r>
          </a:p>
          <a:p>
            <a:pPr marL="0" lvl="1" indent="0">
              <a:lnSpc>
                <a:spcPct val="120000"/>
              </a:lnSpc>
              <a:buNone/>
            </a:pPr>
            <a:r>
              <a:rPr lang="en-US" sz="2500" b="1" u="sng" dirty="0">
                <a:solidFill>
                  <a:srgbClr val="605D1D"/>
                </a:solidFill>
                <a:latin typeface="Arial" panose="020B0604020202020204" pitchFamily="34" charset="0"/>
                <a:cs typeface="Arial" panose="020B0604020202020204" pitchFamily="34" charset="0"/>
              </a:rPr>
              <a:t>All our employee receive rigorous training monthly on: Steps of Service, food and drinks menu , allergens, customer service, upselling, food and wine pairing, food safety and first aid</a:t>
            </a:r>
          </a:p>
          <a:p>
            <a:pPr marL="0" lvl="1" indent="0">
              <a:lnSpc>
                <a:spcPct val="120000"/>
              </a:lnSpc>
              <a:buNone/>
            </a:pPr>
            <a:endParaRPr lang="en-US" sz="2500" b="1" u="sng" dirty="0">
              <a:solidFill>
                <a:srgbClr val="605D1D"/>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6D3D5F40-C091-EE2D-034A-474708CF9BF3}"/>
              </a:ext>
            </a:extLst>
          </p:cNvPr>
          <p:cNvPicPr>
            <a:picLocks noChangeAspect="1"/>
          </p:cNvPicPr>
          <p:nvPr/>
        </p:nvPicPr>
        <p:blipFill>
          <a:blip r:embed="rId3"/>
          <a:stretch>
            <a:fillRect/>
          </a:stretch>
        </p:blipFill>
        <p:spPr>
          <a:xfrm>
            <a:off x="6012872" y="1075266"/>
            <a:ext cx="6305547" cy="4799060"/>
          </a:xfrm>
          <a:prstGeom prst="rect">
            <a:avLst/>
          </a:prstGeom>
          <a:noFill/>
        </p:spPr>
      </p:pic>
    </p:spTree>
    <p:extLst>
      <p:ext uri="{BB962C8B-B14F-4D97-AF65-F5344CB8AC3E}">
        <p14:creationId xmlns:p14="http://schemas.microsoft.com/office/powerpoint/2010/main" val="27719074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F9203-0213-CB9A-8B80-1C20E92F5670}"/>
              </a:ext>
            </a:extLst>
          </p:cNvPr>
          <p:cNvSpPr>
            <a:spLocks noGrp="1"/>
          </p:cNvSpPr>
          <p:nvPr>
            <p:ph type="title"/>
          </p:nvPr>
        </p:nvSpPr>
        <p:spPr>
          <a:xfrm>
            <a:off x="731520" y="27432"/>
            <a:ext cx="6858000" cy="932688"/>
          </a:xfrm>
        </p:spPr>
        <p:txBody>
          <a:bodyPr anchor="b">
            <a:normAutofit/>
          </a:bodyPr>
          <a:lstStyle/>
          <a:p>
            <a:r>
              <a:rPr lang="en-GB" sz="3000" dirty="0">
                <a:solidFill>
                  <a:srgbClr val="605D1D"/>
                </a:solidFill>
              </a:rPr>
              <a:t>1.6  Financial Overview</a:t>
            </a:r>
          </a:p>
        </p:txBody>
      </p:sp>
      <p:sp>
        <p:nvSpPr>
          <p:cNvPr id="5" name="Content Placeholder 4">
            <a:extLst>
              <a:ext uri="{FF2B5EF4-FFF2-40B4-BE49-F238E27FC236}">
                <a16:creationId xmlns:a16="http://schemas.microsoft.com/office/drawing/2014/main" id="{8EFB704D-9A3F-DE00-79FE-0E27B0BB3B2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032387"/>
            <a:ext cx="6858000" cy="5331837"/>
          </a:xfrm>
        </p:spPr>
        <p:txBody>
          <a:bodyPr>
            <a:normAutofit/>
          </a:bodyPr>
          <a:lstStyle/>
          <a:p>
            <a:r>
              <a:rPr lang="en-GB" b="1" u="sng">
                <a:solidFill>
                  <a:srgbClr val="605D1D"/>
                </a:solidFill>
                <a:latin typeface="Arial" panose="020B0604020202020204" pitchFamily="34" charset="0"/>
                <a:cs typeface="Arial" panose="020B0604020202020204" pitchFamily="34" charset="0"/>
              </a:rPr>
              <a:t>Funding</a:t>
            </a:r>
          </a:p>
          <a:p>
            <a:r>
              <a:rPr lang="en-GB">
                <a:solidFill>
                  <a:srgbClr val="605D1D"/>
                </a:solidFill>
                <a:latin typeface="Arial" panose="020B0604020202020204" pitchFamily="34" charset="0"/>
                <a:cs typeface="Arial" panose="020B0604020202020204" pitchFamily="34" charset="0"/>
              </a:rPr>
              <a:t>Silures total investment was £175,000, including a £50,000 Development Bank of Wales loan (Business Wales, 2025), a £25,000 Director loan and a £100,000 personal investment.</a:t>
            </a:r>
          </a:p>
          <a:p>
            <a:pPr>
              <a:spcBef>
                <a:spcPts val="2500"/>
              </a:spcBef>
            </a:pPr>
            <a:r>
              <a:rPr lang="en-US" b="1" u="sng">
                <a:solidFill>
                  <a:srgbClr val="605D1D"/>
                </a:solidFill>
                <a:latin typeface="Arial" panose="020B0604020202020204" pitchFamily="34" charset="0"/>
                <a:cs typeface="Arial" panose="020B0604020202020204" pitchFamily="34" charset="0"/>
              </a:rPr>
              <a:t>Startup Costs</a:t>
            </a:r>
          </a:p>
          <a:p>
            <a:pPr marL="0" lvl="1" indent="0">
              <a:buFont typeface="Arial" panose="020B0604020202020204" pitchFamily="34" charset="0"/>
              <a:buNone/>
            </a:pPr>
            <a:r>
              <a:rPr lang="en-GB" sz="1800" i="0">
                <a:solidFill>
                  <a:srgbClr val="605D1D"/>
                </a:solidFill>
                <a:latin typeface="Arial" panose="020B0604020202020204" pitchFamily="34" charset="0"/>
                <a:cs typeface="Arial" panose="020B0604020202020204" pitchFamily="34" charset="0"/>
              </a:rPr>
              <a:t>The total startup costs were £129,133, leaving £45,867 available for future needs</a:t>
            </a:r>
          </a:p>
          <a:p>
            <a:pPr marL="0" lvl="1" indent="0">
              <a:buFont typeface="Arial" panose="020B0604020202020204" pitchFamily="34" charset="0"/>
              <a:buNone/>
            </a:pPr>
            <a:r>
              <a:rPr lang="en-US" sz="1800" b="1" i="0" u="sng">
                <a:solidFill>
                  <a:srgbClr val="605D1D"/>
                </a:solidFill>
                <a:latin typeface="Arial" panose="020B0604020202020204" pitchFamily="34" charset="0"/>
                <a:cs typeface="Arial" panose="020B0604020202020204" pitchFamily="34" charset="0"/>
              </a:rPr>
              <a:t>12 months cashflow forecast</a:t>
            </a:r>
          </a:p>
          <a:p>
            <a:r>
              <a:rPr lang="en-GB">
                <a:solidFill>
                  <a:srgbClr val="605D1D"/>
                </a:solidFill>
                <a:latin typeface="Arial" panose="020B0604020202020204" pitchFamily="34" charset="0"/>
                <a:cs typeface="Arial" panose="020B0604020202020204" pitchFamily="34" charset="0"/>
              </a:rPr>
              <a:t>The 12- month cash flow forecast shows that the total cash inflow is estimated to be £1,167,616 (49%) and the total cash outflow is £1,050,210(46%)</a:t>
            </a:r>
          </a:p>
          <a:p>
            <a:r>
              <a:rPr lang="en-GB">
                <a:solidFill>
                  <a:srgbClr val="605D1D"/>
                </a:solidFill>
                <a:latin typeface="Arial" panose="020B0604020202020204" pitchFamily="34" charset="0"/>
                <a:cs typeface="Arial" panose="020B0604020202020204" pitchFamily="34" charset="0"/>
              </a:rPr>
              <a:t>The business is expected to end the year with a closing balance of £117,407. (5%) which indicates that Silures can be a viable business</a:t>
            </a:r>
            <a:r>
              <a:rPr lang="en-GB">
                <a:latin typeface="Arial" panose="020B0604020202020204" pitchFamily="34" charset="0"/>
                <a:cs typeface="Arial" panose="020B0604020202020204" pitchFamily="34" charset="0"/>
              </a:rPr>
              <a:t>. </a:t>
            </a:r>
          </a:p>
        </p:txBody>
      </p:sp>
      <p:pic>
        <p:nvPicPr>
          <p:cNvPr id="8" name="Content Placeholder 7" descr="Financial charts, startup costs, revenue growth, and cash flow planning illustrations">
            <a:extLst>
              <a:ext uri="{FF2B5EF4-FFF2-40B4-BE49-F238E27FC236}">
                <a16:creationId xmlns:a16="http://schemas.microsoft.com/office/drawing/2014/main" id="{26BB0488-175D-47D1-8518-B2E6771AA482}"/>
              </a:ext>
            </a:extLst>
          </p:cNvPr>
          <p:cNvPicPr>
            <a:picLocks noGrp="1" noChangeAspect="1"/>
          </p:cNvPicPr>
          <p:nvPr>
            <p:ph type="pic" sz="quarter" idx="13"/>
          </p:nvPr>
        </p:nvPicPr>
        <p:blipFill>
          <a:blip r:embed="rId3"/>
          <a:srcRect l="32070" r="28020" b="-1"/>
          <a:stretch>
            <a:fillRect/>
          </a:stretch>
        </p:blipFill>
        <p:spPr>
          <a:xfrm>
            <a:off x="8091732" y="10"/>
            <a:ext cx="4100267" cy="6857990"/>
          </a:xfrm>
        </p:spPr>
      </p:pic>
      <p:sp>
        <p:nvSpPr>
          <p:cNvPr id="7" name="Slide Number Placeholder 6">
            <a:extLst>
              <a:ext uri="{FF2B5EF4-FFF2-40B4-BE49-F238E27FC236}">
                <a16:creationId xmlns:a16="http://schemas.microsoft.com/office/drawing/2014/main" id="{3534C8F6-B3A9-EF6E-4DC8-EF61FB72688F}"/>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smtClean="0"/>
              <a:pPr>
                <a:spcAft>
                  <a:spcPts val="600"/>
                </a:spcAft>
              </a:pPr>
              <a:t>11</a:t>
            </a:fld>
            <a:endParaRPr lang="en-US"/>
          </a:p>
        </p:txBody>
      </p:sp>
    </p:spTree>
    <p:extLst>
      <p:ext uri="{BB962C8B-B14F-4D97-AF65-F5344CB8AC3E}">
        <p14:creationId xmlns:p14="http://schemas.microsoft.com/office/powerpoint/2010/main" val="23441110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591C630-203F-3A37-FCC2-1DC60B4B93FB}"/>
              </a:ext>
            </a:extLst>
          </p:cNvPr>
          <p:cNvPicPr>
            <a:picLocks noChangeAspect="1"/>
          </p:cNvPicPr>
          <p:nvPr/>
        </p:nvPicPr>
        <p:blipFill>
          <a:blip r:embed="rId2"/>
          <a:stretch>
            <a:fillRect/>
          </a:stretch>
        </p:blipFill>
        <p:spPr>
          <a:xfrm>
            <a:off x="0" y="0"/>
            <a:ext cx="7584144" cy="6858000"/>
          </a:xfrm>
          <a:prstGeom prst="rect">
            <a:avLst/>
          </a:prstGeom>
          <a:noFill/>
        </p:spPr>
      </p:pic>
      <p:sp>
        <p:nvSpPr>
          <p:cNvPr id="7" name="Slide Number Placeholder 6">
            <a:extLst>
              <a:ext uri="{FF2B5EF4-FFF2-40B4-BE49-F238E27FC236}">
                <a16:creationId xmlns:a16="http://schemas.microsoft.com/office/drawing/2014/main" id="{83023672-897B-A259-DD20-2C45F062E4F6}"/>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12</a:t>
            </a:fld>
            <a:endParaRPr lang="en-US"/>
          </a:p>
        </p:txBody>
      </p:sp>
      <p:graphicFrame>
        <p:nvGraphicFramePr>
          <p:cNvPr id="9" name="Content Placeholder 8">
            <a:extLst>
              <a:ext uri="{FF2B5EF4-FFF2-40B4-BE49-F238E27FC236}">
                <a16:creationId xmlns:a16="http://schemas.microsoft.com/office/drawing/2014/main" id="{3E9D6A33-3267-7646-BEC3-DA4F5EB0B360}"/>
              </a:ext>
            </a:extLst>
          </p:cNvPr>
          <p:cNvGraphicFramePr>
            <a:graphicFrameLocks noGrp="1"/>
          </p:cNvGraphicFramePr>
          <p:nvPr>
            <p:ph sz="quarter" idx="14"/>
            <p:extLst>
              <p:ext uri="{D42A27DB-BD31-4B8C-83A1-F6EECF244321}">
                <p14:modId xmlns:p14="http://schemas.microsoft.com/office/powerpoint/2010/main" val="1696551977"/>
              </p:ext>
            </p:extLst>
          </p:nvPr>
        </p:nvGraphicFramePr>
        <p:xfrm>
          <a:off x="7688826" y="2698377"/>
          <a:ext cx="4398090" cy="3500284"/>
        </p:xfrm>
        <a:graphic>
          <a:graphicData uri="http://schemas.openxmlformats.org/drawingml/2006/chart">
            <c:chart xmlns:c="http://schemas.openxmlformats.org/drawingml/2006/chart" xmlns:r="http://schemas.openxmlformats.org/officeDocument/2006/relationships" r:id="rId3"/>
          </a:graphicData>
        </a:graphic>
      </p:graphicFrame>
      <p:pic>
        <p:nvPicPr>
          <p:cNvPr id="2" name="Picture 1">
            <a:extLst>
              <a:ext uri="{FF2B5EF4-FFF2-40B4-BE49-F238E27FC236}">
                <a16:creationId xmlns:a16="http://schemas.microsoft.com/office/drawing/2014/main" id="{55F938FA-483B-3EC5-B5A1-7FF1304BF2B1}"/>
              </a:ext>
            </a:extLst>
          </p:cNvPr>
          <p:cNvPicPr>
            <a:picLocks noChangeAspect="1"/>
          </p:cNvPicPr>
          <p:nvPr/>
        </p:nvPicPr>
        <p:blipFill>
          <a:blip r:embed="rId4"/>
          <a:stretch>
            <a:fillRect/>
          </a:stretch>
        </p:blipFill>
        <p:spPr>
          <a:xfrm>
            <a:off x="7889940" y="264027"/>
            <a:ext cx="4092294" cy="1721223"/>
          </a:xfrm>
          <a:prstGeom prst="rect">
            <a:avLst/>
          </a:prstGeom>
        </p:spPr>
      </p:pic>
    </p:spTree>
    <p:extLst>
      <p:ext uri="{BB962C8B-B14F-4D97-AF65-F5344CB8AC3E}">
        <p14:creationId xmlns:p14="http://schemas.microsoft.com/office/powerpoint/2010/main" val="122189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C6E07F5-B5FA-65D3-CA14-215161ABF595}"/>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13</a:t>
            </a:fld>
            <a:endParaRPr lang="en-US"/>
          </a:p>
        </p:txBody>
      </p:sp>
      <p:sp>
        <p:nvSpPr>
          <p:cNvPr id="2" name="Title 1">
            <a:extLst>
              <a:ext uri="{FF2B5EF4-FFF2-40B4-BE49-F238E27FC236}">
                <a16:creationId xmlns:a16="http://schemas.microsoft.com/office/drawing/2014/main" id="{1DBA7EF9-0C08-1ECA-5DE9-2A7B63FEB264}"/>
              </a:ext>
            </a:extLst>
          </p:cNvPr>
          <p:cNvSpPr>
            <a:spLocks noGrp="1"/>
          </p:cNvSpPr>
          <p:nvPr>
            <p:ph type="title" idx="4294967295"/>
          </p:nvPr>
        </p:nvSpPr>
        <p:spPr>
          <a:xfrm>
            <a:off x="2671281" y="0"/>
            <a:ext cx="5438246" cy="796925"/>
          </a:xfrm>
        </p:spPr>
        <p:txBody>
          <a:bodyPr anchor="b">
            <a:normAutofit/>
          </a:bodyPr>
          <a:lstStyle/>
          <a:p>
            <a:pPr algn="ctr"/>
            <a:r>
              <a:rPr lang="en-GB" sz="4000" dirty="0">
                <a:solidFill>
                  <a:srgbClr val="605D1D"/>
                </a:solidFill>
              </a:rPr>
              <a:t>1.7  SWOT </a:t>
            </a:r>
            <a:r>
              <a:rPr lang="en-GB" sz="3600" dirty="0">
                <a:solidFill>
                  <a:srgbClr val="605D1D"/>
                </a:solidFill>
              </a:rPr>
              <a:t>Analysis</a:t>
            </a:r>
            <a:endParaRPr lang="en-GB" sz="4000" dirty="0">
              <a:solidFill>
                <a:srgbClr val="605D1D"/>
              </a:solidFill>
            </a:endParaRPr>
          </a:p>
        </p:txBody>
      </p:sp>
      <p:sp>
        <p:nvSpPr>
          <p:cNvPr id="5" name="Content Placeholder 4">
            <a:extLst>
              <a:ext uri="{FF2B5EF4-FFF2-40B4-BE49-F238E27FC236}">
                <a16:creationId xmlns:a16="http://schemas.microsoft.com/office/drawing/2014/main" id="{45C933C1-032B-4AFC-1C5D-63C4474A545C}"/>
              </a:ext>
            </a:extLst>
          </p:cNvPr>
          <p:cNvSpPr>
            <a:spLocks noGrp="1"/>
          </p:cNvSpPr>
          <p:nvPr>
            <p:ph sz="quarter" idx="429496729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94563" y="933450"/>
            <a:ext cx="4897437" cy="5924550"/>
          </a:xfrm>
        </p:spPr>
        <p:txBody>
          <a:bodyPr>
            <a:normAutofit fontScale="92500" lnSpcReduction="10000"/>
          </a:bodyPr>
          <a:lstStyle/>
          <a:p>
            <a:r>
              <a:rPr lang="en-GB" b="1" i="1" u="sng" dirty="0">
                <a:solidFill>
                  <a:srgbClr val="605D1D"/>
                </a:solidFill>
                <a:latin typeface="Arial" panose="020B0604020202020204" pitchFamily="34" charset="0"/>
                <a:cs typeface="Arial" panose="020B0604020202020204" pitchFamily="34" charset="0"/>
              </a:rPr>
              <a:t>Strengths </a:t>
            </a: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Hospitality background</a:t>
            </a: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Diverse menu offering/</a:t>
            </a:r>
            <a:r>
              <a:rPr lang="en-GB" dirty="0">
                <a:solidFill>
                  <a:srgbClr val="605D1D"/>
                </a:solidFill>
                <a:latin typeface="Arial" panose="020B0604020202020204" pitchFamily="34" charset="0"/>
                <a:ea typeface="Aptos" panose="020B0004020202020204" pitchFamily="34" charset="0"/>
              </a:rPr>
              <a:t> Different menus to cater to all target audiences </a:t>
            </a:r>
            <a:endParaRPr lang="en-GB" dirty="0">
              <a:solidFill>
                <a:srgbClr val="605D1D"/>
              </a:solidFill>
              <a:latin typeface="Arial" panose="020B0604020202020204" pitchFamily="34" charset="0"/>
              <a:cs typeface="Arial" panose="020B0604020202020204" pitchFamily="34" charset="0"/>
            </a:endParaRP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Prime location and parking (competitors’ weakness) </a:t>
            </a:r>
          </a:p>
          <a:p>
            <a:r>
              <a:rPr lang="en-GB" b="1" i="1" u="sng" dirty="0">
                <a:solidFill>
                  <a:srgbClr val="605D1D"/>
                </a:solidFill>
                <a:latin typeface="Arial" panose="020B0604020202020204" pitchFamily="34" charset="0"/>
                <a:cs typeface="Arial" panose="020B0604020202020204" pitchFamily="34" charset="0"/>
              </a:rPr>
              <a:t>Weaknesses and threats </a:t>
            </a:r>
            <a:r>
              <a:rPr lang="en-GB" dirty="0">
                <a:solidFill>
                  <a:srgbClr val="605D1D"/>
                </a:solidFill>
                <a:latin typeface="Arial" panose="020B0604020202020204" pitchFamily="34" charset="0"/>
                <a:cs typeface="Arial" panose="020B0604020202020204" pitchFamily="34" charset="0"/>
              </a:rPr>
              <a:t>:</a:t>
            </a: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Consumer acceptance/ brand recognition</a:t>
            </a: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Staff shortage </a:t>
            </a: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Dependence on weather</a:t>
            </a:r>
          </a:p>
          <a:p>
            <a:r>
              <a:rPr lang="en-GB" b="1" i="1" u="sng" dirty="0">
                <a:solidFill>
                  <a:srgbClr val="605D1D"/>
                </a:solidFill>
                <a:latin typeface="Arial" panose="020B0604020202020204" pitchFamily="34" charset="0"/>
                <a:cs typeface="Arial" panose="020B0604020202020204" pitchFamily="34" charset="0"/>
              </a:rPr>
              <a:t>Overcome by:</a:t>
            </a: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Creating an outdoor area for year-round use </a:t>
            </a:r>
          </a:p>
          <a:p>
            <a:pPr marL="285750" indent="-285750">
              <a:buBlip>
                <a:blip r:embed="rId3"/>
              </a:buBlip>
            </a:pPr>
            <a:r>
              <a:rPr lang="en-GB" dirty="0">
                <a:solidFill>
                  <a:srgbClr val="605D1D"/>
                </a:solidFill>
                <a:latin typeface="Arial" panose="020B0604020202020204" pitchFamily="34" charset="0"/>
                <a:cs typeface="Arial" panose="020B0604020202020204" pitchFamily="34" charset="0"/>
              </a:rPr>
              <a:t>Offering competitive rates/ benefits and create a positive work environment</a:t>
            </a:r>
          </a:p>
          <a:p>
            <a:pPr marL="285750" lvl="0" indent="-285750">
              <a:buBlip>
                <a:blip r:embed="rId3"/>
              </a:buBlip>
            </a:pPr>
            <a:r>
              <a:rPr lang="en-GB" dirty="0">
                <a:solidFill>
                  <a:srgbClr val="605D1D"/>
                </a:solidFill>
                <a:latin typeface="Arial" panose="020B0604020202020204" pitchFamily="34" charset="0"/>
                <a:cs typeface="Arial" panose="020B0604020202020204" pitchFamily="34" charset="0"/>
              </a:rPr>
              <a:t>Using effective marketing campaigns (social media and local advertising to increase brand awareness and attract customers </a:t>
            </a:r>
          </a:p>
        </p:txBody>
      </p:sp>
      <p:pic>
        <p:nvPicPr>
          <p:cNvPr id="4" name="Picture 3">
            <a:extLst>
              <a:ext uri="{FF2B5EF4-FFF2-40B4-BE49-F238E27FC236}">
                <a16:creationId xmlns:a16="http://schemas.microsoft.com/office/drawing/2014/main" id="{F49E7605-E011-51B0-DFBC-1D6B6E95B7F1}"/>
              </a:ext>
            </a:extLst>
          </p:cNvPr>
          <p:cNvPicPr>
            <a:picLocks noChangeAspect="1"/>
          </p:cNvPicPr>
          <p:nvPr/>
        </p:nvPicPr>
        <p:blipFill>
          <a:blip r:embed="rId4"/>
          <a:srcRect t="1274"/>
          <a:stretch>
            <a:fillRect/>
          </a:stretch>
        </p:blipFill>
        <p:spPr>
          <a:xfrm>
            <a:off x="0" y="934064"/>
            <a:ext cx="6597445" cy="5923936"/>
          </a:xfrm>
          <a:prstGeom prst="rect">
            <a:avLst/>
          </a:prstGeom>
        </p:spPr>
      </p:pic>
    </p:spTree>
    <p:extLst>
      <p:ext uri="{BB962C8B-B14F-4D97-AF65-F5344CB8AC3E}">
        <p14:creationId xmlns:p14="http://schemas.microsoft.com/office/powerpoint/2010/main" val="32296870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C2CA9-A601-8103-E5AD-735187631A99}"/>
              </a:ext>
            </a:extLst>
          </p:cNvPr>
          <p:cNvSpPr>
            <a:spLocks noGrp="1"/>
          </p:cNvSpPr>
          <p:nvPr>
            <p:ph type="title"/>
          </p:nvPr>
        </p:nvSpPr>
        <p:spPr>
          <a:xfrm>
            <a:off x="7150608" y="136525"/>
            <a:ext cx="4936308" cy="961150"/>
          </a:xfrm>
        </p:spPr>
        <p:txBody>
          <a:bodyPr anchor="b">
            <a:normAutofit/>
          </a:bodyPr>
          <a:lstStyle/>
          <a:p>
            <a:r>
              <a:rPr lang="en-GB" sz="2700" dirty="0">
                <a:solidFill>
                  <a:srgbClr val="605D1D"/>
                </a:solidFill>
              </a:rPr>
              <a:t>1.8  Summary of Market Research Findings</a:t>
            </a:r>
          </a:p>
        </p:txBody>
      </p:sp>
      <p:sp>
        <p:nvSpPr>
          <p:cNvPr id="5" name="Content Placeholder 4">
            <a:extLst>
              <a:ext uri="{FF2B5EF4-FFF2-40B4-BE49-F238E27FC236}">
                <a16:creationId xmlns:a16="http://schemas.microsoft.com/office/drawing/2014/main" id="{4C5E0FA7-D2D3-481F-E585-61F05199AB1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23587" y="1708895"/>
            <a:ext cx="4671183" cy="4599830"/>
          </a:xfrm>
        </p:spPr>
        <p:txBody>
          <a:bodyPr>
            <a:normAutofit fontScale="40000" lnSpcReduction="20000"/>
          </a:bodyPr>
          <a:lstStyle/>
          <a:p>
            <a:pPr>
              <a:lnSpc>
                <a:spcPct val="150000"/>
              </a:lnSpc>
              <a:spcAft>
                <a:spcPts val="800"/>
              </a:spcAft>
            </a:pPr>
            <a:r>
              <a:rPr lang="en-GB" sz="4000" b="1" u="sng" kern="100" dirty="0">
                <a:solidFill>
                  <a:srgbClr val="605D1D"/>
                </a:solidFill>
                <a:latin typeface="+mj-lt"/>
                <a:ea typeface="Aptos" panose="020B0004020202020204" pitchFamily="34" charset="0"/>
                <a:cs typeface="Arial" panose="020B0604020202020204" pitchFamily="34" charset="0"/>
              </a:rPr>
              <a:t>Primary research</a:t>
            </a:r>
          </a:p>
          <a:p>
            <a:pPr marL="571500" indent="-571500">
              <a:lnSpc>
                <a:spcPct val="150000"/>
              </a:lnSpc>
              <a:spcAft>
                <a:spcPts val="800"/>
              </a:spcAft>
              <a:buSzPct val="100000"/>
              <a:buBlip>
                <a:blip r:embed="rId3"/>
              </a:buBlip>
            </a:pPr>
            <a:r>
              <a:rPr lang="en-GB" sz="4000" kern="100" dirty="0">
                <a:solidFill>
                  <a:srgbClr val="605D1D"/>
                </a:solidFill>
                <a:latin typeface="Arial" panose="020B0604020202020204" pitchFamily="34" charset="0"/>
                <a:ea typeface="Aptos" panose="020B0004020202020204" pitchFamily="34" charset="0"/>
                <a:cs typeface="Arial" panose="020B0604020202020204" pitchFamily="34" charset="0"/>
              </a:rPr>
              <a:t>Our target audience is aged 18-60+, willing to spend £30-50+, prefer British and Mediterranean Cuisine and restaurants which have parking, outdoor seating and are children friendly </a:t>
            </a:r>
          </a:p>
          <a:p>
            <a:pPr>
              <a:lnSpc>
                <a:spcPct val="150000"/>
              </a:lnSpc>
              <a:spcAft>
                <a:spcPts val="800"/>
              </a:spcAft>
            </a:pPr>
            <a:r>
              <a:rPr lang="en-GB" sz="4000" b="1" u="sng" kern="100" dirty="0">
                <a:solidFill>
                  <a:srgbClr val="605D1D"/>
                </a:solidFill>
                <a:latin typeface="+mj-lt"/>
                <a:ea typeface="Aptos" panose="020B0004020202020204" pitchFamily="34" charset="0"/>
                <a:cs typeface="Times New Roman" panose="02020603050405020304" pitchFamily="18" charset="0"/>
              </a:rPr>
              <a:t>Secondary research</a:t>
            </a:r>
          </a:p>
          <a:p>
            <a:pPr marL="571500" indent="-571500">
              <a:lnSpc>
                <a:spcPct val="150000"/>
              </a:lnSpc>
              <a:spcAft>
                <a:spcPts val="800"/>
              </a:spcAft>
              <a:buSzPct val="110000"/>
              <a:buBlip>
                <a:blip r:embed="rId3"/>
              </a:buBlip>
            </a:pPr>
            <a:r>
              <a:rPr lang="en-GB" sz="4000" kern="100" dirty="0">
                <a:solidFill>
                  <a:srgbClr val="605D1D"/>
                </a:solidFill>
                <a:latin typeface="Arial" panose="020B0604020202020204" pitchFamily="34" charset="0"/>
                <a:ea typeface="Aptos" panose="020B0004020202020204" pitchFamily="34" charset="0"/>
                <a:cs typeface="Arial" panose="020B0604020202020204" pitchFamily="34" charset="0"/>
              </a:rPr>
              <a:t>A growing demand for sustainable and locally sourced ingredients, dietary options along with focus on excellent customer service (Roberts, 2025)	</a:t>
            </a:r>
          </a:p>
          <a:p>
            <a:pPr>
              <a:lnSpc>
                <a:spcPct val="150000"/>
              </a:lnSpc>
              <a:spcAft>
                <a:spcPts val="800"/>
              </a:spcAft>
            </a:pPr>
            <a:endParaRPr lang="en-GB" sz="4000" kern="100" dirty="0">
              <a:solidFill>
                <a:srgbClr val="605D1D"/>
              </a:solidFill>
              <a:latin typeface="Arial" panose="020B0604020202020204" pitchFamily="34" charset="0"/>
              <a:ea typeface="Aptos" panose="020B0004020202020204" pitchFamily="34" charset="0"/>
              <a:cs typeface="Arial" panose="020B0604020202020204" pitchFamily="34" charset="0"/>
            </a:endParaRPr>
          </a:p>
          <a:p>
            <a:pPr marL="0" indent="0">
              <a:spcBef>
                <a:spcPts val="2500"/>
              </a:spcBef>
              <a:buFont typeface="Arial" panose="020B0604020202020204" pitchFamily="34" charset="0"/>
              <a:buNone/>
            </a:pPr>
            <a:endParaRPr lang="en-US" sz="1400" b="1" dirty="0"/>
          </a:p>
          <a:p>
            <a:pPr marL="0" indent="0">
              <a:spcBef>
                <a:spcPts val="2500"/>
              </a:spcBef>
              <a:buFont typeface="Arial" panose="020B0604020202020204" pitchFamily="34" charset="0"/>
              <a:buNone/>
            </a:pPr>
            <a:endParaRPr lang="en-US" sz="1400" b="1" dirty="0"/>
          </a:p>
          <a:p>
            <a:pPr marL="0" indent="0">
              <a:spcBef>
                <a:spcPts val="2500"/>
              </a:spcBef>
              <a:buFont typeface="Arial" panose="020B0604020202020204" pitchFamily="34" charset="0"/>
              <a:buNone/>
            </a:pPr>
            <a:endParaRPr lang="en-US" sz="1400" b="1" dirty="0"/>
          </a:p>
        </p:txBody>
      </p:sp>
      <p:sp>
        <p:nvSpPr>
          <p:cNvPr id="7" name="Slide Number Placeholder 6">
            <a:extLst>
              <a:ext uri="{FF2B5EF4-FFF2-40B4-BE49-F238E27FC236}">
                <a16:creationId xmlns:a16="http://schemas.microsoft.com/office/drawing/2014/main" id="{6996B536-0818-3471-E220-F7B2A6704F55}"/>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14</a:t>
            </a:fld>
            <a:endParaRPr lang="en-US"/>
          </a:p>
        </p:txBody>
      </p:sp>
      <p:pic>
        <p:nvPicPr>
          <p:cNvPr id="10" name="Picture 9">
            <a:extLst>
              <a:ext uri="{FF2B5EF4-FFF2-40B4-BE49-F238E27FC236}">
                <a16:creationId xmlns:a16="http://schemas.microsoft.com/office/drawing/2014/main" id="{99F77DAB-92A3-6F62-4CCB-ADE701DEFDE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15000"/>
            <a:ext cx="6617110" cy="1693895"/>
          </a:xfrm>
          <a:prstGeom prst="rect">
            <a:avLst/>
          </a:prstGeom>
          <a:noFill/>
          <a:ln>
            <a:noFill/>
          </a:ln>
        </p:spPr>
      </p:pic>
      <p:pic>
        <p:nvPicPr>
          <p:cNvPr id="11" name="Picture 10">
            <a:extLst>
              <a:ext uri="{FF2B5EF4-FFF2-40B4-BE49-F238E27FC236}">
                <a16:creationId xmlns:a16="http://schemas.microsoft.com/office/drawing/2014/main" id="{6EAA201F-2697-23E1-0B52-30A8DF9CFAF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1697212"/>
            <a:ext cx="6617110" cy="1693894"/>
          </a:xfrm>
          <a:prstGeom prst="rect">
            <a:avLst/>
          </a:prstGeom>
          <a:noFill/>
          <a:ln>
            <a:noFill/>
          </a:ln>
        </p:spPr>
      </p:pic>
      <p:pic>
        <p:nvPicPr>
          <p:cNvPr id="12" name="Picture 11">
            <a:extLst>
              <a:ext uri="{FF2B5EF4-FFF2-40B4-BE49-F238E27FC236}">
                <a16:creationId xmlns:a16="http://schemas.microsoft.com/office/drawing/2014/main" id="{8D2EABC5-D4B4-85BC-9CF5-C05137B79D7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0" y="3391106"/>
            <a:ext cx="6617110" cy="1682212"/>
          </a:xfrm>
          <a:prstGeom prst="rect">
            <a:avLst/>
          </a:prstGeom>
          <a:noFill/>
          <a:ln>
            <a:noFill/>
          </a:ln>
        </p:spPr>
      </p:pic>
      <p:pic>
        <p:nvPicPr>
          <p:cNvPr id="13" name="Picture 12">
            <a:extLst>
              <a:ext uri="{FF2B5EF4-FFF2-40B4-BE49-F238E27FC236}">
                <a16:creationId xmlns:a16="http://schemas.microsoft.com/office/drawing/2014/main" id="{D5ABBCB4-9DFA-09E3-74C5-138FCD94E0CE}"/>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5085000"/>
            <a:ext cx="6617110" cy="1758000"/>
          </a:xfrm>
          <a:prstGeom prst="rect">
            <a:avLst/>
          </a:prstGeom>
          <a:noFill/>
          <a:ln>
            <a:noFill/>
          </a:ln>
        </p:spPr>
      </p:pic>
    </p:spTree>
    <p:extLst>
      <p:ext uri="{BB962C8B-B14F-4D97-AF65-F5344CB8AC3E}">
        <p14:creationId xmlns:p14="http://schemas.microsoft.com/office/powerpoint/2010/main" val="14370529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FA9C0769-9078-65DA-2659-004E70269E3E}"/>
            </a:ext>
          </a:extLst>
        </p:cNvPr>
        <p:cNvGrpSpPr/>
        <p:nvPr/>
      </p:nvGrpSpPr>
      <p:grpSpPr>
        <a:xfrm>
          <a:off x="0" y="0"/>
          <a:ext cx="0" cy="0"/>
          <a:chOff x="0" y="0"/>
          <a:chExt cx="0" cy="0"/>
        </a:xfrm>
      </p:grpSpPr>
      <p:sp>
        <p:nvSpPr>
          <p:cNvPr id="5" name="Date Placeholder 4">
            <a:extLst>
              <a:ext uri="{FF2B5EF4-FFF2-40B4-BE49-F238E27FC236}">
                <a16:creationId xmlns:a16="http://schemas.microsoft.com/office/drawing/2014/main" id="{24CFE67A-E752-D927-A6EB-B1F6A44CF680}"/>
              </a:ext>
            </a:extLst>
          </p:cNvPr>
          <p:cNvSpPr>
            <a:spLocks noGrp="1"/>
          </p:cNvSpPr>
          <p:nvPr>
            <p:ph type="dt" sz="half" idx="10"/>
          </p:nvPr>
        </p:nvSpPr>
        <p:spPr/>
        <p:txBody>
          <a:bodyPr anchor="ctr">
            <a:normAutofit/>
          </a:bodyPr>
          <a:lstStyle/>
          <a:p>
            <a:pPr>
              <a:spcAft>
                <a:spcPts val="600"/>
              </a:spcAft>
            </a:pPr>
            <a:fld id="{7FA43F5B-065E-43CE-B3FD-98C48A6F94D7}" type="datetime1">
              <a:rPr lang="en-US" smtClean="0"/>
              <a:pPr>
                <a:spcAft>
                  <a:spcPts val="600"/>
                </a:spcAft>
              </a:pPr>
              <a:t>3/7/2026</a:t>
            </a:fld>
            <a:endParaRPr lang="en-US"/>
          </a:p>
        </p:txBody>
      </p:sp>
      <p:sp>
        <p:nvSpPr>
          <p:cNvPr id="6" name="Slide Number Placeholder 5">
            <a:extLst>
              <a:ext uri="{FF2B5EF4-FFF2-40B4-BE49-F238E27FC236}">
                <a16:creationId xmlns:a16="http://schemas.microsoft.com/office/drawing/2014/main" id="{0A273E1B-5281-27B8-2851-0A99369ACF64}"/>
              </a:ext>
            </a:extLst>
          </p:cNvPr>
          <p:cNvSpPr>
            <a:spLocks noGrp="1"/>
          </p:cNvSpPr>
          <p:nvPr>
            <p:ph type="sldNum" sz="quarter" idx="12"/>
          </p:nvPr>
        </p:nvSpPr>
        <p:spPr/>
        <p:txBody>
          <a:bodyPr anchor="ctr">
            <a:normAutofit/>
          </a:bodyPr>
          <a:lstStyle/>
          <a:p>
            <a:pPr>
              <a:spcAft>
                <a:spcPts val="600"/>
              </a:spcAft>
            </a:pPr>
            <a:fld id="{2DE90F28-AFBB-4AB2-AA79-6D3F72ED131B}" type="slidenum">
              <a:rPr lang="en-US" smtClean="0"/>
              <a:pPr>
                <a:spcAft>
                  <a:spcPts val="600"/>
                </a:spcAft>
              </a:pPr>
              <a:t>15</a:t>
            </a:fld>
            <a:endParaRPr lang="en-US"/>
          </a:p>
        </p:txBody>
      </p:sp>
      <p:sp>
        <p:nvSpPr>
          <p:cNvPr id="2" name="Title 1">
            <a:extLst>
              <a:ext uri="{FF2B5EF4-FFF2-40B4-BE49-F238E27FC236}">
                <a16:creationId xmlns:a16="http://schemas.microsoft.com/office/drawing/2014/main" id="{02B40AA2-79A1-A71F-E45A-501725A0A8EB}"/>
              </a:ext>
            </a:extLst>
          </p:cNvPr>
          <p:cNvSpPr>
            <a:spLocks noGrp="1"/>
          </p:cNvSpPr>
          <p:nvPr>
            <p:ph type="title" idx="4294967295"/>
          </p:nvPr>
        </p:nvSpPr>
        <p:spPr>
          <a:xfrm>
            <a:off x="996696" y="209349"/>
            <a:ext cx="10515600" cy="1117600"/>
          </a:xfrm>
        </p:spPr>
        <p:txBody>
          <a:bodyPr anchor="t">
            <a:normAutofit/>
          </a:bodyPr>
          <a:lstStyle/>
          <a:p>
            <a:r>
              <a:rPr lang="en-GB" dirty="0">
                <a:solidFill>
                  <a:srgbClr val="EFE7D9"/>
                </a:solidFill>
              </a:rPr>
              <a:t>2.  12-Months Marketing Strategy</a:t>
            </a:r>
          </a:p>
        </p:txBody>
      </p:sp>
    </p:spTree>
    <p:extLst>
      <p:ext uri="{BB962C8B-B14F-4D97-AF65-F5344CB8AC3E}">
        <p14:creationId xmlns:p14="http://schemas.microsoft.com/office/powerpoint/2010/main" val="321687230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D72D-F5FE-CE1B-4FC6-251D8D905FA7}"/>
              </a:ext>
            </a:extLst>
          </p:cNvPr>
          <p:cNvSpPr>
            <a:spLocks noGrp="1"/>
          </p:cNvSpPr>
          <p:nvPr>
            <p:ph type="title"/>
          </p:nvPr>
        </p:nvSpPr>
        <p:spPr>
          <a:xfrm>
            <a:off x="731520" y="320040"/>
            <a:ext cx="6858000" cy="660348"/>
          </a:xfrm>
        </p:spPr>
        <p:txBody>
          <a:bodyPr anchor="b">
            <a:normAutofit/>
          </a:bodyPr>
          <a:lstStyle/>
          <a:p>
            <a:r>
              <a:rPr lang="en-GB" sz="3000" dirty="0">
                <a:solidFill>
                  <a:srgbClr val="605D1D"/>
                </a:solidFill>
              </a:rPr>
              <a:t>2.1  Strategy initiatives</a:t>
            </a:r>
          </a:p>
        </p:txBody>
      </p:sp>
      <p:sp>
        <p:nvSpPr>
          <p:cNvPr id="5" name="Content Placeholder 4">
            <a:extLst>
              <a:ext uri="{FF2B5EF4-FFF2-40B4-BE49-F238E27FC236}">
                <a16:creationId xmlns:a16="http://schemas.microsoft.com/office/drawing/2014/main" id="{F09CB3D6-6A5D-C11C-653C-502EBF092A5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20511" y="1282045"/>
            <a:ext cx="7269009" cy="5082179"/>
          </a:xfrm>
        </p:spPr>
        <p:txBody>
          <a:bodyPr>
            <a:normAutofit fontScale="70000" lnSpcReduction="20000"/>
          </a:bodyPr>
          <a:lstStyle/>
          <a:p>
            <a:pPr marL="285750" indent="-285750">
              <a:spcBef>
                <a:spcPts val="2500"/>
              </a:spcBef>
              <a:buSzPct val="110000"/>
              <a:buBlip>
                <a:blip r:embed="rId3"/>
              </a:buBlip>
            </a:pPr>
            <a:r>
              <a:rPr lang="en-US" sz="2100" b="1" u="sng">
                <a:solidFill>
                  <a:srgbClr val="605D1D"/>
                </a:solidFill>
                <a:latin typeface="+mj-lt"/>
              </a:rPr>
              <a:t>Market segmentation</a:t>
            </a:r>
          </a:p>
          <a:p>
            <a:pPr>
              <a:lnSpc>
                <a:spcPct val="120000"/>
              </a:lnSpc>
              <a:spcBef>
                <a:spcPts val="2500"/>
              </a:spcBef>
            </a:pPr>
            <a:r>
              <a:rPr lang="en-GB" sz="2000">
                <a:solidFill>
                  <a:srgbClr val="605D1D"/>
                </a:solidFill>
                <a:latin typeface="Arial" panose="020B0604020202020204" pitchFamily="34" charset="0"/>
                <a:cs typeface="Arial" panose="020B0604020202020204" pitchFamily="34" charset="0"/>
              </a:rPr>
              <a:t>The target market is the first and most important element to a marketing strategy (Camillo, 2021). Identifying a target audience is vital for our success as it allows us to identify distinct customer segments and tailor services to meet specific needs” (Hooley,2024)</a:t>
            </a:r>
          </a:p>
          <a:p>
            <a:pPr marL="285750" lvl="0" indent="-285750">
              <a:lnSpc>
                <a:spcPct val="120000"/>
              </a:lnSpc>
              <a:buFont typeface="Wingdings" panose="05000000000000000000" pitchFamily="2" charset="2"/>
              <a:buChar char="v"/>
            </a:pPr>
            <a:r>
              <a:rPr lang="en-GB" sz="2000">
                <a:solidFill>
                  <a:srgbClr val="605D1D"/>
                </a:solidFill>
                <a:latin typeface="Arial" panose="020B0604020202020204" pitchFamily="34" charset="0"/>
                <a:cs typeface="Arial" panose="020B0604020202020204" pitchFamily="34" charset="0"/>
              </a:rPr>
              <a:t>“The Affluents” (ages 45-75+, individuals or with families, high income earners, they value premium dining options-food and service) </a:t>
            </a:r>
          </a:p>
          <a:p>
            <a:pPr marL="285750" lvl="0" indent="-285750">
              <a:lnSpc>
                <a:spcPct val="120000"/>
              </a:lnSpc>
              <a:buFont typeface="Wingdings" panose="05000000000000000000" pitchFamily="2" charset="2"/>
              <a:buChar char="v"/>
            </a:pPr>
            <a:r>
              <a:rPr lang="en-GB" sz="2000">
                <a:solidFill>
                  <a:srgbClr val="605D1D"/>
                </a:solidFill>
                <a:latin typeface="Arial" panose="020B0604020202020204" pitchFamily="34" charset="0"/>
                <a:cs typeface="Arial" panose="020B0604020202020204" pitchFamily="34" charset="0"/>
              </a:rPr>
              <a:t>“Families” (ages 35-44, they seek restaurants where children are welcomed)</a:t>
            </a:r>
          </a:p>
          <a:p>
            <a:pPr marL="285750" lvl="0" indent="-285750">
              <a:lnSpc>
                <a:spcPct val="120000"/>
              </a:lnSpc>
              <a:buFont typeface="Wingdings" panose="05000000000000000000" pitchFamily="2" charset="2"/>
              <a:buChar char="v"/>
            </a:pPr>
            <a:r>
              <a:rPr lang="en-GB" sz="2000">
                <a:solidFill>
                  <a:srgbClr val="605D1D"/>
                </a:solidFill>
                <a:latin typeface="Arial" panose="020B0604020202020204" pitchFamily="34" charset="0"/>
                <a:cs typeface="Arial" panose="020B0604020202020204" pitchFamily="34" charset="0"/>
              </a:rPr>
              <a:t>“Social media /influencers” (ages 25-34, looking for ‘</a:t>
            </a:r>
            <a:r>
              <a:rPr lang="en-GB" sz="2000" err="1">
                <a:solidFill>
                  <a:srgbClr val="605D1D"/>
                </a:solidFill>
                <a:latin typeface="Arial" panose="020B0604020202020204" pitchFamily="34" charset="0"/>
                <a:cs typeface="Arial" panose="020B0604020202020204" pitchFamily="34" charset="0"/>
              </a:rPr>
              <a:t>Instagrammable</a:t>
            </a:r>
            <a:r>
              <a:rPr lang="en-GB" sz="2000">
                <a:solidFill>
                  <a:srgbClr val="605D1D"/>
                </a:solidFill>
                <a:latin typeface="Arial" panose="020B0604020202020204" pitchFamily="34" charset="0"/>
                <a:cs typeface="Arial" panose="020B0604020202020204" pitchFamily="34" charset="0"/>
              </a:rPr>
              <a:t>’ restaurants</a:t>
            </a:r>
          </a:p>
          <a:p>
            <a:pPr marL="274320" lvl="1" indent="0">
              <a:lnSpc>
                <a:spcPct val="120000"/>
              </a:lnSpc>
              <a:buSzPct val="110000"/>
              <a:buNone/>
            </a:pPr>
            <a:endParaRPr lang="en-GB" b="1">
              <a:solidFill>
                <a:srgbClr val="605D1D"/>
              </a:solidFill>
            </a:endParaRPr>
          </a:p>
          <a:p>
            <a:pPr lvl="1">
              <a:lnSpc>
                <a:spcPct val="120000"/>
              </a:lnSpc>
              <a:buSzPct val="110000"/>
              <a:buBlip>
                <a:blip r:embed="rId3"/>
              </a:buBlip>
            </a:pPr>
            <a:r>
              <a:rPr lang="en-GB" sz="2300" b="1" i="0" u="sng">
                <a:solidFill>
                  <a:srgbClr val="605D1D"/>
                </a:solidFill>
                <a:latin typeface="+mj-lt"/>
              </a:rPr>
              <a:t>Pricing strategy</a:t>
            </a:r>
          </a:p>
          <a:p>
            <a:pPr>
              <a:lnSpc>
                <a:spcPct val="120000"/>
              </a:lnSpc>
            </a:pPr>
            <a:r>
              <a:rPr lang="en-GB" sz="2300" b="1" i="1">
                <a:solidFill>
                  <a:srgbClr val="605D1D"/>
                </a:solidFill>
                <a:latin typeface="+mj-lt"/>
              </a:rPr>
              <a:t> </a:t>
            </a:r>
            <a:endParaRPr lang="en-GB" sz="2300">
              <a:solidFill>
                <a:srgbClr val="605D1D"/>
              </a:solidFill>
              <a:latin typeface="+mj-lt"/>
            </a:endParaRPr>
          </a:p>
          <a:p>
            <a:pPr>
              <a:lnSpc>
                <a:spcPct val="120000"/>
              </a:lnSpc>
            </a:pPr>
            <a:r>
              <a:rPr lang="en-GB" b="1" i="1">
                <a:solidFill>
                  <a:srgbClr val="605D1D"/>
                </a:solidFill>
              </a:rPr>
              <a:t> </a:t>
            </a:r>
            <a:r>
              <a:rPr lang="en-GB" sz="2000">
                <a:solidFill>
                  <a:srgbClr val="605D1D"/>
                </a:solidFill>
                <a:latin typeface="Arial" panose="020B0604020202020204" pitchFamily="34" charset="0"/>
                <a:cs typeface="Arial" panose="020B0604020202020204" pitchFamily="34" charset="0"/>
              </a:rPr>
              <a:t>As Finch (2022) states, pricing strategy is crucial for a business success. Silures adopts a premium price</a:t>
            </a:r>
            <a:r>
              <a:rPr lang="en-GB" sz="2000" b="1" i="1">
                <a:solidFill>
                  <a:srgbClr val="605D1D"/>
                </a:solidFill>
                <a:latin typeface="Arial" panose="020B0604020202020204" pitchFamily="34" charset="0"/>
                <a:cs typeface="Arial" panose="020B0604020202020204" pitchFamily="34" charset="0"/>
              </a:rPr>
              <a:t> </a:t>
            </a:r>
            <a:r>
              <a:rPr lang="en-GB" sz="2000">
                <a:solidFill>
                  <a:srgbClr val="605D1D"/>
                </a:solidFill>
                <a:latin typeface="Arial" panose="020B0604020202020204" pitchFamily="34" charset="0"/>
                <a:cs typeface="Arial" panose="020B0604020202020204" pitchFamily="34" charset="0"/>
              </a:rPr>
              <a:t>as it operates as a high- end, premium dining experience, offering an exceptional service. The ambiance, the food and drinks and staff presentation reflects an identity that sets Silures apart from competitors. </a:t>
            </a:r>
          </a:p>
          <a:p>
            <a:pPr marL="285750" lvl="0" indent="-285750">
              <a:lnSpc>
                <a:spcPct val="120000"/>
              </a:lnSpc>
              <a:buSzPct val="110000"/>
              <a:buBlip>
                <a:blip r:embed="rId3"/>
              </a:buBlip>
            </a:pPr>
            <a:endParaRPr lang="en-GB" sz="2000">
              <a:solidFill>
                <a:srgbClr val="605D1D"/>
              </a:solidFill>
              <a:latin typeface="Arial" panose="020B0604020202020204" pitchFamily="34" charset="0"/>
              <a:cs typeface="Arial" panose="020B0604020202020204" pitchFamily="34" charset="0"/>
            </a:endParaRPr>
          </a:p>
          <a:p>
            <a:pPr>
              <a:spcBef>
                <a:spcPts val="2500"/>
              </a:spcBef>
            </a:pPr>
            <a:endParaRPr lang="en-GB"/>
          </a:p>
          <a:p>
            <a:pPr>
              <a:spcBef>
                <a:spcPts val="2500"/>
              </a:spcBef>
            </a:pPr>
            <a:endParaRPr lang="en-US" sz="1400"/>
          </a:p>
        </p:txBody>
      </p:sp>
      <p:pic>
        <p:nvPicPr>
          <p:cNvPr id="8" name="Content Placeholder 7" descr="Marketing timeline with digital strategies, influencer collaboration, seasonal events, and loyalty programs">
            <a:extLst>
              <a:ext uri="{FF2B5EF4-FFF2-40B4-BE49-F238E27FC236}">
                <a16:creationId xmlns:a16="http://schemas.microsoft.com/office/drawing/2014/main" id="{1DB4542C-8ACF-4347-A1C8-9419C996F68D}"/>
              </a:ext>
            </a:extLst>
          </p:cNvPr>
          <p:cNvPicPr>
            <a:picLocks noGrp="1" noChangeAspect="1"/>
          </p:cNvPicPr>
          <p:nvPr>
            <p:ph type="pic" sz="quarter" idx="13"/>
          </p:nvPr>
        </p:nvPicPr>
        <p:blipFill>
          <a:blip r:embed="rId4"/>
          <a:srcRect l="28876" r="31215" b="-1"/>
          <a:stretch>
            <a:fillRect/>
          </a:stretch>
        </p:blipFill>
        <p:spPr>
          <a:xfrm>
            <a:off x="8251988" y="10"/>
            <a:ext cx="4100267" cy="6857990"/>
          </a:xfrm>
        </p:spPr>
      </p:pic>
      <p:sp>
        <p:nvSpPr>
          <p:cNvPr id="7" name="Slide Number Placeholder 6">
            <a:extLst>
              <a:ext uri="{FF2B5EF4-FFF2-40B4-BE49-F238E27FC236}">
                <a16:creationId xmlns:a16="http://schemas.microsoft.com/office/drawing/2014/main" id="{240FC126-B2E4-4951-337B-0B734A7ABA8B}"/>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smtClean="0"/>
              <a:pPr>
                <a:spcAft>
                  <a:spcPts val="600"/>
                </a:spcAft>
              </a:pPr>
              <a:t>16</a:t>
            </a:fld>
            <a:endParaRPr lang="en-US"/>
          </a:p>
        </p:txBody>
      </p:sp>
    </p:spTree>
    <p:extLst>
      <p:ext uri="{BB962C8B-B14F-4D97-AF65-F5344CB8AC3E}">
        <p14:creationId xmlns:p14="http://schemas.microsoft.com/office/powerpoint/2010/main" val="34951399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22E93-5A1B-0522-1119-B45C601F4E84}"/>
            </a:ext>
          </a:extLst>
        </p:cNvPr>
        <p:cNvGrpSpPr/>
        <p:nvPr/>
      </p:nvGrpSpPr>
      <p:grpSpPr>
        <a:xfrm>
          <a:off x="0" y="0"/>
          <a:ext cx="0" cy="0"/>
          <a:chOff x="0" y="0"/>
          <a:chExt cx="0" cy="0"/>
        </a:xfrm>
      </p:grpSpPr>
      <p:sp>
        <p:nvSpPr>
          <p:cNvPr id="5" name="Date Placeholder 4">
            <a:extLst>
              <a:ext uri="{FF2B5EF4-FFF2-40B4-BE49-F238E27FC236}">
                <a16:creationId xmlns:a16="http://schemas.microsoft.com/office/drawing/2014/main" id="{625D02EC-47A6-C727-4B7A-328791A28EDB}"/>
              </a:ext>
            </a:extLst>
          </p:cNvPr>
          <p:cNvSpPr>
            <a:spLocks noGrp="1"/>
          </p:cNvSpPr>
          <p:nvPr>
            <p:ph type="dt" sz="half" idx="10"/>
          </p:nvPr>
        </p:nvSpPr>
        <p:spPr/>
        <p:txBody>
          <a:bodyPr/>
          <a:lstStyle/>
          <a:p>
            <a:fld id="{7FA43F5B-065E-43CE-B3FD-98C48A6F94D7}" type="datetime1">
              <a:rPr lang="en-US" smtClean="0"/>
              <a:pPr/>
              <a:t>3/7/2026</a:t>
            </a:fld>
            <a:endParaRPr lang="en-US"/>
          </a:p>
        </p:txBody>
      </p:sp>
      <p:sp>
        <p:nvSpPr>
          <p:cNvPr id="7" name="Slide Number Placeholder 6">
            <a:extLst>
              <a:ext uri="{FF2B5EF4-FFF2-40B4-BE49-F238E27FC236}">
                <a16:creationId xmlns:a16="http://schemas.microsoft.com/office/drawing/2014/main" id="{B68697BD-3C0C-A9E7-63CF-CC773120A3F2}"/>
              </a:ext>
            </a:extLst>
          </p:cNvPr>
          <p:cNvSpPr>
            <a:spLocks noGrp="1"/>
          </p:cNvSpPr>
          <p:nvPr>
            <p:ph type="sldNum" sz="quarter" idx="12"/>
          </p:nvPr>
        </p:nvSpPr>
        <p:spPr>
          <a:xfrm>
            <a:off x="11596763" y="6492875"/>
            <a:ext cx="574620" cy="365125"/>
          </a:xfrm>
        </p:spPr>
        <p:txBody>
          <a:bodyPr/>
          <a:lstStyle/>
          <a:p>
            <a:fld id="{2DE90F28-AFBB-4AB2-AA79-6D3F72ED131B}" type="slidenum">
              <a:rPr lang="en-US" smtClean="0"/>
              <a:pPr/>
              <a:t>17</a:t>
            </a:fld>
            <a:endParaRPr lang="en-US"/>
          </a:p>
        </p:txBody>
      </p:sp>
      <p:pic>
        <p:nvPicPr>
          <p:cNvPr id="9" name="Picture 8">
            <a:extLst>
              <a:ext uri="{FF2B5EF4-FFF2-40B4-BE49-F238E27FC236}">
                <a16:creationId xmlns:a16="http://schemas.microsoft.com/office/drawing/2014/main" id="{EA64F3AA-CB41-18A8-A9B3-80962E9C5BF9}"/>
              </a:ext>
            </a:extLst>
          </p:cNvPr>
          <p:cNvPicPr>
            <a:picLocks noChangeAspect="1"/>
          </p:cNvPicPr>
          <p:nvPr/>
        </p:nvPicPr>
        <p:blipFill>
          <a:blip r:embed="rId2">
            <a:extLst>
              <a:ext uri="{28A0092B-C50C-407E-A947-70E740481C1C}">
                <a14:useLocalDpi xmlns:a14="http://schemas.microsoft.com/office/drawing/2010/main" val="0"/>
              </a:ext>
            </a:extLst>
          </a:blip>
          <a:srcRect t="28973"/>
          <a:stretch>
            <a:fillRect/>
          </a:stretch>
        </p:blipFill>
        <p:spPr>
          <a:xfrm>
            <a:off x="173791" y="2487882"/>
            <a:ext cx="5653163" cy="1762707"/>
          </a:xfrm>
          <a:prstGeom prst="rect">
            <a:avLst/>
          </a:prstGeom>
        </p:spPr>
      </p:pic>
      <p:pic>
        <p:nvPicPr>
          <p:cNvPr id="17" name="Picture 16">
            <a:extLst>
              <a:ext uri="{FF2B5EF4-FFF2-40B4-BE49-F238E27FC236}">
                <a16:creationId xmlns:a16="http://schemas.microsoft.com/office/drawing/2014/main" id="{E3F5D044-EE4F-FD57-C486-C14BEBBB33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791" y="651686"/>
            <a:ext cx="5653163" cy="1837136"/>
          </a:xfrm>
          <a:prstGeom prst="rect">
            <a:avLst/>
          </a:prstGeom>
        </p:spPr>
      </p:pic>
      <p:sp>
        <p:nvSpPr>
          <p:cNvPr id="27" name="TextBox 26">
            <a:extLst>
              <a:ext uri="{FF2B5EF4-FFF2-40B4-BE49-F238E27FC236}">
                <a16:creationId xmlns:a16="http://schemas.microsoft.com/office/drawing/2014/main" id="{D8AFE43B-10F5-D245-6A4C-BC362267555B}"/>
              </a:ext>
            </a:extLst>
          </p:cNvPr>
          <p:cNvSpPr txBox="1"/>
          <p:nvPr/>
        </p:nvSpPr>
        <p:spPr>
          <a:xfrm>
            <a:off x="5914695" y="270678"/>
            <a:ext cx="5530926" cy="4334520"/>
          </a:xfrm>
          <a:prstGeom prst="rect">
            <a:avLst/>
          </a:prstGeom>
          <a:noFill/>
        </p:spPr>
        <p:txBody>
          <a:bodyPr wrap="square">
            <a:spAutoFit/>
          </a:bodyPr>
          <a:lstStyle/>
          <a:p>
            <a:pPr lvl="0">
              <a:lnSpc>
                <a:spcPct val="150000"/>
              </a:lnSpc>
            </a:pPr>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Symbol" panose="05050102010706020507" pitchFamily="18" charset="2"/>
              <a:buBlip>
                <a:blip r:embed="rId4"/>
              </a:buBlip>
            </a:pPr>
            <a:r>
              <a:rPr lang="en-GB" sz="1400" dirty="0">
                <a:solidFill>
                  <a:srgbClr val="605D1D"/>
                </a:solidFill>
                <a:effectLst/>
                <a:latin typeface="Arial" panose="020B0604020202020204" pitchFamily="34" charset="0"/>
                <a:ea typeface="Aptos" panose="020B0004020202020204" pitchFamily="34" charset="0"/>
              </a:rPr>
              <a:t>Colours representing sustainability, freshness and Wales – particularly green, with beige tones to bring warmth and sophistication, creating an inviting and elegant identity that resonates with our target audience (</a:t>
            </a:r>
            <a:r>
              <a:rPr lang="en-GB" sz="1400" dirty="0" err="1">
                <a:solidFill>
                  <a:srgbClr val="605D1D"/>
                </a:solidFill>
                <a:effectLst/>
                <a:latin typeface="Arial" panose="020B0604020202020204" pitchFamily="34" charset="0"/>
                <a:ea typeface="Aptos" panose="020B0004020202020204" pitchFamily="34" charset="0"/>
              </a:rPr>
              <a:t>Ekeri</a:t>
            </a:r>
            <a:r>
              <a:rPr lang="en-GB" sz="1400" dirty="0">
                <a:solidFill>
                  <a:srgbClr val="605D1D"/>
                </a:solidFill>
                <a:effectLst/>
                <a:latin typeface="Arial" panose="020B0604020202020204" pitchFamily="34" charset="0"/>
                <a:ea typeface="Aptos" panose="020B0004020202020204" pitchFamily="34" charset="0"/>
              </a:rPr>
              <a:t>, 2023) </a:t>
            </a:r>
            <a:endParaRPr lang="en-GB" sz="1400" kern="100" dirty="0">
              <a:solidFill>
                <a:srgbClr val="605D1D"/>
              </a:solidFill>
              <a:latin typeface="Arial" panose="020B0604020202020204" pitchFamily="34" charset="0"/>
              <a:ea typeface="Aptos" panose="020B0004020202020204" pitchFamily="34" charset="0"/>
              <a:cs typeface="Times New Roman" panose="02020603050405020304" pitchFamily="18" charset="0"/>
            </a:endParaRPr>
          </a:p>
          <a:p>
            <a:pPr marL="342900" indent="-342900">
              <a:lnSpc>
                <a:spcPct val="150000"/>
              </a:lnSpc>
              <a:buBlip>
                <a:blip r:embed="rId4"/>
              </a:buBlip>
            </a:pPr>
            <a:r>
              <a:rPr lang="en-GB" sz="1400" dirty="0">
                <a:solidFill>
                  <a:srgbClr val="605D1D"/>
                </a:solidFill>
                <a:latin typeface="Arial" panose="020B0604020202020204" pitchFamily="34" charset="0"/>
                <a:cs typeface="Arial" panose="020B0604020202020204" pitchFamily="34" charset="0"/>
              </a:rPr>
              <a:t>The </a:t>
            </a:r>
            <a:r>
              <a:rPr lang="en-GB" sz="1400" i="1" dirty="0">
                <a:solidFill>
                  <a:srgbClr val="605D1D"/>
                </a:solidFill>
                <a:latin typeface="Arial" panose="020B0604020202020204" pitchFamily="34" charset="0"/>
                <a:cs typeface="Arial" panose="020B0604020202020204" pitchFamily="34" charset="0"/>
              </a:rPr>
              <a:t>emblem </a:t>
            </a:r>
            <a:r>
              <a:rPr lang="en-GB" sz="1400" dirty="0">
                <a:solidFill>
                  <a:srgbClr val="605D1D"/>
                </a:solidFill>
                <a:latin typeface="Arial" panose="020B0604020202020204" pitchFamily="34" charset="0"/>
                <a:cs typeface="Arial" panose="020B0604020202020204" pitchFamily="34" charset="0"/>
              </a:rPr>
              <a:t>is inspired by the Welsh Celtic symbols ‘Triskelion’ and ‘Triquetra’ which represents the past, present, future and the concept of progress and improvement. (Wikipedia Contributors, 2019; Wikipedia, 2021)</a:t>
            </a:r>
          </a:p>
          <a:p>
            <a:pPr marL="342900" lvl="0" indent="-342900">
              <a:lnSpc>
                <a:spcPct val="150000"/>
              </a:lnSpc>
              <a:buFont typeface="Symbol" panose="05050102010706020507" pitchFamily="18" charset="2"/>
              <a:buBlip>
                <a:blip r:embed="rId4"/>
              </a:buBlip>
            </a:pPr>
            <a:r>
              <a:rPr lang="en-US" sz="1400" dirty="0">
                <a:solidFill>
                  <a:srgbClr val="605D1D"/>
                </a:solidFill>
                <a:latin typeface="Arial" panose="020B0604020202020204" pitchFamily="34" charset="0"/>
                <a:cs typeface="Arial" panose="020B0604020202020204" pitchFamily="34" charset="0"/>
              </a:rPr>
              <a:t>Brand identity-  consistent across website, social media, </a:t>
            </a:r>
            <a:r>
              <a:rPr lang="en-US" sz="1400" b="0" i="0" dirty="0">
                <a:solidFill>
                  <a:srgbClr val="605D1D"/>
                </a:solidFill>
                <a:effectLst/>
                <a:latin typeface="Arial" panose="020B0604020202020204" pitchFamily="34" charset="0"/>
                <a:cs typeface="Arial" panose="020B0604020202020204" pitchFamily="34" charset="0"/>
              </a:rPr>
              <a:t> signage, menus, coasters and marketing collaterals</a:t>
            </a:r>
            <a:r>
              <a:rPr lang="en-GB" sz="1400" kern="100" dirty="0">
                <a:solidFill>
                  <a:srgbClr val="605D1D"/>
                </a:solidFill>
                <a:latin typeface="Arial" panose="020B0604020202020204" pitchFamily="34" charset="0"/>
                <a:ea typeface="Aptos" panose="020B0004020202020204" pitchFamily="34" charset="0"/>
                <a:cs typeface="Times New Roman" panose="02020603050405020304" pitchFamily="18" charset="0"/>
              </a:rPr>
              <a:t>	</a:t>
            </a:r>
          </a:p>
          <a:p>
            <a:pPr lvl="0">
              <a:lnSpc>
                <a:spcPct val="150000"/>
              </a:lnSpc>
            </a:pPr>
            <a:r>
              <a:rPr lang="en-GB" sz="1400" kern="100" dirty="0">
                <a:solidFill>
                  <a:srgbClr val="605D1D"/>
                </a:solidFill>
                <a:latin typeface="Arial" panose="020B0604020202020204" pitchFamily="34" charset="0"/>
                <a:ea typeface="Aptos" panose="020B0004020202020204" pitchFamily="34" charset="0"/>
                <a:cs typeface="Times New Roman" panose="02020603050405020304" pitchFamily="18" charset="0"/>
              </a:rPr>
              <a:t>       </a:t>
            </a:r>
            <a:endParaRPr lang="en-GB" sz="1400" kern="100" dirty="0">
              <a:solidFill>
                <a:srgbClr val="605D1D"/>
              </a:solidFill>
              <a:effectLst/>
              <a:latin typeface="Arial" panose="020B06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Symbol" panose="05050102010706020507" pitchFamily="18" charset="2"/>
              <a:buBlip>
                <a:blip r:embed="rId4"/>
              </a:buBlip>
            </a:pP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28" name="Title 1">
            <a:extLst>
              <a:ext uri="{FF2B5EF4-FFF2-40B4-BE49-F238E27FC236}">
                <a16:creationId xmlns:a16="http://schemas.microsoft.com/office/drawing/2014/main" id="{B3880F7D-65D2-97A4-E4EB-3A346DA41585}"/>
              </a:ext>
            </a:extLst>
          </p:cNvPr>
          <p:cNvSpPr txBox="1">
            <a:spLocks/>
          </p:cNvSpPr>
          <p:nvPr/>
        </p:nvSpPr>
        <p:spPr>
          <a:xfrm>
            <a:off x="3503488" y="71919"/>
            <a:ext cx="3787865" cy="463569"/>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a:lstStyle>
          <a:p>
            <a:r>
              <a:rPr lang="en-GB" sz="2400" dirty="0">
                <a:solidFill>
                  <a:srgbClr val="605D1D"/>
                </a:solidFill>
              </a:rPr>
              <a:t>          2.2  Branding</a:t>
            </a:r>
          </a:p>
        </p:txBody>
      </p:sp>
      <p:sp>
        <p:nvSpPr>
          <p:cNvPr id="4" name="Title 1">
            <a:extLst>
              <a:ext uri="{FF2B5EF4-FFF2-40B4-BE49-F238E27FC236}">
                <a16:creationId xmlns:a16="http://schemas.microsoft.com/office/drawing/2014/main" id="{C1B6FF79-2E3D-E7C0-417A-174A46922F67}"/>
              </a:ext>
            </a:extLst>
          </p:cNvPr>
          <p:cNvSpPr txBox="1">
            <a:spLocks/>
          </p:cNvSpPr>
          <p:nvPr/>
        </p:nvSpPr>
        <p:spPr>
          <a:xfrm>
            <a:off x="746379" y="649941"/>
            <a:ext cx="2841056" cy="372866"/>
          </a:xfrm>
          <a:prstGeom prst="rect">
            <a:avLst/>
          </a:prstGeom>
        </p:spPr>
        <p:txBody>
          <a:bodyPr vert="horz" lIns="91440" tIns="45720" rIns="91440" bIns="45720" rtlCol="0" anchor="b">
            <a:normAutofit fontScale="77500" lnSpcReduction="20000"/>
          </a:bodyPr>
          <a:lst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a:lstStyle>
          <a:p>
            <a:endParaRPr lang="en-GB" sz="3000">
              <a:solidFill>
                <a:srgbClr val="605D1D"/>
              </a:solidFill>
            </a:endParaRPr>
          </a:p>
        </p:txBody>
      </p:sp>
      <p:pic>
        <p:nvPicPr>
          <p:cNvPr id="6" name="Picture 5">
            <a:extLst>
              <a:ext uri="{FF2B5EF4-FFF2-40B4-BE49-F238E27FC236}">
                <a16:creationId xmlns:a16="http://schemas.microsoft.com/office/drawing/2014/main" id="{8A420B4D-A77F-038C-8223-3BD4B72B8AA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3791" y="4325018"/>
            <a:ext cx="1576155" cy="2183929"/>
          </a:xfrm>
          <a:prstGeom prst="rect">
            <a:avLst/>
          </a:prstGeom>
        </p:spPr>
      </p:pic>
      <p:pic>
        <p:nvPicPr>
          <p:cNvPr id="10" name="Picture 9">
            <a:extLst>
              <a:ext uri="{FF2B5EF4-FFF2-40B4-BE49-F238E27FC236}">
                <a16:creationId xmlns:a16="http://schemas.microsoft.com/office/drawing/2014/main" id="{1819D844-FD61-FC5B-A4F0-1424D49B62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44956" y="4325017"/>
            <a:ext cx="2132250" cy="2183929"/>
          </a:xfrm>
          <a:prstGeom prst="rect">
            <a:avLst/>
          </a:prstGeom>
        </p:spPr>
      </p:pic>
      <p:pic>
        <p:nvPicPr>
          <p:cNvPr id="20" name="Picture 19">
            <a:extLst>
              <a:ext uri="{FF2B5EF4-FFF2-40B4-BE49-F238E27FC236}">
                <a16:creationId xmlns:a16="http://schemas.microsoft.com/office/drawing/2014/main" id="{F849BF30-B2B3-FA71-0E00-A62F5E3CA41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74711" y="4325016"/>
            <a:ext cx="2132250" cy="2183929"/>
          </a:xfrm>
          <a:prstGeom prst="rect">
            <a:avLst/>
          </a:prstGeom>
        </p:spPr>
      </p:pic>
      <p:pic>
        <p:nvPicPr>
          <p:cNvPr id="24" name="Picture 23">
            <a:extLst>
              <a:ext uri="{FF2B5EF4-FFF2-40B4-BE49-F238E27FC236}">
                <a16:creationId xmlns:a16="http://schemas.microsoft.com/office/drawing/2014/main" id="{A25523E9-F754-5337-FCED-DE0AEBE59C5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36164" y="4325016"/>
            <a:ext cx="2888240" cy="2173396"/>
          </a:xfrm>
          <a:prstGeom prst="rect">
            <a:avLst/>
          </a:prstGeom>
        </p:spPr>
      </p:pic>
      <p:pic>
        <p:nvPicPr>
          <p:cNvPr id="25" name="Picture 24">
            <a:extLst>
              <a:ext uri="{FF2B5EF4-FFF2-40B4-BE49-F238E27FC236}">
                <a16:creationId xmlns:a16="http://schemas.microsoft.com/office/drawing/2014/main" id="{FB780C5E-6BF1-7A00-E17A-6D7EC21199D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43848" y="4314484"/>
            <a:ext cx="2748152" cy="2183928"/>
          </a:xfrm>
          <a:prstGeom prst="rect">
            <a:avLst/>
          </a:prstGeom>
        </p:spPr>
      </p:pic>
    </p:spTree>
    <p:extLst>
      <p:ext uri="{BB962C8B-B14F-4D97-AF65-F5344CB8AC3E}">
        <p14:creationId xmlns:p14="http://schemas.microsoft.com/office/powerpoint/2010/main" val="3761539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68F89E8B-348D-6613-DCEE-0A3DE7CBB852}"/>
              </a:ext>
            </a:extLst>
          </p:cNvPr>
          <p:cNvSpPr>
            <a:spLocks noGrp="1"/>
          </p:cNvSpPr>
          <p:nvPr>
            <p:ph type="sldNum" sz="quarter" idx="12"/>
          </p:nvPr>
        </p:nvSpPr>
        <p:spPr/>
        <p:txBody>
          <a:bodyPr/>
          <a:lstStyle/>
          <a:p>
            <a:fld id="{2DE90F28-AFBB-4AB2-AA79-6D3F72ED131B}" type="slidenum">
              <a:rPr lang="en-US" smtClean="0"/>
              <a:pPr/>
              <a:t>18</a:t>
            </a:fld>
            <a:endParaRPr lang="en-US"/>
          </a:p>
        </p:txBody>
      </p:sp>
      <p:pic>
        <p:nvPicPr>
          <p:cNvPr id="23" name="Picture 22">
            <a:extLst>
              <a:ext uri="{FF2B5EF4-FFF2-40B4-BE49-F238E27FC236}">
                <a16:creationId xmlns:a16="http://schemas.microsoft.com/office/drawing/2014/main" id="{786DF355-AD6F-9821-5BE3-8B3257BA6F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5813" y="613062"/>
            <a:ext cx="2570506" cy="3636209"/>
          </a:xfrm>
          <a:prstGeom prst="rect">
            <a:avLst/>
          </a:prstGeom>
        </p:spPr>
      </p:pic>
      <p:sp>
        <p:nvSpPr>
          <p:cNvPr id="28" name="Title 1">
            <a:extLst>
              <a:ext uri="{FF2B5EF4-FFF2-40B4-BE49-F238E27FC236}">
                <a16:creationId xmlns:a16="http://schemas.microsoft.com/office/drawing/2014/main" id="{511807EA-24DA-C024-12B0-0EA7152C4D14}"/>
              </a:ext>
            </a:extLst>
          </p:cNvPr>
          <p:cNvSpPr txBox="1">
            <a:spLocks/>
          </p:cNvSpPr>
          <p:nvPr/>
        </p:nvSpPr>
        <p:spPr>
          <a:xfrm>
            <a:off x="600750" y="0"/>
            <a:ext cx="3409411" cy="46950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a:lstStyle>
          <a:p>
            <a:r>
              <a:rPr lang="en-GB" sz="1800" dirty="0">
                <a:solidFill>
                  <a:srgbClr val="605D1D"/>
                </a:solidFill>
              </a:rPr>
              <a:t>2.3  Marketing</a:t>
            </a:r>
            <a:r>
              <a:rPr lang="en-GB" sz="1800" dirty="0"/>
              <a:t> </a:t>
            </a:r>
            <a:r>
              <a:rPr lang="en-GB" sz="1800" dirty="0">
                <a:solidFill>
                  <a:srgbClr val="605D1D"/>
                </a:solidFill>
              </a:rPr>
              <a:t>Activities</a:t>
            </a:r>
          </a:p>
        </p:txBody>
      </p:sp>
      <p:sp>
        <p:nvSpPr>
          <p:cNvPr id="30" name="TextBox 29">
            <a:extLst>
              <a:ext uri="{FF2B5EF4-FFF2-40B4-BE49-F238E27FC236}">
                <a16:creationId xmlns:a16="http://schemas.microsoft.com/office/drawing/2014/main" id="{4771F272-5576-9149-686F-6B67253E2789}"/>
              </a:ext>
            </a:extLst>
          </p:cNvPr>
          <p:cNvSpPr txBox="1"/>
          <p:nvPr/>
        </p:nvSpPr>
        <p:spPr>
          <a:xfrm>
            <a:off x="514351" y="613062"/>
            <a:ext cx="6601462" cy="6509474"/>
          </a:xfrm>
          <a:prstGeom prst="rect">
            <a:avLst/>
          </a:prstGeom>
          <a:noFill/>
        </p:spPr>
        <p:txBody>
          <a:bodyPr wrap="square" rtlCol="0">
            <a:spAutoFit/>
          </a:bodyPr>
          <a:lstStyle/>
          <a:p>
            <a:pPr marL="285750" indent="-285750">
              <a:lnSpc>
                <a:spcPct val="150000"/>
              </a:lnSpc>
              <a:buBlip>
                <a:blip r:embed="rId3"/>
              </a:buBlip>
            </a:pPr>
            <a:r>
              <a:rPr lang="en-GB" sz="1400">
                <a:solidFill>
                  <a:srgbClr val="605D1D"/>
                </a:solidFill>
                <a:latin typeface="Arial" panose="020B0604020202020204" pitchFamily="34" charset="0"/>
                <a:cs typeface="Arial" panose="020B0604020202020204" pitchFamily="34" charset="0"/>
              </a:rPr>
              <a:t>Distribute Flyers</a:t>
            </a:r>
          </a:p>
          <a:p>
            <a:pPr marL="285750" indent="-285750">
              <a:lnSpc>
                <a:spcPct val="150000"/>
              </a:lnSpc>
              <a:buBlip>
                <a:blip r:embed="rId3"/>
              </a:buBlip>
            </a:pPr>
            <a:r>
              <a:rPr lang="en-GB" sz="1400">
                <a:solidFill>
                  <a:srgbClr val="605D1D"/>
                </a:solidFill>
                <a:latin typeface="Arial" panose="020B0604020202020204" pitchFamily="34" charset="0"/>
                <a:cs typeface="Arial" panose="020B0604020202020204" pitchFamily="34" charset="0"/>
              </a:rPr>
              <a:t>Optimise our website for local search ensuring that Silures is listed on Google Business Profile </a:t>
            </a:r>
          </a:p>
          <a:p>
            <a:pPr marL="285750" indent="-285750">
              <a:lnSpc>
                <a:spcPct val="150000"/>
              </a:lnSpc>
              <a:buBlip>
                <a:blip r:embed="rId3"/>
              </a:buBlip>
            </a:pPr>
            <a:r>
              <a:rPr lang="en-US" sz="1400">
                <a:solidFill>
                  <a:srgbClr val="605D1D"/>
                </a:solidFill>
                <a:latin typeface="Arial" panose="020B0604020202020204" pitchFamily="34" charset="0"/>
                <a:cs typeface="Arial" panose="020B0604020202020204" pitchFamily="34" charset="0"/>
              </a:rPr>
              <a:t>Social media –Consistently post contents on Instagram Facebook, TikTok to increase brand awareness( appoint a Social Media Manager)</a:t>
            </a:r>
            <a:endParaRPr lang="en-GB" sz="1400">
              <a:solidFill>
                <a:srgbClr val="605D1D"/>
              </a:solidFill>
              <a:latin typeface="Arial" panose="020B0604020202020204" pitchFamily="34" charset="0"/>
              <a:cs typeface="Arial" panose="020B0604020202020204" pitchFamily="34" charset="0"/>
            </a:endParaRPr>
          </a:p>
          <a:p>
            <a:pPr marL="285750" indent="-285750">
              <a:lnSpc>
                <a:spcPct val="150000"/>
              </a:lnSpc>
              <a:buBlip>
                <a:blip r:embed="rId3"/>
              </a:buBlip>
            </a:pPr>
            <a:r>
              <a:rPr lang="en-GB" sz="1400">
                <a:solidFill>
                  <a:srgbClr val="605D1D"/>
                </a:solidFill>
                <a:latin typeface="Arial" panose="020B0604020202020204" pitchFamily="34" charset="0"/>
                <a:cs typeface="Arial" panose="020B0604020202020204" pitchFamily="34" charset="0"/>
              </a:rPr>
              <a:t>Partnership with local Newspapers/ Magazines ( Penarth Times, Cardiff Life, Style of the City Magazine)</a:t>
            </a:r>
          </a:p>
          <a:p>
            <a:pPr marL="285750" indent="-285750">
              <a:lnSpc>
                <a:spcPct val="150000"/>
              </a:lnSpc>
              <a:buBlip>
                <a:blip r:embed="rId3"/>
              </a:buBlip>
            </a:pPr>
            <a:r>
              <a:rPr lang="en-GB" sz="1400">
                <a:solidFill>
                  <a:srgbClr val="605D1D"/>
                </a:solidFill>
                <a:latin typeface="Arial" panose="020B0604020202020204" pitchFamily="34" charset="0"/>
                <a:cs typeface="Arial" panose="020B0604020202020204" pitchFamily="34" charset="0"/>
              </a:rPr>
              <a:t>Partnership with Influencers </a:t>
            </a:r>
          </a:p>
          <a:p>
            <a:pPr marL="285750" indent="-285750">
              <a:lnSpc>
                <a:spcPct val="150000"/>
              </a:lnSpc>
              <a:buBlip>
                <a:blip r:embed="rId3"/>
              </a:buBlip>
            </a:pPr>
            <a:r>
              <a:rPr lang="en-US" sz="1400">
                <a:solidFill>
                  <a:srgbClr val="605D1D"/>
                </a:solidFill>
                <a:latin typeface="Arial" panose="020B0604020202020204" pitchFamily="34" charset="0"/>
                <a:cs typeface="Arial" panose="020B0604020202020204" pitchFamily="34" charset="0"/>
              </a:rPr>
              <a:t>Host Events  - Tasting &amp;Wine dinner, Live music</a:t>
            </a:r>
          </a:p>
          <a:p>
            <a:pPr marL="285750" indent="-285750">
              <a:lnSpc>
                <a:spcPct val="150000"/>
              </a:lnSpc>
              <a:buBlip>
                <a:blip r:embed="rId3"/>
              </a:buBlip>
            </a:pPr>
            <a:r>
              <a:rPr lang="en-US" sz="1400">
                <a:solidFill>
                  <a:srgbClr val="605D1D"/>
                </a:solidFill>
                <a:latin typeface="Arial" panose="020B0604020202020204" pitchFamily="34" charset="0"/>
                <a:cs typeface="Arial" panose="020B0604020202020204" pitchFamily="34" charset="0"/>
              </a:rPr>
              <a:t>Host Themed Days-Wednesday Wellington , Thursday Thermidor and  Afternoon Tea (Friday, Saturday-Lunch) to attract more customers</a:t>
            </a:r>
          </a:p>
          <a:p>
            <a:pPr marL="285750" indent="-285750">
              <a:lnSpc>
                <a:spcPct val="150000"/>
              </a:lnSpc>
              <a:buBlip>
                <a:blip r:embed="rId3"/>
              </a:buBlip>
            </a:pPr>
            <a:r>
              <a:rPr lang="en-US" sz="1400">
                <a:solidFill>
                  <a:srgbClr val="605D1D"/>
                </a:solidFill>
                <a:latin typeface="Arial" panose="020B0604020202020204" pitchFamily="34" charset="0"/>
                <a:cs typeface="Arial" panose="020B0604020202020204" pitchFamily="34" charset="0"/>
              </a:rPr>
              <a:t>Email Marketing – send newsletter with updates, new menu, upcoming events, and exclusive offers. According to Seven Rooms(2023) customers who receive email marketing are 3.5 times more likely to book another dining experience than those who do not.</a:t>
            </a:r>
          </a:p>
          <a:p>
            <a:pPr marL="285750" indent="-285750">
              <a:lnSpc>
                <a:spcPct val="150000"/>
              </a:lnSpc>
              <a:buBlip>
                <a:blip r:embed="rId3"/>
              </a:buBlip>
            </a:pPr>
            <a:r>
              <a:rPr lang="en-US" sz="1400">
                <a:solidFill>
                  <a:srgbClr val="605D1D"/>
                </a:solidFill>
                <a:latin typeface="Arial" panose="020B0604020202020204" pitchFamily="34" charset="0"/>
                <a:cs typeface="Arial" panose="020B0604020202020204" pitchFamily="34" charset="0"/>
              </a:rPr>
              <a:t>Loyalty Program- our most loyal customers are rewarded with an exclusive </a:t>
            </a:r>
            <a:r>
              <a:rPr lang="en-US" sz="1400" err="1">
                <a:solidFill>
                  <a:srgbClr val="605D1D"/>
                </a:solidFill>
                <a:latin typeface="Arial" panose="020B0604020202020204" pitchFamily="34" charset="0"/>
                <a:cs typeface="Arial" panose="020B0604020202020204" pitchFamily="34" charset="0"/>
              </a:rPr>
              <a:t>Aspinal</a:t>
            </a:r>
            <a:r>
              <a:rPr lang="en-US" sz="1400">
                <a:solidFill>
                  <a:srgbClr val="605D1D"/>
                </a:solidFill>
                <a:latin typeface="Arial" panose="020B0604020202020204" pitchFamily="34" charset="0"/>
                <a:cs typeface="Arial" panose="020B0604020202020204" pitchFamily="34" charset="0"/>
              </a:rPr>
              <a:t> leather keyring, which entitles them to a 10% discount each time they dine with us</a:t>
            </a:r>
          </a:p>
          <a:p>
            <a:pPr marL="285750" indent="-285750">
              <a:lnSpc>
                <a:spcPct val="150000"/>
              </a:lnSpc>
              <a:buBlip>
                <a:blip r:embed="rId3"/>
              </a:buBlip>
            </a:pPr>
            <a:r>
              <a:rPr lang="en-US" sz="1400">
                <a:solidFill>
                  <a:srgbClr val="605D1D"/>
                </a:solidFill>
                <a:latin typeface="Arial" panose="020B0604020202020204" pitchFamily="34" charset="0"/>
                <a:cs typeface="Arial" panose="020B0604020202020204" pitchFamily="34" charset="0"/>
              </a:rPr>
              <a:t>Encourage customers to leave reviews on TripAdvisor, Google, Open Table</a:t>
            </a:r>
          </a:p>
          <a:p>
            <a:pPr marL="285750" indent="-285750">
              <a:buBlip>
                <a:blip r:embed="rId3"/>
              </a:buBlip>
            </a:pPr>
            <a:endParaRPr lang="en-GB"/>
          </a:p>
        </p:txBody>
      </p:sp>
      <p:pic>
        <p:nvPicPr>
          <p:cNvPr id="31" name="Picture 30">
            <a:extLst>
              <a:ext uri="{FF2B5EF4-FFF2-40B4-BE49-F238E27FC236}">
                <a16:creationId xmlns:a16="http://schemas.microsoft.com/office/drawing/2014/main" id="{B749492D-47E4-7C87-DB94-2B18CD6D4EF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48229" y="4475901"/>
            <a:ext cx="3951377" cy="2190750"/>
          </a:xfrm>
          <a:prstGeom prst="rect">
            <a:avLst/>
          </a:prstGeom>
        </p:spPr>
      </p:pic>
      <p:pic>
        <p:nvPicPr>
          <p:cNvPr id="3" name="Picture 2">
            <a:extLst>
              <a:ext uri="{FF2B5EF4-FFF2-40B4-BE49-F238E27FC236}">
                <a16:creationId xmlns:a16="http://schemas.microsoft.com/office/drawing/2014/main" id="{6B6902DD-CE9C-89C7-88B5-6E947F75DA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23917" y="787873"/>
            <a:ext cx="2229118" cy="3017644"/>
          </a:xfrm>
          <a:prstGeom prst="rect">
            <a:avLst/>
          </a:prstGeom>
        </p:spPr>
      </p:pic>
    </p:spTree>
    <p:extLst>
      <p:ext uri="{BB962C8B-B14F-4D97-AF65-F5344CB8AC3E}">
        <p14:creationId xmlns:p14="http://schemas.microsoft.com/office/powerpoint/2010/main" val="2327775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F61815B-8D23-9A52-AB9C-907394B9DA49}"/>
              </a:ext>
            </a:extLst>
          </p:cNvPr>
          <p:cNvSpPr>
            <a:spLocks noGrp="1"/>
          </p:cNvSpPr>
          <p:nvPr>
            <p:ph type="sldNum" sz="quarter" idx="12"/>
          </p:nvPr>
        </p:nvSpPr>
        <p:spPr/>
        <p:txBody>
          <a:bodyPr/>
          <a:lstStyle/>
          <a:p>
            <a:fld id="{CC057153-B650-4DEB-B370-79DDCFDCE934}" type="slidenum">
              <a:rPr lang="en-US" smtClean="0"/>
              <a:pPr/>
              <a:t>19</a:t>
            </a:fld>
            <a:endParaRPr lang="en-US"/>
          </a:p>
        </p:txBody>
      </p:sp>
      <p:pic>
        <p:nvPicPr>
          <p:cNvPr id="5" name="Online Media 4" title="Silures Penarth officially opens tomorrow! #penarth">
            <a:hlinkClick r:id="" action="ppaction://media"/>
            <a:extLst>
              <a:ext uri="{FF2B5EF4-FFF2-40B4-BE49-F238E27FC236}">
                <a16:creationId xmlns:a16="http://schemas.microsoft.com/office/drawing/2014/main" id="{ADCC2F52-5C9B-C127-E158-E1B48A7EE311}"/>
              </a:ext>
            </a:extLst>
          </p:cNvPr>
          <p:cNvPicPr>
            <a:picLocks noRot="1" noChangeAspect="1"/>
          </p:cNvPicPr>
          <p:nvPr>
            <a:videoFile r:link="rId1"/>
          </p:nvPr>
        </p:nvPicPr>
        <p:blipFill>
          <a:blip r:embed="rId3"/>
          <a:stretch>
            <a:fillRect/>
          </a:stretch>
        </p:blipFill>
        <p:spPr>
          <a:xfrm>
            <a:off x="4157663" y="0"/>
            <a:ext cx="3875087" cy="6858000"/>
          </a:xfrm>
          <a:prstGeom prst="rect">
            <a:avLst/>
          </a:prstGeom>
        </p:spPr>
      </p:pic>
    </p:spTree>
    <p:extLst>
      <p:ext uri="{BB962C8B-B14F-4D97-AF65-F5344CB8AC3E}">
        <p14:creationId xmlns:p14="http://schemas.microsoft.com/office/powerpoint/2010/main" val="2999306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ooter Placeholder 5">
            <a:extLst>
              <a:ext uri="{FF2B5EF4-FFF2-40B4-BE49-F238E27FC236}">
                <a16:creationId xmlns:a16="http://schemas.microsoft.com/office/drawing/2014/main" id="{072E2FEE-6A89-BAAB-9BF2-54013F979EA1}"/>
              </a:ext>
            </a:extLst>
          </p:cNvPr>
          <p:cNvSpPr>
            <a:spLocks noGrp="1"/>
          </p:cNvSpPr>
          <p:nvPr>
            <p:ph type="ftr" sz="quarter" idx="11"/>
          </p:nvPr>
        </p:nvSpPr>
        <p:spPr/>
        <p:txBody>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7888E0F8-0923-96A5-B324-55C683D1B4B8}"/>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20</a:t>
            </a:fld>
            <a:endParaRPr lang="en-US"/>
          </a:p>
        </p:txBody>
      </p:sp>
      <p:sp>
        <p:nvSpPr>
          <p:cNvPr id="2" name="Title 1">
            <a:extLst>
              <a:ext uri="{FF2B5EF4-FFF2-40B4-BE49-F238E27FC236}">
                <a16:creationId xmlns:a16="http://schemas.microsoft.com/office/drawing/2014/main" id="{74C3BE10-FC8A-0783-C70C-8FB06ED014DD}"/>
              </a:ext>
            </a:extLst>
          </p:cNvPr>
          <p:cNvSpPr>
            <a:spLocks noGrp="1"/>
          </p:cNvSpPr>
          <p:nvPr>
            <p:ph type="title" idx="4294967295"/>
          </p:nvPr>
        </p:nvSpPr>
        <p:spPr>
          <a:xfrm>
            <a:off x="4206875" y="77091"/>
            <a:ext cx="6892925" cy="888109"/>
          </a:xfrm>
        </p:spPr>
        <p:txBody>
          <a:bodyPr anchor="b">
            <a:normAutofit fontScale="90000"/>
          </a:bodyPr>
          <a:lstStyle/>
          <a:p>
            <a:br>
              <a:rPr lang="en-GB" sz="4100" dirty="0"/>
            </a:br>
            <a:r>
              <a:rPr lang="en-GB" sz="4100" dirty="0">
                <a:solidFill>
                  <a:srgbClr val="605D1D"/>
                </a:solidFill>
              </a:rPr>
              <a:t>3.</a:t>
            </a:r>
            <a:r>
              <a:rPr lang="en-GB" sz="4100" dirty="0"/>
              <a:t>  </a:t>
            </a:r>
            <a:r>
              <a:rPr lang="en-GB" sz="4100" dirty="0">
                <a:solidFill>
                  <a:srgbClr val="605D1D"/>
                </a:solidFill>
              </a:rPr>
              <a:t>£100,000 Investment</a:t>
            </a:r>
            <a:br>
              <a:rPr lang="en-GB" sz="4100" dirty="0">
                <a:solidFill>
                  <a:srgbClr val="605D1D"/>
                </a:solidFill>
              </a:rPr>
            </a:br>
            <a:r>
              <a:rPr lang="en-GB" sz="2200" dirty="0">
                <a:solidFill>
                  <a:srgbClr val="605D1D"/>
                </a:solidFill>
              </a:rPr>
              <a:t>Create an outdoor area for year-round use</a:t>
            </a:r>
          </a:p>
        </p:txBody>
      </p:sp>
      <p:pic>
        <p:nvPicPr>
          <p:cNvPr id="8" name="Content Placeholder 7">
            <a:extLst>
              <a:ext uri="{FF2B5EF4-FFF2-40B4-BE49-F238E27FC236}">
                <a16:creationId xmlns:a16="http://schemas.microsoft.com/office/drawing/2014/main" id="{B88D3CE6-1BD9-4DED-829F-B9DF7047C6BE}"/>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t="6781" b="6781"/>
          <a:stretch/>
        </p:blipFill>
        <p:spPr>
          <a:xfrm>
            <a:off x="0" y="0"/>
            <a:ext cx="3971525" cy="3429000"/>
          </a:xfrm>
          <a:noFill/>
        </p:spPr>
      </p:pic>
      <p:pic>
        <p:nvPicPr>
          <p:cNvPr id="11" name="Content Placeholder 7">
            <a:extLst>
              <a:ext uri="{FF2B5EF4-FFF2-40B4-BE49-F238E27FC236}">
                <a16:creationId xmlns:a16="http://schemas.microsoft.com/office/drawing/2014/main" id="{9C63DDF2-4D46-B0FC-BF03-5F1DC6714D55}"/>
              </a:ext>
            </a:extLst>
          </p:cNvPr>
          <p:cNvPicPr>
            <a:picLocks noChangeAspect="1"/>
          </p:cNvPicPr>
          <p:nvPr/>
        </p:nvPicPr>
        <p:blipFill>
          <a:blip r:embed="rId4">
            <a:extLst>
              <a:ext uri="{28A0092B-C50C-407E-A947-70E740481C1C}">
                <a14:useLocalDpi xmlns:a14="http://schemas.microsoft.com/office/drawing/2010/main" val="0"/>
              </a:ext>
            </a:extLst>
          </a:blip>
          <a:srcRect l="11423" r="11423"/>
          <a:stretch/>
        </p:blipFill>
        <p:spPr>
          <a:xfrm>
            <a:off x="0" y="3429001"/>
            <a:ext cx="3971525" cy="3429000"/>
          </a:xfrm>
          <a:prstGeom prst="rect">
            <a:avLst/>
          </a:prstGeom>
          <a:noFill/>
        </p:spPr>
      </p:pic>
      <p:sp>
        <p:nvSpPr>
          <p:cNvPr id="14" name="TextBox 13">
            <a:extLst>
              <a:ext uri="{FF2B5EF4-FFF2-40B4-BE49-F238E27FC236}">
                <a16:creationId xmlns:a16="http://schemas.microsoft.com/office/drawing/2014/main" id="{C9DC9EDB-4A8F-6322-23D4-138B899FABC9}"/>
              </a:ext>
            </a:extLst>
          </p:cNvPr>
          <p:cNvSpPr txBox="1"/>
          <p:nvPr/>
        </p:nvSpPr>
        <p:spPr>
          <a:xfrm>
            <a:off x="4206875" y="1244600"/>
            <a:ext cx="7477125" cy="6309420"/>
          </a:xfrm>
          <a:prstGeom prst="rect">
            <a:avLst/>
          </a:prstGeom>
          <a:noFill/>
        </p:spPr>
        <p:txBody>
          <a:bodyPr wrap="square" rtlCol="0">
            <a:spAutoFit/>
          </a:bodyPr>
          <a:lstStyle/>
          <a:p>
            <a:pPr marL="342900" indent="-342900">
              <a:buSzPct val="110000"/>
              <a:buBlip>
                <a:blip r:embed="rId5"/>
              </a:buBlip>
            </a:pPr>
            <a:r>
              <a:rPr lang="en-GB" sz="1600" b="1" u="sng" dirty="0">
                <a:solidFill>
                  <a:srgbClr val="605D1D"/>
                </a:solidFill>
                <a:latin typeface="Arial" panose="020B0604020202020204" pitchFamily="34" charset="0"/>
                <a:cs typeface="Arial" panose="020B0604020202020204" pitchFamily="34" charset="0"/>
              </a:rPr>
              <a:t>Installation of retractable roof-  £80,000</a:t>
            </a:r>
          </a:p>
          <a:p>
            <a:endParaRPr lang="en-GB" sz="1600" b="1" u="sng" dirty="0">
              <a:solidFill>
                <a:srgbClr val="605D1D"/>
              </a:solidFill>
              <a:latin typeface="Arial" panose="020B0604020202020204" pitchFamily="34" charset="0"/>
              <a:cs typeface="Arial" panose="020B0604020202020204" pitchFamily="34" charset="0"/>
            </a:endParaRPr>
          </a:p>
          <a:p>
            <a:r>
              <a:rPr lang="en-GB" sz="1600" dirty="0">
                <a:solidFill>
                  <a:srgbClr val="605D1D"/>
                </a:solidFill>
                <a:latin typeface="Arial" panose="020B0604020202020204" pitchFamily="34" charset="0"/>
                <a:cs typeface="Arial" panose="020B0604020202020204" pitchFamily="34" charset="0"/>
              </a:rPr>
              <a:t>To enable year- round use of the outdoor garden, protecting against rain and cold </a:t>
            </a:r>
          </a:p>
          <a:p>
            <a:endParaRPr lang="en-GB" sz="1600" dirty="0">
              <a:solidFill>
                <a:srgbClr val="605D1D"/>
              </a:solidFill>
              <a:latin typeface="Arial" panose="020B0604020202020204" pitchFamily="34" charset="0"/>
              <a:cs typeface="Arial" panose="020B0604020202020204" pitchFamily="34" charset="0"/>
            </a:endParaRPr>
          </a:p>
          <a:p>
            <a:pPr marL="342900" indent="-342900">
              <a:buSzPct val="110000"/>
              <a:buBlip>
                <a:blip r:embed="rId5"/>
              </a:buBlip>
            </a:pPr>
            <a:r>
              <a:rPr lang="en-GB" sz="1600" b="1" u="sng" dirty="0">
                <a:solidFill>
                  <a:srgbClr val="605D1D"/>
                </a:solidFill>
                <a:latin typeface="Arial" panose="020B0604020202020204" pitchFamily="34" charset="0"/>
                <a:cs typeface="Arial" panose="020B0604020202020204" pitchFamily="34" charset="0"/>
              </a:rPr>
              <a:t>Outdoor Heaters- £10,000</a:t>
            </a:r>
          </a:p>
          <a:p>
            <a:endParaRPr lang="en-GB" sz="1600" b="1" u="sng" dirty="0">
              <a:solidFill>
                <a:srgbClr val="605D1D"/>
              </a:solidFill>
              <a:latin typeface="Arial" panose="020B0604020202020204" pitchFamily="34" charset="0"/>
              <a:cs typeface="Arial" panose="020B0604020202020204" pitchFamily="34" charset="0"/>
            </a:endParaRPr>
          </a:p>
          <a:p>
            <a:r>
              <a:rPr lang="en-GB" sz="1600" dirty="0">
                <a:solidFill>
                  <a:srgbClr val="605D1D"/>
                </a:solidFill>
                <a:latin typeface="Arial" panose="020B0604020202020204" pitchFamily="34" charset="0"/>
                <a:cs typeface="Arial" panose="020B0604020202020204" pitchFamily="34" charset="0"/>
              </a:rPr>
              <a:t>To make the outdoor space inviting, warm and usable throughout the year</a:t>
            </a:r>
          </a:p>
          <a:p>
            <a:endParaRPr lang="en-GB" sz="1600" dirty="0">
              <a:solidFill>
                <a:srgbClr val="605D1D"/>
              </a:solidFill>
              <a:latin typeface="Arial" panose="020B0604020202020204" pitchFamily="34" charset="0"/>
              <a:cs typeface="Arial" panose="020B0604020202020204" pitchFamily="34" charset="0"/>
            </a:endParaRPr>
          </a:p>
          <a:p>
            <a:endParaRPr lang="en-GB" sz="1600" dirty="0">
              <a:solidFill>
                <a:srgbClr val="605D1D"/>
              </a:solidFill>
              <a:latin typeface="Arial" panose="020B0604020202020204" pitchFamily="34" charset="0"/>
              <a:cs typeface="Arial" panose="020B0604020202020204" pitchFamily="34" charset="0"/>
            </a:endParaRPr>
          </a:p>
          <a:p>
            <a:pPr marL="342900" indent="-342900">
              <a:buSzPct val="110000"/>
              <a:buBlip>
                <a:blip r:embed="rId5"/>
              </a:buBlip>
            </a:pPr>
            <a:r>
              <a:rPr lang="en-GB" sz="1600" b="1" u="sng" dirty="0">
                <a:solidFill>
                  <a:srgbClr val="605D1D"/>
                </a:solidFill>
                <a:latin typeface="Arial" panose="020B0604020202020204" pitchFamily="34" charset="0"/>
                <a:cs typeface="Arial" panose="020B0604020202020204" pitchFamily="34" charset="0"/>
              </a:rPr>
              <a:t>Outdoor Movie Projector- £10,000</a:t>
            </a:r>
          </a:p>
          <a:p>
            <a:pPr>
              <a:buSzPct val="110000"/>
            </a:pPr>
            <a:endParaRPr lang="en-GB" sz="1600" u="sng" dirty="0">
              <a:solidFill>
                <a:srgbClr val="605D1D"/>
              </a:solidFill>
              <a:latin typeface="Arial" panose="020B0604020202020204" pitchFamily="34" charset="0"/>
              <a:cs typeface="Arial" panose="020B0604020202020204" pitchFamily="34" charset="0"/>
            </a:endParaRPr>
          </a:p>
          <a:p>
            <a:pPr>
              <a:buSzPct val="110000"/>
            </a:pPr>
            <a:r>
              <a:rPr lang="en-GB" sz="1600" dirty="0">
                <a:solidFill>
                  <a:srgbClr val="605D1D"/>
                </a:solidFill>
                <a:latin typeface="Arial" panose="020B0604020202020204" pitchFamily="34" charset="0"/>
                <a:cs typeface="Arial" panose="020B0604020202020204" pitchFamily="34" charset="0"/>
              </a:rPr>
              <a:t>To host movie nights to boost our customer engagement and to create a unique attraction</a:t>
            </a:r>
          </a:p>
          <a:p>
            <a:pPr>
              <a:buSzPct val="110000"/>
            </a:pPr>
            <a:endParaRPr lang="en-GB" sz="2000" dirty="0">
              <a:solidFill>
                <a:srgbClr val="605D1D"/>
              </a:solidFill>
              <a:latin typeface="Arial" panose="020B0604020202020204" pitchFamily="34" charset="0"/>
              <a:cs typeface="Arial" panose="020B0604020202020204" pitchFamily="34" charset="0"/>
            </a:endParaRPr>
          </a:p>
          <a:p>
            <a:pPr>
              <a:buSzPct val="110000"/>
            </a:pPr>
            <a:r>
              <a:rPr lang="en-GB" sz="2000" dirty="0">
                <a:solidFill>
                  <a:srgbClr val="605D1D"/>
                </a:solidFill>
                <a:latin typeface="Arial" panose="020B0604020202020204" pitchFamily="34" charset="0"/>
                <a:cs typeface="Arial" panose="020B0604020202020204" pitchFamily="34" charset="0"/>
              </a:rPr>
              <a:t>Benefits:</a:t>
            </a:r>
          </a:p>
          <a:p>
            <a:pPr>
              <a:buSzPct val="110000"/>
            </a:pPr>
            <a:endParaRPr lang="en-GB" sz="2000" dirty="0">
              <a:solidFill>
                <a:srgbClr val="605D1D"/>
              </a:solidFill>
              <a:latin typeface="Arial" panose="020B0604020202020204" pitchFamily="34" charset="0"/>
              <a:cs typeface="Arial" panose="020B0604020202020204" pitchFamily="34" charset="0"/>
            </a:endParaRPr>
          </a:p>
          <a:p>
            <a:pPr marL="342900" indent="-342900">
              <a:buSzPct val="110000"/>
              <a:buFont typeface="Wingdings" panose="05000000000000000000" pitchFamily="2" charset="2"/>
              <a:buChar char="Ø"/>
            </a:pPr>
            <a:r>
              <a:rPr lang="en-GB" sz="2000" dirty="0">
                <a:solidFill>
                  <a:srgbClr val="605D1D"/>
                </a:solidFill>
                <a:latin typeface="Arial" panose="020B0604020202020204" pitchFamily="34" charset="0"/>
                <a:cs typeface="Arial" panose="020B0604020202020204" pitchFamily="34" charset="0"/>
              </a:rPr>
              <a:t>Attract more customers</a:t>
            </a:r>
          </a:p>
          <a:p>
            <a:pPr marL="342900" indent="-342900">
              <a:buSzPct val="110000"/>
              <a:buFont typeface="Wingdings" panose="05000000000000000000" pitchFamily="2" charset="2"/>
              <a:buChar char="Ø"/>
            </a:pPr>
            <a:r>
              <a:rPr lang="en-GB" sz="2000" dirty="0">
                <a:solidFill>
                  <a:srgbClr val="605D1D"/>
                </a:solidFill>
                <a:latin typeface="Arial" panose="020B0604020202020204" pitchFamily="34" charset="0"/>
                <a:cs typeface="Arial" panose="020B0604020202020204" pitchFamily="34" charset="0"/>
              </a:rPr>
              <a:t>Increase revenue</a:t>
            </a:r>
          </a:p>
          <a:p>
            <a:pPr marL="342900" indent="-342900">
              <a:buSzPct val="110000"/>
              <a:buFont typeface="Wingdings" panose="05000000000000000000" pitchFamily="2" charset="2"/>
              <a:buChar char="Ø"/>
            </a:pPr>
            <a:r>
              <a:rPr lang="en-GB" sz="2000" dirty="0">
                <a:solidFill>
                  <a:srgbClr val="605D1D"/>
                </a:solidFill>
                <a:latin typeface="Arial" panose="020B0604020202020204" pitchFamily="34" charset="0"/>
                <a:cs typeface="Arial" panose="020B0604020202020204" pitchFamily="34" charset="0"/>
              </a:rPr>
              <a:t>Unique attraction</a:t>
            </a:r>
          </a:p>
          <a:p>
            <a:pPr>
              <a:buSzPct val="110000"/>
            </a:pPr>
            <a:endParaRPr lang="en-GB" sz="2000" dirty="0">
              <a:latin typeface="Arial" panose="020B0604020202020204" pitchFamily="34" charset="0"/>
              <a:cs typeface="Arial" panose="020B0604020202020204" pitchFamily="34" charset="0"/>
            </a:endParaRPr>
          </a:p>
          <a:p>
            <a:pPr>
              <a:buSzPct val="110000"/>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4770335"/>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60574-5CDE-71C4-B20A-BBB09D71A629}"/>
              </a:ext>
            </a:extLst>
          </p:cNvPr>
          <p:cNvSpPr>
            <a:spLocks noGrp="1"/>
          </p:cNvSpPr>
          <p:nvPr>
            <p:ph type="title"/>
          </p:nvPr>
        </p:nvSpPr>
        <p:spPr>
          <a:xfrm>
            <a:off x="2965612" y="136525"/>
            <a:ext cx="7342307" cy="632691"/>
          </a:xfrm>
        </p:spPr>
        <p:txBody>
          <a:bodyPr anchor="b">
            <a:normAutofit/>
          </a:bodyPr>
          <a:lstStyle/>
          <a:p>
            <a:r>
              <a:rPr lang="en-GB" sz="2400" dirty="0">
                <a:solidFill>
                  <a:srgbClr val="605D1D"/>
                </a:solidFill>
              </a:rPr>
              <a:t>3.1  Reasons to invest in </a:t>
            </a:r>
            <a:r>
              <a:rPr lang="en-GB" sz="2400" dirty="0" err="1">
                <a:solidFill>
                  <a:srgbClr val="605D1D"/>
                </a:solidFill>
              </a:rPr>
              <a:t>silures</a:t>
            </a:r>
            <a:endParaRPr lang="en-GB" sz="2400" dirty="0">
              <a:solidFill>
                <a:srgbClr val="605D1D"/>
              </a:solidFill>
            </a:endParaRPr>
          </a:p>
        </p:txBody>
      </p:sp>
      <p:sp>
        <p:nvSpPr>
          <p:cNvPr id="6" name="Slide Number Placeholder 5">
            <a:extLst>
              <a:ext uri="{FF2B5EF4-FFF2-40B4-BE49-F238E27FC236}">
                <a16:creationId xmlns:a16="http://schemas.microsoft.com/office/drawing/2014/main" id="{EFFD26C2-227B-EE8A-833E-AC96D383947B}"/>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21</a:t>
            </a:fld>
            <a:endParaRPr lang="en-US"/>
          </a:p>
        </p:txBody>
      </p:sp>
      <p:graphicFrame>
        <p:nvGraphicFramePr>
          <p:cNvPr id="20" name="Content Placeholder 19">
            <a:extLst>
              <a:ext uri="{FF2B5EF4-FFF2-40B4-BE49-F238E27FC236}">
                <a16:creationId xmlns:a16="http://schemas.microsoft.com/office/drawing/2014/main" id="{DEA5CDA9-00F8-2433-A7A5-79DD71480789}"/>
              </a:ext>
            </a:extLst>
          </p:cNvPr>
          <p:cNvGraphicFramePr>
            <a:graphicFrameLocks noGrp="1"/>
          </p:cNvGraphicFramePr>
          <p:nvPr>
            <p:ph sz="quarter" idx="13"/>
            <p:extLst>
              <p:ext uri="{D42A27DB-BD31-4B8C-83A1-F6EECF244321}">
                <p14:modId xmlns:p14="http://schemas.microsoft.com/office/powerpoint/2010/main" val="2161585387"/>
              </p:ext>
            </p:extLst>
          </p:nvPr>
        </p:nvGraphicFramePr>
        <p:xfrm>
          <a:off x="765879" y="769216"/>
          <a:ext cx="10585612" cy="5952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65524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
                                            <p:graphicEl>
                                              <a:dgm id="{D32D6369-7149-4346-B956-FBD20502D119}"/>
                                            </p:graphicEl>
                                          </p:spTgt>
                                        </p:tgtEl>
                                        <p:attrNameLst>
                                          <p:attrName>style.visibility</p:attrName>
                                        </p:attrNameLst>
                                      </p:cBhvr>
                                      <p:to>
                                        <p:strVal val="visible"/>
                                      </p:to>
                                    </p:set>
                                    <p:anim calcmode="lin" valueType="num">
                                      <p:cBhvr additive="base">
                                        <p:cTn id="7" dur="500" fill="hold"/>
                                        <p:tgtEl>
                                          <p:spTgt spid="20">
                                            <p:graphicEl>
                                              <a:dgm id="{D32D6369-7149-4346-B956-FBD20502D119}"/>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
                                            <p:graphicEl>
                                              <a:dgm id="{D32D6369-7149-4346-B956-FBD20502D119}"/>
                                            </p:graphic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0">
                                            <p:graphicEl>
                                              <a:dgm id="{89380877-7795-4F74-B04B-77F35C9C086E}"/>
                                            </p:graphicEl>
                                          </p:spTgt>
                                        </p:tgtEl>
                                        <p:attrNameLst>
                                          <p:attrName>style.visibility</p:attrName>
                                        </p:attrNameLst>
                                      </p:cBhvr>
                                      <p:to>
                                        <p:strVal val="visible"/>
                                      </p:to>
                                    </p:set>
                                    <p:anim calcmode="lin" valueType="num">
                                      <p:cBhvr additive="base">
                                        <p:cTn id="11" dur="500" fill="hold"/>
                                        <p:tgtEl>
                                          <p:spTgt spid="20">
                                            <p:graphicEl>
                                              <a:dgm id="{89380877-7795-4F74-B04B-77F35C9C086E}"/>
                                            </p:graphic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0">
                                            <p:graphicEl>
                                              <a:dgm id="{89380877-7795-4F74-B04B-77F35C9C086E}"/>
                                            </p:graphic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0">
                                            <p:graphicEl>
                                              <a:dgm id="{EF4B1C7E-753F-44B3-8A50-462F9D6C89DB}"/>
                                            </p:graphicEl>
                                          </p:spTgt>
                                        </p:tgtEl>
                                        <p:attrNameLst>
                                          <p:attrName>style.visibility</p:attrName>
                                        </p:attrNameLst>
                                      </p:cBhvr>
                                      <p:to>
                                        <p:strVal val="visible"/>
                                      </p:to>
                                    </p:set>
                                    <p:anim calcmode="lin" valueType="num">
                                      <p:cBhvr additive="base">
                                        <p:cTn id="15" dur="500" fill="hold"/>
                                        <p:tgtEl>
                                          <p:spTgt spid="20">
                                            <p:graphicEl>
                                              <a:dgm id="{EF4B1C7E-753F-44B3-8A50-462F9D6C89DB}"/>
                                            </p:graphic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20">
                                            <p:graphicEl>
                                              <a:dgm id="{EF4B1C7E-753F-44B3-8A50-462F9D6C89DB}"/>
                                            </p:graphic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20">
                                            <p:graphicEl>
                                              <a:dgm id="{0A1919C4-5C39-45C8-AA4E-5E7ACC97B5AD}"/>
                                            </p:graphicEl>
                                          </p:spTgt>
                                        </p:tgtEl>
                                        <p:attrNameLst>
                                          <p:attrName>style.visibility</p:attrName>
                                        </p:attrNameLst>
                                      </p:cBhvr>
                                      <p:to>
                                        <p:strVal val="visible"/>
                                      </p:to>
                                    </p:set>
                                    <p:anim calcmode="lin" valueType="num">
                                      <p:cBhvr additive="base">
                                        <p:cTn id="21" dur="500" fill="hold"/>
                                        <p:tgtEl>
                                          <p:spTgt spid="20">
                                            <p:graphicEl>
                                              <a:dgm id="{0A1919C4-5C39-45C8-AA4E-5E7ACC97B5AD}"/>
                                            </p:graphic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20">
                                            <p:graphicEl>
                                              <a:dgm id="{0A1919C4-5C39-45C8-AA4E-5E7ACC97B5AD}"/>
                                            </p:graphic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0">
                                            <p:graphicEl>
                                              <a:dgm id="{615BF1E3-5B25-4B83-AEAC-8E105885DFED}"/>
                                            </p:graphicEl>
                                          </p:spTgt>
                                        </p:tgtEl>
                                        <p:attrNameLst>
                                          <p:attrName>style.visibility</p:attrName>
                                        </p:attrNameLst>
                                      </p:cBhvr>
                                      <p:to>
                                        <p:strVal val="visible"/>
                                      </p:to>
                                    </p:set>
                                    <p:anim calcmode="lin" valueType="num">
                                      <p:cBhvr additive="base">
                                        <p:cTn id="25" dur="500" fill="hold"/>
                                        <p:tgtEl>
                                          <p:spTgt spid="20">
                                            <p:graphicEl>
                                              <a:dgm id="{615BF1E3-5B25-4B83-AEAC-8E105885DFED}"/>
                                            </p:graphic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0">
                                            <p:graphicEl>
                                              <a:dgm id="{615BF1E3-5B25-4B83-AEAC-8E105885DFED}"/>
                                            </p:graphic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
                                            <p:graphicEl>
                                              <a:dgm id="{CB53A588-20DD-43D7-B680-0D10D43B59B8}"/>
                                            </p:graphicEl>
                                          </p:spTgt>
                                        </p:tgtEl>
                                        <p:attrNameLst>
                                          <p:attrName>style.visibility</p:attrName>
                                        </p:attrNameLst>
                                      </p:cBhvr>
                                      <p:to>
                                        <p:strVal val="visible"/>
                                      </p:to>
                                    </p:set>
                                    <p:anim calcmode="lin" valueType="num">
                                      <p:cBhvr additive="base">
                                        <p:cTn id="31" dur="500" fill="hold"/>
                                        <p:tgtEl>
                                          <p:spTgt spid="20">
                                            <p:graphicEl>
                                              <a:dgm id="{CB53A588-20DD-43D7-B680-0D10D43B59B8}"/>
                                            </p:graphic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0">
                                            <p:graphicEl>
                                              <a:dgm id="{CB53A588-20DD-43D7-B680-0D10D43B59B8}"/>
                                            </p:graphic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20">
                                            <p:graphicEl>
                                              <a:dgm id="{75B15C7B-87E0-42BF-AEFF-ACD8FD1497F4}"/>
                                            </p:graphicEl>
                                          </p:spTgt>
                                        </p:tgtEl>
                                        <p:attrNameLst>
                                          <p:attrName>style.visibility</p:attrName>
                                        </p:attrNameLst>
                                      </p:cBhvr>
                                      <p:to>
                                        <p:strVal val="visible"/>
                                      </p:to>
                                    </p:set>
                                    <p:anim calcmode="lin" valueType="num">
                                      <p:cBhvr additive="base">
                                        <p:cTn id="35" dur="500" fill="hold"/>
                                        <p:tgtEl>
                                          <p:spTgt spid="20">
                                            <p:graphicEl>
                                              <a:dgm id="{75B15C7B-87E0-42BF-AEFF-ACD8FD1497F4}"/>
                                            </p:graphic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0">
                                            <p:graphicEl>
                                              <a:dgm id="{75B15C7B-87E0-42BF-AEFF-ACD8FD1497F4}"/>
                                            </p:graphic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20">
                                            <p:graphicEl>
                                              <a:dgm id="{B633C7D4-EAB1-47C6-B95F-92C1DEAB3DEC}"/>
                                            </p:graphicEl>
                                          </p:spTgt>
                                        </p:tgtEl>
                                        <p:attrNameLst>
                                          <p:attrName>style.visibility</p:attrName>
                                        </p:attrNameLst>
                                      </p:cBhvr>
                                      <p:to>
                                        <p:strVal val="visible"/>
                                      </p:to>
                                    </p:set>
                                    <p:anim calcmode="lin" valueType="num">
                                      <p:cBhvr additive="base">
                                        <p:cTn id="41" dur="500" fill="hold"/>
                                        <p:tgtEl>
                                          <p:spTgt spid="20">
                                            <p:graphicEl>
                                              <a:dgm id="{B633C7D4-EAB1-47C6-B95F-92C1DEAB3DEC}"/>
                                            </p:graphic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20">
                                            <p:graphicEl>
                                              <a:dgm id="{B633C7D4-EAB1-47C6-B95F-92C1DEAB3DEC}"/>
                                            </p:graphic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0">
                                            <p:graphicEl>
                                              <a:dgm id="{13B5EEF8-4AEB-466E-91FF-75C146A0441D}"/>
                                            </p:graphicEl>
                                          </p:spTgt>
                                        </p:tgtEl>
                                        <p:attrNameLst>
                                          <p:attrName>style.visibility</p:attrName>
                                        </p:attrNameLst>
                                      </p:cBhvr>
                                      <p:to>
                                        <p:strVal val="visible"/>
                                      </p:to>
                                    </p:set>
                                    <p:anim calcmode="lin" valueType="num">
                                      <p:cBhvr additive="base">
                                        <p:cTn id="45" dur="500" fill="hold"/>
                                        <p:tgtEl>
                                          <p:spTgt spid="20">
                                            <p:graphicEl>
                                              <a:dgm id="{13B5EEF8-4AEB-466E-91FF-75C146A0441D}"/>
                                            </p:graphic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0">
                                            <p:graphicEl>
                                              <a:dgm id="{13B5EEF8-4AEB-466E-91FF-75C146A0441D}"/>
                                            </p:graphicEl>
                                          </p:spTgt>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20">
                                            <p:graphicEl>
                                              <a:dgm id="{F1778F91-1FB9-4A06-8F0D-FEC87FE99AB0}"/>
                                            </p:graphicEl>
                                          </p:spTgt>
                                        </p:tgtEl>
                                        <p:attrNameLst>
                                          <p:attrName>style.visibility</p:attrName>
                                        </p:attrNameLst>
                                      </p:cBhvr>
                                      <p:to>
                                        <p:strVal val="visible"/>
                                      </p:to>
                                    </p:set>
                                    <p:anim calcmode="lin" valueType="num">
                                      <p:cBhvr additive="base">
                                        <p:cTn id="51" dur="500" fill="hold"/>
                                        <p:tgtEl>
                                          <p:spTgt spid="20">
                                            <p:graphicEl>
                                              <a:dgm id="{F1778F91-1FB9-4A06-8F0D-FEC87FE99AB0}"/>
                                            </p:graphic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0">
                                            <p:graphicEl>
                                              <a:dgm id="{F1778F91-1FB9-4A06-8F0D-FEC87FE99AB0}"/>
                                            </p:graphicEl>
                                          </p:spTgt>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0"/>
                                  </p:stCondLst>
                                  <p:childTnLst>
                                    <p:set>
                                      <p:cBhvr>
                                        <p:cTn id="54" dur="1" fill="hold">
                                          <p:stCondLst>
                                            <p:cond delay="0"/>
                                          </p:stCondLst>
                                        </p:cTn>
                                        <p:tgtEl>
                                          <p:spTgt spid="20">
                                            <p:graphicEl>
                                              <a:dgm id="{EB4D087E-14D1-4B93-A5C9-1B6665E80BD5}"/>
                                            </p:graphicEl>
                                          </p:spTgt>
                                        </p:tgtEl>
                                        <p:attrNameLst>
                                          <p:attrName>style.visibility</p:attrName>
                                        </p:attrNameLst>
                                      </p:cBhvr>
                                      <p:to>
                                        <p:strVal val="visible"/>
                                      </p:to>
                                    </p:set>
                                    <p:anim calcmode="lin" valueType="num">
                                      <p:cBhvr additive="base">
                                        <p:cTn id="55" dur="500" fill="hold"/>
                                        <p:tgtEl>
                                          <p:spTgt spid="20">
                                            <p:graphicEl>
                                              <a:dgm id="{EB4D087E-14D1-4B93-A5C9-1B6665E80BD5}"/>
                                            </p:graphic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20">
                                            <p:graphicEl>
                                              <a:dgm id="{EB4D087E-14D1-4B93-A5C9-1B6665E80BD5}"/>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DDF29379-5ECB-A32A-5C98-6646F7FC5004}"/>
              </a:ext>
            </a:extLst>
          </p:cNvPr>
          <p:cNvSpPr>
            <a:spLocks noGrp="1"/>
          </p:cNvSpPr>
          <p:nvPr>
            <p:ph type="sldNum" sz="quarter" idx="12"/>
          </p:nvPr>
        </p:nvSpPr>
        <p:spPr/>
        <p:txBody>
          <a:bodyPr/>
          <a:lstStyle/>
          <a:p>
            <a:fld id="{CC057153-B650-4DEB-B370-79DDCFDCE934}" type="slidenum">
              <a:rPr lang="en-US" smtClean="0"/>
              <a:pPr/>
              <a:t>22</a:t>
            </a:fld>
            <a:endParaRPr lang="en-US"/>
          </a:p>
        </p:txBody>
      </p:sp>
      <p:sp>
        <p:nvSpPr>
          <p:cNvPr id="7" name="TextBox 6">
            <a:extLst>
              <a:ext uri="{FF2B5EF4-FFF2-40B4-BE49-F238E27FC236}">
                <a16:creationId xmlns:a16="http://schemas.microsoft.com/office/drawing/2014/main" id="{65CDD1C0-57C4-5198-B9DD-CB3A7FF8327A}"/>
              </a:ext>
            </a:extLst>
          </p:cNvPr>
          <p:cNvSpPr txBox="1"/>
          <p:nvPr/>
        </p:nvSpPr>
        <p:spPr>
          <a:xfrm>
            <a:off x="267854" y="258617"/>
            <a:ext cx="11244441" cy="5878532"/>
          </a:xfrm>
          <a:prstGeom prst="rect">
            <a:avLst/>
          </a:prstGeom>
          <a:noFill/>
        </p:spPr>
        <p:txBody>
          <a:bodyPr wrap="square" rtlCol="0">
            <a:spAutoFit/>
          </a:bodyPr>
          <a:lstStyle/>
          <a:p>
            <a:r>
              <a:rPr lang="en-GB" sz="1600" b="1">
                <a:solidFill>
                  <a:srgbClr val="605D1D"/>
                </a:solidFill>
                <a:latin typeface="Arial" panose="020B0604020202020204" pitchFamily="34" charset="0"/>
                <a:cs typeface="Arial" panose="020B0604020202020204" pitchFamily="34" charset="0"/>
              </a:rPr>
              <a:t>References:</a:t>
            </a:r>
          </a:p>
          <a:p>
            <a:endParaRPr lang="en-GB"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Business Wales. (2025). Finding Finance. [online] Available at: </a:t>
            </a:r>
            <a:r>
              <a:rPr lang="en-GB" sz="1200" u="sng">
                <a:solidFill>
                  <a:srgbClr val="605D1D"/>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https://businesswales.gov.wales/businessfinance/</a:t>
            </a:r>
            <a:r>
              <a:rPr lang="en-GB" sz="1200">
                <a:solidFill>
                  <a:srgbClr val="605D1D"/>
                </a:solidFill>
                <a:latin typeface="Arial" panose="020B0604020202020204" pitchFamily="34" charset="0"/>
                <a:cs typeface="Arial" panose="020B0604020202020204" pitchFamily="34" charset="0"/>
              </a:rPr>
              <a:t>. (Accessed on 01 Feb 2026).</a:t>
            </a:r>
          </a:p>
          <a:p>
            <a:pPr marL="228600" lvl="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Camillo, A. (2021) </a:t>
            </a:r>
            <a:r>
              <a:rPr lang="en-GB" sz="1200" i="1">
                <a:solidFill>
                  <a:srgbClr val="605D1D"/>
                </a:solidFill>
                <a:latin typeface="Arial" panose="020B0604020202020204" pitchFamily="34" charset="0"/>
                <a:cs typeface="Arial" panose="020B0604020202020204" pitchFamily="34" charset="0"/>
              </a:rPr>
              <a:t>Strategic international restaurant development: from concept to production</a:t>
            </a:r>
            <a:r>
              <a:rPr lang="en-GB" sz="1200">
                <a:solidFill>
                  <a:srgbClr val="605D1D"/>
                </a:solidFill>
                <a:latin typeface="Arial" panose="020B0604020202020204" pitchFamily="34" charset="0"/>
                <a:cs typeface="Arial" panose="020B0604020202020204" pitchFamily="34" charset="0"/>
              </a:rPr>
              <a:t>. Hershey, PA: IGI Global. Available at: </a:t>
            </a:r>
            <a:r>
              <a:rPr lang="en-GB" sz="1200" u="sng">
                <a:solidFill>
                  <a:srgbClr val="605D1D"/>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https://doi.org/10.4018/978-1-7998-4342-9</a:t>
            </a:r>
            <a:r>
              <a:rPr lang="en-GB" sz="1200">
                <a:solidFill>
                  <a:srgbClr val="605D1D"/>
                </a:solidFill>
                <a:latin typeface="Arial" panose="020B0604020202020204" pitchFamily="34" charset="0"/>
                <a:cs typeface="Arial" panose="020B0604020202020204" pitchFamily="34" charset="0"/>
              </a:rPr>
              <a:t>.</a:t>
            </a:r>
          </a:p>
          <a:p>
            <a:pPr marL="228600" lvl="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Darvill, T. (2008) “Silures,” </a:t>
            </a:r>
            <a:r>
              <a:rPr lang="en-GB" sz="1200" i="1">
                <a:solidFill>
                  <a:srgbClr val="605D1D"/>
                </a:solidFill>
                <a:latin typeface="Arial" panose="020B0604020202020204" pitchFamily="34" charset="0"/>
                <a:cs typeface="Arial" panose="020B0604020202020204" pitchFamily="34" charset="0"/>
              </a:rPr>
              <a:t>The Concise Oxford Dictionary of Archaeology</a:t>
            </a:r>
            <a:r>
              <a:rPr lang="en-GB" sz="1200">
                <a:solidFill>
                  <a:srgbClr val="605D1D"/>
                </a:solidFill>
                <a:latin typeface="Arial" panose="020B0604020202020204" pitchFamily="34" charset="0"/>
                <a:cs typeface="Arial" panose="020B0604020202020204" pitchFamily="34" charset="0"/>
              </a:rPr>
              <a:t>. 2nd ed. Oxford University Press.</a:t>
            </a:r>
          </a:p>
          <a:p>
            <a:pPr marL="228600" indent="-228600">
              <a:buFont typeface="+mj-lt"/>
              <a:buAutoNum type="arabicPeriod"/>
            </a:pPr>
            <a:endParaRPr lang="en-US"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 </a:t>
            </a:r>
            <a:r>
              <a:rPr lang="en-GB" sz="1200" err="1">
                <a:solidFill>
                  <a:srgbClr val="605D1D"/>
                </a:solidFill>
                <a:latin typeface="Arial" panose="020B0604020202020204" pitchFamily="34" charset="0"/>
                <a:cs typeface="Arial" panose="020B0604020202020204" pitchFamily="34" charset="0"/>
              </a:rPr>
              <a:t>Ekkeri</a:t>
            </a:r>
            <a:r>
              <a:rPr lang="en-GB" sz="1200">
                <a:solidFill>
                  <a:srgbClr val="605D1D"/>
                </a:solidFill>
                <a:latin typeface="Arial" panose="020B0604020202020204" pitchFamily="34" charset="0"/>
                <a:cs typeface="Arial" panose="020B0604020202020204" pitchFamily="34" charset="0"/>
              </a:rPr>
              <a:t> N. (2023). </a:t>
            </a:r>
            <a:r>
              <a:rPr lang="en-GB" sz="1200" i="1">
                <a:solidFill>
                  <a:srgbClr val="605D1D"/>
                </a:solidFill>
                <a:latin typeface="Arial" panose="020B0604020202020204" pitchFamily="34" charset="0"/>
                <a:cs typeface="Arial" panose="020B0604020202020204" pitchFamily="34" charset="0"/>
              </a:rPr>
              <a:t>Establishing a Colour Identity, Part-1: Primary Brand Colours</a:t>
            </a:r>
            <a:r>
              <a:rPr lang="en-GB" sz="1200">
                <a:solidFill>
                  <a:srgbClr val="605D1D"/>
                </a:solidFill>
                <a:latin typeface="Arial" panose="020B0604020202020204" pitchFamily="34" charset="0"/>
                <a:cs typeface="Arial" panose="020B0604020202020204" pitchFamily="34" charset="0"/>
              </a:rPr>
              <a:t>. [online] Medium. Available at: </a:t>
            </a:r>
            <a:r>
              <a:rPr lang="en-GB" sz="1200" u="sng">
                <a:solidFill>
                  <a:srgbClr val="8C9484"/>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Establishing a Colour Identity, Part-1: Primary Brand Colours | by Naif </a:t>
            </a:r>
            <a:r>
              <a:rPr lang="en-GB" sz="1200" u="sng" err="1">
                <a:solidFill>
                  <a:srgbClr val="8C9484"/>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Ekkeri</a:t>
            </a:r>
            <a:r>
              <a:rPr lang="en-GB" sz="1200" u="sng">
                <a:solidFill>
                  <a:srgbClr val="605D1D"/>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 Bootcamp | Medium</a:t>
            </a:r>
            <a:r>
              <a:rPr lang="en-GB" sz="1200">
                <a:solidFill>
                  <a:srgbClr val="605D1D"/>
                </a:solidFill>
                <a:latin typeface="Arial" panose="020B0604020202020204" pitchFamily="34" charset="0"/>
                <a:cs typeface="Arial" panose="020B0604020202020204" pitchFamily="34" charset="0"/>
              </a:rPr>
              <a:t>‌ (Accessed on 08 February 2026)</a:t>
            </a:r>
          </a:p>
          <a:p>
            <a:pPr marL="228600" lvl="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 Finch, B. (2022) </a:t>
            </a:r>
            <a:r>
              <a:rPr lang="en-GB" sz="1200" i="1">
                <a:solidFill>
                  <a:srgbClr val="605D1D"/>
                </a:solidFill>
                <a:latin typeface="Arial" panose="020B0604020202020204" pitchFamily="34" charset="0"/>
                <a:cs typeface="Arial" panose="020B0604020202020204" pitchFamily="34" charset="0"/>
              </a:rPr>
              <a:t>How to write a business plan : win backing and support for your ideas and ventures</a:t>
            </a:r>
            <a:r>
              <a:rPr lang="en-GB" sz="1200">
                <a:solidFill>
                  <a:srgbClr val="605D1D"/>
                </a:solidFill>
                <a:latin typeface="Arial" panose="020B0604020202020204" pitchFamily="34" charset="0"/>
                <a:cs typeface="Arial" panose="020B0604020202020204" pitchFamily="34" charset="0"/>
              </a:rPr>
              <a:t>. Seventh edition. London ; Kogan Page.</a:t>
            </a:r>
          </a:p>
          <a:p>
            <a:pPr marL="22860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indent="-228600">
              <a:buFont typeface="+mj-lt"/>
              <a:buAutoNum type="arabicPeriod"/>
            </a:pPr>
            <a:r>
              <a:rPr lang="en-US" sz="1200">
                <a:solidFill>
                  <a:srgbClr val="605D1D"/>
                </a:solidFill>
                <a:latin typeface="Arial" panose="020B0604020202020204" pitchFamily="34" charset="0"/>
                <a:cs typeface="Arial" panose="020B0604020202020204" pitchFamily="34" charset="0"/>
              </a:rPr>
              <a:t>HM Revenue &amp; Customs (2016). </a:t>
            </a:r>
            <a:r>
              <a:rPr lang="en-US" sz="1200" i="1">
                <a:solidFill>
                  <a:srgbClr val="605D1D"/>
                </a:solidFill>
                <a:latin typeface="Arial" panose="020B0604020202020204" pitchFamily="34" charset="0"/>
                <a:cs typeface="Arial" panose="020B0604020202020204" pitchFamily="34" charset="0"/>
              </a:rPr>
              <a:t>Use the Enterprise Investment Scheme (EIS) to raise money for your company</a:t>
            </a:r>
            <a:r>
              <a:rPr lang="en-US" sz="1200">
                <a:solidFill>
                  <a:srgbClr val="605D1D"/>
                </a:solidFill>
                <a:latin typeface="Arial" panose="020B0604020202020204" pitchFamily="34" charset="0"/>
                <a:cs typeface="Arial" panose="020B0604020202020204" pitchFamily="34" charset="0"/>
              </a:rPr>
              <a:t>. [online] GOV.UK. Available at: </a:t>
            </a:r>
            <a:r>
              <a:rPr lang="en-US" sz="1200">
                <a:solidFill>
                  <a:srgbClr val="605D1D"/>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https://www.gov.uk/guidance/venture-capital-schemes-apply-for-the-enterprise-investment-scheme</a:t>
            </a:r>
            <a:r>
              <a:rPr lang="en-US" sz="1200">
                <a:solidFill>
                  <a:srgbClr val="605D1D"/>
                </a:solidFill>
                <a:latin typeface="Arial" panose="020B0604020202020204" pitchFamily="34" charset="0"/>
                <a:cs typeface="Arial" panose="020B0604020202020204" pitchFamily="34" charset="0"/>
              </a:rPr>
              <a:t>. (Accessed on 02 March 2026)</a:t>
            </a:r>
          </a:p>
          <a:p>
            <a:pPr marL="228600" indent="-228600">
              <a:buFont typeface="+mj-lt"/>
              <a:buAutoNum type="arabicPeriod"/>
            </a:pPr>
            <a:endParaRPr lang="en-US"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Hooley, G.J. (2024) </a:t>
            </a:r>
            <a:r>
              <a:rPr lang="en-GB" sz="1200" i="1">
                <a:solidFill>
                  <a:srgbClr val="605D1D"/>
                </a:solidFill>
                <a:latin typeface="Arial" panose="020B0604020202020204" pitchFamily="34" charset="0"/>
                <a:cs typeface="Arial" panose="020B0604020202020204" pitchFamily="34" charset="0"/>
              </a:rPr>
              <a:t>Marketing strategy and competitive positioning </a:t>
            </a:r>
            <a:r>
              <a:rPr lang="en-GB" sz="1200">
                <a:solidFill>
                  <a:srgbClr val="605D1D"/>
                </a:solidFill>
                <a:latin typeface="Arial" panose="020B0604020202020204" pitchFamily="34" charset="0"/>
                <a:cs typeface="Arial" panose="020B0604020202020204" pitchFamily="34" charset="0"/>
              </a:rPr>
              <a:t>. Eighth edition. Harlow, England ; Pearson.</a:t>
            </a:r>
          </a:p>
          <a:p>
            <a:pPr marL="228600" lvl="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Roberts, I. (2025). </a:t>
            </a:r>
            <a:r>
              <a:rPr lang="en-GB" sz="1200" i="1">
                <a:solidFill>
                  <a:srgbClr val="605D1D"/>
                </a:solidFill>
                <a:latin typeface="Arial" panose="020B0604020202020204" pitchFamily="34" charset="0"/>
                <a:cs typeface="Arial" panose="020B0604020202020204" pitchFamily="34" charset="0"/>
              </a:rPr>
              <a:t>Delivering on ‘non-negotiables’: dietary options, sustainability and customer experience - </a:t>
            </a:r>
            <a:r>
              <a:rPr lang="en-GB" sz="1200" i="1" err="1">
                <a:solidFill>
                  <a:srgbClr val="605D1D"/>
                </a:solidFill>
                <a:latin typeface="Arial" panose="020B0604020202020204" pitchFamily="34" charset="0"/>
                <a:cs typeface="Arial" panose="020B0604020202020204" pitchFamily="34" charset="0"/>
              </a:rPr>
              <a:t>UKHospitality</a:t>
            </a:r>
            <a:r>
              <a:rPr lang="en-GB" sz="1200">
                <a:solidFill>
                  <a:srgbClr val="605D1D"/>
                </a:solidFill>
                <a:latin typeface="Arial" panose="020B0604020202020204" pitchFamily="34" charset="0"/>
                <a:cs typeface="Arial" panose="020B0604020202020204" pitchFamily="34" charset="0"/>
              </a:rPr>
              <a:t>. [online] </a:t>
            </a:r>
            <a:r>
              <a:rPr lang="en-GB" sz="1200" err="1">
                <a:solidFill>
                  <a:srgbClr val="605D1D"/>
                </a:solidFill>
                <a:latin typeface="Arial" panose="020B0604020202020204" pitchFamily="34" charset="0"/>
                <a:cs typeface="Arial" panose="020B0604020202020204" pitchFamily="34" charset="0"/>
              </a:rPr>
              <a:t>UKHospitality</a:t>
            </a:r>
            <a:r>
              <a:rPr lang="en-GB" sz="1200">
                <a:solidFill>
                  <a:srgbClr val="605D1D"/>
                </a:solidFill>
                <a:latin typeface="Arial" panose="020B0604020202020204" pitchFamily="34" charset="0"/>
                <a:cs typeface="Arial" panose="020B0604020202020204" pitchFamily="34" charset="0"/>
              </a:rPr>
              <a:t>. Available at: </a:t>
            </a:r>
            <a:r>
              <a:rPr lang="en-GB" sz="1200" u="sng">
                <a:solidFill>
                  <a:srgbClr val="605D1D"/>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https://www.ukhospitality.org.uk/delivering-on-non-negotiables-dietary-options-sustainability-and-customer-experience/</a:t>
            </a:r>
            <a:r>
              <a:rPr lang="en-GB" sz="1200">
                <a:solidFill>
                  <a:srgbClr val="605D1D"/>
                </a:solidFill>
                <a:latin typeface="Arial" panose="020B0604020202020204" pitchFamily="34" charset="0"/>
                <a:cs typeface="Arial" panose="020B0604020202020204" pitchFamily="34" charset="0"/>
              </a:rPr>
              <a:t>.  (Accessed 8 February 2026). </a:t>
            </a:r>
          </a:p>
          <a:p>
            <a:pPr marL="22860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indent="-228600">
              <a:buFont typeface="+mj-lt"/>
              <a:buAutoNum type="arabicPeriod"/>
            </a:pPr>
            <a:r>
              <a:rPr lang="en-US" sz="1200">
                <a:solidFill>
                  <a:srgbClr val="605D1D"/>
                </a:solidFill>
                <a:latin typeface="Arial" panose="020B0604020202020204" pitchFamily="34" charset="0"/>
                <a:cs typeface="Arial" panose="020B0604020202020204" pitchFamily="34" charset="0"/>
              </a:rPr>
              <a:t>Seven Rooms. (2023). </a:t>
            </a:r>
            <a:r>
              <a:rPr lang="en-US" sz="1200" i="1">
                <a:solidFill>
                  <a:srgbClr val="605D1D"/>
                </a:solidFill>
                <a:latin typeface="Arial" panose="020B0604020202020204" pitchFamily="34" charset="0"/>
                <a:cs typeface="Arial" panose="020B0604020202020204" pitchFamily="34" charset="0"/>
              </a:rPr>
              <a:t>A Step-By-Step Guide to Writing a Restaurant Marketing Plan (Free Template)</a:t>
            </a:r>
            <a:r>
              <a:rPr lang="en-US" sz="1200">
                <a:solidFill>
                  <a:srgbClr val="605D1D"/>
                </a:solidFill>
                <a:latin typeface="Arial" panose="020B0604020202020204" pitchFamily="34" charset="0"/>
                <a:cs typeface="Arial" panose="020B0604020202020204" pitchFamily="34" charset="0"/>
              </a:rPr>
              <a:t>. [online] Available at: </a:t>
            </a:r>
            <a:r>
              <a:rPr lang="en-US" sz="1200">
                <a:solidFill>
                  <a:srgbClr val="605D1D"/>
                </a:solidFill>
                <a:latin typeface="Arial" panose="020B0604020202020204" pitchFamily="34" charset="0"/>
                <a:cs typeface="Arial" panose="020B0604020202020204" pitchFamily="34" charset="0"/>
                <a:hlinkClick r:id="rId7"/>
              </a:rPr>
              <a:t>https://sevenrooms.com/blog/how-to-create-a-restaurant-marketing-plan-free-template/</a:t>
            </a:r>
            <a:r>
              <a:rPr lang="en-US" sz="1200">
                <a:solidFill>
                  <a:srgbClr val="605D1D"/>
                </a:solidFill>
                <a:latin typeface="Arial" panose="020B0604020202020204" pitchFamily="34" charset="0"/>
                <a:cs typeface="Arial" panose="020B0604020202020204" pitchFamily="34" charset="0"/>
              </a:rPr>
              <a:t>. (Accessed on 02 March 2026)</a:t>
            </a:r>
          </a:p>
          <a:p>
            <a:pPr marL="228600" indent="-228600">
              <a:buFont typeface="+mj-lt"/>
              <a:buAutoNum type="arabicPeriod"/>
            </a:pPr>
            <a:endParaRPr lang="en-US"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Wikipedia Contributors (2019). </a:t>
            </a:r>
            <a:r>
              <a:rPr lang="en-GB" sz="1200" i="1">
                <a:solidFill>
                  <a:srgbClr val="605D1D"/>
                </a:solidFill>
                <a:latin typeface="Arial" panose="020B0604020202020204" pitchFamily="34" charset="0"/>
                <a:cs typeface="Arial" panose="020B0604020202020204" pitchFamily="34" charset="0"/>
              </a:rPr>
              <a:t>Triquetra</a:t>
            </a:r>
            <a:r>
              <a:rPr lang="en-GB" sz="1200">
                <a:solidFill>
                  <a:srgbClr val="605D1D"/>
                </a:solidFill>
                <a:latin typeface="Arial" panose="020B0604020202020204" pitchFamily="34" charset="0"/>
                <a:cs typeface="Arial" panose="020B0604020202020204" pitchFamily="34" charset="0"/>
              </a:rPr>
              <a:t>. [online] Wikipedia. Available at: </a:t>
            </a:r>
            <a:r>
              <a:rPr lang="en-GB" sz="1200" u="sng">
                <a:solidFill>
                  <a:srgbClr val="605D1D"/>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https://en.wikipedia.org/wiki/Triquetra.</a:t>
            </a:r>
            <a:r>
              <a:rPr lang="en-GB" sz="1200">
                <a:solidFill>
                  <a:srgbClr val="605D1D"/>
                </a:solidFill>
                <a:latin typeface="Arial" panose="020B0604020202020204" pitchFamily="34" charset="0"/>
                <a:cs typeface="Arial" panose="020B0604020202020204" pitchFamily="34" charset="0"/>
              </a:rPr>
              <a:t> (Accessed on 01 February 2025)</a:t>
            </a:r>
          </a:p>
          <a:p>
            <a:pPr marL="22860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Wikipedia (2021). </a:t>
            </a:r>
            <a:r>
              <a:rPr lang="en-GB" sz="1200" i="1">
                <a:solidFill>
                  <a:srgbClr val="605D1D"/>
                </a:solidFill>
                <a:latin typeface="Arial" panose="020B0604020202020204" pitchFamily="34" charset="0"/>
                <a:cs typeface="Arial" panose="020B0604020202020204" pitchFamily="34" charset="0"/>
              </a:rPr>
              <a:t>Triskelion</a:t>
            </a:r>
            <a:r>
              <a:rPr lang="en-GB" sz="1200">
                <a:solidFill>
                  <a:srgbClr val="605D1D"/>
                </a:solidFill>
                <a:latin typeface="Arial" panose="020B0604020202020204" pitchFamily="34" charset="0"/>
                <a:cs typeface="Arial" panose="020B0604020202020204" pitchFamily="34" charset="0"/>
              </a:rPr>
              <a:t>. [online] Available at: </a:t>
            </a:r>
            <a:r>
              <a:rPr lang="en-GB" sz="1200" u="sng">
                <a:solidFill>
                  <a:srgbClr val="605D1D"/>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https://en.wikipedia.org/wiki/Triskelion.</a:t>
            </a:r>
            <a:r>
              <a:rPr lang="en-GB" sz="1200">
                <a:solidFill>
                  <a:srgbClr val="605D1D"/>
                </a:solidFill>
                <a:latin typeface="Arial" panose="020B0604020202020204" pitchFamily="34" charset="0"/>
                <a:cs typeface="Arial" panose="020B0604020202020204" pitchFamily="34" charset="0"/>
              </a:rPr>
              <a:t> (Accessed on 01 February 2025)</a:t>
            </a:r>
          </a:p>
          <a:p>
            <a:pPr marL="228600" lvl="0" indent="-228600">
              <a:buFont typeface="+mj-lt"/>
              <a:buAutoNum type="arabicPeriod"/>
            </a:pPr>
            <a:endParaRPr lang="en-GB" sz="1200">
              <a:solidFill>
                <a:srgbClr val="605D1D"/>
              </a:solidFill>
              <a:latin typeface="Arial" panose="020B0604020202020204" pitchFamily="34" charset="0"/>
              <a:cs typeface="Arial" panose="020B0604020202020204" pitchFamily="34" charset="0"/>
            </a:endParaRPr>
          </a:p>
          <a:p>
            <a:pPr marL="228600" lvl="0" indent="-228600">
              <a:buFont typeface="+mj-lt"/>
              <a:buAutoNum type="arabicPeriod"/>
            </a:pPr>
            <a:r>
              <a:rPr lang="en-GB" sz="1200">
                <a:solidFill>
                  <a:srgbClr val="605D1D"/>
                </a:solidFill>
                <a:latin typeface="Arial" panose="020B0604020202020204" pitchFamily="34" charset="0"/>
                <a:cs typeface="Arial" panose="020B0604020202020204" pitchFamily="34" charset="0"/>
              </a:rPr>
              <a:t>Xero. (2025). </a:t>
            </a:r>
            <a:r>
              <a:rPr lang="en-GB" sz="1200" u="sng">
                <a:solidFill>
                  <a:srgbClr val="605D1D"/>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Tax Year 2025/26: Key dates, rates and business changes | Xero UK</a:t>
            </a:r>
            <a:r>
              <a:rPr lang="en-GB" sz="1200">
                <a:solidFill>
                  <a:srgbClr val="605D1D"/>
                </a:solidFill>
                <a:latin typeface="Arial" panose="020B0604020202020204" pitchFamily="34" charset="0"/>
                <a:cs typeface="Arial" panose="020B0604020202020204" pitchFamily="34" charset="0"/>
              </a:rPr>
              <a:t> (Accessed 11 February 2026).</a:t>
            </a:r>
          </a:p>
        </p:txBody>
      </p:sp>
    </p:spTree>
    <p:extLst>
      <p:ext uri="{BB962C8B-B14F-4D97-AF65-F5344CB8AC3E}">
        <p14:creationId xmlns:p14="http://schemas.microsoft.com/office/powerpoint/2010/main" val="1551857492"/>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design_win32_LW_V6" id="{76702E1B-643C-41F6-B804-84CD1831FE1D}" vid="{80EAE0FA-13D9-49AC-87DC-C29A48A869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10</TotalTime>
  <Words>2185</Words>
  <Application>Microsoft Office PowerPoint</Application>
  <PresentationFormat>Widescreen</PresentationFormat>
  <Paragraphs>231</Paragraphs>
  <Slides>22</Slides>
  <Notes>16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Arial</vt:lpstr>
      <vt:lpstr>Felix Titling</vt:lpstr>
      <vt:lpstr>Goudy Old Style</vt:lpstr>
      <vt:lpstr>Symbol</vt:lpstr>
      <vt:lpstr>Wingdings</vt:lpstr>
      <vt:lpstr>Archway</vt:lpstr>
      <vt:lpstr>PowerPoint Presentation</vt:lpstr>
      <vt:lpstr>PowerPoint Presentation</vt:lpstr>
      <vt:lpstr>PowerPoint Presentation</vt:lpstr>
      <vt:lpstr>      overview</vt:lpstr>
      <vt:lpstr>PowerPoint Presentation</vt:lpstr>
      <vt:lpstr>PowerPoint Presentation</vt:lpstr>
      <vt:lpstr>1.2  Mission Statement, Aim, Objectives, and Unique Selling Proposition (USP)</vt:lpstr>
      <vt:lpstr>1.3  Legal Structure: Pros and Cons</vt:lpstr>
      <vt:lpstr>1.4  Location</vt:lpstr>
      <vt:lpstr>1.5  Human Resource  and Organisational Chart</vt:lpstr>
      <vt:lpstr>1.6  Financial Overview</vt:lpstr>
      <vt:lpstr>PowerPoint Presentation</vt:lpstr>
      <vt:lpstr>1.7  SWOT Analysis</vt:lpstr>
      <vt:lpstr>1.8  Summary of Market Research Findings</vt:lpstr>
      <vt:lpstr>2.  12-Months Marketing Strategy</vt:lpstr>
      <vt:lpstr>2.1  Strategy initiatives</vt:lpstr>
      <vt:lpstr>PowerPoint Presentation</vt:lpstr>
      <vt:lpstr>PowerPoint Presentation</vt:lpstr>
      <vt:lpstr>PowerPoint Presentation</vt:lpstr>
      <vt:lpstr> 3.  £100,000 Investment Create an outdoor area for year-round use</vt:lpstr>
      <vt:lpstr>3.1  Reasons to invest in silures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 max</dc:creator>
  <cp:lastModifiedBy>miha max</cp:lastModifiedBy>
  <cp:revision>1</cp:revision>
  <dcterms:created xsi:type="dcterms:W3CDTF">2026-03-01T13:25:29Z</dcterms:created>
  <dcterms:modified xsi:type="dcterms:W3CDTF">2026-03-07T22:00:00Z</dcterms:modified>
</cp:coreProperties>
</file>