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57"/>
  </p:notesMasterIdLst>
  <p:sldIdLst>
    <p:sldId id="258" r:id="rId6"/>
    <p:sldId id="263" r:id="rId7"/>
    <p:sldId id="328" r:id="rId8"/>
    <p:sldId id="327" r:id="rId9"/>
    <p:sldId id="329" r:id="rId10"/>
    <p:sldId id="330" r:id="rId11"/>
    <p:sldId id="331" r:id="rId12"/>
    <p:sldId id="334" r:id="rId13"/>
    <p:sldId id="335" r:id="rId14"/>
    <p:sldId id="336" r:id="rId15"/>
    <p:sldId id="338" r:id="rId16"/>
    <p:sldId id="299" r:id="rId17"/>
    <p:sldId id="339" r:id="rId18"/>
    <p:sldId id="340" r:id="rId19"/>
    <p:sldId id="341" r:id="rId20"/>
    <p:sldId id="342" r:id="rId21"/>
    <p:sldId id="343" r:id="rId22"/>
    <p:sldId id="344" r:id="rId23"/>
    <p:sldId id="305" r:id="rId24"/>
    <p:sldId id="306" r:id="rId25"/>
    <p:sldId id="307" r:id="rId26"/>
    <p:sldId id="308" r:id="rId27"/>
    <p:sldId id="345" r:id="rId28"/>
    <p:sldId id="346" r:id="rId29"/>
    <p:sldId id="347" r:id="rId30"/>
    <p:sldId id="348" r:id="rId31"/>
    <p:sldId id="349" r:id="rId32"/>
    <p:sldId id="350" r:id="rId33"/>
    <p:sldId id="351" r:id="rId34"/>
    <p:sldId id="298" r:id="rId35"/>
    <p:sldId id="332" r:id="rId36"/>
    <p:sldId id="352" r:id="rId37"/>
    <p:sldId id="300" r:id="rId38"/>
    <p:sldId id="301" r:id="rId39"/>
    <p:sldId id="302" r:id="rId40"/>
    <p:sldId id="315" r:id="rId41"/>
    <p:sldId id="316" r:id="rId42"/>
    <p:sldId id="317" r:id="rId43"/>
    <p:sldId id="318" r:id="rId44"/>
    <p:sldId id="319" r:id="rId45"/>
    <p:sldId id="321" r:id="rId46"/>
    <p:sldId id="322" r:id="rId47"/>
    <p:sldId id="320" r:id="rId48"/>
    <p:sldId id="323" r:id="rId49"/>
    <p:sldId id="324" r:id="rId50"/>
    <p:sldId id="325" r:id="rId51"/>
    <p:sldId id="289" r:id="rId52"/>
    <p:sldId id="290" r:id="rId53"/>
    <p:sldId id="291" r:id="rId54"/>
    <p:sldId id="294" r:id="rId55"/>
    <p:sldId id="295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77" d="100"/>
          <a:sy n="77" d="100"/>
        </p:scale>
        <p:origin x="100" y="4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72" d="100"/>
          <a:sy n="72" d="100"/>
        </p:scale>
        <p:origin x="1152" y="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</a:t>
            </a:r>
            <a:r>
              <a:rPr lang="en-GB" sz="1800" dirty="0"/>
              <a:t>Emphasise that DBA research differs from traditional academic research because its goal is not only to explain organisational problems but also to generate actionable knowledge that improves managerial practice.</a:t>
            </a: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that today's lecture is about </a:t>
            </a:r>
            <a:r>
              <a:rPr lang="en-GB" b="1" dirty="0"/>
              <a:t>thinking conceptually</a:t>
            </a:r>
            <a:r>
              <a:rPr lang="en-GB" dirty="0"/>
              <a:t>, not drawing boxes and arrows.</a:t>
            </a:r>
          </a:p>
          <a:p>
            <a:r>
              <a:rPr lang="en-GB" dirty="0"/>
              <a:t>Students should leave understanding how conceptual frameworks shape every stage of the research process.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391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45476"/>
            <a:ext cx="11734800" cy="3326424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2400" dirty="0"/>
              <a:t>LCDB 7077 - Research Principles and Philosophy</a:t>
            </a:r>
          </a:p>
          <a:p>
            <a:pPr marL="0" indent="0">
              <a:buNone/>
            </a:pPr>
            <a:r>
              <a:rPr lang="en-GB" sz="2400" dirty="0"/>
              <a:t>     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Week 9 – Conceptual Frameworks in DBA Research</a:t>
            </a:r>
          </a:p>
          <a:p>
            <a:pPr marL="0" indent="0" algn="ctr">
              <a:buNone/>
            </a:pPr>
            <a:r>
              <a:rPr lang="en-GB" dirty="0"/>
              <a:t>-Explaining Organisational Mechanisms,  Bridging Theory and Practice, and </a:t>
            </a:r>
          </a:p>
          <a:p>
            <a:pPr marL="0" indent="0" algn="ctr">
              <a:buNone/>
            </a:pPr>
            <a:r>
              <a:rPr lang="en-GB" dirty="0"/>
              <a:t>Guiding Evidence-Based Intervention-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" y="571500"/>
            <a:ext cx="11898630" cy="520954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sz="3200" dirty="0"/>
              <a:t>A conceptual framework is not simply a diagram of variables—it is a reasoned explanation of how organisational phenomena are connected, why they occur, and how evidence can inform meaningful organisational change.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A6611-13ED-C85E-82AE-7E3F52354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23B38-1365-C5CC-5F9C-24B3E769C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017270"/>
            <a:ext cx="12192000" cy="465201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Distinguish between </a:t>
            </a:r>
            <a:r>
              <a:rPr lang="en-GB" b="1" dirty="0"/>
              <a:t>conceptual frameworks</a:t>
            </a:r>
            <a:r>
              <a:rPr lang="en-GB" dirty="0"/>
              <a:t> and </a:t>
            </a:r>
            <a:r>
              <a:rPr lang="en-GB" b="1" dirty="0"/>
              <a:t>theoretical frameworks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Explain how conceptual frameworks emerge from </a:t>
            </a:r>
            <a:r>
              <a:rPr lang="en-GB" b="1" dirty="0"/>
              <a:t>real organisational problems</a:t>
            </a:r>
            <a:r>
              <a:rPr lang="en-GB" dirty="0"/>
              <a:t> rather than from variables alone.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Identify </a:t>
            </a:r>
            <a:r>
              <a:rPr lang="en-GB" b="1" dirty="0"/>
              <a:t>organisational mechanisms</a:t>
            </a:r>
            <a:r>
              <a:rPr lang="en-GB" dirty="0"/>
              <a:t> that explain </a:t>
            </a:r>
            <a:r>
              <a:rPr lang="en-GB" i="1" dirty="0"/>
              <a:t>how</a:t>
            </a:r>
            <a:r>
              <a:rPr lang="en-GB" dirty="0"/>
              <a:t> and </a:t>
            </a:r>
            <a:r>
              <a:rPr lang="en-GB" i="1" dirty="0"/>
              <a:t>why</a:t>
            </a:r>
            <a:r>
              <a:rPr lang="en-GB" dirty="0"/>
              <a:t> change occurs.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Integrate </a:t>
            </a:r>
            <a:r>
              <a:rPr lang="en-GB" b="1" dirty="0"/>
              <a:t>theory, literature, practitioner knowledge, and organisational evidence</a:t>
            </a:r>
            <a:r>
              <a:rPr lang="en-GB" dirty="0"/>
              <a:t> when developing a conceptual framework.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Construct a </a:t>
            </a:r>
            <a:r>
              <a:rPr lang="en-GB" b="1" dirty="0"/>
              <a:t>DBA-level conceptual framework</a:t>
            </a:r>
            <a:r>
              <a:rPr lang="en-GB" dirty="0"/>
              <a:t> that supports rigorous and practice-oriented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Critically evaluate conceptual frameworks across different </a:t>
            </a:r>
            <a:r>
              <a:rPr lang="en-GB" b="1" dirty="0"/>
              <a:t>research paradigms</a:t>
            </a:r>
            <a:r>
              <a:rPr lang="en-GB" dirty="0"/>
              <a:t> (positivist, interpretivist, critical realist, and pragmatist).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Recognise how </a:t>
            </a:r>
            <a:r>
              <a:rPr lang="en-GB" b="1" dirty="0"/>
              <a:t>AI, digital transformation, and data-driven organisations</a:t>
            </a:r>
            <a:r>
              <a:rPr lang="en-GB" dirty="0"/>
              <a:t> influence contemporary conceptual framework design.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321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8C0E0-9E2B-E5D2-FE9C-9C5B50FC8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PART 1</a:t>
            </a:r>
            <a:br>
              <a:rPr lang="en-GB" b="1" dirty="0"/>
            </a:br>
            <a:r>
              <a:rPr lang="en-GB" b="1" dirty="0"/>
              <a:t>Why Conceptual Frameworks Matter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EAAD1-9B51-CE7C-09BB-CF73D0FB3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68730"/>
            <a:ext cx="11481847" cy="4132829"/>
          </a:xfrm>
        </p:spPr>
        <p:txBody>
          <a:bodyPr/>
          <a:lstStyle/>
          <a:p>
            <a:r>
              <a:rPr lang="en-GB" dirty="0"/>
              <a:t>They translate complex organisational problems into researchable structures.</a:t>
            </a:r>
          </a:p>
          <a:p>
            <a:r>
              <a:rPr lang="en-GB" dirty="0"/>
              <a:t>They align academic theory with practitioner context.</a:t>
            </a:r>
          </a:p>
          <a:p>
            <a:r>
              <a:rPr lang="en-GB" dirty="0"/>
              <a:t>They guide evidence-based decision-making and organisational intervention.</a:t>
            </a:r>
          </a:p>
          <a:p>
            <a:r>
              <a:rPr lang="en-GB" dirty="0"/>
              <a:t>They demonstrate the researcher’s “researcher–practitioner stance,” a core DBA requirement.</a:t>
            </a:r>
          </a:p>
          <a:p>
            <a:r>
              <a:rPr lang="en-GB" dirty="0"/>
              <a:t>Justify and explain to others what the study is about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251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27C1D-67E7-D0A1-4763-636F263E6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5740"/>
            <a:ext cx="11481847" cy="5195819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Today's Central Question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How can a conceptual framework help transform an organisational problem into evidence-based managerial intervention?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565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A64A0-5DEC-D8D7-D0D0-DA8E7AC9B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225"/>
            <a:ext cx="11481847" cy="720725"/>
          </a:xfrm>
        </p:spPr>
        <p:txBody>
          <a:bodyPr/>
          <a:lstStyle/>
          <a:p>
            <a:r>
              <a:rPr lang="en-GB" dirty="0"/>
              <a:t>Why Do Conceptual Frameworks Matter?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0E337B-1E0E-E038-F414-D5EF5743BCEE}"/>
              </a:ext>
            </a:extLst>
          </p:cNvPr>
          <p:cNvSpPr txBox="1"/>
          <p:nvPr/>
        </p:nvSpPr>
        <p:spPr>
          <a:xfrm>
            <a:off x="157163" y="810459"/>
            <a:ext cx="4380547" cy="452431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Moving Beyond Traditional Views</a:t>
            </a:r>
          </a:p>
          <a:p>
            <a:pPr>
              <a:buNone/>
            </a:pPr>
            <a:r>
              <a:rPr lang="en-GB" sz="2400" dirty="0"/>
              <a:t>Traditional descriptions often define a conceptual framework as a: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Foundation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Blueprint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Scaffold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Roadmap </a:t>
            </a:r>
          </a:p>
          <a:p>
            <a:pPr>
              <a:buNone/>
            </a:pPr>
            <a:r>
              <a:rPr lang="en-GB" sz="2400" dirty="0"/>
              <a:t>While useful, these descriptions do </a:t>
            </a:r>
            <a:r>
              <a:rPr lang="en-GB" sz="2400" b="1" dirty="0"/>
              <a:t>not fully capture its role in DBA research</a:t>
            </a:r>
            <a:r>
              <a:rPr lang="en-GB" sz="2400" dirty="0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84F7FE-3DB3-24A0-9F77-677489DED1AC}"/>
              </a:ext>
            </a:extLst>
          </p:cNvPr>
          <p:cNvSpPr txBox="1"/>
          <p:nvPr/>
        </p:nvSpPr>
        <p:spPr>
          <a:xfrm>
            <a:off x="5742162" y="810459"/>
            <a:ext cx="6097904" cy="563231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A DBA Conceptual Framework Should:</a:t>
            </a:r>
          </a:p>
          <a:p>
            <a:pPr>
              <a:buNone/>
            </a:pPr>
            <a:r>
              <a:rPr lang="en-GB" sz="2400" dirty="0"/>
              <a:t>✓ Explain the </a:t>
            </a:r>
            <a:r>
              <a:rPr lang="en-GB" sz="2400" b="1" dirty="0"/>
              <a:t>organisational problem</a:t>
            </a:r>
            <a:r>
              <a:rPr lang="en-GB" sz="2400" dirty="0"/>
              <a:t> being investigated.</a:t>
            </a:r>
          </a:p>
          <a:p>
            <a:pPr>
              <a:buNone/>
            </a:pPr>
            <a:r>
              <a:rPr lang="en-GB" sz="2400" dirty="0"/>
              <a:t>✓ Identify the </a:t>
            </a:r>
            <a:r>
              <a:rPr lang="en-GB" sz="2400" b="1" dirty="0"/>
              <a:t>key concepts</a:t>
            </a:r>
            <a:r>
              <a:rPr lang="en-GB" sz="2400" dirty="0"/>
              <a:t> relevant to that problem.</a:t>
            </a:r>
          </a:p>
          <a:p>
            <a:pPr>
              <a:buNone/>
            </a:pPr>
            <a:r>
              <a:rPr lang="en-GB" sz="2400" dirty="0"/>
              <a:t>✓ Propose </a:t>
            </a:r>
            <a:r>
              <a:rPr lang="en-GB" sz="2400" b="1" dirty="0"/>
              <a:t>relationships</a:t>
            </a:r>
            <a:r>
              <a:rPr lang="en-GB" sz="2400" dirty="0"/>
              <a:t> between those concepts.</a:t>
            </a:r>
          </a:p>
          <a:p>
            <a:pPr>
              <a:buNone/>
            </a:pPr>
            <a:r>
              <a:rPr lang="en-GB" sz="2400" dirty="0"/>
              <a:t>✓ Explain the </a:t>
            </a:r>
            <a:r>
              <a:rPr lang="en-GB" sz="2400" b="1" dirty="0"/>
              <a:t>causal mechanisms</a:t>
            </a:r>
            <a:r>
              <a:rPr lang="en-GB" sz="2400" dirty="0"/>
              <a:t> that link organisational actions to outcomes.</a:t>
            </a:r>
          </a:p>
          <a:p>
            <a:pPr>
              <a:buNone/>
            </a:pPr>
            <a:r>
              <a:rPr lang="en-GB" sz="2400" dirty="0"/>
              <a:t>✓ Guide the </a:t>
            </a:r>
            <a:r>
              <a:rPr lang="en-GB" sz="2400" b="1" dirty="0"/>
              <a:t>selection of research methods</a:t>
            </a:r>
            <a:r>
              <a:rPr lang="en-GB" sz="2400" dirty="0"/>
              <a:t>.</a:t>
            </a:r>
          </a:p>
          <a:p>
            <a:pPr>
              <a:buNone/>
            </a:pPr>
            <a:r>
              <a:rPr lang="en-GB" sz="2400" dirty="0"/>
              <a:t>✓ Support </a:t>
            </a:r>
            <a:r>
              <a:rPr lang="en-GB" sz="2400" b="1" dirty="0"/>
              <a:t>systematic evidence collection and analysis</a:t>
            </a:r>
            <a:r>
              <a:rPr lang="en-GB" sz="2400" dirty="0"/>
              <a:t>.</a:t>
            </a:r>
          </a:p>
          <a:p>
            <a:pPr>
              <a:buNone/>
            </a:pPr>
            <a:r>
              <a:rPr lang="en-GB" sz="2400" dirty="0"/>
              <a:t>✓ Provide a logical basis for </a:t>
            </a:r>
            <a:r>
              <a:rPr lang="en-GB" sz="2400" b="1" dirty="0"/>
              <a:t>managerial recommendations and organisational intervention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4954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0C6AC-75CA-B6F7-B778-F769D21AC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7632"/>
            <a:ext cx="11481847" cy="514985"/>
          </a:xfrm>
        </p:spPr>
        <p:txBody>
          <a:bodyPr>
            <a:normAutofit fontScale="90000"/>
          </a:bodyPr>
          <a:lstStyle/>
          <a:p>
            <a:r>
              <a:rPr lang="en-GB" dirty="0"/>
              <a:t>DBA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6F868-EAFD-25EC-26F6-86A92CB30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777240"/>
            <a:ext cx="5562521" cy="4624319"/>
          </a:xfrm>
        </p:spPr>
        <p:txBody>
          <a:bodyPr/>
          <a:lstStyle/>
          <a:p>
            <a:r>
              <a:rPr lang="en-GB" dirty="0"/>
              <a:t>A conceptual framework explains WHY organisational change happens—not merely WHAT variables are measured.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7403BD-2E16-A7D8-2C1B-8F2D4434A2D2}"/>
              </a:ext>
            </a:extLst>
          </p:cNvPr>
          <p:cNvSpPr txBox="1"/>
          <p:nvPr/>
        </p:nvSpPr>
        <p:spPr>
          <a:xfrm>
            <a:off x="6492241" y="365124"/>
            <a:ext cx="4411980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Organisational Problem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  ↓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Key Concepts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  ↓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Organisational Mechanisms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  ↓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Research Framework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  ↓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Evidence Collection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  ↓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Managerial Intervention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  ↓</a:t>
            </a:r>
          </a:p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Organisational Improvement</a:t>
            </a:r>
          </a:p>
        </p:txBody>
      </p:sp>
    </p:spTree>
    <p:extLst>
      <p:ext uri="{BB962C8B-B14F-4D97-AF65-F5344CB8AC3E}">
        <p14:creationId xmlns:p14="http://schemas.microsoft.com/office/powerpoint/2010/main" val="3077254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3C3F9-BCAE-DF7A-A019-E11FF5E92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186267"/>
            <a:ext cx="3773514" cy="4521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PART 2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From Organisational Problem to Research Framework</a:t>
            </a:r>
            <a:br>
              <a:rPr lang="en-GB" b="1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94A906-4753-6ECA-0076-27928E356C61}"/>
              </a:ext>
            </a:extLst>
          </p:cNvPr>
          <p:cNvSpPr txBox="1"/>
          <p:nvPr/>
        </p:nvSpPr>
        <p:spPr>
          <a:xfrm>
            <a:off x="5828733" y="0"/>
            <a:ext cx="45514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Organisational Problem</a:t>
            </a:r>
          </a:p>
          <a:p>
            <a:r>
              <a:rPr lang="en-GB" sz="2400" dirty="0"/>
              <a:t>        ↓</a:t>
            </a:r>
          </a:p>
          <a:p>
            <a:r>
              <a:rPr lang="en-GB" sz="2400" dirty="0"/>
              <a:t>Research Problem</a:t>
            </a:r>
          </a:p>
          <a:p>
            <a:r>
              <a:rPr lang="en-GB" sz="2400" dirty="0"/>
              <a:t>        ↓</a:t>
            </a:r>
          </a:p>
          <a:p>
            <a:r>
              <a:rPr lang="en-GB" sz="2400" dirty="0"/>
              <a:t>Research Questions</a:t>
            </a:r>
          </a:p>
          <a:p>
            <a:r>
              <a:rPr lang="en-GB" sz="2400" dirty="0"/>
              <a:t>        ↓</a:t>
            </a:r>
          </a:p>
          <a:p>
            <a:r>
              <a:rPr lang="en-GB" sz="2400" dirty="0"/>
              <a:t>Key Concepts</a:t>
            </a:r>
          </a:p>
          <a:p>
            <a:r>
              <a:rPr lang="en-GB" sz="2400" dirty="0"/>
              <a:t>        ↓</a:t>
            </a:r>
          </a:p>
          <a:p>
            <a:r>
              <a:rPr lang="en-GB" sz="2400" dirty="0"/>
              <a:t>Conceptual Framework</a:t>
            </a:r>
          </a:p>
          <a:p>
            <a:r>
              <a:rPr lang="en-GB" sz="2400" dirty="0"/>
              <a:t>        ↓</a:t>
            </a:r>
          </a:p>
          <a:p>
            <a:r>
              <a:rPr lang="en-GB" sz="2400" dirty="0"/>
              <a:t>Research Design</a:t>
            </a:r>
          </a:p>
          <a:p>
            <a:r>
              <a:rPr lang="en-GB" sz="2400" dirty="0"/>
              <a:t>        ↓</a:t>
            </a:r>
          </a:p>
          <a:p>
            <a:r>
              <a:rPr lang="en-GB" sz="2400" dirty="0"/>
              <a:t>Evidence</a:t>
            </a:r>
          </a:p>
          <a:p>
            <a:r>
              <a:rPr lang="en-GB" sz="2400" dirty="0"/>
              <a:t>        ↓</a:t>
            </a:r>
          </a:p>
          <a:p>
            <a:r>
              <a:rPr lang="en-GB" sz="2400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976117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B775F-6AF6-CFA3-1B34-B0F561B88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185333"/>
          </a:xfrm>
        </p:spPr>
        <p:txBody>
          <a:bodyPr/>
          <a:lstStyle/>
          <a:p>
            <a:r>
              <a:rPr lang="en-GB" dirty="0"/>
              <a:t>The DBA Perspective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A1309A-03E8-FFDD-67C2-BE1FC2E80CB3}"/>
              </a:ext>
            </a:extLst>
          </p:cNvPr>
          <p:cNvSpPr txBox="1"/>
          <p:nvPr/>
        </p:nvSpPr>
        <p:spPr>
          <a:xfrm>
            <a:off x="169334" y="1664775"/>
            <a:ext cx="304799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Traditional academic research asks</a:t>
            </a:r>
          </a:p>
          <a:p>
            <a:pPr>
              <a:buNone/>
            </a:pPr>
            <a:r>
              <a:rPr lang="en-GB" sz="2400" b="1" dirty="0"/>
              <a:t>What variables should I measure?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AC9EDD-2C46-AF28-87B4-1E14EC8C407E}"/>
              </a:ext>
            </a:extLst>
          </p:cNvPr>
          <p:cNvSpPr txBox="1"/>
          <p:nvPr/>
        </p:nvSpPr>
        <p:spPr>
          <a:xfrm>
            <a:off x="2425133" y="3463499"/>
            <a:ext cx="60960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/>
              <a:t>DBA research asks</a:t>
            </a:r>
          </a:p>
          <a:p>
            <a:pPr>
              <a:buNone/>
            </a:pPr>
            <a:r>
              <a:rPr lang="en-GB" sz="2800" b="1" dirty="0"/>
              <a:t>What organisational mechanism explains the problem?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49C18E-BC66-8B70-1DD3-49D59C6B53D4}"/>
              </a:ext>
            </a:extLst>
          </p:cNvPr>
          <p:cNvSpPr txBox="1"/>
          <p:nvPr/>
        </p:nvSpPr>
        <p:spPr>
          <a:xfrm>
            <a:off x="7704668" y="21146"/>
            <a:ext cx="412911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Example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Poor Training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Performance Better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Leadership commitment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Learning culture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Knowledge sharing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Employee capability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Operational performance</a:t>
            </a:r>
          </a:p>
        </p:txBody>
      </p:sp>
    </p:spTree>
    <p:extLst>
      <p:ext uri="{BB962C8B-B14F-4D97-AF65-F5344CB8AC3E}">
        <p14:creationId xmlns:p14="http://schemas.microsoft.com/office/powerpoint/2010/main" val="3707257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4BD90-3F39-7508-F24B-2D0805484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091316"/>
          </a:xfrm>
        </p:spPr>
        <p:txBody>
          <a:bodyPr/>
          <a:lstStyle/>
          <a:p>
            <a:r>
              <a:rPr lang="en-GB" dirty="0"/>
              <a:t>Organisational Mechanisms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6C1392-2715-3F0E-7666-302847C578FA}"/>
              </a:ext>
            </a:extLst>
          </p:cNvPr>
          <p:cNvSpPr txBox="1"/>
          <p:nvPr/>
        </p:nvSpPr>
        <p:spPr>
          <a:xfrm>
            <a:off x="358219" y="1422738"/>
            <a:ext cx="4738714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/>
              <a:t>Explain</a:t>
            </a:r>
          </a:p>
          <a:p>
            <a:pPr>
              <a:buNone/>
            </a:pPr>
            <a:r>
              <a:rPr lang="en-GB" sz="2800" dirty="0"/>
              <a:t>Variables describe.</a:t>
            </a:r>
          </a:p>
          <a:p>
            <a:pPr>
              <a:buNone/>
            </a:pPr>
            <a:r>
              <a:rPr lang="en-GB" sz="2800" dirty="0"/>
              <a:t>Mechanisms explain.</a:t>
            </a:r>
          </a:p>
          <a:p>
            <a:pPr>
              <a:buNone/>
            </a:pPr>
            <a:r>
              <a:rPr lang="en-GB" sz="2800" dirty="0"/>
              <a:t>Mechanisms answer</a:t>
            </a:r>
          </a:p>
          <a:p>
            <a:pPr>
              <a:buNone/>
            </a:pPr>
            <a:r>
              <a:rPr lang="en-GB" sz="2800" dirty="0"/>
              <a:t>HOW</a:t>
            </a:r>
          </a:p>
          <a:p>
            <a:pPr>
              <a:buNone/>
            </a:pPr>
            <a:r>
              <a:rPr lang="en-GB" sz="2800" dirty="0"/>
              <a:t>WHY</a:t>
            </a:r>
          </a:p>
          <a:p>
            <a:pPr>
              <a:buNone/>
            </a:pPr>
            <a:r>
              <a:rPr lang="en-GB" sz="2800" dirty="0"/>
              <a:t>UNDER WHAT CONDITIONS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4EE12E-58D2-5500-6D32-7AA328F11E6C}"/>
              </a:ext>
            </a:extLst>
          </p:cNvPr>
          <p:cNvSpPr txBox="1"/>
          <p:nvPr/>
        </p:nvSpPr>
        <p:spPr>
          <a:xfrm>
            <a:off x="6654801" y="1091316"/>
            <a:ext cx="430106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Example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Digital transformation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Employee learning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Process redesign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Innovation capability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Business performance</a:t>
            </a:r>
          </a:p>
        </p:txBody>
      </p:sp>
    </p:spTree>
    <p:extLst>
      <p:ext uri="{BB962C8B-B14F-4D97-AF65-F5344CB8AC3E}">
        <p14:creationId xmlns:p14="http://schemas.microsoft.com/office/powerpoint/2010/main" val="4229139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9AC23-1F89-E66F-C8F4-BF1F7206A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335" y="181017"/>
            <a:ext cx="6461731" cy="1091316"/>
          </a:xfrm>
        </p:spPr>
        <p:txBody>
          <a:bodyPr>
            <a:normAutofit fontScale="90000"/>
          </a:bodyPr>
          <a:lstStyle/>
          <a:p>
            <a:r>
              <a:rPr lang="en-GB" dirty="0"/>
              <a:t>Theoretical vs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86102-A6AF-02DD-0BD3-3AD0C6B1D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350886"/>
            <a:ext cx="11840066" cy="4050673"/>
          </a:xfrm>
        </p:spPr>
        <p:txBody>
          <a:bodyPr/>
          <a:lstStyle/>
          <a:p>
            <a:r>
              <a:rPr lang="en-GB" dirty="0"/>
              <a:t>Expand your existing table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67EEA59-AD11-63FB-9E8D-708DABCF0E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597968"/>
              </p:ext>
            </p:extLst>
          </p:nvPr>
        </p:nvGraphicFramePr>
        <p:xfrm>
          <a:off x="351934" y="1874520"/>
          <a:ext cx="11480800" cy="3108960"/>
        </p:xfrm>
        <a:graphic>
          <a:graphicData uri="http://schemas.openxmlformats.org/drawingml/2006/table">
            <a:tbl>
              <a:tblPr/>
              <a:tblGrid>
                <a:gridCol w="5740400">
                  <a:extLst>
                    <a:ext uri="{9D8B030D-6E8A-4147-A177-3AD203B41FA5}">
                      <a16:colId xmlns:a16="http://schemas.microsoft.com/office/drawing/2014/main" val="1917512478"/>
                    </a:ext>
                  </a:extLst>
                </a:gridCol>
                <a:gridCol w="5740400">
                  <a:extLst>
                    <a:ext uri="{9D8B030D-6E8A-4147-A177-3AD203B41FA5}">
                      <a16:colId xmlns:a16="http://schemas.microsoft.com/office/drawing/2014/main" val="31715966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Theoretical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Conceptual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65800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Uses theory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Integrates theory and practice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50804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Explains phenomena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Explains this study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99100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General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Context specific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04045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Stable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Evolves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35814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Academic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Practice oriented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4352228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99C194EF-44BD-7DF4-EE2B-80FA26E32CBD}"/>
              </a:ext>
            </a:extLst>
          </p:cNvPr>
          <p:cNvSpPr txBox="1"/>
          <p:nvPr/>
        </p:nvSpPr>
        <p:spPr>
          <a:xfrm>
            <a:off x="114300" y="-95664"/>
            <a:ext cx="609738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/>
              <a:t>PART 3</a:t>
            </a:r>
            <a:br>
              <a:rPr lang="en-GB" sz="4400" b="1" dirty="0"/>
            </a:br>
            <a:r>
              <a:rPr lang="en-GB" sz="4400" b="1" dirty="0"/>
              <a:t>Theory and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696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00923-D4A5-1DEA-70EE-606DF78FD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The Difference Between Theoretical and Conceptual Frameworks</a:t>
            </a: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D9DF2C3C-D899-CA75-CDE9-0FCE5D3C2A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3395670"/>
              </p:ext>
            </p:extLst>
          </p:nvPr>
        </p:nvGraphicFramePr>
        <p:xfrm>
          <a:off x="-1" y="1548714"/>
          <a:ext cx="12192000" cy="40859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3069817791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2433992093"/>
                    </a:ext>
                  </a:extLst>
                </a:gridCol>
              </a:tblGrid>
              <a:tr h="633281">
                <a:tc>
                  <a:txBody>
                    <a:bodyPr/>
                    <a:lstStyle/>
                    <a:p>
                      <a:r>
                        <a:rPr lang="en-GB" sz="2800" dirty="0"/>
                        <a:t>Theoretical Framework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Conceptual Framework Draws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562054"/>
                  </a:ext>
                </a:extLst>
              </a:tr>
              <a:tr h="1093061">
                <a:tc>
                  <a:txBody>
                    <a:bodyPr/>
                    <a:lstStyle/>
                    <a:p>
                      <a:r>
                        <a:rPr lang="en-GB" sz="2800" dirty="0"/>
                        <a:t>Draws from formal theory (RBV, TAM, Institutional Theory).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Draws from multiple sources including practice, experience, literature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0335454"/>
                  </a:ext>
                </a:extLst>
              </a:tr>
              <a:tr h="633281">
                <a:tc>
                  <a:txBody>
                    <a:bodyPr/>
                    <a:lstStyle/>
                    <a:p>
                      <a:r>
                        <a:rPr lang="en-GB" sz="2800" dirty="0"/>
                        <a:t>Provides explanatory lens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Provides a structural map of the study.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131475"/>
                  </a:ext>
                </a:extLst>
              </a:tr>
              <a:tr h="1093061">
                <a:tc>
                  <a:txBody>
                    <a:bodyPr/>
                    <a:lstStyle/>
                    <a:p>
                      <a:r>
                        <a:rPr lang="en-GB" sz="2800" dirty="0"/>
                        <a:t>Tests or extends existing theory.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Shows relationships between variables in the specific study context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3010803"/>
                  </a:ext>
                </a:extLst>
              </a:tr>
              <a:tr h="633281">
                <a:tc>
                  <a:txBody>
                    <a:bodyPr/>
                    <a:lstStyle/>
                    <a:p>
                      <a:r>
                        <a:rPr lang="en-GB" sz="2800" dirty="0"/>
                        <a:t>More rigid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More flexible, iterative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0004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09940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1FFCD-7792-C372-F79F-8EC8CB3DF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4762"/>
            <a:ext cx="4430951" cy="1812608"/>
          </a:xfrm>
        </p:spPr>
        <p:txBody>
          <a:bodyPr>
            <a:normAutofit fontScale="90000"/>
          </a:bodyPr>
          <a:lstStyle/>
          <a:p>
            <a:r>
              <a:rPr lang="en-GB" dirty="0"/>
              <a:t>Sources of Conceptual Frameworks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D7E48B-9080-7638-9A73-ACE7B9113FE5}"/>
              </a:ext>
            </a:extLst>
          </p:cNvPr>
          <p:cNvSpPr txBox="1"/>
          <p:nvPr/>
        </p:nvSpPr>
        <p:spPr>
          <a:xfrm>
            <a:off x="6572251" y="0"/>
            <a:ext cx="4430952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Theory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Literature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Organisational documents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Professional experience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Stakeholder views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Industry practice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Pilot studies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Policy</a:t>
            </a:r>
          </a:p>
        </p:txBody>
      </p:sp>
    </p:spTree>
    <p:extLst>
      <p:ext uri="{BB962C8B-B14F-4D97-AF65-F5344CB8AC3E}">
        <p14:creationId xmlns:p14="http://schemas.microsoft.com/office/powerpoint/2010/main" val="2105834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50DFD-F990-6A2F-9AB8-C73F22952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3655"/>
            <a:ext cx="11481847" cy="983615"/>
          </a:xfrm>
        </p:spPr>
        <p:txBody>
          <a:bodyPr/>
          <a:lstStyle/>
          <a:p>
            <a:r>
              <a:rPr lang="en-GB" dirty="0"/>
              <a:t>Organisational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9FBF6-2119-820E-111F-CC6B4AB71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17270"/>
            <a:ext cx="11481847" cy="46977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Modern DBA frameworks increasingly integrate</a:t>
            </a:r>
          </a:p>
          <a:p>
            <a:r>
              <a:rPr lang="en-GB" dirty="0"/>
              <a:t>Internal reports</a:t>
            </a:r>
          </a:p>
          <a:p>
            <a:r>
              <a:rPr lang="en-GB" dirty="0"/>
              <a:t>KPIs</a:t>
            </a:r>
          </a:p>
          <a:p>
            <a:r>
              <a:rPr lang="en-GB" dirty="0"/>
              <a:t>Process maps</a:t>
            </a:r>
          </a:p>
          <a:p>
            <a:r>
              <a:rPr lang="en-GB" dirty="0"/>
              <a:t>Digital dashboards</a:t>
            </a:r>
          </a:p>
          <a:p>
            <a:r>
              <a:rPr lang="en-GB" dirty="0"/>
              <a:t>Operational data</a:t>
            </a:r>
          </a:p>
          <a:p>
            <a:r>
              <a:rPr lang="en-GB" dirty="0"/>
              <a:t>Customer analytics</a:t>
            </a:r>
          </a:p>
          <a:p>
            <a:r>
              <a:rPr lang="en-GB" dirty="0"/>
              <a:t>AI-generated evidence</a:t>
            </a:r>
          </a:p>
          <a:p>
            <a:r>
              <a:rPr lang="en-GB" dirty="0"/>
              <a:t>Strategic plans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7358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32F29-E95F-E5BE-96C8-F0D64A95F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"/>
            <a:ext cx="11481847" cy="1690688"/>
          </a:xfrm>
        </p:spPr>
        <p:txBody>
          <a:bodyPr>
            <a:normAutofit/>
          </a:bodyPr>
          <a:lstStyle/>
          <a:p>
            <a:r>
              <a:rPr lang="en-GB" b="1" dirty="0"/>
              <a:t>PART 4</a:t>
            </a:r>
            <a:br>
              <a:rPr lang="en-GB" b="1" dirty="0"/>
            </a:br>
            <a:r>
              <a:rPr lang="en-GB" b="1" dirty="0"/>
              <a:t>Contemporary DBA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7AFE8-5401-0FE2-372A-1C4F80471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436791" cy="35759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Today's organisations produce</a:t>
            </a:r>
          </a:p>
          <a:p>
            <a:pPr>
              <a:buNone/>
            </a:pPr>
            <a:r>
              <a:rPr lang="en-GB" dirty="0"/>
              <a:t>continuous digital evidence</a:t>
            </a:r>
          </a:p>
          <a:p>
            <a:pPr>
              <a:buNone/>
            </a:pPr>
            <a:r>
              <a:rPr lang="en-GB" dirty="0"/>
              <a:t>through</a:t>
            </a:r>
          </a:p>
          <a:p>
            <a:pPr>
              <a:buNone/>
            </a:pPr>
            <a:r>
              <a:rPr lang="en-GB" dirty="0"/>
              <a:t>ERP - Enterprise Resource Planning</a:t>
            </a:r>
          </a:p>
          <a:p>
            <a:pPr>
              <a:buNone/>
            </a:pPr>
            <a:r>
              <a:rPr lang="en-GB" dirty="0"/>
              <a:t>CRM</a:t>
            </a:r>
          </a:p>
          <a:p>
            <a:pPr>
              <a:buNone/>
            </a:pPr>
            <a:r>
              <a:rPr lang="en-GB" dirty="0"/>
              <a:t>AI</a:t>
            </a:r>
          </a:p>
          <a:p>
            <a:pPr>
              <a:buNone/>
            </a:pPr>
            <a:r>
              <a:rPr lang="en-GB" dirty="0"/>
              <a:t>IoT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58DB0E-1A13-49E4-4ED3-A130B3A71530}"/>
              </a:ext>
            </a:extLst>
          </p:cNvPr>
          <p:cNvSpPr txBox="1"/>
          <p:nvPr/>
        </p:nvSpPr>
        <p:spPr>
          <a:xfrm>
            <a:off x="7120891" y="569467"/>
            <a:ext cx="519684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Digital platforms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Customer analytics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Employee monitoring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sym typeface="Wingdings" panose="05000000000000000000" pitchFamily="2" charset="2"/>
              </a:rPr>
              <a:t> </a:t>
            </a:r>
            <a:endParaRPr lang="en-GB" sz="28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Conceptual frameworks increasingly include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digital capability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algorithmic governance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AI explainability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data quality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digital trust</a:t>
            </a:r>
          </a:p>
        </p:txBody>
      </p:sp>
    </p:spTree>
    <p:extLst>
      <p:ext uri="{BB962C8B-B14F-4D97-AF65-F5344CB8AC3E}">
        <p14:creationId xmlns:p14="http://schemas.microsoft.com/office/powerpoint/2010/main" val="21182034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A0734-9EB3-6788-5CD2-C6986F45A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795"/>
            <a:ext cx="6225461" cy="1132205"/>
          </a:xfrm>
        </p:spPr>
        <p:txBody>
          <a:bodyPr>
            <a:normAutofit fontScale="90000"/>
          </a:bodyPr>
          <a:lstStyle/>
          <a:p>
            <a:r>
              <a:rPr lang="en-GB" dirty="0"/>
              <a:t>AI Changes Conceptual Frameworks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03B9AF-8EE8-DC7A-6D17-7E7261202C9A}"/>
              </a:ext>
            </a:extLst>
          </p:cNvPr>
          <p:cNvSpPr txBox="1"/>
          <p:nvPr/>
        </p:nvSpPr>
        <p:spPr>
          <a:xfrm>
            <a:off x="522923" y="1688872"/>
            <a:ext cx="1957387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/>
              <a:t>Traditional</a:t>
            </a:r>
          </a:p>
          <a:p>
            <a:pPr algn="ctr">
              <a:buNone/>
            </a:pPr>
            <a:r>
              <a:rPr lang="en-GB" sz="2800" dirty="0"/>
              <a:t>A</a:t>
            </a:r>
          </a:p>
          <a:p>
            <a:pPr algn="ctr">
              <a:buNone/>
            </a:pPr>
            <a:r>
              <a:rPr lang="en-GB" sz="2800" dirty="0"/>
              <a:t>↓</a:t>
            </a:r>
          </a:p>
          <a:p>
            <a:pPr algn="ctr">
              <a:buNone/>
            </a:pPr>
            <a:r>
              <a:rPr lang="en-GB" sz="2800" dirty="0"/>
              <a:t>B</a:t>
            </a:r>
          </a:p>
          <a:p>
            <a:pPr algn="ctr">
              <a:buNone/>
            </a:pPr>
            <a:r>
              <a:rPr lang="en-GB" sz="2800" dirty="0"/>
              <a:t>↓</a:t>
            </a:r>
          </a:p>
          <a:p>
            <a:pPr algn="ctr">
              <a:buNone/>
            </a:pPr>
            <a:r>
              <a:rPr lang="en-GB" sz="2800" dirty="0"/>
              <a:t>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2D91EF-4875-EBF3-3F0C-89A889A6B832}"/>
              </a:ext>
            </a:extLst>
          </p:cNvPr>
          <p:cNvSpPr txBox="1"/>
          <p:nvPr/>
        </p:nvSpPr>
        <p:spPr>
          <a:xfrm>
            <a:off x="8167305" y="63222"/>
            <a:ext cx="3672761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Digital Capability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Analytics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AI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Decision Support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Human Judgement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Business Outcomes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↑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Feedback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B5558B-969F-D98C-5C6D-F231FCE3D0F6}"/>
              </a:ext>
            </a:extLst>
          </p:cNvPr>
          <p:cNvSpPr txBox="1"/>
          <p:nvPr/>
        </p:nvSpPr>
        <p:spPr>
          <a:xfrm>
            <a:off x="4235385" y="3409355"/>
            <a:ext cx="3468435" cy="138499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/>
              <a:t>Dynamic systems</a:t>
            </a:r>
          </a:p>
          <a:p>
            <a:pPr>
              <a:buNone/>
            </a:pPr>
            <a:r>
              <a:rPr lang="en-GB" sz="2800" dirty="0"/>
              <a:t>Feedback loops</a:t>
            </a:r>
          </a:p>
          <a:p>
            <a:pPr>
              <a:buNone/>
            </a:pPr>
            <a:r>
              <a:rPr lang="en-GB" sz="2800" dirty="0"/>
              <a:t>Emergent behaviour</a:t>
            </a:r>
          </a:p>
        </p:txBody>
      </p:sp>
    </p:spTree>
    <p:extLst>
      <p:ext uri="{BB962C8B-B14F-4D97-AF65-F5344CB8AC3E}">
        <p14:creationId xmlns:p14="http://schemas.microsoft.com/office/powerpoint/2010/main" val="831449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29BD5-5B81-7D7C-424E-90D9FCE88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90805"/>
            <a:ext cx="11481847" cy="937895"/>
          </a:xfrm>
        </p:spPr>
        <p:txBody>
          <a:bodyPr/>
          <a:lstStyle/>
          <a:p>
            <a:r>
              <a:rPr lang="en-GB" dirty="0"/>
              <a:t>Frameworks in Complex Organisations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73A480-E79C-8EE8-F974-40C77A2BEF31}"/>
              </a:ext>
            </a:extLst>
          </p:cNvPr>
          <p:cNvSpPr txBox="1"/>
          <p:nvPr/>
        </p:nvSpPr>
        <p:spPr>
          <a:xfrm>
            <a:off x="728663" y="1517601"/>
            <a:ext cx="204882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/>
              <a:t>Instead of</a:t>
            </a:r>
          </a:p>
          <a:p>
            <a:pPr>
              <a:buNone/>
            </a:pPr>
            <a:r>
              <a:rPr lang="en-GB" sz="2800" dirty="0"/>
              <a:t>linear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1D3747-8F78-8F38-A1AA-CE7BB1E07228}"/>
              </a:ext>
            </a:extLst>
          </p:cNvPr>
          <p:cNvSpPr txBox="1"/>
          <p:nvPr/>
        </p:nvSpPr>
        <p:spPr>
          <a:xfrm>
            <a:off x="5532121" y="1443841"/>
            <a:ext cx="508635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Today's frameworks are:</a:t>
            </a:r>
          </a:p>
          <a:p>
            <a:pPr>
              <a:buNone/>
            </a:pPr>
            <a:endParaRPr lang="en-GB" sz="28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multi-level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adaptive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networked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dynamic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context-sensitive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non-linear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Use systems thinking</a:t>
            </a:r>
          </a:p>
        </p:txBody>
      </p:sp>
    </p:spTree>
    <p:extLst>
      <p:ext uri="{BB962C8B-B14F-4D97-AF65-F5344CB8AC3E}">
        <p14:creationId xmlns:p14="http://schemas.microsoft.com/office/powerpoint/2010/main" val="33285783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31127-1912-457C-9E0A-A5519E234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137160"/>
            <a:ext cx="2773601" cy="3451859"/>
          </a:xfrm>
        </p:spPr>
        <p:txBody>
          <a:bodyPr>
            <a:normAutofit/>
          </a:bodyPr>
          <a:lstStyle/>
          <a:p>
            <a:r>
              <a:rPr lang="en-GB" b="1" dirty="0"/>
              <a:t>PART 5</a:t>
            </a:r>
            <a:br>
              <a:rPr lang="en-GB" b="1" dirty="0"/>
            </a:br>
            <a:r>
              <a:rPr lang="en-GB" b="1" dirty="0"/>
              <a:t>Building a DBA Framework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36BC5E-5F36-F8C9-965C-F0E81D8EFDE1}"/>
              </a:ext>
            </a:extLst>
          </p:cNvPr>
          <p:cNvSpPr txBox="1"/>
          <p:nvPr/>
        </p:nvSpPr>
        <p:spPr>
          <a:xfrm>
            <a:off x="3211830" y="0"/>
            <a:ext cx="3566160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Context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Antecedents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Independent Variables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Mediators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Moderators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Outcomes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/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Intervention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36B05F-3FF0-F846-3FE4-086184BC2F03}"/>
              </a:ext>
            </a:extLst>
          </p:cNvPr>
          <p:cNvSpPr txBox="1"/>
          <p:nvPr/>
        </p:nvSpPr>
        <p:spPr>
          <a:xfrm>
            <a:off x="7018021" y="0"/>
            <a:ext cx="472059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Example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AI Customer Experience example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Digital leadership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↓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Data governance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↓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Analytics capability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↓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AI-enabled personalisation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↓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Customer trust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↓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Business performance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Moderators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Digital maturity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Organisation size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Culture</a:t>
            </a:r>
          </a:p>
        </p:txBody>
      </p:sp>
    </p:spTree>
    <p:extLst>
      <p:ext uri="{BB962C8B-B14F-4D97-AF65-F5344CB8AC3E}">
        <p14:creationId xmlns:p14="http://schemas.microsoft.com/office/powerpoint/2010/main" val="7797201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2DE0AD-551D-8DA5-7F84-7772CB59F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7570" y="660981"/>
            <a:ext cx="8096250" cy="424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3883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58FCE26-84E1-3328-0AB8-3B2A72DAE6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708" y="695459"/>
            <a:ext cx="9744584" cy="4081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574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EB57A9-E708-9408-B635-28AFD754E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512" y="184865"/>
            <a:ext cx="7858125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4932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7B78E2-368F-686B-D307-3E3F266416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9392" y="0"/>
            <a:ext cx="9071517" cy="6367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2560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02338-A22D-A2C1-8DC6-E53084970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20725"/>
          </a:xfrm>
        </p:spPr>
        <p:txBody>
          <a:bodyPr/>
          <a:lstStyle/>
          <a:p>
            <a:r>
              <a:rPr lang="en-GB" dirty="0"/>
              <a:t>Choosing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4088C-6A0D-9E82-2A6C-0BDCC9D24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11580"/>
            <a:ext cx="11481847" cy="418997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ASK:</a:t>
            </a:r>
          </a:p>
          <a:p>
            <a:r>
              <a:rPr lang="en-GB" dirty="0"/>
              <a:t>Is it theoretically supported?</a:t>
            </a:r>
          </a:p>
          <a:p>
            <a:r>
              <a:rPr lang="en-GB" dirty="0"/>
              <a:t>Is it measurable?</a:t>
            </a:r>
          </a:p>
          <a:p>
            <a:r>
              <a:rPr lang="en-GB" dirty="0"/>
              <a:t>Is it organisationally relevant?</a:t>
            </a:r>
          </a:p>
          <a:p>
            <a:r>
              <a:rPr lang="en-GB" dirty="0"/>
              <a:t>Can it be influenced?</a:t>
            </a:r>
          </a:p>
          <a:p>
            <a:r>
              <a:rPr lang="en-GB" dirty="0"/>
              <a:t>Does it explain the problem?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FE98D-4043-4488-6CCB-D56D27191FC1}"/>
              </a:ext>
            </a:extLst>
          </p:cNvPr>
          <p:cNvSpPr txBox="1"/>
          <p:nvPr/>
        </p:nvSpPr>
        <p:spPr>
          <a:xfrm>
            <a:off x="5977891" y="1063258"/>
            <a:ext cx="5855890" cy="35394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Common Mistakes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Too many variables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No theory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No context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Too descriptive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Arrows without explanation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Confusing theory with concepts</a:t>
            </a:r>
          </a:p>
          <a:p>
            <a:pPr>
              <a:buNone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Ignoring organisational mechanisms</a:t>
            </a:r>
          </a:p>
        </p:txBody>
      </p:sp>
    </p:spTree>
    <p:extLst>
      <p:ext uri="{BB962C8B-B14F-4D97-AF65-F5344CB8AC3E}">
        <p14:creationId xmlns:p14="http://schemas.microsoft.com/office/powerpoint/2010/main" val="3983897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75E0C-F518-6F17-3AAE-98053668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PART 6</a:t>
            </a:r>
            <a:br>
              <a:rPr lang="en-GB" b="1" dirty="0"/>
            </a:br>
            <a:r>
              <a:rPr lang="en-GB" b="1" dirty="0"/>
              <a:t>Frameworks and Research Philosophy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A9EFE-1CF6-C6AA-9949-B0F04DEAE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4911011" cy="3575934"/>
          </a:xfrm>
        </p:spPr>
        <p:txBody>
          <a:bodyPr/>
          <a:lstStyle/>
          <a:p>
            <a:r>
              <a:rPr lang="en-GB" dirty="0"/>
              <a:t>Frameworks Across Paradigms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42E9A27-A7E9-ECBF-B646-2BE4C0F761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571349"/>
              </p:ext>
            </p:extLst>
          </p:nvPr>
        </p:nvGraphicFramePr>
        <p:xfrm>
          <a:off x="2651759" y="2699544"/>
          <a:ext cx="6972302" cy="1828800"/>
        </p:xfrm>
        <a:graphic>
          <a:graphicData uri="http://schemas.openxmlformats.org/drawingml/2006/table">
            <a:tbl>
              <a:tblPr/>
              <a:tblGrid>
                <a:gridCol w="3486151">
                  <a:extLst>
                    <a:ext uri="{9D8B030D-6E8A-4147-A177-3AD203B41FA5}">
                      <a16:colId xmlns:a16="http://schemas.microsoft.com/office/drawing/2014/main" val="1127613188"/>
                    </a:ext>
                  </a:extLst>
                </a:gridCol>
                <a:gridCol w="3486151">
                  <a:extLst>
                    <a:ext uri="{9D8B030D-6E8A-4147-A177-3AD203B41FA5}">
                      <a16:colId xmlns:a16="http://schemas.microsoft.com/office/drawing/2014/main" val="206297121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Paradigm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Framework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57192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Positivism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38202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Interpretivism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Meanings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68932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Critical Realism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Mechanisms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97381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Pragmatism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Practical models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86358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73776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C865F-A514-525E-691B-E598868E0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648121" cy="1325563"/>
          </a:xfrm>
        </p:spPr>
        <p:txBody>
          <a:bodyPr/>
          <a:lstStyle/>
          <a:p>
            <a:r>
              <a:rPr lang="en-GB" dirty="0"/>
              <a:t>Frameworks Guide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3583A6-8786-6BB0-20F5-2DEBC41AD9FD}"/>
              </a:ext>
            </a:extLst>
          </p:cNvPr>
          <p:cNvSpPr txBox="1"/>
          <p:nvPr/>
        </p:nvSpPr>
        <p:spPr>
          <a:xfrm>
            <a:off x="6215062" y="205105"/>
            <a:ext cx="761523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Framework influences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Research questions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Methods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Data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Analysis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Interpretation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708853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A3649-9CF0-2812-55DF-ACE93A909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59385"/>
            <a:ext cx="5173901" cy="1978025"/>
          </a:xfrm>
        </p:spPr>
        <p:txBody>
          <a:bodyPr>
            <a:normAutofit/>
          </a:bodyPr>
          <a:lstStyle/>
          <a:p>
            <a:r>
              <a:rPr lang="en-GB" dirty="0"/>
              <a:t>A Conceptual Framework Evolves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DA94A0-D0E8-B83C-510F-4E3F328D9A4C}"/>
              </a:ext>
            </a:extLst>
          </p:cNvPr>
          <p:cNvSpPr txBox="1"/>
          <p:nvPr/>
        </p:nvSpPr>
        <p:spPr>
          <a:xfrm>
            <a:off x="7280911" y="27226"/>
            <a:ext cx="3886200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Framework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Pilot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Expert review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Interviews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Survey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Refinement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algn="ctr">
              <a:buNone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Final model</a:t>
            </a:r>
          </a:p>
        </p:txBody>
      </p:sp>
    </p:spTree>
    <p:extLst>
      <p:ext uri="{BB962C8B-B14F-4D97-AF65-F5344CB8AC3E}">
        <p14:creationId xmlns:p14="http://schemas.microsoft.com/office/powerpoint/2010/main" val="18993517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BA2F-4376-503A-BE68-DE17D80F2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r>
              <a:rPr lang="en-GB" dirty="0"/>
              <a:t>Framework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F192F-2D9F-282B-D10C-D109BCBDF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65860"/>
            <a:ext cx="11481847" cy="423569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Possible techniques:</a:t>
            </a:r>
          </a:p>
          <a:p>
            <a:r>
              <a:rPr lang="en-GB" dirty="0"/>
              <a:t>Expert panels</a:t>
            </a:r>
          </a:p>
          <a:p>
            <a:r>
              <a:rPr lang="en-GB" dirty="0"/>
              <a:t>Delphi</a:t>
            </a:r>
          </a:p>
          <a:p>
            <a:r>
              <a:rPr lang="en-GB" dirty="0"/>
              <a:t>Case studies</a:t>
            </a:r>
          </a:p>
          <a:p>
            <a:r>
              <a:rPr lang="en-GB" dirty="0"/>
              <a:t>Triangulation</a:t>
            </a:r>
          </a:p>
          <a:p>
            <a:r>
              <a:rPr lang="en-GB" dirty="0"/>
              <a:t>SEM</a:t>
            </a:r>
          </a:p>
          <a:p>
            <a:r>
              <a:rPr lang="en-GB" dirty="0"/>
              <a:t>Longitudinal testing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6327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E2672-4CA6-007F-C998-28AFCCE99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PART 8</a:t>
            </a:r>
            <a:br>
              <a:rPr lang="en-GB" b="1" dirty="0"/>
            </a:br>
            <a:r>
              <a:rPr lang="en-GB" b="1" dirty="0"/>
              <a:t>Workshop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D62263-C420-7510-0729-BB7D003090EB}"/>
              </a:ext>
            </a:extLst>
          </p:cNvPr>
          <p:cNvSpPr txBox="1"/>
          <p:nvPr/>
        </p:nvSpPr>
        <p:spPr>
          <a:xfrm>
            <a:off x="3197543" y="243691"/>
            <a:ext cx="2898457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Researchers build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Problem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Research gap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Concepts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Theory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Framework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Methods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 lvl="1"/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Contribution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553F23-0CF9-CA21-B78D-90EB10CA35B6}"/>
              </a:ext>
            </a:extLst>
          </p:cNvPr>
          <p:cNvSpPr txBox="1"/>
          <p:nvPr/>
        </p:nvSpPr>
        <p:spPr>
          <a:xfrm>
            <a:off x="7312343" y="0"/>
            <a:ext cx="4117657" cy="600164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3200" dirty="0"/>
              <a:t>Theory</a:t>
            </a:r>
          </a:p>
          <a:p>
            <a:r>
              <a:rPr lang="en-GB" sz="3200" dirty="0"/>
              <a:t>      ↓</a:t>
            </a:r>
          </a:p>
          <a:p>
            <a:r>
              <a:rPr lang="en-GB" sz="3200" dirty="0"/>
              <a:t>Conceptual Framework</a:t>
            </a:r>
          </a:p>
          <a:p>
            <a:r>
              <a:rPr lang="en-GB" sz="3200" dirty="0"/>
              <a:t>      ↓</a:t>
            </a:r>
          </a:p>
          <a:p>
            <a:r>
              <a:rPr lang="en-GB" sz="3200" dirty="0"/>
              <a:t>Research Design</a:t>
            </a:r>
          </a:p>
          <a:p>
            <a:r>
              <a:rPr lang="en-GB" sz="3200" dirty="0"/>
              <a:t>      ↓</a:t>
            </a:r>
          </a:p>
          <a:p>
            <a:r>
              <a:rPr lang="en-GB" sz="3200" dirty="0"/>
              <a:t>Evidence</a:t>
            </a:r>
          </a:p>
          <a:p>
            <a:r>
              <a:rPr lang="en-GB" sz="3200" dirty="0"/>
              <a:t>      ↓</a:t>
            </a:r>
          </a:p>
          <a:p>
            <a:r>
              <a:rPr lang="en-GB" sz="3200" dirty="0"/>
              <a:t>Organisational Knowledge</a:t>
            </a:r>
          </a:p>
          <a:p>
            <a:r>
              <a:rPr lang="en-GB" sz="3200" dirty="0"/>
              <a:t>      ↓</a:t>
            </a:r>
          </a:p>
          <a:p>
            <a:r>
              <a:rPr lang="en-GB" sz="3200" dirty="0"/>
              <a:t>Managerial Action</a:t>
            </a:r>
          </a:p>
        </p:txBody>
      </p:sp>
    </p:spTree>
    <p:extLst>
      <p:ext uri="{BB962C8B-B14F-4D97-AF65-F5344CB8AC3E}">
        <p14:creationId xmlns:p14="http://schemas.microsoft.com/office/powerpoint/2010/main" val="11275052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3C9C7D4-3793-9EFF-1104-BC3BC64A281E}"/>
              </a:ext>
            </a:extLst>
          </p:cNvPr>
          <p:cNvSpPr txBox="1"/>
          <p:nvPr/>
        </p:nvSpPr>
        <p:spPr>
          <a:xfrm>
            <a:off x="137160" y="951637"/>
            <a:ext cx="1205484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A theoretical framework explains the world.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A conceptual framework explains your study.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↓</a:t>
            </a:r>
          </a:p>
          <a:p>
            <a:pPr>
              <a:buNone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A DBA conceptual framework explains how organisational evidence generates meaningful change.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1636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193FE-938C-6742-B510-BBB5819B0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r>
              <a:rPr lang="en-GB" dirty="0" err="1">
                <a:solidFill>
                  <a:srgbClr val="C00000"/>
                </a:solidFill>
              </a:rPr>
              <a:t>Datafied</a:t>
            </a:r>
            <a:r>
              <a:rPr lang="en-GB" dirty="0">
                <a:solidFill>
                  <a:srgbClr val="C00000"/>
                </a:solidFill>
              </a:rPr>
              <a:t> Contexts” and AI-Augmented Decision Environments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1B299-1CF2-DE37-C8B1-B543ADC7E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5562"/>
            <a:ext cx="12299092" cy="4440923"/>
          </a:xfrm>
        </p:spPr>
        <p:txBody>
          <a:bodyPr/>
          <a:lstStyle/>
          <a:p>
            <a:r>
              <a:rPr lang="en-GB" dirty="0"/>
              <a:t>Contemporary Consideration: Conceptual Frameworks in </a:t>
            </a:r>
            <a:r>
              <a:rPr lang="en-GB" dirty="0" err="1"/>
              <a:t>Datafied</a:t>
            </a:r>
            <a:r>
              <a:rPr lang="en-GB" dirty="0"/>
              <a:t> Organisations</a:t>
            </a:r>
          </a:p>
          <a:p>
            <a:pPr lvl="1"/>
            <a:r>
              <a:rPr lang="en-GB" dirty="0"/>
              <a:t>Continuous data generation (customers, operations, sensors, platforms)</a:t>
            </a:r>
          </a:p>
          <a:p>
            <a:pPr lvl="1"/>
            <a:r>
              <a:rPr lang="en-GB" dirty="0"/>
              <a:t>AI-augmented decision-making</a:t>
            </a:r>
          </a:p>
          <a:p>
            <a:pPr lvl="1"/>
            <a:r>
              <a:rPr lang="en-GB" dirty="0"/>
              <a:t>Algorithmic influences on behaviour and strategy</a:t>
            </a:r>
          </a:p>
          <a:p>
            <a:pPr lvl="1"/>
            <a:r>
              <a:rPr lang="en-GB" dirty="0"/>
              <a:t>Hybrid human–machine systems</a:t>
            </a:r>
          </a:p>
          <a:p>
            <a:r>
              <a:rPr lang="en-GB" dirty="0"/>
              <a:t>Implication for Conceptual Frameworks</a:t>
            </a:r>
          </a:p>
          <a:p>
            <a:pPr lvl="1"/>
            <a:r>
              <a:rPr lang="en-GB" dirty="0"/>
              <a:t>Variables may include algorithmic bias, data quality, digital capability, AI explainability, governance structures.</a:t>
            </a:r>
          </a:p>
          <a:p>
            <a:pPr lvl="1"/>
            <a:r>
              <a:rPr lang="en-GB" dirty="0"/>
              <a:t>Causality is more dynamic and non-linear than traditional frameworks assume.</a:t>
            </a:r>
          </a:p>
          <a:p>
            <a:pPr lvl="1"/>
            <a:r>
              <a:rPr lang="en-GB" dirty="0"/>
              <a:t>Conceptual frameworks increasingly visualise digital ecosystems rather than linear “A leads to B” pathways.</a:t>
            </a:r>
          </a:p>
        </p:txBody>
      </p:sp>
    </p:spTree>
    <p:extLst>
      <p:ext uri="{BB962C8B-B14F-4D97-AF65-F5344CB8AC3E}">
        <p14:creationId xmlns:p14="http://schemas.microsoft.com/office/powerpoint/2010/main" val="42314193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5C4BD-5142-C990-687D-FF43851D6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0"/>
            <a:ext cx="2957514" cy="371474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From Organisational Problem to Research Framework</a:t>
            </a:r>
            <a:br>
              <a:rPr lang="en-GB" b="1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9EA735-5AA7-8544-C0C9-2D0B7B725AB0}"/>
              </a:ext>
            </a:extLst>
          </p:cNvPr>
          <p:cNvSpPr txBox="1"/>
          <p:nvPr/>
        </p:nvSpPr>
        <p:spPr>
          <a:xfrm>
            <a:off x="6969919" y="0"/>
            <a:ext cx="434625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Organisational Problem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↓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Research Problem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↓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Research Questions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↓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Key Concepts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↓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Conceptual Framework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↓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Research Design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↓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Evidence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       ↓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1772865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395FB-7DF6-B29D-CE30-95676DE8A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C1C0A-1063-F9C0-1697-08DC0A7C4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5513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3BBFF-6A80-2F47-510F-962FC9E9B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1325563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Example: Conceptual Framework for AI-Enabled Customer Experience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14001-05F5-A7F2-2682-48368A1D5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5563"/>
            <a:ext cx="12191999" cy="40759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Variables could include:</a:t>
            </a:r>
          </a:p>
          <a:p>
            <a:pPr lvl="1"/>
            <a:r>
              <a:rPr lang="en-GB" dirty="0"/>
              <a:t>Digital capability</a:t>
            </a:r>
          </a:p>
          <a:p>
            <a:pPr lvl="1"/>
            <a:r>
              <a:rPr lang="en-GB" dirty="0"/>
              <a:t>Customer analytics maturity</a:t>
            </a:r>
          </a:p>
          <a:p>
            <a:pPr lvl="1"/>
            <a:r>
              <a:rPr lang="en-GB" dirty="0"/>
              <a:t>Organisational learning</a:t>
            </a:r>
          </a:p>
          <a:p>
            <a:pPr lvl="1"/>
            <a:r>
              <a:rPr lang="en-GB" dirty="0"/>
              <a:t>AI-enabled personalisation</a:t>
            </a:r>
          </a:p>
          <a:p>
            <a:pPr lvl="1"/>
            <a:r>
              <a:rPr lang="en-GB" dirty="0"/>
              <a:t>Customer value creation</a:t>
            </a:r>
          </a:p>
          <a:p>
            <a:pPr lvl="1"/>
            <a:r>
              <a:rPr lang="en-GB" dirty="0"/>
              <a:t>Ethical/algorithmic governance</a:t>
            </a:r>
          </a:p>
          <a:p>
            <a:r>
              <a:rPr lang="en-GB" dirty="0"/>
              <a:t>Show arrows linking capability → analytics → AI deployment → outcomes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2098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95AF1-048A-3752-BE78-8CD70E160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715"/>
            <a:ext cx="12192000" cy="714032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Organisational Data + Practice-Based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DC71A-6F28-0AB5-2BD6-A49EEBC62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22638"/>
            <a:ext cx="12191999" cy="4478921"/>
          </a:xfrm>
        </p:spPr>
        <p:txBody>
          <a:bodyPr/>
          <a:lstStyle/>
          <a:p>
            <a:r>
              <a:rPr lang="en-GB" dirty="0"/>
              <a:t>Modern DBA research draws from:</a:t>
            </a:r>
          </a:p>
          <a:p>
            <a:pPr lvl="1"/>
            <a:r>
              <a:rPr lang="en-GB" dirty="0"/>
              <a:t>Internal reports</a:t>
            </a:r>
          </a:p>
          <a:p>
            <a:pPr lvl="1"/>
            <a:r>
              <a:rPr lang="en-GB" dirty="0"/>
              <a:t>KPIs</a:t>
            </a:r>
          </a:p>
          <a:p>
            <a:pPr lvl="1"/>
            <a:r>
              <a:rPr lang="en-GB" dirty="0"/>
              <a:t>Process maps</a:t>
            </a:r>
          </a:p>
          <a:p>
            <a:pPr lvl="1"/>
            <a:r>
              <a:rPr lang="en-GB" dirty="0"/>
              <a:t>User analytics</a:t>
            </a:r>
          </a:p>
          <a:p>
            <a:pPr lvl="1"/>
            <a:r>
              <a:rPr lang="en-GB" dirty="0"/>
              <a:t>Strategic documents</a:t>
            </a:r>
          </a:p>
          <a:p>
            <a:r>
              <a:rPr lang="en-GB" dirty="0"/>
              <a:t>These are important sources in practice-based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5307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830BC-924E-8588-2F6D-D6CD26BBD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856735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Graphic Presentation” Explanation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35AC2-DDEE-D443-B694-B3C1B8A92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56735"/>
            <a:ext cx="12191999" cy="4544824"/>
          </a:xfrm>
        </p:spPr>
        <p:txBody>
          <a:bodyPr>
            <a:normAutofit/>
          </a:bodyPr>
          <a:lstStyle/>
          <a:p>
            <a:r>
              <a:rPr lang="en-GB" dirty="0"/>
              <a:t>Today, conceptual frameworks are often:</a:t>
            </a:r>
          </a:p>
          <a:p>
            <a:pPr lvl="1"/>
            <a:r>
              <a:rPr lang="en-GB" sz="2800" i="1" dirty="0"/>
              <a:t>Dynamic</a:t>
            </a:r>
            <a:r>
              <a:rPr lang="en-GB" sz="2800" dirty="0"/>
              <a:t> (iterative updates during data collection)</a:t>
            </a:r>
          </a:p>
          <a:p>
            <a:pPr lvl="1"/>
            <a:r>
              <a:rPr lang="en-GB" sz="2800" i="1" dirty="0"/>
              <a:t>Multi-level</a:t>
            </a:r>
            <a:r>
              <a:rPr lang="en-GB" sz="2800" dirty="0"/>
              <a:t> (individual → team → organisation → environment)</a:t>
            </a:r>
          </a:p>
          <a:p>
            <a:pPr lvl="1"/>
            <a:r>
              <a:rPr lang="en-GB" sz="2800" i="1" dirty="0"/>
              <a:t>Non-linear</a:t>
            </a:r>
            <a:r>
              <a:rPr lang="en-GB" sz="2800" dirty="0"/>
              <a:t> (feedback loops, multi-directional causality)</a:t>
            </a:r>
          </a:p>
          <a:p>
            <a:pPr lvl="1"/>
            <a:r>
              <a:rPr lang="en-GB" sz="2800" dirty="0"/>
              <a:t>Represented using systems thinking, causal-loop diagrams, or digital ecosystem maps</a:t>
            </a:r>
          </a:p>
          <a:p>
            <a:r>
              <a:rPr lang="en-GB" dirty="0"/>
              <a:t>This moves beyond simple boxes and arrows</a:t>
            </a:r>
          </a:p>
        </p:txBody>
      </p:sp>
    </p:spTree>
    <p:extLst>
      <p:ext uri="{BB962C8B-B14F-4D97-AF65-F5344CB8AC3E}">
        <p14:creationId xmlns:p14="http://schemas.microsoft.com/office/powerpoint/2010/main" val="5748316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E9405-CF32-1D43-3386-1003E2854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C6AE4-3A69-7C19-3D89-02EC69AEF3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95A1F1-EE34-72E0-7B11-6A4F6161A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725" y="157162"/>
            <a:ext cx="7448550" cy="6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5202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7540C-DEED-00B6-8749-0493502AE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63FFA-EE76-88B5-502F-5F3610407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B32749-9E11-0A3F-FFDE-545FCF0360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0342" y="0"/>
            <a:ext cx="11293293" cy="577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382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69504-67B1-ED50-7C7C-D1B8028E5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ADBD7-728F-0C56-176E-66C9B409B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5C7A86-B3E9-9ABE-7AAE-CAB888307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37" y="0"/>
            <a:ext cx="97631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4254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DC7E-CB73-72C2-FF62-45B86795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DC998-EFA5-1C98-C931-5EF0451D3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0A98AA-EADA-0A00-2D27-65347B08C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875" y="190500"/>
            <a:ext cx="809625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4106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6CE3D-081F-DF63-AB9A-F4CD425EC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232CA-F111-07BA-40B6-74CE99DC3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3D8836-F55D-18A1-93E7-501D43F651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0044" y="0"/>
            <a:ext cx="90919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249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5DC0A-CEBD-DEB0-BAFB-3B3BF77C3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369E4-D0B9-D713-954C-2457936DB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10B32B-07DD-ADD9-A2FD-E60C972C1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7132" y="365124"/>
            <a:ext cx="9625312" cy="5653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6210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92916-59F3-6DBB-5C5C-D42F1C971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DE68B-264C-C24D-821A-50DAF6DDE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8AA7B6-0B2B-172D-CFDD-1A9345DD3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875" y="123288"/>
            <a:ext cx="8096250" cy="47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9928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05609-F77C-A994-3FB0-548E830E3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2D149-AB9C-C575-C74C-829B5EC5F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9F1FC7-CF49-C786-B25A-2B7A03A7F6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875" y="100012"/>
            <a:ext cx="8096250" cy="665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9425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B78BB-DA2E-3D83-3AE9-C24CE3904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87ECF-CE17-5FB1-C664-5AE58ABD7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70319F-4035-BA26-0287-F11CB6ADDC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725" y="1633537"/>
            <a:ext cx="5162550" cy="359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6509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21CEF-01E1-BA47-C08B-D55FAE587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6584F-CEAD-B7C8-2BAA-52DEA83C6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3CC524-B9D5-F444-7498-AFCE0613C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353" y="146184"/>
            <a:ext cx="10494397" cy="498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772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6B9D5-1D3D-42FF-0BA3-913ACC84B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</a:t>
            </a:r>
            <a:r>
              <a:rPr lang="en-GB"/>
              <a:t>Map creation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3E267-5739-0AB8-2945-B8029161A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https://dashboard.visme.co/v2/login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431E23-F513-C31E-CC81-E4948FADD0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522" y="2773337"/>
            <a:ext cx="10133381" cy="2021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0933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BEF59-0088-8EE8-668C-B5259D3A5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F4F01-A7DC-4933-237C-9716CC0A1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13840"/>
            <a:ext cx="11481847" cy="40096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3 sources for a conceptual framework</a:t>
            </a:r>
          </a:p>
          <a:p>
            <a:pPr marL="914400" lvl="1" indent="-457200">
              <a:buAutoNum type="arabicPeriod"/>
            </a:pPr>
            <a:r>
              <a:rPr lang="en-GB" dirty="0"/>
              <a:t>Experience</a:t>
            </a:r>
          </a:p>
          <a:p>
            <a:pPr marL="914400" lvl="2" indent="0">
              <a:buNone/>
            </a:pPr>
            <a:r>
              <a:rPr lang="en-GB" dirty="0"/>
              <a:t>Many authors point to the aspect of personal experience, interests, intuition as stimuli for conceptual frameworks. However, it is not enough</a:t>
            </a:r>
          </a:p>
          <a:p>
            <a:pPr marL="914400" lvl="2" indent="0">
              <a:buNone/>
            </a:pPr>
            <a:r>
              <a:rPr lang="en-GB" dirty="0"/>
              <a:t>Once a literature review is conducted many aspects come to light. </a:t>
            </a:r>
            <a:r>
              <a:rPr lang="en-GB" dirty="0" err="1"/>
              <a:t>Eg</a:t>
            </a:r>
            <a:r>
              <a:rPr lang="en-GB" dirty="0"/>
              <a:t> – on leadership topic</a:t>
            </a:r>
          </a:p>
          <a:p>
            <a:pPr marL="914400" lvl="1" indent="-457200">
              <a:buAutoNum type="arabicPeriod"/>
            </a:pPr>
            <a:r>
              <a:rPr lang="en-GB" dirty="0"/>
              <a:t>Literature</a:t>
            </a:r>
          </a:p>
          <a:p>
            <a:pPr marL="457200" lvl="1" indent="0">
              <a:buNone/>
            </a:pPr>
            <a:r>
              <a:rPr lang="en-GB" dirty="0"/>
              <a:t>	An essential source is published literature on the topic</a:t>
            </a:r>
          </a:p>
          <a:p>
            <a:pPr marL="914400" lvl="1" indent="-457200">
              <a:buAutoNum type="arabicPeriod" startAt="3"/>
            </a:pPr>
            <a:r>
              <a:rPr lang="en-GB" dirty="0"/>
              <a:t>Theory</a:t>
            </a:r>
          </a:p>
          <a:p>
            <a:pPr marL="457200" lvl="1" indent="0">
              <a:buNone/>
            </a:pPr>
            <a:r>
              <a:rPr lang="en-GB" dirty="0"/>
              <a:t>	the study may focus on generating a theory or testing a theory that has already 	been constructed</a:t>
            </a:r>
          </a:p>
          <a:p>
            <a:pPr marL="914400" lvl="1" indent="-457200">
              <a:buAutoNum type="arabicPeriod"/>
            </a:pPr>
            <a:endParaRPr lang="en-GB" dirty="0"/>
          </a:p>
          <a:p>
            <a:pPr marL="914400" lvl="1" indent="-457200">
              <a:buAutoNum type="arabicPeriod"/>
            </a:pPr>
            <a:endParaRPr lang="en-GB" dirty="0"/>
          </a:p>
          <a:p>
            <a:pPr marL="914400" lvl="1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984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80295-FCED-65EA-DF91-3F7C3441F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sources of conceptual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6D01D-16E4-75C5-7C7C-31880C80A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527C2-884E-93E7-B7AE-13532D669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199" y="1554480"/>
            <a:ext cx="11487446" cy="395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39605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D6D4C-88F6-3152-E095-727DA4686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3FDFC-1A6A-0B1E-E754-9C28ED4BC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Graphic presentation</a:t>
            </a:r>
          </a:p>
          <a:p>
            <a:r>
              <a:rPr lang="en-GB" dirty="0"/>
              <a:t>Narrative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71115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31215-976A-2B4B-4E14-E88378919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41711"/>
            <a:ext cx="3234466" cy="34743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SUMMARY:</a:t>
            </a: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Purposes and sources of conceptual frameworks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8E6DFCC2-0063-07B8-6926-865BF05D17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72263" y="264782"/>
            <a:ext cx="7759337" cy="5295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82492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5FC0C-535A-6DC3-4703-6183A52F2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Please read!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38AF-6FED-7AB3-A946-446A12890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a Conceptual Difference between Theoretical and Conceptual Frameworks? By </a:t>
            </a:r>
            <a:r>
              <a:rPr lang="en-GB" dirty="0" err="1"/>
              <a:t>Sitwala</a:t>
            </a:r>
            <a:r>
              <a:rPr lang="en-GB" dirty="0"/>
              <a:t> </a:t>
            </a:r>
            <a:r>
              <a:rPr lang="en-GB" dirty="0" err="1"/>
              <a:t>Imenda</a:t>
            </a:r>
            <a:endParaRPr lang="en-GB" dirty="0"/>
          </a:p>
          <a:p>
            <a:r>
              <a:rPr lang="en-GB" dirty="0"/>
              <a:t>J Soc Sci, 38(2): 185-195 (2014)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82830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548</TotalTime>
  <Words>1478</Words>
  <Application>Microsoft Office PowerPoint</Application>
  <PresentationFormat>Widescreen</PresentationFormat>
  <Paragraphs>416</Paragraphs>
  <Slides>51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Arial</vt:lpstr>
      <vt:lpstr>Calibri</vt:lpstr>
      <vt:lpstr>Calibri Light</vt:lpstr>
      <vt:lpstr>Century Gothic</vt:lpstr>
      <vt:lpstr>Wingdings</vt:lpstr>
      <vt:lpstr>UWTSD 200_Title Page</vt:lpstr>
      <vt:lpstr>UWTSD 200_Text 1</vt:lpstr>
      <vt:lpstr>PowerPoint Presentation</vt:lpstr>
      <vt:lpstr>PowerPoint Presentation</vt:lpstr>
      <vt:lpstr>Learning Outcomes</vt:lpstr>
      <vt:lpstr>PART 1 Why Conceptual Frameworks Matter </vt:lpstr>
      <vt:lpstr>PowerPoint Presentation</vt:lpstr>
      <vt:lpstr>Why Do Conceptual Frameworks Matter?</vt:lpstr>
      <vt:lpstr>DBA Perspective</vt:lpstr>
      <vt:lpstr>PART 2  From Organisational Problem to Research Framework </vt:lpstr>
      <vt:lpstr>The DBA Perspective</vt:lpstr>
      <vt:lpstr>Organisational Mechanisms</vt:lpstr>
      <vt:lpstr>Theoretical vs Conceptual Framework</vt:lpstr>
      <vt:lpstr>The Difference Between Theoretical and Conceptual Frameworks</vt:lpstr>
      <vt:lpstr>Sources of Conceptual Frameworks</vt:lpstr>
      <vt:lpstr>Organisational Evidence</vt:lpstr>
      <vt:lpstr>PART 4 Contemporary DBA Research</vt:lpstr>
      <vt:lpstr>AI Changes Conceptual Frameworks</vt:lpstr>
      <vt:lpstr>Frameworks in Complex Organisations</vt:lpstr>
      <vt:lpstr>PART 5 Building a DBA Framework</vt:lpstr>
      <vt:lpstr>PowerPoint Presentation</vt:lpstr>
      <vt:lpstr>PowerPoint Presentation</vt:lpstr>
      <vt:lpstr>PowerPoint Presentation</vt:lpstr>
      <vt:lpstr>PowerPoint Presentation</vt:lpstr>
      <vt:lpstr>Choosing Concepts</vt:lpstr>
      <vt:lpstr>PART 6 Frameworks and Research Philosophy</vt:lpstr>
      <vt:lpstr>Frameworks Guide Research</vt:lpstr>
      <vt:lpstr>A Conceptual Framework Evolves</vt:lpstr>
      <vt:lpstr>Framework Validation</vt:lpstr>
      <vt:lpstr>PART 8 Workshop</vt:lpstr>
      <vt:lpstr>PowerPoint Presentation</vt:lpstr>
      <vt:lpstr>Datafied Contexts” and AI-Augmented Decision Environments</vt:lpstr>
      <vt:lpstr> From Organisational Problem to Research Framework </vt:lpstr>
      <vt:lpstr>PowerPoint Presentation</vt:lpstr>
      <vt:lpstr>Example: Conceptual Framework for AI-Enabled Customer Experience Strategy</vt:lpstr>
      <vt:lpstr>Organisational Data + Practice-Based Evidence</vt:lpstr>
      <vt:lpstr>Graphic Presentation” Explanation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Concept Map creation</vt:lpstr>
      <vt:lpstr>Sources of conceptual framework</vt:lpstr>
      <vt:lpstr>Summary of sources of conceptual frameworks</vt:lpstr>
      <vt:lpstr>Presentation of conceptual framework</vt:lpstr>
      <vt:lpstr>SUMMARY:  Purposes and sources of conceptual frameworks</vt:lpstr>
      <vt:lpstr>Please read!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Ebad Banissi</cp:lastModifiedBy>
  <cp:revision>4</cp:revision>
  <dcterms:created xsi:type="dcterms:W3CDTF">2023-10-08T18:11:10Z</dcterms:created>
  <dcterms:modified xsi:type="dcterms:W3CDTF">2026-08-05T23:21:49Z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