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7" r:id="rId2"/>
    <p:sldId id="276" r:id="rId3"/>
    <p:sldId id="293" r:id="rId4"/>
    <p:sldId id="313" r:id="rId5"/>
    <p:sldId id="317" r:id="rId6"/>
    <p:sldId id="316" r:id="rId7"/>
    <p:sldId id="314" r:id="rId8"/>
    <p:sldId id="318" r:id="rId9"/>
    <p:sldId id="322" r:id="rId10"/>
    <p:sldId id="320" r:id="rId11"/>
    <p:sldId id="323" r:id="rId12"/>
    <p:sldId id="326" r:id="rId13"/>
    <p:sldId id="324" r:id="rId14"/>
    <p:sldId id="315" r:id="rId15"/>
    <p:sldId id="319" r:id="rId16"/>
    <p:sldId id="325" r:id="rId17"/>
    <p:sldId id="321" r:id="rId18"/>
    <p:sldId id="331" r:id="rId19"/>
    <p:sldId id="329" r:id="rId20"/>
    <p:sldId id="333" r:id="rId21"/>
    <p:sldId id="273" r:id="rId22"/>
    <p:sldId id="311" r:id="rId23"/>
    <p:sldId id="2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909"/>
    <p:restoredTop sz="58008"/>
  </p:normalViewPr>
  <p:slideViewPr>
    <p:cSldViewPr snapToGrid="0" snapToObjects="1">
      <p:cViewPr varScale="1">
        <p:scale>
          <a:sx n="92" d="100"/>
          <a:sy n="92" d="100"/>
        </p:scale>
        <p:origin x="200"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A2C142-CB7B-7347-9B4B-24F19FD91A58}" type="datetimeFigureOut">
              <a:rPr lang="en-US" smtClean="0"/>
              <a:t>6/5/20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F44FBC-463B-564F-AAF0-0FA9EDC1D767}" type="slidenum">
              <a:rPr lang="en-US" smtClean="0"/>
              <a:t>‹#›</a:t>
            </a:fld>
            <a:endParaRPr lang="en-US"/>
          </a:p>
        </p:txBody>
      </p:sp>
    </p:spTree>
    <p:extLst>
      <p:ext uri="{BB962C8B-B14F-4D97-AF65-F5344CB8AC3E}">
        <p14:creationId xmlns:p14="http://schemas.microsoft.com/office/powerpoint/2010/main" val="3072026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buyer process falls into these 5 categories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Problem/Need Recognition</a:t>
            </a:r>
          </a:p>
          <a:p>
            <a:r>
              <a:rPr lang="en-GB" sz="1200" b="0" i="0" kern="1200" dirty="0">
                <a:solidFill>
                  <a:schemeClr val="tx1"/>
                </a:solidFill>
                <a:effectLst/>
                <a:latin typeface="+mn-lt"/>
                <a:ea typeface="+mn-ea"/>
                <a:cs typeface="+mn-cs"/>
              </a:rPr>
              <a:t>The consumer recognises a problem or need that could be satisfied by a product or service in the market.</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2. Information Search</a:t>
            </a:r>
          </a:p>
          <a:p>
            <a:r>
              <a:rPr lang="en-GB" sz="1200" b="0" i="0" kern="1200" dirty="0">
                <a:solidFill>
                  <a:schemeClr val="tx1"/>
                </a:solidFill>
                <a:effectLst/>
                <a:latin typeface="+mn-lt"/>
                <a:ea typeface="+mn-ea"/>
                <a:cs typeface="+mn-cs"/>
              </a:rPr>
              <a:t>Once the need is recognised, consumer seeks more information and moves into the </a:t>
            </a:r>
            <a:r>
              <a:rPr lang="en-GB" sz="1200" b="1" i="0" kern="1200" dirty="0">
                <a:solidFill>
                  <a:schemeClr val="tx1"/>
                </a:solidFill>
                <a:effectLst/>
                <a:latin typeface="+mn-lt"/>
                <a:ea typeface="+mn-ea"/>
                <a:cs typeface="+mn-cs"/>
              </a:rPr>
              <a:t>information search stage</a:t>
            </a:r>
            <a:r>
              <a:rPr lang="en-GB" sz="1200" b="0" i="0" kern="1200" dirty="0">
                <a:solidFill>
                  <a:schemeClr val="tx1"/>
                </a:solidFill>
                <a:effectLst/>
                <a:latin typeface="+mn-lt"/>
                <a:ea typeface="+mn-ea"/>
                <a:cs typeface="+mn-cs"/>
              </a:rPr>
              <a:t>.</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3. Evaluation of Alternatives</a:t>
            </a:r>
          </a:p>
          <a:p>
            <a:r>
              <a:rPr lang="en-GB" sz="1200" b="0" i="0" kern="1200" dirty="0">
                <a:solidFill>
                  <a:schemeClr val="tx1"/>
                </a:solidFill>
                <a:effectLst/>
                <a:latin typeface="+mn-lt"/>
                <a:ea typeface="+mn-ea"/>
                <a:cs typeface="+mn-cs"/>
              </a:rPr>
              <a:t>With the information in hand, the consumers proceed to alternative evaluation, during which the information is used to evaluate” brands in the choice set.  </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4. Purchase Decision</a:t>
            </a:r>
          </a:p>
          <a:p>
            <a:r>
              <a:rPr lang="en-GB" sz="1200" b="0" i="0" kern="1200" dirty="0">
                <a:solidFill>
                  <a:schemeClr val="tx1"/>
                </a:solidFill>
                <a:effectLst/>
                <a:latin typeface="+mn-lt"/>
                <a:ea typeface="+mn-ea"/>
                <a:cs typeface="+mn-cs"/>
              </a:rPr>
              <a:t>After alternatives are evaluated, the decision to purchase products and services is made. </a:t>
            </a:r>
          </a:p>
          <a:p>
            <a:r>
              <a:rPr lang="en-GB" sz="1200" b="1" i="0" kern="1200" dirty="0">
                <a:solidFill>
                  <a:schemeClr val="tx1"/>
                </a:solidFill>
                <a:effectLst/>
                <a:latin typeface="+mn-lt"/>
                <a:ea typeface="+mn-ea"/>
                <a:cs typeface="+mn-cs"/>
              </a:rPr>
              <a:t>5. Post-Purchase Evaluation</a:t>
            </a:r>
          </a:p>
          <a:p>
            <a:r>
              <a:rPr lang="en-GB" sz="1200" b="0" i="0" kern="1200" dirty="0">
                <a:solidFill>
                  <a:schemeClr val="tx1"/>
                </a:solidFill>
                <a:effectLst/>
                <a:latin typeface="+mn-lt"/>
                <a:ea typeface="+mn-ea"/>
                <a:cs typeface="+mn-cs"/>
              </a:rPr>
              <a:t>In the final stage of the buyer decision process, post-purchase behaviour, consumers take action based on satisfaction or dissatisfaction.</a:t>
            </a:r>
          </a:p>
          <a:p>
            <a:r>
              <a:rPr lang="en-GB" sz="1200" b="0" i="0" kern="1200" dirty="0">
                <a:solidFill>
                  <a:schemeClr val="tx1"/>
                </a:solidFill>
                <a:effectLst/>
                <a:latin typeface="+mn-lt"/>
                <a:ea typeface="+mn-ea"/>
                <a:cs typeface="+mn-cs"/>
              </a:rPr>
              <a:t>In this stage, the consumer determines if they are satisfied or dissatisfied with the purchasing outcome.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CECC3E-ED79-4946-8FB0-BC91252D72CB}" type="slidenum">
              <a:rPr lang="en-US" smtClean="0"/>
              <a:t>4</a:t>
            </a:fld>
            <a:endParaRPr lang="en-US"/>
          </a:p>
        </p:txBody>
      </p:sp>
    </p:spTree>
    <p:extLst>
      <p:ext uri="{BB962C8B-B14F-4D97-AF65-F5344CB8AC3E}">
        <p14:creationId xmlns:p14="http://schemas.microsoft.com/office/powerpoint/2010/main" val="3522756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50000"/>
              </a:spcBef>
              <a:buFontTx/>
              <a:buChar char="•"/>
            </a:pPr>
            <a:r>
              <a:rPr lang="en-GB" altLang="en-US" dirty="0"/>
              <a:t>A consumer purchase occurs as a response to a problem. Discuss the typical sorts of problems, </a:t>
            </a:r>
            <a:r>
              <a:rPr lang="en-GB" altLang="en-US" dirty="0" err="1"/>
              <a:t>ie</a:t>
            </a:r>
            <a:r>
              <a:rPr lang="en-GB" altLang="en-US" dirty="0"/>
              <a:t>, need milk to moving home or an organisation requiring new premises for new products,</a:t>
            </a:r>
          </a:p>
          <a:p>
            <a:pPr>
              <a:spcBef>
                <a:spcPct val="50000"/>
              </a:spcBef>
              <a:buFontTx/>
              <a:buChar char="•"/>
            </a:pPr>
            <a:endParaRPr lang="en-GB" altLang="en-US" dirty="0"/>
          </a:p>
          <a:p>
            <a:pPr>
              <a:spcBef>
                <a:spcPct val="50000"/>
              </a:spcBef>
              <a:buFontTx/>
              <a:buChar char="•"/>
            </a:pPr>
            <a:r>
              <a:rPr lang="en-GB" altLang="en-US" dirty="0"/>
              <a:t>Consumers go through a number of different steps in order to make a purchase. – As discussed previously; Problem/info search/Alternatives/Decision/Post purchase behaviour – the feeling of satisfaction and/or otherwise.</a:t>
            </a:r>
          </a:p>
          <a:p>
            <a:pPr>
              <a:spcBef>
                <a:spcPct val="50000"/>
              </a:spcBef>
              <a:buFontTx/>
              <a:buChar char="•"/>
            </a:pPr>
            <a:endParaRPr lang="en-GB" altLang="en-US" dirty="0"/>
          </a:p>
          <a:p>
            <a:pPr>
              <a:spcBef>
                <a:spcPct val="50000"/>
              </a:spcBef>
              <a:buFontTx/>
              <a:buChar char="•"/>
            </a:pPr>
            <a:r>
              <a:rPr lang="en-GB" altLang="en-US" dirty="0"/>
              <a:t>As  some purchases are more important than others, so the effort put into each decision to buy is different. –What this effort could be and how it is manifested/implemented.</a:t>
            </a:r>
          </a:p>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5</a:t>
            </a:fld>
            <a:endParaRPr lang="en-US"/>
          </a:p>
        </p:txBody>
      </p:sp>
    </p:spTree>
    <p:extLst>
      <p:ext uri="{BB962C8B-B14F-4D97-AF65-F5344CB8AC3E}">
        <p14:creationId xmlns:p14="http://schemas.microsoft.com/office/powerpoint/2010/main" val="981966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Consumer decision making is often complicated and may involve a number of constructs.. Some researchers have suggested that consumers are ‘value driven’ A consumer’s perceived value may be seen as an expression of ‘an overall assessment of the utility of a product (or service) based on perceptions of what is received and what is given.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Low-involved consumers may use simple decision rules in arriving at attitudinal judgments. For instance, consumers simply may use one or more indicators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price) of the quality or the overall performance of a product. The behaviour of high-involved consumers may be analysed and described on the basis of the information processing perspective.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various perspectives on consumer decision making differ on several important dimensions. The value perspective emphasises situations in which consumers make value trade-offs, such as price versus quality in purchasing a food product. The construction of such trade-offs, however , may be difﬁcult and may involve uncertainties. For example, the consumer does not always have a clear picture of the quality of a food product that is offered in a supermarket. This problem of uncertainty is not explicitly dealt with within the value-perspective, which does not include suggestions on how consumers will reduce the risk that follows from not knowing the outcome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the quality of a food product) or the negative consequences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‘will a low-quality food product harm my health?’) of carrying out a certain decision.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FF44FBC-463B-564F-AAF0-0FA9EDC1D767}" type="slidenum">
              <a:rPr lang="en-US" smtClean="0"/>
              <a:t>6</a:t>
            </a:fld>
            <a:endParaRPr lang="en-US"/>
          </a:p>
        </p:txBody>
      </p:sp>
    </p:spTree>
    <p:extLst>
      <p:ext uri="{BB962C8B-B14F-4D97-AF65-F5344CB8AC3E}">
        <p14:creationId xmlns:p14="http://schemas.microsoft.com/office/powerpoint/2010/main" val="2549733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framework includes variable [strength] links between basic constructs related to consumer decision making: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consumer involvement,</a:t>
            </a:r>
          </a:p>
          <a:p>
            <a:r>
              <a:rPr lang="en-GB" sz="1200" b="0" i="0" kern="1200" dirty="0">
                <a:solidFill>
                  <a:schemeClr val="tx1"/>
                </a:solidFill>
                <a:effectLst/>
                <a:latin typeface="+mn-lt"/>
                <a:ea typeface="+mn-ea"/>
                <a:cs typeface="+mn-cs"/>
              </a:rPr>
              <a:t>consumer perceptions of price &amp; quality, </a:t>
            </a:r>
          </a:p>
          <a:p>
            <a:r>
              <a:rPr lang="en-GB" sz="1200" b="0" i="0" kern="1200" dirty="0">
                <a:solidFill>
                  <a:schemeClr val="tx1"/>
                </a:solidFill>
                <a:effectLst/>
                <a:latin typeface="+mn-lt"/>
                <a:ea typeface="+mn-ea"/>
                <a:cs typeface="+mn-cs"/>
              </a:rPr>
              <a:t>emotional response, </a:t>
            </a:r>
          </a:p>
          <a:p>
            <a:r>
              <a:rPr lang="en-GB" sz="1200" b="0" i="0" kern="1200" dirty="0">
                <a:solidFill>
                  <a:schemeClr val="tx1"/>
                </a:solidFill>
                <a:effectLst/>
                <a:latin typeface="+mn-lt"/>
                <a:ea typeface="+mn-ea"/>
                <a:cs typeface="+mn-cs"/>
              </a:rPr>
              <a:t>attitude</a:t>
            </a:r>
          </a:p>
          <a:p>
            <a:r>
              <a:rPr lang="en-GB" sz="1200" b="0" i="0" kern="1200" dirty="0">
                <a:solidFill>
                  <a:schemeClr val="tx1"/>
                </a:solidFill>
                <a:effectLst/>
                <a:latin typeface="+mn-lt"/>
                <a:ea typeface="+mn-ea"/>
                <a:cs typeface="+mn-cs"/>
              </a:rPr>
              <a:t>purchase intention.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framework links between various individual-oriented constructs derived from different perspectives on consumer behaviour and</a:t>
            </a:r>
          </a:p>
          <a:p>
            <a:r>
              <a:rPr lang="en-GB" sz="1200" b="0" i="0" kern="1200" dirty="0">
                <a:solidFill>
                  <a:schemeClr val="tx1"/>
                </a:solidFill>
                <a:effectLst/>
                <a:latin typeface="+mn-lt"/>
                <a:ea typeface="+mn-ea"/>
                <a:cs typeface="+mn-cs"/>
              </a:rPr>
              <a:t>decision making. Some of these links (</a:t>
            </a:r>
            <a:r>
              <a:rPr lang="en-GB" sz="1200" b="0" i="0" kern="1200" dirty="0" err="1">
                <a:solidFill>
                  <a:schemeClr val="tx1"/>
                </a:solidFill>
                <a:effectLst/>
                <a:latin typeface="+mn-lt"/>
                <a:ea typeface="+mn-ea"/>
                <a:cs typeface="+mn-cs"/>
              </a:rPr>
              <a:t>egthat</a:t>
            </a:r>
            <a:r>
              <a:rPr lang="en-GB" sz="1200" b="0" i="0" kern="1200" dirty="0">
                <a:solidFill>
                  <a:schemeClr val="tx1"/>
                </a:solidFill>
                <a:effectLst/>
                <a:latin typeface="+mn-lt"/>
                <a:ea typeface="+mn-ea"/>
                <a:cs typeface="+mn-cs"/>
              </a:rPr>
              <a:t> between involvement and emotion) are not included very often in well- known decision-making models.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Non-evaluative affective component (emotional response) and an evaluative affective component (the affective component of attitude) have been included in the framework. </a:t>
            </a:r>
          </a:p>
        </p:txBody>
      </p:sp>
      <p:sp>
        <p:nvSpPr>
          <p:cNvPr id="4" name="Slide Number Placeholder 3"/>
          <p:cNvSpPr>
            <a:spLocks noGrp="1"/>
          </p:cNvSpPr>
          <p:nvPr>
            <p:ph type="sldNum" sz="quarter" idx="5"/>
          </p:nvPr>
        </p:nvSpPr>
        <p:spPr/>
        <p:txBody>
          <a:bodyPr/>
          <a:lstStyle/>
          <a:p>
            <a:fld id="{2FF44FBC-463B-564F-AAF0-0FA9EDC1D767}" type="slidenum">
              <a:rPr lang="en-US" smtClean="0"/>
              <a:t>7</a:t>
            </a:fld>
            <a:endParaRPr lang="en-US"/>
          </a:p>
        </p:txBody>
      </p:sp>
    </p:spTree>
    <p:extLst>
      <p:ext uri="{BB962C8B-B14F-4D97-AF65-F5344CB8AC3E}">
        <p14:creationId xmlns:p14="http://schemas.microsoft.com/office/powerpoint/2010/main" val="474454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Problem/Need Recognition</a:t>
            </a:r>
          </a:p>
          <a:p>
            <a:r>
              <a:rPr lang="en-GB" sz="1200" b="0" i="0" kern="1200" dirty="0">
                <a:solidFill>
                  <a:schemeClr val="tx1"/>
                </a:solidFill>
                <a:effectLst/>
                <a:latin typeface="+mn-lt"/>
                <a:ea typeface="+mn-ea"/>
                <a:cs typeface="+mn-cs"/>
              </a:rPr>
              <a:t>The consumer recognises a problem or need that could be satisfied by a product or service in the market.</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Problem Recognition is the first stage of the buyer decision process.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At this stage, the consumer recognises a need or problem. The buyer feels a difference between actual state and some desired state,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“I’m hungry, I need food.”</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NB: The need may have been triggered by internal stimuli (such as hunger or thirst) or external stimuli (such as advertising or word of mouth).</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2. Information Search</a:t>
            </a:r>
          </a:p>
          <a:p>
            <a:r>
              <a:rPr lang="en-GB" sz="1200" b="0" i="0" kern="1200" dirty="0">
                <a:solidFill>
                  <a:schemeClr val="tx1"/>
                </a:solidFill>
                <a:effectLst/>
                <a:latin typeface="+mn-lt"/>
                <a:ea typeface="+mn-ea"/>
                <a:cs typeface="+mn-cs"/>
              </a:rPr>
              <a:t>Once the need is recognised, consumer seeks more information and moves into the </a:t>
            </a:r>
            <a:r>
              <a:rPr lang="en-GB" sz="1200" b="1" i="0" kern="1200" dirty="0">
                <a:solidFill>
                  <a:schemeClr val="tx1"/>
                </a:solidFill>
                <a:effectLst/>
                <a:latin typeface="+mn-lt"/>
                <a:ea typeface="+mn-ea"/>
                <a:cs typeface="+mn-cs"/>
              </a:rPr>
              <a:t>information search stage</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After the recognition of needs, consumers attempt/aim to find goods to satisfy the needs. They search for information about the goods they want.</a:t>
            </a:r>
          </a:p>
          <a:p>
            <a:r>
              <a:rPr lang="en-GB" sz="1200" b="0" i="0" kern="1200" dirty="0">
                <a:solidFill>
                  <a:schemeClr val="tx1"/>
                </a:solidFill>
                <a:effectLst/>
                <a:latin typeface="+mn-lt"/>
                <a:ea typeface="+mn-ea"/>
                <a:cs typeface="+mn-cs"/>
              </a:rPr>
              <a:t>Consumers can get information about goods from different sources.</a:t>
            </a:r>
          </a:p>
          <a:p>
            <a:r>
              <a:rPr lang="en-GB" sz="1200" b="1" i="0" kern="1200" dirty="0">
                <a:solidFill>
                  <a:schemeClr val="tx1"/>
                </a:solidFill>
                <a:effectLst/>
                <a:latin typeface="+mn-lt"/>
                <a:ea typeface="+mn-ea"/>
                <a:cs typeface="+mn-cs"/>
              </a:rPr>
              <a:t>Personal sources:</a:t>
            </a:r>
            <a:r>
              <a:rPr lang="en-GB" sz="1200" b="0" i="0" kern="1200" dirty="0">
                <a:solidFill>
                  <a:schemeClr val="tx1"/>
                </a:solidFill>
                <a:effectLst/>
                <a:latin typeface="+mn-lt"/>
                <a:ea typeface="+mn-ea"/>
                <a:cs typeface="+mn-cs"/>
              </a:rPr>
              <a:t> family, friends, neighbours, acquaintance, etc.</a:t>
            </a:r>
          </a:p>
          <a:p>
            <a:r>
              <a:rPr lang="en-GB" sz="1200" b="1" i="0" kern="1200" dirty="0">
                <a:solidFill>
                  <a:schemeClr val="tx1"/>
                </a:solidFill>
                <a:effectLst/>
                <a:latin typeface="+mn-lt"/>
                <a:ea typeface="+mn-ea"/>
                <a:cs typeface="+mn-cs"/>
              </a:rPr>
              <a:t>Commercial source:</a:t>
            </a:r>
            <a:r>
              <a:rPr lang="en-GB" sz="1200" b="0" i="0" kern="1200" dirty="0">
                <a:solidFill>
                  <a:schemeClr val="tx1"/>
                </a:solidFill>
                <a:effectLst/>
                <a:latin typeface="+mn-lt"/>
                <a:ea typeface="+mn-ea"/>
                <a:cs typeface="+mn-cs"/>
              </a:rPr>
              <a:t> advertising, salespeople, dealers, packaging, display, etc.</a:t>
            </a:r>
          </a:p>
          <a:p>
            <a:r>
              <a:rPr lang="en-GB" sz="1200" b="1" i="0" kern="1200" dirty="0">
                <a:solidFill>
                  <a:schemeClr val="tx1"/>
                </a:solidFill>
                <a:effectLst/>
                <a:latin typeface="+mn-lt"/>
                <a:ea typeface="+mn-ea"/>
                <a:cs typeface="+mn-cs"/>
              </a:rPr>
              <a:t>Public sources:</a:t>
            </a:r>
            <a:r>
              <a:rPr lang="en-GB" sz="1200" b="0" i="0" kern="1200" dirty="0">
                <a:solidFill>
                  <a:schemeClr val="tx1"/>
                </a:solidFill>
                <a:effectLst/>
                <a:latin typeface="+mn-lt"/>
                <a:ea typeface="+mn-ea"/>
                <a:cs typeface="+mn-cs"/>
              </a:rPr>
              <a:t> mass media, consumer rating organizations, etc. they also become confidential to provide information.</a:t>
            </a:r>
          </a:p>
          <a:p>
            <a:r>
              <a:rPr lang="en-GB" sz="1200" b="1" i="0" kern="1200" dirty="0">
                <a:solidFill>
                  <a:schemeClr val="tx1"/>
                </a:solidFill>
                <a:effectLst/>
                <a:latin typeface="+mn-lt"/>
                <a:ea typeface="+mn-ea"/>
                <a:cs typeface="+mn-cs"/>
              </a:rPr>
              <a:t>Experimental sources:</a:t>
            </a:r>
            <a:r>
              <a:rPr lang="en-GB" sz="1200" b="0" i="0" kern="1200" dirty="0">
                <a:solidFill>
                  <a:schemeClr val="tx1"/>
                </a:solidFill>
                <a:effectLst/>
                <a:latin typeface="+mn-lt"/>
                <a:ea typeface="+mn-ea"/>
                <a:cs typeface="+mn-cs"/>
              </a:rPr>
              <a:t> handling, examining, using, etc. Such information becomes decisive and confidential.</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3. Evaluation of Alternatives</a:t>
            </a:r>
          </a:p>
          <a:p>
            <a:r>
              <a:rPr lang="en-GB" sz="1200" b="0" i="0" kern="1200" dirty="0">
                <a:solidFill>
                  <a:schemeClr val="tx1"/>
                </a:solidFill>
                <a:effectLst/>
                <a:latin typeface="+mn-lt"/>
                <a:ea typeface="+mn-ea"/>
                <a:cs typeface="+mn-cs"/>
              </a:rPr>
              <a:t>With the information in hand, the consumers proceed to alternative evaluation, during which the information is used to evaluate” brands in the choice set.  Alternatives evaluation is the third stage of the buying process. Various points of information collected from different sources are used in evaluating different alternatives and their attractiveness.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NB: While evaluating goods and services, different consumers use different bases.</a:t>
            </a:r>
          </a:p>
          <a:p>
            <a:r>
              <a:rPr lang="en-GB" sz="1200" b="0" i="0" kern="1200" dirty="0">
                <a:solidFill>
                  <a:schemeClr val="tx1"/>
                </a:solidFill>
                <a:effectLst/>
                <a:latin typeface="+mn-lt"/>
                <a:ea typeface="+mn-ea"/>
                <a:cs typeface="+mn-cs"/>
              </a:rPr>
              <a:t>Generally, the consumers evaluate the alternatives on the basis of attributes of the product, the degree of importance, belief in the brand, satisfaction, etc. to choose correctly.</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4. Purchase Decision</a:t>
            </a:r>
          </a:p>
          <a:p>
            <a:r>
              <a:rPr lang="en-GB" sz="1200" b="0" i="0" kern="1200" dirty="0">
                <a:solidFill>
                  <a:schemeClr val="tx1"/>
                </a:solidFill>
                <a:effectLst/>
                <a:latin typeface="+mn-lt"/>
                <a:ea typeface="+mn-ea"/>
                <a:cs typeface="+mn-cs"/>
              </a:rPr>
              <a:t>After alternatives are evaluated, the decision to purchase products and services is made. The decision is influenced by others’ attitudes and situational factors.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Post-Purchase Evaluation</a:t>
            </a:r>
          </a:p>
          <a:p>
            <a:r>
              <a:rPr lang="en-GB" sz="1200" b="0" i="0" kern="1200" dirty="0">
                <a:solidFill>
                  <a:schemeClr val="tx1"/>
                </a:solidFill>
                <a:effectLst/>
                <a:latin typeface="+mn-lt"/>
                <a:ea typeface="+mn-ea"/>
                <a:cs typeface="+mn-cs"/>
              </a:rPr>
              <a:t>In the final stage of the buyer decision process, post-purchase behaviour, consumers take action based on satisfaction or dissatisfaction.</a:t>
            </a:r>
          </a:p>
          <a:p>
            <a:r>
              <a:rPr lang="en-GB" sz="1200" b="0" i="0" kern="1200" dirty="0">
                <a:solidFill>
                  <a:schemeClr val="tx1"/>
                </a:solidFill>
                <a:effectLst/>
                <a:latin typeface="+mn-lt"/>
                <a:ea typeface="+mn-ea"/>
                <a:cs typeface="+mn-cs"/>
              </a:rPr>
              <a:t>In this stage, the consumer determines if they are satisfied or dissatisfied with the purchasing outcome.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is termed cognitive dissonance,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“Did I make the right decision.”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Alternatively:</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altLang="en-US" sz="1200" b="1" dirty="0"/>
              <a:t>Problem recognition</a:t>
            </a:r>
            <a:r>
              <a:rPr lang="en-GB" altLang="en-US" sz="1200" dirty="0"/>
              <a:t> - occurs whenever consumers see a significant difference between current state of affairs and some desired ideal state.</a:t>
            </a:r>
          </a:p>
          <a:p>
            <a:pPr marL="171450" indent="-171450">
              <a:buFont typeface="Arial" panose="020B0604020202020204" pitchFamily="34" charset="0"/>
              <a:buChar char="•"/>
            </a:pPr>
            <a:r>
              <a:rPr lang="en-GB" altLang="en-US" sz="1200" b="1" dirty="0"/>
              <a:t>Information search</a:t>
            </a:r>
            <a:r>
              <a:rPr lang="en-GB" altLang="en-US" sz="1200" dirty="0"/>
              <a:t> - consumers survey their environment for appropriate data to make a reasonable decision.</a:t>
            </a:r>
          </a:p>
          <a:p>
            <a:pPr marL="171450" indent="-171450">
              <a:buFont typeface="Arial" panose="020B0604020202020204" pitchFamily="34" charset="0"/>
              <a:buChar char="•"/>
            </a:pPr>
            <a:r>
              <a:rPr lang="en-GB" altLang="en-US" sz="1200" b="1" dirty="0"/>
              <a:t>Evaluation of alternatives</a:t>
            </a:r>
            <a:r>
              <a:rPr lang="en-GB" altLang="en-US" sz="1200" dirty="0"/>
              <a:t> - where alternatives are identified, categorised and compared against evaluative criteria.</a:t>
            </a:r>
          </a:p>
          <a:p>
            <a:pPr marL="171450" indent="-171450">
              <a:buFont typeface="Arial" panose="020B0604020202020204" pitchFamily="34" charset="0"/>
              <a:buChar char="•"/>
            </a:pPr>
            <a:r>
              <a:rPr lang="en-GB" altLang="en-US" sz="1200" b="1" dirty="0"/>
              <a:t>Product choice -</a:t>
            </a:r>
            <a:r>
              <a:rPr lang="en-GB" altLang="en-US" sz="1200" dirty="0"/>
              <a:t> against non compensatory or compensatory decision rules.</a:t>
            </a:r>
          </a:p>
          <a:p>
            <a:pPr marL="171450" indent="-171450">
              <a:buFont typeface="Arial" panose="020B0604020202020204" pitchFamily="34" charset="0"/>
              <a:buChar char="•"/>
            </a:pPr>
            <a:r>
              <a:rPr lang="en-GB" altLang="en-US" sz="1200" b="1" dirty="0"/>
              <a:t>Outcomes </a:t>
            </a:r>
            <a:r>
              <a:rPr lang="en-GB" altLang="en-US" sz="1200" dirty="0"/>
              <a:t>- does product satisfy consumers needs and wants.</a:t>
            </a:r>
            <a:endParaRPr lang="en-GB" altLang="en-US" sz="1200" dirty="0">
              <a:latin typeface="Times New Roman" pitchFamily="18" charset="0"/>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CECC3E-ED79-4946-8FB0-BC91252D72CB}" type="slidenum">
              <a:rPr lang="en-US" smtClean="0"/>
              <a:t>8</a:t>
            </a:fld>
            <a:endParaRPr lang="en-US"/>
          </a:p>
        </p:txBody>
      </p:sp>
    </p:spTree>
    <p:extLst>
      <p:ext uri="{BB962C8B-B14F-4D97-AF65-F5344CB8AC3E}">
        <p14:creationId xmlns:p14="http://schemas.microsoft.com/office/powerpoint/2010/main" val="1087098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50000"/>
              </a:spcBef>
            </a:pPr>
            <a:r>
              <a:rPr lang="en-GB" altLang="en-US" sz="1600" b="1" dirty="0"/>
              <a:t>The economics of information</a:t>
            </a:r>
          </a:p>
          <a:p>
            <a:pPr algn="l">
              <a:spcBef>
                <a:spcPct val="50000"/>
              </a:spcBef>
            </a:pPr>
            <a:endParaRPr lang="en-GB" altLang="en-US" sz="1600" b="1" dirty="0"/>
          </a:p>
          <a:p>
            <a:pPr algn="l">
              <a:spcBef>
                <a:spcPct val="50000"/>
              </a:spcBef>
            </a:pPr>
            <a:r>
              <a:rPr lang="en-GB" altLang="en-US" sz="1200" dirty="0"/>
              <a:t>Consumers will put themselves out to gather the information providing it is not too onerous or time consuming.</a:t>
            </a:r>
          </a:p>
          <a:p>
            <a:pPr algn="l">
              <a:spcBef>
                <a:spcPct val="50000"/>
              </a:spcBef>
            </a:pPr>
            <a:endParaRPr lang="en-GB" altLang="en-US" sz="1200" dirty="0"/>
          </a:p>
          <a:p>
            <a:pPr algn="l">
              <a:spcBef>
                <a:spcPct val="50000"/>
              </a:spcBef>
            </a:pPr>
            <a:r>
              <a:rPr lang="en-GB" altLang="en-US" sz="1200" dirty="0"/>
              <a:t>The amount of external search for most products (not clothing though) is surprisingly small, even when additional searches would benefit consumers.</a:t>
            </a:r>
          </a:p>
          <a:p>
            <a:pPr algn="l">
              <a:spcBef>
                <a:spcPct val="50000"/>
              </a:spcBef>
            </a:pPr>
            <a:endParaRPr lang="en-GB" altLang="en-US" sz="1200" dirty="0"/>
          </a:p>
          <a:p>
            <a:pPr algn="l">
              <a:spcBef>
                <a:spcPct val="50000"/>
              </a:spcBef>
            </a:pPr>
            <a:r>
              <a:rPr lang="en-GB" altLang="en-US" sz="1200" dirty="0"/>
              <a:t>As a general rule search activity is greater when the purchase is important, there is a need to learn about the purchase or when the relevant information is easily obtained and utilised.</a:t>
            </a:r>
          </a:p>
          <a:p>
            <a:pPr algn="l">
              <a:spcBef>
                <a:spcPct val="50000"/>
              </a:spcBef>
            </a:pPr>
            <a:endParaRPr lang="en-GB" altLang="en-US" sz="1600" b="1" dirty="0"/>
          </a:p>
          <a:p>
            <a:pPr algn="l">
              <a:spcBef>
                <a:spcPct val="50000"/>
              </a:spcBef>
            </a:pPr>
            <a:endParaRPr lang="en-GB" altLang="en-US" sz="1600" b="1" dirty="0"/>
          </a:p>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10</a:t>
            </a:fld>
            <a:endParaRPr lang="en-US"/>
          </a:p>
        </p:txBody>
      </p:sp>
    </p:spTree>
    <p:extLst>
      <p:ext uri="{BB962C8B-B14F-4D97-AF65-F5344CB8AC3E}">
        <p14:creationId xmlns:p14="http://schemas.microsoft.com/office/powerpoint/2010/main" val="4012705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50000"/>
              </a:spcBef>
            </a:pPr>
            <a:r>
              <a:rPr lang="en-GB" altLang="en-US" sz="1600" b="1" dirty="0"/>
              <a:t>Heuristics:</a:t>
            </a:r>
          </a:p>
          <a:p>
            <a:pPr algn="l">
              <a:spcBef>
                <a:spcPct val="50000"/>
              </a:spcBef>
            </a:pPr>
            <a:r>
              <a:rPr lang="en-GB" altLang="en-US" sz="1200" dirty="0"/>
              <a:t>Mental rule of thumbs that are used to simplify decision-making and lead to speedy decisions.</a:t>
            </a:r>
          </a:p>
          <a:p>
            <a:pPr algn="l">
              <a:spcBef>
                <a:spcPct val="50000"/>
              </a:spcBef>
            </a:pPr>
            <a:r>
              <a:rPr lang="en-GB" altLang="en-US" sz="1200" dirty="0"/>
              <a:t>Shortcuts include - relying on a product signal, relying n well known brand names as a signal of quality and believing market beliefs. </a:t>
            </a:r>
          </a:p>
          <a:p>
            <a:pPr algn="l">
              <a:spcBef>
                <a:spcPct val="50000"/>
              </a:spcBef>
            </a:pPr>
            <a:r>
              <a:rPr lang="en-GB" altLang="en-US" sz="1200" dirty="0"/>
              <a:t>When a brand is consistently purchased over time, this pattern may be due to true brand identity or inertia because it is the easiest thing to do.</a:t>
            </a:r>
          </a:p>
          <a:p>
            <a:pPr algn="l">
              <a:spcBef>
                <a:spcPct val="50000"/>
              </a:spcBef>
            </a:pPr>
            <a:endParaRPr lang="en-GB" altLang="en-US" sz="1200" dirty="0"/>
          </a:p>
          <a:p>
            <a:pPr algn="l">
              <a:spcBef>
                <a:spcPct val="50000"/>
              </a:spcBef>
            </a:pPr>
            <a:endParaRPr lang="en-GB" altLang="en-US" sz="1200" dirty="0"/>
          </a:p>
          <a:p>
            <a:pPr algn="l">
              <a:spcBef>
                <a:spcPct val="50000"/>
              </a:spcBef>
            </a:pPr>
            <a:r>
              <a:rPr lang="en-GB" sz="1200" b="0" i="0" kern="1200" dirty="0">
                <a:solidFill>
                  <a:schemeClr val="tx1"/>
                </a:solidFill>
                <a:effectLst/>
                <a:latin typeface="+mn-lt"/>
                <a:ea typeface="+mn-ea"/>
                <a:cs typeface="+mn-cs"/>
              </a:rPr>
              <a:t>Heuristics are generally a helpful tool in saving us from decision fatigue. However, our biases can greatly skew the information we process and choose to act on.</a:t>
            </a:r>
            <a:endParaRPr lang="en-GB" altLang="en-US" sz="1200" i="0" dirty="0"/>
          </a:p>
          <a:p>
            <a:endParaRPr lang="en-US" dirty="0"/>
          </a:p>
          <a:p>
            <a:endParaRPr lang="en-US" dirty="0"/>
          </a:p>
          <a:p>
            <a:pPr fontAlgn="base"/>
            <a:r>
              <a:rPr lang="en-GB" sz="1200" b="0" i="0" kern="1200" dirty="0">
                <a:solidFill>
                  <a:schemeClr val="tx1"/>
                </a:solidFill>
                <a:effectLst/>
                <a:latin typeface="+mn-lt"/>
                <a:ea typeface="+mn-ea"/>
                <a:cs typeface="+mn-cs"/>
              </a:rPr>
              <a:t>1. </a:t>
            </a:r>
            <a:r>
              <a:rPr lang="en-GB" sz="1200" b="1" i="0" kern="1200" dirty="0">
                <a:solidFill>
                  <a:schemeClr val="tx1"/>
                </a:solidFill>
                <a:effectLst/>
                <a:latin typeface="+mn-lt"/>
                <a:ea typeface="+mn-ea"/>
                <a:cs typeface="+mn-cs"/>
              </a:rPr>
              <a:t>Pause - </a:t>
            </a:r>
            <a:r>
              <a:rPr lang="en-GB" sz="1200" b="0" i="0" kern="1200" dirty="0">
                <a:solidFill>
                  <a:schemeClr val="tx1"/>
                </a:solidFill>
                <a:effectLst/>
                <a:latin typeface="+mn-lt"/>
                <a:ea typeface="+mn-ea"/>
                <a:cs typeface="+mn-cs"/>
              </a:rPr>
              <a:t>Don’t act. Wait for the feelings and thoughts to slow.</a:t>
            </a:r>
          </a:p>
          <a:p>
            <a:pPr fontAlgn="base"/>
            <a:endParaRPr lang="en-GB" sz="1200" b="0" i="0" kern="1200">
              <a:solidFill>
                <a:schemeClr val="tx1"/>
              </a:solidFill>
              <a:effectLst/>
              <a:latin typeface="+mn-lt"/>
              <a:ea typeface="+mn-ea"/>
              <a:cs typeface="+mn-cs"/>
            </a:endParaRPr>
          </a:p>
          <a:p>
            <a:pPr fontAlgn="base"/>
            <a:r>
              <a:rPr lang="en-GB" sz="1200" b="0" i="0" kern="1200">
                <a:solidFill>
                  <a:schemeClr val="tx1"/>
                </a:solidFill>
                <a:effectLst/>
                <a:latin typeface="+mn-lt"/>
                <a:ea typeface="+mn-ea"/>
                <a:cs typeface="+mn-cs"/>
              </a:rPr>
              <a:t>2</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Emotion - </a:t>
            </a:r>
            <a:r>
              <a:rPr lang="en-GB" sz="1200" b="0" i="0" kern="1200" dirty="0">
                <a:solidFill>
                  <a:schemeClr val="tx1"/>
                </a:solidFill>
                <a:effectLst/>
                <a:latin typeface="+mn-lt"/>
                <a:ea typeface="+mn-ea"/>
                <a:cs typeface="+mn-cs"/>
              </a:rPr>
              <a:t> Is there bias at play?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3. </a:t>
            </a:r>
            <a:r>
              <a:rPr lang="en-GB" sz="1200" b="1" i="0" kern="1200" dirty="0">
                <a:solidFill>
                  <a:schemeClr val="tx1"/>
                </a:solidFill>
                <a:effectLst/>
                <a:latin typeface="+mn-lt"/>
                <a:ea typeface="+mn-ea"/>
                <a:cs typeface="+mn-cs"/>
              </a:rPr>
              <a:t>Play Devil’s Advocate</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What other choices available? How would that play out? Consider all the alternatives.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Act - </a:t>
            </a:r>
            <a:r>
              <a:rPr lang="en-GB" sz="1200" b="0" i="0" kern="1200" dirty="0">
                <a:solidFill>
                  <a:schemeClr val="tx1"/>
                </a:solidFill>
                <a:effectLst/>
                <a:latin typeface="+mn-lt"/>
                <a:ea typeface="+mn-ea"/>
                <a:cs typeface="+mn-cs"/>
              </a:rPr>
              <a:t>Critically assess the information, take emotion out of the situation, consider all conclusions. </a:t>
            </a:r>
          </a:p>
          <a:p>
            <a:pPr fontAlgn="base"/>
            <a:r>
              <a:rPr lang="en-GB" sz="1200" b="0" i="0" kern="1200" dirty="0">
                <a:solidFill>
                  <a:schemeClr val="tx1"/>
                </a:solidFill>
                <a:effectLst/>
                <a:latin typeface="+mn-lt"/>
                <a:ea typeface="+mn-ea"/>
                <a:cs typeface="+mn-cs"/>
              </a:rPr>
              <a:t>Are the next steps in line with original choice? </a:t>
            </a:r>
          </a:p>
          <a:p>
            <a:pPr fontAlgn="base"/>
            <a:r>
              <a:rPr lang="en-GB" sz="1200" b="0" i="0" kern="1200" dirty="0">
                <a:solidFill>
                  <a:schemeClr val="tx1"/>
                </a:solidFill>
                <a:effectLst/>
                <a:latin typeface="+mn-lt"/>
                <a:ea typeface="+mn-ea"/>
                <a:cs typeface="+mn-cs"/>
              </a:rPr>
              <a:t>How have they changed? </a:t>
            </a:r>
          </a:p>
          <a:p>
            <a:pPr fontAlgn="base"/>
            <a:r>
              <a:rPr lang="en-GB" sz="1200" b="0" i="0" kern="1200" dirty="0">
                <a:solidFill>
                  <a:schemeClr val="tx1"/>
                </a:solidFill>
                <a:effectLst/>
                <a:latin typeface="+mn-lt"/>
                <a:ea typeface="+mn-ea"/>
                <a:cs typeface="+mn-cs"/>
              </a:rPr>
              <a:t>Or, after having considered all options will you continue to follow your heuristic choice?</a:t>
            </a:r>
          </a:p>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12</a:t>
            </a:fld>
            <a:endParaRPr lang="en-US"/>
          </a:p>
        </p:txBody>
      </p:sp>
    </p:spTree>
    <p:extLst>
      <p:ext uri="{BB962C8B-B14F-4D97-AF65-F5344CB8AC3E}">
        <p14:creationId xmlns:p14="http://schemas.microsoft.com/office/powerpoint/2010/main" val="2762541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13</a:t>
            </a:fld>
            <a:endParaRPr lang="en-US"/>
          </a:p>
        </p:txBody>
      </p:sp>
    </p:spTree>
    <p:extLst>
      <p:ext uri="{BB962C8B-B14F-4D97-AF65-F5344CB8AC3E}">
        <p14:creationId xmlns:p14="http://schemas.microsoft.com/office/powerpoint/2010/main" val="1828545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diagram depicts the amount of effort involved in to decision each time a decision is made.  </a:t>
            </a:r>
          </a:p>
          <a:p>
            <a:endParaRPr lang="en-US" dirty="0"/>
          </a:p>
          <a:p>
            <a:r>
              <a:rPr lang="en-US" dirty="0"/>
              <a:t>Most decisions fall somewhere in the middle so are characterized as having limited problem solving. </a:t>
            </a:r>
          </a:p>
          <a:p>
            <a:endParaRPr lang="en-US" dirty="0"/>
          </a:p>
          <a:p>
            <a:r>
              <a:rPr lang="en-US" b="1" dirty="0"/>
              <a:t>Extensive Problem Solving</a:t>
            </a:r>
          </a:p>
          <a:p>
            <a:r>
              <a:rPr lang="en-US" b="0" dirty="0"/>
              <a:t>Usually occurs whet the decision relates to self-concept and there is risk involved in the outcome.  Therefore as much information as possible is collected, </a:t>
            </a:r>
            <a:r>
              <a:rPr lang="en-US" b="0" dirty="0" err="1"/>
              <a:t>ie</a:t>
            </a:r>
            <a:r>
              <a:rPr lang="en-US" b="0" dirty="0"/>
              <a:t>, through memory (internal search function) or externally, internet, reviews, word of mouth etc. Depending on the importance of the decision alternatives tend to be carefully examined and considered, often, comparing attributes, and determining how these compare to some set of desired characteristics that can be achieved through the choices available.</a:t>
            </a:r>
            <a:br>
              <a:rPr lang="en-US" b="0" dirty="0"/>
            </a:br>
            <a:br>
              <a:rPr lang="en-US" b="0" dirty="0"/>
            </a:br>
            <a:r>
              <a:rPr lang="en-US" b="1" dirty="0"/>
              <a:t>Limited Problem Solving</a:t>
            </a:r>
            <a:br>
              <a:rPr lang="en-US" b="1" dirty="0"/>
            </a:br>
            <a:r>
              <a:rPr lang="en-US" b="0" dirty="0"/>
              <a:t>Far more straightforward and simple. Motivation to search for information and evaluate the products is low.  Simple decision rules are adopted to choose from the alternatives available, and cognitive shortcuts enable a reliance of general guidelines instead of commencing a process from the beginning each time a decision is required.</a:t>
            </a:r>
          </a:p>
          <a:p>
            <a:endParaRPr lang="en-US" b="0" dirty="0"/>
          </a:p>
          <a:p>
            <a:endParaRPr lang="en-US" b="0" dirty="0"/>
          </a:p>
        </p:txBody>
      </p:sp>
      <p:sp>
        <p:nvSpPr>
          <p:cNvPr id="4" name="Slide Number Placeholder 3"/>
          <p:cNvSpPr>
            <a:spLocks noGrp="1"/>
          </p:cNvSpPr>
          <p:nvPr>
            <p:ph type="sldNum" sz="quarter" idx="5"/>
          </p:nvPr>
        </p:nvSpPr>
        <p:spPr/>
        <p:txBody>
          <a:bodyPr/>
          <a:lstStyle/>
          <a:p>
            <a:fld id="{2FF44FBC-463B-564F-AAF0-0FA9EDC1D767}" type="slidenum">
              <a:rPr lang="en-US" smtClean="0"/>
              <a:t>15</a:t>
            </a:fld>
            <a:endParaRPr lang="en-US"/>
          </a:p>
        </p:txBody>
      </p:sp>
    </p:spTree>
    <p:extLst>
      <p:ext uri="{BB962C8B-B14F-4D97-AF65-F5344CB8AC3E}">
        <p14:creationId xmlns:p14="http://schemas.microsoft.com/office/powerpoint/2010/main" val="2176674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consumer behaviour research the post purchase phase is seldom broken down any further, however lets consider a logical process as shown.</a:t>
            </a:r>
            <a:br>
              <a:rPr lang="en-GB" dirty="0"/>
            </a:br>
            <a:endParaRPr lang="en-GB" dirty="0"/>
          </a:p>
          <a:p>
            <a:r>
              <a:rPr lang="en-GB" dirty="0"/>
              <a:t>Consider also:</a:t>
            </a:r>
          </a:p>
          <a:p>
            <a:br>
              <a:rPr lang="en-GB" dirty="0"/>
            </a:br>
            <a:r>
              <a:rPr lang="en-GB" b="1" dirty="0"/>
              <a:t>Customer Experience &amp; Loyalty</a:t>
            </a:r>
            <a:br>
              <a:rPr lang="en-GB" dirty="0"/>
            </a:br>
            <a:r>
              <a:rPr lang="en-GB" dirty="0"/>
              <a:t>Facilitating a positive post purchase experience for the consumer could be understood through the customer experience construct. – How should/could this be achieved? Consumer experiences emerges from interactions between the customer and product, and the customer and organization or company that provides the product. </a:t>
            </a:r>
          </a:p>
          <a:p>
            <a:endParaRPr lang="en-GB" dirty="0"/>
          </a:p>
          <a:p>
            <a:r>
              <a:rPr lang="en-GB" b="1" dirty="0"/>
              <a:t>Product experience </a:t>
            </a:r>
          </a:p>
          <a:p>
            <a:r>
              <a:rPr lang="en-GB" dirty="0"/>
              <a:t>the research area that develops an understanding of people’s subjective experiences resulting from product interactions. Product experience is more specifically focused on the product and its user however can be seen how this impacts and influences the initial 3 stages of post purchase behaviour.</a:t>
            </a:r>
          </a:p>
          <a:p>
            <a:endParaRPr lang="en-GB" dirty="0"/>
          </a:p>
          <a:p>
            <a:r>
              <a:rPr lang="en-GB" b="1" dirty="0"/>
              <a:t>Product Attachment</a:t>
            </a:r>
          </a:p>
          <a:p>
            <a:r>
              <a:rPr lang="en-GB" dirty="0"/>
              <a:t>Defined as the strength of the emotional bond a consumer experiences with a product. Attachments form over time as the person interacts with the object but is also related to product experience because attachment is a form of experience of meaning.   Through attachment, people often display protective behaviours, taking care and repairing it if necessary to postpone replacement . To obtain a personal and special meaning, a product should provide the owner with something exceptional over and above its utilitarian meaning</a:t>
            </a:r>
          </a:p>
          <a:p>
            <a:br>
              <a:rPr lang="en-GB" dirty="0"/>
            </a:br>
            <a:r>
              <a:rPr lang="en-GB" b="1" dirty="0"/>
              <a:t>Brand</a:t>
            </a:r>
          </a:p>
          <a:p>
            <a:r>
              <a:rPr lang="en-GB" dirty="0"/>
              <a:t>This is important as it shapes the customer experience. For continued engagement, brands are also important; positive brand experiences positively relate to customer satisfaction and loyalty</a:t>
            </a:r>
          </a:p>
        </p:txBody>
      </p:sp>
      <p:sp>
        <p:nvSpPr>
          <p:cNvPr id="4" name="Slide Number Placeholder 3"/>
          <p:cNvSpPr>
            <a:spLocks noGrp="1"/>
          </p:cNvSpPr>
          <p:nvPr>
            <p:ph type="sldNum" sz="quarter" idx="5"/>
          </p:nvPr>
        </p:nvSpPr>
        <p:spPr/>
        <p:txBody>
          <a:bodyPr/>
          <a:lstStyle/>
          <a:p>
            <a:fld id="{2FF44FBC-463B-564F-AAF0-0FA9EDC1D767}" type="slidenum">
              <a:rPr lang="en-US" smtClean="0"/>
              <a:t>20</a:t>
            </a:fld>
            <a:endParaRPr lang="en-US"/>
          </a:p>
        </p:txBody>
      </p:sp>
    </p:spTree>
    <p:extLst>
      <p:ext uri="{BB962C8B-B14F-4D97-AF65-F5344CB8AC3E}">
        <p14:creationId xmlns:p14="http://schemas.microsoft.com/office/powerpoint/2010/main" val="3809838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2925255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F44FBC-463B-564F-AAF0-0FA9EDC1D767}" type="slidenum">
              <a:rPr lang="en-US" smtClean="0"/>
              <a:t>22</a:t>
            </a:fld>
            <a:endParaRPr lang="en-US"/>
          </a:p>
        </p:txBody>
      </p:sp>
    </p:spTree>
    <p:extLst>
      <p:ext uri="{BB962C8B-B14F-4D97-AF65-F5344CB8AC3E}">
        <p14:creationId xmlns:p14="http://schemas.microsoft.com/office/powerpoint/2010/main" val="2239656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2659266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05/06/2020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05/06/2020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05/06/2020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05/06/2020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05/06/2020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05/06/2020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05/06/2020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05/06/2020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05/06/2020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05/06/2020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05/06/2020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05/06/2020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529673"/>
          </a:xfrm>
        </p:spPr>
        <p:txBody>
          <a:bodyPr>
            <a:normAutofit fontScale="92500" lnSpcReduction="10000"/>
          </a:bodyPr>
          <a:lstStyle/>
          <a:p>
            <a:r>
              <a:rPr lang="en-GB" b="1" dirty="0">
                <a:solidFill>
                  <a:schemeClr val="bg1"/>
                </a:solidFill>
              </a:rPr>
              <a:t>Understanding the Customer Experience </a:t>
            </a:r>
            <a:endParaRPr lang="en-US" dirty="0">
              <a:solidFill>
                <a:schemeClr val="bg1"/>
              </a:solidFill>
            </a:endParaRPr>
          </a:p>
        </p:txBody>
      </p:sp>
    </p:spTree>
    <p:extLst>
      <p:ext uri="{BB962C8B-B14F-4D97-AF65-F5344CB8AC3E}">
        <p14:creationId xmlns:p14="http://schemas.microsoft.com/office/powerpoint/2010/main" val="944321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624E0-EED6-F345-8795-C24FA88A2101}"/>
              </a:ext>
            </a:extLst>
          </p:cNvPr>
          <p:cNvSpPr>
            <a:spLocks noGrp="1"/>
          </p:cNvSpPr>
          <p:nvPr>
            <p:ph idx="1"/>
          </p:nvPr>
        </p:nvSpPr>
        <p:spPr/>
        <p:txBody>
          <a:bodyPr>
            <a:normAutofit fontScale="40000" lnSpcReduction="20000"/>
          </a:bodyPr>
          <a:lstStyle/>
          <a:p>
            <a:pPr marL="0" indent="0">
              <a:buNone/>
            </a:pPr>
            <a:r>
              <a:rPr lang="en-US" sz="4000" b="1" dirty="0"/>
              <a:t>Assignment - recap</a:t>
            </a:r>
            <a:endParaRPr lang="en-US" sz="4000" dirty="0"/>
          </a:p>
          <a:p>
            <a:endParaRPr lang="en-US" sz="4000" dirty="0"/>
          </a:p>
          <a:p>
            <a:pPr marL="0" indent="0">
              <a:buNone/>
            </a:pPr>
            <a:r>
              <a:rPr lang="en-US" sz="4000" b="1" dirty="0"/>
              <a:t>Critically </a:t>
            </a:r>
            <a:r>
              <a:rPr lang="en-US" sz="4000" b="1" dirty="0" err="1"/>
              <a:t>analyse</a:t>
            </a:r>
            <a:r>
              <a:rPr lang="en-US" sz="4000" b="1" dirty="0"/>
              <a:t> the factors that impact on your </a:t>
            </a:r>
            <a:r>
              <a:rPr lang="en-US" sz="4000" b="1" dirty="0" err="1"/>
              <a:t>organisations</a:t>
            </a:r>
            <a:r>
              <a:rPr lang="en-US" sz="4000" b="1" dirty="0"/>
              <a:t> ability to </a:t>
            </a:r>
            <a:r>
              <a:rPr lang="en-US" sz="4000" b="1" dirty="0" err="1"/>
              <a:t>maximise</a:t>
            </a:r>
            <a:r>
              <a:rPr lang="en-US" sz="4000" b="1" dirty="0"/>
              <a:t> customer value. </a:t>
            </a:r>
          </a:p>
          <a:p>
            <a:pPr marL="0" indent="0">
              <a:buNone/>
            </a:pPr>
            <a:r>
              <a:rPr lang="en-US" sz="4000" dirty="0"/>
              <a:t>	a.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b. critically evaluate the benefits and challenges of developing and maintaining good customer relationships.</a:t>
            </a:r>
          </a:p>
          <a:p>
            <a:endParaRPr lang="en-US" sz="4000" dirty="0"/>
          </a:p>
          <a:p>
            <a:pPr marL="0" indent="0">
              <a:buNone/>
            </a:pPr>
            <a:r>
              <a:rPr lang="en-US" sz="4000" b="1" dirty="0"/>
              <a:t>Critical understanding of your </a:t>
            </a:r>
            <a:r>
              <a:rPr lang="en-US" sz="4000" b="1" dirty="0" err="1"/>
              <a:t>organisations</a:t>
            </a:r>
            <a:r>
              <a:rPr lang="en-US" sz="4000" b="1" dirty="0"/>
              <a:t> quality processes and its effectiveness in meeting customer requirements.</a:t>
            </a:r>
          </a:p>
          <a:p>
            <a:pPr marL="0" indent="0">
              <a:buNone/>
            </a:pPr>
            <a:r>
              <a:rPr lang="en-US" sz="4000" dirty="0"/>
              <a:t>	a. evidence a critical understanding of quality process in the workplace;</a:t>
            </a:r>
          </a:p>
          <a:p>
            <a:pPr marL="0" indent="0">
              <a:buNone/>
            </a:pPr>
            <a:r>
              <a:rPr lang="en-US" sz="4000" dirty="0"/>
              <a:t>	b.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a:t>
            </a:r>
          </a:p>
          <a:p>
            <a:pPr marL="0" indent="0">
              <a:buNone/>
            </a:pPr>
            <a:r>
              <a:rPr lang="en-US" sz="4000" b="1" dirty="0"/>
              <a:t>Aim</a:t>
            </a:r>
          </a:p>
          <a:p>
            <a:pPr marL="0" indent="0">
              <a:buNone/>
            </a:pPr>
            <a:r>
              <a:rPr lang="en-US" sz="4000" dirty="0"/>
              <a:t>To instill a critical understanding of quality systems and controls for customers</a:t>
            </a:r>
          </a:p>
          <a:p>
            <a:endParaRPr lang="en-US" sz="4000" dirty="0"/>
          </a:p>
          <a:p>
            <a:pPr marL="0" indent="0">
              <a:buNone/>
            </a:pPr>
            <a:br>
              <a:rPr lang="en-US" sz="4000" b="1" dirty="0">
                <a:solidFill>
                  <a:srgbClr val="FF0000"/>
                </a:solidFill>
              </a:rPr>
            </a:br>
            <a:r>
              <a:rPr lang="en-US" sz="4000" b="1" dirty="0">
                <a:solidFill>
                  <a:srgbClr val="FF0000"/>
                </a:solidFill>
              </a:rPr>
              <a:t>							Submission Date: Sunday 19th July 2020</a:t>
            </a:r>
          </a:p>
          <a:p>
            <a:pPr marL="0" indent="0">
              <a:buNone/>
            </a:pPr>
            <a:endParaRPr lang="en-US" dirty="0"/>
          </a:p>
        </p:txBody>
      </p:sp>
      <p:sp>
        <p:nvSpPr>
          <p:cNvPr id="4" name="Slide Number Placeholder 3">
            <a:extLst>
              <a:ext uri="{FF2B5EF4-FFF2-40B4-BE49-F238E27FC236}">
                <a16:creationId xmlns:a16="http://schemas.microsoft.com/office/drawing/2014/main" id="{58D56B7B-4337-5C46-BFC8-BAF2878D3926}"/>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7" name="Title 1">
            <a:extLst>
              <a:ext uri="{FF2B5EF4-FFF2-40B4-BE49-F238E27FC236}">
                <a16:creationId xmlns:a16="http://schemas.microsoft.com/office/drawing/2014/main" id="{D82B824D-014C-5E4D-BFDF-B892FA5C9BF9}"/>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395044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4" name="Slide Number Placeholder 3">
            <a:extLst>
              <a:ext uri="{FF2B5EF4-FFF2-40B4-BE49-F238E27FC236}">
                <a16:creationId xmlns:a16="http://schemas.microsoft.com/office/drawing/2014/main" id="{7AECE98E-8BE4-E942-A046-7042179FA54E}"/>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597778" y="1386809"/>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516470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609600" y="1600201"/>
            <a:ext cx="7647709" cy="3451484"/>
          </a:xfrm>
        </p:spPr>
        <p:txBody>
          <a:bodyPr>
            <a:normAutofit fontScale="77500" lnSpcReduction="20000"/>
          </a:bodyPr>
          <a:lstStyle/>
          <a:p>
            <a:pPr marL="0" indent="0">
              <a:buNone/>
            </a:pPr>
            <a:r>
              <a:rPr lang="en-US" b="1" dirty="0"/>
              <a:t>Session 7. – Overview.  The </a:t>
            </a:r>
            <a:r>
              <a:rPr lang="en-GB" b="1" dirty="0"/>
              <a:t>Buyer Process – 5 Step Process</a:t>
            </a:r>
          </a:p>
          <a:p>
            <a:pPr marL="0" indent="0">
              <a:buNone/>
            </a:pPr>
            <a:endParaRPr lang="en-GB" dirty="0"/>
          </a:p>
          <a:p>
            <a:r>
              <a:rPr lang="en-GB" dirty="0"/>
              <a:t>Problem/Need Recognition</a:t>
            </a:r>
          </a:p>
          <a:p>
            <a:r>
              <a:rPr lang="en-GB" dirty="0"/>
              <a:t>Information Search</a:t>
            </a:r>
          </a:p>
          <a:p>
            <a:r>
              <a:rPr lang="en-GB" dirty="0"/>
              <a:t>Alternative Evaluation</a:t>
            </a:r>
          </a:p>
          <a:p>
            <a:r>
              <a:rPr lang="en-GB" dirty="0"/>
              <a:t>Decision to Purchase</a:t>
            </a:r>
          </a:p>
          <a:p>
            <a:r>
              <a:rPr lang="en-GB" dirty="0"/>
              <a:t>Post Purchase Behaviour</a:t>
            </a:r>
          </a:p>
          <a:p>
            <a:pPr marL="0" indent="0">
              <a:buNone/>
            </a:pPr>
            <a:br>
              <a:rPr lang="en-GB" b="1" dirty="0"/>
            </a:br>
            <a:endParaRPr lang="en-GB"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6" name="Picture 5">
            <a:extLst>
              <a:ext uri="{FF2B5EF4-FFF2-40B4-BE49-F238E27FC236}">
                <a16:creationId xmlns:a16="http://schemas.microsoft.com/office/drawing/2014/main" id="{40A7689C-1DDE-3B44-B4B5-8B6FE7231D2E}"/>
              </a:ext>
            </a:extLst>
          </p:cNvPr>
          <p:cNvPicPr>
            <a:picLocks noChangeAspect="1"/>
          </p:cNvPicPr>
          <p:nvPr/>
        </p:nvPicPr>
        <p:blipFill>
          <a:blip r:embed="rId3"/>
          <a:stretch>
            <a:fillRect/>
          </a:stretch>
        </p:blipFill>
        <p:spPr>
          <a:xfrm>
            <a:off x="6998368" y="2248525"/>
            <a:ext cx="5179149" cy="3446488"/>
          </a:xfrm>
          <a:prstGeom prst="rect">
            <a:avLst/>
          </a:prstGeom>
        </p:spPr>
      </p:pic>
    </p:spTree>
    <p:extLst>
      <p:ext uri="{BB962C8B-B14F-4D97-AF65-F5344CB8AC3E}">
        <p14:creationId xmlns:p14="http://schemas.microsoft.com/office/powerpoint/2010/main" val="3146084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p:txBody>
          <a:bodyPr/>
          <a:lstStyle/>
          <a:p>
            <a:pPr marL="0" indent="0">
              <a:buNone/>
            </a:pPr>
            <a:r>
              <a:rPr lang="en-US" b="1" dirty="0"/>
              <a:t>Session 7 – The </a:t>
            </a:r>
            <a:r>
              <a:rPr lang="en-GB" b="1" dirty="0"/>
              <a:t>Buyer Process – Overview</a:t>
            </a:r>
          </a:p>
          <a:p>
            <a:pPr marL="0" indent="0">
              <a:buNone/>
            </a:pPr>
            <a:endParaRPr lang="en-GB" b="1" dirty="0"/>
          </a:p>
          <a:p>
            <a:pPr>
              <a:spcBef>
                <a:spcPct val="50000"/>
              </a:spcBef>
              <a:buFontTx/>
              <a:buChar char="•"/>
            </a:pPr>
            <a:r>
              <a:rPr lang="en-GB" altLang="en-US" dirty="0"/>
              <a:t>A consumer purchase occurs as a response to a problem.</a:t>
            </a:r>
          </a:p>
          <a:p>
            <a:pPr>
              <a:spcBef>
                <a:spcPct val="50000"/>
              </a:spcBef>
              <a:buFontTx/>
              <a:buChar char="•"/>
            </a:pPr>
            <a:r>
              <a:rPr lang="en-GB" altLang="en-US" dirty="0"/>
              <a:t>Consumers go through a number of different steps in order to make a purchase.</a:t>
            </a:r>
          </a:p>
          <a:p>
            <a:pPr>
              <a:spcBef>
                <a:spcPct val="50000"/>
              </a:spcBef>
              <a:buFontTx/>
              <a:buChar char="•"/>
            </a:pPr>
            <a:r>
              <a:rPr lang="en-GB" altLang="en-US" dirty="0"/>
              <a:t>As  some purchases are more important than others, so the effort put into each decision to buy is different.</a:t>
            </a:r>
          </a:p>
          <a:p>
            <a:pPr marL="0" indent="0">
              <a:buNone/>
            </a:pPr>
            <a:endParaRPr lang="en-GB" b="1"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134048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p:txBody>
          <a:bodyPr>
            <a:normAutofit fontScale="92500" lnSpcReduction="20000"/>
          </a:bodyPr>
          <a:lstStyle/>
          <a:p>
            <a:pPr marL="0" indent="0">
              <a:spcBef>
                <a:spcPct val="50000"/>
              </a:spcBef>
              <a:buNone/>
            </a:pPr>
            <a:r>
              <a:rPr lang="en-GB" altLang="en-US" sz="3600" b="1" dirty="0"/>
              <a:t>Decision-making perspectives</a:t>
            </a:r>
            <a:r>
              <a:rPr lang="en-GB" altLang="en-US" b="1" dirty="0"/>
              <a:t> </a:t>
            </a:r>
          </a:p>
          <a:p>
            <a:pPr>
              <a:spcBef>
                <a:spcPct val="50000"/>
              </a:spcBef>
              <a:buFontTx/>
              <a:buChar char="•"/>
            </a:pPr>
            <a:r>
              <a:rPr lang="en-GB" altLang="en-US" b="1" i="1" dirty="0"/>
              <a:t>The rational perspective</a:t>
            </a:r>
            <a:r>
              <a:rPr lang="en-GB" altLang="en-US" dirty="0"/>
              <a:t> - people calmly and careful integrate as much information as possible with what they already know about a product and weigh up the pros and cons of each before making a decision.</a:t>
            </a:r>
          </a:p>
          <a:p>
            <a:pPr>
              <a:spcBef>
                <a:spcPct val="50000"/>
              </a:spcBef>
              <a:buFontTx/>
              <a:buChar char="•"/>
            </a:pPr>
            <a:r>
              <a:rPr lang="en-GB" altLang="en-US" b="1" i="1" dirty="0"/>
              <a:t>Behavioural</a:t>
            </a:r>
            <a:r>
              <a:rPr lang="en-GB" altLang="en-US" b="1" dirty="0"/>
              <a:t> </a:t>
            </a:r>
            <a:r>
              <a:rPr lang="en-GB" altLang="en-US" b="1" i="1" dirty="0"/>
              <a:t>Influence perspective</a:t>
            </a:r>
            <a:r>
              <a:rPr lang="en-GB" altLang="en-US" b="1" dirty="0"/>
              <a:t> -</a:t>
            </a:r>
            <a:r>
              <a:rPr lang="en-GB" altLang="en-US" dirty="0"/>
              <a:t> (in conditions of low involvement) where decisions are made  as a result of a learned response to environmental cues, e.g. buying on impulse as a result of a ‘special offer’.</a:t>
            </a:r>
          </a:p>
          <a:p>
            <a:pPr>
              <a:spcBef>
                <a:spcPct val="50000"/>
              </a:spcBef>
              <a:buFontTx/>
              <a:buChar char="•"/>
            </a:pPr>
            <a:r>
              <a:rPr lang="en-GB" altLang="en-US" b="1" i="1" dirty="0"/>
              <a:t>Experiential perspective</a:t>
            </a:r>
            <a:r>
              <a:rPr lang="en-GB" altLang="en-US" dirty="0"/>
              <a:t> - in conditions of high involvement but where the selection made cannot be entirely rational.</a:t>
            </a:r>
            <a:endParaRPr lang="en-GB" altLang="en-US" b="1" dirty="0"/>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137663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600" y="1600201"/>
            <a:ext cx="6390807" cy="588363"/>
          </a:xfrm>
        </p:spPr>
        <p:txBody>
          <a:bodyPr>
            <a:normAutofit lnSpcReduction="10000"/>
          </a:bodyPr>
          <a:lstStyle/>
          <a:p>
            <a:pPr marL="0" indent="0">
              <a:spcBef>
                <a:spcPct val="50000"/>
              </a:spcBef>
              <a:buNone/>
            </a:pPr>
            <a:r>
              <a:rPr lang="en-GB" altLang="en-US" sz="3600" b="1" dirty="0"/>
              <a:t>Decision-making perspectives</a:t>
            </a:r>
            <a:r>
              <a:rPr lang="en-GB" altLang="en-US" b="1" dirty="0"/>
              <a:t> </a:t>
            </a:r>
          </a:p>
          <a:p>
            <a:pPr marL="0" indent="0">
              <a:buNone/>
            </a:pPr>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7" name="Picture 6">
            <a:extLst>
              <a:ext uri="{FF2B5EF4-FFF2-40B4-BE49-F238E27FC236}">
                <a16:creationId xmlns:a16="http://schemas.microsoft.com/office/drawing/2014/main" id="{1F22CEA4-EBD2-1042-A3B8-4810CEB5E318}"/>
              </a:ext>
            </a:extLst>
          </p:cNvPr>
          <p:cNvPicPr>
            <a:picLocks noChangeAspect="1"/>
          </p:cNvPicPr>
          <p:nvPr/>
        </p:nvPicPr>
        <p:blipFill>
          <a:blip r:embed="rId3"/>
          <a:stretch>
            <a:fillRect/>
          </a:stretch>
        </p:blipFill>
        <p:spPr>
          <a:xfrm>
            <a:off x="868804" y="2525945"/>
            <a:ext cx="9525000" cy="3035300"/>
          </a:xfrm>
          <a:prstGeom prst="rect">
            <a:avLst/>
          </a:prstGeom>
        </p:spPr>
      </p:pic>
    </p:spTree>
    <p:extLst>
      <p:ext uri="{BB962C8B-B14F-4D97-AF65-F5344CB8AC3E}">
        <p14:creationId xmlns:p14="http://schemas.microsoft.com/office/powerpoint/2010/main" val="1357683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FA0966-DBF8-914E-8C16-717CCB780F26}"/>
              </a:ext>
            </a:extLst>
          </p:cNvPr>
          <p:cNvSpPr>
            <a:spLocks noGrp="1"/>
          </p:cNvSpPr>
          <p:nvPr>
            <p:ph idx="1"/>
          </p:nvPr>
        </p:nvSpPr>
        <p:spPr>
          <a:xfrm>
            <a:off x="609600" y="1600201"/>
            <a:ext cx="5926111" cy="3451484"/>
          </a:xfrm>
        </p:spPr>
        <p:txBody>
          <a:bodyPr>
            <a:normAutofit fontScale="77500" lnSpcReduction="20000"/>
          </a:bodyPr>
          <a:lstStyle/>
          <a:p>
            <a:pPr marL="0" indent="0">
              <a:buNone/>
            </a:pPr>
            <a:r>
              <a:rPr lang="en-US" b="1" dirty="0"/>
              <a:t>Session 7. The </a:t>
            </a:r>
            <a:r>
              <a:rPr lang="en-GB" b="1" dirty="0"/>
              <a:t>Buyer Process – 5 Step Process</a:t>
            </a:r>
          </a:p>
          <a:p>
            <a:pPr marL="0" indent="0">
              <a:buNone/>
            </a:pPr>
            <a:endParaRPr lang="en-GB" dirty="0"/>
          </a:p>
          <a:p>
            <a:r>
              <a:rPr lang="en-GB" dirty="0"/>
              <a:t>Problem/Need Recognition</a:t>
            </a:r>
          </a:p>
          <a:p>
            <a:r>
              <a:rPr lang="en-GB" dirty="0"/>
              <a:t>Information Search</a:t>
            </a:r>
          </a:p>
          <a:p>
            <a:r>
              <a:rPr lang="en-GB" dirty="0"/>
              <a:t>Alternative Evaluation</a:t>
            </a:r>
          </a:p>
          <a:p>
            <a:r>
              <a:rPr lang="en-GB" dirty="0"/>
              <a:t>Decision to Purchase</a:t>
            </a:r>
          </a:p>
          <a:p>
            <a:r>
              <a:rPr lang="en-GB" dirty="0"/>
              <a:t>Post Purchase Behaviour</a:t>
            </a:r>
          </a:p>
          <a:p>
            <a:pPr marL="0" indent="0">
              <a:buNone/>
            </a:pPr>
            <a:br>
              <a:rPr lang="en-GB" b="1" dirty="0"/>
            </a:br>
            <a:endParaRPr lang="en-GB" dirty="0"/>
          </a:p>
        </p:txBody>
      </p:sp>
      <p:sp>
        <p:nvSpPr>
          <p:cNvPr id="4" name="Slide Number Placeholder 3">
            <a:extLst>
              <a:ext uri="{FF2B5EF4-FFF2-40B4-BE49-F238E27FC236}">
                <a16:creationId xmlns:a16="http://schemas.microsoft.com/office/drawing/2014/main" id="{8B55C463-9C87-6D44-A67B-AA9BB0282A14}"/>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9" name="Title 1">
            <a:extLst>
              <a:ext uri="{FF2B5EF4-FFF2-40B4-BE49-F238E27FC236}">
                <a16:creationId xmlns:a16="http://schemas.microsoft.com/office/drawing/2014/main" id="{F46B33D3-D484-B54D-9DBE-F7BB46E4231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2" name="TextBox 1">
            <a:extLst>
              <a:ext uri="{FF2B5EF4-FFF2-40B4-BE49-F238E27FC236}">
                <a16:creationId xmlns:a16="http://schemas.microsoft.com/office/drawing/2014/main" id="{16499605-AACF-2747-A04A-A93D7B25963E}"/>
              </a:ext>
            </a:extLst>
          </p:cNvPr>
          <p:cNvSpPr txBox="1"/>
          <p:nvPr/>
        </p:nvSpPr>
        <p:spPr>
          <a:xfrm>
            <a:off x="3239616" y="5115611"/>
            <a:ext cx="3296095" cy="369332"/>
          </a:xfrm>
          <a:prstGeom prst="rect">
            <a:avLst/>
          </a:prstGeom>
          <a:noFill/>
        </p:spPr>
        <p:txBody>
          <a:bodyPr wrap="none" rtlCol="0">
            <a:spAutoFit/>
          </a:bodyPr>
          <a:lstStyle/>
          <a:p>
            <a:r>
              <a:rPr lang="en-GB" dirty="0"/>
              <a:t>(Lamb, Hair and McDaniel, 2009)</a:t>
            </a:r>
            <a:endParaRPr lang="en-US" dirty="0"/>
          </a:p>
        </p:txBody>
      </p:sp>
      <p:pic>
        <p:nvPicPr>
          <p:cNvPr id="5" name="Picture 4">
            <a:extLst>
              <a:ext uri="{FF2B5EF4-FFF2-40B4-BE49-F238E27FC236}">
                <a16:creationId xmlns:a16="http://schemas.microsoft.com/office/drawing/2014/main" id="{637988F2-0C79-2141-9575-09BF4500C2CD}"/>
              </a:ext>
            </a:extLst>
          </p:cNvPr>
          <p:cNvPicPr>
            <a:picLocks noChangeAspect="1"/>
          </p:cNvPicPr>
          <p:nvPr/>
        </p:nvPicPr>
        <p:blipFill>
          <a:blip r:embed="rId3"/>
          <a:stretch>
            <a:fillRect/>
          </a:stretch>
        </p:blipFill>
        <p:spPr>
          <a:xfrm>
            <a:off x="6797828" y="1600201"/>
            <a:ext cx="4889503" cy="4064623"/>
          </a:xfrm>
          <a:prstGeom prst="rect">
            <a:avLst/>
          </a:prstGeom>
        </p:spPr>
      </p:pic>
    </p:spTree>
    <p:extLst>
      <p:ext uri="{BB962C8B-B14F-4D97-AF65-F5344CB8AC3E}">
        <p14:creationId xmlns:p14="http://schemas.microsoft.com/office/powerpoint/2010/main" val="3142331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p:txBody>
          <a:bodyPr>
            <a:normAutofit/>
          </a:bodyPr>
          <a:lstStyle/>
          <a:p>
            <a:pPr marL="0" indent="0">
              <a:spcBef>
                <a:spcPct val="50000"/>
              </a:spcBef>
              <a:buNone/>
            </a:pPr>
            <a:r>
              <a:rPr lang="en-GB" altLang="en-US" sz="2400" b="1" dirty="0"/>
              <a:t>Problem recognition</a:t>
            </a:r>
          </a:p>
          <a:p>
            <a:pPr>
              <a:spcBef>
                <a:spcPct val="50000"/>
              </a:spcBef>
              <a:buFontTx/>
              <a:buChar char="•"/>
            </a:pPr>
            <a:r>
              <a:rPr lang="en-GB" altLang="en-US" sz="2400" dirty="0"/>
              <a:t>When a consumer recognises that there is a perceived problem to be solved.  The problem can be small or large, simple or complex.</a:t>
            </a:r>
          </a:p>
          <a:p>
            <a:pPr>
              <a:spcBef>
                <a:spcPct val="50000"/>
              </a:spcBef>
              <a:buFontTx/>
              <a:buChar char="•"/>
            </a:pPr>
            <a:r>
              <a:rPr lang="en-GB" altLang="en-US" sz="2400" dirty="0"/>
              <a:t>Need recognition can occur by a consumer running out of a product, assortment depletion or by the creation of a new need, e.g. after decorating a room replacement furnishings to match new colour scheme.</a:t>
            </a:r>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4010703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369758" y="793506"/>
            <a:ext cx="9148997" cy="468442"/>
          </a:xfrm>
        </p:spPr>
        <p:txBody>
          <a:bodyPr>
            <a:normAutofit fontScale="92500" lnSpcReduction="10000"/>
          </a:bodyPr>
          <a:lstStyle/>
          <a:p>
            <a:pPr marL="0" indent="0">
              <a:spcBef>
                <a:spcPct val="50000"/>
              </a:spcBef>
              <a:buNone/>
            </a:pPr>
            <a:r>
              <a:rPr lang="en-GB" altLang="en-US" b="1" dirty="0"/>
              <a:t>Characteristics of limited vs extended problem-solving</a:t>
            </a:r>
            <a:endParaRPr lang="en-GB" altLang="en-US" dirty="0"/>
          </a:p>
          <a:p>
            <a:pPr marL="0" indent="0">
              <a:buNone/>
            </a:pPr>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graphicFrame>
        <p:nvGraphicFramePr>
          <p:cNvPr id="2" name="Table 1">
            <a:extLst>
              <a:ext uri="{FF2B5EF4-FFF2-40B4-BE49-F238E27FC236}">
                <a16:creationId xmlns:a16="http://schemas.microsoft.com/office/drawing/2014/main" id="{7947C664-2C46-6341-90F2-6794C2DB11BB}"/>
              </a:ext>
            </a:extLst>
          </p:cNvPr>
          <p:cNvGraphicFramePr>
            <a:graphicFrameLocks noGrp="1"/>
          </p:cNvGraphicFramePr>
          <p:nvPr>
            <p:extLst>
              <p:ext uri="{D42A27DB-BD31-4B8C-83A1-F6EECF244321}">
                <p14:modId xmlns:p14="http://schemas.microsoft.com/office/powerpoint/2010/main" val="2640490934"/>
              </p:ext>
            </p:extLst>
          </p:nvPr>
        </p:nvGraphicFramePr>
        <p:xfrm>
          <a:off x="579620" y="1261948"/>
          <a:ext cx="11112707" cy="4314392"/>
        </p:xfrm>
        <a:graphic>
          <a:graphicData uri="http://schemas.openxmlformats.org/drawingml/2006/table">
            <a:tbl>
              <a:tblPr firstRow="1" bandRow="1">
                <a:tableStyleId>{793D81CF-94F2-401A-BA57-92F5A7B2D0C5}</a:tableStyleId>
              </a:tblPr>
              <a:tblGrid>
                <a:gridCol w="2525155">
                  <a:extLst>
                    <a:ext uri="{9D8B030D-6E8A-4147-A177-3AD203B41FA5}">
                      <a16:colId xmlns:a16="http://schemas.microsoft.com/office/drawing/2014/main" val="292746448"/>
                    </a:ext>
                  </a:extLst>
                </a:gridCol>
                <a:gridCol w="4402575">
                  <a:extLst>
                    <a:ext uri="{9D8B030D-6E8A-4147-A177-3AD203B41FA5}">
                      <a16:colId xmlns:a16="http://schemas.microsoft.com/office/drawing/2014/main" val="3705859820"/>
                    </a:ext>
                  </a:extLst>
                </a:gridCol>
                <a:gridCol w="4184977">
                  <a:extLst>
                    <a:ext uri="{9D8B030D-6E8A-4147-A177-3AD203B41FA5}">
                      <a16:colId xmlns:a16="http://schemas.microsoft.com/office/drawing/2014/main" val="3199080486"/>
                    </a:ext>
                  </a:extLst>
                </a:gridCol>
              </a:tblGrid>
              <a:tr h="414388">
                <a:tc>
                  <a:txBody>
                    <a:bodyPr/>
                    <a:lstStyle/>
                    <a:p>
                      <a:endParaRPr lang="en-US" dirty="0"/>
                    </a:p>
                  </a:txBody>
                  <a:tcPr/>
                </a:tc>
                <a:tc>
                  <a:txBody>
                    <a:bodyPr/>
                    <a:lstStyle/>
                    <a:p>
                      <a:r>
                        <a:rPr lang="en-US" dirty="0"/>
                        <a:t>Limited problem-solving</a:t>
                      </a:r>
                    </a:p>
                  </a:txBody>
                  <a:tcPr/>
                </a:tc>
                <a:tc>
                  <a:txBody>
                    <a:bodyPr/>
                    <a:lstStyle/>
                    <a:p>
                      <a:r>
                        <a:rPr lang="en-US" dirty="0"/>
                        <a:t>Extended problem-solving</a:t>
                      </a:r>
                    </a:p>
                  </a:txBody>
                  <a:tcPr/>
                </a:tc>
                <a:extLst>
                  <a:ext uri="{0D108BD9-81ED-4DB2-BD59-A6C34878D82A}">
                    <a16:rowId xmlns:a16="http://schemas.microsoft.com/office/drawing/2014/main" val="1185667644"/>
                  </a:ext>
                </a:extLst>
              </a:tr>
              <a:tr h="414388">
                <a:tc>
                  <a:txBody>
                    <a:bodyPr/>
                    <a:lstStyle/>
                    <a:p>
                      <a:r>
                        <a:rPr lang="en-US" dirty="0"/>
                        <a:t>Motivation</a:t>
                      </a:r>
                      <a:endParaRPr lang="en-US" b="1" dirty="0"/>
                    </a:p>
                  </a:txBody>
                  <a:tcPr/>
                </a:tc>
                <a:tc>
                  <a:txBody>
                    <a:bodyPr/>
                    <a:lstStyle/>
                    <a:p>
                      <a:r>
                        <a:rPr lang="en-US" dirty="0"/>
                        <a:t>Low risk &amp; involvement</a:t>
                      </a:r>
                    </a:p>
                  </a:txBody>
                  <a:tcPr/>
                </a:tc>
                <a:tc>
                  <a:txBody>
                    <a:bodyPr/>
                    <a:lstStyle/>
                    <a:p>
                      <a:r>
                        <a:rPr lang="en-US" dirty="0"/>
                        <a:t>High risk &amp; involvement</a:t>
                      </a:r>
                    </a:p>
                  </a:txBody>
                  <a:tcPr/>
                </a:tc>
                <a:extLst>
                  <a:ext uri="{0D108BD9-81ED-4DB2-BD59-A6C34878D82A}">
                    <a16:rowId xmlns:a16="http://schemas.microsoft.com/office/drawing/2014/main" val="2684733775"/>
                  </a:ext>
                </a:extLst>
              </a:tr>
              <a:tr h="964448">
                <a:tc>
                  <a:txBody>
                    <a:bodyPr/>
                    <a:lstStyle/>
                    <a:p>
                      <a:r>
                        <a:rPr lang="en-US" dirty="0"/>
                        <a:t>Information Search</a:t>
                      </a:r>
                      <a:endParaRPr lang="en-US" b="1" dirty="0"/>
                    </a:p>
                  </a:txBody>
                  <a:tcPr/>
                </a:tc>
                <a:tc>
                  <a:txBody>
                    <a:bodyPr/>
                    <a:lstStyle/>
                    <a:p>
                      <a:r>
                        <a:rPr lang="en-US" dirty="0"/>
                        <a:t>Little search</a:t>
                      </a:r>
                    </a:p>
                    <a:p>
                      <a:r>
                        <a:rPr lang="en-US" dirty="0"/>
                        <a:t>Information processed passively</a:t>
                      </a:r>
                    </a:p>
                    <a:p>
                      <a:r>
                        <a:rPr lang="en-US" dirty="0"/>
                        <a:t>In-store decision likely</a:t>
                      </a:r>
                    </a:p>
                  </a:txBody>
                  <a:tcPr/>
                </a:tc>
                <a:tc>
                  <a:txBody>
                    <a:bodyPr/>
                    <a:lstStyle/>
                    <a:p>
                      <a:r>
                        <a:rPr lang="en-US" dirty="0"/>
                        <a:t>Extensive search</a:t>
                      </a:r>
                    </a:p>
                    <a:p>
                      <a:r>
                        <a:rPr lang="en-US" dirty="0"/>
                        <a:t>Information processed actively</a:t>
                      </a:r>
                    </a:p>
                    <a:p>
                      <a:r>
                        <a:rPr lang="en-US" dirty="0"/>
                        <a:t>Multiple sources consulted </a:t>
                      </a:r>
                    </a:p>
                  </a:txBody>
                  <a:tcPr/>
                </a:tc>
                <a:extLst>
                  <a:ext uri="{0D108BD9-81ED-4DB2-BD59-A6C34878D82A}">
                    <a16:rowId xmlns:a16="http://schemas.microsoft.com/office/drawing/2014/main" val="2046139895"/>
                  </a:ext>
                </a:extLst>
              </a:tr>
              <a:tr h="1543117">
                <a:tc>
                  <a:txBody>
                    <a:bodyPr/>
                    <a:lstStyle/>
                    <a:p>
                      <a:r>
                        <a:rPr lang="en-US" dirty="0"/>
                        <a:t>Alternative evaluation</a:t>
                      </a:r>
                      <a:endParaRPr lang="en-US" b="1" dirty="0"/>
                    </a:p>
                  </a:txBody>
                  <a:tcPr/>
                </a:tc>
                <a:tc>
                  <a:txBody>
                    <a:bodyPr/>
                    <a:lstStyle/>
                    <a:p>
                      <a:r>
                        <a:rPr lang="en-US" dirty="0"/>
                        <a:t>Weakly held beliefs</a:t>
                      </a:r>
                    </a:p>
                    <a:p>
                      <a:r>
                        <a:rPr lang="en-US" dirty="0"/>
                        <a:t>Only most prominent criteria used</a:t>
                      </a:r>
                    </a:p>
                    <a:p>
                      <a:r>
                        <a:rPr lang="en-US" dirty="0"/>
                        <a:t>Alternatives perceived as similar </a:t>
                      </a:r>
                    </a:p>
                    <a:p>
                      <a:r>
                        <a:rPr lang="en-US" dirty="0"/>
                        <a:t>Non-compensatory strategy used</a:t>
                      </a:r>
                    </a:p>
                  </a:txBody>
                  <a:tcPr/>
                </a:tc>
                <a:tc>
                  <a:txBody>
                    <a:bodyPr/>
                    <a:lstStyle/>
                    <a:p>
                      <a:r>
                        <a:rPr lang="en-US" dirty="0"/>
                        <a:t>Strongly held beliefs</a:t>
                      </a:r>
                    </a:p>
                    <a:p>
                      <a:r>
                        <a:rPr lang="en-US" dirty="0"/>
                        <a:t>Many criteria used</a:t>
                      </a:r>
                    </a:p>
                    <a:p>
                      <a:r>
                        <a:rPr lang="en-US" dirty="0"/>
                        <a:t>Significant difference perceived among alternatives</a:t>
                      </a:r>
                    </a:p>
                    <a:p>
                      <a:r>
                        <a:rPr lang="en-US" dirty="0"/>
                        <a:t>Compensatory strategy used</a:t>
                      </a:r>
                    </a:p>
                  </a:txBody>
                  <a:tcPr/>
                </a:tc>
                <a:extLst>
                  <a:ext uri="{0D108BD9-81ED-4DB2-BD59-A6C34878D82A}">
                    <a16:rowId xmlns:a16="http://schemas.microsoft.com/office/drawing/2014/main" val="2139311117"/>
                  </a:ext>
                </a:extLst>
              </a:tr>
              <a:tr h="978051">
                <a:tc>
                  <a:txBody>
                    <a:bodyPr/>
                    <a:lstStyle/>
                    <a:p>
                      <a:r>
                        <a:rPr lang="en-US" dirty="0"/>
                        <a:t>Purchase</a:t>
                      </a:r>
                      <a:endParaRPr lang="en-US" b="1" dirty="0"/>
                    </a:p>
                  </a:txBody>
                  <a:tcPr/>
                </a:tc>
                <a:tc>
                  <a:txBody>
                    <a:bodyPr/>
                    <a:lstStyle/>
                    <a:p>
                      <a:r>
                        <a:rPr lang="en-US" dirty="0"/>
                        <a:t>Limited shopping time; may use self service</a:t>
                      </a:r>
                    </a:p>
                    <a:p>
                      <a:r>
                        <a:rPr lang="en-US" dirty="0"/>
                        <a:t>Choice often influenced by store display</a:t>
                      </a:r>
                    </a:p>
                  </a:txBody>
                  <a:tcPr/>
                </a:tc>
                <a:tc>
                  <a:txBody>
                    <a:bodyPr/>
                    <a:lstStyle/>
                    <a:p>
                      <a:r>
                        <a:rPr lang="en-US" dirty="0"/>
                        <a:t>Many outlets shopped if required</a:t>
                      </a:r>
                    </a:p>
                    <a:p>
                      <a:r>
                        <a:rPr lang="en-US" dirty="0"/>
                        <a:t>Communication with store personnel often desirable</a:t>
                      </a:r>
                    </a:p>
                  </a:txBody>
                  <a:tcPr/>
                </a:tc>
                <a:extLst>
                  <a:ext uri="{0D108BD9-81ED-4DB2-BD59-A6C34878D82A}">
                    <a16:rowId xmlns:a16="http://schemas.microsoft.com/office/drawing/2014/main" val="4055113535"/>
                  </a:ext>
                </a:extLst>
              </a:tr>
            </a:tbl>
          </a:graphicData>
        </a:graphic>
      </p:graphicFrame>
    </p:spTree>
    <p:extLst>
      <p:ext uri="{BB962C8B-B14F-4D97-AF65-F5344CB8AC3E}">
        <p14:creationId xmlns:p14="http://schemas.microsoft.com/office/powerpoint/2010/main" val="2928046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p:txBody>
          <a:bodyPr>
            <a:normAutofit fontScale="92500"/>
          </a:bodyPr>
          <a:lstStyle/>
          <a:p>
            <a:pPr marL="0" indent="0">
              <a:buNone/>
            </a:pPr>
            <a:r>
              <a:rPr lang="en-GB" dirty="0"/>
              <a:t>Search Models Employed by Consumers</a:t>
            </a:r>
          </a:p>
          <a:p>
            <a:pPr>
              <a:spcBef>
                <a:spcPct val="50000"/>
              </a:spcBef>
              <a:buFontTx/>
              <a:buChar char="•"/>
            </a:pPr>
            <a:r>
              <a:rPr lang="en-GB" altLang="en-US" b="1" i="1" dirty="0"/>
              <a:t>Internal versus external information search</a:t>
            </a:r>
            <a:r>
              <a:rPr lang="en-GB" altLang="en-US" i="1" dirty="0"/>
              <a:t>  - </a:t>
            </a:r>
            <a:r>
              <a:rPr lang="en-GB" altLang="en-US" dirty="0"/>
              <a:t>Internal searches of our memory banks helps consumers assemble information about different product alternatives.  External information searches (advertisements, etc.) helps consumers to supplement current knowledge.</a:t>
            </a:r>
          </a:p>
          <a:p>
            <a:pPr>
              <a:spcBef>
                <a:spcPct val="50000"/>
              </a:spcBef>
              <a:buFontTx/>
              <a:buChar char="•"/>
            </a:pPr>
            <a:r>
              <a:rPr lang="en-GB" altLang="en-US" b="1" i="1" dirty="0"/>
              <a:t>Deliberate versus accidental search</a:t>
            </a:r>
            <a:r>
              <a:rPr lang="en-GB" altLang="en-US" b="1" dirty="0"/>
              <a:t> -</a:t>
            </a:r>
            <a:r>
              <a:rPr lang="en-GB" altLang="en-US" dirty="0"/>
              <a:t> Directed learning where consumers actively seek information or more incidental learning where consumers passively absorb information in their day to day routines.</a:t>
            </a:r>
          </a:p>
          <a:p>
            <a:pPr marL="0" indent="0">
              <a:buNone/>
            </a:pPr>
            <a:endParaRPr lang="en-GB" dirty="0"/>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553419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599" y="1600201"/>
            <a:ext cx="7020393" cy="3917032"/>
          </a:xfrm>
        </p:spPr>
        <p:txBody>
          <a:bodyPr>
            <a:normAutofit/>
          </a:bodyPr>
          <a:lstStyle/>
          <a:p>
            <a:pPr marL="0" indent="0">
              <a:buNone/>
            </a:pPr>
            <a:r>
              <a:rPr lang="en-GB" b="1" dirty="0"/>
              <a:t>Alternatives</a:t>
            </a:r>
            <a:endParaRPr lang="en-US" b="1" dirty="0"/>
          </a:p>
          <a:p>
            <a:pPr>
              <a:spcBef>
                <a:spcPct val="50000"/>
              </a:spcBef>
              <a:buFontTx/>
              <a:buChar char="•"/>
            </a:pPr>
            <a:r>
              <a:rPr lang="en-GB" altLang="en-US" dirty="0"/>
              <a:t>These are the dimensions used to judge the merits of competing options.</a:t>
            </a:r>
          </a:p>
          <a:p>
            <a:pPr>
              <a:spcBef>
                <a:spcPct val="50000"/>
              </a:spcBef>
              <a:buFontTx/>
              <a:buChar char="•"/>
            </a:pPr>
            <a:r>
              <a:rPr lang="en-GB" altLang="en-US" dirty="0"/>
              <a:t>Marketers can play a role in educating consumers about which criteria should be used as determinant attributes.</a:t>
            </a:r>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6" name="Picture 5">
            <a:extLst>
              <a:ext uri="{FF2B5EF4-FFF2-40B4-BE49-F238E27FC236}">
                <a16:creationId xmlns:a16="http://schemas.microsoft.com/office/drawing/2014/main" id="{65F0C8A5-F868-F84C-8D66-BCBAA836082D}"/>
              </a:ext>
            </a:extLst>
          </p:cNvPr>
          <p:cNvPicPr>
            <a:picLocks noChangeAspect="1"/>
          </p:cNvPicPr>
          <p:nvPr/>
        </p:nvPicPr>
        <p:blipFill>
          <a:blip r:embed="rId3"/>
          <a:stretch>
            <a:fillRect/>
          </a:stretch>
        </p:blipFill>
        <p:spPr>
          <a:xfrm>
            <a:off x="7629992" y="2886460"/>
            <a:ext cx="4422749" cy="2630773"/>
          </a:xfrm>
          <a:prstGeom prst="rect">
            <a:avLst/>
          </a:prstGeom>
        </p:spPr>
      </p:pic>
    </p:spTree>
    <p:extLst>
      <p:ext uri="{BB962C8B-B14F-4D97-AF65-F5344CB8AC3E}">
        <p14:creationId xmlns:p14="http://schemas.microsoft.com/office/powerpoint/2010/main" val="29387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p:txBody>
          <a:bodyPr>
            <a:normAutofit/>
          </a:bodyPr>
          <a:lstStyle/>
          <a:p>
            <a:pPr marL="0" indent="0">
              <a:spcBef>
                <a:spcPct val="50000"/>
              </a:spcBef>
              <a:buNone/>
            </a:pPr>
            <a:r>
              <a:rPr lang="en-GB" altLang="en-US" sz="3600" b="1" dirty="0"/>
              <a:t>Evaluation of alternatives</a:t>
            </a:r>
            <a:endParaRPr lang="en-GB" altLang="en-US" dirty="0"/>
          </a:p>
          <a:p>
            <a:pPr>
              <a:spcBef>
                <a:spcPct val="50000"/>
              </a:spcBef>
              <a:buFontTx/>
              <a:buChar char="•"/>
            </a:pPr>
            <a:r>
              <a:rPr lang="en-GB" altLang="en-US" dirty="0"/>
              <a:t>Much of the effort that goes into a purchase decision occurs at the stage where a choice must be made from  alternatives.</a:t>
            </a:r>
          </a:p>
          <a:p>
            <a:pPr>
              <a:spcBef>
                <a:spcPct val="50000"/>
              </a:spcBef>
              <a:buFontTx/>
              <a:buChar char="•"/>
            </a:pPr>
            <a:r>
              <a:rPr lang="en-GB" altLang="en-US" dirty="0"/>
              <a:t>The alternatives actively considered are known as the evoked set.  These comprise those products already in memory (the retrieval set) plus those prominent in the retail environment.</a:t>
            </a:r>
          </a:p>
          <a:p>
            <a:pPr>
              <a:spcBef>
                <a:spcPct val="50000"/>
              </a:spcBef>
              <a:buFontTx/>
              <a:buChar char="•"/>
            </a:pPr>
            <a:r>
              <a:rPr lang="en-GB" altLang="en-US" dirty="0"/>
              <a:t>Marketers want their products to be in the evoked set. </a:t>
            </a:r>
          </a:p>
          <a:p>
            <a:pPr marL="0" indent="0">
              <a:buNone/>
            </a:pPr>
            <a:endParaRPr lang="en-GB" dirty="0"/>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623078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p:txBody>
          <a:bodyPr>
            <a:normAutofit fontScale="85000" lnSpcReduction="10000"/>
          </a:bodyPr>
          <a:lstStyle/>
          <a:p>
            <a:pPr marL="0" indent="0">
              <a:spcBef>
                <a:spcPct val="50000"/>
              </a:spcBef>
              <a:buNone/>
            </a:pPr>
            <a:r>
              <a:rPr lang="en-GB" altLang="en-US" sz="3600" b="1" dirty="0"/>
              <a:t>Types of consumer decisions</a:t>
            </a:r>
            <a:br>
              <a:rPr lang="en-GB" altLang="en-US" sz="3600" b="1" dirty="0"/>
            </a:br>
            <a:endParaRPr lang="en-GB" altLang="en-US" sz="3600" dirty="0"/>
          </a:p>
          <a:p>
            <a:pPr>
              <a:spcBef>
                <a:spcPct val="50000"/>
              </a:spcBef>
              <a:buFontTx/>
              <a:buChar char="•"/>
            </a:pPr>
            <a:r>
              <a:rPr lang="en-GB" altLang="en-US" b="1" i="1" dirty="0"/>
              <a:t>Habitual decision-making</a:t>
            </a:r>
            <a:r>
              <a:rPr lang="en-GB" altLang="en-US" dirty="0"/>
              <a:t> - those that are made routinely and with little or no conscious  effort.</a:t>
            </a:r>
          </a:p>
          <a:p>
            <a:pPr>
              <a:spcBef>
                <a:spcPct val="50000"/>
              </a:spcBef>
              <a:buFontTx/>
              <a:buChar char="•"/>
            </a:pPr>
            <a:r>
              <a:rPr lang="en-GB" altLang="en-US" b="1" i="1" dirty="0"/>
              <a:t>Extended decision-making</a:t>
            </a:r>
            <a:r>
              <a:rPr lang="en-GB" altLang="en-US" dirty="0"/>
              <a:t> - usually initiated by a motive that is fairly central to self-concept and the final decision is perceived to carry a fair degree of risk.</a:t>
            </a:r>
          </a:p>
          <a:p>
            <a:pPr>
              <a:spcBef>
                <a:spcPct val="50000"/>
              </a:spcBef>
              <a:buFontTx/>
              <a:buChar char="•"/>
            </a:pPr>
            <a:r>
              <a:rPr lang="en-GB" altLang="en-US" b="1" i="1" dirty="0"/>
              <a:t>Limited decision-making</a:t>
            </a:r>
            <a:r>
              <a:rPr lang="en-GB" altLang="en-US" b="1" dirty="0"/>
              <a:t> -</a:t>
            </a:r>
            <a:r>
              <a:rPr lang="en-GB" altLang="en-US" dirty="0"/>
              <a:t> usually straightforward and simple.  There is no real motivation to search for information and evaluate each alternative rigorously.</a:t>
            </a:r>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824494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7" name="Text Box 2">
            <a:extLst>
              <a:ext uri="{FF2B5EF4-FFF2-40B4-BE49-F238E27FC236}">
                <a16:creationId xmlns:a16="http://schemas.microsoft.com/office/drawing/2014/main" id="{7806CD53-A2A2-DC45-9928-48E8D0E23E4D}"/>
              </a:ext>
            </a:extLst>
          </p:cNvPr>
          <p:cNvSpPr txBox="1">
            <a:spLocks noChangeArrowheads="1"/>
          </p:cNvSpPr>
          <p:nvPr/>
        </p:nvSpPr>
        <p:spPr bwMode="auto">
          <a:xfrm>
            <a:off x="644577" y="944179"/>
            <a:ext cx="83058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altLang="en-US" sz="2400" b="1" dirty="0"/>
              <a:t>Continuum of buying decision behaviour</a:t>
            </a:r>
            <a:endParaRPr lang="en-GB" altLang="en-US" sz="2400" dirty="0"/>
          </a:p>
        </p:txBody>
      </p:sp>
      <p:pic>
        <p:nvPicPr>
          <p:cNvPr id="2" name="Picture 1">
            <a:extLst>
              <a:ext uri="{FF2B5EF4-FFF2-40B4-BE49-F238E27FC236}">
                <a16:creationId xmlns:a16="http://schemas.microsoft.com/office/drawing/2014/main" id="{636BF54C-ADEE-B64A-9C6D-A2A3EDF0DACD}"/>
              </a:ext>
            </a:extLst>
          </p:cNvPr>
          <p:cNvPicPr>
            <a:picLocks noChangeAspect="1"/>
          </p:cNvPicPr>
          <p:nvPr/>
        </p:nvPicPr>
        <p:blipFill>
          <a:blip r:embed="rId3"/>
          <a:stretch>
            <a:fillRect/>
          </a:stretch>
        </p:blipFill>
        <p:spPr>
          <a:xfrm>
            <a:off x="1459046" y="1391627"/>
            <a:ext cx="8525698" cy="3934937"/>
          </a:xfrm>
          <a:prstGeom prst="rect">
            <a:avLst/>
          </a:prstGeom>
        </p:spPr>
      </p:pic>
      <p:sp>
        <p:nvSpPr>
          <p:cNvPr id="8" name="TextBox 7">
            <a:extLst>
              <a:ext uri="{FF2B5EF4-FFF2-40B4-BE49-F238E27FC236}">
                <a16:creationId xmlns:a16="http://schemas.microsoft.com/office/drawing/2014/main" id="{F2B2E7BD-B17A-6E47-910D-934D29423DE6}"/>
              </a:ext>
            </a:extLst>
          </p:cNvPr>
          <p:cNvSpPr txBox="1"/>
          <p:nvPr/>
        </p:nvSpPr>
        <p:spPr>
          <a:xfrm>
            <a:off x="7379464" y="5341555"/>
            <a:ext cx="4812536" cy="369332"/>
          </a:xfrm>
          <a:prstGeom prst="rect">
            <a:avLst/>
          </a:prstGeom>
          <a:noFill/>
        </p:spPr>
        <p:txBody>
          <a:bodyPr wrap="none" rtlCol="0">
            <a:spAutoFit/>
          </a:bodyPr>
          <a:lstStyle/>
          <a:p>
            <a:r>
              <a:rPr lang="en-GB" dirty="0"/>
              <a:t>(Solomon, </a:t>
            </a:r>
            <a:r>
              <a:rPr lang="en-GB" dirty="0" err="1"/>
              <a:t>Bamossy</a:t>
            </a:r>
            <a:r>
              <a:rPr lang="en-GB" dirty="0"/>
              <a:t>, </a:t>
            </a:r>
            <a:r>
              <a:rPr lang="en-GB" dirty="0" err="1"/>
              <a:t>Askegaard</a:t>
            </a:r>
            <a:r>
              <a:rPr lang="en-GB" dirty="0"/>
              <a:t> and Hogg, 2010)</a:t>
            </a:r>
            <a:endParaRPr lang="en-US" dirty="0"/>
          </a:p>
        </p:txBody>
      </p:sp>
    </p:spTree>
    <p:extLst>
      <p:ext uri="{BB962C8B-B14F-4D97-AF65-F5344CB8AC3E}">
        <p14:creationId xmlns:p14="http://schemas.microsoft.com/office/powerpoint/2010/main" val="1105903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600" y="1600201"/>
            <a:ext cx="10972800" cy="2087379"/>
          </a:xfrm>
        </p:spPr>
        <p:txBody>
          <a:bodyPr/>
          <a:lstStyle/>
          <a:p>
            <a:pPr marL="0" indent="0">
              <a:spcBef>
                <a:spcPct val="50000"/>
              </a:spcBef>
              <a:buNone/>
            </a:pPr>
            <a:r>
              <a:rPr lang="en-GB" altLang="en-US" sz="3600" b="1" dirty="0"/>
              <a:t>Product categorisation</a:t>
            </a:r>
          </a:p>
          <a:p>
            <a:pPr>
              <a:spcBef>
                <a:spcPct val="50000"/>
              </a:spcBef>
              <a:buFontTx/>
              <a:buChar char="•"/>
            </a:pPr>
            <a:r>
              <a:rPr lang="en-GB" altLang="en-US" dirty="0"/>
              <a:t>Categorisation is a crucial determinant of how a product is evaluated.</a:t>
            </a:r>
          </a:p>
          <a:p>
            <a:pPr>
              <a:spcBef>
                <a:spcPct val="50000"/>
              </a:spcBef>
              <a:buFontTx/>
              <a:buChar char="•"/>
            </a:pPr>
            <a:r>
              <a:rPr lang="en-GB" altLang="en-US" dirty="0"/>
              <a:t>Products in consumers’ evoked sets are likely to share similar features.</a:t>
            </a:r>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6304113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p:txBody>
          <a:bodyPr>
            <a:normAutofit fontScale="85000" lnSpcReduction="20000"/>
          </a:bodyPr>
          <a:lstStyle/>
          <a:p>
            <a:pPr marL="0" indent="0">
              <a:spcBef>
                <a:spcPct val="50000"/>
              </a:spcBef>
              <a:buNone/>
            </a:pPr>
            <a:r>
              <a:rPr lang="en-GB" altLang="en-US" sz="4000" b="1" dirty="0"/>
              <a:t>Strategic implications for product categorisation</a:t>
            </a:r>
          </a:p>
          <a:p>
            <a:pPr>
              <a:spcBef>
                <a:spcPct val="50000"/>
              </a:spcBef>
              <a:buFontTx/>
              <a:buChar char="•"/>
            </a:pPr>
            <a:r>
              <a:rPr lang="en-GB" altLang="en-US" dirty="0"/>
              <a:t>The way a product is grouped with others has important ramifications for determining its competitors for adoption and the criteria used to make this choice.</a:t>
            </a:r>
          </a:p>
          <a:p>
            <a:pPr>
              <a:spcBef>
                <a:spcPct val="50000"/>
              </a:spcBef>
              <a:buFontTx/>
              <a:buChar char="•"/>
            </a:pPr>
            <a:r>
              <a:rPr lang="en-GB" altLang="en-US" dirty="0"/>
              <a:t>Product positioning - hinges on the marketer’s ability to convince consumers a product should be considered within a given category.</a:t>
            </a:r>
          </a:p>
          <a:p>
            <a:pPr>
              <a:spcBef>
                <a:spcPct val="50000"/>
              </a:spcBef>
              <a:buFontTx/>
              <a:buChar char="•"/>
            </a:pPr>
            <a:r>
              <a:rPr lang="en-GB" altLang="en-US" b="1" dirty="0"/>
              <a:t>Identifying competitors</a:t>
            </a:r>
            <a:r>
              <a:rPr lang="en-GB" altLang="en-US" dirty="0"/>
              <a:t> - many different product forms compete for membership of a category.   </a:t>
            </a:r>
          </a:p>
          <a:p>
            <a:pPr>
              <a:spcBef>
                <a:spcPct val="50000"/>
              </a:spcBef>
              <a:buFontTx/>
              <a:buChar char="•"/>
            </a:pPr>
            <a:r>
              <a:rPr lang="en-GB" altLang="en-US" dirty="0"/>
              <a:t>Where a product is a really good example of a category it is more familiar to consumers and is more easily recognised and recalled.</a:t>
            </a:r>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862768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599" y="793506"/>
            <a:ext cx="5326505" cy="543392"/>
          </a:xfrm>
        </p:spPr>
        <p:txBody>
          <a:bodyPr/>
          <a:lstStyle/>
          <a:p>
            <a:pPr marL="0" indent="0">
              <a:buNone/>
            </a:pPr>
            <a:r>
              <a:rPr lang="en-GB" dirty="0"/>
              <a:t>Common Market Beliefs - Store</a:t>
            </a:r>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graphicFrame>
        <p:nvGraphicFramePr>
          <p:cNvPr id="2" name="Table 1">
            <a:extLst>
              <a:ext uri="{FF2B5EF4-FFF2-40B4-BE49-F238E27FC236}">
                <a16:creationId xmlns:a16="http://schemas.microsoft.com/office/drawing/2014/main" id="{DAD5DCA5-99DD-C042-8A55-CB8EAF9C9FA1}"/>
              </a:ext>
            </a:extLst>
          </p:cNvPr>
          <p:cNvGraphicFramePr>
            <a:graphicFrameLocks noGrp="1"/>
          </p:cNvGraphicFramePr>
          <p:nvPr>
            <p:extLst>
              <p:ext uri="{D42A27DB-BD31-4B8C-83A1-F6EECF244321}">
                <p14:modId xmlns:p14="http://schemas.microsoft.com/office/powerpoint/2010/main" val="2841894557"/>
              </p:ext>
            </p:extLst>
          </p:nvPr>
        </p:nvGraphicFramePr>
        <p:xfrm>
          <a:off x="602635" y="1378462"/>
          <a:ext cx="10864840" cy="4239443"/>
        </p:xfrm>
        <a:graphic>
          <a:graphicData uri="http://schemas.openxmlformats.org/drawingml/2006/table">
            <a:tbl>
              <a:tblPr firstRow="1" bandRow="1">
                <a:tableStyleId>{616DA210-FB5B-4158-B5E0-FEB733F419BA}</a:tableStyleId>
              </a:tblPr>
              <a:tblGrid>
                <a:gridCol w="10864840">
                  <a:extLst>
                    <a:ext uri="{9D8B030D-6E8A-4147-A177-3AD203B41FA5}">
                      <a16:colId xmlns:a16="http://schemas.microsoft.com/office/drawing/2014/main" val="594673170"/>
                    </a:ext>
                  </a:extLst>
                </a:gridCol>
              </a:tblGrid>
              <a:tr h="4239443">
                <a:tc>
                  <a:txBody>
                    <a:bodyPr/>
                    <a:lstStyle/>
                    <a:p>
                      <a:pPr marL="285750" indent="-285750">
                        <a:buFont typeface="Arial" panose="020B0604020202020204" pitchFamily="34" charset="0"/>
                        <a:buChar char="•"/>
                      </a:pPr>
                      <a:r>
                        <a:rPr lang="en-US" b="0" dirty="0" err="1"/>
                        <a:t>Specialised</a:t>
                      </a:r>
                      <a:r>
                        <a:rPr lang="en-US" b="0" dirty="0"/>
                        <a:t> shops are good places to familiarize with the best brands.  Once you know what you want, its cheaper to buy elsewhere.</a:t>
                      </a:r>
                    </a:p>
                    <a:p>
                      <a:pPr marL="285750" indent="-285750">
                        <a:buFont typeface="Arial" panose="020B0604020202020204" pitchFamily="34" charset="0"/>
                        <a:buChar char="•"/>
                      </a:pPr>
                      <a:br>
                        <a:rPr lang="en-US" b="0" dirty="0"/>
                      </a:br>
                      <a:r>
                        <a:rPr lang="en-US" b="0" dirty="0"/>
                        <a:t>Stores character is reflected in outward display</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Sales people in specialized shops more knowledgeable</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Large stores offer better prices</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Stores offering good value on own products offer good value on all products</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Credit/return policies are better at larger stores</a:t>
                      </a:r>
                    </a:p>
                    <a:p>
                      <a:pPr marL="285750" indent="-285750">
                        <a:buFont typeface="Arial" panose="020B0604020202020204" pitchFamily="34" charset="0"/>
                        <a:buChar char="•"/>
                      </a:pPr>
                      <a:endParaRPr lang="en-US" b="0" dirty="0"/>
                    </a:p>
                    <a:p>
                      <a:pPr marL="285750" indent="-285750">
                        <a:buFont typeface="Arial" panose="020B0604020202020204" pitchFamily="34" charset="0"/>
                        <a:buChar char="•"/>
                      </a:pPr>
                      <a:r>
                        <a:rPr lang="en-US" b="0" dirty="0"/>
                        <a:t>Newly opened stores have attractive prices</a:t>
                      </a:r>
                      <a:endParaRPr lang="en-US" b="0" dirty="0">
                        <a:solidFill>
                          <a:schemeClr val="tx1"/>
                        </a:solidFill>
                      </a:endParaRPr>
                    </a:p>
                  </a:txBody>
                  <a:tcPr/>
                </a:tc>
                <a:extLst>
                  <a:ext uri="{0D108BD9-81ED-4DB2-BD59-A6C34878D82A}">
                    <a16:rowId xmlns:a16="http://schemas.microsoft.com/office/drawing/2014/main" val="192062114"/>
                  </a:ext>
                </a:extLst>
              </a:tr>
            </a:tbl>
          </a:graphicData>
        </a:graphic>
      </p:graphicFrame>
    </p:spTree>
    <p:extLst>
      <p:ext uri="{BB962C8B-B14F-4D97-AF65-F5344CB8AC3E}">
        <p14:creationId xmlns:p14="http://schemas.microsoft.com/office/powerpoint/2010/main" val="3077312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599" y="793506"/>
            <a:ext cx="6091003" cy="543392"/>
          </a:xfrm>
        </p:spPr>
        <p:txBody>
          <a:bodyPr>
            <a:normAutofit/>
          </a:bodyPr>
          <a:lstStyle/>
          <a:p>
            <a:pPr marL="0" indent="0">
              <a:buNone/>
            </a:pPr>
            <a:r>
              <a:rPr lang="en-GB" dirty="0"/>
              <a:t>Common Market Beliefs - Brand</a:t>
            </a:r>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graphicFrame>
        <p:nvGraphicFramePr>
          <p:cNvPr id="2" name="Table 1">
            <a:extLst>
              <a:ext uri="{FF2B5EF4-FFF2-40B4-BE49-F238E27FC236}">
                <a16:creationId xmlns:a16="http://schemas.microsoft.com/office/drawing/2014/main" id="{DAD5DCA5-99DD-C042-8A55-CB8EAF9C9FA1}"/>
              </a:ext>
            </a:extLst>
          </p:cNvPr>
          <p:cNvGraphicFramePr>
            <a:graphicFrameLocks noGrp="1"/>
          </p:cNvGraphicFramePr>
          <p:nvPr>
            <p:extLst>
              <p:ext uri="{D42A27DB-BD31-4B8C-83A1-F6EECF244321}">
                <p14:modId xmlns:p14="http://schemas.microsoft.com/office/powerpoint/2010/main" val="2193842459"/>
              </p:ext>
            </p:extLst>
          </p:nvPr>
        </p:nvGraphicFramePr>
        <p:xfrm>
          <a:off x="609599" y="1460260"/>
          <a:ext cx="9740578" cy="2125831"/>
        </p:xfrm>
        <a:graphic>
          <a:graphicData uri="http://schemas.openxmlformats.org/drawingml/2006/table">
            <a:tbl>
              <a:tblPr firstRow="1" bandRow="1">
                <a:tableStyleId>{5940675A-B579-460E-94D1-54222C63F5DA}</a:tableStyleId>
              </a:tblPr>
              <a:tblGrid>
                <a:gridCol w="9740578">
                  <a:extLst>
                    <a:ext uri="{9D8B030D-6E8A-4147-A177-3AD203B41FA5}">
                      <a16:colId xmlns:a16="http://schemas.microsoft.com/office/drawing/2014/main" val="594673170"/>
                    </a:ext>
                  </a:extLst>
                </a:gridCol>
              </a:tblGrid>
              <a:tr h="2125831">
                <a:tc>
                  <a:txBody>
                    <a:bodyPr/>
                    <a:lstStyle/>
                    <a:p>
                      <a:pPr marL="285750" indent="-285750">
                        <a:buFont typeface="Arial" panose="020B0604020202020204" pitchFamily="34" charset="0"/>
                        <a:buChar char="•"/>
                      </a:pPr>
                      <a:r>
                        <a:rPr lang="en-US" dirty="0"/>
                        <a:t>All brands are essentially the same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Generic products are simply name brands sold under a different label at a different [lower] price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Best brands are the ones purchased the most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When in doubt, a national brand is always the safest option</a:t>
                      </a:r>
                      <a:endParaRPr lang="en-US" b="0" dirty="0">
                        <a:solidFill>
                          <a:schemeClr val="tx1"/>
                        </a:solidFill>
                      </a:endParaRPr>
                    </a:p>
                  </a:txBody>
                  <a:tcPr/>
                </a:tc>
                <a:extLst>
                  <a:ext uri="{0D108BD9-81ED-4DB2-BD59-A6C34878D82A}">
                    <a16:rowId xmlns:a16="http://schemas.microsoft.com/office/drawing/2014/main" val="192062114"/>
                  </a:ext>
                </a:extLst>
              </a:tr>
            </a:tbl>
          </a:graphicData>
        </a:graphic>
      </p:graphicFrame>
    </p:spTree>
    <p:extLst>
      <p:ext uri="{BB962C8B-B14F-4D97-AF65-F5344CB8AC3E}">
        <p14:creationId xmlns:p14="http://schemas.microsoft.com/office/powerpoint/2010/main" val="1700626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C93FD-3EE0-E948-BEA2-3AD4132CE0F4}"/>
              </a:ext>
            </a:extLst>
          </p:cNvPr>
          <p:cNvSpPr>
            <a:spLocks noGrp="1"/>
          </p:cNvSpPr>
          <p:nvPr>
            <p:ph idx="1"/>
          </p:nvPr>
        </p:nvSpPr>
        <p:spPr>
          <a:xfrm>
            <a:off x="609599" y="793506"/>
            <a:ext cx="8340437" cy="3570676"/>
          </a:xfrm>
        </p:spPr>
        <p:txBody>
          <a:bodyPr>
            <a:normAutofit/>
          </a:bodyPr>
          <a:lstStyle/>
          <a:p>
            <a:pPr marL="0" indent="0">
              <a:buNone/>
            </a:pPr>
            <a:r>
              <a:rPr lang="en-GB" dirty="0"/>
              <a:t>Post Purchase Behaviour </a:t>
            </a:r>
          </a:p>
          <a:p>
            <a:pPr marL="0" indent="0">
              <a:buNone/>
            </a:pPr>
            <a:endParaRPr lang="en-GB" dirty="0"/>
          </a:p>
          <a:p>
            <a:pPr marL="285750" indent="-285750"/>
            <a:r>
              <a:rPr lang="en-US" sz="2400" dirty="0"/>
              <a:t>First Use (out of box experience)</a:t>
            </a:r>
          </a:p>
          <a:p>
            <a:pPr marL="285750" indent="-285750"/>
            <a:r>
              <a:rPr lang="en-US" sz="2400" dirty="0"/>
              <a:t>Continued use</a:t>
            </a:r>
          </a:p>
          <a:p>
            <a:pPr marL="285750" indent="-285750"/>
            <a:r>
              <a:rPr lang="en-US" sz="2400" dirty="0"/>
              <a:t>Discontinue</a:t>
            </a:r>
          </a:p>
          <a:p>
            <a:pPr marL="285750" indent="-285750"/>
            <a:r>
              <a:rPr lang="en-US" sz="2400" dirty="0"/>
              <a:t>Renew/Recycle</a:t>
            </a:r>
          </a:p>
          <a:p>
            <a:pPr marL="0" indent="0">
              <a:buNone/>
            </a:pPr>
            <a:endParaRPr lang="en-GB" dirty="0"/>
          </a:p>
          <a:p>
            <a:endParaRPr lang="en-US" dirty="0"/>
          </a:p>
        </p:txBody>
      </p:sp>
      <p:sp>
        <p:nvSpPr>
          <p:cNvPr id="4" name="Slide Number Placeholder 3">
            <a:extLst>
              <a:ext uri="{FF2B5EF4-FFF2-40B4-BE49-F238E27FC236}">
                <a16:creationId xmlns:a16="http://schemas.microsoft.com/office/drawing/2014/main" id="{57561174-4EFD-6C47-A270-06E11E763959}"/>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5" name="Title 1">
            <a:extLst>
              <a:ext uri="{FF2B5EF4-FFF2-40B4-BE49-F238E27FC236}">
                <a16:creationId xmlns:a16="http://schemas.microsoft.com/office/drawing/2014/main" id="{94AAC42E-D3F5-1248-8EE5-81C7E7C7820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6" name="Rectangle 5">
            <a:extLst>
              <a:ext uri="{FF2B5EF4-FFF2-40B4-BE49-F238E27FC236}">
                <a16:creationId xmlns:a16="http://schemas.microsoft.com/office/drawing/2014/main" id="{D9E8369D-015F-0B4C-BFA0-5C15FE41301C}"/>
              </a:ext>
            </a:extLst>
          </p:cNvPr>
          <p:cNvSpPr/>
          <p:nvPr/>
        </p:nvSpPr>
        <p:spPr>
          <a:xfrm>
            <a:off x="3002935" y="3721681"/>
            <a:ext cx="2712602" cy="369332"/>
          </a:xfrm>
          <a:prstGeom prst="rect">
            <a:avLst/>
          </a:prstGeom>
        </p:spPr>
        <p:txBody>
          <a:bodyPr wrap="none">
            <a:spAutoFit/>
          </a:bodyPr>
          <a:lstStyle/>
          <a:p>
            <a:r>
              <a:rPr lang="en-GB" dirty="0"/>
              <a:t>(Newbery, Farnham, 2013)</a:t>
            </a:r>
            <a:endParaRPr lang="en-US" dirty="0"/>
          </a:p>
        </p:txBody>
      </p:sp>
      <p:pic>
        <p:nvPicPr>
          <p:cNvPr id="8" name="Picture 7">
            <a:extLst>
              <a:ext uri="{FF2B5EF4-FFF2-40B4-BE49-F238E27FC236}">
                <a16:creationId xmlns:a16="http://schemas.microsoft.com/office/drawing/2014/main" id="{5E29BCA1-7915-0241-A942-5E0D1FD13946}"/>
              </a:ext>
            </a:extLst>
          </p:cNvPr>
          <p:cNvPicPr>
            <a:picLocks noChangeAspect="1"/>
          </p:cNvPicPr>
          <p:nvPr/>
        </p:nvPicPr>
        <p:blipFill>
          <a:blip r:embed="rId3"/>
          <a:stretch>
            <a:fillRect/>
          </a:stretch>
        </p:blipFill>
        <p:spPr>
          <a:xfrm>
            <a:off x="6206836" y="1720791"/>
            <a:ext cx="5971309" cy="3980873"/>
          </a:xfrm>
          <a:prstGeom prst="rect">
            <a:avLst/>
          </a:prstGeom>
        </p:spPr>
      </p:pic>
    </p:spTree>
    <p:extLst>
      <p:ext uri="{BB962C8B-B14F-4D97-AF65-F5344CB8AC3E}">
        <p14:creationId xmlns:p14="http://schemas.microsoft.com/office/powerpoint/2010/main" val="60026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235712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6D76D-D70E-3B43-BEE5-367907A4DBC9}"/>
              </a:ext>
            </a:extLst>
          </p:cNvPr>
          <p:cNvSpPr>
            <a:spLocks noGrp="1"/>
          </p:cNvSpPr>
          <p:nvPr>
            <p:ph idx="1"/>
          </p:nvPr>
        </p:nvSpPr>
        <p:spPr/>
        <p:txBody>
          <a:bodyPr>
            <a:normAutofit fontScale="92500"/>
          </a:bodyPr>
          <a:lstStyle/>
          <a:p>
            <a:pPr marL="0" indent="0">
              <a:buNone/>
            </a:pPr>
            <a:r>
              <a:rPr lang="en-US" b="1" dirty="0"/>
              <a:t>Session 7 – Buyer/Seller Relationships – </a:t>
            </a:r>
            <a:r>
              <a:rPr lang="en-GB" b="1" dirty="0"/>
              <a:t>Homework</a:t>
            </a:r>
          </a:p>
          <a:p>
            <a:pPr marL="0" indent="0">
              <a:buNone/>
            </a:pPr>
            <a:endParaRPr lang="en-GB" b="1" dirty="0"/>
          </a:p>
          <a:p>
            <a:r>
              <a:rPr lang="en-GB" dirty="0"/>
              <a:t>How do low-involvement decisions differ from high-involvement decisions in terms of relevance, price, frequency, and the risks their buyers face? </a:t>
            </a:r>
          </a:p>
          <a:p>
            <a:r>
              <a:rPr lang="en-GB" dirty="0"/>
              <a:t>What stages do people go through in the buying process for high-involvement decisions? How do the stages vary for low-involvement decisions?</a:t>
            </a:r>
          </a:p>
          <a:p>
            <a:r>
              <a:rPr lang="en-GB" dirty="0"/>
              <a:t>What is post-purchase dissonance and what can companies do to reduce it?</a:t>
            </a:r>
          </a:p>
        </p:txBody>
      </p:sp>
      <p:sp>
        <p:nvSpPr>
          <p:cNvPr id="4" name="Slide Number Placeholder 3">
            <a:extLst>
              <a:ext uri="{FF2B5EF4-FFF2-40B4-BE49-F238E27FC236}">
                <a16:creationId xmlns:a16="http://schemas.microsoft.com/office/drawing/2014/main" id="{8FEEC9B7-2AB7-F347-874B-295AFC69B575}"/>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6" name="Title 1">
            <a:extLst>
              <a:ext uri="{FF2B5EF4-FFF2-40B4-BE49-F238E27FC236}">
                <a16:creationId xmlns:a16="http://schemas.microsoft.com/office/drawing/2014/main" id="{43169DD3-4BD5-3C4D-9B8A-5A84B0369D21}"/>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3399156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lnSpcReduction="10000"/>
          </a:bodyPr>
          <a:lstStyle/>
          <a:p>
            <a:pPr marL="0" indent="0">
              <a:buNone/>
            </a:pPr>
            <a:r>
              <a:rPr lang="en-GB" sz="1800" dirty="0"/>
              <a:t>Hansen, T. 2005. Perspectives on consumer decision making: An integrated approach [Online] https://</a:t>
            </a:r>
            <a:r>
              <a:rPr lang="en-GB" sz="1800" dirty="0" err="1"/>
              <a:t>onlinelibrary.wiley.com</a:t>
            </a:r>
            <a:r>
              <a:rPr lang="en-GB" sz="1800" dirty="0"/>
              <a:t>/</a:t>
            </a:r>
            <a:r>
              <a:rPr lang="en-GB" sz="1800" dirty="0" err="1"/>
              <a:t>doi</a:t>
            </a:r>
            <a:r>
              <a:rPr lang="en-GB" sz="1800" dirty="0"/>
              <a:t>/10.1002/cb.33 </a:t>
            </a:r>
          </a:p>
          <a:p>
            <a:pPr marL="0" indent="0">
              <a:buNone/>
            </a:pPr>
            <a:endParaRPr lang="en-GB" sz="1800" dirty="0"/>
          </a:p>
          <a:p>
            <a:pPr marL="0" indent="0">
              <a:buNone/>
            </a:pPr>
            <a:r>
              <a:rPr lang="en-GB" sz="1800" dirty="0"/>
              <a:t>Lamb, C., Hair, J. and McDaniel, C., 2009. </a:t>
            </a:r>
            <a:r>
              <a:rPr lang="en-GB" sz="1800" i="1" dirty="0"/>
              <a:t>Essentials Of Marketing</a:t>
            </a:r>
            <a:r>
              <a:rPr lang="en-GB" sz="1800" dirty="0"/>
              <a:t>. 6th ed. Mason, OH: South-Western Cengage Learning.</a:t>
            </a:r>
          </a:p>
          <a:p>
            <a:pPr marL="0" indent="0">
              <a:buNone/>
            </a:pPr>
            <a:endParaRPr lang="en-GB" sz="1800" dirty="0"/>
          </a:p>
          <a:p>
            <a:pPr marL="0" indent="0">
              <a:buNone/>
            </a:pPr>
            <a:r>
              <a:rPr lang="en-GB" sz="1800" dirty="0"/>
              <a:t>Newbery, P. and K. Farnham, Experience design: A framework for integrating brand, experience, and value. 2013: John Wiley &amp; Sons.</a:t>
            </a:r>
            <a:endParaRPr lang="en-US" sz="1800" dirty="0"/>
          </a:p>
          <a:p>
            <a:pPr marL="0" indent="0">
              <a:buNone/>
            </a:pPr>
            <a:endParaRPr lang="en-GB" sz="1800" dirty="0"/>
          </a:p>
          <a:p>
            <a:pPr marL="0" indent="0">
              <a:buNone/>
            </a:pPr>
            <a:r>
              <a:rPr lang="en-GB" sz="1800" dirty="0"/>
              <a:t>Solomon, M., </a:t>
            </a:r>
            <a:r>
              <a:rPr lang="en-GB" sz="1800" dirty="0" err="1"/>
              <a:t>Bamossy</a:t>
            </a:r>
            <a:r>
              <a:rPr lang="en-GB" sz="1800" dirty="0"/>
              <a:t>, G., </a:t>
            </a:r>
            <a:r>
              <a:rPr lang="en-GB" sz="1800" dirty="0" err="1"/>
              <a:t>Askegaard</a:t>
            </a:r>
            <a:r>
              <a:rPr lang="en-GB" sz="1800" dirty="0"/>
              <a:t>, S. and Hogg, M., 2010. </a:t>
            </a:r>
            <a:r>
              <a:rPr lang="en-GB" sz="1800" i="1" dirty="0"/>
              <a:t>Consumer Behaviour</a:t>
            </a:r>
            <a:r>
              <a:rPr lang="en-GB" sz="1800" dirty="0"/>
              <a:t>. 4th ed. Harlow: Financial Times Prentice Hall.</a:t>
            </a:r>
            <a:br>
              <a:rPr lang="en-GB" sz="1800" dirty="0"/>
            </a:br>
            <a:endParaRPr lang="en-US" sz="1800" dirty="0"/>
          </a:p>
        </p:txBody>
      </p:sp>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2504655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483</TotalTime>
  <Words>3380</Words>
  <Application>Microsoft Macintosh PowerPoint</Application>
  <PresentationFormat>Widescreen</PresentationFormat>
  <Paragraphs>337</Paragraphs>
  <Slides>23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Times New Roman</vt:lpstr>
      <vt:lpstr>20140311PresentationUWTSDTemplate</vt:lpstr>
      <vt:lpstr>BA Management Skills for the Workplace BMSK5003</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lpstr>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Mark Bell-Davies</dc:creator>
  <cp:lastModifiedBy>Mark Bell-Davies</cp:lastModifiedBy>
  <cp:revision>24</cp:revision>
  <dcterms:created xsi:type="dcterms:W3CDTF">2020-06-03T12:09:13Z</dcterms:created>
  <dcterms:modified xsi:type="dcterms:W3CDTF">2020-06-05T17:20:22Z</dcterms:modified>
</cp:coreProperties>
</file>