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83" autoAdjust="0"/>
    <p:restoredTop sz="67758" autoAdjust="0"/>
  </p:normalViewPr>
  <p:slideViewPr>
    <p:cSldViewPr snapToGrid="0">
      <p:cViewPr varScale="1">
        <p:scale>
          <a:sx n="52" d="100"/>
          <a:sy n="52" d="100"/>
        </p:scale>
        <p:origin x="187"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BAC4C8-2D35-4A2B-AB21-6D653E164551}" type="datetimeFigureOut">
              <a:rPr lang="en-US" smtClean="0"/>
              <a:t>10/20/2021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127B51-233C-4C8A-AC05-59FBDF267301}" type="slidenum">
              <a:rPr lang="en-US" smtClean="0"/>
              <a:t>‹#›</a:t>
            </a:fld>
            <a:endParaRPr lang="en-US"/>
          </a:p>
        </p:txBody>
      </p:sp>
    </p:spTree>
    <p:extLst>
      <p:ext uri="{BB962C8B-B14F-4D97-AF65-F5344CB8AC3E}">
        <p14:creationId xmlns:p14="http://schemas.microsoft.com/office/powerpoint/2010/main" val="2820746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9127B51-233C-4C8A-AC05-59FBDF267301}" type="slidenum">
              <a:rPr lang="en-US" smtClean="0"/>
              <a:t>1</a:t>
            </a:fld>
            <a:endParaRPr lang="en-US"/>
          </a:p>
        </p:txBody>
      </p:sp>
    </p:spTree>
    <p:extLst>
      <p:ext uri="{BB962C8B-B14F-4D97-AF65-F5344CB8AC3E}">
        <p14:creationId xmlns:p14="http://schemas.microsoft.com/office/powerpoint/2010/main" val="7617745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Cognitive Development is the growth of a child, mentally, this relates to their ability to think and reason. However, we can also split this into 2 relevant theories, these are Piaget's Theory and Vygotsky’s Theory, of course there are many more theories of development however we will only be discussing about these two.</a:t>
            </a:r>
          </a:p>
          <a:p>
            <a:r>
              <a:rPr lang="en-US" dirty="0"/>
              <a:t>Development in the brain is neutralized by the neuroplasticity of it, this includes many things such as brain repair, the development and ability of the brain to adapt to new surroundings and environments and trough physiological conditions.</a:t>
            </a:r>
          </a:p>
          <a:p>
            <a:endParaRPr lang="en-US" dirty="0"/>
          </a:p>
        </p:txBody>
      </p:sp>
      <p:sp>
        <p:nvSpPr>
          <p:cNvPr id="4" name="Slide Number Placeholder 3"/>
          <p:cNvSpPr>
            <a:spLocks noGrp="1"/>
          </p:cNvSpPr>
          <p:nvPr>
            <p:ph type="sldNum" sz="quarter" idx="5"/>
          </p:nvPr>
        </p:nvSpPr>
        <p:spPr/>
        <p:txBody>
          <a:bodyPr/>
          <a:lstStyle/>
          <a:p>
            <a:fld id="{99127B51-233C-4C8A-AC05-59FBDF267301}" type="slidenum">
              <a:rPr lang="en-US" smtClean="0"/>
              <a:t>2</a:t>
            </a:fld>
            <a:endParaRPr lang="en-US"/>
          </a:p>
        </p:txBody>
      </p:sp>
    </p:spTree>
    <p:extLst>
      <p:ext uri="{BB962C8B-B14F-4D97-AF65-F5344CB8AC3E}">
        <p14:creationId xmlns:p14="http://schemas.microsoft.com/office/powerpoint/2010/main" val="212378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 to our theories, firstly we will be discussing about Piaget’s Theory of Cognitive Development, He believed that cognitive development proceeded and occurred through a sequence of successive qualitative changes in cognitive structures. His Theory was the most influential one of cognitive development, he would have also said that children and kids go trough very different stages of development, which in every single stage they think way more qualitatively differently to the stage before it, this meaning that older children are capable of thoughts that are simply much more complicated and difficult, basically beyond younger children’s thoughts.</a:t>
            </a:r>
          </a:p>
          <a:p>
            <a:r>
              <a:rPr lang="en-US" dirty="0"/>
              <a:t>These are his thoughts:</a:t>
            </a:r>
          </a:p>
          <a:p>
            <a:pPr marL="171450" indent="-171450">
              <a:buFontTx/>
              <a:buChar char="-"/>
            </a:pPr>
            <a:r>
              <a:rPr lang="en-GB" dirty="0"/>
              <a:t>Cognition unfolds into four stages.</a:t>
            </a:r>
          </a:p>
          <a:p>
            <a:pPr marL="171450" indent="-171450">
              <a:buFontTx/>
              <a:buChar char="-"/>
            </a:pPr>
            <a:r>
              <a:rPr lang="en-GB" dirty="0"/>
              <a:t>Each stage is age-related and distinctive.</a:t>
            </a:r>
          </a:p>
          <a:p>
            <a:pPr marL="171450" indent="-171450">
              <a:buFontTx/>
              <a:buChar char="-"/>
            </a:pPr>
            <a:r>
              <a:rPr lang="en-GB" dirty="0"/>
              <a:t>Each stage is discontinuous from and way more difficult and advanced than the previous.</a:t>
            </a:r>
          </a:p>
          <a:p>
            <a:pPr marL="171450" indent="-171450">
              <a:buFontTx/>
              <a:buChar char="-"/>
            </a:pPr>
            <a:endParaRPr lang="en-GB" dirty="0"/>
          </a:p>
          <a:p>
            <a:pPr marL="0" indent="0">
              <a:buFontTx/>
              <a:buNone/>
            </a:pPr>
            <a:r>
              <a:rPr lang="en-GB" dirty="0"/>
              <a:t>There are four stages that are within Piaget’s Theory, these are the following;</a:t>
            </a:r>
          </a:p>
          <a:p>
            <a:pPr marL="0" indent="0">
              <a:buFontTx/>
              <a:buNone/>
            </a:pPr>
            <a:r>
              <a:rPr lang="en-GB" dirty="0"/>
              <a:t>Stage number one, birth to 18-24 months, is called the Sensorimotor Stage.</a:t>
            </a:r>
          </a:p>
          <a:p>
            <a:pPr marL="0" indent="0">
              <a:buFontTx/>
              <a:buNone/>
            </a:pPr>
            <a:r>
              <a:rPr lang="en-GB" dirty="0"/>
              <a:t>Stage number two,2-7 years, this is called the Preoperational Stage.</a:t>
            </a:r>
          </a:p>
          <a:p>
            <a:pPr marL="0" indent="0">
              <a:buFontTx/>
              <a:buNone/>
            </a:pPr>
            <a:r>
              <a:rPr lang="en-GB" dirty="0"/>
              <a:t>Stage number three,7-11 years, this is called the Concrete Operational Stage.</a:t>
            </a:r>
          </a:p>
          <a:p>
            <a:pPr marL="0" indent="0">
              <a:buFontTx/>
              <a:buNone/>
            </a:pPr>
            <a:r>
              <a:rPr lang="en-GB" dirty="0"/>
              <a:t>The final stage, stage number four, ages 12 and up, this is called the Formal Operational Stage.</a:t>
            </a:r>
          </a:p>
          <a:p>
            <a:pPr marL="0" indent="0">
              <a:buFontTx/>
              <a:buNone/>
            </a:pPr>
            <a:r>
              <a:rPr lang="en-GB" dirty="0"/>
              <a:t>The sequence of the stages is universal across cultures and follow the same invariant (unchanging) order. All children go through the same stages in the same order (but not all the same rate) (Dr.Saul McLeod,2020)</a:t>
            </a:r>
            <a:endParaRPr lang="en-US" dirty="0"/>
          </a:p>
        </p:txBody>
      </p:sp>
      <p:sp>
        <p:nvSpPr>
          <p:cNvPr id="4" name="Slide Number Placeholder 3"/>
          <p:cNvSpPr>
            <a:spLocks noGrp="1"/>
          </p:cNvSpPr>
          <p:nvPr>
            <p:ph type="sldNum" sz="quarter" idx="5"/>
          </p:nvPr>
        </p:nvSpPr>
        <p:spPr/>
        <p:txBody>
          <a:bodyPr/>
          <a:lstStyle/>
          <a:p>
            <a:fld id="{99127B51-233C-4C8A-AC05-59FBDF267301}" type="slidenum">
              <a:rPr lang="en-US" smtClean="0"/>
              <a:t>3</a:t>
            </a:fld>
            <a:endParaRPr lang="en-US"/>
          </a:p>
        </p:txBody>
      </p:sp>
    </p:spTree>
    <p:extLst>
      <p:ext uri="{BB962C8B-B14F-4D97-AF65-F5344CB8AC3E}">
        <p14:creationId xmlns:p14="http://schemas.microsoft.com/office/powerpoint/2010/main" val="18592582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Piaget also believed in Schemas, these are like building blocks of information and knowledge, processes that enable the transition from one stage to another (assimilation and accommodation as well as equilibrium).</a:t>
            </a:r>
          </a:p>
          <a:p>
            <a:r>
              <a:rPr lang="en-GB" dirty="0"/>
              <a:t>Coming back to the stages of development, lets look at it within a more detailed way.</a:t>
            </a:r>
          </a:p>
          <a:p>
            <a:pPr marL="171450" indent="-171450">
              <a:buFontTx/>
              <a:buChar char="-"/>
            </a:pPr>
            <a:r>
              <a:rPr lang="en-US" dirty="0"/>
              <a:t>Sensorimotor, children simply behave, they do not think why or how, they just do it.They slowly learn to interact with their surroundings through and with their senses, however the only senses and skills they use are the ones they were born with, such as looking, gasping sucking and listening. These are broken into sub-stages.</a:t>
            </a:r>
          </a:p>
          <a:p>
            <a:pPr marL="0" indent="0">
              <a:buFontTx/>
              <a:buNone/>
            </a:pPr>
            <a:r>
              <a:rPr lang="en-US" dirty="0"/>
              <a:t>    the Sensorimotor stage observes the development of an object permanence: this is a realization    </a:t>
            </a:r>
          </a:p>
          <a:p>
            <a:pPr marL="0" indent="0">
              <a:buFontTx/>
              <a:buNone/>
            </a:pPr>
            <a:r>
              <a:rPr lang="en-US" dirty="0"/>
              <a:t>   that the object still exists even if its not actually present in the eyes of the child, this begins to              </a:t>
            </a:r>
          </a:p>
          <a:p>
            <a:pPr marL="0" indent="0">
              <a:buFontTx/>
              <a:buNone/>
            </a:pPr>
            <a:r>
              <a:rPr lang="en-US" dirty="0"/>
              <a:t>   appear between 8-12 months. By 18 months the child is considered to have developed complete object permanence.</a:t>
            </a:r>
          </a:p>
          <a:p>
            <a:pPr marL="171450" indent="-171450">
              <a:buFontTx/>
              <a:buChar char="-"/>
            </a:pPr>
            <a:r>
              <a:rPr lang="en-US" dirty="0"/>
              <a:t>Pre-operational, children start to think a little bit more. However, they are mostly constrained by their own vision and vie of the world. The Pre-operational stage results into intuitive, this happens when the child senses to be true rather than to think on logic and reason, they can only see the world in their own view. Piaget demonstrated this in his three mountains experiment.</a:t>
            </a:r>
          </a:p>
          <a:p>
            <a:pPr marL="171450" indent="-171450">
              <a:buFontTx/>
              <a:buChar char="-"/>
            </a:pPr>
            <a:r>
              <a:rPr lang="en-US" dirty="0"/>
              <a:t>Concrete Operational, children slowly start to use logical thinking and rules to think and come to conclusions, but they have a limit and are restricted to the here and now ,to be concrete. This is when the child starts to use logical thinking to deal with problems.</a:t>
            </a:r>
          </a:p>
          <a:p>
            <a:pPr marL="171450" indent="-171450">
              <a:buFontTx/>
              <a:buChar char="-"/>
            </a:pPr>
            <a:r>
              <a:rPr lang="en-US" dirty="0"/>
              <a:t>Formal Operational, this is a whole and full transition to an adult-like way of thinking.</a:t>
            </a:r>
          </a:p>
          <a:p>
            <a:endParaRPr lang="en-US" dirty="0"/>
          </a:p>
        </p:txBody>
      </p:sp>
      <p:sp>
        <p:nvSpPr>
          <p:cNvPr id="4" name="Slide Number Placeholder 3"/>
          <p:cNvSpPr>
            <a:spLocks noGrp="1"/>
          </p:cNvSpPr>
          <p:nvPr>
            <p:ph type="sldNum" sz="quarter" idx="5"/>
          </p:nvPr>
        </p:nvSpPr>
        <p:spPr/>
        <p:txBody>
          <a:bodyPr/>
          <a:lstStyle/>
          <a:p>
            <a:fld id="{99127B51-233C-4C8A-AC05-59FBDF267301}" type="slidenum">
              <a:rPr lang="en-US" smtClean="0"/>
              <a:t>4</a:t>
            </a:fld>
            <a:endParaRPr lang="en-US"/>
          </a:p>
        </p:txBody>
      </p:sp>
    </p:spTree>
    <p:extLst>
      <p:ext uri="{BB962C8B-B14F-4D97-AF65-F5344CB8AC3E}">
        <p14:creationId xmlns:p14="http://schemas.microsoft.com/office/powerpoint/2010/main" val="2912334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that we have done Piaget’s theory, we are going to look at our next one, Vygotsky's theory. He agreed with some aspects of Piaget’s theory, however he also believed that Piaget was not aware of social or cultural side of child development.</a:t>
            </a:r>
          </a:p>
          <a:p>
            <a:r>
              <a:rPr lang="en-US" dirty="0"/>
              <a:t>Piaget thought that children should discover their world by themselves, but furthermore </a:t>
            </a:r>
            <a:r>
              <a:rPr lang="en-US" sz="1400" dirty="0"/>
              <a:t>Vygotsky believed that children should discover their world too, however that adults could interact and influence though use of social interaction which would have lots of positive effects and impact on the child themselves, such as:</a:t>
            </a:r>
          </a:p>
          <a:p>
            <a:endParaRPr lang="en-US" sz="1400" dirty="0"/>
          </a:p>
          <a:p>
            <a:pPr marL="0" indent="0">
              <a:buFontTx/>
              <a:buNone/>
            </a:pPr>
            <a:r>
              <a:rPr lang="en-US" sz="1400" dirty="0"/>
              <a:t>-   Helps the child to develop their language skills</a:t>
            </a:r>
          </a:p>
          <a:p>
            <a:pPr marL="171450" indent="-171450">
              <a:buFontTx/>
              <a:buChar char="-"/>
            </a:pPr>
            <a:r>
              <a:rPr lang="en-US" sz="1400" dirty="0"/>
              <a:t>Encouraged them to talk about their experience in life </a:t>
            </a:r>
          </a:p>
          <a:p>
            <a:pPr marL="171450" indent="-171450">
              <a:buFontTx/>
              <a:buChar char="-"/>
            </a:pPr>
            <a:r>
              <a:rPr lang="en-US" sz="1400" dirty="0"/>
              <a:t>Vygotsky believed that language was a must when it came to developing thoughts</a:t>
            </a:r>
          </a:p>
          <a:p>
            <a:pPr marL="171450" indent="-171450">
              <a:buFontTx/>
              <a:buChar char="-"/>
            </a:pPr>
            <a:endParaRPr lang="en-US" sz="1400" dirty="0"/>
          </a:p>
          <a:p>
            <a:pPr marL="0" indent="0">
              <a:buFontTx/>
              <a:buNone/>
            </a:pPr>
            <a:r>
              <a:rPr lang="en-US" sz="1400" dirty="0"/>
              <a:t>Some areas where social interaction can have a massive impact and influence on the child’s development;</a:t>
            </a:r>
          </a:p>
          <a:p>
            <a:pPr marL="285750" indent="-285750">
              <a:buFontTx/>
              <a:buChar char="-"/>
            </a:pPr>
            <a:r>
              <a:rPr lang="en-US" sz="1400" dirty="0"/>
              <a:t>School, the engagement and communication between teacher and student</a:t>
            </a:r>
          </a:p>
          <a:p>
            <a:pPr marL="285750" indent="-285750">
              <a:buFontTx/>
              <a:buChar char="-"/>
            </a:pPr>
            <a:r>
              <a:rPr lang="en-US" sz="1400" dirty="0"/>
              <a:t>Physical spaces in learning environments, make the child to learn from some experiences they had</a:t>
            </a:r>
          </a:p>
          <a:p>
            <a:pPr marL="285750" indent="-285750">
              <a:buFontTx/>
              <a:buChar char="-"/>
            </a:pPr>
            <a:r>
              <a:rPr lang="en-US" sz="1400" dirty="0"/>
              <a:t>Interaction in small or whole groups, this encourages the child to communicate and talk more, improving language overall.</a:t>
            </a:r>
          </a:p>
          <a:p>
            <a:pPr marL="0" indent="0">
              <a:buFontTx/>
              <a:buNone/>
            </a:pPr>
            <a:endParaRPr lang="en-US" dirty="0"/>
          </a:p>
          <a:p>
            <a:pPr marL="0" indent="0">
              <a:buFontTx/>
              <a:buNone/>
            </a:pPr>
            <a:r>
              <a:rPr lang="en-US" dirty="0"/>
              <a:t>For Vygotsky, the environment in which children grow up will influence how they think and what they think about </a:t>
            </a:r>
            <a:r>
              <a:rPr lang="en-US" dirty="0">
                <a:highlight>
                  <a:srgbClr val="FFFF00"/>
                </a:highlight>
              </a:rPr>
              <a:t>(Saul McLeod,2020)</a:t>
            </a:r>
          </a:p>
        </p:txBody>
      </p:sp>
      <p:sp>
        <p:nvSpPr>
          <p:cNvPr id="4" name="Slide Number Placeholder 3"/>
          <p:cNvSpPr>
            <a:spLocks noGrp="1"/>
          </p:cNvSpPr>
          <p:nvPr>
            <p:ph type="sldNum" sz="quarter" idx="5"/>
          </p:nvPr>
        </p:nvSpPr>
        <p:spPr/>
        <p:txBody>
          <a:bodyPr/>
          <a:lstStyle/>
          <a:p>
            <a:fld id="{99127B51-233C-4C8A-AC05-59FBDF267301}" type="slidenum">
              <a:rPr lang="en-US" smtClean="0"/>
              <a:t>5</a:t>
            </a:fld>
            <a:endParaRPr lang="en-US"/>
          </a:p>
        </p:txBody>
      </p:sp>
    </p:spTree>
    <p:extLst>
      <p:ext uri="{BB962C8B-B14F-4D97-AF65-F5344CB8AC3E}">
        <p14:creationId xmlns:p14="http://schemas.microsoft.com/office/powerpoint/2010/main" val="1338181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let's look at Vygotskian themes that relate to the theory.</a:t>
            </a:r>
          </a:p>
          <a:p>
            <a:endParaRPr lang="en-US" dirty="0"/>
          </a:p>
          <a:p>
            <a:pPr marL="171450" indent="-171450">
              <a:buFontTx/>
              <a:buChar char="-"/>
            </a:pPr>
            <a:r>
              <a:rPr lang="en-US" dirty="0"/>
              <a:t>Theory includes use of genetic or developmental methods (CULTURE)</a:t>
            </a:r>
          </a:p>
          <a:p>
            <a:pPr marL="0" indent="0">
              <a:buFontTx/>
              <a:buNone/>
            </a:pPr>
            <a:r>
              <a:rPr lang="en-US" dirty="0"/>
              <a:t>(e.g., Vygotsky suggested that it was important to focus not on the product of development, but on the process whereby higher forms are established.)</a:t>
            </a:r>
          </a:p>
          <a:p>
            <a:pPr marL="171450" indent="-171450">
              <a:buFontTx/>
              <a:buChar char="-"/>
            </a:pPr>
            <a:r>
              <a:rPr lang="en-US" dirty="0"/>
              <a:t>Suggesting that higher mental functioning in individual emerges out of social processes (LANGUAGE)</a:t>
            </a:r>
          </a:p>
          <a:p>
            <a:pPr marL="0" indent="0">
              <a:buFontTx/>
              <a:buNone/>
            </a:pPr>
            <a:r>
              <a:rPr lang="en-US" dirty="0"/>
              <a:t>(e.g., Elementary mental functions were what children had when they were born, such as sight, hearing and smell)</a:t>
            </a:r>
          </a:p>
          <a:p>
            <a:pPr marL="171450" indent="-171450">
              <a:buFontTx/>
              <a:buChar char="-"/>
            </a:pPr>
            <a:r>
              <a:rPr lang="en-US" dirty="0"/>
              <a:t>Human social and psychological processes are fundamentally shaped by cultural tools or mediational means (THOUGHT)</a:t>
            </a:r>
          </a:p>
          <a:p>
            <a:pPr marL="0" indent="0">
              <a:buFontTx/>
              <a:buNone/>
            </a:pPr>
            <a:r>
              <a:rPr lang="en-US" dirty="0"/>
              <a:t>(e.g., Symbols, Diagrams and art)</a:t>
            </a:r>
          </a:p>
          <a:p>
            <a:pPr marL="171450" indent="-171450">
              <a:buFontTx/>
              <a:buChar char="-"/>
            </a:pPr>
            <a:endParaRPr lang="en-US" dirty="0"/>
          </a:p>
          <a:p>
            <a:pPr marL="0" indent="0">
              <a:buFontTx/>
              <a:buNone/>
            </a:pPr>
            <a:r>
              <a:rPr lang="en-US" dirty="0"/>
              <a:t>Cultural Influence, Vygotsky meant teachers,books,experts,parents or anything capable of giving and passing on knowledge of the previous generations. If higher mental functions are shaped by cultures, then different cultures should develop different higher mental functions</a:t>
            </a:r>
          </a:p>
          <a:p>
            <a:pPr marL="0" indent="0">
              <a:buFontTx/>
              <a:buNone/>
            </a:pPr>
            <a:endParaRPr lang="en-US" dirty="0"/>
          </a:p>
          <a:p>
            <a:pPr marL="0" indent="0">
              <a:buFontTx/>
              <a:buNone/>
            </a:pPr>
            <a:r>
              <a:rPr lang="en-US" dirty="0"/>
              <a:t>Language, Vygotsky had a strong opinion that language makes thought possible and eventually controls behaviour,language develops through 3 stages, external speech (0-3 years),egocentric speech (3-7 years) and Internal speech (7 Years onwards).</a:t>
            </a:r>
          </a:p>
          <a:p>
            <a:pPr marL="0" indent="0">
              <a:buFontTx/>
              <a:buNone/>
            </a:pPr>
            <a:endParaRPr lang="en-US" dirty="0"/>
          </a:p>
          <a:p>
            <a:pPr marL="0" indent="0">
              <a:buFontTx/>
              <a:buNone/>
            </a:pPr>
            <a:r>
              <a:rPr lang="en-US" dirty="0"/>
              <a:t>Though develops from thinking which is outside the child’s mind, second stage is thinking out loud, and the final one is thinking silently to themselves and moving towards developing a higher mental functioning.</a:t>
            </a:r>
          </a:p>
        </p:txBody>
      </p:sp>
      <p:sp>
        <p:nvSpPr>
          <p:cNvPr id="4" name="Slide Number Placeholder 3"/>
          <p:cNvSpPr>
            <a:spLocks noGrp="1"/>
          </p:cNvSpPr>
          <p:nvPr>
            <p:ph type="sldNum" sz="quarter" idx="5"/>
          </p:nvPr>
        </p:nvSpPr>
        <p:spPr/>
        <p:txBody>
          <a:bodyPr/>
          <a:lstStyle/>
          <a:p>
            <a:fld id="{99127B51-233C-4C8A-AC05-59FBDF267301}" type="slidenum">
              <a:rPr lang="en-US" smtClean="0"/>
              <a:t>6</a:t>
            </a:fld>
            <a:endParaRPr lang="en-US"/>
          </a:p>
        </p:txBody>
      </p:sp>
    </p:spTree>
    <p:extLst>
      <p:ext uri="{BB962C8B-B14F-4D97-AF65-F5344CB8AC3E}">
        <p14:creationId xmlns:p14="http://schemas.microsoft.com/office/powerpoint/2010/main" val="978754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2 ways that parents can help their child develop.</a:t>
            </a:r>
          </a:p>
          <a:p>
            <a:endParaRPr lang="en-GB" dirty="0"/>
          </a:p>
          <a:p>
            <a:r>
              <a:rPr lang="en-GB" dirty="0"/>
              <a:t>Number 1;</a:t>
            </a:r>
          </a:p>
          <a:p>
            <a:endParaRPr lang="en-GB" dirty="0"/>
          </a:p>
          <a:p>
            <a:r>
              <a:rPr lang="en-GB" dirty="0"/>
              <a:t>School.</a:t>
            </a:r>
          </a:p>
          <a:p>
            <a:r>
              <a:rPr lang="en-GB" dirty="0"/>
              <a:t>Related with Vygotsky’s theory, school helps children improve their skills, which can develop many more things within the child themselves, these are:</a:t>
            </a:r>
          </a:p>
          <a:p>
            <a:pPr marL="171450" indent="-171450">
              <a:buFontTx/>
              <a:buChar char="-"/>
            </a:pPr>
            <a:r>
              <a:rPr lang="en-GB" dirty="0"/>
              <a:t>Communication and Social Interaction</a:t>
            </a:r>
          </a:p>
          <a:p>
            <a:pPr marL="171450" indent="-171450">
              <a:buFontTx/>
              <a:buChar char="-"/>
            </a:pPr>
            <a:r>
              <a:rPr lang="en-US" dirty="0"/>
              <a:t>Using more logical thinking to solve problems </a:t>
            </a:r>
          </a:p>
          <a:p>
            <a:pPr marL="171450" indent="-171450">
              <a:buFontTx/>
              <a:buChar char="-"/>
            </a:pPr>
            <a:r>
              <a:rPr lang="en-US" dirty="0"/>
              <a:t>Developing their language skills</a:t>
            </a:r>
          </a:p>
          <a:p>
            <a:pPr marL="171450" indent="-171450">
              <a:buFontTx/>
              <a:buChar char="-"/>
            </a:pPr>
            <a:endParaRPr lang="en-US" dirty="0"/>
          </a:p>
          <a:p>
            <a:pPr marL="0" indent="0">
              <a:buFontTx/>
              <a:buNone/>
            </a:pPr>
            <a:r>
              <a:rPr lang="en-US" dirty="0"/>
              <a:t>Number 2.</a:t>
            </a:r>
          </a:p>
          <a:p>
            <a:pPr marL="0" indent="0">
              <a:buFontTx/>
              <a:buNone/>
            </a:pPr>
            <a:endParaRPr lang="en-US" dirty="0"/>
          </a:p>
          <a:p>
            <a:pPr marL="0" indent="0">
              <a:buFontTx/>
              <a:buNone/>
            </a:pPr>
            <a:r>
              <a:rPr lang="en-US" dirty="0"/>
              <a:t>Practical time.</a:t>
            </a:r>
          </a:p>
          <a:p>
            <a:pPr marL="0" indent="0">
              <a:buFontTx/>
              <a:buNone/>
            </a:pPr>
            <a:r>
              <a:rPr lang="en-US" dirty="0"/>
              <a:t>Related with Vygotsky’s theory, practical actions can help the child, practical activities could be something like; reading or playing with an adult, this can develop the child’s:</a:t>
            </a:r>
          </a:p>
          <a:p>
            <a:pPr marL="171450" indent="-171450">
              <a:buFontTx/>
              <a:buChar char="-"/>
            </a:pPr>
            <a:r>
              <a:rPr lang="en-US" dirty="0"/>
              <a:t>Experience</a:t>
            </a:r>
          </a:p>
          <a:p>
            <a:pPr marL="171450" indent="-171450">
              <a:buFontTx/>
              <a:buChar char="-"/>
            </a:pPr>
            <a:r>
              <a:rPr lang="en-US" dirty="0"/>
              <a:t>Influence and encourages them to think more logically</a:t>
            </a:r>
          </a:p>
          <a:p>
            <a:pPr marL="171450" indent="-171450">
              <a:buFontTx/>
              <a:buChar char="-"/>
            </a:pPr>
            <a:r>
              <a:rPr lang="en-US" dirty="0"/>
              <a:t>Developing thought process.</a:t>
            </a:r>
          </a:p>
          <a:p>
            <a:pPr marL="0" indent="0">
              <a:buFontTx/>
              <a:buNone/>
            </a:pPr>
            <a:endParaRPr lang="en-US" dirty="0"/>
          </a:p>
        </p:txBody>
      </p:sp>
      <p:sp>
        <p:nvSpPr>
          <p:cNvPr id="4" name="Slide Number Placeholder 3"/>
          <p:cNvSpPr>
            <a:spLocks noGrp="1"/>
          </p:cNvSpPr>
          <p:nvPr>
            <p:ph type="sldNum" sz="quarter" idx="5"/>
          </p:nvPr>
        </p:nvSpPr>
        <p:spPr/>
        <p:txBody>
          <a:bodyPr/>
          <a:lstStyle/>
          <a:p>
            <a:fld id="{99127B51-233C-4C8A-AC05-59FBDF267301}" type="slidenum">
              <a:rPr lang="en-US" smtClean="0"/>
              <a:t>7</a:t>
            </a:fld>
            <a:endParaRPr lang="en-US"/>
          </a:p>
        </p:txBody>
      </p:sp>
    </p:spTree>
    <p:extLst>
      <p:ext uri="{BB962C8B-B14F-4D97-AF65-F5344CB8AC3E}">
        <p14:creationId xmlns:p14="http://schemas.microsoft.com/office/powerpoint/2010/main" val="3239761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a:t>
            </a:r>
          </a:p>
          <a:p>
            <a:r>
              <a:rPr lang="en-US" dirty="0"/>
              <a:t>Google.co.uk. 2021. Redirect Notice. [online] Available at: &lt;https://www.google.co.uk/url?sa=i&amp;url=https%3A%2F%2Fwww.simplypsychology.org%2Fpiaget.html&amp;psig=AOvVaw05eV3ptMd2nKQJdSKXuyTF&amp;ust=1634815882509000&amp;source=images&amp;cd=vfe&amp;ved=0CAsQjRxqFwoTCMiX5Pfx2PMCFQAAAAAdAAAAABAO&gt; [Accessed 20 October 2021].</a:t>
            </a:r>
          </a:p>
          <a:p>
            <a:endParaRPr lang="en-US" dirty="0"/>
          </a:p>
          <a:p>
            <a:r>
              <a:rPr lang="en-US" dirty="0"/>
              <a:t>Google.com. 2021. [online] Available at: &lt;https://www.google.com/url?sa=i&amp;url=https%3A%2F%2Fwww.youtube.com%2Fwatch%3Fv%3DEYbCE1udazw&amp;psig=AOvVaw0QCPVsFJd_ZmljE5dANhiO&amp;ust=1634811563783000&amp;source=images&amp;cd=vfe&amp;ved=0CAsQjRxqFwoTCKCAx-bh2PMCFQAAAAAdAAAAABAD&gt; [Accessed 20 October 2021].</a:t>
            </a:r>
          </a:p>
          <a:p>
            <a:endParaRPr lang="en-US" dirty="0"/>
          </a:p>
          <a:p>
            <a:r>
              <a:rPr lang="en-US" dirty="0"/>
              <a:t>Google.com. 2021. [online] Available at: &lt;https://www.google.com/url?sa=i&amp;url=https%3A%2F%2Fwww.youtube.com%2Fwatch%3Fv%3D8I2hrSRbmHE&amp;psig=AOvVaw2V8HYQ2_7TfxA96NSqLqxX&amp;ust=1634815993553000&amp;source=images&amp;cd=vfe&amp;ved=0CAsQjRxqFwoTCJjnlaby2PMCFQAAAAAdAAAAABAD&gt; [Accessed 20 October 2021].</a:t>
            </a:r>
          </a:p>
          <a:p>
            <a:endParaRPr lang="en-US" dirty="0"/>
          </a:p>
          <a:p>
            <a:r>
              <a:rPr lang="en-US" dirty="0"/>
              <a:t>Google.com. 2021. Google Image Result for https://cdn0.careeraddict.com/uploads/article/58818/illustration-teacher-students.jpg. [online] Available at: &lt;https://www.google.com/</a:t>
            </a:r>
            <a:r>
              <a:rPr lang="en-US" dirty="0" err="1"/>
              <a:t>imgres?imgurl</a:t>
            </a:r>
            <a:r>
              <a:rPr lang="en-US" dirty="0"/>
              <a:t>=https%3A%2F%2Fcdn0.careeraddict.com%2Fuploads%2Farticle%2F58818%2Fillustration-teacher-students.jpg&amp;imgrefurl=https%3A%2F%2Fwww.careeraddict.com%2Fteacher-skills&amp;tbnid=ugQKd9QqDkdrHM&amp;vet=12ahUKEwjXr6m58tjzAhUU5hoKHYlbDz8QMygCegUIARDMAQ..i&amp;docid=SIaeDvO89czR-M&amp;w=700&amp;h=400&amp;q=</a:t>
            </a:r>
            <a:r>
              <a:rPr lang="en-US" dirty="0" err="1"/>
              <a:t>teaching&amp;ved</a:t>
            </a:r>
            <a:r>
              <a:rPr lang="en-US" dirty="0"/>
              <a:t>=2ahUKEwjXr6m58tjzAhUU5hoKHYlbDz8QMygCegUIARDMAQ&gt; [Accessed 20 October 2021].</a:t>
            </a:r>
          </a:p>
          <a:p>
            <a:endParaRPr lang="en-US" dirty="0"/>
          </a:p>
          <a:p>
            <a:r>
              <a:rPr lang="en-US" dirty="0"/>
              <a:t>Google.com. 2021. Google Image Result for https://www.verywellmind.com/thmb/VEbSCODAvz1OFAbDZiky-FNcyEQ=/1333x1000/smart/filters:no_upscale()/2795457-article-piagets-stages-of-cognitive-development-5a95c43aa9d4f900370bf112.png. [online] Available at: &lt;https://www.google.com/</a:t>
            </a:r>
            <a:r>
              <a:rPr lang="en-US" dirty="0" err="1"/>
              <a:t>imgres?imgurl</a:t>
            </a:r>
            <a:r>
              <a:rPr lang="en-US" dirty="0"/>
              <a:t>=https%3A%2F%2Fwww.verywellmind.com%2Fthmb%2FVEbSCODAvz1OFAbDZiky-FNcyEQ%3D%2F1333x1000%2Fsmart%2Ffilters%3Ano_upscale()%2F2795457-article-piagets-stages-of-cognitive-development-5a95c43aa9d4f900370bf112.png&amp;imgrefurl=https%3A%2F%2Fwww.verywellmind.com%2Fpiagets-stages-of-cognitive-development-2795457&amp;tbnid=9DgKvIxu5r2VVM&amp;vet=12ahUKEwjUhpqE8djzAhXaw4UKHdDDBSkQMygAegUIARCsAQ..i&amp;docid=-0bFXgXplq6sXM&amp;w=1333&amp;h=1000&amp;q=cognitive%20development%20meaning&amp;ved=2ahUKEwjUhpqE8djzAhXaw4UKHdDDBSkQMygAegUIARCsAQ&gt; [Accessed 20 October 2021].</a:t>
            </a:r>
          </a:p>
          <a:p>
            <a:endParaRPr lang="en-US" dirty="0"/>
          </a:p>
          <a:p>
            <a:r>
              <a:rPr lang="en-US" dirty="0"/>
              <a:t>Google.com. 2021. Redirect Notice. [online] Available at: &lt;https://www.google.com/url?sa=i&amp;url=https%3A%2F%2Fwww.gov.uk%2Fgovernment%2Fnews%2Ffund-schools-to-let-pupils-retake-school-year&amp;psig=AOvVaw2ayrThmGiwsItf_-ZgpVGb&amp;ust=1634814767925000&amp;source=images&amp;cd=vfe&amp;ved=0CAsQjRxqFwoTCKCQytLw2PMCFQAAAAAdAAAAABAD&gt; [Accessed 20 October 2021].</a:t>
            </a:r>
          </a:p>
          <a:p>
            <a:endParaRPr lang="en-US" dirty="0"/>
          </a:p>
          <a:p>
            <a:r>
              <a:rPr lang="en-US" dirty="0"/>
              <a:t>Google.com. 2021. Redirect Notice. [online] Available at: &lt;https://www.google.com/url?sa=i&amp;url=https%3A%2F%2Ftheconversation.com%2Fwhy-children-need-to-play-with-their-friends-as-soon-as-they-can-138066&amp;psig=AOvVaw3E1x40Pchj-7p9YNSvLXho&amp;ust=1634814808315000&amp;source=images&amp;cd=vfe&amp;ved=0CAsQjRxqFwoTCPiVwvHt2PMCFQAAAAAdAAAAABAD&gt; [Accessed 20 October 2021].</a:t>
            </a:r>
          </a:p>
          <a:p>
            <a:endParaRPr lang="en-US" dirty="0"/>
          </a:p>
          <a:p>
            <a:r>
              <a:rPr lang="en-US" dirty="0"/>
              <a:t>Google.com. 2021. Redirect Notice. [online] Available at: &lt;https://www.google.com/url?sa=i&amp;url=https%3A%2F%2Fzerotoeternity.com%2Fpsychology%2Fjean-piagets-theory%2F&amp;psig=AOvVaw3oKd_ruAmFNH5klo48EBdy&amp;ust=1634815654618000&amp;source=images&amp;cd=vfe&amp;ved=0CAsQjRxqFwoTCLDW4JHx2PMCFQAAAAAdAAAAABAD&gt; [Accessed 20 October 2021].</a:t>
            </a:r>
          </a:p>
          <a:p>
            <a:endParaRPr lang="en-US" dirty="0"/>
          </a:p>
          <a:p>
            <a:r>
              <a:rPr lang="en-US" dirty="0"/>
              <a:t>Simplypsychology.org. 2021. [online] Available at: &lt;https://www.simplypsychology.org/piaget.html&gt; [Accessed 20 October 2021].</a:t>
            </a:r>
          </a:p>
          <a:p>
            <a:endParaRPr lang="en-US" dirty="0"/>
          </a:p>
          <a:p>
            <a:r>
              <a:rPr lang="en-US" dirty="0"/>
              <a:t>Simplypsychology.org. 2021. [online] Available at: &lt;https://www.simplypsychology.org/vygotsky.html&gt; [Accessed 20 October 2021].</a:t>
            </a:r>
          </a:p>
          <a:p>
            <a:endParaRPr lang="en-US"/>
          </a:p>
          <a:p>
            <a:endParaRPr lang="en-US" dirty="0"/>
          </a:p>
        </p:txBody>
      </p:sp>
      <p:sp>
        <p:nvSpPr>
          <p:cNvPr id="4" name="Slide Number Placeholder 3"/>
          <p:cNvSpPr>
            <a:spLocks noGrp="1"/>
          </p:cNvSpPr>
          <p:nvPr>
            <p:ph type="sldNum" sz="quarter" idx="5"/>
          </p:nvPr>
        </p:nvSpPr>
        <p:spPr/>
        <p:txBody>
          <a:bodyPr/>
          <a:lstStyle/>
          <a:p>
            <a:fld id="{99127B51-233C-4C8A-AC05-59FBDF267301}" type="slidenum">
              <a:rPr lang="en-US" smtClean="0"/>
              <a:t>8</a:t>
            </a:fld>
            <a:endParaRPr lang="en-US"/>
          </a:p>
        </p:txBody>
      </p:sp>
    </p:spTree>
    <p:extLst>
      <p:ext uri="{BB962C8B-B14F-4D97-AF65-F5344CB8AC3E}">
        <p14:creationId xmlns:p14="http://schemas.microsoft.com/office/powerpoint/2010/main" val="30187316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10/20/2021</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2592797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10/20/2021</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31380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10/20/2021</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77074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10/20/2021</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503168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10/20/2021</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15564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10/20/2021</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233624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10/20/2021</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1371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10/20/2021</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809068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10/20/2021</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132159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10/20/2021</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0862286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10/20/2021</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425135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10/20/2021</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49665861"/>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D767E3F-5FD8-43EF-92CC-71463D47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53326BAA-9686-4D37-B702-A459A43F9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73B85416-D737-4566-8624-151BBB4F58CC}"/>
              </a:ext>
            </a:extLst>
          </p:cNvPr>
          <p:cNvSpPr>
            <a:spLocks noGrp="1"/>
          </p:cNvSpPr>
          <p:nvPr>
            <p:ph type="ctrTitle"/>
          </p:nvPr>
        </p:nvSpPr>
        <p:spPr>
          <a:xfrm>
            <a:off x="777239" y="1122363"/>
            <a:ext cx="5047488" cy="2387600"/>
          </a:xfrm>
        </p:spPr>
        <p:txBody>
          <a:bodyPr>
            <a:normAutofit/>
          </a:bodyPr>
          <a:lstStyle/>
          <a:p>
            <a:pPr algn="l"/>
            <a:r>
              <a:rPr lang="en-GB" sz="2200"/>
              <a:t>PSYCHOLOGY IN HEALTH AND SOCIAL CARE</a:t>
            </a:r>
            <a:br>
              <a:rPr lang="en-GB" sz="2200"/>
            </a:br>
            <a:r>
              <a:rPr lang="en-GB" sz="2200"/>
              <a:t>STUDENT NAME:NICOLETA GEORGETA POTOCEA</a:t>
            </a:r>
            <a:br>
              <a:rPr lang="en-GB" sz="2200"/>
            </a:br>
            <a:r>
              <a:rPr lang="en-GB" sz="2200"/>
              <a:t>STUDENT NUMBER:2020495</a:t>
            </a:r>
            <a:br>
              <a:rPr lang="en-GB" sz="2200"/>
            </a:br>
            <a:r>
              <a:rPr lang="en-GB" sz="2200"/>
              <a:t>LECTURE’S NAME:REBECA KAVANAGH</a:t>
            </a:r>
            <a:endParaRPr lang="en-US" sz="2200"/>
          </a:p>
        </p:txBody>
      </p:sp>
      <p:sp>
        <p:nvSpPr>
          <p:cNvPr id="3" name="Subtitle 2">
            <a:extLst>
              <a:ext uri="{FF2B5EF4-FFF2-40B4-BE49-F238E27FC236}">
                <a16:creationId xmlns:a16="http://schemas.microsoft.com/office/drawing/2014/main" id="{01E1A17B-C39B-4740-8E50-A697FB9D5FC3}"/>
              </a:ext>
            </a:extLst>
          </p:cNvPr>
          <p:cNvSpPr>
            <a:spLocks noGrp="1"/>
          </p:cNvSpPr>
          <p:nvPr>
            <p:ph type="subTitle" idx="1"/>
          </p:nvPr>
        </p:nvSpPr>
        <p:spPr>
          <a:xfrm>
            <a:off x="777239" y="3602038"/>
            <a:ext cx="5047488" cy="1655762"/>
          </a:xfrm>
        </p:spPr>
        <p:txBody>
          <a:bodyPr>
            <a:normAutofit/>
          </a:bodyPr>
          <a:lstStyle/>
          <a:p>
            <a:pPr algn="l"/>
            <a:r>
              <a:rPr lang="en-GB" dirty="0"/>
              <a:t>‘’A CHILD’S EXPERIENCE BETWEEN THE AGES OF 0-5 YEARS CAN AFFECT THE REST OF THEIR LIVE’’</a:t>
            </a:r>
            <a:endParaRPr lang="en-US" dirty="0"/>
          </a:p>
        </p:txBody>
      </p:sp>
      <p:sp>
        <p:nvSpPr>
          <p:cNvPr id="79" name="Oval 1">
            <a:extLst>
              <a:ext uri="{FF2B5EF4-FFF2-40B4-BE49-F238E27FC236}">
                <a16:creationId xmlns:a16="http://schemas.microsoft.com/office/drawing/2014/main" id="{AB330529-CB1E-4112-8F01-435C2E299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1411" y="557332"/>
            <a:ext cx="5743337" cy="57433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0" name="decorative circles">
            <a:extLst>
              <a:ext uri="{FF2B5EF4-FFF2-40B4-BE49-F238E27FC236}">
                <a16:creationId xmlns:a16="http://schemas.microsoft.com/office/drawing/2014/main" id="{A6BAEEFE-5A15-4E44-B100-CFD7F5D6D0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70062" y="289695"/>
            <a:ext cx="4971115" cy="6138399"/>
            <a:chOff x="6870062" y="289695"/>
            <a:chExt cx="4971115" cy="6138399"/>
          </a:xfrm>
        </p:grpSpPr>
        <p:sp>
          <p:nvSpPr>
            <p:cNvPr id="56" name="Oval 55">
              <a:extLst>
                <a:ext uri="{FF2B5EF4-FFF2-40B4-BE49-F238E27FC236}">
                  <a16:creationId xmlns:a16="http://schemas.microsoft.com/office/drawing/2014/main" id="{9F653A2A-2CD3-4B8D-B1DB-0B410110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56">
              <a:extLst>
                <a:ext uri="{FF2B5EF4-FFF2-40B4-BE49-F238E27FC236}">
                  <a16:creationId xmlns:a16="http://schemas.microsoft.com/office/drawing/2014/main" id="{7B14CA02-0561-4C97-8FF3-95C5A56793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4736" y="5667686"/>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5D1DCF05-9A46-4ED2-9213-6762C6975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27805" y="5275653"/>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58">
              <a:extLst>
                <a:ext uri="{FF2B5EF4-FFF2-40B4-BE49-F238E27FC236}">
                  <a16:creationId xmlns:a16="http://schemas.microsoft.com/office/drawing/2014/main" id="{7C2DFB0F-9C5B-42B4-A4C5-1C4308E5E4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9847" y="59428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09002102-7C3F-4562-B6C9-B6662E8A2A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1540" y="655922"/>
              <a:ext cx="466441" cy="466441"/>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60">
              <a:extLst>
                <a:ext uri="{FF2B5EF4-FFF2-40B4-BE49-F238E27FC236}">
                  <a16:creationId xmlns:a16="http://schemas.microsoft.com/office/drawing/2014/main" id="{38ABC509-D5C1-4B54-88A3-76D47A1AE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a:extLst>
                <a:ext uri="{FF2B5EF4-FFF2-40B4-BE49-F238E27FC236}">
                  <a16:creationId xmlns:a16="http://schemas.microsoft.com/office/drawing/2014/main" id="{69564177-4282-4F98-81F4-F758FF774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63367" y="6122314"/>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B760430-7B8B-4E35-A89B-197E32999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0062" y="5959435"/>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4" name="Picture 3" descr="Glasses on top of a book">
            <a:extLst>
              <a:ext uri="{FF2B5EF4-FFF2-40B4-BE49-F238E27FC236}">
                <a16:creationId xmlns:a16="http://schemas.microsoft.com/office/drawing/2014/main" id="{2A55C980-FB42-4DC5-9AB7-38F1BEBDF593}"/>
              </a:ext>
            </a:extLst>
          </p:cNvPr>
          <p:cNvPicPr>
            <a:picLocks noChangeAspect="1"/>
          </p:cNvPicPr>
          <p:nvPr/>
        </p:nvPicPr>
        <p:blipFill rotWithShape="1">
          <a:blip r:embed="rId3"/>
          <a:srcRect l="4555" r="29196" b="1"/>
          <a:stretch/>
        </p:blipFill>
        <p:spPr>
          <a:xfrm>
            <a:off x="7359485" y="1650594"/>
            <a:ext cx="3607188" cy="3607206"/>
          </a:xfrm>
          <a:prstGeom prst="rect">
            <a:avLst/>
          </a:prstGeom>
        </p:spPr>
      </p:pic>
    </p:spTree>
    <p:extLst>
      <p:ext uri="{BB962C8B-B14F-4D97-AF65-F5344CB8AC3E}">
        <p14:creationId xmlns:p14="http://schemas.microsoft.com/office/powerpoint/2010/main" val="3591481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8CCB2-29AC-4502-A331-0011E74EBF8B}"/>
              </a:ext>
            </a:extLst>
          </p:cNvPr>
          <p:cNvSpPr>
            <a:spLocks noGrp="1"/>
          </p:cNvSpPr>
          <p:nvPr>
            <p:ph type="title"/>
          </p:nvPr>
        </p:nvSpPr>
        <p:spPr>
          <a:xfrm>
            <a:off x="766445" y="317"/>
            <a:ext cx="10659110" cy="1325563"/>
          </a:xfrm>
        </p:spPr>
        <p:txBody>
          <a:bodyPr/>
          <a:lstStyle/>
          <a:p>
            <a:r>
              <a:rPr lang="en-GB" dirty="0"/>
              <a:t>Cognitive Development</a:t>
            </a:r>
            <a:endParaRPr lang="en-US" dirty="0"/>
          </a:p>
        </p:txBody>
      </p:sp>
      <p:pic>
        <p:nvPicPr>
          <p:cNvPr id="5" name="Picture 4">
            <a:extLst>
              <a:ext uri="{FF2B5EF4-FFF2-40B4-BE49-F238E27FC236}">
                <a16:creationId xmlns:a16="http://schemas.microsoft.com/office/drawing/2014/main" id="{E77AF28D-4A40-4C3D-B5C7-06CA398E08A4}"/>
              </a:ext>
            </a:extLst>
          </p:cNvPr>
          <p:cNvPicPr>
            <a:picLocks noChangeAspect="1"/>
          </p:cNvPicPr>
          <p:nvPr/>
        </p:nvPicPr>
        <p:blipFill>
          <a:blip r:embed="rId3"/>
          <a:stretch>
            <a:fillRect/>
          </a:stretch>
        </p:blipFill>
        <p:spPr>
          <a:xfrm>
            <a:off x="1045210" y="1270377"/>
            <a:ext cx="9501188" cy="5344418"/>
          </a:xfrm>
          <a:prstGeom prst="rect">
            <a:avLst/>
          </a:prstGeom>
        </p:spPr>
      </p:pic>
    </p:spTree>
    <p:extLst>
      <p:ext uri="{BB962C8B-B14F-4D97-AF65-F5344CB8AC3E}">
        <p14:creationId xmlns:p14="http://schemas.microsoft.com/office/powerpoint/2010/main" val="28475664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F4EC8-0002-4100-A126-90BDD7B39FBD}"/>
              </a:ext>
            </a:extLst>
          </p:cNvPr>
          <p:cNvSpPr>
            <a:spLocks noGrp="1"/>
          </p:cNvSpPr>
          <p:nvPr>
            <p:ph type="title"/>
          </p:nvPr>
        </p:nvSpPr>
        <p:spPr>
          <a:xfrm>
            <a:off x="484289" y="0"/>
            <a:ext cx="11414760" cy="1325563"/>
          </a:xfrm>
        </p:spPr>
        <p:txBody>
          <a:bodyPr>
            <a:noAutofit/>
          </a:bodyPr>
          <a:lstStyle/>
          <a:p>
            <a:r>
              <a:rPr lang="en-GB" sz="4800" dirty="0"/>
              <a:t>Piaget’s 4 Stages of Cognitive Development</a:t>
            </a:r>
            <a:endParaRPr lang="en-US" sz="4800" dirty="0"/>
          </a:p>
        </p:txBody>
      </p:sp>
      <p:pic>
        <p:nvPicPr>
          <p:cNvPr id="4" name="Content Placeholder 3">
            <a:extLst>
              <a:ext uri="{FF2B5EF4-FFF2-40B4-BE49-F238E27FC236}">
                <a16:creationId xmlns:a16="http://schemas.microsoft.com/office/drawing/2014/main" id="{A024B6B9-3267-4595-A445-536E0334366B}"/>
              </a:ext>
            </a:extLst>
          </p:cNvPr>
          <p:cNvPicPr>
            <a:picLocks noGrp="1" noChangeAspect="1"/>
          </p:cNvPicPr>
          <p:nvPr>
            <p:ph idx="1"/>
          </p:nvPr>
        </p:nvPicPr>
        <p:blipFill>
          <a:blip r:embed="rId3"/>
          <a:stretch>
            <a:fillRect/>
          </a:stretch>
        </p:blipFill>
        <p:spPr>
          <a:xfrm>
            <a:off x="1524000" y="1020763"/>
            <a:ext cx="7452360" cy="5598466"/>
          </a:xfrm>
          <a:prstGeom prst="rect">
            <a:avLst/>
          </a:prstGeom>
        </p:spPr>
      </p:pic>
    </p:spTree>
    <p:extLst>
      <p:ext uri="{BB962C8B-B14F-4D97-AF65-F5344CB8AC3E}">
        <p14:creationId xmlns:p14="http://schemas.microsoft.com/office/powerpoint/2010/main" val="1548064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76071-CA03-47A0-A00A-F24109357C2E}"/>
              </a:ext>
            </a:extLst>
          </p:cNvPr>
          <p:cNvSpPr>
            <a:spLocks noGrp="1"/>
          </p:cNvSpPr>
          <p:nvPr>
            <p:ph type="title"/>
          </p:nvPr>
        </p:nvSpPr>
        <p:spPr>
          <a:xfrm>
            <a:off x="269557" y="0"/>
            <a:ext cx="11652885" cy="1325563"/>
          </a:xfrm>
        </p:spPr>
        <p:txBody>
          <a:bodyPr>
            <a:normAutofit fontScale="90000"/>
          </a:bodyPr>
          <a:lstStyle/>
          <a:p>
            <a:r>
              <a:rPr lang="en-GB" dirty="0"/>
              <a:t>Piaget’s Schemas (of Cognitive Development)</a:t>
            </a:r>
            <a:endParaRPr lang="en-US" dirty="0"/>
          </a:p>
        </p:txBody>
      </p:sp>
      <p:pic>
        <p:nvPicPr>
          <p:cNvPr id="5" name="Picture 4">
            <a:extLst>
              <a:ext uri="{FF2B5EF4-FFF2-40B4-BE49-F238E27FC236}">
                <a16:creationId xmlns:a16="http://schemas.microsoft.com/office/drawing/2014/main" id="{249260CD-FAA1-461F-809D-64EAF376083D}"/>
              </a:ext>
            </a:extLst>
          </p:cNvPr>
          <p:cNvPicPr>
            <a:picLocks noChangeAspect="1"/>
          </p:cNvPicPr>
          <p:nvPr/>
        </p:nvPicPr>
        <p:blipFill>
          <a:blip r:embed="rId3"/>
          <a:stretch>
            <a:fillRect/>
          </a:stretch>
        </p:blipFill>
        <p:spPr>
          <a:xfrm>
            <a:off x="269557" y="2491645"/>
            <a:ext cx="7056120" cy="3969068"/>
          </a:xfrm>
          <a:prstGeom prst="rect">
            <a:avLst/>
          </a:prstGeom>
        </p:spPr>
      </p:pic>
      <p:pic>
        <p:nvPicPr>
          <p:cNvPr id="7" name="Content Placeholder 6">
            <a:extLst>
              <a:ext uri="{FF2B5EF4-FFF2-40B4-BE49-F238E27FC236}">
                <a16:creationId xmlns:a16="http://schemas.microsoft.com/office/drawing/2014/main" id="{7B78E723-05D8-48E3-96A9-ABB55C875567}"/>
              </a:ext>
            </a:extLst>
          </p:cNvPr>
          <p:cNvPicPr>
            <a:picLocks noGrp="1" noChangeAspect="1"/>
          </p:cNvPicPr>
          <p:nvPr>
            <p:ph idx="1"/>
          </p:nvPr>
        </p:nvPicPr>
        <p:blipFill>
          <a:blip r:embed="rId4"/>
          <a:stretch>
            <a:fillRect/>
          </a:stretch>
        </p:blipFill>
        <p:spPr>
          <a:xfrm>
            <a:off x="7815534" y="1107168"/>
            <a:ext cx="3698829" cy="5538562"/>
          </a:xfrm>
          <a:prstGeom prst="rect">
            <a:avLst/>
          </a:prstGeom>
        </p:spPr>
      </p:pic>
    </p:spTree>
    <p:extLst>
      <p:ext uri="{BB962C8B-B14F-4D97-AF65-F5344CB8AC3E}">
        <p14:creationId xmlns:p14="http://schemas.microsoft.com/office/powerpoint/2010/main" val="4198144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8419E-55EB-4555-A537-4C56A04A2AAF}"/>
              </a:ext>
            </a:extLst>
          </p:cNvPr>
          <p:cNvSpPr>
            <a:spLocks noGrp="1"/>
          </p:cNvSpPr>
          <p:nvPr>
            <p:ph type="title"/>
          </p:nvPr>
        </p:nvSpPr>
        <p:spPr>
          <a:xfrm>
            <a:off x="766445" y="94772"/>
            <a:ext cx="10659110" cy="1325563"/>
          </a:xfrm>
        </p:spPr>
        <p:txBody>
          <a:bodyPr/>
          <a:lstStyle/>
          <a:p>
            <a:r>
              <a:rPr lang="en-GB" dirty="0"/>
              <a:t>Vygotsky’s Social – Cognitive Theory</a:t>
            </a:r>
            <a:endParaRPr lang="en-US" dirty="0"/>
          </a:p>
        </p:txBody>
      </p:sp>
      <p:pic>
        <p:nvPicPr>
          <p:cNvPr id="4" name="Content Placeholder 3">
            <a:extLst>
              <a:ext uri="{FF2B5EF4-FFF2-40B4-BE49-F238E27FC236}">
                <a16:creationId xmlns:a16="http://schemas.microsoft.com/office/drawing/2014/main" id="{8415D51B-1A6F-4FC2-A549-035BA73A095E}"/>
              </a:ext>
            </a:extLst>
          </p:cNvPr>
          <p:cNvPicPr>
            <a:picLocks noGrp="1" noChangeAspect="1"/>
          </p:cNvPicPr>
          <p:nvPr>
            <p:ph idx="1"/>
          </p:nvPr>
        </p:nvPicPr>
        <p:blipFill>
          <a:blip r:embed="rId3"/>
          <a:stretch>
            <a:fillRect/>
          </a:stretch>
        </p:blipFill>
        <p:spPr>
          <a:xfrm>
            <a:off x="1526692" y="1420335"/>
            <a:ext cx="9138616" cy="5117625"/>
          </a:xfrm>
          <a:prstGeom prst="rect">
            <a:avLst/>
          </a:prstGeom>
        </p:spPr>
      </p:pic>
    </p:spTree>
    <p:extLst>
      <p:ext uri="{BB962C8B-B14F-4D97-AF65-F5344CB8AC3E}">
        <p14:creationId xmlns:p14="http://schemas.microsoft.com/office/powerpoint/2010/main" val="2906320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7F66A-40F1-4DDC-9C2D-2A4AE72D8C3C}"/>
              </a:ext>
            </a:extLst>
          </p:cNvPr>
          <p:cNvSpPr>
            <a:spLocks noGrp="1"/>
          </p:cNvSpPr>
          <p:nvPr>
            <p:ph type="title"/>
          </p:nvPr>
        </p:nvSpPr>
        <p:spPr>
          <a:xfrm>
            <a:off x="766445" y="92414"/>
            <a:ext cx="10659110" cy="1325563"/>
          </a:xfrm>
        </p:spPr>
        <p:txBody>
          <a:bodyPr/>
          <a:lstStyle/>
          <a:p>
            <a:r>
              <a:rPr lang="en-GB" dirty="0"/>
              <a:t>Vygotskian Themes</a:t>
            </a:r>
            <a:endParaRPr lang="en-US" dirty="0"/>
          </a:p>
        </p:txBody>
      </p:sp>
      <p:pic>
        <p:nvPicPr>
          <p:cNvPr id="6" name="Content Placeholder 5">
            <a:extLst>
              <a:ext uri="{FF2B5EF4-FFF2-40B4-BE49-F238E27FC236}">
                <a16:creationId xmlns:a16="http://schemas.microsoft.com/office/drawing/2014/main" id="{42EFFD6E-EE91-4683-94EB-215CD808CE23}"/>
              </a:ext>
            </a:extLst>
          </p:cNvPr>
          <p:cNvPicPr>
            <a:picLocks noGrp="1" noChangeAspect="1"/>
          </p:cNvPicPr>
          <p:nvPr>
            <p:ph idx="1"/>
          </p:nvPr>
        </p:nvPicPr>
        <p:blipFill>
          <a:blip r:embed="rId3"/>
          <a:stretch>
            <a:fillRect/>
          </a:stretch>
        </p:blipFill>
        <p:spPr>
          <a:xfrm>
            <a:off x="1369104" y="1417977"/>
            <a:ext cx="9015867" cy="5151924"/>
          </a:xfrm>
          <a:prstGeom prst="rect">
            <a:avLst/>
          </a:prstGeom>
        </p:spPr>
      </p:pic>
    </p:spTree>
    <p:extLst>
      <p:ext uri="{BB962C8B-B14F-4D97-AF65-F5344CB8AC3E}">
        <p14:creationId xmlns:p14="http://schemas.microsoft.com/office/powerpoint/2010/main" val="1891971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B15D3-1E89-4698-BA74-51942BA43958}"/>
              </a:ext>
            </a:extLst>
          </p:cNvPr>
          <p:cNvSpPr>
            <a:spLocks noGrp="1"/>
          </p:cNvSpPr>
          <p:nvPr>
            <p:ph type="title"/>
          </p:nvPr>
        </p:nvSpPr>
        <p:spPr/>
        <p:txBody>
          <a:bodyPr>
            <a:normAutofit fontScale="90000"/>
          </a:bodyPr>
          <a:lstStyle/>
          <a:p>
            <a:r>
              <a:rPr lang="en-GB" dirty="0"/>
              <a:t>Examples of how parents can support their child’s development.</a:t>
            </a:r>
            <a:endParaRPr lang="en-US" dirty="0"/>
          </a:p>
        </p:txBody>
      </p:sp>
      <p:pic>
        <p:nvPicPr>
          <p:cNvPr id="4" name="Content Placeholder 3">
            <a:extLst>
              <a:ext uri="{FF2B5EF4-FFF2-40B4-BE49-F238E27FC236}">
                <a16:creationId xmlns:a16="http://schemas.microsoft.com/office/drawing/2014/main" id="{D345B3A3-A7EF-4518-A3E7-2D6B345AA975}"/>
              </a:ext>
            </a:extLst>
          </p:cNvPr>
          <p:cNvPicPr>
            <a:picLocks noGrp="1" noChangeAspect="1"/>
          </p:cNvPicPr>
          <p:nvPr>
            <p:ph idx="1"/>
          </p:nvPr>
        </p:nvPicPr>
        <p:blipFill>
          <a:blip r:embed="rId3"/>
          <a:stretch>
            <a:fillRect/>
          </a:stretch>
        </p:blipFill>
        <p:spPr>
          <a:xfrm>
            <a:off x="143782" y="2446335"/>
            <a:ext cx="6045037" cy="4022698"/>
          </a:xfrm>
          <a:prstGeom prst="rect">
            <a:avLst/>
          </a:prstGeom>
        </p:spPr>
      </p:pic>
      <p:pic>
        <p:nvPicPr>
          <p:cNvPr id="5" name="Picture 4">
            <a:extLst>
              <a:ext uri="{FF2B5EF4-FFF2-40B4-BE49-F238E27FC236}">
                <a16:creationId xmlns:a16="http://schemas.microsoft.com/office/drawing/2014/main" id="{1BCF176E-ADAE-4BC9-9522-10B7167153DB}"/>
              </a:ext>
            </a:extLst>
          </p:cNvPr>
          <p:cNvPicPr>
            <a:picLocks noChangeAspect="1"/>
          </p:cNvPicPr>
          <p:nvPr/>
        </p:nvPicPr>
        <p:blipFill>
          <a:blip r:embed="rId4"/>
          <a:stretch>
            <a:fillRect/>
          </a:stretch>
        </p:blipFill>
        <p:spPr>
          <a:xfrm>
            <a:off x="6438901" y="2446335"/>
            <a:ext cx="5445448" cy="4022698"/>
          </a:xfrm>
          <a:prstGeom prst="rect">
            <a:avLst/>
          </a:prstGeom>
        </p:spPr>
      </p:pic>
    </p:spTree>
    <p:extLst>
      <p:ext uri="{BB962C8B-B14F-4D97-AF65-F5344CB8AC3E}">
        <p14:creationId xmlns:p14="http://schemas.microsoft.com/office/powerpoint/2010/main" val="4052331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87C42F-0035-41A3-B67B-FCD11CA2385F}"/>
              </a:ext>
            </a:extLst>
          </p:cNvPr>
          <p:cNvSpPr>
            <a:spLocks noGrp="1"/>
          </p:cNvSpPr>
          <p:nvPr>
            <p:ph idx="1"/>
          </p:nvPr>
        </p:nvSpPr>
        <p:spPr>
          <a:xfrm>
            <a:off x="880745" y="1988910"/>
            <a:ext cx="10659110" cy="4351338"/>
          </a:xfrm>
        </p:spPr>
        <p:txBody>
          <a:bodyPr>
            <a:normAutofit/>
          </a:bodyPr>
          <a:lstStyle/>
          <a:p>
            <a:pPr marL="0" indent="0" algn="ctr">
              <a:buNone/>
            </a:pPr>
            <a:r>
              <a:rPr lang="en-GB" sz="16600" dirty="0"/>
              <a:t>References.</a:t>
            </a:r>
            <a:endParaRPr lang="en-US" sz="16600" dirty="0"/>
          </a:p>
        </p:txBody>
      </p:sp>
    </p:spTree>
    <p:extLst>
      <p:ext uri="{BB962C8B-B14F-4D97-AF65-F5344CB8AC3E}">
        <p14:creationId xmlns:p14="http://schemas.microsoft.com/office/powerpoint/2010/main" val="3949050276"/>
      </p:ext>
    </p:extLst>
  </p:cSld>
  <p:clrMapOvr>
    <a:masterClrMapping/>
  </p:clrMapOvr>
</p:sld>
</file>

<file path=ppt/theme/theme1.xml><?xml version="1.0" encoding="utf-8"?>
<a:theme xmlns:a="http://schemas.openxmlformats.org/drawingml/2006/main" name="ConfettiVTI">
  <a:themeElements>
    <a:clrScheme name="AnalogousFromLightSeedLeftStep">
      <a:dk1>
        <a:srgbClr val="000000"/>
      </a:dk1>
      <a:lt1>
        <a:srgbClr val="FFFFFF"/>
      </a:lt1>
      <a:dk2>
        <a:srgbClr val="1F2D37"/>
      </a:dk2>
      <a:lt2>
        <a:srgbClr val="E4E2E8"/>
      </a:lt2>
      <a:accent1>
        <a:srgbClr val="9AA67D"/>
      </a:accent1>
      <a:accent2>
        <a:srgbClr val="A9A273"/>
      </a:accent2>
      <a:accent3>
        <a:srgbClr val="BB9B81"/>
      </a:accent3>
      <a:accent4>
        <a:srgbClr val="BA827F"/>
      </a:accent4>
      <a:accent5>
        <a:srgbClr val="C492A4"/>
      </a:accent5>
      <a:accent6>
        <a:srgbClr val="BA7FAD"/>
      </a:accent6>
      <a:hlink>
        <a:srgbClr val="7E69AE"/>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171</TotalTime>
  <Words>2112</Words>
  <Application>Microsoft Office PowerPoint</Application>
  <PresentationFormat>Widescreen</PresentationFormat>
  <Paragraphs>104</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Gill Sans Nova</vt:lpstr>
      <vt:lpstr>ConfettiVTI</vt:lpstr>
      <vt:lpstr>PSYCHOLOGY IN HEALTH AND SOCIAL CARE STUDENT NAME:NICOLETA GEORGETA POTOCEA STUDENT NUMBER:2020495 LECTURE’S NAME:REBECA KAVANAGH</vt:lpstr>
      <vt:lpstr>Cognitive Development</vt:lpstr>
      <vt:lpstr>Piaget’s 4 Stages of Cognitive Development</vt:lpstr>
      <vt:lpstr>Piaget’s Schemas (of Cognitive Development)</vt:lpstr>
      <vt:lpstr>Vygotsky’s Social – Cognitive Theory</vt:lpstr>
      <vt:lpstr>Vygotskian Themes</vt:lpstr>
      <vt:lpstr>Examples of how parents can support their child’s development.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HEALTH AND SOCIAL CARE STUDENT NAME:NICOLETA GEORGETA POTOCEA STUDENT NUMBER:2020495 LECTURE’S NAME:REBECA KAVANAGH</dc:title>
  <dc:creator>Nicoleta Potocea</dc:creator>
  <cp:lastModifiedBy>Nicoleta Potocea</cp:lastModifiedBy>
  <cp:revision>18</cp:revision>
  <dcterms:created xsi:type="dcterms:W3CDTF">2021-10-19T20:09:27Z</dcterms:created>
  <dcterms:modified xsi:type="dcterms:W3CDTF">2021-10-20T11:50:06Z</dcterms:modified>
</cp:coreProperties>
</file>