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336" r:id="rId8"/>
    <p:sldId id="273" r:id="rId9"/>
    <p:sldId id="261" r:id="rId10"/>
    <p:sldId id="337" r:id="rId11"/>
    <p:sldId id="361"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688DDC-EB61-4083-8CB2-F1B7C3EDFE3A}" v="6" dt="2025-10-08T09:44:24.8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3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ke Morris" userId="07d9734971c742ff" providerId="LiveId" clId="{DD688DDC-EB61-4083-8CB2-F1B7C3EDFE3A}"/>
    <pc:docChg chg="undo custSel addSld delSld modSld">
      <pc:chgData name="Jake Morris" userId="07d9734971c742ff" providerId="LiveId" clId="{DD688DDC-EB61-4083-8CB2-F1B7C3EDFE3A}" dt="2025-10-08T09:44:49.152" v="6361" actId="20577"/>
      <pc:docMkLst>
        <pc:docMk/>
      </pc:docMkLst>
      <pc:sldChg chg="modSp mod">
        <pc:chgData name="Jake Morris" userId="07d9734971c742ff" providerId="LiveId" clId="{DD688DDC-EB61-4083-8CB2-F1B7C3EDFE3A}" dt="2025-10-06T14:50:55.514" v="3581" actId="20577"/>
        <pc:sldMkLst>
          <pc:docMk/>
          <pc:sldMk cId="764605052" sldId="261"/>
        </pc:sldMkLst>
        <pc:spChg chg="mod">
          <ac:chgData name="Jake Morris" userId="07d9734971c742ff" providerId="LiveId" clId="{DD688DDC-EB61-4083-8CB2-F1B7C3EDFE3A}" dt="2025-10-06T14:37:38.869" v="3270" actId="20577"/>
          <ac:spMkLst>
            <pc:docMk/>
            <pc:sldMk cId="764605052" sldId="261"/>
            <ac:spMk id="2" creationId="{68A8AF1C-86E0-7043-44A2-DA950ED42D52}"/>
          </ac:spMkLst>
        </pc:spChg>
        <pc:spChg chg="mod">
          <ac:chgData name="Jake Morris" userId="07d9734971c742ff" providerId="LiveId" clId="{DD688DDC-EB61-4083-8CB2-F1B7C3EDFE3A}" dt="2025-10-06T14:50:55.514" v="3581" actId="20577"/>
          <ac:spMkLst>
            <pc:docMk/>
            <pc:sldMk cId="764605052" sldId="261"/>
            <ac:spMk id="3" creationId="{E04C29E1-0FF6-7114-4118-5B68E71110F6}"/>
          </ac:spMkLst>
        </pc:spChg>
        <pc:graphicFrameChg chg="modGraphic">
          <ac:chgData name="Jake Morris" userId="07d9734971c742ff" providerId="LiveId" clId="{DD688DDC-EB61-4083-8CB2-F1B7C3EDFE3A}" dt="2025-10-06T14:39:56.023" v="3331" actId="20577"/>
          <ac:graphicFrameMkLst>
            <pc:docMk/>
            <pc:sldMk cId="764605052" sldId="261"/>
            <ac:graphicFrameMk id="7" creationId="{108D2D3F-BBD3-F859-AF29-5BEF174F1637}"/>
          </ac:graphicFrameMkLst>
        </pc:graphicFrameChg>
      </pc:sldChg>
      <pc:sldChg chg="modSp mod">
        <pc:chgData name="Jake Morris" userId="07d9734971c742ff" providerId="LiveId" clId="{DD688DDC-EB61-4083-8CB2-F1B7C3EDFE3A}" dt="2025-10-08T09:44:49.152" v="6361" actId="20577"/>
        <pc:sldMkLst>
          <pc:docMk/>
          <pc:sldMk cId="2451324015" sldId="263"/>
        </pc:sldMkLst>
        <pc:spChg chg="mod">
          <ac:chgData name="Jake Morris" userId="07d9734971c742ff" providerId="LiveId" clId="{DD688DDC-EB61-4083-8CB2-F1B7C3EDFE3A}" dt="2025-10-08T09:44:49.152" v="6361" actId="20577"/>
          <ac:spMkLst>
            <pc:docMk/>
            <pc:sldMk cId="2451324015" sldId="263"/>
            <ac:spMk id="3" creationId="{E04C29E1-0FF6-7114-4118-5B68E71110F6}"/>
          </ac:spMkLst>
        </pc:spChg>
      </pc:sldChg>
      <pc:sldChg chg="modSp mod">
        <pc:chgData name="Jake Morris" userId="07d9734971c742ff" providerId="LiveId" clId="{DD688DDC-EB61-4083-8CB2-F1B7C3EDFE3A}" dt="2025-10-08T09:29:46.500" v="5812" actId="20577"/>
        <pc:sldMkLst>
          <pc:docMk/>
          <pc:sldMk cId="1037257886" sldId="265"/>
        </pc:sldMkLst>
        <pc:spChg chg="mod">
          <ac:chgData name="Jake Morris" userId="07d9734971c742ff" providerId="LiveId" clId="{DD688DDC-EB61-4083-8CB2-F1B7C3EDFE3A}" dt="2025-10-08T09:25:58.853" v="5416" actId="20577"/>
          <ac:spMkLst>
            <pc:docMk/>
            <pc:sldMk cId="1037257886" sldId="265"/>
            <ac:spMk id="2" creationId="{68A8AF1C-86E0-7043-44A2-DA950ED42D52}"/>
          </ac:spMkLst>
        </pc:spChg>
        <pc:spChg chg="mod">
          <ac:chgData name="Jake Morris" userId="07d9734971c742ff" providerId="LiveId" clId="{DD688DDC-EB61-4083-8CB2-F1B7C3EDFE3A}" dt="2025-10-08T09:29:46.500" v="5812" actId="20577"/>
          <ac:spMkLst>
            <pc:docMk/>
            <pc:sldMk cId="1037257886" sldId="265"/>
            <ac:spMk id="3" creationId="{E04C29E1-0FF6-7114-4118-5B68E71110F6}"/>
          </ac:spMkLst>
        </pc:spChg>
      </pc:sldChg>
      <pc:sldChg chg="modSp mod">
        <pc:chgData name="Jake Morris" userId="07d9734971c742ff" providerId="LiveId" clId="{DD688DDC-EB61-4083-8CB2-F1B7C3EDFE3A}" dt="2025-10-06T14:25:53.006" v="2706" actId="20577"/>
        <pc:sldMkLst>
          <pc:docMk/>
          <pc:sldMk cId="3321023050" sldId="271"/>
        </pc:sldMkLst>
        <pc:spChg chg="mod">
          <ac:chgData name="Jake Morris" userId="07d9734971c742ff" providerId="LiveId" clId="{DD688DDC-EB61-4083-8CB2-F1B7C3EDFE3A}" dt="2025-10-06T13:50:54.610" v="2002" actId="20577"/>
          <ac:spMkLst>
            <pc:docMk/>
            <pc:sldMk cId="3321023050" sldId="271"/>
            <ac:spMk id="2" creationId="{23379A11-1CF0-5125-F775-02C08085203B}"/>
          </ac:spMkLst>
        </pc:spChg>
        <pc:spChg chg="mod">
          <ac:chgData name="Jake Morris" userId="07d9734971c742ff" providerId="LiveId" clId="{DD688DDC-EB61-4083-8CB2-F1B7C3EDFE3A}" dt="2025-10-06T14:25:53.006" v="2706" actId="20577"/>
          <ac:spMkLst>
            <pc:docMk/>
            <pc:sldMk cId="3321023050" sldId="271"/>
            <ac:spMk id="3" creationId="{04A3744F-9B08-5DB9-23DC-76B7A65F7E67}"/>
          </ac:spMkLst>
        </pc:spChg>
      </pc:sldChg>
      <pc:sldChg chg="modSp mod">
        <pc:chgData name="Jake Morris" userId="07d9734971c742ff" providerId="LiveId" clId="{DD688DDC-EB61-4083-8CB2-F1B7C3EDFE3A}" dt="2025-10-06T14:05:30.305" v="2595" actId="313"/>
        <pc:sldMkLst>
          <pc:docMk/>
          <pc:sldMk cId="1027608494" sldId="272"/>
        </pc:sldMkLst>
        <pc:spChg chg="mod">
          <ac:chgData name="Jake Morris" userId="07d9734971c742ff" providerId="LiveId" clId="{DD688DDC-EB61-4083-8CB2-F1B7C3EDFE3A}" dt="2025-10-06T13:29:09.288" v="778" actId="20577"/>
          <ac:spMkLst>
            <pc:docMk/>
            <pc:sldMk cId="1027608494" sldId="272"/>
            <ac:spMk id="2" creationId="{8A50C2D0-4F0F-32FA-368C-29CAACE5786E}"/>
          </ac:spMkLst>
        </pc:spChg>
        <pc:spChg chg="mod">
          <ac:chgData name="Jake Morris" userId="07d9734971c742ff" providerId="LiveId" clId="{DD688DDC-EB61-4083-8CB2-F1B7C3EDFE3A}" dt="2025-10-06T14:05:30.305" v="2595" actId="313"/>
          <ac:spMkLst>
            <pc:docMk/>
            <pc:sldMk cId="1027608494" sldId="272"/>
            <ac:spMk id="3" creationId="{E292113E-450D-CB08-601E-E45AB99509E7}"/>
          </ac:spMkLst>
        </pc:spChg>
      </pc:sldChg>
      <pc:sldChg chg="modSp mod">
        <pc:chgData name="Jake Morris" userId="07d9734971c742ff" providerId="LiveId" clId="{DD688DDC-EB61-4083-8CB2-F1B7C3EDFE3A}" dt="2025-10-06T14:45:36.100" v="3536" actId="20577"/>
        <pc:sldMkLst>
          <pc:docMk/>
          <pc:sldMk cId="2661610389" sldId="273"/>
        </pc:sldMkLst>
        <pc:spChg chg="mod">
          <ac:chgData name="Jake Morris" userId="07d9734971c742ff" providerId="LiveId" clId="{DD688DDC-EB61-4083-8CB2-F1B7C3EDFE3A}" dt="2025-10-06T13:53:09.930" v="2117" actId="20577"/>
          <ac:spMkLst>
            <pc:docMk/>
            <pc:sldMk cId="2661610389" sldId="273"/>
            <ac:spMk id="2" creationId="{F1DF348C-F75E-75E9-74BA-22A65FB9E02F}"/>
          </ac:spMkLst>
        </pc:spChg>
        <pc:spChg chg="mod">
          <ac:chgData name="Jake Morris" userId="07d9734971c742ff" providerId="LiveId" clId="{DD688DDC-EB61-4083-8CB2-F1B7C3EDFE3A}" dt="2025-10-06T14:45:36.100" v="3536" actId="20577"/>
          <ac:spMkLst>
            <pc:docMk/>
            <pc:sldMk cId="2661610389" sldId="273"/>
            <ac:spMk id="3" creationId="{881B820E-B9B3-5CF2-E1AE-F54AA3FA003E}"/>
          </ac:spMkLst>
        </pc:spChg>
      </pc:sldChg>
      <pc:sldChg chg="del">
        <pc:chgData name="Jake Morris" userId="07d9734971c742ff" providerId="LiveId" clId="{DD688DDC-EB61-4083-8CB2-F1B7C3EDFE3A}" dt="2025-10-06T13:30:24.318" v="779" actId="47"/>
        <pc:sldMkLst>
          <pc:docMk/>
          <pc:sldMk cId="860344735" sldId="274"/>
        </pc:sldMkLst>
      </pc:sldChg>
      <pc:sldChg chg="delSp modSp del mod">
        <pc:chgData name="Jake Morris" userId="07d9734971c742ff" providerId="LiveId" clId="{DD688DDC-EB61-4083-8CB2-F1B7C3EDFE3A}" dt="2025-10-06T15:08:47.628" v="4289" actId="2696"/>
        <pc:sldMkLst>
          <pc:docMk/>
          <pc:sldMk cId="1780730117" sldId="275"/>
        </pc:sldMkLst>
        <pc:spChg chg="mod">
          <ac:chgData name="Jake Morris" userId="07d9734971c742ff" providerId="LiveId" clId="{DD688DDC-EB61-4083-8CB2-F1B7C3EDFE3A}" dt="2025-10-06T14:58:34.973" v="4249" actId="20577"/>
          <ac:spMkLst>
            <pc:docMk/>
            <pc:sldMk cId="1780730117" sldId="275"/>
            <ac:spMk id="6" creationId="{A505395B-EB6B-5ED1-186D-E017DA15A205}"/>
          </ac:spMkLst>
        </pc:spChg>
        <pc:spChg chg="del mod">
          <ac:chgData name="Jake Morris" userId="07d9734971c742ff" providerId="LiveId" clId="{DD688DDC-EB61-4083-8CB2-F1B7C3EDFE3A}" dt="2025-10-06T14:58:56.838" v="4254"/>
          <ac:spMkLst>
            <pc:docMk/>
            <pc:sldMk cId="1780730117" sldId="275"/>
            <ac:spMk id="8" creationId="{8945A82A-043D-3087-38CE-0365EA342AE0}"/>
          </ac:spMkLst>
        </pc:spChg>
        <pc:picChg chg="mod">
          <ac:chgData name="Jake Morris" userId="07d9734971c742ff" providerId="LiveId" clId="{DD688DDC-EB61-4083-8CB2-F1B7C3EDFE3A}" dt="2025-10-06T14:58:48.200" v="4252" actId="14100"/>
          <ac:picMkLst>
            <pc:docMk/>
            <pc:sldMk cId="1780730117" sldId="275"/>
            <ac:picMk id="4" creationId="{1798DD34-A1DE-B2C0-3EA4-13491D3F844A}"/>
          </ac:picMkLst>
        </pc:picChg>
      </pc:sldChg>
      <pc:sldChg chg="modSp mod">
        <pc:chgData name="Jake Morris" userId="07d9734971c742ff" providerId="LiveId" clId="{DD688DDC-EB61-4083-8CB2-F1B7C3EDFE3A}" dt="2025-10-06T14:09:00.810" v="2617" actId="313"/>
        <pc:sldMkLst>
          <pc:docMk/>
          <pc:sldMk cId="2496961718" sldId="336"/>
        </pc:sldMkLst>
        <pc:spChg chg="mod">
          <ac:chgData name="Jake Morris" userId="07d9734971c742ff" providerId="LiveId" clId="{DD688DDC-EB61-4083-8CB2-F1B7C3EDFE3A}" dt="2025-10-06T14:09:00.810" v="2617" actId="313"/>
          <ac:spMkLst>
            <pc:docMk/>
            <pc:sldMk cId="2496961718" sldId="336"/>
            <ac:spMk id="6" creationId="{BF06D522-2E79-CDE6-025D-40436EF041A1}"/>
          </ac:spMkLst>
        </pc:spChg>
        <pc:graphicFrameChg chg="mod modGraphic">
          <ac:chgData name="Jake Morris" userId="07d9734971c742ff" providerId="LiveId" clId="{DD688DDC-EB61-4083-8CB2-F1B7C3EDFE3A}" dt="2025-10-06T13:50:00.279" v="1890" actId="14100"/>
          <ac:graphicFrameMkLst>
            <pc:docMk/>
            <pc:sldMk cId="2496961718" sldId="336"/>
            <ac:graphicFrameMk id="5" creationId="{A2EE408F-2C4B-7EA4-C94A-EC225621176C}"/>
          </ac:graphicFrameMkLst>
        </pc:graphicFrameChg>
      </pc:sldChg>
      <pc:sldChg chg="modSp mod">
        <pc:chgData name="Jake Morris" userId="07d9734971c742ff" providerId="LiveId" clId="{DD688DDC-EB61-4083-8CB2-F1B7C3EDFE3A}" dt="2025-10-06T14:56:23.240" v="4138" actId="20577"/>
        <pc:sldMkLst>
          <pc:docMk/>
          <pc:sldMk cId="2319079123" sldId="337"/>
        </pc:sldMkLst>
        <pc:spChg chg="mod">
          <ac:chgData name="Jake Morris" userId="07d9734971c742ff" providerId="LiveId" clId="{DD688DDC-EB61-4083-8CB2-F1B7C3EDFE3A}" dt="2025-10-06T14:55:00.007" v="3943" actId="20577"/>
          <ac:spMkLst>
            <pc:docMk/>
            <pc:sldMk cId="2319079123" sldId="337"/>
            <ac:spMk id="2" creationId="{F6A380E8-2AC0-F0B7-9432-FB8903B92FD6}"/>
          </ac:spMkLst>
        </pc:spChg>
        <pc:spChg chg="mod">
          <ac:chgData name="Jake Morris" userId="07d9734971c742ff" providerId="LiveId" clId="{DD688DDC-EB61-4083-8CB2-F1B7C3EDFE3A}" dt="2025-10-06T14:56:23.240" v="4138" actId="20577"/>
          <ac:spMkLst>
            <pc:docMk/>
            <pc:sldMk cId="2319079123" sldId="337"/>
            <ac:spMk id="3" creationId="{1B4D8426-20C5-630E-80E5-EAB06B11CCD5}"/>
          </ac:spMkLst>
        </pc:spChg>
      </pc:sldChg>
      <pc:sldChg chg="new del">
        <pc:chgData name="Jake Morris" userId="07d9734971c742ff" providerId="LiveId" clId="{DD688DDC-EB61-4083-8CB2-F1B7C3EDFE3A}" dt="2025-10-06T15:07:33.891" v="4257" actId="2696"/>
        <pc:sldMkLst>
          <pc:docMk/>
          <pc:sldMk cId="3930222568" sldId="338"/>
        </pc:sldMkLst>
      </pc:sldChg>
      <pc:sldChg chg="addSp delSp modSp add mod">
        <pc:chgData name="Jake Morris" userId="07d9734971c742ff" providerId="LiveId" clId="{DD688DDC-EB61-4083-8CB2-F1B7C3EDFE3A}" dt="2025-10-06T15:22:35.568" v="4690" actId="20577"/>
        <pc:sldMkLst>
          <pc:docMk/>
          <pc:sldMk cId="2194577916" sldId="361"/>
        </pc:sldMkLst>
        <pc:spChg chg="mod">
          <ac:chgData name="Jake Morris" userId="07d9734971c742ff" providerId="LiveId" clId="{DD688DDC-EB61-4083-8CB2-F1B7C3EDFE3A}" dt="2025-10-06T15:20:05.129" v="4602" actId="20577"/>
          <ac:spMkLst>
            <pc:docMk/>
            <pc:sldMk cId="2194577916" sldId="361"/>
            <ac:spMk id="22" creationId="{280A6708-DF3B-47D7-80AD-BED7584E4872}"/>
          </ac:spMkLst>
        </pc:spChg>
        <pc:spChg chg="add del mod">
          <ac:chgData name="Jake Morris" userId="07d9734971c742ff" providerId="LiveId" clId="{DD688DDC-EB61-4083-8CB2-F1B7C3EDFE3A}" dt="2025-10-06T15:20:07.774" v="4603" actId="20577"/>
          <ac:spMkLst>
            <pc:docMk/>
            <pc:sldMk cId="2194577916" sldId="361"/>
            <ac:spMk id="23" creationId="{8F167E83-1CE4-F3CA-7557-1CDDF3628DBE}"/>
          </ac:spMkLst>
        </pc:spChg>
        <pc:spChg chg="mod">
          <ac:chgData name="Jake Morris" userId="07d9734971c742ff" providerId="LiveId" clId="{DD688DDC-EB61-4083-8CB2-F1B7C3EDFE3A}" dt="2025-10-06T15:22:02.497" v="4660" actId="20577"/>
          <ac:spMkLst>
            <pc:docMk/>
            <pc:sldMk cId="2194577916" sldId="361"/>
            <ac:spMk id="24" creationId="{B2F0A62B-BCD1-8AD8-F315-6F09A31F7FFE}"/>
          </ac:spMkLst>
        </pc:spChg>
        <pc:spChg chg="mod">
          <ac:chgData name="Jake Morris" userId="07d9734971c742ff" providerId="LiveId" clId="{DD688DDC-EB61-4083-8CB2-F1B7C3EDFE3A}" dt="2025-10-06T15:22:20.362" v="4680" actId="20577"/>
          <ac:spMkLst>
            <pc:docMk/>
            <pc:sldMk cId="2194577916" sldId="361"/>
            <ac:spMk id="25" creationId="{2A30538D-67ED-A3A1-CFA1-39377D70B9B9}"/>
          </ac:spMkLst>
        </pc:spChg>
        <pc:spChg chg="add del mod">
          <ac:chgData name="Jake Morris" userId="07d9734971c742ff" providerId="LiveId" clId="{DD688DDC-EB61-4083-8CB2-F1B7C3EDFE3A}" dt="2025-10-06T15:22:30.666" v="4686" actId="20577"/>
          <ac:spMkLst>
            <pc:docMk/>
            <pc:sldMk cId="2194577916" sldId="361"/>
            <ac:spMk id="26" creationId="{19E1DBE5-167E-78C1-BCD0-8D2DCE9A4F68}"/>
          </ac:spMkLst>
        </pc:spChg>
        <pc:spChg chg="mod">
          <ac:chgData name="Jake Morris" userId="07d9734971c742ff" providerId="LiveId" clId="{DD688DDC-EB61-4083-8CB2-F1B7C3EDFE3A}" dt="2025-10-06T15:22:35.568" v="4690" actId="20577"/>
          <ac:spMkLst>
            <pc:docMk/>
            <pc:sldMk cId="2194577916" sldId="361"/>
            <ac:spMk id="27" creationId="{BDD08689-6B7D-0F8F-480D-F4AAD7FE2D5B}"/>
          </ac:spMkLst>
        </pc:spChg>
        <pc:spChg chg="add del mod">
          <ac:chgData name="Jake Morris" userId="07d9734971c742ff" providerId="LiveId" clId="{DD688DDC-EB61-4083-8CB2-F1B7C3EDFE3A}" dt="2025-10-06T15:16:45.977" v="4316" actId="20577"/>
          <ac:spMkLst>
            <pc:docMk/>
            <pc:sldMk cId="2194577916" sldId="361"/>
            <ac:spMk id="28" creationId="{44AB04F4-8499-0CBD-C2DD-C750D2568FD9}"/>
          </ac:spMkLst>
        </pc:spChg>
        <pc:spChg chg="mod">
          <ac:chgData name="Jake Morris" userId="07d9734971c742ff" providerId="LiveId" clId="{DD688DDC-EB61-4083-8CB2-F1B7C3EDFE3A}" dt="2025-10-06T15:16:16.116" v="4301" actId="20577"/>
          <ac:spMkLst>
            <pc:docMk/>
            <pc:sldMk cId="2194577916" sldId="361"/>
            <ac:spMk id="29" creationId="{327A92EC-E2CD-E0BC-131F-C601B5DE7C4F}"/>
          </ac:spMkLst>
        </pc:spChg>
        <pc:spChg chg="add del mod">
          <ac:chgData name="Jake Morris" userId="07d9734971c742ff" providerId="LiveId" clId="{DD688DDC-EB61-4083-8CB2-F1B7C3EDFE3A}" dt="2025-10-06T15:18:16.910" v="4414" actId="20577"/>
          <ac:spMkLst>
            <pc:docMk/>
            <pc:sldMk cId="2194577916" sldId="361"/>
            <ac:spMk id="30" creationId="{93894965-CBAF-C3E0-3A1E-98F25A8DA3BD}"/>
          </ac:spMkLst>
        </pc:spChg>
        <pc:spChg chg="mod">
          <ac:chgData name="Jake Morris" userId="07d9734971c742ff" providerId="LiveId" clId="{DD688DDC-EB61-4083-8CB2-F1B7C3EDFE3A}" dt="2025-10-06T15:18:35.577" v="4471" actId="20577"/>
          <ac:spMkLst>
            <pc:docMk/>
            <pc:sldMk cId="2194577916" sldId="361"/>
            <ac:spMk id="37" creationId="{B1E4133F-2751-3952-C07B-9EBB9CE035BD}"/>
          </ac:spMkLst>
        </pc:spChg>
        <pc:spChg chg="mod">
          <ac:chgData name="Jake Morris" userId="07d9734971c742ff" providerId="LiveId" clId="{DD688DDC-EB61-4083-8CB2-F1B7C3EDFE3A}" dt="2025-10-06T15:08:23.029" v="4288" actId="20577"/>
          <ac:spMkLst>
            <pc:docMk/>
            <pc:sldMk cId="2194577916" sldId="361"/>
            <ac:spMk id="38" creationId="{CE1BD776-63C4-D3EE-069C-C9BBE2DC4B45}"/>
          </ac:spMkLst>
        </pc:spChg>
        <pc:spChg chg="mod">
          <ac:chgData name="Jake Morris" userId="07d9734971c742ff" providerId="LiveId" clId="{DD688DDC-EB61-4083-8CB2-F1B7C3EDFE3A}" dt="2025-10-06T15:17:17.939" v="4347" actId="20577"/>
          <ac:spMkLst>
            <pc:docMk/>
            <pc:sldMk cId="2194577916" sldId="361"/>
            <ac:spMk id="39" creationId="{D9B946EB-160F-14E8-6E65-A3ACFE53BA8E}"/>
          </ac:spMkLst>
        </pc:spChg>
        <pc:spChg chg="mod">
          <ac:chgData name="Jake Morris" userId="07d9734971c742ff" providerId="LiveId" clId="{DD688DDC-EB61-4083-8CB2-F1B7C3EDFE3A}" dt="2025-10-06T15:17:31.091" v="4387" actId="20577"/>
          <ac:spMkLst>
            <pc:docMk/>
            <pc:sldMk cId="2194577916" sldId="361"/>
            <ac:spMk id="40" creationId="{1A129B97-8AB0-A07D-27D5-16E805A4DFB6}"/>
          </ac:spMkLst>
        </pc:spChg>
      </pc:sldChg>
      <pc:sldChg chg="new del">
        <pc:chgData name="Jake Morris" userId="07d9734971c742ff" providerId="LiveId" clId="{DD688DDC-EB61-4083-8CB2-F1B7C3EDFE3A}" dt="2025-10-08T09:18:25.518" v="4939" actId="47"/>
        <pc:sldMkLst>
          <pc:docMk/>
          <pc:sldMk cId="163081394" sldId="36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06/10/2025</a:t>
            </a:fld>
            <a:endParaRPr lang="en-GB" dirty="0"/>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06/10/2025</a:t>
            </a:fld>
            <a:endParaRPr lang="en-GB" dirty="0"/>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dirty="0"/>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floral-industry-trends.com[accessed/"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JAKE MORRIS</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2408122</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Annamarie </a:t>
            </a:r>
            <a:r>
              <a:rPr lang="en-GB" sz="3200" b="1" dirty="0" err="1">
                <a:latin typeface="Arial" panose="020B0604020202020204" pitchFamily="34" charset="0"/>
                <a:cs typeface="Arial" panose="020B0604020202020204" pitchFamily="34" charset="0"/>
              </a:rPr>
              <a:t>Dufficy</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LCLM 4004</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Problem solving and decision-making</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GREEN HAVEN FLORISTS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44356"/>
            <a:ext cx="11326483" cy="747682"/>
          </a:xfrm>
        </p:spPr>
        <p:txBody>
          <a:bodyPr>
            <a:normAutofit/>
          </a:bodyPr>
          <a:lstStyle/>
          <a:p>
            <a:r>
              <a:rPr lang="en-GB" sz="3200" b="1" u="sng" dirty="0">
                <a:latin typeface="Arial" panose="020B0604020202020204" pitchFamily="34" charset="0"/>
                <a:cs typeface="Arial" panose="020B0604020202020204" pitchFamily="34" charset="0"/>
              </a:rPr>
              <a:t>Overview of green </a:t>
            </a:r>
            <a:r>
              <a:rPr lang="en-GB" sz="3200" b="1" u="sng" dirty="0" err="1">
                <a:latin typeface="Arial" panose="020B0604020202020204" pitchFamily="34" charset="0"/>
                <a:cs typeface="Arial" panose="020B0604020202020204" pitchFamily="34" charset="0"/>
              </a:rPr>
              <a:t>havan</a:t>
            </a:r>
            <a:r>
              <a:rPr lang="en-GB" sz="3200" b="1" u="sng" dirty="0">
                <a:latin typeface="Arial" panose="020B0604020202020204" pitchFamily="34" charset="0"/>
                <a:cs typeface="Arial" panose="020B0604020202020204" pitchFamily="34" charset="0"/>
              </a:rPr>
              <a:t> florists.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fontScale="92500" lnSpcReduction="20000"/>
          </a:bodyPr>
          <a:lstStyle/>
          <a:p>
            <a:pPr marL="0" indent="0">
              <a:buNone/>
            </a:pPr>
            <a:endParaRPr lang="en-GB"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afternoon, My name is </a:t>
            </a:r>
            <a:r>
              <a:rPr lang="en-GB" dirty="0" err="1">
                <a:latin typeface="Arial" panose="020B0604020202020204" pitchFamily="34" charset="0"/>
                <a:cs typeface="Arial" panose="020B0604020202020204" pitchFamily="34" charset="0"/>
              </a:rPr>
              <a:t>jake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morris</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Green </a:t>
            </a:r>
            <a:r>
              <a:rPr lang="en-GB" dirty="0" err="1">
                <a:latin typeface="Arial" panose="020B0604020202020204" pitchFamily="34" charset="0"/>
                <a:cs typeface="Arial" panose="020B0604020202020204" pitchFamily="34" charset="0"/>
              </a:rPr>
              <a:t>havan</a:t>
            </a:r>
            <a:r>
              <a:rPr lang="en-GB" dirty="0">
                <a:latin typeface="Arial" panose="020B0604020202020204" pitchFamily="34" charset="0"/>
                <a:cs typeface="Arial" panose="020B0604020202020204" pitchFamily="34" charset="0"/>
              </a:rPr>
              <a:t> was located in Norwich, 2016 and managed by </a:t>
            </a:r>
            <a:r>
              <a:rPr lang="en-GB" dirty="0" err="1">
                <a:latin typeface="Arial" panose="020B0604020202020204" pitchFamily="34" charset="0"/>
                <a:cs typeface="Arial" panose="020B0604020202020204" pitchFamily="34" charset="0"/>
              </a:rPr>
              <a:t>liam</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piriya</a:t>
            </a:r>
            <a:r>
              <a:rPr lang="en-GB" dirty="0">
                <a:latin typeface="Arial" panose="020B0604020202020204" pitchFamily="34" charset="0"/>
                <a:cs typeface="Arial" panose="020B0604020202020204" pitchFamily="34" charset="0"/>
              </a:rPr>
              <a:t>. </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fontScale="90000"/>
          </a:bodyPr>
          <a:lstStyle/>
          <a:p>
            <a:r>
              <a:rPr lang="en-GB" sz="3200" b="1" u="sng" dirty="0">
                <a:latin typeface="Arial" panose="020B0604020202020204" pitchFamily="34" charset="0"/>
                <a:cs typeface="Arial" panose="020B0604020202020204" pitchFamily="34" charset="0"/>
              </a:rPr>
              <a:t>Overview of green haven florists </a:t>
            </a:r>
            <a:br>
              <a:rPr lang="en-GB" sz="3200" b="1" u="sng" dirty="0">
                <a:latin typeface="Arial" panose="020B0604020202020204" pitchFamily="34" charset="0"/>
                <a:cs typeface="Arial" panose="020B0604020202020204" pitchFamily="34" charset="0"/>
              </a:rPr>
            </a:br>
            <a:br>
              <a:rPr lang="en-GB" sz="3200" b="1" u="sng"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low work place adaptability and the impact of this on green </a:t>
            </a:r>
            <a:r>
              <a:rPr lang="en-GB" sz="3200" b="1" dirty="0" err="1">
                <a:latin typeface="Arial" panose="020B0604020202020204" pitchFamily="34" charset="0"/>
                <a:cs typeface="Arial" panose="020B0604020202020204" pitchFamily="34" charset="0"/>
              </a:rPr>
              <a:t>havan</a:t>
            </a:r>
            <a:r>
              <a:rPr lang="en-GB" sz="3200" b="1" dirty="0">
                <a:latin typeface="Arial" panose="020B0604020202020204" pitchFamily="34" charset="0"/>
                <a:cs typeface="Arial" panose="020B0604020202020204" pitchFamily="34" charset="0"/>
              </a:rPr>
              <a:t> florists.</a:t>
            </a:r>
            <a:r>
              <a:rPr lang="en-GB" sz="3200" b="1" u="sng" dirty="0">
                <a:latin typeface="Arial" panose="020B0604020202020204" pitchFamily="34" charset="0"/>
                <a:cs typeface="Arial" panose="020B0604020202020204" pitchFamily="34" charset="0"/>
              </a:rPr>
              <a:t> </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Green haven florists failed to embrace technological change, the rise of other companies offering same day deliveries and local convenience.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Green haven florists “lack” of adaptability and failure to adapt to customer preferences meant that they couldn’t keep up with trends, this was a key reason for green haven florists seeing a decline in sales.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Green haven florists have seen a increase in online sales but have failed to promote and update their website.</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047841319"/>
              </p:ext>
            </p:extLst>
          </p:nvPr>
        </p:nvGraphicFramePr>
        <p:xfrm>
          <a:off x="2492252" y="1206860"/>
          <a:ext cx="8722091" cy="5212080"/>
        </p:xfrm>
        <a:graphic>
          <a:graphicData uri="http://schemas.openxmlformats.org/drawingml/2006/table">
            <a:tbl>
              <a:tblPr firstRow="1" bandRow="1">
                <a:tableStyleId>{93296810-A885-4BE3-A3E7-6D5BEEA58F35}</a:tableStyleId>
              </a:tblPr>
              <a:tblGrid>
                <a:gridCol w="1246013">
                  <a:extLst>
                    <a:ext uri="{9D8B030D-6E8A-4147-A177-3AD203B41FA5}">
                      <a16:colId xmlns:a16="http://schemas.microsoft.com/office/drawing/2014/main" val="516700139"/>
                    </a:ext>
                  </a:extLst>
                </a:gridCol>
                <a:gridCol w="1246013">
                  <a:extLst>
                    <a:ext uri="{9D8B030D-6E8A-4147-A177-3AD203B41FA5}">
                      <a16:colId xmlns:a16="http://schemas.microsoft.com/office/drawing/2014/main" val="1482979515"/>
                    </a:ext>
                  </a:extLst>
                </a:gridCol>
                <a:gridCol w="1246013">
                  <a:extLst>
                    <a:ext uri="{9D8B030D-6E8A-4147-A177-3AD203B41FA5}">
                      <a16:colId xmlns:a16="http://schemas.microsoft.com/office/drawing/2014/main" val="1537974666"/>
                    </a:ext>
                  </a:extLst>
                </a:gridCol>
                <a:gridCol w="1246013">
                  <a:extLst>
                    <a:ext uri="{9D8B030D-6E8A-4147-A177-3AD203B41FA5}">
                      <a16:colId xmlns:a16="http://schemas.microsoft.com/office/drawing/2014/main" val="2616223528"/>
                    </a:ext>
                  </a:extLst>
                </a:gridCol>
                <a:gridCol w="1246013">
                  <a:extLst>
                    <a:ext uri="{9D8B030D-6E8A-4147-A177-3AD203B41FA5}">
                      <a16:colId xmlns:a16="http://schemas.microsoft.com/office/drawing/2014/main" val="3425015451"/>
                    </a:ext>
                  </a:extLst>
                </a:gridCol>
                <a:gridCol w="1246013">
                  <a:extLst>
                    <a:ext uri="{9D8B030D-6E8A-4147-A177-3AD203B41FA5}">
                      <a16:colId xmlns:a16="http://schemas.microsoft.com/office/drawing/2014/main" val="1430925739"/>
                    </a:ext>
                  </a:extLst>
                </a:gridCol>
                <a:gridCol w="1246013">
                  <a:extLst>
                    <a:ext uri="{9D8B030D-6E8A-4147-A177-3AD203B41FA5}">
                      <a16:colId xmlns:a16="http://schemas.microsoft.com/office/drawing/2014/main" val="283900714"/>
                    </a:ext>
                  </a:extLst>
                </a:gridCol>
              </a:tblGrid>
              <a:tr h="437459">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787426">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154520">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this problem identified?</a:t>
                      </a:r>
                    </a:p>
                  </a:txBody>
                  <a:tcPr>
                    <a:solidFill>
                      <a:srgbClr val="FFFF00"/>
                    </a:solidFill>
                  </a:tcPr>
                </a:tc>
                <a:tc>
                  <a:txBody>
                    <a:bodyPr/>
                    <a:lstStyle/>
                    <a:p>
                      <a:r>
                        <a:rPr lang="en-GB" dirty="0"/>
                        <a:t>Who is impacted because of this?</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1399869">
                <a:tc>
                  <a:txBody>
                    <a:bodyPr/>
                    <a:lstStyle/>
                    <a:p>
                      <a:pPr marL="0" indent="0">
                        <a:buFont typeface="Arial" panose="020B0604020202020204" pitchFamily="34" charset="0"/>
                        <a:buNone/>
                      </a:pPr>
                      <a:r>
                        <a:rPr lang="en-GB" sz="1800" dirty="0"/>
                        <a:t>Losing customers </a:t>
                      </a:r>
                    </a:p>
                  </a:txBody>
                  <a:tcPr>
                    <a:solidFill>
                      <a:srgbClr val="FF0000"/>
                    </a:solidFill>
                  </a:tcPr>
                </a:tc>
                <a:tc>
                  <a:txBody>
                    <a:bodyPr/>
                    <a:lstStyle/>
                    <a:p>
                      <a:pPr marL="0" indent="0">
                        <a:buFont typeface="Arial" panose="020B0604020202020204" pitchFamily="34" charset="0"/>
                        <a:buNone/>
                      </a:pPr>
                      <a:r>
                        <a:rPr lang="en-GB" dirty="0"/>
                        <a:t>Decline in store-sales</a:t>
                      </a:r>
                    </a:p>
                  </a:txBody>
                  <a:tcPr>
                    <a:solidFill>
                      <a:srgbClr val="FFC000"/>
                    </a:solidFill>
                  </a:tcPr>
                </a:tc>
                <a:tc>
                  <a:txBody>
                    <a:bodyPr/>
                    <a:lstStyle/>
                    <a:p>
                      <a:pPr marL="0" indent="0">
                        <a:buFont typeface="Arial" panose="020B0604020202020204" pitchFamily="34" charset="0"/>
                        <a:buNone/>
                      </a:pPr>
                      <a:r>
                        <a:rPr lang="en-GB" dirty="0"/>
                        <a:t>the last 12 months</a:t>
                      </a:r>
                    </a:p>
                  </a:txBody>
                  <a:tcPr>
                    <a:solidFill>
                      <a:srgbClr val="FFFF00"/>
                    </a:solidFill>
                  </a:tcPr>
                </a:tc>
                <a:tc>
                  <a:txBody>
                    <a:bodyPr/>
                    <a:lstStyle/>
                    <a:p>
                      <a:pPr marL="0" indent="0">
                        <a:buFont typeface="Arial" panose="020B0604020202020204" pitchFamily="34" charset="0"/>
                        <a:buNone/>
                      </a:pPr>
                      <a:r>
                        <a:rPr lang="en-GB" dirty="0"/>
                        <a:t>Green </a:t>
                      </a:r>
                      <a:r>
                        <a:rPr lang="en-GB" dirty="0" err="1"/>
                        <a:t>havan</a:t>
                      </a:r>
                      <a:r>
                        <a:rPr lang="en-GB" dirty="0"/>
                        <a:t> florists.</a:t>
                      </a:r>
                    </a:p>
                  </a:txBody>
                  <a:tcPr>
                    <a:solidFill>
                      <a:srgbClr val="92D050"/>
                    </a:solidFill>
                  </a:tcPr>
                </a:tc>
                <a:tc>
                  <a:txBody>
                    <a:bodyPr/>
                    <a:lstStyle/>
                    <a:p>
                      <a:pPr marL="0" indent="0">
                        <a:buFont typeface="Arial" panose="020B0604020202020204" pitchFamily="34" charset="0"/>
                        <a:buNone/>
                      </a:pPr>
                      <a:r>
                        <a:rPr lang="en-GB" dirty="0"/>
                        <a:t>Failed to move with the times.</a:t>
                      </a:r>
                    </a:p>
                  </a:txBody>
                  <a:tcPr>
                    <a:solidFill>
                      <a:srgbClr val="00B0F0"/>
                    </a:solidFill>
                  </a:tcPr>
                </a:tc>
                <a:tc>
                  <a:txBody>
                    <a:bodyPr/>
                    <a:lstStyle/>
                    <a:p>
                      <a:pPr marL="0" indent="0">
                        <a:buFont typeface="Arial" panose="020B0604020202020204" pitchFamily="34" charset="0"/>
                        <a:buNone/>
                      </a:pPr>
                      <a:r>
                        <a:rPr lang="en-GB" dirty="0"/>
                        <a:t>Decline in sales is very serious</a:t>
                      </a:r>
                    </a:p>
                  </a:txBody>
                  <a:tcPr>
                    <a:solidFill>
                      <a:srgbClr val="0070C0"/>
                    </a:solidFill>
                  </a:tcPr>
                </a:tc>
                <a:tc>
                  <a:txBody>
                    <a:bodyPr/>
                    <a:lstStyle/>
                    <a:p>
                      <a:pPr marL="0" indent="0">
                        <a:buFont typeface="Arial" panose="020B0604020202020204" pitchFamily="34" charset="0"/>
                        <a:buNone/>
                      </a:pPr>
                      <a:r>
                        <a:rPr lang="en-GB" dirty="0"/>
                        <a:t>Decline of 30% in sales in the last 12 months</a:t>
                      </a:r>
                    </a:p>
                  </a:txBody>
                  <a:tcPr>
                    <a:solidFill>
                      <a:srgbClr val="7030A0"/>
                    </a:solidFill>
                  </a:tcPr>
                </a:tc>
                <a:extLst>
                  <a:ext uri="{0D108BD9-81ED-4DB2-BD59-A6C34878D82A}">
                    <a16:rowId xmlns:a16="http://schemas.microsoft.com/office/drawing/2014/main" val="886584623"/>
                  </a:ext>
                </a:extLst>
              </a:tr>
              <a:tr h="874918">
                <a:tc>
                  <a:txBody>
                    <a:bodyPr/>
                    <a:lstStyle/>
                    <a:p>
                      <a:pPr marL="0" indent="0">
                        <a:buFont typeface="Arial" panose="020B0604020202020204" pitchFamily="34" charset="0"/>
                        <a:buNone/>
                      </a:pPr>
                      <a:r>
                        <a:rPr lang="en-GB" dirty="0"/>
                        <a:t>Losing money</a:t>
                      </a:r>
                    </a:p>
                  </a:txBody>
                  <a:tcPr>
                    <a:solidFill>
                      <a:srgbClr val="FF0000"/>
                    </a:solidFill>
                  </a:tcPr>
                </a:tc>
                <a:tc>
                  <a:txBody>
                    <a:bodyPr/>
                    <a:lstStyle/>
                    <a:p>
                      <a:pPr marL="0" indent="0">
                        <a:buFont typeface="Arial" panose="020B0604020202020204" pitchFamily="34" charset="0"/>
                        <a:buNone/>
                      </a:pPr>
                      <a:r>
                        <a:rPr lang="en-GB" dirty="0"/>
                        <a:t>Online options not great</a:t>
                      </a:r>
                    </a:p>
                  </a:txBody>
                  <a:tcPr>
                    <a:solidFill>
                      <a:srgbClr val="FFC000"/>
                    </a:solidFill>
                  </a:tcPr>
                </a:tc>
                <a:tc>
                  <a:txBody>
                    <a:bodyPr/>
                    <a:lstStyle/>
                    <a:p>
                      <a:pPr marL="0" indent="0">
                        <a:buFont typeface="Arial" panose="020B0604020202020204" pitchFamily="34" charset="0"/>
                        <a:buNone/>
                      </a:pPr>
                      <a:endParaRPr lang="en-GB" dirty="0"/>
                    </a:p>
                  </a:txBody>
                  <a:tcPr>
                    <a:solidFill>
                      <a:srgbClr val="FFFF00"/>
                    </a:solidFill>
                  </a:tcPr>
                </a:tc>
                <a:tc>
                  <a:txBody>
                    <a:bodyPr/>
                    <a:lstStyle/>
                    <a:p>
                      <a:pPr marL="0" indent="0">
                        <a:buFont typeface="Arial" panose="020B0604020202020204" pitchFamily="34" charset="0"/>
                        <a:buNone/>
                      </a:pPr>
                      <a:r>
                        <a:rPr lang="en-GB" dirty="0"/>
                        <a:t>Liam and Priya </a:t>
                      </a:r>
                    </a:p>
                  </a:txBody>
                  <a:tcPr>
                    <a:solidFill>
                      <a:srgbClr val="92D050"/>
                    </a:solidFill>
                  </a:tcPr>
                </a:tc>
                <a:tc>
                  <a:txBody>
                    <a:bodyPr/>
                    <a:lstStyle/>
                    <a:p>
                      <a:pPr marL="0" indent="0">
                        <a:buFont typeface="Arial" panose="020B0604020202020204" pitchFamily="34" charset="0"/>
                        <a:buNone/>
                      </a:pPr>
                      <a:r>
                        <a:rPr lang="en-GB" dirty="0"/>
                        <a:t>Poor location</a:t>
                      </a:r>
                    </a:p>
                  </a:txBody>
                  <a:tcPr>
                    <a:solidFill>
                      <a:srgbClr val="00B0F0"/>
                    </a:solidFill>
                  </a:tcPr>
                </a:tc>
                <a:tc>
                  <a:txBody>
                    <a:bodyPr/>
                    <a:lstStyle/>
                    <a:p>
                      <a:pPr marL="0" indent="0">
                        <a:buFont typeface="Arial" panose="020B0604020202020204" pitchFamily="34" charset="0"/>
                        <a:buNone/>
                      </a:pPr>
                      <a:endParaRPr lang="en-GB" dirty="0"/>
                    </a:p>
                  </a:txBody>
                  <a:tcPr>
                    <a:solidFill>
                      <a:srgbClr val="0070C0"/>
                    </a:solidFill>
                  </a:tcPr>
                </a:tc>
                <a:tc>
                  <a:txBody>
                    <a:bodyPr/>
                    <a:lstStyle/>
                    <a:p>
                      <a:pPr marL="0" indent="0">
                        <a:buFont typeface="Arial" panose="020B0604020202020204" pitchFamily="34" charset="0"/>
                        <a:buNone/>
                      </a:pPr>
                      <a:endParaRPr lang="en-GB" dirty="0"/>
                    </a:p>
                  </a:txBody>
                  <a:tcPr>
                    <a:solidFill>
                      <a:srgbClr val="7030A0"/>
                    </a:solidFill>
                  </a:tcPr>
                </a:tc>
                <a:extLst>
                  <a:ext uri="{0D108BD9-81ED-4DB2-BD59-A6C34878D82A}">
                    <a16:rowId xmlns:a16="http://schemas.microsoft.com/office/drawing/2014/main" val="3439326847"/>
                  </a:ext>
                </a:extLst>
              </a:tr>
              <a:tr h="349967">
                <a:tc>
                  <a:txBody>
                    <a:bodyPr/>
                    <a:lstStyle/>
                    <a:p>
                      <a:pPr marL="0" indent="0">
                        <a:buFont typeface="Arial" panose="020B0604020202020204" pitchFamily="34" charset="0"/>
                        <a:buNone/>
                      </a:pPr>
                      <a:endParaRPr lang="en-GB" dirty="0"/>
                    </a:p>
                  </a:txBody>
                  <a:tcPr>
                    <a:solidFill>
                      <a:srgbClr val="FF0000"/>
                    </a:solidFill>
                  </a:tcPr>
                </a:tc>
                <a:tc>
                  <a:txBody>
                    <a:bodyPr/>
                    <a:lstStyle/>
                    <a:p>
                      <a:pPr marL="0" indent="0">
                        <a:buFont typeface="Arial" panose="020B0604020202020204" pitchFamily="34" charset="0"/>
                        <a:buNone/>
                      </a:pPr>
                      <a:endParaRPr lang="en-GB" dirty="0"/>
                    </a:p>
                  </a:txBody>
                  <a:tcPr>
                    <a:solidFill>
                      <a:srgbClr val="FFC000"/>
                    </a:solidFill>
                  </a:tcPr>
                </a:tc>
                <a:tc>
                  <a:txBody>
                    <a:bodyPr/>
                    <a:lstStyle/>
                    <a:p>
                      <a:pPr marL="0" indent="0">
                        <a:buFont typeface="Arial" panose="020B0604020202020204" pitchFamily="34" charset="0"/>
                        <a:buNone/>
                      </a:pPr>
                      <a:endParaRPr lang="en-GB" dirty="0"/>
                    </a:p>
                  </a:txBody>
                  <a:tcPr>
                    <a:solidFill>
                      <a:srgbClr val="FFFF00"/>
                    </a:solidFill>
                  </a:tcPr>
                </a:tc>
                <a:tc>
                  <a:txBody>
                    <a:bodyPr/>
                    <a:lstStyle/>
                    <a:p>
                      <a:pPr marL="0" indent="0">
                        <a:buFont typeface="Arial" panose="020B0604020202020204" pitchFamily="34" charset="0"/>
                        <a:buNone/>
                      </a:pPr>
                      <a:endParaRPr lang="en-GB" dirty="0"/>
                    </a:p>
                  </a:txBody>
                  <a:tcPr>
                    <a:solidFill>
                      <a:srgbClr val="92D050"/>
                    </a:solidFill>
                  </a:tcPr>
                </a:tc>
                <a:tc>
                  <a:txBody>
                    <a:bodyPr/>
                    <a:lstStyle/>
                    <a:p>
                      <a:pPr marL="0" indent="0">
                        <a:buFont typeface="Arial" panose="020B0604020202020204" pitchFamily="34" charset="0"/>
                        <a:buNone/>
                      </a:pPr>
                      <a:endParaRPr lang="en-GB" dirty="0"/>
                    </a:p>
                  </a:txBody>
                  <a:tcPr>
                    <a:solidFill>
                      <a:srgbClr val="00B0F0"/>
                    </a:solidFill>
                  </a:tcPr>
                </a:tc>
                <a:tc>
                  <a:txBody>
                    <a:bodyPr/>
                    <a:lstStyle/>
                    <a:p>
                      <a:pPr marL="0" indent="0">
                        <a:buFont typeface="Arial" panose="020B0604020202020204" pitchFamily="34" charset="0"/>
                        <a:buNone/>
                      </a:pPr>
                      <a:endParaRPr lang="en-GB" dirty="0"/>
                    </a:p>
                  </a:txBody>
                  <a:tcPr>
                    <a:solidFill>
                      <a:srgbClr val="0070C0"/>
                    </a:solidFill>
                  </a:tcPr>
                </a:tc>
                <a:tc>
                  <a:txBody>
                    <a:bodyPr/>
                    <a:lstStyle/>
                    <a:p>
                      <a:pPr marL="0" indent="0">
                        <a:buFont typeface="Arial" panose="020B0604020202020204" pitchFamily="34" charset="0"/>
                        <a:buNone/>
                      </a:pPr>
                      <a:endParaRPr lang="en-GB" dirty="0"/>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446550"/>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Based on your insight, apply a 5W2H model and discuss the information provided in your table’</a:t>
            </a:r>
          </a:p>
          <a:p>
            <a:endParaRPr lang="en-GB" sz="3200" b="1" u="sng" dirty="0"/>
          </a:p>
        </p:txBody>
      </p:sp>
    </p:spTree>
    <p:extLst>
      <p:ext uri="{BB962C8B-B14F-4D97-AF65-F5344CB8AC3E}">
        <p14:creationId xmlns:p14="http://schemas.microsoft.com/office/powerpoint/2010/main" val="2496961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panose="020B0604020202020204" pitchFamily="34" charset="0"/>
                <a:cs typeface="Arial" panose="020B0604020202020204" pitchFamily="34" charset="0"/>
              </a:rPr>
              <a:t>A PESTEL Analysis of green </a:t>
            </a:r>
            <a:r>
              <a:rPr lang="en-GB" sz="3200" b="1" u="sng" dirty="0" err="1">
                <a:latin typeface="Arial" panose="020B0604020202020204" pitchFamily="34" charset="0"/>
                <a:cs typeface="Arial" panose="020B0604020202020204" pitchFamily="34" charset="0"/>
              </a:rPr>
              <a:t>havan</a:t>
            </a:r>
            <a:r>
              <a:rPr lang="en-GB" sz="3200" b="1" u="sng" dirty="0">
                <a:latin typeface="Arial" panose="020B0604020202020204" pitchFamily="34" charset="0"/>
                <a:cs typeface="Arial" panose="020B0604020202020204" pitchFamily="34" charset="0"/>
              </a:rPr>
              <a:t> florists. </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838200" y="1854679"/>
            <a:ext cx="10515600" cy="4322284"/>
          </a:xfrm>
        </p:spPr>
        <p:txBody>
          <a:bodyPr>
            <a:normAutofit fontScale="92500" lnSpcReduction="20000"/>
          </a:bodyPr>
          <a:lstStyle/>
          <a:p>
            <a:pPr marL="0" indent="0">
              <a:lnSpc>
                <a:spcPct val="100000"/>
              </a:lnSpc>
              <a:buNone/>
            </a:pPr>
            <a:r>
              <a:rPr lang="en-GB" dirty="0">
                <a:latin typeface="Arial" panose="020B0604020202020204" pitchFamily="34" charset="0"/>
                <a:cs typeface="Arial" panose="020B0604020202020204" pitchFamily="34" charset="0"/>
              </a:rPr>
              <a:t>PESTLE analysis is used to identify threats and weaknesses.</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PESTLE</a:t>
            </a:r>
            <a:r>
              <a:rPr lang="en-GB" dirty="0">
                <a:latin typeface="Arial" panose="020B0604020202020204" pitchFamily="34" charset="0"/>
                <a:cs typeface="Arial" panose="020B0604020202020204" pitchFamily="34" charset="0"/>
              </a:rPr>
              <a:t> is an acronym for political, economic, social, technological, legal, and environmental.</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PESTLE analysis is a strategic planning tool to expand on the external context by looking in detail specific issues that frequently impact a company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political, economic, </a:t>
            </a:r>
            <a:r>
              <a:rPr lang="en-GB" dirty="0" err="1">
                <a:latin typeface="Arial" panose="020B0604020202020204" pitchFamily="34" charset="0"/>
                <a:cs typeface="Arial" panose="020B0604020202020204" pitchFamily="34" charset="0"/>
              </a:rPr>
              <a:t>socal</a:t>
            </a:r>
            <a:r>
              <a:rPr lang="en-GB" dirty="0">
                <a:latin typeface="Arial" panose="020B0604020202020204" pitchFamily="34" charset="0"/>
                <a:cs typeface="Arial" panose="020B0604020202020204" pitchFamily="34" charset="0"/>
              </a:rPr>
              <a:t> technological, environmental, and legal factors (kolios&amp;read,2013) need to know.</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(floral-industry-trends,2025) </a:t>
            </a:r>
            <a:br>
              <a:rPr lang="en-GB"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Provide an application and discuss the information provided in your PESTEL Framework </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(floral-industry-trends,)2025</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765518055"/>
              </p:ext>
            </p:extLst>
          </p:nvPr>
        </p:nvGraphicFramePr>
        <p:xfrm>
          <a:off x="948904" y="2123386"/>
          <a:ext cx="9782355" cy="2980025"/>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0" indent="0">
                        <a:buFont typeface="Wingdings" panose="05000000000000000000" pitchFamily="2" charset="2"/>
                        <a:buNone/>
                      </a:pPr>
                      <a:r>
                        <a:rPr lang="en-GB" sz="1400" b="1" dirty="0"/>
                        <a:t>trade policies </a:t>
                      </a:r>
                    </a:p>
                  </a:txBody>
                  <a:tcPr>
                    <a:pattFill prst="pct40">
                      <a:fgClr>
                        <a:srgbClr val="FF0000"/>
                      </a:fgClr>
                      <a:bgClr>
                        <a:schemeClr val="bg1"/>
                      </a:bgClr>
                    </a:pattFill>
                  </a:tcPr>
                </a:tc>
                <a:tc>
                  <a:txBody>
                    <a:bodyPr/>
                    <a:lstStyle/>
                    <a:p>
                      <a:r>
                        <a:rPr lang="en-GB" sz="1400" b="1" dirty="0"/>
                        <a:t>consumer spending</a:t>
                      </a:r>
                      <a:br>
                        <a:rPr lang="en-GB" sz="1400" b="1" dirty="0"/>
                      </a:br>
                      <a:br>
                        <a:rPr lang="en-GB" sz="1400" b="1" dirty="0"/>
                      </a:br>
                      <a:r>
                        <a:rPr lang="en-GB" sz="1400" b="1" dirty="0"/>
                        <a:t>competition from online retailers</a:t>
                      </a:r>
                    </a:p>
                  </a:txBody>
                  <a:tcPr>
                    <a:pattFill prst="pct40">
                      <a:fgClr>
                        <a:srgbClr val="FFC000"/>
                      </a:fgClr>
                      <a:bgClr>
                        <a:schemeClr val="bg1"/>
                      </a:bgClr>
                    </a:pattFill>
                  </a:tcPr>
                </a:tc>
                <a:tc>
                  <a:txBody>
                    <a:bodyPr/>
                    <a:lstStyle/>
                    <a:p>
                      <a:pPr marL="0" indent="0">
                        <a:buFont typeface="Wingdings" panose="05000000000000000000" pitchFamily="2" charset="2"/>
                        <a:buNone/>
                      </a:pPr>
                      <a:r>
                        <a:rPr lang="en-GB" sz="1400" b="1" dirty="0"/>
                        <a:t>Changing the way consumers spend</a:t>
                      </a:r>
                    </a:p>
                    <a:p>
                      <a:endParaRPr lang="en-GB" sz="1400" b="1" dirty="0"/>
                    </a:p>
                  </a:txBody>
                  <a:tcPr>
                    <a:pattFill prst="pct40">
                      <a:fgClr>
                        <a:srgbClr val="FFFF00"/>
                      </a:fgClr>
                      <a:bgClr>
                        <a:schemeClr val="bg1"/>
                      </a:bgClr>
                    </a:pattFill>
                  </a:tcPr>
                </a:tc>
                <a:tc>
                  <a:txBody>
                    <a:bodyPr/>
                    <a:lstStyle/>
                    <a:p>
                      <a:pPr marL="0" indent="0">
                        <a:buFont typeface="Wingdings" panose="05000000000000000000" pitchFamily="2" charset="2"/>
                        <a:buNone/>
                      </a:pPr>
                      <a:r>
                        <a:rPr lang="en-GB" sz="1400" b="1" dirty="0"/>
                        <a:t>Social media influences </a:t>
                      </a:r>
                      <a:br>
                        <a:rPr lang="en-GB" sz="1400" b="1" dirty="0"/>
                      </a:br>
                      <a:br>
                        <a:rPr lang="en-GB" sz="1400" b="1" dirty="0"/>
                      </a:br>
                      <a:r>
                        <a:rPr lang="en-GB" sz="1400" b="1" dirty="0"/>
                        <a:t>promote online </a:t>
                      </a:r>
                    </a:p>
                    <a:p>
                      <a:endParaRPr lang="en-GB" sz="1400" b="1" dirty="0"/>
                    </a:p>
                  </a:txBody>
                  <a:tcPr>
                    <a:pattFill prst="pct40">
                      <a:fgClr>
                        <a:srgbClr val="92D050"/>
                      </a:fgClr>
                      <a:bgClr>
                        <a:schemeClr val="bg1"/>
                      </a:bgClr>
                    </a:pattFill>
                  </a:tcPr>
                </a:tc>
                <a:tc>
                  <a:txBody>
                    <a:bodyPr/>
                    <a:lstStyle/>
                    <a:p>
                      <a:pPr marL="0" indent="0">
                        <a:buFont typeface="Wingdings" panose="05000000000000000000" pitchFamily="2" charset="2"/>
                        <a:buNone/>
                      </a:pPr>
                      <a:r>
                        <a:rPr lang="en-GB" sz="1400" b="1" dirty="0"/>
                        <a:t>Employment laws and regulations.</a:t>
                      </a:r>
                    </a:p>
                    <a:p>
                      <a:endParaRPr lang="en-GB" sz="1400" b="1" dirty="0"/>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400" b="1" dirty="0"/>
                        <a:t>Consumer attitude</a:t>
                      </a:r>
                      <a:br>
                        <a:rPr lang="en-GB" sz="1400" b="1" dirty="0"/>
                      </a:br>
                      <a:br>
                        <a:rPr lang="en-GB" sz="1400" b="1" dirty="0"/>
                      </a:br>
                      <a:r>
                        <a:rPr lang="en-GB" sz="1400" b="1" dirty="0"/>
                        <a:t>government environmental regulations.</a:t>
                      </a: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Cause-and-Effect model </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a:bodyPr>
          <a:lstStyle/>
          <a:p>
            <a:pPr marL="0" indent="0">
              <a:lnSpc>
                <a:spcPct val="100000"/>
              </a:lnSpc>
              <a:buNone/>
            </a:pPr>
            <a:r>
              <a:rPr lang="en-GB" dirty="0">
                <a:latin typeface="Arial" panose="020B0604020202020204" pitchFamily="34" charset="0"/>
                <a:cs typeface="Arial" panose="020B0604020202020204" pitchFamily="34" charset="0"/>
              </a:rPr>
              <a:t>Cause and effect analysis: “green </a:t>
            </a:r>
            <a:r>
              <a:rPr lang="en-GB" dirty="0" err="1">
                <a:latin typeface="Arial" panose="020B0604020202020204" pitchFamily="34" charset="0"/>
                <a:cs typeface="Arial" panose="020B0604020202020204" pitchFamily="34" charset="0"/>
              </a:rPr>
              <a:t>havan</a:t>
            </a:r>
            <a:r>
              <a:rPr lang="en-GB" dirty="0">
                <a:latin typeface="Arial" panose="020B0604020202020204" pitchFamily="34" charset="0"/>
                <a:cs typeface="Arial" panose="020B0604020202020204" pitchFamily="34" charset="0"/>
              </a:rPr>
              <a:t> florists”</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cause and effect analysis is a visual tool companies use to identify problems and determine possible causes. Its also known as a “fishbone diagram” (indeed editorial team 2023)</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30% decline in store sales.</a:t>
            </a:r>
          </a:p>
        </p:txBody>
      </p:sp>
      <p:sp>
        <p:nvSpPr>
          <p:cNvPr id="99" name="TextBox 98">
            <a:extLst>
              <a:ext uri="{FF2B5EF4-FFF2-40B4-BE49-F238E27FC236}">
                <a16:creationId xmlns:a16="http://schemas.microsoft.com/office/drawing/2014/main" id="{BF9A1BC2-6F54-E6D2-2F46-E6E6EFB1E08A}"/>
              </a:ext>
            </a:extLst>
          </p:cNvPr>
          <p:cNvSpPr txBox="1">
            <a:spLocks noGrp="1" noRot="1" noMove="1" noResize="1" noEditPoints="1" noAdjustHandles="1" noChangeArrowheads="1" noChangeShapeType="1"/>
          </p:cNvSpPr>
          <p:nvPr/>
        </p:nvSpPr>
        <p:spPr>
          <a:xfrm>
            <a:off x="388465" y="274320"/>
            <a:ext cx="6204359"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Fishbone Diagram Exercise:</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Not price matching competitive retailers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Other retailers are delivering same day deliveries.</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New competitors </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promotion</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suppliers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location</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Technology out dated</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social media promotions</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Poor website </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Not moving with consumer spending</a:t>
            </a:r>
          </a:p>
        </p:txBody>
      </p:sp>
    </p:spTree>
    <p:extLst>
      <p:ext uri="{BB962C8B-B14F-4D97-AF65-F5344CB8AC3E}">
        <p14:creationId xmlns:p14="http://schemas.microsoft.com/office/powerpoint/2010/main" val="2194577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Key findings of green </a:t>
            </a:r>
            <a:r>
              <a:rPr lang="en-GB" sz="3200" b="1" u="sng" dirty="0" err="1">
                <a:latin typeface="Arial" panose="020B0604020202020204" pitchFamily="34" charset="0"/>
                <a:cs typeface="Arial" panose="020B0604020202020204" pitchFamily="34" charset="0"/>
              </a:rPr>
              <a:t>havan</a:t>
            </a:r>
            <a:r>
              <a:rPr lang="en-GB" sz="3200" b="1" u="sng" dirty="0">
                <a:latin typeface="Arial" panose="020B0604020202020204" pitchFamily="34" charset="0"/>
                <a:cs typeface="Arial" panose="020B0604020202020204" pitchFamily="34" charset="0"/>
              </a:rPr>
              <a:t> florists </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normAutofit fontScale="92500" lnSpcReduction="10000"/>
          </a:bodyPr>
          <a:lstStyle/>
          <a:p>
            <a:pPr marL="0" indent="0">
              <a:buNone/>
            </a:pPr>
            <a:endParaRPr lang="en-GB"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Decline in instore sales in the last 12months, location of shop in decline and lack of foot traffic. failed to adapt to customer preferences, I,E Same day delivery and  easier online options. </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failed to adapt to customer preferences, I.E same day delivery, and other options including online options not been good or easy to </a:t>
            </a:r>
            <a:r>
              <a:rPr lang="en-GB" sz="2400" dirty="0" err="1">
                <a:latin typeface="Arial" panose="020B0604020202020204" pitchFamily="34" charset="0"/>
                <a:cs typeface="Arial" panose="020B0604020202020204" pitchFamily="34" charset="0"/>
              </a:rPr>
              <a:t>nagivate</a:t>
            </a:r>
            <a:r>
              <a:rPr lang="en-GB" sz="2400"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Loss of customers and losing money </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algn="just"/>
            <a:r>
              <a:rPr lang="en-GB" dirty="0" err="1">
                <a:effectLst/>
                <a:latin typeface="Arial" panose="020B0604020202020204" pitchFamily="34" charset="0"/>
                <a:ea typeface="DengXian" panose="02010600030101010101" pitchFamily="2" charset="-122"/>
                <a:cs typeface="Arial" panose="020B0604020202020204" pitchFamily="34" charset="0"/>
              </a:rPr>
              <a:t>Kolios</a:t>
            </a:r>
            <a:r>
              <a:rPr lang="en-GB" dirty="0">
                <a:effectLst/>
                <a:latin typeface="Arial" panose="020B0604020202020204" pitchFamily="34" charset="0"/>
                <a:ea typeface="DengXian" panose="02010600030101010101" pitchFamily="2" charset="-122"/>
                <a:cs typeface="Arial" panose="020B0604020202020204" pitchFamily="34" charset="0"/>
              </a:rPr>
              <a:t>, A &amp;Read., 2013 a political, economic, social, technological, legal and environmental (PESTLE) approach for risk identification of the tidal industry in the </a:t>
            </a:r>
            <a:r>
              <a:rPr lang="en-GB" dirty="0" err="1">
                <a:effectLst/>
                <a:latin typeface="Arial" panose="020B0604020202020204" pitchFamily="34" charset="0"/>
                <a:ea typeface="DengXian" panose="02010600030101010101" pitchFamily="2" charset="-122"/>
                <a:cs typeface="Arial" panose="020B0604020202020204" pitchFamily="34" charset="0"/>
              </a:rPr>
              <a:t>uk</a:t>
            </a:r>
            <a:r>
              <a:rPr lang="en-GB" dirty="0">
                <a:effectLst/>
                <a:latin typeface="Arial" panose="020B0604020202020204" pitchFamily="34" charset="0"/>
                <a:ea typeface="DengXian" panose="02010600030101010101" pitchFamily="2" charset="-122"/>
                <a:cs typeface="Arial" panose="020B0604020202020204" pitchFamily="34" charset="0"/>
              </a:rPr>
              <a:t>. Energies, 6(10), pp.5023-5045.</a:t>
            </a:r>
            <a:br>
              <a:rPr lang="en-GB" dirty="0">
                <a:effectLst/>
                <a:latin typeface="Arial" panose="020B0604020202020204" pitchFamily="34" charset="0"/>
                <a:ea typeface="DengXian" panose="02010600030101010101" pitchFamily="2" charset="-122"/>
                <a:cs typeface="Arial" panose="020B0604020202020204" pitchFamily="34" charset="0"/>
              </a:rPr>
            </a:br>
            <a:br>
              <a:rPr lang="en-GB" dirty="0">
                <a:effectLst/>
                <a:latin typeface="Arial" panose="020B0604020202020204" pitchFamily="34" charset="0"/>
                <a:ea typeface="DengXian" panose="02010600030101010101" pitchFamily="2" charset="-122"/>
                <a:cs typeface="Arial" panose="020B0604020202020204" pitchFamily="34" charset="0"/>
              </a:rPr>
            </a:br>
            <a:r>
              <a:rPr lang="en-GB" dirty="0">
                <a:effectLst/>
                <a:latin typeface="Arial" panose="020B0604020202020204" pitchFamily="34" charset="0"/>
                <a:ea typeface="DengXian" panose="02010600030101010101" pitchFamily="2" charset="-122"/>
                <a:cs typeface="Arial" panose="020B0604020202020204" pitchFamily="34" charset="0"/>
              </a:rPr>
              <a:t>Floral industry trends, 2025, floral industry trends report 2025, [online] available at </a:t>
            </a:r>
            <a:r>
              <a:rPr lang="en-GB" b="1" i="1" dirty="0">
                <a:latin typeface="Arial" panose="020B0604020202020204" pitchFamily="34" charset="0"/>
                <a:ea typeface="DengXian" panose="02010600030101010101" pitchFamily="2" charset="-122"/>
                <a:cs typeface="Arial" panose="020B0604020202020204" pitchFamily="34" charset="0"/>
                <a:hlinkClick r:id="rId2"/>
              </a:rPr>
              <a:t>https://www.floral-industry-trends.com[accessed</a:t>
            </a:r>
            <a:r>
              <a:rPr lang="en-GB" b="1" i="1" dirty="0">
                <a:latin typeface="Arial" panose="020B0604020202020204" pitchFamily="34" charset="0"/>
                <a:ea typeface="DengXian" panose="02010600030101010101" pitchFamily="2" charset="-122"/>
                <a:cs typeface="Arial" panose="020B0604020202020204" pitchFamily="34" charset="0"/>
              </a:rPr>
              <a:t> 6 oct. </a:t>
            </a:r>
            <a:r>
              <a:rPr lang="en-GB" b="1" i="1">
                <a:latin typeface="Arial" panose="020B0604020202020204" pitchFamily="34" charset="0"/>
                <a:ea typeface="DengXian" panose="02010600030101010101" pitchFamily="2" charset="-122"/>
                <a:cs typeface="Arial" panose="020B0604020202020204" pitchFamily="34" charset="0"/>
              </a:rPr>
              <a:t>2025]</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4527</TotalTime>
  <Words>824</Words>
  <Application>Microsoft Office PowerPoint</Application>
  <PresentationFormat>Widescreen</PresentationFormat>
  <Paragraphs>122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Overview of green havan florists.</vt:lpstr>
      <vt:lpstr>Overview of green haven florists   low work place adaptability and the impact of this on green havan florists. </vt:lpstr>
      <vt:lpstr>PowerPoint Presentation</vt:lpstr>
      <vt:lpstr>A PESTEL Analysis of green havan florists. </vt:lpstr>
      <vt:lpstr>  Provide an application and discuss the information provided in your PESTEL Framework   </vt:lpstr>
      <vt:lpstr>Provide a critique of the Cause-and-Effect model </vt:lpstr>
      <vt:lpstr>PowerPoint Presentation</vt:lpstr>
      <vt:lpstr>Key findings of green havan florists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Jake Morris</cp:lastModifiedBy>
  <cp:revision>87</cp:revision>
  <dcterms:created xsi:type="dcterms:W3CDTF">2024-01-29T11:42:05Z</dcterms:created>
  <dcterms:modified xsi:type="dcterms:W3CDTF">2025-10-08T09:44:50Z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