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9"/>
  </p:notesMasterIdLst>
  <p:sldIdLst>
    <p:sldId id="304" r:id="rId2"/>
    <p:sldId id="317" r:id="rId3"/>
    <p:sldId id="432" r:id="rId4"/>
    <p:sldId id="319" r:id="rId5"/>
    <p:sldId id="429" r:id="rId6"/>
    <p:sldId id="506" r:id="rId7"/>
    <p:sldId id="323" r:id="rId8"/>
    <p:sldId id="324" r:id="rId9"/>
    <p:sldId id="821" r:id="rId10"/>
    <p:sldId id="328" r:id="rId11"/>
    <p:sldId id="391" r:id="rId12"/>
    <p:sldId id="329" r:id="rId13"/>
    <p:sldId id="283" r:id="rId14"/>
    <p:sldId id="468" r:id="rId15"/>
    <p:sldId id="471" r:id="rId16"/>
    <p:sldId id="306" r:id="rId17"/>
    <p:sldId id="330" r:id="rId18"/>
    <p:sldId id="472" r:id="rId19"/>
    <p:sldId id="826" r:id="rId20"/>
    <p:sldId id="257" r:id="rId21"/>
    <p:sldId id="258" r:id="rId22"/>
    <p:sldId id="259" r:id="rId23"/>
    <p:sldId id="260" r:id="rId24"/>
    <p:sldId id="261" r:id="rId25"/>
    <p:sldId id="262" r:id="rId26"/>
    <p:sldId id="822" r:id="rId27"/>
    <p:sldId id="264" r:id="rId28"/>
    <p:sldId id="265" r:id="rId29"/>
    <p:sldId id="267" r:id="rId30"/>
    <p:sldId id="269" r:id="rId31"/>
    <p:sldId id="270" r:id="rId32"/>
    <p:sldId id="271" r:id="rId33"/>
    <p:sldId id="272" r:id="rId34"/>
    <p:sldId id="273" r:id="rId35"/>
    <p:sldId id="274" r:id="rId36"/>
    <p:sldId id="275" r:id="rId37"/>
    <p:sldId id="276" r:id="rId38"/>
    <p:sldId id="277" r:id="rId39"/>
    <p:sldId id="278" r:id="rId40"/>
    <p:sldId id="279" r:id="rId41"/>
    <p:sldId id="280" r:id="rId42"/>
    <p:sldId id="281" r:id="rId43"/>
    <p:sldId id="282" r:id="rId44"/>
    <p:sldId id="823" r:id="rId45"/>
    <p:sldId id="284" r:id="rId46"/>
    <p:sldId id="307" r:id="rId47"/>
    <p:sldId id="285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EC449B-DC17-4AC4-800E-218669BCA49C}" v="157" dt="2026-01-31T22:37:10.5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705101-ACE1-4207-A357-85FCC87D1125}" type="datetimeFigureOut">
              <a:rPr lang="en-GB" smtClean="0"/>
              <a:t>06/09/2026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DB8E34-FD17-42FB-847F-B30371A25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0257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0AD645-7D04-404E-9AD8-B8C56B1F367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761005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0AD645-7D04-404E-9AD8-B8C56B1F367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009188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9153664-EC0C-42DC-9D63-46AEBC351CBC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37144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4673949-BEBE-427A-8416-731F1B9DC488}" type="slidenum">
              <a:rPr lang="en-US"/>
              <a:pPr/>
              <a:t>10</a:t>
            </a:fld>
            <a:endParaRPr lang="en-US"/>
          </a:p>
        </p:txBody>
      </p:sp>
      <p:sp>
        <p:nvSpPr>
          <p:cNvPr id="2150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588963" y="798513"/>
            <a:ext cx="5678487" cy="3195637"/>
          </a:xfrm>
          <a:ln/>
        </p:spPr>
      </p:sp>
      <p:sp>
        <p:nvSpPr>
          <p:cNvPr id="2150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5567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5CF8B86-CBE0-4DF7-A4B5-411C670A1B4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321116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1C7D64-660E-4F4C-999C-76218BECC518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195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5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907186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93C0D0-BEEC-4EB6-B94A-34B713E11B8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77800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altLang="en-US" dirty="0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36826B-3692-48BF-952C-C1C9010C261D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22797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0AD645-7D04-404E-9AD8-B8C56B1F367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318632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1776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altLang="en-US"/>
          </a:p>
        </p:txBody>
      </p:sp>
      <p:sp>
        <p:nvSpPr>
          <p:cNvPr id="1177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082734A-0C1F-456C-84D2-19D1A334B13D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715030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4" name="Google Shape;94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1" name="Google Shape;101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8" name="Google Shape;108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17" name="Google Shape;117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8" name="Google Shape;11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23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24</a:t>
            </a:fld>
            <a:endParaRPr/>
          </a:p>
        </p:txBody>
      </p:sp>
      <p:sp>
        <p:nvSpPr>
          <p:cNvPr id="124" name="Google Shape;124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6675" y="773113"/>
            <a:ext cx="6740525" cy="379253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25" name="Google Shape;125;p6:notes"/>
          <p:cNvSpPr txBox="1">
            <a:spLocks noGrp="1"/>
          </p:cNvSpPr>
          <p:nvPr>
            <p:ph type="body" idx="1"/>
          </p:nvPr>
        </p:nvSpPr>
        <p:spPr>
          <a:xfrm>
            <a:off x="915988" y="4799013"/>
            <a:ext cx="5041900" cy="4489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" name="Google Shape;133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" name="Google Shape;141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8" name="Google Shape;148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6" name="Google Shape;156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69" name="Google Shape;169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0" name="Google Shape;170;p1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29</a:t>
            </a:fld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5" name="Google Shape;205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2" name="Google Shape;212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19" name="Google Shape;219;p1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0" name="Google Shape;220;p1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32</a:t>
            </a:fld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227" name="Google Shape;227;p1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8" name="Google Shape;228;p1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33</a:t>
            </a:fld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234" name="Google Shape;234;p1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5" name="Google Shape;235;p1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34</a:t>
            </a:fld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1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2" name="Google Shape;242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2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36</a:t>
            </a:fld>
            <a:endParaRPr/>
          </a:p>
        </p:txBody>
      </p:sp>
      <p:sp>
        <p:nvSpPr>
          <p:cNvPr id="249" name="Google Shape;249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250" name="Google Shape;250;p2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" name="Google Shape;288;p2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9" name="Google Shape;289;p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p2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6" name="Google Shape;296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2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4" name="Google Shape;304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2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40</a:t>
            </a:fld>
            <a:endParaRPr/>
          </a:p>
        </p:txBody>
      </p:sp>
      <p:sp>
        <p:nvSpPr>
          <p:cNvPr id="313" name="Google Shape;313;p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314" name="Google Shape;314;p2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p2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1" name="Google Shape;321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" name="Google Shape;326;p2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42</a:t>
            </a:fld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27" name="Google Shape;327;p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328" name="Google Shape;328;p2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" name="Google Shape;336;p2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43</a:t>
            </a:fld>
            <a:endParaRPr/>
          </a:p>
        </p:txBody>
      </p:sp>
      <p:sp>
        <p:nvSpPr>
          <p:cNvPr id="337" name="Google Shape;337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338" name="Google Shape;338;p2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" name="Google Shape;344;p2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5" name="Google Shape;345;p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0" name="Google Shape;350;p2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1" name="Google Shape;351;p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" name="Google Shape;542;p5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3" name="Google Shape;543;p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" name="Google Shape;357;p3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8" name="Google Shape;358;p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3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3" y="6525344"/>
            <a:ext cx="1294837" cy="218522"/>
          </a:xfrm>
        </p:spPr>
        <p:txBody>
          <a:bodyPr/>
          <a:lstStyle/>
          <a:p>
            <a:fld id="{3F54D9F0-04AB-9943-BD88-2F95519E01A9}" type="datetimeFigureOut">
              <a:rPr lang="en-US" smtClean="0"/>
              <a:t>9/6/2026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3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04241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3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1288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6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9"/>
            <a:ext cx="103632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9/6/2026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39302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9/6/2026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8180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7"/>
            <a:ext cx="5386917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7"/>
            <a:ext cx="5389033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9/6/2026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1163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9/6/2026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55369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9/6/2026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56196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9/6/2026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44454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8"/>
            <a:ext cx="73152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9/6/2026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84895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9/6/2026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443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9/6/2026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6742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4D9F0-04AB-9943-BD88-2F95519E01A9}" type="datetimeFigureOut">
              <a:rPr lang="en-US" smtClean="0"/>
              <a:t>9/6/2026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5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474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hbr.org/2016/10/the-performance-management-revolution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theijbm.com/wp-content/uploads/2017/07/12.-BM1707-058.pdf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hbr.org/2016/10/the-performance-management-revolution" TargetMode="Externa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hyperlink" Target="http://www.theijbm.com/wp-content/uploads/2017/07/12.-BM1707-058.pdf" TargetMode="Externa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99555" y="908720"/>
            <a:ext cx="9047415" cy="4824536"/>
          </a:xfrm>
        </p:spPr>
        <p:txBody>
          <a:bodyPr>
            <a:normAutofit/>
          </a:bodyPr>
          <a:lstStyle/>
          <a:p>
            <a:r>
              <a:rPr lang="en-GB" altLang="en-US" sz="4000" b="1" dirty="0"/>
              <a:t>Master of Business Administration</a:t>
            </a:r>
            <a:br>
              <a:rPr lang="en-GB" altLang="en-US" sz="3200" dirty="0"/>
            </a:br>
            <a:br>
              <a:rPr lang="en-GB" altLang="en-US" sz="4000" dirty="0"/>
            </a:br>
            <a:r>
              <a:rPr lang="en-GB" sz="4000" dirty="0"/>
              <a:t> </a:t>
            </a:r>
            <a:r>
              <a:rPr lang="en-GB" sz="4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Human Capital Management </a:t>
            </a:r>
            <a:br>
              <a:rPr lang="en-GB" sz="4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6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Performance and Reward management</a:t>
            </a:r>
            <a:endParaRPr lang="en-GB" altLang="en-US" sz="40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570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440574"/>
          </a:xfrm>
        </p:spPr>
        <p:txBody>
          <a:bodyPr>
            <a:noAutofit/>
          </a:bodyPr>
          <a:lstStyle/>
          <a:p>
            <a:pPr algn="ctr"/>
            <a:r>
              <a:rPr lang="en-GB" b="1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440574"/>
            <a:ext cx="9002684" cy="6417425"/>
          </a:xfrm>
        </p:spPr>
        <p:txBody>
          <a:bodyPr>
            <a:normAutofit/>
          </a:bodyPr>
          <a:lstStyle/>
          <a:p>
            <a:r>
              <a:rPr lang="en-GB" b="1" dirty="0"/>
              <a:t>This week </a:t>
            </a:r>
            <a:r>
              <a:rPr lang="en-GB" dirty="0"/>
              <a:t>you will:</a:t>
            </a:r>
          </a:p>
          <a:p>
            <a:r>
              <a:rPr lang="en-GB" dirty="0"/>
              <a:t>explore the aim of performance management and its underpinning theories</a:t>
            </a:r>
          </a:p>
          <a:p>
            <a:r>
              <a:rPr lang="en-GB" dirty="0"/>
              <a:t>analyse the performance management cycle</a:t>
            </a:r>
          </a:p>
          <a:p>
            <a:r>
              <a:rPr lang="en-GB" dirty="0"/>
              <a:t>compare performance appraisal and performance management</a:t>
            </a:r>
          </a:p>
          <a:p>
            <a:r>
              <a:rPr lang="en-GB" dirty="0"/>
              <a:t>Overall, we hope that you will gain a critical understanding of the impact the different performance management practices used in the workplace has on the employees and the organisation as well.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2683" y="440573"/>
            <a:ext cx="3189317" cy="6284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4511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838200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rgbClr val="0070C0"/>
                </a:solidFill>
              </a:rPr>
              <a:t>What is ‘performance’?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" y="1045029"/>
            <a:ext cx="12191999" cy="4669971"/>
          </a:xfrm>
        </p:spPr>
        <p:txBody>
          <a:bodyPr>
            <a:normAutofit/>
          </a:bodyPr>
          <a:lstStyle/>
          <a:p>
            <a:pPr algn="just"/>
            <a:r>
              <a:rPr lang="en-GB" sz="2800" dirty="0"/>
              <a:t>Boxall and Purcell</a:t>
            </a:r>
          </a:p>
          <a:p>
            <a:pPr lvl="1" algn="just"/>
            <a:r>
              <a:rPr lang="en-GB" altLang="en-US" sz="2400" dirty="0"/>
              <a:t>Performance is a function of ability, motivation and opportunity, as shown in the formula: </a:t>
            </a:r>
          </a:p>
          <a:p>
            <a:pPr lvl="1" algn="just"/>
            <a:r>
              <a:rPr lang="en-GB" altLang="en-US" sz="2400" i="1" dirty="0"/>
              <a:t>Performance = ƒ(Ability x Motivation x Opportunity to Participate). </a:t>
            </a:r>
          </a:p>
          <a:p>
            <a:pPr algn="just">
              <a:buNone/>
            </a:pPr>
            <a:endParaRPr lang="en-GB" sz="2800" dirty="0"/>
          </a:p>
          <a:p>
            <a:pPr algn="just">
              <a:buNone/>
            </a:pPr>
            <a:r>
              <a:rPr lang="en-GB" sz="2800" dirty="0"/>
              <a:t>In other words, P = a mixture of an individual’s knowledge, skills and actions combined with the available organisational resources and support.</a:t>
            </a:r>
          </a:p>
          <a:p>
            <a:pPr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887044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75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12192000" cy="476672"/>
          </a:xfrm>
        </p:spPr>
        <p:txBody>
          <a:bodyPr>
            <a:noAutofit/>
          </a:bodyPr>
          <a:lstStyle/>
          <a:p>
            <a:r>
              <a:rPr lang="en-US" sz="3600" b="1" dirty="0"/>
              <a:t>What is Performance Management?</a:t>
            </a:r>
          </a:p>
        </p:txBody>
      </p:sp>
      <p:sp>
        <p:nvSpPr>
          <p:cNvPr id="330755" name="Rectangle 3"/>
          <p:cNvSpPr>
            <a:spLocks noGrp="1" noChangeArrowheads="1"/>
          </p:cNvSpPr>
          <p:nvPr>
            <p:ph idx="1"/>
          </p:nvPr>
        </p:nvSpPr>
        <p:spPr>
          <a:xfrm>
            <a:off x="0" y="476672"/>
            <a:ext cx="12192000" cy="6381328"/>
          </a:xfrm>
        </p:spPr>
        <p:txBody>
          <a:bodyPr>
            <a:normAutofit/>
          </a:bodyPr>
          <a:lstStyle/>
          <a:p>
            <a:pPr algn="l">
              <a:spcBef>
                <a:spcPct val="50000"/>
              </a:spcBef>
            </a:pPr>
            <a:r>
              <a:rPr lang="en-US" b="1" i="1" dirty="0">
                <a:solidFill>
                  <a:srgbClr val="7030A0"/>
                </a:solidFill>
              </a:rPr>
              <a:t>Performance Management</a:t>
            </a:r>
            <a:r>
              <a:rPr lang="en-US" dirty="0">
                <a:solidFill>
                  <a:srgbClr val="7030A0"/>
                </a:solidFill>
              </a:rPr>
              <a:t> </a:t>
            </a:r>
            <a:r>
              <a:rPr lang="en-GB" dirty="0"/>
              <a:t>is a process for </a:t>
            </a:r>
            <a:r>
              <a:rPr lang="en-GB" dirty="0">
                <a:solidFill>
                  <a:srgbClr val="00B050"/>
                </a:solidFill>
              </a:rPr>
              <a:t>establishing a shared understanding</a:t>
            </a:r>
            <a:r>
              <a:rPr lang="en-GB" dirty="0"/>
              <a:t> about w</a:t>
            </a:r>
            <a:r>
              <a:rPr lang="en-GB" dirty="0">
                <a:solidFill>
                  <a:srgbClr val="C00000"/>
                </a:solidFill>
              </a:rPr>
              <a:t>hat is to be achieved &amp; how it is to be achieved,</a:t>
            </a:r>
            <a:r>
              <a:rPr lang="en-GB" dirty="0"/>
              <a:t> &amp; an approach to </a:t>
            </a:r>
            <a:r>
              <a:rPr lang="en-GB" dirty="0">
                <a:solidFill>
                  <a:srgbClr val="00B0F0"/>
                </a:solidFill>
              </a:rPr>
              <a:t>managing people that increases the probability of achieving success </a:t>
            </a:r>
            <a:r>
              <a:rPr lang="en-GB" sz="1600" dirty="0"/>
              <a:t>(Weiss &amp; </a:t>
            </a:r>
            <a:r>
              <a:rPr lang="en-GB" sz="1600" dirty="0" err="1"/>
              <a:t>Hartle</a:t>
            </a:r>
            <a:r>
              <a:rPr lang="en-GB" sz="1600" dirty="0"/>
              <a:t>, 1997).</a:t>
            </a:r>
          </a:p>
          <a:p>
            <a:r>
              <a:rPr lang="en-GB" altLang="en-US" i="1" dirty="0">
                <a:solidFill>
                  <a:srgbClr val="7030A0"/>
                </a:solidFill>
              </a:rPr>
              <a:t>‘the policies, procedures and practices that focus on employee performance as a means of fulfilling organisational goals and objectives’ </a:t>
            </a:r>
            <a:r>
              <a:rPr lang="en-GB" altLang="en-US" sz="2200" i="1" dirty="0">
                <a:solidFill>
                  <a:srgbClr val="7030A0"/>
                </a:solidFill>
              </a:rPr>
              <a:t>(Lowry (2002) in </a:t>
            </a:r>
            <a:r>
              <a:rPr lang="en-GB" altLang="en-US" sz="2200" i="1" dirty="0" err="1">
                <a:solidFill>
                  <a:srgbClr val="7030A0"/>
                </a:solidFill>
              </a:rPr>
              <a:t>Marchington</a:t>
            </a:r>
            <a:r>
              <a:rPr lang="en-GB" altLang="en-US" sz="2200" i="1" dirty="0">
                <a:solidFill>
                  <a:srgbClr val="7030A0"/>
                </a:solidFill>
              </a:rPr>
              <a:t> and Wilkinson (2005: 187-8))</a:t>
            </a:r>
          </a:p>
          <a:p>
            <a:r>
              <a:rPr lang="en-GB" altLang="en-US" i="1" dirty="0"/>
              <a:t>‘establishing a framework in which performance by individuals can be directed, monitored, evaluated and rewarded, and whereby the links in the cycle can be audited’ </a:t>
            </a:r>
            <a:r>
              <a:rPr lang="en-GB" altLang="en-US" sz="1900" i="1" dirty="0"/>
              <a:t>(Mabey and </a:t>
            </a:r>
            <a:r>
              <a:rPr lang="en-GB" altLang="en-US" sz="1900" i="1" dirty="0" err="1"/>
              <a:t>Salaman</a:t>
            </a:r>
            <a:r>
              <a:rPr lang="en-GB" altLang="en-US" sz="1900" i="1" dirty="0"/>
              <a:t> (1995)  in Torrington et al (2005: 261))</a:t>
            </a:r>
            <a:endParaRPr lang="en-US" altLang="en-US" sz="1900" i="1" dirty="0"/>
          </a:p>
          <a:p>
            <a:pPr>
              <a:spcBef>
                <a:spcPct val="50000"/>
              </a:spcBef>
            </a:pPr>
            <a:r>
              <a:rPr lang="en-GB" dirty="0">
                <a:solidFill>
                  <a:srgbClr val="00B050"/>
                </a:solidFill>
              </a:rPr>
              <a:t>A continuous, much wider, more comprehensive </a:t>
            </a:r>
            <a:r>
              <a:rPr lang="en-GB" dirty="0"/>
              <a:t>&amp; </a:t>
            </a:r>
            <a:r>
              <a:rPr lang="en-GB" dirty="0">
                <a:solidFill>
                  <a:srgbClr val="C00000"/>
                </a:solidFill>
              </a:rPr>
              <a:t>more natural process of management that clarifies mutual expectations </a:t>
            </a:r>
            <a:r>
              <a:rPr lang="en-GB" dirty="0"/>
              <a:t>&amp; focuses on the future </a:t>
            </a:r>
            <a:r>
              <a:rPr lang="en-GB" sz="1600" dirty="0"/>
              <a:t>(Armstrong, 2007).</a:t>
            </a:r>
            <a:endParaRPr lang="en-US" sz="1600" b="1" i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42167" y="5087390"/>
            <a:ext cx="2249833" cy="1770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21878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367808" y="332656"/>
            <a:ext cx="3312368" cy="107721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GB" sz="1600" b="1" dirty="0">
                <a:solidFill>
                  <a:prstClr val="black"/>
                </a:solidFill>
                <a:latin typeface="Calibri"/>
              </a:rPr>
              <a:t>Goals and objective</a:t>
            </a:r>
          </a:p>
          <a:p>
            <a:pPr algn="ctr">
              <a:defRPr/>
            </a:pPr>
            <a:r>
              <a:rPr lang="en-GB" sz="1600" dirty="0">
                <a:solidFill>
                  <a:prstClr val="black"/>
                </a:solidFill>
                <a:latin typeface="Calibri"/>
              </a:rPr>
              <a:t>Corporate level</a:t>
            </a:r>
          </a:p>
          <a:p>
            <a:pPr algn="ctr">
              <a:defRPr/>
            </a:pPr>
            <a:r>
              <a:rPr lang="en-GB" sz="1600" dirty="0">
                <a:solidFill>
                  <a:prstClr val="black"/>
                </a:solidFill>
                <a:latin typeface="Calibri"/>
              </a:rPr>
              <a:t>Divisional level</a:t>
            </a:r>
          </a:p>
          <a:p>
            <a:pPr algn="ctr">
              <a:defRPr/>
            </a:pPr>
            <a:r>
              <a:rPr lang="en-GB" sz="1600" dirty="0">
                <a:solidFill>
                  <a:prstClr val="black"/>
                </a:solidFill>
                <a:latin typeface="Calibri"/>
              </a:rPr>
              <a:t>Team level</a:t>
            </a:r>
          </a:p>
        </p:txBody>
      </p:sp>
      <p:sp>
        <p:nvSpPr>
          <p:cNvPr id="5" name="Curved Down Arrow 4"/>
          <p:cNvSpPr/>
          <p:nvPr/>
        </p:nvSpPr>
        <p:spPr>
          <a:xfrm rot="19401592">
            <a:off x="2796110" y="2179666"/>
            <a:ext cx="1728192" cy="372717"/>
          </a:xfrm>
          <a:prstGeom prst="curvedDownArrow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GB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727848" y="1916832"/>
            <a:ext cx="2736304" cy="107721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GB" sz="1600" b="1" dirty="0">
                <a:solidFill>
                  <a:prstClr val="black"/>
                </a:solidFill>
                <a:latin typeface="Calibri"/>
              </a:rPr>
              <a:t>Agreement</a:t>
            </a:r>
          </a:p>
          <a:p>
            <a:pPr algn="ctr">
              <a:defRPr/>
            </a:pPr>
            <a:r>
              <a:rPr lang="en-GB" sz="1600" dirty="0">
                <a:solidFill>
                  <a:prstClr val="black"/>
                </a:solidFill>
                <a:latin typeface="Calibri"/>
              </a:rPr>
              <a:t>Individual and team performance criteria agreed with line management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896200" y="3429001"/>
            <a:ext cx="2088232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GB" sz="1600" b="1" dirty="0">
                <a:solidFill>
                  <a:prstClr val="black"/>
                </a:solidFill>
                <a:latin typeface="Calibri"/>
              </a:rPr>
              <a:t>Agreed Action Plan</a:t>
            </a:r>
          </a:p>
          <a:p>
            <a:pPr algn="ctr">
              <a:defRPr/>
            </a:pPr>
            <a:r>
              <a:rPr lang="en-GB" sz="1600" dirty="0">
                <a:solidFill>
                  <a:prstClr val="black"/>
                </a:solidFill>
                <a:latin typeface="Calibri"/>
              </a:rPr>
              <a:t>Include self development plans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943872" y="4725145"/>
            <a:ext cx="2304256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GB" sz="1600" b="1" dirty="0">
                <a:solidFill>
                  <a:prstClr val="black"/>
                </a:solidFill>
                <a:latin typeface="Calibri"/>
              </a:rPr>
              <a:t>Monitoring</a:t>
            </a:r>
          </a:p>
          <a:p>
            <a:pPr algn="ctr">
              <a:defRPr/>
            </a:pPr>
            <a:r>
              <a:rPr lang="en-GB" sz="1600" b="1" dirty="0">
                <a:solidFill>
                  <a:prstClr val="black"/>
                </a:solidFill>
                <a:latin typeface="Calibri"/>
              </a:rPr>
              <a:t> Feedback</a:t>
            </a:r>
          </a:p>
          <a:p>
            <a:pPr algn="ctr">
              <a:defRPr/>
            </a:pPr>
            <a:r>
              <a:rPr lang="en-GB" sz="1600" b="1" dirty="0">
                <a:solidFill>
                  <a:prstClr val="black"/>
                </a:solidFill>
                <a:latin typeface="Calibri"/>
              </a:rPr>
              <a:t>Coaching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943873" y="3573016"/>
            <a:ext cx="2232250" cy="147732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defRPr/>
            </a:pPr>
            <a:r>
              <a:rPr lang="en-GB" sz="1600" b="1" dirty="0">
                <a:solidFill>
                  <a:prstClr val="black"/>
                </a:solidFill>
                <a:latin typeface="Calibri"/>
              </a:rPr>
              <a:t>Performance – </a:t>
            </a:r>
            <a:r>
              <a:rPr lang="en-GB" sz="1600" b="1" dirty="0">
                <a:solidFill>
                  <a:srgbClr val="FF0000"/>
                </a:solidFill>
                <a:latin typeface="Calibri"/>
              </a:rPr>
              <a:t>the outcomes include </a:t>
            </a:r>
            <a:r>
              <a:rPr lang="en-GB" sz="1400" b="1" dirty="0">
                <a:solidFill>
                  <a:srgbClr val="FF0000"/>
                </a:solidFill>
                <a:latin typeface="Calibri"/>
              </a:rPr>
              <a:t>development, reward, career planning</a:t>
            </a:r>
          </a:p>
          <a:p>
            <a:pPr>
              <a:defRPr/>
            </a:pPr>
            <a:endParaRPr lang="en-GB" sz="1400" dirty="0">
              <a:solidFill>
                <a:prstClr val="black"/>
              </a:solidFill>
              <a:latin typeface="Calibri"/>
            </a:endParaRPr>
          </a:p>
          <a:p>
            <a:pPr>
              <a:defRPr/>
            </a:pPr>
            <a:r>
              <a:rPr lang="en-GB" sz="1400" dirty="0">
                <a:solidFill>
                  <a:prstClr val="black"/>
                </a:solidFill>
                <a:latin typeface="Calibri"/>
              </a:rPr>
              <a:t>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991544" y="3140969"/>
            <a:ext cx="2232248" cy="132343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GB" sz="1600" b="1" dirty="0">
                <a:solidFill>
                  <a:prstClr val="black"/>
                </a:solidFill>
                <a:latin typeface="Calibri"/>
              </a:rPr>
              <a:t>Review Feed back Report (appraisal)</a:t>
            </a:r>
          </a:p>
          <a:p>
            <a:pPr algn="ctr">
              <a:defRPr/>
            </a:pPr>
            <a:r>
              <a:rPr lang="en-GB" sz="1600" dirty="0">
                <a:solidFill>
                  <a:prstClr val="black"/>
                </a:solidFill>
                <a:latin typeface="Calibri"/>
              </a:rPr>
              <a:t>Comparison between expected and actual performance</a:t>
            </a:r>
          </a:p>
        </p:txBody>
      </p:sp>
      <p:sp>
        <p:nvSpPr>
          <p:cNvPr id="11" name="Curved Down Arrow 10"/>
          <p:cNvSpPr/>
          <p:nvPr/>
        </p:nvSpPr>
        <p:spPr>
          <a:xfrm rot="2417725">
            <a:off x="7733736" y="2313570"/>
            <a:ext cx="1728192" cy="372717"/>
          </a:xfrm>
          <a:prstGeom prst="curvedDownArrow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GB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Curved Down Arrow 11"/>
          <p:cNvSpPr/>
          <p:nvPr/>
        </p:nvSpPr>
        <p:spPr>
          <a:xfrm rot="12416832">
            <a:off x="2846272" y="5024484"/>
            <a:ext cx="1728192" cy="372717"/>
          </a:xfrm>
          <a:prstGeom prst="curvedDownArrow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GB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Curved Down Arrow 12"/>
          <p:cNvSpPr/>
          <p:nvPr/>
        </p:nvSpPr>
        <p:spPr>
          <a:xfrm rot="8629509">
            <a:off x="7551584" y="4911221"/>
            <a:ext cx="1728192" cy="372717"/>
          </a:xfrm>
          <a:prstGeom prst="curvedDownArrow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GB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Down Arrow 14"/>
          <p:cNvSpPr/>
          <p:nvPr/>
        </p:nvSpPr>
        <p:spPr>
          <a:xfrm>
            <a:off x="5879976" y="1484784"/>
            <a:ext cx="288032" cy="432048"/>
          </a:xfrm>
          <a:prstGeom prst="downArrow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GB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6" name="Up-Down Arrow 15"/>
          <p:cNvSpPr/>
          <p:nvPr/>
        </p:nvSpPr>
        <p:spPr>
          <a:xfrm>
            <a:off x="5951984" y="3068960"/>
            <a:ext cx="216024" cy="432048"/>
          </a:xfrm>
          <a:prstGeom prst="upDownArrow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GB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0" name="Up-Down Arrow 19"/>
          <p:cNvSpPr/>
          <p:nvPr/>
        </p:nvSpPr>
        <p:spPr>
          <a:xfrm>
            <a:off x="5978619" y="4693321"/>
            <a:ext cx="216024" cy="360040"/>
          </a:xfrm>
          <a:prstGeom prst="upDownArrow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GB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1" name="Left-Right Arrow 20"/>
          <p:cNvSpPr/>
          <p:nvPr/>
        </p:nvSpPr>
        <p:spPr>
          <a:xfrm>
            <a:off x="7248128" y="3755939"/>
            <a:ext cx="432048" cy="216024"/>
          </a:xfrm>
          <a:prstGeom prst="leftRightArrow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GB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2" name="Left-Right Arrow 21"/>
          <p:cNvSpPr/>
          <p:nvPr/>
        </p:nvSpPr>
        <p:spPr>
          <a:xfrm>
            <a:off x="4403813" y="3826462"/>
            <a:ext cx="432048" cy="216024"/>
          </a:xfrm>
          <a:prstGeom prst="leftRightArrow">
            <a:avLst/>
          </a:prstGeom>
          <a:gradFill>
            <a:gsLst>
              <a:gs pos="30000">
                <a:srgbClr val="92D050">
                  <a:alpha val="75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GB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0" y="1"/>
            <a:ext cx="42237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GB" sz="2800" b="1" dirty="0">
                <a:solidFill>
                  <a:prstClr val="black"/>
                </a:solidFill>
                <a:latin typeface="Calibri"/>
              </a:rPr>
              <a:t>Performance management </a:t>
            </a:r>
          </a:p>
          <a:p>
            <a:pPr algn="ctr">
              <a:defRPr/>
            </a:pPr>
            <a:r>
              <a:rPr lang="en-GB" sz="2800" b="1" dirty="0">
                <a:solidFill>
                  <a:prstClr val="black"/>
                </a:solidFill>
                <a:latin typeface="Calibri"/>
              </a:rPr>
              <a:t>cycle</a:t>
            </a:r>
          </a:p>
        </p:txBody>
      </p:sp>
    </p:spTree>
    <p:extLst>
      <p:ext uri="{BB962C8B-B14F-4D97-AF65-F5344CB8AC3E}">
        <p14:creationId xmlns:p14="http://schemas.microsoft.com/office/powerpoint/2010/main" val="30008085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609600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rgbClr val="0070C0"/>
                </a:solidFill>
              </a:rPr>
              <a:t>Reasons for Performance Management?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70858"/>
            <a:ext cx="12192000" cy="5225142"/>
          </a:xfrm>
        </p:spPr>
        <p:txBody>
          <a:bodyPr>
            <a:normAutofit/>
          </a:bodyPr>
          <a:lstStyle/>
          <a:p>
            <a:pPr algn="just">
              <a:lnSpc>
                <a:spcPct val="80000"/>
              </a:lnSpc>
              <a:defRPr/>
            </a:pPr>
            <a:r>
              <a:rPr lang="en-US" sz="3000" dirty="0"/>
              <a:t>Improve motivation and morale</a:t>
            </a:r>
          </a:p>
          <a:p>
            <a:pPr algn="just">
              <a:lnSpc>
                <a:spcPct val="80000"/>
              </a:lnSpc>
              <a:defRPr/>
            </a:pPr>
            <a:r>
              <a:rPr lang="en-GB" sz="3000" dirty="0"/>
              <a:t>Clarify performance expectations, communicate goals</a:t>
            </a:r>
          </a:p>
          <a:p>
            <a:pPr algn="just">
              <a:lnSpc>
                <a:spcPct val="80000"/>
              </a:lnSpc>
              <a:defRPr/>
            </a:pPr>
            <a:r>
              <a:rPr lang="en-US" sz="3000" dirty="0"/>
              <a:t>Control behaviours, set norms and values</a:t>
            </a:r>
          </a:p>
          <a:p>
            <a:pPr algn="just">
              <a:lnSpc>
                <a:spcPct val="80000"/>
              </a:lnSpc>
              <a:defRPr/>
            </a:pPr>
            <a:r>
              <a:rPr lang="en-US" sz="3000" dirty="0"/>
              <a:t>Improve communication </a:t>
            </a:r>
          </a:p>
          <a:p>
            <a:pPr algn="just">
              <a:lnSpc>
                <a:spcPct val="80000"/>
              </a:lnSpc>
              <a:defRPr/>
            </a:pPr>
            <a:r>
              <a:rPr lang="en-US" sz="3000" dirty="0"/>
              <a:t>Encourage employee growth and development </a:t>
            </a:r>
          </a:p>
          <a:p>
            <a:pPr algn="just">
              <a:lnSpc>
                <a:spcPct val="80000"/>
              </a:lnSpc>
              <a:defRPr/>
            </a:pPr>
            <a:r>
              <a:rPr lang="en-GB" sz="3000" dirty="0"/>
              <a:t>Identify training/development needs</a:t>
            </a:r>
          </a:p>
          <a:p>
            <a:pPr algn="just">
              <a:lnSpc>
                <a:spcPct val="80000"/>
              </a:lnSpc>
              <a:defRPr/>
            </a:pPr>
            <a:r>
              <a:rPr lang="en-US" sz="3000" dirty="0"/>
              <a:t>Provide a systematic basis for (reward-focused) decisions on pay, promotion, </a:t>
            </a:r>
            <a:r>
              <a:rPr lang="en-GB" sz="3000" dirty="0"/>
              <a:t>discipline, </a:t>
            </a:r>
            <a:r>
              <a:rPr lang="en-US" sz="3000" dirty="0"/>
              <a:t>transfer, termination</a:t>
            </a:r>
          </a:p>
          <a:p>
            <a:pPr algn="just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675571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1999" cy="340822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Underpinning Theories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340822"/>
            <a:ext cx="12192000" cy="6517178"/>
          </a:xfrm>
        </p:spPr>
        <p:txBody>
          <a:bodyPr>
            <a:normAutofit/>
          </a:bodyPr>
          <a:lstStyle/>
          <a:p>
            <a:r>
              <a:rPr lang="en-GB" dirty="0"/>
              <a:t>The following 3 theories underpinning performance management have been identified by Buchner (2007). </a:t>
            </a:r>
          </a:p>
          <a:p>
            <a:r>
              <a:rPr lang="en-GB" b="1" dirty="0">
                <a:solidFill>
                  <a:srgbClr val="C00000"/>
                </a:solidFill>
              </a:rPr>
              <a:t>Goal Theory, Social Cognitive theory and Control Theory.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3800" b="1" dirty="0">
                <a:solidFill>
                  <a:srgbClr val="C00000"/>
                </a:solidFill>
              </a:rPr>
              <a:t>1. Goal setting theory - </a:t>
            </a:r>
            <a:r>
              <a:rPr lang="en-GB" dirty="0"/>
              <a:t>developed by Latham &amp; Locke (1979), highlights 4 mechanisms that connect goals to performance outcomes: </a:t>
            </a:r>
          </a:p>
          <a:p>
            <a:pPr marL="0" indent="0">
              <a:buNone/>
            </a:pPr>
            <a:r>
              <a:rPr lang="en-GB" sz="2000" dirty="0"/>
              <a:t>1) Direct attention to priorities; </a:t>
            </a:r>
          </a:p>
          <a:p>
            <a:pPr marL="0" indent="0">
              <a:buNone/>
            </a:pPr>
            <a:r>
              <a:rPr lang="en-GB" sz="2000" dirty="0"/>
              <a:t>2) Stimulate effort; </a:t>
            </a:r>
          </a:p>
          <a:p>
            <a:pPr marL="0" indent="0">
              <a:buNone/>
            </a:pPr>
            <a:r>
              <a:rPr lang="en-GB" sz="2000" dirty="0"/>
              <a:t>3) Challenge people to bring their knowledge &amp; skills to bear to increase their chances of success; and </a:t>
            </a:r>
          </a:p>
          <a:p>
            <a:pPr marL="0" indent="0">
              <a:buNone/>
            </a:pPr>
            <a:r>
              <a:rPr lang="en-GB" sz="2000" dirty="0"/>
              <a:t>4) More challenging the goal, the more people will draw on their full range of skills. </a:t>
            </a:r>
          </a:p>
          <a:p>
            <a:pPr marL="0" indent="0">
              <a:buNone/>
            </a:pPr>
            <a:r>
              <a:rPr lang="en-GB" sz="2000" dirty="0"/>
              <a:t>This theory underpins the emphasis in performance management on </a:t>
            </a:r>
            <a:r>
              <a:rPr lang="en-GB" sz="2000" dirty="0">
                <a:solidFill>
                  <a:srgbClr val="FF0000"/>
                </a:solidFill>
              </a:rPr>
              <a:t>setting &amp; agreeing objectives </a:t>
            </a:r>
            <a:r>
              <a:rPr lang="en-GB" sz="2000" dirty="0"/>
              <a:t>against which </a:t>
            </a:r>
            <a:r>
              <a:rPr lang="en-GB" sz="2000" dirty="0">
                <a:solidFill>
                  <a:srgbClr val="7030A0"/>
                </a:solidFill>
              </a:rPr>
              <a:t>performance can be measured and managed</a:t>
            </a:r>
            <a:r>
              <a:rPr lang="en-GB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131249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0"/>
            <a:ext cx="9144000" cy="4572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Underpinning theories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457200"/>
            <a:ext cx="12192000" cy="6400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C00000"/>
                </a:solidFill>
              </a:rPr>
              <a:t>2. Control Theory (</a:t>
            </a:r>
            <a:r>
              <a:rPr lang="en-GB" b="1" dirty="0" err="1">
                <a:solidFill>
                  <a:srgbClr val="C00000"/>
                </a:solidFill>
              </a:rPr>
              <a:t>Hirschi</a:t>
            </a:r>
            <a:r>
              <a:rPr lang="en-GB" b="1" dirty="0">
                <a:solidFill>
                  <a:srgbClr val="C00000"/>
                </a:solidFill>
              </a:rPr>
              <a:t>, 1969). - </a:t>
            </a:r>
            <a:r>
              <a:rPr lang="en-GB" dirty="0"/>
              <a:t>Focuses attention </a:t>
            </a:r>
            <a:r>
              <a:rPr lang="en-GB" dirty="0">
                <a:solidFill>
                  <a:srgbClr val="00B050"/>
                </a:solidFill>
              </a:rPr>
              <a:t>on feedback as a means of shaping behaviour</a:t>
            </a:r>
            <a:r>
              <a:rPr lang="en-GB" dirty="0"/>
              <a:t>. As people receive feedback on their behaviour they </a:t>
            </a:r>
            <a:r>
              <a:rPr lang="en-GB" dirty="0">
                <a:solidFill>
                  <a:srgbClr val="7030A0"/>
                </a:solidFill>
              </a:rPr>
              <a:t>appreciate the discrepancy between what they are doing and what they are expected to do and take corrective action to overcome the discrepancy. </a:t>
            </a:r>
          </a:p>
          <a:p>
            <a:pPr marL="0" indent="0">
              <a:buNone/>
            </a:pPr>
            <a:r>
              <a:rPr lang="en-GB" dirty="0"/>
              <a:t>Feedback is recognized as a crucial part of performance management processes.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rgbClr val="C00000"/>
                </a:solidFill>
              </a:rPr>
              <a:t>3. Social Cognitive Theory (Bandura, 1986) - </a:t>
            </a:r>
            <a:r>
              <a:rPr lang="en-GB" dirty="0"/>
              <a:t>Based on his central concept of self-efficacy. This suggests that </a:t>
            </a:r>
            <a:r>
              <a:rPr lang="en-GB" dirty="0">
                <a:solidFill>
                  <a:srgbClr val="7030A0"/>
                </a:solidFill>
              </a:rPr>
              <a:t>what people believe they can or cannot do powerfully impacts on their performance.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Developing &amp; strengthening positive self-belief in employees is therefore </a:t>
            </a:r>
            <a:r>
              <a:rPr lang="fr-FR" dirty="0"/>
              <a:t>an important performance management objective</a:t>
            </a:r>
          </a:p>
          <a:p>
            <a:pPr marL="0" indent="0">
              <a:buNone/>
            </a:pPr>
            <a:r>
              <a:rPr lang="fr-FR" sz="2600" dirty="0"/>
              <a:t>(Source: Armstrong, 2009)</a:t>
            </a:r>
            <a:endParaRPr lang="en-GB" sz="26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86099" y="4897777"/>
            <a:ext cx="3365284" cy="1883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63998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Content Placeholder 1"/>
          <p:cNvSpPr>
            <a:spLocks noGrp="1"/>
          </p:cNvSpPr>
          <p:nvPr>
            <p:ph idx="1"/>
          </p:nvPr>
        </p:nvSpPr>
        <p:spPr>
          <a:xfrm>
            <a:off x="0" y="762000"/>
            <a:ext cx="12192000" cy="5104730"/>
          </a:xfrm>
        </p:spPr>
        <p:txBody>
          <a:bodyPr>
            <a:normAutofit/>
          </a:bodyPr>
          <a:lstStyle/>
          <a:p>
            <a:pPr algn="just" eaLnBrk="1" hangingPunct="1"/>
            <a:r>
              <a:rPr lang="en-US" altLang="en-US" sz="2800" dirty="0"/>
              <a:t>Employees are positively inclined towards PM systems that tie in with pay rise, promotion, training and development, or other incentives.</a:t>
            </a:r>
          </a:p>
          <a:p>
            <a:pPr algn="just" eaLnBrk="1" hangingPunct="1"/>
            <a:r>
              <a:rPr lang="en-US" altLang="en-US" sz="2800" dirty="0"/>
              <a:t>The element of justice is however important in the performance management process.</a:t>
            </a:r>
          </a:p>
          <a:p>
            <a:pPr algn="just" eaLnBrk="1" hangingPunct="1"/>
            <a:r>
              <a:rPr lang="en-US" altLang="en-US" sz="2800" dirty="0"/>
              <a:t>It is essential that the process is perceived as fair if it is to bring about employee commitment. </a:t>
            </a:r>
          </a:p>
        </p:txBody>
      </p:sp>
      <p:sp>
        <p:nvSpPr>
          <p:cNvPr id="32771" name="Title 2"/>
          <p:cNvSpPr>
            <a:spLocks noGrp="1"/>
          </p:cNvSpPr>
          <p:nvPr>
            <p:ph type="title"/>
          </p:nvPr>
        </p:nvSpPr>
        <p:spPr>
          <a:xfrm>
            <a:off x="2076128" y="0"/>
            <a:ext cx="7772400" cy="7620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400" b="1" dirty="0">
                <a:solidFill>
                  <a:srgbClr val="0070C0"/>
                </a:solidFill>
              </a:rPr>
              <a:t>Ethical Principles</a:t>
            </a:r>
          </a:p>
        </p:txBody>
      </p:sp>
    </p:spTree>
    <p:extLst>
      <p:ext uri="{BB962C8B-B14F-4D97-AF65-F5344CB8AC3E}">
        <p14:creationId xmlns:p14="http://schemas.microsoft.com/office/powerpoint/2010/main" val="41716862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018" name="Rectangle 2"/>
          <p:cNvSpPr>
            <a:spLocks noGrp="1" noChangeArrowheads="1"/>
          </p:cNvSpPr>
          <p:nvPr>
            <p:ph type="title"/>
          </p:nvPr>
        </p:nvSpPr>
        <p:spPr>
          <a:xfrm>
            <a:off x="-1" y="0"/>
            <a:ext cx="12191999" cy="407324"/>
          </a:xfrm>
        </p:spPr>
        <p:txBody>
          <a:bodyPr>
            <a:noAutofit/>
          </a:bodyPr>
          <a:lstStyle/>
          <a:p>
            <a:r>
              <a:rPr lang="en-GB" sz="4000" b="1" dirty="0"/>
              <a:t>3 Stages of Performance Management Cycle</a:t>
            </a:r>
          </a:p>
        </p:txBody>
      </p:sp>
      <p:sp>
        <p:nvSpPr>
          <p:cNvPr id="2140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407324"/>
            <a:ext cx="12192000" cy="6450676"/>
          </a:xfrm>
        </p:spPr>
        <p:txBody>
          <a:bodyPr>
            <a:normAutofit/>
          </a:bodyPr>
          <a:lstStyle/>
          <a:p>
            <a:pPr algn="l">
              <a:lnSpc>
                <a:spcPct val="80000"/>
              </a:lnSpc>
            </a:pPr>
            <a:r>
              <a:rPr lang="en-GB" sz="2000" b="1" dirty="0">
                <a:solidFill>
                  <a:srgbClr val="FF0000"/>
                </a:solidFill>
              </a:rPr>
              <a:t>Performance/Planning</a:t>
            </a:r>
          </a:p>
          <a:p>
            <a:pPr lvl="1">
              <a:lnSpc>
                <a:spcPct val="80000"/>
              </a:lnSpc>
            </a:pPr>
            <a:r>
              <a:rPr lang="en-GB" sz="2000" dirty="0"/>
              <a:t>Define job responsibilities.</a:t>
            </a:r>
          </a:p>
          <a:p>
            <a:pPr lvl="1">
              <a:lnSpc>
                <a:spcPct val="80000"/>
              </a:lnSpc>
            </a:pPr>
            <a:r>
              <a:rPr lang="en-GB" sz="2000" dirty="0"/>
              <a:t>Set performance expectations.</a:t>
            </a:r>
          </a:p>
          <a:p>
            <a:pPr lvl="1">
              <a:lnSpc>
                <a:spcPct val="80000"/>
              </a:lnSpc>
            </a:pPr>
            <a:r>
              <a:rPr lang="en-GB" sz="2000" dirty="0"/>
              <a:t>Communicate business strategy/plans at organisation/department and team level.</a:t>
            </a:r>
          </a:p>
          <a:p>
            <a:pPr lvl="1">
              <a:lnSpc>
                <a:spcPct val="80000"/>
              </a:lnSpc>
            </a:pPr>
            <a:r>
              <a:rPr lang="en-GB" sz="2000" dirty="0"/>
              <a:t>Set goals (or objectives) – clear, specific, challenging, accepted, desirable, fair, consistent.</a:t>
            </a:r>
          </a:p>
          <a:p>
            <a:pPr algn="l">
              <a:lnSpc>
                <a:spcPct val="80000"/>
              </a:lnSpc>
            </a:pPr>
            <a:r>
              <a:rPr lang="en-GB" sz="2000" b="1" dirty="0">
                <a:solidFill>
                  <a:srgbClr val="7030A0"/>
                </a:solidFill>
              </a:rPr>
              <a:t>Management</a:t>
            </a:r>
          </a:p>
          <a:p>
            <a:pPr lvl="1">
              <a:lnSpc>
                <a:spcPct val="80000"/>
              </a:lnSpc>
            </a:pPr>
            <a:r>
              <a:rPr lang="en-GB" sz="2000" dirty="0"/>
              <a:t>Monitor performance and achievement of objectives.</a:t>
            </a:r>
          </a:p>
          <a:p>
            <a:pPr lvl="1">
              <a:lnSpc>
                <a:spcPct val="80000"/>
              </a:lnSpc>
            </a:pPr>
            <a:r>
              <a:rPr lang="en-GB" sz="2000" dirty="0"/>
              <a:t>Ongoing feedback and coaching.</a:t>
            </a:r>
          </a:p>
          <a:p>
            <a:pPr lvl="1">
              <a:lnSpc>
                <a:spcPct val="80000"/>
              </a:lnSpc>
            </a:pPr>
            <a:r>
              <a:rPr lang="en-GB" sz="2000" dirty="0"/>
              <a:t>Observation/documentation.</a:t>
            </a:r>
          </a:p>
          <a:p>
            <a:pPr lvl="1">
              <a:lnSpc>
                <a:spcPct val="80000"/>
              </a:lnSpc>
            </a:pPr>
            <a:r>
              <a:rPr lang="en-GB" sz="2000" dirty="0"/>
              <a:t>Review/revise goals/objectives.</a:t>
            </a:r>
          </a:p>
          <a:p>
            <a:pPr lvl="1">
              <a:lnSpc>
                <a:spcPct val="80000"/>
              </a:lnSpc>
            </a:pPr>
            <a:r>
              <a:rPr lang="en-GB" sz="2000" dirty="0"/>
              <a:t>Reinforce desired behaviours.</a:t>
            </a:r>
          </a:p>
          <a:p>
            <a:pPr lvl="1">
              <a:lnSpc>
                <a:spcPct val="80000"/>
              </a:lnSpc>
            </a:pPr>
            <a:r>
              <a:rPr lang="en-GB" sz="2000" dirty="0"/>
              <a:t>Formal and informal support.</a:t>
            </a:r>
          </a:p>
          <a:p>
            <a:pPr algn="l">
              <a:lnSpc>
                <a:spcPct val="80000"/>
              </a:lnSpc>
            </a:pPr>
            <a:r>
              <a:rPr lang="en-GB" sz="2000" b="1" dirty="0">
                <a:solidFill>
                  <a:srgbClr val="00B050"/>
                </a:solidFill>
              </a:rPr>
              <a:t>Appraisal</a:t>
            </a:r>
          </a:p>
          <a:p>
            <a:pPr lvl="1">
              <a:lnSpc>
                <a:spcPct val="80000"/>
              </a:lnSpc>
            </a:pPr>
            <a:r>
              <a:rPr lang="en-GB" sz="2000" dirty="0"/>
              <a:t>Formal appraisal.</a:t>
            </a:r>
          </a:p>
          <a:p>
            <a:pPr lvl="1">
              <a:lnSpc>
                <a:spcPct val="80000"/>
              </a:lnSpc>
            </a:pPr>
            <a:r>
              <a:rPr lang="en-GB" sz="2000" dirty="0"/>
              <a:t>Links to reward.</a:t>
            </a:r>
          </a:p>
          <a:p>
            <a:pPr lvl="1">
              <a:lnSpc>
                <a:spcPct val="80000"/>
              </a:lnSpc>
            </a:pPr>
            <a:r>
              <a:rPr lang="en-GB" sz="2000" dirty="0"/>
              <a:t>Development issues.</a:t>
            </a:r>
          </a:p>
          <a:p>
            <a:pPr lvl="1">
              <a:lnSpc>
                <a:spcPct val="80000"/>
              </a:lnSpc>
            </a:pPr>
            <a:r>
              <a:rPr lang="en-GB" sz="2000" dirty="0"/>
              <a:t>Agree and Planning for next year.</a:t>
            </a:r>
          </a:p>
          <a:p>
            <a:pPr lvl="1">
              <a:lnSpc>
                <a:spcPct val="80000"/>
              </a:lnSpc>
              <a:buFontTx/>
              <a:buNone/>
            </a:pPr>
            <a:endParaRPr lang="en-GB" dirty="0"/>
          </a:p>
          <a:p>
            <a:pPr>
              <a:lnSpc>
                <a:spcPct val="80000"/>
              </a:lnSpc>
            </a:pPr>
            <a:endParaRPr lang="en-GB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6120" y="3573016"/>
            <a:ext cx="3384376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6635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4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4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0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140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40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0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140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40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0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140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140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0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40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40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0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140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140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0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140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140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0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40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40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0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140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140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01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1401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1401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01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1401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1401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01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401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401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01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1401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1401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14383"/>
            <a:ext cx="8229600" cy="778098"/>
          </a:xfrm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rgbClr val="0070C0"/>
                </a:solidFill>
              </a:rPr>
              <a:t>What is appraised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" y="947057"/>
            <a:ext cx="12192001" cy="4942114"/>
          </a:xfrm>
        </p:spPr>
        <p:txBody>
          <a:bodyPr>
            <a:normAutofit/>
          </a:bodyPr>
          <a:lstStyle/>
          <a:p>
            <a:pPr algn="just">
              <a:defRPr/>
            </a:pPr>
            <a:r>
              <a:rPr lang="en-US" sz="2800" dirty="0">
                <a:solidFill>
                  <a:srgbClr val="0070C0"/>
                </a:solidFill>
              </a:rPr>
              <a:t>Appraising the person</a:t>
            </a:r>
            <a:r>
              <a:rPr lang="en-US" sz="2800" b="1" dirty="0">
                <a:solidFill>
                  <a:srgbClr val="0070C0"/>
                </a:solidFill>
              </a:rPr>
              <a:t>:  </a:t>
            </a:r>
            <a:r>
              <a:rPr lang="en-US" sz="2800" i="1" dirty="0"/>
              <a:t>Assessment of traits or attributes such as loyalty, stability, decisiveness...;</a:t>
            </a:r>
          </a:p>
          <a:p>
            <a:pPr algn="just">
              <a:defRPr/>
            </a:pPr>
            <a:r>
              <a:rPr lang="en-US" sz="2800" dirty="0">
                <a:solidFill>
                  <a:srgbClr val="0070C0"/>
                </a:solidFill>
              </a:rPr>
              <a:t>Appraising </a:t>
            </a:r>
            <a:r>
              <a:rPr lang="en-US" sz="2800" dirty="0" err="1">
                <a:solidFill>
                  <a:srgbClr val="0070C0"/>
                </a:solidFill>
              </a:rPr>
              <a:t>behaviour</a:t>
            </a:r>
            <a:r>
              <a:rPr lang="en-US" sz="2800" dirty="0">
                <a:solidFill>
                  <a:srgbClr val="0070C0"/>
                </a:solidFill>
              </a:rPr>
              <a:t>: </a:t>
            </a:r>
            <a:r>
              <a:rPr lang="en-US" sz="2800" i="1" dirty="0"/>
              <a:t>measuring application of competences associated with effective performance; rating key job-related </a:t>
            </a:r>
            <a:r>
              <a:rPr lang="en-US" sz="2800" i="1" dirty="0" err="1"/>
              <a:t>behaviours</a:t>
            </a:r>
            <a:r>
              <a:rPr lang="en-US" sz="2800" i="1" dirty="0"/>
              <a:t>;</a:t>
            </a:r>
            <a:r>
              <a:rPr lang="en-US" sz="2800" dirty="0"/>
              <a:t>  </a:t>
            </a:r>
          </a:p>
          <a:p>
            <a:pPr algn="just">
              <a:defRPr/>
            </a:pPr>
            <a:r>
              <a:rPr lang="en-US" sz="2800" dirty="0">
                <a:solidFill>
                  <a:srgbClr val="0070C0"/>
                </a:solidFill>
              </a:rPr>
              <a:t>Evaluating performance against set objectives: </a:t>
            </a:r>
            <a:r>
              <a:rPr lang="en-US" sz="2800" dirty="0"/>
              <a:t>not always easy. </a:t>
            </a:r>
          </a:p>
          <a:p>
            <a:pPr algn="just">
              <a:defRPr/>
            </a:pPr>
            <a:endParaRPr lang="en-US" sz="2800" dirty="0"/>
          </a:p>
          <a:p>
            <a:pPr marL="0" indent="0">
              <a:buNone/>
            </a:pPr>
            <a:r>
              <a:rPr lang="en-GB" sz="2800" dirty="0"/>
              <a:t>However, we need to keep in mind that whatever the process is, </a:t>
            </a:r>
            <a:r>
              <a:rPr lang="en-GB" sz="2800" dirty="0">
                <a:solidFill>
                  <a:srgbClr val="00B0F0"/>
                </a:solidFill>
              </a:rPr>
              <a:t>the overall end point is the review stage or </a:t>
            </a:r>
            <a:r>
              <a:rPr lang="en-GB" sz="2800" b="1" dirty="0">
                <a:solidFill>
                  <a:srgbClr val="FF0000"/>
                </a:solidFill>
              </a:rPr>
              <a:t>the appraisal stage to collate performance data to make performance decisions.</a:t>
            </a:r>
          </a:p>
          <a:p>
            <a:pPr algn="just">
              <a:defRPr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398016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altLang="en-US"/>
              <a:t>7-</a:t>
            </a:r>
            <a:fld id="{D3976A8D-922C-4E42-8210-348D60E8EBE8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175106" name="Rectangle 2"/>
          <p:cNvSpPr>
            <a:spLocks noGrp="1" noChangeArrowheads="1"/>
          </p:cNvSpPr>
          <p:nvPr>
            <p:ph type="title"/>
          </p:nvPr>
        </p:nvSpPr>
        <p:spPr>
          <a:xfrm>
            <a:off x="2690949" y="0"/>
            <a:ext cx="6792685" cy="412155"/>
          </a:xfrm>
        </p:spPr>
        <p:txBody>
          <a:bodyPr>
            <a:noAutofit/>
          </a:bodyPr>
          <a:lstStyle/>
          <a:p>
            <a:r>
              <a:rPr lang="en-US" altLang="en-US" b="1" dirty="0"/>
              <a:t>Performance Appraisals</a:t>
            </a:r>
          </a:p>
        </p:txBody>
      </p:sp>
      <p:sp>
        <p:nvSpPr>
          <p:cNvPr id="175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412155"/>
            <a:ext cx="12192000" cy="64458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dirty="0">
                <a:solidFill>
                  <a:prstClr val="black"/>
                </a:solidFill>
              </a:rPr>
              <a:t>Every manager needs some way to appraise employee’s performance. If employee’s performance is good, the manager will want to reinforce it. </a:t>
            </a:r>
            <a:r>
              <a:rPr lang="en-GB" altLang="en-US" dirty="0">
                <a:solidFill>
                  <a:srgbClr val="7030A0"/>
                </a:solidFill>
              </a:rPr>
              <a:t>On the other hand, if it’s bad, the manager will want to take a corrective action.</a:t>
            </a:r>
          </a:p>
          <a:p>
            <a:pPr marL="0" indent="0">
              <a:buNone/>
            </a:pPr>
            <a:r>
              <a:rPr lang="en-GB" altLang="en-US" dirty="0">
                <a:solidFill>
                  <a:srgbClr val="00B0F0"/>
                </a:solidFill>
              </a:rPr>
              <a:t>Performance appraisal means evaluating an employee’s current and/or past performance relative to their performance standards (Armstrong 2010). </a:t>
            </a:r>
            <a:r>
              <a:rPr lang="en-US" altLang="en-US" b="1" dirty="0">
                <a:solidFill>
                  <a:prstClr val="black"/>
                </a:solidFill>
              </a:rPr>
              <a:t>It could also be said to be </a:t>
            </a:r>
            <a:r>
              <a:rPr lang="en-US" altLang="en-US" dirty="0">
                <a:solidFill>
                  <a:prstClr val="black"/>
                </a:solidFill>
              </a:rPr>
              <a:t>a formal procedure for measuring &amp; documenting a person’s work performance.</a:t>
            </a:r>
          </a:p>
          <a:p>
            <a:pPr marL="0" indent="0">
              <a:buNone/>
            </a:pPr>
            <a:r>
              <a:rPr lang="en-US" altLang="en-US" b="1" u="sng" dirty="0">
                <a:solidFill>
                  <a:srgbClr val="FF0000"/>
                </a:solidFill>
              </a:rPr>
              <a:t>What are common performance appraisal alternatives?</a:t>
            </a:r>
          </a:p>
          <a:p>
            <a:r>
              <a:rPr lang="en-US" altLang="en-US" b="1" dirty="0"/>
              <a:t>Self evaluation</a:t>
            </a:r>
            <a:r>
              <a:rPr lang="en-US" altLang="en-US" dirty="0"/>
              <a:t> - individual rates himself or herself</a:t>
            </a:r>
          </a:p>
          <a:p>
            <a:r>
              <a:rPr lang="en-US" altLang="en-US" b="1" dirty="0"/>
              <a:t>Peer evaluations</a:t>
            </a:r>
            <a:r>
              <a:rPr lang="en-US" altLang="en-US" dirty="0"/>
              <a:t> - persons in the work team or doing similar jobs rate the individual as a co-worker</a:t>
            </a:r>
          </a:p>
          <a:p>
            <a:r>
              <a:rPr lang="en-US" altLang="en-US" b="1" dirty="0"/>
              <a:t>360</a:t>
            </a:r>
            <a:r>
              <a:rPr lang="en-US" altLang="en-US" b="1" dirty="0">
                <a:cs typeface="Arial" panose="020B0604020202020204" pitchFamily="34" charset="0"/>
              </a:rPr>
              <a:t>° Evaluation</a:t>
            </a:r>
            <a:r>
              <a:rPr lang="en-US" altLang="en-US" dirty="0">
                <a:cs typeface="Arial" panose="020B0604020202020204" pitchFamily="34" charset="0"/>
              </a:rPr>
              <a:t> - using not only the evaluations of bosses, peers, and subordinates, but also self-ratings, customer ratings, and ratings by others with whom the ratee deals outside the immediate work unit</a:t>
            </a:r>
          </a:p>
          <a:p>
            <a:pPr marL="457200" lvl="1" indent="0">
              <a:buNone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941345474"/>
      </p:ext>
    </p:extLst>
  </p:cSld>
  <p:clrMapOvr>
    <a:masterClrMapping/>
  </p:clrMapOvr>
  <p:transition>
    <p:random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872"/>
            <a:ext cx="10972800" cy="683584"/>
          </a:xfrm>
        </p:spPr>
        <p:txBody>
          <a:bodyPr>
            <a:noAutofit/>
          </a:bodyPr>
          <a:lstStyle/>
          <a:p>
            <a:pPr algn="ctr"/>
            <a:r>
              <a:rPr lang="en-GB" sz="4000" b="1" dirty="0">
                <a:solidFill>
                  <a:srgbClr val="0070C0"/>
                </a:solidFill>
                <a:cs typeface="Arial" panose="020B0604020202020204" pitchFamily="34" charset="0"/>
              </a:rPr>
              <a:t>Traditional Systems - Annual Appraisal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38200"/>
            <a:ext cx="12192000" cy="5138057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GB" sz="3800" dirty="0"/>
              <a:t>Interviews held with employees to carry out a review of their performance. Three stages:</a:t>
            </a:r>
          </a:p>
          <a:p>
            <a:pPr lvl="1" algn="just"/>
            <a:r>
              <a:rPr lang="en-GB" sz="3000" dirty="0"/>
              <a:t>Around 2 weeks prior, the employee may be given a self assessment form, which provides a measured way of assessing the key points of the job. These will have been established through a process of job analysis.  The employee is asked to consider in an objective way and assess their own performance.</a:t>
            </a:r>
          </a:p>
          <a:p>
            <a:pPr lvl="1" algn="just"/>
            <a:r>
              <a:rPr lang="en-GB" sz="3000" dirty="0"/>
              <a:t>Manager also has a form which is completed in advance of meeting. It is important that the manager assesses the employee in the light of valid and verifiable information.</a:t>
            </a:r>
          </a:p>
          <a:p>
            <a:pPr lvl="1" algn="just"/>
            <a:r>
              <a:rPr lang="en-GB" sz="3000" dirty="0"/>
              <a:t>The two then meet to reach an agreement over the degree to which the employee has met the required standards.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13078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Content Placeholder 1"/>
          <p:cNvSpPr>
            <a:spLocks noGrp="1"/>
          </p:cNvSpPr>
          <p:nvPr>
            <p:ph idx="1"/>
          </p:nvPr>
        </p:nvSpPr>
        <p:spPr>
          <a:xfrm>
            <a:off x="0" y="957943"/>
            <a:ext cx="12192000" cy="4386943"/>
          </a:xfrm>
        </p:spPr>
        <p:txBody>
          <a:bodyPr>
            <a:noAutofit/>
          </a:bodyPr>
          <a:lstStyle/>
          <a:p>
            <a:r>
              <a:rPr lang="en-GB" altLang="en-US" dirty="0"/>
              <a:t>Validity &amp; Reliability </a:t>
            </a:r>
          </a:p>
          <a:p>
            <a:pPr lvl="1"/>
            <a:r>
              <a:rPr lang="en-GB" altLang="en-US" sz="2400" dirty="0"/>
              <a:t>Halo: the appraiser notes desirable traits and allows these to spread to all other attributes.</a:t>
            </a:r>
          </a:p>
          <a:p>
            <a:pPr lvl="1"/>
            <a:r>
              <a:rPr lang="en-GB" altLang="en-US" sz="2400" dirty="0"/>
              <a:t>Horn: reverse and results in lower assessment than might otherwise be expected.</a:t>
            </a:r>
          </a:p>
          <a:p>
            <a:pPr lvl="1"/>
            <a:r>
              <a:rPr lang="en-GB" altLang="en-US" sz="2400" dirty="0"/>
              <a:t>Subjectivity: the closeness of the relationship between appraiser and appraise.</a:t>
            </a:r>
          </a:p>
          <a:p>
            <a:pPr lvl="1"/>
            <a:r>
              <a:rPr lang="en-GB" altLang="en-US" sz="2400" dirty="0"/>
              <a:t>Recency: only events that happened recently are remembered and measured.</a:t>
            </a:r>
          </a:p>
        </p:txBody>
      </p:sp>
      <p:sp>
        <p:nvSpPr>
          <p:cNvPr id="59395" name="Title 2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598714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4000" b="1" dirty="0">
                <a:solidFill>
                  <a:srgbClr val="0070C0"/>
                </a:solidFill>
              </a:rPr>
              <a:t>Problems with Performance Appraisals	</a:t>
            </a:r>
          </a:p>
        </p:txBody>
      </p:sp>
    </p:spTree>
    <p:extLst>
      <p:ext uri="{BB962C8B-B14F-4D97-AF65-F5344CB8AC3E}">
        <p14:creationId xmlns:p14="http://schemas.microsoft.com/office/powerpoint/2010/main" val="15498505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399" y="0"/>
            <a:ext cx="11843657" cy="685800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rgbClr val="0070C0"/>
                </a:solidFill>
              </a:rPr>
              <a:t>Current trends in performance appraisal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27315"/>
            <a:ext cx="12192000" cy="4728466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sz="2600" dirty="0"/>
              <a:t>More and more leading companies (Adobe, Microsoft, Deloitte, Accenture, General Electric, etc) are abandoning traditional performance appraisals:</a:t>
            </a:r>
          </a:p>
          <a:p>
            <a:pPr>
              <a:buFontTx/>
              <a:buChar char="-"/>
            </a:pPr>
            <a:r>
              <a:rPr lang="en-GB" sz="2600" dirty="0"/>
              <a:t>Ratings and rankings</a:t>
            </a:r>
          </a:p>
          <a:p>
            <a:pPr>
              <a:buFontTx/>
              <a:buChar char="-"/>
            </a:pPr>
            <a:r>
              <a:rPr lang="en-GB" sz="2600" dirty="0"/>
              <a:t>Annual objectives</a:t>
            </a:r>
          </a:p>
          <a:p>
            <a:pPr>
              <a:buFontTx/>
              <a:buChar char="-"/>
            </a:pPr>
            <a:r>
              <a:rPr lang="en-GB" sz="2600" dirty="0"/>
              <a:t>Links to pay</a:t>
            </a:r>
          </a:p>
          <a:p>
            <a:pPr>
              <a:buNone/>
            </a:pPr>
            <a:endParaRPr lang="en-GB" sz="2600" dirty="0"/>
          </a:p>
          <a:p>
            <a:pPr>
              <a:buNone/>
            </a:pPr>
            <a:r>
              <a:rPr lang="en-GB" sz="2600" dirty="0"/>
              <a:t>In favour of:</a:t>
            </a:r>
          </a:p>
          <a:p>
            <a:pPr>
              <a:buFontTx/>
              <a:buChar char="-"/>
            </a:pPr>
            <a:r>
              <a:rPr lang="en-GB" sz="2600" dirty="0"/>
              <a:t>Weekly check-ins with line manager</a:t>
            </a:r>
          </a:p>
          <a:p>
            <a:pPr>
              <a:buFontTx/>
              <a:buChar char="-"/>
            </a:pPr>
            <a:r>
              <a:rPr lang="en-GB" sz="2600" dirty="0"/>
              <a:t>Coaching and mentoring</a:t>
            </a:r>
          </a:p>
          <a:p>
            <a:pPr>
              <a:buFontTx/>
              <a:buChar char="-"/>
            </a:pPr>
            <a:r>
              <a:rPr lang="en-GB" sz="2600" dirty="0"/>
              <a:t>Focus on development instead of reward</a:t>
            </a:r>
          </a:p>
          <a:p>
            <a:pPr>
              <a:buFontTx/>
              <a:buChar char="-"/>
            </a:pPr>
            <a:r>
              <a:rPr lang="en-GB" sz="2600" dirty="0" err="1"/>
              <a:t>Feedforward</a:t>
            </a:r>
            <a:r>
              <a:rPr lang="en-GB" sz="2600" dirty="0"/>
              <a:t> instead of feedback</a:t>
            </a:r>
          </a:p>
          <a:p>
            <a:pPr>
              <a:buFontTx/>
              <a:buChar char="-"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27750167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106" name="Rectangle 114">
            <a:extLst>
              <a:ext uri="{FF2B5EF4-FFF2-40B4-BE49-F238E27FC236}">
                <a16:creationId xmlns:a16="http://schemas.microsoft.com/office/drawing/2014/main" id="{7C22C418-AC93-074F-ACFF-941898A20D0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1"/>
            <a:ext cx="12192000" cy="5758948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altLang="en-US" sz="2800" b="1" dirty="0"/>
              <a:t>Critical Incident Technique </a:t>
            </a:r>
            <a:r>
              <a:rPr lang="en-US" altLang="en-US" sz="2800" dirty="0"/>
              <a:t>- Unusual events that denote superior or inferior employee performance in some part of the job.</a:t>
            </a:r>
          </a:p>
          <a:p>
            <a:pPr algn="just"/>
            <a:r>
              <a:rPr lang="en-US" altLang="en-US" sz="2800" b="1" dirty="0"/>
              <a:t>Essay Evaluation </a:t>
            </a:r>
            <a:r>
              <a:rPr lang="en-US" altLang="en-US" sz="2800" dirty="0"/>
              <a:t>- An approach to performance appraisal that requires the rater to compose a statement describing employee behavior.</a:t>
            </a:r>
          </a:p>
          <a:p>
            <a:pPr algn="just"/>
            <a:r>
              <a:rPr lang="en-US" altLang="en-US" sz="2800" b="1" dirty="0"/>
              <a:t>Management by Objective (MBO) - </a:t>
            </a:r>
            <a:r>
              <a:rPr lang="en-US" altLang="en-US" sz="2800" dirty="0"/>
              <a:t>Rating performance on the basis of employee achievement of goals set by mutual agreement of employee and manager. </a:t>
            </a:r>
          </a:p>
          <a:p>
            <a:pPr algn="just"/>
            <a:r>
              <a:rPr lang="en-GB" sz="2800" b="1" dirty="0"/>
              <a:t>OKRs (Objectives and Key Results) </a:t>
            </a:r>
            <a:r>
              <a:rPr lang="en-GB" sz="2800" dirty="0"/>
              <a:t>- Clear ambitious objectives, Measurable key results, Alignment across organisation, Continuous review (quarterly). It is used by Google, Intel, Microsoft.</a:t>
            </a:r>
          </a:p>
          <a:p>
            <a:r>
              <a:rPr lang="en-GB" sz="2800" b="1" dirty="0"/>
              <a:t>360-Degree Feedback </a:t>
            </a:r>
            <a:r>
              <a:rPr lang="en-GB" sz="2800" dirty="0"/>
              <a:t>- Feedback sources include, Managers, Peers, Subordinates, Customers. The aim is to reduces bias, improve leadership development</a:t>
            </a:r>
          </a:p>
          <a:p>
            <a:pPr algn="just"/>
            <a:endParaRPr lang="en-US" altLang="en-US" sz="2800" dirty="0"/>
          </a:p>
          <a:p>
            <a:pPr algn="just"/>
            <a:endParaRPr lang="en-US" altLang="en-US" sz="2800" dirty="0"/>
          </a:p>
          <a:p>
            <a:pPr algn="just"/>
            <a:endParaRPr lang="en-US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269330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85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106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"/>
            <a:ext cx="12192000" cy="440574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The outcomes of performance appraisals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440576"/>
            <a:ext cx="12192000" cy="641742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If implemented and carried out properly, performance appraisals can be a positive experience for employees.</a:t>
            </a:r>
          </a:p>
          <a:p>
            <a:r>
              <a:rPr lang="en-GB" dirty="0"/>
              <a:t>They can reward them </a:t>
            </a:r>
            <a:r>
              <a:rPr lang="en-GB" dirty="0">
                <a:solidFill>
                  <a:srgbClr val="C00000"/>
                </a:solidFill>
              </a:rPr>
              <a:t>by recognition through feedback</a:t>
            </a:r>
            <a:r>
              <a:rPr lang="en-GB" dirty="0"/>
              <a:t>, </a:t>
            </a:r>
            <a:r>
              <a:rPr lang="en-GB" dirty="0">
                <a:solidFill>
                  <a:srgbClr val="7030A0"/>
                </a:solidFill>
              </a:rPr>
              <a:t>opportunities to excel and develop on their jobs</a:t>
            </a:r>
            <a:r>
              <a:rPr lang="en-GB" dirty="0"/>
              <a:t>, </a:t>
            </a:r>
            <a:r>
              <a:rPr lang="en-GB" dirty="0">
                <a:solidFill>
                  <a:srgbClr val="00B050"/>
                </a:solidFill>
              </a:rPr>
              <a:t>new career paths</a:t>
            </a:r>
            <a:r>
              <a:rPr lang="en-GB" dirty="0"/>
              <a:t>, </a:t>
            </a:r>
            <a:r>
              <a:rPr lang="en-GB" dirty="0">
                <a:solidFill>
                  <a:srgbClr val="FF0000"/>
                </a:solidFill>
              </a:rPr>
              <a:t>promotions</a:t>
            </a:r>
            <a:r>
              <a:rPr lang="en-GB" dirty="0"/>
              <a:t>, </a:t>
            </a:r>
            <a:r>
              <a:rPr lang="en-GB" dirty="0">
                <a:solidFill>
                  <a:srgbClr val="FF0000"/>
                </a:solidFill>
              </a:rPr>
              <a:t>transfers,</a:t>
            </a:r>
            <a:r>
              <a:rPr lang="en-GB" dirty="0"/>
              <a:t> </a:t>
            </a:r>
            <a:r>
              <a:rPr lang="en-GB" dirty="0">
                <a:solidFill>
                  <a:srgbClr val="7030A0"/>
                </a:solidFill>
              </a:rPr>
              <a:t>training and development</a:t>
            </a:r>
            <a:r>
              <a:rPr lang="en-GB" dirty="0"/>
              <a:t> and 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also, financially</a:t>
            </a:r>
            <a:r>
              <a:rPr lang="en-GB" dirty="0"/>
              <a:t>.</a:t>
            </a:r>
          </a:p>
          <a:p>
            <a:r>
              <a:rPr lang="en-GB" dirty="0"/>
              <a:t>Organisations sometimes miss out on the opportunity </a:t>
            </a:r>
            <a:r>
              <a:rPr lang="en-GB" dirty="0">
                <a:solidFill>
                  <a:srgbClr val="7030A0"/>
                </a:solidFill>
              </a:rPr>
              <a:t>to use non-financial rewards as a tool to enhance employee engagement. </a:t>
            </a:r>
          </a:p>
          <a:p>
            <a:r>
              <a:rPr lang="en-GB" dirty="0">
                <a:solidFill>
                  <a:srgbClr val="FF0000"/>
                </a:solidFill>
              </a:rPr>
              <a:t>Research has shown that non-financial rewards have a longer-lasting and more powerful impact than financial rewards such as performance-related pay. </a:t>
            </a:r>
          </a:p>
          <a:p>
            <a:r>
              <a:rPr lang="en-GB" dirty="0"/>
              <a:t>In conclusion, we acknowledge that the main purpose of performance appraisals </a:t>
            </a:r>
            <a:r>
              <a:rPr lang="en-GB" dirty="0">
                <a:solidFill>
                  <a:srgbClr val="00B050"/>
                </a:solidFill>
              </a:rPr>
              <a:t>is to enhance individual and organisational performance</a:t>
            </a:r>
            <a:r>
              <a:rPr lang="en-GB" dirty="0"/>
              <a:t> however, it </a:t>
            </a:r>
            <a:r>
              <a:rPr lang="en-GB" dirty="0">
                <a:solidFill>
                  <a:srgbClr val="002060"/>
                </a:solidFill>
              </a:rPr>
              <a:t>should be more about developing people and rewarding them in the broadest sense.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37084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Title 1"/>
          <p:cNvSpPr>
            <a:spLocks noGrp="1"/>
          </p:cNvSpPr>
          <p:nvPr>
            <p:ph type="title"/>
          </p:nvPr>
        </p:nvSpPr>
        <p:spPr>
          <a:xfrm>
            <a:off x="1360714" y="1"/>
            <a:ext cx="9612086" cy="468086"/>
          </a:xfrm>
        </p:spPr>
        <p:txBody>
          <a:bodyPr>
            <a:normAutofit fontScale="90000"/>
          </a:bodyPr>
          <a:lstStyle/>
          <a:p>
            <a:r>
              <a:rPr lang="en-GB" altLang="en-US" sz="4000" b="1" dirty="0">
                <a:solidFill>
                  <a:srgbClr val="0070C0"/>
                </a:solidFill>
              </a:rPr>
              <a:t>References/Further Reading </a:t>
            </a:r>
          </a:p>
        </p:txBody>
      </p:sp>
      <p:sp>
        <p:nvSpPr>
          <p:cNvPr id="116739" name="Content Placeholder 2"/>
          <p:cNvSpPr>
            <a:spLocks noGrp="1"/>
          </p:cNvSpPr>
          <p:nvPr>
            <p:ph idx="1"/>
          </p:nvPr>
        </p:nvSpPr>
        <p:spPr>
          <a:xfrm>
            <a:off x="0" y="468088"/>
            <a:ext cx="12192000" cy="5638798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10000"/>
              </a:lnSpc>
            </a:pPr>
            <a:r>
              <a:rPr lang="en-GB" altLang="en-US" sz="1600" dirty="0">
                <a:latin typeface="Aptos" panose="020B0004020202020204" pitchFamily="34" charset="0"/>
              </a:rPr>
              <a:t>ACAS (2010) </a:t>
            </a:r>
            <a:r>
              <a:rPr lang="en-GB" altLang="en-US" sz="1600" i="1" dirty="0">
                <a:latin typeface="Aptos" panose="020B0004020202020204" pitchFamily="34" charset="0"/>
              </a:rPr>
              <a:t>How to Manage Performance. </a:t>
            </a:r>
            <a:r>
              <a:rPr lang="en-GB" altLang="en-US" sz="1600" dirty="0">
                <a:latin typeface="Aptos" panose="020B0004020202020204" pitchFamily="34" charset="0"/>
              </a:rPr>
              <a:t>Advisory Booklet. London: ACAS</a:t>
            </a:r>
          </a:p>
          <a:p>
            <a:pPr algn="just">
              <a:lnSpc>
                <a:spcPct val="110000"/>
              </a:lnSpc>
            </a:pPr>
            <a:r>
              <a:rPr lang="en-GB" altLang="en-US" sz="1600" dirty="0">
                <a:latin typeface="Aptos" panose="020B0004020202020204" pitchFamily="34" charset="0"/>
              </a:rPr>
              <a:t>Armstrong, M. (2015) </a:t>
            </a:r>
            <a:r>
              <a:rPr lang="en-GB" altLang="en-US" sz="1600" i="1" dirty="0">
                <a:latin typeface="Aptos" panose="020B0004020202020204" pitchFamily="34" charset="0"/>
              </a:rPr>
              <a:t>Armstrong’s handbook of performance management</a:t>
            </a:r>
            <a:r>
              <a:rPr lang="en-GB" altLang="en-US" sz="1600" dirty="0">
                <a:latin typeface="Aptos" panose="020B0004020202020204" pitchFamily="34" charset="0"/>
              </a:rPr>
              <a:t>. London: </a:t>
            </a:r>
            <a:r>
              <a:rPr lang="en-GB" altLang="en-US" sz="1600" dirty="0" err="1">
                <a:latin typeface="Aptos" panose="020B0004020202020204" pitchFamily="34" charset="0"/>
              </a:rPr>
              <a:t>Kogan</a:t>
            </a:r>
            <a:r>
              <a:rPr lang="en-GB" altLang="en-US" sz="1600" dirty="0">
                <a:latin typeface="Aptos" panose="020B0004020202020204" pitchFamily="34" charset="0"/>
              </a:rPr>
              <a:t> Page</a:t>
            </a:r>
          </a:p>
          <a:p>
            <a:pPr algn="just">
              <a:lnSpc>
                <a:spcPct val="110000"/>
              </a:lnSpc>
            </a:pPr>
            <a:r>
              <a:rPr lang="en-US" altLang="en-US" sz="1600" dirty="0">
                <a:latin typeface="Aptos" panose="020B0004020202020204" pitchFamily="34" charset="0"/>
              </a:rPr>
              <a:t>Blumberg, M. &amp; Pringle, C. D. 1982. The missing opportunity in organizational research: Some implications for a theory of work performance. Academy of Management Review 7, 560-569.</a:t>
            </a:r>
          </a:p>
          <a:p>
            <a:pPr algn="just">
              <a:lnSpc>
                <a:spcPct val="110000"/>
              </a:lnSpc>
            </a:pPr>
            <a:r>
              <a:rPr lang="en-GB" baseline="-25000" dirty="0">
                <a:latin typeface="Aptos" panose="020B0004020202020204" pitchFamily="34" charset="0"/>
              </a:rPr>
              <a:t>Capelli, P. and Tavis, A. (2016) ‘The performance management Revolution’ </a:t>
            </a:r>
            <a:r>
              <a:rPr lang="en-GB" i="1" baseline="-25000" dirty="0">
                <a:latin typeface="Aptos" panose="020B0004020202020204" pitchFamily="34" charset="0"/>
              </a:rPr>
              <a:t>Harvard Business Review</a:t>
            </a:r>
            <a:r>
              <a:rPr lang="en-GB" baseline="-25000" dirty="0">
                <a:latin typeface="Aptos" panose="020B0004020202020204" pitchFamily="34" charset="0"/>
              </a:rPr>
              <a:t>. [online] (October 2016 Issue). available from </a:t>
            </a:r>
            <a:r>
              <a:rPr lang="en-GB" baseline="-25000" dirty="0">
                <a:latin typeface="Aptos" panose="020B0004020202020204" pitchFamily="34" charset="0"/>
                <a:hlinkClick r:id="rId3"/>
              </a:rPr>
              <a:t>https://hbr.org/2016/10/the-performance-management-revolution</a:t>
            </a:r>
            <a:r>
              <a:rPr lang="en-GB" baseline="-25000" dirty="0">
                <a:latin typeface="Aptos" panose="020B0004020202020204" pitchFamily="34" charset="0"/>
              </a:rPr>
              <a:t> [20 August 2018]</a:t>
            </a:r>
          </a:p>
          <a:p>
            <a:pPr algn="just">
              <a:lnSpc>
                <a:spcPct val="110000"/>
              </a:lnSpc>
            </a:pPr>
            <a:r>
              <a:rPr lang="en-GB" altLang="en-US" sz="1600" dirty="0">
                <a:latin typeface="Aptos" panose="020B0004020202020204" pitchFamily="34" charset="0"/>
              </a:rPr>
              <a:t>CIPD (2014) </a:t>
            </a:r>
            <a:r>
              <a:rPr lang="en-GB" altLang="en-US" sz="1600" i="1" dirty="0">
                <a:latin typeface="Aptos" panose="020B0004020202020204" pitchFamily="34" charset="0"/>
              </a:rPr>
              <a:t>Performance Management – An overview. </a:t>
            </a:r>
            <a:r>
              <a:rPr lang="en-GB" altLang="en-US" sz="1600" dirty="0">
                <a:latin typeface="Aptos" panose="020B0004020202020204" pitchFamily="34" charset="0"/>
              </a:rPr>
              <a:t>Factsheet. London: CIPD</a:t>
            </a:r>
          </a:p>
          <a:p>
            <a:pPr algn="just">
              <a:lnSpc>
                <a:spcPct val="110000"/>
              </a:lnSpc>
            </a:pPr>
            <a:r>
              <a:rPr lang="en-GB" altLang="en-US" sz="1600" dirty="0" err="1">
                <a:latin typeface="Aptos" panose="020B0004020202020204" pitchFamily="34" charset="0"/>
              </a:rPr>
              <a:t>Cockerill</a:t>
            </a:r>
            <a:r>
              <a:rPr lang="en-GB" altLang="en-US" sz="1600" dirty="0">
                <a:latin typeface="Aptos" panose="020B0004020202020204" pitchFamily="34" charset="0"/>
              </a:rPr>
              <a:t>, T. and MESTER, B. (2006) How to develop high performance. </a:t>
            </a:r>
            <a:r>
              <a:rPr lang="en-GB" altLang="en-US" sz="1600" i="1" dirty="0">
                <a:latin typeface="Aptos" panose="020B0004020202020204" pitchFamily="34" charset="0"/>
              </a:rPr>
              <a:t>People Management</a:t>
            </a:r>
            <a:r>
              <a:rPr lang="en-GB" altLang="en-US" sz="1600" dirty="0">
                <a:latin typeface="Aptos" panose="020B0004020202020204" pitchFamily="34" charset="0"/>
              </a:rPr>
              <a:t>. </a:t>
            </a:r>
            <a:r>
              <a:rPr lang="en-GB" altLang="en-US" sz="1600" dirty="0" err="1">
                <a:latin typeface="Aptos" panose="020B0004020202020204" pitchFamily="34" charset="0"/>
              </a:rPr>
              <a:t>Vol</a:t>
            </a:r>
            <a:r>
              <a:rPr lang="en-GB" altLang="en-US" sz="1600" dirty="0">
                <a:latin typeface="Aptos" panose="020B0004020202020204" pitchFamily="34" charset="0"/>
              </a:rPr>
              <a:t> 12, No 7, 6 April. pp52–53.</a:t>
            </a:r>
          </a:p>
          <a:p>
            <a:pPr algn="just">
              <a:lnSpc>
                <a:spcPct val="110000"/>
              </a:lnSpc>
            </a:pPr>
            <a:r>
              <a:rPr lang="en-GB" altLang="en-US" sz="1600" dirty="0">
                <a:solidFill>
                  <a:srgbClr val="000000"/>
                </a:solidFill>
                <a:latin typeface="Aptos" panose="020B0004020202020204" pitchFamily="34" charset="0"/>
              </a:rPr>
              <a:t>Hutchinson, S. (2013). Performance Management: Theory and Practice. </a:t>
            </a:r>
            <a:r>
              <a:rPr lang="en-GB" altLang="en-US" sz="1600" dirty="0" err="1">
                <a:solidFill>
                  <a:srgbClr val="000000"/>
                </a:solidFill>
                <a:latin typeface="Aptos" panose="020B0004020202020204" pitchFamily="34" charset="0"/>
              </a:rPr>
              <a:t>London:CIPD</a:t>
            </a:r>
            <a:endParaRPr lang="en-GB" altLang="en-US" sz="160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pPr algn="just">
              <a:lnSpc>
                <a:spcPct val="110000"/>
              </a:lnSpc>
            </a:pPr>
            <a:r>
              <a:rPr lang="en-US" altLang="en-US" sz="1600" dirty="0" err="1">
                <a:latin typeface="Aptos" panose="020B0004020202020204" pitchFamily="34" charset="0"/>
              </a:rPr>
              <a:t>Ibeogu</a:t>
            </a:r>
            <a:r>
              <a:rPr lang="en-US" altLang="en-US" sz="1600" dirty="0">
                <a:latin typeface="Aptos" panose="020B0004020202020204" pitchFamily="34" charset="0"/>
              </a:rPr>
              <a:t>, H. and </a:t>
            </a:r>
            <a:r>
              <a:rPr lang="en-US" altLang="en-US" sz="1600" dirty="0" err="1">
                <a:latin typeface="Aptos" panose="020B0004020202020204" pitchFamily="34" charset="0"/>
              </a:rPr>
              <a:t>Ozturen</a:t>
            </a:r>
            <a:r>
              <a:rPr lang="en-US" altLang="en-US" sz="1600" dirty="0">
                <a:latin typeface="Aptos" panose="020B0004020202020204" pitchFamily="34" charset="0"/>
              </a:rPr>
              <a:t>, A. (2015). Perception of Justice in Performance Appraisal and Effect on Satisfaction: Empirical Findings from Northern Cyprus Banks.</a:t>
            </a:r>
            <a:r>
              <a:rPr lang="en-US" altLang="en-US" sz="1600" b="1" dirty="0">
                <a:latin typeface="Aptos" panose="020B0004020202020204" pitchFamily="34" charset="0"/>
              </a:rPr>
              <a:t> </a:t>
            </a:r>
            <a:r>
              <a:rPr lang="en-US" altLang="en-US" sz="1600" dirty="0" err="1">
                <a:latin typeface="Aptos" panose="020B0004020202020204" pitchFamily="34" charset="0"/>
              </a:rPr>
              <a:t>Procedia</a:t>
            </a:r>
            <a:r>
              <a:rPr lang="en-US" altLang="en-US" sz="1600" dirty="0">
                <a:latin typeface="Aptos" panose="020B0004020202020204" pitchFamily="34" charset="0"/>
              </a:rPr>
              <a:t> Economics and Finance</a:t>
            </a:r>
            <a:r>
              <a:rPr lang="en-US" altLang="en-US" sz="1600" b="1" dirty="0">
                <a:latin typeface="Aptos" panose="020B0004020202020204" pitchFamily="34" charset="0"/>
              </a:rPr>
              <a:t>, </a:t>
            </a:r>
            <a:r>
              <a:rPr lang="en-US" altLang="en-US" sz="1600" dirty="0">
                <a:latin typeface="Aptos" panose="020B0004020202020204" pitchFamily="34" charset="0"/>
              </a:rPr>
              <a:t>23, 964-969. </a:t>
            </a:r>
          </a:p>
          <a:p>
            <a:pPr algn="just">
              <a:lnSpc>
                <a:spcPct val="110000"/>
              </a:lnSpc>
            </a:pPr>
            <a:r>
              <a:rPr lang="en-US" altLang="en-US" sz="1600" dirty="0">
                <a:latin typeface="Aptos" panose="020B0004020202020204" pitchFamily="34" charset="0"/>
              </a:rPr>
              <a:t>Locke, E. A., &amp; Latham, G. P. (1990). A theory of goal setting and task performance. Upper Saddle River, NJ: Prentice Hall.</a:t>
            </a:r>
          </a:p>
          <a:p>
            <a:pPr algn="just">
              <a:lnSpc>
                <a:spcPct val="110000"/>
              </a:lnSpc>
            </a:pPr>
            <a:r>
              <a:rPr lang="en-GB" sz="1600" dirty="0">
                <a:latin typeface="Aptos" panose="020B0004020202020204" pitchFamily="34" charset="0"/>
              </a:rPr>
              <a:t>Maycock, E.A., Auluck, R., and Puplampu, B.M. (2017) ‘Unrealistic Goal Setting within the West African Financial Services Sector’. </a:t>
            </a:r>
            <a:r>
              <a:rPr lang="en-GB" sz="1600" i="1" dirty="0">
                <a:latin typeface="Aptos" panose="020B0004020202020204" pitchFamily="34" charset="0"/>
              </a:rPr>
              <a:t>The International Journal of Business &amp; Management</a:t>
            </a:r>
            <a:r>
              <a:rPr lang="en-GB" sz="1600" dirty="0">
                <a:latin typeface="Aptos" panose="020B0004020202020204" pitchFamily="34" charset="0"/>
              </a:rPr>
              <a:t> [online] 5(7), 115-123. available from </a:t>
            </a:r>
            <a:r>
              <a:rPr lang="en-GB" sz="1600" dirty="0">
                <a:latin typeface="Aptos" panose="020B0004020202020204" pitchFamily="34" charset="0"/>
                <a:hlinkClick r:id="rId4"/>
              </a:rPr>
              <a:t>http://www.theijbm.com/wp-content/uploads/2017/07/12.-BM1707-058.pdf</a:t>
            </a:r>
            <a:r>
              <a:rPr lang="en-GB" sz="1600" dirty="0">
                <a:latin typeface="Aptos" panose="020B0004020202020204" pitchFamily="34" charset="0"/>
              </a:rPr>
              <a:t> [20 August 2018]</a:t>
            </a:r>
          </a:p>
          <a:p>
            <a:pPr algn="just">
              <a:lnSpc>
                <a:spcPct val="110000"/>
              </a:lnSpc>
            </a:pPr>
            <a:r>
              <a:rPr lang="en-GB" altLang="en-US" sz="1600" dirty="0">
                <a:latin typeface="Aptos" panose="020B0004020202020204" pitchFamily="34" charset="0"/>
              </a:rPr>
              <a:t>Marchington, M., Wilkinson, A., Donnelly, R. and </a:t>
            </a:r>
            <a:r>
              <a:rPr lang="en-GB" altLang="en-US" sz="1600" dirty="0" err="1">
                <a:latin typeface="Aptos" panose="020B0004020202020204" pitchFamily="34" charset="0"/>
              </a:rPr>
              <a:t>Kynighou</a:t>
            </a:r>
            <a:r>
              <a:rPr lang="en-GB" altLang="en-US" sz="1600" dirty="0">
                <a:latin typeface="Aptos" panose="020B0004020202020204" pitchFamily="34" charset="0"/>
              </a:rPr>
              <a:t>, A. (2016). Human Resource Management at Work. 6</a:t>
            </a:r>
            <a:r>
              <a:rPr lang="en-GB" altLang="en-US" sz="1600" baseline="30000" dirty="0">
                <a:latin typeface="Aptos" panose="020B0004020202020204" pitchFamily="34" charset="0"/>
              </a:rPr>
              <a:t>th</a:t>
            </a:r>
            <a:r>
              <a:rPr lang="en-GB" altLang="en-US" sz="1600" dirty="0">
                <a:latin typeface="Aptos" panose="020B0004020202020204" pitchFamily="34" charset="0"/>
              </a:rPr>
              <a:t> </a:t>
            </a:r>
            <a:r>
              <a:rPr lang="en-GB" altLang="en-US" sz="1600" dirty="0" err="1">
                <a:latin typeface="Aptos" panose="020B0004020202020204" pitchFamily="34" charset="0"/>
              </a:rPr>
              <a:t>ed</a:t>
            </a:r>
            <a:r>
              <a:rPr lang="en-GB" altLang="en-US" sz="1600" dirty="0">
                <a:latin typeface="Aptos" panose="020B0004020202020204" pitchFamily="34" charset="0"/>
              </a:rPr>
              <a:t> London: CIPD.</a:t>
            </a:r>
          </a:p>
          <a:p>
            <a:pPr algn="just">
              <a:lnSpc>
                <a:spcPct val="110000"/>
              </a:lnSpc>
            </a:pPr>
            <a:r>
              <a:rPr lang="en-US" altLang="en-US" sz="1600" dirty="0">
                <a:latin typeface="Aptos" panose="020B0004020202020204" pitchFamily="34" charset="0"/>
              </a:rPr>
              <a:t>Prather, T, (2010). The Perception of Fairness of Performance Appraisals. ETD Archive. Paper 373.</a:t>
            </a:r>
          </a:p>
          <a:p>
            <a:pPr algn="just">
              <a:lnSpc>
                <a:spcPct val="110000"/>
              </a:lnSpc>
            </a:pPr>
            <a:r>
              <a:rPr lang="en-US" altLang="en-US" sz="1600" dirty="0">
                <a:latin typeface="Aptos" panose="020B0004020202020204" pitchFamily="34" charset="0"/>
              </a:rPr>
              <a:t>Purcell, J. and Hutchinson, S (2007) Rewarding work: the vital role of line managers, CIPD.</a:t>
            </a:r>
          </a:p>
          <a:p>
            <a:pPr>
              <a:lnSpc>
                <a:spcPct val="110000"/>
              </a:lnSpc>
            </a:pPr>
            <a:r>
              <a:rPr lang="en-GB" altLang="en-US" sz="1600" dirty="0">
                <a:latin typeface="Aptos" panose="020B0004020202020204" pitchFamily="34" charset="0"/>
                <a:cs typeface="Arial" panose="020B0604020202020204" pitchFamily="34" charset="0"/>
              </a:rPr>
              <a:t>Mueller-Carmen, M., Croucher, R. and Leigh, S. (2008). Human Resource Management- A case study approach. London: CIPD.</a:t>
            </a:r>
          </a:p>
          <a:p>
            <a:pPr>
              <a:lnSpc>
                <a:spcPct val="110000"/>
              </a:lnSpc>
            </a:pPr>
            <a:r>
              <a:rPr lang="en-GB" altLang="en-US" sz="1600" dirty="0">
                <a:latin typeface="Aptos" panose="020B0004020202020204" pitchFamily="34" charset="0"/>
              </a:rPr>
              <a:t>Smith, M. and Gregg, M. and Andrews, D. (1989), </a:t>
            </a:r>
            <a:r>
              <a:rPr lang="en-GB" altLang="en-US" sz="1600" i="1" dirty="0">
                <a:latin typeface="Aptos" panose="020B0004020202020204" pitchFamily="34" charset="0"/>
              </a:rPr>
              <a:t>Selection and Assessment: A New Appraisal</a:t>
            </a:r>
            <a:r>
              <a:rPr lang="en-GB" altLang="en-US" sz="1600" dirty="0">
                <a:latin typeface="Aptos" panose="020B0004020202020204" pitchFamily="34" charset="0"/>
              </a:rPr>
              <a:t>, London: Pitman.</a:t>
            </a:r>
          </a:p>
          <a:p>
            <a:pPr>
              <a:lnSpc>
                <a:spcPct val="110000"/>
              </a:lnSpc>
            </a:pPr>
            <a:r>
              <a:rPr lang="en-GB" altLang="en-US" sz="1600" dirty="0">
                <a:latin typeface="Aptos" panose="020B0004020202020204" pitchFamily="34" charset="0"/>
              </a:rPr>
              <a:t>Taylor, S. (2014), </a:t>
            </a:r>
            <a:r>
              <a:rPr lang="en-GB" altLang="en-US" sz="1600" i="1" dirty="0">
                <a:latin typeface="Aptos" panose="020B0004020202020204" pitchFamily="34" charset="0"/>
              </a:rPr>
              <a:t>Resourcing and Talent Management </a:t>
            </a:r>
            <a:r>
              <a:rPr lang="en-GB" altLang="en-US" sz="1600" dirty="0">
                <a:latin typeface="Aptos" panose="020B0004020202020204" pitchFamily="34" charset="0"/>
              </a:rPr>
              <a:t>(6</a:t>
            </a:r>
            <a:r>
              <a:rPr lang="en-GB" altLang="en-US" sz="1600" baseline="30000" dirty="0">
                <a:latin typeface="Aptos" panose="020B0004020202020204" pitchFamily="34" charset="0"/>
              </a:rPr>
              <a:t>th</a:t>
            </a:r>
            <a:r>
              <a:rPr lang="en-GB" altLang="en-US" sz="1600" dirty="0">
                <a:latin typeface="Aptos" panose="020B0004020202020204" pitchFamily="34" charset="0"/>
              </a:rPr>
              <a:t> edition), London: CIPD.</a:t>
            </a:r>
          </a:p>
          <a:p>
            <a:pPr algn="just">
              <a:lnSpc>
                <a:spcPct val="110000"/>
              </a:lnSpc>
            </a:pPr>
            <a:endParaRPr lang="en-US" altLang="en-US" sz="1600" dirty="0">
              <a:latin typeface="Aptos" panose="020B0004020202020204" pitchFamily="34" charset="0"/>
            </a:endParaRPr>
          </a:p>
          <a:p>
            <a:pPr algn="just">
              <a:lnSpc>
                <a:spcPct val="110000"/>
              </a:lnSpc>
            </a:pPr>
            <a:endParaRPr lang="en-US" altLang="en-US" sz="1200" dirty="0">
              <a:latin typeface="Aptos" panose="020B0004020202020204" pitchFamily="34" charset="0"/>
            </a:endParaRPr>
          </a:p>
          <a:p>
            <a:endParaRPr lang="en-GB" altLang="en-US" sz="1200" dirty="0"/>
          </a:p>
        </p:txBody>
      </p:sp>
    </p:spTree>
    <p:extLst>
      <p:ext uri="{BB962C8B-B14F-4D97-AF65-F5344CB8AC3E}">
        <p14:creationId xmlns:p14="http://schemas.microsoft.com/office/powerpoint/2010/main" val="22986416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FB2C5-F58C-FD33-EC41-ABEAB43E9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6219D-7A85-00A6-2548-FA3F8F5B91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6653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2"/>
          <p:cNvSpPr txBox="1">
            <a:spLocks noGrp="1"/>
          </p:cNvSpPr>
          <p:nvPr>
            <p:ph type="title"/>
          </p:nvPr>
        </p:nvSpPr>
        <p:spPr>
          <a:xfrm>
            <a:off x="0" y="1"/>
            <a:ext cx="12192000" cy="4405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b="1" dirty="0"/>
              <a:t>Reward Management - Learning Outcomes</a:t>
            </a:r>
            <a:endParaRPr b="1" dirty="0"/>
          </a:p>
        </p:txBody>
      </p:sp>
      <p:sp>
        <p:nvSpPr>
          <p:cNvPr id="97" name="Google Shape;97;p2"/>
          <p:cNvSpPr txBox="1">
            <a:spLocks noGrp="1"/>
          </p:cNvSpPr>
          <p:nvPr>
            <p:ph type="body" idx="1"/>
          </p:nvPr>
        </p:nvSpPr>
        <p:spPr>
          <a:xfrm>
            <a:off x="0" y="599768"/>
            <a:ext cx="9385069" cy="62582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dirty="0"/>
              <a:t>Pay and reward are key factors when trying to attract, retain and engage employees. Most organisations have a range of options available to reward their employees and recognise them for the contribution they have made to the organisation to enhance its success. 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b="1" dirty="0"/>
              <a:t>This week </a:t>
            </a:r>
            <a:r>
              <a:rPr lang="en-GB" dirty="0"/>
              <a:t>you will: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dirty="0"/>
              <a:t>look at the reward strategy and its objectives from both an employer and an employee perspective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dirty="0"/>
              <a:t>analyse the cost of reward and evaluate reward management practices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dirty="0"/>
              <a:t>explore concept, theories and models of motivation</a:t>
            </a:r>
            <a:endParaRPr dirty="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dirty="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dirty="0"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dirty="0"/>
          </a:p>
        </p:txBody>
      </p:sp>
      <p:pic>
        <p:nvPicPr>
          <p:cNvPr id="98" name="Google Shape;98;p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385069" y="1356851"/>
            <a:ext cx="2806931" cy="566982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3"/>
          <p:cNvSpPr txBox="1">
            <a:spLocks noGrp="1"/>
          </p:cNvSpPr>
          <p:nvPr>
            <p:ph type="title"/>
          </p:nvPr>
        </p:nvSpPr>
        <p:spPr>
          <a:xfrm>
            <a:off x="0" y="0"/>
            <a:ext cx="12192000" cy="1412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B050"/>
              </a:buClr>
              <a:buSzPts val="3200"/>
              <a:buFont typeface="Calibri"/>
              <a:buNone/>
            </a:pPr>
            <a:r>
              <a:rPr lang="en-GB" sz="3200" b="1">
                <a:solidFill>
                  <a:srgbClr val="00B050"/>
                </a:solidFill>
              </a:rPr>
              <a:t>Are rewards are more effective than punishments in enhancing employee performance?</a:t>
            </a:r>
            <a:br>
              <a:rPr lang="en-GB" sz="3200" b="1">
                <a:solidFill>
                  <a:srgbClr val="00B050"/>
                </a:solidFill>
              </a:rPr>
            </a:br>
            <a:endParaRPr sz="3200" b="1">
              <a:solidFill>
                <a:srgbClr val="00B050"/>
              </a:solidFill>
            </a:endParaRPr>
          </a:p>
        </p:txBody>
      </p:sp>
      <p:pic>
        <p:nvPicPr>
          <p:cNvPr id="104" name="Google Shape;104;p3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1524000" y="866470"/>
            <a:ext cx="9144000" cy="4197143"/>
          </a:xfrm>
          <a:prstGeom prst="rect">
            <a:avLst/>
          </a:prstGeom>
          <a:noFill/>
          <a:ln>
            <a:noFill/>
          </a:ln>
        </p:spPr>
      </p:pic>
      <p:sp>
        <p:nvSpPr>
          <p:cNvPr id="105" name="Google Shape;105;p3"/>
          <p:cNvSpPr/>
          <p:nvPr/>
        </p:nvSpPr>
        <p:spPr>
          <a:xfrm>
            <a:off x="0" y="4965291"/>
            <a:ext cx="12192000" cy="8309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As with many questions involving human beings, the answers are not simple. Instead, there are several theories explaining the concept of motivation.</a:t>
            </a:r>
            <a:endParaRPr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4"/>
          <p:cNvSpPr txBox="1">
            <a:spLocks noGrp="1"/>
          </p:cNvSpPr>
          <p:nvPr>
            <p:ph type="title"/>
          </p:nvPr>
        </p:nvSpPr>
        <p:spPr>
          <a:xfrm>
            <a:off x="1524000" y="1"/>
            <a:ext cx="9144000" cy="6207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lang="en-GB" sz="4800" b="1"/>
              <a:t>Introduction</a:t>
            </a:r>
            <a:endParaRPr/>
          </a:p>
        </p:txBody>
      </p:sp>
      <p:sp>
        <p:nvSpPr>
          <p:cNvPr id="111" name="Google Shape;111;p4"/>
          <p:cNvSpPr txBox="1">
            <a:spLocks noGrp="1"/>
          </p:cNvSpPr>
          <p:nvPr>
            <p:ph type="body" idx="1"/>
          </p:nvPr>
        </p:nvSpPr>
        <p:spPr>
          <a:xfrm>
            <a:off x="0" y="620714"/>
            <a:ext cx="12192000" cy="62372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/>
              <a:t>“Reward systems are capable of attracting … the right kinds of people because they communicate so much about an organization’s philosophy, values, and practices" (Rynes, 1987).</a:t>
            </a:r>
            <a:endParaRPr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/>
              <a:t>“Do rewards motivate people to perform? Absolutely! It motivates them to get rewards"  (Kohn, 1993).</a:t>
            </a:r>
            <a:endParaRPr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</p:txBody>
      </p:sp>
      <p:sp>
        <p:nvSpPr>
          <p:cNvPr id="112" name="Google Shape;112;p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22</a:t>
            </a:fld>
            <a:endParaRPr/>
          </a:p>
        </p:txBody>
      </p:sp>
      <p:pic>
        <p:nvPicPr>
          <p:cNvPr id="113" name="Google Shape;113;p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672647" y="3582785"/>
            <a:ext cx="4322619" cy="327521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4" name="Google Shape;114;p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71" y="3474428"/>
            <a:ext cx="3889585" cy="33835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5"/>
          <p:cNvSpPr txBox="1">
            <a:spLocks noGrp="1"/>
          </p:cNvSpPr>
          <p:nvPr>
            <p:ph type="body" idx="1"/>
          </p:nvPr>
        </p:nvSpPr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</a:pPr>
            <a:endParaRPr sz="4000">
              <a:solidFill>
                <a:srgbClr val="FF0000"/>
              </a:solidFill>
            </a:endParaRPr>
          </a:p>
          <a:p>
            <a:pPr marL="228600" lvl="0" indent="-22860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0000"/>
              </a:buClr>
              <a:buSzPts val="5400"/>
              <a:buNone/>
            </a:pPr>
            <a:r>
              <a:rPr lang="en-GB" sz="5400" b="1">
                <a:solidFill>
                  <a:srgbClr val="FF0000"/>
                </a:solidFill>
              </a:rPr>
              <a:t>What is Employee Reward?</a:t>
            </a:r>
            <a:endParaRPr/>
          </a:p>
          <a:p>
            <a:pPr marL="22860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</a:pPr>
            <a:endParaRPr sz="4000">
              <a:solidFill>
                <a:srgbClr val="FF0000"/>
              </a:solidFill>
            </a:endParaRPr>
          </a:p>
          <a:p>
            <a:pPr marL="22860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</a:pPr>
            <a:endParaRPr sz="4000">
              <a:solidFill>
                <a:srgbClr val="FF0000"/>
              </a:solidFill>
            </a:endParaRPr>
          </a:p>
          <a:p>
            <a:pPr marL="22860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</a:pPr>
            <a:endParaRPr sz="4000">
              <a:solidFill>
                <a:srgbClr val="FF0000"/>
              </a:solidFill>
            </a:endParaRPr>
          </a:p>
        </p:txBody>
      </p:sp>
      <p:pic>
        <p:nvPicPr>
          <p:cNvPr id="121" name="Google Shape;121;p5" descr="MCj04238280000[1]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719736" y="1916832"/>
            <a:ext cx="4824536" cy="494116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6"/>
          <p:cNvSpPr/>
          <p:nvPr/>
        </p:nvSpPr>
        <p:spPr>
          <a:xfrm>
            <a:off x="3865564" y="5178425"/>
            <a:ext cx="184731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Times"/>
              <a:ea typeface="Times"/>
              <a:cs typeface="Times"/>
              <a:sym typeface="Times"/>
            </a:endParaRPr>
          </a:p>
        </p:txBody>
      </p:sp>
      <p:sp>
        <p:nvSpPr>
          <p:cNvPr id="128" name="Google Shape;128;p6"/>
          <p:cNvSpPr txBox="1"/>
          <p:nvPr/>
        </p:nvSpPr>
        <p:spPr>
          <a:xfrm>
            <a:off x="0" y="1"/>
            <a:ext cx="12192000" cy="38379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-177800" algn="l" rtl="0"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2800"/>
              <a:buFont typeface="Noto Sans Symbols"/>
              <a:buChar char="❖"/>
            </a:pPr>
            <a:r>
              <a:rPr lang="en-GB" sz="28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 </a:t>
            </a:r>
            <a:r>
              <a:rPr lang="en-GB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It refers to all of the </a:t>
            </a:r>
            <a:r>
              <a:rPr lang="en-GB" sz="2800" b="0" i="0" u="none" strike="noStrike" cap="none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monetary, non-monetary &amp; psychological payments </a:t>
            </a:r>
            <a:r>
              <a:rPr lang="en-GB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that an organization provides for its employees </a:t>
            </a:r>
            <a:r>
              <a:rPr lang="en-GB" sz="2800" b="0" i="0" u="none" strike="noStrike" cap="none">
                <a:solidFill>
                  <a:srgbClr val="008000"/>
                </a:solidFill>
                <a:latin typeface="Calibri"/>
                <a:ea typeface="Calibri"/>
                <a:cs typeface="Calibri"/>
                <a:sym typeface="Calibri"/>
              </a:rPr>
              <a:t>in exchange for the work they perform</a:t>
            </a:r>
            <a:r>
              <a:rPr lang="en-GB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</a:t>
            </a:r>
            <a:endParaRPr/>
          </a:p>
          <a:p>
            <a:pPr marL="0" marR="0" lvl="0" indent="-177800" algn="l" rtl="0">
              <a:spcBef>
                <a:spcPts val="1680"/>
              </a:spcBef>
              <a:spcAft>
                <a:spcPts val="0"/>
              </a:spcAft>
              <a:buClr>
                <a:srgbClr val="FF0000"/>
              </a:buClr>
              <a:buSzPts val="2800"/>
              <a:buFont typeface="Noto Sans Symbols"/>
              <a:buChar char="❖"/>
            </a:pPr>
            <a:r>
              <a:rPr lang="en-GB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2800" b="0" i="0" u="none" strike="noStrike" cap="none">
                <a:solidFill>
                  <a:srgbClr val="7030A0"/>
                </a:solidFill>
                <a:latin typeface="Calibri"/>
                <a:ea typeface="Calibri"/>
                <a:cs typeface="Calibri"/>
                <a:sym typeface="Calibri"/>
              </a:rPr>
              <a:t>It is about how people are rewarded in accordance to their value to an organisation and a core aspect of the employment relationship. </a:t>
            </a:r>
            <a:endParaRPr/>
          </a:p>
          <a:p>
            <a:pPr marL="0" marR="0" lvl="0" indent="-177800" algn="l" rtl="0">
              <a:spcBef>
                <a:spcPts val="1680"/>
              </a:spcBef>
              <a:spcAft>
                <a:spcPts val="0"/>
              </a:spcAft>
              <a:buClr>
                <a:srgbClr val="FF0000"/>
              </a:buClr>
              <a:buSzPts val="2800"/>
              <a:buFont typeface="Noto Sans Symbols"/>
              <a:buChar char="❖"/>
            </a:pPr>
            <a:r>
              <a:rPr lang="en-GB" sz="2800" b="0" i="0" u="none" strike="noStrike" cap="none">
                <a:solidFill>
                  <a:srgbClr val="7030A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Reward systems are a set of mechanisms for distributing tangible returns &amp; intangible or relational returns as part of an employment relationship.</a:t>
            </a:r>
            <a:endParaRPr/>
          </a:p>
          <a:p>
            <a:pPr marL="0" marR="0" lvl="0" indent="0" algn="l" rtl="0">
              <a:lnSpc>
                <a:spcPct val="150000"/>
              </a:lnSpc>
              <a:spcBef>
                <a:spcPts val="1480"/>
              </a:spcBef>
              <a:spcAft>
                <a:spcPts val="0"/>
              </a:spcAft>
              <a:buNone/>
            </a:pPr>
            <a:r>
              <a:rPr lang="en-GB" sz="1800" b="0" i="0" u="none" strike="noStrike" cap="none">
                <a:solidFill>
                  <a:srgbClr val="FFFF00"/>
                </a:solidFill>
                <a:latin typeface="Calibri"/>
                <a:ea typeface="Calibri"/>
                <a:cs typeface="Calibri"/>
                <a:sym typeface="Calibri"/>
              </a:rPr>
              <a:t>							</a:t>
            </a:r>
            <a:r>
              <a:rPr lang="en-GB" sz="1800" b="0" i="0" u="none" strike="noStrike" cap="none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(Armstrong, 2005)</a:t>
            </a:r>
            <a:endParaRPr/>
          </a:p>
        </p:txBody>
      </p:sp>
      <p:pic>
        <p:nvPicPr>
          <p:cNvPr id="129" name="Google Shape;129;p6" descr="C:\Program Files\Microsoft Office\Clipart\standard\stddir2\BS01045_.wmf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58847" y="4125853"/>
            <a:ext cx="3118644" cy="2843808"/>
          </a:xfrm>
          <a:prstGeom prst="rect">
            <a:avLst/>
          </a:prstGeom>
          <a:noFill/>
          <a:ln>
            <a:noFill/>
          </a:ln>
        </p:spPr>
      </p:pic>
      <p:pic>
        <p:nvPicPr>
          <p:cNvPr id="130" name="Google Shape;130;p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8304415" y="3474721"/>
            <a:ext cx="3887585" cy="33832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7"/>
          <p:cNvSpPr txBox="1">
            <a:spLocks noGrp="1"/>
          </p:cNvSpPr>
          <p:nvPr>
            <p:ph type="title"/>
          </p:nvPr>
        </p:nvSpPr>
        <p:spPr>
          <a:xfrm>
            <a:off x="216131" y="0"/>
            <a:ext cx="10451869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lang="en-GB" b="1"/>
              <a:t>CONCEPT OF REWARD MANAGEMENT</a:t>
            </a:r>
            <a:endParaRPr/>
          </a:p>
        </p:txBody>
      </p:sp>
      <p:sp>
        <p:nvSpPr>
          <p:cNvPr id="136" name="Google Shape;136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400">
                <a:solidFill>
                  <a:schemeClr val="dk1"/>
                </a:solidFill>
              </a:rPr>
              <a:t>25</a:t>
            </a:fld>
            <a:endParaRPr sz="1400">
              <a:solidFill>
                <a:schemeClr val="dk1"/>
              </a:solidFill>
            </a:endParaRPr>
          </a:p>
        </p:txBody>
      </p:sp>
      <p:sp>
        <p:nvSpPr>
          <p:cNvPr id="137" name="Google Shape;137;p7"/>
          <p:cNvSpPr txBox="1"/>
          <p:nvPr/>
        </p:nvSpPr>
        <p:spPr>
          <a:xfrm>
            <a:off x="0" y="476251"/>
            <a:ext cx="12192000" cy="44873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“….is concerned with the </a:t>
            </a:r>
            <a:r>
              <a:rPr lang="en-GB" sz="2800" b="0" i="0" u="none" strike="noStrike" cap="none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  <a:t>formulation and implementation of strategies and policies</a:t>
            </a:r>
            <a:r>
              <a:rPr lang="en-GB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the purposes of which are </a:t>
            </a:r>
            <a:r>
              <a:rPr lang="en-GB" sz="2800" b="0" i="0" u="none" strike="noStrike" cap="none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to reward people fairly, equitably and consistently </a:t>
            </a:r>
            <a:r>
              <a:rPr lang="en-GB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 accordance with </a:t>
            </a:r>
            <a:r>
              <a:rPr lang="en-GB" sz="2800" b="0" i="0" u="none" strike="noStrike" cap="none">
                <a:solidFill>
                  <a:srgbClr val="7030A0"/>
                </a:solidFill>
                <a:latin typeface="Calibri"/>
                <a:ea typeface="Calibri"/>
                <a:cs typeface="Calibri"/>
                <a:sym typeface="Calibri"/>
              </a:rPr>
              <a:t>their value to the organisation </a:t>
            </a:r>
            <a:r>
              <a:rPr lang="en-GB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and to </a:t>
            </a:r>
            <a:r>
              <a:rPr lang="en-GB" sz="2800" b="0" i="0" u="none" strike="noStrike" cap="none">
                <a:solidFill>
                  <a:srgbClr val="C00000"/>
                </a:solidFill>
                <a:latin typeface="Calibri"/>
                <a:ea typeface="Calibri"/>
                <a:cs typeface="Calibri"/>
                <a:sym typeface="Calibri"/>
              </a:rPr>
              <a:t>help the organisation to achieve its strategic goals</a:t>
            </a:r>
            <a:r>
              <a:rPr lang="en-GB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.”</a:t>
            </a:r>
            <a:endParaRPr/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sz="3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560"/>
              </a:spcBef>
              <a:spcAft>
                <a:spcPts val="0"/>
              </a:spcAft>
              <a:buNone/>
            </a:pPr>
            <a:r>
              <a:rPr lang="en-GB" sz="2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The employee reward management system consist of an employer’s integrated </a:t>
            </a:r>
            <a:r>
              <a:rPr lang="en-GB" sz="2800" b="0" i="0" u="none" strike="noStrike" cap="none">
                <a:solidFill>
                  <a:srgbClr val="008000"/>
                </a:solidFill>
                <a:latin typeface="Calibri"/>
                <a:ea typeface="Calibri"/>
                <a:cs typeface="Calibri"/>
                <a:sym typeface="Calibri"/>
              </a:rPr>
              <a:t>philosophies, strategies, policies, processes &amp; practices</a:t>
            </a:r>
            <a:r>
              <a:rPr lang="en-GB" sz="2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for rewarding employee </a:t>
            </a:r>
            <a:r>
              <a:rPr lang="en-GB" sz="2800" b="1" i="0" u="none" strike="noStrike" cap="none">
                <a:solidFill>
                  <a:srgbClr val="7030A0"/>
                </a:solidFill>
                <a:latin typeface="Calibri"/>
                <a:ea typeface="Calibri"/>
                <a:cs typeface="Calibri"/>
                <a:sym typeface="Calibri"/>
              </a:rPr>
              <a:t>performance</a:t>
            </a:r>
            <a:r>
              <a:rPr lang="en-GB" sz="2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2800" b="0" i="0" u="none" strike="noStrike" cap="none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in accordance with their contribution, skill &amp; competence &amp; their market worth</a:t>
            </a:r>
            <a:r>
              <a:rPr lang="en-GB" sz="2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</a:t>
            </a:r>
            <a:endParaRPr/>
          </a:p>
          <a:p>
            <a:pPr marL="0" marR="0" lvl="0" indent="0" algn="r" rtl="0">
              <a:spcBef>
                <a:spcPts val="400"/>
              </a:spcBef>
              <a:spcAft>
                <a:spcPts val="0"/>
              </a:spcAft>
              <a:buNone/>
            </a:pPr>
            <a:r>
              <a:rPr lang="en-GB"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Armstrong &amp; Stephens (2005:3)</a:t>
            </a: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38" name="Google Shape;138;p7" descr="j023653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503713" y="4397434"/>
            <a:ext cx="2924175" cy="246056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8"/>
          <p:cNvSpPr txBox="1">
            <a:spLocks noGrp="1"/>
          </p:cNvSpPr>
          <p:nvPr>
            <p:ph type="title"/>
          </p:nvPr>
        </p:nvSpPr>
        <p:spPr>
          <a:xfrm>
            <a:off x="0" y="1"/>
            <a:ext cx="12192000" cy="6234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lang="en-GB"/>
              <a:t>Critical Thinking</a:t>
            </a:r>
            <a:endParaRPr/>
          </a:p>
        </p:txBody>
      </p:sp>
      <p:sp>
        <p:nvSpPr>
          <p:cNvPr id="144" name="Google Shape;144;p8"/>
          <p:cNvSpPr txBox="1">
            <a:spLocks noGrp="1"/>
          </p:cNvSpPr>
          <p:nvPr>
            <p:ph type="body" idx="1"/>
          </p:nvPr>
        </p:nvSpPr>
        <p:spPr>
          <a:xfrm>
            <a:off x="0" y="623454"/>
            <a:ext cx="12192000" cy="62345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dirty="0"/>
              <a:t>According Armstrong (2018) reward management can be seen as an exchange relationship between you and your organisation.</a:t>
            </a:r>
            <a:endParaRPr dirty="0"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dirty="0"/>
              <a:t>    Do you agree with this statement?</a:t>
            </a:r>
            <a:endParaRPr dirty="0"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dirty="0"/>
              <a:t>    Join the discussion to share your viewpoints with your fellow learners.</a:t>
            </a:r>
            <a:endParaRPr dirty="0"/>
          </a:p>
        </p:txBody>
      </p:sp>
      <p:pic>
        <p:nvPicPr>
          <p:cNvPr id="145" name="Google Shape;145;p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098176" y="3807229"/>
            <a:ext cx="3956858" cy="30507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9"/>
          <p:cNvSpPr txBox="1">
            <a:spLocks noGrp="1"/>
          </p:cNvSpPr>
          <p:nvPr>
            <p:ph type="title"/>
          </p:nvPr>
        </p:nvSpPr>
        <p:spPr>
          <a:xfrm>
            <a:off x="0" y="1"/>
            <a:ext cx="12192000" cy="584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br>
              <a:rPr lang="en-GB" dirty="0"/>
            </a:br>
            <a:r>
              <a:rPr lang="en-GB" sz="4900" b="1" dirty="0"/>
              <a:t>Objectives of Reward Management</a:t>
            </a:r>
            <a:r>
              <a:rPr lang="en-GB" dirty="0"/>
              <a:t>:</a:t>
            </a:r>
            <a:br>
              <a:rPr lang="en-GB" dirty="0"/>
            </a:br>
            <a:endParaRPr dirty="0"/>
          </a:p>
        </p:txBody>
      </p:sp>
      <p:sp>
        <p:nvSpPr>
          <p:cNvPr id="151" name="Google Shape;151;p9"/>
          <p:cNvSpPr txBox="1">
            <a:spLocks noGrp="1"/>
          </p:cNvSpPr>
          <p:nvPr>
            <p:ph type="body" idx="1"/>
          </p:nvPr>
        </p:nvSpPr>
        <p:spPr>
          <a:xfrm>
            <a:off x="0" y="498764"/>
            <a:ext cx="12192000" cy="63592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GB" dirty="0"/>
              <a:t>Reward is not just about paying employees for the work they do within organisations. It sends a message as well.</a:t>
            </a:r>
            <a:endParaRPr dirty="0"/>
          </a:p>
          <a:p>
            <a:pPr marL="742950" lvl="0" indent="-7429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AutoNum type="arabicPeriod"/>
            </a:pPr>
            <a:r>
              <a:rPr lang="en-GB" dirty="0"/>
              <a:t>Attract and retain employees</a:t>
            </a:r>
            <a:endParaRPr dirty="0"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0000"/>
              </a:buClr>
              <a:buSzPts val="2800"/>
              <a:buFont typeface="Calibri"/>
              <a:buAutoNum type="arabicPeriod"/>
            </a:pPr>
            <a:r>
              <a:rPr lang="en-GB" dirty="0">
                <a:solidFill>
                  <a:srgbClr val="FF0000"/>
                </a:solidFill>
              </a:rPr>
              <a:t>Maximize employee performance</a:t>
            </a:r>
            <a:endParaRPr dirty="0"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AutoNum type="arabicPeriod"/>
            </a:pPr>
            <a:r>
              <a:rPr lang="en-GB" dirty="0"/>
              <a:t>Satisfy legal standards</a:t>
            </a:r>
            <a:endParaRPr dirty="0"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AutoNum type="arabicPeriod"/>
            </a:pPr>
            <a:r>
              <a:rPr lang="en-GB" dirty="0"/>
              <a:t>Staff engagement &amp; morale </a:t>
            </a:r>
            <a:endParaRPr dirty="0"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0000"/>
              </a:buClr>
              <a:buSzPts val="2800"/>
              <a:buFont typeface="Calibri"/>
              <a:buAutoNum type="arabicPeriod"/>
            </a:pPr>
            <a:r>
              <a:rPr lang="en-GB" dirty="0">
                <a:solidFill>
                  <a:srgbClr val="FF0000"/>
                </a:solidFill>
              </a:rPr>
              <a:t>Reward &amp; Retain  best performers</a:t>
            </a:r>
            <a:endParaRPr dirty="0"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AutoNum type="arabicPeriod"/>
            </a:pPr>
            <a:r>
              <a:rPr lang="en-GB" dirty="0"/>
              <a:t>Achieve/maintain market competitiveness</a:t>
            </a:r>
            <a:endParaRPr dirty="0"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AutoNum type="arabicPeriod"/>
            </a:pPr>
            <a:r>
              <a:rPr lang="en-GB" dirty="0"/>
              <a:t>Link pay to organisational </a:t>
            </a:r>
            <a:r>
              <a:rPr lang="en-GB" dirty="0">
                <a:solidFill>
                  <a:srgbClr val="FF0000"/>
                </a:solidFill>
              </a:rPr>
              <a:t>success and performance</a:t>
            </a:r>
            <a:r>
              <a:rPr lang="en-GB" dirty="0"/>
              <a:t> factors</a:t>
            </a:r>
            <a:endParaRPr dirty="0"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AutoNum type="arabicPeriod"/>
            </a:pPr>
            <a:r>
              <a:rPr lang="en-GB" dirty="0"/>
              <a:t>Reduce/control labour costs</a:t>
            </a:r>
            <a:endParaRPr dirty="0"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AutoNum type="arabicPeriod"/>
            </a:pPr>
            <a:r>
              <a:rPr lang="en-GB" dirty="0"/>
              <a:t>Ensure internal equity </a:t>
            </a:r>
            <a:endParaRPr dirty="0"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AutoNum type="arabicPeriod"/>
            </a:pPr>
            <a:r>
              <a:rPr lang="en-GB" dirty="0"/>
              <a:t>Be recognised as an employer of choice (branding).</a:t>
            </a:r>
            <a:endParaRPr dirty="0"/>
          </a:p>
          <a:p>
            <a:pPr marL="514350" lvl="0" indent="-3365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None/>
            </a:pPr>
            <a:endParaRPr dirty="0"/>
          </a:p>
        </p:txBody>
      </p:sp>
      <p:pic>
        <p:nvPicPr>
          <p:cNvPr id="153" name="Google Shape;153;p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528561" y="944781"/>
            <a:ext cx="4663439" cy="288702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10"/>
          <p:cNvSpPr txBox="1">
            <a:spLocks noGrp="1"/>
          </p:cNvSpPr>
          <p:nvPr>
            <p:ph type="title"/>
          </p:nvPr>
        </p:nvSpPr>
        <p:spPr>
          <a:xfrm>
            <a:off x="0" y="1"/>
            <a:ext cx="12192000" cy="4571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br>
              <a:rPr lang="en-GB" b="1"/>
            </a:br>
            <a:r>
              <a:rPr lang="en-GB" b="1"/>
              <a:t>The types of reward </a:t>
            </a:r>
            <a:br>
              <a:rPr lang="en-GB" b="1"/>
            </a:br>
            <a:endParaRPr/>
          </a:p>
        </p:txBody>
      </p:sp>
      <p:sp>
        <p:nvSpPr>
          <p:cNvPr id="159" name="Google Shape;159;p10"/>
          <p:cNvSpPr txBox="1">
            <a:spLocks noGrp="1"/>
          </p:cNvSpPr>
          <p:nvPr>
            <p:ph type="body" idx="1"/>
          </p:nvPr>
        </p:nvSpPr>
        <p:spPr>
          <a:xfrm>
            <a:off x="0" y="457200"/>
            <a:ext cx="12192000" cy="640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/>
              <a:t>According to Armstrong (2010) reward is not just about </a:t>
            </a:r>
            <a:r>
              <a:rPr lang="en-GB">
                <a:solidFill>
                  <a:srgbClr val="FF0000"/>
                </a:solidFill>
              </a:rPr>
              <a:t>the financial aspect (e.g. the salary you receive at the end of the month)</a:t>
            </a:r>
            <a:r>
              <a:rPr lang="en-GB"/>
              <a:t>, it also includes </a:t>
            </a:r>
            <a:r>
              <a:rPr lang="en-GB">
                <a:solidFill>
                  <a:srgbClr val="00B050"/>
                </a:solidFill>
              </a:rPr>
              <a:t>benefits such as pensions, health care and non-financial rewards (e.g. recognition, learning and development opportunities and increased job responsibility).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/>
              <a:t>Rewards can be broken down into: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ts val="2800"/>
              <a:buChar char="•"/>
            </a:pPr>
            <a:r>
              <a:rPr lang="en-GB" b="1">
                <a:solidFill>
                  <a:srgbClr val="0070C0"/>
                </a:solidFill>
              </a:rPr>
              <a:t>financial (extrinsic)</a:t>
            </a:r>
            <a:r>
              <a:rPr lang="en-GB">
                <a:solidFill>
                  <a:srgbClr val="0070C0"/>
                </a:solidFill>
              </a:rPr>
              <a:t>: Monetary payments an employee receives. This has an exchange function (e.g. you can exchange it for goods and services)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C00000"/>
              </a:buClr>
              <a:buSzPts val="2800"/>
              <a:buChar char="•"/>
            </a:pPr>
            <a:r>
              <a:rPr lang="en-GB" b="1">
                <a:solidFill>
                  <a:srgbClr val="C00000"/>
                </a:solidFill>
              </a:rPr>
              <a:t>non-financial (intrinsic)</a:t>
            </a:r>
            <a:r>
              <a:rPr lang="en-GB">
                <a:solidFill>
                  <a:srgbClr val="C00000"/>
                </a:solidFill>
              </a:rPr>
              <a:t>: This has an indirect monetary value (e.g. private healthcare, gym memberships, training opportunities).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b="1"/>
              <a:t>psychological rewards</a:t>
            </a:r>
            <a:r>
              <a:rPr lang="en-GB"/>
              <a:t>: For example supportive work climate, positive professional relationships with colleagues and supervisors and recognition.</a:t>
            </a:r>
            <a:endParaRPr/>
          </a:p>
        </p:txBody>
      </p:sp>
      <p:pic>
        <p:nvPicPr>
          <p:cNvPr id="160" name="Google Shape;160;p1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087390" y="5295207"/>
            <a:ext cx="2546079" cy="15627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12"/>
          <p:cNvSpPr txBox="1">
            <a:spLocks noGrp="1"/>
          </p:cNvSpPr>
          <p:nvPr>
            <p:ph type="title" idx="4294967295"/>
          </p:nvPr>
        </p:nvSpPr>
        <p:spPr>
          <a:xfrm>
            <a:off x="0" y="1"/>
            <a:ext cx="12192000" cy="6707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</a:pPr>
            <a:r>
              <a:rPr lang="en-GB" sz="4000" b="1"/>
              <a:t>Factors Affecting The Strategic Reward System</a:t>
            </a:r>
            <a:endParaRPr/>
          </a:p>
        </p:txBody>
      </p:sp>
      <p:sp>
        <p:nvSpPr>
          <p:cNvPr id="173" name="Google Shape;173;p12"/>
          <p:cNvSpPr/>
          <p:nvPr/>
        </p:nvSpPr>
        <p:spPr>
          <a:xfrm>
            <a:off x="5364163" y="3119438"/>
            <a:ext cx="1985962" cy="1878012"/>
          </a:xfrm>
          <a:prstGeom prst="ellipse">
            <a:avLst/>
          </a:prstGeom>
          <a:solidFill>
            <a:schemeClr val="hlink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03225" tIns="51600" rIns="103225" bIns="516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PAY</a:t>
            </a:r>
            <a:endParaRPr sz="320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74" name="Google Shape;174;p12"/>
          <p:cNvSpPr txBox="1"/>
          <p:nvPr/>
        </p:nvSpPr>
        <p:spPr>
          <a:xfrm>
            <a:off x="2381250" y="1285875"/>
            <a:ext cx="3214688" cy="59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03225" tIns="51600" rIns="103225" bIns="516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Internal factors</a:t>
            </a:r>
            <a:endParaRPr/>
          </a:p>
        </p:txBody>
      </p:sp>
      <p:sp>
        <p:nvSpPr>
          <p:cNvPr id="175" name="Google Shape;175;p12"/>
          <p:cNvSpPr txBox="1"/>
          <p:nvPr/>
        </p:nvSpPr>
        <p:spPr>
          <a:xfrm>
            <a:off x="7239000" y="1214438"/>
            <a:ext cx="3429000" cy="59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03225" tIns="51600" rIns="103225" bIns="516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External factors</a:t>
            </a:r>
            <a:endParaRPr/>
          </a:p>
        </p:txBody>
      </p:sp>
      <p:grpSp>
        <p:nvGrpSpPr>
          <p:cNvPr id="176" name="Google Shape;176;p12"/>
          <p:cNvGrpSpPr/>
          <p:nvPr/>
        </p:nvGrpSpPr>
        <p:grpSpPr>
          <a:xfrm>
            <a:off x="1939926" y="1928814"/>
            <a:ext cx="4156075" cy="4359275"/>
            <a:chOff x="602" y="1318"/>
            <a:chExt cx="1906" cy="1852"/>
          </a:xfrm>
        </p:grpSpPr>
        <p:sp>
          <p:nvSpPr>
            <p:cNvPr id="177" name="Google Shape;177;p12"/>
            <p:cNvSpPr txBox="1"/>
            <p:nvPr/>
          </p:nvSpPr>
          <p:spPr>
            <a:xfrm>
              <a:off x="960" y="1318"/>
              <a:ext cx="950" cy="3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03225" tIns="51600" rIns="103225" bIns="516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2400" b="0" i="0" u="none" strike="noStrike" cap="none">
                  <a:solidFill>
                    <a:schemeClr val="dk1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Reward policy</a:t>
              </a:r>
              <a:endParaRPr/>
            </a:p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2400" b="0" i="0" u="none" strike="noStrike" cap="none">
                  <a:solidFill>
                    <a:schemeClr val="dk1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of organization</a:t>
              </a:r>
              <a:endParaRPr/>
            </a:p>
          </p:txBody>
        </p:sp>
        <p:sp>
          <p:nvSpPr>
            <p:cNvPr id="178" name="Google Shape;178;p12"/>
            <p:cNvSpPr txBox="1"/>
            <p:nvPr/>
          </p:nvSpPr>
          <p:spPr>
            <a:xfrm>
              <a:off x="602" y="2969"/>
              <a:ext cx="1530" cy="20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03225" tIns="51600" rIns="103225" bIns="516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2400" b="0" i="0" u="none" strike="noStrike" cap="none">
                  <a:solidFill>
                    <a:schemeClr val="dk1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Employer’s ability to pay</a:t>
              </a:r>
              <a:endParaRPr/>
            </a:p>
          </p:txBody>
        </p:sp>
        <p:sp>
          <p:nvSpPr>
            <p:cNvPr id="179" name="Google Shape;179;p12"/>
            <p:cNvSpPr txBox="1"/>
            <p:nvPr/>
          </p:nvSpPr>
          <p:spPr>
            <a:xfrm>
              <a:off x="739" y="2380"/>
              <a:ext cx="1118" cy="3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03225" tIns="51600" rIns="103225" bIns="516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2400" b="0" i="0" u="none" strike="noStrike" cap="none">
                  <a:solidFill>
                    <a:schemeClr val="dk1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Employee’s</a:t>
              </a:r>
              <a:endParaRPr/>
            </a:p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2400" b="0" i="0" u="none" strike="noStrike" cap="none">
                  <a:solidFill>
                    <a:schemeClr val="dk1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relative worth</a:t>
              </a:r>
              <a:endParaRPr/>
            </a:p>
          </p:txBody>
        </p:sp>
        <p:sp>
          <p:nvSpPr>
            <p:cNvPr id="180" name="Google Shape;180;p12"/>
            <p:cNvSpPr txBox="1"/>
            <p:nvPr/>
          </p:nvSpPr>
          <p:spPr>
            <a:xfrm>
              <a:off x="870" y="1895"/>
              <a:ext cx="1016" cy="20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03225" tIns="51600" rIns="103225" bIns="516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2400" b="0" i="0" u="none" strike="noStrike" cap="none">
                  <a:solidFill>
                    <a:schemeClr val="dk1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Worth of job</a:t>
              </a:r>
              <a:endParaRPr/>
            </a:p>
          </p:txBody>
        </p:sp>
        <p:cxnSp>
          <p:nvCxnSpPr>
            <p:cNvPr id="181" name="Google Shape;181;p12"/>
            <p:cNvCxnSpPr/>
            <p:nvPr/>
          </p:nvCxnSpPr>
          <p:spPr>
            <a:xfrm>
              <a:off x="1962" y="1551"/>
              <a:ext cx="411" cy="269"/>
            </a:xfrm>
            <a:prstGeom prst="straightConnector1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triangle" w="med" len="med"/>
            </a:ln>
          </p:spPr>
        </p:cxnSp>
        <p:cxnSp>
          <p:nvCxnSpPr>
            <p:cNvPr id="182" name="Google Shape;182;p12"/>
            <p:cNvCxnSpPr/>
            <p:nvPr/>
          </p:nvCxnSpPr>
          <p:spPr>
            <a:xfrm>
              <a:off x="1800" y="2016"/>
              <a:ext cx="391" cy="74"/>
            </a:xfrm>
            <a:prstGeom prst="straightConnector1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triangle" w="med" len="med"/>
            </a:ln>
          </p:spPr>
        </p:cxnSp>
        <p:cxnSp>
          <p:nvCxnSpPr>
            <p:cNvPr id="183" name="Google Shape;183;p12"/>
            <p:cNvCxnSpPr/>
            <p:nvPr/>
          </p:nvCxnSpPr>
          <p:spPr>
            <a:xfrm rot="10800000" flipH="1">
              <a:off x="1773" y="2434"/>
              <a:ext cx="445" cy="162"/>
            </a:xfrm>
            <a:prstGeom prst="straightConnector1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triangle" w="med" len="med"/>
            </a:ln>
          </p:spPr>
        </p:cxnSp>
        <p:cxnSp>
          <p:nvCxnSpPr>
            <p:cNvPr id="184" name="Google Shape;184;p12"/>
            <p:cNvCxnSpPr/>
            <p:nvPr/>
          </p:nvCxnSpPr>
          <p:spPr>
            <a:xfrm rot="10800000" flipH="1">
              <a:off x="2117" y="2697"/>
              <a:ext cx="391" cy="350"/>
            </a:xfrm>
            <a:prstGeom prst="straightConnector1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triangle" w="med" len="med"/>
            </a:ln>
          </p:spPr>
        </p:cxnSp>
      </p:grpSp>
      <p:grpSp>
        <p:nvGrpSpPr>
          <p:cNvPr id="185" name="Google Shape;185;p12"/>
          <p:cNvGrpSpPr/>
          <p:nvPr/>
        </p:nvGrpSpPr>
        <p:grpSpPr>
          <a:xfrm>
            <a:off x="6881814" y="1928813"/>
            <a:ext cx="3787775" cy="4233862"/>
            <a:chOff x="2993" y="1318"/>
            <a:chExt cx="1989" cy="1859"/>
          </a:xfrm>
        </p:grpSpPr>
        <p:sp>
          <p:nvSpPr>
            <p:cNvPr id="186" name="Google Shape;186;p12"/>
            <p:cNvSpPr txBox="1"/>
            <p:nvPr/>
          </p:nvSpPr>
          <p:spPr>
            <a:xfrm>
              <a:off x="3590" y="1318"/>
              <a:ext cx="1392" cy="37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03225" tIns="51600" rIns="103225" bIns="516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2400" b="0" i="0" u="none" strike="noStrike" cap="none">
                  <a:solidFill>
                    <a:schemeClr val="dk1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Conditions of the</a:t>
              </a:r>
              <a:endParaRPr/>
            </a:p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2400" b="0" i="0" u="none" strike="noStrike" cap="none">
                  <a:solidFill>
                    <a:schemeClr val="dk1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labor market</a:t>
              </a:r>
              <a:endParaRPr/>
            </a:p>
          </p:txBody>
        </p:sp>
        <p:sp>
          <p:nvSpPr>
            <p:cNvPr id="187" name="Google Shape;187;p12"/>
            <p:cNvSpPr txBox="1"/>
            <p:nvPr/>
          </p:nvSpPr>
          <p:spPr>
            <a:xfrm>
              <a:off x="3509" y="1789"/>
              <a:ext cx="1360" cy="20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03225" tIns="51600" rIns="103225" bIns="516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2400" b="0" i="0" u="none" strike="noStrike" cap="none">
                  <a:solidFill>
                    <a:schemeClr val="dk1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Area wage rates</a:t>
              </a:r>
              <a:endParaRPr/>
            </a:p>
          </p:txBody>
        </p:sp>
        <p:sp>
          <p:nvSpPr>
            <p:cNvPr id="188" name="Google Shape;188;p12"/>
            <p:cNvSpPr txBox="1"/>
            <p:nvPr/>
          </p:nvSpPr>
          <p:spPr>
            <a:xfrm>
              <a:off x="3715" y="2099"/>
              <a:ext cx="1116" cy="20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03225" tIns="51600" rIns="103225" bIns="516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2400" b="0" i="0" u="none" strike="noStrike" cap="none">
                  <a:solidFill>
                    <a:schemeClr val="dk1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Cost of living</a:t>
              </a:r>
              <a:endParaRPr/>
            </a:p>
          </p:txBody>
        </p:sp>
        <p:sp>
          <p:nvSpPr>
            <p:cNvPr id="189" name="Google Shape;189;p12"/>
            <p:cNvSpPr txBox="1"/>
            <p:nvPr/>
          </p:nvSpPr>
          <p:spPr>
            <a:xfrm>
              <a:off x="3509" y="2479"/>
              <a:ext cx="1022" cy="37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03225" tIns="51600" rIns="103225" bIns="516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2400" b="0" i="0" u="none" strike="noStrike" cap="none">
                  <a:solidFill>
                    <a:schemeClr val="dk1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Collective bargaining</a:t>
              </a:r>
              <a:endParaRPr/>
            </a:p>
          </p:txBody>
        </p:sp>
        <p:sp>
          <p:nvSpPr>
            <p:cNvPr id="190" name="Google Shape;190;p12"/>
            <p:cNvSpPr txBox="1"/>
            <p:nvPr/>
          </p:nvSpPr>
          <p:spPr>
            <a:xfrm>
              <a:off x="3476" y="2969"/>
              <a:ext cx="1506" cy="20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03225" tIns="51600" rIns="103225" bIns="51600" anchor="t" anchorCtr="0">
              <a:sp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2400" b="0" i="0" u="none" strike="noStrike" cap="none">
                  <a:solidFill>
                    <a:schemeClr val="dk1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Legal requirements</a:t>
              </a:r>
              <a:endParaRPr/>
            </a:p>
          </p:txBody>
        </p:sp>
        <p:cxnSp>
          <p:nvCxnSpPr>
            <p:cNvPr id="191" name="Google Shape;191;p12"/>
            <p:cNvCxnSpPr/>
            <p:nvPr/>
          </p:nvCxnSpPr>
          <p:spPr>
            <a:xfrm rot="10800000">
              <a:off x="2993" y="2670"/>
              <a:ext cx="526" cy="357"/>
            </a:xfrm>
            <a:prstGeom prst="straightConnector1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triangle" w="med" len="med"/>
            </a:ln>
          </p:spPr>
        </p:cxnSp>
        <p:cxnSp>
          <p:nvCxnSpPr>
            <p:cNvPr id="192" name="Google Shape;192;p12"/>
            <p:cNvCxnSpPr/>
            <p:nvPr/>
          </p:nvCxnSpPr>
          <p:spPr>
            <a:xfrm rot="10800000">
              <a:off x="3236" y="2474"/>
              <a:ext cx="303" cy="169"/>
            </a:xfrm>
            <a:prstGeom prst="straightConnector1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triangle" w="med" len="med"/>
            </a:ln>
          </p:spPr>
        </p:cxnSp>
        <p:cxnSp>
          <p:nvCxnSpPr>
            <p:cNvPr id="193" name="Google Shape;193;p12"/>
            <p:cNvCxnSpPr/>
            <p:nvPr/>
          </p:nvCxnSpPr>
          <p:spPr>
            <a:xfrm rot="10800000">
              <a:off x="3303" y="2225"/>
              <a:ext cx="438" cy="0"/>
            </a:xfrm>
            <a:prstGeom prst="straightConnector1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triangle" w="med" len="med"/>
            </a:ln>
          </p:spPr>
        </p:cxnSp>
        <p:cxnSp>
          <p:nvCxnSpPr>
            <p:cNvPr id="194" name="Google Shape;194;p12"/>
            <p:cNvCxnSpPr/>
            <p:nvPr/>
          </p:nvCxnSpPr>
          <p:spPr>
            <a:xfrm flipH="1">
              <a:off x="3269" y="1901"/>
              <a:ext cx="263" cy="135"/>
            </a:xfrm>
            <a:prstGeom prst="straightConnector1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triangle" w="med" len="med"/>
            </a:ln>
          </p:spPr>
        </p:cxnSp>
        <p:cxnSp>
          <p:nvCxnSpPr>
            <p:cNvPr id="195" name="Google Shape;195;p12"/>
            <p:cNvCxnSpPr/>
            <p:nvPr/>
          </p:nvCxnSpPr>
          <p:spPr>
            <a:xfrm flipH="1">
              <a:off x="3141" y="1537"/>
              <a:ext cx="506" cy="310"/>
            </a:xfrm>
            <a:prstGeom prst="straightConnector1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triangle" w="med" len="med"/>
            </a:ln>
          </p:spPr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14"/>
          <p:cNvSpPr txBox="1">
            <a:spLocks noGrp="1"/>
          </p:cNvSpPr>
          <p:nvPr>
            <p:ph type="title"/>
          </p:nvPr>
        </p:nvSpPr>
        <p:spPr>
          <a:xfrm>
            <a:off x="0" y="2"/>
            <a:ext cx="12192000" cy="3990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br>
              <a:rPr lang="en-GB" b="1"/>
            </a:br>
            <a:r>
              <a:rPr lang="en-GB" b="1"/>
              <a:t>The cost of reward </a:t>
            </a:r>
            <a:br>
              <a:rPr lang="en-GB" b="1"/>
            </a:br>
            <a:endParaRPr/>
          </a:p>
        </p:txBody>
      </p:sp>
      <p:sp>
        <p:nvSpPr>
          <p:cNvPr id="208" name="Google Shape;208;p14"/>
          <p:cNvSpPr txBox="1">
            <a:spLocks noGrp="1"/>
          </p:cNvSpPr>
          <p:nvPr>
            <p:ph type="body" idx="1"/>
          </p:nvPr>
        </p:nvSpPr>
        <p:spPr>
          <a:xfrm>
            <a:off x="0" y="399012"/>
            <a:ext cx="12192000" cy="64589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7030A0"/>
              </a:buClr>
              <a:buSzPts val="2800"/>
              <a:buChar char="•"/>
            </a:pPr>
            <a:r>
              <a:rPr lang="en-GB">
                <a:solidFill>
                  <a:srgbClr val="7030A0"/>
                </a:solidFill>
              </a:rPr>
              <a:t>You may be surprised when you identify how much money your organisation spends on reward.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/>
              <a:t>It is not just your salary that is a cost to organisations. 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C00000"/>
              </a:buClr>
              <a:buSzPts val="2800"/>
              <a:buChar char="•"/>
            </a:pPr>
            <a:r>
              <a:rPr lang="en-GB">
                <a:solidFill>
                  <a:srgbClr val="C00000"/>
                </a:solidFill>
              </a:rPr>
              <a:t>Other costs may include non-financial benefits such as paid leave, paid sick days, workplace pensions, paid maternity leave, gym membership, master’s degree paid in full, company car and private healthcare.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/>
              <a:t>It would be very helpful to show the total costs of your financial reward as a percentage plus the approximate total costs of your benefits. 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/>
              <a:t>This information may cause you to question the value of your rewards, think differently about your worth and value to the organisation and the role it plays within the organisation.</a:t>
            </a:r>
            <a:endParaRPr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15"/>
          <p:cNvSpPr txBox="1">
            <a:spLocks noGrp="1"/>
          </p:cNvSpPr>
          <p:nvPr>
            <p:ph type="title"/>
          </p:nvPr>
        </p:nvSpPr>
        <p:spPr>
          <a:xfrm>
            <a:off x="0" y="1"/>
            <a:ext cx="12192000" cy="415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br>
              <a:rPr lang="en-GB" b="1"/>
            </a:br>
            <a:r>
              <a:rPr lang="en-GB" b="1"/>
              <a:t>The relationship between motivation and reward </a:t>
            </a:r>
            <a:br>
              <a:rPr lang="en-GB" b="1"/>
            </a:br>
            <a:endParaRPr/>
          </a:p>
        </p:txBody>
      </p:sp>
      <p:sp>
        <p:nvSpPr>
          <p:cNvPr id="215" name="Google Shape;215;p15"/>
          <p:cNvSpPr txBox="1">
            <a:spLocks noGrp="1"/>
          </p:cNvSpPr>
          <p:nvPr>
            <p:ph type="body" idx="1"/>
          </p:nvPr>
        </p:nvSpPr>
        <p:spPr>
          <a:xfrm>
            <a:off x="0" y="415636"/>
            <a:ext cx="12192000" cy="6442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SzPts val="2800"/>
              <a:buChar char="•"/>
            </a:pPr>
            <a:r>
              <a:rPr lang="en-GB" i="1">
                <a:solidFill>
                  <a:srgbClr val="C00000"/>
                </a:solidFill>
              </a:rPr>
              <a:t>You can motivate by fear, and you can motivate by reward. Both methods are only temporary. </a:t>
            </a:r>
            <a:r>
              <a:rPr lang="en-GB" i="1">
                <a:solidFill>
                  <a:srgbClr val="7030A0"/>
                </a:solidFill>
              </a:rPr>
              <a:t>The only lasting thing is self-motivation.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/>
              <a:t>One of the key issues of reward management is how organisations can motivate employees to sustain high levels of performance. 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7030A0"/>
              </a:buClr>
              <a:buSzPts val="2800"/>
              <a:buChar char="•"/>
            </a:pPr>
            <a:r>
              <a:rPr lang="en-GB">
                <a:solidFill>
                  <a:srgbClr val="7030A0"/>
                </a:solidFill>
              </a:rPr>
              <a:t>It is therefore important to understand the factors that motivate people. 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/>
              <a:t>You can then use these factors within your reward management processes and practices to enhance motivation and positive discretionary behaviour that would lead to sustained employee performance.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B0F0"/>
              </a:buClr>
              <a:buSzPts val="2800"/>
              <a:buChar char="•"/>
            </a:pPr>
            <a:r>
              <a:rPr lang="en-GB">
                <a:solidFill>
                  <a:srgbClr val="00B0F0"/>
                </a:solidFill>
              </a:rPr>
              <a:t>If rewards are worth having &amp; people know how they can attain them, they can act as motivators.</a:t>
            </a:r>
            <a:endParaRPr>
              <a:solidFill>
                <a:srgbClr val="00B0F0"/>
              </a:solidFill>
            </a:endParaRPr>
          </a:p>
        </p:txBody>
      </p:sp>
      <p:pic>
        <p:nvPicPr>
          <p:cNvPr id="216" name="Google Shape;216;p1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834245" y="4522124"/>
            <a:ext cx="4503419" cy="23358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16"/>
          <p:cNvSpPr txBox="1">
            <a:spLocks noGrp="1"/>
          </p:cNvSpPr>
          <p:nvPr>
            <p:ph type="title" idx="4294967295"/>
          </p:nvPr>
        </p:nvSpPr>
        <p:spPr>
          <a:xfrm>
            <a:off x="1981200" y="1"/>
            <a:ext cx="8229600" cy="620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lang="en-GB" b="1"/>
              <a:t>The Nature of Motivation</a:t>
            </a:r>
            <a:endParaRPr/>
          </a:p>
        </p:txBody>
      </p:sp>
      <p:sp>
        <p:nvSpPr>
          <p:cNvPr id="223" name="Google Shape;223;p16"/>
          <p:cNvSpPr txBox="1">
            <a:spLocks noGrp="1"/>
          </p:cNvSpPr>
          <p:nvPr>
            <p:ph type="body" idx="4294967295"/>
          </p:nvPr>
        </p:nvSpPr>
        <p:spPr>
          <a:xfrm>
            <a:off x="0" y="522514"/>
            <a:ext cx="12192000" cy="63354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685800" lvl="1" indent="-22860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2800"/>
              <a:buChar char="•"/>
            </a:pPr>
            <a:r>
              <a:rPr lang="en-GB" sz="2800" dirty="0">
                <a:solidFill>
                  <a:srgbClr val="FF0000"/>
                </a:solidFill>
              </a:rPr>
              <a:t>Motivation is concerned with behaviour instigated by needs &amp; directed towards the goals that can satisfy those needs. It</a:t>
            </a:r>
            <a:r>
              <a:rPr lang="en-GB" sz="2800" dirty="0">
                <a:solidFill>
                  <a:srgbClr val="000000"/>
                </a:solidFill>
              </a:rPr>
              <a:t> is concerned with understanding </a:t>
            </a:r>
            <a:r>
              <a:rPr lang="en-GB" sz="2800" b="1" dirty="0">
                <a:solidFill>
                  <a:srgbClr val="000000"/>
                </a:solidFill>
              </a:rPr>
              <a:t>‘</a:t>
            </a:r>
            <a:r>
              <a:rPr lang="en-GB" sz="2800" b="1" dirty="0">
                <a:solidFill>
                  <a:srgbClr val="7030A0"/>
                </a:solidFill>
              </a:rPr>
              <a:t>why people do what they do’</a:t>
            </a:r>
            <a:r>
              <a:rPr lang="en-GB" sz="2800" dirty="0">
                <a:solidFill>
                  <a:srgbClr val="7030A0"/>
                </a:solidFill>
              </a:rPr>
              <a:t>. </a:t>
            </a:r>
            <a:endParaRPr dirty="0"/>
          </a:p>
          <a:p>
            <a:pPr marL="685800" lvl="1" indent="-228600" algn="just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sz="2800" dirty="0"/>
              <a:t>The intensity, direction, and persistence of effort a person shows in reaching a goal:</a:t>
            </a:r>
            <a:endParaRPr dirty="0"/>
          </a:p>
          <a:p>
            <a:pPr marL="11430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GB" sz="2400" dirty="0"/>
              <a:t>Intensity: How hard a person tries</a:t>
            </a:r>
            <a:endParaRPr dirty="0"/>
          </a:p>
          <a:p>
            <a:pPr marL="11430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GB" sz="2400" dirty="0"/>
              <a:t>Direction: Where effort is </a:t>
            </a:r>
            <a:r>
              <a:rPr lang="en-GB" sz="2400" dirty="0" err="1"/>
              <a:t>channeled</a:t>
            </a:r>
            <a:endParaRPr sz="2400" dirty="0"/>
          </a:p>
          <a:p>
            <a:pPr marL="11430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GB" sz="2400" dirty="0"/>
              <a:t>Persistence: How long effort is maintained</a:t>
            </a:r>
            <a:endParaRPr dirty="0"/>
          </a:p>
          <a:p>
            <a:pPr marL="685800" lvl="1" indent="-228600" algn="just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sz="2800" dirty="0"/>
              <a:t>The set of forces that cause people to behave in certain ways (Mitchell, 1997).</a:t>
            </a:r>
            <a:endParaRPr dirty="0"/>
          </a:p>
          <a:p>
            <a:pPr marL="685800" lvl="1" indent="-228600" algn="just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endParaRPr sz="3200" dirty="0"/>
          </a:p>
        </p:txBody>
      </p:sp>
      <p:pic>
        <p:nvPicPr>
          <p:cNvPr id="224" name="Google Shape;224;p16" descr="j023653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096000" y="4248838"/>
            <a:ext cx="4499992" cy="260916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17"/>
          <p:cNvSpPr txBox="1">
            <a:spLocks noGrp="1"/>
          </p:cNvSpPr>
          <p:nvPr>
            <p:ph type="body" idx="4294967295"/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GB" b="1" u="sng"/>
              <a:t>Motivation Theories can be divided into 2 main Categories.</a:t>
            </a:r>
            <a:endParaRPr/>
          </a:p>
          <a:p>
            <a:pPr marL="0" lvl="0" indent="-177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0000"/>
              </a:buClr>
              <a:buSzPts val="2800"/>
              <a:buChar char="•"/>
            </a:pPr>
            <a:r>
              <a:rPr lang="en-GB" b="1">
                <a:solidFill>
                  <a:srgbClr val="FF0000"/>
                </a:solidFill>
              </a:rPr>
              <a:t>Content theory - </a:t>
            </a:r>
            <a:r>
              <a:rPr lang="en-GB"/>
              <a:t>Emphasises </a:t>
            </a:r>
            <a:r>
              <a:rPr lang="en-GB" b="1">
                <a:solidFill>
                  <a:srgbClr val="0000CC"/>
                </a:solidFill>
              </a:rPr>
              <a:t>what</a:t>
            </a:r>
            <a:r>
              <a:rPr lang="en-GB"/>
              <a:t> motivates; Concerned with individual needs &amp; wants </a:t>
            </a:r>
            <a:r>
              <a:rPr lang="en-GB" sz="1800" b="1"/>
              <a:t>{Maslow’s hierarchy of needs (1943), Herzberg’s two factor theory (1959)}.</a:t>
            </a:r>
            <a:endParaRPr sz="1600" b="1"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0000"/>
              </a:buClr>
              <a:buSzPts val="2800"/>
              <a:buChar char="•"/>
            </a:pPr>
            <a:r>
              <a:rPr lang="en-GB" b="1">
                <a:solidFill>
                  <a:srgbClr val="FF0000"/>
                </a:solidFill>
              </a:rPr>
              <a:t>Process theory - </a:t>
            </a:r>
            <a:r>
              <a:rPr lang="en-GB"/>
              <a:t>Concerned with </a:t>
            </a:r>
            <a:r>
              <a:rPr lang="en-GB" b="1">
                <a:solidFill>
                  <a:srgbClr val="0000CC"/>
                </a:solidFill>
              </a:rPr>
              <a:t>how</a:t>
            </a:r>
            <a:r>
              <a:rPr lang="en-GB"/>
              <a:t> motivation occurs. 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/>
              <a:t>It focuses on the psychological &amp; mental processes which transform the motive force into patterns of behaviour. 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/>
              <a:t>Concerned with people’s perceptions of their working environment &amp; ways in which they interpret &amp; understand it </a:t>
            </a:r>
            <a:r>
              <a:rPr lang="en-GB" sz="2000"/>
              <a:t>{</a:t>
            </a:r>
            <a:r>
              <a:rPr lang="en-GB" sz="1800"/>
              <a:t>Expectancy-based models: Vroom (1982), Porter and Lawler (1968),  Equity theory: Adams (1965), Agency theory, Goal theory: Locke (1968)}.</a:t>
            </a:r>
            <a:endParaRPr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</p:txBody>
      </p:sp>
      <p:pic>
        <p:nvPicPr>
          <p:cNvPr id="231" name="Google Shape;231;p17" descr="MC900056797[1]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032104" y="4696692"/>
            <a:ext cx="3635896" cy="216131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Google Shape;237;p18"/>
          <p:cNvSpPr txBox="1">
            <a:spLocks noGrp="1"/>
          </p:cNvSpPr>
          <p:nvPr>
            <p:ph type="title"/>
          </p:nvPr>
        </p:nvSpPr>
        <p:spPr>
          <a:xfrm>
            <a:off x="2133600" y="0"/>
            <a:ext cx="77724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DA1102"/>
              </a:buClr>
              <a:buSzPct val="100000"/>
              <a:buFont typeface="Calibri"/>
              <a:buNone/>
            </a:pPr>
            <a:r>
              <a:rPr lang="en-GB" sz="4800" b="1">
                <a:solidFill>
                  <a:srgbClr val="DA1102"/>
                </a:solidFill>
              </a:rPr>
              <a:t>Process Theories</a:t>
            </a:r>
            <a:endParaRPr b="1"/>
          </a:p>
        </p:txBody>
      </p:sp>
      <p:sp>
        <p:nvSpPr>
          <p:cNvPr id="238" name="Google Shape;238;p18"/>
          <p:cNvSpPr txBox="1">
            <a:spLocks noGrp="1"/>
          </p:cNvSpPr>
          <p:nvPr>
            <p:ph type="body" idx="1"/>
          </p:nvPr>
        </p:nvSpPr>
        <p:spPr>
          <a:xfrm>
            <a:off x="0" y="549276"/>
            <a:ext cx="12192000" cy="6308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GB" dirty="0"/>
              <a:t>More complex than Content Theories</a:t>
            </a:r>
            <a:endParaRPr dirty="0"/>
          </a:p>
          <a:p>
            <a:pPr marL="228600" lvl="0" indent="-228632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7030A0"/>
              </a:buClr>
              <a:buSzPct val="100000"/>
              <a:buFont typeface="Noto Sans Symbols"/>
              <a:buChar char="⮚"/>
            </a:pPr>
            <a:r>
              <a:rPr lang="en-GB" sz="2800" b="1" dirty="0">
                <a:solidFill>
                  <a:srgbClr val="7030A0"/>
                </a:solidFill>
              </a:rPr>
              <a:t>Process theories of motivation </a:t>
            </a:r>
            <a:r>
              <a:rPr lang="en-GB" sz="2800" b="1" dirty="0">
                <a:solidFill>
                  <a:srgbClr val="7030A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…</a:t>
            </a:r>
            <a:endParaRPr sz="2800" b="1" dirty="0">
              <a:solidFill>
                <a:srgbClr val="7030A0"/>
              </a:solidFill>
            </a:endParaRPr>
          </a:p>
          <a:p>
            <a:pPr marL="6858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</a:pPr>
            <a:r>
              <a:rPr lang="en-GB" sz="2400" dirty="0"/>
              <a:t>How people make choices to work hard or not.</a:t>
            </a:r>
            <a:endParaRPr sz="1800" dirty="0"/>
          </a:p>
          <a:p>
            <a:pPr marL="6858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030A0"/>
              </a:buClr>
              <a:buSzPct val="100000"/>
              <a:buFont typeface="Arial"/>
              <a:buChar char="–"/>
            </a:pPr>
            <a:r>
              <a:rPr lang="en-GB" sz="2400" dirty="0">
                <a:solidFill>
                  <a:srgbClr val="7030A0"/>
                </a:solidFill>
              </a:rPr>
              <a:t>Focus on the mental processes which transform the motive force into patterns of behaviour</a:t>
            </a:r>
            <a:endParaRPr sz="1800" dirty="0"/>
          </a:p>
          <a:p>
            <a:pPr marL="6858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</a:pPr>
            <a:r>
              <a:rPr lang="en-GB" sz="2400" dirty="0"/>
              <a:t>Choices are based on: Individual preferences. Available rewards. Possible work outcomes.</a:t>
            </a:r>
            <a:endParaRPr sz="1600" dirty="0"/>
          </a:p>
          <a:p>
            <a:pPr marL="11430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sz="2400" dirty="0"/>
          </a:p>
          <a:p>
            <a:pPr marL="228600" lvl="0" indent="-228632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Noto Sans Symbols"/>
              <a:buChar char="⮚"/>
            </a:pPr>
            <a:r>
              <a:rPr lang="en-GB" sz="2800" b="1" dirty="0"/>
              <a:t>Types of process theories:</a:t>
            </a:r>
            <a:endParaRPr sz="2000"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GB" dirty="0"/>
              <a:t>Goal Setting Theory (Locke, 1969)</a:t>
            </a:r>
            <a:endParaRPr sz="2000"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GB" dirty="0"/>
              <a:t>Equity Theory (Adams,1965)</a:t>
            </a:r>
            <a:endParaRPr sz="2000"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GB" dirty="0"/>
              <a:t>Expectancy Theory </a:t>
            </a:r>
            <a:r>
              <a:rPr lang="en-GB" sz="1800" dirty="0"/>
              <a:t>Vroom(1964) and Porter and Lawler (1968)</a:t>
            </a:r>
            <a:endParaRPr sz="1800" dirty="0"/>
          </a:p>
          <a:p>
            <a:pPr marL="685800" lvl="1" indent="-105283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endParaRPr sz="2100" dirty="0"/>
          </a:p>
          <a:p>
            <a:pPr marL="685800" lvl="1" indent="-8763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2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2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3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3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23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p19"/>
          <p:cNvSpPr txBox="1">
            <a:spLocks noGrp="1"/>
          </p:cNvSpPr>
          <p:nvPr>
            <p:ph type="title"/>
          </p:nvPr>
        </p:nvSpPr>
        <p:spPr>
          <a:xfrm>
            <a:off x="1524000" y="0"/>
            <a:ext cx="9144000" cy="5652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lang="en-GB"/>
              <a:t>Expectancy Theory</a:t>
            </a:r>
            <a:endParaRPr/>
          </a:p>
        </p:txBody>
      </p:sp>
      <p:sp>
        <p:nvSpPr>
          <p:cNvPr id="245" name="Google Shape;245;p19"/>
          <p:cNvSpPr txBox="1">
            <a:spLocks noGrp="1"/>
          </p:cNvSpPr>
          <p:nvPr>
            <p:ph type="body" idx="1"/>
          </p:nvPr>
        </p:nvSpPr>
        <p:spPr>
          <a:xfrm>
            <a:off x="0" y="473825"/>
            <a:ext cx="12192000" cy="6384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7030A0"/>
              </a:buClr>
              <a:buSzPts val="2800"/>
              <a:buChar char="•"/>
            </a:pPr>
            <a:r>
              <a:rPr lang="en-GB">
                <a:solidFill>
                  <a:srgbClr val="7030A0"/>
                </a:solidFill>
              </a:rPr>
              <a:t>Individuals act depending on if their effort will lead to good performance; if good performance will be followed by a given outcome; and if that outcome is attractive to them.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/>
              <a:t>The theory focuses on 3 relationships:</a:t>
            </a:r>
            <a:endParaRPr/>
          </a:p>
          <a:p>
            <a:pPr marL="6858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C00000"/>
              </a:buClr>
              <a:buSzPts val="2400"/>
              <a:buChar char="•"/>
            </a:pPr>
            <a:r>
              <a:rPr lang="en-GB">
                <a:solidFill>
                  <a:srgbClr val="C00000"/>
                </a:solidFill>
              </a:rPr>
              <a:t>Effort-Performance Relationship (Expectancy)</a:t>
            </a:r>
            <a:endParaRPr>
              <a:solidFill>
                <a:srgbClr val="C00000"/>
              </a:solidFill>
            </a:endParaRPr>
          </a:p>
          <a:p>
            <a:pPr marL="11430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/>
              <a:t>The perceived probability that exerting a given amount of effort will lead to performance</a:t>
            </a:r>
            <a:endParaRPr/>
          </a:p>
          <a:p>
            <a:pPr marL="6858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00B050"/>
              </a:buClr>
              <a:buSzPts val="2400"/>
              <a:buChar char="•"/>
            </a:pPr>
            <a:r>
              <a:rPr lang="en-GB">
                <a:solidFill>
                  <a:srgbClr val="00B050"/>
                </a:solidFill>
              </a:rPr>
              <a:t>Performance-Reward Relationship (Instrumentality)</a:t>
            </a:r>
            <a:endParaRPr>
              <a:solidFill>
                <a:srgbClr val="00B050"/>
              </a:solidFill>
            </a:endParaRPr>
          </a:p>
          <a:p>
            <a:pPr marL="11430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/>
              <a:t>The degree to which the individual believes that performing at a particular level will lead to a desired outcome</a:t>
            </a:r>
            <a:endParaRPr/>
          </a:p>
          <a:p>
            <a:pPr marL="6858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030A0"/>
              </a:buClr>
              <a:buSzPts val="2400"/>
              <a:buChar char="•"/>
            </a:pPr>
            <a:r>
              <a:rPr lang="en-GB">
                <a:solidFill>
                  <a:srgbClr val="7030A0"/>
                </a:solidFill>
              </a:rPr>
              <a:t>Rewards-Personal Goals Relationship (Valence)</a:t>
            </a:r>
            <a:endParaRPr>
              <a:solidFill>
                <a:srgbClr val="7030A0"/>
              </a:solidFill>
            </a:endParaRPr>
          </a:p>
          <a:p>
            <a:pPr marL="11430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/>
              <a:t>The degree to which organizational rewards satisfy an individual’s personal goals or needs &amp; are attractive to the individual.</a:t>
            </a:r>
            <a:endParaRPr sz="2800"/>
          </a:p>
          <a:p>
            <a:pPr marL="22860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</a:pPr>
            <a:endParaRPr sz="4000"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</p:txBody>
      </p:sp>
      <p:pic>
        <p:nvPicPr>
          <p:cNvPr id="246" name="Google Shape;246;p1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120640" y="4779818"/>
            <a:ext cx="3795106" cy="207818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p20"/>
          <p:cNvSpPr txBox="1">
            <a:spLocks noGrp="1"/>
          </p:cNvSpPr>
          <p:nvPr>
            <p:ph type="title"/>
          </p:nvPr>
        </p:nvSpPr>
        <p:spPr>
          <a:xfrm>
            <a:off x="1524000" y="0"/>
            <a:ext cx="9144000" cy="692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lang="en-GB" b="1"/>
              <a:t>How Expectancy Theory Works</a:t>
            </a:r>
            <a:endParaRPr/>
          </a:p>
        </p:txBody>
      </p:sp>
      <p:sp>
        <p:nvSpPr>
          <p:cNvPr id="253" name="Google Shape;253;p20"/>
          <p:cNvSpPr/>
          <p:nvPr/>
        </p:nvSpPr>
        <p:spPr>
          <a:xfrm>
            <a:off x="7408863" y="3962400"/>
            <a:ext cx="271462" cy="1588"/>
          </a:xfrm>
          <a:custGeom>
            <a:avLst/>
            <a:gdLst/>
            <a:ahLst/>
            <a:cxnLst/>
            <a:rect l="l" t="t" r="r" b="b"/>
            <a:pathLst>
              <a:path w="171" h="1588" extrusionOk="0">
                <a:moveTo>
                  <a:pt x="0" y="0"/>
                </a:moveTo>
                <a:lnTo>
                  <a:pt x="171" y="0"/>
                </a:lnTo>
                <a:lnTo>
                  <a:pt x="0" y="0"/>
                </a:lnTo>
                <a:close/>
              </a:path>
            </a:pathLst>
          </a:custGeom>
          <a:solidFill>
            <a:srgbClr val="C08CAD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4" name="Google Shape;254;p20"/>
          <p:cNvSpPr/>
          <p:nvPr/>
        </p:nvSpPr>
        <p:spPr>
          <a:xfrm>
            <a:off x="3429000" y="3678239"/>
            <a:ext cx="127000" cy="1587"/>
          </a:xfrm>
          <a:custGeom>
            <a:avLst/>
            <a:gdLst/>
            <a:ahLst/>
            <a:cxnLst/>
            <a:rect l="l" t="t" r="r" b="b"/>
            <a:pathLst>
              <a:path w="80" h="1587" extrusionOk="0">
                <a:moveTo>
                  <a:pt x="0" y="0"/>
                </a:moveTo>
                <a:lnTo>
                  <a:pt x="8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5" name="Google Shape;255;p20"/>
          <p:cNvSpPr/>
          <p:nvPr/>
        </p:nvSpPr>
        <p:spPr>
          <a:xfrm>
            <a:off x="6280151" y="3678239"/>
            <a:ext cx="125413" cy="1587"/>
          </a:xfrm>
          <a:custGeom>
            <a:avLst/>
            <a:gdLst/>
            <a:ahLst/>
            <a:cxnLst/>
            <a:rect l="l" t="t" r="r" b="b"/>
            <a:pathLst>
              <a:path w="79" h="1587" extrusionOk="0">
                <a:moveTo>
                  <a:pt x="0" y="0"/>
                </a:moveTo>
                <a:lnTo>
                  <a:pt x="7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6" name="Google Shape;256;p20"/>
          <p:cNvSpPr/>
          <p:nvPr/>
        </p:nvSpPr>
        <p:spPr>
          <a:xfrm>
            <a:off x="8562976" y="3678239"/>
            <a:ext cx="125413" cy="1587"/>
          </a:xfrm>
          <a:custGeom>
            <a:avLst/>
            <a:gdLst/>
            <a:ahLst/>
            <a:cxnLst/>
            <a:rect l="l" t="t" r="r" b="b"/>
            <a:pathLst>
              <a:path w="79" h="1587" extrusionOk="0">
                <a:moveTo>
                  <a:pt x="0" y="0"/>
                </a:moveTo>
                <a:lnTo>
                  <a:pt x="7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257" name="Google Shape;257;p20"/>
          <p:cNvCxnSpPr/>
          <p:nvPr/>
        </p:nvCxnSpPr>
        <p:spPr>
          <a:xfrm>
            <a:off x="7329488" y="3978276"/>
            <a:ext cx="303212" cy="3175"/>
          </a:xfrm>
          <a:prstGeom prst="straightConnector1">
            <a:avLst/>
          </a:prstGeom>
          <a:noFill/>
          <a:ln w="31750" cap="flat" cmpd="sng">
            <a:solidFill>
              <a:srgbClr val="CDFFE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58" name="Google Shape;258;p20"/>
          <p:cNvSpPr/>
          <p:nvPr/>
        </p:nvSpPr>
        <p:spPr>
          <a:xfrm>
            <a:off x="7594601" y="3900489"/>
            <a:ext cx="206375" cy="155575"/>
          </a:xfrm>
          <a:custGeom>
            <a:avLst/>
            <a:gdLst/>
            <a:ahLst/>
            <a:cxnLst/>
            <a:rect l="l" t="t" r="r" b="b"/>
            <a:pathLst>
              <a:path w="117" h="69" extrusionOk="0">
                <a:moveTo>
                  <a:pt x="57" y="20"/>
                </a:moveTo>
                <a:lnTo>
                  <a:pt x="57" y="20"/>
                </a:lnTo>
                <a:lnTo>
                  <a:pt x="27" y="10"/>
                </a:lnTo>
                <a:lnTo>
                  <a:pt x="0" y="0"/>
                </a:lnTo>
                <a:lnTo>
                  <a:pt x="0" y="69"/>
                </a:lnTo>
                <a:lnTo>
                  <a:pt x="22" y="62"/>
                </a:lnTo>
                <a:lnTo>
                  <a:pt x="57" y="49"/>
                </a:lnTo>
                <a:lnTo>
                  <a:pt x="89" y="40"/>
                </a:lnTo>
                <a:lnTo>
                  <a:pt x="117" y="35"/>
                </a:lnTo>
                <a:lnTo>
                  <a:pt x="89" y="30"/>
                </a:lnTo>
                <a:lnTo>
                  <a:pt x="57" y="20"/>
                </a:lnTo>
                <a:close/>
              </a:path>
            </a:pathLst>
          </a:custGeom>
          <a:solidFill>
            <a:srgbClr val="CDF3FF"/>
          </a:solidFill>
          <a:ln w="9525" cap="flat" cmpd="sng">
            <a:solidFill>
              <a:srgbClr val="CDFFE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259" name="Google Shape;259;p20"/>
          <p:cNvCxnSpPr/>
          <p:nvPr/>
        </p:nvCxnSpPr>
        <p:spPr>
          <a:xfrm>
            <a:off x="4549776" y="3978276"/>
            <a:ext cx="250825" cy="3175"/>
          </a:xfrm>
          <a:prstGeom prst="straightConnector1">
            <a:avLst/>
          </a:prstGeom>
          <a:noFill/>
          <a:ln w="31750" cap="flat" cmpd="sng">
            <a:solidFill>
              <a:srgbClr val="FFCFCF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60" name="Google Shape;260;p20"/>
          <p:cNvSpPr/>
          <p:nvPr/>
        </p:nvSpPr>
        <p:spPr>
          <a:xfrm>
            <a:off x="4760914" y="3900489"/>
            <a:ext cx="206375" cy="155575"/>
          </a:xfrm>
          <a:custGeom>
            <a:avLst/>
            <a:gdLst/>
            <a:ahLst/>
            <a:cxnLst/>
            <a:rect l="l" t="t" r="r" b="b"/>
            <a:pathLst>
              <a:path w="116" h="69" extrusionOk="0">
                <a:moveTo>
                  <a:pt x="54" y="20"/>
                </a:moveTo>
                <a:lnTo>
                  <a:pt x="54" y="20"/>
                </a:lnTo>
                <a:lnTo>
                  <a:pt x="25" y="10"/>
                </a:lnTo>
                <a:lnTo>
                  <a:pt x="0" y="0"/>
                </a:lnTo>
                <a:lnTo>
                  <a:pt x="0" y="69"/>
                </a:lnTo>
                <a:lnTo>
                  <a:pt x="20" y="62"/>
                </a:lnTo>
                <a:lnTo>
                  <a:pt x="54" y="49"/>
                </a:lnTo>
                <a:lnTo>
                  <a:pt x="89" y="40"/>
                </a:lnTo>
                <a:lnTo>
                  <a:pt x="116" y="35"/>
                </a:lnTo>
                <a:lnTo>
                  <a:pt x="89" y="30"/>
                </a:lnTo>
                <a:lnTo>
                  <a:pt x="54" y="20"/>
                </a:lnTo>
                <a:close/>
              </a:path>
            </a:pathLst>
          </a:custGeom>
          <a:solidFill>
            <a:srgbClr val="FFCFCF"/>
          </a:solidFill>
          <a:ln w="9525" cap="flat" cmpd="sng">
            <a:solidFill>
              <a:srgbClr val="FFCFC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1" name="Google Shape;261;p20"/>
          <p:cNvSpPr/>
          <p:nvPr/>
        </p:nvSpPr>
        <p:spPr>
          <a:xfrm>
            <a:off x="2133600" y="2889250"/>
            <a:ext cx="2452688" cy="368300"/>
          </a:xfrm>
          <a:prstGeom prst="rect">
            <a:avLst/>
          </a:prstGeom>
          <a:solidFill>
            <a:srgbClr val="FF4B4B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2" name="Google Shape;262;p20"/>
          <p:cNvSpPr/>
          <p:nvPr/>
        </p:nvSpPr>
        <p:spPr>
          <a:xfrm>
            <a:off x="2133600" y="3257551"/>
            <a:ext cx="2452688" cy="1597025"/>
          </a:xfrm>
          <a:prstGeom prst="rect">
            <a:avLst/>
          </a:prstGeom>
          <a:solidFill>
            <a:srgbClr val="FFCFCF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3" name="Google Shape;263;p20"/>
          <p:cNvSpPr/>
          <p:nvPr/>
        </p:nvSpPr>
        <p:spPr>
          <a:xfrm>
            <a:off x="2133600" y="2928939"/>
            <a:ext cx="2452688" cy="3698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Expectancy</a:t>
            </a:r>
            <a:endParaRPr sz="24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4" name="Google Shape;264;p20"/>
          <p:cNvSpPr/>
          <p:nvPr/>
        </p:nvSpPr>
        <p:spPr>
          <a:xfrm>
            <a:off x="2498725" y="3459163"/>
            <a:ext cx="1588576" cy="1846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Effort - Performance Link</a:t>
            </a:r>
            <a:endParaRPr sz="12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5" name="Google Shape;265;p20"/>
          <p:cNvSpPr/>
          <p:nvPr/>
        </p:nvSpPr>
        <p:spPr>
          <a:xfrm>
            <a:off x="3267075" y="4519613"/>
            <a:ext cx="192360" cy="1538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 b="1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E=0</a:t>
            </a:r>
            <a:endParaRPr sz="1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6" name="Google Shape;266;p20"/>
          <p:cNvSpPr/>
          <p:nvPr/>
        </p:nvSpPr>
        <p:spPr>
          <a:xfrm>
            <a:off x="2533650" y="3794125"/>
            <a:ext cx="1495602" cy="1538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 b="1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No matter how much effort </a:t>
            </a:r>
            <a:endParaRPr sz="1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7" name="Google Shape;267;p20"/>
          <p:cNvSpPr/>
          <p:nvPr/>
        </p:nvSpPr>
        <p:spPr>
          <a:xfrm>
            <a:off x="2489201" y="4005263"/>
            <a:ext cx="1756891" cy="1538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 b="1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you put in, probably not possible</a:t>
            </a:r>
            <a:endParaRPr sz="1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8" name="Google Shape;268;p20"/>
          <p:cNvSpPr/>
          <p:nvPr/>
        </p:nvSpPr>
        <p:spPr>
          <a:xfrm>
            <a:off x="2397126" y="4217988"/>
            <a:ext cx="1747273" cy="1538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 b="1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to memorise the text in 24 hours</a:t>
            </a:r>
            <a:endParaRPr sz="1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9" name="Google Shape;269;p20"/>
          <p:cNvSpPr/>
          <p:nvPr/>
        </p:nvSpPr>
        <p:spPr>
          <a:xfrm>
            <a:off x="4979988" y="2889250"/>
            <a:ext cx="2451100" cy="368300"/>
          </a:xfrm>
          <a:prstGeom prst="rect">
            <a:avLst/>
          </a:prstGeom>
          <a:solidFill>
            <a:srgbClr val="4EB691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0" name="Google Shape;270;p20"/>
          <p:cNvSpPr/>
          <p:nvPr/>
        </p:nvSpPr>
        <p:spPr>
          <a:xfrm>
            <a:off x="4979988" y="3257551"/>
            <a:ext cx="2451100" cy="1597025"/>
          </a:xfrm>
          <a:prstGeom prst="rect">
            <a:avLst/>
          </a:prstGeom>
          <a:solidFill>
            <a:srgbClr val="DBF1E4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1" name="Google Shape;271;p20"/>
          <p:cNvSpPr/>
          <p:nvPr/>
        </p:nvSpPr>
        <p:spPr>
          <a:xfrm>
            <a:off x="5024439" y="2928939"/>
            <a:ext cx="2357437" cy="3698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Instrumentality</a:t>
            </a:r>
            <a:endParaRPr sz="24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2" name="Google Shape;272;p20"/>
          <p:cNvSpPr/>
          <p:nvPr/>
        </p:nvSpPr>
        <p:spPr>
          <a:xfrm>
            <a:off x="5213351" y="3459163"/>
            <a:ext cx="1779205" cy="1846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Performance - Rewards Link</a:t>
            </a:r>
            <a:endParaRPr sz="12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3" name="Google Shape;273;p20"/>
          <p:cNvSpPr/>
          <p:nvPr/>
        </p:nvSpPr>
        <p:spPr>
          <a:xfrm>
            <a:off x="6078538" y="4519613"/>
            <a:ext cx="163506" cy="1538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 b="1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I=0</a:t>
            </a:r>
            <a:endParaRPr sz="1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4" name="Google Shape;274;p20"/>
          <p:cNvSpPr/>
          <p:nvPr/>
        </p:nvSpPr>
        <p:spPr>
          <a:xfrm>
            <a:off x="5353050" y="3794125"/>
            <a:ext cx="1304844" cy="1538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 b="1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Your tutor does not look</a:t>
            </a:r>
            <a:endParaRPr sz="1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5" name="Google Shape;275;p20"/>
          <p:cNvSpPr/>
          <p:nvPr/>
        </p:nvSpPr>
        <p:spPr>
          <a:xfrm>
            <a:off x="5195889" y="4005263"/>
            <a:ext cx="1742465" cy="1538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 b="1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like someone who has £1 million</a:t>
            </a:r>
            <a:endParaRPr sz="1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6" name="Google Shape;276;p20"/>
          <p:cNvSpPr/>
          <p:nvPr/>
        </p:nvSpPr>
        <p:spPr>
          <a:xfrm>
            <a:off x="7826375" y="2889250"/>
            <a:ext cx="2451100" cy="368300"/>
          </a:xfrm>
          <a:prstGeom prst="rect">
            <a:avLst/>
          </a:prstGeom>
          <a:solidFill>
            <a:srgbClr val="525FAA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7" name="Google Shape;277;p20"/>
          <p:cNvSpPr/>
          <p:nvPr/>
        </p:nvSpPr>
        <p:spPr>
          <a:xfrm>
            <a:off x="7826375" y="3257551"/>
            <a:ext cx="2451100" cy="1597025"/>
          </a:xfrm>
          <a:prstGeom prst="rect">
            <a:avLst/>
          </a:prstGeom>
          <a:solidFill>
            <a:srgbClr val="DADAEB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8" name="Google Shape;278;p20"/>
          <p:cNvSpPr/>
          <p:nvPr/>
        </p:nvSpPr>
        <p:spPr>
          <a:xfrm>
            <a:off x="7881939" y="2928939"/>
            <a:ext cx="2357437" cy="3698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Valence</a:t>
            </a:r>
            <a:endParaRPr sz="24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9" name="Google Shape;279;p20"/>
          <p:cNvSpPr/>
          <p:nvPr/>
        </p:nvSpPr>
        <p:spPr>
          <a:xfrm>
            <a:off x="8001001" y="3429000"/>
            <a:ext cx="1901483" cy="1846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Rewards - Personal Goals Link</a:t>
            </a:r>
            <a:endParaRPr sz="12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0" name="Google Shape;280;p20"/>
          <p:cNvSpPr/>
          <p:nvPr/>
        </p:nvSpPr>
        <p:spPr>
          <a:xfrm>
            <a:off x="8969375" y="4519613"/>
            <a:ext cx="205184" cy="1538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 b="1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V=1</a:t>
            </a:r>
            <a:endParaRPr sz="1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1" name="Google Shape;281;p20"/>
          <p:cNvSpPr/>
          <p:nvPr/>
        </p:nvSpPr>
        <p:spPr>
          <a:xfrm>
            <a:off x="7905751" y="3794125"/>
            <a:ext cx="1848263" cy="1538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 b="1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There are a lot of wonderful things</a:t>
            </a:r>
            <a:endParaRPr sz="1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2" name="Google Shape;282;p20"/>
          <p:cNvSpPr/>
          <p:nvPr/>
        </p:nvSpPr>
        <p:spPr>
          <a:xfrm>
            <a:off x="8161339" y="4005263"/>
            <a:ext cx="1545295" cy="1538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 b="1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you could do with £1 million</a:t>
            </a:r>
            <a:endParaRPr sz="1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3" name="Google Shape;283;p20"/>
          <p:cNvSpPr/>
          <p:nvPr/>
        </p:nvSpPr>
        <p:spPr>
          <a:xfrm>
            <a:off x="1524000" y="1125539"/>
            <a:ext cx="9251950" cy="790575"/>
          </a:xfrm>
          <a:prstGeom prst="rect">
            <a:avLst/>
          </a:prstGeom>
          <a:solidFill>
            <a:srgbClr val="CFA8BF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4" name="Google Shape;284;p20"/>
          <p:cNvSpPr/>
          <p:nvPr/>
        </p:nvSpPr>
        <p:spPr>
          <a:xfrm>
            <a:off x="1524000" y="1125539"/>
            <a:ext cx="9144000" cy="8604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Your lecturer offers you £1 million if you memorize the textbook by tomorrow morning.</a:t>
            </a:r>
            <a:endParaRPr/>
          </a:p>
        </p:txBody>
      </p:sp>
      <p:sp>
        <p:nvSpPr>
          <p:cNvPr id="285" name="Google Shape;285;p20"/>
          <p:cNvSpPr/>
          <p:nvPr/>
        </p:nvSpPr>
        <p:spPr>
          <a:xfrm>
            <a:off x="1524000" y="5138739"/>
            <a:ext cx="9144000" cy="1169987"/>
          </a:xfrm>
          <a:prstGeom prst="rect">
            <a:avLst/>
          </a:prstGeom>
          <a:solidFill>
            <a:srgbClr val="CFA8BF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6" name="Google Shape;286;p20"/>
          <p:cNvSpPr/>
          <p:nvPr/>
        </p:nvSpPr>
        <p:spPr>
          <a:xfrm>
            <a:off x="1524000" y="5143500"/>
            <a:ext cx="9144000" cy="984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1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Conclusion: Though you value the reward, you will not be motivated to do this task.</a:t>
            </a:r>
            <a:endParaRPr sz="32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p21"/>
          <p:cNvSpPr txBox="1">
            <a:spLocks noGrp="1"/>
          </p:cNvSpPr>
          <p:nvPr>
            <p:ph type="title"/>
          </p:nvPr>
        </p:nvSpPr>
        <p:spPr>
          <a:xfrm>
            <a:off x="1524000" y="0"/>
            <a:ext cx="91440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lang="en-GB" sz="4000" b="1"/>
              <a:t>Assumptions of the Expectancy Theory</a:t>
            </a:r>
            <a:endParaRPr/>
          </a:p>
        </p:txBody>
      </p:sp>
      <p:sp>
        <p:nvSpPr>
          <p:cNvPr id="292" name="Google Shape;292;p21"/>
          <p:cNvSpPr txBox="1">
            <a:spLocks noGrp="1"/>
          </p:cNvSpPr>
          <p:nvPr>
            <p:ph type="body" idx="1"/>
          </p:nvPr>
        </p:nvSpPr>
        <p:spPr>
          <a:xfrm>
            <a:off x="0" y="476250"/>
            <a:ext cx="12192000" cy="63817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/>
              <a:t>Expectancy theory is based on 4 assumptions </a:t>
            </a:r>
            <a:r>
              <a:rPr lang="en-GB" sz="2400"/>
              <a:t>(Vroom, 1964). </a:t>
            </a:r>
            <a:endParaRPr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AutoNum type="arabicPeriod"/>
            </a:pPr>
            <a:r>
              <a:rPr lang="en-GB"/>
              <a:t>One assumption is that </a:t>
            </a:r>
            <a:r>
              <a:rPr lang="en-GB">
                <a:solidFill>
                  <a:srgbClr val="C00000"/>
                </a:solidFill>
              </a:rPr>
              <a:t>people join organizations with expectations about their needs, motivations &amp; past experiences</a:t>
            </a:r>
            <a:r>
              <a:rPr lang="en-GB"/>
              <a:t>. These influence how individuals react to the organization. </a:t>
            </a:r>
            <a:endParaRPr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AutoNum type="arabicPeriod"/>
            </a:pPr>
            <a:r>
              <a:rPr lang="en-GB"/>
              <a:t>A second assumption is that </a:t>
            </a:r>
            <a:r>
              <a:rPr lang="en-GB">
                <a:solidFill>
                  <a:srgbClr val="00B050"/>
                </a:solidFill>
              </a:rPr>
              <a:t>an individual’s behavior is a result of conscious choice </a:t>
            </a:r>
            <a:r>
              <a:rPr lang="en-GB"/>
              <a:t>e.g. their own expectancy calculations. </a:t>
            </a:r>
            <a:endParaRPr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AutoNum type="arabicPeriod"/>
            </a:pPr>
            <a:r>
              <a:rPr lang="en-GB"/>
              <a:t>A third assumption is that </a:t>
            </a:r>
            <a:r>
              <a:rPr lang="en-GB">
                <a:solidFill>
                  <a:srgbClr val="7030A0"/>
                </a:solidFill>
              </a:rPr>
              <a:t>people want different things from the organization</a:t>
            </a:r>
            <a:r>
              <a:rPr lang="en-GB"/>
              <a:t> (e.g., good salary, job security, advancement, recognition and challenge). </a:t>
            </a:r>
            <a:endParaRPr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AutoNum type="arabicPeriod"/>
            </a:pPr>
            <a:r>
              <a:rPr lang="en-GB"/>
              <a:t>A fourth assumption is that </a:t>
            </a:r>
            <a:r>
              <a:rPr lang="en-GB">
                <a:solidFill>
                  <a:srgbClr val="0000CC"/>
                </a:solidFill>
              </a:rPr>
              <a:t>people will choose among alternatives so as to optimize outcomes for them personally. </a:t>
            </a:r>
            <a:endParaRPr/>
          </a:p>
        </p:txBody>
      </p:sp>
      <p:pic>
        <p:nvPicPr>
          <p:cNvPr id="293" name="Google Shape;293;p21" descr="j028997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680326" y="4630189"/>
            <a:ext cx="3450416" cy="222781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Google Shape;298;p22"/>
          <p:cNvSpPr txBox="1">
            <a:spLocks noGrp="1"/>
          </p:cNvSpPr>
          <p:nvPr>
            <p:ph type="title"/>
          </p:nvPr>
        </p:nvSpPr>
        <p:spPr>
          <a:xfrm>
            <a:off x="1524000" y="0"/>
            <a:ext cx="91440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lang="en-GB" b="1"/>
              <a:t>Limitations of the Expectancy Theory </a:t>
            </a:r>
            <a:endParaRPr/>
          </a:p>
        </p:txBody>
      </p:sp>
      <p:sp>
        <p:nvSpPr>
          <p:cNvPr id="299" name="Google Shape;299;p22"/>
          <p:cNvSpPr txBox="1">
            <a:spLocks noGrp="1"/>
          </p:cNvSpPr>
          <p:nvPr>
            <p:ph type="body" idx="1"/>
          </p:nvPr>
        </p:nvSpPr>
        <p:spPr>
          <a:xfrm>
            <a:off x="0" y="549276"/>
            <a:ext cx="12192000" cy="6308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514350" lvl="0" indent="-51435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SzPts val="2800"/>
              <a:buFont typeface="Calibri"/>
              <a:buAutoNum type="arabicPeriod"/>
            </a:pPr>
            <a:r>
              <a:rPr lang="en-GB">
                <a:solidFill>
                  <a:srgbClr val="C00000"/>
                </a:solidFill>
              </a:rPr>
              <a:t>It is one of the most comprehensive models yet devised and hard to apply in a practical way (Wanous et al. 1983).</a:t>
            </a:r>
            <a:endParaRPr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AutoNum type="arabicPeriod"/>
            </a:pPr>
            <a:r>
              <a:rPr lang="en-GB"/>
              <a:t>It assumes that people make decisions in a rational, objective &amp; well considered way when in practice they are sometimes more intuitive.</a:t>
            </a:r>
            <a:endParaRPr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C00000"/>
              </a:buClr>
              <a:buSzPts val="2800"/>
              <a:buFont typeface="Calibri"/>
              <a:buAutoNum type="arabicPeriod"/>
            </a:pPr>
            <a:r>
              <a:rPr lang="en-GB">
                <a:solidFill>
                  <a:srgbClr val="C00000"/>
                </a:solidFill>
              </a:rPr>
              <a:t>The theory ignores the some of the more unpleasant features of organisational life which still results in effective task performance e.g. Coercion, fear &amp; insecurity.</a:t>
            </a:r>
            <a:endParaRPr/>
          </a:p>
        </p:txBody>
      </p:sp>
      <p:pic>
        <p:nvPicPr>
          <p:cNvPr id="300" name="Google Shape;300;p22" descr="j014948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824787" y="4039985"/>
            <a:ext cx="3638463" cy="2818015"/>
          </a:xfrm>
          <a:prstGeom prst="rect">
            <a:avLst/>
          </a:prstGeom>
          <a:noFill/>
          <a:ln>
            <a:noFill/>
          </a:ln>
        </p:spPr>
      </p:pic>
      <p:pic>
        <p:nvPicPr>
          <p:cNvPr id="301" name="Google Shape;301;p22" descr="C:\Program Files\Microsoft Office\Clipart\standard\stddir2\BS02098_.WMF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209840" y="4315693"/>
            <a:ext cx="4281488" cy="254230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p2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400">
                <a:solidFill>
                  <a:schemeClr val="lt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39</a:t>
            </a:fld>
            <a:endParaRPr sz="1400">
              <a:solidFill>
                <a:schemeClr val="lt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08" name="Google Shape;308;p23"/>
          <p:cNvSpPr txBox="1">
            <a:spLocks noGrp="1"/>
          </p:cNvSpPr>
          <p:nvPr>
            <p:ph type="title"/>
          </p:nvPr>
        </p:nvSpPr>
        <p:spPr>
          <a:xfrm>
            <a:off x="0" y="0"/>
            <a:ext cx="12192000" cy="548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lang="en-GB" sz="4000" b="1" dirty="0"/>
              <a:t>Managerial implications of expectancy theory</a:t>
            </a:r>
            <a:endParaRPr sz="3200" dirty="0"/>
          </a:p>
        </p:txBody>
      </p:sp>
      <p:pic>
        <p:nvPicPr>
          <p:cNvPr id="309" name="Google Shape;309;p2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13953" y="564878"/>
            <a:ext cx="11312435" cy="5456411"/>
          </a:xfrm>
          <a:prstGeom prst="rect">
            <a:avLst/>
          </a:prstGeom>
          <a:noFill/>
          <a:ln>
            <a:noFill/>
          </a:ln>
        </p:spPr>
      </p:pic>
      <p:sp>
        <p:nvSpPr>
          <p:cNvPr id="310" name="Google Shape;310;p23"/>
          <p:cNvSpPr/>
          <p:nvPr/>
        </p:nvSpPr>
        <p:spPr>
          <a:xfrm>
            <a:off x="1524000" y="6005091"/>
            <a:ext cx="9144000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914400" marR="0" lvl="2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 i="1" u="none" strike="noStrike" cap="none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  <a:t>(Low expectancy may also be due to employees feeling that something other than effort predicts performance, such as political behaviours &amp; favouritism).</a:t>
            </a:r>
            <a:endParaRPr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Google Shape;316;p24"/>
          <p:cNvSpPr txBox="1">
            <a:spLocks noGrp="1"/>
          </p:cNvSpPr>
          <p:nvPr>
            <p:ph type="title"/>
          </p:nvPr>
        </p:nvSpPr>
        <p:spPr>
          <a:xfrm>
            <a:off x="1524000" y="1"/>
            <a:ext cx="9144000" cy="5492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2075" tIns="46025" rIns="92075" bIns="46025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lang="en-GB" b="1"/>
              <a:t>EQUITY THEORY (Adams, 1963)</a:t>
            </a:r>
            <a:endParaRPr/>
          </a:p>
        </p:txBody>
      </p:sp>
      <p:sp>
        <p:nvSpPr>
          <p:cNvPr id="317" name="Google Shape;317;p24"/>
          <p:cNvSpPr txBox="1">
            <a:spLocks noGrp="1"/>
          </p:cNvSpPr>
          <p:nvPr>
            <p:ph type="body" idx="1"/>
          </p:nvPr>
        </p:nvSpPr>
        <p:spPr>
          <a:xfrm>
            <a:off x="0" y="476250"/>
            <a:ext cx="12192000" cy="63817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2075" tIns="46025" rIns="92075" bIns="46025" anchor="t" anchorCtr="0">
            <a:normAutofit/>
          </a:bodyPr>
          <a:lstStyle/>
          <a:p>
            <a:pPr marL="685800" lvl="1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sz="2400" dirty="0"/>
              <a:t>Developed by Stacy Adams (1963) - </a:t>
            </a:r>
            <a:r>
              <a:rPr lang="en-GB" sz="2400" dirty="0">
                <a:solidFill>
                  <a:srgbClr val="7030A0"/>
                </a:solidFill>
              </a:rPr>
              <a:t>employees evaluate their treatment relative to the treatment of others.</a:t>
            </a:r>
            <a:endParaRPr sz="2000" dirty="0"/>
          </a:p>
          <a:p>
            <a:pPr marL="685800" lvl="1" indent="-228600" algn="l" rtl="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C00000"/>
              </a:buClr>
              <a:buSzPts val="2800"/>
              <a:buChar char="•"/>
            </a:pPr>
            <a:r>
              <a:rPr lang="en-GB" sz="2400" dirty="0">
                <a:solidFill>
                  <a:srgbClr val="C00000"/>
                </a:solidFill>
              </a:rPr>
              <a:t>It acknowledges that there is no absolute criteria for fairness, </a:t>
            </a:r>
            <a:r>
              <a:rPr lang="en-GB" sz="2400" b="1" dirty="0">
                <a:solidFill>
                  <a:srgbClr val="C00000"/>
                </a:solidFill>
              </a:rPr>
              <a:t>people normally evaluate how fairly they are treated in comparison with others in similar circumstances </a:t>
            </a:r>
            <a:r>
              <a:rPr lang="en-GB" sz="2400" dirty="0">
                <a:solidFill>
                  <a:srgbClr val="C00000"/>
                </a:solidFill>
              </a:rPr>
              <a:t>(Blau, 1964). </a:t>
            </a:r>
            <a:endParaRPr sz="2000" dirty="0"/>
          </a:p>
          <a:p>
            <a:pPr marL="685800" lvl="1" indent="-228600" algn="l" rtl="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00B050"/>
              </a:buClr>
              <a:buSzPts val="2800"/>
              <a:buChar char="•"/>
            </a:pPr>
            <a:r>
              <a:rPr lang="en-GB" sz="2400" dirty="0">
                <a:solidFill>
                  <a:srgbClr val="00B050"/>
                </a:solidFill>
              </a:rPr>
              <a:t>When people believe that they have been treated unfairly in comparison to others, they try to eliminate the discomfort and restore a perceived sense of equity to the situation. </a:t>
            </a:r>
            <a:endParaRPr sz="2000" dirty="0"/>
          </a:p>
          <a:p>
            <a:pPr marL="1143000" lvl="2" indent="-228600" algn="l" rtl="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00B050"/>
              </a:buClr>
              <a:buSzPts val="2400"/>
              <a:buChar char="•"/>
            </a:pPr>
            <a:r>
              <a:rPr lang="en-GB" sz="2000" dirty="0">
                <a:solidFill>
                  <a:srgbClr val="00B050"/>
                </a:solidFill>
              </a:rPr>
              <a:t>Perceived inequity &amp; Perceived equity.</a:t>
            </a:r>
            <a:endParaRPr sz="2000" dirty="0">
              <a:solidFill>
                <a:srgbClr val="00B050"/>
              </a:solidFill>
            </a:endParaRPr>
          </a:p>
          <a:p>
            <a:pPr marL="457200" lvl="1" indent="0" algn="l" rtl="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GB" sz="2400" dirty="0"/>
              <a:t>Equity theory recognizes that individuals are concerned not only with the absolute amount of rewards for their efforts, but also </a:t>
            </a:r>
            <a:r>
              <a:rPr lang="en-GB" sz="2400" dirty="0">
                <a:solidFill>
                  <a:srgbClr val="7030A0"/>
                </a:solidFill>
              </a:rPr>
              <a:t>with the relationship of this amount to what others receive.</a:t>
            </a:r>
            <a:endParaRPr sz="2000" dirty="0"/>
          </a:p>
          <a:p>
            <a:pPr marL="457200" lvl="1" indent="0" algn="l" rtl="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endParaRPr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Google Shape;323;p25"/>
          <p:cNvSpPr txBox="1">
            <a:spLocks noGrp="1"/>
          </p:cNvSpPr>
          <p:nvPr>
            <p:ph type="title"/>
          </p:nvPr>
        </p:nvSpPr>
        <p:spPr>
          <a:xfrm>
            <a:off x="1524000" y="1"/>
            <a:ext cx="9144000" cy="5492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lang="en-GB" b="1"/>
              <a:t>Equity Theory</a:t>
            </a:r>
            <a:endParaRPr/>
          </a:p>
        </p:txBody>
      </p:sp>
      <p:pic>
        <p:nvPicPr>
          <p:cNvPr id="324" name="Google Shape;324;p25" descr="http://pages.paloverde.edu/staff/lmartin/man145/lesson28.jpg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1524000" y="549276"/>
            <a:ext cx="9144000" cy="63087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Google Shape;330;p26"/>
          <p:cNvSpPr txBox="1">
            <a:spLocks noGrp="1"/>
          </p:cNvSpPr>
          <p:nvPr>
            <p:ph type="ftr" idx="11"/>
          </p:nvPr>
        </p:nvSpPr>
        <p:spPr>
          <a:xfrm>
            <a:off x="4419600" y="6096000"/>
            <a:ext cx="34290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>
                <a:solidFill>
                  <a:schemeClr val="lt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Management - Chapter 14</a:t>
            </a:r>
            <a:endParaRPr/>
          </a:p>
        </p:txBody>
      </p:sp>
      <p:sp>
        <p:nvSpPr>
          <p:cNvPr id="331" name="Google Shape;331;p2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400">
                <a:solidFill>
                  <a:schemeClr val="lt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42</a:t>
            </a:fld>
            <a:endParaRPr sz="1400">
              <a:solidFill>
                <a:schemeClr val="lt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32" name="Google Shape;332;p26"/>
          <p:cNvSpPr txBox="1">
            <a:spLocks noGrp="1"/>
          </p:cNvSpPr>
          <p:nvPr>
            <p:ph type="title"/>
          </p:nvPr>
        </p:nvSpPr>
        <p:spPr>
          <a:xfrm>
            <a:off x="1524000" y="0"/>
            <a:ext cx="9144000" cy="4766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br>
              <a:rPr lang="en-GB" sz="3200"/>
            </a:br>
            <a:r>
              <a:rPr lang="en-GB" sz="3600" b="1"/>
              <a:t>Managerial implications of equity theory</a:t>
            </a:r>
            <a:br>
              <a:rPr lang="en-GB" sz="3600" b="1"/>
            </a:br>
            <a:endParaRPr sz="3600" b="1"/>
          </a:p>
        </p:txBody>
      </p:sp>
      <p:sp>
        <p:nvSpPr>
          <p:cNvPr id="333" name="Google Shape;333;p26"/>
          <p:cNvSpPr txBox="1">
            <a:spLocks noGrp="1"/>
          </p:cNvSpPr>
          <p:nvPr>
            <p:ph type="body" idx="1"/>
          </p:nvPr>
        </p:nvSpPr>
        <p:spPr>
          <a:xfrm>
            <a:off x="0" y="476672"/>
            <a:ext cx="12192000" cy="63813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685800" lvl="1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SzPts val="2160"/>
              <a:buChar char="•"/>
            </a:pPr>
            <a:r>
              <a:rPr lang="en-GB">
                <a:solidFill>
                  <a:srgbClr val="C00000"/>
                </a:solidFill>
              </a:rPr>
              <a:t>Underpaid people experience anger.</a:t>
            </a:r>
            <a:endParaRPr/>
          </a:p>
          <a:p>
            <a:pPr marL="6858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160"/>
              <a:buChar char="•"/>
            </a:pPr>
            <a:r>
              <a:rPr lang="en-GB"/>
              <a:t>Overpaid people sometimes experience guilt.</a:t>
            </a:r>
            <a:endParaRPr/>
          </a:p>
          <a:p>
            <a:pPr marL="6858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C00000"/>
              </a:buClr>
              <a:buSzPts val="2160"/>
              <a:buChar char="•"/>
            </a:pPr>
            <a:r>
              <a:rPr lang="en-GB">
                <a:solidFill>
                  <a:srgbClr val="C00000"/>
                </a:solidFill>
              </a:rPr>
              <a:t>Perceptions of rewards determine motivational outcomes.</a:t>
            </a:r>
            <a:endParaRPr/>
          </a:p>
          <a:p>
            <a:pPr marL="6858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160"/>
              <a:buChar char="•"/>
            </a:pPr>
            <a:r>
              <a:rPr lang="en-GB"/>
              <a:t>Negative consequences of equity comparisons should be minimized, if not eliminated.</a:t>
            </a:r>
            <a:endParaRPr/>
          </a:p>
          <a:p>
            <a:pPr marL="6858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C00000"/>
              </a:buClr>
              <a:buSzPts val="2160"/>
              <a:buChar char="•"/>
            </a:pPr>
            <a:r>
              <a:rPr lang="en-GB">
                <a:solidFill>
                  <a:srgbClr val="C00000"/>
                </a:solidFill>
              </a:rPr>
              <a:t>Do not underestimate the impact of pay as a source of equity controversies in the workplace. </a:t>
            </a:r>
            <a:endParaRPr/>
          </a:p>
          <a:p>
            <a:pPr marL="11430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00B050"/>
              </a:buClr>
              <a:buSzPts val="2000"/>
              <a:buChar char="•"/>
            </a:pPr>
            <a:r>
              <a:rPr lang="en-GB">
                <a:solidFill>
                  <a:srgbClr val="00B050"/>
                </a:solidFill>
              </a:rPr>
              <a:t>Gender equity.</a:t>
            </a:r>
            <a:endParaRPr/>
          </a:p>
          <a:p>
            <a:pPr marL="11430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00B050"/>
              </a:buClr>
              <a:buSzPts val="2000"/>
              <a:buChar char="•"/>
            </a:pPr>
            <a:r>
              <a:rPr lang="en-GB">
                <a:solidFill>
                  <a:srgbClr val="00B050"/>
                </a:solidFill>
              </a:rPr>
              <a:t>Comparable worth.</a:t>
            </a:r>
            <a:endParaRPr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AutoNum type="arabicPeriod"/>
            </a:pPr>
            <a:r>
              <a:rPr lang="en-GB"/>
              <a:t>When designing jobs &amp; reward systems, </a:t>
            </a:r>
            <a:r>
              <a:rPr lang="en-GB">
                <a:solidFill>
                  <a:srgbClr val="0000CC"/>
                </a:solidFill>
              </a:rPr>
              <a:t>it is extremely important to recognise that people make comparisons</a:t>
            </a:r>
            <a:r>
              <a:rPr lang="en-GB"/>
              <a:t>.</a:t>
            </a:r>
            <a:endParaRPr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AutoNum type="arabicPeriod"/>
            </a:pPr>
            <a:r>
              <a:rPr lang="en-GB"/>
              <a:t>Because </a:t>
            </a:r>
            <a:r>
              <a:rPr lang="en-GB">
                <a:solidFill>
                  <a:srgbClr val="C00000"/>
                </a:solidFill>
              </a:rPr>
              <a:t>comparisons are subjective</a:t>
            </a:r>
            <a:r>
              <a:rPr lang="en-GB"/>
              <a:t>, care should be taken </a:t>
            </a:r>
            <a:r>
              <a:rPr lang="en-GB">
                <a:solidFill>
                  <a:srgbClr val="C00000"/>
                </a:solidFill>
              </a:rPr>
              <a:t>to relate similar jobs to rewards </a:t>
            </a:r>
            <a:r>
              <a:rPr lang="en-GB"/>
              <a:t>in terms of inputs they require and outputs they provide, particularly if they are in close proximity.</a:t>
            </a:r>
            <a:endParaRPr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AutoNum type="arabicPeriod"/>
            </a:pPr>
            <a:r>
              <a:rPr lang="en-GB"/>
              <a:t>If managers want </a:t>
            </a:r>
            <a:r>
              <a:rPr lang="en-GB">
                <a:solidFill>
                  <a:srgbClr val="00B050"/>
                </a:solidFill>
              </a:rPr>
              <a:t>to avoid inaccurate conclusions about equity, </a:t>
            </a:r>
            <a:r>
              <a:rPr lang="en-GB"/>
              <a:t>it is necessary to </a:t>
            </a:r>
            <a:r>
              <a:rPr lang="en-GB">
                <a:solidFill>
                  <a:srgbClr val="00B050"/>
                </a:solidFill>
              </a:rPr>
              <a:t>keep people informed about the basis on which rewards are made</a:t>
            </a:r>
            <a:r>
              <a:rPr lang="en-GB"/>
              <a:t>.</a:t>
            </a:r>
            <a:endParaRPr/>
          </a:p>
          <a:p>
            <a:pPr marL="1143000" lvl="2" indent="-101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endParaRPr/>
          </a:p>
        </p:txBody>
      </p:sp>
      <p:pic>
        <p:nvPicPr>
          <p:cNvPr id="334" name="Google Shape;334;p26" descr="MCj02979350000[1]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760296" y="0"/>
            <a:ext cx="2051050" cy="1495141"/>
          </a:xfrm>
          <a:prstGeom prst="rect">
            <a:avLst/>
          </a:prstGeom>
          <a:noFill/>
          <a:ln>
            <a:noFill/>
          </a:ln>
          <a:effectLst>
            <a:outerShdw blurRad="292100" dist="139700" dir="2700000" algn="tl" rotWithShape="0">
              <a:srgbClr val="333333">
                <a:alpha val="65098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3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3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3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3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3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3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" name="Google Shape;340;p27"/>
          <p:cNvSpPr txBox="1">
            <a:spLocks noGrp="1"/>
          </p:cNvSpPr>
          <p:nvPr>
            <p:ph type="title"/>
          </p:nvPr>
        </p:nvSpPr>
        <p:spPr>
          <a:xfrm>
            <a:off x="-1" y="1"/>
            <a:ext cx="12191999" cy="5492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2075" tIns="46025" rIns="92075" bIns="46025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Calibri"/>
              <a:buNone/>
            </a:pPr>
            <a:r>
              <a:rPr lang="en-GB" sz="3600" b="1" dirty="0"/>
              <a:t>Organizational Implications of Equity Theory</a:t>
            </a:r>
            <a:endParaRPr dirty="0"/>
          </a:p>
        </p:txBody>
      </p:sp>
      <p:sp>
        <p:nvSpPr>
          <p:cNvPr id="341" name="Google Shape;341;p27"/>
          <p:cNvSpPr txBox="1">
            <a:spLocks noGrp="1"/>
          </p:cNvSpPr>
          <p:nvPr>
            <p:ph type="body" idx="1"/>
          </p:nvPr>
        </p:nvSpPr>
        <p:spPr>
          <a:xfrm>
            <a:off x="-2" y="616771"/>
            <a:ext cx="12192000" cy="63817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2075" tIns="46025" rIns="92075" bIns="46025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dirty="0"/>
              <a:t>Rewards </a:t>
            </a:r>
            <a:r>
              <a:rPr lang="en-GB" dirty="0">
                <a:solidFill>
                  <a:srgbClr val="00B050"/>
                </a:solidFill>
              </a:rPr>
              <a:t>must be perceived as fair</a:t>
            </a:r>
            <a:r>
              <a:rPr lang="en-GB" dirty="0"/>
              <a:t> with regard to outcomes and processes (Greenberg 1990). When employees feel unfairly treated they respond both </a:t>
            </a:r>
            <a:r>
              <a:rPr lang="en-GB" dirty="0">
                <a:solidFill>
                  <a:srgbClr val="00B050"/>
                </a:solidFill>
              </a:rPr>
              <a:t>affectively (low commitment) and behaviourally (turnover).</a:t>
            </a:r>
            <a:endParaRPr sz="2500" dirty="0">
              <a:solidFill>
                <a:srgbClr val="00B050"/>
              </a:solidFill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dirty="0"/>
              <a:t>Justice matters to people because </a:t>
            </a:r>
            <a:r>
              <a:rPr lang="en-GB" dirty="0">
                <a:solidFill>
                  <a:srgbClr val="0000CC"/>
                </a:solidFill>
              </a:rPr>
              <a:t>it facilitates maximization of personal gain, it provides information as to their value to the leader or team, </a:t>
            </a:r>
            <a:r>
              <a:rPr lang="en-GB" dirty="0"/>
              <a:t>and it is</a:t>
            </a:r>
            <a:r>
              <a:rPr lang="en-GB" dirty="0">
                <a:solidFill>
                  <a:srgbClr val="0000CC"/>
                </a:solidFill>
              </a:rPr>
              <a:t> aligned with a basic respect for human worth </a:t>
            </a:r>
            <a:r>
              <a:rPr lang="en-GB" dirty="0"/>
              <a:t>(Ambrose 2002, </a:t>
            </a:r>
            <a:r>
              <a:rPr lang="en-GB" dirty="0" err="1"/>
              <a:t>Cropanzano</a:t>
            </a:r>
            <a:r>
              <a:rPr lang="en-GB" dirty="0"/>
              <a:t> et al.2001). 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dirty="0"/>
              <a:t>Negative consequences of equity comparisons should be minimized, if not eliminated. 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 dirty="0"/>
              <a:t>Do not underestimate the impact of pay as a source of equity controversies in the workplace e.g. Gender equity &amp; Comparable worth.</a:t>
            </a:r>
            <a:endParaRPr dirty="0"/>
          </a:p>
          <a:p>
            <a:pPr marL="228600" lvl="0" indent="-698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</a:pPr>
            <a:endParaRPr sz="2500" dirty="0"/>
          </a:p>
        </p:txBody>
      </p:sp>
      <p:pic>
        <p:nvPicPr>
          <p:cNvPr id="342" name="Google Shape;342;p2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474720" y="4833764"/>
            <a:ext cx="4854633" cy="202423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" name="Google Shape;347;p28"/>
          <p:cNvSpPr txBox="1">
            <a:spLocks noGrp="1"/>
          </p:cNvSpPr>
          <p:nvPr>
            <p:ph type="body" idx="1"/>
          </p:nvPr>
        </p:nvSpPr>
        <p:spPr>
          <a:xfrm>
            <a:off x="0" y="1"/>
            <a:ext cx="12192000" cy="68580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sz="3200" b="1" dirty="0"/>
              <a:t>Emerging points from these theories to </a:t>
            </a:r>
            <a:r>
              <a:rPr lang="en-GB" sz="3200" b="1" dirty="0">
                <a:solidFill>
                  <a:srgbClr val="000000"/>
                </a:solidFill>
              </a:rPr>
              <a:t>achieve maximum motivational potential in linking rewards to performance </a:t>
            </a:r>
            <a:r>
              <a:rPr lang="en-GB" sz="3200" b="1" dirty="0"/>
              <a:t>include:</a:t>
            </a:r>
            <a:endParaRPr dirty="0"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B050"/>
              </a:buClr>
              <a:buSzPts val="2800"/>
              <a:buFont typeface="Calibri"/>
              <a:buAutoNum type="arabicPeriod"/>
            </a:pPr>
            <a:r>
              <a:rPr lang="en-GB" dirty="0">
                <a:solidFill>
                  <a:srgbClr val="00B050"/>
                </a:solidFill>
              </a:rPr>
              <a:t>All process theories stress the need to establish clear links between performance and reward.</a:t>
            </a:r>
            <a:endParaRPr dirty="0"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AutoNum type="arabicPeriod"/>
            </a:pPr>
            <a:r>
              <a:rPr lang="en-GB" dirty="0"/>
              <a:t>They all show that if motivation is to be aroused, it is important to pay attention to work environments (intrinsic) and the reward strategy (extrinsic).</a:t>
            </a:r>
            <a:endParaRPr dirty="0"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B050"/>
              </a:buClr>
              <a:buSzPts val="2800"/>
              <a:buFont typeface="Calibri"/>
              <a:buAutoNum type="arabicPeriod"/>
            </a:pPr>
            <a:r>
              <a:rPr lang="en-GB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  <a:t>The rewards for good performance should actually be desired by the people concerned. </a:t>
            </a:r>
            <a:endParaRPr dirty="0"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AutoNum type="arabicPeriod"/>
            </a:pPr>
            <a:r>
              <a:rPr lang="en-GB" dirty="0"/>
              <a:t>Allocate rewards to satisfy the interests of both individuals and the organization’</a:t>
            </a:r>
            <a:endParaRPr dirty="0"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B050"/>
              </a:buClr>
              <a:buSzPts val="2800"/>
              <a:buFont typeface="Calibri"/>
              <a:buAutoNum type="arabicPeriod"/>
            </a:pPr>
            <a:r>
              <a:rPr lang="en-GB" dirty="0">
                <a:solidFill>
                  <a:srgbClr val="00B050"/>
                </a:solidFill>
              </a:rPr>
              <a:t>Respect diversity and individual differences </a:t>
            </a:r>
            <a:endParaRPr dirty="0"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AutoNum type="arabicPeriod"/>
            </a:pPr>
            <a:r>
              <a:rPr lang="en-GB" dirty="0"/>
              <a:t>Understand what people want from work. </a:t>
            </a:r>
            <a:endParaRPr dirty="0"/>
          </a:p>
          <a:p>
            <a:pPr marL="514350" lvl="0" indent="-3619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libri"/>
              <a:buNone/>
            </a:pPr>
            <a:endParaRPr sz="2400" dirty="0"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dirty="0">
              <a:latin typeface="Calibri"/>
              <a:ea typeface="Calibri"/>
              <a:cs typeface="Calibri"/>
              <a:sym typeface="Calibri"/>
            </a:endParaRPr>
          </a:p>
          <a:p>
            <a:pPr marL="514350" lvl="0" indent="-3365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None/>
            </a:pPr>
            <a:endParaRPr dirty="0"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dirty="0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" name="Google Shape;353;p29"/>
          <p:cNvSpPr txBox="1">
            <a:spLocks noGrp="1"/>
          </p:cNvSpPr>
          <p:nvPr>
            <p:ph type="title"/>
          </p:nvPr>
        </p:nvSpPr>
        <p:spPr>
          <a:xfrm>
            <a:off x="3657600" y="0"/>
            <a:ext cx="70104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lang="en-GB" b="1"/>
              <a:t>Summary</a:t>
            </a:r>
            <a:endParaRPr/>
          </a:p>
        </p:txBody>
      </p:sp>
      <p:sp>
        <p:nvSpPr>
          <p:cNvPr id="354" name="Google Shape;354;p29"/>
          <p:cNvSpPr txBox="1">
            <a:spLocks noGrp="1"/>
          </p:cNvSpPr>
          <p:nvPr>
            <p:ph type="body" idx="1"/>
          </p:nvPr>
        </p:nvSpPr>
        <p:spPr>
          <a:xfrm>
            <a:off x="0" y="404814"/>
            <a:ext cx="12192000" cy="6453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GB" sz="2400"/>
              <a:t>We started this lecture by exploring reward management, the reward strategy and a range of motivational theories.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GB" sz="2400"/>
              <a:t>Motivation is an inner mental state that prompts a direction, intensity &amp; persistence in behaviour. 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GB" sz="2400"/>
              <a:t>Needs &amp; expectations of work are highly individualistic.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GB" sz="2400"/>
              <a:t>Content theories tell us about needs that could trigger motivation, it does not tell us about the process of motivation.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GB" sz="2400"/>
              <a:t>Process theories focus on the cognitive processes at work that account for the direction, intensity &amp; persistence of motivated behaviour.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GB" sz="2400"/>
              <a:t>You cannot directly observe or supply motivation at work to employees. Yet, it is possible to influence an employees level of motivation to some extent by creating conditions &amp; rewards that the individual finds stimulating &amp; encouraging (Lucas, 2003).</a:t>
            </a:r>
            <a:endParaRPr/>
          </a:p>
          <a:p>
            <a:pPr marL="228600" lvl="0" indent="-101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endParaRPr sz="2000"/>
          </a:p>
        </p:txBody>
      </p:sp>
      <p:pic>
        <p:nvPicPr>
          <p:cNvPr id="355" name="Google Shape;355;p29" descr="C:\Program Files\Common Files\Microsoft Shared\Clipart\cagcat50\BD05545_.WMF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879632" y="4879571"/>
            <a:ext cx="3312368" cy="197842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5" name="Google Shape;545;p52"/>
          <p:cNvSpPr txBox="1">
            <a:spLocks noGrp="1"/>
          </p:cNvSpPr>
          <p:nvPr>
            <p:ph type="title"/>
          </p:nvPr>
        </p:nvSpPr>
        <p:spPr>
          <a:xfrm>
            <a:off x="0" y="1"/>
            <a:ext cx="12192000" cy="507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lang="en-GB" b="1"/>
              <a:t>Reference List</a:t>
            </a:r>
            <a:endParaRPr b="1"/>
          </a:p>
        </p:txBody>
      </p:sp>
      <p:sp>
        <p:nvSpPr>
          <p:cNvPr id="546" name="Google Shape;546;p52"/>
          <p:cNvSpPr txBox="1">
            <a:spLocks noGrp="1"/>
          </p:cNvSpPr>
          <p:nvPr>
            <p:ph type="body" idx="1"/>
          </p:nvPr>
        </p:nvSpPr>
        <p:spPr>
          <a:xfrm>
            <a:off x="0" y="415457"/>
            <a:ext cx="9376756" cy="62262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514350" lvl="0" indent="-5143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+mj-lt"/>
              <a:buAutoNum type="arabicPeriod"/>
            </a:pPr>
            <a:r>
              <a:rPr lang="en-GB" sz="2800" baseline="-25000" dirty="0">
                <a:latin typeface="Aptos" panose="020B0004020202020204" pitchFamily="34" charset="0"/>
              </a:rPr>
              <a:t>Armstrong, M. (2007) </a:t>
            </a:r>
            <a:r>
              <a:rPr lang="en-GB" sz="2800" i="1" baseline="-25000" dirty="0">
                <a:latin typeface="Aptos" panose="020B0004020202020204" pitchFamily="34" charset="0"/>
              </a:rPr>
              <a:t>A handbook on Employee Reward and Management Practice</a:t>
            </a:r>
            <a:r>
              <a:rPr lang="en-GB" sz="2800" baseline="-25000" dirty="0">
                <a:latin typeface="Aptos" panose="020B0004020202020204" pitchFamily="34" charset="0"/>
              </a:rPr>
              <a:t>. Kogan Page</a:t>
            </a:r>
          </a:p>
          <a:p>
            <a:pPr marL="514350" indent="-514350">
              <a:spcBef>
                <a:spcPts val="0"/>
              </a:spcBef>
              <a:buClr>
                <a:schemeClr val="dk1"/>
              </a:buClr>
              <a:buSzPts val="3200"/>
              <a:buFont typeface="+mj-lt"/>
              <a:buAutoNum type="arabicPeriod"/>
            </a:pPr>
            <a:r>
              <a:rPr lang="en-GB" sz="2800" baseline="-25000" dirty="0">
                <a:latin typeface="Aptos" panose="020B0004020202020204" pitchFamily="34" charset="0"/>
              </a:rPr>
              <a:t>Armstrong, M. (2010) </a:t>
            </a:r>
            <a:r>
              <a:rPr lang="en-GB" sz="2800" i="1" baseline="-25000" dirty="0">
                <a:latin typeface="Aptos" panose="020B0004020202020204" pitchFamily="34" charset="0"/>
              </a:rPr>
              <a:t>Armstrong’s Essential Human Resource Management Practice: A guide to People Management</a:t>
            </a:r>
            <a:r>
              <a:rPr lang="en-GB" sz="2800" baseline="-25000" dirty="0">
                <a:latin typeface="Aptos" panose="020B0004020202020204" pitchFamily="34" charset="0"/>
              </a:rPr>
              <a:t>. Kogan Page</a:t>
            </a:r>
            <a:endParaRPr lang="en-GB" sz="2800" dirty="0">
              <a:latin typeface="Aptos" panose="020B0004020202020204" pitchFamily="34" charset="0"/>
            </a:endParaRPr>
          </a:p>
          <a:p>
            <a:pPr marL="514350" lvl="0" indent="-514350" algn="l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+mj-lt"/>
              <a:buAutoNum type="arabicPeriod"/>
            </a:pPr>
            <a:r>
              <a:rPr lang="en-GB" sz="2800" baseline="-25000" dirty="0">
                <a:latin typeface="Aptos" panose="020B0004020202020204" pitchFamily="34" charset="0"/>
              </a:rPr>
              <a:t>Capelli, P. and Tavis, A. (2016) ‘The performance management Revolution’ </a:t>
            </a:r>
            <a:r>
              <a:rPr lang="en-GB" sz="2800" i="1" baseline="-25000" dirty="0">
                <a:latin typeface="Aptos" panose="020B0004020202020204" pitchFamily="34" charset="0"/>
              </a:rPr>
              <a:t>Harvard Business Review</a:t>
            </a:r>
            <a:r>
              <a:rPr lang="en-GB" sz="2800" baseline="-25000" dirty="0">
                <a:latin typeface="Aptos" panose="020B0004020202020204" pitchFamily="34" charset="0"/>
              </a:rPr>
              <a:t>. [online] (October 2016 Issue). available from </a:t>
            </a:r>
            <a:r>
              <a:rPr lang="en-GB" sz="2800" u="sng" baseline="-25000" dirty="0">
                <a:solidFill>
                  <a:schemeClr val="hlink"/>
                </a:solidFill>
                <a:latin typeface="Aptos" panose="020B0004020202020204" pitchFamily="34" charset="0"/>
                <a:hlinkClick r:id="rId3"/>
              </a:rPr>
              <a:t>https://hbr.org/2016/10/the-performance-management-revolution</a:t>
            </a:r>
            <a:r>
              <a:rPr lang="en-GB" sz="2800" baseline="-25000" dirty="0">
                <a:latin typeface="Aptos" panose="020B0004020202020204" pitchFamily="34" charset="0"/>
              </a:rPr>
              <a:t> [20 August 2018]</a:t>
            </a:r>
            <a:endParaRPr sz="2800" dirty="0">
              <a:latin typeface="Aptos" panose="020B0004020202020204" pitchFamily="34" charset="0"/>
            </a:endParaRPr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+mj-lt"/>
              <a:buAutoNum type="arabicPeriod"/>
            </a:pPr>
            <a:r>
              <a:rPr lang="en-GB" sz="1800" dirty="0">
                <a:latin typeface="Aptos" panose="020B0004020202020204" pitchFamily="34" charset="0"/>
              </a:rPr>
              <a:t>Maycock, E.A., Auluck, R., and Puplampu, B.M. (2017) ‘Unrealistic Goal Setting within the West African Financial Services Sector’. </a:t>
            </a:r>
            <a:r>
              <a:rPr lang="en-GB" sz="1800" i="1" dirty="0">
                <a:latin typeface="Aptos" panose="020B0004020202020204" pitchFamily="34" charset="0"/>
              </a:rPr>
              <a:t>The International Journal of Business &amp; Management</a:t>
            </a:r>
            <a:r>
              <a:rPr lang="en-GB" sz="1800" dirty="0">
                <a:latin typeface="Aptos" panose="020B0004020202020204" pitchFamily="34" charset="0"/>
              </a:rPr>
              <a:t> [online] 5(7), 115-123. available from </a:t>
            </a:r>
            <a:r>
              <a:rPr lang="en-GB" sz="1800" u="sng" dirty="0">
                <a:solidFill>
                  <a:schemeClr val="hlink"/>
                </a:solidFill>
                <a:latin typeface="Aptos" panose="020B0004020202020204" pitchFamily="34" charset="0"/>
                <a:hlinkClick r:id="rId4"/>
              </a:rPr>
              <a:t>http://www.theijbm.com/wp-content/uploads/2017/07/12.-BM1707-058.pdf</a:t>
            </a:r>
            <a:r>
              <a:rPr lang="en-GB" sz="1800" dirty="0">
                <a:latin typeface="Aptos" panose="020B0004020202020204" pitchFamily="34" charset="0"/>
              </a:rPr>
              <a:t> [20 August 2018]</a:t>
            </a:r>
            <a:endParaRPr sz="1800" dirty="0">
              <a:latin typeface="Aptos" panose="020B0004020202020204" pitchFamily="34" charset="0"/>
            </a:endParaRPr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+mj-lt"/>
              <a:buAutoNum type="arabicPeriod"/>
            </a:pPr>
            <a:r>
              <a:rPr lang="en-GB" sz="1800" dirty="0">
                <a:latin typeface="Aptos" panose="020B0004020202020204" pitchFamily="34" charset="0"/>
              </a:rPr>
              <a:t>Torrington, D., Taylor, S., Hall, L., and Atkinson, C. (201) Human Resource Management. 8th Edition. Financial Times/Prentice Hall</a:t>
            </a:r>
          </a:p>
          <a:p>
            <a:pPr marL="457200" indent="-457200">
              <a:spcBef>
                <a:spcPts val="1000"/>
              </a:spcBef>
              <a:buClr>
                <a:schemeClr val="dk1"/>
              </a:buClr>
              <a:buSzPts val="2000"/>
              <a:buFont typeface="+mj-lt"/>
              <a:buAutoNum type="arabicPeriod"/>
            </a:pPr>
            <a:r>
              <a:rPr lang="en-GB" baseline="-25000" dirty="0">
                <a:latin typeface="Aptos" panose="020B0004020202020204" pitchFamily="34" charset="0"/>
              </a:rPr>
              <a:t>White, G. (2011) </a:t>
            </a:r>
            <a:r>
              <a:rPr lang="en-GB" i="1" baseline="-25000" dirty="0">
                <a:latin typeface="Aptos" panose="020B0004020202020204" pitchFamily="34" charset="0"/>
              </a:rPr>
              <a:t>Reward Management</a:t>
            </a:r>
            <a:r>
              <a:rPr lang="en-GB" baseline="-25000" dirty="0">
                <a:latin typeface="Aptos" panose="020B0004020202020204" pitchFamily="34" charset="0"/>
              </a:rPr>
              <a:t>. 2nd </a:t>
            </a:r>
            <a:r>
              <a:rPr lang="en-GB" baseline="-25000" dirty="0" err="1">
                <a:latin typeface="Aptos" panose="020B0004020202020204" pitchFamily="34" charset="0"/>
              </a:rPr>
              <a:t>Edn</a:t>
            </a:r>
            <a:r>
              <a:rPr lang="en-GB" baseline="-25000" dirty="0">
                <a:latin typeface="Aptos" panose="020B0004020202020204" pitchFamily="34" charset="0"/>
              </a:rPr>
              <a:t>. CIPD. UK</a:t>
            </a:r>
            <a:endParaRPr lang="en-GB" dirty="0">
              <a:latin typeface="Aptos" panose="020B0004020202020204" pitchFamily="34" charset="0"/>
            </a:endParaRPr>
          </a:p>
          <a:p>
            <a:pPr marL="457200" lvl="0" indent="-4572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AutoNum type="arabicPeriod"/>
            </a:pPr>
            <a:endParaRPr sz="2000" dirty="0"/>
          </a:p>
        </p:txBody>
      </p:sp>
      <p:pic>
        <p:nvPicPr>
          <p:cNvPr id="547" name="Google Shape;547;p52" descr="book2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742516" y="-1"/>
            <a:ext cx="2449484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0" name="Google Shape;360;p30"/>
          <p:cNvSpPr txBox="1">
            <a:spLocks noGrp="1"/>
          </p:cNvSpPr>
          <p:nvPr>
            <p:ph type="title"/>
          </p:nvPr>
        </p:nvSpPr>
        <p:spPr>
          <a:xfrm>
            <a:off x="3832166" y="4869160"/>
            <a:ext cx="6378633" cy="17281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7030A0"/>
              </a:buClr>
              <a:buSzPts val="6000"/>
              <a:buFont typeface="Calibri"/>
              <a:buNone/>
            </a:pPr>
            <a:r>
              <a:rPr lang="en-GB" sz="6000" b="1">
                <a:solidFill>
                  <a:srgbClr val="7030A0"/>
                </a:solidFill>
              </a:rPr>
              <a:t>The End!!!!!</a:t>
            </a:r>
            <a:endParaRPr/>
          </a:p>
        </p:txBody>
      </p:sp>
      <p:pic>
        <p:nvPicPr>
          <p:cNvPr id="361" name="Google Shape;361;p30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2927649" y="0"/>
            <a:ext cx="6336703" cy="458112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4570</Words>
  <Application>Microsoft Office PowerPoint</Application>
  <PresentationFormat>Widescreen</PresentationFormat>
  <Paragraphs>362</Paragraphs>
  <Slides>47</Slides>
  <Notes>38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5" baseType="lpstr">
      <vt:lpstr>Aptos</vt:lpstr>
      <vt:lpstr>Arial</vt:lpstr>
      <vt:lpstr>Calibri</vt:lpstr>
      <vt:lpstr>Myriad Pro</vt:lpstr>
      <vt:lpstr>Noto Sans Symbols</vt:lpstr>
      <vt:lpstr>Times</vt:lpstr>
      <vt:lpstr>Times New Roman</vt:lpstr>
      <vt:lpstr>20140311PresentationUWTSDTemplate</vt:lpstr>
      <vt:lpstr>Master of Business Administration   Human Capital Management   Performance and Reward management</vt:lpstr>
      <vt:lpstr>Learning Outcomes</vt:lpstr>
      <vt:lpstr>What is ‘performance’?</vt:lpstr>
      <vt:lpstr>What is Performance Management?</vt:lpstr>
      <vt:lpstr>PowerPoint Presentation</vt:lpstr>
      <vt:lpstr>Reasons for Performance Management?</vt:lpstr>
      <vt:lpstr> Underpinning Theories </vt:lpstr>
      <vt:lpstr>Underpinning theories</vt:lpstr>
      <vt:lpstr>Ethical Principles</vt:lpstr>
      <vt:lpstr>3 Stages of Performance Management Cycle</vt:lpstr>
      <vt:lpstr>What is appraised …</vt:lpstr>
      <vt:lpstr>Performance Appraisals</vt:lpstr>
      <vt:lpstr>Traditional Systems - Annual Appraisal </vt:lpstr>
      <vt:lpstr>Problems with Performance Appraisals </vt:lpstr>
      <vt:lpstr>Current trends in performance appraisal</vt:lpstr>
      <vt:lpstr>PowerPoint Presentation</vt:lpstr>
      <vt:lpstr> The outcomes of performance appraisals </vt:lpstr>
      <vt:lpstr>References/Further Reading </vt:lpstr>
      <vt:lpstr>PowerPoint Presentation</vt:lpstr>
      <vt:lpstr>Reward Management - Learning Outcomes</vt:lpstr>
      <vt:lpstr>Are rewards are more effective than punishments in enhancing employee performance? </vt:lpstr>
      <vt:lpstr>Introduction</vt:lpstr>
      <vt:lpstr>PowerPoint Presentation</vt:lpstr>
      <vt:lpstr>PowerPoint Presentation</vt:lpstr>
      <vt:lpstr>CONCEPT OF REWARD MANAGEMENT</vt:lpstr>
      <vt:lpstr>Critical Thinking</vt:lpstr>
      <vt:lpstr> Objectives of Reward Management: </vt:lpstr>
      <vt:lpstr> The types of reward  </vt:lpstr>
      <vt:lpstr>Factors Affecting The Strategic Reward System</vt:lpstr>
      <vt:lpstr> The cost of reward  </vt:lpstr>
      <vt:lpstr> The relationship between motivation and reward  </vt:lpstr>
      <vt:lpstr>The Nature of Motivation</vt:lpstr>
      <vt:lpstr>PowerPoint Presentation</vt:lpstr>
      <vt:lpstr>Process Theories</vt:lpstr>
      <vt:lpstr>Expectancy Theory</vt:lpstr>
      <vt:lpstr>How Expectancy Theory Works</vt:lpstr>
      <vt:lpstr>Assumptions of the Expectancy Theory</vt:lpstr>
      <vt:lpstr>Limitations of the Expectancy Theory </vt:lpstr>
      <vt:lpstr>Managerial implications of expectancy theory</vt:lpstr>
      <vt:lpstr>EQUITY THEORY (Adams, 1963)</vt:lpstr>
      <vt:lpstr>Equity Theory</vt:lpstr>
      <vt:lpstr> Managerial implications of equity theory </vt:lpstr>
      <vt:lpstr>Organizational Implications of Equity Theory</vt:lpstr>
      <vt:lpstr>PowerPoint Presentation</vt:lpstr>
      <vt:lpstr>Summary</vt:lpstr>
      <vt:lpstr>Reference List</vt:lpstr>
      <vt:lpstr>The End!!!!!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Eno Maycock</dc:creator>
  <cp:lastModifiedBy>Eno Maycock</cp:lastModifiedBy>
  <cp:revision>3</cp:revision>
  <dcterms:created xsi:type="dcterms:W3CDTF">2026-01-31T21:08:36Z</dcterms:created>
  <dcterms:modified xsi:type="dcterms:W3CDTF">2026-09-06T20:51:00Z</dcterms:modified>
</cp:coreProperties>
</file>