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5"/>
  </p:handoutMasterIdLst>
  <p:sldIdLst>
    <p:sldId id="266" r:id="rId2"/>
    <p:sldId id="275" r:id="rId3"/>
    <p:sldId id="268" r:id="rId4"/>
    <p:sldId id="269" r:id="rId5"/>
    <p:sldId id="270" r:id="rId6"/>
    <p:sldId id="271" r:id="rId7"/>
    <p:sldId id="272" r:id="rId8"/>
    <p:sldId id="256" r:id="rId9"/>
    <p:sldId id="257" r:id="rId10"/>
    <p:sldId id="273" r:id="rId11"/>
    <p:sldId id="267" r:id="rId12"/>
    <p:sldId id="258" r:id="rId13"/>
    <p:sldId id="274" r:id="rId14"/>
    <p:sldId id="276" r:id="rId15"/>
    <p:sldId id="259" r:id="rId16"/>
    <p:sldId id="260" r:id="rId17"/>
    <p:sldId id="261" r:id="rId18"/>
    <p:sldId id="262" r:id="rId19"/>
    <p:sldId id="263" r:id="rId20"/>
    <p:sldId id="264" r:id="rId21"/>
    <p:sldId id="265" r:id="rId22"/>
    <p:sldId id="277" r:id="rId23"/>
    <p:sldId id="278"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6321B40-64A6-4ED5-98AA-DB283F0FD7E5}" type="datetimeFigureOut">
              <a:rPr lang="en-GB" smtClean="0"/>
              <a:t>09/02/2018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A3D9AAA-651A-49A5-AA62-61102A1D9267}" type="slidenum">
              <a:rPr lang="en-GB" smtClean="0"/>
              <a:t>‹#›</a:t>
            </a:fld>
            <a:endParaRPr lang="en-GB"/>
          </a:p>
        </p:txBody>
      </p:sp>
    </p:spTree>
    <p:extLst>
      <p:ext uri="{BB962C8B-B14F-4D97-AF65-F5344CB8AC3E}">
        <p14:creationId xmlns:p14="http://schemas.microsoft.com/office/powerpoint/2010/main" val="349040186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610D8F8-4313-4BF1-B84D-FB0071BF24C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7274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62912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0763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8A1E990-412B-4C2F-834E-5BED597FB119}"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1101093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8A1E990-412B-4C2F-834E-5BED597FB119}" type="datetimeFigureOut">
              <a:rPr lang="en-GB" smtClean="0"/>
              <a:t>09/02/2018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10D8F8-4313-4BF1-B84D-FB0071BF24C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2594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8A1E990-412B-4C2F-834E-5BED597FB119}" type="datetimeFigureOut">
              <a:rPr lang="en-GB" smtClean="0"/>
              <a:t>09/02/2018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10D8F8-4313-4BF1-B84D-FB0071BF24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7621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A1E990-412B-4C2F-834E-5BED597FB119}" type="datetimeFigureOut">
              <a:rPr lang="en-GB" smtClean="0"/>
              <a:t>09/02/2018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123945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A1E990-412B-4C2F-834E-5BED597FB119}"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0D8F8-4313-4BF1-B84D-FB0071BF24C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2309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A1E990-412B-4C2F-834E-5BED597FB119}"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2158952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A1E990-412B-4C2F-834E-5BED597FB119}"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1383638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759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64367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spTree>
    <p:extLst>
      <p:ext uri="{BB962C8B-B14F-4D97-AF65-F5344CB8AC3E}">
        <p14:creationId xmlns:p14="http://schemas.microsoft.com/office/powerpoint/2010/main" val="3189151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1608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1701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8630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A1E990-412B-4C2F-834E-5BED597FB119}"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0D8F8-4313-4BF1-B84D-FB0071BF24C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98071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A1E990-412B-4C2F-834E-5BED597FB119}" type="datetimeFigureOut">
              <a:rPr lang="en-GB" smtClean="0"/>
              <a:t>09/02/2018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10D8F8-4313-4BF1-B84D-FB0071BF24C7}" type="slidenum">
              <a:rPr lang="en-GB" smtClean="0"/>
              <a:t>‹#›</a:t>
            </a:fld>
            <a:endParaRPr lang="en-GB"/>
          </a:p>
        </p:txBody>
      </p:sp>
    </p:spTree>
    <p:extLst>
      <p:ext uri="{BB962C8B-B14F-4D97-AF65-F5344CB8AC3E}">
        <p14:creationId xmlns:p14="http://schemas.microsoft.com/office/powerpoint/2010/main" val="7265168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news/uk-wales-3350658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l68pkQjXw2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Leadership Theory</a:t>
            </a:r>
            <a:endParaRPr lang="en-GB" dirty="0"/>
          </a:p>
        </p:txBody>
      </p:sp>
      <p:sp>
        <p:nvSpPr>
          <p:cNvPr id="3" name="Subtitle 2"/>
          <p:cNvSpPr>
            <a:spLocks noGrp="1"/>
          </p:cNvSpPr>
          <p:nvPr>
            <p:ph type="subTitle" idx="1"/>
          </p:nvPr>
        </p:nvSpPr>
        <p:spPr/>
        <p:txBody>
          <a:bodyPr>
            <a:normAutofit/>
          </a:bodyPr>
          <a:lstStyle/>
          <a:p>
            <a:r>
              <a:rPr lang="en-GB" sz="4800" dirty="0"/>
              <a:t>Tannenbaum and Schmidt</a:t>
            </a:r>
          </a:p>
        </p:txBody>
      </p:sp>
    </p:spTree>
    <p:extLst>
      <p:ext uri="{BB962C8B-B14F-4D97-AF65-F5344CB8AC3E}">
        <p14:creationId xmlns:p14="http://schemas.microsoft.com/office/powerpoint/2010/main" val="2628116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454008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Authoritarian – Democratic Recap</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a:p>
          <a:p>
            <a:r>
              <a:rPr lang="en-GB" sz="3500" dirty="0" smtClean="0"/>
              <a:t>This theory looks at how much freedom is allowed to team members and how much authority is used by the leader.</a:t>
            </a:r>
          </a:p>
          <a:p>
            <a:endParaRPr lang="en-GB" sz="3500" dirty="0" smtClean="0"/>
          </a:p>
          <a:p>
            <a:r>
              <a:rPr lang="en-GB" sz="3500" dirty="0" smtClean="0"/>
              <a:t>Tannenbaum and Schmidt (1957) developed this model based on a continuum from authoritarian (dominant) to democratic (participative) leadership style. </a:t>
            </a:r>
            <a:endParaRPr lang="en-GB" sz="3500" dirty="0"/>
          </a:p>
        </p:txBody>
      </p:sp>
    </p:spTree>
    <p:extLst>
      <p:ext uri="{BB962C8B-B14F-4D97-AF65-F5344CB8AC3E}">
        <p14:creationId xmlns:p14="http://schemas.microsoft.com/office/powerpoint/2010/main" val="2744142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Authoritarian - Democratic</a:t>
            </a:r>
            <a:endParaRPr lang="en-GB" dirty="0"/>
          </a:p>
        </p:txBody>
      </p:sp>
      <p:sp>
        <p:nvSpPr>
          <p:cNvPr id="3" name="Content Placeholder 2"/>
          <p:cNvSpPr>
            <a:spLocks noGrp="1"/>
          </p:cNvSpPr>
          <p:nvPr>
            <p:ph idx="1"/>
          </p:nvPr>
        </p:nvSpPr>
        <p:spPr/>
        <p:txBody>
          <a:bodyPr/>
          <a:lstStyle/>
          <a:p>
            <a:endParaRPr lang="en-GB" dirty="0" smtClean="0"/>
          </a:p>
          <a:p>
            <a:r>
              <a:rPr lang="en-GB" sz="2800" dirty="0" smtClean="0"/>
              <a:t>At the lower end of the continuum the leader has most of the control over decision making. </a:t>
            </a:r>
          </a:p>
          <a:p>
            <a:endParaRPr lang="en-GB" sz="2800" dirty="0" smtClean="0"/>
          </a:p>
          <a:p>
            <a:r>
              <a:rPr lang="en-GB" sz="2800" dirty="0" smtClean="0"/>
              <a:t>This gradually changes to allow followers more and more freedom and control in decision making. </a:t>
            </a:r>
            <a:endParaRPr lang="en-GB" sz="2800" dirty="0"/>
          </a:p>
        </p:txBody>
      </p:sp>
    </p:spTree>
    <p:extLst>
      <p:ext uri="{BB962C8B-B14F-4D97-AF65-F5344CB8AC3E}">
        <p14:creationId xmlns:p14="http://schemas.microsoft.com/office/powerpoint/2010/main" val="6233620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
            <a:ext cx="9144000" cy="1610138"/>
          </a:xfrm>
        </p:spPr>
        <p:txBody>
          <a:bodyPr/>
          <a:lstStyle/>
          <a:p>
            <a:pPr algn="ctr"/>
            <a:r>
              <a:rPr lang="en-GB" dirty="0"/>
              <a:t>Tannenbaum and Schmidt Continuum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1478" y="1124746"/>
            <a:ext cx="9471991" cy="5112567"/>
          </a:xfrm>
        </p:spPr>
      </p:pic>
    </p:spTree>
    <p:extLst>
      <p:ext uri="{BB962C8B-B14F-4D97-AF65-F5344CB8AC3E}">
        <p14:creationId xmlns:p14="http://schemas.microsoft.com/office/powerpoint/2010/main" val="7649693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0"/>
            <a:ext cx="7772400" cy="1828799"/>
          </a:xfrm>
        </p:spPr>
        <p:txBody>
          <a:bodyPr/>
          <a:lstStyle/>
          <a:p>
            <a:r>
              <a:rPr lang="en-GB" dirty="0" smtClean="0"/>
              <a:t>Authoritarian - Democratic</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49692950"/>
              </p:ext>
            </p:extLst>
          </p:nvPr>
        </p:nvGraphicFramePr>
        <p:xfrm>
          <a:off x="990598" y="1212573"/>
          <a:ext cx="10193868" cy="4979505"/>
        </p:xfrm>
        <a:graphic>
          <a:graphicData uri="http://schemas.openxmlformats.org/drawingml/2006/table">
            <a:tbl>
              <a:tblPr firstRow="1" bandRow="1">
                <a:tableStyleId>{5C22544A-7EE6-4342-B048-85BDC9FD1C3A}</a:tableStyleId>
              </a:tblPr>
              <a:tblGrid>
                <a:gridCol w="5096934"/>
                <a:gridCol w="5096934"/>
              </a:tblGrid>
              <a:tr h="648011">
                <a:tc>
                  <a:txBody>
                    <a:bodyPr/>
                    <a:lstStyle/>
                    <a:p>
                      <a:r>
                        <a:rPr lang="en-GB" dirty="0" smtClean="0"/>
                        <a:t>1. Deciding and Announcing</a:t>
                      </a:r>
                      <a:endParaRPr lang="en-GB" dirty="0"/>
                    </a:p>
                  </a:txBody>
                  <a:tcPr marL="86360" marR="86360"/>
                </a:tc>
                <a:tc>
                  <a:txBody>
                    <a:bodyPr/>
                    <a:lstStyle/>
                    <a:p>
                      <a:r>
                        <a:rPr lang="en-GB" dirty="0" smtClean="0"/>
                        <a:t>Leader decides what needs to be done and tells people what to do</a:t>
                      </a:r>
                      <a:endParaRPr lang="en-GB" dirty="0"/>
                    </a:p>
                  </a:txBody>
                  <a:tcPr marL="86360" marR="86360"/>
                </a:tc>
              </a:tr>
              <a:tr h="783720">
                <a:tc>
                  <a:txBody>
                    <a:bodyPr/>
                    <a:lstStyle/>
                    <a:p>
                      <a:r>
                        <a:rPr lang="en-GB" dirty="0" smtClean="0"/>
                        <a:t>2. Deciding and Selling</a:t>
                      </a:r>
                      <a:endParaRPr lang="en-GB" dirty="0"/>
                    </a:p>
                  </a:txBody>
                  <a:tcPr marL="86360" marR="86360"/>
                </a:tc>
                <a:tc>
                  <a:txBody>
                    <a:bodyPr/>
                    <a:lstStyle/>
                    <a:p>
                      <a:r>
                        <a:rPr lang="en-GB" dirty="0" smtClean="0"/>
                        <a:t>Leader decides</a:t>
                      </a:r>
                      <a:r>
                        <a:rPr lang="en-GB" baseline="0" dirty="0" smtClean="0"/>
                        <a:t> what needs to be done and persuades team to agree a plan</a:t>
                      </a:r>
                      <a:endParaRPr lang="en-GB" dirty="0"/>
                    </a:p>
                  </a:txBody>
                  <a:tcPr marL="86360" marR="86360"/>
                </a:tc>
              </a:tr>
              <a:tr h="783720">
                <a:tc>
                  <a:txBody>
                    <a:bodyPr/>
                    <a:lstStyle/>
                    <a:p>
                      <a:r>
                        <a:rPr lang="en-GB" dirty="0" smtClean="0"/>
                        <a:t>3. Presenting and Inviting Questions</a:t>
                      </a:r>
                      <a:endParaRPr lang="en-GB" dirty="0"/>
                    </a:p>
                  </a:txBody>
                  <a:tcPr marL="86360" marR="86360"/>
                </a:tc>
                <a:tc>
                  <a:txBody>
                    <a:bodyPr/>
                    <a:lstStyle/>
                    <a:p>
                      <a:r>
                        <a:rPr lang="en-GB" dirty="0" smtClean="0"/>
                        <a:t>After making decisions leader asks for Q’s and comments, is prepared to change </a:t>
                      </a:r>
                      <a:endParaRPr lang="en-GB" dirty="0"/>
                    </a:p>
                  </a:txBody>
                  <a:tcPr marL="86360" marR="86360"/>
                </a:tc>
              </a:tr>
              <a:tr h="648011">
                <a:tc>
                  <a:txBody>
                    <a:bodyPr/>
                    <a:lstStyle/>
                    <a:p>
                      <a:r>
                        <a:rPr lang="en-GB" dirty="0" smtClean="0"/>
                        <a:t>4. Presenting a tentative decision</a:t>
                      </a:r>
                      <a:endParaRPr lang="en-GB" dirty="0"/>
                    </a:p>
                  </a:txBody>
                  <a:tcPr marL="86360" marR="86360"/>
                </a:tc>
                <a:tc>
                  <a:txBody>
                    <a:bodyPr/>
                    <a:lstStyle/>
                    <a:p>
                      <a:r>
                        <a:rPr lang="en-GB" dirty="0" smtClean="0"/>
                        <a:t>Leader presents a possible plan and asks for suggestions</a:t>
                      </a:r>
                      <a:endParaRPr lang="en-GB" dirty="0"/>
                    </a:p>
                  </a:txBody>
                  <a:tcPr marL="86360" marR="86360"/>
                </a:tc>
              </a:tr>
              <a:tr h="548603">
                <a:tc>
                  <a:txBody>
                    <a:bodyPr/>
                    <a:lstStyle/>
                    <a:p>
                      <a:r>
                        <a:rPr lang="en-GB" dirty="0" smtClean="0"/>
                        <a:t>5. Seeking Suggestions before planning</a:t>
                      </a:r>
                      <a:endParaRPr lang="en-GB" dirty="0"/>
                    </a:p>
                  </a:txBody>
                  <a:tcPr marL="86360" marR="86360"/>
                </a:tc>
                <a:tc>
                  <a:txBody>
                    <a:bodyPr/>
                    <a:lstStyle/>
                    <a:p>
                      <a:r>
                        <a:rPr lang="en-GB" dirty="0" smtClean="0"/>
                        <a:t>Group discuss options before leader decides plan</a:t>
                      </a:r>
                      <a:endParaRPr lang="en-GB" dirty="0"/>
                    </a:p>
                  </a:txBody>
                  <a:tcPr marL="86360" marR="86360"/>
                </a:tc>
              </a:tr>
              <a:tr h="783720">
                <a:tc>
                  <a:txBody>
                    <a:bodyPr/>
                    <a:lstStyle/>
                    <a:p>
                      <a:r>
                        <a:rPr lang="en-GB" dirty="0" smtClean="0"/>
                        <a:t>6. Defining limits requesting decision</a:t>
                      </a:r>
                      <a:endParaRPr lang="en-GB" dirty="0"/>
                    </a:p>
                  </a:txBody>
                  <a:tcPr marL="86360" marR="86360"/>
                </a:tc>
                <a:tc>
                  <a:txBody>
                    <a:bodyPr/>
                    <a:lstStyle/>
                    <a:p>
                      <a:r>
                        <a:rPr lang="en-GB" dirty="0" smtClean="0"/>
                        <a:t>Leader states problem and sets limits, team free to come up with plan</a:t>
                      </a:r>
                      <a:endParaRPr lang="en-GB" dirty="0"/>
                    </a:p>
                  </a:txBody>
                  <a:tcPr marL="86360" marR="86360"/>
                </a:tc>
              </a:tr>
              <a:tr h="783720">
                <a:tc>
                  <a:txBody>
                    <a:bodyPr/>
                    <a:lstStyle/>
                    <a:p>
                      <a:r>
                        <a:rPr lang="en-GB" dirty="0" smtClean="0"/>
                        <a:t>7. Team decision making</a:t>
                      </a:r>
                      <a:endParaRPr lang="en-GB" dirty="0"/>
                    </a:p>
                  </a:txBody>
                  <a:tcPr marL="86360" marR="86360"/>
                </a:tc>
                <a:tc>
                  <a:txBody>
                    <a:bodyPr/>
                    <a:lstStyle/>
                    <a:p>
                      <a:r>
                        <a:rPr lang="en-GB" dirty="0" smtClean="0"/>
                        <a:t>Leader becomes one member of group, decisions taken by all members equally</a:t>
                      </a:r>
                      <a:endParaRPr lang="en-GB" dirty="0"/>
                    </a:p>
                  </a:txBody>
                  <a:tcPr marL="86360" marR="86360"/>
                </a:tc>
              </a:tr>
            </a:tbl>
          </a:graphicData>
        </a:graphic>
      </p:graphicFrame>
    </p:spTree>
    <p:extLst>
      <p:ext uri="{BB962C8B-B14F-4D97-AF65-F5344CB8AC3E}">
        <p14:creationId xmlns:p14="http://schemas.microsoft.com/office/powerpoint/2010/main" val="12244005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Consider how this approach works….</a:t>
            </a:r>
            <a:endParaRPr lang="en-GB" dirty="0"/>
          </a:p>
        </p:txBody>
      </p:sp>
      <p:sp>
        <p:nvSpPr>
          <p:cNvPr id="3" name="Content Placeholder 2"/>
          <p:cNvSpPr>
            <a:spLocks noGrp="1"/>
          </p:cNvSpPr>
          <p:nvPr>
            <p:ph idx="1"/>
          </p:nvPr>
        </p:nvSpPr>
        <p:spPr/>
        <p:txBody>
          <a:bodyPr/>
          <a:lstStyle/>
          <a:p>
            <a:r>
              <a:rPr lang="en-GB" dirty="0" smtClean="0"/>
              <a:t>In the Prison Service?</a:t>
            </a:r>
          </a:p>
          <a:p>
            <a:r>
              <a:rPr lang="en-GB" dirty="0" smtClean="0"/>
              <a:t>In Local Government?</a:t>
            </a:r>
          </a:p>
          <a:p>
            <a:r>
              <a:rPr lang="en-GB" dirty="0" smtClean="0"/>
              <a:t>In the Fire Service?</a:t>
            </a:r>
          </a:p>
          <a:p>
            <a:r>
              <a:rPr lang="en-GB" dirty="0" smtClean="0"/>
              <a:t>In the Police Service?</a:t>
            </a:r>
          </a:p>
          <a:p>
            <a:r>
              <a:rPr lang="en-GB" dirty="0" smtClean="0"/>
              <a:t>In the Army?</a:t>
            </a:r>
            <a:endParaRPr lang="en-GB" dirty="0"/>
          </a:p>
        </p:txBody>
      </p:sp>
    </p:spTree>
    <p:extLst>
      <p:ext uri="{BB962C8B-B14F-4D97-AF65-F5344CB8AC3E}">
        <p14:creationId xmlns:p14="http://schemas.microsoft.com/office/powerpoint/2010/main" val="1789637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7948" y="1543051"/>
            <a:ext cx="8209722" cy="2409824"/>
          </a:xfrm>
        </p:spPr>
        <p:txBody>
          <a:bodyPr>
            <a:normAutofit fontScale="90000"/>
          </a:bodyPr>
          <a:lstStyle/>
          <a:p>
            <a:r>
              <a:rPr lang="en-GB" sz="3600" dirty="0" smtClean="0"/>
              <a:t>Death of Army Reservists </a:t>
            </a:r>
            <a:br>
              <a:rPr lang="en-GB" sz="3600" dirty="0" smtClean="0"/>
            </a:br>
            <a:r>
              <a:rPr lang="en-GB" sz="3600" dirty="0" smtClean="0"/>
              <a:t>Craig Roberts, </a:t>
            </a:r>
            <a:br>
              <a:rPr lang="en-GB" sz="3600" dirty="0" smtClean="0"/>
            </a:br>
            <a:r>
              <a:rPr lang="en-GB" sz="3600" dirty="0" smtClean="0"/>
              <a:t>James </a:t>
            </a:r>
            <a:r>
              <a:rPr lang="en-GB" sz="3600" dirty="0" err="1" smtClean="0"/>
              <a:t>Dunsby</a:t>
            </a:r>
            <a:r>
              <a:rPr lang="en-GB" sz="3600" dirty="0" smtClean="0"/>
              <a:t>, and </a:t>
            </a:r>
            <a:br>
              <a:rPr lang="en-GB" sz="3600" dirty="0" smtClean="0"/>
            </a:br>
            <a:r>
              <a:rPr lang="en-GB" sz="3600" dirty="0" smtClean="0"/>
              <a:t>Edward Maher </a:t>
            </a:r>
            <a:br>
              <a:rPr lang="en-GB" sz="3600" dirty="0" smtClean="0"/>
            </a:br>
            <a:endParaRPr lang="en-GB" sz="3600" dirty="0"/>
          </a:p>
        </p:txBody>
      </p:sp>
      <p:sp>
        <p:nvSpPr>
          <p:cNvPr id="3" name="Subtitle 2"/>
          <p:cNvSpPr>
            <a:spLocks noGrp="1"/>
          </p:cNvSpPr>
          <p:nvPr>
            <p:ph type="subTitle" idx="1"/>
          </p:nvPr>
        </p:nvSpPr>
        <p:spPr>
          <a:xfrm>
            <a:off x="2692398" y="3952875"/>
            <a:ext cx="6815669" cy="1025524"/>
          </a:xfrm>
        </p:spPr>
        <p:txBody>
          <a:bodyPr>
            <a:noAutofit/>
          </a:bodyPr>
          <a:lstStyle/>
          <a:p>
            <a:r>
              <a:rPr lang="en-GB" sz="3600" dirty="0"/>
              <a:t>July 2013</a:t>
            </a:r>
          </a:p>
        </p:txBody>
      </p:sp>
    </p:spTree>
    <p:extLst>
      <p:ext uri="{BB962C8B-B14F-4D97-AF65-F5344CB8AC3E}">
        <p14:creationId xmlns:p14="http://schemas.microsoft.com/office/powerpoint/2010/main" val="37291081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Circumstances</a:t>
            </a:r>
            <a:endParaRPr lang="en-GB" dirty="0"/>
          </a:p>
        </p:txBody>
      </p:sp>
      <p:sp>
        <p:nvSpPr>
          <p:cNvPr id="3" name="Content Placeholder 2"/>
          <p:cNvSpPr>
            <a:spLocks noGrp="1"/>
          </p:cNvSpPr>
          <p:nvPr>
            <p:ph idx="1"/>
          </p:nvPr>
        </p:nvSpPr>
        <p:spPr/>
        <p:txBody>
          <a:bodyPr>
            <a:normAutofit/>
          </a:bodyPr>
          <a:lstStyle/>
          <a:p>
            <a:r>
              <a:rPr lang="en-GB" sz="3200" dirty="0" smtClean="0"/>
              <a:t>Craig Roberts, James </a:t>
            </a:r>
            <a:r>
              <a:rPr lang="en-GB" sz="3200" dirty="0" err="1" smtClean="0"/>
              <a:t>Dunsby</a:t>
            </a:r>
            <a:r>
              <a:rPr lang="en-GB" sz="3200" dirty="0" smtClean="0"/>
              <a:t> and Edward Maher died whilst undertaking a Reservist selection process in the Brecon Beacons in July 2013, </a:t>
            </a:r>
          </a:p>
          <a:p>
            <a:r>
              <a:rPr lang="en-GB" sz="3200" dirty="0" smtClean="0"/>
              <a:t>Of 67 reservist candidates only 20 reached the ‘test week’ known and the ‘Fan dance’ (after Pen Y Fan),</a:t>
            </a:r>
          </a:p>
          <a:p>
            <a:endParaRPr lang="en-GB" dirty="0"/>
          </a:p>
        </p:txBody>
      </p:sp>
    </p:spTree>
    <p:extLst>
      <p:ext uri="{BB962C8B-B14F-4D97-AF65-F5344CB8AC3E}">
        <p14:creationId xmlns:p14="http://schemas.microsoft.com/office/powerpoint/2010/main" val="28931549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www.bbc.co.uk/news/uk-wales-33506589</a:t>
            </a:r>
            <a:r>
              <a:rPr lang="en-GB" dirty="0" smtClean="0"/>
              <a:t> </a:t>
            </a:r>
            <a:endParaRPr lang="en-GB" dirty="0"/>
          </a:p>
        </p:txBody>
      </p:sp>
    </p:spTree>
    <p:extLst>
      <p:ext uri="{BB962C8B-B14F-4D97-AF65-F5344CB8AC3E}">
        <p14:creationId xmlns:p14="http://schemas.microsoft.com/office/powerpoint/2010/main" val="2507234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Circumstances</a:t>
            </a:r>
            <a:endParaRPr lang="en-GB" dirty="0"/>
          </a:p>
        </p:txBody>
      </p:sp>
      <p:sp>
        <p:nvSpPr>
          <p:cNvPr id="3" name="Content Placeholder 2"/>
          <p:cNvSpPr>
            <a:spLocks noGrp="1"/>
          </p:cNvSpPr>
          <p:nvPr>
            <p:ph idx="1"/>
          </p:nvPr>
        </p:nvSpPr>
        <p:spPr/>
        <p:txBody>
          <a:bodyPr>
            <a:normAutofit/>
          </a:bodyPr>
          <a:lstStyle/>
          <a:p>
            <a:r>
              <a:rPr lang="en-GB" sz="3200" dirty="0" smtClean="0"/>
              <a:t>The  test march covered 29-30Km each soldier carrying a Bergen weighing no less than 49lbs including at least 3 litres of water, each also carried a dummy rifle,</a:t>
            </a:r>
          </a:p>
          <a:p>
            <a:r>
              <a:rPr lang="en-GB" sz="3200" dirty="0" smtClean="0"/>
              <a:t>Estimated time to complete the course was 8hrs and 48 mins. </a:t>
            </a:r>
          </a:p>
          <a:p>
            <a:pPr marL="0" indent="0">
              <a:buNone/>
            </a:pPr>
            <a:endParaRPr lang="en-GB" sz="3200" dirty="0"/>
          </a:p>
        </p:txBody>
      </p:sp>
    </p:spTree>
    <p:extLst>
      <p:ext uri="{BB962C8B-B14F-4D97-AF65-F5344CB8AC3E}">
        <p14:creationId xmlns:p14="http://schemas.microsoft.com/office/powerpoint/2010/main" val="839045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Weather forecasts predicted hottest day of the year reaching 27C,</a:t>
            </a:r>
          </a:p>
          <a:p>
            <a:r>
              <a:rPr lang="en-GB" dirty="0" smtClean="0"/>
              <a:t>A temperature reading taken at </a:t>
            </a:r>
            <a:r>
              <a:rPr lang="en-GB" dirty="0" err="1" smtClean="0"/>
              <a:t>Sennybridge</a:t>
            </a:r>
            <a:r>
              <a:rPr lang="en-GB" dirty="0" smtClean="0"/>
              <a:t> (close to Brecon Beacons) was taken at 1200 this showed the temperature to be 31.2C,</a:t>
            </a:r>
          </a:p>
          <a:p>
            <a:r>
              <a:rPr lang="en-GB" dirty="0" smtClean="0"/>
              <a:t>This fact was never communicated to those ‘on the ground’,</a:t>
            </a:r>
          </a:p>
          <a:p>
            <a:pPr marL="0" indent="0">
              <a:buNone/>
            </a:pPr>
            <a:r>
              <a:rPr lang="en-GB" dirty="0" smtClean="0"/>
              <a:t> </a:t>
            </a:r>
          </a:p>
          <a:p>
            <a:endParaRPr lang="en-GB" dirty="0" smtClean="0"/>
          </a:p>
          <a:p>
            <a:endParaRPr lang="en-GB" dirty="0"/>
          </a:p>
        </p:txBody>
      </p:sp>
    </p:spTree>
    <p:extLst>
      <p:ext uri="{BB962C8B-B14F-4D97-AF65-F5344CB8AC3E}">
        <p14:creationId xmlns:p14="http://schemas.microsoft.com/office/powerpoint/2010/main" val="12966334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All personnel carried GPS tracking devices which ‘refreshed’ every 10 minutes, ‘slow man’ and ‘static’ functions on the devices were disabled, each tracker incorporated an ‘emergency button, </a:t>
            </a:r>
          </a:p>
          <a:p>
            <a:pPr marL="0" indent="0">
              <a:buNone/>
            </a:pPr>
            <a:r>
              <a:rPr lang="en-GB" dirty="0" smtClean="0"/>
              <a:t> </a:t>
            </a:r>
          </a:p>
          <a:p>
            <a:endParaRPr lang="en-GB" dirty="0" smtClean="0"/>
          </a:p>
          <a:p>
            <a:endParaRPr lang="en-GB" dirty="0"/>
          </a:p>
        </p:txBody>
      </p:sp>
    </p:spTree>
    <p:extLst>
      <p:ext uri="{BB962C8B-B14F-4D97-AF65-F5344CB8AC3E}">
        <p14:creationId xmlns:p14="http://schemas.microsoft.com/office/powerpoint/2010/main" val="19460016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1:56</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www.youtube.com/watch?v=l68pkQjXw2Y</a:t>
            </a:r>
            <a:r>
              <a:rPr lang="en-GB" dirty="0" smtClean="0"/>
              <a:t> </a:t>
            </a:r>
            <a:endParaRPr lang="en-GB" dirty="0"/>
          </a:p>
        </p:txBody>
      </p:sp>
    </p:spTree>
    <p:extLst>
      <p:ext uri="{BB962C8B-B14F-4D97-AF65-F5344CB8AC3E}">
        <p14:creationId xmlns:p14="http://schemas.microsoft.com/office/powerpoint/2010/main" val="22467373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Checkpoints</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5 checkpoints were positioned around the course,</a:t>
            </a:r>
          </a:p>
          <a:p>
            <a:endParaRPr lang="en-GB" dirty="0" smtClean="0"/>
          </a:p>
          <a:p>
            <a:r>
              <a:rPr lang="en-GB" dirty="0" smtClean="0"/>
              <a:t>On arrival at each checkpoint candidates would drop to one knee with map and compass in hand,</a:t>
            </a:r>
          </a:p>
          <a:p>
            <a:endParaRPr lang="en-GB" dirty="0" smtClean="0"/>
          </a:p>
          <a:p>
            <a:r>
              <a:rPr lang="en-GB" dirty="0" smtClean="0"/>
              <a:t>If directing staff were happy the candidate would continue,</a:t>
            </a:r>
          </a:p>
          <a:p>
            <a:endParaRPr lang="en-GB" dirty="0" smtClean="0"/>
          </a:p>
          <a:p>
            <a:endParaRPr lang="en-GB" dirty="0"/>
          </a:p>
        </p:txBody>
      </p:sp>
    </p:spTree>
    <p:extLst>
      <p:ext uri="{BB962C8B-B14F-4D97-AF65-F5344CB8AC3E}">
        <p14:creationId xmlns:p14="http://schemas.microsoft.com/office/powerpoint/2010/main" val="14774838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Means to Withdraw</a:t>
            </a:r>
            <a:endParaRPr lang="en-GB" dirty="0"/>
          </a:p>
        </p:txBody>
      </p:sp>
      <p:sp>
        <p:nvSpPr>
          <p:cNvPr id="3" name="Content Placeholder 2"/>
          <p:cNvSpPr>
            <a:spLocks noGrp="1"/>
          </p:cNvSpPr>
          <p:nvPr>
            <p:ph idx="1"/>
          </p:nvPr>
        </p:nvSpPr>
        <p:spPr/>
        <p:txBody>
          <a:bodyPr/>
          <a:lstStyle/>
          <a:p>
            <a:endParaRPr lang="en-GB" dirty="0" smtClean="0"/>
          </a:p>
          <a:p>
            <a:r>
              <a:rPr lang="en-GB" dirty="0" smtClean="0"/>
              <a:t>Voluntary – No opportunity to re-test</a:t>
            </a:r>
          </a:p>
          <a:p>
            <a:endParaRPr lang="en-GB" dirty="0" smtClean="0"/>
          </a:p>
          <a:p>
            <a:r>
              <a:rPr lang="en-GB" dirty="0" smtClean="0"/>
              <a:t>Medical – Further opportunity to re-test permitted,</a:t>
            </a:r>
          </a:p>
          <a:p>
            <a:endParaRPr lang="en-GB" dirty="0" smtClean="0"/>
          </a:p>
          <a:p>
            <a:r>
              <a:rPr lang="en-GB" dirty="0" smtClean="0"/>
              <a:t>Training Officer Withdrawal – re-test dependant on reason for withdrawal</a:t>
            </a:r>
            <a:endParaRPr lang="en-GB" dirty="0"/>
          </a:p>
        </p:txBody>
      </p:sp>
    </p:spTree>
    <p:extLst>
      <p:ext uri="{BB962C8B-B14F-4D97-AF65-F5344CB8AC3E}">
        <p14:creationId xmlns:p14="http://schemas.microsoft.com/office/powerpoint/2010/main" val="34183709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Casualties</a:t>
            </a:r>
            <a:endParaRPr lang="en-GB" dirty="0"/>
          </a:p>
        </p:txBody>
      </p:sp>
      <p:sp>
        <p:nvSpPr>
          <p:cNvPr id="3" name="Content Placeholder 2"/>
          <p:cNvSpPr>
            <a:spLocks noGrp="1"/>
          </p:cNvSpPr>
          <p:nvPr>
            <p:ph idx="1"/>
          </p:nvPr>
        </p:nvSpPr>
        <p:spPr/>
        <p:txBody>
          <a:bodyPr/>
          <a:lstStyle/>
          <a:p>
            <a:endParaRPr lang="en-GB" dirty="0" smtClean="0"/>
          </a:p>
          <a:p>
            <a:r>
              <a:rPr lang="en-GB" dirty="0" smtClean="0"/>
              <a:t>During the day 5 casualties were withdrawn due to heat related illness,</a:t>
            </a:r>
          </a:p>
          <a:p>
            <a:endParaRPr lang="en-GB" dirty="0" smtClean="0"/>
          </a:p>
          <a:p>
            <a:r>
              <a:rPr lang="en-GB" dirty="0" smtClean="0"/>
              <a:t>2 further candidates who completed the course required medical treatment for heat related illness, one was hospitalised,</a:t>
            </a:r>
          </a:p>
          <a:p>
            <a:endParaRPr lang="en-GB" dirty="0"/>
          </a:p>
        </p:txBody>
      </p:sp>
    </p:spTree>
    <p:extLst>
      <p:ext uri="{BB962C8B-B14F-4D97-AF65-F5344CB8AC3E}">
        <p14:creationId xmlns:p14="http://schemas.microsoft.com/office/powerpoint/2010/main" val="23612498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Brec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85775" y="365125"/>
            <a:ext cx="11249025" cy="6025736"/>
          </a:xfrm>
        </p:spPr>
      </p:pic>
    </p:spTree>
    <p:extLst>
      <p:ext uri="{BB962C8B-B14F-4D97-AF65-F5344CB8AC3E}">
        <p14:creationId xmlns:p14="http://schemas.microsoft.com/office/powerpoint/2010/main" val="33713770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Matters of Concern following Enquiry</a:t>
            </a:r>
            <a:endParaRPr lang="en-GB" dirty="0"/>
          </a:p>
        </p:txBody>
      </p:sp>
      <p:sp>
        <p:nvSpPr>
          <p:cNvPr id="3" name="Content Placeholder 2"/>
          <p:cNvSpPr>
            <a:spLocks noGrp="1"/>
          </p:cNvSpPr>
          <p:nvPr>
            <p:ph idx="1"/>
          </p:nvPr>
        </p:nvSpPr>
        <p:spPr/>
        <p:txBody>
          <a:bodyPr>
            <a:normAutofit lnSpcReduction="10000"/>
          </a:bodyPr>
          <a:lstStyle/>
          <a:p>
            <a:r>
              <a:rPr lang="en-GB" dirty="0" smtClean="0"/>
              <a:t>Inadequate tracking system.</a:t>
            </a:r>
          </a:p>
          <a:p>
            <a:r>
              <a:rPr lang="en-GB" dirty="0" smtClean="0"/>
              <a:t>Senior Command staff unaware of the inadequacies of tracking system,</a:t>
            </a:r>
          </a:p>
          <a:p>
            <a:r>
              <a:rPr lang="en-GB" dirty="0" smtClean="0"/>
              <a:t>Witnesses, including some in senior positions claimed they were unaware of ‘guidance for heat illness’ document JSP539,</a:t>
            </a:r>
          </a:p>
          <a:p>
            <a:r>
              <a:rPr lang="en-GB" dirty="0" smtClean="0"/>
              <a:t>Some believed that JSP539 did not apply to the exercise being carried out,</a:t>
            </a:r>
          </a:p>
          <a:p>
            <a:r>
              <a:rPr lang="en-GB" dirty="0" smtClean="0"/>
              <a:t>Senior Commanders were not trained on implementing JSP539,</a:t>
            </a:r>
          </a:p>
          <a:p>
            <a:pPr marL="0" indent="0">
              <a:buNone/>
            </a:pPr>
            <a:r>
              <a:rPr lang="en-GB" dirty="0" smtClean="0"/>
              <a:t> </a:t>
            </a:r>
            <a:endParaRPr lang="en-GB" dirty="0"/>
          </a:p>
        </p:txBody>
      </p:sp>
    </p:spTree>
    <p:extLst>
      <p:ext uri="{BB962C8B-B14F-4D97-AF65-F5344CB8AC3E}">
        <p14:creationId xmlns:p14="http://schemas.microsoft.com/office/powerpoint/2010/main" val="404747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Matters of Concern following Enquiry</a:t>
            </a:r>
            <a:endParaRPr lang="en-GB" dirty="0"/>
          </a:p>
        </p:txBody>
      </p:sp>
      <p:sp>
        <p:nvSpPr>
          <p:cNvPr id="3" name="Content Placeholder 2"/>
          <p:cNvSpPr>
            <a:spLocks noGrp="1"/>
          </p:cNvSpPr>
          <p:nvPr>
            <p:ph idx="1"/>
          </p:nvPr>
        </p:nvSpPr>
        <p:spPr/>
        <p:txBody>
          <a:bodyPr/>
          <a:lstStyle/>
          <a:p>
            <a:r>
              <a:rPr lang="en-GB" dirty="0" smtClean="0"/>
              <a:t>Staff who completed ‘Risk Assessment’ had received no training in doing so,</a:t>
            </a:r>
          </a:p>
          <a:p>
            <a:r>
              <a:rPr lang="en-GB" dirty="0" smtClean="0"/>
              <a:t>Senior commanders were unaware they had received no training,</a:t>
            </a:r>
          </a:p>
          <a:p>
            <a:r>
              <a:rPr lang="en-GB" dirty="0" smtClean="0"/>
              <a:t>Senior Commanders unaware that staff were unaware of JSP539,</a:t>
            </a:r>
          </a:p>
          <a:p>
            <a:r>
              <a:rPr lang="en-GB" dirty="0" smtClean="0"/>
              <a:t>Senior Commanders unaware that reservists had carried out different ‘build up’ training to regular staff (no </a:t>
            </a:r>
            <a:r>
              <a:rPr lang="en-GB" dirty="0" err="1" smtClean="0"/>
              <a:t>regulare</a:t>
            </a:r>
            <a:r>
              <a:rPr lang="en-GB" dirty="0" smtClean="0"/>
              <a:t> staff suffered heat illness),</a:t>
            </a:r>
          </a:p>
          <a:p>
            <a:r>
              <a:rPr lang="en-GB" dirty="0" smtClean="0"/>
              <a:t>System for reporting heat illness inadequate,</a:t>
            </a:r>
          </a:p>
          <a:p>
            <a:pPr marL="0" indent="0">
              <a:buNone/>
            </a:pPr>
            <a:endParaRPr lang="en-GB" dirty="0"/>
          </a:p>
        </p:txBody>
      </p:sp>
    </p:spTree>
    <p:extLst>
      <p:ext uri="{BB962C8B-B14F-4D97-AF65-F5344CB8AC3E}">
        <p14:creationId xmlns:p14="http://schemas.microsoft.com/office/powerpoint/2010/main" val="300801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Matters of Concern following Enquiry</a:t>
            </a:r>
            <a:endParaRPr lang="en-GB" dirty="0"/>
          </a:p>
        </p:txBody>
      </p:sp>
      <p:sp>
        <p:nvSpPr>
          <p:cNvPr id="3" name="Content Placeholder 2"/>
          <p:cNvSpPr>
            <a:spLocks noGrp="1"/>
          </p:cNvSpPr>
          <p:nvPr>
            <p:ph idx="1"/>
          </p:nvPr>
        </p:nvSpPr>
        <p:spPr/>
        <p:txBody>
          <a:bodyPr/>
          <a:lstStyle/>
          <a:p>
            <a:r>
              <a:rPr lang="en-GB" dirty="0" smtClean="0"/>
              <a:t>No system in place for weather information to be communicated to those ‘on the ground’,</a:t>
            </a:r>
          </a:p>
          <a:p>
            <a:r>
              <a:rPr lang="en-GB" dirty="0" smtClean="0"/>
              <a:t>No medical advice regarding heat illness taken when devising the exercise plan,</a:t>
            </a:r>
          </a:p>
          <a:p>
            <a:r>
              <a:rPr lang="en-GB" dirty="0" smtClean="0"/>
              <a:t>No prior planning with NHS or Mountain rescue, </a:t>
            </a:r>
          </a:p>
          <a:p>
            <a:endParaRPr lang="en-GB" dirty="0" smtClean="0"/>
          </a:p>
          <a:p>
            <a:endParaRPr lang="en-GB" dirty="0"/>
          </a:p>
        </p:txBody>
      </p:sp>
    </p:spTree>
    <p:extLst>
      <p:ext uri="{BB962C8B-B14F-4D97-AF65-F5344CB8AC3E}">
        <p14:creationId xmlns:p14="http://schemas.microsoft.com/office/powerpoint/2010/main" val="194137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November 2017</a:t>
            </a:r>
            <a:endParaRPr lang="en-GB" dirty="0"/>
          </a:p>
        </p:txBody>
      </p:sp>
      <p:sp>
        <p:nvSpPr>
          <p:cNvPr id="3" name="Content Placeholder 2"/>
          <p:cNvSpPr>
            <a:spLocks noGrp="1"/>
          </p:cNvSpPr>
          <p:nvPr>
            <p:ph idx="1"/>
          </p:nvPr>
        </p:nvSpPr>
        <p:spPr/>
        <p:txBody>
          <a:bodyPr/>
          <a:lstStyle/>
          <a:p>
            <a:r>
              <a:rPr lang="en-GB" dirty="0"/>
              <a:t>Special forces instructors are being treated as scapegoats over the deaths of three reservists who died of heat exhaustion during an SAS selection march, lawyers and relatives of the dead have alleged. </a:t>
            </a:r>
          </a:p>
          <a:p>
            <a:endParaRPr lang="en-GB" dirty="0"/>
          </a:p>
          <a:p>
            <a:r>
              <a:rPr lang="en-GB" dirty="0"/>
              <a:t>Two unnamed SAS soldiers who oversaw the gruelling test over the Brecon Beacons will face court martial after being charged with negligently performing their duties.</a:t>
            </a:r>
          </a:p>
          <a:p>
            <a:endParaRPr lang="en-GB" dirty="0"/>
          </a:p>
        </p:txBody>
      </p:sp>
    </p:spTree>
    <p:extLst>
      <p:ext uri="{BB962C8B-B14F-4D97-AF65-F5344CB8AC3E}">
        <p14:creationId xmlns:p14="http://schemas.microsoft.com/office/powerpoint/2010/main" val="27291428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610550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238</TotalTime>
  <Words>788</Words>
  <Application>Microsoft Office PowerPoint</Application>
  <PresentationFormat>Widescreen</PresentationFormat>
  <Paragraphs>97</Paragraphs>
  <Slides>23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Garamond</vt:lpstr>
      <vt:lpstr>Organic</vt:lpstr>
      <vt:lpstr>Leadership Theory</vt:lpstr>
      <vt:lpstr>Warning</vt:lpstr>
      <vt:lpstr>Authoritarian – Democratic Recap</vt:lpstr>
      <vt:lpstr>Authoritarian - Democratic</vt:lpstr>
      <vt:lpstr>Tannenbaum and Schmidt Continuum</vt:lpstr>
      <vt:lpstr>Authoritarian - Democratic</vt:lpstr>
      <vt:lpstr>Consider how this approach works….</vt:lpstr>
      <vt:lpstr>Death of Army Reservists  Craig Roberts,  James Dunsby, and  Edward Maher  </vt:lpstr>
      <vt:lpstr>Circumstances</vt:lpstr>
      <vt:lpstr>PowerPoint Presentation</vt:lpstr>
      <vt:lpstr>Circumstances</vt:lpstr>
      <vt:lpstr>Variables</vt:lpstr>
      <vt:lpstr>Variables</vt:lpstr>
      <vt:lpstr>1:56</vt:lpstr>
      <vt:lpstr>Checkpoints</vt:lpstr>
      <vt:lpstr>Means to Withdraw</vt:lpstr>
      <vt:lpstr>Casualties</vt:lpstr>
      <vt:lpstr>PowerPoint Presentation</vt:lpstr>
      <vt:lpstr>Matters of Concern following Enquiry</vt:lpstr>
      <vt:lpstr>Matters of Concern following Enquiry</vt:lpstr>
      <vt:lpstr>Matters of Concern following Enquiry</vt:lpstr>
      <vt:lpstr>November 2017</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of Army Reservists Craig Roberts, James Dunsby and Edward Maher  July 2013</dc:title>
  <dc:creator>Wynne Jones (Business &amp; Management)</dc:creator>
  <cp:lastModifiedBy>Wynne Jones (Business &amp; Management)</cp:lastModifiedBy>
  <cp:revision>13</cp:revision>
  <cp:lastPrinted>2018-02-07T14:02:28Z</cp:lastPrinted>
  <dcterms:created xsi:type="dcterms:W3CDTF">2016-02-02T14:10:31Z</dcterms:created>
  <dcterms:modified xsi:type="dcterms:W3CDTF">2018-02-09T10:36:13Z</dcterms:modified>
</cp:coreProperties>
</file>