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61" r:id="rId4"/>
    <p:sldId id="262" r:id="rId5"/>
    <p:sldId id="266" r:id="rId6"/>
    <p:sldId id="259" r:id="rId7"/>
    <p:sldId id="260" r:id="rId8"/>
    <p:sldId id="267" r:id="rId9"/>
    <p:sldId id="274" r:id="rId10"/>
    <p:sldId id="276" r:id="rId11"/>
    <p:sldId id="272" r:id="rId12"/>
    <p:sldId id="281" r:id="rId13"/>
    <p:sldId id="278" r:id="rId14"/>
    <p:sldId id="279" r:id="rId15"/>
    <p:sldId id="282"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8" d="100"/>
          <a:sy n="48" d="100"/>
        </p:scale>
        <p:origin x="53" y="84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CE082-275D-4400-B5C3-FF3F764EB1E8}" type="datetimeFigureOut">
              <a:rPr lang="en-GB" smtClean="0"/>
              <a:t>05/11/2019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CD73A-879B-4F80-B67C-F2B230679D19}" type="slidenum">
              <a:rPr lang="en-GB" smtClean="0"/>
              <a:t>‹#›</a:t>
            </a:fld>
            <a:endParaRPr lang="en-GB"/>
          </a:p>
        </p:txBody>
      </p:sp>
    </p:spTree>
    <p:extLst>
      <p:ext uri="{BB962C8B-B14F-4D97-AF65-F5344CB8AC3E}">
        <p14:creationId xmlns:p14="http://schemas.microsoft.com/office/powerpoint/2010/main" val="3258896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0293499-1EE5-4A64-9226-2FD80C7AA3E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192298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293499-1EE5-4A64-9226-2FD80C7AA3E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692868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293499-1EE5-4A64-9226-2FD80C7AA3E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54133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0293499-1EE5-4A64-9226-2FD80C7AA3E2}"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2035225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0293499-1EE5-4A64-9226-2FD80C7AA3E2}" type="datetimeFigureOut">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2741336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0293499-1EE5-4A64-9226-2FD80C7AA3E2}" type="datetimeFigureOut">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894662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293499-1EE5-4A64-9226-2FD80C7AA3E2}" type="datetimeFigureOut">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3755446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293499-1EE5-4A64-9226-2FD80C7AA3E2}"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3836386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293499-1EE5-4A64-9226-2FD80C7AA3E2}"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299603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293499-1EE5-4A64-9226-2FD80C7AA3E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119464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293499-1EE5-4A64-9226-2FD80C7AA3E2}"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E8F814-9AC9-423A-BB35-84D840BFF034}" type="slidenum">
              <a:rPr lang="en-GB" smtClean="0"/>
              <a:t>‹#›</a:t>
            </a:fld>
            <a:endParaRPr lang="en-GB"/>
          </a:p>
        </p:txBody>
      </p:sp>
    </p:spTree>
    <p:extLst>
      <p:ext uri="{BB962C8B-B14F-4D97-AF65-F5344CB8AC3E}">
        <p14:creationId xmlns:p14="http://schemas.microsoft.com/office/powerpoint/2010/main" val="4088074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293499-1EE5-4A64-9226-2FD80C7AA3E2}" type="datetimeFigureOut">
              <a:rPr lang="en-GB" smtClean="0"/>
              <a:t>05/11/2019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E8F814-9AC9-423A-BB35-84D840BFF034}" type="slidenum">
              <a:rPr lang="en-GB" smtClean="0"/>
              <a:t>‹#›</a:t>
            </a:fld>
            <a:endParaRPr lang="en-GB"/>
          </a:p>
        </p:txBody>
      </p:sp>
    </p:spTree>
    <p:extLst>
      <p:ext uri="{BB962C8B-B14F-4D97-AF65-F5344CB8AC3E}">
        <p14:creationId xmlns:p14="http://schemas.microsoft.com/office/powerpoint/2010/main" val="4293700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v.uk/government/organisations/hm-revenue-customs#content"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www.gov.uk/file-your-company-annual-accounts"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283" r="1" b="1"/>
          <a:stretch/>
        </p:blipFill>
        <p:spPr>
          <a:xfrm>
            <a:off x="20" y="10"/>
            <a:ext cx="4637226" cy="6857990"/>
          </a:xfrm>
          <a:prstGeom prst="rect">
            <a:avLst/>
          </a:prstGeom>
        </p:spPr>
      </p:pic>
      <p:sp>
        <p:nvSpPr>
          <p:cNvPr id="13" name="Rectangle 12">
            <a:extLst>
              <a:ext uri="{FF2B5EF4-FFF2-40B4-BE49-F238E27FC236}">
                <a16:creationId xmlns="" xmlns:a16="http://schemas.microsoft.com/office/drawing/2014/main" id="{B9951BD9-0868-4CDB-ACD6-9C4209B5E4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 xmlns:a16="http://schemas.microsoft.com/office/drawing/2014/main" id="{D5C81D87-EE4E-4F27-8C63-55788FA98443}"/>
              </a:ext>
            </a:extLst>
          </p:cNvPr>
          <p:cNvSpPr>
            <a:spLocks noGrp="1"/>
          </p:cNvSpPr>
          <p:nvPr>
            <p:ph type="ctrTitle"/>
          </p:nvPr>
        </p:nvSpPr>
        <p:spPr>
          <a:xfrm>
            <a:off x="4850606" y="812800"/>
            <a:ext cx="6914673" cy="3108960"/>
          </a:xfrm>
        </p:spPr>
        <p:txBody>
          <a:bodyPr>
            <a:normAutofit/>
          </a:bodyPr>
          <a:lstStyle/>
          <a:p>
            <a:r>
              <a:rPr lang="en-GB" sz="8000" dirty="0">
                <a:solidFill>
                  <a:schemeClr val="bg1"/>
                </a:solidFill>
              </a:rPr>
              <a:t>Corruption not conspiracy</a:t>
            </a:r>
          </a:p>
        </p:txBody>
      </p:sp>
      <p:sp>
        <p:nvSpPr>
          <p:cNvPr id="8" name="Subtitle 7">
            <a:extLst>
              <a:ext uri="{FF2B5EF4-FFF2-40B4-BE49-F238E27FC236}">
                <a16:creationId xmlns="" xmlns:a16="http://schemas.microsoft.com/office/drawing/2014/main" id="{9F4516DA-3806-4A7A-9770-FB9AC924FD1E}"/>
              </a:ext>
            </a:extLst>
          </p:cNvPr>
          <p:cNvSpPr>
            <a:spLocks noGrp="1"/>
          </p:cNvSpPr>
          <p:nvPr>
            <p:ph type="subTitle" idx="1"/>
          </p:nvPr>
        </p:nvSpPr>
        <p:spPr>
          <a:xfrm>
            <a:off x="5277327" y="4156276"/>
            <a:ext cx="6274592" cy="2061645"/>
          </a:xfrm>
        </p:spPr>
        <p:txBody>
          <a:bodyPr>
            <a:normAutofit/>
          </a:bodyPr>
          <a:lstStyle/>
          <a:p>
            <a:r>
              <a:rPr lang="en-GB" sz="2800" dirty="0">
                <a:solidFill>
                  <a:schemeClr val="bg1"/>
                </a:solidFill>
              </a:rPr>
              <a:t>The manipulation of the global financial system and the creation of private wealth</a:t>
            </a:r>
          </a:p>
        </p:txBody>
      </p:sp>
    </p:spTree>
    <p:extLst>
      <p:ext uri="{BB962C8B-B14F-4D97-AF65-F5344CB8AC3E}">
        <p14:creationId xmlns:p14="http://schemas.microsoft.com/office/powerpoint/2010/main" val="24486564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9842E58-B3DE-43CD-83A8-8ECD018AC05D}"/>
              </a:ext>
            </a:extLst>
          </p:cNvPr>
          <p:cNvSpPr>
            <a:spLocks noGrp="1"/>
          </p:cNvSpPr>
          <p:nvPr>
            <p:ph type="title"/>
          </p:nvPr>
        </p:nvSpPr>
        <p:spPr/>
        <p:txBody>
          <a:bodyPr>
            <a:normAutofit/>
          </a:bodyPr>
          <a:lstStyle/>
          <a:p>
            <a:r>
              <a:rPr lang="en-GB" sz="6000" dirty="0"/>
              <a:t>Aims</a:t>
            </a:r>
          </a:p>
        </p:txBody>
      </p:sp>
      <p:sp>
        <p:nvSpPr>
          <p:cNvPr id="3" name="Content Placeholder 2">
            <a:extLst>
              <a:ext uri="{FF2B5EF4-FFF2-40B4-BE49-F238E27FC236}">
                <a16:creationId xmlns="" xmlns:a16="http://schemas.microsoft.com/office/drawing/2014/main" id="{081DE446-B76D-41EA-B179-0A557B505583}"/>
              </a:ext>
            </a:extLst>
          </p:cNvPr>
          <p:cNvSpPr>
            <a:spLocks noGrp="1"/>
          </p:cNvSpPr>
          <p:nvPr>
            <p:ph idx="1"/>
          </p:nvPr>
        </p:nvSpPr>
        <p:spPr>
          <a:xfrm>
            <a:off x="838200" y="1825625"/>
            <a:ext cx="11129010" cy="4667250"/>
          </a:xfrm>
        </p:spPr>
        <p:txBody>
          <a:bodyPr>
            <a:normAutofit lnSpcReduction="10000"/>
          </a:bodyPr>
          <a:lstStyle/>
          <a:p>
            <a:r>
              <a:rPr lang="en-GB" dirty="0"/>
              <a:t>To steer away from the comfortable fictions of the conspiracy theorists, and towards the facts of financial corruption</a:t>
            </a:r>
          </a:p>
          <a:p>
            <a:r>
              <a:rPr lang="en-GB" dirty="0"/>
              <a:t>There is no multi-trillion conspiracy to take over the world – the wealthiest people already control business and live incredibly lavish lives (if they want to – some do not)</a:t>
            </a:r>
          </a:p>
          <a:p>
            <a:r>
              <a:rPr lang="en-GB" dirty="0"/>
              <a:t>To show how professionals have manipulated the law and rules of international accounting to keep wealth in the hands of the wealthy, to avoid paying taxes and to cream off huge profits for themselves at the same time</a:t>
            </a:r>
          </a:p>
          <a:p>
            <a:r>
              <a:rPr lang="en-GB" dirty="0"/>
              <a:t>Think: if there was a fairer financial system would we have much healthier budgets for public services?</a:t>
            </a:r>
          </a:p>
          <a:p>
            <a:pPr marL="0" indent="0">
              <a:buNone/>
            </a:pPr>
            <a:endParaRPr lang="en-GB" dirty="0"/>
          </a:p>
        </p:txBody>
      </p:sp>
    </p:spTree>
    <p:extLst>
      <p:ext uri="{BB962C8B-B14F-4D97-AF65-F5344CB8AC3E}">
        <p14:creationId xmlns:p14="http://schemas.microsoft.com/office/powerpoint/2010/main" val="1124637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84D4E7E-5395-4A23-A87A-6AFB9B7E1863}"/>
              </a:ext>
            </a:extLst>
          </p:cNvPr>
          <p:cNvSpPr>
            <a:spLocks noGrp="1"/>
          </p:cNvSpPr>
          <p:nvPr>
            <p:ph type="title"/>
          </p:nvPr>
        </p:nvSpPr>
        <p:spPr>
          <a:xfrm>
            <a:off x="801098" y="1396289"/>
            <a:ext cx="6387102" cy="1325563"/>
          </a:xfrm>
        </p:spPr>
        <p:txBody>
          <a:bodyPr>
            <a:normAutofit/>
          </a:bodyPr>
          <a:lstStyle/>
          <a:p>
            <a:r>
              <a:rPr lang="en-GB" sz="6000" dirty="0"/>
              <a:t>Companies House</a:t>
            </a:r>
          </a:p>
        </p:txBody>
      </p:sp>
      <p:sp>
        <p:nvSpPr>
          <p:cNvPr id="3" name="Content Placeholder 2">
            <a:extLst>
              <a:ext uri="{FF2B5EF4-FFF2-40B4-BE49-F238E27FC236}">
                <a16:creationId xmlns="" xmlns:a16="http://schemas.microsoft.com/office/drawing/2014/main" id="{80B63466-324E-43CB-8CCB-7A00AC80AD4E}"/>
              </a:ext>
            </a:extLst>
          </p:cNvPr>
          <p:cNvSpPr>
            <a:spLocks noGrp="1"/>
          </p:cNvSpPr>
          <p:nvPr>
            <p:ph idx="1"/>
          </p:nvPr>
        </p:nvSpPr>
        <p:spPr>
          <a:xfrm>
            <a:off x="801098" y="2689618"/>
            <a:ext cx="6532518" cy="3734558"/>
          </a:xfrm>
        </p:spPr>
        <p:txBody>
          <a:bodyPr anchor="t">
            <a:normAutofit/>
          </a:bodyPr>
          <a:lstStyle/>
          <a:p>
            <a:r>
              <a:rPr lang="en-GB" dirty="0"/>
              <a:t>Companies are regulated in law</a:t>
            </a:r>
          </a:p>
          <a:p>
            <a:r>
              <a:rPr lang="en-GB" dirty="0"/>
              <a:t>Companies are registered and have to file annual returns</a:t>
            </a:r>
          </a:p>
          <a:p>
            <a:r>
              <a:rPr lang="en-GB" dirty="0"/>
              <a:t>They pay tax on profits</a:t>
            </a:r>
          </a:p>
          <a:p>
            <a:r>
              <a:rPr lang="en-GB" dirty="0"/>
              <a:t>HMRC returns show performance in the year</a:t>
            </a:r>
          </a:p>
          <a:p>
            <a:r>
              <a:rPr lang="en-GB" dirty="0"/>
              <a:t>Payments are made to fund government activity</a:t>
            </a:r>
          </a:p>
          <a:p>
            <a:endParaRPr lang="en-GB" sz="1800" dirty="0"/>
          </a:p>
        </p:txBody>
      </p:sp>
      <p:sp>
        <p:nvSpPr>
          <p:cNvPr id="17" name="Rectangle 13">
            <a:extLst>
              <a:ext uri="{FF2B5EF4-FFF2-40B4-BE49-F238E27FC236}">
                <a16:creationId xmlns="" xmlns:a16="http://schemas.microsoft.com/office/drawing/2014/main" id="{61445B8C-D724-4F73-AB77-3CCE4E822C9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34655" y="20963"/>
            <a:ext cx="4657345" cy="6816065"/>
          </a:xfrm>
          <a:prstGeom prst="rect">
            <a:avLst/>
          </a:prstGeom>
          <a:solidFill>
            <a:schemeClr val="bg1">
              <a:lumMod val="95000"/>
              <a:lumOff val="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hlinkClick r:id="rId2"/>
            <a:extLst>
              <a:ext uri="{FF2B5EF4-FFF2-40B4-BE49-F238E27FC236}">
                <a16:creationId xmlns="" xmlns:a16="http://schemas.microsoft.com/office/drawing/2014/main" id="{DDFC64E6-B393-4B1D-BA36-B613733ADDD1}"/>
              </a:ext>
            </a:extLst>
          </p:cNvPr>
          <p:cNvPicPr>
            <a:picLocks noChangeAspect="1"/>
          </p:cNvPicPr>
          <p:nvPr/>
        </p:nvPicPr>
        <p:blipFill>
          <a:blip r:embed="rId3"/>
          <a:stretch>
            <a:fillRect/>
          </a:stretch>
        </p:blipFill>
        <p:spPr>
          <a:xfrm>
            <a:off x="7873882" y="544704"/>
            <a:ext cx="3996386" cy="2375858"/>
          </a:xfrm>
          <a:prstGeom prst="rect">
            <a:avLst/>
          </a:prstGeom>
        </p:spPr>
      </p:pic>
      <p:cxnSp>
        <p:nvCxnSpPr>
          <p:cNvPr id="16" name="Straight Connector 15">
            <a:extLst>
              <a:ext uri="{FF2B5EF4-FFF2-40B4-BE49-F238E27FC236}">
                <a16:creationId xmlns="" xmlns:a16="http://schemas.microsoft.com/office/drawing/2014/main" id="{99905336-A7CD-4C75-9E77-C704674F404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9073347" y="3429000"/>
            <a:ext cx="1597456" cy="0"/>
          </a:xfrm>
          <a:prstGeom prst="line">
            <a:avLst/>
          </a:prstGeom>
          <a:ln w="50800">
            <a:solidFill>
              <a:schemeClr val="bg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4" name="Picture 3">
            <a:hlinkClick r:id="rId4"/>
            <a:extLst>
              <a:ext uri="{FF2B5EF4-FFF2-40B4-BE49-F238E27FC236}">
                <a16:creationId xmlns="" xmlns:a16="http://schemas.microsoft.com/office/drawing/2014/main" id="{C9E120D3-C6F8-4392-95D0-17676D031912}"/>
              </a:ext>
            </a:extLst>
          </p:cNvPr>
          <p:cNvPicPr>
            <a:picLocks noChangeAspect="1"/>
          </p:cNvPicPr>
          <p:nvPr/>
        </p:nvPicPr>
        <p:blipFill>
          <a:blip r:embed="rId5"/>
          <a:stretch>
            <a:fillRect/>
          </a:stretch>
        </p:blipFill>
        <p:spPr>
          <a:xfrm>
            <a:off x="7873882" y="3826525"/>
            <a:ext cx="3996386" cy="2597651"/>
          </a:xfrm>
          <a:prstGeom prst="rect">
            <a:avLst/>
          </a:prstGeom>
        </p:spPr>
      </p:pic>
    </p:spTree>
    <p:extLst>
      <p:ext uri="{BB962C8B-B14F-4D97-AF65-F5344CB8AC3E}">
        <p14:creationId xmlns:p14="http://schemas.microsoft.com/office/powerpoint/2010/main" val="22260514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 xmlns:a16="http://schemas.microsoft.com/office/drawing/2014/main" id="{56C20283-73E0-40EC-8AD8-057F581F64C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 xmlns:a16="http://schemas.microsoft.com/office/drawing/2014/main" id="{3FCC729B-E528-40C3-82D3-BA4375575E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6">
            <a:extLst>
              <a:ext uri="{FF2B5EF4-FFF2-40B4-BE49-F238E27FC236}">
                <a16:creationId xmlns="" xmlns:a16="http://schemas.microsoft.com/office/drawing/2014/main" id="{58F1FB8D-1842-4A04-998D-6CF047AB27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25F133C2-FB0F-46F7-A517-FC9C7E473C2A}"/>
              </a:ext>
            </a:extLst>
          </p:cNvPr>
          <p:cNvSpPr>
            <a:spLocks noGrp="1"/>
          </p:cNvSpPr>
          <p:nvPr>
            <p:ph type="title"/>
          </p:nvPr>
        </p:nvSpPr>
        <p:spPr>
          <a:xfrm>
            <a:off x="4384039" y="365125"/>
            <a:ext cx="7164493" cy="1325563"/>
          </a:xfrm>
        </p:spPr>
        <p:txBody>
          <a:bodyPr>
            <a:normAutofit/>
          </a:bodyPr>
          <a:lstStyle/>
          <a:p>
            <a:r>
              <a:rPr lang="en-GB" sz="6000" dirty="0"/>
              <a:t>Accountants</a:t>
            </a:r>
          </a:p>
        </p:txBody>
      </p:sp>
      <p:pic>
        <p:nvPicPr>
          <p:cNvPr id="4" name="Picture 3">
            <a:extLst>
              <a:ext uri="{FF2B5EF4-FFF2-40B4-BE49-F238E27FC236}">
                <a16:creationId xmlns="" xmlns:a16="http://schemas.microsoft.com/office/drawing/2014/main" id="{80AB3290-48C0-47F2-A6CD-9DACC3858692}"/>
              </a:ext>
            </a:extLst>
          </p:cNvPr>
          <p:cNvPicPr>
            <a:picLocks noChangeAspect="1"/>
          </p:cNvPicPr>
          <p:nvPr/>
        </p:nvPicPr>
        <p:blipFill>
          <a:blip r:embed="rId2"/>
          <a:stretch>
            <a:fillRect/>
          </a:stretch>
        </p:blipFill>
        <p:spPr>
          <a:xfrm>
            <a:off x="480060" y="1706211"/>
            <a:ext cx="3425957" cy="3445096"/>
          </a:xfrm>
          <a:prstGeom prst="rect">
            <a:avLst/>
          </a:prstGeom>
        </p:spPr>
      </p:pic>
      <p:sp>
        <p:nvSpPr>
          <p:cNvPr id="3" name="Content Placeholder 2">
            <a:extLst>
              <a:ext uri="{FF2B5EF4-FFF2-40B4-BE49-F238E27FC236}">
                <a16:creationId xmlns="" xmlns:a16="http://schemas.microsoft.com/office/drawing/2014/main" id="{8EEB88F1-9F50-4B82-AB37-37071FB70839}"/>
              </a:ext>
            </a:extLst>
          </p:cNvPr>
          <p:cNvSpPr>
            <a:spLocks noGrp="1"/>
          </p:cNvSpPr>
          <p:nvPr>
            <p:ph idx="1"/>
          </p:nvPr>
        </p:nvSpPr>
        <p:spPr>
          <a:xfrm>
            <a:off x="4387515" y="2022601"/>
            <a:ext cx="7161017" cy="4154361"/>
          </a:xfrm>
        </p:spPr>
        <p:txBody>
          <a:bodyPr>
            <a:normAutofit/>
          </a:bodyPr>
          <a:lstStyle/>
          <a:p>
            <a:r>
              <a:rPr lang="en-GB" dirty="0"/>
              <a:t>Chartered Accountants provide advice and guidance on financial matters</a:t>
            </a:r>
          </a:p>
          <a:p>
            <a:r>
              <a:rPr lang="en-GB" dirty="0"/>
              <a:t>Financial records and reports</a:t>
            </a:r>
          </a:p>
          <a:p>
            <a:r>
              <a:rPr lang="en-GB" dirty="0"/>
              <a:t>Taxation, auditing, forensic accounting, corporate finance, business support and recovery, insolvency and accounting systems</a:t>
            </a:r>
          </a:p>
          <a:p>
            <a:r>
              <a:rPr lang="en-GB" dirty="0"/>
              <a:t>Skilled, technical, complex</a:t>
            </a:r>
          </a:p>
          <a:p>
            <a:r>
              <a:rPr lang="en-GB" dirty="0"/>
              <a:t>Trusted professional services</a:t>
            </a:r>
          </a:p>
        </p:txBody>
      </p:sp>
    </p:spTree>
    <p:extLst>
      <p:ext uri="{BB962C8B-B14F-4D97-AF65-F5344CB8AC3E}">
        <p14:creationId xmlns:p14="http://schemas.microsoft.com/office/powerpoint/2010/main" val="35264326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A7358A1F-A495-4C03-95F2-FA54E09ADADF}"/>
              </a:ext>
            </a:extLst>
          </p:cNvPr>
          <p:cNvSpPr>
            <a:spLocks noGrp="1"/>
          </p:cNvSpPr>
          <p:nvPr>
            <p:ph type="title"/>
          </p:nvPr>
        </p:nvSpPr>
        <p:spPr>
          <a:xfrm>
            <a:off x="1803662" y="4798438"/>
            <a:ext cx="8584676" cy="1556366"/>
          </a:xfrm>
        </p:spPr>
        <p:txBody>
          <a:bodyPr vert="horz" lIns="91440" tIns="45720" rIns="91440" bIns="45720" rtlCol="0" anchor="t">
            <a:normAutofit/>
          </a:bodyPr>
          <a:lstStyle/>
          <a:p>
            <a:pPr algn="ctr"/>
            <a:r>
              <a:rPr lang="en-US" sz="4800" dirty="0"/>
              <a:t>Local firms are tiny compared to the big companies</a:t>
            </a:r>
          </a:p>
        </p:txBody>
      </p:sp>
      <p:sp>
        <p:nvSpPr>
          <p:cNvPr id="26" name="Oval 13">
            <a:extLst>
              <a:ext uri="{FF2B5EF4-FFF2-40B4-BE49-F238E27FC236}">
                <a16:creationId xmlns="" xmlns:a16="http://schemas.microsoft.com/office/drawing/2014/main" id="{0C45045A-6083-4B3E-956A-6758233752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15">
            <a:extLst>
              <a:ext uri="{FF2B5EF4-FFF2-40B4-BE49-F238E27FC236}">
                <a16:creationId xmlns="" xmlns:a16="http://schemas.microsoft.com/office/drawing/2014/main" id="{EBD2B2B2-1395-4E7B-87A0-BD34551C01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95336"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 xmlns:a16="http://schemas.microsoft.com/office/drawing/2014/main" id="{2894E65B-6343-489B-BB79-E79C036B3477}"/>
              </a:ext>
            </a:extLst>
          </p:cNvPr>
          <p:cNvPicPr>
            <a:picLocks noChangeAspect="1"/>
          </p:cNvPicPr>
          <p:nvPr/>
        </p:nvPicPr>
        <p:blipFill>
          <a:blip r:embed="rId2"/>
          <a:stretch>
            <a:fillRect/>
          </a:stretch>
        </p:blipFill>
        <p:spPr>
          <a:xfrm>
            <a:off x="1462603" y="1794411"/>
            <a:ext cx="1837266" cy="1377949"/>
          </a:xfrm>
          <a:prstGeom prst="rect">
            <a:avLst/>
          </a:prstGeom>
        </p:spPr>
      </p:pic>
      <p:sp>
        <p:nvSpPr>
          <p:cNvPr id="28" name="Oval 17">
            <a:extLst>
              <a:ext uri="{FF2B5EF4-FFF2-40B4-BE49-F238E27FC236}">
                <a16:creationId xmlns="" xmlns:a16="http://schemas.microsoft.com/office/drawing/2014/main" id="{42875DDC-0225-45F8-B745-78688F2D1A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Oval 19">
            <a:extLst>
              <a:ext uri="{FF2B5EF4-FFF2-40B4-BE49-F238E27FC236}">
                <a16:creationId xmlns="" xmlns:a16="http://schemas.microsoft.com/office/drawing/2014/main" id="{4F329563-0961-4426-90D2-2DF4888E54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10101"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 xmlns:a16="http://schemas.microsoft.com/office/drawing/2014/main" id="{788C1FE7-7D9D-4607-BA8B-C0A99666CB47}"/>
              </a:ext>
            </a:extLst>
          </p:cNvPr>
          <p:cNvPicPr>
            <a:picLocks noChangeAspect="1"/>
          </p:cNvPicPr>
          <p:nvPr/>
        </p:nvPicPr>
        <p:blipFill>
          <a:blip r:embed="rId3"/>
          <a:stretch>
            <a:fillRect/>
          </a:stretch>
        </p:blipFill>
        <p:spPr>
          <a:xfrm>
            <a:off x="5177028" y="1826638"/>
            <a:ext cx="1837944" cy="1312817"/>
          </a:xfrm>
          <a:prstGeom prst="rect">
            <a:avLst/>
          </a:prstGeom>
        </p:spPr>
      </p:pic>
      <p:sp>
        <p:nvSpPr>
          <p:cNvPr id="30" name="Oval 21">
            <a:extLst>
              <a:ext uri="{FF2B5EF4-FFF2-40B4-BE49-F238E27FC236}">
                <a16:creationId xmlns="" xmlns:a16="http://schemas.microsoft.com/office/drawing/2014/main" id="{12617755-D451-4BAF-9B55-518297BFF4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Oval 23">
            <a:extLst>
              <a:ext uri="{FF2B5EF4-FFF2-40B4-BE49-F238E27FC236}">
                <a16:creationId xmlns="" xmlns:a16="http://schemas.microsoft.com/office/drawing/2014/main" id="{86C062C2-3673-4248-BE21-B51B16E632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324865"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 xmlns:a16="http://schemas.microsoft.com/office/drawing/2014/main" id="{108F722F-85E2-4914-BB07-16D92573E69C}"/>
              </a:ext>
            </a:extLst>
          </p:cNvPr>
          <p:cNvPicPr>
            <a:picLocks noChangeAspect="1"/>
          </p:cNvPicPr>
          <p:nvPr/>
        </p:nvPicPr>
        <p:blipFill>
          <a:blip r:embed="rId4"/>
          <a:stretch>
            <a:fillRect/>
          </a:stretch>
        </p:blipFill>
        <p:spPr>
          <a:xfrm>
            <a:off x="8891793" y="2242314"/>
            <a:ext cx="1837944" cy="481465"/>
          </a:xfrm>
          <a:prstGeom prst="rect">
            <a:avLst/>
          </a:prstGeom>
        </p:spPr>
      </p:pic>
    </p:spTree>
    <p:extLst>
      <p:ext uri="{BB962C8B-B14F-4D97-AF65-F5344CB8AC3E}">
        <p14:creationId xmlns:p14="http://schemas.microsoft.com/office/powerpoint/2010/main" val="29612305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0EE0ED25-A19F-4F20-B187-CAE16F187C6C}"/>
              </a:ext>
            </a:extLst>
          </p:cNvPr>
          <p:cNvSpPr>
            <a:spLocks noGrp="1"/>
          </p:cNvSpPr>
          <p:nvPr>
            <p:ph type="title"/>
          </p:nvPr>
        </p:nvSpPr>
        <p:spPr>
          <a:xfrm>
            <a:off x="643468" y="331470"/>
            <a:ext cx="3551342" cy="2014651"/>
          </a:xfrm>
          <a:noFill/>
          <a:ln w="19050">
            <a:solidFill>
              <a:schemeClr val="tx1"/>
            </a:solidFill>
          </a:ln>
        </p:spPr>
        <p:txBody>
          <a:bodyPr wrap="square" anchor="ctr">
            <a:normAutofit/>
          </a:bodyPr>
          <a:lstStyle/>
          <a:p>
            <a:r>
              <a:rPr lang="en-GB" sz="6600" dirty="0" smtClean="0"/>
              <a:t>KPMG</a:t>
            </a:r>
            <a:endParaRPr lang="en-GB" sz="6600" dirty="0"/>
          </a:p>
        </p:txBody>
      </p:sp>
      <p:sp>
        <p:nvSpPr>
          <p:cNvPr id="3" name="Content Placeholder 2">
            <a:extLst>
              <a:ext uri="{FF2B5EF4-FFF2-40B4-BE49-F238E27FC236}">
                <a16:creationId xmlns="" xmlns:a16="http://schemas.microsoft.com/office/drawing/2014/main" id="{451B018B-F64E-4F7C-AAF9-D83280E0B9C7}"/>
              </a:ext>
            </a:extLst>
          </p:cNvPr>
          <p:cNvSpPr>
            <a:spLocks noGrp="1"/>
          </p:cNvSpPr>
          <p:nvPr>
            <p:ph idx="1"/>
          </p:nvPr>
        </p:nvSpPr>
        <p:spPr>
          <a:xfrm>
            <a:off x="356616" y="2496313"/>
            <a:ext cx="4215384" cy="4030218"/>
          </a:xfrm>
        </p:spPr>
        <p:txBody>
          <a:bodyPr>
            <a:noAutofit/>
          </a:bodyPr>
          <a:lstStyle/>
          <a:p>
            <a:r>
              <a:rPr lang="en-GB" sz="2400" dirty="0" smtClean="0"/>
              <a:t>Piet </a:t>
            </a:r>
            <a:r>
              <a:rPr lang="en-GB" sz="2400" dirty="0" err="1"/>
              <a:t>Klynveld</a:t>
            </a:r>
            <a:r>
              <a:rPr lang="en-GB" sz="2400" dirty="0"/>
              <a:t> (early 20</a:t>
            </a:r>
            <a:r>
              <a:rPr lang="en-GB" sz="2400" baseline="30000" dirty="0"/>
              <a:t>th</a:t>
            </a:r>
            <a:r>
              <a:rPr lang="en-GB" sz="2400" dirty="0"/>
              <a:t> century accountant)</a:t>
            </a:r>
          </a:p>
          <a:p>
            <a:r>
              <a:rPr lang="en-GB" sz="2400" dirty="0"/>
              <a:t>William Barclay Peat (Victorian Scottish accountant)</a:t>
            </a:r>
          </a:p>
          <a:p>
            <a:r>
              <a:rPr lang="en-GB" sz="2400" dirty="0"/>
              <a:t>James Marwick (another Victorian Scot)</a:t>
            </a:r>
          </a:p>
          <a:p>
            <a:r>
              <a:rPr lang="en-GB" sz="2400" dirty="0"/>
              <a:t>Reinhard </a:t>
            </a:r>
            <a:r>
              <a:rPr lang="en-GB" sz="2400" dirty="0" err="1"/>
              <a:t>Goerdeler</a:t>
            </a:r>
            <a:r>
              <a:rPr lang="en-GB" sz="2400" dirty="0"/>
              <a:t> (built Germany’s leading accountancy firm)</a:t>
            </a:r>
          </a:p>
        </p:txBody>
      </p:sp>
      <p:pic>
        <p:nvPicPr>
          <p:cNvPr id="5" name="Picture 4">
            <a:extLst>
              <a:ext uri="{FF2B5EF4-FFF2-40B4-BE49-F238E27FC236}">
                <a16:creationId xmlns="" xmlns:a16="http://schemas.microsoft.com/office/drawing/2014/main" id="{FBD400A5-843D-49CC-B8E9-F9ED0903B39E}"/>
              </a:ext>
            </a:extLst>
          </p:cNvPr>
          <p:cNvPicPr>
            <a:picLocks noChangeAspect="1"/>
          </p:cNvPicPr>
          <p:nvPr/>
        </p:nvPicPr>
        <p:blipFill>
          <a:blip r:embed="rId2"/>
          <a:stretch>
            <a:fillRect/>
          </a:stretch>
        </p:blipFill>
        <p:spPr>
          <a:xfrm>
            <a:off x="5297763" y="920879"/>
            <a:ext cx="6250769" cy="5016242"/>
          </a:xfrm>
          <a:prstGeom prst="rect">
            <a:avLst/>
          </a:prstGeom>
        </p:spPr>
      </p:pic>
    </p:spTree>
    <p:extLst>
      <p:ext uri="{BB962C8B-B14F-4D97-AF65-F5344CB8AC3E}">
        <p14:creationId xmlns:p14="http://schemas.microsoft.com/office/powerpoint/2010/main" val="39625925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 xmlns:a16="http://schemas.microsoft.com/office/drawing/2014/main" id="{D1C26593-9A51-48FE-9FA2-A9052E57F3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78"/>
            <a:ext cx="12192000" cy="685847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5">
            <a:extLst>
              <a:ext uri="{FF2B5EF4-FFF2-40B4-BE49-F238E27FC236}">
                <a16:creationId xmlns="" xmlns:a16="http://schemas.microsoft.com/office/drawing/2014/main" id="{B9D473B1-934D-4F2D-AC4B-5BFB4BAC5DC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1">
            <a:extLst>
              <a:ext uri="{FF2B5EF4-FFF2-40B4-BE49-F238E27FC236}">
                <a16:creationId xmlns="" xmlns:a16="http://schemas.microsoft.com/office/drawing/2014/main" id="{CDE3C03E-D949-4F50-AAFA-3278B22121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0F46FF6A-8DB0-488E-874D-A60654EC8F0E}"/>
              </a:ext>
            </a:extLst>
          </p:cNvPr>
          <p:cNvSpPr>
            <a:spLocks noGrp="1"/>
          </p:cNvSpPr>
          <p:nvPr>
            <p:ph type="title"/>
          </p:nvPr>
        </p:nvSpPr>
        <p:spPr>
          <a:xfrm>
            <a:off x="838200" y="365125"/>
            <a:ext cx="5191125" cy="1325563"/>
          </a:xfrm>
        </p:spPr>
        <p:txBody>
          <a:bodyPr>
            <a:normAutofit/>
          </a:bodyPr>
          <a:lstStyle/>
          <a:p>
            <a:r>
              <a:rPr lang="en-GB" dirty="0"/>
              <a:t>History and evolution of the big 4 firms</a:t>
            </a:r>
          </a:p>
        </p:txBody>
      </p:sp>
      <p:pic>
        <p:nvPicPr>
          <p:cNvPr id="5" name="Picture 4">
            <a:extLst>
              <a:ext uri="{FF2B5EF4-FFF2-40B4-BE49-F238E27FC236}">
                <a16:creationId xmlns="" xmlns:a16="http://schemas.microsoft.com/office/drawing/2014/main" id="{DC3C0F15-9A7E-4A40-A01C-F0FBB038CEF2}"/>
              </a:ext>
            </a:extLst>
          </p:cNvPr>
          <p:cNvPicPr>
            <a:picLocks noChangeAspect="1"/>
          </p:cNvPicPr>
          <p:nvPr/>
        </p:nvPicPr>
        <p:blipFill>
          <a:blip r:embed="rId2"/>
          <a:stretch>
            <a:fillRect/>
          </a:stretch>
        </p:blipFill>
        <p:spPr>
          <a:xfrm>
            <a:off x="7993747" y="321721"/>
            <a:ext cx="3416630" cy="1388006"/>
          </a:xfrm>
          <a:prstGeom prst="rect">
            <a:avLst/>
          </a:prstGeom>
        </p:spPr>
      </p:pic>
      <p:sp>
        <p:nvSpPr>
          <p:cNvPr id="3" name="Content Placeholder 2">
            <a:extLst>
              <a:ext uri="{FF2B5EF4-FFF2-40B4-BE49-F238E27FC236}">
                <a16:creationId xmlns="" xmlns:a16="http://schemas.microsoft.com/office/drawing/2014/main" id="{6DB9B2D9-050E-40B3-BB73-28A3B62474EC}"/>
              </a:ext>
            </a:extLst>
          </p:cNvPr>
          <p:cNvSpPr>
            <a:spLocks noGrp="1"/>
          </p:cNvSpPr>
          <p:nvPr>
            <p:ph idx="1"/>
          </p:nvPr>
        </p:nvSpPr>
        <p:spPr>
          <a:xfrm>
            <a:off x="838200" y="2167128"/>
            <a:ext cx="6092952" cy="4189192"/>
          </a:xfrm>
        </p:spPr>
        <p:txBody>
          <a:bodyPr>
            <a:normAutofit/>
          </a:bodyPr>
          <a:lstStyle/>
          <a:p>
            <a:pPr marL="0" indent="0">
              <a:buNone/>
            </a:pPr>
            <a:r>
              <a:rPr lang="en-GB" sz="3600" dirty="0"/>
              <a:t>Just four international companies audit:</a:t>
            </a:r>
          </a:p>
          <a:p>
            <a:r>
              <a:rPr lang="en-GB" dirty="0"/>
              <a:t>97% of US public companies</a:t>
            </a:r>
          </a:p>
          <a:p>
            <a:r>
              <a:rPr lang="en-GB" dirty="0"/>
              <a:t>100% of UK top 100 corporations</a:t>
            </a:r>
          </a:p>
          <a:p>
            <a:r>
              <a:rPr lang="en-GB" dirty="0"/>
              <a:t>80% of Japanese listed companies</a:t>
            </a:r>
          </a:p>
          <a:p>
            <a:pPr marL="0" indent="0">
              <a:buNone/>
            </a:pPr>
            <a:r>
              <a:rPr lang="en-GB" dirty="0"/>
              <a:t>All have had a similar process of gradual evolution and merger</a:t>
            </a:r>
          </a:p>
        </p:txBody>
      </p:sp>
      <p:pic>
        <p:nvPicPr>
          <p:cNvPr id="4" name="Picture 3">
            <a:extLst>
              <a:ext uri="{FF2B5EF4-FFF2-40B4-BE49-F238E27FC236}">
                <a16:creationId xmlns="" xmlns:a16="http://schemas.microsoft.com/office/drawing/2014/main" id="{0E510F1E-D33A-414E-8942-C5C3AB3B440C}"/>
              </a:ext>
            </a:extLst>
          </p:cNvPr>
          <p:cNvPicPr>
            <a:picLocks noChangeAspect="1"/>
          </p:cNvPicPr>
          <p:nvPr/>
        </p:nvPicPr>
        <p:blipFill>
          <a:blip r:embed="rId3"/>
          <a:stretch>
            <a:fillRect/>
          </a:stretch>
        </p:blipFill>
        <p:spPr>
          <a:xfrm>
            <a:off x="8306056" y="1870584"/>
            <a:ext cx="3364003" cy="1388013"/>
          </a:xfrm>
          <a:prstGeom prst="rect">
            <a:avLst/>
          </a:prstGeom>
        </p:spPr>
      </p:pic>
      <p:pic>
        <p:nvPicPr>
          <p:cNvPr id="7" name="Picture 6">
            <a:extLst>
              <a:ext uri="{FF2B5EF4-FFF2-40B4-BE49-F238E27FC236}">
                <a16:creationId xmlns="" xmlns:a16="http://schemas.microsoft.com/office/drawing/2014/main" id="{A4376400-9651-4273-8157-E4648B43EA54}"/>
              </a:ext>
            </a:extLst>
          </p:cNvPr>
          <p:cNvPicPr>
            <a:picLocks noChangeAspect="1"/>
          </p:cNvPicPr>
          <p:nvPr/>
        </p:nvPicPr>
        <p:blipFill>
          <a:blip r:embed="rId4"/>
          <a:stretch>
            <a:fillRect/>
          </a:stretch>
        </p:blipFill>
        <p:spPr>
          <a:xfrm>
            <a:off x="9274069" y="3419454"/>
            <a:ext cx="2255521" cy="1388013"/>
          </a:xfrm>
          <a:prstGeom prst="rect">
            <a:avLst/>
          </a:prstGeom>
        </p:spPr>
      </p:pic>
      <p:pic>
        <p:nvPicPr>
          <p:cNvPr id="6" name="Picture 5">
            <a:extLst>
              <a:ext uri="{FF2B5EF4-FFF2-40B4-BE49-F238E27FC236}">
                <a16:creationId xmlns="" xmlns:a16="http://schemas.microsoft.com/office/drawing/2014/main" id="{2BFFA86A-F3CA-41DB-90D9-EA002839E118}"/>
              </a:ext>
            </a:extLst>
          </p:cNvPr>
          <p:cNvPicPr>
            <a:picLocks noChangeAspect="1"/>
          </p:cNvPicPr>
          <p:nvPr/>
        </p:nvPicPr>
        <p:blipFill>
          <a:blip r:embed="rId5"/>
          <a:stretch>
            <a:fillRect/>
          </a:stretch>
        </p:blipFill>
        <p:spPr>
          <a:xfrm>
            <a:off x="9852522" y="4968316"/>
            <a:ext cx="1827066" cy="1388004"/>
          </a:xfrm>
          <a:prstGeom prst="rect">
            <a:avLst/>
          </a:prstGeom>
        </p:spPr>
      </p:pic>
    </p:spTree>
    <p:extLst>
      <p:ext uri="{BB962C8B-B14F-4D97-AF65-F5344CB8AC3E}">
        <p14:creationId xmlns:p14="http://schemas.microsoft.com/office/powerpoint/2010/main" val="32848938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1DA1697-8A2C-4CDF-88A1-83C6EE4206E6}"/>
              </a:ext>
            </a:extLst>
          </p:cNvPr>
          <p:cNvSpPr>
            <a:spLocks noGrp="1"/>
          </p:cNvSpPr>
          <p:nvPr>
            <p:ph type="title"/>
          </p:nvPr>
        </p:nvSpPr>
        <p:spPr>
          <a:xfrm>
            <a:off x="805542" y="969265"/>
            <a:ext cx="6382658" cy="1752588"/>
          </a:xfrm>
        </p:spPr>
        <p:txBody>
          <a:bodyPr>
            <a:noAutofit/>
          </a:bodyPr>
          <a:lstStyle/>
          <a:p>
            <a:r>
              <a:rPr lang="en-GB" sz="5400" dirty="0"/>
              <a:t>Keeping company accounts</a:t>
            </a:r>
          </a:p>
        </p:txBody>
      </p:sp>
      <p:sp>
        <p:nvSpPr>
          <p:cNvPr id="3" name="Content Placeholder 2">
            <a:extLst>
              <a:ext uri="{FF2B5EF4-FFF2-40B4-BE49-F238E27FC236}">
                <a16:creationId xmlns="" xmlns:a16="http://schemas.microsoft.com/office/drawing/2014/main" id="{79CB517D-C385-4DEE-B8AC-E1215421D5CC}"/>
              </a:ext>
            </a:extLst>
          </p:cNvPr>
          <p:cNvSpPr>
            <a:spLocks noGrp="1"/>
          </p:cNvSpPr>
          <p:nvPr>
            <p:ph idx="1"/>
          </p:nvPr>
        </p:nvSpPr>
        <p:spPr>
          <a:xfrm>
            <a:off x="805542" y="2871982"/>
            <a:ext cx="6382657" cy="3181684"/>
          </a:xfrm>
        </p:spPr>
        <p:txBody>
          <a:bodyPr anchor="t">
            <a:normAutofit/>
          </a:bodyPr>
          <a:lstStyle/>
          <a:p>
            <a:r>
              <a:rPr lang="en-GB" dirty="0"/>
              <a:t>Basically we want to control all monies received and all monies spent: money in and out; what we buy and sell; and what the company is worth</a:t>
            </a:r>
          </a:p>
          <a:p>
            <a:r>
              <a:rPr lang="en-GB" dirty="0"/>
              <a:t>Assets (company value) = Liabilities (what we owe) + Equity (what we own)</a:t>
            </a:r>
          </a:p>
          <a:p>
            <a:endParaRPr lang="en-GB" sz="2400" dirty="0"/>
          </a:p>
          <a:p>
            <a:endParaRPr lang="en-GB" sz="1800" dirty="0"/>
          </a:p>
        </p:txBody>
      </p:sp>
      <p:sp>
        <p:nvSpPr>
          <p:cNvPr id="11" name="Freeform: Shape 10">
            <a:extLst>
              <a:ext uri="{FF2B5EF4-FFF2-40B4-BE49-F238E27FC236}">
                <a16:creationId xmlns="" xmlns:a16="http://schemas.microsoft.com/office/drawing/2014/main" id="{2C6A2225-94AF-4BC4-98F4-77746E7B10A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 xmlns:a16="http://schemas.microsoft.com/office/drawing/2014/main" id="{54C1B224-A20F-4A8A-8C59-BAF3338E4F54}"/>
              </a:ext>
            </a:extLst>
          </p:cNvPr>
          <p:cNvPicPr>
            <a:picLocks noChangeAspect="1"/>
          </p:cNvPicPr>
          <p:nvPr/>
        </p:nvPicPr>
        <p:blipFill rotWithShape="1">
          <a:blip r:embed="rId2"/>
          <a:srcRect l="11031" r="10632" b="3"/>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3" name="Freeform: Shape 12">
            <a:extLst>
              <a:ext uri="{FF2B5EF4-FFF2-40B4-BE49-F238E27FC236}">
                <a16:creationId xmlns="" xmlns:a16="http://schemas.microsoft.com/office/drawing/2014/main" id="{648F5915-2CE1-4F74-88C5-D4366893D2D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 xmlns:a16="http://schemas.microsoft.com/office/drawing/2014/main" id="{D18D844E-81C2-4DB8-9E25-7A469D77692E}"/>
              </a:ext>
            </a:extLst>
          </p:cNvPr>
          <p:cNvPicPr>
            <a:picLocks noChangeAspect="1"/>
          </p:cNvPicPr>
          <p:nvPr/>
        </p:nvPicPr>
        <p:blipFill rotWithShape="1">
          <a:blip r:embed="rId3"/>
          <a:srcRect t="8734" r="-1" b="1017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12918534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079E817-50E1-42FC-9011-8B5231B717AB}"/>
              </a:ext>
            </a:extLst>
          </p:cNvPr>
          <p:cNvSpPr>
            <a:spLocks noGrp="1"/>
          </p:cNvSpPr>
          <p:nvPr>
            <p:ph type="title"/>
          </p:nvPr>
        </p:nvSpPr>
        <p:spPr/>
        <p:txBody>
          <a:bodyPr>
            <a:normAutofit/>
          </a:bodyPr>
          <a:lstStyle/>
          <a:p>
            <a:r>
              <a:rPr lang="en-GB" sz="6000" dirty="0"/>
              <a:t>Huge profits</a:t>
            </a:r>
          </a:p>
        </p:txBody>
      </p:sp>
      <p:sp>
        <p:nvSpPr>
          <p:cNvPr id="3" name="Content Placeholder 2">
            <a:extLst>
              <a:ext uri="{FF2B5EF4-FFF2-40B4-BE49-F238E27FC236}">
                <a16:creationId xmlns="" xmlns:a16="http://schemas.microsoft.com/office/drawing/2014/main" id="{5228D987-D240-4971-A9B9-E45A4856B9A8}"/>
              </a:ext>
            </a:extLst>
          </p:cNvPr>
          <p:cNvSpPr>
            <a:spLocks noGrp="1"/>
          </p:cNvSpPr>
          <p:nvPr>
            <p:ph idx="1"/>
          </p:nvPr>
        </p:nvSpPr>
        <p:spPr/>
        <p:txBody>
          <a:bodyPr/>
          <a:lstStyle/>
          <a:p>
            <a:r>
              <a:rPr lang="en-GB" dirty="0"/>
              <a:t>In 2015, PwC reported profits of $35 billion</a:t>
            </a:r>
          </a:p>
          <a:p>
            <a:r>
              <a:rPr lang="en-GB" dirty="0"/>
              <a:t>The big four have a monopoly and their relationships are often incestuous</a:t>
            </a:r>
          </a:p>
          <a:p>
            <a:r>
              <a:rPr lang="en-GB" dirty="0"/>
              <a:t>They control international standards and ensure the rules they decide to play with suit their client and their own interests</a:t>
            </a:r>
          </a:p>
          <a:p>
            <a:r>
              <a:rPr lang="en-GB" dirty="0"/>
              <a:t>Their work is interwoven with national governments</a:t>
            </a:r>
          </a:p>
          <a:p>
            <a:r>
              <a:rPr lang="en-GB" dirty="0"/>
              <a:t>As with large banks they can been seen as too big to fail</a:t>
            </a:r>
          </a:p>
          <a:p>
            <a:r>
              <a:rPr lang="en-GB" dirty="0"/>
              <a:t>These firms are also too few to fail, and there is a lack of robust scrutiny of their work</a:t>
            </a:r>
          </a:p>
        </p:txBody>
      </p:sp>
    </p:spTree>
    <p:extLst>
      <p:ext uri="{BB962C8B-B14F-4D97-AF65-F5344CB8AC3E}">
        <p14:creationId xmlns:p14="http://schemas.microsoft.com/office/powerpoint/2010/main" val="416188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B0676D7-A6FF-4908-BAEE-70F83DEB3756}"/>
              </a:ext>
            </a:extLst>
          </p:cNvPr>
          <p:cNvSpPr>
            <a:spLocks noGrp="1"/>
          </p:cNvSpPr>
          <p:nvPr>
            <p:ph type="title"/>
          </p:nvPr>
        </p:nvSpPr>
        <p:spPr/>
        <p:txBody>
          <a:bodyPr/>
          <a:lstStyle/>
          <a:p>
            <a:r>
              <a:rPr lang="en-GB" dirty="0"/>
              <a:t>An ancient profession</a:t>
            </a:r>
          </a:p>
        </p:txBody>
      </p:sp>
      <p:sp>
        <p:nvSpPr>
          <p:cNvPr id="3" name="Content Placeholder 2">
            <a:extLst>
              <a:ext uri="{FF2B5EF4-FFF2-40B4-BE49-F238E27FC236}">
                <a16:creationId xmlns="" xmlns:a16="http://schemas.microsoft.com/office/drawing/2014/main" id="{3D9C0AED-7F22-4285-93F6-5068D2825A53}"/>
              </a:ext>
            </a:extLst>
          </p:cNvPr>
          <p:cNvSpPr>
            <a:spLocks noGrp="1"/>
          </p:cNvSpPr>
          <p:nvPr>
            <p:ph sz="half" idx="1"/>
          </p:nvPr>
        </p:nvSpPr>
        <p:spPr/>
        <p:txBody>
          <a:bodyPr>
            <a:normAutofit/>
          </a:bodyPr>
          <a:lstStyle/>
          <a:p>
            <a:r>
              <a:rPr lang="en-GB" dirty="0"/>
              <a:t>Money-lending and ‘usury’</a:t>
            </a:r>
          </a:p>
          <a:p>
            <a:r>
              <a:rPr lang="en-GB" dirty="0"/>
              <a:t>The principles remain the same</a:t>
            </a:r>
          </a:p>
          <a:p>
            <a:r>
              <a:rPr lang="en-GB" dirty="0"/>
              <a:t>I buy items to sell to others at a profit</a:t>
            </a:r>
          </a:p>
          <a:p>
            <a:r>
              <a:rPr lang="en-GB" dirty="0"/>
              <a:t>I borrow money from the lenders and pay an additional amount in return</a:t>
            </a:r>
          </a:p>
        </p:txBody>
      </p:sp>
      <p:sp>
        <p:nvSpPr>
          <p:cNvPr id="5" name="Content Placeholder 4">
            <a:extLst>
              <a:ext uri="{FF2B5EF4-FFF2-40B4-BE49-F238E27FC236}">
                <a16:creationId xmlns="" xmlns:a16="http://schemas.microsoft.com/office/drawing/2014/main" id="{6940A11A-B7FD-496B-8D25-1A68E283FE21}"/>
              </a:ext>
            </a:extLst>
          </p:cNvPr>
          <p:cNvSpPr>
            <a:spLocks noGrp="1"/>
          </p:cNvSpPr>
          <p:nvPr>
            <p:ph sz="half" idx="2"/>
          </p:nvPr>
        </p:nvSpPr>
        <p:spPr>
          <a:xfrm>
            <a:off x="6435436" y="1027906"/>
            <a:ext cx="5181600" cy="4272063"/>
          </a:xfrm>
        </p:spPr>
        <p:txBody>
          <a:bodyPr>
            <a:normAutofit/>
          </a:bodyPr>
          <a:lstStyle/>
          <a:p>
            <a:r>
              <a:rPr lang="en-GB" dirty="0"/>
              <a:t>Companies have </a:t>
            </a:r>
            <a:r>
              <a:rPr lang="en-GB" b="1" dirty="0"/>
              <a:t>‘debtors’ </a:t>
            </a:r>
            <a:r>
              <a:rPr lang="en-GB" dirty="0"/>
              <a:t>– someone who owes us money; and </a:t>
            </a:r>
            <a:r>
              <a:rPr lang="en-GB" b="1" dirty="0"/>
              <a:t>‘creditors’ </a:t>
            </a:r>
            <a:r>
              <a:rPr lang="en-GB" dirty="0"/>
              <a:t>– someone we owe money to</a:t>
            </a:r>
          </a:p>
          <a:p>
            <a:r>
              <a:rPr lang="en-GB" dirty="0"/>
              <a:t>Selling stuff gives us credits in the sales account; buying stuff gives us debits as we purchase the items we need</a:t>
            </a:r>
          </a:p>
          <a:p>
            <a:r>
              <a:rPr lang="en-GB" dirty="0"/>
              <a:t>At the end of the year, accounts are closed, and we tally up:</a:t>
            </a:r>
          </a:p>
        </p:txBody>
      </p:sp>
      <p:sp>
        <p:nvSpPr>
          <p:cNvPr id="4" name="Rectangle 3">
            <a:extLst>
              <a:ext uri="{FF2B5EF4-FFF2-40B4-BE49-F238E27FC236}">
                <a16:creationId xmlns="" xmlns:a16="http://schemas.microsoft.com/office/drawing/2014/main" id="{C8C247A6-56DC-47E7-9599-590D6B34B692}"/>
              </a:ext>
            </a:extLst>
          </p:cNvPr>
          <p:cNvSpPr/>
          <p:nvPr/>
        </p:nvSpPr>
        <p:spPr>
          <a:xfrm>
            <a:off x="2338192" y="5604014"/>
            <a:ext cx="8194487" cy="707886"/>
          </a:xfrm>
          <a:prstGeom prst="rect">
            <a:avLst/>
          </a:prstGeom>
          <a:solidFill>
            <a:srgbClr val="FFFF00"/>
          </a:solidFill>
          <a:ln w="28575">
            <a:solidFill>
              <a:schemeClr val="tx1"/>
            </a:solidFill>
          </a:ln>
        </p:spPr>
        <p:txBody>
          <a:bodyPr wrap="none">
            <a:spAutoFit/>
          </a:bodyPr>
          <a:lstStyle/>
          <a:p>
            <a:r>
              <a:rPr lang="en-US" sz="4000" dirty="0"/>
              <a:t>money in - money out = profit or (loss)</a:t>
            </a:r>
            <a:endParaRPr lang="en-GB" sz="4000" dirty="0"/>
          </a:p>
        </p:txBody>
      </p:sp>
    </p:spTree>
    <p:extLst>
      <p:ext uri="{BB962C8B-B14F-4D97-AF65-F5344CB8AC3E}">
        <p14:creationId xmlns:p14="http://schemas.microsoft.com/office/powerpoint/2010/main" val="32800816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213E6C0-9FD2-43E8-8116-3F160C0BBAC5}"/>
              </a:ext>
            </a:extLst>
          </p:cNvPr>
          <p:cNvSpPr>
            <a:spLocks noGrp="1"/>
          </p:cNvSpPr>
          <p:nvPr>
            <p:ph type="title"/>
          </p:nvPr>
        </p:nvSpPr>
        <p:spPr/>
        <p:txBody>
          <a:bodyPr>
            <a:normAutofit/>
          </a:bodyPr>
          <a:lstStyle/>
          <a:p>
            <a:r>
              <a:rPr lang="en-GB" sz="6000" dirty="0"/>
              <a:t>Greedy bankers</a:t>
            </a:r>
          </a:p>
        </p:txBody>
      </p:sp>
      <p:sp>
        <p:nvSpPr>
          <p:cNvPr id="3" name="Content Placeholder 2">
            <a:extLst>
              <a:ext uri="{FF2B5EF4-FFF2-40B4-BE49-F238E27FC236}">
                <a16:creationId xmlns="" xmlns:a16="http://schemas.microsoft.com/office/drawing/2014/main" id="{74A024EF-8C2D-46A6-8087-6634D7BFDD65}"/>
              </a:ext>
            </a:extLst>
          </p:cNvPr>
          <p:cNvSpPr>
            <a:spLocks noGrp="1"/>
          </p:cNvSpPr>
          <p:nvPr>
            <p:ph idx="1"/>
          </p:nvPr>
        </p:nvSpPr>
        <p:spPr>
          <a:xfrm>
            <a:off x="838200" y="1690688"/>
            <a:ext cx="7399575" cy="5056341"/>
          </a:xfrm>
        </p:spPr>
        <p:txBody>
          <a:bodyPr>
            <a:normAutofit lnSpcReduction="10000"/>
          </a:bodyPr>
          <a:lstStyle/>
          <a:p>
            <a:r>
              <a:rPr lang="en-GB" dirty="0"/>
              <a:t>William Welch Deloitte (1850s) sniffed out fraud in the Victorian railway companies</a:t>
            </a:r>
          </a:p>
          <a:p>
            <a:r>
              <a:rPr lang="en-GB" dirty="0"/>
              <a:t>Leopold Redpath (a record keeper) stole £150K (£15m today) from the Northern Railway Company, whilst auditors who saw that the figures appeared ok gave the finances a thumbs up</a:t>
            </a:r>
          </a:p>
          <a:p>
            <a:r>
              <a:rPr lang="en-GB" dirty="0"/>
              <a:t>150 years later </a:t>
            </a:r>
            <a:r>
              <a:rPr lang="en-GB" dirty="0" err="1"/>
              <a:t>Deloittes</a:t>
            </a:r>
            <a:r>
              <a:rPr lang="en-GB" dirty="0"/>
              <a:t> supported the financial position of the Royal Bank of Scotland before it crashed</a:t>
            </a:r>
          </a:p>
          <a:p>
            <a:r>
              <a:rPr lang="en-GB" dirty="0">
                <a:solidFill>
                  <a:prstClr val="black"/>
                </a:solidFill>
              </a:rPr>
              <a:t>UK government decided to bail it out with </a:t>
            </a:r>
            <a:r>
              <a:rPr lang="en-GB" b="1" u="sng" dirty="0">
                <a:solidFill>
                  <a:prstClr val="black"/>
                </a:solidFill>
              </a:rPr>
              <a:t>£45 billion of tax-payers money</a:t>
            </a:r>
            <a:endParaRPr lang="en-GB" b="1" u="sng" dirty="0"/>
          </a:p>
        </p:txBody>
      </p:sp>
      <p:sp>
        <p:nvSpPr>
          <p:cNvPr id="4" name="Rectangle 3">
            <a:extLst>
              <a:ext uri="{FF2B5EF4-FFF2-40B4-BE49-F238E27FC236}">
                <a16:creationId xmlns="" xmlns:a16="http://schemas.microsoft.com/office/drawing/2014/main" id="{1E781363-FF29-4B2A-B778-3B6EE60C068F}"/>
              </a:ext>
            </a:extLst>
          </p:cNvPr>
          <p:cNvSpPr/>
          <p:nvPr/>
        </p:nvSpPr>
        <p:spPr>
          <a:xfrm>
            <a:off x="8371643" y="1862154"/>
            <a:ext cx="3621504" cy="1015663"/>
          </a:xfrm>
          <a:prstGeom prst="rect">
            <a:avLst/>
          </a:prstGeom>
          <a:solidFill>
            <a:srgbClr val="FF0000"/>
          </a:solidFill>
        </p:spPr>
        <p:txBody>
          <a:bodyPr wrap="none">
            <a:spAutoFit/>
          </a:bodyPr>
          <a:lstStyle/>
          <a:p>
            <a:r>
              <a:rPr lang="en-GB" sz="6000" dirty="0">
                <a:solidFill>
                  <a:schemeClr val="bg1"/>
                </a:solidFill>
              </a:rPr>
              <a:t>£45 billion </a:t>
            </a:r>
          </a:p>
        </p:txBody>
      </p:sp>
      <p:pic>
        <p:nvPicPr>
          <p:cNvPr id="1026" name="Picture 2">
            <a:extLst>
              <a:ext uri="{FF2B5EF4-FFF2-40B4-BE49-F238E27FC236}">
                <a16:creationId xmlns="" xmlns:a16="http://schemas.microsoft.com/office/drawing/2014/main" id="{15302094-37C4-49CF-9739-B1BAA9E977E9}"/>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237775" y="3049283"/>
            <a:ext cx="3755371" cy="2118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17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213E6C0-9FD2-43E8-8116-3F160C0BBAC5}"/>
              </a:ext>
            </a:extLst>
          </p:cNvPr>
          <p:cNvSpPr>
            <a:spLocks noGrp="1"/>
          </p:cNvSpPr>
          <p:nvPr>
            <p:ph type="title"/>
          </p:nvPr>
        </p:nvSpPr>
        <p:spPr/>
        <p:txBody>
          <a:bodyPr>
            <a:normAutofit/>
          </a:bodyPr>
          <a:lstStyle/>
          <a:p>
            <a:r>
              <a:rPr lang="en-GB" sz="6000" dirty="0"/>
              <a:t>Greedy bankers</a:t>
            </a:r>
          </a:p>
        </p:txBody>
      </p:sp>
      <p:sp>
        <p:nvSpPr>
          <p:cNvPr id="3" name="Content Placeholder 2">
            <a:extLst>
              <a:ext uri="{FF2B5EF4-FFF2-40B4-BE49-F238E27FC236}">
                <a16:creationId xmlns="" xmlns:a16="http://schemas.microsoft.com/office/drawing/2014/main" id="{74A024EF-8C2D-46A6-8087-6634D7BFDD65}"/>
              </a:ext>
            </a:extLst>
          </p:cNvPr>
          <p:cNvSpPr>
            <a:spLocks noGrp="1"/>
          </p:cNvSpPr>
          <p:nvPr>
            <p:ph idx="1"/>
          </p:nvPr>
        </p:nvSpPr>
        <p:spPr>
          <a:xfrm>
            <a:off x="838200" y="1926454"/>
            <a:ext cx="6166282" cy="4250509"/>
          </a:xfrm>
        </p:spPr>
        <p:txBody>
          <a:bodyPr>
            <a:normAutofit/>
          </a:bodyPr>
          <a:lstStyle/>
          <a:p>
            <a:r>
              <a:rPr lang="en-GB" dirty="0"/>
              <a:t>When Arthur Andersen went bust following the Enron fraud, they were being paid $100m pa by the company!</a:t>
            </a:r>
          </a:p>
          <a:p>
            <a:r>
              <a:rPr lang="en-GB" dirty="0"/>
              <a:t>Enron lost $70 billion &amp; 20,000 jobs</a:t>
            </a:r>
          </a:p>
          <a:p>
            <a:r>
              <a:rPr lang="en-GB" dirty="0" err="1"/>
              <a:t>Worldcom</a:t>
            </a:r>
            <a:r>
              <a:rPr lang="en-GB" dirty="0"/>
              <a:t>, a telecoms company also audited by Arthur </a:t>
            </a:r>
            <a:r>
              <a:rPr lang="en-GB" dirty="0" smtClean="0"/>
              <a:t>Andersen, </a:t>
            </a:r>
            <a:r>
              <a:rPr lang="en-GB" dirty="0"/>
              <a:t>followed Enron into the bankruptcy court, losing $180 billion of investors’ money and 30,000 jobs</a:t>
            </a:r>
          </a:p>
        </p:txBody>
      </p:sp>
      <p:sp>
        <p:nvSpPr>
          <p:cNvPr id="4" name="Rectangle 3">
            <a:extLst>
              <a:ext uri="{FF2B5EF4-FFF2-40B4-BE49-F238E27FC236}">
                <a16:creationId xmlns="" xmlns:a16="http://schemas.microsoft.com/office/drawing/2014/main" id="{170D4826-2A4B-462A-8676-F623BECF2CB8}"/>
              </a:ext>
            </a:extLst>
          </p:cNvPr>
          <p:cNvSpPr/>
          <p:nvPr/>
        </p:nvSpPr>
        <p:spPr>
          <a:xfrm>
            <a:off x="7590408" y="675025"/>
            <a:ext cx="3621504" cy="1015663"/>
          </a:xfrm>
          <a:prstGeom prst="rect">
            <a:avLst/>
          </a:prstGeom>
          <a:solidFill>
            <a:srgbClr val="FF0000"/>
          </a:solidFill>
        </p:spPr>
        <p:txBody>
          <a:bodyPr wrap="none">
            <a:spAutoFit/>
          </a:bodyPr>
          <a:lstStyle/>
          <a:p>
            <a:r>
              <a:rPr lang="en-GB" sz="6000" dirty="0">
                <a:solidFill>
                  <a:schemeClr val="bg1"/>
                </a:solidFill>
              </a:rPr>
              <a:t>$70 billion </a:t>
            </a:r>
          </a:p>
        </p:txBody>
      </p:sp>
      <p:sp>
        <p:nvSpPr>
          <p:cNvPr id="5" name="Rectangle 4">
            <a:extLst>
              <a:ext uri="{FF2B5EF4-FFF2-40B4-BE49-F238E27FC236}">
                <a16:creationId xmlns="" xmlns:a16="http://schemas.microsoft.com/office/drawing/2014/main" id="{DD170211-4BEA-493A-807F-F98FCE512BCB}"/>
              </a:ext>
            </a:extLst>
          </p:cNvPr>
          <p:cNvSpPr/>
          <p:nvPr/>
        </p:nvSpPr>
        <p:spPr>
          <a:xfrm>
            <a:off x="7395643" y="2336628"/>
            <a:ext cx="4011034" cy="1015663"/>
          </a:xfrm>
          <a:prstGeom prst="rect">
            <a:avLst/>
          </a:prstGeom>
          <a:solidFill>
            <a:srgbClr val="FF0000"/>
          </a:solidFill>
        </p:spPr>
        <p:txBody>
          <a:bodyPr wrap="none">
            <a:spAutoFit/>
          </a:bodyPr>
          <a:lstStyle/>
          <a:p>
            <a:r>
              <a:rPr lang="en-GB" sz="6000" dirty="0">
                <a:solidFill>
                  <a:schemeClr val="bg1"/>
                </a:solidFill>
              </a:rPr>
              <a:t>$180 billion </a:t>
            </a:r>
          </a:p>
        </p:txBody>
      </p:sp>
      <p:pic>
        <p:nvPicPr>
          <p:cNvPr id="2050" name="Picture 2">
            <a:extLst>
              <a:ext uri="{FF2B5EF4-FFF2-40B4-BE49-F238E27FC236}">
                <a16:creationId xmlns="" xmlns:a16="http://schemas.microsoft.com/office/drawing/2014/main" id="{9E2F5589-22CB-4E71-A566-9497F998375D}"/>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782912" y="3759508"/>
            <a:ext cx="3429000" cy="255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33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1000"/>
                                        <p:tgtEl>
                                          <p:spTgt spid="5"/>
                                        </p:tgtEl>
                                      </p:cBhvr>
                                    </p:animEffect>
                                    <p:anim calcmode="lin" valueType="num">
                                      <p:cBhvr>
                                        <p:cTn id="33" dur="1000" fill="hold"/>
                                        <p:tgtEl>
                                          <p:spTgt spid="5"/>
                                        </p:tgtEl>
                                        <p:attrNameLst>
                                          <p:attrName>ppt_x</p:attrName>
                                        </p:attrNameLst>
                                      </p:cBhvr>
                                      <p:tavLst>
                                        <p:tav tm="0">
                                          <p:val>
                                            <p:strVal val="#ppt_x"/>
                                          </p:val>
                                        </p:tav>
                                        <p:tav tm="100000">
                                          <p:val>
                                            <p:strVal val="#ppt_x"/>
                                          </p:val>
                                        </p:tav>
                                      </p:tavLst>
                                    </p:anim>
                                    <p:anim calcmode="lin" valueType="num">
                                      <p:cBhvr>
                                        <p:cTn id="3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1271F0-2953-4B71-A50C-25F44F5337E6}"/>
              </a:ext>
            </a:extLst>
          </p:cNvPr>
          <p:cNvSpPr>
            <a:spLocks noGrp="1"/>
          </p:cNvSpPr>
          <p:nvPr>
            <p:ph type="title"/>
          </p:nvPr>
        </p:nvSpPr>
        <p:spPr>
          <a:xfrm>
            <a:off x="288758" y="475724"/>
            <a:ext cx="6491055" cy="1325563"/>
          </a:xfrm>
        </p:spPr>
        <p:txBody>
          <a:bodyPr>
            <a:noAutofit/>
          </a:bodyPr>
          <a:lstStyle/>
          <a:p>
            <a:r>
              <a:rPr lang="en-GB" sz="5400" dirty="0"/>
              <a:t>March of the management theorists</a:t>
            </a:r>
          </a:p>
        </p:txBody>
      </p:sp>
      <p:sp>
        <p:nvSpPr>
          <p:cNvPr id="3" name="Content Placeholder 2">
            <a:extLst>
              <a:ext uri="{FF2B5EF4-FFF2-40B4-BE49-F238E27FC236}">
                <a16:creationId xmlns="" xmlns:a16="http://schemas.microsoft.com/office/drawing/2014/main" id="{5BE50862-35BF-4E29-A35F-3AAD9979E8A0}"/>
              </a:ext>
            </a:extLst>
          </p:cNvPr>
          <p:cNvSpPr>
            <a:spLocks noGrp="1"/>
          </p:cNvSpPr>
          <p:nvPr>
            <p:ph idx="1"/>
          </p:nvPr>
        </p:nvSpPr>
        <p:spPr>
          <a:xfrm>
            <a:off x="288758" y="2121763"/>
            <a:ext cx="6564803" cy="4527611"/>
          </a:xfrm>
        </p:spPr>
        <p:txBody>
          <a:bodyPr anchor="t">
            <a:normAutofit/>
          </a:bodyPr>
          <a:lstStyle/>
          <a:p>
            <a:r>
              <a:rPr lang="en-GB" dirty="0"/>
              <a:t>FW Taylor took the technical theories of accounting and scaled them up the new 20</a:t>
            </a:r>
            <a:r>
              <a:rPr lang="en-GB" baseline="30000" dirty="0"/>
              <a:t>th</a:t>
            </a:r>
            <a:r>
              <a:rPr lang="en-GB" dirty="0"/>
              <a:t> century demands of mass production</a:t>
            </a:r>
          </a:p>
          <a:p>
            <a:r>
              <a:rPr lang="en-GB" dirty="0"/>
              <a:t>There was  move towards consultancy: audit and accounts were one thing but advice and guidance quite another</a:t>
            </a:r>
          </a:p>
          <a:p>
            <a:r>
              <a:rPr lang="en-GB" dirty="0"/>
              <a:t>Arthur Anderson &amp; Co and McKinsey blazed a trail</a:t>
            </a:r>
          </a:p>
          <a:p>
            <a:r>
              <a:rPr lang="en-GB" dirty="0"/>
              <a:t>James O McKinsey &amp; Co would be come ‘accountants and management engineers’</a:t>
            </a:r>
          </a:p>
          <a:p>
            <a:endParaRPr lang="en-GB" sz="1800" dirty="0"/>
          </a:p>
        </p:txBody>
      </p:sp>
      <p:sp>
        <p:nvSpPr>
          <p:cNvPr id="9" name="Freeform: Shape 8">
            <a:extLst>
              <a:ext uri="{FF2B5EF4-FFF2-40B4-BE49-F238E27FC236}">
                <a16:creationId xmlns="" xmlns:a16="http://schemas.microsoft.com/office/drawing/2014/main" id="{CF62D2A7-8207-488C-9F46-316BA81A16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 xmlns:a16="http://schemas.microsoft.com/office/drawing/2014/main" id="{0E882389-9FAC-4BC5-9D19-36E6FFED2FEF}"/>
              </a:ext>
            </a:extLst>
          </p:cNvPr>
          <p:cNvPicPr>
            <a:picLocks noChangeAspect="1"/>
          </p:cNvPicPr>
          <p:nvPr/>
        </p:nvPicPr>
        <p:blipFill rotWithShape="1">
          <a:blip r:embed="rId2"/>
          <a:srcRect r="3766"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 xmlns:a16="http://schemas.microsoft.com/office/drawing/2014/main" id="{FA375472-CAC3-4F71-9E8A-AB5AB34537BE}"/>
              </a:ext>
            </a:extLst>
          </p:cNvPr>
          <p:cNvSpPr txBox="1"/>
          <p:nvPr/>
        </p:nvSpPr>
        <p:spPr>
          <a:xfrm>
            <a:off x="9304421" y="256674"/>
            <a:ext cx="2598821" cy="369332"/>
          </a:xfrm>
          <a:prstGeom prst="rect">
            <a:avLst/>
          </a:prstGeom>
          <a:noFill/>
        </p:spPr>
        <p:txBody>
          <a:bodyPr wrap="square" rtlCol="0">
            <a:spAutoFit/>
          </a:bodyPr>
          <a:lstStyle/>
          <a:p>
            <a:r>
              <a:rPr lang="en-GB" dirty="0"/>
              <a:t>James O McKinsey</a:t>
            </a:r>
          </a:p>
        </p:txBody>
      </p:sp>
    </p:spTree>
    <p:extLst>
      <p:ext uri="{BB962C8B-B14F-4D97-AF65-F5344CB8AC3E}">
        <p14:creationId xmlns:p14="http://schemas.microsoft.com/office/powerpoint/2010/main" val="22633591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AAB337-42A1-4A10-8F12-865F9052F9D0}"/>
              </a:ext>
            </a:extLst>
          </p:cNvPr>
          <p:cNvSpPr>
            <a:spLocks noGrp="1"/>
          </p:cNvSpPr>
          <p:nvPr>
            <p:ph type="title"/>
          </p:nvPr>
        </p:nvSpPr>
        <p:spPr>
          <a:xfrm>
            <a:off x="838200" y="365125"/>
            <a:ext cx="5001126" cy="1325563"/>
          </a:xfrm>
        </p:spPr>
        <p:txBody>
          <a:bodyPr/>
          <a:lstStyle/>
          <a:p>
            <a:r>
              <a:rPr lang="en-GB" dirty="0"/>
              <a:t>The Thatcher and Regan Years</a:t>
            </a:r>
          </a:p>
        </p:txBody>
      </p:sp>
      <p:sp>
        <p:nvSpPr>
          <p:cNvPr id="3" name="Content Placeholder 2">
            <a:extLst>
              <a:ext uri="{FF2B5EF4-FFF2-40B4-BE49-F238E27FC236}">
                <a16:creationId xmlns="" xmlns:a16="http://schemas.microsoft.com/office/drawing/2014/main" id="{927F8CE6-BE82-4E42-AB93-8D7D71ACF7F4}"/>
              </a:ext>
            </a:extLst>
          </p:cNvPr>
          <p:cNvSpPr>
            <a:spLocks noGrp="1"/>
          </p:cNvSpPr>
          <p:nvPr>
            <p:ph idx="1"/>
          </p:nvPr>
        </p:nvSpPr>
        <p:spPr>
          <a:xfrm>
            <a:off x="838200" y="2310063"/>
            <a:ext cx="4808621" cy="3866900"/>
          </a:xfrm>
        </p:spPr>
        <p:txBody>
          <a:bodyPr>
            <a:normAutofit/>
          </a:bodyPr>
          <a:lstStyle/>
          <a:p>
            <a:r>
              <a:rPr lang="en-GB" dirty="0"/>
              <a:t>Chicago School economics</a:t>
            </a:r>
          </a:p>
          <a:p>
            <a:r>
              <a:rPr lang="en-GB" dirty="0"/>
              <a:t>Privatisation of national industries</a:t>
            </a:r>
          </a:p>
          <a:p>
            <a:r>
              <a:rPr lang="en-GB" dirty="0"/>
              <a:t>Deregulation of banks</a:t>
            </a:r>
          </a:p>
          <a:p>
            <a:r>
              <a:rPr lang="en-GB" dirty="0"/>
              <a:t>A veritable, ‘theme park for false accounting, tax avoidance and regulation-dodging (Brooks 2018)</a:t>
            </a:r>
          </a:p>
          <a:p>
            <a:endParaRPr lang="en-GB" dirty="0"/>
          </a:p>
        </p:txBody>
      </p:sp>
      <p:pic>
        <p:nvPicPr>
          <p:cNvPr id="4" name="Picture 3">
            <a:extLst>
              <a:ext uri="{FF2B5EF4-FFF2-40B4-BE49-F238E27FC236}">
                <a16:creationId xmlns="" xmlns:a16="http://schemas.microsoft.com/office/drawing/2014/main" id="{4C80A08C-B12B-4867-982E-396DC334D99C}"/>
              </a:ext>
            </a:extLst>
          </p:cNvPr>
          <p:cNvPicPr>
            <a:picLocks noChangeAspect="1"/>
          </p:cNvPicPr>
          <p:nvPr/>
        </p:nvPicPr>
        <p:blipFill>
          <a:blip r:embed="rId2"/>
          <a:stretch>
            <a:fillRect/>
          </a:stretch>
        </p:blipFill>
        <p:spPr>
          <a:xfrm>
            <a:off x="6817896" y="365125"/>
            <a:ext cx="4031582" cy="2526837"/>
          </a:xfrm>
          <a:prstGeom prst="rect">
            <a:avLst/>
          </a:prstGeom>
        </p:spPr>
      </p:pic>
      <p:sp>
        <p:nvSpPr>
          <p:cNvPr id="5" name="Rectangle 4">
            <a:extLst>
              <a:ext uri="{FF2B5EF4-FFF2-40B4-BE49-F238E27FC236}">
                <a16:creationId xmlns="" xmlns:a16="http://schemas.microsoft.com/office/drawing/2014/main" id="{980354B9-F3D1-4592-B425-49B07A8381DA}"/>
              </a:ext>
            </a:extLst>
          </p:cNvPr>
          <p:cNvSpPr/>
          <p:nvPr/>
        </p:nvSpPr>
        <p:spPr>
          <a:xfrm>
            <a:off x="5983705" y="3241922"/>
            <a:ext cx="6096000" cy="2547364"/>
          </a:xfrm>
          <a:prstGeom prst="rect">
            <a:avLst/>
          </a:prstGeom>
        </p:spPr>
        <p:txBody>
          <a:bodyPr>
            <a:spAutoFit/>
          </a:bodyPr>
          <a:lstStyle/>
          <a:p>
            <a:pPr marL="228600" lvl="0" indent="-228600">
              <a:lnSpc>
                <a:spcPct val="90000"/>
              </a:lnSpc>
              <a:spcBef>
                <a:spcPts val="1000"/>
              </a:spcBef>
              <a:buFont typeface="Arial" panose="020B0604020202020204" pitchFamily="34" charset="0"/>
              <a:buChar char="•"/>
            </a:pPr>
            <a:r>
              <a:rPr lang="en-GB" sz="2800" dirty="0">
                <a:solidFill>
                  <a:prstClr val="black"/>
                </a:solidFill>
              </a:rPr>
              <a:t>In 1998, Labour’s business minister Peter Mandelson created new law to limit liabilities</a:t>
            </a:r>
          </a:p>
          <a:p>
            <a:pPr marL="228600" lvl="0" indent="-228600">
              <a:lnSpc>
                <a:spcPct val="90000"/>
              </a:lnSpc>
              <a:spcBef>
                <a:spcPts val="1000"/>
              </a:spcBef>
              <a:buFont typeface="Arial" panose="020B0604020202020204" pitchFamily="34" charset="0"/>
              <a:buChar char="•"/>
            </a:pPr>
            <a:r>
              <a:rPr lang="en-GB" sz="2800" dirty="0">
                <a:solidFill>
                  <a:prstClr val="black"/>
                </a:solidFill>
              </a:rPr>
              <a:t>Resigned after failing to declare a large loan from a colleague, he found advisory work with Ernst &amp; Young</a:t>
            </a:r>
          </a:p>
        </p:txBody>
      </p:sp>
    </p:spTree>
    <p:extLst>
      <p:ext uri="{BB962C8B-B14F-4D97-AF65-F5344CB8AC3E}">
        <p14:creationId xmlns:p14="http://schemas.microsoft.com/office/powerpoint/2010/main" val="322571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ppt_x"/>
                                          </p:val>
                                        </p:tav>
                                        <p:tav tm="100000">
                                          <p:val>
                                            <p:strVal val="#ppt_x"/>
                                          </p:val>
                                        </p:tav>
                                      </p:tavLst>
                                    </p:anim>
                                    <p:anim calcmode="lin" valueType="num">
                                      <p:cBhvr additive="base">
                                        <p:cTn id="3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3A6D8A-543F-4C26-9A43-55046147998A}"/>
              </a:ext>
            </a:extLst>
          </p:cNvPr>
          <p:cNvSpPr>
            <a:spLocks noGrp="1"/>
          </p:cNvSpPr>
          <p:nvPr>
            <p:ph type="title"/>
          </p:nvPr>
        </p:nvSpPr>
        <p:spPr/>
        <p:txBody>
          <a:bodyPr/>
          <a:lstStyle/>
          <a:p>
            <a:r>
              <a:rPr lang="en-GB" dirty="0"/>
              <a:t>Looking the other way</a:t>
            </a:r>
          </a:p>
        </p:txBody>
      </p:sp>
      <p:sp>
        <p:nvSpPr>
          <p:cNvPr id="3" name="Content Placeholder 2">
            <a:extLst>
              <a:ext uri="{FF2B5EF4-FFF2-40B4-BE49-F238E27FC236}">
                <a16:creationId xmlns="" xmlns:a16="http://schemas.microsoft.com/office/drawing/2014/main" id="{46F40A74-0964-4DAD-B7DE-26256B557259}"/>
              </a:ext>
            </a:extLst>
          </p:cNvPr>
          <p:cNvSpPr>
            <a:spLocks noGrp="1"/>
          </p:cNvSpPr>
          <p:nvPr>
            <p:ph idx="1"/>
          </p:nvPr>
        </p:nvSpPr>
        <p:spPr>
          <a:xfrm>
            <a:off x="838200" y="1825625"/>
            <a:ext cx="5498432" cy="4351338"/>
          </a:xfrm>
        </p:spPr>
        <p:txBody>
          <a:bodyPr/>
          <a:lstStyle/>
          <a:p>
            <a:r>
              <a:rPr lang="en-GB" dirty="0"/>
              <a:t>Joseph </a:t>
            </a:r>
            <a:r>
              <a:rPr lang="en-GB" dirty="0" err="1"/>
              <a:t>Stigliz</a:t>
            </a:r>
            <a:r>
              <a:rPr lang="en-GB" dirty="0"/>
              <a:t> said there were plenty of carrots to encourage the big four to ignore any concerns they might have had</a:t>
            </a:r>
          </a:p>
          <a:p>
            <a:r>
              <a:rPr lang="en-GB" dirty="0"/>
              <a:t>They were playing in the casino of world finance:</a:t>
            </a:r>
          </a:p>
          <a:p>
            <a:r>
              <a:rPr lang="en-GB" dirty="0"/>
              <a:t>Bank balance sheets doubled from around $50 trillion in 2002, to $100 trillion in 2007 </a:t>
            </a:r>
          </a:p>
        </p:txBody>
      </p:sp>
      <p:sp>
        <p:nvSpPr>
          <p:cNvPr id="5" name="Rectangle 4">
            <a:extLst>
              <a:ext uri="{FF2B5EF4-FFF2-40B4-BE49-F238E27FC236}">
                <a16:creationId xmlns="" xmlns:a16="http://schemas.microsoft.com/office/drawing/2014/main" id="{1849268C-FD52-47FC-8733-07DDF24128CD}"/>
              </a:ext>
            </a:extLst>
          </p:cNvPr>
          <p:cNvSpPr/>
          <p:nvPr/>
        </p:nvSpPr>
        <p:spPr>
          <a:xfrm>
            <a:off x="7122692" y="1032020"/>
            <a:ext cx="4231105" cy="10490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2002 - $50 trillion</a:t>
            </a:r>
          </a:p>
        </p:txBody>
      </p:sp>
      <p:sp>
        <p:nvSpPr>
          <p:cNvPr id="6" name="Rectangle 5">
            <a:extLst>
              <a:ext uri="{FF2B5EF4-FFF2-40B4-BE49-F238E27FC236}">
                <a16:creationId xmlns="" xmlns:a16="http://schemas.microsoft.com/office/drawing/2014/main" id="{84C4B05F-CC49-43BD-A760-F7501983CC8B}"/>
              </a:ext>
            </a:extLst>
          </p:cNvPr>
          <p:cNvSpPr/>
          <p:nvPr/>
        </p:nvSpPr>
        <p:spPr>
          <a:xfrm>
            <a:off x="7122693" y="2904498"/>
            <a:ext cx="4231105" cy="10490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2007 - $100 trillion</a:t>
            </a:r>
          </a:p>
        </p:txBody>
      </p:sp>
      <p:sp>
        <p:nvSpPr>
          <p:cNvPr id="7" name="Rectangle 6">
            <a:extLst>
              <a:ext uri="{FF2B5EF4-FFF2-40B4-BE49-F238E27FC236}">
                <a16:creationId xmlns="" xmlns:a16="http://schemas.microsoft.com/office/drawing/2014/main" id="{A18E3684-A653-452D-8710-73077F0A3D5D}"/>
              </a:ext>
            </a:extLst>
          </p:cNvPr>
          <p:cNvSpPr/>
          <p:nvPr/>
        </p:nvSpPr>
        <p:spPr>
          <a:xfrm>
            <a:off x="7122694" y="4692316"/>
            <a:ext cx="4231105" cy="10490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Double world GDP</a:t>
            </a:r>
          </a:p>
        </p:txBody>
      </p:sp>
    </p:spTree>
    <p:extLst>
      <p:ext uri="{BB962C8B-B14F-4D97-AF65-F5344CB8AC3E}">
        <p14:creationId xmlns:p14="http://schemas.microsoft.com/office/powerpoint/2010/main" val="3766356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1AD651-EA98-4D37-9327-75DB993DF7D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 xmlns:a16="http://schemas.microsoft.com/office/drawing/2014/main" id="{B2AD3624-CA68-4A16-A4CA-F9F85BCA2642}"/>
              </a:ext>
            </a:extLst>
          </p:cNvPr>
          <p:cNvSpPr>
            <a:spLocks noGrp="1"/>
          </p:cNvSpPr>
          <p:nvPr>
            <p:ph idx="1"/>
          </p:nvPr>
        </p:nvSpPr>
        <p:spPr/>
        <p:txBody>
          <a:bodyPr/>
          <a:lstStyle/>
          <a:p>
            <a:r>
              <a:rPr lang="en-GB" dirty="0"/>
              <a:t>Brooks R (2018) </a:t>
            </a:r>
            <a:r>
              <a:rPr lang="en-US" i="1" dirty="0"/>
              <a:t>Bean Counters: The Triumph of the Accountants and How They Broke Capitalism</a:t>
            </a:r>
            <a:r>
              <a:rPr lang="en-US" dirty="0"/>
              <a:t>. London: Atlantic Books</a:t>
            </a:r>
            <a:endParaRPr lang="en-GB" dirty="0"/>
          </a:p>
        </p:txBody>
      </p:sp>
    </p:spTree>
    <p:extLst>
      <p:ext uri="{BB962C8B-B14F-4D97-AF65-F5344CB8AC3E}">
        <p14:creationId xmlns:p14="http://schemas.microsoft.com/office/powerpoint/2010/main" val="37534380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908</Words>
  <Application>Microsoft Office PowerPoint</Application>
  <PresentationFormat>Widescreen</PresentationFormat>
  <Paragraphs>84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Corruption not conspiracy</vt:lpstr>
      <vt:lpstr>Aims</vt:lpstr>
      <vt:lpstr>Companies House</vt:lpstr>
      <vt:lpstr>Accountants</vt:lpstr>
      <vt:lpstr>Local firms are tiny compared to the big companies</vt:lpstr>
      <vt:lpstr>KPMG</vt:lpstr>
      <vt:lpstr>History and evolution of the big 4 firms</vt:lpstr>
      <vt:lpstr>Keeping company accounts</vt:lpstr>
      <vt:lpstr>Huge profits</vt:lpstr>
      <vt:lpstr>An ancient profession</vt:lpstr>
      <vt:lpstr>Greedy bankers</vt:lpstr>
      <vt:lpstr>Greedy bankers</vt:lpstr>
      <vt:lpstr>March of the management theorists</vt:lpstr>
      <vt:lpstr>The Thatcher and Regan Years</vt:lpstr>
      <vt:lpstr>Looking the other way</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Corruption not conspiracy</dc:title>
  <dc:creator>Mike Durke</dc:creator>
  <cp:lastModifiedBy>Mike Durke</cp:lastModifiedBy>
  <cp:revision>6</cp:revision>
  <dcterms:created xsi:type="dcterms:W3CDTF">2019-10-18T11:33:42Z</dcterms:created>
  <dcterms:modified xsi:type="dcterms:W3CDTF">2019-11-05T11:19:22Z</dcterms:modified>
</cp:coreProperties>
</file>