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0" r:id="rId4"/>
    <p:sldId id="258" r:id="rId5"/>
    <p:sldId id="261" r:id="rId6"/>
    <p:sldId id="259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91" autoAdjust="0"/>
  </p:normalViewPr>
  <p:slideViewPr>
    <p:cSldViewPr snapToGrid="0">
      <p:cViewPr varScale="1">
        <p:scale>
          <a:sx n="80" d="100"/>
          <a:sy n="80" d="100"/>
        </p:scale>
        <p:origin x="378" y="90"/>
      </p:cViewPr>
      <p:guideLst/>
    </p:cSldViewPr>
  </p:slideViewPr>
  <p:notesTextViewPr>
    <p:cViewPr>
      <p:scale>
        <a:sx n="1" d="1"/>
        <a:sy n="1" d="1"/>
      </p:scale>
      <p:origin x="0" y="-176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1BD86E-4AEF-4988-90F9-DAE8A37DE4B1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644B7A-5FF7-40F2-82B2-1F994917B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491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CMI News. 2015. Photograph of the Milky Way for Four months: Breath taking images. [Online] Available at: https://www.centrometeoitaliano.it/astronomia-spazio/fotografa-la-via-lattea-per-4-mesi-le-immagini-mozzafiato-04-08-2015-30088/ [Last accessed: 28/04/2018]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44B7A-5FF7-40F2-82B2-1F994917BFD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328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Yoskhaz</a:t>
            </a:r>
            <a:r>
              <a:rPr lang="en-GB" dirty="0"/>
              <a:t>. Nd. Gardeners of the Soul. [Online] Available at: http://yoskhaz.com/en/2016/06/13/gardeners-of-the-soul/ [Last accessed: 28/04/2018]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44B7A-5FF7-40F2-82B2-1F994917BFD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6178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Harland M. 2011. </a:t>
            </a:r>
            <a:r>
              <a:rPr lang="en-GB" i="1" dirty="0"/>
              <a:t>Ancient Ireland: Our ancestors original permaculture forest</a:t>
            </a:r>
            <a:r>
              <a:rPr lang="en-GB" dirty="0"/>
              <a:t>. [Online] Available at: https://www.permaculture.co.uk/articles/2809111143/ancient-ireland-our-ancestors-original-permaculture-forest [Last accessed: 28/04/2018]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44B7A-5FF7-40F2-82B2-1F994917BFD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660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Sovereignman</a:t>
            </a:r>
            <a:r>
              <a:rPr lang="en-GB" dirty="0"/>
              <a:t>. 2014. </a:t>
            </a:r>
            <a:r>
              <a:rPr lang="en-GB" i="1" dirty="0"/>
              <a:t>NASA funded study: Over 32 advanced civilizations have collapsed before us, and we’re next in line</a:t>
            </a:r>
            <a:r>
              <a:rPr lang="en-GB" dirty="0"/>
              <a:t>. [Online] Available at: https://www.sovereignman.com/trends/nasa-study-collapse-is-very-difficult-to-avoid-13889/ [Last accessed: 28/04/2018]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Rural Health it. 2017.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Perception is holding back Interoperability in Healthcare. [Online] Available at: https://ruralhealthit.com/blog2/2017/1/16/perception-is-holding-back-interoperability-in-healthcare [Last accessed: 01/05/2018]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  <a:p>
            <a:r>
              <a:rPr lang="en-GB" dirty="0"/>
              <a:t>James. 2017. Do you keep missing the RFP target?. [Online] Available at: https://scarlettsystems.com/2017/03/08/do-you-keep-missing-the-rfp-target/ [Last accessed: 01/05/2018]</a:t>
            </a:r>
          </a:p>
          <a:p>
            <a:endParaRPr lang="en-GB" dirty="0"/>
          </a:p>
          <a:p>
            <a:r>
              <a:rPr lang="en-GB" dirty="0" err="1"/>
              <a:t>Grayline</a:t>
            </a:r>
            <a:r>
              <a:rPr lang="en-GB" dirty="0"/>
              <a:t>. 2018. Sistine chapel. [Online] Available at: https://www.grayline.com/tours/rome/skip-the-line-afternoon-tour-vatican-museums-sistine-chapel-st-peter-s-basilica-5879_118_12130_1829/ [Last accessed: 01/05/2018]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44B7A-5FF7-40F2-82B2-1F994917BFD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5844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Ambient Mixer. 2018. </a:t>
            </a:r>
            <a:r>
              <a:rPr lang="en-GB" i="1" dirty="0"/>
              <a:t>The perfect storm</a:t>
            </a:r>
            <a:r>
              <a:rPr lang="en-GB" dirty="0"/>
              <a:t>. [Online] Available at: https://weather.ambient-mixer.com/the-perfect-storm [Last accessed: 28/04/2018]</a:t>
            </a:r>
          </a:p>
          <a:p>
            <a:endParaRPr lang="en-GB" dirty="0"/>
          </a:p>
          <a:p>
            <a:r>
              <a:rPr lang="en-GB" dirty="0"/>
              <a:t>Baines. W. Nd. </a:t>
            </a:r>
            <a:r>
              <a:rPr lang="en-GB" i="1" dirty="0"/>
              <a:t>7 Buddhism Facts that will surprise you</a:t>
            </a:r>
            <a:r>
              <a:rPr lang="en-GB" dirty="0"/>
              <a:t>. [Online] Available at: http://www.beliefnet.com/faiths/buddhism/7-buddhism-facts-that-will-surprise-you.aspx [Last accessed: 01/05/2018]</a:t>
            </a:r>
          </a:p>
          <a:p>
            <a:endParaRPr lang="en-GB" dirty="0"/>
          </a:p>
          <a:p>
            <a:r>
              <a:rPr lang="en-GB" dirty="0" err="1"/>
              <a:t>Detecher</a:t>
            </a:r>
            <a:r>
              <a:rPr lang="en-GB" dirty="0"/>
              <a:t>. N.d. </a:t>
            </a:r>
            <a:r>
              <a:rPr lang="en-GB" i="1" dirty="0"/>
              <a:t>Most interesting facts about Hinduism you may not know</a:t>
            </a:r>
            <a:r>
              <a:rPr lang="en-GB" dirty="0"/>
              <a:t>. [Online] Available at: https://detechter.com/most-interesting-facts-about-hinduism-you-may-not-know/ [Last accessed: 01/05/2018]</a:t>
            </a:r>
          </a:p>
          <a:p>
            <a:endParaRPr lang="en-GB" dirty="0"/>
          </a:p>
          <a:p>
            <a:r>
              <a:rPr lang="en-GB" dirty="0"/>
              <a:t>Ancient India. N.d. </a:t>
            </a:r>
            <a:r>
              <a:rPr lang="en-GB" i="1" dirty="0"/>
              <a:t>Indian caste system Vaishya</a:t>
            </a:r>
            <a:r>
              <a:rPr lang="en-GB" dirty="0"/>
              <a:t>. [Online] Available at: https://stella7h.weebly.com/structure.html [Last accessed: 01/05/2018] </a:t>
            </a:r>
          </a:p>
          <a:p>
            <a:endParaRPr lang="en-GB" dirty="0"/>
          </a:p>
          <a:p>
            <a:r>
              <a:rPr lang="en-GB" dirty="0" err="1"/>
              <a:t>Wonderlane</a:t>
            </a:r>
            <a:r>
              <a:rPr lang="en-GB" dirty="0"/>
              <a:t>. 2007. </a:t>
            </a:r>
            <a:r>
              <a:rPr lang="en-GB" i="1" dirty="0"/>
              <a:t>Clearing off the </a:t>
            </a:r>
            <a:r>
              <a:rPr lang="en-GB" i="1" dirty="0" err="1"/>
              <a:t>Hevajra</a:t>
            </a:r>
            <a:r>
              <a:rPr lang="en-GB" i="1" dirty="0"/>
              <a:t> mandala table</a:t>
            </a:r>
            <a:r>
              <a:rPr lang="en-GB" dirty="0"/>
              <a:t>. [Online] Available at: https://www.flickr.com/photos/wonderlane/5082625684/?utm_medium=google [Last accessed: 01/05/2018]</a:t>
            </a:r>
          </a:p>
          <a:p>
            <a:endParaRPr lang="en-GB" dirty="0"/>
          </a:p>
          <a:p>
            <a:r>
              <a:rPr lang="en-GB" dirty="0" err="1"/>
              <a:t>Weigant</a:t>
            </a:r>
            <a:r>
              <a:rPr lang="en-GB" dirty="0"/>
              <a:t>. J. 2015. Do the dead go to their own funerals. [Online] Available at: https://jweigant.wordpress.com/2015/01/20/do-the-dead-go-to-their-own-funerals/ [Last accessed: 01/05/2018]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44B7A-5FF7-40F2-82B2-1F994917BFD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919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Collapse of industrial civilization. Com. N.d. Collapse of industrial civilization. [Online] Available at: https://www.google.co.uk/search?q=crumbling+ruins+in+a+forest&amp;tbm=isch&amp;tbs=rimg:CbXLesLwGBOyIjgC4780FPxgvorjLEy0_19uSIw0uTIcF-N-EcptYBJB4S-tbXlJQXmnF8Y-5y1PpPNBVwCpgUi5RfyoSCQLjvzQU_1GC-EQxly1HnDvU5KhIJiuMsTLT_125IRgltYrqIFfk8qEgkjDS5MhwX43xHv6OuL1rXBvioSCYRym1gEkHhLEWrJ9Vl0U6b_1KhIJ61teUlBeacURkMgGlzLgLZMqEgnxj7nLU-k80BFSCNr3y1UfRCoSCVXAKmBSLlF_1ESsS6BMobT-P&amp;tbo=u&amp;sa=X&amp;ved=2ahUKEwiO0Lztgd3aAhVC1hQKHfZ6DBkQ9C96BAgBEBg&amp;biw=1366&amp;bih=637&amp;dpr=1#imgrc=QSzR3xNdrxAtvM: [Last accessed: 28/04/2018]</a:t>
            </a:r>
          </a:p>
          <a:p>
            <a:endParaRPr lang="en-GB" dirty="0"/>
          </a:p>
          <a:p>
            <a:r>
              <a:rPr lang="en-GB" dirty="0"/>
              <a:t>Quach K. 2017. Elon Musk. [Online] Available at: https://www.theregister.co.uk/2017/12/08/elon_musk_finally_admits_tesla_is_building_its_own_custom_ai_chips/ [Last accessed: 01/05/2018]</a:t>
            </a:r>
          </a:p>
          <a:p>
            <a:endParaRPr lang="en-GB" dirty="0"/>
          </a:p>
          <a:p>
            <a:r>
              <a:rPr lang="en-GB" dirty="0"/>
              <a:t>SpaceX. Nd. SpaceX. [Online] Available at: https://qz.com/1209330/spacexs-falcon-heavy-rocket-is-the-envy-of-china-and-europe-why-isnt-nasa-on-board/ [Last accessed: 01/05/2018]</a:t>
            </a:r>
          </a:p>
          <a:p>
            <a:endParaRPr lang="en-GB" dirty="0"/>
          </a:p>
          <a:p>
            <a:r>
              <a:rPr lang="en-GB" dirty="0"/>
              <a:t>Shutterstock. N.d. </a:t>
            </a:r>
            <a:r>
              <a:rPr lang="en-GB" i="1" dirty="0"/>
              <a:t>Single man standing alone in the middle of a crowded place</a:t>
            </a:r>
            <a:r>
              <a:rPr lang="en-GB" dirty="0"/>
              <a:t>. [Online] Available at: https://www.shutterstock.com/video/clip-9947579-stock-footage-black-and-white-background-of-single-man-standing-alone-in-the-middle-of-a-crowded-place-people.html [Last accessed: 01/05/2018]</a:t>
            </a:r>
          </a:p>
          <a:p>
            <a:endParaRPr lang="en-GB" dirty="0"/>
          </a:p>
          <a:p>
            <a:r>
              <a:rPr lang="en-GB" dirty="0" err="1"/>
              <a:t>Forgas</a:t>
            </a:r>
            <a:r>
              <a:rPr lang="en-GB" dirty="0"/>
              <a:t> P J. 2017. Why bad moods are good for you. [Online] Available at: http://www.abc.net.au/news/2017-05-15/sadness-benefits-why-bad-moods-are-good-for-you/8527974 [last accessed: 01/05/2018]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44B7A-5FF7-40F2-82B2-1F994917BFD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7867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Smattila</a:t>
            </a:r>
            <a:r>
              <a:rPr lang="en-GB" dirty="0"/>
              <a:t>. 2018. Dawn. [Online] Available at: https://smattila.deviantart.com/art/Dawn-33368748 [Last accessed: 28/04/2018]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44B7A-5FF7-40F2-82B2-1F994917BFD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4531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Linney</a:t>
            </a:r>
            <a:r>
              <a:rPr lang="en-GB" dirty="0"/>
              <a:t> G. 2018. </a:t>
            </a:r>
            <a:r>
              <a:rPr lang="en-GB" i="1" dirty="0"/>
              <a:t>Thinking Anew- the freedom to do what is just . </a:t>
            </a:r>
            <a:r>
              <a:rPr lang="en-GB" i="0" dirty="0"/>
              <a:t>[Online] Available at: https://www.irishtimes.com/news/social-affairs/religion-and-beliefs/thinking-anew-the-freedom-to-do-what-is-just-1.3367366 [Last accessed: 28/04/2018]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44B7A-5FF7-40F2-82B2-1F994917BFD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1634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Hunter. 2017. </a:t>
            </a:r>
            <a:r>
              <a:rPr lang="en-GB" i="1" dirty="0"/>
              <a:t>Sunrise over wheat field</a:t>
            </a:r>
            <a:r>
              <a:rPr lang="en-GB" dirty="0"/>
              <a:t>. [Online] Available at: http://livewallpapersfreedownload.blogspot.co.uk/2017/03/beautiful-morning-poem-colorado-springs.html [Last accessed: 28/04/2018]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44B7A-5FF7-40F2-82B2-1F994917BFD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373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43EBB-C867-4765-B179-C8343B3D41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11BD32-6F08-4877-82BD-52DD8802A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EA89E-A9F8-4B1B-B176-5B562C940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8EDF8-9572-4B3F-B801-D8E413B7F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75A5A-3F8A-497E-BA60-64C94629B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061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65565-490C-4672-AA47-F171201E1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04094-BDE5-4573-AF2C-4364A07E4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C1ED52-BCEB-4246-AE13-F82250A2F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971EC-80D4-4EC7-9EE3-6A29E30BC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7C66AC-5F76-4418-8FA9-CAE2D1B55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053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A3F36-D5A4-4C3B-AE91-DEC72F907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BB67BC-A098-4373-B510-D920747A2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5AFE64-3710-4D30-B3EF-4B93E8F61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E09D5-8EE1-4463-81E9-E2B4157CE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95039-E697-4870-8C39-04DA35911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75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35852-B632-41A0-8B9C-AB1CAD78F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F9A05-11B8-4E2D-866A-F767621C9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EA7BE8-146E-453E-8138-395DE8403A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25B450-067C-4F62-803D-751021C5C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735F1-7359-4971-94C3-41A45E238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83B455-6E1F-4251-9213-0D1F461FC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813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45666-995F-4D69-ABB3-08E113293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4AC2C-7B30-45CF-A1B4-E5E2CF3A88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586DDE-E447-4587-ACF7-0611D1292C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BBF75E-65BB-48FF-994C-14357A12A6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A23E76-5E2D-49CE-848A-B9F0D0BE59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B15332-5362-4F52-8FFA-EB9E6FA8D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27C0F1-E5A4-41A0-B2BF-A4BE43FCF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E58511-FA49-4E9A-99C4-01B1887FD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36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907D5-0C3B-4319-8D35-C7CD6A8A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BCD4A-DA78-49F1-8CA6-F89073A43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A6D57-F01A-4C38-A7EA-EDA980B13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F8FE79-59A2-491C-B9F2-EA9FFC3E0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333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13AE70-77CA-4E34-B075-F7C888EEF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0A7AB-37CD-4E3F-893A-B94741EBC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5C7FE0-0121-414E-BC12-389772F2B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503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016FC-5083-445A-91EE-A54D6B7C5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593BC-6076-4041-B7D1-68B17B1A8F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37FF88-BBB9-4D79-9AE8-82CD9C0D15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ABD720-CA51-40DA-885B-0FBAE622D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E606B8-B477-4B4B-BAB7-CB050C8C3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4AFF35-8CE5-4F80-99F9-318877D6C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475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1DD7F-1AF1-4BFA-9B74-AE408F286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A963B5-11D0-4485-94C0-4CFA9D8EC2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ADF65F-5D27-4C69-A251-16742884B2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6FE7B-5366-43A1-8575-4BAB95930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43872-9EAF-4D81-9832-D110853F9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E896FB-E338-423D-BB48-361A7746D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19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2B224-E637-45ED-90F9-2A668002D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CDCE5-1732-4EE6-A6CC-581716FFA8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F8B9B-403E-4668-9840-70FFFC5CC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AC96B0-BAB1-45E2-A1D9-6D84DF61E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BB5DE-3F50-433D-8ED5-1B0DCB3C7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254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4B3630-62FF-49AF-A9FF-BEC73272BB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7A8803-E630-4584-A9EC-0D923E719A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18634D-AAFA-401E-81FD-9337E173A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3D85-FE9A-46B4-8E03-39AEDB6A8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78B76-075C-48C8-B34A-DCA027C8B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131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777F51-4CCD-4B29-A719-25484228C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E7F2A4-74E8-4799-BB78-4441FC103B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31DE13-6AD8-4B16-9B73-79E254F40E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874AA-27A9-4192-B3B3-3695F7E2D88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BD63A-16A6-49B4-BC53-227D6A9C46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4ACC6-D578-4B14-BEDC-744D0425F6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33C800-195B-4985-B6E1-2C834AC83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575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12" Type="http://schemas.microsoft.com/office/2007/relationships/hdphoto" Target="../media/hdphoto1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11" Type="http://schemas.openxmlformats.org/officeDocument/2006/relationships/image" Target="../media/image11.png"/><Relationship Id="rId5" Type="http://schemas.openxmlformats.org/officeDocument/2006/relationships/image" Target="../media/image5.jpg"/><Relationship Id="rId10" Type="http://schemas.openxmlformats.org/officeDocument/2006/relationships/image" Target="../media/image10.jpg"/><Relationship Id="rId4" Type="http://schemas.openxmlformats.org/officeDocument/2006/relationships/image" Target="../media/image4.jpg"/><Relationship Id="rId9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0pDE4VX_9K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0FD733C5-7557-4570-A37F-A3A81FF045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343"/>
          <a:stretch/>
        </p:blipFill>
        <p:spPr bwMode="auto">
          <a:xfrm>
            <a:off x="0" y="1"/>
            <a:ext cx="12192000" cy="6858000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59302A-9235-43E9-BCD7-EAE033DAA59F}"/>
              </a:ext>
            </a:extLst>
          </p:cNvPr>
          <p:cNvSpPr txBox="1"/>
          <p:nvPr/>
        </p:nvSpPr>
        <p:spPr>
          <a:xfrm>
            <a:off x="4919002" y="2832298"/>
            <a:ext cx="2353994" cy="534573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Materialities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206E99-0746-4B97-9535-493DBBD11F71}"/>
              </a:ext>
            </a:extLst>
          </p:cNvPr>
          <p:cNvSpPr txBox="1"/>
          <p:nvPr/>
        </p:nvSpPr>
        <p:spPr>
          <a:xfrm>
            <a:off x="1934308" y="4158173"/>
            <a:ext cx="1624819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AHAN5001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9E231E-261C-48CE-9446-E0D9AC55E09B}"/>
              </a:ext>
            </a:extLst>
          </p:cNvPr>
          <p:cNvSpPr txBox="1"/>
          <p:nvPr/>
        </p:nvSpPr>
        <p:spPr>
          <a:xfrm>
            <a:off x="5172221" y="4158173"/>
            <a:ext cx="1847557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Rufus </a:t>
            </a:r>
            <a:r>
              <a:rPr lang="en-GB" sz="2400" dirty="0" err="1"/>
              <a:t>Malim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041110-D640-456F-926D-10C46E7D8F22}"/>
              </a:ext>
            </a:extLst>
          </p:cNvPr>
          <p:cNvSpPr txBox="1"/>
          <p:nvPr/>
        </p:nvSpPr>
        <p:spPr>
          <a:xfrm>
            <a:off x="8747760" y="4138241"/>
            <a:ext cx="1282505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1600003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BE180D-4521-47F2-B0DD-CF54D3BDDBD8}"/>
              </a:ext>
            </a:extLst>
          </p:cNvPr>
          <p:cNvSpPr txBox="1"/>
          <p:nvPr/>
        </p:nvSpPr>
        <p:spPr>
          <a:xfrm>
            <a:off x="5172221" y="5132016"/>
            <a:ext cx="184755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02/05/2018</a:t>
            </a:r>
          </a:p>
        </p:txBody>
      </p:sp>
    </p:spTree>
    <p:extLst>
      <p:ext uri="{BB962C8B-B14F-4D97-AF65-F5344CB8AC3E}">
        <p14:creationId xmlns:p14="http://schemas.microsoft.com/office/powerpoint/2010/main" val="750436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Related image">
            <a:extLst>
              <a:ext uri="{FF2B5EF4-FFF2-40B4-BE49-F238E27FC236}">
                <a16:creationId xmlns:a16="http://schemas.microsoft.com/office/drawing/2014/main" id="{32FC5BD1-186C-41D6-8076-28EABD7FAB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47" b="40015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7BB9E9-B983-4BF6-94AF-B314B3E8AE09}"/>
              </a:ext>
            </a:extLst>
          </p:cNvPr>
          <p:cNvSpPr txBox="1"/>
          <p:nvPr/>
        </p:nvSpPr>
        <p:spPr>
          <a:xfrm>
            <a:off x="4607616" y="190697"/>
            <a:ext cx="2976768" cy="534573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What do you see?</a:t>
            </a:r>
          </a:p>
        </p:txBody>
      </p:sp>
    </p:spTree>
    <p:extLst>
      <p:ext uri="{BB962C8B-B14F-4D97-AF65-F5344CB8AC3E}">
        <p14:creationId xmlns:p14="http://schemas.microsoft.com/office/powerpoint/2010/main" val="3556958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result for ruins in the forest">
            <a:extLst>
              <a:ext uri="{FF2B5EF4-FFF2-40B4-BE49-F238E27FC236}">
                <a16:creationId xmlns:a16="http://schemas.microsoft.com/office/drawing/2014/main" id="{F6531C0B-C85B-45D1-8F55-1C567BD862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D443EC-6726-4681-8C1C-E7334C315090}"/>
              </a:ext>
            </a:extLst>
          </p:cNvPr>
          <p:cNvSpPr txBox="1"/>
          <p:nvPr/>
        </p:nvSpPr>
        <p:spPr>
          <a:xfrm>
            <a:off x="4607616" y="190697"/>
            <a:ext cx="2976768" cy="534573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The Project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E406AA-A888-4F8C-ACFC-BD212150AE91}"/>
              </a:ext>
            </a:extLst>
          </p:cNvPr>
          <p:cNvSpPr txBox="1"/>
          <p:nvPr/>
        </p:nvSpPr>
        <p:spPr>
          <a:xfrm>
            <a:off x="5100933" y="955041"/>
            <a:ext cx="1990132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The Theme: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61A139-A86B-426F-8C5A-69BE3833958B}"/>
              </a:ext>
            </a:extLst>
          </p:cNvPr>
          <p:cNvSpPr txBox="1"/>
          <p:nvPr/>
        </p:nvSpPr>
        <p:spPr>
          <a:xfrm>
            <a:off x="4735648" y="1646477"/>
            <a:ext cx="27207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Blurring Boundaries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933728-BCC7-43E7-B16A-52AD150C4B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106" y="239506"/>
            <a:ext cx="1402850" cy="1892733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380E82B-3A0D-48A9-9EE6-DD7EAF0B988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75" b="13926"/>
          <a:stretch/>
        </p:blipFill>
        <p:spPr>
          <a:xfrm>
            <a:off x="10248042" y="225243"/>
            <a:ext cx="1402849" cy="1882899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1CFADF4-D654-49FA-9690-FB436C32F71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28" b="16883"/>
          <a:stretch/>
        </p:blipFill>
        <p:spPr>
          <a:xfrm>
            <a:off x="1121907" y="2420100"/>
            <a:ext cx="1446064" cy="1892733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8953EC7-DFD5-4C21-866F-9FAA51FE4C8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2048" y="2420100"/>
            <a:ext cx="1704709" cy="1903269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0777BE9-F6C8-405C-A6EC-E4854AE1DC1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532" y="4686799"/>
            <a:ext cx="1446064" cy="1926716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35E18E9-CA99-4D2A-8404-ECC9DE9F703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7112" y="4520568"/>
            <a:ext cx="1477570" cy="1926717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B2F2AA1-5D8B-4E2F-A963-C6D8DFE575DF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752"/>
          <a:stretch/>
        </p:blipFill>
        <p:spPr>
          <a:xfrm>
            <a:off x="5423979" y="2396871"/>
            <a:ext cx="1477570" cy="1661389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A0DC6C5-BEDD-4898-8AE0-8CADE070A8C6}"/>
              </a:ext>
            </a:extLst>
          </p:cNvPr>
          <p:cNvSpPr txBox="1"/>
          <p:nvPr/>
        </p:nvSpPr>
        <p:spPr>
          <a:xfrm>
            <a:off x="5455484" y="6156742"/>
            <a:ext cx="1446065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 Critique?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F34303-FD63-4EF4-8019-53278498452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606751" y="4312833"/>
            <a:ext cx="3021697" cy="1699525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1179900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Related image">
            <a:extLst>
              <a:ext uri="{FF2B5EF4-FFF2-40B4-BE49-F238E27FC236}">
                <a16:creationId xmlns:a16="http://schemas.microsoft.com/office/drawing/2014/main" id="{074E28D3-6A67-42DB-ACA6-B644D667D0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59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47457DF-36AE-4120-842E-80463A542FFE}"/>
              </a:ext>
            </a:extLst>
          </p:cNvPr>
          <p:cNvSpPr txBox="1"/>
          <p:nvPr/>
        </p:nvSpPr>
        <p:spPr>
          <a:xfrm>
            <a:off x="4607616" y="190697"/>
            <a:ext cx="2976768" cy="534573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The Project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644377-E733-4BE5-9699-994A030DCDB4}"/>
              </a:ext>
            </a:extLst>
          </p:cNvPr>
          <p:cNvSpPr txBox="1"/>
          <p:nvPr/>
        </p:nvSpPr>
        <p:spPr>
          <a:xfrm>
            <a:off x="750724" y="1510716"/>
            <a:ext cx="297676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Problem of Politics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E3DB3F-F271-4A09-A10E-2BDADCCEB180}"/>
              </a:ext>
            </a:extLst>
          </p:cNvPr>
          <p:cNvSpPr txBox="1"/>
          <p:nvPr/>
        </p:nvSpPr>
        <p:spPr>
          <a:xfrm>
            <a:off x="8464508" y="1510716"/>
            <a:ext cx="297676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Many Perspectives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B2F0D8-0C94-48F4-9EA2-0EB22B87E08A}"/>
              </a:ext>
            </a:extLst>
          </p:cNvPr>
          <p:cNvSpPr txBox="1"/>
          <p:nvPr/>
        </p:nvSpPr>
        <p:spPr>
          <a:xfrm>
            <a:off x="4607616" y="956718"/>
            <a:ext cx="2976768" cy="92333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Weaving the project, findings and an ethnographic example together.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3363F5-3E08-4078-ADF2-2665A29F8713}"/>
              </a:ext>
            </a:extLst>
          </p:cNvPr>
          <p:cNvSpPr txBox="1"/>
          <p:nvPr/>
        </p:nvSpPr>
        <p:spPr>
          <a:xfrm>
            <a:off x="4784410" y="6271446"/>
            <a:ext cx="262317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There is but </a:t>
            </a:r>
            <a:r>
              <a:rPr lang="en-GB" u="sng" dirty="0"/>
              <a:t>One Truth</a:t>
            </a:r>
          </a:p>
        </p:txBody>
      </p:sp>
      <p:pic>
        <p:nvPicPr>
          <p:cNvPr id="2" name="Picture 2" descr="Related image">
            <a:extLst>
              <a:ext uri="{FF2B5EF4-FFF2-40B4-BE49-F238E27FC236}">
                <a16:creationId xmlns:a16="http://schemas.microsoft.com/office/drawing/2014/main" id="{5C567790-26C6-490C-8812-3DA04FC72E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3747" y="2246469"/>
            <a:ext cx="2138289" cy="1843001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keep on missing the target">
            <a:extLst>
              <a:ext uri="{FF2B5EF4-FFF2-40B4-BE49-F238E27FC236}">
                <a16:creationId xmlns:a16="http://schemas.microsoft.com/office/drawing/2014/main" id="{AC6A3D71-1816-4520-90B4-15A02BBC2B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854" y="2246469"/>
            <a:ext cx="2368508" cy="1957966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sistine chapel">
            <a:extLst>
              <a:ext uri="{FF2B5EF4-FFF2-40B4-BE49-F238E27FC236}">
                <a16:creationId xmlns:a16="http://schemas.microsoft.com/office/drawing/2014/main" id="{E2465819-3D09-414C-8A9F-109CC00B81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948" y="2605621"/>
            <a:ext cx="4368103" cy="2912069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F385CEE-EBF4-4A93-B409-1DF5ADC16088}"/>
              </a:ext>
            </a:extLst>
          </p:cNvPr>
          <p:cNvSpPr txBox="1"/>
          <p:nvPr/>
        </p:nvSpPr>
        <p:spPr>
          <a:xfrm>
            <a:off x="5351808" y="2043216"/>
            <a:ext cx="1488384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Art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6B15F6-862F-48B2-BDA6-E542A9138270}"/>
              </a:ext>
            </a:extLst>
          </p:cNvPr>
          <p:cNvSpPr txBox="1"/>
          <p:nvPr/>
        </p:nvSpPr>
        <p:spPr>
          <a:xfrm>
            <a:off x="3964744" y="5709902"/>
            <a:ext cx="4262510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Materialism vs/and Ethnographic examples</a:t>
            </a:r>
          </a:p>
        </p:txBody>
      </p:sp>
    </p:spTree>
    <p:extLst>
      <p:ext uri="{BB962C8B-B14F-4D97-AF65-F5344CB8AC3E}">
        <p14:creationId xmlns:p14="http://schemas.microsoft.com/office/powerpoint/2010/main" val="60833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rain">
            <a:extLst>
              <a:ext uri="{FF2B5EF4-FFF2-40B4-BE49-F238E27FC236}">
                <a16:creationId xmlns:a16="http://schemas.microsoft.com/office/drawing/2014/main" id="{ACC9AC6B-638D-489A-BE8B-5210FAA462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85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799A96-3825-4BCB-8718-C70A8D4F869D}"/>
              </a:ext>
            </a:extLst>
          </p:cNvPr>
          <p:cNvSpPr txBox="1"/>
          <p:nvPr/>
        </p:nvSpPr>
        <p:spPr>
          <a:xfrm>
            <a:off x="4397549" y="204765"/>
            <a:ext cx="3396901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Ethnographic Example</a:t>
            </a:r>
          </a:p>
        </p:txBody>
      </p:sp>
      <p:pic>
        <p:nvPicPr>
          <p:cNvPr id="1026" name="Picture 2" descr="Image result for buddhism">
            <a:extLst>
              <a:ext uri="{FF2B5EF4-FFF2-40B4-BE49-F238E27FC236}">
                <a16:creationId xmlns:a16="http://schemas.microsoft.com/office/drawing/2014/main" id="{DA84C635-C52D-4499-BBD1-B0DAC96AF1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30"/>
          <a:stretch/>
        </p:blipFill>
        <p:spPr bwMode="auto">
          <a:xfrm>
            <a:off x="481966" y="466375"/>
            <a:ext cx="2367848" cy="1677668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hinduism">
            <a:extLst>
              <a:ext uri="{FF2B5EF4-FFF2-40B4-BE49-F238E27FC236}">
                <a16:creationId xmlns:a16="http://schemas.microsoft.com/office/drawing/2014/main" id="{8DD01020-A051-41C6-97E9-4D904D4F72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7250" y="466375"/>
            <a:ext cx="3042784" cy="1677668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48A7FC-C406-4FE1-A5D0-A7CA68914CE7}"/>
              </a:ext>
            </a:extLst>
          </p:cNvPr>
          <p:cNvSpPr txBox="1"/>
          <p:nvPr/>
        </p:nvSpPr>
        <p:spPr>
          <a:xfrm>
            <a:off x="8424683" y="5095825"/>
            <a:ext cx="3527913" cy="1015663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Materialism/ profiteering for ones own interest was not a sin. If it was over done however!</a:t>
            </a:r>
          </a:p>
        </p:txBody>
      </p:sp>
      <p:pic>
        <p:nvPicPr>
          <p:cNvPr id="1030" name="Picture 6" descr="Image result for vaishya">
            <a:extLst>
              <a:ext uri="{FF2B5EF4-FFF2-40B4-BE49-F238E27FC236}">
                <a16:creationId xmlns:a16="http://schemas.microsoft.com/office/drawing/2014/main" id="{F096702D-3DE1-4AA2-861E-97A95681AD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7576" y="2972275"/>
            <a:ext cx="1762125" cy="1876425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ED205CF-2404-4613-A467-29F07B63E87C}"/>
              </a:ext>
            </a:extLst>
          </p:cNvPr>
          <p:cNvSpPr txBox="1"/>
          <p:nvPr/>
        </p:nvSpPr>
        <p:spPr>
          <a:xfrm>
            <a:off x="8424683" y="2358104"/>
            <a:ext cx="3527913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Views on life and death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17A714-4A73-405F-BB99-4B9768667382}"/>
              </a:ext>
            </a:extLst>
          </p:cNvPr>
          <p:cNvSpPr txBox="1"/>
          <p:nvPr/>
        </p:nvSpPr>
        <p:spPr>
          <a:xfrm>
            <a:off x="5080306" y="1333365"/>
            <a:ext cx="2031386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Reincarnation</a:t>
            </a:r>
          </a:p>
        </p:txBody>
      </p:sp>
      <p:pic>
        <p:nvPicPr>
          <p:cNvPr id="1032" name="Picture 8" descr="Image result for buddhist monks destroy artwork">
            <a:extLst>
              <a:ext uri="{FF2B5EF4-FFF2-40B4-BE49-F238E27FC236}">
                <a16:creationId xmlns:a16="http://schemas.microsoft.com/office/drawing/2014/main" id="{F01F54C1-539B-4CA6-B309-C2477546A5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70" y="3365441"/>
            <a:ext cx="2821691" cy="1876425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7698FBE-A12C-4834-BAB1-C89767C45511}"/>
              </a:ext>
            </a:extLst>
          </p:cNvPr>
          <p:cNvSpPr txBox="1"/>
          <p:nvPr/>
        </p:nvSpPr>
        <p:spPr>
          <a:xfrm>
            <a:off x="643877" y="5449768"/>
            <a:ext cx="2044025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Impermanence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CCE8EE-BB40-4EB1-8A5C-7DAF13AC784D}"/>
              </a:ext>
            </a:extLst>
          </p:cNvPr>
          <p:cNvSpPr txBox="1"/>
          <p:nvPr/>
        </p:nvSpPr>
        <p:spPr>
          <a:xfrm>
            <a:off x="643877" y="2351945"/>
            <a:ext cx="2031386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Enlightenment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7B3CEB-5538-41F7-A104-EEE8C7F698C2}"/>
              </a:ext>
            </a:extLst>
          </p:cNvPr>
          <p:cNvSpPr txBox="1"/>
          <p:nvPr/>
        </p:nvSpPr>
        <p:spPr>
          <a:xfrm>
            <a:off x="4720106" y="830620"/>
            <a:ext cx="2751786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Hinduism and Buddhism</a:t>
            </a:r>
          </a:p>
        </p:txBody>
      </p:sp>
      <p:pic>
        <p:nvPicPr>
          <p:cNvPr id="1034" name="Picture 10" descr="Image result for the soul and body">
            <a:extLst>
              <a:ext uri="{FF2B5EF4-FFF2-40B4-BE49-F238E27FC236}">
                <a16:creationId xmlns:a16="http://schemas.microsoft.com/office/drawing/2014/main" id="{4EE306D4-C931-4685-8513-5E1BF03D5E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6" b="11745"/>
          <a:stretch/>
        </p:blipFill>
        <p:spPr bwMode="auto">
          <a:xfrm>
            <a:off x="4582837" y="2259478"/>
            <a:ext cx="3142004" cy="1762504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2322D1E-FAE1-4B99-A9B8-0108A962D0D5}"/>
              </a:ext>
            </a:extLst>
          </p:cNvPr>
          <p:cNvSpPr txBox="1"/>
          <p:nvPr/>
        </p:nvSpPr>
        <p:spPr>
          <a:xfrm>
            <a:off x="4970574" y="4362773"/>
            <a:ext cx="2250849" cy="1077218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Rinpoche. S. 1992. The Tibetan Book of Living and Dying. San Francisco. Rider books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9723475-44CD-4672-9CF7-4187BD7F4A8A}"/>
              </a:ext>
            </a:extLst>
          </p:cNvPr>
          <p:cNvSpPr txBox="1"/>
          <p:nvPr/>
        </p:nvSpPr>
        <p:spPr>
          <a:xfrm>
            <a:off x="5028022" y="5650827"/>
            <a:ext cx="2135951" cy="830997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 err="1"/>
              <a:t>Easwaran</a:t>
            </a:r>
            <a:r>
              <a:rPr lang="en-GB" sz="1600" dirty="0"/>
              <a:t>. E. 1986. The Bhagavad Gita. St Ives plc. Penguin </a:t>
            </a:r>
            <a:r>
              <a:rPr lang="en-GB" sz="1600" dirty="0" err="1"/>
              <a:t>Arkana</a:t>
            </a:r>
            <a:r>
              <a:rPr lang="en-GB" sz="16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78425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Related image">
            <a:extLst>
              <a:ext uri="{FF2B5EF4-FFF2-40B4-BE49-F238E27FC236}">
                <a16:creationId xmlns:a16="http://schemas.microsoft.com/office/drawing/2014/main" id="{EE4DC818-9603-4202-A5C8-AED8FB75CF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17" r="15317"/>
          <a:stretch/>
        </p:blipFill>
        <p:spPr bwMode="auto">
          <a:xfrm>
            <a:off x="0" y="10551"/>
            <a:ext cx="12192000" cy="6847449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5BE05E6-3060-4C34-B5BA-679E7E9B6761}"/>
              </a:ext>
            </a:extLst>
          </p:cNvPr>
          <p:cNvSpPr txBox="1"/>
          <p:nvPr/>
        </p:nvSpPr>
        <p:spPr>
          <a:xfrm>
            <a:off x="3727492" y="857740"/>
            <a:ext cx="4750695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Materialism in the “west” (sic)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113455-6D21-4906-8201-AE0215891DD2}"/>
              </a:ext>
            </a:extLst>
          </p:cNvPr>
          <p:cNvSpPr txBox="1"/>
          <p:nvPr/>
        </p:nvSpPr>
        <p:spPr>
          <a:xfrm>
            <a:off x="495408" y="306873"/>
            <a:ext cx="297676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Durkheim &amp; Suicide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2A0947-DE6E-430E-BA71-0D2A310B0445}"/>
              </a:ext>
            </a:extLst>
          </p:cNvPr>
          <p:cNvSpPr txBox="1"/>
          <p:nvPr/>
        </p:nvSpPr>
        <p:spPr>
          <a:xfrm>
            <a:off x="8741002" y="306873"/>
            <a:ext cx="297676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Capitalism &amp; Communism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DCF84B-6CE4-44DA-B941-84A16363D88B}"/>
              </a:ext>
            </a:extLst>
          </p:cNvPr>
          <p:cNvSpPr txBox="1"/>
          <p:nvPr/>
        </p:nvSpPr>
        <p:spPr>
          <a:xfrm>
            <a:off x="4607616" y="1510716"/>
            <a:ext cx="297676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Depression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414020-F80B-4FF5-98A3-A55D5AA134DD}"/>
              </a:ext>
            </a:extLst>
          </p:cNvPr>
          <p:cNvSpPr txBox="1"/>
          <p:nvPr/>
        </p:nvSpPr>
        <p:spPr>
          <a:xfrm>
            <a:off x="4607616" y="2087491"/>
            <a:ext cx="297676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Adaptation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2BDC98-942B-4684-8D1B-365462585AB5}"/>
              </a:ext>
            </a:extLst>
          </p:cNvPr>
          <p:cNvSpPr txBox="1"/>
          <p:nvPr/>
        </p:nvSpPr>
        <p:spPr>
          <a:xfrm>
            <a:off x="4397549" y="204765"/>
            <a:ext cx="3396901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Ethnographic Example</a:t>
            </a:r>
          </a:p>
        </p:txBody>
      </p:sp>
      <p:pic>
        <p:nvPicPr>
          <p:cNvPr id="2050" name="Picture 2" descr="Image result for Elon Musk">
            <a:extLst>
              <a:ext uri="{FF2B5EF4-FFF2-40B4-BE49-F238E27FC236}">
                <a16:creationId xmlns:a16="http://schemas.microsoft.com/office/drawing/2014/main" id="{CD469B51-1A19-459C-8BB1-A169CC2977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367" y="2701441"/>
            <a:ext cx="2738943" cy="1815634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Spacex">
            <a:extLst>
              <a:ext uri="{FF2B5EF4-FFF2-40B4-BE49-F238E27FC236}">
                <a16:creationId xmlns:a16="http://schemas.microsoft.com/office/drawing/2014/main" id="{5171208D-9D19-4AE3-BE91-F296692902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568" y="4761693"/>
            <a:ext cx="2474861" cy="1392110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individual alone">
            <a:extLst>
              <a:ext uri="{FF2B5EF4-FFF2-40B4-BE49-F238E27FC236}">
                <a16:creationId xmlns:a16="http://schemas.microsoft.com/office/drawing/2014/main" id="{B1805D0E-C7D8-4995-9B4A-BC15B59C2C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9914" y="1049581"/>
            <a:ext cx="2738943" cy="1543066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sadness">
            <a:extLst>
              <a:ext uri="{FF2B5EF4-FFF2-40B4-BE49-F238E27FC236}">
                <a16:creationId xmlns:a16="http://schemas.microsoft.com/office/drawing/2014/main" id="{A25B2571-D4C0-45A9-826E-8360AE736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35" y="1049581"/>
            <a:ext cx="2541116" cy="1694978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8675EB7-D6C4-4371-9171-0C9550EC1445}"/>
              </a:ext>
            </a:extLst>
          </p:cNvPr>
          <p:cNvSpPr txBox="1"/>
          <p:nvPr/>
        </p:nvSpPr>
        <p:spPr>
          <a:xfrm>
            <a:off x="9259882" y="2975028"/>
            <a:ext cx="1939006" cy="646331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Rand. A. 1996. </a:t>
            </a:r>
            <a:r>
              <a:rPr lang="en-GB" sz="1200" i="1" dirty="0"/>
              <a:t>Atlas Shrugged</a:t>
            </a:r>
            <a:r>
              <a:rPr lang="en-GB" sz="1200" dirty="0"/>
              <a:t>. New York. Signet Books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0BE0D3-C028-421C-9E4E-4BB8D12EF46C}"/>
              </a:ext>
            </a:extLst>
          </p:cNvPr>
          <p:cNvSpPr txBox="1"/>
          <p:nvPr/>
        </p:nvSpPr>
        <p:spPr>
          <a:xfrm>
            <a:off x="726745" y="2975028"/>
            <a:ext cx="2474861" cy="830997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 err="1"/>
              <a:t>Lukes</a:t>
            </a:r>
            <a:r>
              <a:rPr lang="en-GB" sz="1200" dirty="0"/>
              <a:t> S. 1975. </a:t>
            </a:r>
            <a:r>
              <a:rPr lang="en-GB" sz="1200" i="1" dirty="0"/>
              <a:t>Emile Durkheim: His life and Work: A historical and critical study</a:t>
            </a:r>
            <a:r>
              <a:rPr lang="en-GB" sz="1200" dirty="0"/>
              <a:t>. Aylesbury. Peregrine Books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C32BE3-A4F6-45F9-AADD-B42A422E369A}"/>
              </a:ext>
            </a:extLst>
          </p:cNvPr>
          <p:cNvSpPr txBox="1"/>
          <p:nvPr/>
        </p:nvSpPr>
        <p:spPr>
          <a:xfrm>
            <a:off x="4614454" y="6309659"/>
            <a:ext cx="297676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How happy are you?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1166C6-80DF-408D-B241-5B3344EEAF60}"/>
              </a:ext>
            </a:extLst>
          </p:cNvPr>
          <p:cNvSpPr txBox="1"/>
          <p:nvPr/>
        </p:nvSpPr>
        <p:spPr>
          <a:xfrm>
            <a:off x="9134861" y="3790635"/>
            <a:ext cx="2189048" cy="1015663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Marx. K. Engels F. 1985. </a:t>
            </a:r>
            <a:r>
              <a:rPr lang="en-GB" sz="1200" i="1" dirty="0"/>
              <a:t>Karl Marx and Friedrich Engels, The Communist Manifesto, with and introduction by A.J.P Taylor</a:t>
            </a:r>
            <a:r>
              <a:rPr lang="en-GB" sz="1200" dirty="0"/>
              <a:t>. Penguin </a:t>
            </a:r>
          </a:p>
        </p:txBody>
      </p:sp>
    </p:spTree>
    <p:extLst>
      <p:ext uri="{BB962C8B-B14F-4D97-AF65-F5344CB8AC3E}">
        <p14:creationId xmlns:p14="http://schemas.microsoft.com/office/powerpoint/2010/main" val="1826117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mage result for dawn">
            <a:extLst>
              <a:ext uri="{FF2B5EF4-FFF2-40B4-BE49-F238E27FC236}">
                <a16:creationId xmlns:a16="http://schemas.microsoft.com/office/drawing/2014/main" id="{0C5744F3-006B-4AFD-952D-124E8BD993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386"/>
          <a:stretch/>
        </p:blipFill>
        <p:spPr bwMode="auto">
          <a:xfrm>
            <a:off x="0" y="-1"/>
            <a:ext cx="12244520" cy="6858001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08661A3-FEEC-4D61-BB4F-9AE841FD1FE5}"/>
              </a:ext>
            </a:extLst>
          </p:cNvPr>
          <p:cNvSpPr/>
          <p:nvPr/>
        </p:nvSpPr>
        <p:spPr>
          <a:xfrm>
            <a:off x="2798398" y="5737064"/>
            <a:ext cx="659520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none">
            <a:spAutoFit/>
          </a:bodyPr>
          <a:lstStyle/>
          <a:p>
            <a:r>
              <a:rPr lang="en-GB" dirty="0"/>
              <a:t>Everything around it confirms and consolidates its meaning- Berger J.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3C7AFC-E41A-4023-986B-31BC1663C62A}"/>
              </a:ext>
            </a:extLst>
          </p:cNvPr>
          <p:cNvSpPr txBox="1"/>
          <p:nvPr/>
        </p:nvSpPr>
        <p:spPr>
          <a:xfrm>
            <a:off x="4633875" y="470292"/>
            <a:ext cx="297676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Critique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961648-293D-46A4-A5EA-8B1E43651394}"/>
              </a:ext>
            </a:extLst>
          </p:cNvPr>
          <p:cNvSpPr txBox="1"/>
          <p:nvPr/>
        </p:nvSpPr>
        <p:spPr>
          <a:xfrm>
            <a:off x="4732359" y="2642012"/>
            <a:ext cx="2779799" cy="646331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 material object used to show the immaterial</a:t>
            </a:r>
          </a:p>
        </p:txBody>
      </p:sp>
    </p:spTree>
    <p:extLst>
      <p:ext uri="{BB962C8B-B14F-4D97-AF65-F5344CB8AC3E}">
        <p14:creationId xmlns:p14="http://schemas.microsoft.com/office/powerpoint/2010/main" val="417825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Related image">
            <a:extLst>
              <a:ext uri="{FF2B5EF4-FFF2-40B4-BE49-F238E27FC236}">
                <a16:creationId xmlns:a16="http://schemas.microsoft.com/office/drawing/2014/main" id="{4D4E345A-6EFA-489B-B6FB-A5BDE685B1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77"/>
          <a:stretch/>
        </p:blipFill>
        <p:spPr bwMode="auto">
          <a:xfrm>
            <a:off x="-1" y="0"/>
            <a:ext cx="12192001" cy="6858000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709B53-7572-4DA6-9D2C-08DA9091FAD2}"/>
              </a:ext>
            </a:extLst>
          </p:cNvPr>
          <p:cNvSpPr txBox="1"/>
          <p:nvPr/>
        </p:nvSpPr>
        <p:spPr>
          <a:xfrm>
            <a:off x="4706099" y="222369"/>
            <a:ext cx="2779799" cy="646331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 what is the project about?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FE2153-EC83-40C7-BA0D-24E51DFCF40E}"/>
              </a:ext>
            </a:extLst>
          </p:cNvPr>
          <p:cNvSpPr txBox="1"/>
          <p:nvPr/>
        </p:nvSpPr>
        <p:spPr>
          <a:xfrm>
            <a:off x="4706098" y="3105834"/>
            <a:ext cx="2779799" cy="646331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All life upon the earth and beyond</a:t>
            </a:r>
          </a:p>
        </p:txBody>
      </p:sp>
    </p:spTree>
    <p:extLst>
      <p:ext uri="{BB962C8B-B14F-4D97-AF65-F5344CB8AC3E}">
        <p14:creationId xmlns:p14="http://schemas.microsoft.com/office/powerpoint/2010/main" val="889835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4" name="Picture 8" descr="Related image">
            <a:extLst>
              <a:ext uri="{FF2B5EF4-FFF2-40B4-BE49-F238E27FC236}">
                <a16:creationId xmlns:a16="http://schemas.microsoft.com/office/drawing/2014/main" id="{1EF20B18-CEFD-4A62-BBFE-D80030F61D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0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D95B29-FADD-4332-947F-F508BF15F5CE}"/>
              </a:ext>
            </a:extLst>
          </p:cNvPr>
          <p:cNvSpPr txBox="1"/>
          <p:nvPr/>
        </p:nvSpPr>
        <p:spPr>
          <a:xfrm>
            <a:off x="4607616" y="190697"/>
            <a:ext cx="2976768" cy="534573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Bibliography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8C1654-E045-4E01-BC40-5B548C854D91}"/>
              </a:ext>
            </a:extLst>
          </p:cNvPr>
          <p:cNvSpPr txBox="1"/>
          <p:nvPr/>
        </p:nvSpPr>
        <p:spPr>
          <a:xfrm>
            <a:off x="283698" y="915967"/>
            <a:ext cx="11624603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Berger. J. 1972. </a:t>
            </a:r>
            <a:r>
              <a:rPr lang="en-GB" sz="2000" i="1" dirty="0"/>
              <a:t>Ways of Seeing</a:t>
            </a:r>
            <a:r>
              <a:rPr lang="en-GB" sz="2000" dirty="0"/>
              <a:t>. London. Penguin books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E5442B-5392-4140-B6C0-1B819535855B}"/>
              </a:ext>
            </a:extLst>
          </p:cNvPr>
          <p:cNvSpPr txBox="1"/>
          <p:nvPr/>
        </p:nvSpPr>
        <p:spPr>
          <a:xfrm>
            <a:off x="283697" y="2383273"/>
            <a:ext cx="11624603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/>
              <a:t>Dranzin</a:t>
            </a:r>
            <a:r>
              <a:rPr lang="en-GB" sz="2000" dirty="0"/>
              <a:t> A. </a:t>
            </a:r>
            <a:r>
              <a:rPr lang="en-GB" sz="2000" dirty="0" err="1"/>
              <a:t>Kuchler</a:t>
            </a:r>
            <a:r>
              <a:rPr lang="en-GB" sz="2000" dirty="0"/>
              <a:t> S. 2015. </a:t>
            </a:r>
            <a:r>
              <a:rPr lang="en-GB" sz="2000" i="1" dirty="0"/>
              <a:t>The Social Life of Materials</a:t>
            </a:r>
            <a:r>
              <a:rPr lang="en-GB" sz="2000" dirty="0"/>
              <a:t>. London. Bloomsbury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A4094C-9956-49A2-9E7F-8CAE5BC97C63}"/>
              </a:ext>
            </a:extLst>
          </p:cNvPr>
          <p:cNvSpPr txBox="1"/>
          <p:nvPr/>
        </p:nvSpPr>
        <p:spPr>
          <a:xfrm>
            <a:off x="283690" y="3522916"/>
            <a:ext cx="11624603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Gellner E. 1995. </a:t>
            </a:r>
            <a:r>
              <a:rPr lang="en-GB" sz="2000" i="1" dirty="0"/>
              <a:t>Anthropology and Politics</a:t>
            </a:r>
            <a:r>
              <a:rPr lang="en-GB" sz="2000" dirty="0"/>
              <a:t>. Cambridge. Blackwell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B5C0DD-A9C9-4162-9BC1-7B4CFE0CF25C}"/>
              </a:ext>
            </a:extLst>
          </p:cNvPr>
          <p:cNvSpPr txBox="1"/>
          <p:nvPr/>
        </p:nvSpPr>
        <p:spPr>
          <a:xfrm>
            <a:off x="283690" y="4048131"/>
            <a:ext cx="11624603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/>
              <a:t>Lukes</a:t>
            </a:r>
            <a:r>
              <a:rPr lang="en-GB" sz="2000" dirty="0"/>
              <a:t> S. 1975. </a:t>
            </a:r>
            <a:r>
              <a:rPr lang="en-GB" sz="2000" i="1" dirty="0"/>
              <a:t>Emile Durkheim: His life and Work: A historical and critical study</a:t>
            </a:r>
            <a:r>
              <a:rPr lang="en-GB" sz="2000" dirty="0"/>
              <a:t>. Aylesbury. Peregrine Books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290E15-A039-4ABA-AE2D-F9A8FB1B7131}"/>
              </a:ext>
            </a:extLst>
          </p:cNvPr>
          <p:cNvSpPr txBox="1"/>
          <p:nvPr/>
        </p:nvSpPr>
        <p:spPr>
          <a:xfrm>
            <a:off x="283695" y="1510518"/>
            <a:ext cx="11624603" cy="707886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Berger. J. 1972. </a:t>
            </a:r>
            <a:r>
              <a:rPr lang="en-GB" sz="2000" i="1" dirty="0"/>
              <a:t>Ways of Seeing, Episode 1 (1972). </a:t>
            </a:r>
            <a:r>
              <a:rPr lang="en-GB" sz="2000" dirty="0"/>
              <a:t>[Online] Available at: </a:t>
            </a:r>
            <a:r>
              <a:rPr lang="en-GB" sz="2000" dirty="0">
                <a:hlinkClick r:id="rId4"/>
              </a:rPr>
              <a:t>https://www.youtube.com/watch?v=0pDE4VX_9Kk</a:t>
            </a:r>
            <a:r>
              <a:rPr lang="en-GB" sz="2000" dirty="0"/>
              <a:t> [Last accessed: 30/04/2018]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A184DB-75CC-4ADF-9BD6-AEF0CA9D5122}"/>
              </a:ext>
            </a:extLst>
          </p:cNvPr>
          <p:cNvSpPr txBox="1"/>
          <p:nvPr/>
        </p:nvSpPr>
        <p:spPr>
          <a:xfrm>
            <a:off x="283692" y="2970892"/>
            <a:ext cx="11624603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/>
              <a:t>Easwaran</a:t>
            </a:r>
            <a:r>
              <a:rPr lang="en-GB" sz="2000" dirty="0"/>
              <a:t>. E. 1986. The Bhagavad Gita. St Ives plc. Penguin </a:t>
            </a:r>
            <a:r>
              <a:rPr lang="en-GB" sz="2000" dirty="0" err="1"/>
              <a:t>Arkana</a:t>
            </a:r>
            <a:r>
              <a:rPr lang="en-GB" sz="2000" dirty="0"/>
              <a:t>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ACB8CB-A87B-4E9F-83E3-AF80E039769E}"/>
              </a:ext>
            </a:extLst>
          </p:cNvPr>
          <p:cNvSpPr txBox="1"/>
          <p:nvPr/>
        </p:nvSpPr>
        <p:spPr>
          <a:xfrm>
            <a:off x="283699" y="5366676"/>
            <a:ext cx="11624603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Rand. A. 1996. </a:t>
            </a:r>
            <a:r>
              <a:rPr lang="en-GB" sz="2000" i="1" dirty="0"/>
              <a:t>Atlas Shrugged</a:t>
            </a:r>
            <a:r>
              <a:rPr lang="en-GB" sz="2000" dirty="0"/>
              <a:t>. New York. Signet Books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0E4A44-D86D-4153-A3F2-24009B9DDC48}"/>
              </a:ext>
            </a:extLst>
          </p:cNvPr>
          <p:cNvSpPr txBox="1"/>
          <p:nvPr/>
        </p:nvSpPr>
        <p:spPr>
          <a:xfrm>
            <a:off x="283698" y="5929810"/>
            <a:ext cx="11624603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Rinpoche. S. 1992. The Tibetan Book of Living and Dying. San Francisco. Rider books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360626-A5DA-431B-9895-FE6FC50A1BF3}"/>
              </a:ext>
            </a:extLst>
          </p:cNvPr>
          <p:cNvSpPr txBox="1"/>
          <p:nvPr/>
        </p:nvSpPr>
        <p:spPr>
          <a:xfrm>
            <a:off x="283689" y="4527740"/>
            <a:ext cx="11624603" cy="707886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Marx. K. Engels F. 1985. </a:t>
            </a:r>
            <a:r>
              <a:rPr lang="en-GB" sz="2000" i="1" dirty="0"/>
              <a:t>Karl Marx and Friedrich Engels, The Communist Manifesto, with and introduction by A.J.P Taylor</a:t>
            </a:r>
            <a:r>
              <a:rPr lang="en-GB" sz="2000" dirty="0"/>
              <a:t>. Penguin </a:t>
            </a:r>
          </a:p>
        </p:txBody>
      </p:sp>
    </p:spTree>
    <p:extLst>
      <p:ext uri="{BB962C8B-B14F-4D97-AF65-F5344CB8AC3E}">
        <p14:creationId xmlns:p14="http://schemas.microsoft.com/office/powerpoint/2010/main" val="14453516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1873</TotalTime>
  <Words>1308</Words>
  <Application>Microsoft Office PowerPoint</Application>
  <PresentationFormat>Widescreen</PresentationFormat>
  <Paragraphs>93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66</cp:revision>
  <dcterms:created xsi:type="dcterms:W3CDTF">2018-04-28T09:42:10Z</dcterms:created>
  <dcterms:modified xsi:type="dcterms:W3CDTF">2018-05-01T15:41:37Z</dcterms:modified>
</cp:coreProperties>
</file>