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1" r:id="rId3"/>
    <p:sldId id="257" r:id="rId4"/>
    <p:sldId id="263" r:id="rId5"/>
    <p:sldId id="258" r:id="rId6"/>
    <p:sldId id="259" r:id="rId7"/>
    <p:sldId id="260" r:id="rId8"/>
    <p:sldId id="262"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07" autoAdjust="0"/>
    <p:restoredTop sz="85185" autoAdjust="0"/>
  </p:normalViewPr>
  <p:slideViewPr>
    <p:cSldViewPr snapToGrid="0">
      <p:cViewPr>
        <p:scale>
          <a:sx n="82" d="100"/>
          <a:sy n="82" d="100"/>
        </p:scale>
        <p:origin x="75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2BAC50-86E5-4E4B-A949-B892E96D0DC3}" type="datetimeFigureOut">
              <a:rPr lang="en-GB" smtClean="0"/>
              <a:t>17/01/2025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08BDED-43F0-405E-AC94-326585576FE1}" type="slidenum">
              <a:rPr lang="en-GB" smtClean="0"/>
              <a:t>‹#›</a:t>
            </a:fld>
            <a:endParaRPr lang="en-GB"/>
          </a:p>
        </p:txBody>
      </p:sp>
    </p:spTree>
    <p:extLst>
      <p:ext uri="{BB962C8B-B14F-4D97-AF65-F5344CB8AC3E}">
        <p14:creationId xmlns:p14="http://schemas.microsoft.com/office/powerpoint/2010/main" val="279053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08BDED-43F0-405E-AC94-326585576FE1}" type="slidenum">
              <a:rPr lang="en-GB" smtClean="0"/>
              <a:t>3</a:t>
            </a:fld>
            <a:endParaRPr lang="en-GB"/>
          </a:p>
        </p:txBody>
      </p:sp>
    </p:spTree>
    <p:extLst>
      <p:ext uri="{BB962C8B-B14F-4D97-AF65-F5344CB8AC3E}">
        <p14:creationId xmlns:p14="http://schemas.microsoft.com/office/powerpoint/2010/main" val="884716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08BDED-43F0-405E-AC94-326585576FE1}" type="slidenum">
              <a:rPr lang="en-GB" smtClean="0"/>
              <a:t>4</a:t>
            </a:fld>
            <a:endParaRPr lang="en-GB"/>
          </a:p>
        </p:txBody>
      </p:sp>
    </p:spTree>
    <p:extLst>
      <p:ext uri="{BB962C8B-B14F-4D97-AF65-F5344CB8AC3E}">
        <p14:creationId xmlns:p14="http://schemas.microsoft.com/office/powerpoint/2010/main" val="2413371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GB"/>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9637BF3-4E32-4CF5-840E-AD883973F91B}" type="datetimeFigureOut">
              <a:rPr lang="en-GB" smtClean="0"/>
              <a:t>17/01/2025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3967044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9637BF3-4E32-4CF5-840E-AD883973F91B}" type="datetimeFigureOut">
              <a:rPr lang="en-GB" smtClean="0"/>
              <a:t>17/01/2025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1844189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GB"/>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29637BF3-4E32-4CF5-840E-AD883973F91B}" type="datetimeFigureOut">
              <a:rPr lang="en-GB" smtClean="0"/>
              <a:t>17/01/2025</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F5F4441-FE67-4C4C-9F4D-E6F71E78ABCE}" type="slidenum">
              <a:rPr lang="en-GB" smtClean="0"/>
              <a:t>‹#›</a:t>
            </a:fld>
            <a:endParaRPr lang="en-GB"/>
          </a:p>
        </p:txBody>
      </p:sp>
    </p:spTree>
    <p:extLst>
      <p:ext uri="{BB962C8B-B14F-4D97-AF65-F5344CB8AC3E}">
        <p14:creationId xmlns:p14="http://schemas.microsoft.com/office/powerpoint/2010/main" val="69119133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9637BF3-4E32-4CF5-840E-AD883973F91B}" type="datetimeFigureOut">
              <a:rPr lang="en-GB" smtClean="0"/>
              <a:t>17/01/2025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805327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9637BF3-4E32-4CF5-840E-AD883973F91B}" type="datetimeFigureOut">
              <a:rPr lang="en-GB" smtClean="0"/>
              <a:t>17/01/2025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2043075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9637BF3-4E32-4CF5-840E-AD883973F91B}" type="datetimeFigureOut">
              <a:rPr lang="en-GB" smtClean="0"/>
              <a:t>17/01/2025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503003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637BF3-4E32-4CF5-840E-AD883973F91B}" type="datetimeFigureOut">
              <a:rPr lang="en-GB" smtClean="0"/>
              <a:t>17/01/2025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1370649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9637BF3-4E32-4CF5-840E-AD883973F91B}" type="datetimeFigureOut">
              <a:rPr lang="en-GB" smtClean="0"/>
              <a:t>17/01/2025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119512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9637BF3-4E32-4CF5-840E-AD883973F91B}" type="datetimeFigureOut">
              <a:rPr lang="en-GB" smtClean="0"/>
              <a:t>17/01/2025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2626197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9637BF3-4E32-4CF5-840E-AD883973F91B}" type="datetimeFigureOut">
              <a:rPr lang="en-GB" smtClean="0"/>
              <a:t>17/01/2025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405291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29637BF3-4E32-4CF5-840E-AD883973F91B}" type="datetimeFigureOut">
              <a:rPr lang="en-GB" smtClean="0"/>
              <a:t>17/01/2025</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BF5F4441-FE67-4C4C-9F4D-E6F71E78ABCE}" type="slidenum">
              <a:rPr lang="en-GB" smtClean="0"/>
              <a:t>‹#›</a:t>
            </a:fld>
            <a:endParaRPr lang="en-GB"/>
          </a:p>
        </p:txBody>
      </p:sp>
    </p:spTree>
    <p:extLst>
      <p:ext uri="{BB962C8B-B14F-4D97-AF65-F5344CB8AC3E}">
        <p14:creationId xmlns:p14="http://schemas.microsoft.com/office/powerpoint/2010/main" val="3351480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29637BF3-4E32-4CF5-840E-AD883973F91B}" type="datetimeFigureOut">
              <a:rPr lang="en-GB" smtClean="0"/>
              <a:t>17/01/2025</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BF5F4441-FE67-4C4C-9F4D-E6F71E78ABCE}" type="slidenum">
              <a:rPr lang="en-GB" smtClean="0"/>
              <a:t>‹#›</a:t>
            </a:fld>
            <a:endParaRPr lang="en-GB"/>
          </a:p>
        </p:txBody>
      </p:sp>
    </p:spTree>
    <p:extLst>
      <p:ext uri="{BB962C8B-B14F-4D97-AF65-F5344CB8AC3E}">
        <p14:creationId xmlns:p14="http://schemas.microsoft.com/office/powerpoint/2010/main" val="33071814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hyperlink" Target="http://www.mednet,ca,n.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9.xml"/><Relationship Id="rId4" Type="http://schemas.openxmlformats.org/officeDocument/2006/relationships/image" Target="../media/image10.tmp"/></Relationships>
</file>

<file path=ppt/slides/_rels/slide6.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7.xml"/><Relationship Id="rId4" Type="http://schemas.openxmlformats.org/officeDocument/2006/relationships/image" Target="../media/image13.tmp"/></Relationships>
</file>

<file path=ppt/slides/_rels/slide7.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7.xml"/><Relationship Id="rId6" Type="http://schemas.openxmlformats.org/officeDocument/2006/relationships/image" Target="../media/image18.tmp"/><Relationship Id="rId5" Type="http://schemas.openxmlformats.org/officeDocument/2006/relationships/image" Target="../media/image17.tmp"/><Relationship Id="rId4" Type="http://schemas.openxmlformats.org/officeDocument/2006/relationships/image" Target="../media/image16.tmp"/></Relationships>
</file>

<file path=ppt/slides/_rels/slide8.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AE63F-D659-75EC-078C-6F5B2617092C}"/>
              </a:ext>
            </a:extLst>
          </p:cNvPr>
          <p:cNvSpPr>
            <a:spLocks noGrp="1"/>
          </p:cNvSpPr>
          <p:nvPr>
            <p:ph type="ctrTitle"/>
          </p:nvPr>
        </p:nvSpPr>
        <p:spPr>
          <a:xfrm>
            <a:off x="1524000" y="1122363"/>
            <a:ext cx="9144000" cy="2169885"/>
          </a:xfrm>
        </p:spPr>
        <p:txBody>
          <a:bodyPr/>
          <a:lstStyle/>
          <a:p>
            <a:endParaRPr lang="en-GB" dirty="0"/>
          </a:p>
        </p:txBody>
      </p:sp>
      <p:sp>
        <p:nvSpPr>
          <p:cNvPr id="3" name="Subtitle 2">
            <a:extLst>
              <a:ext uri="{FF2B5EF4-FFF2-40B4-BE49-F238E27FC236}">
                <a16:creationId xmlns:a16="http://schemas.microsoft.com/office/drawing/2014/main" id="{B6D0BA53-3047-A3FA-BF24-F6CC3AFCCFE4}"/>
              </a:ext>
            </a:extLst>
          </p:cNvPr>
          <p:cNvSpPr>
            <a:spLocks noGrp="1"/>
          </p:cNvSpPr>
          <p:nvPr>
            <p:ph type="subTitle" idx="1"/>
          </p:nvPr>
        </p:nvSpPr>
        <p:spPr>
          <a:xfrm>
            <a:off x="217713" y="3952649"/>
            <a:ext cx="11541513" cy="2633208"/>
          </a:xfrm>
        </p:spPr>
        <p:txBody>
          <a:bodyPr>
            <a:normAutofit/>
          </a:bodyPr>
          <a:lstStyle/>
          <a:p>
            <a:r>
              <a:rPr lang="en-GB" sz="9600" b="1" dirty="0">
                <a:ln w="12700">
                  <a:solidFill>
                    <a:srgbClr val="002060"/>
                  </a:solidFill>
                  <a:prstDash val="solid"/>
                </a:ln>
                <a:effectLst>
                  <a:outerShdw dist="38100" dir="2640000" algn="bl" rotWithShape="0">
                    <a:srgbClr val="002060"/>
                  </a:outerShdw>
                </a:effectLst>
              </a:rPr>
              <a:t>The First 1000 Days!</a:t>
            </a:r>
          </a:p>
          <a:p>
            <a:endParaRPr lang="en-GB" dirty="0"/>
          </a:p>
        </p:txBody>
      </p:sp>
      <p:pic>
        <p:nvPicPr>
          <p:cNvPr id="11" name="Picture 10" descr="A screenshot of a computer&#10;&#10;Description automatically generated">
            <a:extLst>
              <a:ext uri="{FF2B5EF4-FFF2-40B4-BE49-F238E27FC236}">
                <a16:creationId xmlns:a16="http://schemas.microsoft.com/office/drawing/2014/main" id="{1CC99092-A670-31D7-D411-C26BFB5B6D39}"/>
              </a:ext>
            </a:extLst>
          </p:cNvPr>
          <p:cNvPicPr>
            <a:picLocks noChangeAspect="1"/>
          </p:cNvPicPr>
          <p:nvPr/>
        </p:nvPicPr>
        <p:blipFill>
          <a:blip r:embed="rId2">
            <a:extLst>
              <a:ext uri="{28A0092B-C50C-407E-A947-70E740481C1C}">
                <a14:useLocalDpi xmlns:a14="http://schemas.microsoft.com/office/drawing/2010/main" val="0"/>
              </a:ext>
            </a:extLst>
          </a:blip>
          <a:srcRect l="21304" t="38356" r="22482" b="47308"/>
          <a:stretch/>
        </p:blipFill>
        <p:spPr>
          <a:xfrm>
            <a:off x="325243" y="659040"/>
            <a:ext cx="11541513" cy="2633208"/>
          </a:xfrm>
          <a:prstGeom prst="rect">
            <a:avLst/>
          </a:prstGeom>
        </p:spPr>
      </p:pic>
      <p:sp>
        <p:nvSpPr>
          <p:cNvPr id="13" name="TextBox 12">
            <a:extLst>
              <a:ext uri="{FF2B5EF4-FFF2-40B4-BE49-F238E27FC236}">
                <a16:creationId xmlns:a16="http://schemas.microsoft.com/office/drawing/2014/main" id="{E242E982-F617-86A7-F09E-9B3201A6EEBB}"/>
              </a:ext>
            </a:extLst>
          </p:cNvPr>
          <p:cNvSpPr txBox="1"/>
          <p:nvPr/>
        </p:nvSpPr>
        <p:spPr>
          <a:xfrm>
            <a:off x="6361267" y="3272681"/>
            <a:ext cx="5987143" cy="312637"/>
          </a:xfrm>
          <a:prstGeom prst="rect">
            <a:avLst/>
          </a:prstGeom>
          <a:noFill/>
        </p:spPr>
        <p:txBody>
          <a:bodyPr wrap="square">
            <a:spAutoFit/>
          </a:bodyPr>
          <a:lstStyle/>
          <a:p>
            <a:r>
              <a:rPr lang="en-GB" sz="1400" b="0" i="0" dirty="0">
                <a:solidFill>
                  <a:srgbClr val="2C3E50"/>
                </a:solidFill>
                <a:effectLst/>
                <a:latin typeface="Roboto" panose="02000000000000000000" pitchFamily="2" charset="0"/>
              </a:rPr>
              <a:t>(The First 1000 Days: Foundations for Life Annual Report of the, 2011)</a:t>
            </a:r>
            <a:endParaRPr lang="en-GB" sz="1400" dirty="0"/>
          </a:p>
        </p:txBody>
      </p:sp>
    </p:spTree>
    <p:extLst>
      <p:ext uri="{BB962C8B-B14F-4D97-AF65-F5344CB8AC3E}">
        <p14:creationId xmlns:p14="http://schemas.microsoft.com/office/powerpoint/2010/main" val="953607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20DF09E-A758-3E51-9EA8-37CAC38E76CB}"/>
              </a:ext>
            </a:extLst>
          </p:cNvPr>
          <p:cNvSpPr>
            <a:spLocks noGrp="1"/>
          </p:cNvSpPr>
          <p:nvPr>
            <p:ph type="ctrTitle"/>
          </p:nvPr>
        </p:nvSpPr>
        <p:spPr>
          <a:xfrm>
            <a:off x="4963246" y="2194560"/>
            <a:ext cx="6905666" cy="1739347"/>
          </a:xfrm>
        </p:spPr>
        <p:txBody>
          <a:bodyPr>
            <a:normAutofit/>
          </a:bodyPr>
          <a:lstStyle/>
          <a:p>
            <a:r>
              <a:rPr lang="en-GB" sz="3300" dirty="0">
                <a:effectLst>
                  <a:reflection blurRad="6350" stA="55000" endA="300" endPos="45500" dir="5400000" sy="-100000" algn="bl" rotWithShape="0"/>
                </a:effectLst>
                <a:latin typeface="Comic Sans MS" panose="030F0702030302020204" pitchFamily="66" charset="0"/>
                <a:ea typeface="Aptos" panose="020B0004020202020204" pitchFamily="34" charset="0"/>
                <a:cs typeface="Times New Roman" panose="02020603050405020304" pitchFamily="18" charset="0"/>
              </a:rPr>
              <a:t>What is the first 1000 days?</a:t>
            </a:r>
            <a:br>
              <a:rPr lang="en-GB" sz="3300" dirty="0">
                <a:effectLst/>
                <a:latin typeface="Aptos" panose="020B0004020202020204" pitchFamily="34" charset="0"/>
                <a:ea typeface="Aptos" panose="020B0004020202020204" pitchFamily="34" charset="0"/>
                <a:cs typeface="Times New Roman" panose="02020603050405020304" pitchFamily="18" charset="0"/>
              </a:rPr>
            </a:br>
            <a:br>
              <a:rPr lang="en-GB" sz="3300" dirty="0">
                <a:effectLst/>
                <a:latin typeface="Aptos" panose="020B0004020202020204" pitchFamily="34" charset="0"/>
                <a:ea typeface="Aptos" panose="020B0004020202020204" pitchFamily="34" charset="0"/>
                <a:cs typeface="Times New Roman" panose="02020603050405020304" pitchFamily="18" charset="0"/>
              </a:rPr>
            </a:br>
            <a:endParaRPr lang="en-GB" sz="3300" dirty="0"/>
          </a:p>
        </p:txBody>
      </p:sp>
      <p:sp>
        <p:nvSpPr>
          <p:cNvPr id="5" name="Subtitle 4">
            <a:extLst>
              <a:ext uri="{FF2B5EF4-FFF2-40B4-BE49-F238E27FC236}">
                <a16:creationId xmlns:a16="http://schemas.microsoft.com/office/drawing/2014/main" id="{5D8CE4C0-63D4-C1EA-CE51-B95B214DF081}"/>
              </a:ext>
            </a:extLst>
          </p:cNvPr>
          <p:cNvSpPr>
            <a:spLocks noGrp="1"/>
          </p:cNvSpPr>
          <p:nvPr>
            <p:ph type="subTitle" idx="1"/>
          </p:nvPr>
        </p:nvSpPr>
        <p:spPr>
          <a:xfrm>
            <a:off x="5175897" y="3996250"/>
            <a:ext cx="6905666" cy="2712894"/>
          </a:xfrm>
        </p:spPr>
        <p:txBody>
          <a:bodyPr>
            <a:normAutofit/>
          </a:bodyPr>
          <a:lstStyle/>
          <a:p>
            <a:r>
              <a:rPr lang="en-GB" b="1" dirty="0">
                <a:effectLst/>
                <a:ea typeface="Aptos" panose="020B0004020202020204" pitchFamily="34" charset="0"/>
                <a:cs typeface="Times New Roman" panose="02020603050405020304" pitchFamily="18" charset="0"/>
              </a:rPr>
              <a:t>The first one thousand days of a child’s life begins from conception up to the age of two years. This time is vital for brain development, emotional well-being and physical growth, (</a:t>
            </a:r>
            <a:r>
              <a:rPr lang="en-GB" b="1" dirty="0" err="1">
                <a:effectLst/>
                <a:ea typeface="Aptos" panose="020B0004020202020204" pitchFamily="34" charset="0"/>
                <a:cs typeface="Times New Roman" panose="02020603050405020304" pitchFamily="18" charset="0"/>
              </a:rPr>
              <a:t>Karakochuk</a:t>
            </a:r>
            <a:r>
              <a:rPr lang="en-GB" b="1" dirty="0">
                <a:effectLst/>
                <a:ea typeface="Aptos" panose="020B0004020202020204" pitchFamily="34" charset="0"/>
                <a:cs typeface="Times New Roman" panose="02020603050405020304" pitchFamily="18" charset="0"/>
              </a:rPr>
              <a:t> et al., 2018). During this period there are three stages which include conception to birth, infancy (0-6 months) and toddlerhood (6-24months), (Why the first 1000 days of life matter During pregnancy Pre-conception, </a:t>
            </a:r>
            <a:r>
              <a:rPr lang="en-GB" b="1" dirty="0" err="1">
                <a:effectLst/>
                <a:ea typeface="Aptos" panose="020B0004020202020204" pitchFamily="34" charset="0"/>
                <a:cs typeface="Times New Roman" panose="02020603050405020304" pitchFamily="18" charset="0"/>
              </a:rPr>
              <a:t>nd</a:t>
            </a:r>
            <a:r>
              <a:rPr lang="en-GB" b="1" dirty="0">
                <a:effectLst/>
                <a:ea typeface="Aptos" panose="020B0004020202020204" pitchFamily="34" charset="0"/>
                <a:cs typeface="Times New Roman" panose="02020603050405020304" pitchFamily="18" charset="0"/>
              </a:rPr>
              <a:t>).</a:t>
            </a:r>
          </a:p>
          <a:p>
            <a:endParaRPr lang="en-GB" sz="1700" dirty="0"/>
          </a:p>
        </p:txBody>
      </p:sp>
      <p:sp>
        <p:nvSpPr>
          <p:cNvPr id="30" name="Rectangle 29">
            <a:extLst>
              <a:ext uri="{FF2B5EF4-FFF2-40B4-BE49-F238E27FC236}">
                <a16:creationId xmlns:a16="http://schemas.microsoft.com/office/drawing/2014/main" id="{FEBCE8BB-6C0D-4EB8-9C4E-AC3EBBCB5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0994"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7AFD19A2-1624-427E-56FC-6D31AC1DED2A}"/>
              </a:ext>
            </a:extLst>
          </p:cNvPr>
          <p:cNvPicPr>
            <a:picLocks noChangeAspect="1"/>
          </p:cNvPicPr>
          <p:nvPr/>
        </p:nvPicPr>
        <p:blipFill>
          <a:blip r:embed="rId2"/>
          <a:stretch>
            <a:fillRect/>
          </a:stretch>
        </p:blipFill>
        <p:spPr>
          <a:xfrm>
            <a:off x="934778" y="3504370"/>
            <a:ext cx="2762674" cy="2762674"/>
          </a:xfrm>
          <a:prstGeom prst="rect">
            <a:avLst/>
          </a:prstGeom>
        </p:spPr>
      </p:pic>
      <p:sp>
        <p:nvSpPr>
          <p:cNvPr id="3" name="TextBox 2">
            <a:extLst>
              <a:ext uri="{FF2B5EF4-FFF2-40B4-BE49-F238E27FC236}">
                <a16:creationId xmlns:a16="http://schemas.microsoft.com/office/drawing/2014/main" id="{6DFFF9F0-1AD9-3137-6F4E-E180D7B58A34}"/>
              </a:ext>
            </a:extLst>
          </p:cNvPr>
          <p:cNvSpPr txBox="1"/>
          <p:nvPr/>
        </p:nvSpPr>
        <p:spPr>
          <a:xfrm>
            <a:off x="2270265" y="6078466"/>
            <a:ext cx="1477735" cy="369332"/>
          </a:xfrm>
          <a:prstGeom prst="rect">
            <a:avLst/>
          </a:prstGeom>
          <a:noFill/>
        </p:spPr>
        <p:txBody>
          <a:bodyPr wrap="square">
            <a:spAutoFit/>
          </a:bodyPr>
          <a:lstStyle/>
          <a:p>
            <a:r>
              <a:rPr lang="en-GB" sz="1200" dirty="0">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(Bing, 2025</a:t>
            </a:r>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a:t>
            </a:r>
            <a:endParaRPr lang="en-GB" dirty="0"/>
          </a:p>
        </p:txBody>
      </p:sp>
      <p:pic>
        <p:nvPicPr>
          <p:cNvPr id="11" name="Picture 10" descr="A screenshot of a computer&#10;&#10;Description automatically generated">
            <a:extLst>
              <a:ext uri="{FF2B5EF4-FFF2-40B4-BE49-F238E27FC236}">
                <a16:creationId xmlns:a16="http://schemas.microsoft.com/office/drawing/2014/main" id="{E927B52A-E8B8-ED41-CCFD-8E939373B8C0}"/>
              </a:ext>
            </a:extLst>
          </p:cNvPr>
          <p:cNvPicPr>
            <a:picLocks noChangeAspect="1"/>
          </p:cNvPicPr>
          <p:nvPr/>
        </p:nvPicPr>
        <p:blipFill>
          <a:blip r:embed="rId3">
            <a:extLst>
              <a:ext uri="{28A0092B-C50C-407E-A947-70E740481C1C}">
                <a14:useLocalDpi xmlns:a14="http://schemas.microsoft.com/office/drawing/2010/main" val="0"/>
              </a:ext>
            </a:extLst>
          </a:blip>
          <a:srcRect l="9770" t="31998" r="50855" b="33927"/>
          <a:stretch/>
        </p:blipFill>
        <p:spPr>
          <a:xfrm>
            <a:off x="74793" y="57210"/>
            <a:ext cx="4390944" cy="2137350"/>
          </a:xfrm>
          <a:prstGeom prst="rect">
            <a:avLst/>
          </a:prstGeom>
        </p:spPr>
      </p:pic>
      <p:sp>
        <p:nvSpPr>
          <p:cNvPr id="14" name="TextBox 13">
            <a:extLst>
              <a:ext uri="{FF2B5EF4-FFF2-40B4-BE49-F238E27FC236}">
                <a16:creationId xmlns:a16="http://schemas.microsoft.com/office/drawing/2014/main" id="{221A633B-8A58-FCB8-4ABB-545CEF8D839E}"/>
              </a:ext>
            </a:extLst>
          </p:cNvPr>
          <p:cNvSpPr txBox="1"/>
          <p:nvPr/>
        </p:nvSpPr>
        <p:spPr>
          <a:xfrm>
            <a:off x="2728381" y="2132217"/>
            <a:ext cx="2234865" cy="279244"/>
          </a:xfrm>
          <a:prstGeom prst="rect">
            <a:avLst/>
          </a:prstGeom>
          <a:noFill/>
        </p:spPr>
        <p:txBody>
          <a:bodyPr wrap="square">
            <a:spAutoFit/>
          </a:bodyPr>
          <a:lstStyle/>
          <a:p>
            <a:pPr>
              <a:lnSpc>
                <a:spcPct val="107000"/>
              </a:lnSpc>
              <a:spcAft>
                <a:spcPts val="800"/>
              </a:spcAft>
            </a:pPr>
            <a:r>
              <a:rPr lang="en-GB" sz="1200" dirty="0">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(Saut </a:t>
            </a:r>
            <a:r>
              <a:rPr lang="en-GB" sz="1200" dirty="0" err="1">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Togatorop</a:t>
            </a:r>
            <a:r>
              <a:rPr lang="en-GB" sz="1200" dirty="0">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 2019)</a:t>
            </a:r>
            <a:endParaRPr lang="en-GB" sz="1200" dirty="0">
              <a:effectLst/>
              <a:latin typeface="Comic Sans MS" panose="030F0702030302020204" pitchFamily="66"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184981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3B3A8-EE29-A8A0-8414-CBE257EC7391}"/>
              </a:ext>
            </a:extLst>
          </p:cNvPr>
          <p:cNvSpPr>
            <a:spLocks noGrp="1"/>
          </p:cNvSpPr>
          <p:nvPr>
            <p:ph type="title"/>
          </p:nvPr>
        </p:nvSpPr>
        <p:spPr>
          <a:xfrm>
            <a:off x="0" y="273203"/>
            <a:ext cx="12192000" cy="1554256"/>
          </a:xfrm>
        </p:spPr>
        <p:txBody>
          <a:bodyPr>
            <a:normAutofit fontScale="90000"/>
          </a:bodyPr>
          <a:lstStyle/>
          <a:p>
            <a:pPr algn="ctr">
              <a:lnSpc>
                <a:spcPct val="150000"/>
              </a:lnSpc>
              <a:spcAft>
                <a:spcPts val="800"/>
              </a:spcAft>
            </a:pPr>
            <a:br>
              <a:rPr lang="en-GB" sz="1800" dirty="0">
                <a:effectLst/>
                <a:latin typeface="Aptos" panose="020B0004020202020204" pitchFamily="34" charset="0"/>
                <a:ea typeface="Aptos" panose="020B0004020202020204" pitchFamily="34" charset="0"/>
                <a:cs typeface="Times New Roman" panose="02020603050405020304" pitchFamily="18" charset="0"/>
              </a:rPr>
            </a:br>
            <a:br>
              <a:rPr lang="en-GB" sz="1800" dirty="0">
                <a:effectLst/>
                <a:latin typeface="Aptos" panose="020B0004020202020204" pitchFamily="34" charset="0"/>
                <a:ea typeface="Aptos" panose="020B0004020202020204" pitchFamily="34" charset="0"/>
                <a:cs typeface="Times New Roman" panose="02020603050405020304" pitchFamily="18" charset="0"/>
              </a:rPr>
            </a:br>
            <a:endParaRPr lang="en-GB" dirty="0"/>
          </a:p>
        </p:txBody>
      </p:sp>
      <p:pic>
        <p:nvPicPr>
          <p:cNvPr id="10" name="Content Placeholder 9" descr="A screenshot of a computer&#10;&#10;Description automatically generated">
            <a:extLst>
              <a:ext uri="{FF2B5EF4-FFF2-40B4-BE49-F238E27FC236}">
                <a16:creationId xmlns:a16="http://schemas.microsoft.com/office/drawing/2014/main" id="{600E9AE5-570C-C50D-737C-712A2045C6F0}"/>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0" y="1914277"/>
            <a:ext cx="46038" cy="25896"/>
          </a:xfrm>
        </p:spPr>
      </p:pic>
      <p:sp>
        <p:nvSpPr>
          <p:cNvPr id="4" name="Content Placeholder 3">
            <a:extLst>
              <a:ext uri="{FF2B5EF4-FFF2-40B4-BE49-F238E27FC236}">
                <a16:creationId xmlns:a16="http://schemas.microsoft.com/office/drawing/2014/main" id="{C5456AC5-8897-2478-96C2-259D2E151F05}"/>
              </a:ext>
            </a:extLst>
          </p:cNvPr>
          <p:cNvSpPr>
            <a:spLocks noGrp="1"/>
          </p:cNvSpPr>
          <p:nvPr>
            <p:ph sz="half" idx="2"/>
          </p:nvPr>
        </p:nvSpPr>
        <p:spPr>
          <a:xfrm>
            <a:off x="160316" y="3102429"/>
            <a:ext cx="11879284" cy="788236"/>
          </a:xfrm>
        </p:spPr>
        <p:txBody>
          <a:bodyPr>
            <a:normAutofit/>
          </a:bodyPr>
          <a:lstStyle/>
          <a:p>
            <a:pPr marL="0" indent="0">
              <a:buNone/>
            </a:pP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6" name="Rectangle 5">
            <a:extLst>
              <a:ext uri="{FF2B5EF4-FFF2-40B4-BE49-F238E27FC236}">
                <a16:creationId xmlns:a16="http://schemas.microsoft.com/office/drawing/2014/main" id="{D232FC73-2422-5D1E-5A5F-FBED2EE3315A}"/>
              </a:ext>
            </a:extLst>
          </p:cNvPr>
          <p:cNvSpPr/>
          <p:nvPr/>
        </p:nvSpPr>
        <p:spPr>
          <a:xfrm>
            <a:off x="2210065" y="382555"/>
            <a:ext cx="7493772" cy="707886"/>
          </a:xfrm>
          <a:prstGeom prst="rect">
            <a:avLst/>
          </a:prstGeom>
          <a:noFill/>
        </p:spPr>
        <p:txBody>
          <a:bodyPr wrap="square" lIns="91440" tIns="45720" rIns="91440" bIns="45720">
            <a:spAutoFit/>
          </a:bodyPr>
          <a:lstStyle/>
          <a:p>
            <a:pPr algn="ctr"/>
            <a:r>
              <a:rPr lang="en-GB" sz="4000" b="1" cap="none" spc="0" dirty="0">
                <a:ln w="10160">
                  <a:solidFill>
                    <a:schemeClr val="accent5"/>
                  </a:solidFill>
                  <a:prstDash val="solid"/>
                </a:ln>
                <a:solidFill>
                  <a:schemeClr val="bg2">
                    <a:lumMod val="60000"/>
                    <a:lumOff val="40000"/>
                  </a:schemeClr>
                </a:solidFill>
                <a:effectLst>
                  <a:outerShdw blurRad="38100" dist="22860" dir="5400000" algn="tl" rotWithShape="0">
                    <a:srgbClr val="000000">
                      <a:alpha val="30000"/>
                    </a:srgbClr>
                  </a:outerShdw>
                </a:effectLst>
                <a:latin typeface="Arial" panose="020B0604020202020204" pitchFamily="34" charset="0"/>
                <a:ea typeface="Aptos" panose="020B0004020202020204" pitchFamily="34" charset="0"/>
                <a:cs typeface="Times New Roman" panose="02020603050405020304" pitchFamily="18" charset="0"/>
              </a:rPr>
              <a:t>Why is it important?</a:t>
            </a:r>
            <a:endParaRPr lang="en-GB" sz="4000" b="1" cap="none" spc="0" dirty="0">
              <a:ln w="10160">
                <a:solidFill>
                  <a:schemeClr val="accent5"/>
                </a:solidFill>
                <a:prstDash val="solid"/>
              </a:ln>
              <a:solidFill>
                <a:schemeClr val="bg2">
                  <a:lumMod val="60000"/>
                  <a:lumOff val="40000"/>
                </a:schemeClr>
              </a:solidFill>
              <a:effectLst>
                <a:outerShdw blurRad="38100" dist="22860" dir="5400000" algn="tl" rotWithShape="0">
                  <a:srgbClr val="000000">
                    <a:alpha val="30000"/>
                  </a:srgbClr>
                </a:outerShdw>
              </a:effectLst>
            </a:endParaRPr>
          </a:p>
        </p:txBody>
      </p:sp>
      <p:sp>
        <p:nvSpPr>
          <p:cNvPr id="7" name="TextBox 6">
            <a:extLst>
              <a:ext uri="{FF2B5EF4-FFF2-40B4-BE49-F238E27FC236}">
                <a16:creationId xmlns:a16="http://schemas.microsoft.com/office/drawing/2014/main" id="{9D672B04-0F23-0E38-7323-5B64E95BDB44}"/>
              </a:ext>
            </a:extLst>
          </p:cNvPr>
          <p:cNvSpPr txBox="1"/>
          <p:nvPr/>
        </p:nvSpPr>
        <p:spPr>
          <a:xfrm>
            <a:off x="5027112" y="2215525"/>
            <a:ext cx="7026774" cy="3785652"/>
          </a:xfrm>
          <a:prstGeom prst="rect">
            <a:avLst/>
          </a:prstGeom>
          <a:noFill/>
        </p:spPr>
        <p:txBody>
          <a:bodyPr wrap="square" rtlCol="0">
            <a:spAutoFit/>
          </a:bodyPr>
          <a:lstStyle/>
          <a:p>
            <a:pPr algn="just">
              <a:spcAft>
                <a:spcPts val="800"/>
              </a:spcAft>
            </a:pPr>
            <a:r>
              <a:rPr lang="en-GB" sz="1600" b="1" dirty="0">
                <a:effectLst/>
                <a:latin typeface="+mj-lt"/>
                <a:ea typeface="Aptos" panose="020B0004020202020204" pitchFamily="34" charset="0"/>
                <a:cs typeface="Times New Roman" panose="02020603050405020304" pitchFamily="18" charset="0"/>
              </a:rPr>
              <a:t>Healthy pregnancies are essential for producing healthy babies, the physical and mental well-being of the mother is crucial for healthy foetal  development, (HM GOV, 2021). The mother needs a healthy balanced diet to support the development and growth within the womb to satisfy the nutritional demands of pregnancy, (</a:t>
            </a:r>
            <a:r>
              <a:rPr lang="en-GB" sz="1600" b="1" u="sng" dirty="0" err="1">
                <a:effectLst/>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mednet</a:t>
            </a:r>
            <a:r>
              <a:rPr lang="en-GB" sz="1600" b="1" u="sng" dirty="0">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 </a:t>
            </a:r>
            <a:r>
              <a:rPr lang="en-GB" sz="1600" b="1" u="sng" dirty="0" err="1">
                <a:effectLst/>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n.d</a:t>
            </a:r>
            <a:r>
              <a:rPr lang="en-GB" sz="1600" b="1" dirty="0">
                <a:effectLst/>
                <a:latin typeface="+mj-lt"/>
                <a:ea typeface="Aptos" panose="020B0004020202020204" pitchFamily="34" charset="0"/>
                <a:cs typeface="Times New Roman" panose="02020603050405020304" pitchFamily="18" charset="0"/>
              </a:rPr>
              <a:t>). Associations have been made between lack of nutrition during pregnancy and attention deficit disorders, cognitive impairment and deficits in behaviour and learning, (</a:t>
            </a:r>
            <a:r>
              <a:rPr lang="en-GB" sz="1600" b="1" u="sng" dirty="0" err="1">
                <a:effectLst/>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mednet</a:t>
            </a:r>
            <a:r>
              <a:rPr lang="en-GB" sz="1600" b="1" u="sng" dirty="0">
                <a:effectLst/>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t>
            </a:r>
            <a:r>
              <a:rPr lang="en-GB" sz="1600" b="1" u="sng" dirty="0">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 </a:t>
            </a:r>
            <a:r>
              <a:rPr lang="en-GB" sz="1600" b="1" u="sng" dirty="0" err="1">
                <a:effectLst/>
                <a:latin typeface="+mj-lt"/>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n.d</a:t>
            </a:r>
            <a:r>
              <a:rPr lang="en-GB" sz="1600" b="1" dirty="0">
                <a:effectLst/>
                <a:latin typeface="+mj-lt"/>
                <a:ea typeface="Aptos" panose="020B0004020202020204" pitchFamily="34" charset="0"/>
                <a:cs typeface="Times New Roman" panose="02020603050405020304" pitchFamily="18" charset="0"/>
              </a:rPr>
              <a:t>). Supplementation to promote healthy nutrition can provide better pregnancy outcomes, supporting both mother and baby’s health. NHS (2020) notes how taking Folic Acid when planning a pregnancy up until twelve weeks of pregnancy can reduce defects. During pregnancy the mother needs the support and knowledge that affects the unborn child regarding nutrition and all other aspects through an enabling environment with services and prenatal care provided to monitor and support both mother and child’s health</a:t>
            </a:r>
            <a:r>
              <a:rPr lang="en-GB" sz="1600" b="1" dirty="0">
                <a:latin typeface="+mj-lt"/>
                <a:ea typeface="Aptos" panose="020B0004020202020204" pitchFamily="34" charset="0"/>
                <a:cs typeface="Times New Roman" panose="02020603050405020304" pitchFamily="18" charset="0"/>
              </a:rPr>
              <a:t> (</a:t>
            </a:r>
            <a:r>
              <a:rPr lang="en-GB" sz="1600" b="1" dirty="0" err="1">
                <a:effectLst/>
                <a:latin typeface="+mj-lt"/>
                <a:ea typeface="Aptos" panose="020B0004020202020204" pitchFamily="34" charset="0"/>
                <a:cs typeface="Times New Roman" panose="02020603050405020304" pitchFamily="18" charset="0"/>
              </a:rPr>
              <a:t>Capitani</a:t>
            </a:r>
            <a:r>
              <a:rPr lang="en-GB" sz="1600" b="1" dirty="0">
                <a:effectLst/>
                <a:latin typeface="+mj-lt"/>
                <a:ea typeface="Aptos" panose="020B0004020202020204" pitchFamily="34" charset="0"/>
                <a:cs typeface="Times New Roman" panose="02020603050405020304" pitchFamily="18" charset="0"/>
              </a:rPr>
              <a:t>, </a:t>
            </a:r>
            <a:r>
              <a:rPr lang="en-GB" sz="1600" b="1" dirty="0" err="1">
                <a:effectLst/>
                <a:latin typeface="+mj-lt"/>
                <a:ea typeface="Aptos" panose="020B0004020202020204" pitchFamily="34" charset="0"/>
                <a:cs typeface="Times New Roman" panose="02020603050405020304" pitchFamily="18" charset="0"/>
              </a:rPr>
              <a:t>Lorenzini</a:t>
            </a:r>
            <a:r>
              <a:rPr lang="en-GB" sz="1600" b="1" dirty="0">
                <a:effectLst/>
                <a:latin typeface="+mj-lt"/>
                <a:ea typeface="Aptos" panose="020B0004020202020204" pitchFamily="34" charset="0"/>
                <a:cs typeface="Times New Roman" panose="02020603050405020304" pitchFamily="18" charset="0"/>
              </a:rPr>
              <a:t>, </a:t>
            </a:r>
            <a:r>
              <a:rPr lang="en-GB" sz="1600" b="1" dirty="0" err="1">
                <a:effectLst/>
                <a:latin typeface="+mj-lt"/>
                <a:ea typeface="Aptos" panose="020B0004020202020204" pitchFamily="34" charset="0"/>
                <a:cs typeface="Times New Roman" panose="02020603050405020304" pitchFamily="18" charset="0"/>
              </a:rPr>
              <a:t>Biuzzi</a:t>
            </a:r>
            <a:r>
              <a:rPr lang="en-GB" sz="1600" b="1" dirty="0">
                <a:effectLst/>
                <a:latin typeface="+mj-lt"/>
                <a:ea typeface="Aptos" panose="020B0004020202020204" pitchFamily="34" charset="0"/>
                <a:cs typeface="Times New Roman" panose="02020603050405020304" pitchFamily="18" charset="0"/>
              </a:rPr>
              <a:t>, Alaimo and </a:t>
            </a:r>
            <a:r>
              <a:rPr lang="en-GB" sz="1600" b="1" dirty="0" err="1">
                <a:effectLst/>
                <a:latin typeface="+mj-lt"/>
                <a:ea typeface="Aptos" panose="020B0004020202020204" pitchFamily="34" charset="0"/>
                <a:cs typeface="Times New Roman" panose="02020603050405020304" pitchFamily="18" charset="0"/>
              </a:rPr>
              <a:t>Nante</a:t>
            </a:r>
            <a:r>
              <a:rPr lang="en-GB" sz="1600" b="1" dirty="0">
                <a:effectLst/>
                <a:latin typeface="+mj-lt"/>
                <a:ea typeface="Aptos" panose="020B0004020202020204" pitchFamily="34" charset="0"/>
                <a:cs typeface="Times New Roman" panose="02020603050405020304" pitchFamily="18" charset="0"/>
              </a:rPr>
              <a:t>, 2023).</a:t>
            </a:r>
          </a:p>
        </p:txBody>
      </p:sp>
      <p:pic>
        <p:nvPicPr>
          <p:cNvPr id="12" name="Picture 11" descr="A screenshot of a computer&#10;&#10;Description automatically generated">
            <a:extLst>
              <a:ext uri="{FF2B5EF4-FFF2-40B4-BE49-F238E27FC236}">
                <a16:creationId xmlns:a16="http://schemas.microsoft.com/office/drawing/2014/main" id="{00D495D7-8B60-B327-B413-9F7A940A3CFA}"/>
              </a:ext>
            </a:extLst>
          </p:cNvPr>
          <p:cNvPicPr>
            <a:picLocks noChangeAspect="1"/>
          </p:cNvPicPr>
          <p:nvPr/>
        </p:nvPicPr>
        <p:blipFill>
          <a:blip r:embed="rId3">
            <a:extLst>
              <a:ext uri="{28A0092B-C50C-407E-A947-70E740481C1C}">
                <a14:useLocalDpi xmlns:a14="http://schemas.microsoft.com/office/drawing/2010/main" val="0"/>
              </a:ext>
            </a:extLst>
          </a:blip>
          <a:srcRect l="31283" t="24871" r="12763" b="16738"/>
          <a:stretch/>
        </p:blipFill>
        <p:spPr>
          <a:xfrm>
            <a:off x="121358" y="2336675"/>
            <a:ext cx="4944712" cy="3107980"/>
          </a:xfrm>
          <a:prstGeom prst="rect">
            <a:avLst/>
          </a:prstGeom>
        </p:spPr>
      </p:pic>
      <p:sp>
        <p:nvSpPr>
          <p:cNvPr id="14" name="TextBox 13">
            <a:extLst>
              <a:ext uri="{FF2B5EF4-FFF2-40B4-BE49-F238E27FC236}">
                <a16:creationId xmlns:a16="http://schemas.microsoft.com/office/drawing/2014/main" id="{27C16104-C99C-E439-9942-B67B6C6FC59B}"/>
              </a:ext>
            </a:extLst>
          </p:cNvPr>
          <p:cNvSpPr txBox="1"/>
          <p:nvPr/>
        </p:nvSpPr>
        <p:spPr>
          <a:xfrm>
            <a:off x="2593714" y="5444666"/>
            <a:ext cx="2698501" cy="776110"/>
          </a:xfrm>
          <a:prstGeom prst="rect">
            <a:avLst/>
          </a:prstGeom>
          <a:noFill/>
        </p:spPr>
        <p:txBody>
          <a:bodyPr wrap="square">
            <a:spAutoFit/>
          </a:bodyPr>
          <a:lstStyle/>
          <a:p>
            <a:pPr>
              <a:lnSpc>
                <a:spcPct val="107000"/>
              </a:lnSpc>
              <a:spcAft>
                <a:spcPts val="800"/>
              </a:spcAft>
            </a:pPr>
            <a:r>
              <a:rPr lang="en-GB" sz="1400" dirty="0">
                <a:effectLst/>
                <a:latin typeface="Roboto" panose="02000000000000000000" pitchFamily="2" charset="0"/>
                <a:ea typeface="Times New Roman" panose="02020603050405020304" pitchFamily="18" charset="0"/>
                <a:cs typeface="Times New Roman" panose="02020603050405020304" pitchFamily="18" charset="0"/>
              </a:rPr>
              <a:t>(Public Health England, 2016</a:t>
            </a:r>
            <a:r>
              <a:rPr lang="en-GB" sz="1800" dirty="0">
                <a:effectLst/>
                <a:latin typeface="Roboto" panose="02000000000000000000" pitchFamily="2" charset="0"/>
                <a:ea typeface="Times New Roman" panose="02020603050405020304" pitchFamily="18" charset="0"/>
                <a:cs typeface="Times New Roman" panose="02020603050405020304" pitchFamily="18" charset="0"/>
              </a:rPr>
              <a:t>)</a:t>
            </a:r>
            <a:endParaRPr lang="en-GB" sz="16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endParaRPr lang="en-GB" sz="16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64800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CE2A79-8B00-09DF-639D-59A289FC94C1}"/>
              </a:ext>
            </a:extLst>
          </p:cNvPr>
          <p:cNvSpPr>
            <a:spLocks noGrp="1"/>
          </p:cNvSpPr>
          <p:nvPr>
            <p:ph type="title"/>
          </p:nvPr>
        </p:nvSpPr>
        <p:spPr/>
        <p:txBody>
          <a:bodyPr>
            <a:normAutofit fontScale="90000"/>
          </a:bodyPr>
          <a:lstStyle/>
          <a:p>
            <a:r>
              <a:rPr lang="en-GB" b="1" cap="none" spc="50" dirty="0">
                <a:ln w="0"/>
                <a:effectLst>
                  <a:glow rad="139700">
                    <a:schemeClr val="accent5">
                      <a:satMod val="175000"/>
                      <a:alpha val="40000"/>
                    </a:schemeClr>
                  </a:glow>
                  <a:innerShdw blurRad="63500" dist="50800" dir="13500000">
                    <a:srgbClr val="000000">
                      <a:alpha val="50000"/>
                    </a:srgbClr>
                  </a:innerShdw>
                  <a:reflection blurRad="6350" stA="60000" endA="900" endPos="60000" dist="60007" dir="5400000" sy="-100000" algn="bl" rotWithShape="0"/>
                </a:effectLst>
                <a:latin typeface="Comic Sans MS" panose="030F0702030302020204" pitchFamily="66" charset="0"/>
              </a:rPr>
              <a:t>Why are the 1</a:t>
            </a:r>
            <a:r>
              <a:rPr lang="en-GB" b="1" cap="none" spc="50" baseline="30000" dirty="0">
                <a:ln w="0"/>
                <a:effectLst>
                  <a:glow rad="139700">
                    <a:schemeClr val="accent5">
                      <a:satMod val="175000"/>
                      <a:alpha val="40000"/>
                    </a:schemeClr>
                  </a:glow>
                  <a:innerShdw blurRad="63500" dist="50800" dir="13500000">
                    <a:srgbClr val="000000">
                      <a:alpha val="50000"/>
                    </a:srgbClr>
                  </a:innerShdw>
                  <a:reflection blurRad="6350" stA="60000" endA="900" endPos="60000" dist="60007" dir="5400000" sy="-100000" algn="bl" rotWithShape="0"/>
                </a:effectLst>
                <a:latin typeface="Comic Sans MS" panose="030F0702030302020204" pitchFamily="66" charset="0"/>
              </a:rPr>
              <a:t>st</a:t>
            </a:r>
            <a:r>
              <a:rPr lang="en-GB" b="1" cap="none" spc="50" dirty="0">
                <a:ln w="0"/>
                <a:effectLst>
                  <a:glow rad="139700">
                    <a:schemeClr val="accent5">
                      <a:satMod val="175000"/>
                      <a:alpha val="40000"/>
                    </a:schemeClr>
                  </a:glow>
                  <a:innerShdw blurRad="63500" dist="50800" dir="13500000">
                    <a:srgbClr val="000000">
                      <a:alpha val="50000"/>
                    </a:srgbClr>
                  </a:innerShdw>
                  <a:reflection blurRad="6350" stA="60000" endA="900" endPos="60000" dist="60007" dir="5400000" sy="-100000" algn="bl" rotWithShape="0"/>
                </a:effectLst>
                <a:latin typeface="Comic Sans MS" panose="030F0702030302020204" pitchFamily="66" charset="0"/>
              </a:rPr>
              <a:t> 1000 days important?</a:t>
            </a:r>
            <a:br>
              <a:rPr lang="en-GB" b="1" cap="none" spc="50" dirty="0">
                <a:ln w="0"/>
                <a:effectLst>
                  <a:innerShdw blurRad="63500" dist="50800" dir="13500000">
                    <a:srgbClr val="000000">
                      <a:alpha val="50000"/>
                    </a:srgbClr>
                  </a:innerShdw>
                  <a:reflection blurRad="6350" stA="60000" endA="900" endPos="60000" dist="60007" dir="5400000" sy="-100000" algn="bl" rotWithShape="0"/>
                </a:effectLst>
              </a:rPr>
            </a:br>
            <a:endParaRPr lang="en-GB" dirty="0">
              <a:effectLst>
                <a:reflection blurRad="6350" stA="60000" endA="900" endPos="60000" dist="60007" dir="5400000" sy="-100000" algn="bl" rotWithShape="0"/>
              </a:effectLst>
            </a:endParaRPr>
          </a:p>
        </p:txBody>
      </p:sp>
      <p:sp>
        <p:nvSpPr>
          <p:cNvPr id="6" name="Content Placeholder 5">
            <a:extLst>
              <a:ext uri="{FF2B5EF4-FFF2-40B4-BE49-F238E27FC236}">
                <a16:creationId xmlns:a16="http://schemas.microsoft.com/office/drawing/2014/main" id="{13F7E795-275B-1344-7CD8-8517D457408C}"/>
              </a:ext>
            </a:extLst>
          </p:cNvPr>
          <p:cNvSpPr>
            <a:spLocks noGrp="1"/>
          </p:cNvSpPr>
          <p:nvPr>
            <p:ph idx="1"/>
          </p:nvPr>
        </p:nvSpPr>
        <p:spPr>
          <a:xfrm>
            <a:off x="1" y="1992085"/>
            <a:ext cx="7464056" cy="4755601"/>
          </a:xfrm>
        </p:spPr>
        <p:txBody>
          <a:bodyPr>
            <a:normAutofit fontScale="40000" lnSpcReduction="20000"/>
          </a:bodyPr>
          <a:lstStyle/>
          <a:p>
            <a:pPr marL="0" indent="0" algn="just">
              <a:lnSpc>
                <a:spcPct val="120000"/>
              </a:lnSpc>
              <a:buNone/>
            </a:pPr>
            <a:r>
              <a:rPr lang="en-GB" sz="3800" b="1" dirty="0">
                <a:effectLst/>
                <a:latin typeface="+mj-lt"/>
                <a:ea typeface="Aptos" panose="020B0004020202020204" pitchFamily="34" charset="0"/>
                <a:cs typeface="Times New Roman" panose="02020603050405020304" pitchFamily="18" charset="0"/>
              </a:rPr>
              <a:t>From birth a baby becomes totally dependent on the mother to satisfy every need (Brodie 2018), this period within he the first thousand days is known as infancy. Brain growth is rapid, nutrients are essential, and the immune system is developing, (HM Government, 2021). A central need during this period for mother and baby is breastfeeding, as it provides the adequate nutrients and healthy nutrition the baby needs to support development and fosters bonding between mother and child. Wilson (2016) notes how John Bowlby describes the bond between mother and baby through his theory of attachment and the importance of developing a strong, warm relationship between mother and child at an early age. This attachment allows the child to grow in the knowledge that the mother’s care and love is consistent, (Wilson 2016). </a:t>
            </a:r>
            <a:r>
              <a:rPr lang="en-GB" sz="3800" b="1" dirty="0" err="1">
                <a:effectLst/>
                <a:latin typeface="+mj-lt"/>
                <a:ea typeface="Aptos" panose="020B0004020202020204" pitchFamily="34" charset="0"/>
                <a:cs typeface="Times New Roman" panose="02020603050405020304" pitchFamily="18" charset="0"/>
              </a:rPr>
              <a:t>Bronfenbrener</a:t>
            </a:r>
            <a:r>
              <a:rPr lang="en-GB" sz="3800" b="1" dirty="0">
                <a:effectLst/>
                <a:latin typeface="+mj-lt"/>
                <a:ea typeface="Aptos" panose="020B0004020202020204" pitchFamily="34" charset="0"/>
                <a:cs typeface="Times New Roman" panose="02020603050405020304" pitchFamily="18" charset="0"/>
              </a:rPr>
              <a:t> suggests how failure to secure a strong attachment can impact highly on children’s social and emotional development, (Wilson 2016). During this time the mother and baby need to develop an emotionally secure relationship which the child will learn to trust, through physical contact and care, (Lindon, 2012). Communication through talking, singing, reading and speaking are key for strengthening the relationship and bond between mother and baby. Providing opportunities and experiences for cognitive stimulation, care, love and a nurturing environment are also key needs within this time, allowing a strong bond to form, (</a:t>
            </a:r>
            <a:r>
              <a:rPr lang="en-GB" sz="3800" b="1" dirty="0" err="1">
                <a:latin typeface="+mj-lt"/>
                <a:ea typeface="Aptos" panose="020B0004020202020204" pitchFamily="34" charset="0"/>
                <a:cs typeface="Times New Roman" panose="02020603050405020304" pitchFamily="18" charset="0"/>
              </a:rPr>
              <a:t>T</a:t>
            </a:r>
            <a:r>
              <a:rPr lang="en-GB" sz="3800" b="1" dirty="0" err="1">
                <a:effectLst/>
                <a:latin typeface="+mj-lt"/>
                <a:ea typeface="Aptos" panose="020B0004020202020204" pitchFamily="34" charset="0"/>
                <a:cs typeface="Times New Roman" panose="02020603050405020304" pitchFamily="18" charset="0"/>
              </a:rPr>
              <a:t>andfonline</a:t>
            </a:r>
            <a:r>
              <a:rPr lang="en-GB" sz="3800" b="1" dirty="0">
                <a:effectLst/>
                <a:latin typeface="+mj-lt"/>
                <a:ea typeface="Aptos" panose="020B0004020202020204" pitchFamily="34" charset="0"/>
                <a:cs typeface="Times New Roman" panose="02020603050405020304" pitchFamily="18" charset="0"/>
              </a:rPr>
              <a:t>, </a:t>
            </a:r>
            <a:r>
              <a:rPr lang="en-GB" sz="3800" b="1" dirty="0" err="1">
                <a:effectLst/>
                <a:latin typeface="+mj-lt"/>
                <a:ea typeface="Aptos" panose="020B0004020202020204" pitchFamily="34" charset="0"/>
                <a:cs typeface="Times New Roman" panose="02020603050405020304" pitchFamily="18" charset="0"/>
              </a:rPr>
              <a:t>n.d</a:t>
            </a:r>
            <a:r>
              <a:rPr lang="en-GB" sz="3800" b="1" dirty="0">
                <a:effectLst/>
                <a:latin typeface="+mj-lt"/>
                <a:ea typeface="Aptos" panose="020B0004020202020204" pitchFamily="34" charset="0"/>
                <a:cs typeface="Times New Roman" panose="02020603050405020304" pitchFamily="18" charset="0"/>
              </a:rPr>
              <a:t>).</a:t>
            </a:r>
          </a:p>
          <a:p>
            <a:endParaRPr lang="en-GB" dirty="0"/>
          </a:p>
        </p:txBody>
      </p:sp>
      <p:sp>
        <p:nvSpPr>
          <p:cNvPr id="7" name="Text Placeholder 6">
            <a:extLst>
              <a:ext uri="{FF2B5EF4-FFF2-40B4-BE49-F238E27FC236}">
                <a16:creationId xmlns:a16="http://schemas.microsoft.com/office/drawing/2014/main" id="{27FCA969-0071-2683-696A-647AF1107157}"/>
              </a:ext>
            </a:extLst>
          </p:cNvPr>
          <p:cNvSpPr>
            <a:spLocks noGrp="1"/>
          </p:cNvSpPr>
          <p:nvPr>
            <p:ph type="body" sz="half" idx="2"/>
          </p:nvPr>
        </p:nvSpPr>
        <p:spPr/>
        <p:txBody>
          <a:bodyPr/>
          <a:lstStyle/>
          <a:p>
            <a:endParaRPr lang="en-GB" dirty="0"/>
          </a:p>
        </p:txBody>
      </p:sp>
      <p:pic>
        <p:nvPicPr>
          <p:cNvPr id="22" name="Picture 21" descr="A person breastfeeding a baby&#10;&#10;Description automatically generated">
            <a:extLst>
              <a:ext uri="{FF2B5EF4-FFF2-40B4-BE49-F238E27FC236}">
                <a16:creationId xmlns:a16="http://schemas.microsoft.com/office/drawing/2014/main" id="{21B921C7-C2FB-F8D8-D836-7D30B34EF3C6}"/>
              </a:ext>
            </a:extLst>
          </p:cNvPr>
          <p:cNvPicPr>
            <a:picLocks noChangeAspect="1"/>
          </p:cNvPicPr>
          <p:nvPr/>
        </p:nvPicPr>
        <p:blipFill>
          <a:blip r:embed="rId3">
            <a:extLst>
              <a:ext uri="{28A0092B-C50C-407E-A947-70E740481C1C}">
                <a14:useLocalDpi xmlns:a14="http://schemas.microsoft.com/office/drawing/2010/main" val="0"/>
              </a:ext>
            </a:extLst>
          </a:blip>
          <a:srcRect l="46919" t="15348" r="18459" b="22558"/>
          <a:stretch/>
        </p:blipFill>
        <p:spPr>
          <a:xfrm>
            <a:off x="7547476" y="2147486"/>
            <a:ext cx="4016673" cy="4242769"/>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E918A7E7-964A-DC13-EB1E-94A1E41067A1}"/>
              </a:ext>
            </a:extLst>
          </p:cNvPr>
          <p:cNvPicPr>
            <a:picLocks noChangeAspect="1"/>
          </p:cNvPicPr>
          <p:nvPr/>
        </p:nvPicPr>
        <p:blipFill>
          <a:blip r:embed="rId4">
            <a:extLst>
              <a:ext uri="{28A0092B-C50C-407E-A947-70E740481C1C}">
                <a14:useLocalDpi xmlns:a14="http://schemas.microsoft.com/office/drawing/2010/main" val="0"/>
              </a:ext>
            </a:extLst>
          </a:blip>
          <a:srcRect l="14999" t="51579" r="56975" b="6182"/>
          <a:stretch/>
        </p:blipFill>
        <p:spPr>
          <a:xfrm>
            <a:off x="9604902" y="1412439"/>
            <a:ext cx="2440244" cy="2451206"/>
          </a:xfrm>
          <a:prstGeom prst="rect">
            <a:avLst/>
          </a:prstGeom>
        </p:spPr>
      </p:pic>
      <p:sp>
        <p:nvSpPr>
          <p:cNvPr id="12" name="TextBox 11">
            <a:extLst>
              <a:ext uri="{FF2B5EF4-FFF2-40B4-BE49-F238E27FC236}">
                <a16:creationId xmlns:a16="http://schemas.microsoft.com/office/drawing/2014/main" id="{C24EC481-82E3-9E60-B168-06EADFB7C08E}"/>
              </a:ext>
            </a:extLst>
          </p:cNvPr>
          <p:cNvSpPr txBox="1"/>
          <p:nvPr/>
        </p:nvSpPr>
        <p:spPr>
          <a:xfrm>
            <a:off x="10453390" y="3857039"/>
            <a:ext cx="2274481" cy="310341"/>
          </a:xfrm>
          <a:prstGeom prst="rect">
            <a:avLst/>
          </a:prstGeom>
          <a:noFill/>
        </p:spPr>
        <p:txBody>
          <a:bodyPr wrap="square">
            <a:spAutoFit/>
          </a:bodyPr>
          <a:lstStyle/>
          <a:p>
            <a:pPr>
              <a:lnSpc>
                <a:spcPct val="107000"/>
              </a:lnSpc>
              <a:spcAft>
                <a:spcPts val="800"/>
              </a:spcAft>
            </a:pPr>
            <a:r>
              <a:rPr lang="en-GB" sz="1400" dirty="0">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 (1,000 Days, 2022)</a:t>
            </a:r>
            <a:endParaRPr lang="en-GB" sz="1400" dirty="0">
              <a:effectLst/>
              <a:latin typeface="Comic Sans MS" panose="030F0702030302020204" pitchFamily="66" charset="0"/>
              <a:ea typeface="Aptos" panose="020B000402020202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80CCE4E9-9DAF-EA77-3BAE-D2778C40AA51}"/>
              </a:ext>
            </a:extLst>
          </p:cNvPr>
          <p:cNvSpPr txBox="1"/>
          <p:nvPr/>
        </p:nvSpPr>
        <p:spPr>
          <a:xfrm>
            <a:off x="9555812" y="6437346"/>
            <a:ext cx="6400800" cy="310341"/>
          </a:xfrm>
          <a:prstGeom prst="rect">
            <a:avLst/>
          </a:prstGeom>
          <a:noFill/>
        </p:spPr>
        <p:txBody>
          <a:bodyPr wrap="square">
            <a:spAutoFit/>
          </a:bodyPr>
          <a:lstStyle/>
          <a:p>
            <a:pPr>
              <a:lnSpc>
                <a:spcPct val="107000"/>
              </a:lnSpc>
              <a:spcAft>
                <a:spcPts val="800"/>
              </a:spcAft>
            </a:pPr>
            <a:r>
              <a:rPr lang="en-GB" sz="1400" dirty="0">
                <a:solidFill>
                  <a:srgbClr val="2C3E50"/>
                </a:solidFill>
                <a:effectLst/>
                <a:latin typeface="Comic Sans MS" panose="030F0702030302020204" pitchFamily="66" charset="0"/>
                <a:ea typeface="Times New Roman" panose="02020603050405020304" pitchFamily="18" charset="0"/>
                <a:cs typeface="Times New Roman" panose="02020603050405020304" pitchFamily="18" charset="0"/>
              </a:rPr>
              <a:t>(Mother, Baby &amp; Kids, 2021)</a:t>
            </a:r>
            <a:endParaRPr lang="en-GB" sz="1400" dirty="0">
              <a:effectLst/>
              <a:latin typeface="Comic Sans MS" panose="030F0702030302020204" pitchFamily="66"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43605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A6FF48D-20FA-E615-9E1D-57D7BA979A71}"/>
              </a:ext>
            </a:extLst>
          </p:cNvPr>
          <p:cNvSpPr>
            <a:spLocks noGrp="1"/>
          </p:cNvSpPr>
          <p:nvPr>
            <p:ph type="title"/>
          </p:nvPr>
        </p:nvSpPr>
        <p:spPr>
          <a:xfrm>
            <a:off x="870409" y="330846"/>
            <a:ext cx="9784080" cy="994203"/>
          </a:xfrm>
        </p:spPr>
        <p:txBody>
          <a:bodyPr/>
          <a:lstStyle/>
          <a:p>
            <a:pPr algn="ctr"/>
            <a:r>
              <a:rPr lang="en-GB" dirty="0">
                <a:effectLst>
                  <a:outerShdw blurRad="50800" dist="38100" algn="l" rotWithShape="0">
                    <a:prstClr val="black">
                      <a:alpha val="40000"/>
                    </a:prstClr>
                  </a:outerShdw>
                </a:effectLst>
              </a:rPr>
              <a:t>What is exceptional Care?</a:t>
            </a:r>
          </a:p>
        </p:txBody>
      </p:sp>
      <p:sp>
        <p:nvSpPr>
          <p:cNvPr id="7" name="Text Placeholder 6">
            <a:extLst>
              <a:ext uri="{FF2B5EF4-FFF2-40B4-BE49-F238E27FC236}">
                <a16:creationId xmlns:a16="http://schemas.microsoft.com/office/drawing/2014/main" id="{E321578C-DBE3-6E1A-2400-02006F33A2F7}"/>
              </a:ext>
            </a:extLst>
          </p:cNvPr>
          <p:cNvSpPr>
            <a:spLocks noGrp="1"/>
          </p:cNvSpPr>
          <p:nvPr>
            <p:ph type="body" sz="half" idx="2"/>
          </p:nvPr>
        </p:nvSpPr>
        <p:spPr>
          <a:xfrm>
            <a:off x="3505200" y="1945570"/>
            <a:ext cx="8686800" cy="5057222"/>
          </a:xfrm>
        </p:spPr>
        <p:txBody>
          <a:bodyPr>
            <a:noAutofit/>
          </a:bodyPr>
          <a:lstStyle/>
          <a:p>
            <a:pPr algn="ctr">
              <a:lnSpc>
                <a:spcPct val="100000"/>
              </a:lnSpc>
              <a:spcAft>
                <a:spcPts val="800"/>
              </a:spcAft>
            </a:pPr>
            <a:r>
              <a:rPr lang="en-GB" sz="1400" b="1" i="1" dirty="0">
                <a:effectLst/>
                <a:ea typeface="Aptos" panose="020B0004020202020204" pitchFamily="34" charset="0"/>
                <a:cs typeface="Times New Roman" panose="02020603050405020304" pitchFamily="18" charset="0"/>
              </a:rPr>
              <a:t>Exceptional care includes fostering secure emotional attachments with children, promoting their independence, ensuring safety, and providing a stimulating and inclusive environment that prepares children for lifelong learning, (Kelly, 2015). </a:t>
            </a:r>
          </a:p>
          <a:p>
            <a:pPr algn="just">
              <a:lnSpc>
                <a:spcPct val="100000"/>
              </a:lnSpc>
              <a:spcAft>
                <a:spcPts val="800"/>
              </a:spcAft>
            </a:pPr>
            <a:r>
              <a:rPr lang="en-GB" sz="1200" b="1" dirty="0">
                <a:effectLst/>
                <a:ea typeface="Times New Roman" panose="02020603050405020304" pitchFamily="18" charset="0"/>
                <a:cs typeface="Times New Roman" panose="02020603050405020304" pitchFamily="18" charset="0"/>
              </a:rPr>
              <a:t>Lindon (2012) explains that during </a:t>
            </a:r>
            <a:r>
              <a:rPr lang="en-GB" sz="1200" b="1" dirty="0">
                <a:ea typeface="Times New Roman" panose="02020603050405020304" pitchFamily="18" charset="0"/>
                <a:cs typeface="Times New Roman" panose="02020603050405020304" pitchFamily="18" charset="0"/>
              </a:rPr>
              <a:t>early</a:t>
            </a:r>
            <a:r>
              <a:rPr lang="en-GB" sz="1200" b="1" dirty="0">
                <a:effectLst/>
                <a:ea typeface="Times New Roman" panose="02020603050405020304" pitchFamily="18" charset="0"/>
                <a:cs typeface="Times New Roman" panose="02020603050405020304" pitchFamily="18" charset="0"/>
              </a:rPr>
              <a:t> months of a baby’s life, exceptional care encompasses time spent recognising and responding to baby’s needs through interaction, communication, feeding, playing, and attending to physical care routines. deepening the bond between mother/caregiver and baby,  and fostering secure emotional attachment. Pickler believed that time spent through activities and care routines strengthened the trust within the growing relationship, brining awareness to the </a:t>
            </a:r>
            <a:r>
              <a:rPr lang="en-GB" sz="1200" b="1" dirty="0">
                <a:ea typeface="Times New Roman" panose="02020603050405020304" pitchFamily="18" charset="0"/>
                <a:cs typeface="Times New Roman" panose="02020603050405020304" pitchFamily="18" charset="0"/>
              </a:rPr>
              <a:t>importance of how this time </a:t>
            </a:r>
            <a:r>
              <a:rPr lang="en-GB" sz="1200" b="1" dirty="0">
                <a:effectLst/>
                <a:ea typeface="Times New Roman" panose="02020603050405020304" pitchFamily="18" charset="0"/>
                <a:cs typeface="Times New Roman" panose="02020603050405020304" pitchFamily="18" charset="0"/>
              </a:rPr>
              <a:t>should not be hurried with the child being a partner within the experience, (Aspiring beginnings, n d). Providing care and emotional support during this time to young babies fosters compassion, creating a meaningful bond between the caregiver and child. This bond nurtures trust and fosters a sense of belonging, which is fundamental to the child's development. Research highlights that care and affection are essential for young children's holistic growth, as they help establish positive relationships that encourage both engagement and learning (Fulton, 2019). Brodie (2018) suggests that children need to feel the professional love given by practitioners as part of their role in thriving to provide excellent care and in creating a trusting bond. A primary bond according to Lindon (2012)  is essential for developing attachment and plays a key role in building children’s confiden</a:t>
            </a:r>
            <a:r>
              <a:rPr lang="en-GB" sz="1200" b="1" dirty="0">
                <a:effectLst/>
                <a:latin typeface="+mj-lt"/>
                <a:ea typeface="Times New Roman" panose="02020603050405020304" pitchFamily="18" charset="0"/>
                <a:cs typeface="Times New Roman" panose="02020603050405020304" pitchFamily="18" charset="0"/>
              </a:rPr>
              <a:t>ce,  </a:t>
            </a:r>
            <a:r>
              <a:rPr lang="en-GB" sz="1200" b="1" dirty="0">
                <a:effectLst/>
                <a:ea typeface="Times New Roman" panose="02020603050405020304" pitchFamily="18" charset="0"/>
                <a:cs typeface="Times New Roman" panose="02020603050405020304" pitchFamily="18" charset="0"/>
              </a:rPr>
              <a:t>emphasizing the necessity of stable and  consistent primary relationships by caregiver. </a:t>
            </a:r>
          </a:p>
          <a:p>
            <a:pPr algn="just">
              <a:lnSpc>
                <a:spcPct val="100000"/>
              </a:lnSpc>
              <a:spcAft>
                <a:spcPts val="800"/>
              </a:spcAft>
            </a:pPr>
            <a:r>
              <a:rPr lang="en-GB" sz="1200" b="1" dirty="0">
                <a:effectLst/>
                <a:latin typeface="+mj-lt"/>
                <a:ea typeface="Times New Roman" panose="02020603050405020304" pitchFamily="18" charset="0"/>
                <a:cs typeface="Times New Roman" panose="02020603050405020304" pitchFamily="18" charset="0"/>
              </a:rPr>
              <a:t>Emotional security is not only in physical comfort and care but also in feeling valued and emotionally connected to a primary </a:t>
            </a:r>
            <a:r>
              <a:rPr lang="en-GB" sz="1200" b="1" dirty="0" err="1">
                <a:effectLst/>
                <a:latin typeface="+mj-lt"/>
                <a:ea typeface="Times New Roman" panose="02020603050405020304" pitchFamily="18" charset="0"/>
                <a:cs typeface="Times New Roman" panose="02020603050405020304" pitchFamily="18" charset="0"/>
              </a:rPr>
              <a:t>caregiver.This</a:t>
            </a:r>
            <a:r>
              <a:rPr lang="en-GB" sz="1200" b="1" dirty="0">
                <a:effectLst/>
                <a:latin typeface="+mj-lt"/>
                <a:ea typeface="Times New Roman" panose="02020603050405020304" pitchFamily="18" charset="0"/>
                <a:cs typeface="Times New Roman" panose="02020603050405020304" pitchFamily="18" charset="0"/>
              </a:rPr>
              <a:t> sense of safety and confidence influences holistic development, driving learning and growth across all developmental areas (Wilson, 2016). Hodgkins and </a:t>
            </a:r>
            <a:r>
              <a:rPr lang="en-GB" sz="1200" b="1" dirty="0" err="1">
                <a:effectLst/>
                <a:latin typeface="+mj-lt"/>
                <a:ea typeface="Times New Roman" panose="02020603050405020304" pitchFamily="18" charset="0"/>
                <a:cs typeface="Times New Roman" panose="02020603050405020304" pitchFamily="18" charset="0"/>
              </a:rPr>
              <a:t>Prowle</a:t>
            </a:r>
            <a:r>
              <a:rPr lang="en-GB" sz="1200" b="1" dirty="0">
                <a:effectLst/>
                <a:latin typeface="+mj-lt"/>
                <a:ea typeface="Times New Roman" panose="02020603050405020304" pitchFamily="18" charset="0"/>
                <a:cs typeface="Times New Roman" panose="02020603050405020304" pitchFamily="18" charset="0"/>
              </a:rPr>
              <a:t> (2023) highlight that children who feel safe within a caring relationship and supported are better at forming their own relationships and friendships,  strengthening their social development.</a:t>
            </a:r>
            <a:endParaRPr lang="en-GB" sz="1200" b="1" dirty="0">
              <a:effectLst/>
              <a:latin typeface="+mj-lt"/>
              <a:ea typeface="Aptos" panose="020B0004020202020204" pitchFamily="34" charset="0"/>
              <a:cs typeface="Times New Roman" panose="02020603050405020304" pitchFamily="18" charset="0"/>
            </a:endParaRPr>
          </a:p>
        </p:txBody>
      </p:sp>
      <p:pic>
        <p:nvPicPr>
          <p:cNvPr id="21" name="Picture 20" descr="A screenshot of a website&#10;&#10;Description automatically generated">
            <a:extLst>
              <a:ext uri="{FF2B5EF4-FFF2-40B4-BE49-F238E27FC236}">
                <a16:creationId xmlns:a16="http://schemas.microsoft.com/office/drawing/2014/main" id="{7815C6E9-6696-7812-5BB5-61075CA2032E}"/>
              </a:ext>
            </a:extLst>
          </p:cNvPr>
          <p:cNvPicPr>
            <a:picLocks noChangeAspect="1"/>
          </p:cNvPicPr>
          <p:nvPr/>
        </p:nvPicPr>
        <p:blipFill>
          <a:blip r:embed="rId2">
            <a:extLst>
              <a:ext uri="{28A0092B-C50C-407E-A947-70E740481C1C}">
                <a14:useLocalDpi xmlns:a14="http://schemas.microsoft.com/office/drawing/2010/main" val="0"/>
              </a:ext>
            </a:extLst>
          </a:blip>
          <a:srcRect l="16301" t="21920" r="62041" b="41573"/>
          <a:stretch/>
        </p:blipFill>
        <p:spPr>
          <a:xfrm rot="21355937">
            <a:off x="101959" y="1090270"/>
            <a:ext cx="2640564" cy="2364563"/>
          </a:xfrm>
          <a:prstGeom prst="rect">
            <a:avLst/>
          </a:prstGeom>
        </p:spPr>
      </p:pic>
      <p:pic>
        <p:nvPicPr>
          <p:cNvPr id="17" name="Picture Placeholder 16" descr="A person holding a baby&#10;&#10;Description automatically generated">
            <a:extLst>
              <a:ext uri="{FF2B5EF4-FFF2-40B4-BE49-F238E27FC236}">
                <a16:creationId xmlns:a16="http://schemas.microsoft.com/office/drawing/2014/main" id="{E73763D2-0DD3-E393-46D7-3B057C99DA12}"/>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16156" t="30963" r="51392" b="20288"/>
          <a:stretch/>
        </p:blipFill>
        <p:spPr>
          <a:xfrm rot="231383">
            <a:off x="930295" y="2975295"/>
            <a:ext cx="2329587" cy="1859283"/>
          </a:xfrm>
        </p:spPr>
      </p:pic>
      <p:pic>
        <p:nvPicPr>
          <p:cNvPr id="23" name="Picture 22" descr="A person feeding a baby&#10;&#10;Description automatically generated">
            <a:extLst>
              <a:ext uri="{FF2B5EF4-FFF2-40B4-BE49-F238E27FC236}">
                <a16:creationId xmlns:a16="http://schemas.microsoft.com/office/drawing/2014/main" id="{7DC0557B-9D17-8E78-5AF1-E0B92C08F172}"/>
              </a:ext>
            </a:extLst>
          </p:cNvPr>
          <p:cNvPicPr>
            <a:picLocks noChangeAspect="1"/>
          </p:cNvPicPr>
          <p:nvPr/>
        </p:nvPicPr>
        <p:blipFill>
          <a:blip r:embed="rId4">
            <a:extLst>
              <a:ext uri="{28A0092B-C50C-407E-A947-70E740481C1C}">
                <a14:useLocalDpi xmlns:a14="http://schemas.microsoft.com/office/drawing/2010/main" val="0"/>
              </a:ext>
            </a:extLst>
          </a:blip>
          <a:srcRect l="11480" t="33795" r="39387" b="18235"/>
          <a:stretch/>
        </p:blipFill>
        <p:spPr>
          <a:xfrm rot="21023632">
            <a:off x="242638" y="4897926"/>
            <a:ext cx="3217011" cy="1668637"/>
          </a:xfrm>
          <a:prstGeom prst="rect">
            <a:avLst/>
          </a:prstGeom>
        </p:spPr>
      </p:pic>
      <p:sp>
        <p:nvSpPr>
          <p:cNvPr id="25" name="TextBox 24">
            <a:extLst>
              <a:ext uri="{FF2B5EF4-FFF2-40B4-BE49-F238E27FC236}">
                <a16:creationId xmlns:a16="http://schemas.microsoft.com/office/drawing/2014/main" id="{7CE1C417-BE4E-BFF0-5A9B-03E311ACAC4E}"/>
              </a:ext>
            </a:extLst>
          </p:cNvPr>
          <p:cNvSpPr txBox="1"/>
          <p:nvPr/>
        </p:nvSpPr>
        <p:spPr>
          <a:xfrm rot="20995709">
            <a:off x="223665" y="6325543"/>
            <a:ext cx="1772816" cy="377155"/>
          </a:xfrm>
          <a:prstGeom prst="rect">
            <a:avLst/>
          </a:prstGeom>
          <a:noFill/>
        </p:spPr>
        <p:txBody>
          <a:bodyPr wrap="square">
            <a:spAutoFit/>
          </a:bodyPr>
          <a:lstStyle/>
          <a:p>
            <a:pPr>
              <a:lnSpc>
                <a:spcPct val="107000"/>
              </a:lnSpc>
              <a:spcAft>
                <a:spcPts val="800"/>
              </a:spcAft>
            </a:pPr>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r>
              <a:rPr lang="en-GB" sz="1100" dirty="0">
                <a:effectLst/>
                <a:latin typeface="Roboto" panose="02000000000000000000" pitchFamily="2" charset="0"/>
                <a:ea typeface="Times New Roman" panose="02020603050405020304" pitchFamily="18" charset="0"/>
                <a:cs typeface="Times New Roman" panose="02020603050405020304" pitchFamily="18" charset="0"/>
              </a:rPr>
              <a:t>(</a:t>
            </a:r>
            <a:r>
              <a:rPr lang="en-GB" sz="1100" dirty="0" err="1">
                <a:effectLst/>
                <a:latin typeface="Roboto" panose="02000000000000000000" pitchFamily="2" charset="0"/>
                <a:ea typeface="Times New Roman" panose="02020603050405020304" pitchFamily="18" charset="0"/>
                <a:cs typeface="Times New Roman" panose="02020603050405020304" pitchFamily="18" charset="0"/>
              </a:rPr>
              <a:t>Arcurs</a:t>
            </a:r>
            <a:r>
              <a:rPr lang="en-GB" sz="1100" dirty="0">
                <a:effectLst/>
                <a:latin typeface="Roboto" panose="02000000000000000000" pitchFamily="2" charset="0"/>
                <a:ea typeface="Times New Roman" panose="02020603050405020304" pitchFamily="18" charset="0"/>
                <a:cs typeface="Times New Roman" panose="02020603050405020304" pitchFamily="18" charset="0"/>
              </a:rPr>
              <a:t>, 2012)</a:t>
            </a:r>
            <a:endParaRPr lang="en-GB" sz="1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27080479-EAFE-949E-306B-292091AE673A}"/>
              </a:ext>
            </a:extLst>
          </p:cNvPr>
          <p:cNvSpPr txBox="1"/>
          <p:nvPr/>
        </p:nvSpPr>
        <p:spPr>
          <a:xfrm rot="21366171">
            <a:off x="7644" y="1153255"/>
            <a:ext cx="1218890" cy="266420"/>
          </a:xfrm>
          <a:prstGeom prst="rect">
            <a:avLst/>
          </a:prstGeom>
          <a:noFill/>
        </p:spPr>
        <p:txBody>
          <a:bodyPr wrap="square">
            <a:spAutoFit/>
          </a:bodyPr>
          <a:lstStyle/>
          <a:p>
            <a:pPr>
              <a:lnSpc>
                <a:spcPct val="107000"/>
              </a:lnSpc>
              <a:spcAft>
                <a:spcPts val="800"/>
              </a:spcAft>
            </a:pPr>
            <a:r>
              <a:rPr lang="en-GB" sz="1100" dirty="0">
                <a:effectLst/>
                <a:latin typeface="Roboto" panose="02000000000000000000" pitchFamily="2" charset="0"/>
                <a:ea typeface="Times New Roman" panose="02020603050405020304" pitchFamily="18" charset="0"/>
                <a:cs typeface="Times New Roman" panose="02020603050405020304" pitchFamily="18" charset="0"/>
              </a:rPr>
              <a:t>(</a:t>
            </a:r>
            <a:r>
              <a:rPr lang="en-GB" sz="1100" dirty="0" err="1">
                <a:effectLst/>
                <a:latin typeface="Roboto" panose="02000000000000000000" pitchFamily="2" charset="0"/>
                <a:ea typeface="Times New Roman" panose="02020603050405020304" pitchFamily="18" charset="0"/>
                <a:cs typeface="Times New Roman" panose="02020603050405020304" pitchFamily="18" charset="0"/>
              </a:rPr>
              <a:t>Notino</a:t>
            </a:r>
            <a:r>
              <a:rPr lang="en-GB" sz="1100" dirty="0">
                <a:effectLst/>
                <a:latin typeface="Roboto" panose="02000000000000000000" pitchFamily="2" charset="0"/>
                <a:ea typeface="Times New Roman" panose="02020603050405020304" pitchFamily="18" charset="0"/>
                <a:cs typeface="Times New Roman" panose="02020603050405020304" pitchFamily="18" charset="0"/>
              </a:rPr>
              <a:t>, 2025)</a:t>
            </a:r>
            <a:endParaRPr lang="en-GB" sz="1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8" name="TextBox 27">
            <a:extLst>
              <a:ext uri="{FF2B5EF4-FFF2-40B4-BE49-F238E27FC236}">
                <a16:creationId xmlns:a16="http://schemas.microsoft.com/office/drawing/2014/main" id="{5DB7CCA3-8B6C-69AB-190B-3E6F2EB742C4}"/>
              </a:ext>
            </a:extLst>
          </p:cNvPr>
          <p:cNvSpPr txBox="1"/>
          <p:nvPr/>
        </p:nvSpPr>
        <p:spPr>
          <a:xfrm rot="247299">
            <a:off x="2343905" y="3042063"/>
            <a:ext cx="1320280" cy="266420"/>
          </a:xfrm>
          <a:prstGeom prst="rect">
            <a:avLst/>
          </a:prstGeom>
          <a:noFill/>
        </p:spPr>
        <p:txBody>
          <a:bodyPr wrap="square">
            <a:spAutoFit/>
          </a:bodyPr>
          <a:lstStyle/>
          <a:p>
            <a:pPr>
              <a:lnSpc>
                <a:spcPct val="107000"/>
              </a:lnSpc>
              <a:spcAft>
                <a:spcPts val="800"/>
              </a:spcAft>
            </a:pPr>
            <a:r>
              <a:rPr lang="en-GB" sz="1100" dirty="0">
                <a:effectLst/>
                <a:latin typeface="Roboto" panose="02000000000000000000" pitchFamily="2" charset="0"/>
                <a:ea typeface="Times New Roman" panose="02020603050405020304" pitchFamily="18" charset="0"/>
                <a:cs typeface="Times New Roman" panose="02020603050405020304" pitchFamily="18" charset="0"/>
              </a:rPr>
              <a:t>(</a:t>
            </a:r>
            <a:r>
              <a:rPr lang="en-GB" sz="1100" dirty="0" err="1">
                <a:effectLst/>
                <a:latin typeface="Roboto" panose="02000000000000000000" pitchFamily="2" charset="0"/>
                <a:ea typeface="Times New Roman" panose="02020603050405020304" pitchFamily="18" charset="0"/>
                <a:cs typeface="Times New Roman" panose="02020603050405020304" pitchFamily="18" charset="0"/>
              </a:rPr>
              <a:t>Notino</a:t>
            </a:r>
            <a:r>
              <a:rPr lang="en-GB" sz="1100" dirty="0">
                <a:effectLst/>
                <a:latin typeface="Roboto" panose="02000000000000000000" pitchFamily="2" charset="0"/>
                <a:ea typeface="Times New Roman" panose="02020603050405020304" pitchFamily="18" charset="0"/>
                <a:cs typeface="Times New Roman" panose="02020603050405020304" pitchFamily="18" charset="0"/>
              </a:rPr>
              <a:t>, 2025)</a:t>
            </a:r>
            <a:endParaRPr lang="en-GB" sz="1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9" name="TextBox 28">
            <a:extLst>
              <a:ext uri="{FF2B5EF4-FFF2-40B4-BE49-F238E27FC236}">
                <a16:creationId xmlns:a16="http://schemas.microsoft.com/office/drawing/2014/main" id="{FA7F19BF-8D96-3B3A-2939-EE1C2229F0DF}"/>
              </a:ext>
            </a:extLst>
          </p:cNvPr>
          <p:cNvSpPr txBox="1"/>
          <p:nvPr/>
        </p:nvSpPr>
        <p:spPr>
          <a:xfrm>
            <a:off x="8294379" y="1299239"/>
            <a:ext cx="4404519" cy="646331"/>
          </a:xfrm>
          <a:prstGeom prst="rect">
            <a:avLst/>
          </a:prstGeom>
          <a:noFill/>
        </p:spPr>
        <p:txBody>
          <a:bodyPr wrap="square" rtlCol="0">
            <a:spAutoFit/>
          </a:bodyPr>
          <a:lstStyle/>
          <a:p>
            <a:r>
              <a:rPr lang="en-US" b="1" spc="50" dirty="0">
                <a:ln w="0"/>
                <a:solidFill>
                  <a:schemeClr val="bg2"/>
                </a:solidFill>
                <a:effectLst>
                  <a:innerShdw blurRad="63500" dist="50800" dir="13500000">
                    <a:srgbClr val="000000">
                      <a:alpha val="50000"/>
                    </a:srgbClr>
                  </a:innerShdw>
                </a:effectLst>
              </a:rPr>
              <a:t>WHY IS IT IMPORTANT?</a:t>
            </a:r>
          </a:p>
          <a:p>
            <a:endParaRPr lang="en-GB" dirty="0"/>
          </a:p>
        </p:txBody>
      </p:sp>
    </p:spTree>
    <p:extLst>
      <p:ext uri="{BB962C8B-B14F-4D97-AF65-F5344CB8AC3E}">
        <p14:creationId xmlns:p14="http://schemas.microsoft.com/office/powerpoint/2010/main" val="979931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045B9C1-FA3A-B2A4-1AD3-D289DA45AD3E}"/>
              </a:ext>
            </a:extLst>
          </p:cNvPr>
          <p:cNvSpPr txBox="1"/>
          <p:nvPr/>
        </p:nvSpPr>
        <p:spPr>
          <a:xfrm>
            <a:off x="261257" y="378805"/>
            <a:ext cx="11399522" cy="1162113"/>
          </a:xfrm>
          <a:prstGeom prst="rect">
            <a:avLst/>
          </a:prstGeom>
          <a:noFill/>
        </p:spPr>
        <p:txBody>
          <a:bodyPr wrap="square" rtlCol="0">
            <a:spAutoFit/>
          </a:bodyPr>
          <a:lstStyle/>
          <a:p>
            <a:pPr algn="just">
              <a:lnSpc>
                <a:spcPct val="150000"/>
              </a:lnSpc>
              <a:spcAft>
                <a:spcPts val="800"/>
              </a:spcAft>
            </a:pPr>
            <a:r>
              <a:rPr lang="en-GB" sz="1600" b="1" dirty="0">
                <a:effectLst/>
                <a:latin typeface="+mj-lt"/>
                <a:ea typeface="Times New Roman" panose="02020603050405020304" pitchFamily="18" charset="0"/>
                <a:cs typeface="Times New Roman" panose="02020603050405020304" pitchFamily="18" charset="0"/>
              </a:rPr>
              <a:t>Responding to babies by cooing, singing and echoing helps babies make connections and contributes towards healthy brain development, during this time baby’s brains develop rapidly and </a:t>
            </a:r>
            <a:r>
              <a:rPr lang="en-GB" sz="1600" b="1" dirty="0">
                <a:latin typeface="+mj-lt"/>
                <a:ea typeface="Times New Roman" panose="02020603050405020304" pitchFamily="18" charset="0"/>
                <a:cs typeface="Times New Roman" panose="02020603050405020304" pitchFamily="18" charset="0"/>
              </a:rPr>
              <a:t>are</a:t>
            </a:r>
            <a:r>
              <a:rPr lang="en-GB" sz="1600" b="1" dirty="0">
                <a:effectLst/>
                <a:latin typeface="+mj-lt"/>
                <a:ea typeface="Times New Roman" panose="02020603050405020304" pitchFamily="18" charset="0"/>
                <a:cs typeface="Times New Roman" panose="02020603050405020304" pitchFamily="18" charset="0"/>
              </a:rPr>
              <a:t> making connections to </a:t>
            </a:r>
            <a:r>
              <a:rPr lang="en-GB" sz="1600" b="1" dirty="0">
                <a:latin typeface="+mj-lt"/>
                <a:ea typeface="Times New Roman" panose="02020603050405020304" pitchFamily="18" charset="0"/>
                <a:cs typeface="Times New Roman" panose="02020603050405020304" pitchFamily="18" charset="0"/>
              </a:rPr>
              <a:t>the adult’s</a:t>
            </a:r>
            <a:r>
              <a:rPr lang="en-GB" sz="1600" b="1" dirty="0">
                <a:effectLst/>
                <a:latin typeface="+mj-lt"/>
                <a:ea typeface="Times New Roman" panose="02020603050405020304" pitchFamily="18" charset="0"/>
                <a:cs typeface="Times New Roman" panose="02020603050405020304" pitchFamily="18" charset="0"/>
              </a:rPr>
              <a:t> responses and the world around them, which </a:t>
            </a:r>
            <a:r>
              <a:rPr lang="en-GB" sz="1600" b="1" dirty="0">
                <a:latin typeface="+mj-lt"/>
                <a:ea typeface="Times New Roman" panose="02020603050405020304" pitchFamily="18" charset="0"/>
                <a:cs typeface="Times New Roman" panose="02020603050405020304" pitchFamily="18" charset="0"/>
              </a:rPr>
              <a:t>highlights the </a:t>
            </a:r>
            <a:r>
              <a:rPr lang="en-GB" sz="1600" b="1" dirty="0" err="1">
                <a:effectLst/>
                <a:latin typeface="+mj-lt"/>
                <a:ea typeface="Times New Roman" panose="02020603050405020304" pitchFamily="18" charset="0"/>
                <a:cs typeface="Times New Roman" panose="02020603050405020304" pitchFamily="18" charset="0"/>
              </a:rPr>
              <a:t>the</a:t>
            </a:r>
            <a:r>
              <a:rPr lang="en-GB" sz="1600" b="1" dirty="0">
                <a:effectLst/>
                <a:latin typeface="+mj-lt"/>
                <a:ea typeface="Times New Roman" panose="02020603050405020304" pitchFamily="18" charset="0"/>
                <a:cs typeface="Times New Roman" panose="02020603050405020304" pitchFamily="18" charset="0"/>
              </a:rPr>
              <a:t> importance of providing exceptional care, (Finnegan and Lawton, 2016).</a:t>
            </a:r>
            <a:r>
              <a:rPr lang="en-GB" sz="1600" b="1" dirty="0">
                <a:effectLst/>
                <a:latin typeface="+mj-lt"/>
                <a:ea typeface="Aptos" panose="020B0004020202020204" pitchFamily="34" charset="0"/>
                <a:cs typeface="Times New Roman" panose="02020603050405020304" pitchFamily="18" charset="0"/>
              </a:rPr>
              <a:t> </a:t>
            </a:r>
          </a:p>
        </p:txBody>
      </p:sp>
      <p:pic>
        <p:nvPicPr>
          <p:cNvPr id="5" name="Picture 4" descr="A screenshot of a computer&#10;&#10;Description automatically generated">
            <a:extLst>
              <a:ext uri="{FF2B5EF4-FFF2-40B4-BE49-F238E27FC236}">
                <a16:creationId xmlns:a16="http://schemas.microsoft.com/office/drawing/2014/main" id="{8FC3D17F-0FB5-B5EA-C211-502B48066D48}"/>
              </a:ext>
            </a:extLst>
          </p:cNvPr>
          <p:cNvPicPr>
            <a:picLocks noChangeAspect="1"/>
          </p:cNvPicPr>
          <p:nvPr/>
        </p:nvPicPr>
        <p:blipFill>
          <a:blip r:embed="rId2">
            <a:extLst>
              <a:ext uri="{28A0092B-C50C-407E-A947-70E740481C1C}">
                <a14:useLocalDpi xmlns:a14="http://schemas.microsoft.com/office/drawing/2010/main" val="0"/>
              </a:ext>
            </a:extLst>
          </a:blip>
          <a:srcRect l="58393" t="41284" r="22781" b="22125"/>
          <a:stretch/>
        </p:blipFill>
        <p:spPr>
          <a:xfrm>
            <a:off x="1340077" y="2892489"/>
            <a:ext cx="2295331" cy="2369975"/>
          </a:xfrm>
          <a:prstGeom prst="rect">
            <a:avLst/>
          </a:prstGeom>
        </p:spPr>
      </p:pic>
      <p:sp>
        <p:nvSpPr>
          <p:cNvPr id="8" name="TextBox 7">
            <a:extLst>
              <a:ext uri="{FF2B5EF4-FFF2-40B4-BE49-F238E27FC236}">
                <a16:creationId xmlns:a16="http://schemas.microsoft.com/office/drawing/2014/main" id="{ADA198ED-0C04-8570-9031-537926BAE120}"/>
              </a:ext>
            </a:extLst>
          </p:cNvPr>
          <p:cNvSpPr txBox="1"/>
          <p:nvPr/>
        </p:nvSpPr>
        <p:spPr>
          <a:xfrm>
            <a:off x="2449221" y="5286543"/>
            <a:ext cx="1443912" cy="285008"/>
          </a:xfrm>
          <a:prstGeom prst="rect">
            <a:avLst/>
          </a:prstGeom>
          <a:noFill/>
        </p:spPr>
        <p:txBody>
          <a:bodyPr wrap="square">
            <a:spAutoFit/>
          </a:bodyPr>
          <a:lstStyle/>
          <a:p>
            <a:pPr>
              <a:lnSpc>
                <a:spcPct val="107000"/>
              </a:lnSpc>
              <a:spcAft>
                <a:spcPts val="800"/>
              </a:spcAft>
            </a:pPr>
            <a:r>
              <a:rPr lang="en-GB" sz="1200" dirty="0">
                <a:effectLst/>
                <a:latin typeface="Roboto" panose="02000000000000000000" pitchFamily="2" charset="0"/>
                <a:ea typeface="Times New Roman" panose="02020603050405020304" pitchFamily="18" charset="0"/>
                <a:cs typeface="Times New Roman" panose="02020603050405020304" pitchFamily="18" charset="0"/>
              </a:rPr>
              <a:t>(Bing.com, 2025)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5" name="Picture 14" descr="A group of colorful papers with writing&#10;&#10;Description automatically generated">
            <a:extLst>
              <a:ext uri="{FF2B5EF4-FFF2-40B4-BE49-F238E27FC236}">
                <a16:creationId xmlns:a16="http://schemas.microsoft.com/office/drawing/2014/main" id="{63C19D00-52EE-64E2-63D4-2C0C343C6F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019" y="1778614"/>
            <a:ext cx="3365369" cy="804788"/>
          </a:xfrm>
          <a:prstGeom prst="rect">
            <a:avLst/>
          </a:prstGeom>
        </p:spPr>
      </p:pic>
      <p:pic>
        <p:nvPicPr>
          <p:cNvPr id="17" name="Picture 16" descr="A person and a child playing with beads&#10;&#10;Description automatically generated">
            <a:extLst>
              <a:ext uri="{FF2B5EF4-FFF2-40B4-BE49-F238E27FC236}">
                <a16:creationId xmlns:a16="http://schemas.microsoft.com/office/drawing/2014/main" id="{FE09DD19-B766-BB8A-9FFC-CA8130B9C6BA}"/>
              </a:ext>
            </a:extLst>
          </p:cNvPr>
          <p:cNvPicPr>
            <a:picLocks noChangeAspect="1"/>
          </p:cNvPicPr>
          <p:nvPr/>
        </p:nvPicPr>
        <p:blipFill>
          <a:blip r:embed="rId4">
            <a:extLst>
              <a:ext uri="{28A0092B-C50C-407E-A947-70E740481C1C}">
                <a14:useLocalDpi xmlns:a14="http://schemas.microsoft.com/office/drawing/2010/main" val="0"/>
              </a:ext>
            </a:extLst>
          </a:blip>
          <a:srcRect l="35950" t="52138" r="38144" b="11272"/>
          <a:stretch/>
        </p:blipFill>
        <p:spPr>
          <a:xfrm>
            <a:off x="5057192" y="2392870"/>
            <a:ext cx="5301433" cy="3178681"/>
          </a:xfrm>
          <a:prstGeom prst="rect">
            <a:avLst/>
          </a:prstGeom>
        </p:spPr>
      </p:pic>
      <p:sp>
        <p:nvSpPr>
          <p:cNvPr id="19" name="TextBox 18">
            <a:extLst>
              <a:ext uri="{FF2B5EF4-FFF2-40B4-BE49-F238E27FC236}">
                <a16:creationId xmlns:a16="http://schemas.microsoft.com/office/drawing/2014/main" id="{76CD3BBD-5478-B2D6-6646-CAC2E9B1E445}"/>
              </a:ext>
            </a:extLst>
          </p:cNvPr>
          <p:cNvSpPr txBox="1"/>
          <p:nvPr/>
        </p:nvSpPr>
        <p:spPr>
          <a:xfrm>
            <a:off x="7773818" y="5655276"/>
            <a:ext cx="3150909" cy="266420"/>
          </a:xfrm>
          <a:prstGeom prst="rect">
            <a:avLst/>
          </a:prstGeom>
          <a:noFill/>
        </p:spPr>
        <p:txBody>
          <a:bodyPr wrap="square">
            <a:spAutoFit/>
          </a:bodyPr>
          <a:lstStyle/>
          <a:p>
            <a:pPr>
              <a:lnSpc>
                <a:spcPct val="107000"/>
              </a:lnSpc>
              <a:spcAft>
                <a:spcPts val="800"/>
              </a:spcAft>
            </a:pPr>
            <a:r>
              <a:rPr lang="en-GB" sz="11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r>
              <a:rPr lang="en-GB" sz="1000" dirty="0">
                <a:effectLst/>
                <a:latin typeface="Roboto" panose="02000000000000000000" pitchFamily="2" charset="0"/>
                <a:ea typeface="Times New Roman" panose="02020603050405020304" pitchFamily="18" charset="0"/>
                <a:cs typeface="Times New Roman" panose="02020603050405020304" pitchFamily="18" charset="0"/>
              </a:rPr>
              <a:t>(</a:t>
            </a:r>
            <a:r>
              <a:rPr lang="en-GB" sz="1000" b="1" dirty="0">
                <a:effectLst/>
                <a:latin typeface="Roboto" panose="02000000000000000000" pitchFamily="2" charset="0"/>
                <a:ea typeface="Times New Roman" panose="02020603050405020304" pitchFamily="18" charset="0"/>
                <a:cs typeface="Times New Roman" panose="02020603050405020304" pitchFamily="18" charset="0"/>
              </a:rPr>
              <a:t>Lemonjellychildcaresolutions.co.uk, 2015)</a:t>
            </a:r>
            <a:endParaRPr lang="en-GB" sz="1000" b="1"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254066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98C807-C10D-F399-2B38-37892B5D7050}"/>
              </a:ext>
            </a:extLst>
          </p:cNvPr>
          <p:cNvSpPr>
            <a:spLocks noGrp="1"/>
          </p:cNvSpPr>
          <p:nvPr>
            <p:ph idx="4294967295"/>
          </p:nvPr>
        </p:nvSpPr>
        <p:spPr>
          <a:xfrm>
            <a:off x="-161378" y="0"/>
            <a:ext cx="12353378" cy="2766842"/>
          </a:xfrm>
        </p:spPr>
        <p:txBody>
          <a:bodyPr>
            <a:normAutofit fontScale="47500" lnSpcReduction="20000"/>
          </a:bodyPr>
          <a:lstStyle/>
          <a:p>
            <a:pPr algn="just">
              <a:lnSpc>
                <a:spcPct val="150000"/>
              </a:lnSpc>
              <a:spcAft>
                <a:spcPts val="800"/>
              </a:spcAft>
            </a:pPr>
            <a:r>
              <a:rPr lang="en-GB" sz="2900" dirty="0">
                <a:latin typeface="Comic Sans MS" panose="030F0702030302020204" pitchFamily="66" charset="0"/>
                <a:ea typeface="Times New Roman" panose="02020603050405020304" pitchFamily="18" charset="0"/>
                <a:cs typeface="Times New Roman" panose="02020603050405020304" pitchFamily="18" charset="0"/>
              </a:rPr>
              <a:t>B</a:t>
            </a:r>
            <a:r>
              <a:rPr lang="en-GB" sz="2900" dirty="0">
                <a:effectLst/>
                <a:latin typeface="Comic Sans MS" panose="030F0702030302020204" pitchFamily="66" charset="0"/>
                <a:ea typeface="Times New Roman" panose="02020603050405020304" pitchFamily="18" charset="0"/>
                <a:cs typeface="Times New Roman" panose="02020603050405020304" pitchFamily="18" charset="0"/>
              </a:rPr>
              <a:t>eing responsive means observations made by caregivers play a crucial role in shaping their approach </a:t>
            </a:r>
            <a:r>
              <a:rPr lang="en-GB" sz="2900" dirty="0">
                <a:latin typeface="Comic Sans MS" panose="030F0702030302020204" pitchFamily="66" charset="0"/>
                <a:ea typeface="Times New Roman" panose="02020603050405020304" pitchFamily="18" charset="0"/>
                <a:cs typeface="Times New Roman" panose="02020603050405020304" pitchFamily="18" charset="0"/>
              </a:rPr>
              <a:t>in</a:t>
            </a:r>
            <a:r>
              <a:rPr lang="en-GB" sz="2900" dirty="0">
                <a:effectLst/>
                <a:latin typeface="Comic Sans MS" panose="030F0702030302020204" pitchFamily="66" charset="0"/>
                <a:ea typeface="Times New Roman" panose="02020603050405020304" pitchFamily="18" charset="0"/>
                <a:cs typeface="Times New Roman" panose="02020603050405020304" pitchFamily="18" charset="0"/>
              </a:rPr>
              <a:t> addressing the needs of children and providing exceptional care. Fulton (2019) emphasizes that observations significantly influence practice, particularly when meeting children's emotional needs as a way for future planning towards progression and enriching the learning  environment by tailoring experiences to meet all children’s inclusive needs. Observations and effective communication are required to plan, produce and maintain a</a:t>
            </a:r>
            <a:r>
              <a:rPr lang="en-GB" sz="2900" dirty="0">
                <a:effectLst/>
                <a:latin typeface="Comic Sans MS" panose="030F0702030302020204" pitchFamily="66" charset="0"/>
                <a:ea typeface="Aptos" panose="020B0004020202020204" pitchFamily="34" charset="0"/>
                <a:cs typeface="Times New Roman" panose="02020603050405020304" pitchFamily="18" charset="0"/>
              </a:rPr>
              <a:t> highly engaging, enabling and inclusive environment, featuring child-accessible resources and opportunities that foster learning and provides stimulating challenges both indoors and outdoors, (Kelly, 2015). Haywood and Speight (2017) note that high-quality exceptional care needs to be in a safe, inclusive, nurturing environment that supports and promotes holistic development ensuring all children’s diverse needs are meet, barriers are removed so all children can access their learning and environment within a setting, giving </a:t>
            </a:r>
            <a:r>
              <a:rPr lang="en-GB" sz="2900" dirty="0">
                <a:latin typeface="Comic Sans MS" panose="030F0702030302020204" pitchFamily="66" charset="0"/>
                <a:ea typeface="Aptos" panose="020B0004020202020204" pitchFamily="34" charset="0"/>
                <a:cs typeface="Times New Roman" panose="02020603050405020304" pitchFamily="18" charset="0"/>
              </a:rPr>
              <a:t>them</a:t>
            </a:r>
            <a:r>
              <a:rPr lang="en-GB" sz="2900" dirty="0">
                <a:effectLst/>
                <a:latin typeface="Comic Sans MS" panose="030F0702030302020204" pitchFamily="66" charset="0"/>
                <a:ea typeface="Aptos" panose="020B0004020202020204" pitchFamily="34" charset="0"/>
                <a:cs typeface="Times New Roman" panose="02020603050405020304" pitchFamily="18" charset="0"/>
              </a:rPr>
              <a:t> a feeling of self- worth, value and freedom to explore in a safe stimulating environment.</a:t>
            </a:r>
          </a:p>
          <a:p>
            <a:endParaRPr lang="en-GB" dirty="0"/>
          </a:p>
        </p:txBody>
      </p:sp>
      <p:pic>
        <p:nvPicPr>
          <p:cNvPr id="6" name="Picture 5" descr="A screenshot of a computer&#10;&#10;Description automatically generated">
            <a:extLst>
              <a:ext uri="{FF2B5EF4-FFF2-40B4-BE49-F238E27FC236}">
                <a16:creationId xmlns:a16="http://schemas.microsoft.com/office/drawing/2014/main" id="{E575896F-2F45-822F-B02B-B05D85EACC2C}"/>
              </a:ext>
            </a:extLst>
          </p:cNvPr>
          <p:cNvPicPr>
            <a:picLocks noChangeAspect="1"/>
          </p:cNvPicPr>
          <p:nvPr/>
        </p:nvPicPr>
        <p:blipFill>
          <a:blip r:embed="rId2">
            <a:extLst>
              <a:ext uri="{28A0092B-C50C-407E-A947-70E740481C1C}">
                <a14:useLocalDpi xmlns:a14="http://schemas.microsoft.com/office/drawing/2010/main" val="0"/>
              </a:ext>
            </a:extLst>
          </a:blip>
          <a:srcRect l="51293" t="26592" r="18362" b="15965"/>
          <a:stretch/>
        </p:blipFill>
        <p:spPr>
          <a:xfrm>
            <a:off x="4340454" y="3073130"/>
            <a:ext cx="2851367" cy="2625296"/>
          </a:xfrm>
          <a:prstGeom prst="rect">
            <a:avLst/>
          </a:prstGeom>
        </p:spPr>
      </p:pic>
      <p:sp>
        <p:nvSpPr>
          <p:cNvPr id="12" name="TextBox 11">
            <a:extLst>
              <a:ext uri="{FF2B5EF4-FFF2-40B4-BE49-F238E27FC236}">
                <a16:creationId xmlns:a16="http://schemas.microsoft.com/office/drawing/2014/main" id="{C5D14AE7-54EA-22C1-AF12-3EB448AB4858}"/>
              </a:ext>
            </a:extLst>
          </p:cNvPr>
          <p:cNvSpPr txBox="1"/>
          <p:nvPr/>
        </p:nvSpPr>
        <p:spPr>
          <a:xfrm>
            <a:off x="10036522" y="5615288"/>
            <a:ext cx="1879252" cy="307777"/>
          </a:xfrm>
          <a:prstGeom prst="rect">
            <a:avLst/>
          </a:prstGeom>
          <a:noFill/>
        </p:spPr>
        <p:txBody>
          <a:bodyPr wrap="square">
            <a:spAutoFit/>
          </a:bodyPr>
          <a:lstStyle/>
          <a:p>
            <a:r>
              <a:rPr lang="en-GB" sz="1400" b="0" i="0" dirty="0">
                <a:solidFill>
                  <a:schemeClr val="accent6">
                    <a:lumMod val="40000"/>
                    <a:lumOff val="60000"/>
                  </a:schemeClr>
                </a:solidFill>
                <a:effectLst/>
                <a:latin typeface="Roboto" panose="02000000000000000000" pitchFamily="2" charset="0"/>
              </a:rPr>
              <a:t>(</a:t>
            </a:r>
            <a:r>
              <a:rPr lang="en-GB" sz="1400" b="0" i="0" dirty="0" err="1">
                <a:solidFill>
                  <a:schemeClr val="accent6">
                    <a:lumMod val="40000"/>
                    <a:lumOff val="60000"/>
                  </a:schemeClr>
                </a:solidFill>
                <a:effectLst/>
                <a:latin typeface="Roboto" panose="02000000000000000000" pitchFamily="2" charset="0"/>
              </a:rPr>
              <a:t>hwb.gov.wales</a:t>
            </a:r>
            <a:r>
              <a:rPr lang="en-GB" sz="1400" b="0" i="0" dirty="0">
                <a:solidFill>
                  <a:schemeClr val="accent6">
                    <a:lumMod val="40000"/>
                    <a:lumOff val="60000"/>
                  </a:schemeClr>
                </a:solidFill>
                <a:effectLst/>
                <a:latin typeface="Roboto" panose="02000000000000000000" pitchFamily="2" charset="0"/>
              </a:rPr>
              <a:t>, n.d.)</a:t>
            </a:r>
            <a:endParaRPr lang="en-GB" sz="1400" dirty="0">
              <a:solidFill>
                <a:schemeClr val="accent6">
                  <a:lumMod val="40000"/>
                  <a:lumOff val="60000"/>
                </a:schemeClr>
              </a:solidFill>
            </a:endParaRPr>
          </a:p>
        </p:txBody>
      </p:sp>
      <p:pic>
        <p:nvPicPr>
          <p:cNvPr id="14" name="Picture 13" descr="A child playing with a toy&#10;&#10;Description automatically generated">
            <a:extLst>
              <a:ext uri="{FF2B5EF4-FFF2-40B4-BE49-F238E27FC236}">
                <a16:creationId xmlns:a16="http://schemas.microsoft.com/office/drawing/2014/main" id="{8097F92C-551C-E980-833A-0BE6D8E0B265}"/>
              </a:ext>
            </a:extLst>
          </p:cNvPr>
          <p:cNvPicPr>
            <a:picLocks noChangeAspect="1"/>
          </p:cNvPicPr>
          <p:nvPr/>
        </p:nvPicPr>
        <p:blipFill>
          <a:blip r:embed="rId3">
            <a:extLst>
              <a:ext uri="{28A0092B-C50C-407E-A947-70E740481C1C}">
                <a14:useLocalDpi xmlns:a14="http://schemas.microsoft.com/office/drawing/2010/main" val="0"/>
              </a:ext>
            </a:extLst>
          </a:blip>
          <a:srcRect l="52188" t="20021" r="14551" b="3951"/>
          <a:stretch/>
        </p:blipFill>
        <p:spPr>
          <a:xfrm>
            <a:off x="2098809" y="3073130"/>
            <a:ext cx="2204122" cy="2867566"/>
          </a:xfrm>
          <a:prstGeom prst="rect">
            <a:avLst/>
          </a:prstGeom>
        </p:spPr>
      </p:pic>
      <p:pic>
        <p:nvPicPr>
          <p:cNvPr id="18" name="Picture 17" descr="A child jumping in the dirt&#10;&#10;Description automatically generated">
            <a:extLst>
              <a:ext uri="{FF2B5EF4-FFF2-40B4-BE49-F238E27FC236}">
                <a16:creationId xmlns:a16="http://schemas.microsoft.com/office/drawing/2014/main" id="{04C53865-173E-8A42-9179-10F2A99C75A8}"/>
              </a:ext>
            </a:extLst>
          </p:cNvPr>
          <p:cNvPicPr>
            <a:picLocks noChangeAspect="1"/>
          </p:cNvPicPr>
          <p:nvPr/>
        </p:nvPicPr>
        <p:blipFill>
          <a:blip r:embed="rId4">
            <a:extLst>
              <a:ext uri="{28A0092B-C50C-407E-A947-70E740481C1C}">
                <a14:useLocalDpi xmlns:a14="http://schemas.microsoft.com/office/drawing/2010/main" val="0"/>
              </a:ext>
            </a:extLst>
          </a:blip>
          <a:srcRect l="58340" t="14265" r="17890" b="24045"/>
          <a:stretch/>
        </p:blipFill>
        <p:spPr>
          <a:xfrm>
            <a:off x="9598006" y="3149156"/>
            <a:ext cx="2470169" cy="2467621"/>
          </a:xfrm>
          <a:prstGeom prst="rect">
            <a:avLst/>
          </a:prstGeom>
        </p:spPr>
      </p:pic>
      <p:pic>
        <p:nvPicPr>
          <p:cNvPr id="20" name="Picture 19" descr="A screenshot of a computer&#10;&#10;Description automatically generated">
            <a:extLst>
              <a:ext uri="{FF2B5EF4-FFF2-40B4-BE49-F238E27FC236}">
                <a16:creationId xmlns:a16="http://schemas.microsoft.com/office/drawing/2014/main" id="{9516ADF3-96C3-B950-742F-3E8C493AE82F}"/>
              </a:ext>
            </a:extLst>
          </p:cNvPr>
          <p:cNvPicPr>
            <a:picLocks noChangeAspect="1"/>
          </p:cNvPicPr>
          <p:nvPr/>
        </p:nvPicPr>
        <p:blipFill>
          <a:blip r:embed="rId5">
            <a:extLst>
              <a:ext uri="{28A0092B-C50C-407E-A947-70E740481C1C}">
                <a14:useLocalDpi xmlns:a14="http://schemas.microsoft.com/office/drawing/2010/main" val="0"/>
              </a:ext>
            </a:extLst>
          </a:blip>
          <a:srcRect l="51719" t="27500" r="21214" b="8676"/>
          <a:stretch/>
        </p:blipFill>
        <p:spPr>
          <a:xfrm>
            <a:off x="40445" y="3152158"/>
            <a:ext cx="1965112" cy="2461618"/>
          </a:xfrm>
          <a:prstGeom prst="rect">
            <a:avLst/>
          </a:prstGeom>
        </p:spPr>
      </p:pic>
      <p:pic>
        <p:nvPicPr>
          <p:cNvPr id="22" name="Picture 21" descr="A screen shot of a computer&#10;&#10;Description automatically generated">
            <a:extLst>
              <a:ext uri="{FF2B5EF4-FFF2-40B4-BE49-F238E27FC236}">
                <a16:creationId xmlns:a16="http://schemas.microsoft.com/office/drawing/2014/main" id="{EAD91105-5840-ABC4-22BC-E956DCD4F478}"/>
              </a:ext>
            </a:extLst>
          </p:cNvPr>
          <p:cNvPicPr>
            <a:picLocks noChangeAspect="1"/>
          </p:cNvPicPr>
          <p:nvPr/>
        </p:nvPicPr>
        <p:blipFill>
          <a:blip r:embed="rId6">
            <a:extLst>
              <a:ext uri="{28A0092B-C50C-407E-A947-70E740481C1C}">
                <a14:useLocalDpi xmlns:a14="http://schemas.microsoft.com/office/drawing/2010/main" val="0"/>
              </a:ext>
            </a:extLst>
          </a:blip>
          <a:srcRect l="52500" t="16816" r="18203" b="4960"/>
          <a:stretch/>
        </p:blipFill>
        <p:spPr>
          <a:xfrm>
            <a:off x="7264890" y="3095395"/>
            <a:ext cx="2260047" cy="2845301"/>
          </a:xfrm>
          <a:prstGeom prst="rect">
            <a:avLst/>
          </a:prstGeom>
        </p:spPr>
      </p:pic>
    </p:spTree>
    <p:extLst>
      <p:ext uri="{BB962C8B-B14F-4D97-AF65-F5344CB8AC3E}">
        <p14:creationId xmlns:p14="http://schemas.microsoft.com/office/powerpoint/2010/main" val="402630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shot of a computer&#10;&#10;Description automatically generated">
            <a:extLst>
              <a:ext uri="{FF2B5EF4-FFF2-40B4-BE49-F238E27FC236}">
                <a16:creationId xmlns:a16="http://schemas.microsoft.com/office/drawing/2014/main" id="{FD4AA1D1-9DE9-B300-E613-5918C720D144}"/>
              </a:ext>
            </a:extLst>
          </p:cNvPr>
          <p:cNvPicPr>
            <a:picLocks noChangeAspect="1"/>
          </p:cNvPicPr>
          <p:nvPr/>
        </p:nvPicPr>
        <p:blipFill>
          <a:blip r:embed="rId2">
            <a:extLst>
              <a:ext uri="{28A0092B-C50C-407E-A947-70E740481C1C}">
                <a14:useLocalDpi xmlns:a14="http://schemas.microsoft.com/office/drawing/2010/main" val="0"/>
              </a:ext>
            </a:extLst>
          </a:blip>
          <a:srcRect l="12990" t="31698" r="55078" b="17798"/>
          <a:stretch/>
        </p:blipFill>
        <p:spPr>
          <a:xfrm>
            <a:off x="8976018" y="1990278"/>
            <a:ext cx="2796104" cy="1187210"/>
          </a:xfrm>
          <a:prstGeom prst="rect">
            <a:avLst/>
          </a:prstGeom>
        </p:spPr>
      </p:pic>
      <p:sp>
        <p:nvSpPr>
          <p:cNvPr id="2" name="Title 1">
            <a:extLst>
              <a:ext uri="{FF2B5EF4-FFF2-40B4-BE49-F238E27FC236}">
                <a16:creationId xmlns:a16="http://schemas.microsoft.com/office/drawing/2014/main" id="{C124AE18-B6D0-33B0-C45E-2199CE7FA46E}"/>
              </a:ext>
            </a:extLst>
          </p:cNvPr>
          <p:cNvSpPr>
            <a:spLocks noGrp="1"/>
          </p:cNvSpPr>
          <p:nvPr>
            <p:ph type="title"/>
          </p:nvPr>
        </p:nvSpPr>
        <p:spPr/>
        <p:txBody>
          <a:bodyPr/>
          <a:lstStyle/>
          <a:p>
            <a:pPr algn="ctr"/>
            <a:r>
              <a:rPr lang="en-GB" dirty="0"/>
              <a:t>Challenges in providing excellent care!</a:t>
            </a:r>
          </a:p>
        </p:txBody>
      </p:sp>
      <p:sp>
        <p:nvSpPr>
          <p:cNvPr id="4" name="Content Placeholder 3">
            <a:extLst>
              <a:ext uri="{FF2B5EF4-FFF2-40B4-BE49-F238E27FC236}">
                <a16:creationId xmlns:a16="http://schemas.microsoft.com/office/drawing/2014/main" id="{A887FB3A-2E02-FD73-7D63-35296C379843}"/>
              </a:ext>
            </a:extLst>
          </p:cNvPr>
          <p:cNvSpPr>
            <a:spLocks noGrp="1"/>
          </p:cNvSpPr>
          <p:nvPr>
            <p:ph sz="half" idx="1"/>
          </p:nvPr>
        </p:nvSpPr>
        <p:spPr>
          <a:xfrm>
            <a:off x="115650" y="2326182"/>
            <a:ext cx="5960224" cy="4864231"/>
          </a:xfrm>
        </p:spPr>
        <p:txBody>
          <a:bodyPr>
            <a:noAutofit/>
          </a:bodyPr>
          <a:lstStyle/>
          <a:p>
            <a:pPr marL="0" indent="0" algn="just">
              <a:lnSpc>
                <a:spcPct val="100000"/>
              </a:lnSpc>
              <a:buNone/>
            </a:pPr>
            <a:r>
              <a:rPr lang="en-GB" sz="1400" b="1" dirty="0">
                <a:solidFill>
                  <a:srgbClr val="FFFF00"/>
                </a:solidFill>
                <a:effectLst/>
                <a:latin typeface="+mj-lt"/>
                <a:ea typeface="Aptos" panose="020B0004020202020204" pitchFamily="34" charset="0"/>
              </a:rPr>
              <a:t>Challenge - </a:t>
            </a:r>
            <a:r>
              <a:rPr lang="en-GB" sz="1400" b="1" dirty="0">
                <a:effectLst/>
                <a:latin typeface="+mj-lt"/>
                <a:ea typeface="Aptos" panose="020B0004020202020204" pitchFamily="34" charset="0"/>
              </a:rPr>
              <a:t>Special educational needs (SEN) and children with disabilities can prove to be a challenge in early years settings (0-2years) when aiming to provide high quality care. According to Family and Childcare Trust (</a:t>
            </a:r>
            <a:r>
              <a:rPr lang="en-GB" sz="1400" b="1" dirty="0" err="1">
                <a:effectLst/>
                <a:latin typeface="+mj-lt"/>
                <a:ea typeface="Aptos" panose="020B0004020202020204" pitchFamily="34" charset="0"/>
              </a:rPr>
              <a:t>n,d</a:t>
            </a:r>
            <a:r>
              <a:rPr lang="en-GB" sz="1400" b="1" dirty="0">
                <a:effectLst/>
                <a:latin typeface="+mj-lt"/>
                <a:ea typeface="Aptos" panose="020B0004020202020204" pitchFamily="34" charset="0"/>
              </a:rPr>
              <a:t>) early years settings provide a crucial opportunity to identify each child’s individual needs and offer the support necessary for them to reach their full potential. However, children with SEND often fall behind even before starting school, partly due to inconsistencies in the quality of early years support. More resources to train and employ qualified early years practitioners with expertise within this area could support settings struggling with this challenge</a:t>
            </a:r>
            <a:r>
              <a:rPr lang="en-GB" sz="1400" b="1" dirty="0">
                <a:latin typeface="+mj-lt"/>
                <a:ea typeface="Aptos" panose="020B0004020202020204" pitchFamily="34" charset="0"/>
              </a:rPr>
              <a:t>, </a:t>
            </a:r>
            <a:r>
              <a:rPr lang="en-GB" sz="1400" b="1" dirty="0">
                <a:effectLst/>
                <a:latin typeface="+mj-lt"/>
                <a:ea typeface="Aptos" panose="020B0004020202020204" pitchFamily="34" charset="0"/>
              </a:rPr>
              <a:t>(Family and Childcare Trust</a:t>
            </a:r>
            <a:r>
              <a:rPr lang="en-GB" sz="1400" b="1" dirty="0">
                <a:latin typeface="+mj-lt"/>
                <a:ea typeface="Aptos" panose="020B0004020202020204" pitchFamily="34" charset="0"/>
              </a:rPr>
              <a:t>, </a:t>
            </a:r>
            <a:r>
              <a:rPr lang="en-GB" sz="1400" b="1" dirty="0">
                <a:effectLst/>
                <a:latin typeface="+mj-lt"/>
                <a:ea typeface="Aptos" panose="020B0004020202020204" pitchFamily="34" charset="0"/>
              </a:rPr>
              <a:t> </a:t>
            </a:r>
            <a:r>
              <a:rPr lang="en-GB" sz="1400" b="1" dirty="0" err="1">
                <a:effectLst/>
                <a:latin typeface="+mj-lt"/>
                <a:ea typeface="Aptos" panose="020B0004020202020204" pitchFamily="34" charset="0"/>
              </a:rPr>
              <a:t>n,d</a:t>
            </a:r>
            <a:r>
              <a:rPr lang="en-GB" sz="1400" b="1" dirty="0">
                <a:effectLst/>
                <a:latin typeface="+mj-lt"/>
                <a:ea typeface="Aptos" panose="020B0004020202020204" pitchFamily="34" charset="0"/>
              </a:rPr>
              <a:t>). </a:t>
            </a:r>
            <a:r>
              <a:rPr lang="en-GB" sz="1400" b="1" dirty="0">
                <a:effectLst/>
                <a:latin typeface="+mj-lt"/>
                <a:ea typeface="Times New Roman" panose="02020603050405020304" pitchFamily="18" charset="0"/>
              </a:rPr>
              <a:t>Media 2000 (n.d.) identifies several factors as to why there may be a shortage of skilled staff for example: low pay rates and unflexible shift patterns. </a:t>
            </a:r>
            <a:r>
              <a:rPr lang="en-GB" sz="1400" b="1" dirty="0">
                <a:effectLst/>
                <a:latin typeface="+mj-lt"/>
                <a:ea typeface="Aptos" panose="020B0004020202020204" pitchFamily="34" charset="0"/>
              </a:rPr>
              <a:t>Brodie (2018) also emphasises that </a:t>
            </a:r>
            <a:r>
              <a:rPr lang="en-GB" sz="1400" b="1" dirty="0">
                <a:effectLst/>
                <a:latin typeface="+mj-lt"/>
                <a:ea typeface="Times New Roman" panose="02020603050405020304" pitchFamily="18" charset="0"/>
              </a:rPr>
              <a:t>the primary challenge in the 0–3 age range is that many children's needs remain unidentified. Recognizing special educational needs often relies on the combined expertise of practitioners and the concerns raised by parents. </a:t>
            </a:r>
            <a:endParaRPr lang="en-GB" sz="1400" b="1" dirty="0">
              <a:latin typeface="+mj-lt"/>
            </a:endParaRPr>
          </a:p>
        </p:txBody>
      </p:sp>
      <p:sp>
        <p:nvSpPr>
          <p:cNvPr id="5" name="Content Placeholder 4">
            <a:extLst>
              <a:ext uri="{FF2B5EF4-FFF2-40B4-BE49-F238E27FC236}">
                <a16:creationId xmlns:a16="http://schemas.microsoft.com/office/drawing/2014/main" id="{4569B944-2727-C984-4DA0-53E08472D5F0}"/>
              </a:ext>
            </a:extLst>
          </p:cNvPr>
          <p:cNvSpPr>
            <a:spLocks noGrp="1"/>
          </p:cNvSpPr>
          <p:nvPr>
            <p:ph sz="half" idx="2"/>
          </p:nvPr>
        </p:nvSpPr>
        <p:spPr>
          <a:xfrm>
            <a:off x="6269700" y="3550713"/>
            <a:ext cx="5804320" cy="5065064"/>
          </a:xfrm>
        </p:spPr>
        <p:txBody>
          <a:bodyPr>
            <a:normAutofit/>
          </a:bodyPr>
          <a:lstStyle/>
          <a:p>
            <a:pPr marL="0" indent="0">
              <a:lnSpc>
                <a:spcPct val="100000"/>
              </a:lnSpc>
              <a:spcAft>
                <a:spcPts val="800"/>
              </a:spcAft>
              <a:buNone/>
            </a:pPr>
            <a:r>
              <a:rPr lang="en-GB" sz="1400" b="1" dirty="0">
                <a:solidFill>
                  <a:srgbClr val="FFFF00"/>
                </a:solidFill>
                <a:effectLst/>
                <a:latin typeface="+mj-lt"/>
                <a:ea typeface="Times New Roman" panose="02020603050405020304" pitchFamily="18" charset="0"/>
                <a:cs typeface="Times New Roman" panose="02020603050405020304" pitchFamily="18" charset="0"/>
              </a:rPr>
              <a:t>Solution -</a:t>
            </a:r>
            <a:r>
              <a:rPr lang="en-GB" sz="1400" b="1" dirty="0">
                <a:effectLst/>
                <a:latin typeface="+mj-lt"/>
                <a:ea typeface="Times New Roman" panose="02020603050405020304" pitchFamily="18" charset="0"/>
                <a:cs typeface="Times New Roman" panose="02020603050405020304" pitchFamily="18" charset="0"/>
              </a:rPr>
              <a:t>Training and releasing staff to improve their knowledge means shortage within the setting’s ratios, and can prove to be costly. </a:t>
            </a:r>
            <a:r>
              <a:rPr lang="en-GB" sz="1400" b="1" dirty="0" err="1">
                <a:effectLst/>
                <a:latin typeface="+mj-lt"/>
                <a:ea typeface="Times New Roman" panose="02020603050405020304" pitchFamily="18" charset="0"/>
                <a:cs typeface="Times New Roman" panose="02020603050405020304" pitchFamily="18" charset="0"/>
              </a:rPr>
              <a:t>Owston</a:t>
            </a:r>
            <a:r>
              <a:rPr lang="en-GB" sz="1400" b="1" dirty="0">
                <a:effectLst/>
                <a:latin typeface="+mj-lt"/>
                <a:ea typeface="Times New Roman" panose="02020603050405020304" pitchFamily="18" charset="0"/>
                <a:cs typeface="Times New Roman" panose="02020603050405020304" pitchFamily="18" charset="0"/>
              </a:rPr>
              <a:t>, Jones and Stanley, (2024) recommend prioritising staff training </a:t>
            </a:r>
            <a:r>
              <a:rPr lang="en-GB" sz="1400" b="1" dirty="0">
                <a:effectLst/>
                <a:latin typeface="+mj-lt"/>
                <a:ea typeface="Aptos" panose="020B0004020202020204" pitchFamily="34" charset="0"/>
                <a:cs typeface="Times New Roman" panose="02020603050405020304" pitchFamily="18" charset="0"/>
              </a:rPr>
              <a:t>to ensure new and temporary staff receive essential information first, particularly regarding safeguarding as a solution to this problem and additionally, training should focus on areas that can have long-term negative effects on children, such as identifying special educational needs and additional support.</a:t>
            </a:r>
            <a:r>
              <a:rPr lang="en-GB" sz="1400" b="1" dirty="0">
                <a:effectLst/>
                <a:latin typeface="+mj-lt"/>
                <a:ea typeface="Times New Roman" panose="02020603050405020304" pitchFamily="18" charset="0"/>
                <a:cs typeface="Times New Roman" panose="02020603050405020304" pitchFamily="18" charset="0"/>
              </a:rPr>
              <a:t> </a:t>
            </a:r>
            <a:r>
              <a:rPr lang="en-GB" sz="1400" b="1" dirty="0">
                <a:effectLst/>
                <a:latin typeface="+mj-lt"/>
                <a:ea typeface="Aptos" panose="020B0004020202020204" pitchFamily="34" charset="0"/>
              </a:rPr>
              <a:t> To reduce the cost of the courses Times (2023) explains how online courses are more affordable, and practitioners can reduce expenses related to transport, and other costs typically associated with attending courses which require staff to physically meet in a specific venue, as a more convenient, modern and affordable solution to the problem.</a:t>
            </a:r>
          </a:p>
          <a:p>
            <a:endParaRPr lang="en-GB" dirty="0"/>
          </a:p>
        </p:txBody>
      </p:sp>
      <p:sp>
        <p:nvSpPr>
          <p:cNvPr id="11" name="TextBox 10">
            <a:extLst>
              <a:ext uri="{FF2B5EF4-FFF2-40B4-BE49-F238E27FC236}">
                <a16:creationId xmlns:a16="http://schemas.microsoft.com/office/drawing/2014/main" id="{2219E171-6639-1FB6-5912-5B3254EDE4D0}"/>
              </a:ext>
            </a:extLst>
          </p:cNvPr>
          <p:cNvSpPr txBox="1"/>
          <p:nvPr/>
        </p:nvSpPr>
        <p:spPr>
          <a:xfrm>
            <a:off x="10829660" y="3162580"/>
            <a:ext cx="1513929" cy="266420"/>
          </a:xfrm>
          <a:prstGeom prst="rect">
            <a:avLst/>
          </a:prstGeom>
          <a:noFill/>
        </p:spPr>
        <p:txBody>
          <a:bodyPr wrap="square">
            <a:spAutoFit/>
          </a:bodyPr>
          <a:lstStyle/>
          <a:p>
            <a:pPr>
              <a:lnSpc>
                <a:spcPct val="107000"/>
              </a:lnSpc>
              <a:spcAft>
                <a:spcPts val="800"/>
              </a:spcAft>
            </a:pPr>
            <a:r>
              <a:rPr lang="en-GB" sz="1100" dirty="0">
                <a:solidFill>
                  <a:schemeClr val="bg1"/>
                </a:solidFill>
                <a:effectLst/>
                <a:latin typeface="Roboto" panose="02000000000000000000" pitchFamily="2" charset="0"/>
                <a:ea typeface="Times New Roman" panose="02020603050405020304" pitchFamily="18" charset="0"/>
                <a:cs typeface="Times New Roman" panose="02020603050405020304" pitchFamily="18" charset="0"/>
              </a:rPr>
              <a:t>(Story, 2021)</a:t>
            </a:r>
            <a:endParaRPr lang="en-GB" sz="1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61382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70DA64-5BCB-782E-AE6F-4D84072F9D05}"/>
              </a:ext>
            </a:extLst>
          </p:cNvPr>
          <p:cNvSpPr>
            <a:spLocks noGrp="1"/>
          </p:cNvSpPr>
          <p:nvPr>
            <p:ph sz="half" idx="1"/>
          </p:nvPr>
        </p:nvSpPr>
        <p:spPr>
          <a:xfrm>
            <a:off x="0" y="1878496"/>
            <a:ext cx="5724939" cy="4979504"/>
          </a:xfrm>
        </p:spPr>
        <p:txBody>
          <a:bodyPr>
            <a:normAutofit lnSpcReduction="10000"/>
          </a:bodyPr>
          <a:lstStyle/>
          <a:p>
            <a:pPr marL="0" indent="0">
              <a:lnSpc>
                <a:spcPct val="110000"/>
              </a:lnSpc>
              <a:buNone/>
            </a:pPr>
            <a:r>
              <a:rPr lang="en-GB" sz="1500" b="1" dirty="0">
                <a:effectLst/>
                <a:ea typeface="Times New Roman" panose="02020603050405020304" pitchFamily="18" charset="0"/>
                <a:cs typeface="Times New Roman" panose="02020603050405020304" pitchFamily="18" charset="0"/>
              </a:rPr>
              <a:t> </a:t>
            </a:r>
            <a:r>
              <a:rPr lang="en-GB" sz="1500" b="1" dirty="0">
                <a:solidFill>
                  <a:srgbClr val="FFFF00"/>
                </a:solidFill>
                <a:effectLst/>
                <a:ea typeface="Times New Roman" panose="02020603050405020304" pitchFamily="18" charset="0"/>
                <a:cs typeface="Times New Roman" panose="02020603050405020304" pitchFamily="18" charset="0"/>
              </a:rPr>
              <a:t>Challenge - </a:t>
            </a:r>
            <a:r>
              <a:rPr lang="en-GB" sz="1500" b="1" dirty="0" err="1">
                <a:effectLst/>
                <a:ea typeface="Times New Roman" panose="02020603050405020304" pitchFamily="18" charset="0"/>
                <a:cs typeface="Times New Roman" panose="02020603050405020304" pitchFamily="18" charset="0"/>
              </a:rPr>
              <a:t>Owston</a:t>
            </a:r>
            <a:r>
              <a:rPr lang="en-GB" sz="1500" b="1" dirty="0">
                <a:effectLst/>
                <a:ea typeface="Times New Roman" panose="02020603050405020304" pitchFamily="18" charset="0"/>
                <a:cs typeface="Times New Roman" panose="02020603050405020304" pitchFamily="18" charset="0"/>
              </a:rPr>
              <a:t>, Jones and Stanley, (2024) note that frequent staff turnover and staff being absent form work due to illness or circumstances can prove to be another challenge by limiting the ability of staff to build meaningful relationships with children. This may hinder the practitioner’s ability to accurately assess children’s current abilities, identify areas for development, and tailor support effectively. When staff lack familiarity with the children, the quality of their interactions may suffer, impacting the children’s overall experience and development. Additionally, high turnover disrupts the consistency of the key person relationship, which is crucial for addressing individual needs, particularly during times of transition. This stability allows staff to communicate effectively with parents, carers, and other professionals about a child’s progress, supporting smoother transitions and continuity in learning and care., (</a:t>
            </a:r>
            <a:r>
              <a:rPr lang="en-GB" sz="1500" b="1" dirty="0" err="1">
                <a:effectLst/>
                <a:ea typeface="Times New Roman" panose="02020603050405020304" pitchFamily="18" charset="0"/>
                <a:cs typeface="Times New Roman" panose="02020603050405020304" pitchFamily="18" charset="0"/>
              </a:rPr>
              <a:t>Owston</a:t>
            </a:r>
            <a:r>
              <a:rPr lang="en-GB" sz="1500" b="1" dirty="0">
                <a:effectLst/>
                <a:ea typeface="Times New Roman" panose="02020603050405020304" pitchFamily="18" charset="0"/>
                <a:cs typeface="Times New Roman" panose="02020603050405020304" pitchFamily="18" charset="0"/>
              </a:rPr>
              <a:t>, Jones and Stanley, 2024).</a:t>
            </a:r>
            <a:endParaRPr lang="en-GB" sz="1500" b="1" dirty="0">
              <a:effectLst/>
              <a:ea typeface="Aptos" panose="020B0004020202020204" pitchFamily="34" charset="0"/>
              <a:cs typeface="Times New Roman" panose="02020603050405020304" pitchFamily="18" charset="0"/>
            </a:endParaRPr>
          </a:p>
          <a:p>
            <a:pPr algn="ctr"/>
            <a:r>
              <a:rPr lang="en-GB" sz="1700" dirty="0">
                <a:solidFill>
                  <a:srgbClr val="FFFF00"/>
                </a:solidFill>
                <a:latin typeface="Aharoni" panose="02010803020104030203" pitchFamily="2" charset="-79"/>
                <a:cs typeface="Aharoni" panose="02010803020104030203" pitchFamily="2" charset="-79"/>
              </a:rPr>
              <a:t>Barnardo’s recognise challenges within the workplace and </a:t>
            </a:r>
            <a:r>
              <a:rPr lang="en-GB" sz="1700" dirty="0" err="1">
                <a:solidFill>
                  <a:srgbClr val="FFFF00"/>
                </a:solidFill>
                <a:latin typeface="Aharoni" panose="02010803020104030203" pitchFamily="2" charset="-79"/>
                <a:cs typeface="Aharoni" panose="02010803020104030203" pitchFamily="2" charset="-79"/>
              </a:rPr>
              <a:t>chilcare</a:t>
            </a:r>
            <a:r>
              <a:rPr lang="en-GB" sz="1700" dirty="0">
                <a:solidFill>
                  <a:srgbClr val="FFFF00"/>
                </a:solidFill>
                <a:latin typeface="Aharoni" panose="02010803020104030203" pitchFamily="2" charset="-79"/>
                <a:cs typeface="Aharoni" panose="02010803020104030203" pitchFamily="2" charset="-79"/>
              </a:rPr>
              <a:t> settings and offer a variety of courses aimed at </a:t>
            </a:r>
            <a:r>
              <a:rPr lang="en-GB" sz="1700" dirty="0" err="1">
                <a:solidFill>
                  <a:srgbClr val="FFFF00"/>
                </a:solidFill>
                <a:latin typeface="Aharoni" panose="02010803020104030203" pitchFamily="2" charset="-79"/>
                <a:cs typeface="Aharoni" panose="02010803020104030203" pitchFamily="2" charset="-79"/>
              </a:rPr>
              <a:t>imporoving</a:t>
            </a:r>
            <a:r>
              <a:rPr lang="en-GB" sz="1700" dirty="0">
                <a:solidFill>
                  <a:srgbClr val="FFFF00"/>
                </a:solidFill>
                <a:latin typeface="Aharoni" panose="02010803020104030203" pitchFamily="2" charset="-79"/>
                <a:cs typeface="Aharoni" panose="02010803020104030203" pitchFamily="2" charset="-79"/>
              </a:rPr>
              <a:t> staff well-being to reduce staff turnover and a healthier </a:t>
            </a:r>
            <a:r>
              <a:rPr lang="en-GB" sz="1700" dirty="0" err="1">
                <a:solidFill>
                  <a:srgbClr val="FFFF00"/>
                </a:solidFill>
                <a:latin typeface="Aharoni" panose="02010803020104030203" pitchFamily="2" charset="-79"/>
                <a:cs typeface="Aharoni" panose="02010803020104030203" pitchFamily="2" charset="-79"/>
              </a:rPr>
              <a:t>worforce</a:t>
            </a:r>
            <a:r>
              <a:rPr lang="en-GB" sz="1700" dirty="0">
                <a:solidFill>
                  <a:srgbClr val="FFFF00"/>
                </a:solidFill>
                <a:latin typeface="Aharoni" panose="02010803020104030203" pitchFamily="2" charset="-79"/>
                <a:cs typeface="Aharoni" panose="02010803020104030203" pitchFamily="2" charset="-79"/>
              </a:rPr>
              <a:t>,</a:t>
            </a:r>
            <a:r>
              <a:rPr lang="en-GB" sz="1700" b="1" i="0" dirty="0">
                <a:solidFill>
                  <a:srgbClr val="1D1D1D"/>
                </a:solidFill>
                <a:effectLst/>
                <a:latin typeface="Aharoni" panose="02010803020104030203" pitchFamily="2" charset="-79"/>
                <a:cs typeface="Aharoni" panose="02010803020104030203" pitchFamily="2" charset="-79"/>
              </a:rPr>
              <a:t> </a:t>
            </a:r>
            <a:r>
              <a:rPr lang="en-GB" sz="1700" b="0" i="0" dirty="0">
                <a:solidFill>
                  <a:srgbClr val="FFFF00"/>
                </a:solidFill>
                <a:effectLst/>
                <a:latin typeface="Aharoni" panose="02010803020104030203" pitchFamily="2" charset="-79"/>
                <a:cs typeface="Aharoni" panose="02010803020104030203" pitchFamily="2" charset="-79"/>
              </a:rPr>
              <a:t>(Educators-barnardos.org.uk, 2023</a:t>
            </a:r>
            <a:r>
              <a:rPr lang="en-GB" sz="1050" b="0" i="0" dirty="0">
                <a:solidFill>
                  <a:srgbClr val="FFFF00"/>
                </a:solidFill>
                <a:effectLst/>
                <a:latin typeface="Aharoni" panose="02010803020104030203" pitchFamily="2" charset="-79"/>
                <a:cs typeface="Aharoni" panose="02010803020104030203" pitchFamily="2" charset="-79"/>
              </a:rPr>
              <a:t>).</a:t>
            </a:r>
            <a:endParaRPr lang="en-GB" sz="1200" b="1" i="0" dirty="0">
              <a:solidFill>
                <a:srgbClr val="FFFF00"/>
              </a:solidFill>
              <a:effectLst/>
              <a:latin typeface="Aharoni" panose="02010803020104030203" pitchFamily="2" charset="-79"/>
              <a:cs typeface="Aharoni" panose="02010803020104030203" pitchFamily="2" charset="-79"/>
            </a:endParaRPr>
          </a:p>
          <a:p>
            <a:endParaRPr lang="en-GB" sz="1500" dirty="0">
              <a:solidFill>
                <a:srgbClr val="FFFF00"/>
              </a:solidFill>
            </a:endParaRPr>
          </a:p>
        </p:txBody>
      </p:sp>
      <p:sp>
        <p:nvSpPr>
          <p:cNvPr id="4" name="Content Placeholder 3">
            <a:extLst>
              <a:ext uri="{FF2B5EF4-FFF2-40B4-BE49-F238E27FC236}">
                <a16:creationId xmlns:a16="http://schemas.microsoft.com/office/drawing/2014/main" id="{5B80C462-131F-2254-01CC-CF9B4F603FF0}"/>
              </a:ext>
            </a:extLst>
          </p:cNvPr>
          <p:cNvSpPr>
            <a:spLocks noGrp="1"/>
          </p:cNvSpPr>
          <p:nvPr>
            <p:ph sz="half" idx="2"/>
          </p:nvPr>
        </p:nvSpPr>
        <p:spPr>
          <a:xfrm>
            <a:off x="6096000" y="4151573"/>
            <a:ext cx="6096000" cy="4796625"/>
          </a:xfrm>
        </p:spPr>
        <p:txBody>
          <a:bodyPr>
            <a:normAutofit lnSpcReduction="10000"/>
          </a:bodyPr>
          <a:lstStyle/>
          <a:p>
            <a:pPr marL="0" indent="0">
              <a:lnSpc>
                <a:spcPct val="110000"/>
              </a:lnSpc>
              <a:buNone/>
            </a:pPr>
            <a:r>
              <a:rPr lang="en-GB" sz="1500" b="1" dirty="0">
                <a:solidFill>
                  <a:srgbClr val="FFFF00"/>
                </a:solidFill>
                <a:effectLst/>
                <a:latin typeface="+mj-lt"/>
                <a:ea typeface="Aptos" panose="020B0004020202020204" pitchFamily="34" charset="0"/>
                <a:cs typeface="Times New Roman" panose="02020603050405020304" pitchFamily="18" charset="0"/>
              </a:rPr>
              <a:t>Solution - </a:t>
            </a:r>
            <a:r>
              <a:rPr lang="en-GB" sz="1500" b="1" dirty="0">
                <a:effectLst/>
                <a:latin typeface="+mj-lt"/>
                <a:ea typeface="Aptos" panose="020B0004020202020204" pitchFamily="34" charset="0"/>
                <a:cs typeface="Times New Roman" panose="02020603050405020304" pitchFamily="18" charset="0"/>
              </a:rPr>
              <a:t>Managers could use a bank system as a way of solving this issue keeping continuity and consistency, through employing several staff members who would be available to work at short notice and could return frequently to cover absences. Kinloch (2023) explain that nurseries must maintain a specific staff-to-child ratio to ensure proper care and supervision. Bank staff play a crucial role in supporting nurseries by filling in for permanent or part-time staff as needed. They are typically called upon to cover for staff absences due to sickness, holidays, or other leave, as well as to manage an increase in child numbers during busy periods. </a:t>
            </a:r>
          </a:p>
          <a:p>
            <a:endParaRPr lang="en-GB" dirty="0"/>
          </a:p>
        </p:txBody>
      </p:sp>
      <p:pic>
        <p:nvPicPr>
          <p:cNvPr id="6" name="Picture 5" descr="A screenshot of a computer&#10;&#10;Description automatically generated">
            <a:extLst>
              <a:ext uri="{FF2B5EF4-FFF2-40B4-BE49-F238E27FC236}">
                <a16:creationId xmlns:a16="http://schemas.microsoft.com/office/drawing/2014/main" id="{CB2D2A30-8DE4-1583-43C3-9B5A2CDC0FD9}"/>
              </a:ext>
            </a:extLst>
          </p:cNvPr>
          <p:cNvPicPr>
            <a:picLocks noChangeAspect="1"/>
          </p:cNvPicPr>
          <p:nvPr/>
        </p:nvPicPr>
        <p:blipFill>
          <a:blip r:embed="rId2">
            <a:extLst>
              <a:ext uri="{28A0092B-C50C-407E-A947-70E740481C1C}">
                <a14:useLocalDpi xmlns:a14="http://schemas.microsoft.com/office/drawing/2010/main" val="0"/>
              </a:ext>
            </a:extLst>
          </a:blip>
          <a:srcRect l="14185" t="23120" r="50000" b="38338"/>
          <a:stretch/>
        </p:blipFill>
        <p:spPr>
          <a:xfrm>
            <a:off x="6852794" y="1534947"/>
            <a:ext cx="4098234" cy="2342960"/>
          </a:xfrm>
          <a:prstGeom prst="rect">
            <a:avLst/>
          </a:prstGeom>
        </p:spPr>
      </p:pic>
      <p:sp>
        <p:nvSpPr>
          <p:cNvPr id="2" name="Title 1">
            <a:extLst>
              <a:ext uri="{FF2B5EF4-FFF2-40B4-BE49-F238E27FC236}">
                <a16:creationId xmlns:a16="http://schemas.microsoft.com/office/drawing/2014/main" id="{D7136716-4DEF-858C-296B-F55099680D2C}"/>
              </a:ext>
            </a:extLst>
          </p:cNvPr>
          <p:cNvSpPr>
            <a:spLocks noGrp="1"/>
          </p:cNvSpPr>
          <p:nvPr>
            <p:ph type="title"/>
          </p:nvPr>
        </p:nvSpPr>
        <p:spPr>
          <a:xfrm>
            <a:off x="8426487" y="3995487"/>
            <a:ext cx="3041375" cy="312171"/>
          </a:xfrm>
        </p:spPr>
        <p:txBody>
          <a:bodyPr>
            <a:normAutofit fontScale="90000"/>
          </a:bodyPr>
          <a:lstStyle/>
          <a:p>
            <a:pPr>
              <a:lnSpc>
                <a:spcPct val="107000"/>
              </a:lnSpc>
              <a:spcAft>
                <a:spcPts val="800"/>
              </a:spcAft>
            </a:pPr>
            <a:r>
              <a:rPr lang="en-GB" sz="1100" dirty="0">
                <a:solidFill>
                  <a:schemeClr val="tx1"/>
                </a:solidFill>
                <a:effectLst/>
                <a:latin typeface="Roboto" panose="02000000000000000000" pitchFamily="2" charset="0"/>
                <a:ea typeface="Times New Roman" panose="02020603050405020304" pitchFamily="18" charset="0"/>
                <a:cs typeface="Times New Roman" panose="02020603050405020304" pitchFamily="18" charset="0"/>
              </a:rPr>
              <a:t>(Educators-barnardos.org.uk, 2023)</a:t>
            </a:r>
            <a:br>
              <a:rPr lang="en-GB" sz="1100" dirty="0">
                <a:effectLst/>
                <a:latin typeface="Aptos" panose="020B0004020202020204" pitchFamily="34" charset="0"/>
                <a:ea typeface="Aptos" panose="020B0004020202020204" pitchFamily="34" charset="0"/>
                <a:cs typeface="Times New Roman" panose="02020603050405020304" pitchFamily="18" charset="0"/>
              </a:rPr>
            </a:br>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FE776DF-2058-455E-3709-5D5580004C47}"/>
              </a:ext>
            </a:extLst>
          </p:cNvPr>
          <p:cNvSpPr txBox="1"/>
          <p:nvPr/>
        </p:nvSpPr>
        <p:spPr>
          <a:xfrm>
            <a:off x="231914" y="308114"/>
            <a:ext cx="7345018" cy="1200329"/>
          </a:xfrm>
          <a:prstGeom prst="rect">
            <a:avLst/>
          </a:prstGeom>
          <a:noFill/>
        </p:spPr>
        <p:txBody>
          <a:bodyPr wrap="square" rtlCol="0">
            <a:spAutoFit/>
          </a:bodyPr>
          <a:lstStyle/>
          <a:p>
            <a:r>
              <a:rPr lang="en-GB" sz="7200" dirty="0">
                <a:solidFill>
                  <a:schemeClr val="bg2"/>
                </a:solidFill>
                <a:latin typeface="Bernard MT Condensed" panose="02050806060905020404" pitchFamily="18" charset="0"/>
              </a:rPr>
              <a:t>Challenges!</a:t>
            </a:r>
          </a:p>
        </p:txBody>
      </p:sp>
    </p:spTree>
    <p:extLst>
      <p:ext uri="{BB962C8B-B14F-4D97-AF65-F5344CB8AC3E}">
        <p14:creationId xmlns:p14="http://schemas.microsoft.com/office/powerpoint/2010/main" val="2379898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9AA686-D7C4-7A48-57CA-1A20247F40A3}"/>
              </a:ext>
            </a:extLst>
          </p:cNvPr>
          <p:cNvSpPr txBox="1"/>
          <p:nvPr/>
        </p:nvSpPr>
        <p:spPr>
          <a:xfrm>
            <a:off x="0" y="154652"/>
            <a:ext cx="12192000" cy="1501565"/>
          </a:xfrm>
          <a:prstGeom prst="rect">
            <a:avLst/>
          </a:prstGeom>
          <a:noFill/>
        </p:spPr>
        <p:txBody>
          <a:bodyPr wrap="square">
            <a:spAutoFit/>
          </a:bodyPr>
          <a:lstStyle/>
          <a:p>
            <a:pPr algn="ctr">
              <a:lnSpc>
                <a:spcPct val="150000"/>
              </a:lnSpc>
              <a:spcAft>
                <a:spcPts val="800"/>
              </a:spcAft>
            </a:pPr>
            <a:r>
              <a:rPr lang="en-GB" sz="1800" b="1" u="sng" dirty="0">
                <a:effectLst/>
                <a:latin typeface="Comic Sans MS" panose="030F0702030302020204" pitchFamily="66" charset="0"/>
                <a:ea typeface="Aptos" panose="020B0004020202020204" pitchFamily="34" charset="0"/>
                <a:cs typeface="AngsanaUPC" panose="020B0502040204020203" pitchFamily="18" charset="-34"/>
              </a:rPr>
              <a:t>Professional Partnership</a:t>
            </a:r>
            <a:endParaRPr lang="en-GB" sz="1600" b="1" dirty="0">
              <a:effectLst/>
              <a:latin typeface="Comic Sans MS" panose="030F0702030302020204" pitchFamily="66" charset="0"/>
              <a:ea typeface="Aptos" panose="020B0004020202020204" pitchFamily="34" charset="0"/>
              <a:cs typeface="AngsanaUPC" panose="020B0502040204020203" pitchFamily="18" charset="-34"/>
            </a:endParaRPr>
          </a:p>
          <a:p>
            <a:pPr algn="ctr">
              <a:lnSpc>
                <a:spcPct val="150000"/>
              </a:lnSpc>
              <a:spcAft>
                <a:spcPts val="800"/>
              </a:spcAft>
            </a:pPr>
            <a:r>
              <a:rPr lang="en-GB" sz="1800" b="1" u="sng" dirty="0">
                <a:effectLst/>
                <a:latin typeface="Comic Sans MS" panose="030F0702030302020204" pitchFamily="66" charset="0"/>
                <a:ea typeface="Aptos" panose="020B0004020202020204" pitchFamily="34" charset="0"/>
                <a:cs typeface="AngsanaUPC" panose="020B0502040204020203" pitchFamily="18" charset="-34"/>
              </a:rPr>
              <a:t>What is the role of the early years practitioner in supporting children and families in the 1</a:t>
            </a:r>
            <a:r>
              <a:rPr lang="en-GB" sz="1800" b="1" u="sng" baseline="30000" dirty="0">
                <a:effectLst/>
                <a:latin typeface="Comic Sans MS" panose="030F0702030302020204" pitchFamily="66" charset="0"/>
                <a:ea typeface="Aptos" panose="020B0004020202020204" pitchFamily="34" charset="0"/>
                <a:cs typeface="AngsanaUPC" panose="020B0502040204020203" pitchFamily="18" charset="-34"/>
              </a:rPr>
              <a:t>st</a:t>
            </a:r>
            <a:r>
              <a:rPr lang="en-GB" sz="1800" b="1" u="sng" dirty="0">
                <a:effectLst/>
                <a:latin typeface="Comic Sans MS" panose="030F0702030302020204" pitchFamily="66" charset="0"/>
                <a:ea typeface="Aptos" panose="020B0004020202020204" pitchFamily="34" charset="0"/>
                <a:cs typeface="AngsanaUPC" panose="020B0502040204020203" pitchFamily="18" charset="-34"/>
              </a:rPr>
              <a:t> 1000days</a:t>
            </a:r>
            <a:endParaRPr lang="en-GB" sz="1600" b="1" dirty="0">
              <a:effectLst/>
              <a:latin typeface="AngsanaUPC" panose="020B0502040204020203" pitchFamily="18" charset="-34"/>
              <a:ea typeface="Aptos" panose="020B0004020202020204" pitchFamily="34" charset="0"/>
              <a:cs typeface="AngsanaUPC" panose="020B0502040204020203" pitchFamily="18" charset="-34"/>
            </a:endParaRPr>
          </a:p>
          <a:p>
            <a:pPr>
              <a:lnSpc>
                <a:spcPct val="150000"/>
              </a:lnSpc>
              <a:spcAft>
                <a:spcPts val="800"/>
              </a:spcAft>
            </a:pPr>
            <a:r>
              <a:rPr lang="en-GB" sz="1800" b="1" u="none" strike="noStrike" dirty="0">
                <a:effectLst/>
                <a:latin typeface="Arial" panose="020B0604020202020204" pitchFamily="34" charset="0"/>
                <a:ea typeface="Aptos" panose="020B0004020202020204" pitchFamily="34" charset="0"/>
                <a:cs typeface="Times New Roman" panose="02020603050405020304" pitchFamily="18" charset="0"/>
              </a:rPr>
              <a:t> </a:t>
            </a:r>
            <a:endParaRPr lang="en-GB" sz="1600" b="1"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4A75D2CE-56C3-3E47-DA33-B8ABF252F5D4}"/>
              </a:ext>
            </a:extLst>
          </p:cNvPr>
          <p:cNvSpPr txBox="1"/>
          <p:nvPr/>
        </p:nvSpPr>
        <p:spPr>
          <a:xfrm>
            <a:off x="1" y="1207422"/>
            <a:ext cx="12191999" cy="3213316"/>
          </a:xfrm>
          <a:prstGeom prst="rect">
            <a:avLst/>
          </a:prstGeom>
          <a:noFill/>
        </p:spPr>
        <p:txBody>
          <a:bodyPr wrap="square" rtlCol="0">
            <a:spAutoFit/>
          </a:bodyPr>
          <a:lstStyle/>
          <a:p>
            <a:pPr algn="just">
              <a:lnSpc>
                <a:spcPct val="150000"/>
              </a:lnSpc>
              <a:spcAft>
                <a:spcPts val="800"/>
              </a:spcAft>
            </a:pPr>
            <a:r>
              <a:rPr lang="en-GB" sz="1200" b="1" dirty="0">
                <a:effectLst/>
                <a:ea typeface="Times New Roman" panose="02020603050405020304" pitchFamily="18" charset="0"/>
                <a:cs typeface="Times New Roman" panose="02020603050405020304" pitchFamily="18" charset="0"/>
              </a:rPr>
              <a:t>The role of the early year’s practitioner during the first thousand days includes effectively communicating with parents, multi-agency professionals, and children in a professional partnership. Early years settings can also use apps for example ‘</a:t>
            </a:r>
            <a:r>
              <a:rPr lang="en-GB" sz="1200" b="1" dirty="0" err="1">
                <a:effectLst/>
                <a:ea typeface="Aptos" panose="020B0004020202020204" pitchFamily="34" charset="0"/>
                <a:cs typeface="Times New Roman" panose="02020603050405020304" pitchFamily="18" charset="0"/>
              </a:rPr>
              <a:t>Parentapps</a:t>
            </a:r>
            <a:r>
              <a:rPr lang="en-GB" sz="1200" b="1" dirty="0">
                <a:effectLst/>
                <a:ea typeface="Aptos" panose="020B0004020202020204" pitchFamily="34" charset="0"/>
                <a:cs typeface="Times New Roman" panose="02020603050405020304" pitchFamily="18" charset="0"/>
              </a:rPr>
              <a:t> Connect</a:t>
            </a:r>
            <a:r>
              <a:rPr lang="en-GB" sz="1200" b="1" dirty="0">
                <a:effectLst/>
                <a:ea typeface="Times New Roman" panose="02020603050405020304" pitchFamily="18" charset="0"/>
                <a:cs typeface="Times New Roman" panose="02020603050405020304" pitchFamily="18" charset="0"/>
              </a:rPr>
              <a:t>’ as an effective way to share updates, announcements, pictures, and other key information with parents either personally or collectively, offering an alternative channel for communication (</a:t>
            </a:r>
            <a:r>
              <a:rPr lang="en-GB" sz="1200" b="1" dirty="0" err="1">
                <a:effectLst/>
                <a:ea typeface="Times New Roman" panose="02020603050405020304" pitchFamily="18" charset="0"/>
                <a:cs typeface="Times New Roman" panose="02020603050405020304" pitchFamily="18" charset="0"/>
              </a:rPr>
              <a:t>Parentapps</a:t>
            </a:r>
            <a:r>
              <a:rPr lang="en-GB" sz="1200" b="1" dirty="0">
                <a:effectLst/>
                <a:ea typeface="Times New Roman" panose="02020603050405020304" pitchFamily="18" charset="0"/>
                <a:cs typeface="Times New Roman" panose="02020603050405020304" pitchFamily="18" charset="0"/>
              </a:rPr>
              <a:t>, 2022). </a:t>
            </a:r>
            <a:endParaRPr lang="en-GB" sz="1200" b="1" dirty="0">
              <a:effectLst/>
              <a:ea typeface="Aptos" panose="020B0004020202020204" pitchFamily="34" charset="0"/>
              <a:cs typeface="Times New Roman" panose="02020603050405020304" pitchFamily="18" charset="0"/>
            </a:endParaRPr>
          </a:p>
          <a:p>
            <a:pPr>
              <a:lnSpc>
                <a:spcPct val="150000"/>
              </a:lnSpc>
              <a:spcAft>
                <a:spcPts val="800"/>
              </a:spcAft>
            </a:pPr>
            <a:r>
              <a:rPr lang="en-GB" sz="1200" b="1" dirty="0">
                <a:ea typeface="Times New Roman" panose="02020603050405020304" pitchFamily="18" charset="0"/>
                <a:cs typeface="Times New Roman" panose="02020603050405020304" pitchFamily="18" charset="0"/>
              </a:rPr>
              <a:t>Effective communication</a:t>
            </a:r>
            <a:r>
              <a:rPr lang="en-GB" sz="1200" b="1" dirty="0">
                <a:effectLst/>
                <a:ea typeface="Times New Roman" panose="02020603050405020304" pitchFamily="18" charset="0"/>
                <a:cs typeface="Times New Roman" panose="02020603050405020304" pitchFamily="18" charset="0"/>
              </a:rPr>
              <a:t> fosters the building and maintaining of positive relationships and creating strong connections, ultimately enhancing learning and child development by sharing information about children’s needs and tailoring approaches to meet those needs (Wilson, 2016). Information exchanged between parents/guardians and practitioners especially during transition to early years care should be shared within the setting and relayed to all relevant staff, as this information may impact the child’s daily routine. Communication promotes teamwork and ensures that practitioners address the child’s individual needs, likes, or dislikes. According to Care and Learning (2024) direct communication between parents and practitioners supports a collaborative working environment essential for meeting all children’s individual and inclusive needs. Research shows that children thrive when their parents are actively involved in their education, emphasizing the practitioner’s role in maintaining a positive, approachable, and enthusiastic demeanour. Supportive relationships within settings build trust, enabling parents to share concerns or anxieties with key individuals who can provide a point of contact, referrals, and multi-agency collaboration to meet children’s needs effectively as part of their role. (Wilson, 2019).</a:t>
            </a:r>
            <a:endParaRPr lang="en-GB" sz="1200" b="1" dirty="0">
              <a:effectLst/>
              <a:ea typeface="Aptos" panose="020B0004020202020204" pitchFamily="34" charset="0"/>
              <a:cs typeface="Times New Roman" panose="02020603050405020304" pitchFamily="18" charset="0"/>
            </a:endParaRPr>
          </a:p>
        </p:txBody>
      </p:sp>
      <p:pic>
        <p:nvPicPr>
          <p:cNvPr id="6" name="Picture 5" descr="A screen shot of a computer&#10;&#10;Description automatically generated">
            <a:extLst>
              <a:ext uri="{FF2B5EF4-FFF2-40B4-BE49-F238E27FC236}">
                <a16:creationId xmlns:a16="http://schemas.microsoft.com/office/drawing/2014/main" id="{A1B586A6-2139-91B0-FD60-7466283E6236}"/>
              </a:ext>
            </a:extLst>
          </p:cNvPr>
          <p:cNvPicPr>
            <a:picLocks noChangeAspect="1"/>
          </p:cNvPicPr>
          <p:nvPr/>
        </p:nvPicPr>
        <p:blipFill>
          <a:blip r:embed="rId2">
            <a:extLst>
              <a:ext uri="{28A0092B-C50C-407E-A947-70E740481C1C}">
                <a14:useLocalDpi xmlns:a14="http://schemas.microsoft.com/office/drawing/2010/main" val="0"/>
              </a:ext>
            </a:extLst>
          </a:blip>
          <a:srcRect l="9543" t="21400" r="11633"/>
          <a:stretch/>
        </p:blipFill>
        <p:spPr>
          <a:xfrm>
            <a:off x="3750567" y="4636534"/>
            <a:ext cx="4193514" cy="2221466"/>
          </a:xfrm>
          <a:prstGeom prst="rect">
            <a:avLst/>
          </a:prstGeom>
        </p:spPr>
      </p:pic>
      <p:sp>
        <p:nvSpPr>
          <p:cNvPr id="8" name="TextBox 7">
            <a:extLst>
              <a:ext uri="{FF2B5EF4-FFF2-40B4-BE49-F238E27FC236}">
                <a16:creationId xmlns:a16="http://schemas.microsoft.com/office/drawing/2014/main" id="{EB783AAB-A908-95F4-2594-4F45D7821BB1}"/>
              </a:ext>
            </a:extLst>
          </p:cNvPr>
          <p:cNvSpPr txBox="1"/>
          <p:nvPr/>
        </p:nvSpPr>
        <p:spPr>
          <a:xfrm>
            <a:off x="8663233" y="6564848"/>
            <a:ext cx="3640318" cy="276999"/>
          </a:xfrm>
          <a:prstGeom prst="rect">
            <a:avLst/>
          </a:prstGeom>
          <a:noFill/>
        </p:spPr>
        <p:txBody>
          <a:bodyPr wrap="square">
            <a:spAutoFit/>
          </a:bodyPr>
          <a:lstStyle/>
          <a:p>
            <a:r>
              <a:rPr lang="en-GB" sz="1200" dirty="0">
                <a:effectLst/>
                <a:latin typeface="Roboto" panose="02000000000000000000" pitchFamily="2" charset="0"/>
                <a:ea typeface="Times New Roman" panose="02020603050405020304" pitchFamily="18" charset="0"/>
                <a:cs typeface="Times New Roman" panose="02020603050405020304" pitchFamily="18" charset="0"/>
              </a:rPr>
              <a:t>(Carmarthenshire Family Information Service, n.d.)</a:t>
            </a:r>
            <a:endParaRPr lang="en-GB" sz="1200" dirty="0"/>
          </a:p>
        </p:txBody>
      </p:sp>
      <p:sp>
        <p:nvSpPr>
          <p:cNvPr id="9" name="Rectangle 1">
            <a:extLst>
              <a:ext uri="{FF2B5EF4-FFF2-40B4-BE49-F238E27FC236}">
                <a16:creationId xmlns:a16="http://schemas.microsoft.com/office/drawing/2014/main" id="{520B6C38-D8CD-D996-386F-3FE4F1C3C9D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1" name="Picture 10" descr="A screenshot of a cell phone&#10;&#10;Description automatically generated">
            <a:extLst>
              <a:ext uri="{FF2B5EF4-FFF2-40B4-BE49-F238E27FC236}">
                <a16:creationId xmlns:a16="http://schemas.microsoft.com/office/drawing/2014/main" id="{A80102D1-2CFC-E898-1F2F-8C9254074FD9}"/>
              </a:ext>
            </a:extLst>
          </p:cNvPr>
          <p:cNvPicPr>
            <a:picLocks noChangeAspect="1"/>
          </p:cNvPicPr>
          <p:nvPr/>
        </p:nvPicPr>
        <p:blipFill>
          <a:blip r:embed="rId3">
            <a:extLst>
              <a:ext uri="{28A0092B-C50C-407E-A947-70E740481C1C}">
                <a14:useLocalDpi xmlns:a14="http://schemas.microsoft.com/office/drawing/2010/main" val="0"/>
              </a:ext>
            </a:extLst>
          </a:blip>
          <a:srcRect l="72989" t="45088" r="14949" b="31356"/>
          <a:stretch/>
        </p:blipFill>
        <p:spPr>
          <a:xfrm>
            <a:off x="8286160" y="4908632"/>
            <a:ext cx="1470582" cy="1525689"/>
          </a:xfrm>
          <a:prstGeom prst="rect">
            <a:avLst/>
          </a:prstGeom>
        </p:spPr>
      </p:pic>
      <p:sp>
        <p:nvSpPr>
          <p:cNvPr id="15" name="TextBox 14">
            <a:extLst>
              <a:ext uri="{FF2B5EF4-FFF2-40B4-BE49-F238E27FC236}">
                <a16:creationId xmlns:a16="http://schemas.microsoft.com/office/drawing/2014/main" id="{B9AC5A25-FDC2-E691-B47F-DE90CADB7DCD}"/>
              </a:ext>
            </a:extLst>
          </p:cNvPr>
          <p:cNvSpPr txBox="1"/>
          <p:nvPr/>
        </p:nvSpPr>
        <p:spPr>
          <a:xfrm>
            <a:off x="143759" y="5100936"/>
            <a:ext cx="3494987" cy="1200329"/>
          </a:xfrm>
          <a:prstGeom prst="rect">
            <a:avLst/>
          </a:prstGeom>
          <a:noFill/>
        </p:spPr>
        <p:txBody>
          <a:bodyPr wrap="square">
            <a:spAutoFit/>
          </a:bodyPr>
          <a:lstStyle/>
          <a:p>
            <a:pPr algn="ctr"/>
            <a:r>
              <a:rPr lang="en-GB" sz="1200" dirty="0">
                <a:solidFill>
                  <a:srgbClr val="FFFF00"/>
                </a:solidFill>
                <a:effectLst/>
                <a:latin typeface="Roboto" panose="02000000000000000000" pitchFamily="2" charset="0"/>
                <a:ea typeface="Times New Roman" panose="02020603050405020304" pitchFamily="18" charset="0"/>
                <a:cs typeface="Times New Roman" panose="02020603050405020304" pitchFamily="18" charset="0"/>
              </a:rPr>
              <a:t>Carmarthenshire Family Information Service, (n.d.)</a:t>
            </a:r>
            <a:r>
              <a:rPr lang="en-GB" sz="1200" b="0" i="0" dirty="0">
                <a:solidFill>
                  <a:srgbClr val="FFFF00"/>
                </a:solidFill>
                <a:effectLst/>
                <a:latin typeface="Noto Sans" panose="020B0502040204020203" pitchFamily="34" charset="0"/>
              </a:rPr>
              <a:t> provide </a:t>
            </a:r>
            <a:r>
              <a:rPr lang="en-GB" sz="1200" dirty="0">
                <a:solidFill>
                  <a:srgbClr val="FFFF00"/>
                </a:solidFill>
                <a:latin typeface="Noto Sans" panose="020B0502040204020203" pitchFamily="34" charset="0"/>
              </a:rPr>
              <a:t>support and service to</a:t>
            </a:r>
            <a:r>
              <a:rPr lang="en-GB" sz="1200" b="0" i="0" dirty="0">
                <a:solidFill>
                  <a:srgbClr val="FFFF00"/>
                </a:solidFill>
                <a:effectLst/>
                <a:latin typeface="Noto Sans" panose="020B0502040204020203" pitchFamily="34" charset="0"/>
              </a:rPr>
              <a:t> young people, children and families </a:t>
            </a:r>
            <a:r>
              <a:rPr lang="en-GB" sz="1200" dirty="0">
                <a:solidFill>
                  <a:srgbClr val="FFFF00"/>
                </a:solidFill>
                <a:latin typeface="Noto Sans" panose="020B0502040204020203" pitchFamily="34" charset="0"/>
              </a:rPr>
              <a:t>in</a:t>
            </a:r>
            <a:r>
              <a:rPr lang="en-GB" sz="1200" b="0" i="0" dirty="0">
                <a:solidFill>
                  <a:srgbClr val="FFFF00"/>
                </a:solidFill>
                <a:effectLst/>
                <a:latin typeface="Noto Sans" panose="020B0502040204020203" pitchFamily="34" charset="0"/>
              </a:rPr>
              <a:t> Carmarthenshire</a:t>
            </a:r>
            <a:r>
              <a:rPr lang="en-GB" sz="1200" dirty="0">
                <a:solidFill>
                  <a:srgbClr val="FFFF00"/>
                </a:solidFill>
                <a:latin typeface="Noto Sans" panose="020B0502040204020203" pitchFamily="34" charset="0"/>
              </a:rPr>
              <a:t>. Practitioners working in partnership could direct parents/carers to this information as part of their role.</a:t>
            </a:r>
            <a:endParaRPr lang="en-GB" dirty="0">
              <a:solidFill>
                <a:srgbClr val="FFFF00"/>
              </a:solidFill>
            </a:endParaRPr>
          </a:p>
        </p:txBody>
      </p:sp>
    </p:spTree>
    <p:extLst>
      <p:ext uri="{BB962C8B-B14F-4D97-AF65-F5344CB8AC3E}">
        <p14:creationId xmlns:p14="http://schemas.microsoft.com/office/powerpoint/2010/main" val="1654814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9CD4A-260B-0439-9927-0FE8BEF9F60D}"/>
              </a:ext>
            </a:extLst>
          </p:cNvPr>
          <p:cNvSpPr>
            <a:spLocks noGrp="1"/>
          </p:cNvSpPr>
          <p:nvPr>
            <p:ph type="title"/>
          </p:nvPr>
        </p:nvSpPr>
        <p:spPr>
          <a:xfrm>
            <a:off x="0" y="-104775"/>
            <a:ext cx="7219950" cy="1419225"/>
          </a:xfrm>
        </p:spPr>
        <p:txBody>
          <a:bodyPr>
            <a:normAutofit fontScale="90000"/>
          </a:bodyPr>
          <a:lstStyle/>
          <a:p>
            <a:pPr algn="ctr">
              <a:lnSpc>
                <a:spcPct val="150000"/>
              </a:lnSpc>
              <a:spcAft>
                <a:spcPts val="800"/>
              </a:spcAft>
            </a:pPr>
            <a:br>
              <a:rPr lang="en-GB" sz="3600" b="1" dirty="0">
                <a:effectLst/>
                <a:latin typeface="AngsanaUPC" panose="020B0502040204020203" pitchFamily="18" charset="-34"/>
                <a:ea typeface="Aptos" panose="020B0004020202020204" pitchFamily="34" charset="0"/>
                <a:cs typeface="AngsanaUPC" panose="020B0502040204020203" pitchFamily="18" charset="-34"/>
              </a:rPr>
            </a:br>
            <a:r>
              <a:rPr lang="en-GB" sz="1800" b="1" u="sng" dirty="0">
                <a:latin typeface="AngsanaUPC" panose="020B0502040204020203" pitchFamily="18" charset="-34"/>
                <a:ea typeface="Aptos" panose="020B0004020202020204" pitchFamily="34" charset="0"/>
                <a:cs typeface="AngsanaUPC" panose="020B0502040204020203" pitchFamily="18" charset="-34"/>
              </a:rPr>
              <a:t>?</a:t>
            </a:r>
            <a:br>
              <a:rPr lang="en-GB" sz="1800" b="1" dirty="0">
                <a:effectLst/>
                <a:latin typeface="Aptos" panose="020B0004020202020204" pitchFamily="34" charset="0"/>
                <a:ea typeface="Aptos" panose="020B0004020202020204" pitchFamily="34" charset="0"/>
                <a:cs typeface="Times New Roman" panose="02020603050405020304" pitchFamily="18" charset="0"/>
              </a:rPr>
            </a:br>
            <a:endParaRPr lang="en-GB" sz="1800" dirty="0"/>
          </a:p>
        </p:txBody>
      </p:sp>
      <p:sp>
        <p:nvSpPr>
          <p:cNvPr id="3" name="Content Placeholder 2">
            <a:extLst>
              <a:ext uri="{FF2B5EF4-FFF2-40B4-BE49-F238E27FC236}">
                <a16:creationId xmlns:a16="http://schemas.microsoft.com/office/drawing/2014/main" id="{6116F0CC-E4AC-FC42-9D69-EAFC1BBAD94F}"/>
              </a:ext>
            </a:extLst>
          </p:cNvPr>
          <p:cNvSpPr>
            <a:spLocks noGrp="1"/>
          </p:cNvSpPr>
          <p:nvPr>
            <p:ph sz="half" idx="1"/>
          </p:nvPr>
        </p:nvSpPr>
        <p:spPr>
          <a:xfrm>
            <a:off x="-219074" y="2319317"/>
            <a:ext cx="12325350" cy="5375717"/>
          </a:xfrm>
        </p:spPr>
        <p:txBody>
          <a:bodyPr>
            <a:normAutofit/>
          </a:bodyPr>
          <a:lstStyle/>
          <a:p>
            <a:pPr>
              <a:lnSpc>
                <a:spcPct val="100000"/>
              </a:lnSpc>
              <a:spcAft>
                <a:spcPts val="800"/>
              </a:spcAft>
            </a:pPr>
            <a:r>
              <a:rPr lang="en-GB" sz="1400" dirty="0">
                <a:effectLst/>
                <a:ea typeface="Times New Roman" panose="02020603050405020304" pitchFamily="18" charset="0"/>
                <a:cs typeface="Times New Roman" panose="02020603050405020304" pitchFamily="18" charset="0"/>
              </a:rPr>
              <a:t>Working in partnership can ensure that consistency in care and expectations are maintained between parents and settings. Peyton (2017) explains how </a:t>
            </a:r>
            <a:r>
              <a:rPr lang="en-GB" sz="1400" dirty="0">
                <a:effectLst/>
                <a:ea typeface="Aptos" panose="020B0004020202020204" pitchFamily="34" charset="0"/>
                <a:cs typeface="Times New Roman" panose="02020603050405020304" pitchFamily="18" charset="0"/>
              </a:rPr>
              <a:t>young children thrive when they experience consistent approaches, whether in respecting boundaries, engaging in physical activity, or enjoying healthy meals and snacks. Ensuring consistency between the standards in learning or care environment and at home can be challenging. This alignment is best achieved through effective, meaningful communication between the setting and parents,</a:t>
            </a:r>
            <a:r>
              <a:rPr lang="en-GB" sz="1400" dirty="0">
                <a:effectLst/>
                <a:ea typeface="Times New Roman" panose="02020603050405020304" pitchFamily="18" charset="0"/>
                <a:cs typeface="Times New Roman" panose="02020603050405020304" pitchFamily="18" charset="0"/>
              </a:rPr>
              <a:t> (Peyton, 2017). By working together, professionals gain an understanding of a child’s situation and provide tailored support that addresses emotional, academic, social, and physical development (Ziggy, 2024). </a:t>
            </a:r>
          </a:p>
          <a:p>
            <a:pPr>
              <a:lnSpc>
                <a:spcPct val="100000"/>
              </a:lnSpc>
              <a:spcAft>
                <a:spcPts val="800"/>
              </a:spcAft>
            </a:pPr>
            <a:r>
              <a:rPr lang="en-GB" sz="1400" dirty="0">
                <a:effectLst/>
                <a:ea typeface="Times New Roman" panose="02020603050405020304" pitchFamily="18" charset="0"/>
              </a:rPr>
              <a:t>The role of the practitioner in supporting children and families in the first 1000 days also includes promoting and maintaining good health when caring for young children. Public Health Wales (2023) states that</a:t>
            </a:r>
            <a:r>
              <a:rPr lang="en-GB" sz="1400" dirty="0">
                <a:effectLst/>
                <a:ea typeface="Aptos" panose="020B0004020202020204" pitchFamily="34" charset="0"/>
              </a:rPr>
              <a:t> babies need correct nutrition, warmth, physical activity, and sufficient sleep to support their growth and development. It is also essential to shield them from infectious diseases and environmental risks. </a:t>
            </a:r>
          </a:p>
          <a:p>
            <a:pPr>
              <a:lnSpc>
                <a:spcPct val="100000"/>
              </a:lnSpc>
              <a:spcAft>
                <a:spcPts val="800"/>
              </a:spcAft>
            </a:pPr>
            <a:r>
              <a:rPr lang="en-GB" sz="1400" dirty="0">
                <a:effectLst/>
                <a:ea typeface="Aptos" panose="020B0004020202020204" pitchFamily="34" charset="0"/>
              </a:rPr>
              <a:t>Public Health (2023) outlines how parents, communities, and childcare settings can collaborate to ensure children in Wales have the best possible start in life. </a:t>
            </a:r>
            <a:r>
              <a:rPr lang="en-GB" sz="1400" dirty="0">
                <a:effectLst/>
                <a:ea typeface="Times New Roman" panose="02020603050405020304" pitchFamily="18" charset="0"/>
              </a:rPr>
              <a:t>Help for Early Years Providers Education.gov.uk (n.d.)</a:t>
            </a:r>
            <a:r>
              <a:rPr lang="en-GB" sz="1400" dirty="0">
                <a:effectLst/>
                <a:ea typeface="Aptos" panose="020B0004020202020204" pitchFamily="34" charset="0"/>
              </a:rPr>
              <a:t> note how promoting and supporting good health can mean that the setting/practitioner can heavily influence choices that happen within the home by</a:t>
            </a:r>
            <a:r>
              <a:rPr lang="en-GB" sz="1400" dirty="0">
                <a:effectLst/>
                <a:ea typeface="Times New Roman" panose="02020603050405020304" pitchFamily="18" charset="0"/>
              </a:rPr>
              <a:t> positively influencing children’s food choices through encouragement and educating children from a young age on healthy food choices, this can shape parents' food decisions. Help for Early Years Providers Education, (n.d.) also explains how good nutrition is essential to ensure that children</a:t>
            </a:r>
            <a:r>
              <a:rPr lang="en-GB" sz="1400" dirty="0">
                <a:ea typeface="Times New Roman" panose="02020603050405020304" pitchFamily="18" charset="0"/>
              </a:rPr>
              <a:t> </a:t>
            </a:r>
            <a:r>
              <a:rPr lang="en-GB" sz="1400" dirty="0">
                <a:effectLst/>
                <a:ea typeface="Times New Roman" panose="02020603050405020304" pitchFamily="18" charset="0"/>
              </a:rPr>
              <a:t>receive the necessary nutrients to support their  growth and how avoiding excessive food intake, can lead to obesity. Introducing children to a wide variety of foods, textures, and flavours can expand children’s palate and promote healthier eating habits. </a:t>
            </a:r>
            <a:endParaRPr lang="en-GB" sz="1400" dirty="0"/>
          </a:p>
        </p:txBody>
      </p:sp>
      <p:pic>
        <p:nvPicPr>
          <p:cNvPr id="9" name="Picture 8" descr="A screenshot of a computer&#10;&#10;Description automatically generated">
            <a:extLst>
              <a:ext uri="{FF2B5EF4-FFF2-40B4-BE49-F238E27FC236}">
                <a16:creationId xmlns:a16="http://schemas.microsoft.com/office/drawing/2014/main" id="{6ECCE8B3-E5F8-2352-07B2-D46E42BB1D2B}"/>
              </a:ext>
            </a:extLst>
          </p:cNvPr>
          <p:cNvPicPr>
            <a:picLocks noChangeAspect="1"/>
          </p:cNvPicPr>
          <p:nvPr/>
        </p:nvPicPr>
        <p:blipFill>
          <a:blip r:embed="rId2">
            <a:extLst>
              <a:ext uri="{28A0092B-C50C-407E-A947-70E740481C1C}">
                <a14:useLocalDpi xmlns:a14="http://schemas.microsoft.com/office/drawing/2010/main" val="0"/>
              </a:ext>
            </a:extLst>
          </a:blip>
          <a:srcRect l="40205" t="59060" r="26083" b="17799"/>
          <a:stretch/>
        </p:blipFill>
        <p:spPr>
          <a:xfrm>
            <a:off x="4040956" y="565019"/>
            <a:ext cx="4110087" cy="1498862"/>
          </a:xfrm>
          <a:prstGeom prst="rect">
            <a:avLst/>
          </a:prstGeom>
        </p:spPr>
      </p:pic>
      <p:sp>
        <p:nvSpPr>
          <p:cNvPr id="10" name="TextBox 9">
            <a:extLst>
              <a:ext uri="{FF2B5EF4-FFF2-40B4-BE49-F238E27FC236}">
                <a16:creationId xmlns:a16="http://schemas.microsoft.com/office/drawing/2014/main" id="{EB327EEF-F8E4-8F46-9000-ED3DC47B57DC}"/>
              </a:ext>
            </a:extLst>
          </p:cNvPr>
          <p:cNvSpPr txBox="1"/>
          <p:nvPr/>
        </p:nvSpPr>
        <p:spPr>
          <a:xfrm>
            <a:off x="354563" y="174123"/>
            <a:ext cx="12106276" cy="646331"/>
          </a:xfrm>
          <a:prstGeom prst="rect">
            <a:avLst/>
          </a:prstGeom>
          <a:noFill/>
        </p:spPr>
        <p:txBody>
          <a:bodyPr wrap="square" rtlCol="0">
            <a:spAutoFit/>
          </a:bodyPr>
          <a:lstStyle/>
          <a:p>
            <a:r>
              <a:rPr lang="en-GB" sz="1600" i="1" dirty="0">
                <a:solidFill>
                  <a:schemeClr val="bg1"/>
                </a:solidFill>
              </a:rPr>
              <a:t>Government’s 5 a Day Logo-Designed to give the 5 a day message and provide consistency through the message in all settings,</a:t>
            </a:r>
            <a:r>
              <a:rPr lang="en-GB" i="1" dirty="0">
                <a:solidFill>
                  <a:srgbClr val="2C3E50"/>
                </a:solidFill>
                <a:latin typeface="Roboto" panose="02000000000000000000" pitchFamily="2" charset="0"/>
                <a:cs typeface="Times New Roman" panose="02020603050405020304" pitchFamily="18" charset="0"/>
              </a:rPr>
              <a:t> </a:t>
            </a:r>
            <a:r>
              <a:rPr lang="en-GB" sz="1200" dirty="0">
                <a:solidFill>
                  <a:srgbClr val="2C3E50"/>
                </a:solidFill>
                <a:latin typeface="Comic Sans MS" panose="030F0702030302020204" pitchFamily="66" charset="0"/>
                <a:ea typeface="Times New Roman" panose="02020603050405020304" pitchFamily="18" charset="0"/>
                <a:cs typeface="Times New Roman" panose="02020603050405020304" pitchFamily="18" charset="0"/>
              </a:rPr>
              <a:t>(GOV.UK, n.d.).</a:t>
            </a:r>
            <a:endParaRPr lang="en-GB" sz="1200" dirty="0">
              <a:latin typeface="Comic Sans MS" panose="030F0702030302020204" pitchFamily="66" charset="0"/>
              <a:ea typeface="Aptos" panose="020B0004020202020204" pitchFamily="34" charset="0"/>
              <a:cs typeface="Times New Roman" panose="02020603050405020304" pitchFamily="18" charset="0"/>
            </a:endParaRPr>
          </a:p>
          <a:p>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endParaRPr lang="en-GB" sz="1600" i="1" dirty="0">
              <a:solidFill>
                <a:schemeClr val="bg1"/>
              </a:solidFill>
            </a:endParaRPr>
          </a:p>
        </p:txBody>
      </p:sp>
    </p:spTree>
    <p:extLst>
      <p:ext uri="{BB962C8B-B14F-4D97-AF65-F5344CB8AC3E}">
        <p14:creationId xmlns:p14="http://schemas.microsoft.com/office/powerpoint/2010/main" val="2507451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1485-AFA4-EA68-A1A5-DF6BA497C5FA}"/>
              </a:ext>
            </a:extLst>
          </p:cNvPr>
          <p:cNvSpPr>
            <a:spLocks noGrp="1"/>
          </p:cNvSpPr>
          <p:nvPr>
            <p:ph type="title"/>
          </p:nvPr>
        </p:nvSpPr>
        <p:spPr/>
        <p:txBody>
          <a:bodyPr>
            <a:normAutofit/>
          </a:bodyPr>
          <a:lstStyle/>
          <a:p>
            <a:r>
              <a:rPr lang="en-GB" sz="2800" b="1" u="sng" dirty="0">
                <a:effectLst/>
                <a:latin typeface="Angsana New" panose="020B0502040204020203" pitchFamily="18" charset="-34"/>
                <a:ea typeface="Times New Roman" panose="02020603050405020304" pitchFamily="18" charset="0"/>
                <a:cs typeface="Angsana New" panose="020B0502040204020203" pitchFamily="18" charset="-34"/>
              </a:rPr>
              <a:t>Maternal   factors  that   could  impact   CHILD  development </a:t>
            </a:r>
            <a:endParaRPr lang="en-GB" sz="2800" dirty="0">
              <a:latin typeface="Angsana New" panose="020B0502040204020203" pitchFamily="18" charset="-34"/>
              <a:cs typeface="Angsana New" panose="020B0502040204020203" pitchFamily="18" charset="-34"/>
            </a:endParaRPr>
          </a:p>
        </p:txBody>
      </p:sp>
      <p:sp>
        <p:nvSpPr>
          <p:cNvPr id="3" name="Content Placeholder 2">
            <a:extLst>
              <a:ext uri="{FF2B5EF4-FFF2-40B4-BE49-F238E27FC236}">
                <a16:creationId xmlns:a16="http://schemas.microsoft.com/office/drawing/2014/main" id="{916982AF-101B-5D80-1651-078DF2C291C7}"/>
              </a:ext>
            </a:extLst>
          </p:cNvPr>
          <p:cNvSpPr>
            <a:spLocks noGrp="1"/>
          </p:cNvSpPr>
          <p:nvPr>
            <p:ph idx="1"/>
          </p:nvPr>
        </p:nvSpPr>
        <p:spPr>
          <a:xfrm>
            <a:off x="-31521" y="1871576"/>
            <a:ext cx="6126480" cy="4896972"/>
          </a:xfrm>
        </p:spPr>
        <p:txBody>
          <a:bodyPr>
            <a:normAutofit fontScale="92500" lnSpcReduction="20000"/>
          </a:bodyPr>
          <a:lstStyle/>
          <a:p>
            <a:pPr marL="0" indent="0" algn="ctr">
              <a:lnSpc>
                <a:spcPct val="110000"/>
              </a:lnSpc>
              <a:buNone/>
            </a:pPr>
            <a:r>
              <a:rPr lang="en-GB" sz="1800" dirty="0">
                <a:effectLst/>
                <a:latin typeface="+mj-lt"/>
                <a:ea typeface="Aptos" panose="020B0004020202020204" pitchFamily="34" charset="0"/>
                <a:cs typeface="Aharoni" panose="020F0502020204030204" pitchFamily="2" charset="-79"/>
              </a:rPr>
              <a:t>Postnatal depression is a form of maternal depression that many parents experience after the birth of a child, and can have an impact on child development, (NHS, 2022).  According to Ox.ac.uk (2018) severe postnatal depression that continues for more than six months after childbirth increases the likelihood of children developing behavioural issues, achieving lower GCSE mathematics scores at age 16, and experiencing depression by age 18. Care and Learning (2024) emphasise how by being an approachable and non-judgmental practitioner, you can build trusting relationships, allowing parents to feel comfortable expressing themselves and bringing awareness to any concerns. These relationships create opportunities for the setting to guide parents toward various available support systems. Raising awareness among parents and inviting them to join parent groups can provide valuable opportunities for them to connect, share experiences, and offer mutual support. Collaborating with the community helps foster engagement and promotes local events and activities, enabling parents to feel more connected and supported within their community, (Department for Education, 2021).</a:t>
            </a:r>
          </a:p>
          <a:p>
            <a:endParaRPr lang="en-GB" dirty="0"/>
          </a:p>
        </p:txBody>
      </p:sp>
      <p:sp>
        <p:nvSpPr>
          <p:cNvPr id="10" name="Text Placeholder 9">
            <a:extLst>
              <a:ext uri="{FF2B5EF4-FFF2-40B4-BE49-F238E27FC236}">
                <a16:creationId xmlns:a16="http://schemas.microsoft.com/office/drawing/2014/main" id="{F195A793-44FC-C56A-C0EC-EDABE223ACCD}"/>
              </a:ext>
            </a:extLst>
          </p:cNvPr>
          <p:cNvSpPr>
            <a:spLocks noGrp="1"/>
          </p:cNvSpPr>
          <p:nvPr>
            <p:ph type="body" sz="half" idx="2"/>
          </p:nvPr>
        </p:nvSpPr>
        <p:spPr/>
        <p:txBody>
          <a:bodyPr/>
          <a:lstStyle/>
          <a:p>
            <a:endParaRPr lang="en-GB"/>
          </a:p>
        </p:txBody>
      </p:sp>
      <p:pic>
        <p:nvPicPr>
          <p:cNvPr id="9" name="Picture 8" descr="A screenshot of a computer&#10;&#10;Description automatically generated">
            <a:extLst>
              <a:ext uri="{FF2B5EF4-FFF2-40B4-BE49-F238E27FC236}">
                <a16:creationId xmlns:a16="http://schemas.microsoft.com/office/drawing/2014/main" id="{2EFCEE4C-A072-7DE3-F2DD-9D1D08FA0738}"/>
              </a:ext>
            </a:extLst>
          </p:cNvPr>
          <p:cNvPicPr>
            <a:picLocks noChangeAspect="1"/>
          </p:cNvPicPr>
          <p:nvPr/>
        </p:nvPicPr>
        <p:blipFill>
          <a:blip r:embed="rId2">
            <a:extLst>
              <a:ext uri="{28A0092B-C50C-407E-A947-70E740481C1C}">
                <a14:useLocalDpi xmlns:a14="http://schemas.microsoft.com/office/drawing/2010/main" val="0"/>
              </a:ext>
            </a:extLst>
          </a:blip>
          <a:srcRect l="33994" t="15626" r="18723" b="27596"/>
          <a:stretch/>
        </p:blipFill>
        <p:spPr>
          <a:xfrm>
            <a:off x="6500190" y="2120567"/>
            <a:ext cx="5307497" cy="3846753"/>
          </a:xfrm>
          <a:prstGeom prst="rect">
            <a:avLst/>
          </a:prstGeom>
        </p:spPr>
      </p:pic>
      <p:sp>
        <p:nvSpPr>
          <p:cNvPr id="12" name="TextBox 11">
            <a:extLst>
              <a:ext uri="{FF2B5EF4-FFF2-40B4-BE49-F238E27FC236}">
                <a16:creationId xmlns:a16="http://schemas.microsoft.com/office/drawing/2014/main" id="{AD42F612-E0B3-0343-A08C-E3BE2A7ADCCB}"/>
              </a:ext>
            </a:extLst>
          </p:cNvPr>
          <p:cNvSpPr txBox="1"/>
          <p:nvPr/>
        </p:nvSpPr>
        <p:spPr>
          <a:xfrm>
            <a:off x="9748688" y="5917796"/>
            <a:ext cx="2390361" cy="377155"/>
          </a:xfrm>
          <a:prstGeom prst="rect">
            <a:avLst/>
          </a:prstGeom>
          <a:noFill/>
        </p:spPr>
        <p:txBody>
          <a:bodyPr wrap="square">
            <a:spAutoFit/>
          </a:bodyPr>
          <a:lstStyle/>
          <a:p>
            <a:pPr>
              <a:lnSpc>
                <a:spcPct val="107000"/>
              </a:lnSpc>
              <a:spcAft>
                <a:spcPts val="800"/>
              </a:spcAft>
            </a:pPr>
            <a:r>
              <a:rPr lang="en-GB" sz="12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(Public Health England, 2016) </a:t>
            </a:r>
            <a:r>
              <a:rPr lang="en-GB" sz="1800" dirty="0">
                <a:solidFill>
                  <a:srgbClr val="2C3E50"/>
                </a:solidFill>
                <a:effectLst/>
                <a:latin typeface="Roboto" panose="02000000000000000000" pitchFamily="2" charset="0"/>
                <a:ea typeface="Times New Roman" panose="02020603050405020304" pitchFamily="18" charset="0"/>
                <a:cs typeface="Times New Roman" panose="02020603050405020304" pitchFamily="18" charset="0"/>
              </a:rPr>
              <a:t> </a:t>
            </a:r>
            <a:endParaRPr lang="en-GB" sz="16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598983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419F44D-D4C7-9DD1-855D-3DEF99E8F549}"/>
              </a:ext>
            </a:extLst>
          </p:cNvPr>
          <p:cNvSpPr txBox="1"/>
          <p:nvPr/>
        </p:nvSpPr>
        <p:spPr>
          <a:xfrm>
            <a:off x="198783" y="149087"/>
            <a:ext cx="11817626" cy="651013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endParaRPr lang="en-GB" dirty="0"/>
          </a:p>
        </p:txBody>
      </p:sp>
      <p:sp>
        <p:nvSpPr>
          <p:cNvPr id="9" name="TextBox 8">
            <a:extLst>
              <a:ext uri="{FF2B5EF4-FFF2-40B4-BE49-F238E27FC236}">
                <a16:creationId xmlns:a16="http://schemas.microsoft.com/office/drawing/2014/main" id="{2ABCD868-03E3-7D79-3FA0-462B757E0ECD}"/>
              </a:ext>
            </a:extLst>
          </p:cNvPr>
          <p:cNvSpPr txBox="1"/>
          <p:nvPr/>
        </p:nvSpPr>
        <p:spPr>
          <a:xfrm>
            <a:off x="357808" y="288235"/>
            <a:ext cx="2623931" cy="584775"/>
          </a:xfrm>
          <a:prstGeom prst="rect">
            <a:avLst/>
          </a:prstGeom>
          <a:noFill/>
        </p:spPr>
        <p:txBody>
          <a:bodyPr wrap="square" rtlCol="0">
            <a:spAutoFit/>
          </a:bodyPr>
          <a:lstStyle/>
          <a:p>
            <a:r>
              <a:rPr lang="en-GB" sz="3200" b="1" u="sng" dirty="0">
                <a:solidFill>
                  <a:schemeClr val="bg2"/>
                </a:solidFill>
              </a:rPr>
              <a:t>Activity -</a:t>
            </a:r>
          </a:p>
        </p:txBody>
      </p:sp>
      <p:pic>
        <p:nvPicPr>
          <p:cNvPr id="12" name="Picture 11" descr="A screenshot of a computer screen&#10;&#10;Description automatically generated">
            <a:extLst>
              <a:ext uri="{FF2B5EF4-FFF2-40B4-BE49-F238E27FC236}">
                <a16:creationId xmlns:a16="http://schemas.microsoft.com/office/drawing/2014/main" id="{F835CD70-3509-3BF1-0731-6DD4F9360FEE}"/>
              </a:ext>
            </a:extLst>
          </p:cNvPr>
          <p:cNvPicPr>
            <a:picLocks noChangeAspect="1"/>
          </p:cNvPicPr>
          <p:nvPr/>
        </p:nvPicPr>
        <p:blipFill>
          <a:blip r:embed="rId2">
            <a:extLst>
              <a:ext uri="{28A0092B-C50C-407E-A947-70E740481C1C}">
                <a14:useLocalDpi xmlns:a14="http://schemas.microsoft.com/office/drawing/2010/main" val="0"/>
              </a:ext>
            </a:extLst>
          </a:blip>
          <a:srcRect l="43276" t="30811" r="21121" b="20507"/>
          <a:stretch/>
        </p:blipFill>
        <p:spPr>
          <a:xfrm rot="398426">
            <a:off x="8340702" y="3945984"/>
            <a:ext cx="3567520" cy="2591418"/>
          </a:xfrm>
          <a:prstGeom prst="rect">
            <a:avLst/>
          </a:prstGeom>
        </p:spPr>
      </p:pic>
      <p:sp>
        <p:nvSpPr>
          <p:cNvPr id="10" name="TextBox 9">
            <a:extLst>
              <a:ext uri="{FF2B5EF4-FFF2-40B4-BE49-F238E27FC236}">
                <a16:creationId xmlns:a16="http://schemas.microsoft.com/office/drawing/2014/main" id="{B9465F75-C0D6-3D1D-4B31-993BD2DCF1D4}"/>
              </a:ext>
            </a:extLst>
          </p:cNvPr>
          <p:cNvSpPr txBox="1"/>
          <p:nvPr/>
        </p:nvSpPr>
        <p:spPr>
          <a:xfrm rot="20819207">
            <a:off x="468531" y="1388920"/>
            <a:ext cx="10296939" cy="2744534"/>
          </a:xfrm>
          <a:prstGeom prst="rect">
            <a:avLst/>
          </a:prstGeom>
          <a:noFill/>
        </p:spPr>
        <p:txBody>
          <a:bodyPr wrap="square" rtlCol="0">
            <a:spAutoFit/>
          </a:bodyPr>
          <a:lstStyle/>
          <a:p>
            <a:pPr>
              <a:lnSpc>
                <a:spcPct val="150000"/>
              </a:lnSpc>
              <a:spcAft>
                <a:spcPts val="800"/>
              </a:spcAft>
            </a:pPr>
            <a:r>
              <a:rPr lang="en-GB" sz="1400" b="1"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Finger Painting (Sensory activity)</a:t>
            </a:r>
            <a:br>
              <a:rPr lang="en-GB" sz="14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br>
            <a:r>
              <a:rPr lang="en-GB" sz="1400" dirty="0">
                <a:solidFill>
                  <a:schemeClr val="bg1"/>
                </a:solidFill>
                <a:effectLst/>
                <a:latin typeface="Comic Sans MS" panose="030F0702030302020204" pitchFamily="66" charset="0"/>
                <a:ea typeface="Aptos" panose="020B0004020202020204" pitchFamily="34" charset="0"/>
                <a:cs typeface="Times New Roman" panose="02020603050405020304" pitchFamily="18" charset="0"/>
              </a:rPr>
              <a:t>Finger painting (aimed at children 1years old) is crucial for providing meaningful sensory stimulation. </a:t>
            </a:r>
            <a:r>
              <a:rPr lang="en-GB" sz="14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According to Academy (2023) finger painting offers babies a stimulating, sensory experience while encouraging artistic expression and creativity. By using non-toxic, washable paints, and laying down newspapers or old sheets to manage the mess, babies are free to explore the colours, textures, and smells</a:t>
            </a:r>
            <a:r>
              <a:rPr lang="en-GB" sz="12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a:t>
            </a:r>
            <a:endParaRPr lang="en-GB" sz="12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50000"/>
              </a:lnSpc>
              <a:spcAft>
                <a:spcPts val="800"/>
              </a:spcAft>
            </a:pPr>
            <a:r>
              <a:rPr lang="en-GB" sz="14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Sensory activities are vital for the growth and development of 1-year-olds. Birth to 5 Matters, (2021) explains how </a:t>
            </a:r>
            <a:r>
              <a:rPr lang="en-GB" sz="1400" dirty="0">
                <a:solidFill>
                  <a:schemeClr val="bg1"/>
                </a:solidFill>
                <a:effectLst/>
                <a:latin typeface="Comic Sans MS" panose="030F0702030302020204" pitchFamily="66" charset="0"/>
                <a:ea typeface="Aptos" panose="020B0004020202020204" pitchFamily="34" charset="0"/>
                <a:cs typeface="Times New Roman" panose="02020603050405020304" pitchFamily="18" charset="0"/>
              </a:rPr>
              <a:t>children's learning thrives when they are provided with opportunities that encourage movement, activity, creativity and imagination, promoting independence, and fostering collaboration</a:t>
            </a:r>
          </a:p>
        </p:txBody>
      </p:sp>
      <p:sp>
        <p:nvSpPr>
          <p:cNvPr id="13" name="TextBox 12">
            <a:extLst>
              <a:ext uri="{FF2B5EF4-FFF2-40B4-BE49-F238E27FC236}">
                <a16:creationId xmlns:a16="http://schemas.microsoft.com/office/drawing/2014/main" id="{601CFCCC-2FD6-5E2E-D6A1-147A5BC90736}"/>
              </a:ext>
            </a:extLst>
          </p:cNvPr>
          <p:cNvSpPr txBox="1"/>
          <p:nvPr/>
        </p:nvSpPr>
        <p:spPr>
          <a:xfrm rot="516252">
            <a:off x="10336534" y="3827524"/>
            <a:ext cx="2226365" cy="276999"/>
          </a:xfrm>
          <a:prstGeom prst="rect">
            <a:avLst/>
          </a:prstGeom>
          <a:noFill/>
        </p:spPr>
        <p:txBody>
          <a:bodyPr wrap="square" rtlCol="0">
            <a:spAutoFit/>
          </a:bodyPr>
          <a:lstStyle/>
          <a:p>
            <a:r>
              <a:rPr lang="en-GB" sz="1200" dirty="0">
                <a:solidFill>
                  <a:schemeClr val="bg1"/>
                </a:solidFill>
              </a:rPr>
              <a:t>((Learning 4 Kids, 2024)</a:t>
            </a:r>
          </a:p>
        </p:txBody>
      </p:sp>
    </p:spTree>
    <p:extLst>
      <p:ext uri="{BB962C8B-B14F-4D97-AF65-F5344CB8AC3E}">
        <p14:creationId xmlns:p14="http://schemas.microsoft.com/office/powerpoint/2010/main" val="2305407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B99EF4-EA04-17BB-4F57-1F059C1B6988}"/>
              </a:ext>
            </a:extLst>
          </p:cNvPr>
          <p:cNvSpPr txBox="1"/>
          <p:nvPr/>
        </p:nvSpPr>
        <p:spPr>
          <a:xfrm>
            <a:off x="0" y="139148"/>
            <a:ext cx="12192000" cy="7659597"/>
          </a:xfrm>
          <a:prstGeom prst="rect">
            <a:avLst/>
          </a:prstGeom>
          <a:noFill/>
        </p:spPr>
        <p:txBody>
          <a:bodyPr wrap="square" rtlCol="0">
            <a:spAutoFit/>
          </a:bodyPr>
          <a:lstStyle/>
          <a:p>
            <a:pPr>
              <a:lnSpc>
                <a:spcPct val="150000"/>
              </a:lnSpc>
              <a:spcAft>
                <a:spcPts val="800"/>
              </a:spcAft>
            </a:pPr>
            <a:r>
              <a:rPr lang="en-GB" sz="1400" b="1" dirty="0">
                <a:effectLst/>
                <a:latin typeface="Comic Sans MS" panose="030F0702030302020204" pitchFamily="66" charset="0"/>
                <a:ea typeface="Aptos" panose="020B0004020202020204" pitchFamily="34" charset="0"/>
                <a:cs typeface="Times New Roman" panose="02020603050405020304" pitchFamily="18" charset="0"/>
              </a:rPr>
              <a:t>Benefits/meaningful learning-</a:t>
            </a:r>
          </a:p>
          <a:p>
            <a:pPr>
              <a:lnSpc>
                <a:spcPct val="150000"/>
              </a:lnSpc>
              <a:spcAft>
                <a:spcPts val="800"/>
              </a:spcAft>
            </a:pPr>
            <a:r>
              <a:rPr lang="en-GB" sz="1400" u="sng" dirty="0">
                <a:effectLst/>
                <a:latin typeface="Comic Sans MS" panose="030F0702030302020204" pitchFamily="66" charset="0"/>
                <a:ea typeface="Times New Roman" panose="02020603050405020304" pitchFamily="18" charset="0"/>
                <a:cs typeface="Times New Roman" panose="02020603050405020304" pitchFamily="18" charset="0"/>
              </a:rPr>
              <a:t>Promotes sensory awareness/development </a:t>
            </a:r>
            <a:r>
              <a:rPr lang="en-GB" sz="1400" b="1"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Finger painting offers infants and toddlers a hands-on sensory experience, allowing them to explore the textures, colours and temperatures of the paint. This activity can help them become more comfortable and creative with various textures, such as those of food and clothing. Exploration is essential for learning, and </a:t>
            </a:r>
            <a:r>
              <a:rPr lang="en-GB" sz="1400" dirty="0">
                <a:latin typeface="Comic Sans MS" panose="030F0702030302020204" pitchFamily="66" charset="0"/>
                <a:ea typeface="Times New Roman" panose="02020603050405020304" pitchFamily="18" charset="0"/>
                <a:cs typeface="Times New Roman" panose="02020603050405020304" pitchFamily="18" charset="0"/>
              </a:rPr>
              <a:t>c</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hildren learn about colours, mixing and textures. (www.fraser.org, n.d.)</a:t>
            </a:r>
          </a:p>
          <a:p>
            <a:pPr>
              <a:lnSpc>
                <a:spcPct val="150000"/>
              </a:lnSpc>
              <a:spcAft>
                <a:spcPts val="800"/>
              </a:spcAft>
            </a:pPr>
            <a:r>
              <a:rPr lang="en-GB" sz="1400" b="1" u="sng" dirty="0">
                <a:effectLst/>
                <a:latin typeface="Comic Sans MS" panose="030F0702030302020204" pitchFamily="66" charset="0"/>
                <a:ea typeface="Times New Roman" panose="02020603050405020304" pitchFamily="18" charset="0"/>
                <a:cs typeface="Times New Roman" panose="02020603050405020304" pitchFamily="18" charset="0"/>
              </a:rPr>
              <a:t>Promotes physical development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-Finger painting helps children develop fine motor skills. Applying the paint to their hands/fingers enhances hand-eye coordination, while placing their fingers and handprints on the paper strengthens visual motor skills. </a:t>
            </a:r>
            <a:r>
              <a:rPr lang="en-GB" sz="1400" dirty="0">
                <a:latin typeface="Comic Sans MS" panose="030F0702030302020204" pitchFamily="66" charset="0"/>
                <a:ea typeface="Times New Roman" panose="02020603050405020304" pitchFamily="18" charset="0"/>
                <a:cs typeface="Times New Roman" panose="02020603050405020304" pitchFamily="18" charset="0"/>
              </a:rPr>
              <a:t>C</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opying lines and shapes during finger painting promotes mark making,(www.fraser.org, n.d.).</a:t>
            </a:r>
          </a:p>
          <a:p>
            <a:pPr>
              <a:lnSpc>
                <a:spcPct val="150000"/>
              </a:lnSpc>
              <a:spcAft>
                <a:spcPts val="800"/>
              </a:spcAft>
            </a:pPr>
            <a:r>
              <a:rPr lang="en-GB" sz="1400" b="1" u="sng" dirty="0">
                <a:effectLst/>
                <a:latin typeface="Comic Sans MS" panose="030F0702030302020204" pitchFamily="66" charset="0"/>
                <a:ea typeface="Times New Roman" panose="02020603050405020304" pitchFamily="18" charset="0"/>
              </a:rPr>
              <a:t>Promotes language, communication and social development</a:t>
            </a:r>
            <a:r>
              <a:rPr lang="en-GB" sz="1400" b="1" u="sng" dirty="0">
                <a:latin typeface="Comic Sans MS" panose="030F0702030302020204" pitchFamily="66" charset="0"/>
                <a:ea typeface="Times New Roman" panose="02020603050405020304" pitchFamily="18" charset="0"/>
              </a:rPr>
              <a:t>- P</a:t>
            </a:r>
            <a:r>
              <a:rPr lang="en-GB" sz="1400" dirty="0">
                <a:effectLst/>
                <a:latin typeface="Comic Sans MS" panose="030F0702030302020204" pitchFamily="66" charset="0"/>
                <a:ea typeface="Times New Roman" panose="02020603050405020304" pitchFamily="18" charset="0"/>
              </a:rPr>
              <a:t>rovides opportunity for language development, understanding and vocabulary through recognising and matching colours, textures, comparing size and mixing. </a:t>
            </a:r>
            <a:r>
              <a:rPr lang="en-GB" sz="1400" dirty="0">
                <a:latin typeface="Comic Sans MS" panose="030F0702030302020204" pitchFamily="66" charset="0"/>
                <a:ea typeface="Times New Roman" panose="02020603050405020304" pitchFamily="18" charset="0"/>
              </a:rPr>
              <a:t>E</a:t>
            </a:r>
            <a:r>
              <a:rPr lang="en-GB" sz="1400" dirty="0">
                <a:effectLst/>
                <a:latin typeface="Comic Sans MS" panose="030F0702030302020204" pitchFamily="66" charset="0"/>
                <a:ea typeface="Times New Roman" panose="02020603050405020304" pitchFamily="18" charset="0"/>
              </a:rPr>
              <a:t>nhances their receptive language abilities, by understanding the concept of finger painting by copying the practitioner’s modelling with support. In a group, finger painting encourages social interaction and teamwork</a:t>
            </a:r>
            <a:r>
              <a:rPr lang="en-GB" sz="1400" dirty="0">
                <a:latin typeface="Comic Sans MS" panose="030F0702030302020204" pitchFamily="66" charset="0"/>
                <a:ea typeface="Times New Roman" panose="02020603050405020304" pitchFamily="18" charset="0"/>
              </a:rPr>
              <a:t>, </a:t>
            </a:r>
            <a:r>
              <a:rPr lang="en-GB" sz="1400" dirty="0">
                <a:effectLst/>
                <a:latin typeface="Comic Sans MS" panose="030F0702030302020204" pitchFamily="66" charset="0"/>
                <a:ea typeface="Times New Roman" panose="02020603050405020304" pitchFamily="18" charset="0"/>
              </a:rPr>
              <a:t>(www.fraser.org, n.d.).</a:t>
            </a:r>
          </a:p>
          <a:p>
            <a:pPr algn="ctr">
              <a:lnSpc>
                <a:spcPct val="150000"/>
              </a:lnSpc>
              <a:spcAft>
                <a:spcPts val="800"/>
              </a:spcAft>
            </a:pPr>
            <a:r>
              <a:rPr lang="en-GB" sz="1200" dirty="0">
                <a:effectLst/>
                <a:latin typeface="Comic Sans MS" panose="030F0702030302020204" pitchFamily="66" charset="0"/>
                <a:ea typeface="Times New Roman" panose="02020603050405020304" pitchFamily="18" charset="0"/>
              </a:rPr>
              <a:t>HWB (</a:t>
            </a:r>
            <a:r>
              <a:rPr lang="en-GB" sz="1200" dirty="0" err="1">
                <a:effectLst/>
                <a:latin typeface="Comic Sans MS" panose="030F0702030302020204" pitchFamily="66" charset="0"/>
                <a:ea typeface="Times New Roman" panose="02020603050405020304" pitchFamily="18" charset="0"/>
              </a:rPr>
              <a:t>n,d</a:t>
            </a:r>
            <a:r>
              <a:rPr lang="en-GB" sz="1200" dirty="0">
                <a:effectLst/>
                <a:latin typeface="Comic Sans MS" panose="030F0702030302020204" pitchFamily="66" charset="0"/>
                <a:ea typeface="Times New Roman" panose="02020603050405020304" pitchFamily="18" charset="0"/>
              </a:rPr>
              <a:t>) explains how in Wales, settings and practitioners need to allow children to lead their learning and experiences creating a child centred approach, in Italy this is also true. However, the Regio Emilia approach originating from Italy explains how sensory activities need to connect with the environment, exploring new tastes, smells, and sounds play a vital role in children’s development. Creating an environment that nurtures their natural curiosity and encourages exploration is essential with nature being an additional teacher. </a:t>
            </a:r>
            <a:r>
              <a:rPr lang="en-GB" sz="1200" dirty="0">
                <a:latin typeface="Comic Sans MS" panose="030F0702030302020204" pitchFamily="66" charset="0"/>
                <a:ea typeface="Times New Roman" panose="02020603050405020304" pitchFamily="18" charset="0"/>
              </a:rPr>
              <a:t>C</a:t>
            </a:r>
            <a:r>
              <a:rPr lang="en-GB" sz="1200" dirty="0">
                <a:effectLst/>
                <a:latin typeface="Comic Sans MS" panose="030F0702030302020204" pitchFamily="66" charset="0"/>
                <a:ea typeface="Times New Roman" panose="02020603050405020304" pitchFamily="18" charset="0"/>
              </a:rPr>
              <a:t>hildren use their senses to differentiate between themselves and the world around them. Reggio Emilia Early Learning Centres, support this developmental phase through sensory activities such as peek-a-boo, simple puzzle games, and bubble blowing, designed to spark an infant or toddler's innate curiosity and engagement with their surroundings, (admin, 2023). </a:t>
            </a:r>
            <a:endParaRPr lang="en-GB" sz="1200" dirty="0">
              <a:effectLst/>
              <a:latin typeface="Comic Sans MS" panose="030F0702030302020204" pitchFamily="66" charset="0"/>
              <a:ea typeface="Aptos" panose="020B0004020202020204" pitchFamily="34" charset="0"/>
            </a:endParaRPr>
          </a:p>
          <a:p>
            <a:pPr>
              <a:lnSpc>
                <a:spcPct val="150000"/>
              </a:lnSpc>
              <a:spcAft>
                <a:spcPts val="800"/>
              </a:spcAft>
            </a:pPr>
            <a:endParaRPr lang="en-GB" sz="1200" dirty="0">
              <a:effectLst/>
              <a:latin typeface="Comic Sans MS" panose="030F0702030302020204" pitchFamily="66" charset="0"/>
              <a:ea typeface="Times New Roman" panose="02020603050405020304" pitchFamily="18" charset="0"/>
            </a:endParaRPr>
          </a:p>
          <a:p>
            <a:pPr>
              <a:lnSpc>
                <a:spcPct val="150000"/>
              </a:lnSpc>
              <a:spcAft>
                <a:spcPts val="800"/>
              </a:spcAft>
            </a:pPr>
            <a:endParaRPr lang="en-GB" sz="1200" dirty="0">
              <a:effectLst/>
              <a:latin typeface="Comic Sans MS" panose="030F0702030302020204" pitchFamily="66" charset="0"/>
              <a:ea typeface="Aptos" panose="020B0004020202020204" pitchFamily="34" charset="0"/>
            </a:endParaRPr>
          </a:p>
          <a:p>
            <a:pPr>
              <a:lnSpc>
                <a:spcPct val="150000"/>
              </a:lnSpc>
              <a:spcAft>
                <a:spcPts val="800"/>
              </a:spcAft>
            </a:pP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63163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B6B3C1A-78D4-CEDA-1EEA-4025130045AF}"/>
              </a:ext>
            </a:extLst>
          </p:cNvPr>
          <p:cNvSpPr txBox="1"/>
          <p:nvPr/>
        </p:nvSpPr>
        <p:spPr>
          <a:xfrm>
            <a:off x="187187" y="173935"/>
            <a:ext cx="11817626" cy="651013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endParaRPr lang="en-GB" dirty="0"/>
          </a:p>
        </p:txBody>
      </p:sp>
      <p:sp>
        <p:nvSpPr>
          <p:cNvPr id="3" name="TextBox 2">
            <a:extLst>
              <a:ext uri="{FF2B5EF4-FFF2-40B4-BE49-F238E27FC236}">
                <a16:creationId xmlns:a16="http://schemas.microsoft.com/office/drawing/2014/main" id="{1A000D73-37A8-4CEF-8477-C77318E3D37F}"/>
              </a:ext>
            </a:extLst>
          </p:cNvPr>
          <p:cNvSpPr txBox="1"/>
          <p:nvPr/>
        </p:nvSpPr>
        <p:spPr>
          <a:xfrm>
            <a:off x="468351" y="396533"/>
            <a:ext cx="2623931" cy="584775"/>
          </a:xfrm>
          <a:prstGeom prst="rect">
            <a:avLst/>
          </a:prstGeom>
          <a:noFill/>
        </p:spPr>
        <p:txBody>
          <a:bodyPr wrap="square" rtlCol="0">
            <a:spAutoFit/>
          </a:bodyPr>
          <a:lstStyle/>
          <a:p>
            <a:r>
              <a:rPr lang="en-GB" sz="3200" b="1" u="sng" dirty="0">
                <a:solidFill>
                  <a:schemeClr val="bg2"/>
                </a:solidFill>
              </a:rPr>
              <a:t>Activity -</a:t>
            </a:r>
          </a:p>
        </p:txBody>
      </p:sp>
      <p:sp>
        <p:nvSpPr>
          <p:cNvPr id="9" name="TextBox 8">
            <a:extLst>
              <a:ext uri="{FF2B5EF4-FFF2-40B4-BE49-F238E27FC236}">
                <a16:creationId xmlns:a16="http://schemas.microsoft.com/office/drawing/2014/main" id="{E8630ACE-0FC1-0154-4CF7-0FD884DACE6F}"/>
              </a:ext>
            </a:extLst>
          </p:cNvPr>
          <p:cNvSpPr txBox="1"/>
          <p:nvPr/>
        </p:nvSpPr>
        <p:spPr>
          <a:xfrm rot="20801331">
            <a:off x="167268" y="654336"/>
            <a:ext cx="11285034" cy="3257495"/>
          </a:xfrm>
          <a:prstGeom prst="rect">
            <a:avLst/>
          </a:prstGeom>
          <a:noFill/>
        </p:spPr>
        <p:txBody>
          <a:bodyPr wrap="square" rtlCol="0">
            <a:spAutoFit/>
          </a:bodyPr>
          <a:lstStyle/>
          <a:p>
            <a:pPr>
              <a:lnSpc>
                <a:spcPct val="150000"/>
              </a:lnSpc>
              <a:spcAft>
                <a:spcPts val="800"/>
              </a:spcAft>
            </a:pPr>
            <a:endParaRPr lang="en-GB" sz="1800" b="1" dirty="0">
              <a:effectLst/>
              <a:latin typeface="Arial" panose="020B0604020202020204" pitchFamily="34" charset="0"/>
              <a:ea typeface="Times New Roman" panose="02020603050405020304" pitchFamily="18" charset="0"/>
            </a:endParaRPr>
          </a:p>
          <a:p>
            <a:pPr>
              <a:lnSpc>
                <a:spcPct val="150000"/>
              </a:lnSpc>
              <a:spcAft>
                <a:spcPts val="800"/>
              </a:spcAft>
            </a:pPr>
            <a:endParaRPr lang="en-GB" sz="1600" b="1" dirty="0">
              <a:latin typeface="Arial" panose="020B0604020202020204" pitchFamily="34" charset="0"/>
              <a:ea typeface="Times New Roman" panose="02020603050405020304" pitchFamily="18" charset="0"/>
            </a:endParaRPr>
          </a:p>
          <a:p>
            <a:pPr>
              <a:lnSpc>
                <a:spcPct val="150000"/>
              </a:lnSpc>
              <a:spcAft>
                <a:spcPts val="800"/>
              </a:spcAft>
            </a:pPr>
            <a:r>
              <a:rPr lang="en-GB" sz="1600" b="1" dirty="0">
                <a:solidFill>
                  <a:schemeClr val="bg1"/>
                </a:solidFill>
                <a:effectLst/>
                <a:latin typeface="Comic Sans MS" panose="030F0702030302020204" pitchFamily="66" charset="0"/>
                <a:ea typeface="Times New Roman" panose="02020603050405020304" pitchFamily="18" charset="0"/>
              </a:rPr>
              <a:t>Outdoor Play (Mud Kitchen) - </a:t>
            </a:r>
            <a:r>
              <a:rPr lang="en-GB" sz="1600" dirty="0" err="1">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Hwb.gov.wales</a:t>
            </a:r>
            <a:r>
              <a:rPr lang="en-GB" sz="16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1600" dirty="0" err="1">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n.d</a:t>
            </a:r>
            <a:r>
              <a:rPr lang="en-GB" sz="16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 explains how playing outdoors is especially valuable for young children, supporting their social, emotional, spiritual, and physical development, as well as enhancing their overall well-being. Outdoor experiences foster high levels of confidence and engagement, offering children the freedom to explore, practice, and improve their skills. The outdoor environment provides an open, relaxed, and stimulating space where children can be themselves. Connecting with the natural world helps children develop their knowledge for the environment and understanding of their surroundings, (</a:t>
            </a:r>
            <a:r>
              <a:rPr lang="en-GB" sz="1600" dirty="0" err="1">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hwb.gov.wales</a:t>
            </a:r>
            <a:r>
              <a:rPr lang="en-GB" sz="1600" dirty="0">
                <a:solidFill>
                  <a:schemeClr val="bg1"/>
                </a:solidFill>
                <a:effectLst/>
                <a:latin typeface="Comic Sans MS" panose="030F0702030302020204" pitchFamily="66" charset="0"/>
                <a:ea typeface="Times New Roman" panose="02020603050405020304" pitchFamily="18" charset="0"/>
                <a:cs typeface="Times New Roman" panose="02020603050405020304" pitchFamily="18" charset="0"/>
              </a:rPr>
              <a:t>, n.d.).</a:t>
            </a:r>
            <a:endParaRPr lang="en-GB" sz="1600" dirty="0">
              <a:solidFill>
                <a:schemeClr val="bg1"/>
              </a:solidFill>
              <a:effectLst/>
              <a:latin typeface="Comic Sans MS" panose="030F0702030302020204" pitchFamily="66" charset="0"/>
              <a:ea typeface="Aptos" panose="020B0004020202020204" pitchFamily="34" charset="0"/>
              <a:cs typeface="Times New Roman" panose="02020603050405020304" pitchFamily="18" charset="0"/>
            </a:endParaRPr>
          </a:p>
        </p:txBody>
      </p:sp>
      <p:pic>
        <p:nvPicPr>
          <p:cNvPr id="11" name="Picture 10" descr="A person washing a bowl of water&#10;&#10;Description automatically generated">
            <a:extLst>
              <a:ext uri="{FF2B5EF4-FFF2-40B4-BE49-F238E27FC236}">
                <a16:creationId xmlns:a16="http://schemas.microsoft.com/office/drawing/2014/main" id="{EFEB9D73-0AA0-6333-C5CB-4090B9E3B4DE}"/>
              </a:ext>
            </a:extLst>
          </p:cNvPr>
          <p:cNvPicPr>
            <a:picLocks noChangeAspect="1"/>
          </p:cNvPicPr>
          <p:nvPr/>
        </p:nvPicPr>
        <p:blipFill>
          <a:blip r:embed="rId2">
            <a:extLst>
              <a:ext uri="{28A0092B-C50C-407E-A947-70E740481C1C}">
                <a14:useLocalDpi xmlns:a14="http://schemas.microsoft.com/office/drawing/2010/main" val="0"/>
              </a:ext>
            </a:extLst>
          </a:blip>
          <a:srcRect l="8140" t="22711" r="53354" b="1"/>
          <a:stretch/>
        </p:blipFill>
        <p:spPr>
          <a:xfrm rot="467817">
            <a:off x="8642768" y="3129126"/>
            <a:ext cx="3148158" cy="3356913"/>
          </a:xfrm>
          <a:prstGeom prst="rect">
            <a:avLst/>
          </a:prstGeom>
        </p:spPr>
      </p:pic>
      <p:sp>
        <p:nvSpPr>
          <p:cNvPr id="13" name="TextBox 12">
            <a:extLst>
              <a:ext uri="{FF2B5EF4-FFF2-40B4-BE49-F238E27FC236}">
                <a16:creationId xmlns:a16="http://schemas.microsoft.com/office/drawing/2014/main" id="{F30F541B-5491-33E2-87E5-6E22CE38A5EF}"/>
              </a:ext>
            </a:extLst>
          </p:cNvPr>
          <p:cNvSpPr txBox="1"/>
          <p:nvPr/>
        </p:nvSpPr>
        <p:spPr>
          <a:xfrm>
            <a:off x="8034454" y="6376288"/>
            <a:ext cx="2046249" cy="307777"/>
          </a:xfrm>
          <a:prstGeom prst="rect">
            <a:avLst/>
          </a:prstGeom>
          <a:noFill/>
        </p:spPr>
        <p:txBody>
          <a:bodyPr wrap="square">
            <a:spAutoFit/>
          </a:bodyPr>
          <a:lstStyle/>
          <a:p>
            <a:r>
              <a:rPr lang="en-GB" sz="1400" b="0" i="0" dirty="0">
                <a:solidFill>
                  <a:schemeClr val="bg1"/>
                </a:solidFill>
                <a:effectLst/>
                <a:latin typeface="Roboto" panose="02000000000000000000" pitchFamily="2" charset="0"/>
              </a:rPr>
              <a:t>(</a:t>
            </a:r>
            <a:r>
              <a:rPr lang="en-GB" sz="1400" b="0" i="0" dirty="0" err="1">
                <a:solidFill>
                  <a:schemeClr val="bg1"/>
                </a:solidFill>
                <a:effectLst/>
                <a:latin typeface="Roboto" panose="02000000000000000000" pitchFamily="2" charset="0"/>
              </a:rPr>
              <a:t>hwb.gov.wales</a:t>
            </a:r>
            <a:r>
              <a:rPr lang="en-GB" sz="1400" b="0" i="0" dirty="0">
                <a:solidFill>
                  <a:schemeClr val="bg1"/>
                </a:solidFill>
                <a:effectLst/>
                <a:latin typeface="Roboto" panose="02000000000000000000" pitchFamily="2" charset="0"/>
              </a:rPr>
              <a:t>, n.d.)</a:t>
            </a:r>
            <a:endParaRPr lang="en-GB" sz="1400" dirty="0">
              <a:solidFill>
                <a:schemeClr val="bg1"/>
              </a:solidFill>
            </a:endParaRPr>
          </a:p>
        </p:txBody>
      </p:sp>
    </p:spTree>
    <p:extLst>
      <p:ext uri="{BB962C8B-B14F-4D97-AF65-F5344CB8AC3E}">
        <p14:creationId xmlns:p14="http://schemas.microsoft.com/office/powerpoint/2010/main" val="3518009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0592BAF-D323-24FB-FF2A-C72A088A41EB}"/>
              </a:ext>
            </a:extLst>
          </p:cNvPr>
          <p:cNvSpPr txBox="1"/>
          <p:nvPr/>
        </p:nvSpPr>
        <p:spPr>
          <a:xfrm>
            <a:off x="0" y="-22522"/>
            <a:ext cx="12087922" cy="7076296"/>
          </a:xfrm>
          <a:prstGeom prst="rect">
            <a:avLst/>
          </a:prstGeom>
          <a:noFill/>
        </p:spPr>
        <p:txBody>
          <a:bodyPr wrap="square">
            <a:spAutoFit/>
          </a:bodyPr>
          <a:lstStyle/>
          <a:p>
            <a:pPr>
              <a:lnSpc>
                <a:spcPct val="150000"/>
              </a:lnSpc>
              <a:spcAft>
                <a:spcPts val="800"/>
              </a:spcAft>
            </a:pPr>
            <a:r>
              <a:rPr lang="en-GB" sz="1400" b="1" dirty="0">
                <a:effectLst/>
                <a:latin typeface="Comic Sans MS" panose="030F0702030302020204" pitchFamily="66" charset="0"/>
                <a:ea typeface="Aptos" panose="020B0004020202020204" pitchFamily="34" charset="0"/>
                <a:cs typeface="Times New Roman" panose="02020603050405020304" pitchFamily="18" charset="0"/>
              </a:rPr>
              <a:t>Benefits/meaningful learning - </a:t>
            </a:r>
          </a:p>
          <a:p>
            <a:pPr>
              <a:lnSpc>
                <a:spcPct val="150000"/>
              </a:lnSpc>
              <a:spcAft>
                <a:spcPts val="800"/>
              </a:spcAft>
            </a:pPr>
            <a:r>
              <a:rPr lang="en-GB" sz="1400" b="1" u="sng" dirty="0">
                <a:effectLst/>
                <a:latin typeface="Comic Sans MS" panose="030F0702030302020204" pitchFamily="66" charset="0"/>
                <a:ea typeface="Aptos" panose="020B0004020202020204" pitchFamily="34" charset="0"/>
                <a:cs typeface="Times New Roman" panose="02020603050405020304" pitchFamily="18" charset="0"/>
              </a:rPr>
              <a:t>Promotes</a:t>
            </a:r>
            <a:r>
              <a:rPr lang="en-GB" sz="1400" b="1" u="sng" dirty="0">
                <a:effectLst/>
                <a:latin typeface="Comic Sans MS" panose="030F0702030302020204" pitchFamily="66" charset="0"/>
                <a:ea typeface="Times New Roman" panose="02020603050405020304" pitchFamily="18" charset="0"/>
                <a:cs typeface="Times New Roman" panose="02020603050405020304" pitchFamily="18" charset="0"/>
              </a:rPr>
              <a:t> physical development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Playing outdoors in the mud kitchen can improve large and fine motor skills while enabling children to assess and experience risk. Through mixing, pouring, grabbing and walking this activity</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 offers various opportunities for physical movement,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(Twinkl, 2025).</a:t>
            </a:r>
            <a:endParaRPr lang="en-GB" sz="1400" dirty="0">
              <a:latin typeface="Comic Sans MS" panose="030F0702030302020204" pitchFamily="66" charset="0"/>
              <a:ea typeface="Times New Roman" panose="02020603050405020304" pitchFamily="18" charset="0"/>
              <a:cs typeface="Times New Roman" panose="02020603050405020304" pitchFamily="18" charset="0"/>
            </a:endParaRPr>
          </a:p>
          <a:p>
            <a:pPr>
              <a:lnSpc>
                <a:spcPct val="150000"/>
              </a:lnSpc>
              <a:spcAft>
                <a:spcPts val="800"/>
              </a:spcAft>
            </a:pP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1400" b="1" u="sng" dirty="0">
                <a:effectLst/>
                <a:latin typeface="Comic Sans MS" panose="030F0702030302020204" pitchFamily="66" charset="0"/>
                <a:ea typeface="Times New Roman" panose="02020603050405020304" pitchFamily="18" charset="0"/>
                <a:cs typeface="Times New Roman" panose="02020603050405020304" pitchFamily="18" charset="0"/>
              </a:rPr>
              <a:t>Promotes creativity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Children are free to investigate, explore, and create, encouraging them to take an active role in their own learning. Real-life, relevant, and meaningful contexts help children make connections, apply their knowledge, and strengthen their skills, (</a:t>
            </a:r>
            <a:r>
              <a:rPr lang="en-GB" sz="1400" dirty="0" err="1">
                <a:effectLst/>
                <a:latin typeface="Comic Sans MS" panose="030F0702030302020204" pitchFamily="66" charset="0"/>
                <a:ea typeface="Times New Roman" panose="02020603050405020304" pitchFamily="18" charset="0"/>
                <a:cs typeface="Times New Roman" panose="02020603050405020304" pitchFamily="18" charset="0"/>
              </a:rPr>
              <a:t>hwb.gov.wales</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n.d.).</a:t>
            </a:r>
            <a:endParaRPr lang="en-GB" sz="14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50000"/>
              </a:lnSpc>
              <a:spcAft>
                <a:spcPts val="800"/>
              </a:spcAft>
            </a:pPr>
            <a:r>
              <a:rPr lang="en-GB" sz="1400" b="1" u="sng"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1400" b="1" u="sng" dirty="0">
                <a:latin typeface="Comic Sans MS" panose="030F0702030302020204" pitchFamily="66" charset="0"/>
                <a:ea typeface="Times New Roman" panose="02020603050405020304" pitchFamily="18" charset="0"/>
                <a:cs typeface="Times New Roman" panose="02020603050405020304" pitchFamily="18" charset="0"/>
              </a:rPr>
              <a:t>Promotes </a:t>
            </a:r>
            <a:r>
              <a:rPr lang="en-GB" sz="1400" b="1" u="sng" dirty="0">
                <a:effectLst/>
                <a:latin typeface="Comic Sans MS" panose="030F0702030302020204" pitchFamily="66" charset="0"/>
                <a:ea typeface="Aptos" panose="020B0004020202020204" pitchFamily="34" charset="0"/>
                <a:cs typeface="Times New Roman" panose="02020603050405020304" pitchFamily="18" charset="0"/>
              </a:rPr>
              <a:t>numeracy, mark making and language/communication skills </a:t>
            </a:r>
            <a:r>
              <a:rPr lang="en-GB" sz="1400" b="1" dirty="0">
                <a:effectLst/>
                <a:latin typeface="Comic Sans MS" panose="030F0702030302020204" pitchFamily="66" charset="0"/>
                <a:ea typeface="Aptos" panose="020B0004020202020204" pitchFamily="34" charset="0"/>
                <a:cs typeface="Times New Roman" panose="02020603050405020304" pitchFamily="18" charset="0"/>
              </a:rPr>
              <a:t>- </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Through counting objects, naming materials can bring awareness to their knowledge and understanding of the world and encouraging skills including mixing, pouring and experiencing different textures provides learning opportunities across all areas of learning promoting holistic development</a:t>
            </a:r>
            <a:r>
              <a:rPr lang="en-GB" sz="1400" b="1" dirty="0">
                <a:effectLst/>
                <a:latin typeface="Comic Sans MS" panose="030F0702030302020204" pitchFamily="66" charset="0"/>
                <a:ea typeface="Aptos" panose="020B0004020202020204" pitchFamily="34" charset="0"/>
                <a:cs typeface="Times New Roman" panose="02020603050405020304" pitchFamily="18" charset="0"/>
              </a:rPr>
              <a: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a:t>
            </a:r>
            <a:r>
              <a:rPr lang="en-GB" sz="1400" dirty="0" err="1">
                <a:effectLst/>
                <a:latin typeface="Comic Sans MS" panose="030F0702030302020204" pitchFamily="66" charset="0"/>
                <a:ea typeface="Times New Roman" panose="02020603050405020304" pitchFamily="18" charset="0"/>
                <a:cs typeface="Times New Roman" panose="02020603050405020304" pitchFamily="18" charset="0"/>
              </a:rPr>
              <a:t>hwb.gov.wales</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n.d.).</a:t>
            </a:r>
          </a:p>
          <a:p>
            <a:pPr>
              <a:lnSpc>
                <a:spcPct val="150000"/>
              </a:lnSpc>
              <a:spcAft>
                <a:spcPts val="800"/>
              </a:spcAft>
            </a:pPr>
            <a:endParaRPr lang="en-GB" sz="1400" dirty="0">
              <a:latin typeface="Comic Sans MS" panose="030F0702030302020204" pitchFamily="66" charset="0"/>
              <a:ea typeface="Aptos" panose="020B0004020202020204" pitchFamily="34" charset="0"/>
              <a:cs typeface="Times New Roman" panose="02020603050405020304" pitchFamily="18" charset="0"/>
            </a:endParaRPr>
          </a:p>
          <a:p>
            <a:pPr algn="ctr">
              <a:lnSpc>
                <a:spcPct val="150000"/>
              </a:lnSpc>
              <a:spcAft>
                <a:spcPts val="800"/>
              </a:spcAft>
            </a:pPr>
            <a:r>
              <a:rPr lang="en-GB" sz="1400" b="1" dirty="0">
                <a:effectLst/>
                <a:latin typeface="Comic Sans MS" panose="030F0702030302020204" pitchFamily="66" charset="0"/>
                <a:ea typeface="Times New Roman" panose="02020603050405020304" pitchFamily="18" charset="0"/>
                <a:cs typeface="Times New Roman" panose="02020603050405020304" pitchFamily="18" charset="0"/>
              </a:rPr>
              <a:t>In </a:t>
            </a:r>
            <a:r>
              <a:rPr lang="en-GB" sz="1400" b="1" dirty="0" err="1">
                <a:effectLst/>
                <a:latin typeface="Comic Sans MS" panose="030F0702030302020204" pitchFamily="66" charset="0"/>
                <a:ea typeface="Times New Roman" panose="02020603050405020304" pitchFamily="18" charset="0"/>
                <a:cs typeface="Times New Roman" panose="02020603050405020304" pitchFamily="18" charset="0"/>
              </a:rPr>
              <a:t>Sweeden</a:t>
            </a:r>
            <a:r>
              <a:rPr lang="en-GB" sz="1400" b="1"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infants and toddlers commonly nap outdoors in prams, even in colder weather, to promote health and well-being during outdoor play. </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Being surrounded by nature can be seen as soothing and contributes to the child’s well-being. </a:t>
            </a:r>
            <a:r>
              <a:rPr lang="en-GB" sz="1400" dirty="0">
                <a:latin typeface="Comic Sans MS" panose="030F0702030302020204" pitchFamily="66" charset="0"/>
                <a:ea typeface="Aptos" panose="020B0004020202020204" pitchFamily="34" charset="0"/>
                <a:cs typeface="Times New Roman" panose="02020603050405020304" pitchFamily="18" charset="0"/>
              </a:rPr>
              <a:t>N</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ature sounds may reduce the body's "fight-or-flight" response while enhancing relaxation, (</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McGurk, 2019). In Wales according to </a:t>
            </a:r>
            <a:r>
              <a:rPr lang="en-GB" sz="1400" dirty="0" err="1">
                <a:effectLst/>
                <a:latin typeface="Comic Sans MS" panose="030F0702030302020204" pitchFamily="66" charset="0"/>
                <a:ea typeface="Times New Roman" panose="02020603050405020304" pitchFamily="18" charset="0"/>
                <a:cs typeface="Times New Roman" panose="02020603050405020304" pitchFamily="18" charset="0"/>
              </a:rPr>
              <a:t>hwb.gov.wales</a:t>
            </a:r>
            <a:r>
              <a:rPr lang="en-GB" sz="1400" dirty="0">
                <a:effectLst/>
                <a:latin typeface="Comic Sans MS" panose="030F0702030302020204" pitchFamily="66" charset="0"/>
                <a:ea typeface="Times New Roman" panose="02020603050405020304" pitchFamily="18" charset="0"/>
                <a:cs typeface="Times New Roman" panose="02020603050405020304" pitchFamily="18" charset="0"/>
              </a:rPr>
              <a:t> (n.d.) </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children  are encouraged to actively engage, lead their own learning and explore the natural world, which is the same as </a:t>
            </a:r>
            <a:r>
              <a:rPr lang="en-GB" sz="1400" dirty="0" err="1">
                <a:effectLst/>
                <a:latin typeface="Comic Sans MS" panose="030F0702030302020204" pitchFamily="66" charset="0"/>
                <a:ea typeface="Aptos" panose="020B0004020202020204" pitchFamily="34" charset="0"/>
                <a:cs typeface="Times New Roman" panose="02020603050405020304" pitchFamily="18" charset="0"/>
              </a:rPr>
              <a:t>Sweeden</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 to broaden their understanding of the environment however </a:t>
            </a:r>
            <a:r>
              <a:rPr lang="en-GB" sz="1400" dirty="0">
                <a:latin typeface="Comic Sans MS" panose="030F0702030302020204" pitchFamily="66" charset="0"/>
                <a:ea typeface="Aptos" panose="020B0004020202020204" pitchFamily="34" charset="0"/>
                <a:cs typeface="Times New Roman" panose="02020603050405020304" pitchFamily="18" charset="0"/>
              </a:rPr>
              <a:t>n</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urseries in Wales align with the NHS guidelines that recommended room temperature for keeping baby’s safe when sleeping is 18 degrees </a:t>
            </a:r>
            <a:r>
              <a:rPr lang="en-GB" sz="1400" dirty="0" err="1">
                <a:effectLst/>
                <a:latin typeface="Comic Sans MS" panose="030F0702030302020204" pitchFamily="66" charset="0"/>
                <a:ea typeface="Aptos" panose="020B0004020202020204" pitchFamily="34" charset="0"/>
                <a:cs typeface="Times New Roman" panose="02020603050405020304" pitchFamily="18" charset="0"/>
              </a:rPr>
              <a:t>celsius</a:t>
            </a:r>
            <a:r>
              <a:rPr lang="en-GB" sz="1400" dirty="0">
                <a:effectLst/>
                <a:latin typeface="Comic Sans MS" panose="030F0702030302020204" pitchFamily="66" charset="0"/>
                <a:ea typeface="Aptos" panose="020B0004020202020204" pitchFamily="34" charset="0"/>
                <a:cs typeface="Times New Roman" panose="02020603050405020304" pitchFamily="18" charset="0"/>
              </a:rPr>
              <a:t>.  </a:t>
            </a:r>
          </a:p>
          <a:p>
            <a:pPr>
              <a:lnSpc>
                <a:spcPct val="107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endParaRPr lang="en-GB" sz="14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50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658521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A77969-B020-7D48-155D-FD3D49813EA3}"/>
              </a:ext>
            </a:extLst>
          </p:cNvPr>
          <p:cNvSpPr txBox="1"/>
          <p:nvPr/>
        </p:nvSpPr>
        <p:spPr>
          <a:xfrm>
            <a:off x="3430858" y="1048214"/>
            <a:ext cx="6177775" cy="1200329"/>
          </a:xfrm>
          <a:prstGeom prst="rect">
            <a:avLst/>
          </a:prstGeom>
          <a:solidFill>
            <a:schemeClr val="tx1"/>
          </a:solidFill>
        </p:spPr>
        <p:txBody>
          <a:bodyPr wrap="square" rtlCol="0">
            <a:spAutoFit/>
          </a:bodyPr>
          <a:lstStyle/>
          <a:p>
            <a:pPr algn="ctr"/>
            <a:r>
              <a:rPr lang="en-GB" dirty="0">
                <a:solidFill>
                  <a:schemeClr val="bg1"/>
                </a:solidFill>
                <a:latin typeface="Arial" panose="020B0604020202020204" pitchFamily="34" charset="0"/>
                <a:cs typeface="Arial" panose="020B0604020202020204" pitchFamily="34" charset="0"/>
              </a:rPr>
              <a:t>Appendix</a:t>
            </a:r>
          </a:p>
          <a:p>
            <a:pPr algn="ctr"/>
            <a:endParaRPr lang="en-GB" dirty="0">
              <a:solidFill>
                <a:schemeClr val="bg1"/>
              </a:solidFill>
              <a:latin typeface="Arial" panose="020B0604020202020204" pitchFamily="34" charset="0"/>
              <a:cs typeface="Arial" panose="020B0604020202020204" pitchFamily="34" charset="0"/>
            </a:endParaRPr>
          </a:p>
          <a:p>
            <a:pPr algn="ctr"/>
            <a:endParaRPr lang="en-GB" dirty="0">
              <a:solidFill>
                <a:schemeClr val="bg1"/>
              </a:solidFill>
              <a:latin typeface="Arial" panose="020B0604020202020204" pitchFamily="34" charset="0"/>
              <a:cs typeface="Arial" panose="020B0604020202020204" pitchFamily="34" charset="0"/>
            </a:endParaRPr>
          </a:p>
          <a:p>
            <a:pPr algn="ctr"/>
            <a:r>
              <a:rPr lang="en-GB" dirty="0">
                <a:solidFill>
                  <a:schemeClr val="bg1"/>
                </a:solidFill>
                <a:latin typeface="Arial" panose="020B0604020202020204" pitchFamily="34" charset="0"/>
                <a:cs typeface="Arial" panose="020B0604020202020204" pitchFamily="34" charset="0"/>
              </a:rPr>
              <a:t>I have not used AI</a:t>
            </a:r>
          </a:p>
        </p:txBody>
      </p:sp>
    </p:spTree>
    <p:extLst>
      <p:ext uri="{BB962C8B-B14F-4D97-AF65-F5344CB8AC3E}">
        <p14:creationId xmlns:p14="http://schemas.microsoft.com/office/powerpoint/2010/main" val="30886827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TM03090430[[fn=Banded]]</Template>
  <TotalTime>1208</TotalTime>
  <Words>3842</Words>
  <Application>Microsoft Office PowerPoint</Application>
  <PresentationFormat>Widescreen</PresentationFormat>
  <Paragraphs>85</Paragraphs>
  <Slides>17</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Aharoni</vt:lpstr>
      <vt:lpstr>Angsana New</vt:lpstr>
      <vt:lpstr>AngsanaUPC</vt:lpstr>
      <vt:lpstr>Aptos</vt:lpstr>
      <vt:lpstr>Arial</vt:lpstr>
      <vt:lpstr>Bernard MT Condensed</vt:lpstr>
      <vt:lpstr>Comic Sans MS</vt:lpstr>
      <vt:lpstr>Corbel</vt:lpstr>
      <vt:lpstr>Noto Sans</vt:lpstr>
      <vt:lpstr>Roboto</vt:lpstr>
      <vt:lpstr>Times New Roman</vt:lpstr>
      <vt:lpstr>Wingdings</vt:lpstr>
      <vt:lpstr>Banded</vt:lpstr>
      <vt:lpstr>PowerPoint Presentation</vt:lpstr>
      <vt:lpstr>What is the first 1000 days?  </vt:lpstr>
      <vt:lpstr>  </vt:lpstr>
      <vt:lpstr>Why are the 1st 1000 days important? </vt:lpstr>
      <vt:lpstr>What is exceptional Care?</vt:lpstr>
      <vt:lpstr>PowerPoint Presentation</vt:lpstr>
      <vt:lpstr>PowerPoint Presentation</vt:lpstr>
      <vt:lpstr>Challenges in providing excellent care!</vt:lpstr>
      <vt:lpstr>(Educators-barnardos.org.uk, 2023)  </vt:lpstr>
      <vt:lpstr>PowerPoint Presentation</vt:lpstr>
      <vt:lpstr> ? </vt:lpstr>
      <vt:lpstr>Maternal   factors  that   could  impact   CHILD  development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gemma Burton</dc:creator>
  <cp:lastModifiedBy>gemma Burton</cp:lastModifiedBy>
  <cp:revision>14</cp:revision>
  <dcterms:created xsi:type="dcterms:W3CDTF">2025-01-14T18:55:35Z</dcterms:created>
  <dcterms:modified xsi:type="dcterms:W3CDTF">2025-01-17T13:41:05Z</dcterms:modified>
</cp:coreProperties>
</file>