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76" r:id="rId7"/>
    <p:sldId id="263" r:id="rId8"/>
    <p:sldId id="264" r:id="rId9"/>
    <p:sldId id="265" r:id="rId10"/>
    <p:sldId id="267" r:id="rId11"/>
    <p:sldId id="277" r:id="rId12"/>
    <p:sldId id="269" r:id="rId13"/>
    <p:sldId id="270" r:id="rId14"/>
    <p:sldId id="271" r:id="rId15"/>
    <p:sldId id="272" r:id="rId16"/>
    <p:sldId id="275" r:id="rId17"/>
    <p:sldId id="273" r:id="rId18"/>
    <p:sldId id="274" r:id="rId19"/>
    <p:sldId id="279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66"/>
    <a:srgbClr val="003466"/>
    <a:srgbClr val="063666"/>
    <a:srgbClr val="F0F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5282" autoAdjust="0"/>
  </p:normalViewPr>
  <p:slideViewPr>
    <p:cSldViewPr snapToGrid="0">
      <p:cViewPr varScale="1">
        <p:scale>
          <a:sx n="81" d="100"/>
          <a:sy n="81" d="100"/>
        </p:scale>
        <p:origin x="69" y="2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23T23:16:27.837"/>
    </inkml:context>
    <inkml:brush xml:id="br0">
      <inkml:brushProperty name="width" value="0.1" units="cm"/>
      <inkml:brushProperty name="height" value="0.1" units="cm"/>
      <inkml:brushProperty name="color" value="#008C3A"/>
    </inkml:brush>
  </inkml:definitions>
  <inkml:trace contextRef="#ctx0" brushRef="#br0">1 0 6553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23T23:16:29.002"/>
    </inkml:context>
    <inkml:brush xml:id="br0">
      <inkml:brushProperty name="width" value="0.1" units="cm"/>
      <inkml:brushProperty name="height" value="0.1" units="cm"/>
      <inkml:brushProperty name="color" value="#008C3A"/>
    </inkml:brush>
  </inkml:definitions>
  <inkml:trace contextRef="#ctx0" brushRef="#br0">0 0 6553,'0'0'0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FB6B8-9761-2628-33AE-38FA11A231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FC8CFE-E10C-8483-DF86-33C02F6569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51F4C7-F935-937D-F6E9-97638327B7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C141C-60A7-4885-B718-C6822C51E716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343E35-874E-9D87-2E7B-8C4A48FA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D8731A-5D0D-CA89-C513-6AA9758BC3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92085-69B3-4A92-956B-CC94E74F3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070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F1DA7-94D6-4A41-5BF6-445606D311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E8C5F-C23A-3281-549D-2477BB2F28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C0AF50-DC67-A1C3-CA13-CF863580C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C141C-60A7-4885-B718-C6822C51E716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623B3A-42EF-2B10-AAFC-281B005FA3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564C20-789B-5CC4-9F7A-5CBEEA346F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92085-69B3-4A92-956B-CC94E74F3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406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4143C-4E3C-7DB3-CD46-CB79795CD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DF6429-F4B2-D3A7-B002-05081E943B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BD1919-A790-8EC7-C524-DF39718801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C141C-60A7-4885-B718-C6822C51E716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BFAA8-5B5E-07C1-FA90-7525A7ED0F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C0EF8B-A589-92AF-063D-537CBBBD5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92085-69B3-4A92-956B-CC94E74F3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088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ABC168-AF0A-3907-5B2F-88C8DB7DE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45371-8E9A-D7BC-1B35-95533E70E7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133042-4CF9-09C1-CD88-A242C7CD6A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96961-353C-B27B-4C1F-C630F7F7C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C141C-60A7-4885-B718-C6822C51E716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F67951-8D00-52A3-DB46-2617BDA949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CAA67F-7D87-B6A0-7F6A-345D3D387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92085-69B3-4A92-956B-CC94E74F3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666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6DC56-433F-812E-F7AF-02E44EAE4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FB804A-53E0-64DC-BB9D-9A1442277E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E92598-84F1-6245-FDFF-B02CC6CDB4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4C146C-179B-D275-A570-AD785B21FF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A8AC87-5DEE-4448-6637-733BCFD83D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10D6A1-F018-42C1-F2D7-78F7FE775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C141C-60A7-4885-B718-C6822C51E716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95A884-307E-C2AC-79E6-991235B161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15508A-C2EC-0CD4-D1DA-2714FF5BB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92085-69B3-4A92-956B-CC94E74F3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060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0CBF1-DAAF-DC7F-F7C0-12EDF1533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B86B25-9021-387E-CD6C-1093F7EDE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C141C-60A7-4885-B718-C6822C51E716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A25DD1-F908-715B-9E59-D4C173246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427695-86A4-0CFC-8A73-B31E64028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92085-69B3-4A92-956B-CC94E74F3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074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26A10B-C5CB-1E36-7C58-028C877639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C141C-60A7-4885-B718-C6822C51E716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3A995E-CEA2-4D90-C447-41B88D251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D4B6C4-579C-31D9-54B8-AA1113FA7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92085-69B3-4A92-956B-CC94E74F3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726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462CB-D7D2-801F-1932-C1F9FC2BD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75786-7F44-06DB-D814-7ABE308A1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645BDA-2CCC-699B-9309-DCF149A3B1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708459-9746-4A74-1ABD-6892BF1A01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C141C-60A7-4885-B718-C6822C51E716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C3F4E3-6100-D565-0FE7-E5AEBDB9C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1B7E7B-2F51-BD34-194F-93E9EA6A6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92085-69B3-4A92-956B-CC94E74F3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80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2311B-B509-8CC9-6EFF-CCFF6C19D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C5588B5-9DCA-50D8-425B-B9CDDF367E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B55B1B-708E-B3FE-07FD-26480960A0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BCE39D-B941-1AF1-7681-FF42F86F26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C141C-60A7-4885-B718-C6822C51E716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377DD4-C763-3C91-BF73-81C50400DE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FEFB8E-2514-EBFE-DCDC-BC1B6360C2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92085-69B3-4A92-956B-CC94E74F3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229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F661F-31CC-F366-C887-0ED966B1E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DDF4D8-7A19-5EA1-5D9F-9154786567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ADF114-3F67-6848-B373-B8E4E47864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C141C-60A7-4885-B718-C6822C51E716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6E9118-83C7-786E-0E29-A975A38CC8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6A2ECD-B2DC-30AB-C043-42B5B646B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92085-69B3-4A92-956B-CC94E74F3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1831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110A3E-AB86-E683-0AF8-AC718CB0AD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BA7E00-A39F-C683-3ED1-A8F92EE454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490E84-88F4-BE0D-56D6-04D3F866B0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C141C-60A7-4885-B718-C6822C51E716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F1FD93-5024-5EEB-EB89-0DB128ADFE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40BDA4-0651-B2D6-3702-1275B52A14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92085-69B3-4A92-956B-CC94E74F3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5866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0604987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A05205-C85C-A53A-6114-FBA8FE2EB5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9CE83A-7AC6-1FD0-AD34-A3B0488336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8FD4F1-79F3-48DA-7678-AFA7B4006E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E3C141C-60A7-4885-B718-C6822C51E716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5E4726-E70D-E1DF-4984-CB7BBED759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08A1B2-6E5F-794C-A495-67F440D5CF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A92085-69B3-4A92-956B-CC94E74F3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003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5" Type="http://schemas.openxmlformats.org/officeDocument/2006/relationships/customXml" Target="../ink/ink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4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f52df53-e971-4022-861e-09dd7d7410ee"/>
          <p:cNvPicPr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PicPr>
        <p:blipFill>
          <a:blip r:embed="rId2"/>
          <a:stretch/>
        </p:blipFill>
        <p:spPr>
          <a:xfrm>
            <a:off x="1341012" y="0"/>
            <a:ext cx="9509985" cy="6858000"/>
          </a:xfrm>
          <a:prstGeom prst="rect">
            <a:avLst/>
          </a:prstGeom>
        </p:spPr>
      </p:pic>
      <p:sp>
        <p:nvSpPr>
          <p:cNvPr id="2" name="TextBox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022468" y="869244"/>
            <a:ext cx="427437" cy="13587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 rtl="0">
              <a:lnSpc>
                <a:spcPct val="100000"/>
              </a:lnSpc>
            </a:pPr>
            <a:r>
              <a:rPr sz="883">
                <a:solidFill>
                  <a:srgbClr val="7A9ABC"/>
                </a:solidFill>
                <a:latin typeface="Montserrat"/>
                <a:cs typeface="Montserrat"/>
              </a:rPr>
              <a:t>CHINA</a:t>
            </a:r>
          </a:p>
        </p:txBody>
      </p:sp>
      <p:sp>
        <p:nvSpPr>
          <p:cNvPr id="3" name="TextBox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4769240" y="1334435"/>
            <a:ext cx="2625371" cy="1500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 rtl="0">
              <a:lnSpc>
                <a:spcPct val="100000"/>
              </a:lnSpc>
            </a:pPr>
            <a:r>
              <a:rPr sz="975" b="1">
                <a:solidFill>
                  <a:srgbClr val="8B8B68"/>
                </a:solidFill>
                <a:latin typeface="Montserrat"/>
                <a:cs typeface="Montserrat"/>
              </a:rPr>
              <a:t>CORPORATE STRATEGY PRESENTATION</a:t>
            </a:r>
          </a:p>
        </p:txBody>
      </p:sp>
      <p:sp>
        <p:nvSpPr>
          <p:cNvPr id="10" name="TextBox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3505">
            <a:off x="3361219" y="1624947"/>
            <a:ext cx="5458808" cy="12862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 rtl="0">
              <a:lnSpc>
                <a:spcPct val="100000"/>
              </a:lnSpc>
            </a:pPr>
            <a:r>
              <a:rPr sz="4179" b="1" dirty="0">
                <a:solidFill>
                  <a:srgbClr val="EEF4F6"/>
                </a:solidFill>
                <a:latin typeface="Playfair Display"/>
                <a:cs typeface="Playfair Display"/>
              </a:rPr>
              <a:t>Bridging Cultures,</a:t>
            </a:r>
          </a:p>
          <a:p>
            <a:pPr algn="ctr" rtl="0">
              <a:lnSpc>
                <a:spcPct val="100000"/>
              </a:lnSpc>
            </a:pPr>
            <a:r>
              <a:rPr sz="4179" b="1" dirty="0">
                <a:solidFill>
                  <a:srgbClr val="EEF4F6"/>
                </a:solidFill>
                <a:latin typeface="Playfair Display"/>
                <a:cs typeface="Playfair Display"/>
              </a:rPr>
              <a:t>Building Partnerships</a:t>
            </a:r>
          </a:p>
        </p:txBody>
      </p:sp>
      <p:sp>
        <p:nvSpPr>
          <p:cNvPr id="5" name="TextBox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97041">
            <a:off x="2912612" y="3533073"/>
            <a:ext cx="6383625" cy="25994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 rtl="0">
              <a:lnSpc>
                <a:spcPct val="100000"/>
              </a:lnSpc>
            </a:pPr>
            <a:r>
              <a:rPr sz="1689" dirty="0">
                <a:solidFill>
                  <a:srgbClr val="BACEDF"/>
                </a:solidFill>
                <a:latin typeface="Montserrat"/>
                <a:cs typeface="Montserrat"/>
              </a:rPr>
              <a:t>A Strategic Framework for UK-China Business Negotiations</a:t>
            </a:r>
          </a:p>
        </p:txBody>
      </p:sp>
      <p:sp>
        <p:nvSpPr>
          <p:cNvPr id="6" name="TextBox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2326357" y="4894623"/>
            <a:ext cx="1217876" cy="349095"/>
          </a:xfrm>
          <a:prstGeom prst="rect">
            <a:avLst/>
          </a:prstGeom>
          <a:noFill/>
        </p:spPr>
        <p:txBody>
          <a:bodyPr wrap="square" lIns="0" tIns="0" rIns="0" bIns="0" numCol="1" anchor="t">
            <a:prstTxWarp prst="textPlain">
              <a:avLst/>
            </a:prstTxWarp>
            <a:spAutoFit/>
          </a:bodyPr>
          <a:lstStyle/>
          <a:p>
            <a:r>
              <a:rPr sz="1135" b="1" dirty="0">
                <a:solidFill>
                  <a:srgbClr val="C7D4D7"/>
                </a:solidFill>
                <a:latin typeface="Avenir Next LT Pro"/>
                <a:cs typeface="Avenir Next LT Pro"/>
              </a:rPr>
              <a:t>Hassan Abbas</a:t>
            </a:r>
          </a:p>
          <a:p>
            <a:r>
              <a:rPr sz="1135" b="1" dirty="0">
                <a:solidFill>
                  <a:srgbClr val="C7D4D7"/>
                </a:solidFill>
                <a:latin typeface="Avenir Next LT Pro"/>
                <a:cs typeface="Avenir Next LT Pro"/>
              </a:rPr>
              <a:t>2010829</a:t>
            </a:r>
          </a:p>
        </p:txBody>
      </p:sp>
      <p:sp>
        <p:nvSpPr>
          <p:cNvPr id="7" name="TextBox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0281">
            <a:off x="5171335" y="4702569"/>
            <a:ext cx="1864852" cy="619360"/>
          </a:xfrm>
          <a:prstGeom prst="rect">
            <a:avLst/>
          </a:prstGeom>
          <a:noFill/>
        </p:spPr>
        <p:txBody>
          <a:bodyPr wrap="square" lIns="0" tIns="0" rIns="0" bIns="0" numCol="1" anchor="t">
            <a:prstTxWarp prst="textPlain">
              <a:avLst/>
            </a:prstTxWarp>
            <a:spAutoFit/>
          </a:bodyPr>
          <a:lstStyle/>
          <a:p>
            <a:pPr algn="ctr"/>
            <a:r>
              <a:rPr sz="1360" i="1" dirty="0">
                <a:solidFill>
                  <a:srgbClr val="7696B5"/>
                </a:solidFill>
                <a:latin typeface="Playfair Display"/>
                <a:cs typeface="Playfair Display"/>
              </a:rPr>
              <a:t>International Business Communications LCBB6023</a:t>
            </a:r>
          </a:p>
        </p:txBody>
      </p:sp>
      <p:sp>
        <p:nvSpPr>
          <p:cNvPr id="8" name="TextBox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9051112" y="4651106"/>
            <a:ext cx="808907" cy="11067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719" b="1">
                <a:solidFill>
                  <a:srgbClr val="4E7090"/>
                </a:solidFill>
                <a:latin typeface="Montserrat"/>
                <a:cs typeface="Montserrat"/>
              </a:rPr>
              <a:t>PREPARED FOR</a:t>
            </a:r>
          </a:p>
        </p:txBody>
      </p:sp>
      <p:sp>
        <p:nvSpPr>
          <p:cNvPr id="9" name="TextBox9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4385">
            <a:off x="8489459" y="4818480"/>
            <a:ext cx="1404776" cy="337833"/>
          </a:xfrm>
          <a:prstGeom prst="rect">
            <a:avLst/>
          </a:prstGeom>
          <a:noFill/>
        </p:spPr>
        <p:txBody>
          <a:bodyPr wrap="square" lIns="0" tIns="0" rIns="0" bIns="0" numCol="1" anchor="t">
            <a:prstTxWarp prst="textPlain">
              <a:avLst/>
            </a:prstTxWarp>
            <a:spAutoFit/>
          </a:bodyPr>
          <a:lstStyle/>
          <a:p>
            <a:pPr algn="r"/>
            <a:r>
              <a:rPr sz="1115" b="1">
                <a:solidFill>
                  <a:srgbClr val="C0D2DB"/>
                </a:solidFill>
                <a:latin typeface="Avenir Next LT Pro"/>
                <a:cs typeface="Avenir Next LT Pro"/>
              </a:rPr>
              <a:t>Board of Directors</a:t>
            </a:r>
          </a:p>
          <a:p>
            <a:pPr algn="r"/>
            <a:r>
              <a:rPr sz="1115" b="1">
                <a:solidFill>
                  <a:srgbClr val="C0D2DB"/>
                </a:solidFill>
                <a:latin typeface="Avenir Next LT Pro"/>
                <a:cs typeface="Avenir Next LT Pro"/>
              </a:rPr>
              <a:t>March 25, 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5683fe5b-b992-4e2a-a155-cdc86c59b0a6"/>
          <p:cNvPicPr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PicPr>
        <p:blipFill>
          <a:blip r:embed="rId2"/>
          <a:stretch/>
        </p:blipFill>
        <p:spPr>
          <a:xfrm>
            <a:off x="800" y="1"/>
            <a:ext cx="12190401" cy="6858000"/>
          </a:xfrm>
          <a:prstGeom prst="rect">
            <a:avLst/>
          </a:prstGeom>
        </p:spPr>
      </p:pic>
      <p:sp>
        <p:nvSpPr>
          <p:cNvPr id="2" name="TextBox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30156">
            <a:off x="496533" y="334021"/>
            <a:ext cx="922410" cy="23852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550" b="1">
                <a:solidFill>
                  <a:srgbClr val="828467"/>
                </a:solidFill>
                <a:latin typeface="Avenir Next LT Pro"/>
                <a:cs typeface="Avenir Next LT Pro"/>
              </a:rPr>
              <a:t>AGENDA</a:t>
            </a:r>
          </a:p>
        </p:txBody>
      </p:sp>
      <p:sp>
        <p:nvSpPr>
          <p:cNvPr id="3" name="TextBox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6688">
            <a:off x="496993" y="637445"/>
            <a:ext cx="1566697" cy="19761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284">
                <a:solidFill>
                  <a:srgbClr val="A2B6C4"/>
                </a:solidFill>
                <a:latin typeface="Georgia"/>
                <a:cs typeface="Georgia"/>
              </a:rPr>
              <a:t>Our Roadmap Today</a:t>
            </a:r>
          </a:p>
        </p:txBody>
      </p:sp>
      <p:sp>
        <p:nvSpPr>
          <p:cNvPr id="20" name="TextBox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9476369" y="657328"/>
            <a:ext cx="2175115" cy="17344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1127">
                <a:solidFill>
                  <a:srgbClr val="6285A6"/>
                </a:solidFill>
                <a:latin typeface="Avenir Next LT Pro"/>
                <a:cs typeface="Avenir Next LT Pro"/>
              </a:rPr>
              <a:t>Strategic Partnership Framework</a:t>
            </a:r>
          </a:p>
        </p:txBody>
      </p:sp>
      <p:sp>
        <p:nvSpPr>
          <p:cNvPr id="5" name="TextBox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670048" y="1874691"/>
            <a:ext cx="1725913" cy="131061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2129" b="1">
                <a:solidFill>
                  <a:srgbClr val="ABBECB"/>
                </a:solidFill>
                <a:latin typeface="Playfair Display"/>
                <a:cs typeface="Playfair Display"/>
              </a:rPr>
              <a:t>01</a:t>
            </a:r>
          </a:p>
          <a:p>
            <a:pPr algn="l" rtl="0">
              <a:lnSpc>
                <a:spcPct val="100000"/>
              </a:lnSpc>
            </a:pPr>
            <a:r>
              <a:rPr sz="2129" b="1">
                <a:solidFill>
                  <a:srgbClr val="ABBECB"/>
                </a:solidFill>
                <a:latin typeface="Playfair Display"/>
                <a:cs typeface="Playfair Display"/>
              </a:rPr>
              <a:t>Why China?</a:t>
            </a:r>
          </a:p>
          <a:p>
            <a:pPr algn="l" rtl="0">
              <a:lnSpc>
                <a:spcPct val="100000"/>
              </a:lnSpc>
            </a:pPr>
            <a:r>
              <a:rPr sz="2129" b="1">
                <a:solidFill>
                  <a:srgbClr val="ABBECB"/>
                </a:solidFill>
                <a:latin typeface="Playfair Display"/>
                <a:cs typeface="Playfair Display"/>
              </a:rPr>
              <a:t>The Strategic</a:t>
            </a:r>
          </a:p>
          <a:p>
            <a:pPr algn="l" rtl="0">
              <a:lnSpc>
                <a:spcPct val="100000"/>
              </a:lnSpc>
            </a:pPr>
            <a:r>
              <a:rPr sz="2129" b="1">
                <a:solidFill>
                  <a:srgbClr val="ABBECB"/>
                </a:solidFill>
                <a:latin typeface="Playfair Display"/>
                <a:cs typeface="Playfair Display"/>
              </a:rPr>
              <a:t>Opportunity</a:t>
            </a:r>
          </a:p>
        </p:txBody>
      </p:sp>
      <p:sp>
        <p:nvSpPr>
          <p:cNvPr id="6" name="TextBox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691637" y="4550743"/>
            <a:ext cx="1614765" cy="121411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127">
                <a:solidFill>
                  <a:srgbClr val="7592B1"/>
                </a:solidFill>
                <a:latin typeface="Montserrat"/>
                <a:cs typeface="Montserrat"/>
              </a:rPr>
              <a:t>Analysis of the £90B</a:t>
            </a:r>
          </a:p>
          <a:p>
            <a:pPr algn="l" rtl="0">
              <a:lnSpc>
                <a:spcPct val="100000"/>
              </a:lnSpc>
            </a:pPr>
            <a:r>
              <a:rPr sz="1127">
                <a:solidFill>
                  <a:srgbClr val="7592B1"/>
                </a:solidFill>
                <a:latin typeface="Montserrat"/>
                <a:cs typeface="Montserrat"/>
              </a:rPr>
              <a:t>bilateral trade</a:t>
            </a:r>
          </a:p>
          <a:p>
            <a:pPr algn="l" rtl="0">
              <a:lnSpc>
                <a:spcPct val="100000"/>
              </a:lnSpc>
            </a:pPr>
            <a:r>
              <a:rPr sz="1127">
                <a:solidFill>
                  <a:srgbClr val="7592B1"/>
                </a:solidFill>
                <a:latin typeface="Montserrat"/>
                <a:cs typeface="Montserrat"/>
              </a:rPr>
              <a:t>opportunity, growth</a:t>
            </a:r>
          </a:p>
          <a:p>
            <a:pPr algn="l" rtl="0">
              <a:lnSpc>
                <a:spcPct val="100000"/>
              </a:lnSpc>
            </a:pPr>
            <a:r>
              <a:rPr sz="1127">
                <a:solidFill>
                  <a:srgbClr val="7592B1"/>
                </a:solidFill>
                <a:latin typeface="Montserrat"/>
                <a:cs typeface="Montserrat"/>
              </a:rPr>
              <a:t>sectors, and the long-</a:t>
            </a:r>
          </a:p>
          <a:p>
            <a:pPr algn="l" rtl="0">
              <a:lnSpc>
                <a:spcPct val="100000"/>
              </a:lnSpc>
            </a:pPr>
            <a:r>
              <a:rPr sz="1127">
                <a:solidFill>
                  <a:srgbClr val="7592B1"/>
                </a:solidFill>
                <a:latin typeface="Montserrat"/>
                <a:cs typeface="Montserrat"/>
              </a:rPr>
              <a:t>term economic case for</a:t>
            </a:r>
          </a:p>
          <a:p>
            <a:pPr algn="l" rtl="0">
              <a:lnSpc>
                <a:spcPct val="100000"/>
              </a:lnSpc>
            </a:pPr>
            <a:r>
              <a:rPr sz="1127">
                <a:solidFill>
                  <a:srgbClr val="7592B1"/>
                </a:solidFill>
                <a:latin typeface="Montserrat"/>
                <a:cs typeface="Montserrat"/>
              </a:rPr>
              <a:t>partnership.</a:t>
            </a:r>
          </a:p>
        </p:txBody>
      </p:sp>
      <p:sp>
        <p:nvSpPr>
          <p:cNvPr id="7" name="TextBox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3778816" y="1842164"/>
            <a:ext cx="640802" cy="5975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3883" b="1">
                <a:solidFill>
                  <a:srgbClr val="315369"/>
                </a:solidFill>
                <a:latin typeface="Playfair Display"/>
                <a:cs typeface="Playfair Display"/>
              </a:rPr>
              <a:t>02</a:t>
            </a:r>
          </a:p>
        </p:txBody>
      </p:sp>
      <p:sp>
        <p:nvSpPr>
          <p:cNvPr id="8" name="TextBox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2864896" y="2303116"/>
            <a:ext cx="1382237" cy="88735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922" b="1" dirty="0">
                <a:solidFill>
                  <a:srgbClr val="CCDAE5"/>
                </a:solidFill>
                <a:latin typeface="Playfair Display"/>
                <a:cs typeface="Playfair Display"/>
              </a:rPr>
              <a:t>Cultural</a:t>
            </a:r>
          </a:p>
          <a:p>
            <a:pPr algn="l" rtl="0">
              <a:lnSpc>
                <a:spcPct val="100000"/>
              </a:lnSpc>
            </a:pPr>
            <a:r>
              <a:rPr sz="1922" b="1" dirty="0">
                <a:solidFill>
                  <a:srgbClr val="CCDAE5"/>
                </a:solidFill>
                <a:latin typeface="Playfair Display"/>
                <a:cs typeface="Playfair Display"/>
              </a:rPr>
              <a:t>Elements to</a:t>
            </a:r>
          </a:p>
          <a:p>
            <a:pPr algn="l" rtl="0">
              <a:lnSpc>
                <a:spcPct val="100000"/>
              </a:lnSpc>
            </a:pPr>
            <a:r>
              <a:rPr sz="1922" b="1" dirty="0">
                <a:solidFill>
                  <a:srgbClr val="CCDAE5"/>
                </a:solidFill>
                <a:latin typeface="Playfair Display"/>
                <a:cs typeface="Playfair Display"/>
              </a:rPr>
              <a:t>Overcome</a:t>
            </a:r>
          </a:p>
        </p:txBody>
      </p:sp>
      <p:sp>
        <p:nvSpPr>
          <p:cNvPr id="9" name="TextBox9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84302">
            <a:off x="2864138" y="4545080"/>
            <a:ext cx="1471403" cy="121411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127" dirty="0">
                <a:solidFill>
                  <a:srgbClr val="7492B1"/>
                </a:solidFill>
                <a:latin typeface="Montserrat"/>
                <a:cs typeface="Montserrat"/>
              </a:rPr>
              <a:t>Understanding the £48B</a:t>
            </a:r>
            <a:r>
              <a:rPr lang="en-GB" sz="1127" dirty="0">
                <a:solidFill>
                  <a:srgbClr val="7492B1"/>
                </a:solidFill>
                <a:latin typeface="Montserrat"/>
                <a:cs typeface="Montserrat"/>
              </a:rPr>
              <a:t> </a:t>
            </a:r>
            <a:r>
              <a:rPr sz="1127" dirty="0">
                <a:solidFill>
                  <a:srgbClr val="7492B1"/>
                </a:solidFill>
                <a:latin typeface="Montserrat"/>
                <a:cs typeface="Montserrat"/>
              </a:rPr>
              <a:t>cost of cultural</a:t>
            </a:r>
            <a:r>
              <a:rPr lang="en-GB" sz="1127" dirty="0">
                <a:solidFill>
                  <a:srgbClr val="7492B1"/>
                </a:solidFill>
                <a:latin typeface="Montserrat"/>
                <a:cs typeface="Montserrat"/>
              </a:rPr>
              <a:t> </a:t>
            </a:r>
            <a:r>
              <a:rPr sz="1127" dirty="0">
                <a:solidFill>
                  <a:srgbClr val="7492B1"/>
                </a:solidFill>
                <a:latin typeface="Montserrat"/>
                <a:cs typeface="Montserrat"/>
              </a:rPr>
              <a:t>misalignment and</a:t>
            </a:r>
          </a:p>
          <a:p>
            <a:pPr algn="l" rtl="0">
              <a:lnSpc>
                <a:spcPct val="100000"/>
              </a:lnSpc>
            </a:pPr>
            <a:r>
              <a:rPr sz="1127" dirty="0">
                <a:solidFill>
                  <a:srgbClr val="7492B1"/>
                </a:solidFill>
                <a:latin typeface="Montserrat"/>
                <a:cs typeface="Montserrat"/>
              </a:rPr>
              <a:t>comparing UK vs</a:t>
            </a:r>
          </a:p>
          <a:p>
            <a:pPr algn="l" rtl="0">
              <a:lnSpc>
                <a:spcPct val="100000"/>
              </a:lnSpc>
            </a:pPr>
            <a:r>
              <a:rPr sz="1127" dirty="0">
                <a:solidFill>
                  <a:srgbClr val="7492B1"/>
                </a:solidFill>
                <a:latin typeface="Montserrat"/>
                <a:cs typeface="Montserrat"/>
              </a:rPr>
              <a:t>Chinese business</a:t>
            </a:r>
          </a:p>
          <a:p>
            <a:pPr algn="l" rtl="0">
              <a:lnSpc>
                <a:spcPct val="100000"/>
              </a:lnSpc>
            </a:pPr>
            <a:r>
              <a:rPr sz="1127" dirty="0">
                <a:solidFill>
                  <a:srgbClr val="7492B1"/>
                </a:solidFill>
                <a:latin typeface="Montserrat"/>
                <a:cs typeface="Montserrat"/>
              </a:rPr>
              <a:t>values.</a:t>
            </a:r>
          </a:p>
        </p:txBody>
      </p:sp>
      <p:sp>
        <p:nvSpPr>
          <p:cNvPr id="10" name="TextBox10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36570">
            <a:off x="5975361" y="1792953"/>
            <a:ext cx="773875" cy="75834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4928" b="1">
                <a:solidFill>
                  <a:srgbClr val="31536A"/>
                </a:solidFill>
                <a:latin typeface="Playfair Display"/>
                <a:cs typeface="Playfair Display"/>
              </a:rPr>
              <a:t>03</a:t>
            </a:r>
          </a:p>
        </p:txBody>
      </p:sp>
      <p:sp>
        <p:nvSpPr>
          <p:cNvPr id="11" name="TextBox11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5066940" y="2577178"/>
            <a:ext cx="1456786" cy="5816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890" b="1">
                <a:solidFill>
                  <a:srgbClr val="C9D7E2"/>
                </a:solidFill>
                <a:latin typeface="Playfair Display"/>
                <a:cs typeface="Playfair Display"/>
              </a:rPr>
              <a:t>Theoretical</a:t>
            </a:r>
          </a:p>
          <a:p>
            <a:pPr algn="l" rtl="0">
              <a:lnSpc>
                <a:spcPct val="100000"/>
              </a:lnSpc>
            </a:pPr>
            <a:r>
              <a:rPr sz="1890" b="1">
                <a:solidFill>
                  <a:srgbClr val="C9D7E2"/>
                </a:solidFill>
                <a:latin typeface="Playfair Display"/>
                <a:cs typeface="Playfair Display"/>
              </a:rPr>
              <a:t>Frameworks</a:t>
            </a:r>
          </a:p>
        </p:txBody>
      </p:sp>
      <p:sp>
        <p:nvSpPr>
          <p:cNvPr id="12" name="TextBox1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5066941" y="4755440"/>
            <a:ext cx="1585474" cy="76110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89">
                <a:solidFill>
                  <a:srgbClr val="7593B2"/>
                </a:solidFill>
                <a:latin typeface="Montserrat"/>
                <a:cs typeface="Montserrat"/>
              </a:rPr>
              <a:t>Applying Hofstede, Hall,</a:t>
            </a:r>
          </a:p>
          <a:p>
            <a:pPr algn="l" rtl="0">
              <a:lnSpc>
                <a:spcPct val="100000"/>
              </a:lnSpc>
            </a:pPr>
            <a:r>
              <a:rPr sz="989">
                <a:solidFill>
                  <a:srgbClr val="7593B2"/>
                </a:solidFill>
                <a:latin typeface="Montserrat"/>
                <a:cs typeface="Montserrat"/>
              </a:rPr>
              <a:t>and Lewis models to</a:t>
            </a:r>
          </a:p>
          <a:p>
            <a:pPr algn="l" rtl="0">
              <a:lnSpc>
                <a:spcPct val="100000"/>
              </a:lnSpc>
            </a:pPr>
            <a:r>
              <a:rPr sz="989">
                <a:solidFill>
                  <a:srgbClr val="7593B2"/>
                </a:solidFill>
                <a:latin typeface="Montserrat"/>
                <a:cs typeface="Montserrat"/>
              </a:rPr>
              <a:t>quantify and bridge the</a:t>
            </a:r>
          </a:p>
          <a:p>
            <a:pPr algn="l" rtl="0">
              <a:lnSpc>
                <a:spcPct val="100000"/>
              </a:lnSpc>
            </a:pPr>
            <a:r>
              <a:rPr sz="989">
                <a:solidFill>
                  <a:srgbClr val="7593B2"/>
                </a:solidFill>
                <a:latin typeface="Montserrat"/>
                <a:cs typeface="Montserrat"/>
              </a:rPr>
              <a:t>cultural communication</a:t>
            </a:r>
          </a:p>
          <a:p>
            <a:pPr algn="l" rtl="0">
              <a:lnSpc>
                <a:spcPct val="100000"/>
              </a:lnSpc>
            </a:pPr>
            <a:r>
              <a:rPr sz="989">
                <a:solidFill>
                  <a:srgbClr val="7593B2"/>
                </a:solidFill>
                <a:latin typeface="Montserrat"/>
                <a:cs typeface="Montserrat"/>
              </a:rPr>
              <a:t>gap.</a:t>
            </a:r>
          </a:p>
        </p:txBody>
      </p:sp>
      <p:sp>
        <p:nvSpPr>
          <p:cNvPr id="13" name="TextBox1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02081">
            <a:off x="8145490" y="1812960"/>
            <a:ext cx="744191" cy="70666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4592" b="1">
                <a:solidFill>
                  <a:srgbClr val="2F526A"/>
                </a:solidFill>
                <a:latin typeface="Playfair Display"/>
                <a:cs typeface="Playfair Display"/>
              </a:rPr>
              <a:t>04</a:t>
            </a:r>
          </a:p>
        </p:txBody>
      </p:sp>
      <p:sp>
        <p:nvSpPr>
          <p:cNvPr id="14" name="TextBox1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233003" y="2583768"/>
            <a:ext cx="1367844" cy="59157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922" b="1">
                <a:solidFill>
                  <a:srgbClr val="C3D3DE"/>
                </a:solidFill>
                <a:latin typeface="Playfair Display"/>
                <a:cs typeface="Playfair Display"/>
              </a:rPr>
              <a:t>Negotiation</a:t>
            </a:r>
          </a:p>
          <a:p>
            <a:pPr algn="l" rtl="0">
              <a:lnSpc>
                <a:spcPct val="100000"/>
              </a:lnSpc>
            </a:pPr>
            <a:r>
              <a:rPr sz="1922" b="1">
                <a:solidFill>
                  <a:srgbClr val="C3D3DE"/>
                </a:solidFill>
                <a:latin typeface="Playfair Display"/>
                <a:cs typeface="Playfair Display"/>
              </a:rPr>
              <a:t>Strategies</a:t>
            </a:r>
          </a:p>
        </p:txBody>
      </p:sp>
      <p:sp>
        <p:nvSpPr>
          <p:cNvPr id="15" name="TextBox1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5698">
            <a:off x="7253224" y="4953917"/>
            <a:ext cx="1632868" cy="63042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24">
                <a:solidFill>
                  <a:srgbClr val="7592B1"/>
                </a:solidFill>
                <a:latin typeface="Montserrat"/>
                <a:cs typeface="Montserrat"/>
              </a:rPr>
              <a:t>Mastering Guanxi,</a:t>
            </a:r>
          </a:p>
          <a:p>
            <a:pPr algn="l" rtl="0">
              <a:lnSpc>
                <a:spcPct val="100000"/>
              </a:lnSpc>
            </a:pPr>
            <a:r>
              <a:rPr sz="1024">
                <a:solidFill>
                  <a:srgbClr val="7592B1"/>
                </a:solidFill>
                <a:latin typeface="Montserrat"/>
                <a:cs typeface="Montserrat"/>
              </a:rPr>
              <a:t>Mianzi, and the 5-Point</a:t>
            </a:r>
          </a:p>
          <a:p>
            <a:pPr algn="l" rtl="0">
              <a:lnSpc>
                <a:spcPct val="100000"/>
              </a:lnSpc>
            </a:pPr>
            <a:r>
              <a:rPr sz="1024">
                <a:solidFill>
                  <a:srgbClr val="7592B1"/>
                </a:solidFill>
                <a:latin typeface="Montserrat"/>
                <a:cs typeface="Montserrat"/>
              </a:rPr>
              <a:t>Strategic Framework for</a:t>
            </a:r>
          </a:p>
          <a:p>
            <a:pPr algn="l" rtl="0">
              <a:lnSpc>
                <a:spcPct val="100000"/>
              </a:lnSpc>
            </a:pPr>
            <a:r>
              <a:rPr sz="1024">
                <a:solidFill>
                  <a:srgbClr val="7592B1"/>
                </a:solidFill>
                <a:latin typeface="Montserrat"/>
                <a:cs typeface="Montserrat"/>
              </a:rPr>
              <a:t>successful deal-making.</a:t>
            </a:r>
          </a:p>
        </p:txBody>
      </p:sp>
      <p:sp>
        <p:nvSpPr>
          <p:cNvPr id="16" name="TextBox1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9420655" y="2577572"/>
            <a:ext cx="2105964" cy="57490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868" b="1">
                <a:solidFill>
                  <a:srgbClr val="C8D6E1"/>
                </a:solidFill>
                <a:latin typeface="Playfair Display"/>
                <a:cs typeface="Playfair Display"/>
              </a:rPr>
              <a:t>Recommendations</a:t>
            </a:r>
          </a:p>
          <a:p>
            <a:pPr algn="l" rtl="0">
              <a:lnSpc>
                <a:spcPct val="100000"/>
              </a:lnSpc>
            </a:pPr>
            <a:r>
              <a:rPr sz="1868" b="1">
                <a:solidFill>
                  <a:srgbClr val="C8D6E1"/>
                </a:solidFill>
                <a:latin typeface="Playfair Display"/>
                <a:cs typeface="Playfair Display"/>
              </a:rPr>
              <a:t>&amp; Next Steps</a:t>
            </a:r>
          </a:p>
        </p:txBody>
      </p:sp>
      <p:sp>
        <p:nvSpPr>
          <p:cNvPr id="17" name="TextBox1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9420655" y="4955332"/>
            <a:ext cx="1980367" cy="65120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58" dirty="0">
                <a:solidFill>
                  <a:srgbClr val="7391B0"/>
                </a:solidFill>
                <a:latin typeface="Montserrat"/>
                <a:cs typeface="Montserrat"/>
              </a:rPr>
              <a:t>Practical implementation</a:t>
            </a:r>
          </a:p>
          <a:p>
            <a:pPr algn="l" rtl="0">
              <a:lnSpc>
                <a:spcPct val="100000"/>
              </a:lnSpc>
            </a:pPr>
            <a:r>
              <a:rPr sz="1058" dirty="0">
                <a:solidFill>
                  <a:srgbClr val="7391B0"/>
                </a:solidFill>
                <a:latin typeface="Montserrat"/>
                <a:cs typeface="Montserrat"/>
              </a:rPr>
              <a:t>roadmap, CQ training plan, and</a:t>
            </a:r>
            <a:r>
              <a:rPr lang="en-GB" sz="1058" dirty="0">
                <a:solidFill>
                  <a:srgbClr val="7391B0"/>
                </a:solidFill>
                <a:latin typeface="Montserrat"/>
                <a:cs typeface="Montserrat"/>
              </a:rPr>
              <a:t> </a:t>
            </a:r>
            <a:r>
              <a:rPr sz="1058" dirty="0">
                <a:solidFill>
                  <a:srgbClr val="7391B0"/>
                </a:solidFill>
                <a:latin typeface="Montserrat"/>
                <a:cs typeface="Montserrat"/>
              </a:rPr>
              <a:t>immediate actions for board</a:t>
            </a:r>
            <a:r>
              <a:rPr lang="en-GB" sz="1058" dirty="0">
                <a:solidFill>
                  <a:srgbClr val="7391B0"/>
                </a:solidFill>
                <a:latin typeface="Montserrat"/>
                <a:cs typeface="Montserrat"/>
              </a:rPr>
              <a:t> </a:t>
            </a:r>
            <a:r>
              <a:rPr sz="1058" dirty="0">
                <a:solidFill>
                  <a:srgbClr val="7391B0"/>
                </a:solidFill>
                <a:latin typeface="Montserrat"/>
                <a:cs typeface="Montserrat"/>
              </a:rPr>
              <a:t>approval.</a:t>
            </a:r>
          </a:p>
        </p:txBody>
      </p:sp>
      <p:sp>
        <p:nvSpPr>
          <p:cNvPr id="18" name="TextBox1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497339" y="6570753"/>
            <a:ext cx="2247415" cy="13048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48">
                <a:solidFill>
                  <a:srgbClr val="38628C"/>
                </a:solidFill>
                <a:latin typeface="Montserrat"/>
                <a:cs typeface="Montserrat"/>
              </a:rPr>
              <a:t>Bridging Cultures, Building Partnerships</a:t>
            </a:r>
          </a:p>
        </p:txBody>
      </p:sp>
      <p:sp>
        <p:nvSpPr>
          <p:cNvPr id="19" name="TextBox19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62498">
            <a:off x="11126816" y="6580210"/>
            <a:ext cx="516329" cy="1771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1151">
                <a:solidFill>
                  <a:srgbClr val="345E88"/>
                </a:solidFill>
                <a:latin typeface="Avenir Next LT Pro"/>
                <a:cs typeface="Avenir Next LT Pro"/>
              </a:rPr>
              <a:t>Page 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4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0330e0cd-51c6-4e33-9dd7-3a726035aef3"/>
          <p:cNvPicPr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PicPr>
        <p:blipFill>
          <a:blip r:embed="rId2"/>
          <a:stretch/>
        </p:blipFill>
        <p:spPr>
          <a:xfrm>
            <a:off x="618043" y="0"/>
            <a:ext cx="10955915" cy="6858000"/>
          </a:xfrm>
          <a:prstGeom prst="rect">
            <a:avLst/>
          </a:prstGeom>
        </p:spPr>
      </p:pic>
      <p:sp>
        <p:nvSpPr>
          <p:cNvPr id="2" name="TextBox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046668" y="307759"/>
            <a:ext cx="3348275" cy="15972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38" b="1">
                <a:solidFill>
                  <a:srgbClr val="848667"/>
                </a:solidFill>
                <a:latin typeface="Arial Black"/>
                <a:cs typeface="Arial Black"/>
              </a:rPr>
              <a:t>WHY CHINA? THE STRATEGIC OPPORTUNITY</a:t>
            </a:r>
          </a:p>
        </p:txBody>
      </p:sp>
      <p:sp>
        <p:nvSpPr>
          <p:cNvPr id="3" name="TextBox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0386">
            <a:off x="1039982" y="567400"/>
            <a:ext cx="2186047" cy="17838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159" b="1">
                <a:solidFill>
                  <a:srgbClr val="A2B5C3"/>
                </a:solidFill>
                <a:latin typeface="Times New Roman"/>
                <a:cs typeface="Times New Roman"/>
              </a:rPr>
              <a:t>The Case for a China Partnership</a:t>
            </a:r>
          </a:p>
        </p:txBody>
      </p:sp>
      <p:sp>
        <p:nvSpPr>
          <p:cNvPr id="31" name="TextBox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9829421" y="586997"/>
            <a:ext cx="1283440" cy="15991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1039">
                <a:solidFill>
                  <a:srgbClr val="6385A8"/>
                </a:solidFill>
                <a:latin typeface="Arial"/>
                <a:cs typeface="Arial"/>
              </a:rPr>
              <a:t>01 Strategic Analysis</a:t>
            </a:r>
          </a:p>
        </p:txBody>
      </p:sp>
      <p:sp>
        <p:nvSpPr>
          <p:cNvPr id="5" name="TextBox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260981" y="1427579"/>
            <a:ext cx="1719775" cy="40780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2650" b="1">
                <a:solidFill>
                  <a:srgbClr val="A99758"/>
                </a:solidFill>
                <a:latin typeface="Times New Roman"/>
                <a:cs typeface="Times New Roman"/>
              </a:rPr>
              <a:t>$18 Trillion</a:t>
            </a:r>
          </a:p>
        </p:txBody>
      </p:sp>
      <p:sp>
        <p:nvSpPr>
          <p:cNvPr id="6" name="TextBox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241497" y="1857924"/>
            <a:ext cx="841166" cy="17838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159" b="1">
                <a:solidFill>
                  <a:srgbClr val="8299B1"/>
                </a:solidFill>
                <a:latin typeface="Arial"/>
                <a:cs typeface="Arial"/>
              </a:rPr>
              <a:t>GDP (2024)</a:t>
            </a:r>
          </a:p>
        </p:txBody>
      </p:sp>
      <p:sp>
        <p:nvSpPr>
          <p:cNvPr id="7" name="TextBox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241498" y="2076922"/>
            <a:ext cx="2783523" cy="26840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72" b="1">
                <a:solidFill>
                  <a:srgbClr val="4D6B8A"/>
                </a:solidFill>
                <a:latin typeface="Arial"/>
                <a:cs typeface="Arial"/>
              </a:rPr>
              <a:t>World's 2nd largest economy with continued robust</a:t>
            </a:r>
          </a:p>
          <a:p>
            <a:pPr algn="l" rtl="0">
              <a:lnSpc>
                <a:spcPct val="100000"/>
              </a:lnSpc>
            </a:pPr>
            <a:r>
              <a:rPr sz="872" b="1">
                <a:solidFill>
                  <a:srgbClr val="4D6B8A"/>
                </a:solidFill>
                <a:latin typeface="Arial"/>
                <a:cs typeface="Arial"/>
              </a:rPr>
              <a:t>growth trajectory</a:t>
            </a:r>
          </a:p>
        </p:txBody>
      </p:sp>
      <p:sp>
        <p:nvSpPr>
          <p:cNvPr id="8" name="TextBox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87633">
            <a:off x="1266951" y="2886775"/>
            <a:ext cx="1871428" cy="42614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2769" b="1">
                <a:solidFill>
                  <a:srgbClr val="AC9959"/>
                </a:solidFill>
                <a:latin typeface="Times New Roman"/>
                <a:cs typeface="Times New Roman"/>
              </a:rPr>
              <a:t>£90 Billion+</a:t>
            </a:r>
          </a:p>
        </p:txBody>
      </p:sp>
      <p:sp>
        <p:nvSpPr>
          <p:cNvPr id="9" name="TextBox9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247992" y="3308709"/>
            <a:ext cx="1645852" cy="15433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03" b="1">
                <a:solidFill>
                  <a:srgbClr val="8B9EB4"/>
                </a:solidFill>
                <a:latin typeface="Arial"/>
                <a:cs typeface="Arial"/>
              </a:rPr>
              <a:t>BILATERAL TRADE (2023)</a:t>
            </a:r>
          </a:p>
        </p:txBody>
      </p:sp>
      <p:sp>
        <p:nvSpPr>
          <p:cNvPr id="10" name="TextBox10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260980" y="3531649"/>
            <a:ext cx="3042637" cy="26840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72" b="1">
                <a:solidFill>
                  <a:srgbClr val="4E6B8A"/>
                </a:solidFill>
                <a:latin typeface="Arial"/>
                <a:cs typeface="Arial"/>
              </a:rPr>
              <a:t>Record high trade volume between UK and China across</a:t>
            </a:r>
          </a:p>
          <a:p>
            <a:pPr algn="l" rtl="0">
              <a:lnSpc>
                <a:spcPct val="100000"/>
              </a:lnSpc>
            </a:pPr>
            <a:r>
              <a:rPr sz="872" b="1">
                <a:solidFill>
                  <a:srgbClr val="4E6B8A"/>
                </a:solidFill>
                <a:latin typeface="Arial"/>
                <a:cs typeface="Arial"/>
              </a:rPr>
              <a:t>key sectors</a:t>
            </a:r>
          </a:p>
        </p:txBody>
      </p:sp>
      <p:sp>
        <p:nvSpPr>
          <p:cNvPr id="11" name="TextBox11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241497" y="4312692"/>
            <a:ext cx="1484255" cy="39857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2590" b="1">
                <a:solidFill>
                  <a:srgbClr val="A89758"/>
                </a:solidFill>
                <a:latin typeface="Times New Roman"/>
                <a:cs typeface="Times New Roman"/>
              </a:rPr>
              <a:t>1.2 Billion</a:t>
            </a:r>
          </a:p>
        </p:txBody>
      </p:sp>
      <p:sp>
        <p:nvSpPr>
          <p:cNvPr id="12" name="TextBox1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247992" y="4751581"/>
            <a:ext cx="2636184" cy="43069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33" b="1" dirty="0">
                <a:solidFill>
                  <a:srgbClr val="7A8FA6"/>
                </a:solidFill>
                <a:latin typeface="Arial"/>
                <a:cs typeface="Arial"/>
              </a:rPr>
              <a:t>PROJECTED MIDDLE CLASS (2030)</a:t>
            </a:r>
          </a:p>
          <a:p>
            <a:pPr algn="l" rtl="0">
              <a:lnSpc>
                <a:spcPct val="100000"/>
              </a:lnSpc>
            </a:pPr>
            <a:r>
              <a:rPr sz="933" b="1" dirty="0">
                <a:solidFill>
                  <a:srgbClr val="7A8FA6"/>
                </a:solidFill>
                <a:latin typeface="Arial"/>
                <a:cs typeface="Arial"/>
              </a:rPr>
              <a:t>A consumer market unparalleled in scale and purchasing</a:t>
            </a:r>
            <a:r>
              <a:rPr lang="en-GB" sz="933" b="1" dirty="0">
                <a:solidFill>
                  <a:srgbClr val="7A8FA6"/>
                </a:solidFill>
                <a:latin typeface="Arial"/>
                <a:cs typeface="Arial"/>
              </a:rPr>
              <a:t> </a:t>
            </a:r>
            <a:r>
              <a:rPr sz="933" b="1" dirty="0">
                <a:solidFill>
                  <a:srgbClr val="7A8FA6"/>
                </a:solidFill>
                <a:latin typeface="Arial"/>
                <a:cs typeface="Arial"/>
              </a:rPr>
              <a:t>power</a:t>
            </a:r>
          </a:p>
        </p:txBody>
      </p:sp>
      <p:sp>
        <p:nvSpPr>
          <p:cNvPr id="13" name="TextBox1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5073145" y="1482510"/>
            <a:ext cx="3166181" cy="1665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82" b="1">
                <a:solidFill>
                  <a:srgbClr val="818362"/>
                </a:solidFill>
                <a:latin typeface="Arial"/>
                <a:cs typeface="Arial"/>
              </a:rPr>
              <a:t>UK-China Trade Corridor &amp; Key Growth Sectors</a:t>
            </a:r>
          </a:p>
        </p:txBody>
      </p:sp>
      <p:sp>
        <p:nvSpPr>
          <p:cNvPr id="14" name="TextBox1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9891930" y="1518092"/>
            <a:ext cx="1117936" cy="14035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12">
                <a:solidFill>
                  <a:srgbClr val="608899"/>
                </a:solidFill>
                <a:latin typeface="Montserrat Medium"/>
                <a:cs typeface="Montserrat Medium"/>
              </a:rPr>
              <a:t>. Exports . Imports</a:t>
            </a:r>
          </a:p>
        </p:txBody>
      </p:sp>
      <p:sp>
        <p:nvSpPr>
          <p:cNvPr id="15" name="TextBox1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5079640" y="4376611"/>
            <a:ext cx="2401121" cy="12759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29" b="1">
                <a:solidFill>
                  <a:srgbClr val="56779B"/>
                </a:solidFill>
                <a:latin typeface="Arial Black"/>
                <a:cs typeface="Arial Black"/>
              </a:rPr>
              <a:t>HIGH-GROWTH OPPORTUNITY SECTORS</a:t>
            </a:r>
          </a:p>
        </p:txBody>
      </p:sp>
      <p:sp>
        <p:nvSpPr>
          <p:cNvPr id="16" name="TextBox1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74722">
            <a:off x="5436790" y="5024551"/>
            <a:ext cx="685962" cy="13728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 rtl="0">
              <a:lnSpc>
                <a:spcPct val="100000"/>
              </a:lnSpc>
            </a:pPr>
            <a:r>
              <a:rPr sz="892" b="1">
                <a:solidFill>
                  <a:srgbClr val="A6BBCB"/>
                </a:solidFill>
                <a:latin typeface="Arial"/>
                <a:cs typeface="Arial"/>
              </a:rPr>
              <a:t>Technology</a:t>
            </a:r>
          </a:p>
        </p:txBody>
      </p:sp>
      <p:sp>
        <p:nvSpPr>
          <p:cNvPr id="17" name="TextBox1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54562">
            <a:off x="7012937" y="5018710"/>
            <a:ext cx="516908" cy="14696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 rtl="0">
              <a:lnSpc>
                <a:spcPct val="100000"/>
              </a:lnSpc>
            </a:pPr>
            <a:r>
              <a:rPr sz="955" b="1">
                <a:solidFill>
                  <a:srgbClr val="A4BAC8"/>
                </a:solidFill>
                <a:latin typeface="Arial"/>
                <a:cs typeface="Arial"/>
              </a:rPr>
              <a:t>Finance</a:t>
            </a:r>
          </a:p>
        </p:txBody>
      </p:sp>
      <p:sp>
        <p:nvSpPr>
          <p:cNvPr id="18" name="TextBox1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44070">
            <a:off x="8201537" y="5018075"/>
            <a:ext cx="1107788" cy="13728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 rtl="0">
              <a:lnSpc>
                <a:spcPct val="100000"/>
              </a:lnSpc>
            </a:pPr>
            <a:r>
              <a:rPr sz="892" b="1">
                <a:solidFill>
                  <a:srgbClr val="AABFCD"/>
                </a:solidFill>
                <a:latin typeface="Arial"/>
                <a:cs typeface="Arial"/>
              </a:rPr>
              <a:t>Adv. Manufacturing</a:t>
            </a:r>
          </a:p>
        </p:txBody>
      </p:sp>
      <p:sp>
        <p:nvSpPr>
          <p:cNvPr id="19" name="TextBox19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32130">
            <a:off x="9851584" y="5020989"/>
            <a:ext cx="775715" cy="13247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 rtl="0">
              <a:lnSpc>
                <a:spcPct val="100000"/>
              </a:lnSpc>
            </a:pPr>
            <a:r>
              <a:rPr sz="861" b="1">
                <a:solidFill>
                  <a:srgbClr val="A3B8C8"/>
                </a:solidFill>
                <a:latin typeface="Arial"/>
                <a:cs typeface="Arial"/>
              </a:rPr>
              <a:t>Green Energy</a:t>
            </a:r>
          </a:p>
        </p:txBody>
      </p:sp>
      <p:sp>
        <p:nvSpPr>
          <p:cNvPr id="20" name="TextBox20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266234" y="5935981"/>
            <a:ext cx="3237568" cy="428625"/>
          </a:xfrm>
          <a:prstGeom prst="rect">
            <a:avLst/>
          </a:prstGeom>
          <a:noFill/>
        </p:spPr>
        <p:txBody>
          <a:bodyPr wrap="square" lIns="0" tIns="0" rIns="0" bIns="0" numCol="1" anchor="t">
            <a:prstTxWarp prst="textPlain">
              <a:avLst/>
            </a:prstTxWarp>
            <a:spAutoFit/>
          </a:bodyPr>
          <a:lstStyle/>
          <a:p>
            <a:r>
              <a:rPr sz="955" b="1" i="1">
                <a:solidFill>
                  <a:srgbClr val="9BAEBE"/>
                </a:solidFill>
                <a:latin typeface="Georgia"/>
                <a:cs typeface="Georgia"/>
              </a:rPr>
              <a:t>"China is not just a market; it is a civilisation </a:t>
            </a:r>
          </a:p>
          <a:p>
            <a:r>
              <a:rPr sz="955" b="1" i="1">
                <a:solidFill>
                  <a:srgbClr val="9BAEBE"/>
                </a:solidFill>
                <a:latin typeface="Georgia"/>
                <a:cs typeface="Georgia"/>
              </a:rPr>
              <a:t>5,000 years of tradition that shapes every</a:t>
            </a:r>
          </a:p>
          <a:p>
            <a:r>
              <a:rPr sz="955" b="1" i="1">
                <a:solidFill>
                  <a:srgbClr val="9BAEBE"/>
                </a:solidFill>
                <a:latin typeface="Georgia"/>
                <a:cs typeface="Georgia"/>
              </a:rPr>
              <a:t>business interaction."</a:t>
            </a:r>
          </a:p>
        </p:txBody>
      </p:sp>
      <p:sp>
        <p:nvSpPr>
          <p:cNvPr id="21" name="TextBox21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3527498" y="6564440"/>
            <a:ext cx="955831" cy="13849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00" b="1">
                <a:solidFill>
                  <a:srgbClr val="7D8060"/>
                </a:solidFill>
                <a:latin typeface="Montserrat SemiBold"/>
                <a:cs typeface="Montserrat SemiBold"/>
              </a:rPr>
              <a:t>- Richard Lewis</a:t>
            </a:r>
          </a:p>
        </p:txBody>
      </p:sp>
      <p:sp>
        <p:nvSpPr>
          <p:cNvPr id="22" name="TextBox2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0652170" y="5945716"/>
            <a:ext cx="454197" cy="1512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983">
                <a:solidFill>
                  <a:srgbClr val="37628D"/>
                </a:solidFill>
                <a:latin typeface="Arial"/>
                <a:cs typeface="Arial"/>
              </a:rPr>
              <a:t>Page 3</a:t>
            </a:r>
          </a:p>
        </p:txBody>
      </p:sp>
      <p:sp>
        <p:nvSpPr>
          <p:cNvPr id="23" name="TextBox2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60306">
            <a:off x="5390225" y="2135995"/>
            <a:ext cx="482964" cy="1517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86" b="1">
                <a:solidFill>
                  <a:srgbClr val="7F9CB3"/>
                </a:solidFill>
                <a:latin typeface="Arial"/>
                <a:cs typeface="Arial"/>
              </a:rPr>
              <a:t>Energy</a:t>
            </a:r>
          </a:p>
        </p:txBody>
      </p:sp>
      <p:sp>
        <p:nvSpPr>
          <p:cNvPr id="24" name="TextBox2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56353">
            <a:off x="5370865" y="2525225"/>
            <a:ext cx="503513" cy="14696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55" b="1">
                <a:solidFill>
                  <a:srgbClr val="7F9CB3"/>
                </a:solidFill>
                <a:latin typeface="Arial"/>
                <a:cs typeface="Arial"/>
              </a:rPr>
              <a:t>Pharma</a:t>
            </a:r>
          </a:p>
        </p:txBody>
      </p:sp>
      <p:sp>
        <p:nvSpPr>
          <p:cNvPr id="25" name="TextBox2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5339413" y="2926840"/>
            <a:ext cx="528119" cy="14221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24" b="1">
                <a:solidFill>
                  <a:srgbClr val="7F9CB3"/>
                </a:solidFill>
                <a:latin typeface="Arial"/>
                <a:cs typeface="Arial"/>
              </a:rPr>
              <a:t>Vehicles</a:t>
            </a:r>
          </a:p>
        </p:txBody>
      </p:sp>
      <p:sp>
        <p:nvSpPr>
          <p:cNvPr id="26" name="TextBox2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41415">
            <a:off x="5208774" y="3326775"/>
            <a:ext cx="638777" cy="14221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24" b="1">
                <a:solidFill>
                  <a:srgbClr val="7F9CB3"/>
                </a:solidFill>
                <a:latin typeface="Arial"/>
                <a:cs typeface="Arial"/>
              </a:rPr>
              <a:t>Machinery</a:t>
            </a:r>
          </a:p>
        </p:txBody>
      </p:sp>
      <p:sp>
        <p:nvSpPr>
          <p:cNvPr id="27" name="TextBox2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54562">
            <a:off x="5345013" y="3715893"/>
            <a:ext cx="508484" cy="13247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61" b="1">
                <a:solidFill>
                  <a:srgbClr val="7F9CB3"/>
                </a:solidFill>
                <a:latin typeface="Arial"/>
                <a:cs typeface="Arial"/>
              </a:rPr>
              <a:t>Services</a:t>
            </a:r>
          </a:p>
        </p:txBody>
      </p:sp>
      <p:sp>
        <p:nvSpPr>
          <p:cNvPr id="28" name="TextBox2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4572">
            <a:off x="5790108" y="4027809"/>
            <a:ext cx="150232" cy="16664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83">
                <a:solidFill>
                  <a:srgbClr val="6181A2"/>
                </a:solidFill>
                <a:latin typeface="Montserrat Medium"/>
                <a:cs typeface="Montserrat Medium"/>
              </a:rPr>
              <a:t>0</a:t>
            </a:r>
          </a:p>
        </p:txBody>
      </p:sp>
      <p:sp>
        <p:nvSpPr>
          <p:cNvPr id="29" name="TextBox29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8995714" y="4011039"/>
            <a:ext cx="252162" cy="18928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230">
                <a:solidFill>
                  <a:srgbClr val="6181A2"/>
                </a:solidFill>
                <a:latin typeface="Montserrat Medium"/>
                <a:cs typeface="Montserrat Medium"/>
              </a:rPr>
              <a:t>20</a:t>
            </a:r>
          </a:p>
        </p:txBody>
      </p:sp>
      <p:sp>
        <p:nvSpPr>
          <p:cNvPr id="30" name="TextBox30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4759025" y="5881070"/>
            <a:ext cx="3568336" cy="155864"/>
          </a:xfrm>
          <a:prstGeom prst="rect">
            <a:avLst/>
          </a:prstGeom>
          <a:noFill/>
        </p:spPr>
        <p:txBody>
          <a:bodyPr wrap="square" lIns="0" tIns="0" rIns="0" bIns="0" numCol="1" anchor="t">
            <a:prstTxWarp prst="textPlain">
              <a:avLst/>
            </a:prstTxWarp>
            <a:spAutoFit/>
          </a:bodyPr>
          <a:lstStyle/>
          <a:p>
            <a:r>
              <a:rPr sz="1023" b="1" i="1" dirty="0">
                <a:solidFill>
                  <a:srgbClr val="9BAEBE"/>
                </a:solidFill>
                <a:latin typeface="Arial"/>
                <a:cs typeface="Arial"/>
              </a:rPr>
              <a:t>Sources: IMF 2024; ONS</a:t>
            </a:r>
            <a:r>
              <a:rPr lang="en-GB" sz="1023" b="1" i="1" dirty="0">
                <a:solidFill>
                  <a:srgbClr val="9BAEBE"/>
                </a:solidFill>
                <a:latin typeface="Arial"/>
                <a:cs typeface="Arial"/>
              </a:rPr>
              <a:t>/</a:t>
            </a:r>
            <a:r>
              <a:rPr sz="1023" b="1" i="1" dirty="0">
                <a:solidFill>
                  <a:srgbClr val="9BAEBE"/>
                </a:solidFill>
                <a:latin typeface="Arial"/>
                <a:cs typeface="Arial"/>
              </a:rPr>
              <a:t>HMRC 2023; Industry forecasts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636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5a82ccad-bf8c-491f-98a1-a4b2e08526a3"/>
          <p:cNvPicPr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PicPr>
        <p:blipFill>
          <a:blip r:embed="rId2"/>
          <a:stretch/>
        </p:blipFill>
        <p:spPr>
          <a:xfrm>
            <a:off x="538204" y="1"/>
            <a:ext cx="11115593" cy="6858000"/>
          </a:xfrm>
          <a:prstGeom prst="rect">
            <a:avLst/>
          </a:prstGeom>
        </p:spPr>
      </p:pic>
      <p:sp>
        <p:nvSpPr>
          <p:cNvPr id="2" name="TextBox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009814" y="199424"/>
            <a:ext cx="2110986" cy="15760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24" b="1">
                <a:solidFill>
                  <a:srgbClr val="8A8967"/>
                </a:solidFill>
                <a:latin typeface="Arial Black"/>
                <a:cs typeface="Arial Black"/>
              </a:rPr>
              <a:t>THE CULTURAL CHALLENGE</a:t>
            </a:r>
          </a:p>
        </p:txBody>
      </p:sp>
      <p:sp>
        <p:nvSpPr>
          <p:cNvPr id="3" name="TextBox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003264" y="440845"/>
            <a:ext cx="2134526" cy="1665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82" b="1">
                <a:solidFill>
                  <a:srgbClr val="A2B4C0"/>
                </a:solidFill>
                <a:latin typeface="Arial"/>
                <a:cs typeface="Arial"/>
              </a:rPr>
              <a:t>Why Culture Cannot Be Ignored</a:t>
            </a:r>
          </a:p>
        </p:txBody>
      </p:sp>
      <p:sp>
        <p:nvSpPr>
          <p:cNvPr id="30" name="TextBox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9913968" y="467285"/>
            <a:ext cx="1248569" cy="1642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1067">
                <a:solidFill>
                  <a:srgbClr val="6D8DAD"/>
                </a:solidFill>
                <a:latin typeface="Arial"/>
                <a:cs typeface="Arial"/>
              </a:rPr>
              <a:t>02 Cultural Analysis</a:t>
            </a:r>
          </a:p>
        </p:txBody>
      </p:sp>
      <p:sp>
        <p:nvSpPr>
          <p:cNvPr id="5" name="TextBox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97393">
            <a:off x="1972562" y="1097291"/>
            <a:ext cx="8418053" cy="24147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569" b="1">
                <a:solidFill>
                  <a:srgbClr val="A3ACA0"/>
                </a:solidFill>
                <a:latin typeface="Times New Roman"/>
                <a:cs typeface="Times New Roman"/>
              </a:rPr>
              <a:t>Cultural misalignment costs UK businesses an estimated £48 billion per year in failed negotiations.</a:t>
            </a:r>
          </a:p>
        </p:txBody>
      </p:sp>
      <p:sp>
        <p:nvSpPr>
          <p:cNvPr id="6" name="TextBox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677929" y="1969511"/>
            <a:ext cx="2054646" cy="26930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750" b="1">
                <a:solidFill>
                  <a:srgbClr val="CEDADF"/>
                </a:solidFill>
                <a:latin typeface="Times New Roman"/>
                <a:cs typeface="Times New Roman"/>
              </a:rPr>
              <a:t>UK Business Culture</a:t>
            </a:r>
          </a:p>
        </p:txBody>
      </p:sp>
      <p:sp>
        <p:nvSpPr>
          <p:cNvPr id="7" name="TextBox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776181" y="2749790"/>
            <a:ext cx="1415598" cy="1354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80" b="1">
                <a:solidFill>
                  <a:srgbClr val="547698"/>
                </a:solidFill>
                <a:latin typeface="Arial"/>
                <a:cs typeface="Arial"/>
              </a:rPr>
              <a:t>COMMUNICATION STYLE</a:t>
            </a:r>
          </a:p>
        </p:txBody>
      </p:sp>
      <p:sp>
        <p:nvSpPr>
          <p:cNvPr id="8" name="TextBox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9739">
            <a:off x="1769421" y="2926933"/>
            <a:ext cx="2391619" cy="16914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99" b="1" dirty="0">
                <a:solidFill>
                  <a:srgbClr val="8BA5BC"/>
                </a:solidFill>
                <a:latin typeface="Arial"/>
                <a:cs typeface="Arial"/>
              </a:rPr>
              <a:t>Direct &amp; Explicit ("Yes means Yes")</a:t>
            </a:r>
          </a:p>
        </p:txBody>
      </p:sp>
      <p:sp>
        <p:nvSpPr>
          <p:cNvPr id="9" name="TextBox9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59266">
            <a:off x="1775099" y="3444226"/>
            <a:ext cx="487474" cy="14837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64" b="1">
                <a:solidFill>
                  <a:srgbClr val="527591"/>
                </a:solidFill>
                <a:latin typeface="Arial"/>
                <a:cs typeface="Arial"/>
              </a:rPr>
              <a:t>FOCUS</a:t>
            </a:r>
          </a:p>
        </p:txBody>
      </p:sp>
      <p:sp>
        <p:nvSpPr>
          <p:cNvPr id="10" name="TextBox10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776181" y="3617664"/>
            <a:ext cx="2173111" cy="1665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82" b="1">
                <a:solidFill>
                  <a:srgbClr val="8BA4BB"/>
                </a:solidFill>
                <a:latin typeface="Arial"/>
                <a:cs typeface="Arial"/>
              </a:rPr>
              <a:t>Contract &amp; Transaction Oriented</a:t>
            </a:r>
          </a:p>
        </p:txBody>
      </p:sp>
      <p:sp>
        <p:nvSpPr>
          <p:cNvPr id="11" name="TextBox11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769631" y="4133109"/>
            <a:ext cx="1181174" cy="13093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51" b="1">
                <a:solidFill>
                  <a:srgbClr val="57789A"/>
                </a:solidFill>
                <a:latin typeface="Montserrat SemiBold"/>
                <a:cs typeface="Montserrat SemiBold"/>
              </a:rPr>
              <a:t>SOCIAL STRUCTURE</a:t>
            </a:r>
          </a:p>
        </p:txBody>
      </p:sp>
      <p:sp>
        <p:nvSpPr>
          <p:cNvPr id="12" name="TextBox1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1574">
            <a:off x="1762841" y="4313839"/>
            <a:ext cx="1992163" cy="1665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82" b="1">
                <a:solidFill>
                  <a:srgbClr val="829BB4"/>
                </a:solidFill>
                <a:latin typeface="Arial"/>
                <a:cs typeface="Arial"/>
              </a:rPr>
              <a:t>Individualistic &amp; Autonomous</a:t>
            </a:r>
          </a:p>
        </p:txBody>
      </p:sp>
      <p:sp>
        <p:nvSpPr>
          <p:cNvPr id="13" name="TextBox1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769631" y="4820874"/>
            <a:ext cx="1097353" cy="13093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51" b="1">
                <a:solidFill>
                  <a:srgbClr val="587799"/>
                </a:solidFill>
                <a:latin typeface="Montserrat SemiBold"/>
                <a:cs typeface="Montserrat SemiBold"/>
              </a:rPr>
              <a:t>TIME PERCEPTION</a:t>
            </a:r>
          </a:p>
        </p:txBody>
      </p:sp>
      <p:sp>
        <p:nvSpPr>
          <p:cNvPr id="14" name="TextBox1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0710">
            <a:off x="1775950" y="4996766"/>
            <a:ext cx="2173520" cy="16914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99" b="1">
                <a:solidFill>
                  <a:srgbClr val="87A1B9"/>
                </a:solidFill>
                <a:latin typeface="Arial"/>
                <a:cs typeface="Arial"/>
              </a:rPr>
              <a:t>Linear Time (Punctuality is Key)</a:t>
            </a:r>
          </a:p>
        </p:txBody>
      </p:sp>
      <p:sp>
        <p:nvSpPr>
          <p:cNvPr id="15" name="TextBox1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65276">
            <a:off x="1769010" y="5508992"/>
            <a:ext cx="744311" cy="13971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08" b="1">
                <a:solidFill>
                  <a:srgbClr val="577691"/>
                </a:solidFill>
                <a:latin typeface="Arial"/>
                <a:cs typeface="Arial"/>
              </a:rPr>
              <a:t>HIERARCHY</a:t>
            </a:r>
          </a:p>
        </p:txBody>
      </p:sp>
      <p:sp>
        <p:nvSpPr>
          <p:cNvPr id="16" name="TextBox1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9192">
            <a:off x="1762891" y="5682801"/>
            <a:ext cx="2478460" cy="1665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82" b="1">
                <a:solidFill>
                  <a:srgbClr val="87A0B8"/>
                </a:solidFill>
                <a:latin typeface="Arial"/>
                <a:cs typeface="Arial"/>
              </a:rPr>
              <a:t>Low Power Distance (Flat structures)</a:t>
            </a:r>
          </a:p>
        </p:txBody>
      </p:sp>
      <p:sp>
        <p:nvSpPr>
          <p:cNvPr id="17" name="TextBox1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82048">
            <a:off x="6904289" y="1959689"/>
            <a:ext cx="2515253" cy="27379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779" b="1">
                <a:solidFill>
                  <a:srgbClr val="DAD5D8"/>
                </a:solidFill>
                <a:latin typeface="Times New Roman"/>
                <a:cs typeface="Times New Roman"/>
              </a:rPr>
              <a:t>Chinese Business Culture</a:t>
            </a:r>
          </a:p>
        </p:txBody>
      </p:sp>
      <p:sp>
        <p:nvSpPr>
          <p:cNvPr id="18" name="TextBox1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009745" y="2749790"/>
            <a:ext cx="1415597" cy="1354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80" b="1">
                <a:solidFill>
                  <a:srgbClr val="587A9C"/>
                </a:solidFill>
                <a:latin typeface="Arial"/>
                <a:cs typeface="Arial"/>
              </a:rPr>
              <a:t>COMMUNICATION STYLE</a:t>
            </a:r>
          </a:p>
        </p:txBody>
      </p:sp>
      <p:sp>
        <p:nvSpPr>
          <p:cNvPr id="19" name="TextBox19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9630">
            <a:off x="7029197" y="2925205"/>
            <a:ext cx="2379031" cy="1665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82" b="1">
                <a:solidFill>
                  <a:srgbClr val="889FB7"/>
                </a:solidFill>
                <a:latin typeface="Arial"/>
                <a:cs typeface="Arial"/>
              </a:rPr>
              <a:t>Indirect &amp; Implicit (Context Matters)</a:t>
            </a:r>
          </a:p>
        </p:txBody>
      </p:sp>
      <p:sp>
        <p:nvSpPr>
          <p:cNvPr id="20" name="TextBox20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016295" y="3442733"/>
            <a:ext cx="487474" cy="14837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64" b="1">
                <a:solidFill>
                  <a:srgbClr val="567A94"/>
                </a:solidFill>
                <a:latin typeface="Arial"/>
                <a:cs typeface="Arial"/>
              </a:rPr>
              <a:t>FOCUS</a:t>
            </a:r>
          </a:p>
        </p:txBody>
      </p:sp>
      <p:sp>
        <p:nvSpPr>
          <p:cNvPr id="21" name="TextBox21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022846" y="3617664"/>
            <a:ext cx="1989757" cy="1665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82" b="1">
                <a:solidFill>
                  <a:srgbClr val="8CA3BA"/>
                </a:solidFill>
                <a:latin typeface="Arial"/>
                <a:cs typeface="Arial"/>
              </a:rPr>
              <a:t>Relationship &amp; Trust (Guanxi)</a:t>
            </a:r>
          </a:p>
        </p:txBody>
      </p:sp>
      <p:sp>
        <p:nvSpPr>
          <p:cNvPr id="22" name="TextBox2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022846" y="4126559"/>
            <a:ext cx="1181175" cy="13093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51" b="1">
                <a:solidFill>
                  <a:srgbClr val="557899"/>
                </a:solidFill>
                <a:latin typeface="Montserrat SemiBold"/>
                <a:cs typeface="Montserrat SemiBold"/>
              </a:rPr>
              <a:t>SOCIAL STRUCTURE</a:t>
            </a:r>
          </a:p>
        </p:txBody>
      </p:sp>
      <p:sp>
        <p:nvSpPr>
          <p:cNvPr id="23" name="TextBox2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53">
            <a:off x="7022391" y="4310603"/>
            <a:ext cx="2157810" cy="1665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82" b="1">
                <a:solidFill>
                  <a:srgbClr val="89A2BA"/>
                </a:solidFill>
                <a:latin typeface="Arial"/>
                <a:cs typeface="Arial"/>
              </a:rPr>
              <a:t>Collectivist &amp; Group Consensus</a:t>
            </a:r>
          </a:p>
        </p:txBody>
      </p:sp>
      <p:sp>
        <p:nvSpPr>
          <p:cNvPr id="24" name="TextBox2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009745" y="4821490"/>
            <a:ext cx="1063732" cy="12683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24" b="1">
                <a:solidFill>
                  <a:srgbClr val="5C7C9B"/>
                </a:solidFill>
                <a:latin typeface="Montserrat SemiBold"/>
                <a:cs typeface="Montserrat SemiBold"/>
              </a:rPr>
              <a:t>TIME PERCEPTION</a:t>
            </a:r>
          </a:p>
        </p:txBody>
      </p:sp>
      <p:sp>
        <p:nvSpPr>
          <p:cNvPr id="25" name="TextBox2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89550">
            <a:off x="7016034" y="4996773"/>
            <a:ext cx="2211746" cy="16914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99" b="1">
                <a:solidFill>
                  <a:srgbClr val="87A0B8"/>
                </a:solidFill>
                <a:latin typeface="Arial"/>
                <a:cs typeface="Arial"/>
              </a:rPr>
              <a:t>Long-Term Orientation (Flexible)</a:t>
            </a:r>
          </a:p>
        </p:txBody>
      </p:sp>
      <p:sp>
        <p:nvSpPr>
          <p:cNvPr id="26" name="TextBox2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003195" y="5513036"/>
            <a:ext cx="765548" cy="14401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36" b="1">
                <a:solidFill>
                  <a:srgbClr val="516E8B"/>
                </a:solidFill>
                <a:latin typeface="Arial"/>
                <a:cs typeface="Arial"/>
              </a:rPr>
              <a:t>HIERARCHY</a:t>
            </a:r>
          </a:p>
        </p:txBody>
      </p:sp>
      <p:sp>
        <p:nvSpPr>
          <p:cNvPr id="27" name="TextBox2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009746" y="5680671"/>
            <a:ext cx="2775468" cy="16914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99" b="1">
                <a:solidFill>
                  <a:srgbClr val="87A0B8"/>
                </a:solidFill>
                <a:latin typeface="Arial"/>
                <a:cs typeface="Arial"/>
              </a:rPr>
              <a:t>High Power Distance (Respect Authority)</a:t>
            </a:r>
          </a:p>
        </p:txBody>
      </p:sp>
      <p:sp>
        <p:nvSpPr>
          <p:cNvPr id="28" name="TextBox2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0811">
            <a:off x="1009662" y="6515650"/>
            <a:ext cx="2132121" cy="12246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796">
                <a:solidFill>
                  <a:srgbClr val="38638E"/>
                </a:solidFill>
                <a:latin typeface="Montserrat"/>
                <a:cs typeface="Montserrat"/>
              </a:rPr>
              <a:t>Source: Guanxi Group / Hofstede Insights</a:t>
            </a:r>
          </a:p>
        </p:txBody>
      </p:sp>
      <p:sp>
        <p:nvSpPr>
          <p:cNvPr id="29" name="TextBox29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0687396" y="6513874"/>
            <a:ext cx="468591" cy="15664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1018">
                <a:solidFill>
                  <a:srgbClr val="3B6690"/>
                </a:solidFill>
                <a:latin typeface="Arial"/>
                <a:cs typeface="Arial"/>
              </a:rPr>
              <a:t>Page 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4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57fb867a-3b0c-44cc-991b-c8d0eb8cc5da"/>
          <p:cNvPicPr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PicPr>
        <p:blipFill>
          <a:blip r:embed="rId2"/>
          <a:stretch/>
        </p:blipFill>
        <p:spPr>
          <a:xfrm>
            <a:off x="879970" y="1"/>
            <a:ext cx="10432061" cy="6858000"/>
          </a:xfrm>
          <a:prstGeom prst="rect">
            <a:avLst/>
          </a:prstGeom>
          <a:solidFill>
            <a:srgbClr val="003466"/>
          </a:solidFill>
        </p:spPr>
      </p:pic>
      <p:sp>
        <p:nvSpPr>
          <p:cNvPr id="2" name="TextBox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293549" y="218450"/>
            <a:ext cx="2665308" cy="1517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86" b="1">
                <a:solidFill>
                  <a:srgbClr val="878967"/>
                </a:solidFill>
                <a:latin typeface="Arial Black"/>
                <a:cs typeface="Arial Black"/>
              </a:rPr>
              <a:t>HOFSTEDE'S CULTURAL DIMENSIONS</a:t>
            </a:r>
          </a:p>
        </p:txBody>
      </p:sp>
      <p:sp>
        <p:nvSpPr>
          <p:cNvPr id="3" name="TextBox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287375" y="431414"/>
            <a:ext cx="2614335" cy="17729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152">
                <a:solidFill>
                  <a:srgbClr val="A2B3C1"/>
                </a:solidFill>
                <a:latin typeface="Times New Roman"/>
                <a:cs typeface="Times New Roman"/>
              </a:rPr>
              <a:t>Quantifying the Cultural Gap: UK vs China</a:t>
            </a:r>
          </a:p>
        </p:txBody>
      </p:sp>
      <p:sp>
        <p:nvSpPr>
          <p:cNvPr id="23" name="TextBox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9297425" y="471609"/>
            <a:ext cx="1563990" cy="1511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982">
                <a:solidFill>
                  <a:srgbClr val="6586A8"/>
                </a:solidFill>
                <a:latin typeface="Arial"/>
                <a:cs typeface="Arial"/>
              </a:rPr>
              <a:t>03 Theoretical Frameworks</a:t>
            </a:r>
          </a:p>
        </p:txBody>
      </p:sp>
      <p:sp>
        <p:nvSpPr>
          <p:cNvPr id="5" name="TextBox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2617">
            <a:off x="5194346" y="1145580"/>
            <a:ext cx="1024062" cy="15202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88" b="1">
                <a:solidFill>
                  <a:srgbClr val="83A0BC"/>
                </a:solidFill>
                <a:latin typeface="Arial"/>
                <a:cs typeface="Arial"/>
              </a:rPr>
              <a:t>United Kingdom</a:t>
            </a:r>
          </a:p>
        </p:txBody>
      </p:sp>
      <p:sp>
        <p:nvSpPr>
          <p:cNvPr id="6" name="TextBox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491057" y="1129437"/>
            <a:ext cx="1139127" cy="17633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146" b="1">
                <a:solidFill>
                  <a:srgbClr val="847D57"/>
                </a:solidFill>
                <a:latin typeface="Arial"/>
                <a:cs typeface="Arial"/>
              </a:rPr>
              <a:t>Power Distance</a:t>
            </a:r>
          </a:p>
        </p:txBody>
      </p:sp>
      <p:sp>
        <p:nvSpPr>
          <p:cNvPr id="7" name="TextBox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9836728" y="1086386"/>
            <a:ext cx="946853" cy="1234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02">
                <a:solidFill>
                  <a:srgbClr val="466585"/>
                </a:solidFill>
                <a:latin typeface="Montserrat Medium"/>
                <a:cs typeface="Montserrat Medium"/>
              </a:rPr>
              <a:t>UK: 35 | China: 80</a:t>
            </a:r>
          </a:p>
        </p:txBody>
      </p:sp>
      <p:sp>
        <p:nvSpPr>
          <p:cNvPr id="8" name="TextBox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7330">
            <a:off x="7478259" y="1351978"/>
            <a:ext cx="2931463" cy="44358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61">
                <a:solidFill>
                  <a:srgbClr val="7F94A9"/>
                </a:solidFill>
                <a:latin typeface="Arial"/>
                <a:cs typeface="Arial"/>
              </a:rPr>
              <a:t>Implication: Chinese partners expect hierarchy to be</a:t>
            </a:r>
          </a:p>
          <a:p>
            <a:pPr algn="l" rtl="0">
              <a:lnSpc>
                <a:spcPct val="100000"/>
              </a:lnSpc>
            </a:pPr>
            <a:r>
              <a:rPr sz="961">
                <a:solidFill>
                  <a:srgbClr val="7F94A9"/>
                </a:solidFill>
                <a:latin typeface="Arial"/>
                <a:cs typeface="Arial"/>
              </a:rPr>
              <a:t>respected. Always match seniority levels in meetings.</a:t>
            </a:r>
          </a:p>
          <a:p>
            <a:pPr algn="l" rtl="0">
              <a:lnSpc>
                <a:spcPct val="100000"/>
              </a:lnSpc>
            </a:pPr>
            <a:r>
              <a:rPr sz="961">
                <a:solidFill>
                  <a:srgbClr val="7F94A9"/>
                </a:solidFill>
                <a:latin typeface="Arial"/>
                <a:cs typeface="Arial"/>
              </a:rPr>
              <a:t>Junior staff should not challenge leaders publicly.</a:t>
            </a:r>
          </a:p>
        </p:txBody>
      </p:sp>
      <p:sp>
        <p:nvSpPr>
          <p:cNvPr id="9" name="TextBox9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77963">
            <a:off x="7490641" y="2279545"/>
            <a:ext cx="1033225" cy="18543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205" b="1">
                <a:solidFill>
                  <a:srgbClr val="878059"/>
                </a:solidFill>
                <a:latin typeface="Arial"/>
                <a:cs typeface="Arial"/>
              </a:rPr>
              <a:t>Individualism</a:t>
            </a:r>
          </a:p>
        </p:txBody>
      </p:sp>
      <p:sp>
        <p:nvSpPr>
          <p:cNvPr id="10" name="TextBox10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9812036" y="2240093"/>
            <a:ext cx="981961" cy="12759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29">
                <a:solidFill>
                  <a:srgbClr val="51708D"/>
                </a:solidFill>
                <a:latin typeface="Montserrat Medium"/>
                <a:cs typeface="Montserrat Medium"/>
              </a:rPr>
              <a:t>UK: 89 | China: 20</a:t>
            </a:r>
          </a:p>
        </p:txBody>
      </p:sp>
      <p:sp>
        <p:nvSpPr>
          <p:cNvPr id="11" name="TextBox11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478711" y="2502807"/>
            <a:ext cx="3162221" cy="59144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61">
                <a:solidFill>
                  <a:srgbClr val="7E93A9"/>
                </a:solidFill>
                <a:latin typeface="Arial"/>
                <a:cs typeface="Arial"/>
              </a:rPr>
              <a:t>Implication: Shift from "I" to "We". UK negotiators focus</a:t>
            </a:r>
          </a:p>
          <a:p>
            <a:pPr algn="l" rtl="0">
              <a:lnSpc>
                <a:spcPct val="100000"/>
              </a:lnSpc>
            </a:pPr>
            <a:r>
              <a:rPr sz="961">
                <a:solidFill>
                  <a:srgbClr val="7E93A9"/>
                </a:solidFill>
                <a:latin typeface="Arial"/>
                <a:cs typeface="Arial"/>
              </a:rPr>
              <a:t>on individual deals; Chinese focus on group consensus</a:t>
            </a:r>
          </a:p>
          <a:p>
            <a:pPr algn="l" rtl="0">
              <a:lnSpc>
                <a:spcPct val="100000"/>
              </a:lnSpc>
            </a:pPr>
            <a:r>
              <a:rPr sz="961">
                <a:solidFill>
                  <a:srgbClr val="7E93A9"/>
                </a:solidFill>
                <a:latin typeface="Arial"/>
                <a:cs typeface="Arial"/>
              </a:rPr>
              <a:t>and collective benefit. Frame proposals as win-win for the</a:t>
            </a:r>
          </a:p>
          <a:p>
            <a:pPr algn="l" rtl="0">
              <a:lnSpc>
                <a:spcPct val="100000"/>
              </a:lnSpc>
            </a:pPr>
            <a:r>
              <a:rPr sz="961">
                <a:solidFill>
                  <a:srgbClr val="7E93A9"/>
                </a:solidFill>
                <a:latin typeface="Arial"/>
                <a:cs typeface="Arial"/>
              </a:rPr>
              <a:t>group.</a:t>
            </a:r>
          </a:p>
        </p:txBody>
      </p:sp>
      <p:sp>
        <p:nvSpPr>
          <p:cNvPr id="12" name="TextBox1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87076">
            <a:off x="7496938" y="3606730"/>
            <a:ext cx="1701625" cy="18543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205" b="1">
                <a:solidFill>
                  <a:srgbClr val="898159"/>
                </a:solidFill>
                <a:latin typeface="Arial"/>
                <a:cs typeface="Arial"/>
              </a:rPr>
              <a:t>Long-Term Orientation</a:t>
            </a:r>
          </a:p>
        </p:txBody>
      </p:sp>
      <p:sp>
        <p:nvSpPr>
          <p:cNvPr id="13" name="TextBox1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9855246" y="3567859"/>
            <a:ext cx="920233" cy="1234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02">
                <a:solidFill>
                  <a:srgbClr val="486787"/>
                </a:solidFill>
                <a:latin typeface="Montserrat Medium"/>
                <a:cs typeface="Montserrat Medium"/>
              </a:rPr>
              <a:t>UK: 51 | China: 87</a:t>
            </a:r>
          </a:p>
        </p:txBody>
      </p:sp>
      <p:sp>
        <p:nvSpPr>
          <p:cNvPr id="14" name="TextBox1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472538" y="3823790"/>
            <a:ext cx="3175724" cy="44358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61">
                <a:solidFill>
                  <a:srgbClr val="7E94AA"/>
                </a:solidFill>
                <a:latin typeface="Arial"/>
                <a:cs typeface="Arial"/>
              </a:rPr>
              <a:t>Implication: Chinese partners think generationally. Avoid</a:t>
            </a:r>
          </a:p>
          <a:p>
            <a:pPr algn="l" rtl="0">
              <a:lnSpc>
                <a:spcPct val="100000"/>
              </a:lnSpc>
            </a:pPr>
            <a:r>
              <a:rPr sz="961">
                <a:solidFill>
                  <a:srgbClr val="7E94AA"/>
                </a:solidFill>
                <a:latin typeface="Arial"/>
                <a:cs typeface="Arial"/>
              </a:rPr>
              <a:t>quarterly-result pressure. Build a 10-year vision, not just a</a:t>
            </a:r>
          </a:p>
          <a:p>
            <a:pPr algn="l" rtl="0">
              <a:lnSpc>
                <a:spcPct val="100000"/>
              </a:lnSpc>
            </a:pPr>
            <a:r>
              <a:rPr sz="961">
                <a:solidFill>
                  <a:srgbClr val="7E94AA"/>
                </a:solidFill>
                <a:latin typeface="Arial"/>
                <a:cs typeface="Arial"/>
              </a:rPr>
              <a:t>quick transactional deal.</a:t>
            </a:r>
          </a:p>
        </p:txBody>
      </p:sp>
      <p:sp>
        <p:nvSpPr>
          <p:cNvPr id="15" name="TextBox1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2163916" y="4534543"/>
            <a:ext cx="664205" cy="13971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08" b="1">
                <a:solidFill>
                  <a:srgbClr val="7C99B1"/>
                </a:solidFill>
                <a:latin typeface="Arial"/>
                <a:cs typeface="Arial"/>
              </a:rPr>
              <a:t>Indulgence</a:t>
            </a:r>
          </a:p>
        </p:txBody>
      </p:sp>
      <p:sp>
        <p:nvSpPr>
          <p:cNvPr id="16" name="TextBox1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9830554" y="4722176"/>
            <a:ext cx="947962" cy="1234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02">
                <a:solidFill>
                  <a:srgbClr val="516F91"/>
                </a:solidFill>
                <a:latin typeface="Montserrat Medium"/>
                <a:cs typeface="Montserrat Medium"/>
              </a:rPr>
              <a:t>UK: 69 | China: 24</a:t>
            </a:r>
          </a:p>
        </p:txBody>
      </p:sp>
      <p:sp>
        <p:nvSpPr>
          <p:cNvPr id="17" name="TextBox1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472539" y="4990452"/>
            <a:ext cx="3135022" cy="44358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61">
                <a:solidFill>
                  <a:srgbClr val="7D92A9"/>
                </a:solidFill>
                <a:latin typeface="Arial"/>
                <a:cs typeface="Arial"/>
              </a:rPr>
              <a:t>Implication: Chinese culture is more restrained. Avoid</a:t>
            </a:r>
          </a:p>
          <a:p>
            <a:pPr algn="l" rtl="0">
              <a:lnSpc>
                <a:spcPct val="100000"/>
              </a:lnSpc>
            </a:pPr>
            <a:r>
              <a:rPr sz="961">
                <a:solidFill>
                  <a:srgbClr val="7D92A9"/>
                </a:solidFill>
                <a:latin typeface="Arial"/>
                <a:cs typeface="Arial"/>
              </a:rPr>
              <a:t>overly casual or celebratory approaches early on. Formal</a:t>
            </a:r>
          </a:p>
          <a:p>
            <a:pPr algn="l" rtl="0">
              <a:lnSpc>
                <a:spcPct val="100000"/>
              </a:lnSpc>
            </a:pPr>
            <a:r>
              <a:rPr sz="961">
                <a:solidFill>
                  <a:srgbClr val="7D92A9"/>
                </a:solidFill>
                <a:latin typeface="Arial"/>
                <a:cs typeface="Arial"/>
              </a:rPr>
              <a:t>etiquette builds trust.</a:t>
            </a:r>
          </a:p>
        </p:txBody>
      </p:sp>
      <p:sp>
        <p:nvSpPr>
          <p:cNvPr id="18" name="TextBox1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293548" y="5704197"/>
            <a:ext cx="2027434" cy="11124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723">
                <a:solidFill>
                  <a:srgbClr val="37618A"/>
                </a:solidFill>
                <a:latin typeface="Montserrat Medium"/>
                <a:cs typeface="Montserrat Medium"/>
              </a:rPr>
              <a:t>Source: Hofstede Insights / BRAND MINDS</a:t>
            </a:r>
          </a:p>
        </p:txBody>
      </p:sp>
      <p:sp>
        <p:nvSpPr>
          <p:cNvPr id="19" name="TextBox19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0426232" y="5714528"/>
            <a:ext cx="435183" cy="13343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867">
                <a:solidFill>
                  <a:srgbClr val="39648C"/>
                </a:solidFill>
                <a:latin typeface="Montserrat Medium"/>
                <a:cs typeface="Montserrat Medium"/>
              </a:rPr>
              <a:t>Page 5</a:t>
            </a:r>
          </a:p>
        </p:txBody>
      </p:sp>
      <p:sp>
        <p:nvSpPr>
          <p:cNvPr id="20" name="TextBox20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3990681" y="5995482"/>
            <a:ext cx="3268558" cy="4937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02" dirty="0">
                <a:solidFill>
                  <a:srgbClr val="728DA5"/>
                </a:solidFill>
                <a:latin typeface="Montserrat Medium"/>
                <a:cs typeface="Montserrat Medium"/>
              </a:rPr>
              <a:t>The largest gaps (Power Distance &amp; Individualism) present the</a:t>
            </a:r>
          </a:p>
          <a:p>
            <a:pPr algn="l" rtl="0">
              <a:lnSpc>
                <a:spcPct val="100000"/>
              </a:lnSpc>
            </a:pPr>
            <a:r>
              <a:rPr sz="802" dirty="0">
                <a:solidFill>
                  <a:srgbClr val="728DA5"/>
                </a:solidFill>
                <a:latin typeface="Montserrat Medium"/>
                <a:cs typeface="Montserrat Medium"/>
              </a:rPr>
              <a:t>biggest risks. Our negotiation team must adapt by showing</a:t>
            </a:r>
          </a:p>
          <a:p>
            <a:pPr algn="l" rtl="0">
              <a:lnSpc>
                <a:spcPct val="100000"/>
              </a:lnSpc>
            </a:pPr>
            <a:r>
              <a:rPr sz="802" dirty="0">
                <a:solidFill>
                  <a:srgbClr val="728DA5"/>
                </a:solidFill>
                <a:latin typeface="Montserrat Medium"/>
                <a:cs typeface="Montserrat Medium"/>
              </a:rPr>
              <a:t>deference to hierarchy and prioritizing relationship-building over</a:t>
            </a:r>
            <a:r>
              <a:rPr lang="en-GB" sz="802" dirty="0">
                <a:solidFill>
                  <a:srgbClr val="728DA5"/>
                </a:solidFill>
                <a:latin typeface="Montserrat Medium"/>
                <a:cs typeface="Montserrat Medium"/>
              </a:rPr>
              <a:t> </a:t>
            </a:r>
            <a:r>
              <a:rPr sz="802" dirty="0">
                <a:solidFill>
                  <a:srgbClr val="728DA5"/>
                </a:solidFill>
                <a:latin typeface="Montserrat Medium"/>
                <a:cs typeface="Montserrat Medium"/>
              </a:rPr>
              <a:t>individual task completion.</a:t>
            </a:r>
          </a:p>
        </p:txBody>
      </p:sp>
      <p:sp>
        <p:nvSpPr>
          <p:cNvPr id="21" name="TextBox21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6472542" y="1149236"/>
            <a:ext cx="432146" cy="1642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67" b="1">
                <a:solidFill>
                  <a:srgbClr val="83A0BC"/>
                </a:solidFill>
                <a:latin typeface="Arial"/>
                <a:cs typeface="Arial"/>
              </a:rPr>
              <a:t>China</a:t>
            </a:r>
          </a:p>
        </p:txBody>
      </p:sp>
      <p:sp>
        <p:nvSpPr>
          <p:cNvPr id="22" name="TextBox2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87076">
            <a:off x="4774147" y="5722715"/>
            <a:ext cx="1701625" cy="185185"/>
          </a:xfrm>
          <a:prstGeom prst="rect">
            <a:avLst/>
          </a:prstGeom>
          <a:noFill/>
        </p:spPr>
        <p:txBody>
          <a:bodyPr wrap="square" lIns="0" tIns="0" rIns="0" bIns="0" numCol="1" anchor="t">
            <a:prstTxWarp prst="textPlain">
              <a:avLst/>
            </a:prstTxWarp>
            <a:spAutoFit/>
          </a:bodyPr>
          <a:lstStyle/>
          <a:p>
            <a:r>
              <a:rPr sz="1205" b="1" dirty="0">
                <a:solidFill>
                  <a:srgbClr val="898159"/>
                </a:solidFill>
                <a:latin typeface="Arial"/>
                <a:cs typeface="Arial"/>
              </a:rPr>
              <a:t>Strategic Takeaway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F991FECA-B189-5B8C-7FAC-D10CB5F9409E}"/>
                  </a:ext>
                </a:extLst>
              </p14:cNvPr>
              <p14:cNvContentPartPr/>
              <p14:nvPr/>
            </p14:nvContentPartPr>
            <p14:xfrm>
              <a:off x="5750054" y="6428240"/>
              <a:ext cx="233" cy="233"/>
            </p14:xfrm>
          </p:contentPart>
        </mc:Choice>
        <mc:Fallback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F991FECA-B189-5B8C-7FAC-D10CB5F9409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738637" y="6416590"/>
                <a:ext cx="23300" cy="233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07881E99-E882-92A8-09F5-8276C4FC9A2E}"/>
                  </a:ext>
                </a:extLst>
              </p14:cNvPr>
              <p14:cNvContentPartPr/>
              <p14:nvPr/>
            </p14:nvContentPartPr>
            <p14:xfrm>
              <a:off x="6004355" y="6304123"/>
              <a:ext cx="233" cy="233"/>
            </p14:xfrm>
          </p:contentPart>
        </mc:Choice>
        <mc:Fallback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07881E99-E882-92A8-09F5-8276C4FC9A2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992705" y="6292473"/>
                <a:ext cx="23300" cy="23300"/>
              </a:xfrm>
              <a:prstGeom prst="rect">
                <a:avLst/>
              </a:prstGeom>
            </p:spPr>
          </p:pic>
        </mc:Fallback>
      </mc:AlternateContent>
      <p:sp>
        <p:nvSpPr>
          <p:cNvPr id="27" name="TextBox 26">
            <a:extLst>
              <a:ext uri="{FF2B5EF4-FFF2-40B4-BE49-F238E27FC236}">
                <a16:creationId xmlns:a16="http://schemas.microsoft.com/office/drawing/2014/main" id="{F1A5BF60-F1A8-8865-E499-5375931D2DF9}"/>
              </a:ext>
            </a:extLst>
          </p:cNvPr>
          <p:cNvSpPr txBox="1"/>
          <p:nvPr/>
        </p:nvSpPr>
        <p:spPr>
          <a:xfrm>
            <a:off x="7235011" y="5971198"/>
            <a:ext cx="4251905" cy="816717"/>
          </a:xfrm>
          <a:prstGeom prst="rect">
            <a:avLst/>
          </a:prstGeom>
          <a:solidFill>
            <a:srgbClr val="003466"/>
          </a:solidFill>
        </p:spPr>
        <p:txBody>
          <a:bodyPr wrap="square" rtlCol="0">
            <a:spAutoFit/>
          </a:bodyPr>
          <a:lstStyle/>
          <a:p>
            <a:endParaRPr lang="en-GB" sz="11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82C387-0497-6049-1617-E840111E6E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64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3675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4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0ee17037-eaaf-4ddb-ba1b-c83506398982"/>
          <p:cNvPicPr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PicPr>
        <p:blipFill>
          <a:blip r:embed="rId2"/>
          <a:stretch/>
        </p:blipFill>
        <p:spPr>
          <a:xfrm>
            <a:off x="320842" y="1"/>
            <a:ext cx="11550316" cy="6858000"/>
          </a:xfrm>
          <a:prstGeom prst="rect">
            <a:avLst/>
          </a:prstGeom>
        </p:spPr>
      </p:pic>
      <p:sp>
        <p:nvSpPr>
          <p:cNvPr id="2" name="TextBox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811186" y="213813"/>
            <a:ext cx="1494017" cy="16709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86" b="1">
                <a:solidFill>
                  <a:srgbClr val="858563"/>
                </a:solidFill>
                <a:latin typeface="Arial Black"/>
                <a:cs typeface="Arial Black"/>
              </a:rPr>
              <a:t>THE LEWIS MODEL</a:t>
            </a:r>
          </a:p>
        </p:txBody>
      </p:sp>
      <p:sp>
        <p:nvSpPr>
          <p:cNvPr id="3" name="TextBox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92927">
            <a:off x="797340" y="452954"/>
            <a:ext cx="3328870" cy="1685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95" b="1">
                <a:solidFill>
                  <a:srgbClr val="9FB2C1"/>
                </a:solidFill>
                <a:latin typeface="Arial"/>
                <a:cs typeface="Arial"/>
              </a:rPr>
              <a:t>Communication Styles: Linear-Active vs Reactive</a:t>
            </a:r>
          </a:p>
        </p:txBody>
      </p:sp>
      <p:sp>
        <p:nvSpPr>
          <p:cNvPr id="19" name="TextBox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9623376" y="479190"/>
            <a:ext cx="1750628" cy="16927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1100">
                <a:solidFill>
                  <a:srgbClr val="6283A5"/>
                </a:solidFill>
                <a:latin typeface="Arial"/>
                <a:cs typeface="Arial"/>
              </a:rPr>
              <a:t>03 Theoretical Frameworks</a:t>
            </a:r>
          </a:p>
        </p:txBody>
      </p:sp>
      <p:sp>
        <p:nvSpPr>
          <p:cNvPr id="5" name="TextBox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742524" y="1661146"/>
            <a:ext cx="977229" cy="38452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 rtl="0">
              <a:lnSpc>
                <a:spcPct val="100000"/>
              </a:lnSpc>
            </a:pPr>
            <a:r>
              <a:rPr sz="833" b="1">
                <a:solidFill>
                  <a:srgbClr val="96A6B5"/>
                </a:solidFill>
                <a:latin typeface="Arial Black"/>
                <a:cs typeface="Arial Black"/>
              </a:rPr>
              <a:t>LINEAR-ACTIVE</a:t>
            </a:r>
          </a:p>
          <a:p>
            <a:pPr algn="ctr" rtl="0">
              <a:lnSpc>
                <a:spcPct val="100000"/>
              </a:lnSpc>
            </a:pPr>
            <a:r>
              <a:rPr sz="833" b="1">
                <a:solidFill>
                  <a:srgbClr val="96A6B5"/>
                </a:solidFill>
                <a:latin typeface="Arial Black"/>
                <a:cs typeface="Arial Black"/>
              </a:rPr>
              <a:t>Task-Oriented, Planner</a:t>
            </a:r>
          </a:p>
        </p:txBody>
      </p:sp>
      <p:sp>
        <p:nvSpPr>
          <p:cNvPr id="6" name="TextBox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75792">
            <a:off x="5084764" y="1661311"/>
            <a:ext cx="851079" cy="35971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 rtl="0">
              <a:lnSpc>
                <a:spcPct val="100000"/>
              </a:lnSpc>
            </a:pPr>
            <a:r>
              <a:rPr sz="779" b="1">
                <a:solidFill>
                  <a:srgbClr val="8FA2B1"/>
                </a:solidFill>
                <a:latin typeface="Arial Black"/>
                <a:cs typeface="Arial Black"/>
              </a:rPr>
              <a:t>MULTI-ACTIVE</a:t>
            </a:r>
          </a:p>
          <a:p>
            <a:pPr algn="ctr" rtl="0">
              <a:lnSpc>
                <a:spcPct val="100000"/>
              </a:lnSpc>
            </a:pPr>
            <a:r>
              <a:rPr sz="779" b="1">
                <a:solidFill>
                  <a:srgbClr val="8FA2B1"/>
                </a:solidFill>
                <a:latin typeface="Arial Black"/>
                <a:cs typeface="Arial Black"/>
              </a:rPr>
              <a:t>Emotional, Loquacious</a:t>
            </a:r>
          </a:p>
        </p:txBody>
      </p:sp>
      <p:sp>
        <p:nvSpPr>
          <p:cNvPr id="7" name="TextBox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3567985" y="5006143"/>
            <a:ext cx="622507" cy="35971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 rtl="0">
              <a:lnSpc>
                <a:spcPct val="100000"/>
              </a:lnSpc>
            </a:pPr>
            <a:r>
              <a:rPr sz="779" b="1">
                <a:solidFill>
                  <a:srgbClr val="8292A2"/>
                </a:solidFill>
                <a:latin typeface="Montserrat"/>
                <a:cs typeface="Montserrat"/>
              </a:rPr>
              <a:t>REACTIVE</a:t>
            </a:r>
          </a:p>
          <a:p>
            <a:pPr algn="ctr" rtl="0">
              <a:lnSpc>
                <a:spcPct val="100000"/>
              </a:lnSpc>
            </a:pPr>
            <a:r>
              <a:rPr sz="779" b="1">
                <a:solidFill>
                  <a:srgbClr val="8292A2"/>
                </a:solidFill>
                <a:latin typeface="Montserrat"/>
                <a:cs typeface="Montserrat"/>
              </a:rPr>
              <a:t>Listener, Conciliator</a:t>
            </a:r>
          </a:p>
        </p:txBody>
      </p:sp>
      <p:sp>
        <p:nvSpPr>
          <p:cNvPr id="8" name="TextBox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2705654" y="2974792"/>
            <a:ext cx="957862" cy="1406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 rtl="0">
              <a:lnSpc>
                <a:spcPct val="100000"/>
              </a:lnSpc>
            </a:pPr>
            <a:r>
              <a:rPr sz="914" b="1">
                <a:solidFill>
                  <a:srgbClr val="A3B8C7"/>
                </a:solidFill>
                <a:latin typeface="Arial"/>
                <a:cs typeface="Arial"/>
              </a:rPr>
              <a:t>United Kingdom</a:t>
            </a:r>
          </a:p>
        </p:txBody>
      </p:sp>
      <p:sp>
        <p:nvSpPr>
          <p:cNvPr id="9" name="TextBox9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3780675" y="4321829"/>
            <a:ext cx="442300" cy="15420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 rtl="0">
              <a:lnSpc>
                <a:spcPct val="100000"/>
              </a:lnSpc>
            </a:pPr>
            <a:r>
              <a:rPr sz="1002" b="1">
                <a:solidFill>
                  <a:srgbClr val="A5BBCB"/>
                </a:solidFill>
                <a:latin typeface="Montserrat SemiBold"/>
                <a:cs typeface="Montserrat SemiBold"/>
              </a:rPr>
              <a:t>China</a:t>
            </a:r>
          </a:p>
        </p:txBody>
      </p:sp>
      <p:sp>
        <p:nvSpPr>
          <p:cNvPr id="10" name="TextBox10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464876" y="1550806"/>
            <a:ext cx="2583883" cy="1638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65" b="1">
                <a:solidFill>
                  <a:srgbClr val="7691AD"/>
                </a:solidFill>
                <a:latin typeface="Times New Roman"/>
                <a:cs typeface="Times New Roman"/>
              </a:rPr>
              <a:t>· Focus: Data, facts, and logic over emotion.</a:t>
            </a:r>
          </a:p>
        </p:txBody>
      </p:sp>
      <p:sp>
        <p:nvSpPr>
          <p:cNvPr id="11" name="TextBox11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84515">
            <a:off x="7457728" y="1781075"/>
            <a:ext cx="2977872" cy="65684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67" b="1" dirty="0">
                <a:solidFill>
                  <a:srgbClr val="7893AF"/>
                </a:solidFill>
                <a:latin typeface="Times New Roman"/>
                <a:cs typeface="Times New Roman"/>
              </a:rPr>
              <a:t>· Style: Direct, polite but reserved. "Get to the point."</a:t>
            </a:r>
          </a:p>
          <a:p>
            <a:pPr algn="l" rtl="0">
              <a:lnSpc>
                <a:spcPct val="100000"/>
              </a:lnSpc>
            </a:pPr>
            <a:r>
              <a:rPr sz="1067" b="1" dirty="0">
                <a:solidFill>
                  <a:srgbClr val="7893AF"/>
                </a:solidFill>
                <a:latin typeface="Times New Roman"/>
                <a:cs typeface="Times New Roman"/>
              </a:rPr>
              <a:t>· Planning: Step-by-step, agenda-driven, punctual.</a:t>
            </a:r>
          </a:p>
          <a:p>
            <a:pPr algn="l" rtl="0">
              <a:lnSpc>
                <a:spcPct val="100000"/>
              </a:lnSpc>
            </a:pPr>
            <a:r>
              <a:rPr sz="1067" b="1" dirty="0">
                <a:solidFill>
                  <a:srgbClr val="7893AF"/>
                </a:solidFill>
                <a:latin typeface="Times New Roman"/>
                <a:cs typeface="Times New Roman"/>
              </a:rPr>
              <a:t>· Values: Privacy, truth, written contracts.</a:t>
            </a:r>
          </a:p>
        </p:txBody>
      </p:sp>
      <p:sp>
        <p:nvSpPr>
          <p:cNvPr id="12" name="TextBox1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451255" y="3384644"/>
            <a:ext cx="2654222" cy="136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88" b="1">
                <a:solidFill>
                  <a:srgbClr val="7692AE"/>
                </a:solidFill>
                <a:latin typeface="Montserrat SemiBold"/>
                <a:cs typeface="Montserrat SemiBold"/>
              </a:rPr>
              <a:t>· Focus: Listening, harmony, and face-saving.</a:t>
            </a:r>
          </a:p>
        </p:txBody>
      </p:sp>
      <p:sp>
        <p:nvSpPr>
          <p:cNvPr id="13" name="TextBox1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7903">
            <a:off x="7443914" y="3604644"/>
            <a:ext cx="3028948" cy="50783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100" b="1">
                <a:solidFill>
                  <a:srgbClr val="7792AF"/>
                </a:solidFill>
                <a:latin typeface="Times New Roman"/>
                <a:cs typeface="Times New Roman"/>
              </a:rPr>
              <a:t>· Style: Indirect, courteous, non-confrontational.</a:t>
            </a:r>
          </a:p>
          <a:p>
            <a:pPr algn="l" rtl="0">
              <a:lnSpc>
                <a:spcPct val="100000"/>
              </a:lnSpc>
            </a:pPr>
            <a:r>
              <a:rPr sz="1100" b="1">
                <a:solidFill>
                  <a:srgbClr val="7792AF"/>
                </a:solidFill>
                <a:latin typeface="Times New Roman"/>
                <a:cs typeface="Times New Roman"/>
              </a:rPr>
              <a:t>· Planning: General principles first, details later.</a:t>
            </a:r>
          </a:p>
          <a:p>
            <a:pPr algn="l" rtl="0">
              <a:lnSpc>
                <a:spcPct val="100000"/>
              </a:lnSpc>
            </a:pPr>
            <a:r>
              <a:rPr sz="1100" b="1">
                <a:solidFill>
                  <a:srgbClr val="7792AF"/>
                </a:solidFill>
                <a:latin typeface="Times New Roman"/>
                <a:cs typeface="Times New Roman"/>
              </a:rPr>
              <a:t>· Values: Networks, patience, consensus, seniority.</a:t>
            </a:r>
          </a:p>
        </p:txBody>
      </p:sp>
      <p:sp>
        <p:nvSpPr>
          <p:cNvPr id="14" name="TextBox1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464876" y="4944143"/>
            <a:ext cx="1478055" cy="15388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00" b="1">
                <a:solidFill>
                  <a:srgbClr val="8C865F"/>
                </a:solidFill>
                <a:latin typeface="Times New Roman"/>
                <a:cs typeface="Times New Roman"/>
              </a:rPr>
              <a:t>IT BRIDGING THE GAP</a:t>
            </a:r>
          </a:p>
        </p:txBody>
      </p:sp>
      <p:sp>
        <p:nvSpPr>
          <p:cNvPr id="15" name="TextBox1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444445" y="5180041"/>
            <a:ext cx="3576968" cy="67095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90" b="1">
                <a:solidFill>
                  <a:srgbClr val="879CAD"/>
                </a:solidFill>
                <a:latin typeface="Times New Roman"/>
                <a:cs typeface="Times New Roman"/>
              </a:rPr>
              <a:t>"The British tendency to 'get to the point' can be perceived</a:t>
            </a:r>
          </a:p>
          <a:p>
            <a:pPr algn="l" rtl="0">
              <a:lnSpc>
                <a:spcPct val="100000"/>
              </a:lnSpc>
            </a:pPr>
            <a:r>
              <a:rPr sz="1090" b="1">
                <a:solidFill>
                  <a:srgbClr val="879CAD"/>
                </a:solidFill>
                <a:latin typeface="Times New Roman"/>
                <a:cs typeface="Times New Roman"/>
              </a:rPr>
              <a:t>as rude. The Chinese tendency to avoid direct answers can</a:t>
            </a:r>
          </a:p>
          <a:p>
            <a:pPr algn="l" rtl="0">
              <a:lnSpc>
                <a:spcPct val="100000"/>
              </a:lnSpc>
            </a:pPr>
            <a:r>
              <a:rPr sz="1090" b="1">
                <a:solidFill>
                  <a:srgbClr val="879CAD"/>
                </a:solidFill>
                <a:latin typeface="Times New Roman"/>
                <a:cs typeface="Times New Roman"/>
              </a:rPr>
              <a:t>frustrate. Bridge: Slow down, listen actively, read the room,</a:t>
            </a:r>
          </a:p>
          <a:p>
            <a:pPr algn="l" rtl="0">
              <a:lnSpc>
                <a:spcPct val="100000"/>
              </a:lnSpc>
            </a:pPr>
            <a:r>
              <a:rPr sz="1090" b="1">
                <a:solidFill>
                  <a:srgbClr val="879CAD"/>
                </a:solidFill>
                <a:latin typeface="Times New Roman"/>
                <a:cs typeface="Times New Roman"/>
              </a:rPr>
              <a:t>and prioritize relationship building over the agenda."</a:t>
            </a:r>
          </a:p>
        </p:txBody>
      </p:sp>
      <p:sp>
        <p:nvSpPr>
          <p:cNvPr id="16" name="TextBox1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91469">
            <a:off x="804141" y="6545547"/>
            <a:ext cx="2780797" cy="1391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04">
                <a:solidFill>
                  <a:srgbClr val="36618B"/>
                </a:solidFill>
                <a:latin typeface="Arial"/>
                <a:cs typeface="Arial"/>
              </a:rPr>
              <a:t>Source: Richard Lewis (1996), When Cultures Collide</a:t>
            </a:r>
          </a:p>
        </p:txBody>
      </p:sp>
      <p:sp>
        <p:nvSpPr>
          <p:cNvPr id="17" name="TextBox1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29664">
            <a:off x="10874387" y="6566686"/>
            <a:ext cx="476829" cy="15882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1032">
                <a:solidFill>
                  <a:srgbClr val="3A668F"/>
                </a:solidFill>
                <a:latin typeface="Arial"/>
                <a:cs typeface="Arial"/>
              </a:rPr>
              <a:t>Page 7</a:t>
            </a:r>
          </a:p>
        </p:txBody>
      </p:sp>
      <p:sp>
        <p:nvSpPr>
          <p:cNvPr id="18" name="TextBox1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3476231" y="2023145"/>
            <a:ext cx="1023944" cy="10374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 rtl="0">
              <a:lnSpc>
                <a:spcPct val="100000"/>
              </a:lnSpc>
            </a:pPr>
            <a:r>
              <a:rPr sz="674">
                <a:solidFill>
                  <a:srgbClr val="466994"/>
                </a:solidFill>
                <a:latin typeface="Montserrat"/>
                <a:cs typeface="Montserrat"/>
              </a:rPr>
              <a:t>LISTENING-ORIENTED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4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fb0fb38-5127-4020-afe8-acec4ea4e5c8"/>
          <p:cNvPicPr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PicPr>
        <p:blipFill>
          <a:blip r:embed="rId2"/>
          <a:stretch/>
        </p:blipFill>
        <p:spPr>
          <a:xfrm>
            <a:off x="349376" y="0"/>
            <a:ext cx="11493249" cy="6858000"/>
          </a:xfrm>
          <a:prstGeom prst="rect">
            <a:avLst/>
          </a:prstGeom>
        </p:spPr>
      </p:pic>
      <p:sp>
        <p:nvSpPr>
          <p:cNvPr id="2" name="TextBox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92478">
            <a:off x="843903" y="204168"/>
            <a:ext cx="3089269" cy="17992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169" b="1">
                <a:solidFill>
                  <a:srgbClr val="858666"/>
                </a:solidFill>
                <a:latin typeface="Fira Mono"/>
                <a:cs typeface="Fira Mono"/>
              </a:rPr>
              <a:t>CHALLENGE 1: RELATIONSHIP BUILDING</a:t>
            </a:r>
          </a:p>
        </p:txBody>
      </p:sp>
      <p:sp>
        <p:nvSpPr>
          <p:cNvPr id="3" name="TextBox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7778">
            <a:off x="850685" y="453629"/>
            <a:ext cx="3029549" cy="192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248" b="1">
                <a:solidFill>
                  <a:srgbClr val="98ACBD"/>
                </a:solidFill>
                <a:latin typeface="Fira Sans"/>
                <a:cs typeface="Fira Sans"/>
              </a:rPr>
              <a:t>Guanxi (*): Relationships Before Business</a:t>
            </a:r>
          </a:p>
        </p:txBody>
      </p:sp>
      <p:sp>
        <p:nvSpPr>
          <p:cNvPr id="24" name="TextBox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4947">
            <a:off x="9711697" y="476913"/>
            <a:ext cx="1636623" cy="1668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1084">
                <a:solidFill>
                  <a:srgbClr val="6283A6"/>
                </a:solidFill>
                <a:latin typeface="Fira Sans"/>
                <a:cs typeface="Fira Sans"/>
              </a:rPr>
              <a:t>04 Negotiation Strategies</a:t>
            </a:r>
          </a:p>
        </p:txBody>
      </p:sp>
      <p:sp>
        <p:nvSpPr>
          <p:cNvPr id="5" name="TextBox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094811" y="1278345"/>
            <a:ext cx="1716037" cy="27853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810" b="1">
                <a:solidFill>
                  <a:srgbClr val="9D9363"/>
                </a:solidFill>
                <a:latin typeface="Fira Sans"/>
                <a:cs typeface="Fira Sans"/>
              </a:rPr>
              <a:t>Defining Guanxi</a:t>
            </a:r>
          </a:p>
        </p:txBody>
      </p:sp>
      <p:sp>
        <p:nvSpPr>
          <p:cNvPr id="6" name="TextBox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9023">
            <a:off x="1076009" y="1692632"/>
            <a:ext cx="2754988" cy="106644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155">
                <a:solidFill>
                  <a:srgbClr val="85A0B9"/>
                </a:solidFill>
                <a:latin typeface="Fira Sans"/>
                <a:cs typeface="Fira Sans"/>
              </a:rPr>
              <a:t>The cultivation of personal relationships</a:t>
            </a:r>
          </a:p>
          <a:p>
            <a:pPr algn="l" rtl="0">
              <a:lnSpc>
                <a:spcPct val="100000"/>
              </a:lnSpc>
            </a:pPr>
            <a:r>
              <a:rPr sz="1155">
                <a:solidFill>
                  <a:srgbClr val="85A0B9"/>
                </a:solidFill>
                <a:latin typeface="Fira Sans"/>
                <a:cs typeface="Fira Sans"/>
              </a:rPr>
              <a:t>built on mutual trust, reciprocal</a:t>
            </a:r>
          </a:p>
          <a:p>
            <a:pPr algn="l" rtl="0">
              <a:lnSpc>
                <a:spcPct val="100000"/>
              </a:lnSpc>
            </a:pPr>
            <a:r>
              <a:rPr sz="1155">
                <a:solidFill>
                  <a:srgbClr val="85A0B9"/>
                </a:solidFill>
                <a:latin typeface="Fira Sans"/>
                <a:cs typeface="Fira Sans"/>
              </a:rPr>
              <a:t>obligations, and long-term commitment.</a:t>
            </a:r>
          </a:p>
          <a:p>
            <a:pPr algn="l" rtl="0">
              <a:lnSpc>
                <a:spcPct val="100000"/>
              </a:lnSpc>
            </a:pPr>
            <a:r>
              <a:rPr sz="1155">
                <a:solidFill>
                  <a:srgbClr val="85A0B9"/>
                </a:solidFill>
                <a:latin typeface="Fira Sans"/>
                <a:cs typeface="Fira Sans"/>
              </a:rPr>
              <a:t>It is the social glue of Chinese business-</a:t>
            </a:r>
          </a:p>
          <a:p>
            <a:pPr algn="l" rtl="0">
              <a:lnSpc>
                <a:spcPct val="100000"/>
              </a:lnSpc>
            </a:pPr>
            <a:r>
              <a:rPr sz="1155">
                <a:solidFill>
                  <a:srgbClr val="85A0B9"/>
                </a:solidFill>
                <a:latin typeface="Fira Sans"/>
                <a:cs typeface="Fira Sans"/>
              </a:rPr>
              <a:t>a network of connections that facilitates</a:t>
            </a:r>
          </a:p>
          <a:p>
            <a:pPr algn="l" rtl="0">
              <a:lnSpc>
                <a:spcPct val="100000"/>
              </a:lnSpc>
            </a:pPr>
            <a:r>
              <a:rPr sz="1155">
                <a:solidFill>
                  <a:srgbClr val="85A0B9"/>
                </a:solidFill>
                <a:latin typeface="Fira Sans"/>
                <a:cs typeface="Fira Sans"/>
              </a:rPr>
              <a:t>deals and solves problems.</a:t>
            </a:r>
          </a:p>
        </p:txBody>
      </p:sp>
      <p:sp>
        <p:nvSpPr>
          <p:cNvPr id="7" name="TextBox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4507821" y="1351216"/>
            <a:ext cx="425025" cy="3161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 rtl="0">
              <a:lnSpc>
                <a:spcPct val="100000"/>
              </a:lnSpc>
            </a:pPr>
            <a:r>
              <a:rPr sz="1027" b="1">
                <a:solidFill>
                  <a:srgbClr val="888C72"/>
                </a:solidFill>
                <a:latin typeface="Fira Sans"/>
                <a:cs typeface="Fira Sans"/>
              </a:rPr>
              <a:t>01</a:t>
            </a:r>
          </a:p>
          <a:p>
            <a:pPr algn="ctr" rtl="0">
              <a:lnSpc>
                <a:spcPct val="100000"/>
              </a:lnSpc>
            </a:pPr>
            <a:r>
              <a:rPr sz="1027" b="1">
                <a:solidFill>
                  <a:srgbClr val="888C72"/>
                </a:solidFill>
                <a:latin typeface="Fira Sans"/>
                <a:cs typeface="Fira Sans"/>
              </a:rPr>
              <a:t>STAGE</a:t>
            </a:r>
          </a:p>
        </p:txBody>
      </p:sp>
      <p:sp>
        <p:nvSpPr>
          <p:cNvPr id="8" name="TextBox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6216">
            <a:off x="5478956" y="1325194"/>
            <a:ext cx="1523536" cy="20653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342" b="1">
                <a:solidFill>
                  <a:srgbClr val="ACBFCE"/>
                </a:solidFill>
                <a:latin typeface="Fira Sans"/>
                <a:cs typeface="Fira Sans"/>
              </a:rPr>
              <a:t>Initial Introduction</a:t>
            </a:r>
          </a:p>
        </p:txBody>
      </p:sp>
      <p:sp>
        <p:nvSpPr>
          <p:cNvPr id="9" name="TextBox9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95648">
            <a:off x="5485830" y="1618222"/>
            <a:ext cx="5597490" cy="4335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39">
                <a:solidFill>
                  <a:srgbClr val="7490AF"/>
                </a:solidFill>
                <a:latin typeface="Montserrat"/>
                <a:cs typeface="Montserrat"/>
              </a:rPr>
              <a:t>Leverage a trusted intermediary (zhongjianren) to make formal introductions. Cold-calling</a:t>
            </a:r>
          </a:p>
          <a:p>
            <a:pPr algn="l" rtl="0">
              <a:lnSpc>
                <a:spcPct val="100000"/>
              </a:lnSpc>
            </a:pPr>
            <a:r>
              <a:rPr sz="939">
                <a:solidFill>
                  <a:srgbClr val="7490AF"/>
                </a:solidFill>
                <a:latin typeface="Montserrat"/>
                <a:cs typeface="Montserrat"/>
              </a:rPr>
              <a:t>senior executives is ineffective and culturally inappropriate. Trust is transferred, not built from</a:t>
            </a:r>
          </a:p>
          <a:p>
            <a:pPr algn="l" rtl="0">
              <a:lnSpc>
                <a:spcPct val="100000"/>
              </a:lnSpc>
            </a:pPr>
            <a:r>
              <a:rPr sz="939">
                <a:solidFill>
                  <a:srgbClr val="7490AF"/>
                </a:solidFill>
                <a:latin typeface="Montserrat"/>
                <a:cs typeface="Montserrat"/>
              </a:rPr>
              <a:t>zero.</a:t>
            </a:r>
          </a:p>
        </p:txBody>
      </p:sp>
      <p:sp>
        <p:nvSpPr>
          <p:cNvPr id="10" name="TextBox10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4755">
            <a:off x="5567208" y="2321214"/>
            <a:ext cx="1605545" cy="12817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33" b="1">
                <a:solidFill>
                  <a:srgbClr val="82805F"/>
                </a:solidFill>
                <a:latin typeface="Fira Sans"/>
                <a:cs typeface="Fira Sans"/>
              </a:rPr>
              <a:t>Key Action: Find a Bridge Person</a:t>
            </a:r>
          </a:p>
        </p:txBody>
      </p:sp>
      <p:sp>
        <p:nvSpPr>
          <p:cNvPr id="11" name="TextBox11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26868">
            <a:off x="4508733" y="3089332"/>
            <a:ext cx="434608" cy="32444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 rtl="0">
              <a:lnSpc>
                <a:spcPct val="100000"/>
              </a:lnSpc>
            </a:pPr>
            <a:r>
              <a:rPr sz="1054" b="1">
                <a:solidFill>
                  <a:srgbClr val="83866A"/>
                </a:solidFill>
                <a:latin typeface="Fira Sans"/>
                <a:cs typeface="Fira Sans"/>
              </a:rPr>
              <a:t>02</a:t>
            </a:r>
          </a:p>
          <a:p>
            <a:pPr algn="ctr" rtl="0">
              <a:lnSpc>
                <a:spcPct val="100000"/>
              </a:lnSpc>
            </a:pPr>
            <a:r>
              <a:rPr sz="1054" b="1">
                <a:solidFill>
                  <a:srgbClr val="83866A"/>
                </a:solidFill>
                <a:latin typeface="Fira Sans"/>
                <a:cs typeface="Fira Sans"/>
              </a:rPr>
              <a:t>STAGE</a:t>
            </a:r>
          </a:p>
        </p:txBody>
      </p:sp>
      <p:sp>
        <p:nvSpPr>
          <p:cNvPr id="12" name="TextBox1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5479322" y="3071761"/>
            <a:ext cx="1960792" cy="20653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342" b="1">
                <a:solidFill>
                  <a:srgbClr val="B5C7D3"/>
                </a:solidFill>
                <a:latin typeface="Fira Sans"/>
                <a:cs typeface="Fira Sans"/>
              </a:rPr>
              <a:t>Relationship Investment</a:t>
            </a:r>
          </a:p>
        </p:txBody>
      </p:sp>
      <p:sp>
        <p:nvSpPr>
          <p:cNvPr id="13" name="TextBox1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5479322" y="3370620"/>
            <a:ext cx="5683680" cy="47455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28">
                <a:solidFill>
                  <a:srgbClr val="718EAC"/>
                </a:solidFill>
                <a:latin typeface="Fira Sans"/>
                <a:cs typeface="Fira Sans"/>
              </a:rPr>
              <a:t>Build rapport before discussing business. This involves business dinners, banquets, and</a:t>
            </a:r>
          </a:p>
          <a:p>
            <a:pPr algn="l" rtl="0">
              <a:lnSpc>
                <a:spcPct val="100000"/>
              </a:lnSpc>
            </a:pPr>
            <a:r>
              <a:rPr sz="1028">
                <a:solidFill>
                  <a:srgbClr val="718EAC"/>
                </a:solidFill>
                <a:latin typeface="Fira Sans"/>
                <a:cs typeface="Fira Sans"/>
              </a:rPr>
              <a:t>respectful gift-giving. The goal is to establish personal trust and understand the person behind</a:t>
            </a:r>
          </a:p>
          <a:p>
            <a:pPr algn="l" rtl="0">
              <a:lnSpc>
                <a:spcPct val="100000"/>
              </a:lnSpc>
            </a:pPr>
            <a:r>
              <a:rPr sz="1028">
                <a:solidFill>
                  <a:srgbClr val="718EAC"/>
                </a:solidFill>
                <a:latin typeface="Fira Sans"/>
                <a:cs typeface="Fira Sans"/>
              </a:rPr>
              <a:t>the title.</a:t>
            </a:r>
          </a:p>
        </p:txBody>
      </p:sp>
      <p:sp>
        <p:nvSpPr>
          <p:cNvPr id="14" name="TextBox1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5547089" y="4072488"/>
            <a:ext cx="1714025" cy="13324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66" b="1">
                <a:solidFill>
                  <a:srgbClr val="797B61"/>
                </a:solidFill>
                <a:latin typeface="Fira Sans"/>
                <a:cs typeface="Fira Sans"/>
              </a:rPr>
              <a:t>Key Action: Invest Time Off-Clock</a:t>
            </a:r>
          </a:p>
        </p:txBody>
      </p:sp>
      <p:sp>
        <p:nvSpPr>
          <p:cNvPr id="15" name="TextBox1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4514598" y="4854759"/>
            <a:ext cx="425025" cy="3161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 rtl="0">
              <a:lnSpc>
                <a:spcPct val="100000"/>
              </a:lnSpc>
            </a:pPr>
            <a:r>
              <a:rPr sz="1027" b="1">
                <a:solidFill>
                  <a:srgbClr val="818773"/>
                </a:solidFill>
                <a:latin typeface="Fira Sans"/>
                <a:cs typeface="Fira Sans"/>
              </a:rPr>
              <a:t>03</a:t>
            </a:r>
          </a:p>
          <a:p>
            <a:pPr algn="ctr" rtl="0">
              <a:lnSpc>
                <a:spcPct val="100000"/>
              </a:lnSpc>
            </a:pPr>
            <a:r>
              <a:rPr sz="1027" b="1">
                <a:solidFill>
                  <a:srgbClr val="818773"/>
                </a:solidFill>
                <a:latin typeface="Fira Sans"/>
                <a:cs typeface="Fira Sans"/>
              </a:rPr>
              <a:t>STAGE</a:t>
            </a:r>
          </a:p>
        </p:txBody>
      </p:sp>
      <p:sp>
        <p:nvSpPr>
          <p:cNvPr id="16" name="TextBox1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5479322" y="4825241"/>
            <a:ext cx="1702907" cy="21730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412" b="1">
                <a:solidFill>
                  <a:srgbClr val="B2C5D2"/>
                </a:solidFill>
                <a:latin typeface="Fira Sans"/>
                <a:cs typeface="Fira Sans"/>
              </a:rPr>
              <a:t>Ongoing Reciprocity</a:t>
            </a:r>
          </a:p>
        </p:txBody>
      </p:sp>
      <p:sp>
        <p:nvSpPr>
          <p:cNvPr id="17" name="TextBox1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5486099" y="5132987"/>
            <a:ext cx="5462114" cy="31085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10">
                <a:solidFill>
                  <a:srgbClr val="708DAC"/>
                </a:solidFill>
                <a:latin typeface="Fira Sans"/>
                <a:cs typeface="Fira Sans"/>
              </a:rPr>
              <a:t>Maintain the relationship post-deal. Guanxi requires constant maintenance through checking</a:t>
            </a:r>
          </a:p>
          <a:p>
            <a:pPr algn="l" rtl="0">
              <a:lnSpc>
                <a:spcPct val="100000"/>
              </a:lnSpc>
            </a:pPr>
            <a:r>
              <a:rPr sz="1010">
                <a:solidFill>
                  <a:srgbClr val="708DAC"/>
                </a:solidFill>
                <a:latin typeface="Fira Sans"/>
                <a:cs typeface="Fira Sans"/>
              </a:rPr>
              <a:t>in, returning favors, and showing long-term loyalty. The deal is never just transactional.</a:t>
            </a:r>
          </a:p>
        </p:txBody>
      </p:sp>
      <p:sp>
        <p:nvSpPr>
          <p:cNvPr id="18" name="TextBox1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5553866" y="5625157"/>
            <a:ext cx="1497860" cy="11112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722" b="1">
                <a:solidFill>
                  <a:srgbClr val="6A715F"/>
                </a:solidFill>
                <a:latin typeface="Montserrat SemiBold"/>
                <a:cs typeface="Montserrat SemiBold"/>
              </a:rPr>
              <a:t>Key Action: Maintain the Bond</a:t>
            </a:r>
          </a:p>
        </p:txBody>
      </p:sp>
      <p:sp>
        <p:nvSpPr>
          <p:cNvPr id="19" name="TextBox19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999937" y="4149507"/>
            <a:ext cx="2747682" cy="48340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47">
                <a:solidFill>
                  <a:srgbClr val="6C849F"/>
                </a:solidFill>
                <a:latin typeface="Fira Sans"/>
                <a:cs typeface="Fira Sans"/>
              </a:rPr>
              <a:t>"In China, who you know and how well you</a:t>
            </a:r>
          </a:p>
          <a:p>
            <a:pPr algn="l" rtl="0">
              <a:lnSpc>
                <a:spcPct val="100000"/>
              </a:lnSpc>
            </a:pPr>
            <a:r>
              <a:rPr sz="1047">
                <a:solidFill>
                  <a:srgbClr val="6C849F"/>
                </a:solidFill>
                <a:latin typeface="Fira Sans"/>
                <a:cs typeface="Fira Sans"/>
              </a:rPr>
              <a:t>know them often matters as much as what is</a:t>
            </a:r>
          </a:p>
          <a:p>
            <a:pPr algn="l" rtl="0">
              <a:lnSpc>
                <a:spcPct val="100000"/>
              </a:lnSpc>
            </a:pPr>
            <a:r>
              <a:rPr sz="1047">
                <a:solidFill>
                  <a:srgbClr val="6C849F"/>
                </a:solidFill>
                <a:latin typeface="Fira Sans"/>
                <a:cs typeface="Fira Sans"/>
              </a:rPr>
              <a:t>written in a contract."</a:t>
            </a:r>
          </a:p>
        </p:txBody>
      </p:sp>
      <p:sp>
        <p:nvSpPr>
          <p:cNvPr id="20" name="TextBox20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040597" y="4754601"/>
            <a:ext cx="2206446" cy="14837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64">
                <a:solidFill>
                  <a:srgbClr val="767457"/>
                </a:solidFill>
                <a:latin typeface="Fira Sans"/>
                <a:cs typeface="Fira Sans"/>
              </a:rPr>
              <a:t>- HARVARD PROGRAM ON NEGOTIATION</a:t>
            </a:r>
          </a:p>
        </p:txBody>
      </p:sp>
      <p:sp>
        <p:nvSpPr>
          <p:cNvPr id="21" name="TextBox21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999937" y="5363072"/>
            <a:ext cx="2819048" cy="48705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55" dirty="0">
                <a:solidFill>
                  <a:srgbClr val="727F80"/>
                </a:solidFill>
                <a:latin typeface="Montserrat"/>
                <a:cs typeface="Montserrat"/>
              </a:rPr>
              <a:t>"Without Guanxi, legal rights may offer limited</a:t>
            </a:r>
            <a:r>
              <a:rPr lang="en-GB" sz="1055" dirty="0">
                <a:solidFill>
                  <a:srgbClr val="727F80"/>
                </a:solidFill>
                <a:latin typeface="Montserrat"/>
                <a:cs typeface="Montserrat"/>
              </a:rPr>
              <a:t> </a:t>
            </a:r>
            <a:r>
              <a:rPr sz="1055" dirty="0">
                <a:solidFill>
                  <a:srgbClr val="727F80"/>
                </a:solidFill>
                <a:latin typeface="Montserrat"/>
                <a:cs typeface="Montserrat"/>
              </a:rPr>
              <a:t>leverage."</a:t>
            </a:r>
          </a:p>
          <a:p>
            <a:pPr algn="l" rtl="0">
              <a:lnSpc>
                <a:spcPct val="100000"/>
              </a:lnSpc>
            </a:pPr>
            <a:r>
              <a:rPr sz="1055" dirty="0">
                <a:solidFill>
                  <a:srgbClr val="727F80"/>
                </a:solidFill>
                <a:latin typeface="Montserrat"/>
                <a:cs typeface="Montserrat"/>
              </a:rPr>
              <a:t>- TIM CLISSOLD, AUTHOR OF 'MR. CHINA'</a:t>
            </a:r>
          </a:p>
        </p:txBody>
      </p:sp>
      <p:sp>
        <p:nvSpPr>
          <p:cNvPr id="22" name="TextBox2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8427">
            <a:off x="843959" y="6515808"/>
            <a:ext cx="2725657" cy="1227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798">
                <a:solidFill>
                  <a:srgbClr val="39638E"/>
                </a:solidFill>
                <a:latin typeface="Montserrat"/>
                <a:cs typeface="Montserrat"/>
              </a:rPr>
              <a:t>Source: Harvard PON / Tim Clissold / MFC Consulting</a:t>
            </a:r>
          </a:p>
        </p:txBody>
      </p:sp>
      <p:sp>
        <p:nvSpPr>
          <p:cNvPr id="23" name="TextBox2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0860694" y="6512602"/>
            <a:ext cx="480457" cy="17376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1129">
                <a:solidFill>
                  <a:srgbClr val="38628C"/>
                </a:solidFill>
                <a:latin typeface="Fira Sans"/>
                <a:cs typeface="Fira Sans"/>
              </a:rPr>
              <a:t>Page 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197badf3-3328-45c3-accc-ea912a00adc0"/>
          <p:cNvPicPr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PicPr>
        <p:blipFill>
          <a:blip r:embed="rId2"/>
          <a:stretch/>
        </p:blipFill>
        <p:spPr>
          <a:xfrm>
            <a:off x="1" y="7444"/>
            <a:ext cx="12192000" cy="6843112"/>
          </a:xfrm>
          <a:prstGeom prst="rect">
            <a:avLst/>
          </a:prstGeom>
        </p:spPr>
      </p:pic>
      <p:sp>
        <p:nvSpPr>
          <p:cNvPr id="2" name="TextBox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476420" y="262899"/>
            <a:ext cx="2667112" cy="17742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153" b="1">
                <a:solidFill>
                  <a:srgbClr val="868666"/>
                </a:solidFill>
                <a:latin typeface="Arial Black"/>
                <a:cs typeface="Arial Black"/>
              </a:rPr>
              <a:t>CHALLENGE 2: SOCIAL CAPITAL</a:t>
            </a:r>
          </a:p>
        </p:txBody>
      </p:sp>
      <p:sp>
        <p:nvSpPr>
          <p:cNvPr id="3" name="TextBox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476420" y="529673"/>
            <a:ext cx="3037510" cy="18037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172" b="1">
                <a:solidFill>
                  <a:srgbClr val="9BAEBF"/>
                </a:solidFill>
                <a:latin typeface="Arial"/>
                <a:cs typeface="Arial"/>
              </a:rPr>
              <a:t>Mianzi (ET-7): Protecting Face at All Costs</a:t>
            </a:r>
          </a:p>
        </p:txBody>
      </p:sp>
      <p:sp>
        <p:nvSpPr>
          <p:cNvPr id="26" name="TextBox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5011">
            <a:off x="9971610" y="549896"/>
            <a:ext cx="1693859" cy="15388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1000">
                <a:solidFill>
                  <a:srgbClr val="5F81A4"/>
                </a:solidFill>
                <a:latin typeface="Montserrat"/>
                <a:cs typeface="Montserrat"/>
              </a:rPr>
              <a:t>04 Negotiation Strategies</a:t>
            </a:r>
          </a:p>
        </p:txBody>
      </p:sp>
      <p:sp>
        <p:nvSpPr>
          <p:cNvPr id="5" name="TextBox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84584">
            <a:off x="678973" y="1346904"/>
            <a:ext cx="1671865" cy="28148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829" b="1">
                <a:solidFill>
                  <a:srgbClr val="8F8A62"/>
                </a:solidFill>
                <a:latin typeface="Times New Roman"/>
                <a:cs typeface="Times New Roman"/>
              </a:rPr>
              <a:t>Defining Mianzi</a:t>
            </a:r>
          </a:p>
        </p:txBody>
      </p:sp>
      <p:sp>
        <p:nvSpPr>
          <p:cNvPr id="6" name="TextBox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664100" y="1734904"/>
            <a:ext cx="3495657" cy="7602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235">
                <a:solidFill>
                  <a:srgbClr val="7E99B4"/>
                </a:solidFill>
                <a:latin typeface="Times New Roman"/>
                <a:cs typeface="Times New Roman"/>
              </a:rPr>
              <a:t>Social capital based on honour, dignity,</a:t>
            </a:r>
          </a:p>
          <a:p>
            <a:pPr algn="l" rtl="0">
              <a:lnSpc>
                <a:spcPct val="100000"/>
              </a:lnSpc>
            </a:pPr>
            <a:r>
              <a:rPr sz="1235">
                <a:solidFill>
                  <a:srgbClr val="7E99B4"/>
                </a:solidFill>
                <a:latin typeface="Times New Roman"/>
                <a:cs typeface="Times New Roman"/>
              </a:rPr>
              <a:t>trustworthiness, and status. It is not just personal pride</a:t>
            </a:r>
          </a:p>
          <a:p>
            <a:pPr algn="l" rtl="0">
              <a:lnSpc>
                <a:spcPct val="100000"/>
              </a:lnSpc>
            </a:pPr>
            <a:r>
              <a:rPr sz="1235">
                <a:solidFill>
                  <a:srgbClr val="7E99B4"/>
                </a:solidFill>
                <a:latin typeface="Times New Roman"/>
                <a:cs typeface="Times New Roman"/>
              </a:rPr>
              <a:t>but a currency that can be given, lost, or taken away. It</a:t>
            </a:r>
          </a:p>
          <a:p>
            <a:pPr algn="l" rtl="0">
              <a:lnSpc>
                <a:spcPct val="100000"/>
              </a:lnSpc>
            </a:pPr>
            <a:r>
              <a:rPr sz="1235">
                <a:solidFill>
                  <a:srgbClr val="7E99B4"/>
                </a:solidFill>
                <a:latin typeface="Times New Roman"/>
                <a:cs typeface="Times New Roman"/>
              </a:rPr>
              <a:t>is the foundation of respect in Chinese culture.</a:t>
            </a:r>
          </a:p>
        </p:txBody>
      </p:sp>
      <p:sp>
        <p:nvSpPr>
          <p:cNvPr id="7" name="TextBox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227141" y="3122365"/>
            <a:ext cx="1780255" cy="1685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95" b="1">
                <a:solidFill>
                  <a:srgbClr val="A3B2BE"/>
                </a:solidFill>
                <a:latin typeface="Arial"/>
                <a:cs typeface="Arial"/>
              </a:rPr>
              <a:t>GIVING FACE (Gei Mianzi)</a:t>
            </a:r>
          </a:p>
        </p:txBody>
      </p:sp>
      <p:sp>
        <p:nvSpPr>
          <p:cNvPr id="8" name="TextBox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227140" y="3342981"/>
            <a:ext cx="2575077" cy="26161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50">
                <a:solidFill>
                  <a:srgbClr val="4E6A85"/>
                </a:solidFill>
                <a:latin typeface="Montserrat"/>
                <a:cs typeface="Montserrat"/>
              </a:rPr>
              <a:t>Publicly praising a partner; matching seniority;</a:t>
            </a:r>
          </a:p>
          <a:p>
            <a:pPr algn="l" rtl="0">
              <a:lnSpc>
                <a:spcPct val="100000"/>
              </a:lnSpc>
            </a:pPr>
            <a:r>
              <a:rPr sz="850">
                <a:solidFill>
                  <a:srgbClr val="4E6A85"/>
                </a:solidFill>
                <a:latin typeface="Montserrat"/>
                <a:cs typeface="Montserrat"/>
              </a:rPr>
              <a:t>acknowledging prestige.</a:t>
            </a:r>
          </a:p>
        </p:txBody>
      </p:sp>
      <p:sp>
        <p:nvSpPr>
          <p:cNvPr id="9" name="TextBox9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4566">
            <a:off x="1190742" y="4064969"/>
            <a:ext cx="1795820" cy="16555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76" b="1">
                <a:solidFill>
                  <a:srgbClr val="A9B8C3"/>
                </a:solidFill>
                <a:latin typeface="Arial"/>
                <a:cs typeface="Arial"/>
              </a:rPr>
              <a:t>LOSING FACE (Diu Mianzi)</a:t>
            </a:r>
          </a:p>
        </p:txBody>
      </p:sp>
      <p:sp>
        <p:nvSpPr>
          <p:cNvPr id="10" name="TextBox10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176611" y="4281383"/>
            <a:ext cx="2875376" cy="26161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50">
                <a:solidFill>
                  <a:srgbClr val="4B6988"/>
                </a:solidFill>
                <a:latin typeface="Montserrat"/>
                <a:cs typeface="Montserrat"/>
              </a:rPr>
              <a:t>Public criticism; contradicting a senior person; blunt</a:t>
            </a:r>
          </a:p>
          <a:p>
            <a:pPr algn="l" rtl="0">
              <a:lnSpc>
                <a:spcPct val="100000"/>
              </a:lnSpc>
            </a:pPr>
            <a:r>
              <a:rPr sz="850">
                <a:solidFill>
                  <a:srgbClr val="4B6988"/>
                </a:solidFill>
                <a:latin typeface="Montserrat"/>
                <a:cs typeface="Montserrat"/>
              </a:rPr>
              <a:t>refusals.</a:t>
            </a:r>
          </a:p>
        </p:txBody>
      </p:sp>
      <p:sp>
        <p:nvSpPr>
          <p:cNvPr id="11" name="TextBox11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183830" y="5001359"/>
            <a:ext cx="1801628" cy="15267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92" b="1">
                <a:solidFill>
                  <a:srgbClr val="AABAC6"/>
                </a:solidFill>
                <a:latin typeface="Montserrat"/>
                <a:cs typeface="Montserrat"/>
              </a:rPr>
              <a:t>SAVING FACE (Bao Mianzi)</a:t>
            </a:r>
          </a:p>
        </p:txBody>
      </p:sp>
      <p:sp>
        <p:nvSpPr>
          <p:cNvPr id="12" name="TextBox1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183830" y="5219784"/>
            <a:ext cx="2916769" cy="26161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50">
                <a:solidFill>
                  <a:srgbClr val="466382"/>
                </a:solidFill>
                <a:latin typeface="Montserrat"/>
                <a:cs typeface="Montserrat"/>
              </a:rPr>
              <a:t>Using indirect language for disagreements; enabling</a:t>
            </a:r>
          </a:p>
          <a:p>
            <a:pPr algn="l" rtl="0">
              <a:lnSpc>
                <a:spcPct val="100000"/>
              </a:lnSpc>
            </a:pPr>
            <a:r>
              <a:rPr sz="850">
                <a:solidFill>
                  <a:srgbClr val="466382"/>
                </a:solidFill>
                <a:latin typeface="Montserrat"/>
                <a:cs typeface="Montserrat"/>
              </a:rPr>
              <a:t>graceful exits.</a:t>
            </a:r>
          </a:p>
        </p:txBody>
      </p:sp>
      <p:sp>
        <p:nvSpPr>
          <p:cNvPr id="13" name="TextBox1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5031276" y="1161940"/>
            <a:ext cx="1574755" cy="20839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354" b="1">
                <a:solidFill>
                  <a:srgbClr val="189384"/>
                </a:solidFill>
                <a:latin typeface="Arial"/>
                <a:cs typeface="Arial"/>
              </a:rPr>
              <a:t>DO: Build Respect</a:t>
            </a:r>
          </a:p>
        </p:txBody>
      </p:sp>
      <p:sp>
        <p:nvSpPr>
          <p:cNvPr id="14" name="TextBox1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4894125" y="1787509"/>
            <a:ext cx="2942033" cy="49032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62" b="1">
                <a:solidFill>
                  <a:srgbClr val="819CB5"/>
                </a:solidFill>
                <a:latin typeface="Arial"/>
                <a:cs typeface="Arial"/>
              </a:rPr>
              <a:t>Praise Publicly: Compliment the team's</a:t>
            </a:r>
          </a:p>
          <a:p>
            <a:pPr algn="l" rtl="0">
              <a:lnSpc>
                <a:spcPct val="100000"/>
              </a:lnSpc>
            </a:pPr>
            <a:r>
              <a:rPr sz="1062" b="1">
                <a:solidFill>
                  <a:srgbClr val="819CB5"/>
                </a:solidFill>
                <a:latin typeface="Arial"/>
                <a:cs typeface="Arial"/>
              </a:rPr>
              <a:t>achievements and hospitality in front of their</a:t>
            </a:r>
          </a:p>
          <a:p>
            <a:pPr algn="l" rtl="0">
              <a:lnSpc>
                <a:spcPct val="100000"/>
              </a:lnSpc>
            </a:pPr>
            <a:r>
              <a:rPr sz="1062" b="1">
                <a:solidFill>
                  <a:srgbClr val="819CB5"/>
                </a:solidFill>
                <a:latin typeface="Arial"/>
                <a:cs typeface="Arial"/>
              </a:rPr>
              <a:t>peers.</a:t>
            </a:r>
          </a:p>
        </p:txBody>
      </p:sp>
      <p:sp>
        <p:nvSpPr>
          <p:cNvPr id="15" name="TextBox1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4894125" y="2741481"/>
            <a:ext cx="3068301" cy="3053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92" b="1" dirty="0">
                <a:solidFill>
                  <a:srgbClr val="829DB6"/>
                </a:solidFill>
                <a:latin typeface="Arial"/>
                <a:cs typeface="Arial"/>
              </a:rPr>
              <a:t>Match Hierarchy: Ensure your senior executives</a:t>
            </a:r>
          </a:p>
          <a:p>
            <a:pPr algn="l" rtl="0">
              <a:lnSpc>
                <a:spcPct val="100000"/>
              </a:lnSpc>
            </a:pPr>
            <a:r>
              <a:rPr sz="992" b="1" dirty="0">
                <a:solidFill>
                  <a:srgbClr val="829DB6"/>
                </a:solidFill>
                <a:latin typeface="Arial"/>
                <a:cs typeface="Arial"/>
              </a:rPr>
              <a:t>meet their senior executives.</a:t>
            </a:r>
          </a:p>
        </p:txBody>
      </p:sp>
      <p:sp>
        <p:nvSpPr>
          <p:cNvPr id="16" name="TextBox1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4894125" y="3491635"/>
            <a:ext cx="3120973" cy="3161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27" b="1" dirty="0">
                <a:solidFill>
                  <a:srgbClr val="84A0B8"/>
                </a:solidFill>
                <a:latin typeface="Arial"/>
                <a:cs typeface="Arial"/>
              </a:rPr>
              <a:t>Allow Indirectness: Accept "we will consider it"</a:t>
            </a:r>
          </a:p>
          <a:p>
            <a:pPr algn="l" rtl="0">
              <a:lnSpc>
                <a:spcPct val="100000"/>
              </a:lnSpc>
            </a:pPr>
            <a:r>
              <a:rPr sz="1027" b="1" dirty="0">
                <a:solidFill>
                  <a:srgbClr val="84A0B8"/>
                </a:solidFill>
                <a:latin typeface="Arial"/>
                <a:cs typeface="Arial"/>
              </a:rPr>
              <a:t>as a polite refusal without pushing.</a:t>
            </a:r>
          </a:p>
        </p:txBody>
      </p:sp>
      <p:sp>
        <p:nvSpPr>
          <p:cNvPr id="17" name="TextBox1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6410">
            <a:off x="4900626" y="4257467"/>
            <a:ext cx="3065086" cy="3161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27" b="1" dirty="0">
                <a:solidFill>
                  <a:srgbClr val="849FB8"/>
                </a:solidFill>
                <a:latin typeface="Arial"/>
                <a:cs typeface="Arial"/>
              </a:rPr>
              <a:t>Use Intermediaries: Deliver bad news or tough</a:t>
            </a:r>
          </a:p>
          <a:p>
            <a:pPr algn="l" rtl="0">
              <a:lnSpc>
                <a:spcPct val="100000"/>
              </a:lnSpc>
            </a:pPr>
            <a:r>
              <a:rPr sz="1027" b="1" dirty="0">
                <a:solidFill>
                  <a:srgbClr val="849FB8"/>
                </a:solidFill>
                <a:latin typeface="Arial"/>
                <a:cs typeface="Arial"/>
              </a:rPr>
              <a:t>negotiation points through a third party.</a:t>
            </a:r>
          </a:p>
        </p:txBody>
      </p:sp>
      <p:sp>
        <p:nvSpPr>
          <p:cNvPr id="18" name="TextBox1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2147">
            <a:off x="8323222" y="1154339"/>
            <a:ext cx="2103507" cy="22762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479" b="1">
                <a:solidFill>
                  <a:srgbClr val="A74258"/>
                </a:solidFill>
                <a:latin typeface="Arial"/>
                <a:cs typeface="Arial"/>
              </a:rPr>
              <a:t>* DON'T: Damage Trust</a:t>
            </a:r>
          </a:p>
        </p:txBody>
      </p:sp>
      <p:sp>
        <p:nvSpPr>
          <p:cNvPr id="19" name="TextBox19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7812">
            <a:off x="8351031" y="1794521"/>
            <a:ext cx="2759824" cy="3053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lang="en-GB" sz="992" b="1" dirty="0">
                <a:solidFill>
                  <a:srgbClr val="8A9DB5"/>
                </a:solidFill>
                <a:latin typeface="Arial"/>
                <a:cs typeface="Arial"/>
              </a:rPr>
              <a:t>Criticise</a:t>
            </a:r>
            <a:r>
              <a:rPr sz="992" b="1" dirty="0">
                <a:solidFill>
                  <a:srgbClr val="8A9DB5"/>
                </a:solidFill>
                <a:latin typeface="Arial"/>
                <a:cs typeface="Arial"/>
              </a:rPr>
              <a:t> Publicly: Never point out errors or</a:t>
            </a:r>
          </a:p>
          <a:p>
            <a:pPr algn="l" rtl="0">
              <a:lnSpc>
                <a:spcPct val="100000"/>
              </a:lnSpc>
            </a:pPr>
            <a:r>
              <a:rPr sz="992" b="1" dirty="0">
                <a:solidFill>
                  <a:srgbClr val="8A9DB5"/>
                </a:solidFill>
                <a:latin typeface="Arial"/>
                <a:cs typeface="Arial"/>
              </a:rPr>
              <a:t>disagree with a leader in an open meeting.</a:t>
            </a:r>
          </a:p>
        </p:txBody>
      </p:sp>
      <p:sp>
        <p:nvSpPr>
          <p:cNvPr id="20" name="TextBox20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7831">
            <a:off x="8351436" y="2745248"/>
            <a:ext cx="3219212" cy="3161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27" b="1" dirty="0">
                <a:solidFill>
                  <a:srgbClr val="8B9DB5"/>
                </a:solidFill>
                <a:latin typeface="Arial"/>
                <a:cs typeface="Arial"/>
              </a:rPr>
              <a:t>Challenge Authority: Do not bypass the leader or</a:t>
            </a:r>
          </a:p>
          <a:p>
            <a:pPr algn="l" rtl="0">
              <a:lnSpc>
                <a:spcPct val="100000"/>
              </a:lnSpc>
            </a:pPr>
            <a:r>
              <a:rPr sz="1027" b="1" dirty="0">
                <a:solidFill>
                  <a:srgbClr val="8B9DB5"/>
                </a:solidFill>
                <a:latin typeface="Arial"/>
                <a:cs typeface="Arial"/>
              </a:rPr>
              <a:t>question their decision directly.</a:t>
            </a:r>
          </a:p>
        </p:txBody>
      </p:sp>
      <p:sp>
        <p:nvSpPr>
          <p:cNvPr id="21" name="TextBox21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8344555" y="3499421"/>
            <a:ext cx="3127684" cy="3053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92" b="1" dirty="0">
                <a:solidFill>
                  <a:srgbClr val="879AB3"/>
                </a:solidFill>
                <a:latin typeface="Arial"/>
                <a:cs typeface="Arial"/>
              </a:rPr>
              <a:t>Force a "No": Do not push for a definitive "yes or</a:t>
            </a:r>
          </a:p>
          <a:p>
            <a:pPr algn="l" rtl="0">
              <a:lnSpc>
                <a:spcPct val="100000"/>
              </a:lnSpc>
            </a:pPr>
            <a:r>
              <a:rPr sz="992" b="1" dirty="0">
                <a:solidFill>
                  <a:srgbClr val="879AB3"/>
                </a:solidFill>
                <a:latin typeface="Arial"/>
                <a:cs typeface="Arial"/>
              </a:rPr>
              <a:t>no" answer if they are hesitating.</a:t>
            </a:r>
          </a:p>
        </p:txBody>
      </p:sp>
      <p:sp>
        <p:nvSpPr>
          <p:cNvPr id="22" name="TextBox2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9871">
            <a:off x="8344560" y="4252478"/>
            <a:ext cx="2890151" cy="32688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62" b="1" dirty="0">
                <a:solidFill>
                  <a:srgbClr val="8A9CB4"/>
                </a:solidFill>
                <a:latin typeface="Arial"/>
                <a:cs typeface="Arial"/>
              </a:rPr>
              <a:t>Show Frustration: Displaying anger or</a:t>
            </a:r>
          </a:p>
          <a:p>
            <a:pPr algn="l" rtl="0">
              <a:lnSpc>
                <a:spcPct val="100000"/>
              </a:lnSpc>
            </a:pPr>
            <a:r>
              <a:rPr sz="1062" b="1" dirty="0">
                <a:solidFill>
                  <a:srgbClr val="8A9CB4"/>
                </a:solidFill>
                <a:latin typeface="Arial"/>
                <a:cs typeface="Arial"/>
              </a:rPr>
              <a:t>impatience causes both parties to lose face.</a:t>
            </a:r>
          </a:p>
        </p:txBody>
      </p:sp>
      <p:sp>
        <p:nvSpPr>
          <p:cNvPr id="23" name="TextBox2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89052">
            <a:off x="5283187" y="4977375"/>
            <a:ext cx="6011181" cy="27853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05" i="1">
                <a:solidFill>
                  <a:srgbClr val="728EA6"/>
                </a:solidFill>
                <a:latin typeface="Montserrat"/>
                <a:cs typeface="Montserrat"/>
              </a:rPr>
              <a:t>"Selecting a person with an appropriate level of seniority to take part in negotiations is a critical way of</a:t>
            </a:r>
          </a:p>
          <a:p>
            <a:pPr algn="l" rtl="0">
              <a:lnSpc>
                <a:spcPct val="100000"/>
              </a:lnSpc>
            </a:pPr>
            <a:r>
              <a:rPr sz="905" i="1">
                <a:solidFill>
                  <a:srgbClr val="728EA6"/>
                </a:solidFill>
                <a:latin typeface="Montserrat"/>
                <a:cs typeface="Montserrat"/>
              </a:rPr>
              <a:t>giving face." - MFC Consulting, 2024</a:t>
            </a:r>
          </a:p>
        </p:txBody>
      </p:sp>
      <p:sp>
        <p:nvSpPr>
          <p:cNvPr id="24" name="TextBox2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483638" y="6576858"/>
            <a:ext cx="2195937" cy="13080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50">
                <a:solidFill>
                  <a:srgbClr val="37638D"/>
                </a:solidFill>
                <a:latin typeface="Montserrat"/>
                <a:cs typeface="Montserrat"/>
              </a:rPr>
              <a:t>Source: MFC Consulting / Guanxi Group</a:t>
            </a:r>
          </a:p>
        </p:txBody>
      </p:sp>
      <p:sp>
        <p:nvSpPr>
          <p:cNvPr id="25" name="TextBox2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1158011" y="6587780"/>
            <a:ext cx="492604" cy="16344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1062">
                <a:solidFill>
                  <a:srgbClr val="38628D"/>
                </a:solidFill>
                <a:latin typeface="Arial"/>
                <a:cs typeface="Arial"/>
              </a:rPr>
              <a:t>Page 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4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1fad9d3-e5c0-4c2d-a9b3-1c4356548b90"/>
          <p:cNvPicPr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PicPr>
        <p:blipFill>
          <a:blip r:embed="rId2"/>
          <a:stretch/>
        </p:blipFill>
        <p:spPr>
          <a:xfrm>
            <a:off x="419026" y="0"/>
            <a:ext cx="11353949" cy="6858000"/>
          </a:xfrm>
          <a:prstGeom prst="rect">
            <a:avLst/>
          </a:prstGeom>
        </p:spPr>
      </p:pic>
      <p:sp>
        <p:nvSpPr>
          <p:cNvPr id="2" name="TextBox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902172" y="244404"/>
            <a:ext cx="2523731" cy="16299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59" b="1">
                <a:solidFill>
                  <a:srgbClr val="888867"/>
                </a:solidFill>
                <a:latin typeface="Arial Black"/>
                <a:cs typeface="Arial Black"/>
              </a:rPr>
              <a:t>CHALLENGE 3: COMMUNICATION</a:t>
            </a:r>
          </a:p>
        </p:txBody>
      </p:sp>
      <p:sp>
        <p:nvSpPr>
          <p:cNvPr id="3" name="TextBox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94000">
            <a:off x="881872" y="496160"/>
            <a:ext cx="3847248" cy="1668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84" b="1">
                <a:solidFill>
                  <a:srgbClr val="9AAFBE"/>
                </a:solidFill>
                <a:latin typeface="Arial"/>
                <a:cs typeface="Arial"/>
              </a:rPr>
              <a:t>Language, Silence, and the Art of Indirect Communication</a:t>
            </a:r>
          </a:p>
        </p:txBody>
      </p:sp>
      <p:sp>
        <p:nvSpPr>
          <p:cNvPr id="22" name="TextBox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5013">
            <a:off x="9706812" y="504191"/>
            <a:ext cx="1596912" cy="14311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930">
                <a:solidFill>
                  <a:srgbClr val="6487AA"/>
                </a:solidFill>
                <a:latin typeface="Montserrat Medium"/>
                <a:cs typeface="Montserrat Medium"/>
              </a:rPr>
              <a:t>04 Negotiation Strategies</a:t>
            </a:r>
          </a:p>
        </p:txBody>
      </p:sp>
      <p:sp>
        <p:nvSpPr>
          <p:cNvPr id="5" name="TextBox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801362" y="1270509"/>
            <a:ext cx="4124470" cy="52764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143" b="1" dirty="0">
                <a:solidFill>
                  <a:srgbClr val="94ABC1"/>
                </a:solidFill>
                <a:latin typeface="Times New Roman"/>
                <a:cs typeface="Times New Roman"/>
              </a:rPr>
              <a:t>Verbal Indirectness</a:t>
            </a:r>
          </a:p>
          <a:p>
            <a:pPr algn="l" rtl="0">
              <a:lnSpc>
                <a:spcPct val="100000"/>
              </a:lnSpc>
            </a:pPr>
            <a:r>
              <a:rPr sz="1143" b="1" dirty="0">
                <a:solidFill>
                  <a:srgbClr val="94ABC1"/>
                </a:solidFill>
                <a:latin typeface="Times New Roman"/>
                <a:cs typeface="Times New Roman"/>
              </a:rPr>
              <a:t>Chinese communication relies on nuance. Direct refusal is rare to preserve</a:t>
            </a:r>
            <a:r>
              <a:rPr lang="en-GB" sz="1143" b="1" dirty="0">
                <a:solidFill>
                  <a:srgbClr val="94ABC1"/>
                </a:solidFill>
                <a:latin typeface="Times New Roman"/>
                <a:cs typeface="Times New Roman"/>
              </a:rPr>
              <a:t> </a:t>
            </a:r>
            <a:r>
              <a:rPr sz="1143" b="1" dirty="0">
                <a:solidFill>
                  <a:srgbClr val="94ABC1"/>
                </a:solidFill>
                <a:latin typeface="Times New Roman"/>
                <a:cs typeface="Times New Roman"/>
              </a:rPr>
              <a:t>face.</a:t>
            </a:r>
          </a:p>
        </p:txBody>
      </p:sp>
      <p:sp>
        <p:nvSpPr>
          <p:cNvPr id="6" name="TextBox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888597" y="2006959"/>
            <a:ext cx="2510572" cy="12093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786" i="1">
                <a:solidFill>
                  <a:srgbClr val="6D7768"/>
                </a:solidFill>
                <a:latin typeface="Montserrat"/>
                <a:cs typeface="Montserrat"/>
              </a:rPr>
              <a:t>"We need to study this further" often means "No"</a:t>
            </a:r>
          </a:p>
        </p:txBody>
      </p:sp>
      <p:sp>
        <p:nvSpPr>
          <p:cNvPr id="7" name="TextBox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801362" y="2755442"/>
            <a:ext cx="1512614" cy="24019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561" b="1">
                <a:solidFill>
                  <a:srgbClr val="B1C3D0"/>
                </a:solidFill>
                <a:latin typeface="Times New Roman"/>
                <a:cs typeface="Times New Roman"/>
              </a:rPr>
              <a:t>Non-Verbal Cues</a:t>
            </a:r>
          </a:p>
        </p:txBody>
      </p:sp>
      <p:sp>
        <p:nvSpPr>
          <p:cNvPr id="8" name="TextBox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5338">
            <a:off x="1814568" y="3049642"/>
            <a:ext cx="4260041" cy="33060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74" b="1">
                <a:solidFill>
                  <a:srgbClr val="7693B1"/>
                </a:solidFill>
                <a:latin typeface="Times New Roman"/>
                <a:cs typeface="Times New Roman"/>
              </a:rPr>
              <a:t>Silence is used for thinking, not as a gap to fill. Facial expressions can be</a:t>
            </a:r>
          </a:p>
          <a:p>
            <a:pPr algn="l" rtl="0">
              <a:lnSpc>
                <a:spcPct val="100000"/>
              </a:lnSpc>
            </a:pPr>
            <a:r>
              <a:rPr sz="1074" b="1">
                <a:solidFill>
                  <a:srgbClr val="7693B1"/>
                </a:solidFill>
                <a:latin typeface="Times New Roman"/>
                <a:cs typeface="Times New Roman"/>
              </a:rPr>
              <a:t>misleading.</a:t>
            </a:r>
          </a:p>
        </p:txBody>
      </p:sp>
      <p:sp>
        <p:nvSpPr>
          <p:cNvPr id="9" name="TextBox9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89017">
            <a:off x="1881573" y="3513408"/>
            <a:ext cx="2142078" cy="12093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786" i="1">
                <a:solidFill>
                  <a:srgbClr val="6D7668"/>
                </a:solidFill>
                <a:latin typeface="Montserrat"/>
                <a:cs typeface="Montserrat"/>
              </a:rPr>
              <a:t>Nodding means "I hear you," not "I agree"</a:t>
            </a:r>
          </a:p>
        </p:txBody>
      </p:sp>
      <p:sp>
        <p:nvSpPr>
          <p:cNvPr id="10" name="TextBox10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3070">
            <a:off x="1787621" y="4254942"/>
            <a:ext cx="1830465" cy="23666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538" b="1">
                <a:solidFill>
                  <a:srgbClr val="BCCDD9"/>
                </a:solidFill>
                <a:latin typeface="Times New Roman"/>
                <a:cs typeface="Times New Roman"/>
              </a:rPr>
              <a:t>Structural Hierarchy</a:t>
            </a:r>
          </a:p>
        </p:txBody>
      </p:sp>
      <p:sp>
        <p:nvSpPr>
          <p:cNvPr id="11" name="TextBox11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808073" y="4554550"/>
            <a:ext cx="4493803" cy="32162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45" b="1">
                <a:solidFill>
                  <a:srgbClr val="7693B1"/>
                </a:solidFill>
                <a:latin typeface="Times New Roman"/>
                <a:cs typeface="Times New Roman"/>
              </a:rPr>
              <a:t>Speaking order is determined by rank. Junior members often speak last or not</a:t>
            </a:r>
          </a:p>
          <a:p>
            <a:pPr algn="l" rtl="0">
              <a:lnSpc>
                <a:spcPct val="100000"/>
              </a:lnSpc>
            </a:pPr>
            <a:r>
              <a:rPr sz="1045" b="1">
                <a:solidFill>
                  <a:srgbClr val="7693B1"/>
                </a:solidFill>
                <a:latin typeface="Times New Roman"/>
                <a:cs typeface="Times New Roman"/>
              </a:rPr>
              <a:t>at all.</a:t>
            </a:r>
          </a:p>
        </p:txBody>
      </p:sp>
      <p:sp>
        <p:nvSpPr>
          <p:cNvPr id="12" name="TextBox1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91363">
            <a:off x="1881656" y="5009882"/>
            <a:ext cx="2655841" cy="12093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786" i="1">
                <a:solidFill>
                  <a:srgbClr val="707666"/>
                </a:solidFill>
                <a:latin typeface="Montserrat"/>
                <a:cs typeface="Montserrat"/>
              </a:rPr>
              <a:t>Respect the speaking order; address the leader first</a:t>
            </a:r>
          </a:p>
        </p:txBody>
      </p:sp>
      <p:sp>
        <p:nvSpPr>
          <p:cNvPr id="13" name="TextBox1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498468" y="1294365"/>
            <a:ext cx="1835865" cy="26808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742" b="1">
                <a:solidFill>
                  <a:srgbClr val="C2D1D9"/>
                </a:solidFill>
                <a:latin typeface="Times New Roman"/>
                <a:cs typeface="Times New Roman"/>
              </a:rPr>
              <a:t>Practical Solutions</a:t>
            </a:r>
          </a:p>
        </p:txBody>
      </p:sp>
      <p:sp>
        <p:nvSpPr>
          <p:cNvPr id="14" name="TextBox1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424653" y="1917126"/>
            <a:ext cx="3321165" cy="4372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47" b="1" dirty="0">
                <a:solidFill>
                  <a:srgbClr val="7B94A9"/>
                </a:solidFill>
                <a:latin typeface="Arial"/>
                <a:cs typeface="Arial"/>
              </a:rPr>
              <a:t>Hire Cultural Interpreters</a:t>
            </a:r>
          </a:p>
          <a:p>
            <a:pPr algn="l" rtl="0">
              <a:lnSpc>
                <a:spcPct val="100000"/>
              </a:lnSpc>
            </a:pPr>
            <a:r>
              <a:rPr sz="947" b="1" dirty="0">
                <a:solidFill>
                  <a:srgbClr val="7B94A9"/>
                </a:solidFill>
                <a:latin typeface="Arial"/>
                <a:cs typeface="Arial"/>
              </a:rPr>
              <a:t>Use professionals who translate context, not just words. They</a:t>
            </a:r>
            <a:r>
              <a:rPr lang="en-GB" sz="947" b="1" dirty="0">
                <a:solidFill>
                  <a:srgbClr val="7B94A9"/>
                </a:solidFill>
                <a:latin typeface="Arial"/>
                <a:cs typeface="Arial"/>
              </a:rPr>
              <a:t> </a:t>
            </a:r>
            <a:r>
              <a:rPr sz="947" b="1" dirty="0">
                <a:solidFill>
                  <a:srgbClr val="7B94A9"/>
                </a:solidFill>
                <a:latin typeface="Arial"/>
                <a:cs typeface="Arial"/>
              </a:rPr>
              <a:t>can decode "no" from a polite "maybe".</a:t>
            </a:r>
          </a:p>
        </p:txBody>
      </p:sp>
      <p:sp>
        <p:nvSpPr>
          <p:cNvPr id="15" name="TextBox1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431364" y="2601584"/>
            <a:ext cx="2969237" cy="4372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47" b="1" dirty="0">
                <a:solidFill>
                  <a:srgbClr val="738DA3"/>
                </a:solidFill>
                <a:latin typeface="Arial"/>
                <a:cs typeface="Arial"/>
              </a:rPr>
              <a:t>Master the Pause</a:t>
            </a:r>
          </a:p>
          <a:p>
            <a:pPr algn="l" rtl="0">
              <a:lnSpc>
                <a:spcPct val="100000"/>
              </a:lnSpc>
            </a:pPr>
            <a:r>
              <a:rPr sz="947" b="1" dirty="0">
                <a:solidFill>
                  <a:srgbClr val="738DA3"/>
                </a:solidFill>
                <a:latin typeface="Arial"/>
                <a:cs typeface="Arial"/>
              </a:rPr>
              <a:t>Do not rush to fill silence. Allow 10-15 seconds for your</a:t>
            </a:r>
            <a:r>
              <a:rPr lang="en-GB" sz="947" b="1" dirty="0">
                <a:solidFill>
                  <a:srgbClr val="738DA3"/>
                </a:solidFill>
                <a:latin typeface="Arial"/>
                <a:cs typeface="Arial"/>
              </a:rPr>
              <a:t> </a:t>
            </a:r>
            <a:r>
              <a:rPr sz="947" b="1" dirty="0">
                <a:solidFill>
                  <a:srgbClr val="738DA3"/>
                </a:solidFill>
                <a:latin typeface="Arial"/>
                <a:cs typeface="Arial"/>
              </a:rPr>
              <a:t>counterpart to process and respond.</a:t>
            </a:r>
          </a:p>
        </p:txBody>
      </p:sp>
      <p:sp>
        <p:nvSpPr>
          <p:cNvPr id="16" name="TextBox1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1420">
            <a:off x="7424916" y="3357928"/>
            <a:ext cx="3290549" cy="4372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47" b="1" dirty="0">
                <a:solidFill>
                  <a:srgbClr val="6C879F"/>
                </a:solidFill>
                <a:latin typeface="Arial"/>
                <a:cs typeface="Arial"/>
              </a:rPr>
              <a:t>Simplify Language</a:t>
            </a:r>
          </a:p>
          <a:p>
            <a:pPr algn="l" rtl="0">
              <a:lnSpc>
                <a:spcPct val="100000"/>
              </a:lnSpc>
            </a:pPr>
            <a:r>
              <a:rPr sz="947" b="1" dirty="0">
                <a:solidFill>
                  <a:srgbClr val="6C879F"/>
                </a:solidFill>
                <a:latin typeface="Arial"/>
                <a:cs typeface="Arial"/>
              </a:rPr>
              <a:t>Avoid sarcasm, idioms (e.g., "ball is in your court"), and complex</a:t>
            </a:r>
            <a:r>
              <a:rPr lang="en-GB" sz="947" b="1" dirty="0">
                <a:solidFill>
                  <a:srgbClr val="6C879F"/>
                </a:solidFill>
                <a:latin typeface="Arial"/>
                <a:cs typeface="Arial"/>
              </a:rPr>
              <a:t> </a:t>
            </a:r>
            <a:r>
              <a:rPr sz="947" b="1" dirty="0" err="1">
                <a:solidFill>
                  <a:srgbClr val="6C879F"/>
                </a:solidFill>
                <a:latin typeface="Arial"/>
                <a:cs typeface="Arial"/>
              </a:rPr>
              <a:t>humour</a:t>
            </a:r>
            <a:r>
              <a:rPr sz="947" b="1" dirty="0">
                <a:solidFill>
                  <a:srgbClr val="6C879F"/>
                </a:solidFill>
                <a:latin typeface="Arial"/>
                <a:cs typeface="Arial"/>
              </a:rPr>
              <a:t> which rarely translates well.</a:t>
            </a:r>
          </a:p>
        </p:txBody>
      </p:sp>
      <p:sp>
        <p:nvSpPr>
          <p:cNvPr id="17" name="TextBox1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0512">
            <a:off x="7437815" y="4031666"/>
            <a:ext cx="3361218" cy="4372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47" b="1" dirty="0">
                <a:solidFill>
                  <a:srgbClr val="6E89A1"/>
                </a:solidFill>
                <a:latin typeface="Arial"/>
                <a:cs typeface="Arial"/>
              </a:rPr>
              <a:t>Bilingual Materials</a:t>
            </a:r>
          </a:p>
          <a:p>
            <a:pPr algn="l" rtl="0">
              <a:lnSpc>
                <a:spcPct val="100000"/>
              </a:lnSpc>
            </a:pPr>
            <a:r>
              <a:rPr sz="947" b="1" dirty="0">
                <a:solidFill>
                  <a:srgbClr val="6E89A1"/>
                </a:solidFill>
                <a:latin typeface="Arial"/>
                <a:cs typeface="Arial"/>
              </a:rPr>
              <a:t>Provide all decks and handouts in English and Simplified Chinese</a:t>
            </a:r>
            <a:r>
              <a:rPr lang="en-GB" sz="947" b="1" dirty="0">
                <a:solidFill>
                  <a:srgbClr val="6E89A1"/>
                </a:solidFill>
                <a:latin typeface="Arial"/>
                <a:cs typeface="Arial"/>
              </a:rPr>
              <a:t> </a:t>
            </a:r>
            <a:r>
              <a:rPr sz="947" b="1" dirty="0">
                <a:solidFill>
                  <a:srgbClr val="6E89A1"/>
                </a:solidFill>
                <a:latin typeface="Arial"/>
                <a:cs typeface="Arial"/>
              </a:rPr>
              <a:t>to show respect and aid understanding.</a:t>
            </a:r>
          </a:p>
        </p:txBody>
      </p:sp>
      <p:sp>
        <p:nvSpPr>
          <p:cNvPr id="18" name="TextBox1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431364" y="4635412"/>
            <a:ext cx="3345542" cy="42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11" b="1">
                <a:solidFill>
                  <a:srgbClr val="728CA2"/>
                </a:solidFill>
                <a:latin typeface="Arial"/>
                <a:cs typeface="Arial"/>
              </a:rPr>
              <a:t>Formal Address</a:t>
            </a:r>
          </a:p>
          <a:p>
            <a:pPr algn="l" rtl="0">
              <a:lnSpc>
                <a:spcPct val="100000"/>
              </a:lnSpc>
            </a:pPr>
            <a:r>
              <a:rPr sz="911" b="1">
                <a:solidFill>
                  <a:srgbClr val="728CA2"/>
                </a:solidFill>
                <a:latin typeface="Arial"/>
                <a:cs typeface="Arial"/>
              </a:rPr>
              <a:t>Use titles (Chairman, Director) and surnames until explicitly</a:t>
            </a:r>
          </a:p>
          <a:p>
            <a:pPr algn="l" rtl="0">
              <a:lnSpc>
                <a:spcPct val="100000"/>
              </a:lnSpc>
            </a:pPr>
            <a:r>
              <a:rPr sz="911" b="1">
                <a:solidFill>
                  <a:srgbClr val="728CA2"/>
                </a:solidFill>
                <a:latin typeface="Arial"/>
                <a:cs typeface="Arial"/>
              </a:rPr>
              <a:t>invited to use first names.</a:t>
            </a:r>
          </a:p>
        </p:txBody>
      </p:sp>
      <p:sp>
        <p:nvSpPr>
          <p:cNvPr id="19" name="TextBox19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350839" y="5285981"/>
            <a:ext cx="3240483" cy="4824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45" i="1">
                <a:solidFill>
                  <a:srgbClr val="72848B"/>
                </a:solidFill>
                <a:latin typeface="Times New Roman"/>
                <a:cs typeface="Times New Roman"/>
              </a:rPr>
              <a:t>"To effectively communicate, we must realize that we are all</a:t>
            </a:r>
          </a:p>
          <a:p>
            <a:pPr algn="l" rtl="0">
              <a:lnSpc>
                <a:spcPct val="100000"/>
              </a:lnSpc>
            </a:pPr>
            <a:r>
              <a:rPr sz="1045" i="1">
                <a:solidFill>
                  <a:srgbClr val="72848B"/>
                </a:solidFill>
                <a:latin typeface="Times New Roman"/>
                <a:cs typeface="Times New Roman"/>
              </a:rPr>
              <a:t>different in the way we perceive the world."</a:t>
            </a:r>
          </a:p>
          <a:p>
            <a:pPr algn="l" rtl="0">
              <a:lnSpc>
                <a:spcPct val="100000"/>
              </a:lnSpc>
            </a:pPr>
            <a:r>
              <a:rPr sz="1045" i="1">
                <a:solidFill>
                  <a:srgbClr val="72848B"/>
                </a:solidFill>
                <a:latin typeface="Times New Roman"/>
                <a:cs typeface="Times New Roman"/>
              </a:rPr>
              <a:t>- TONY ROBBINS / JANDT (2018)</a:t>
            </a:r>
          </a:p>
        </p:txBody>
      </p:sp>
      <p:sp>
        <p:nvSpPr>
          <p:cNvPr id="20" name="TextBox20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902172" y="6576725"/>
            <a:ext cx="3519436" cy="12157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790">
                <a:solidFill>
                  <a:srgbClr val="36618B"/>
                </a:solidFill>
                <a:latin typeface="Montserrat Medium"/>
                <a:cs typeface="Montserrat Medium"/>
              </a:rPr>
              <a:t>Source: Jandt (2018), Intercultural Communication - A Global Reader</a:t>
            </a:r>
          </a:p>
        </p:txBody>
      </p:sp>
      <p:sp>
        <p:nvSpPr>
          <p:cNvPr id="21" name="TextBox21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0758712" y="6593920"/>
            <a:ext cx="517695" cy="14882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967">
                <a:solidFill>
                  <a:srgbClr val="35618B"/>
                </a:solidFill>
                <a:latin typeface="Arial"/>
                <a:cs typeface="Arial"/>
              </a:rPr>
              <a:t>Page 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E9BE06-39AD-B539-287D-7FF54B8378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487" y="0"/>
            <a:ext cx="11511026" cy="6863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09813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4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285351e2-0438-4b95-8138-8cdb999f0a37"/>
          <p:cNvPicPr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PicPr>
        <p:blipFill>
          <a:blip r:embed="rId2"/>
          <a:stretch/>
        </p:blipFill>
        <p:spPr>
          <a:xfrm>
            <a:off x="92591" y="1"/>
            <a:ext cx="12006819" cy="6858000"/>
          </a:xfrm>
          <a:prstGeom prst="rect">
            <a:avLst/>
          </a:prstGeom>
        </p:spPr>
      </p:pic>
      <p:sp>
        <p:nvSpPr>
          <p:cNvPr id="2" name="TextBox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603218" y="215783"/>
            <a:ext cx="2239698" cy="23884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552" b="1">
                <a:solidFill>
                  <a:srgbClr val="898765"/>
                </a:solidFill>
                <a:latin typeface="Arial Narrow"/>
                <a:cs typeface="Arial Narrow"/>
              </a:rPr>
              <a:t>NEGOTIATION STRATEGIES</a:t>
            </a:r>
          </a:p>
        </p:txBody>
      </p:sp>
      <p:sp>
        <p:nvSpPr>
          <p:cNvPr id="3" name="TextBox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96927">
            <a:off x="595917" y="524764"/>
            <a:ext cx="7804510" cy="481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3128" b="1">
                <a:solidFill>
                  <a:srgbClr val="D9E3EA"/>
                </a:solidFill>
                <a:latin typeface="Times New Roman"/>
                <a:cs typeface="Times New Roman"/>
              </a:rPr>
              <a:t>Our 5-Point Strategic Framework for Success</a:t>
            </a:r>
          </a:p>
        </p:txBody>
      </p:sp>
      <p:sp>
        <p:nvSpPr>
          <p:cNvPr id="22" name="TextBox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5013">
            <a:off x="9925129" y="837875"/>
            <a:ext cx="1664191" cy="1512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983">
                <a:solidFill>
                  <a:srgbClr val="6889AE"/>
                </a:solidFill>
                <a:latin typeface="Montserrat"/>
                <a:cs typeface="Montserrat"/>
              </a:rPr>
              <a:t>04 Negotiation Strategies</a:t>
            </a:r>
          </a:p>
        </p:txBody>
      </p:sp>
      <p:sp>
        <p:nvSpPr>
          <p:cNvPr id="5" name="TextBox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6688">
            <a:off x="838214" y="2506820"/>
            <a:ext cx="1546950" cy="49398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605" b="1">
                <a:solidFill>
                  <a:srgbClr val="C1D1DA"/>
                </a:solidFill>
                <a:latin typeface="Times New Roman"/>
                <a:cs typeface="Times New Roman"/>
              </a:rPr>
              <a:t>Build Before You</a:t>
            </a:r>
          </a:p>
          <a:p>
            <a:pPr algn="l" rtl="0">
              <a:lnSpc>
                <a:spcPct val="100000"/>
              </a:lnSpc>
            </a:pPr>
            <a:r>
              <a:rPr sz="1605" b="1">
                <a:solidFill>
                  <a:srgbClr val="C1D1DA"/>
                </a:solidFill>
                <a:latin typeface="Times New Roman"/>
                <a:cs typeface="Times New Roman"/>
              </a:rPr>
              <a:t>Deal</a:t>
            </a:r>
          </a:p>
        </p:txBody>
      </p:sp>
      <p:sp>
        <p:nvSpPr>
          <p:cNvPr id="6" name="TextBox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837255" y="3124765"/>
            <a:ext cx="1458577" cy="12839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43">
                <a:solidFill>
                  <a:srgbClr val="708DAB"/>
                </a:solidFill>
                <a:latin typeface="Montserrat"/>
                <a:cs typeface="Montserrat"/>
              </a:rPr>
              <a:t>Invest heavily in</a:t>
            </a:r>
          </a:p>
          <a:p>
            <a:pPr algn="l" rtl="0">
              <a:lnSpc>
                <a:spcPct val="100000"/>
              </a:lnSpc>
            </a:pPr>
            <a:r>
              <a:rPr sz="1043">
                <a:solidFill>
                  <a:srgbClr val="708DAB"/>
                </a:solidFill>
                <a:latin typeface="Montserrat"/>
                <a:cs typeface="Montserrat"/>
              </a:rPr>
              <a:t>relationship-building</a:t>
            </a:r>
          </a:p>
          <a:p>
            <a:pPr algn="l" rtl="0">
              <a:lnSpc>
                <a:spcPct val="100000"/>
              </a:lnSpc>
            </a:pPr>
            <a:r>
              <a:rPr sz="1043">
                <a:solidFill>
                  <a:srgbClr val="708DAB"/>
                </a:solidFill>
                <a:latin typeface="Montserrat"/>
                <a:cs typeface="Montserrat"/>
              </a:rPr>
              <a:t>before commercial</a:t>
            </a:r>
          </a:p>
          <a:p>
            <a:pPr algn="l" rtl="0">
              <a:lnSpc>
                <a:spcPct val="100000"/>
              </a:lnSpc>
            </a:pPr>
            <a:r>
              <a:rPr sz="1043">
                <a:solidFill>
                  <a:srgbClr val="708DAB"/>
                </a:solidFill>
                <a:latin typeface="Montserrat"/>
                <a:cs typeface="Montserrat"/>
              </a:rPr>
              <a:t>discussions begin. Use</a:t>
            </a:r>
          </a:p>
          <a:p>
            <a:pPr algn="l" rtl="0">
              <a:lnSpc>
                <a:spcPct val="100000"/>
              </a:lnSpc>
            </a:pPr>
            <a:r>
              <a:rPr sz="1043">
                <a:solidFill>
                  <a:srgbClr val="708DAB"/>
                </a:solidFill>
                <a:latin typeface="Montserrat"/>
                <a:cs typeface="Montserrat"/>
              </a:rPr>
              <a:t>dinners, visits, and</a:t>
            </a:r>
          </a:p>
          <a:p>
            <a:pPr algn="l" rtl="0">
              <a:lnSpc>
                <a:spcPct val="100000"/>
              </a:lnSpc>
            </a:pPr>
            <a:r>
              <a:rPr sz="1043">
                <a:solidFill>
                  <a:srgbClr val="708DAB"/>
                </a:solidFill>
                <a:latin typeface="Montserrat"/>
                <a:cs typeface="Montserrat"/>
              </a:rPr>
              <a:t>informal settings to</a:t>
            </a:r>
          </a:p>
          <a:p>
            <a:pPr algn="l" rtl="0">
              <a:lnSpc>
                <a:spcPct val="100000"/>
              </a:lnSpc>
            </a:pPr>
            <a:r>
              <a:rPr sz="1043">
                <a:solidFill>
                  <a:srgbClr val="708DAB"/>
                </a:solidFill>
                <a:latin typeface="Montserrat"/>
                <a:cs typeface="Montserrat"/>
              </a:rPr>
              <a:t>establish trust.</a:t>
            </a:r>
          </a:p>
        </p:txBody>
      </p:sp>
      <p:sp>
        <p:nvSpPr>
          <p:cNvPr id="7" name="TextBox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83314">
            <a:off x="844290" y="5502613"/>
            <a:ext cx="1515645" cy="26532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62" b="1">
                <a:solidFill>
                  <a:srgbClr val="7C7E67"/>
                </a:solidFill>
                <a:latin typeface="Montserrat"/>
                <a:cs typeface="Montserrat"/>
              </a:rPr>
              <a:t>ACTION: HOST UK VISIT &amp;</a:t>
            </a:r>
          </a:p>
          <a:p>
            <a:pPr algn="l" rtl="0">
              <a:lnSpc>
                <a:spcPct val="100000"/>
              </a:lnSpc>
            </a:pPr>
            <a:r>
              <a:rPr sz="862" b="1">
                <a:solidFill>
                  <a:srgbClr val="7C7E67"/>
                </a:solidFill>
                <a:latin typeface="Montserrat"/>
                <a:cs typeface="Montserrat"/>
              </a:rPr>
              <a:t>TRADE DELEGATIONS</a:t>
            </a:r>
          </a:p>
        </p:txBody>
      </p:sp>
      <p:sp>
        <p:nvSpPr>
          <p:cNvPr id="8" name="TextBox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3078339" y="2499426"/>
            <a:ext cx="1007845" cy="52347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701" b="1">
                <a:solidFill>
                  <a:srgbClr val="BFCED7"/>
                </a:solidFill>
                <a:latin typeface="Times New Roman"/>
                <a:cs typeface="Times New Roman"/>
              </a:rPr>
              <a:t>Match the</a:t>
            </a:r>
          </a:p>
          <a:p>
            <a:pPr algn="l" rtl="0">
              <a:lnSpc>
                <a:spcPct val="100000"/>
              </a:lnSpc>
            </a:pPr>
            <a:r>
              <a:rPr sz="1701" b="1">
                <a:solidFill>
                  <a:srgbClr val="BFCED7"/>
                </a:solidFill>
                <a:latin typeface="Times New Roman"/>
                <a:cs typeface="Times New Roman"/>
              </a:rPr>
              <a:t>Hierarchy</a:t>
            </a:r>
          </a:p>
        </p:txBody>
      </p:sp>
      <p:sp>
        <p:nvSpPr>
          <p:cNvPr id="9" name="TextBox9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3085431" y="3111370"/>
            <a:ext cx="1584848" cy="93179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09">
                <a:solidFill>
                  <a:srgbClr val="728EAC"/>
                </a:solidFill>
                <a:latin typeface="Montserrat"/>
                <a:cs typeface="Montserrat"/>
              </a:rPr>
              <a:t>Ensure the UK's senior</a:t>
            </a:r>
          </a:p>
          <a:p>
            <a:pPr algn="l" rtl="0">
              <a:lnSpc>
                <a:spcPct val="100000"/>
              </a:lnSpc>
            </a:pPr>
            <a:r>
              <a:rPr sz="1009">
                <a:solidFill>
                  <a:srgbClr val="728EAC"/>
                </a:solidFill>
                <a:latin typeface="Montserrat"/>
                <a:cs typeface="Montserrat"/>
              </a:rPr>
              <a:t>director or C-suite leads</a:t>
            </a:r>
          </a:p>
          <a:p>
            <a:pPr algn="l" rtl="0">
              <a:lnSpc>
                <a:spcPct val="100000"/>
              </a:lnSpc>
            </a:pPr>
            <a:r>
              <a:rPr sz="1009">
                <a:solidFill>
                  <a:srgbClr val="728EAC"/>
                </a:solidFill>
                <a:latin typeface="Montserrat"/>
                <a:cs typeface="Montserrat"/>
              </a:rPr>
              <a:t>initial negotiations.</a:t>
            </a:r>
          </a:p>
          <a:p>
            <a:pPr algn="l" rtl="0">
              <a:lnSpc>
                <a:spcPct val="100000"/>
              </a:lnSpc>
            </a:pPr>
            <a:r>
              <a:rPr sz="1009">
                <a:solidFill>
                  <a:srgbClr val="728EAC"/>
                </a:solidFill>
                <a:latin typeface="Montserrat"/>
                <a:cs typeface="Montserrat"/>
              </a:rPr>
              <a:t>Sending junior staff to</a:t>
            </a:r>
          </a:p>
          <a:p>
            <a:pPr algn="l" rtl="0">
              <a:lnSpc>
                <a:spcPct val="100000"/>
              </a:lnSpc>
            </a:pPr>
            <a:r>
              <a:rPr sz="1009">
                <a:solidFill>
                  <a:srgbClr val="728EAC"/>
                </a:solidFill>
                <a:latin typeface="Montserrat"/>
                <a:cs typeface="Montserrat"/>
              </a:rPr>
              <a:t>meet senior Chinese</a:t>
            </a:r>
          </a:p>
          <a:p>
            <a:pPr algn="l" rtl="0">
              <a:lnSpc>
                <a:spcPct val="100000"/>
              </a:lnSpc>
            </a:pPr>
            <a:r>
              <a:rPr sz="1009">
                <a:solidFill>
                  <a:srgbClr val="728EAC"/>
                </a:solidFill>
                <a:latin typeface="Montserrat"/>
                <a:cs typeface="Montserrat"/>
              </a:rPr>
              <a:t>leaders is a loss of face.</a:t>
            </a:r>
          </a:p>
        </p:txBody>
      </p:sp>
      <p:sp>
        <p:nvSpPr>
          <p:cNvPr id="10" name="TextBox10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80688">
            <a:off x="3077395" y="5500261"/>
            <a:ext cx="1337569" cy="25571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31" b="1">
                <a:solidFill>
                  <a:srgbClr val="767A66"/>
                </a:solidFill>
                <a:latin typeface="Montserrat"/>
                <a:cs typeface="Montserrat"/>
              </a:rPr>
              <a:t>ACTION: BRIEF SENIOR</a:t>
            </a:r>
          </a:p>
          <a:p>
            <a:pPr algn="l" rtl="0">
              <a:lnSpc>
                <a:spcPct val="100000"/>
              </a:lnSpc>
            </a:pPr>
            <a:r>
              <a:rPr sz="831" b="1">
                <a:solidFill>
                  <a:srgbClr val="767A66"/>
                </a:solidFill>
                <a:latin typeface="Montserrat"/>
                <a:cs typeface="Montserrat"/>
              </a:rPr>
              <a:t>EXECS ON PROTOCOL</a:t>
            </a:r>
          </a:p>
        </p:txBody>
      </p:sp>
      <p:sp>
        <p:nvSpPr>
          <p:cNvPr id="11" name="TextBox11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82896">
            <a:off x="5305226" y="2506822"/>
            <a:ext cx="1507224" cy="49398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605" b="1">
                <a:solidFill>
                  <a:srgbClr val="BECED8"/>
                </a:solidFill>
                <a:latin typeface="Times New Roman"/>
                <a:cs typeface="Times New Roman"/>
              </a:rPr>
              <a:t>Engage Cultural</a:t>
            </a:r>
          </a:p>
          <a:p>
            <a:pPr algn="l" rtl="0">
              <a:lnSpc>
                <a:spcPct val="100000"/>
              </a:lnSpc>
            </a:pPr>
            <a:r>
              <a:rPr sz="1605" b="1">
                <a:solidFill>
                  <a:srgbClr val="BECED8"/>
                </a:solidFill>
                <a:latin typeface="Times New Roman"/>
                <a:cs typeface="Times New Roman"/>
              </a:rPr>
              <a:t>Interpreters</a:t>
            </a:r>
          </a:p>
        </p:txBody>
      </p:sp>
      <p:sp>
        <p:nvSpPr>
          <p:cNvPr id="12" name="TextBox1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4040">
            <a:off x="5290665" y="3121424"/>
            <a:ext cx="1669343" cy="90024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75">
                <a:solidFill>
                  <a:srgbClr val="728EAC"/>
                </a:solidFill>
                <a:latin typeface="Montserrat"/>
                <a:cs typeface="Montserrat"/>
              </a:rPr>
              <a:t>Appoint bilingual,</a:t>
            </a:r>
          </a:p>
          <a:p>
            <a:pPr algn="l" rtl="0">
              <a:lnSpc>
                <a:spcPct val="100000"/>
              </a:lnSpc>
            </a:pPr>
            <a:r>
              <a:rPr sz="975">
                <a:solidFill>
                  <a:srgbClr val="728EAC"/>
                </a:solidFill>
                <a:latin typeface="Montserrat"/>
                <a:cs typeface="Montserrat"/>
              </a:rPr>
              <a:t>bicultural advisors. Not</a:t>
            </a:r>
          </a:p>
          <a:p>
            <a:pPr algn="l" rtl="0">
              <a:lnSpc>
                <a:spcPct val="100000"/>
              </a:lnSpc>
            </a:pPr>
            <a:r>
              <a:rPr sz="975">
                <a:solidFill>
                  <a:srgbClr val="728EAC"/>
                </a:solidFill>
                <a:latin typeface="Montserrat"/>
                <a:cs typeface="Montserrat"/>
              </a:rPr>
              <a:t>just language translators-</a:t>
            </a:r>
          </a:p>
          <a:p>
            <a:pPr algn="l" rtl="0">
              <a:lnSpc>
                <a:spcPct val="100000"/>
              </a:lnSpc>
            </a:pPr>
            <a:r>
              <a:rPr sz="975">
                <a:solidFill>
                  <a:srgbClr val="728EAC"/>
                </a:solidFill>
                <a:latin typeface="Montserrat"/>
                <a:cs typeface="Montserrat"/>
              </a:rPr>
              <a:t>professionals who decode</a:t>
            </a:r>
          </a:p>
          <a:p>
            <a:pPr algn="l" rtl="0">
              <a:lnSpc>
                <a:spcPct val="100000"/>
              </a:lnSpc>
            </a:pPr>
            <a:r>
              <a:rPr sz="975">
                <a:solidFill>
                  <a:srgbClr val="728EAC"/>
                </a:solidFill>
                <a:latin typeface="Montserrat"/>
                <a:cs typeface="Montserrat"/>
              </a:rPr>
              <a:t>context, silence, and</a:t>
            </a:r>
          </a:p>
          <a:p>
            <a:pPr algn="l" rtl="0">
              <a:lnSpc>
                <a:spcPct val="100000"/>
              </a:lnSpc>
            </a:pPr>
            <a:r>
              <a:rPr sz="975">
                <a:solidFill>
                  <a:srgbClr val="728EAC"/>
                </a:solidFill>
                <a:latin typeface="Montserrat"/>
                <a:cs typeface="Montserrat"/>
              </a:rPr>
              <a:t>implicit meaning.</a:t>
            </a:r>
          </a:p>
        </p:txBody>
      </p:sp>
      <p:sp>
        <p:nvSpPr>
          <p:cNvPr id="13" name="TextBox1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5312331" y="5496919"/>
            <a:ext cx="1551604" cy="25571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31" b="1">
                <a:solidFill>
                  <a:srgbClr val="7C7D67"/>
                </a:solidFill>
                <a:latin typeface="Montserrat"/>
                <a:cs typeface="Montserrat"/>
              </a:rPr>
              <a:t>ACTION: HIRE BICULTURAL</a:t>
            </a:r>
          </a:p>
          <a:p>
            <a:pPr algn="l" rtl="0">
              <a:lnSpc>
                <a:spcPct val="100000"/>
              </a:lnSpc>
            </a:pPr>
            <a:r>
              <a:rPr sz="831" b="1">
                <a:solidFill>
                  <a:srgbClr val="7C7D67"/>
                </a:solidFill>
                <a:latin typeface="Montserrat"/>
                <a:cs typeface="Montserrat"/>
              </a:rPr>
              <a:t>ADVISOR</a:t>
            </a:r>
          </a:p>
        </p:txBody>
      </p:sp>
      <p:sp>
        <p:nvSpPr>
          <p:cNvPr id="14" name="TextBox1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532138" y="2507398"/>
            <a:ext cx="1070455" cy="77059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669" b="1">
                <a:solidFill>
                  <a:srgbClr val="BACAD4"/>
                </a:solidFill>
                <a:latin typeface="Times New Roman"/>
                <a:cs typeface="Times New Roman"/>
              </a:rPr>
              <a:t>Embrace</a:t>
            </a:r>
          </a:p>
          <a:p>
            <a:pPr algn="l" rtl="0">
              <a:lnSpc>
                <a:spcPct val="100000"/>
              </a:lnSpc>
            </a:pPr>
            <a:r>
              <a:rPr sz="1669" b="1">
                <a:solidFill>
                  <a:srgbClr val="BACAD4"/>
                </a:solidFill>
                <a:latin typeface="Times New Roman"/>
                <a:cs typeface="Times New Roman"/>
              </a:rPr>
              <a:t>Patience as</a:t>
            </a:r>
          </a:p>
          <a:p>
            <a:pPr algn="l" rtl="0">
              <a:lnSpc>
                <a:spcPct val="100000"/>
              </a:lnSpc>
            </a:pPr>
            <a:r>
              <a:rPr sz="1669" b="1">
                <a:solidFill>
                  <a:srgbClr val="BACAD4"/>
                </a:solidFill>
                <a:latin typeface="Times New Roman"/>
                <a:cs typeface="Times New Roman"/>
              </a:rPr>
              <a:t>Strategy</a:t>
            </a:r>
          </a:p>
        </p:txBody>
      </p:sp>
      <p:sp>
        <p:nvSpPr>
          <p:cNvPr id="15" name="TextBox1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6370">
            <a:off x="7524905" y="3347082"/>
            <a:ext cx="1647291" cy="75020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75">
                <a:solidFill>
                  <a:srgbClr val="708EAC"/>
                </a:solidFill>
                <a:latin typeface="Montserrat"/>
                <a:cs typeface="Montserrat"/>
              </a:rPr>
              <a:t>Build in 18-24 months for</a:t>
            </a:r>
          </a:p>
          <a:p>
            <a:pPr algn="l" rtl="0">
              <a:lnSpc>
                <a:spcPct val="100000"/>
              </a:lnSpc>
            </a:pPr>
            <a:r>
              <a:rPr sz="975">
                <a:solidFill>
                  <a:srgbClr val="708EAC"/>
                </a:solidFill>
                <a:latin typeface="Montserrat"/>
                <a:cs typeface="Montserrat"/>
              </a:rPr>
              <a:t>the process. Set internal</a:t>
            </a:r>
          </a:p>
          <a:p>
            <a:pPr algn="l" rtl="0">
              <a:lnSpc>
                <a:spcPct val="100000"/>
              </a:lnSpc>
            </a:pPr>
            <a:r>
              <a:rPr sz="975">
                <a:solidFill>
                  <a:srgbClr val="708EAC"/>
                </a:solidFill>
                <a:latin typeface="Montserrat"/>
                <a:cs typeface="Montserrat"/>
              </a:rPr>
              <a:t>KPIs around relationship</a:t>
            </a:r>
          </a:p>
          <a:p>
            <a:pPr algn="l" rtl="0">
              <a:lnSpc>
                <a:spcPct val="100000"/>
              </a:lnSpc>
            </a:pPr>
            <a:r>
              <a:rPr sz="975">
                <a:solidFill>
                  <a:srgbClr val="708EAC"/>
                </a:solidFill>
                <a:latin typeface="Montserrat"/>
                <a:cs typeface="Montserrat"/>
              </a:rPr>
              <a:t>milestones, not just quick</a:t>
            </a:r>
          </a:p>
          <a:p>
            <a:pPr algn="l" rtl="0">
              <a:lnSpc>
                <a:spcPct val="100000"/>
              </a:lnSpc>
            </a:pPr>
            <a:r>
              <a:rPr sz="975">
                <a:solidFill>
                  <a:srgbClr val="708EAC"/>
                </a:solidFill>
                <a:latin typeface="Montserrat"/>
                <a:cs typeface="Montserrat"/>
              </a:rPr>
              <a:t>deal closure.</a:t>
            </a:r>
          </a:p>
        </p:txBody>
      </p:sp>
      <p:sp>
        <p:nvSpPr>
          <p:cNvPr id="16" name="TextBox1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7539229" y="5506808"/>
            <a:ext cx="1586400" cy="33701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95" b="1">
                <a:solidFill>
                  <a:srgbClr val="7B7D67"/>
                </a:solidFill>
                <a:latin typeface="Arial Narrow"/>
                <a:cs typeface="Arial Narrow"/>
              </a:rPr>
              <a:t>ACTION: ADJUST TIMELINE</a:t>
            </a:r>
          </a:p>
          <a:p>
            <a:pPr algn="l" rtl="0">
              <a:lnSpc>
                <a:spcPct val="100000"/>
              </a:lnSpc>
            </a:pPr>
            <a:r>
              <a:rPr sz="1095" b="1">
                <a:solidFill>
                  <a:srgbClr val="7B7D67"/>
                </a:solidFill>
                <a:latin typeface="Arial Narrow"/>
                <a:cs typeface="Arial Narrow"/>
              </a:rPr>
              <a:t>EXPECTATIONS</a:t>
            </a:r>
          </a:p>
        </p:txBody>
      </p:sp>
      <p:sp>
        <p:nvSpPr>
          <p:cNvPr id="17" name="TextBox1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83312">
            <a:off x="9779339" y="2506853"/>
            <a:ext cx="1531325" cy="49398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605" b="1">
                <a:solidFill>
                  <a:srgbClr val="BACBD6"/>
                </a:solidFill>
                <a:latin typeface="Times New Roman"/>
                <a:cs typeface="Times New Roman"/>
              </a:rPr>
              <a:t>Protect and Give</a:t>
            </a:r>
          </a:p>
          <a:p>
            <a:pPr algn="l" rtl="0">
              <a:lnSpc>
                <a:spcPct val="100000"/>
              </a:lnSpc>
            </a:pPr>
            <a:r>
              <a:rPr sz="1605" b="1">
                <a:solidFill>
                  <a:srgbClr val="BACBD6"/>
                </a:solidFill>
                <a:latin typeface="Times New Roman"/>
                <a:cs typeface="Times New Roman"/>
              </a:rPr>
              <a:t>Face</a:t>
            </a:r>
          </a:p>
        </p:txBody>
      </p:sp>
      <p:sp>
        <p:nvSpPr>
          <p:cNvPr id="18" name="TextBox1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9751945" y="3117673"/>
            <a:ext cx="1580084" cy="112344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43">
                <a:solidFill>
                  <a:srgbClr val="718EAC"/>
                </a:solidFill>
                <a:latin typeface="Montserrat"/>
                <a:cs typeface="Montserrat"/>
              </a:rPr>
              <a:t>Train the negotiation team</a:t>
            </a:r>
          </a:p>
          <a:p>
            <a:pPr algn="l" rtl="0">
              <a:lnSpc>
                <a:spcPct val="100000"/>
              </a:lnSpc>
            </a:pPr>
            <a:r>
              <a:rPr sz="1043">
                <a:solidFill>
                  <a:srgbClr val="718EAC"/>
                </a:solidFill>
                <a:latin typeface="Montserrat"/>
                <a:cs typeface="Montserrat"/>
              </a:rPr>
              <a:t>on Mianzi protocols.</a:t>
            </a:r>
          </a:p>
          <a:p>
            <a:pPr algn="l" rtl="0">
              <a:lnSpc>
                <a:spcPct val="100000"/>
              </a:lnSpc>
            </a:pPr>
            <a:r>
              <a:rPr sz="1043">
                <a:solidFill>
                  <a:srgbClr val="718EAC"/>
                </a:solidFill>
                <a:latin typeface="Montserrat"/>
                <a:cs typeface="Montserrat"/>
              </a:rPr>
              <a:t>Never criticize publicly;</a:t>
            </a:r>
          </a:p>
          <a:p>
            <a:pPr algn="l" rtl="0">
              <a:lnSpc>
                <a:spcPct val="100000"/>
              </a:lnSpc>
            </a:pPr>
            <a:r>
              <a:rPr sz="1043">
                <a:solidFill>
                  <a:srgbClr val="718EAC"/>
                </a:solidFill>
                <a:latin typeface="Montserrat"/>
                <a:cs typeface="Montserrat"/>
              </a:rPr>
              <a:t>always offer a graceful</a:t>
            </a:r>
          </a:p>
          <a:p>
            <a:pPr algn="l" rtl="0">
              <a:lnSpc>
                <a:spcPct val="100000"/>
              </a:lnSpc>
            </a:pPr>
            <a:r>
              <a:rPr sz="1043">
                <a:solidFill>
                  <a:srgbClr val="718EAC"/>
                </a:solidFill>
                <a:latin typeface="Montserrat"/>
                <a:cs typeface="Montserrat"/>
              </a:rPr>
              <a:t>way out during</a:t>
            </a:r>
          </a:p>
          <a:p>
            <a:pPr algn="l" rtl="0">
              <a:lnSpc>
                <a:spcPct val="100000"/>
              </a:lnSpc>
            </a:pPr>
            <a:r>
              <a:rPr sz="1043">
                <a:solidFill>
                  <a:srgbClr val="718EAC"/>
                </a:solidFill>
                <a:latin typeface="Montserrat"/>
                <a:cs typeface="Montserrat"/>
              </a:rPr>
              <a:t>disagreements.</a:t>
            </a:r>
          </a:p>
        </p:txBody>
      </p:sp>
      <p:sp>
        <p:nvSpPr>
          <p:cNvPr id="19" name="TextBox19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9780314" y="5504033"/>
            <a:ext cx="1336351" cy="26532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62" b="1">
                <a:solidFill>
                  <a:srgbClr val="797B66"/>
                </a:solidFill>
                <a:latin typeface="Montserrat"/>
                <a:cs typeface="Montserrat"/>
              </a:rPr>
              <a:t>ACTION: CQ TRAINING</a:t>
            </a:r>
          </a:p>
          <a:p>
            <a:pPr algn="l" rtl="0">
              <a:lnSpc>
                <a:spcPct val="100000"/>
              </a:lnSpc>
            </a:pPr>
            <a:r>
              <a:rPr sz="862" b="1">
                <a:solidFill>
                  <a:srgbClr val="797B66"/>
                </a:solidFill>
                <a:latin typeface="Montserrat"/>
                <a:cs typeface="Montserrat"/>
              </a:rPr>
              <a:t>PROGRAMME</a:t>
            </a:r>
          </a:p>
        </p:txBody>
      </p:sp>
      <p:sp>
        <p:nvSpPr>
          <p:cNvPr id="20" name="TextBox20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617401" y="6601312"/>
            <a:ext cx="2109992" cy="14651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52">
                <a:solidFill>
                  <a:srgbClr val="365F8A"/>
                </a:solidFill>
                <a:latin typeface="Arial"/>
                <a:cs typeface="Arial"/>
              </a:rPr>
              <a:t>Source: Director's Strategic Plan 2026</a:t>
            </a:r>
          </a:p>
        </p:txBody>
      </p:sp>
      <p:sp>
        <p:nvSpPr>
          <p:cNvPr id="21" name="TextBox21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1045522" y="6600322"/>
            <a:ext cx="543261" cy="15587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1013">
                <a:solidFill>
                  <a:srgbClr val="39648E"/>
                </a:solidFill>
                <a:latin typeface="Arial"/>
                <a:cs typeface="Arial"/>
              </a:rPr>
              <a:t>Page 12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4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1e352c6c-8642-463b-a114-8f33f850f310"/>
          <p:cNvPicPr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PicPr>
        <p:blipFill>
          <a:blip r:embed="rId2"/>
          <a:stretch/>
        </p:blipFill>
        <p:spPr>
          <a:xfrm>
            <a:off x="1347508" y="0"/>
            <a:ext cx="9496985" cy="6858000"/>
          </a:xfrm>
          <a:prstGeom prst="rect">
            <a:avLst/>
          </a:prstGeom>
        </p:spPr>
      </p:pic>
      <p:sp>
        <p:nvSpPr>
          <p:cNvPr id="2" name="TextBox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717302" y="179279"/>
            <a:ext cx="1162522" cy="15850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30" b="1">
                <a:solidFill>
                  <a:srgbClr val="7F8265"/>
                </a:solidFill>
                <a:latin typeface="Arial"/>
                <a:cs typeface="Arial"/>
              </a:rPr>
              <a:t>SUCCESS STORY</a:t>
            </a:r>
          </a:p>
        </p:txBody>
      </p:sp>
      <p:sp>
        <p:nvSpPr>
          <p:cNvPr id="3" name="TextBox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739714" y="389097"/>
            <a:ext cx="2079216" cy="1347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76" b="1">
                <a:solidFill>
                  <a:srgbClr val="99AEBD"/>
                </a:solidFill>
                <a:latin typeface="Arial"/>
                <a:cs typeface="Arial"/>
              </a:rPr>
              <a:t>Case Study: Chery Jaguar Land Rover</a:t>
            </a:r>
          </a:p>
        </p:txBody>
      </p:sp>
      <p:sp>
        <p:nvSpPr>
          <p:cNvPr id="28" name="TextBox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5698">
            <a:off x="9136736" y="397860"/>
            <a:ext cx="1271036" cy="13401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871">
                <a:solidFill>
                  <a:srgbClr val="6284A8"/>
                </a:solidFill>
                <a:latin typeface="Arial"/>
                <a:cs typeface="Arial"/>
              </a:rPr>
              <a:t>05 Real-World Examples</a:t>
            </a:r>
          </a:p>
        </p:txBody>
      </p:sp>
      <p:sp>
        <p:nvSpPr>
          <p:cNvPr id="5" name="TextBox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7207">
            <a:off x="1840440" y="2082222"/>
            <a:ext cx="2689193" cy="16171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51" b="1">
                <a:solidFill>
                  <a:srgbClr val="C9CDCB"/>
                </a:solidFill>
                <a:latin typeface="Georgia"/>
                <a:cs typeface="Georgia"/>
              </a:rPr>
              <a:t>China's First Premium Sino-British JV</a:t>
            </a:r>
          </a:p>
        </p:txBody>
      </p:sp>
      <p:sp>
        <p:nvSpPr>
          <p:cNvPr id="6" name="TextBox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834963" y="2320084"/>
            <a:ext cx="2142731" cy="100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656">
                <a:solidFill>
                  <a:srgbClr val="6A5A35"/>
                </a:solidFill>
                <a:latin typeface="Montserrat Medium"/>
                <a:cs typeface="Montserrat Medium"/>
              </a:rPr>
              <a:t>Established Nov 2012 | Manufacturing began 2014</a:t>
            </a:r>
          </a:p>
        </p:txBody>
      </p:sp>
      <p:sp>
        <p:nvSpPr>
          <p:cNvPr id="7" name="TextBox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879788" y="2913799"/>
            <a:ext cx="665086" cy="15587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13" b="1">
                <a:solidFill>
                  <a:srgbClr val="7897B6"/>
                </a:solidFill>
                <a:latin typeface="Arial"/>
                <a:cs typeface="Arial"/>
              </a:rPr>
              <a:t>CONTEXT</a:t>
            </a:r>
          </a:p>
        </p:txBody>
      </p:sp>
      <p:sp>
        <p:nvSpPr>
          <p:cNvPr id="8" name="TextBox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93795">
            <a:off x="1867903" y="3152842"/>
            <a:ext cx="3207684" cy="54040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78">
                <a:solidFill>
                  <a:srgbClr val="829DB7"/>
                </a:solidFill>
                <a:latin typeface="Arial"/>
                <a:cs typeface="Arial"/>
              </a:rPr>
              <a:t>Jaguar Land Rover (UK) and Chery Automobile (China) formed</a:t>
            </a:r>
          </a:p>
          <a:p>
            <a:pPr algn="l" rtl="0">
              <a:lnSpc>
                <a:spcPct val="100000"/>
              </a:lnSpc>
            </a:pPr>
            <a:r>
              <a:rPr sz="878">
                <a:solidFill>
                  <a:srgbClr val="829DB7"/>
                </a:solidFill>
                <a:latin typeface="Arial"/>
                <a:cs typeface="Arial"/>
              </a:rPr>
              <a:t>a 50:50 joint venture to manufacture JLR vehicles in China. This</a:t>
            </a:r>
          </a:p>
          <a:p>
            <a:pPr algn="l" rtl="0">
              <a:lnSpc>
                <a:spcPct val="100000"/>
              </a:lnSpc>
            </a:pPr>
            <a:r>
              <a:rPr sz="878">
                <a:solidFill>
                  <a:srgbClr val="829DB7"/>
                </a:solidFill>
                <a:latin typeface="Arial"/>
                <a:cs typeface="Arial"/>
              </a:rPr>
              <a:t>required deep strategic alignment between a heritage British</a:t>
            </a:r>
          </a:p>
          <a:p>
            <a:pPr algn="l" rtl="0">
              <a:lnSpc>
                <a:spcPct val="100000"/>
              </a:lnSpc>
            </a:pPr>
            <a:r>
              <a:rPr sz="878">
                <a:solidFill>
                  <a:srgbClr val="829DB7"/>
                </a:solidFill>
                <a:latin typeface="Arial"/>
                <a:cs typeface="Arial"/>
              </a:rPr>
              <a:t>luxury brand and a state-owned Chinese manufacturer.</a:t>
            </a:r>
          </a:p>
        </p:txBody>
      </p:sp>
      <p:sp>
        <p:nvSpPr>
          <p:cNvPr id="9" name="TextBox9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94162">
            <a:off x="1971054" y="3965897"/>
            <a:ext cx="494810" cy="1915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245" b="1">
                <a:solidFill>
                  <a:srgbClr val="AEBCC8"/>
                </a:solidFill>
                <a:latin typeface="Montserrat"/>
                <a:cs typeface="Montserrat"/>
              </a:rPr>
              <a:t>50:50</a:t>
            </a:r>
          </a:p>
        </p:txBody>
      </p:sp>
      <p:sp>
        <p:nvSpPr>
          <p:cNvPr id="10" name="TextBox10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30154">
            <a:off x="1969123" y="4164750"/>
            <a:ext cx="709866" cy="983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639">
                <a:solidFill>
                  <a:srgbClr val="456482"/>
                </a:solidFill>
                <a:latin typeface="Montserrat Medium"/>
                <a:cs typeface="Montserrat Medium"/>
              </a:rPr>
              <a:t>Ownership Split</a:t>
            </a:r>
          </a:p>
        </p:txBody>
      </p:sp>
      <p:sp>
        <p:nvSpPr>
          <p:cNvPr id="11" name="TextBox11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41922">
            <a:off x="3627080" y="3971785"/>
            <a:ext cx="550445" cy="17376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129" b="1">
                <a:solidFill>
                  <a:srgbClr val="B0BDC8"/>
                </a:solidFill>
                <a:latin typeface="Montserrat"/>
                <a:cs typeface="Montserrat"/>
              </a:rPr>
              <a:t>¥10.9B</a:t>
            </a:r>
          </a:p>
        </p:txBody>
      </p:sp>
      <p:sp>
        <p:nvSpPr>
          <p:cNvPr id="12" name="TextBox1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8647">
            <a:off x="3627609" y="4166399"/>
            <a:ext cx="751057" cy="950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618">
                <a:solidFill>
                  <a:srgbClr val="42607E"/>
                </a:solidFill>
                <a:latin typeface="Montserrat Medium"/>
                <a:cs typeface="Montserrat Medium"/>
              </a:rPr>
              <a:t>Initial Investment</a:t>
            </a:r>
          </a:p>
        </p:txBody>
      </p:sp>
      <p:sp>
        <p:nvSpPr>
          <p:cNvPr id="13" name="TextBox1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5482478" y="926514"/>
            <a:ext cx="1750569" cy="13926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05" b="1">
                <a:solidFill>
                  <a:srgbClr val="6C8FB1"/>
                </a:solidFill>
                <a:latin typeface="Arial"/>
                <a:cs typeface="Arial"/>
              </a:rPr>
              <a:t>CRITICAL SUCCESS FACTORS</a:t>
            </a:r>
          </a:p>
        </p:txBody>
      </p:sp>
      <p:sp>
        <p:nvSpPr>
          <p:cNvPr id="14" name="TextBox1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6009155" y="1434827"/>
            <a:ext cx="1515508" cy="15388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00" b="1">
                <a:solidFill>
                  <a:srgbClr val="98AFC0"/>
                </a:solidFill>
                <a:latin typeface="Arial"/>
                <a:cs typeface="Arial"/>
              </a:rPr>
              <a:t>Long-Term Commitment</a:t>
            </a:r>
          </a:p>
        </p:txBody>
      </p:sp>
      <p:sp>
        <p:nvSpPr>
          <p:cNvPr id="15" name="TextBox1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6025964" y="1639792"/>
            <a:ext cx="3881919" cy="24647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01">
                <a:solidFill>
                  <a:srgbClr val="6F8DAC"/>
                </a:solidFill>
                <a:latin typeface="Arial"/>
                <a:cs typeface="Arial"/>
              </a:rPr>
              <a:t>Both sides invested years in relationship building before signing, prioritizing trust over</a:t>
            </a:r>
          </a:p>
          <a:p>
            <a:pPr algn="l" rtl="0">
              <a:lnSpc>
                <a:spcPct val="100000"/>
              </a:lnSpc>
            </a:pPr>
            <a:r>
              <a:rPr sz="801">
                <a:solidFill>
                  <a:srgbClr val="6F8DAC"/>
                </a:solidFill>
                <a:latin typeface="Arial"/>
                <a:cs typeface="Arial"/>
              </a:rPr>
              <a:t>speed.</a:t>
            </a:r>
          </a:p>
        </p:txBody>
      </p:sp>
      <p:sp>
        <p:nvSpPr>
          <p:cNvPr id="16" name="TextBox1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7812">
            <a:off x="6025612" y="2289434"/>
            <a:ext cx="1160859" cy="15619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15" b="1">
                <a:solidFill>
                  <a:srgbClr val="A1B6C6"/>
                </a:solidFill>
                <a:latin typeface="Arial"/>
                <a:cs typeface="Arial"/>
              </a:rPr>
              <a:t>Matched Seniority</a:t>
            </a:r>
          </a:p>
        </p:txBody>
      </p:sp>
      <p:sp>
        <p:nvSpPr>
          <p:cNvPr id="17" name="TextBox1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4697">
            <a:off x="6025908" y="2491702"/>
            <a:ext cx="3965087" cy="10477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681">
                <a:solidFill>
                  <a:srgbClr val="6F8CA9"/>
                </a:solidFill>
                <a:latin typeface="Montserrat Medium"/>
                <a:cs typeface="Montserrat Medium"/>
              </a:rPr>
              <a:t>Board-level negotiations ensured respect for hierarchy and empowered decision-making.</a:t>
            </a:r>
          </a:p>
        </p:txBody>
      </p:sp>
      <p:sp>
        <p:nvSpPr>
          <p:cNvPr id="18" name="TextBox1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4147">
            <a:off x="6025704" y="2988337"/>
            <a:ext cx="1419164" cy="14927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70" b="1">
                <a:solidFill>
                  <a:srgbClr val="A4B9C7"/>
                </a:solidFill>
                <a:latin typeface="Arial"/>
                <a:cs typeface="Arial"/>
              </a:rPr>
              <a:t>Mutual Benefit Framing</a:t>
            </a:r>
          </a:p>
        </p:txBody>
      </p:sp>
      <p:sp>
        <p:nvSpPr>
          <p:cNvPr id="19" name="TextBox19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6037169" y="3186204"/>
            <a:ext cx="3960885" cy="24647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01">
                <a:solidFill>
                  <a:srgbClr val="708EAC"/>
                </a:solidFill>
                <a:latin typeface="Arial"/>
                <a:cs typeface="Arial"/>
              </a:rPr>
              <a:t>JLR gained crucial market access; Chery gained premium brand prestige and technical</a:t>
            </a:r>
          </a:p>
          <a:p>
            <a:pPr algn="l" rtl="0">
              <a:lnSpc>
                <a:spcPct val="100000"/>
              </a:lnSpc>
            </a:pPr>
            <a:r>
              <a:rPr sz="801">
                <a:solidFill>
                  <a:srgbClr val="708EAC"/>
                </a:solidFill>
                <a:latin typeface="Arial"/>
                <a:cs typeface="Arial"/>
              </a:rPr>
              <a:t>know-how.</a:t>
            </a:r>
          </a:p>
        </p:txBody>
      </p:sp>
      <p:sp>
        <p:nvSpPr>
          <p:cNvPr id="20" name="TextBox20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6025964" y="3833132"/>
            <a:ext cx="1204282" cy="1515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85" b="1">
                <a:solidFill>
                  <a:srgbClr val="9EB3C3"/>
                </a:solidFill>
                <a:latin typeface="Arial"/>
                <a:cs typeface="Arial"/>
              </a:rPr>
              <a:t>Cultural Integration</a:t>
            </a:r>
          </a:p>
        </p:txBody>
      </p:sp>
      <p:sp>
        <p:nvSpPr>
          <p:cNvPr id="21" name="TextBox21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6025963" y="4028997"/>
            <a:ext cx="3965964" cy="10477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681">
                <a:solidFill>
                  <a:srgbClr val="6E8DAB"/>
                </a:solidFill>
                <a:latin typeface="Montserrat Medium"/>
                <a:cs typeface="Montserrat Medium"/>
              </a:rPr>
              <a:t>Launched joint leadership development programmes to bridge working style differences.</a:t>
            </a:r>
          </a:p>
        </p:txBody>
      </p:sp>
      <p:sp>
        <p:nvSpPr>
          <p:cNvPr id="22" name="TextBox2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6031567" y="4533011"/>
            <a:ext cx="1003715" cy="15619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15" b="1">
                <a:solidFill>
                  <a:srgbClr val="A1B4C4"/>
                </a:solidFill>
                <a:latin typeface="Arial"/>
                <a:cs typeface="Arial"/>
              </a:rPr>
              <a:t>Face Preserved</a:t>
            </a:r>
          </a:p>
        </p:txBody>
      </p:sp>
      <p:sp>
        <p:nvSpPr>
          <p:cNvPr id="23" name="TextBox2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6025964" y="4738219"/>
            <a:ext cx="4045980" cy="24647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01">
                <a:solidFill>
                  <a:srgbClr val="6E8CAA"/>
                </a:solidFill>
                <a:latin typeface="Arial"/>
                <a:cs typeface="Arial"/>
              </a:rPr>
              <a:t>Public announcements were carefully structured to give equal prestige and recognition to</a:t>
            </a:r>
          </a:p>
          <a:p>
            <a:pPr algn="l" rtl="0">
              <a:lnSpc>
                <a:spcPct val="100000"/>
              </a:lnSpc>
            </a:pPr>
            <a:r>
              <a:rPr sz="801">
                <a:solidFill>
                  <a:srgbClr val="6E8CAA"/>
                </a:solidFill>
                <a:latin typeface="Arial"/>
                <a:cs typeface="Arial"/>
              </a:rPr>
              <a:t>both brands.</a:t>
            </a:r>
          </a:p>
        </p:txBody>
      </p:sp>
      <p:sp>
        <p:nvSpPr>
          <p:cNvPr id="24" name="TextBox2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6066">
            <a:off x="6092883" y="5480296"/>
            <a:ext cx="1272743" cy="16081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45" b="1">
                <a:solidFill>
                  <a:srgbClr val="89845C"/>
                </a:solidFill>
                <a:latin typeface="Arial"/>
                <a:cs typeface="Arial"/>
              </a:rPr>
              <a:t>Strategic Takeaway</a:t>
            </a:r>
          </a:p>
        </p:txBody>
      </p:sp>
      <p:sp>
        <p:nvSpPr>
          <p:cNvPr id="25" name="TextBox2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4761">
            <a:off x="6082037" y="5692540"/>
            <a:ext cx="4022211" cy="26840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72">
                <a:solidFill>
                  <a:srgbClr val="8EA4B3"/>
                </a:solidFill>
                <a:latin typeface="Arial"/>
                <a:cs typeface="Arial"/>
              </a:rPr>
              <a:t>"Success required understanding that for Chery, this was not just a business deal</a:t>
            </a:r>
          </a:p>
          <a:p>
            <a:pPr algn="l" rtl="0">
              <a:lnSpc>
                <a:spcPct val="100000"/>
              </a:lnSpc>
            </a:pPr>
            <a:r>
              <a:rPr sz="872">
                <a:solidFill>
                  <a:srgbClr val="8EA4B3"/>
                </a:solidFill>
                <a:latin typeface="Arial"/>
                <a:cs typeface="Arial"/>
              </a:rPr>
              <a:t>- it was a matter of national pride and long-term industrial aspiration."</a:t>
            </a:r>
          </a:p>
        </p:txBody>
      </p:sp>
      <p:sp>
        <p:nvSpPr>
          <p:cNvPr id="26" name="TextBox2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728508" y="6567118"/>
            <a:ext cx="2320712" cy="10220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664">
                <a:solidFill>
                  <a:srgbClr val="36608A"/>
                </a:solidFill>
                <a:latin typeface="Montserrat Medium"/>
                <a:cs typeface="Montserrat Medium"/>
              </a:rPr>
              <a:t>Source: Impact International / JLR Press Release 2014</a:t>
            </a:r>
          </a:p>
        </p:txBody>
      </p:sp>
      <p:sp>
        <p:nvSpPr>
          <p:cNvPr id="27" name="TextBox2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9969603" y="6575870"/>
            <a:ext cx="432258" cy="12420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807">
                <a:solidFill>
                  <a:srgbClr val="3D6790"/>
                </a:solidFill>
                <a:latin typeface="Arial"/>
                <a:cs typeface="Arial"/>
              </a:rPr>
              <a:t>Page 13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4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97c920de-8729-49bc-ae3c-daa507134a41"/>
          <p:cNvPicPr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PicPr>
        <p:blipFill>
          <a:blip r:embed="rId2"/>
          <a:stretch/>
        </p:blipFill>
        <p:spPr>
          <a:xfrm>
            <a:off x="103229" y="1"/>
            <a:ext cx="11985543" cy="6858000"/>
          </a:xfrm>
          <a:prstGeom prst="rect">
            <a:avLst/>
          </a:prstGeom>
        </p:spPr>
      </p:pic>
      <p:sp>
        <p:nvSpPr>
          <p:cNvPr id="2" name="TextBox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599671" y="254444"/>
            <a:ext cx="1326600" cy="19466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265" b="1">
                <a:solidFill>
                  <a:srgbClr val="8B8966"/>
                </a:solidFill>
                <a:latin typeface="Montserrat"/>
                <a:cs typeface="Montserrat"/>
              </a:rPr>
              <a:t>RISK ANALYSIS</a:t>
            </a:r>
          </a:p>
        </p:txBody>
      </p:sp>
      <p:sp>
        <p:nvSpPr>
          <p:cNvPr id="3" name="TextBox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1162">
            <a:off x="599122" y="580422"/>
            <a:ext cx="4587724" cy="4079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2651" dirty="0">
                <a:solidFill>
                  <a:srgbClr val="C7D6DF"/>
                </a:solidFill>
                <a:latin typeface="Playfair Display"/>
                <a:cs typeface="Playfair Display"/>
              </a:rPr>
              <a:t>The Cost of Getting It</a:t>
            </a:r>
            <a:r>
              <a:rPr lang="en-GB" sz="2651" dirty="0">
                <a:solidFill>
                  <a:srgbClr val="C7D6DF"/>
                </a:solidFill>
                <a:latin typeface="Playfair Display"/>
                <a:cs typeface="Playfair Display"/>
              </a:rPr>
              <a:t> </a:t>
            </a:r>
            <a:r>
              <a:rPr sz="2651" dirty="0">
                <a:solidFill>
                  <a:srgbClr val="C7D6DF"/>
                </a:solidFill>
                <a:latin typeface="Playfair Display"/>
                <a:cs typeface="Playfair Display"/>
              </a:rPr>
              <a:t>Wrong</a:t>
            </a:r>
          </a:p>
        </p:txBody>
      </p:sp>
      <p:sp>
        <p:nvSpPr>
          <p:cNvPr id="19" name="TextBox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5698">
            <a:off x="10016052" y="824502"/>
            <a:ext cx="1590890" cy="1500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975">
                <a:solidFill>
                  <a:srgbClr val="6487AB"/>
                </a:solidFill>
                <a:latin typeface="Montserrat Medium"/>
                <a:cs typeface="Montserrat Medium"/>
              </a:rPr>
              <a:t>05 Real-World Examples</a:t>
            </a:r>
          </a:p>
        </p:txBody>
      </p:sp>
      <p:sp>
        <p:nvSpPr>
          <p:cNvPr id="5" name="TextBox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1162">
            <a:off x="854678" y="2427609"/>
            <a:ext cx="2248177" cy="2308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500" b="1">
                <a:solidFill>
                  <a:srgbClr val="C5D5DF"/>
                </a:solidFill>
                <a:latin typeface="Playfair Display"/>
                <a:cs typeface="Playfair Display"/>
              </a:rPr>
              <a:t>The "Mr. China" Warning</a:t>
            </a:r>
          </a:p>
        </p:txBody>
      </p:sp>
      <p:sp>
        <p:nvSpPr>
          <p:cNvPr id="6" name="TextBox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833708" y="2785137"/>
            <a:ext cx="3146650" cy="77649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09">
                <a:solidFill>
                  <a:srgbClr val="7490AE"/>
                </a:solidFill>
                <a:latin typeface="Montserrat"/>
                <a:cs typeface="Montserrat"/>
              </a:rPr>
              <a:t>British venture capitalist Tim Clissold attempted</a:t>
            </a:r>
          </a:p>
          <a:p>
            <a:pPr algn="l" rtl="0">
              <a:lnSpc>
                <a:spcPct val="100000"/>
              </a:lnSpc>
            </a:pPr>
            <a:r>
              <a:rPr sz="1009">
                <a:solidFill>
                  <a:srgbClr val="7490AE"/>
                </a:solidFill>
                <a:latin typeface="Montserrat"/>
                <a:cs typeface="Montserrat"/>
              </a:rPr>
              <a:t>to exercise legal rights over a Chinese factory</a:t>
            </a:r>
          </a:p>
          <a:p>
            <a:pPr algn="l" rtl="0">
              <a:lnSpc>
                <a:spcPct val="100000"/>
              </a:lnSpc>
            </a:pPr>
            <a:r>
              <a:rPr sz="1009">
                <a:solidFill>
                  <a:srgbClr val="7490AE"/>
                </a:solidFill>
                <a:latin typeface="Montserrat"/>
                <a:cs typeface="Montserrat"/>
              </a:rPr>
              <a:t>manager without Guanxi support. The manager</a:t>
            </a:r>
          </a:p>
          <a:p>
            <a:pPr algn="l" rtl="0">
              <a:lnSpc>
                <a:spcPct val="100000"/>
              </a:lnSpc>
            </a:pPr>
            <a:r>
              <a:rPr sz="1009">
                <a:solidFill>
                  <a:srgbClr val="7490AE"/>
                </a:solidFill>
                <a:latin typeface="Montserrat"/>
                <a:cs typeface="Montserrat"/>
              </a:rPr>
              <a:t>refused to leave, employees followed him, and</a:t>
            </a:r>
          </a:p>
          <a:p>
            <a:pPr algn="l" rtl="0">
              <a:lnSpc>
                <a:spcPct val="100000"/>
              </a:lnSpc>
            </a:pPr>
            <a:r>
              <a:rPr sz="1009">
                <a:solidFill>
                  <a:srgbClr val="7490AE"/>
                </a:solidFill>
                <a:latin typeface="Montserrat"/>
                <a:cs typeface="Montserrat"/>
              </a:rPr>
              <a:t>the factory was gutted.</a:t>
            </a:r>
          </a:p>
        </p:txBody>
      </p:sp>
      <p:sp>
        <p:nvSpPr>
          <p:cNvPr id="7" name="TextBox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21569844">
            <a:off x="951837" y="4955510"/>
            <a:ext cx="2528978" cy="53681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72" b="1">
                <a:solidFill>
                  <a:srgbClr val="8A9CA4"/>
                </a:solidFill>
                <a:latin typeface="Montserrat"/>
                <a:cs typeface="Montserrat"/>
              </a:rPr>
              <a:t>A KEY LESSON</a:t>
            </a:r>
          </a:p>
          <a:p>
            <a:pPr algn="l" rtl="0">
              <a:lnSpc>
                <a:spcPct val="100000"/>
              </a:lnSpc>
            </a:pPr>
            <a:r>
              <a:rPr sz="872" b="1">
                <a:solidFill>
                  <a:srgbClr val="8A9CA4"/>
                </a:solidFill>
                <a:latin typeface="Montserrat"/>
                <a:cs typeface="Montserrat"/>
              </a:rPr>
              <a:t>"Legal contracts don't protect you without</a:t>
            </a:r>
          </a:p>
          <a:p>
            <a:pPr algn="l" rtl="0">
              <a:lnSpc>
                <a:spcPct val="100000"/>
              </a:lnSpc>
            </a:pPr>
            <a:r>
              <a:rPr sz="872" b="1">
                <a:solidFill>
                  <a:srgbClr val="8A9CA4"/>
                </a:solidFill>
                <a:latin typeface="Montserrat"/>
                <a:cs typeface="Montserrat"/>
              </a:rPr>
              <a:t>relationships. Power is relational, not just</a:t>
            </a:r>
          </a:p>
          <a:p>
            <a:pPr algn="l" rtl="0">
              <a:lnSpc>
                <a:spcPct val="100000"/>
              </a:lnSpc>
            </a:pPr>
            <a:r>
              <a:rPr sz="872" b="1">
                <a:solidFill>
                  <a:srgbClr val="8A9CA4"/>
                </a:solidFill>
                <a:latin typeface="Montserrat"/>
                <a:cs typeface="Montserrat"/>
              </a:rPr>
              <a:t>contractual."</a:t>
            </a:r>
          </a:p>
        </p:txBody>
      </p:sp>
      <p:sp>
        <p:nvSpPr>
          <p:cNvPr id="8" name="TextBox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4606673" y="2426545"/>
            <a:ext cx="2278097" cy="22634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471" b="1">
                <a:solidFill>
                  <a:srgbClr val="C7D7E1"/>
                </a:solidFill>
                <a:latin typeface="Playfair Display"/>
                <a:cs typeface="Playfair Display"/>
              </a:rPr>
              <a:t>The Cost of Misalignment</a:t>
            </a:r>
          </a:p>
        </p:txBody>
      </p:sp>
      <p:sp>
        <p:nvSpPr>
          <p:cNvPr id="9" name="TextBox9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4783973" y="2961027"/>
            <a:ext cx="1479300" cy="30623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990" b="1">
                <a:solidFill>
                  <a:srgbClr val="C6444F"/>
                </a:solidFill>
                <a:latin typeface="Montserrat"/>
                <a:cs typeface="Montserrat"/>
              </a:rPr>
              <a:t>£48 Billion</a:t>
            </a:r>
          </a:p>
        </p:txBody>
      </p:sp>
      <p:sp>
        <p:nvSpPr>
          <p:cNvPr id="10" name="TextBox10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4769789" y="3362259"/>
            <a:ext cx="2674254" cy="13728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92" b="1">
                <a:solidFill>
                  <a:srgbClr val="4F6D8A"/>
                </a:solidFill>
                <a:latin typeface="Montserrat"/>
                <a:cs typeface="Montserrat"/>
              </a:rPr>
              <a:t>ESTIMATED ANNUAL COST TO UK BUSINESS</a:t>
            </a:r>
          </a:p>
        </p:txBody>
      </p:sp>
      <p:sp>
        <p:nvSpPr>
          <p:cNvPr id="11" name="TextBox11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4783973" y="3992753"/>
            <a:ext cx="671971" cy="33098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2151" b="1">
                <a:solidFill>
                  <a:srgbClr val="BB434F"/>
                </a:solidFill>
                <a:latin typeface="Montserrat"/>
                <a:cs typeface="Montserrat"/>
              </a:rPr>
              <a:t>48%</a:t>
            </a:r>
          </a:p>
        </p:txBody>
      </p:sp>
      <p:sp>
        <p:nvSpPr>
          <p:cNvPr id="12" name="TextBox12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4755605" y="4411859"/>
            <a:ext cx="2250892" cy="26532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62" b="1">
                <a:solidFill>
                  <a:srgbClr val="506E8A"/>
                </a:solidFill>
                <a:latin typeface="Montserrat SemiBold"/>
                <a:cs typeface="Montserrat SemiBold"/>
              </a:rPr>
              <a:t>FOREIGN FIRMS WITHDRAW WITHIN 2</a:t>
            </a:r>
          </a:p>
          <a:p>
            <a:pPr algn="l" rtl="0">
              <a:lnSpc>
                <a:spcPct val="100000"/>
              </a:lnSpc>
            </a:pPr>
            <a:r>
              <a:rPr sz="862" b="1">
                <a:solidFill>
                  <a:srgbClr val="506E8A"/>
                </a:solidFill>
                <a:latin typeface="Montserrat SemiBold"/>
                <a:cs typeface="Montserrat SemiBold"/>
              </a:rPr>
              <a:t>YEARS</a:t>
            </a:r>
          </a:p>
        </p:txBody>
      </p:sp>
      <p:sp>
        <p:nvSpPr>
          <p:cNvPr id="13" name="TextBox13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3751">
            <a:off x="4719877" y="5210188"/>
            <a:ext cx="2810333" cy="43396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40" b="1" dirty="0">
                <a:solidFill>
                  <a:srgbClr val="8C9EA5"/>
                </a:solidFill>
                <a:latin typeface="Montserrat"/>
                <a:cs typeface="Montserrat"/>
              </a:rPr>
              <a:t>A KEY LESSON</a:t>
            </a:r>
          </a:p>
          <a:p>
            <a:pPr algn="l" rtl="0">
              <a:lnSpc>
                <a:spcPct val="100000"/>
              </a:lnSpc>
            </a:pPr>
            <a:r>
              <a:rPr sz="940" b="1" dirty="0">
                <a:solidFill>
                  <a:srgbClr val="8C9EA5"/>
                </a:solidFill>
                <a:latin typeface="Montserrat"/>
                <a:cs typeface="Montserrat"/>
              </a:rPr>
              <a:t>Cultural ignorance is not an inconvenience; it is</a:t>
            </a:r>
            <a:r>
              <a:rPr lang="en-GB" sz="940" b="1" dirty="0">
                <a:solidFill>
                  <a:srgbClr val="8C9EA5"/>
                </a:solidFill>
                <a:latin typeface="Montserrat"/>
                <a:cs typeface="Montserrat"/>
              </a:rPr>
              <a:t> </a:t>
            </a:r>
            <a:r>
              <a:rPr sz="940" b="1" dirty="0">
                <a:solidFill>
                  <a:srgbClr val="8C9EA5"/>
                </a:solidFill>
                <a:latin typeface="Montserrat"/>
                <a:cs typeface="Montserrat"/>
              </a:rPr>
              <a:t>a measurable financial liability.</a:t>
            </a:r>
          </a:p>
        </p:txBody>
      </p:sp>
      <p:sp>
        <p:nvSpPr>
          <p:cNvPr id="14" name="TextBox14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13696">
            <a:off x="8336695" y="2428490"/>
            <a:ext cx="1850192" cy="23512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528" b="1">
                <a:solidFill>
                  <a:srgbClr val="BCCDD9"/>
                </a:solidFill>
                <a:latin typeface="Playfair Display"/>
                <a:cs typeface="Playfair Display"/>
              </a:rPr>
              <a:t>The "Clock" Misstep</a:t>
            </a:r>
          </a:p>
        </p:txBody>
      </p:sp>
      <p:sp>
        <p:nvSpPr>
          <p:cNvPr id="15" name="TextBox15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8322899" y="2777255"/>
            <a:ext cx="2851499" cy="96295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1043" dirty="0">
                <a:solidFill>
                  <a:srgbClr val="738FAE"/>
                </a:solidFill>
                <a:latin typeface="Montserrat"/>
                <a:cs typeface="Montserrat"/>
              </a:rPr>
              <a:t>A Western company gifted a premium clock</a:t>
            </a:r>
            <a:r>
              <a:rPr lang="en-GB" sz="1043" dirty="0">
                <a:solidFill>
                  <a:srgbClr val="738FAE"/>
                </a:solidFill>
                <a:latin typeface="Montserrat"/>
                <a:cs typeface="Montserrat"/>
              </a:rPr>
              <a:t> </a:t>
            </a:r>
            <a:r>
              <a:rPr sz="1043" dirty="0">
                <a:solidFill>
                  <a:srgbClr val="738FAE"/>
                </a:solidFill>
                <a:latin typeface="Montserrat"/>
                <a:cs typeface="Montserrat"/>
              </a:rPr>
              <a:t>to a senior Chinese partner. In</a:t>
            </a:r>
            <a:r>
              <a:rPr lang="en-GB" sz="1043" dirty="0">
                <a:solidFill>
                  <a:srgbClr val="738FAE"/>
                </a:solidFill>
                <a:latin typeface="Montserrat"/>
                <a:cs typeface="Montserrat"/>
              </a:rPr>
              <a:t> </a:t>
            </a:r>
            <a:r>
              <a:rPr sz="1043" dirty="0">
                <a:solidFill>
                  <a:srgbClr val="738FAE"/>
                </a:solidFill>
                <a:latin typeface="Montserrat"/>
                <a:cs typeface="Montserrat"/>
              </a:rPr>
              <a:t>Mandarin, "giving a clock" sounds</a:t>
            </a:r>
            <a:r>
              <a:rPr lang="en-GB" sz="1043" dirty="0">
                <a:solidFill>
                  <a:srgbClr val="738FAE"/>
                </a:solidFill>
                <a:latin typeface="Montserrat"/>
                <a:cs typeface="Montserrat"/>
              </a:rPr>
              <a:t> </a:t>
            </a:r>
            <a:r>
              <a:rPr sz="1043" dirty="0">
                <a:solidFill>
                  <a:srgbClr val="738FAE"/>
                </a:solidFill>
                <a:latin typeface="Montserrat"/>
                <a:cs typeface="Montserrat"/>
              </a:rPr>
              <a:t>exactly like "attending a funeral". The</a:t>
            </a:r>
            <a:r>
              <a:rPr lang="en-GB" sz="1043" dirty="0">
                <a:solidFill>
                  <a:srgbClr val="738FAE"/>
                </a:solidFill>
                <a:latin typeface="Montserrat"/>
                <a:cs typeface="Montserrat"/>
              </a:rPr>
              <a:t> </a:t>
            </a:r>
            <a:r>
              <a:rPr sz="1043" dirty="0">
                <a:solidFill>
                  <a:srgbClr val="738FAE"/>
                </a:solidFill>
                <a:latin typeface="Montserrat"/>
                <a:cs typeface="Montserrat"/>
              </a:rPr>
              <a:t>partnership was immediately strained by this</a:t>
            </a:r>
            <a:r>
              <a:rPr lang="en-GB" sz="1043" dirty="0">
                <a:solidFill>
                  <a:srgbClr val="738FAE"/>
                </a:solidFill>
                <a:latin typeface="Montserrat"/>
                <a:cs typeface="Montserrat"/>
              </a:rPr>
              <a:t> </a:t>
            </a:r>
            <a:r>
              <a:rPr sz="1043" dirty="0">
                <a:solidFill>
                  <a:srgbClr val="738FAE"/>
                </a:solidFill>
                <a:latin typeface="Montserrat"/>
                <a:cs typeface="Montserrat"/>
              </a:rPr>
              <a:t>bad omen.</a:t>
            </a:r>
          </a:p>
        </p:txBody>
      </p:sp>
      <p:sp>
        <p:nvSpPr>
          <p:cNvPr id="16" name="TextBox16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8457649" y="5133390"/>
            <a:ext cx="2859810" cy="45012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975" b="1" dirty="0">
                <a:solidFill>
                  <a:srgbClr val="899CA4"/>
                </a:solidFill>
                <a:latin typeface="Montserrat"/>
                <a:cs typeface="Montserrat"/>
              </a:rPr>
              <a:t>A KEY LESSON</a:t>
            </a:r>
          </a:p>
          <a:p>
            <a:pPr algn="l" rtl="0">
              <a:lnSpc>
                <a:spcPct val="100000"/>
              </a:lnSpc>
            </a:pPr>
            <a:r>
              <a:rPr sz="975" b="1" dirty="0">
                <a:solidFill>
                  <a:srgbClr val="899CA4"/>
                </a:solidFill>
                <a:latin typeface="Montserrat"/>
                <a:cs typeface="Montserrat"/>
              </a:rPr>
              <a:t>Small cultural missteps can destroy </a:t>
            </a:r>
            <a:r>
              <a:rPr sz="975" b="1" dirty="0" err="1">
                <a:solidFill>
                  <a:srgbClr val="899CA4"/>
                </a:solidFill>
                <a:latin typeface="Montserrat"/>
                <a:cs typeface="Montserrat"/>
              </a:rPr>
              <a:t>Mianzi</a:t>
            </a:r>
            <a:r>
              <a:rPr sz="975" b="1" dirty="0">
                <a:solidFill>
                  <a:srgbClr val="899CA4"/>
                </a:solidFill>
                <a:latin typeface="Montserrat"/>
                <a:cs typeface="Montserrat"/>
              </a:rPr>
              <a:t> and</a:t>
            </a:r>
            <a:r>
              <a:rPr lang="en-GB" sz="975" b="1" dirty="0">
                <a:solidFill>
                  <a:srgbClr val="899CA4"/>
                </a:solidFill>
                <a:latin typeface="Montserrat"/>
                <a:cs typeface="Montserrat"/>
              </a:rPr>
              <a:t> </a:t>
            </a:r>
            <a:r>
              <a:rPr sz="975" b="1" dirty="0">
                <a:solidFill>
                  <a:srgbClr val="899CA4"/>
                </a:solidFill>
                <a:latin typeface="Montserrat"/>
                <a:cs typeface="Montserrat"/>
              </a:rPr>
              <a:t>trust instantly. Protocol matters.</a:t>
            </a:r>
          </a:p>
        </p:txBody>
      </p:sp>
      <p:sp>
        <p:nvSpPr>
          <p:cNvPr id="17" name="TextBox17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606763" y="6567820"/>
            <a:ext cx="3930266" cy="12849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sz="835">
                <a:solidFill>
                  <a:srgbClr val="37638E"/>
                </a:solidFill>
                <a:latin typeface="Montserrat"/>
                <a:cs typeface="Montserrat"/>
              </a:rPr>
              <a:t>Source: Guanxi Group / Cornell University Study / Tim Clissold, "Mr. China"</a:t>
            </a:r>
          </a:p>
        </p:txBody>
      </p:sp>
      <p:sp>
        <p:nvSpPr>
          <p:cNvPr id="18" name="TextBox18"/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1030949" y="6579272"/>
            <a:ext cx="561380" cy="15587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1013">
                <a:solidFill>
                  <a:srgbClr val="3A658F"/>
                </a:solidFill>
                <a:latin typeface="Montserrat"/>
                <a:cs typeface="Montserrat"/>
              </a:rPr>
              <a:t>Page 14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4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fb2cac1-b9e2-4f13-b088-2f77f0aa3379"/>
          <p:cNvPicPr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PicPr>
        <p:blipFill>
          <a:blip r:embed="rId2"/>
          <a:stretch/>
        </p:blipFill>
        <p:spPr>
          <a:xfrm>
            <a:off x="370825" y="1"/>
            <a:ext cx="1145035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BC9541-20C5-9778-2592-EF9909C672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381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D7B347-0274-06FD-E30A-E2C345BAB9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5" b="-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4269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8E1C90F-3FEB-3F63-36AB-5782E4569D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1" y="857374"/>
            <a:ext cx="12056538" cy="5425439"/>
          </a:xfrm>
          <a:prstGeom prst="rect">
            <a:avLst/>
          </a:prstGeom>
          <a:solidFill>
            <a:srgbClr val="003466"/>
          </a:solidFill>
        </p:spPr>
      </p:pic>
    </p:spTree>
    <p:extLst>
      <p:ext uri="{BB962C8B-B14F-4D97-AF65-F5344CB8AC3E}">
        <p14:creationId xmlns:p14="http://schemas.microsoft.com/office/powerpoint/2010/main" val="5594100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B51A692-7A3A-2EEE-EDE5-7870C803AB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2">
            <a:extLst>
              <a:ext uri="{FF2B5EF4-FFF2-40B4-BE49-F238E27FC236}">
                <a16:creationId xmlns:a16="http://schemas.microsoft.com/office/drawing/2014/main" id="{A5D32100-AA2E-62CD-A744-D321D177DF5F}"/>
              </a:ext>
            </a:extLst>
          </p:cNvPr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346129" y="797310"/>
            <a:ext cx="3591683" cy="49244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 rtl="0">
              <a:lnSpc>
                <a:spcPct val="100000"/>
              </a:lnSpc>
            </a:pPr>
            <a:r>
              <a:rPr lang="en-GB" sz="3200" b="1" dirty="0">
                <a:solidFill>
                  <a:srgbClr val="8A8967"/>
                </a:solidFill>
                <a:latin typeface="Arial Black"/>
                <a:cs typeface="Arial Black"/>
              </a:rPr>
              <a:t>References List</a:t>
            </a:r>
            <a:endParaRPr sz="3200" b="1" dirty="0">
              <a:solidFill>
                <a:srgbClr val="8A8967"/>
              </a:solidFill>
              <a:latin typeface="Arial Black"/>
              <a:cs typeface="Arial Black"/>
            </a:endParaRPr>
          </a:p>
        </p:txBody>
      </p:sp>
      <p:sp>
        <p:nvSpPr>
          <p:cNvPr id="8" name="TextBox8">
            <a:extLst>
              <a:ext uri="{FF2B5EF4-FFF2-40B4-BE49-F238E27FC236}">
                <a16:creationId xmlns:a16="http://schemas.microsoft.com/office/drawing/2014/main" id="{9ADC867F-8B15-E29E-94F8-D8E87DDF3448}"/>
              </a:ext>
            </a:extLst>
          </p:cNvPr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 rot="9739">
            <a:off x="982461" y="1669374"/>
            <a:ext cx="9811583" cy="430887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marL="342900" indent="-342900" algn="l" rtl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8BA5BC"/>
                </a:solidFill>
                <a:latin typeface="Arial"/>
                <a:cs typeface="Arial"/>
              </a:rPr>
              <a:t>Hofstede, G. (2001) Culture’s Consequences: Comparing Values, </a:t>
            </a:r>
            <a:r>
              <a:rPr lang="en-GB" sz="1400" b="1" dirty="0" err="1">
                <a:solidFill>
                  <a:srgbClr val="8BA5BC"/>
                </a:solidFill>
                <a:latin typeface="Arial"/>
                <a:cs typeface="Arial"/>
              </a:rPr>
              <a:t>Behaviors</a:t>
            </a:r>
            <a:r>
              <a:rPr lang="en-GB" sz="1400" b="1" dirty="0">
                <a:solidFill>
                  <a:srgbClr val="8BA5BC"/>
                </a:solidFill>
                <a:latin typeface="Arial"/>
                <a:cs typeface="Arial"/>
              </a:rPr>
              <a:t>, Institutions, and Organizations Across Nations. 2nd </a:t>
            </a:r>
            <a:r>
              <a:rPr lang="en-GB" sz="1400" b="1" dirty="0" err="1">
                <a:solidFill>
                  <a:srgbClr val="8BA5BC"/>
                </a:solidFill>
                <a:latin typeface="Arial"/>
                <a:cs typeface="Arial"/>
              </a:rPr>
              <a:t>edn</a:t>
            </a:r>
            <a:r>
              <a:rPr lang="en-GB" sz="1400" b="1" dirty="0">
                <a:solidFill>
                  <a:srgbClr val="8BA5BC"/>
                </a:solidFill>
                <a:latin typeface="Arial"/>
                <a:cs typeface="Arial"/>
              </a:rPr>
              <a:t>. Thousand Oaks, CA: Sage Publications.</a:t>
            </a:r>
          </a:p>
          <a:p>
            <a:pPr marL="342900" indent="-342900" algn="l" rtl="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400" b="1" dirty="0">
              <a:solidFill>
                <a:srgbClr val="8BA5BC"/>
              </a:solidFill>
              <a:latin typeface="Arial"/>
              <a:cs typeface="Arial"/>
            </a:endParaRPr>
          </a:p>
          <a:p>
            <a:pPr marL="342900" indent="-342900" algn="l" rtl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8BA5BC"/>
                </a:solidFill>
                <a:latin typeface="Arial"/>
                <a:cs typeface="Arial"/>
              </a:rPr>
              <a:t>Jandt, F.E. (ed.) (2018) International Communications: A Global Reader. London: Routledge.</a:t>
            </a:r>
          </a:p>
          <a:p>
            <a:pPr marL="342900" indent="-342900" algn="l" rtl="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400" b="1" dirty="0">
              <a:solidFill>
                <a:srgbClr val="8BA5BC"/>
              </a:solidFill>
              <a:latin typeface="Arial"/>
              <a:cs typeface="Arial"/>
            </a:endParaRPr>
          </a:p>
          <a:p>
            <a:pPr marL="342900" indent="-342900" algn="l" rtl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8BA5BC"/>
                </a:solidFill>
                <a:latin typeface="Arial"/>
                <a:cs typeface="Arial"/>
              </a:rPr>
              <a:t>Hall, E.T. (1976) Beyond Culture. New York: Anchor Press.</a:t>
            </a:r>
          </a:p>
          <a:p>
            <a:pPr marL="342900" indent="-342900" algn="l" rtl="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400" b="1" dirty="0">
              <a:solidFill>
                <a:srgbClr val="8BA5BC"/>
              </a:solidFill>
              <a:latin typeface="Arial"/>
              <a:cs typeface="Arial"/>
            </a:endParaRPr>
          </a:p>
          <a:p>
            <a:pPr marL="342900" indent="-342900" algn="l" rtl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8BA5BC"/>
                </a:solidFill>
                <a:latin typeface="Arial"/>
                <a:cs typeface="Arial"/>
              </a:rPr>
              <a:t>Harvard Program on Negotiation (2026) ‘Guanxi and Negotiation in China’, Harvard Program on Negotiation [Blog]. Available at: https://www.pon.harvard.edu (Accessed: 24 March 2026).</a:t>
            </a:r>
          </a:p>
          <a:p>
            <a:pPr marL="342900" indent="-342900" algn="l" rtl="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400" b="1" dirty="0">
              <a:solidFill>
                <a:srgbClr val="8BA5BC"/>
              </a:solidFill>
              <a:latin typeface="Arial"/>
              <a:cs typeface="Arial"/>
            </a:endParaRPr>
          </a:p>
          <a:p>
            <a:pPr marL="342900" indent="-342900" algn="l" rtl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8BA5BC"/>
                </a:solidFill>
                <a:latin typeface="Arial"/>
                <a:cs typeface="Arial"/>
              </a:rPr>
              <a:t>Lewis, R.D. (1996) When Cultures Collide: Leading Across Cultures. London: Nicholas Brealey Publishing.</a:t>
            </a:r>
          </a:p>
          <a:p>
            <a:pPr marL="342900" indent="-342900" algn="l" rtl="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400" b="1" dirty="0">
              <a:solidFill>
                <a:srgbClr val="8BA5BC"/>
              </a:solidFill>
              <a:latin typeface="Arial"/>
              <a:cs typeface="Arial"/>
            </a:endParaRPr>
          </a:p>
          <a:p>
            <a:pPr marL="342900" indent="-342900" algn="l" rtl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8BA5BC"/>
                </a:solidFill>
                <a:latin typeface="Arial"/>
                <a:cs typeface="Arial"/>
              </a:rPr>
              <a:t>MFC Consulting (2024) The Art of Chinese Business Negotiation. Available at: https://www.mfcconsulting.com (Accessed: 24 March 2026).</a:t>
            </a:r>
          </a:p>
          <a:p>
            <a:pPr marL="342900" indent="-342900" algn="l" rtl="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400" b="1" dirty="0">
              <a:solidFill>
                <a:srgbClr val="8BA5BC"/>
              </a:solidFill>
              <a:latin typeface="Arial"/>
              <a:cs typeface="Arial"/>
            </a:endParaRPr>
          </a:p>
          <a:p>
            <a:pPr marL="342900" indent="-342900" algn="l" rtl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8BA5BC"/>
                </a:solidFill>
                <a:latin typeface="Arial"/>
                <a:cs typeface="Arial"/>
              </a:rPr>
              <a:t>Samovar, L.A., Porter, R.E., McDaniel, E.R. and Roy, C.S. (2010) Communication Between Cultures. 7th </a:t>
            </a:r>
            <a:r>
              <a:rPr lang="en-GB" sz="1400" b="1" dirty="0" err="1">
                <a:solidFill>
                  <a:srgbClr val="8BA5BC"/>
                </a:solidFill>
                <a:latin typeface="Arial"/>
                <a:cs typeface="Arial"/>
              </a:rPr>
              <a:t>edn</a:t>
            </a:r>
            <a:r>
              <a:rPr lang="en-GB" sz="1400" b="1" dirty="0">
                <a:solidFill>
                  <a:srgbClr val="8BA5BC"/>
                </a:solidFill>
                <a:latin typeface="Arial"/>
                <a:cs typeface="Arial"/>
              </a:rPr>
              <a:t>. Boston, MA: Wadsworth Cengage Learning.</a:t>
            </a:r>
          </a:p>
          <a:p>
            <a:pPr marL="342900" indent="-342900" algn="l" rtl="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400" b="1" dirty="0">
              <a:solidFill>
                <a:srgbClr val="8BA5BC"/>
              </a:solidFill>
              <a:latin typeface="Arial"/>
              <a:cs typeface="Arial"/>
            </a:endParaRPr>
          </a:p>
          <a:p>
            <a:pPr marL="342900" indent="-342900" algn="l" rtl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8BA5BC"/>
                </a:solidFill>
                <a:latin typeface="Arial"/>
                <a:cs typeface="Arial"/>
              </a:rPr>
              <a:t>Impact International. Chery Jaguar Land Rover Case Study. Available at: https://www.impactinternational.com (Accessed: 23 March 2026).</a:t>
            </a:r>
            <a:endParaRPr sz="1400" b="1" dirty="0">
              <a:solidFill>
                <a:srgbClr val="8BA5BC"/>
              </a:solidFill>
              <a:latin typeface="Arial"/>
              <a:cs typeface="Arial"/>
            </a:endParaRPr>
          </a:p>
        </p:txBody>
      </p:sp>
      <p:sp>
        <p:nvSpPr>
          <p:cNvPr id="29" name="TextBox29">
            <a:extLst>
              <a:ext uri="{FF2B5EF4-FFF2-40B4-BE49-F238E27FC236}">
                <a16:creationId xmlns:a16="http://schemas.microsoft.com/office/drawing/2014/main" id="{220B7A50-A3D7-BE10-494B-2AB3D3C5FE7C}"/>
              </a:ext>
            </a:extLst>
          </p:cNvPr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>
          <a:xfrm>
            <a:off x="10687396" y="6513874"/>
            <a:ext cx="686560" cy="15664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 rtl="0">
              <a:lnSpc>
                <a:spcPct val="100000"/>
              </a:lnSpc>
            </a:pPr>
            <a:r>
              <a:rPr sz="1018" dirty="0">
                <a:solidFill>
                  <a:srgbClr val="3B6690"/>
                </a:solidFill>
                <a:latin typeface="Arial"/>
                <a:cs typeface="Arial"/>
              </a:rPr>
              <a:t>Page </a:t>
            </a:r>
            <a:r>
              <a:rPr lang="en-GB" sz="1018" dirty="0">
                <a:solidFill>
                  <a:srgbClr val="3B6690"/>
                </a:solidFill>
                <a:latin typeface="Arial"/>
                <a:cs typeface="Arial"/>
              </a:rPr>
              <a:t>19</a:t>
            </a:r>
            <a:endParaRPr sz="1018" dirty="0">
              <a:solidFill>
                <a:srgbClr val="3B669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308201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1467</TotalTime>
  <Words>2358</Words>
  <Application>Microsoft Office PowerPoint</Application>
  <PresentationFormat>Widescreen</PresentationFormat>
  <Paragraphs>416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34" baseType="lpstr">
      <vt:lpstr>Aptos</vt:lpstr>
      <vt:lpstr>Aptos Display</vt:lpstr>
      <vt:lpstr>Arial</vt:lpstr>
      <vt:lpstr>Arial Black</vt:lpstr>
      <vt:lpstr>Arial Narrow</vt:lpstr>
      <vt:lpstr>Avenir Next LT Pro</vt:lpstr>
      <vt:lpstr>Fira Mono</vt:lpstr>
      <vt:lpstr>Fira Sans</vt:lpstr>
      <vt:lpstr>Georgia</vt:lpstr>
      <vt:lpstr>Montserrat</vt:lpstr>
      <vt:lpstr>Montserrat Medium</vt:lpstr>
      <vt:lpstr>Montserrat SemiBold</vt:lpstr>
      <vt:lpstr>Playfair Display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Hassan Abbas (2010829)</dc:creator>
  <cp:lastModifiedBy>Hassan Abbas (2010829)</cp:lastModifiedBy>
  <cp:revision>21</cp:revision>
  <dcterms:created xsi:type="dcterms:W3CDTF">2026-03-22T19:43:59Z</dcterms:created>
  <dcterms:modified xsi:type="dcterms:W3CDTF">2026-03-24T00:41:18Z</dcterms:modified>
</cp:coreProperties>
</file>